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Slides/notesSlide2.xml" ContentType="application/vnd.openxmlformats-officedocument.presentationml.notes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Slides/notesSlide3.xml" ContentType="application/vnd.openxmlformats-officedocument.presentationml.notes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Slides/notesSlide4.xml" ContentType="application/vnd.openxmlformats-officedocument.presentationml.notesSlide+xml"/>
  <Override PartName="/ppt/slides/slide114.xml" ContentType="application/vnd.openxmlformats-officedocument.presentationml.slide+xml"/>
  <Override PartName="/ppt/slides/slide115.xml" ContentType="application/vnd.openxmlformats-officedocument.presentationml.slide+xml"/>
  <Override PartName="/ppt/notesSlides/notesSlide5.xml" ContentType="application/vnd.openxmlformats-officedocument.presentationml.notes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Slides/notesSlide6.xml" ContentType="application/vnd.openxmlformats-officedocument.presentationml.notes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 id="2147483661" r:id="rId2"/>
    <p:sldMasterId id="2147483662" r:id="rId3"/>
  </p:sldMasterIdLst>
  <p:notesMasterIdLst>
    <p:notesMasterId r:id="rId4"/>
  </p:notesMasterIdLst>
  <p:sldIdLst>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 id="438" r:id="rId81"/>
    <p:sldId id="439" r:id="rId82"/>
    <p:sldId id="440" r:id="rId83"/>
    <p:sldId id="441" r:id="rId84"/>
    <p:sldId id="442" r:id="rId85"/>
    <p:sldId id="443" r:id="rId86"/>
    <p:sldId id="444" r:id="rId87"/>
    <p:sldId id="445" r:id="rId88"/>
    <p:sldId id="446" r:id="rId89"/>
    <p:sldId id="447" r:id="rId90"/>
    <p:sldId id="448" r:id="rId91"/>
    <p:sldId id="449" r:id="rId92"/>
    <p:sldId id="450" r:id="rId93"/>
    <p:sldId id="451" r:id="rId94"/>
    <p:sldId id="452" r:id="rId95"/>
    <p:sldId id="453" r:id="rId96"/>
    <p:sldId id="454" r:id="rId97"/>
    <p:sldId id="455" r:id="rId98"/>
    <p:sldId id="456" r:id="rId99"/>
    <p:sldId id="457" r:id="rId100"/>
    <p:sldId id="458" r:id="rId101"/>
    <p:sldId id="459" r:id="rId102"/>
    <p:sldId id="460" r:id="rId103"/>
    <p:sldId id="461" r:id="rId104"/>
    <p:sldId id="462" r:id="rId105"/>
    <p:sldId id="463" r:id="rId106"/>
    <p:sldId id="464" r:id="rId107"/>
    <p:sldId id="465" r:id="rId108"/>
    <p:sldId id="466" r:id="rId109"/>
    <p:sldId id="467" r:id="rId110"/>
    <p:sldId id="468" r:id="rId111"/>
    <p:sldId id="469" r:id="rId112"/>
    <p:sldId id="470" r:id="rId113"/>
    <p:sldId id="471" r:id="rId114"/>
    <p:sldId id="472" r:id="rId115"/>
    <p:sldId id="473" r:id="rId116"/>
    <p:sldId id="474" r:id="rId117"/>
    <p:sldId id="475" r:id="rId118"/>
    <p:sldId id="476" r:id="rId119"/>
    <p:sldId id="477" r:id="rId120"/>
    <p:sldId id="478" r:id="rId121"/>
    <p:sldId id="479" r:id="rId122"/>
    <p:sldId id="480" r:id="rId123"/>
    <p:sldId id="481" r:id="rId124"/>
    <p:sldId id="482" r:id="rId125"/>
    <p:sldId id="483" r:id="rId126"/>
    <p:sldId id="484" r:id="rId127"/>
    <p:sldId id="485" r:id="rId128"/>
    <p:sldId id="486" r:id="rId129"/>
    <p:sldId id="487" r:id="rId130"/>
    <p:sldId id="488" r:id="rId131"/>
    <p:sldId id="489" r:id="rId132"/>
    <p:sldId id="490" r:id="rId133"/>
    <p:sldId id="491" r:id="rId134"/>
    <p:sldId id="492" r:id="rId135"/>
    <p:sldId id="493" r:id="rId136"/>
    <p:sldId id="494" r:id="rId137"/>
    <p:sldId id="495" r:id="rId138"/>
    <p:sldId id="496" r:id="rId139"/>
    <p:sldId id="497" r:id="rId140"/>
    <p:sldId id="498" r:id="rId141"/>
    <p:sldId id="499" r:id="rId142"/>
    <p:sldId id="500" r:id="rId143"/>
    <p:sldId id="501" r:id="rId144"/>
    <p:sldId id="502" r:id="rId145"/>
    <p:sldId id="503" r:id="rId146"/>
    <p:sldId id="504" r:id="rId147"/>
    <p:sldId id="505" r:id="rId148"/>
    <p:sldId id="506" r:id="rId149"/>
    <p:sldId id="507" r:id="rId150"/>
    <p:sldId id="508" r:id="rId151"/>
    <p:sldId id="509" r:id="rId152"/>
    <p:sldId id="510" r:id="rId153"/>
    <p:sldId id="511" r:id="rId154"/>
    <p:sldId id="512" r:id="rId155"/>
    <p:sldId id="513" r:id="rId156"/>
    <p:sldId id="514" r:id="rId157"/>
    <p:sldId id="515" r:id="rId158"/>
    <p:sldId id="516" r:id="rId159"/>
    <p:sldId id="517" r:id="rId160"/>
    <p:sldId id="518" r:id="rId161"/>
    <p:sldId id="519" r:id="rId162"/>
    <p:sldId id="520" r:id="rId163"/>
    <p:sldId id="521" r:id="rId164"/>
    <p:sldId id="522" r:id="rId165"/>
    <p:sldId id="523" r:id="rId166"/>
    <p:sldId id="524" r:id="rId167"/>
    <p:sldId id="525" r:id="rId168"/>
    <p:sldId id="526" r:id="rId169"/>
    <p:sldId id="527" r:id="rId170"/>
    <p:sldId id="528" r:id="rId171"/>
    <p:sldId id="529" r:id="rId172"/>
    <p:sldId id="530" r:id="rId173"/>
    <p:sldId id="531" r:id="rId174"/>
    <p:sldId id="532" r:id="rId175"/>
    <p:sldId id="533" r:id="rId176"/>
    <p:sldId id="534" r:id="rId177"/>
    <p:sldId id="535" r:id="rId178"/>
    <p:sldId id="536" r:id="rId179"/>
    <p:sldId id="537" r:id="rId180"/>
    <p:sldId id="538" r:id="rId181"/>
    <p:sldId id="539" r:id="rId182"/>
    <p:sldId id="540" r:id="rId183"/>
    <p:sldId id="541" r:id="rId184"/>
    <p:sldId id="542" r:id="rId185"/>
    <p:sldId id="543" r:id="rId186"/>
    <p:sldId id="544" r:id="rId187"/>
    <p:sldId id="545" r:id="rId188"/>
    <p:sldId id="546" r:id="rId189"/>
    <p:sldId id="547" r:id="rId190"/>
    <p:sldId id="548" r:id="rId191"/>
    <p:sldId id="549" r:id="rId192"/>
    <p:sldId id="550" r:id="rId193"/>
    <p:sldId id="551" r:id="rId194"/>
    <p:sldId id="552" r:id="rId195"/>
    <p:sldId id="553" r:id="rId196"/>
    <p:sldId id="554" r:id="rId197"/>
    <p:sldId id="555" r:id="rId198"/>
    <p:sldId id="556" r:id="rId199"/>
    <p:sldId id="557" r:id="rId200"/>
    <p:sldId id="558" r:id="rId201"/>
    <p:sldId id="559" r:id="rId202"/>
    <p:sldId id="560" r:id="rId203"/>
    <p:sldId id="561" r:id="rId204"/>
    <p:sldId id="562" r:id="rId205"/>
    <p:sldId id="563" r:id="rId206"/>
    <p:sldId id="564" r:id="rId207"/>
    <p:sldId id="565" r:id="rId208"/>
    <p:sldId id="566" r:id="rId209"/>
    <p:sldId id="567" r:id="rId210"/>
    <p:sldId id="568" r:id="rId211"/>
    <p:sldId id="569" r:id="rId212"/>
    <p:sldId id="570" r:id="rId213"/>
    <p:sldId id="571" r:id="rId214"/>
    <p:sldId id="572" r:id="rId215"/>
    <p:sldId id="573" r:id="rId216"/>
    <p:sldId id="574" r:id="rId217"/>
    <p:sldId id="575" r:id="rId218"/>
    <p:sldId id="576" r:id="rId219"/>
    <p:sldId id="577" r:id="rId220"/>
    <p:sldId id="578" r:id="rId221"/>
    <p:sldId id="579" r:id="rId222"/>
    <p:sldId id="580" r:id="rId223"/>
    <p:sldId id="581" r:id="rId224"/>
    <p:sldId id="582" r:id="rId225"/>
    <p:sldId id="583" r:id="rId226"/>
    <p:sldId id="584" r:id="rId227"/>
    <p:sldId id="585" r:id="rId228"/>
    <p:sldId id="586" r:id="rId229"/>
    <p:sldId id="587" r:id="rId230"/>
    <p:sldId id="588" r:id="rId231"/>
    <p:sldId id="589" r:id="rId232"/>
    <p:sldId id="590" r:id="rId233"/>
    <p:sldId id="591" r:id="rId234"/>
    <p:sldId id="592" r:id="rId235"/>
    <p:sldId id="593" r:id="rId236"/>
    <p:sldId id="594" r:id="rId237"/>
    <p:sldId id="595" r:id="rId238"/>
    <p:sldId id="596" r:id="rId239"/>
    <p:sldId id="597" r:id="rId240"/>
    <p:sldId id="598" r:id="rId241"/>
    <p:sldId id="599" r:id="rId242"/>
    <p:sldId id="600" r:id="rId243"/>
    <p:sldId id="601" r:id="rId244"/>
    <p:sldId id="602" r:id="rId245"/>
    <p:sldId id="603" r:id="rId246"/>
    <p:sldId id="604" r:id="rId247"/>
    <p:sldId id="605" r:id="rId248"/>
    <p:sldId id="606" r:id="rId249"/>
    <p:sldId id="607" r:id="rId250"/>
    <p:sldId id="608" r:id="rId251"/>
    <p:sldId id="609" r:id="rId252"/>
    <p:sldId id="610" r:id="rId253"/>
    <p:sldId id="611" r:id="rId254"/>
    <p:sldId id="612" r:id="rId255"/>
    <p:sldId id="613" r:id="rId256"/>
    <p:sldId id="614" r:id="rId257"/>
    <p:sldId id="615" r:id="rId258"/>
    <p:sldId id="616" r:id="rId259"/>
    <p:sldId id="617" r:id="rId260"/>
    <p:sldId id="618" r:id="rId261"/>
    <p:sldId id="619" r:id="rId262"/>
    <p:sldId id="620" r:id="rId263"/>
    <p:sldId id="621" r:id="rId264"/>
    <p:sldId id="622" r:id="rId265"/>
    <p:sldId id="623" r:id="rId266"/>
    <p:sldId id="624" r:id="rId267"/>
    <p:sldId id="625" r:id="rId268"/>
    <p:sldId id="626" r:id="rId269"/>
    <p:sldId id="627" r:id="rId270"/>
    <p:sldId id="628" r:id="rId271"/>
    <p:sldId id="629" r:id="rId272"/>
    <p:sldId id="630" r:id="rId273"/>
    <p:sldId id="631" r:id="rId274"/>
    <p:sldId id="632" r:id="rId275"/>
    <p:sldId id="633" r:id="rId276"/>
    <p:sldId id="634" r:id="rId277"/>
    <p:sldId id="635" r:id="rId278"/>
    <p:sldId id="636" r:id="rId279"/>
    <p:sldId id="637" r:id="rId280"/>
    <p:sldId id="638" r:id="rId281"/>
    <p:sldId id="639" r:id="rId282"/>
    <p:sldId id="640" r:id="rId283"/>
    <p:sldId id="641" r:id="rId284"/>
    <p:sldId id="642" r:id="rId285"/>
    <p:sldId id="643" r:id="rId286"/>
    <p:sldId id="644" r:id="rId287"/>
    <p:sldId id="645" r:id="rId288"/>
    <p:sldId id="646" r:id="rId289"/>
    <p:sldId id="647" r:id="rId290"/>
    <p:sldId id="648" r:id="rId291"/>
    <p:sldId id="649" r:id="rId292"/>
    <p:sldId id="650" r:id="rId293"/>
    <p:sldId id="651" r:id="rId294"/>
    <p:sldId id="652" r:id="rId295"/>
    <p:sldId id="653" r:id="rId296"/>
    <p:sldId id="654" r:id="rId297"/>
    <p:sldId id="655" r:id="rId298"/>
    <p:sldId id="656" r:id="rId299"/>
    <p:sldId id="657" r:id="rId300"/>
    <p:sldId id="658" r:id="rId301"/>
    <p:sldId id="659" r:id="rId302"/>
    <p:sldId id="660" r:id="rId303"/>
    <p:sldId id="661" r:id="rId304"/>
    <p:sldId id="662" r:id="rId305"/>
    <p:sldId id="663" r:id="rId306"/>
    <p:sldId id="664" r:id="rId307"/>
    <p:sldId id="665" r:id="rId308"/>
    <p:sldId id="666" r:id="rId309"/>
    <p:sldId id="667" r:id="rId310"/>
    <p:sldId id="668" r:id="rId311"/>
    <p:sldId id="669" r:id="rId312"/>
    <p:sldId id="670" r:id="rId313"/>
    <p:sldId id="671" r:id="rId314"/>
    <p:sldId id="672" r:id="rId315"/>
    <p:sldId id="673" r:id="rId316"/>
    <p:sldId id="674" r:id="rId317"/>
    <p:sldId id="675" r:id="rId318"/>
    <p:sldId id="676" r:id="rId319"/>
    <p:sldId id="677" r:id="rId320"/>
    <p:sldId id="678" r:id="rId321"/>
    <p:sldId id="679" r:id="rId322"/>
    <p:sldId id="680" r:id="rId323"/>
    <p:sldId id="681" r:id="rId324"/>
    <p:sldId id="682" r:id="rId325"/>
    <p:sldId id="683" r:id="rId326"/>
    <p:sldId id="684" r:id="rId327"/>
    <p:sldId id="685" r:id="rId328"/>
    <p:sldId id="686" r:id="rId329"/>
    <p:sldId id="687" r:id="rId330"/>
    <p:sldId id="688" r:id="rId331"/>
    <p:sldId id="689" r:id="rId332"/>
    <p:sldId id="690" r:id="rId333"/>
    <p:sldId id="691" r:id="rId334"/>
    <p:sldId id="692" r:id="rId335"/>
  </p:sldIdLst>
  <p:sldSz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000" autoAdjust="0"/>
    <p:restoredTop sz="94660"/>
  </p:normalViewPr>
  <p:slideViewPr>
    <p:cSldViewPr snapToGrid="0">
      <p:cViewPr varScale="1">
        <p:scale>
          <a:sx n="74" d="100"/>
          <a:sy n="74" d="100"/>
        </p:scale>
        <p:origin x="576"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180" Type="http://schemas.openxmlformats.org/officeDocument/2006/relationships/slide" Target="slides/slide176.xml"/><Relationship Id="rId181" Type="http://schemas.openxmlformats.org/officeDocument/2006/relationships/slide" Target="slides/slide177.xml"/><Relationship Id="rId182" Type="http://schemas.openxmlformats.org/officeDocument/2006/relationships/slide" Target="slides/slide178.xml"/><Relationship Id="rId183" Type="http://schemas.openxmlformats.org/officeDocument/2006/relationships/slide" Target="slides/slide179.xml"/><Relationship Id="rId184" Type="http://schemas.openxmlformats.org/officeDocument/2006/relationships/slide" Target="slides/slide180.xml"/><Relationship Id="rId185" Type="http://schemas.openxmlformats.org/officeDocument/2006/relationships/slide" Target="slides/slide181.xml"/><Relationship Id="rId186" Type="http://schemas.openxmlformats.org/officeDocument/2006/relationships/slide" Target="slides/slide182.xml"/><Relationship Id="rId187" Type="http://schemas.openxmlformats.org/officeDocument/2006/relationships/slide" Target="slides/slide183.xml"/><Relationship Id="rId188" Type="http://schemas.openxmlformats.org/officeDocument/2006/relationships/slide" Target="slides/slide184.xml"/><Relationship Id="rId189" Type="http://schemas.openxmlformats.org/officeDocument/2006/relationships/slide" Target="slides/slide185.xml"/><Relationship Id="rId190" Type="http://schemas.openxmlformats.org/officeDocument/2006/relationships/slide" Target="slides/slide186.xml"/><Relationship Id="rId191" Type="http://schemas.openxmlformats.org/officeDocument/2006/relationships/slide" Target="slides/slide187.xml"/><Relationship Id="rId192" Type="http://schemas.openxmlformats.org/officeDocument/2006/relationships/slide" Target="slides/slide188.xml"/><Relationship Id="rId193" Type="http://schemas.openxmlformats.org/officeDocument/2006/relationships/slide" Target="slides/slide189.xml"/><Relationship Id="rId194" Type="http://schemas.openxmlformats.org/officeDocument/2006/relationships/slide" Target="slides/slide190.xml"/><Relationship Id="rId195" Type="http://schemas.openxmlformats.org/officeDocument/2006/relationships/slide" Target="slides/slide191.xml"/><Relationship Id="rId196" Type="http://schemas.openxmlformats.org/officeDocument/2006/relationships/slide" Target="slides/slide192.xml"/><Relationship Id="rId197" Type="http://schemas.openxmlformats.org/officeDocument/2006/relationships/slide" Target="slides/slide193.xml"/><Relationship Id="rId198" Type="http://schemas.openxmlformats.org/officeDocument/2006/relationships/slide" Target="slides/slide194.xml"/><Relationship Id="rId199" Type="http://schemas.openxmlformats.org/officeDocument/2006/relationships/slide" Target="slides/slide195.xml"/><Relationship Id="rId200" Type="http://schemas.openxmlformats.org/officeDocument/2006/relationships/slide" Target="slides/slide196.xml"/><Relationship Id="rId201" Type="http://schemas.openxmlformats.org/officeDocument/2006/relationships/slide" Target="slides/slide197.xml"/><Relationship Id="rId202" Type="http://schemas.openxmlformats.org/officeDocument/2006/relationships/slide" Target="slides/slide198.xml"/><Relationship Id="rId203" Type="http://schemas.openxmlformats.org/officeDocument/2006/relationships/slide" Target="slides/slide199.xml"/><Relationship Id="rId204" Type="http://schemas.openxmlformats.org/officeDocument/2006/relationships/slide" Target="slides/slide200.xml"/><Relationship Id="rId205" Type="http://schemas.openxmlformats.org/officeDocument/2006/relationships/slide" Target="slides/slide201.xml"/><Relationship Id="rId206" Type="http://schemas.openxmlformats.org/officeDocument/2006/relationships/slide" Target="slides/slide202.xml"/><Relationship Id="rId207" Type="http://schemas.openxmlformats.org/officeDocument/2006/relationships/slide" Target="slides/slide203.xml"/><Relationship Id="rId208" Type="http://schemas.openxmlformats.org/officeDocument/2006/relationships/slide" Target="slides/slide204.xml"/><Relationship Id="rId209" Type="http://schemas.openxmlformats.org/officeDocument/2006/relationships/slide" Target="slides/slide205.xml"/><Relationship Id="rId210" Type="http://schemas.openxmlformats.org/officeDocument/2006/relationships/slide" Target="slides/slide206.xml"/><Relationship Id="rId211" Type="http://schemas.openxmlformats.org/officeDocument/2006/relationships/slide" Target="slides/slide207.xml"/><Relationship Id="rId212" Type="http://schemas.openxmlformats.org/officeDocument/2006/relationships/slide" Target="slides/slide208.xml"/><Relationship Id="rId213" Type="http://schemas.openxmlformats.org/officeDocument/2006/relationships/slide" Target="slides/slide209.xml"/><Relationship Id="rId214" Type="http://schemas.openxmlformats.org/officeDocument/2006/relationships/slide" Target="slides/slide210.xml"/><Relationship Id="rId215" Type="http://schemas.openxmlformats.org/officeDocument/2006/relationships/slide" Target="slides/slide211.xml"/><Relationship Id="rId216" Type="http://schemas.openxmlformats.org/officeDocument/2006/relationships/slide" Target="slides/slide212.xml"/><Relationship Id="rId217" Type="http://schemas.openxmlformats.org/officeDocument/2006/relationships/slide" Target="slides/slide213.xml"/><Relationship Id="rId218" Type="http://schemas.openxmlformats.org/officeDocument/2006/relationships/slide" Target="slides/slide214.xml"/><Relationship Id="rId219" Type="http://schemas.openxmlformats.org/officeDocument/2006/relationships/slide" Target="slides/slide215.xml"/><Relationship Id="rId220" Type="http://schemas.openxmlformats.org/officeDocument/2006/relationships/slide" Target="slides/slide216.xml"/><Relationship Id="rId221" Type="http://schemas.openxmlformats.org/officeDocument/2006/relationships/slide" Target="slides/slide217.xml"/><Relationship Id="rId222" Type="http://schemas.openxmlformats.org/officeDocument/2006/relationships/slide" Target="slides/slide218.xml"/><Relationship Id="rId223" Type="http://schemas.openxmlformats.org/officeDocument/2006/relationships/slide" Target="slides/slide219.xml"/><Relationship Id="rId224" Type="http://schemas.openxmlformats.org/officeDocument/2006/relationships/slide" Target="slides/slide220.xml"/><Relationship Id="rId225" Type="http://schemas.openxmlformats.org/officeDocument/2006/relationships/slide" Target="slides/slide221.xml"/><Relationship Id="rId226" Type="http://schemas.openxmlformats.org/officeDocument/2006/relationships/slide" Target="slides/slide222.xml"/><Relationship Id="rId227" Type="http://schemas.openxmlformats.org/officeDocument/2006/relationships/slide" Target="slides/slide223.xml"/><Relationship Id="rId228" Type="http://schemas.openxmlformats.org/officeDocument/2006/relationships/slide" Target="slides/slide224.xml"/><Relationship Id="rId229" Type="http://schemas.openxmlformats.org/officeDocument/2006/relationships/slide" Target="slides/slide225.xml"/><Relationship Id="rId230" Type="http://schemas.openxmlformats.org/officeDocument/2006/relationships/slide" Target="slides/slide226.xml"/><Relationship Id="rId231" Type="http://schemas.openxmlformats.org/officeDocument/2006/relationships/slide" Target="slides/slide227.xml"/><Relationship Id="rId232" Type="http://schemas.openxmlformats.org/officeDocument/2006/relationships/slide" Target="slides/slide228.xml"/><Relationship Id="rId233" Type="http://schemas.openxmlformats.org/officeDocument/2006/relationships/slide" Target="slides/slide229.xml"/><Relationship Id="rId234" Type="http://schemas.openxmlformats.org/officeDocument/2006/relationships/slide" Target="slides/slide230.xml"/><Relationship Id="rId235" Type="http://schemas.openxmlformats.org/officeDocument/2006/relationships/slide" Target="slides/slide231.xml"/><Relationship Id="rId236" Type="http://schemas.openxmlformats.org/officeDocument/2006/relationships/slide" Target="slides/slide232.xml"/><Relationship Id="rId237" Type="http://schemas.openxmlformats.org/officeDocument/2006/relationships/slide" Target="slides/slide233.xml"/><Relationship Id="rId238" Type="http://schemas.openxmlformats.org/officeDocument/2006/relationships/slide" Target="slides/slide234.xml"/><Relationship Id="rId239" Type="http://schemas.openxmlformats.org/officeDocument/2006/relationships/slide" Target="slides/slide235.xml"/><Relationship Id="rId240" Type="http://schemas.openxmlformats.org/officeDocument/2006/relationships/slide" Target="slides/slide236.xml"/><Relationship Id="rId241" Type="http://schemas.openxmlformats.org/officeDocument/2006/relationships/slide" Target="slides/slide237.xml"/><Relationship Id="rId242" Type="http://schemas.openxmlformats.org/officeDocument/2006/relationships/slide" Target="slides/slide238.xml"/><Relationship Id="rId243" Type="http://schemas.openxmlformats.org/officeDocument/2006/relationships/slide" Target="slides/slide239.xml"/><Relationship Id="rId244" Type="http://schemas.openxmlformats.org/officeDocument/2006/relationships/slide" Target="slides/slide240.xml"/><Relationship Id="rId245" Type="http://schemas.openxmlformats.org/officeDocument/2006/relationships/slide" Target="slides/slide241.xml"/><Relationship Id="rId246" Type="http://schemas.openxmlformats.org/officeDocument/2006/relationships/slide" Target="slides/slide242.xml"/><Relationship Id="rId247" Type="http://schemas.openxmlformats.org/officeDocument/2006/relationships/slide" Target="slides/slide243.xml"/><Relationship Id="rId248" Type="http://schemas.openxmlformats.org/officeDocument/2006/relationships/slide" Target="slides/slide244.xml"/><Relationship Id="rId249" Type="http://schemas.openxmlformats.org/officeDocument/2006/relationships/slide" Target="slides/slide245.xml"/><Relationship Id="rId250" Type="http://schemas.openxmlformats.org/officeDocument/2006/relationships/slide" Target="slides/slide246.xml"/><Relationship Id="rId251" Type="http://schemas.openxmlformats.org/officeDocument/2006/relationships/slide" Target="slides/slide247.xml"/><Relationship Id="rId252" Type="http://schemas.openxmlformats.org/officeDocument/2006/relationships/slide" Target="slides/slide248.xml"/><Relationship Id="rId253" Type="http://schemas.openxmlformats.org/officeDocument/2006/relationships/slide" Target="slides/slide249.xml"/><Relationship Id="rId254" Type="http://schemas.openxmlformats.org/officeDocument/2006/relationships/slide" Target="slides/slide250.xml"/><Relationship Id="rId255" Type="http://schemas.openxmlformats.org/officeDocument/2006/relationships/slide" Target="slides/slide251.xml"/><Relationship Id="rId256" Type="http://schemas.openxmlformats.org/officeDocument/2006/relationships/slide" Target="slides/slide252.xml"/><Relationship Id="rId257" Type="http://schemas.openxmlformats.org/officeDocument/2006/relationships/slide" Target="slides/slide253.xml"/><Relationship Id="rId258" Type="http://schemas.openxmlformats.org/officeDocument/2006/relationships/slide" Target="slides/slide254.xml"/><Relationship Id="rId259" Type="http://schemas.openxmlformats.org/officeDocument/2006/relationships/slide" Target="slides/slide255.xml"/><Relationship Id="rId260" Type="http://schemas.openxmlformats.org/officeDocument/2006/relationships/slide" Target="slides/slide256.xml"/><Relationship Id="rId261" Type="http://schemas.openxmlformats.org/officeDocument/2006/relationships/slide" Target="slides/slide257.xml"/><Relationship Id="rId262" Type="http://schemas.openxmlformats.org/officeDocument/2006/relationships/slide" Target="slides/slide258.xml"/><Relationship Id="rId263" Type="http://schemas.openxmlformats.org/officeDocument/2006/relationships/slide" Target="slides/slide259.xml"/><Relationship Id="rId264" Type="http://schemas.openxmlformats.org/officeDocument/2006/relationships/slide" Target="slides/slide260.xml"/><Relationship Id="rId265" Type="http://schemas.openxmlformats.org/officeDocument/2006/relationships/slide" Target="slides/slide261.xml"/><Relationship Id="rId266" Type="http://schemas.openxmlformats.org/officeDocument/2006/relationships/slide" Target="slides/slide262.xml"/><Relationship Id="rId267" Type="http://schemas.openxmlformats.org/officeDocument/2006/relationships/slide" Target="slides/slide263.xml"/><Relationship Id="rId268" Type="http://schemas.openxmlformats.org/officeDocument/2006/relationships/slide" Target="slides/slide264.xml"/><Relationship Id="rId269" Type="http://schemas.openxmlformats.org/officeDocument/2006/relationships/slide" Target="slides/slide265.xml"/><Relationship Id="rId270" Type="http://schemas.openxmlformats.org/officeDocument/2006/relationships/slide" Target="slides/slide266.xml"/><Relationship Id="rId271" Type="http://schemas.openxmlformats.org/officeDocument/2006/relationships/slide" Target="slides/slide267.xml"/><Relationship Id="rId272" Type="http://schemas.openxmlformats.org/officeDocument/2006/relationships/slide" Target="slides/slide268.xml"/><Relationship Id="rId273" Type="http://schemas.openxmlformats.org/officeDocument/2006/relationships/slide" Target="slides/slide269.xml"/><Relationship Id="rId274" Type="http://schemas.openxmlformats.org/officeDocument/2006/relationships/slide" Target="slides/slide270.xml"/><Relationship Id="rId275" Type="http://schemas.openxmlformats.org/officeDocument/2006/relationships/slide" Target="slides/slide271.xml"/><Relationship Id="rId276" Type="http://schemas.openxmlformats.org/officeDocument/2006/relationships/slide" Target="slides/slide272.xml"/><Relationship Id="rId277" Type="http://schemas.openxmlformats.org/officeDocument/2006/relationships/slide" Target="slides/slide273.xml"/><Relationship Id="rId278" Type="http://schemas.openxmlformats.org/officeDocument/2006/relationships/slide" Target="slides/slide274.xml"/><Relationship Id="rId279" Type="http://schemas.openxmlformats.org/officeDocument/2006/relationships/slide" Target="slides/slide275.xml"/><Relationship Id="rId280" Type="http://schemas.openxmlformats.org/officeDocument/2006/relationships/slide" Target="slides/slide276.xml"/><Relationship Id="rId281" Type="http://schemas.openxmlformats.org/officeDocument/2006/relationships/slide" Target="slides/slide277.xml"/><Relationship Id="rId282" Type="http://schemas.openxmlformats.org/officeDocument/2006/relationships/slide" Target="slides/slide278.xml"/><Relationship Id="rId283" Type="http://schemas.openxmlformats.org/officeDocument/2006/relationships/slide" Target="slides/slide279.xml"/><Relationship Id="rId284" Type="http://schemas.openxmlformats.org/officeDocument/2006/relationships/slide" Target="slides/slide280.xml"/><Relationship Id="rId285" Type="http://schemas.openxmlformats.org/officeDocument/2006/relationships/slide" Target="slides/slide281.xml"/><Relationship Id="rId286" Type="http://schemas.openxmlformats.org/officeDocument/2006/relationships/slide" Target="slides/slide282.xml"/><Relationship Id="rId287" Type="http://schemas.openxmlformats.org/officeDocument/2006/relationships/slide" Target="slides/slide283.xml"/><Relationship Id="rId288" Type="http://schemas.openxmlformats.org/officeDocument/2006/relationships/slide" Target="slides/slide284.xml"/><Relationship Id="rId289" Type="http://schemas.openxmlformats.org/officeDocument/2006/relationships/slide" Target="slides/slide285.xml"/><Relationship Id="rId290" Type="http://schemas.openxmlformats.org/officeDocument/2006/relationships/slide" Target="slides/slide286.xml"/><Relationship Id="rId291" Type="http://schemas.openxmlformats.org/officeDocument/2006/relationships/slide" Target="slides/slide287.xml"/><Relationship Id="rId292" Type="http://schemas.openxmlformats.org/officeDocument/2006/relationships/slide" Target="slides/slide288.xml"/><Relationship Id="rId293" Type="http://schemas.openxmlformats.org/officeDocument/2006/relationships/slide" Target="slides/slide289.xml"/><Relationship Id="rId294" Type="http://schemas.openxmlformats.org/officeDocument/2006/relationships/slide" Target="slides/slide290.xml"/><Relationship Id="rId295" Type="http://schemas.openxmlformats.org/officeDocument/2006/relationships/slide" Target="slides/slide291.xml"/><Relationship Id="rId296" Type="http://schemas.openxmlformats.org/officeDocument/2006/relationships/slide" Target="slides/slide292.xml"/><Relationship Id="rId297" Type="http://schemas.openxmlformats.org/officeDocument/2006/relationships/slide" Target="slides/slide293.xml"/><Relationship Id="rId298" Type="http://schemas.openxmlformats.org/officeDocument/2006/relationships/slide" Target="slides/slide294.xml"/><Relationship Id="rId299" Type="http://schemas.openxmlformats.org/officeDocument/2006/relationships/slide" Target="slides/slide295.xml"/><Relationship Id="rId300" Type="http://schemas.openxmlformats.org/officeDocument/2006/relationships/slide" Target="slides/slide296.xml"/><Relationship Id="rId301" Type="http://schemas.openxmlformats.org/officeDocument/2006/relationships/slide" Target="slides/slide297.xml"/><Relationship Id="rId302" Type="http://schemas.openxmlformats.org/officeDocument/2006/relationships/slide" Target="slides/slide298.xml"/><Relationship Id="rId303" Type="http://schemas.openxmlformats.org/officeDocument/2006/relationships/slide" Target="slides/slide299.xml"/><Relationship Id="rId304" Type="http://schemas.openxmlformats.org/officeDocument/2006/relationships/slide" Target="slides/slide300.xml"/><Relationship Id="rId305" Type="http://schemas.openxmlformats.org/officeDocument/2006/relationships/slide" Target="slides/slide301.xml"/><Relationship Id="rId306" Type="http://schemas.openxmlformats.org/officeDocument/2006/relationships/slide" Target="slides/slide302.xml"/><Relationship Id="rId307" Type="http://schemas.openxmlformats.org/officeDocument/2006/relationships/slide" Target="slides/slide303.xml"/><Relationship Id="rId308" Type="http://schemas.openxmlformats.org/officeDocument/2006/relationships/slide" Target="slides/slide304.xml"/><Relationship Id="rId309" Type="http://schemas.openxmlformats.org/officeDocument/2006/relationships/slide" Target="slides/slide305.xml"/><Relationship Id="rId310" Type="http://schemas.openxmlformats.org/officeDocument/2006/relationships/slide" Target="slides/slide306.xml"/><Relationship Id="rId311" Type="http://schemas.openxmlformats.org/officeDocument/2006/relationships/slide" Target="slides/slide307.xml"/><Relationship Id="rId312" Type="http://schemas.openxmlformats.org/officeDocument/2006/relationships/slide" Target="slides/slide308.xml"/><Relationship Id="rId313" Type="http://schemas.openxmlformats.org/officeDocument/2006/relationships/slide" Target="slides/slide309.xml"/><Relationship Id="rId314" Type="http://schemas.openxmlformats.org/officeDocument/2006/relationships/slide" Target="slides/slide310.xml"/><Relationship Id="rId315" Type="http://schemas.openxmlformats.org/officeDocument/2006/relationships/slide" Target="slides/slide311.xml"/><Relationship Id="rId316" Type="http://schemas.openxmlformats.org/officeDocument/2006/relationships/slide" Target="slides/slide312.xml"/><Relationship Id="rId317" Type="http://schemas.openxmlformats.org/officeDocument/2006/relationships/slide" Target="slides/slide313.xml"/><Relationship Id="rId318" Type="http://schemas.openxmlformats.org/officeDocument/2006/relationships/slide" Target="slides/slide314.xml"/><Relationship Id="rId319" Type="http://schemas.openxmlformats.org/officeDocument/2006/relationships/slide" Target="slides/slide315.xml"/><Relationship Id="rId320" Type="http://schemas.openxmlformats.org/officeDocument/2006/relationships/slide" Target="slides/slide316.xml"/><Relationship Id="rId321" Type="http://schemas.openxmlformats.org/officeDocument/2006/relationships/slide" Target="slides/slide317.xml"/><Relationship Id="rId322" Type="http://schemas.openxmlformats.org/officeDocument/2006/relationships/slide" Target="slides/slide318.xml"/><Relationship Id="rId323" Type="http://schemas.openxmlformats.org/officeDocument/2006/relationships/slide" Target="slides/slide319.xml"/><Relationship Id="rId324" Type="http://schemas.openxmlformats.org/officeDocument/2006/relationships/slide" Target="slides/slide320.xml"/><Relationship Id="rId325" Type="http://schemas.openxmlformats.org/officeDocument/2006/relationships/slide" Target="slides/slide321.xml"/><Relationship Id="rId326" Type="http://schemas.openxmlformats.org/officeDocument/2006/relationships/slide" Target="slides/slide322.xml"/><Relationship Id="rId327" Type="http://schemas.openxmlformats.org/officeDocument/2006/relationships/slide" Target="slides/slide323.xml"/><Relationship Id="rId328" Type="http://schemas.openxmlformats.org/officeDocument/2006/relationships/slide" Target="slides/slide324.xml"/><Relationship Id="rId329" Type="http://schemas.openxmlformats.org/officeDocument/2006/relationships/slide" Target="slides/slide325.xml"/><Relationship Id="rId330" Type="http://schemas.openxmlformats.org/officeDocument/2006/relationships/slide" Target="slides/slide326.xml"/><Relationship Id="rId331" Type="http://schemas.openxmlformats.org/officeDocument/2006/relationships/slide" Target="slides/slide327.xml"/><Relationship Id="rId332" Type="http://schemas.openxmlformats.org/officeDocument/2006/relationships/slide" Target="slides/slide328.xml"/><Relationship Id="rId333" Type="http://schemas.openxmlformats.org/officeDocument/2006/relationships/slide" Target="slides/slide329.xml"/><Relationship Id="rId334" Type="http://schemas.openxmlformats.org/officeDocument/2006/relationships/slide" Target="slides/slide330.xml"/><Relationship Id="rId335" Type="http://schemas.openxmlformats.org/officeDocument/2006/relationships/slide" Target="slides/slide331.xml"/><Relationship Id="rId336" Type="http://schemas.openxmlformats.org/officeDocument/2006/relationships/tableStyles" Target="tableStyles.xml"/><Relationship Id="rId337" Type="http://schemas.openxmlformats.org/officeDocument/2006/relationships/presProps" Target="presProps.xml"/><Relationship Id="rId3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61" name=""/>
        <p:cNvGrpSpPr/>
        <p:nvPr/>
      </p:nvGrpSpPr>
      <p:grpSpPr>
        <a:xfrm>
          <a:off x="0" y="0"/>
          <a:ext cx="0" cy="0"/>
          <a:chOff x="0" y="0"/>
          <a:chExt cx="0" cy="0"/>
        </a:xfrm>
      </p:grpSpPr>
      <p:sp>
        <p:nvSpPr>
          <p:cNvPr id="1049832"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9833"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1BAA11B6-94D6-406E-9185-4969D73249ED}" type="datetimeFigureOut">
              <a:rPr lang="en-US" smtClean="0"/>
            </a:fld>
            <a:endParaRPr lang="en-US"/>
          </a:p>
        </p:txBody>
      </p:sp>
      <p:sp>
        <p:nvSpPr>
          <p:cNvPr id="1049834"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9835"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836"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9837"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37336A46-54CA-4706-9948-566E2EE7A91A}"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809" name="Slide Image Placeholder 1"/>
          <p:cNvSpPr>
            <a:spLocks noChangeAspect="1" noRot="1" noGrp="1"/>
          </p:cNvSpPr>
          <p:nvPr>
            <p:ph type="sldImg"/>
          </p:nvPr>
        </p:nvSpPr>
        <p:spPr/>
      </p:sp>
      <p:sp>
        <p:nvSpPr>
          <p:cNvPr id="1048810" name="Notes Placeholder 2"/>
          <p:cNvSpPr>
            <a:spLocks noGrp="1"/>
          </p:cNvSpPr>
          <p:nvPr>
            <p:ph type="body" idx="1"/>
          </p:nvPr>
        </p:nvSpPr>
        <p:spPr/>
        <p:txBody>
          <a:bodyPr/>
          <a:p>
            <a:endParaRPr lang="en-US"/>
          </a:p>
        </p:txBody>
      </p:sp>
      <p:sp>
        <p:nvSpPr>
          <p:cNvPr id="1048811" name="Slide Number Placeholder 3"/>
          <p:cNvSpPr>
            <a:spLocks noGrp="1"/>
          </p:cNvSpPr>
          <p:nvPr>
            <p:ph type="sldNum" sz="quarter" idx="10"/>
          </p:nvPr>
        </p:nvSpPr>
        <p:spPr/>
        <p:txBody>
          <a:bodyPr/>
          <a:p>
            <a:fld id="{37336A46-54CA-4706-9948-566E2EE7A91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8956" name="Rectangle 7"/>
          <p:cNvSpPr>
            <a:spLocks noGrp="1" noChangeArrowheads="1"/>
          </p:cNvSpPr>
          <p:nvPr>
            <p:ph type="sldNum" sz="quarter" idx="5"/>
          </p:nvPr>
        </p:nvSpPr>
        <p:spPr bwMode="auto">
          <a:noFill/>
        </p:spPr>
        <p:txBody>
          <a:bodyPr anchorCtr="0" compatLnSpc="1" numCol="1" wrap="square">
            <a:prstTxWarp prst="textNoShape"/>
          </a:bodyPr>
          <a:lstStyle>
            <a:lvl1pPr>
              <a:defRPr>
                <a:solidFill>
                  <a:schemeClr val="tx1"/>
                </a:solidFill>
                <a:latin typeface="Comic Sans MS" panose="030F0702030302020204" pitchFamily="66" charset="0"/>
                <a:cs typeface="Arial" panose="020B0604020202020204" pitchFamily="34" charset="0"/>
              </a:defRPr>
            </a:lvl1pPr>
            <a:lvl2pPr indent="-285750" marL="742950">
              <a:defRPr>
                <a:solidFill>
                  <a:schemeClr val="tx1"/>
                </a:solidFill>
                <a:latin typeface="Comic Sans MS" panose="030F0702030302020204" pitchFamily="66" charset="0"/>
                <a:cs typeface="Arial" panose="020B0604020202020204" pitchFamily="34" charset="0"/>
              </a:defRPr>
            </a:lvl2pPr>
            <a:lvl3pPr indent="-228600" marL="1143000">
              <a:defRPr>
                <a:solidFill>
                  <a:schemeClr val="tx1"/>
                </a:solidFill>
                <a:latin typeface="Comic Sans MS" panose="030F0702030302020204" pitchFamily="66" charset="0"/>
                <a:cs typeface="Arial" panose="020B0604020202020204" pitchFamily="34" charset="0"/>
              </a:defRPr>
            </a:lvl3pPr>
            <a:lvl4pPr indent="-228600" marL="1600200">
              <a:defRPr>
                <a:solidFill>
                  <a:schemeClr val="tx1"/>
                </a:solidFill>
                <a:latin typeface="Comic Sans MS" panose="030F0702030302020204" pitchFamily="66" charset="0"/>
                <a:cs typeface="Arial" panose="020B0604020202020204" pitchFamily="34" charset="0"/>
              </a:defRPr>
            </a:lvl4pPr>
            <a:lvl5pPr indent="-228600" marL="2057400">
              <a:defRPr>
                <a:solidFill>
                  <a:schemeClr val="tx1"/>
                </a:solidFill>
                <a:latin typeface="Comic Sans MS" panose="030F0702030302020204" pitchFamily="66" charset="0"/>
                <a:cs typeface="Arial" panose="020B0604020202020204" pitchFamily="34" charset="0"/>
              </a:defRPr>
            </a:lvl5pPr>
            <a:lvl6pPr eaLnBrk="0" fontAlgn="base" hangingPunct="0" indent="-228600" marL="251460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eaLnBrk="0" fontAlgn="base" hangingPunct="0" indent="-228600" marL="297180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eaLnBrk="0" fontAlgn="base" hangingPunct="0" indent="-228600" marL="342900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eaLnBrk="0" fontAlgn="base" hangingPunct="0" indent="-228600" marL="388620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3E91E93-C8F4-49CC-B52F-E9E3F1E163D6}" type="slidenum">
              <a:rPr altLang="en-US" lang="en-US" smtClean="0">
                <a:solidFill>
                  <a:prstClr val="black"/>
                </a:solidFill>
                <a:latin typeface="Arial" panose="020B0604020202020204" pitchFamily="34" charset="0"/>
              </a:rPr>
              <a:pPr eaLnBrk="1" hangingPunct="1"/>
            </a:fld>
            <a:endParaRPr altLang="en-US" lang="en-US" smtClean="0">
              <a:solidFill>
                <a:prstClr val="black"/>
              </a:solidFill>
              <a:latin typeface="Arial" panose="020B0604020202020204" pitchFamily="34" charset="0"/>
            </a:endParaRPr>
          </a:p>
        </p:txBody>
      </p:sp>
      <p:sp>
        <p:nvSpPr>
          <p:cNvPr id="1048957" name="Rectangle 2"/>
          <p:cNvSpPr>
            <a:spLocks noChangeAspect="1" noRot="1" noGrp="1" noChangeArrowheads="1" noTextEdit="1"/>
          </p:cNvSpPr>
          <p:nvPr>
            <p:ph type="sldImg"/>
          </p:nvPr>
        </p:nvSpPr>
        <p:spPr bwMode="auto">
          <a:noFill/>
          <a:ln>
            <a:solidFill>
              <a:srgbClr val="000000"/>
            </a:solidFill>
            <a:miter lim="800000"/>
            <a:headEnd/>
            <a:tailEnd/>
          </a:ln>
        </p:spPr>
      </p:sp>
      <p:sp>
        <p:nvSpPr>
          <p:cNvPr id="1048958" name="Rectangle 3"/>
          <p:cNvSpPr>
            <a:spLocks noGrp="1" noChangeArrowheads="1"/>
          </p:cNvSpPr>
          <p:nvPr>
            <p:ph type="body" idx="1"/>
          </p:nvPr>
        </p:nvSpPr>
        <p:spPr bwMode="auto">
          <a:noFill/>
        </p:spPr>
        <p:txBody>
          <a:bodyPr anchor="t" anchorCtr="0" compatLnSpc="1" numCol="1" wrap="square">
            <a:prstTxWarp prst="textNoShape"/>
          </a:bodyPr>
          <a:p>
            <a:pPr eaLnBrk="1" hangingPunct="1">
              <a:spcBef>
                <a:spcPct val="0"/>
              </a:spcBef>
            </a:pPr>
            <a:endParaRPr altLang="en-US" 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8988" name="Slide Image Placeholder 1"/>
          <p:cNvSpPr>
            <a:spLocks noChangeAspect="1" noRot="1" noGrp="1" noTextEdit="1"/>
          </p:cNvSpPr>
          <p:nvPr>
            <p:ph type="sldImg"/>
          </p:nvPr>
        </p:nvSpPr>
        <p:spPr bwMode="auto">
          <a:noFill/>
          <a:ln>
            <a:solidFill>
              <a:srgbClr val="000000"/>
            </a:solidFill>
            <a:miter lim="800000"/>
            <a:headEnd/>
            <a:tailEnd/>
          </a:ln>
        </p:spPr>
      </p:sp>
      <p:sp>
        <p:nvSpPr>
          <p:cNvPr id="1048989"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altLang="en-US" lang="en-US" smtClean="0"/>
          </a:p>
        </p:txBody>
      </p:sp>
      <p:sp>
        <p:nvSpPr>
          <p:cNvPr id="1048990" name="Slide Number Placeholder 3"/>
          <p:cNvSpPr>
            <a:spLocks noGrp="1"/>
          </p:cNvSpPr>
          <p:nvPr>
            <p:ph type="sldNum" sz="quarter" idx="5"/>
          </p:nvPr>
        </p:nvSpPr>
        <p:spPr bwMode="auto">
          <a:noFill/>
        </p:spPr>
        <p:txBody>
          <a:bodyPr anchorCtr="0" compatLnSpc="1" numCol="1" wrap="square">
            <a:prstTxWarp prst="textNoShape"/>
          </a:bodyPr>
          <a:lstStyle>
            <a:lvl1pPr>
              <a:defRPr>
                <a:solidFill>
                  <a:schemeClr val="tx1"/>
                </a:solidFill>
                <a:latin typeface="Comic Sans MS" panose="030F0702030302020204" pitchFamily="66" charset="0"/>
                <a:cs typeface="Arial" panose="020B0604020202020204" pitchFamily="34" charset="0"/>
              </a:defRPr>
            </a:lvl1pPr>
            <a:lvl2pPr indent="-285750" marL="742950">
              <a:defRPr>
                <a:solidFill>
                  <a:schemeClr val="tx1"/>
                </a:solidFill>
                <a:latin typeface="Comic Sans MS" panose="030F0702030302020204" pitchFamily="66" charset="0"/>
                <a:cs typeface="Arial" panose="020B0604020202020204" pitchFamily="34" charset="0"/>
              </a:defRPr>
            </a:lvl2pPr>
            <a:lvl3pPr indent="-228600" marL="1143000">
              <a:defRPr>
                <a:solidFill>
                  <a:schemeClr val="tx1"/>
                </a:solidFill>
                <a:latin typeface="Comic Sans MS" panose="030F0702030302020204" pitchFamily="66" charset="0"/>
                <a:cs typeface="Arial" panose="020B0604020202020204" pitchFamily="34" charset="0"/>
              </a:defRPr>
            </a:lvl3pPr>
            <a:lvl4pPr indent="-228600" marL="1600200">
              <a:defRPr>
                <a:solidFill>
                  <a:schemeClr val="tx1"/>
                </a:solidFill>
                <a:latin typeface="Comic Sans MS" panose="030F0702030302020204" pitchFamily="66" charset="0"/>
                <a:cs typeface="Arial" panose="020B0604020202020204" pitchFamily="34" charset="0"/>
              </a:defRPr>
            </a:lvl4pPr>
            <a:lvl5pPr indent="-228600" marL="2057400">
              <a:defRPr>
                <a:solidFill>
                  <a:schemeClr val="tx1"/>
                </a:solidFill>
                <a:latin typeface="Comic Sans MS" panose="030F0702030302020204" pitchFamily="66" charset="0"/>
                <a:cs typeface="Arial" panose="020B0604020202020204" pitchFamily="34" charset="0"/>
              </a:defRPr>
            </a:lvl5pPr>
            <a:lvl6pPr eaLnBrk="0" fontAlgn="base" hangingPunct="0" indent="-228600" marL="251460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eaLnBrk="0" fontAlgn="base" hangingPunct="0" indent="-228600" marL="297180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eaLnBrk="0" fontAlgn="base" hangingPunct="0" indent="-228600" marL="342900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eaLnBrk="0" fontAlgn="base" hangingPunct="0" indent="-228600" marL="388620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38364C07-91CA-4CC9-B6A0-16718310A35F}" type="slidenum">
              <a:rPr altLang="en-US" lang="en-US" smtClean="0">
                <a:solidFill>
                  <a:prstClr val="black"/>
                </a:solidFill>
              </a:rPr>
            </a:fld>
            <a:endParaRPr altLang="en-US"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9002" name="Rectangle 7"/>
          <p:cNvSpPr>
            <a:spLocks noGrp="1" noChangeArrowheads="1"/>
          </p:cNvSpPr>
          <p:nvPr>
            <p:ph type="sldNum" sz="quarter" idx="5"/>
          </p:nvPr>
        </p:nvSpPr>
        <p:spPr bwMode="auto">
          <a:noFill/>
        </p:spPr>
        <p:txBody>
          <a:bodyPr anchorCtr="0" compatLnSpc="1" numCol="1" wrap="square">
            <a:prstTxWarp prst="textNoShape"/>
          </a:bodyPr>
          <a:lstStyle>
            <a:lvl1pPr>
              <a:defRPr>
                <a:solidFill>
                  <a:schemeClr val="tx1"/>
                </a:solidFill>
                <a:latin typeface="Comic Sans MS" panose="030F0702030302020204" pitchFamily="66" charset="0"/>
                <a:cs typeface="Arial" panose="020B0604020202020204" pitchFamily="34" charset="0"/>
              </a:defRPr>
            </a:lvl1pPr>
            <a:lvl2pPr indent="-285750" marL="742950">
              <a:defRPr>
                <a:solidFill>
                  <a:schemeClr val="tx1"/>
                </a:solidFill>
                <a:latin typeface="Comic Sans MS" panose="030F0702030302020204" pitchFamily="66" charset="0"/>
                <a:cs typeface="Arial" panose="020B0604020202020204" pitchFamily="34" charset="0"/>
              </a:defRPr>
            </a:lvl2pPr>
            <a:lvl3pPr indent="-228600" marL="1143000">
              <a:defRPr>
                <a:solidFill>
                  <a:schemeClr val="tx1"/>
                </a:solidFill>
                <a:latin typeface="Comic Sans MS" panose="030F0702030302020204" pitchFamily="66" charset="0"/>
                <a:cs typeface="Arial" panose="020B0604020202020204" pitchFamily="34" charset="0"/>
              </a:defRPr>
            </a:lvl3pPr>
            <a:lvl4pPr indent="-228600" marL="1600200">
              <a:defRPr>
                <a:solidFill>
                  <a:schemeClr val="tx1"/>
                </a:solidFill>
                <a:latin typeface="Comic Sans MS" panose="030F0702030302020204" pitchFamily="66" charset="0"/>
                <a:cs typeface="Arial" panose="020B0604020202020204" pitchFamily="34" charset="0"/>
              </a:defRPr>
            </a:lvl4pPr>
            <a:lvl5pPr indent="-228600" marL="2057400">
              <a:defRPr>
                <a:solidFill>
                  <a:schemeClr val="tx1"/>
                </a:solidFill>
                <a:latin typeface="Comic Sans MS" panose="030F0702030302020204" pitchFamily="66" charset="0"/>
                <a:cs typeface="Arial" panose="020B0604020202020204" pitchFamily="34" charset="0"/>
              </a:defRPr>
            </a:lvl5pPr>
            <a:lvl6pPr eaLnBrk="0" fontAlgn="base" hangingPunct="0" indent="-228600" marL="251460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eaLnBrk="0" fontAlgn="base" hangingPunct="0" indent="-228600" marL="297180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eaLnBrk="0" fontAlgn="base" hangingPunct="0" indent="-228600" marL="342900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eaLnBrk="0" fontAlgn="base" hangingPunct="0" indent="-228600" marL="388620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1AF66A1-983E-4F0F-98A3-A9B2219CFA5B}" type="slidenum">
              <a:rPr altLang="en-US" lang="en-US" smtClean="0">
                <a:solidFill>
                  <a:prstClr val="black"/>
                </a:solidFill>
                <a:latin typeface="Arial" panose="020B0604020202020204" pitchFamily="34" charset="0"/>
              </a:rPr>
              <a:pPr eaLnBrk="1" hangingPunct="1"/>
            </a:fld>
            <a:endParaRPr altLang="en-US" lang="en-US" smtClean="0">
              <a:solidFill>
                <a:prstClr val="black"/>
              </a:solidFill>
              <a:latin typeface="Arial" panose="020B0604020202020204" pitchFamily="34" charset="0"/>
            </a:endParaRPr>
          </a:p>
        </p:txBody>
      </p:sp>
      <p:sp>
        <p:nvSpPr>
          <p:cNvPr id="1049003" name="Rectangle 2"/>
          <p:cNvSpPr>
            <a:spLocks noChangeAspect="1" noRot="1" noGrp="1" noChangeArrowheads="1" noTextEdit="1"/>
          </p:cNvSpPr>
          <p:nvPr>
            <p:ph type="sldImg"/>
          </p:nvPr>
        </p:nvSpPr>
        <p:spPr bwMode="auto">
          <a:noFill/>
          <a:ln>
            <a:solidFill>
              <a:srgbClr val="000000"/>
            </a:solidFill>
            <a:miter lim="800000"/>
            <a:headEnd/>
            <a:tailEnd/>
          </a:ln>
        </p:spPr>
      </p:sp>
      <p:sp>
        <p:nvSpPr>
          <p:cNvPr id="1049004" name="Rectangle 3"/>
          <p:cNvSpPr>
            <a:spLocks noGrp="1" noChangeArrowheads="1"/>
          </p:cNvSpPr>
          <p:nvPr>
            <p:ph type="body" idx="1"/>
          </p:nvPr>
        </p:nvSpPr>
        <p:spPr bwMode="auto">
          <a:noFill/>
        </p:spPr>
        <p:txBody>
          <a:bodyPr anchor="t" anchorCtr="0" compatLnSpc="1" numCol="1" wrap="square">
            <a:prstTxWarp prst="textNoShape"/>
          </a:bodyPr>
          <a:p>
            <a:pPr eaLnBrk="1" hangingPunct="1"/>
            <a:endParaRPr altLang="en-US" 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9011" name="Rectangle 7"/>
          <p:cNvSpPr>
            <a:spLocks noGrp="1" noChangeArrowheads="1"/>
          </p:cNvSpPr>
          <p:nvPr>
            <p:ph type="sldNum" sz="quarter" idx="5"/>
          </p:nvPr>
        </p:nvSpPr>
        <p:spPr bwMode="auto">
          <a:noFill/>
        </p:spPr>
        <p:txBody>
          <a:bodyPr anchorCtr="0" compatLnSpc="1" numCol="1" wrap="square">
            <a:prstTxWarp prst="textNoShape"/>
          </a:bodyPr>
          <a:lstStyle>
            <a:lvl1pPr>
              <a:defRPr>
                <a:solidFill>
                  <a:schemeClr val="tx1"/>
                </a:solidFill>
                <a:latin typeface="Comic Sans MS" panose="030F0702030302020204" pitchFamily="66" charset="0"/>
                <a:cs typeface="Arial" panose="020B0604020202020204" pitchFamily="34" charset="0"/>
              </a:defRPr>
            </a:lvl1pPr>
            <a:lvl2pPr indent="-285750" marL="742950">
              <a:defRPr>
                <a:solidFill>
                  <a:schemeClr val="tx1"/>
                </a:solidFill>
                <a:latin typeface="Comic Sans MS" panose="030F0702030302020204" pitchFamily="66" charset="0"/>
                <a:cs typeface="Arial" panose="020B0604020202020204" pitchFamily="34" charset="0"/>
              </a:defRPr>
            </a:lvl2pPr>
            <a:lvl3pPr indent="-228600" marL="1143000">
              <a:defRPr>
                <a:solidFill>
                  <a:schemeClr val="tx1"/>
                </a:solidFill>
                <a:latin typeface="Comic Sans MS" panose="030F0702030302020204" pitchFamily="66" charset="0"/>
                <a:cs typeface="Arial" panose="020B0604020202020204" pitchFamily="34" charset="0"/>
              </a:defRPr>
            </a:lvl3pPr>
            <a:lvl4pPr indent="-228600" marL="1600200">
              <a:defRPr>
                <a:solidFill>
                  <a:schemeClr val="tx1"/>
                </a:solidFill>
                <a:latin typeface="Comic Sans MS" panose="030F0702030302020204" pitchFamily="66" charset="0"/>
                <a:cs typeface="Arial" panose="020B0604020202020204" pitchFamily="34" charset="0"/>
              </a:defRPr>
            </a:lvl4pPr>
            <a:lvl5pPr indent="-228600" marL="2057400">
              <a:defRPr>
                <a:solidFill>
                  <a:schemeClr val="tx1"/>
                </a:solidFill>
                <a:latin typeface="Comic Sans MS" panose="030F0702030302020204" pitchFamily="66" charset="0"/>
                <a:cs typeface="Arial" panose="020B0604020202020204" pitchFamily="34" charset="0"/>
              </a:defRPr>
            </a:lvl5pPr>
            <a:lvl6pPr eaLnBrk="0" fontAlgn="base" hangingPunct="0" indent="-228600" marL="251460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eaLnBrk="0" fontAlgn="base" hangingPunct="0" indent="-228600" marL="297180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eaLnBrk="0" fontAlgn="base" hangingPunct="0" indent="-228600" marL="342900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eaLnBrk="0" fontAlgn="base" hangingPunct="0" indent="-228600" marL="388620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0DD34AC-4F8B-4E40-8755-7F898000F6F3}" type="slidenum">
              <a:rPr altLang="en-US" lang="en-US" smtClean="0">
                <a:solidFill>
                  <a:prstClr val="black"/>
                </a:solidFill>
                <a:latin typeface="Arial" panose="020B0604020202020204" pitchFamily="34" charset="0"/>
              </a:rPr>
              <a:pPr eaLnBrk="1" hangingPunct="1"/>
            </a:fld>
            <a:endParaRPr altLang="en-US" lang="en-US" smtClean="0">
              <a:solidFill>
                <a:prstClr val="black"/>
              </a:solidFill>
              <a:latin typeface="Arial" panose="020B0604020202020204" pitchFamily="34" charset="0"/>
            </a:endParaRPr>
          </a:p>
        </p:txBody>
      </p:sp>
      <p:sp>
        <p:nvSpPr>
          <p:cNvPr id="1049012" name="Rectangle 2"/>
          <p:cNvSpPr>
            <a:spLocks noChangeAspect="1" noRot="1" noGrp="1" noChangeArrowheads="1" noTextEdit="1"/>
          </p:cNvSpPr>
          <p:nvPr>
            <p:ph type="sldImg"/>
          </p:nvPr>
        </p:nvSpPr>
        <p:spPr bwMode="auto">
          <a:noFill/>
          <a:ln>
            <a:solidFill>
              <a:srgbClr val="000000"/>
            </a:solidFill>
            <a:miter lim="800000"/>
            <a:headEnd/>
            <a:tailEnd/>
          </a:ln>
        </p:spPr>
      </p:sp>
      <p:sp>
        <p:nvSpPr>
          <p:cNvPr id="1049013" name="Rectangle 3"/>
          <p:cNvSpPr>
            <a:spLocks noGrp="1" noChangeArrowheads="1"/>
          </p:cNvSpPr>
          <p:nvPr>
            <p:ph type="body" idx="1"/>
          </p:nvPr>
        </p:nvSpPr>
        <p:spPr bwMode="auto">
          <a:noFill/>
        </p:spPr>
        <p:txBody>
          <a:bodyPr anchor="t" anchorCtr="0" compatLnSpc="1" numCol="1" wrap="square">
            <a:prstTxWarp prst="textNoShape"/>
          </a:bodyPr>
          <a:p>
            <a:pPr eaLnBrk="1" hangingPunct="1"/>
            <a:endParaRPr altLang="en-US" 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9026" name="Rectangle 7"/>
          <p:cNvSpPr>
            <a:spLocks noGrp="1" noChangeArrowheads="1"/>
          </p:cNvSpPr>
          <p:nvPr>
            <p:ph type="sldNum" sz="quarter" idx="5"/>
          </p:nvPr>
        </p:nvSpPr>
        <p:spPr bwMode="auto">
          <a:noFill/>
        </p:spPr>
        <p:txBody>
          <a:bodyPr anchorCtr="0" compatLnSpc="1" numCol="1" wrap="square">
            <a:prstTxWarp prst="textNoShape"/>
          </a:bodyPr>
          <a:lstStyle>
            <a:lvl1pPr>
              <a:defRPr>
                <a:solidFill>
                  <a:schemeClr val="tx1"/>
                </a:solidFill>
                <a:latin typeface="Comic Sans MS" panose="030F0702030302020204" pitchFamily="66" charset="0"/>
                <a:cs typeface="Arial" panose="020B0604020202020204" pitchFamily="34" charset="0"/>
              </a:defRPr>
            </a:lvl1pPr>
            <a:lvl2pPr indent="-285750" marL="742950">
              <a:defRPr>
                <a:solidFill>
                  <a:schemeClr val="tx1"/>
                </a:solidFill>
                <a:latin typeface="Comic Sans MS" panose="030F0702030302020204" pitchFamily="66" charset="0"/>
                <a:cs typeface="Arial" panose="020B0604020202020204" pitchFamily="34" charset="0"/>
              </a:defRPr>
            </a:lvl2pPr>
            <a:lvl3pPr indent="-228600" marL="1143000">
              <a:defRPr>
                <a:solidFill>
                  <a:schemeClr val="tx1"/>
                </a:solidFill>
                <a:latin typeface="Comic Sans MS" panose="030F0702030302020204" pitchFamily="66" charset="0"/>
                <a:cs typeface="Arial" panose="020B0604020202020204" pitchFamily="34" charset="0"/>
              </a:defRPr>
            </a:lvl3pPr>
            <a:lvl4pPr indent="-228600" marL="1600200">
              <a:defRPr>
                <a:solidFill>
                  <a:schemeClr val="tx1"/>
                </a:solidFill>
                <a:latin typeface="Comic Sans MS" panose="030F0702030302020204" pitchFamily="66" charset="0"/>
                <a:cs typeface="Arial" panose="020B0604020202020204" pitchFamily="34" charset="0"/>
              </a:defRPr>
            </a:lvl4pPr>
            <a:lvl5pPr indent="-228600" marL="2057400">
              <a:defRPr>
                <a:solidFill>
                  <a:schemeClr val="tx1"/>
                </a:solidFill>
                <a:latin typeface="Comic Sans MS" panose="030F0702030302020204" pitchFamily="66" charset="0"/>
                <a:cs typeface="Arial" panose="020B0604020202020204" pitchFamily="34" charset="0"/>
              </a:defRPr>
            </a:lvl5pPr>
            <a:lvl6pPr eaLnBrk="0" fontAlgn="base" hangingPunct="0" indent="-228600" marL="251460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eaLnBrk="0" fontAlgn="base" hangingPunct="0" indent="-228600" marL="297180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eaLnBrk="0" fontAlgn="base" hangingPunct="0" indent="-228600" marL="342900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eaLnBrk="0" fontAlgn="base" hangingPunct="0" indent="-228600" marL="388620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4F236ADB-8F84-4626-A4E3-C925C51CB8A8}" type="slidenum">
              <a:rPr altLang="en-US" lang="en-US" smtClean="0">
                <a:solidFill>
                  <a:prstClr val="black"/>
                </a:solidFill>
                <a:latin typeface="Arial" panose="020B0604020202020204" pitchFamily="34" charset="0"/>
              </a:rPr>
              <a:pPr eaLnBrk="1" hangingPunct="1"/>
            </a:fld>
            <a:endParaRPr altLang="en-US" lang="en-US" smtClean="0">
              <a:solidFill>
                <a:prstClr val="black"/>
              </a:solidFill>
              <a:latin typeface="Arial" panose="020B0604020202020204" pitchFamily="34" charset="0"/>
            </a:endParaRPr>
          </a:p>
        </p:txBody>
      </p:sp>
      <p:sp>
        <p:nvSpPr>
          <p:cNvPr id="1049027" name="Rectangle 2"/>
          <p:cNvSpPr>
            <a:spLocks noChangeAspect="1" noRot="1" noGrp="1" noChangeArrowheads="1" noTextEdit="1"/>
          </p:cNvSpPr>
          <p:nvPr>
            <p:ph type="sldImg"/>
          </p:nvPr>
        </p:nvSpPr>
        <p:spPr bwMode="auto">
          <a:noFill/>
          <a:ln>
            <a:solidFill>
              <a:srgbClr val="000000"/>
            </a:solidFill>
            <a:miter lim="800000"/>
            <a:headEnd/>
            <a:tailEnd/>
          </a:ln>
        </p:spPr>
      </p:sp>
      <p:sp>
        <p:nvSpPr>
          <p:cNvPr id="1049028" name="Rectangle 3"/>
          <p:cNvSpPr>
            <a:spLocks noGrp="1" noChangeArrowheads="1"/>
          </p:cNvSpPr>
          <p:nvPr>
            <p:ph type="body" idx="1"/>
          </p:nvPr>
        </p:nvSpPr>
        <p:spPr bwMode="auto">
          <a:noFill/>
        </p:spPr>
        <p:txBody>
          <a:bodyPr anchor="t" anchorCtr="0" compatLnSpc="1" numCol="1" wrap="square">
            <a:prstTxWarp prst="textNoShape"/>
          </a:bodyPr>
          <a:p>
            <a:pPr eaLnBrk="1" hangingPunct="1"/>
            <a:endParaRPr altLang="en-US" lang="en-US"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55" name=""/>
        <p:cNvGrpSpPr/>
        <p:nvPr/>
      </p:nvGrpSpPr>
      <p:grpSpPr>
        <a:xfrm>
          <a:off x="0" y="0"/>
          <a:ext cx="0" cy="0"/>
          <a:chOff x="0" y="0"/>
          <a:chExt cx="0" cy="0"/>
        </a:xfrm>
      </p:grpSpPr>
      <p:sp>
        <p:nvSpPr>
          <p:cNvPr id="1048607"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608"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609" name="Date Placeholder 3"/>
          <p:cNvSpPr>
            <a:spLocks noGrp="1"/>
          </p:cNvSpPr>
          <p:nvPr>
            <p:ph type="dt" sz="half" idx="10"/>
          </p:nvPr>
        </p:nvSpPr>
        <p:spPr/>
        <p:txBody>
          <a:bodyPr/>
          <a:p>
            <a:endParaRPr lang="en-US"/>
          </a:p>
        </p:txBody>
      </p:sp>
      <p:sp>
        <p:nvSpPr>
          <p:cNvPr id="1048610" name="Footer Placeholder 4"/>
          <p:cNvSpPr>
            <a:spLocks noGrp="1"/>
          </p:cNvSpPr>
          <p:nvPr>
            <p:ph type="ftr" sz="quarter" idx="11"/>
          </p:nvPr>
        </p:nvSpPr>
        <p:spPr/>
        <p:txBody>
          <a:bodyPr/>
          <a:p>
            <a:r>
              <a:rPr lang="en-US" smtClean="0"/>
              <a:t>TABITHA LUMUMBA</a:t>
            </a:r>
            <a:endParaRPr lang="en-US"/>
          </a:p>
        </p:txBody>
      </p:sp>
      <p:sp>
        <p:nvSpPr>
          <p:cNvPr id="1048611" name="Slide Number Placeholder 5"/>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35" name=""/>
        <p:cNvGrpSpPr/>
        <p:nvPr/>
      </p:nvGrpSpPr>
      <p:grpSpPr>
        <a:xfrm>
          <a:off x="0" y="0"/>
          <a:ext cx="0" cy="0"/>
          <a:chOff x="0" y="0"/>
          <a:chExt cx="0" cy="0"/>
        </a:xfrm>
      </p:grpSpPr>
      <p:sp>
        <p:nvSpPr>
          <p:cNvPr id="1049692" name="Title 1"/>
          <p:cNvSpPr>
            <a:spLocks noGrp="1"/>
          </p:cNvSpPr>
          <p:nvPr>
            <p:ph type="title"/>
          </p:nvPr>
        </p:nvSpPr>
        <p:spPr/>
        <p:txBody>
          <a:bodyPr/>
          <a:p>
            <a:r>
              <a:rPr lang="en-US" smtClean="0"/>
              <a:t>Click to edit Master title style</a:t>
            </a:r>
            <a:endParaRPr lang="en-US"/>
          </a:p>
        </p:txBody>
      </p:sp>
      <p:sp>
        <p:nvSpPr>
          <p:cNvPr id="1049693"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694" name="Date Placeholder 3"/>
          <p:cNvSpPr>
            <a:spLocks noGrp="1"/>
          </p:cNvSpPr>
          <p:nvPr>
            <p:ph type="dt" sz="half" idx="10"/>
          </p:nvPr>
        </p:nvSpPr>
        <p:spPr/>
        <p:txBody>
          <a:bodyPr/>
          <a:p>
            <a:endParaRPr lang="en-US"/>
          </a:p>
        </p:txBody>
      </p:sp>
      <p:sp>
        <p:nvSpPr>
          <p:cNvPr id="1049695" name="Footer Placeholder 4"/>
          <p:cNvSpPr>
            <a:spLocks noGrp="1"/>
          </p:cNvSpPr>
          <p:nvPr>
            <p:ph type="ftr" sz="quarter" idx="11"/>
          </p:nvPr>
        </p:nvSpPr>
        <p:spPr/>
        <p:txBody>
          <a:bodyPr/>
          <a:p>
            <a:r>
              <a:rPr lang="en-US" smtClean="0"/>
              <a:t>TABITHA LUMUMBA</a:t>
            </a:r>
            <a:endParaRPr lang="en-US"/>
          </a:p>
        </p:txBody>
      </p:sp>
      <p:sp>
        <p:nvSpPr>
          <p:cNvPr id="1049696" name="Slide Number Placeholder 5"/>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31" name=""/>
        <p:cNvGrpSpPr/>
        <p:nvPr/>
      </p:nvGrpSpPr>
      <p:grpSpPr>
        <a:xfrm>
          <a:off x="0" y="0"/>
          <a:ext cx="0" cy="0"/>
          <a:chOff x="0" y="0"/>
          <a:chExt cx="0" cy="0"/>
        </a:xfrm>
      </p:grpSpPr>
      <p:sp>
        <p:nvSpPr>
          <p:cNvPr id="1049673"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9674"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675" name="Date Placeholder 3"/>
          <p:cNvSpPr>
            <a:spLocks noGrp="1"/>
          </p:cNvSpPr>
          <p:nvPr>
            <p:ph type="dt" sz="half" idx="10"/>
          </p:nvPr>
        </p:nvSpPr>
        <p:spPr/>
        <p:txBody>
          <a:bodyPr/>
          <a:p>
            <a:endParaRPr lang="en-US"/>
          </a:p>
        </p:txBody>
      </p:sp>
      <p:sp>
        <p:nvSpPr>
          <p:cNvPr id="1049676" name="Footer Placeholder 4"/>
          <p:cNvSpPr>
            <a:spLocks noGrp="1"/>
          </p:cNvSpPr>
          <p:nvPr>
            <p:ph type="ftr" sz="quarter" idx="11"/>
          </p:nvPr>
        </p:nvSpPr>
        <p:spPr/>
        <p:txBody>
          <a:bodyPr/>
          <a:p>
            <a:r>
              <a:rPr lang="en-US" smtClean="0"/>
              <a:t>TABITHA LUMUMBA</a:t>
            </a:r>
            <a:endParaRPr lang="en-US"/>
          </a:p>
        </p:txBody>
      </p:sp>
      <p:sp>
        <p:nvSpPr>
          <p:cNvPr id="1049677" name="Slide Number Placeholder 5"/>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PhAnim="0" showMasterSp="0" type="title">
  <p:cSld name="شريحة عنوان">
    <p:spTree>
      <p:nvGrpSpPr>
        <p:cNvPr id="750" name=""/>
        <p:cNvGrpSpPr/>
        <p:nvPr/>
      </p:nvGrpSpPr>
      <p:grpSpPr>
        <a:xfrm>
          <a:off x="0" y="0"/>
          <a:ext cx="0" cy="0"/>
          <a:chOff x="0" y="0"/>
          <a:chExt cx="0" cy="0"/>
        </a:xfrm>
      </p:grpSpPr>
      <p:sp>
        <p:nvSpPr>
          <p:cNvPr id="1049780" name="Freeform 2"/>
          <p:cNvSpPr/>
          <p:nvPr/>
        </p:nvSpPr>
        <p:spPr bwMode="blackWhite">
          <a:xfrm>
            <a:off x="27517" y="12701"/>
            <a:ext cx="1186180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751" name="Group 8"/>
          <p:cNvGrpSpPr/>
          <p:nvPr/>
        </p:nvGrpSpPr>
        <p:grpSpPr bwMode="auto">
          <a:xfrm>
            <a:off x="260351" y="234950"/>
            <a:ext cx="5050367" cy="1778000"/>
            <a:chOff x="123" y="148"/>
            <a:chExt cx="2386" cy="1120"/>
          </a:xfrm>
        </p:grpSpPr>
        <p:sp>
          <p:nvSpPr>
            <p:cNvPr id="1049781" name="Freeform 9"/>
            <p:cNvSpPr/>
            <p:nvPr userDrawn="1"/>
          </p:nvSpPr>
          <p:spPr bwMode="auto">
            <a:xfrm>
              <a:off x="177" y="177"/>
              <a:ext cx="2250" cy="1017"/>
            </a:xfrm>
            <a:custGeom>
              <a:avLst/>
              <a:gdLst>
                <a:gd name="T0" fmla="*/ 51200 w 794"/>
                <a:gd name="T1" fmla="*/ 14380 h 414"/>
                <a:gd name="T2" fmla="*/ 45788 w 794"/>
                <a:gd name="T3" fmla="*/ 11580 h 414"/>
                <a:gd name="T4" fmla="*/ 35864 w 794"/>
                <a:gd name="T5" fmla="*/ 7652 h 414"/>
                <a:gd name="T6" fmla="*/ 4577 w 794"/>
                <a:gd name="T7" fmla="*/ 0 h 414"/>
                <a:gd name="T8" fmla="*/ 1476 w 794"/>
                <a:gd name="T9" fmla="*/ 725 h 414"/>
                <a:gd name="T10" fmla="*/ 0 w 794"/>
                <a:gd name="T11" fmla="*/ 3024 h 414"/>
                <a:gd name="T12" fmla="*/ 1799 w 794"/>
                <a:gd name="T13" fmla="*/ 5648 h 414"/>
                <a:gd name="T14" fmla="*/ 36754 w 794"/>
                <a:gd name="T15" fmla="*/ 14899 h 414"/>
                <a:gd name="T16" fmla="*/ 44413 w 794"/>
                <a:gd name="T17" fmla="*/ 14307 h 414"/>
                <a:gd name="T18" fmla="*/ 50605 w 794"/>
                <a:gd name="T19" fmla="*/ 15073 h 414"/>
                <a:gd name="T20" fmla="*/ 51200 w 794"/>
                <a:gd name="T21" fmla="*/ 14380 h 414"/>
                <a:gd name="T22" fmla="*/ 51200 w 794"/>
                <a:gd name="T23" fmla="*/ 143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82" name="Freeform 10"/>
            <p:cNvSpPr/>
            <p:nvPr userDrawn="1"/>
          </p:nvSpPr>
          <p:spPr bwMode="auto">
            <a:xfrm>
              <a:off x="166" y="261"/>
              <a:ext cx="2244" cy="1007"/>
            </a:xfrm>
            <a:custGeom>
              <a:avLst/>
              <a:gdLst>
                <a:gd name="T0" fmla="*/ 549 w 1586"/>
                <a:gd name="T1" fmla="*/ 0 h 821"/>
                <a:gd name="T2" fmla="*/ 5333 w 1586"/>
                <a:gd name="T3" fmla="*/ 1175 h 821"/>
                <a:gd name="T4" fmla="*/ 5722 w 1586"/>
                <a:gd name="T5" fmla="*/ 1444 h 821"/>
                <a:gd name="T6" fmla="*/ 6356 w 1586"/>
                <a:gd name="T7" fmla="*/ 1792 h 821"/>
                <a:gd name="T8" fmla="*/ 6272 w 1586"/>
                <a:gd name="T9" fmla="*/ 1858 h 821"/>
                <a:gd name="T10" fmla="*/ 5409 w 1586"/>
                <a:gd name="T11" fmla="*/ 1781 h 821"/>
                <a:gd name="T12" fmla="*/ 4588 w 1586"/>
                <a:gd name="T13" fmla="*/ 1835 h 821"/>
                <a:gd name="T14" fmla="*/ 166 w 1586"/>
                <a:gd name="T15" fmla="*/ 676 h 821"/>
                <a:gd name="T16" fmla="*/ 0 w 1586"/>
                <a:gd name="T17" fmla="*/ 340 h 821"/>
                <a:gd name="T18" fmla="*/ 184 w 1586"/>
                <a:gd name="T19" fmla="*/ 72 h 821"/>
                <a:gd name="T20" fmla="*/ 549 w 1586"/>
                <a:gd name="T21" fmla="*/ 0 h 821"/>
                <a:gd name="T22" fmla="*/ 54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83" name="Freeform 11"/>
            <p:cNvSpPr/>
            <p:nvPr userDrawn="1"/>
          </p:nvSpPr>
          <p:spPr bwMode="auto">
            <a:xfrm>
              <a:off x="474" y="344"/>
              <a:ext cx="1488" cy="919"/>
            </a:xfrm>
            <a:custGeom>
              <a:avLst/>
              <a:gdLst>
                <a:gd name="T0" fmla="*/ 0 w 1049"/>
                <a:gd name="T1" fmla="*/ 744 h 747"/>
                <a:gd name="T2" fmla="*/ 3732 w 1049"/>
                <a:gd name="T3" fmla="*/ 1711 h 747"/>
                <a:gd name="T4" fmla="*/ 3802 w 1049"/>
                <a:gd name="T5" fmla="*/ 1223 h 747"/>
                <a:gd name="T6" fmla="*/ 4247 w 1049"/>
                <a:gd name="T7" fmla="*/ 967 h 747"/>
                <a:gd name="T8" fmla="*/ 316 w 1049"/>
                <a:gd name="T9" fmla="*/ 0 h 747"/>
                <a:gd name="T10" fmla="*/ 0 w 1049"/>
                <a:gd name="T11" fmla="*/ 290 h 747"/>
                <a:gd name="T12" fmla="*/ 0 w 1049"/>
                <a:gd name="T13" fmla="*/ 744 h 747"/>
                <a:gd name="T14" fmla="*/ 0 w 1049"/>
                <a:gd name="T15" fmla="*/ 744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752" name="Group 12"/>
            <p:cNvGrpSpPr/>
            <p:nvPr userDrawn="1"/>
          </p:nvGrpSpPr>
          <p:grpSpPr bwMode="auto">
            <a:xfrm>
              <a:off x="123" y="148"/>
              <a:ext cx="2386" cy="1081"/>
              <a:chOff x="123" y="148"/>
              <a:chExt cx="2386" cy="1081"/>
            </a:xfrm>
          </p:grpSpPr>
          <p:sp>
            <p:nvSpPr>
              <p:cNvPr id="1049784" name="Freeform 13"/>
              <p:cNvSpPr/>
              <p:nvPr userDrawn="1"/>
            </p:nvSpPr>
            <p:spPr bwMode="auto">
              <a:xfrm>
                <a:off x="2005" y="934"/>
                <a:ext cx="212" cy="214"/>
              </a:xfrm>
              <a:custGeom>
                <a:avLst/>
                <a:gdLst>
                  <a:gd name="T0" fmla="*/ 438 w 150"/>
                  <a:gd name="T1" fmla="*/ 0 h 173"/>
                  <a:gd name="T2" fmla="*/ 161 w 150"/>
                  <a:gd name="T3" fmla="*/ 155 h 173"/>
                  <a:gd name="T4" fmla="*/ 0 w 150"/>
                  <a:gd name="T5" fmla="*/ 406 h 173"/>
                  <a:gd name="T6" fmla="*/ 319 w 150"/>
                  <a:gd name="T7" fmla="*/ 375 h 173"/>
                  <a:gd name="T8" fmla="*/ 411 w 150"/>
                  <a:gd name="T9" fmla="*/ 198 h 173"/>
                  <a:gd name="T10" fmla="*/ 599 w 150"/>
                  <a:gd name="T11" fmla="*/ 63 h 173"/>
                  <a:gd name="T12" fmla="*/ 438 w 150"/>
                  <a:gd name="T13" fmla="*/ 0 h 173"/>
                  <a:gd name="T14" fmla="*/ 43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85" name="Freeform 14"/>
              <p:cNvSpPr/>
              <p:nvPr userDrawn="1"/>
            </p:nvSpPr>
            <p:spPr bwMode="auto">
              <a:xfrm>
                <a:off x="123" y="148"/>
                <a:ext cx="2386" cy="1081"/>
              </a:xfrm>
              <a:custGeom>
                <a:avLst/>
                <a:gdLst>
                  <a:gd name="T0" fmla="*/ 628 w 1684"/>
                  <a:gd name="T1" fmla="*/ 0 h 880"/>
                  <a:gd name="T2" fmla="*/ 254 w 1684"/>
                  <a:gd name="T3" fmla="*/ 119 h 880"/>
                  <a:gd name="T4" fmla="*/ 0 w 1684"/>
                  <a:gd name="T5" fmla="*/ 474 h 880"/>
                  <a:gd name="T6" fmla="*/ 271 w 1684"/>
                  <a:gd name="T7" fmla="*/ 817 h 880"/>
                  <a:gd name="T8" fmla="*/ 4763 w 1684"/>
                  <a:gd name="T9" fmla="*/ 1974 h 880"/>
                  <a:gd name="T10" fmla="*/ 5731 w 1684"/>
                  <a:gd name="T11" fmla="*/ 1902 h 880"/>
                  <a:gd name="T12" fmla="*/ 6515 w 1684"/>
                  <a:gd name="T13" fmla="*/ 2004 h 880"/>
                  <a:gd name="T14" fmla="*/ 6787 w 1684"/>
                  <a:gd name="T15" fmla="*/ 1841 h 880"/>
                  <a:gd name="T16" fmla="*/ 6053 w 1684"/>
                  <a:gd name="T17" fmla="*/ 1512 h 880"/>
                  <a:gd name="T18" fmla="*/ 5754 w 1684"/>
                  <a:gd name="T19" fmla="*/ 1167 h 880"/>
                  <a:gd name="T20" fmla="*/ 5519 w 1684"/>
                  <a:gd name="T21" fmla="*/ 1200 h 880"/>
                  <a:gd name="T22" fmla="*/ 5799 w 1684"/>
                  <a:gd name="T23" fmla="*/ 1512 h 880"/>
                  <a:gd name="T24" fmla="*/ 6360 w 1684"/>
                  <a:gd name="T25" fmla="*/ 1844 h 880"/>
                  <a:gd name="T26" fmla="*/ 5696 w 1684"/>
                  <a:gd name="T27" fmla="*/ 1792 h 880"/>
                  <a:gd name="T28" fmla="*/ 4912 w 1684"/>
                  <a:gd name="T29" fmla="*/ 1852 h 880"/>
                  <a:gd name="T30" fmla="*/ 5057 w 1684"/>
                  <a:gd name="T31" fmla="*/ 1479 h 880"/>
                  <a:gd name="T32" fmla="*/ 5393 w 1684"/>
                  <a:gd name="T33" fmla="*/ 1225 h 880"/>
                  <a:gd name="T34" fmla="*/ 5000 w 1684"/>
                  <a:gd name="T35" fmla="*/ 1257 h 880"/>
                  <a:gd name="T36" fmla="*/ 4695 w 1684"/>
                  <a:gd name="T37" fmla="*/ 1499 h 880"/>
                  <a:gd name="T38" fmla="*/ 4591 w 1684"/>
                  <a:gd name="T39" fmla="*/ 1802 h 880"/>
                  <a:gd name="T40" fmla="*/ 432 w 1684"/>
                  <a:gd name="T41" fmla="*/ 706 h 880"/>
                  <a:gd name="T42" fmla="*/ 322 w 1684"/>
                  <a:gd name="T43" fmla="*/ 489 h 880"/>
                  <a:gd name="T44" fmla="*/ 415 w 1684"/>
                  <a:gd name="T45" fmla="*/ 217 h 880"/>
                  <a:gd name="T46" fmla="*/ 873 w 1684"/>
                  <a:gd name="T47" fmla="*/ 0 h 880"/>
                  <a:gd name="T48" fmla="*/ 628 w 1684"/>
                  <a:gd name="T49" fmla="*/ 0 h 880"/>
                  <a:gd name="T50" fmla="*/ 62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86" name="Freeform 15"/>
              <p:cNvSpPr/>
              <p:nvPr userDrawn="1"/>
            </p:nvSpPr>
            <p:spPr bwMode="auto">
              <a:xfrm>
                <a:off x="324" y="158"/>
                <a:ext cx="1686" cy="614"/>
              </a:xfrm>
              <a:custGeom>
                <a:avLst/>
                <a:gdLst>
                  <a:gd name="T0" fmla="*/ 404 w 1190"/>
                  <a:gd name="T1" fmla="*/ 0 h 500"/>
                  <a:gd name="T2" fmla="*/ 4796 w 1190"/>
                  <a:gd name="T3" fmla="*/ 1114 h 500"/>
                  <a:gd name="T4" fmla="*/ 4334 w 1190"/>
                  <a:gd name="T5" fmla="*/ 1137 h 500"/>
                  <a:gd name="T6" fmla="*/ 0 w 1190"/>
                  <a:gd name="T7" fmla="*/ 61 h 500"/>
                  <a:gd name="T8" fmla="*/ 404 w 1190"/>
                  <a:gd name="T9" fmla="*/ 0 h 500"/>
                  <a:gd name="T10" fmla="*/ 40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87" name="Freeform 16"/>
              <p:cNvSpPr/>
              <p:nvPr userDrawn="1"/>
            </p:nvSpPr>
            <p:spPr bwMode="auto">
              <a:xfrm>
                <a:off x="409" y="251"/>
                <a:ext cx="227" cy="410"/>
              </a:xfrm>
              <a:custGeom>
                <a:avLst/>
                <a:gdLst>
                  <a:gd name="T0" fmla="*/ 471 w 160"/>
                  <a:gd name="T1" fmla="*/ 0 h 335"/>
                  <a:gd name="T2" fmla="*/ 77 w 160"/>
                  <a:gd name="T3" fmla="*/ 239 h 335"/>
                  <a:gd name="T4" fmla="*/ 0 w 160"/>
                  <a:gd name="T5" fmla="*/ 515 h 335"/>
                  <a:gd name="T6" fmla="*/ 135 w 160"/>
                  <a:gd name="T7" fmla="*/ 704 h 335"/>
                  <a:gd name="T8" fmla="*/ 380 w 160"/>
                  <a:gd name="T9" fmla="*/ 751 h 335"/>
                  <a:gd name="T10" fmla="*/ 308 w 160"/>
                  <a:gd name="T11" fmla="*/ 344 h 335"/>
                  <a:gd name="T12" fmla="*/ 648 w 160"/>
                  <a:gd name="T13" fmla="*/ 39 h 335"/>
                  <a:gd name="T14" fmla="*/ 471 w 160"/>
                  <a:gd name="T15" fmla="*/ 0 h 335"/>
                  <a:gd name="T16" fmla="*/ 47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88" name="Freeform 17"/>
              <p:cNvSpPr/>
              <p:nvPr userDrawn="1"/>
            </p:nvSpPr>
            <p:spPr bwMode="auto">
              <a:xfrm>
                <a:off x="846" y="536"/>
                <a:ext cx="691" cy="364"/>
              </a:xfrm>
              <a:custGeom>
                <a:avLst/>
                <a:gdLst>
                  <a:gd name="T0" fmla="*/ 57 w 489"/>
                  <a:gd name="T1" fmla="*/ 79 h 296"/>
                  <a:gd name="T2" fmla="*/ 637 w 489"/>
                  <a:gd name="T3" fmla="*/ 151 h 296"/>
                  <a:gd name="T4" fmla="*/ 1292 w 489"/>
                  <a:gd name="T5" fmla="*/ 314 h 296"/>
                  <a:gd name="T6" fmla="*/ 1755 w 489"/>
                  <a:gd name="T7" fmla="*/ 557 h 296"/>
                  <a:gd name="T8" fmla="*/ 1300 w 489"/>
                  <a:gd name="T9" fmla="*/ 526 h 296"/>
                  <a:gd name="T10" fmla="*/ 553 w 489"/>
                  <a:gd name="T11" fmla="*/ 334 h 296"/>
                  <a:gd name="T12" fmla="*/ 199 w 489"/>
                  <a:gd name="T13" fmla="*/ 183 h 296"/>
                  <a:gd name="T14" fmla="*/ 425 w 489"/>
                  <a:gd name="T15" fmla="*/ 373 h 296"/>
                  <a:gd name="T16" fmla="*/ 1084 w 489"/>
                  <a:gd name="T17" fmla="*/ 617 h 296"/>
                  <a:gd name="T18" fmla="*/ 1857 w 489"/>
                  <a:gd name="T19" fmla="*/ 678 h 296"/>
                  <a:gd name="T20" fmla="*/ 1949 w 489"/>
                  <a:gd name="T21" fmla="*/ 512 h 296"/>
                  <a:gd name="T22" fmla="*/ 1571 w 489"/>
                  <a:gd name="T23" fmla="*/ 275 h 296"/>
                  <a:gd name="T24" fmla="*/ 677 w 489"/>
                  <a:gd name="T25" fmla="*/ 39 h 296"/>
                  <a:gd name="T26" fmla="*/ 0 w 489"/>
                  <a:gd name="T27" fmla="*/ 0 h 296"/>
                  <a:gd name="T28" fmla="*/ 57 w 489"/>
                  <a:gd name="T29" fmla="*/ 79 h 296"/>
                  <a:gd name="T30" fmla="*/ 57 w 489"/>
                  <a:gd name="T31" fmla="*/ 7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grpSp>
      <p:grpSp>
        <p:nvGrpSpPr>
          <p:cNvPr id="753" name="Group 18"/>
          <p:cNvGrpSpPr/>
          <p:nvPr/>
        </p:nvGrpSpPr>
        <p:grpSpPr bwMode="auto">
          <a:xfrm>
            <a:off x="10553700" y="4368801"/>
            <a:ext cx="990600" cy="1058863"/>
            <a:chOff x="4986" y="2752"/>
            <a:chExt cx="468" cy="667"/>
          </a:xfrm>
        </p:grpSpPr>
        <p:sp>
          <p:nvSpPr>
            <p:cNvPr id="1049789" name="Freeform 19"/>
            <p:cNvSpPr/>
            <p:nvPr userDrawn="1"/>
          </p:nvSpPr>
          <p:spPr bwMode="auto">
            <a:xfrm rot="7320404">
              <a:off x="4909" y="2936"/>
              <a:ext cx="629" cy="293"/>
            </a:xfrm>
            <a:custGeom>
              <a:avLst/>
              <a:gdLst>
                <a:gd name="T0" fmla="*/ 313 w 794"/>
                <a:gd name="T1" fmla="*/ 99 h 414"/>
                <a:gd name="T2" fmla="*/ 280 w 794"/>
                <a:gd name="T3" fmla="*/ 80 h 414"/>
                <a:gd name="T4" fmla="*/ 219 w 794"/>
                <a:gd name="T5" fmla="*/ 52 h 414"/>
                <a:gd name="T6" fmla="*/ 28 w 794"/>
                <a:gd name="T7" fmla="*/ 0 h 414"/>
                <a:gd name="T8" fmla="*/ 9 w 794"/>
                <a:gd name="T9" fmla="*/ 5 h 414"/>
                <a:gd name="T10" fmla="*/ 0 w 794"/>
                <a:gd name="T11" fmla="*/ 21 h 414"/>
                <a:gd name="T12" fmla="*/ 10 w 794"/>
                <a:gd name="T13" fmla="*/ 39 h 414"/>
                <a:gd name="T14" fmla="*/ 225 w 794"/>
                <a:gd name="T15" fmla="*/ 103 h 414"/>
                <a:gd name="T16" fmla="*/ 272 w 794"/>
                <a:gd name="T17" fmla="*/ 98 h 414"/>
                <a:gd name="T18" fmla="*/ 310 w 794"/>
                <a:gd name="T19" fmla="*/ 104 h 414"/>
                <a:gd name="T20" fmla="*/ 313 w 794"/>
                <a:gd name="T21" fmla="*/ 99 h 414"/>
                <a:gd name="T22" fmla="*/ 313 w 794"/>
                <a:gd name="T23" fmla="*/ 9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90" name="Freeform 20"/>
            <p:cNvSpPr/>
            <p:nvPr userDrawn="1"/>
          </p:nvSpPr>
          <p:spPr bwMode="auto">
            <a:xfrm rot="7320404">
              <a:off x="4893" y="2923"/>
              <a:ext cx="627" cy="290"/>
            </a:xfrm>
            <a:custGeom>
              <a:avLst/>
              <a:gdLst>
                <a:gd name="T0" fmla="*/ 3 w 1586"/>
                <a:gd name="T1" fmla="*/ 0 h 821"/>
                <a:gd name="T2" fmla="*/ 32 w 1586"/>
                <a:gd name="T3" fmla="*/ 8 h 821"/>
                <a:gd name="T4" fmla="*/ 35 w 1586"/>
                <a:gd name="T5" fmla="*/ 10 h 821"/>
                <a:gd name="T6" fmla="*/ 39 w 1586"/>
                <a:gd name="T7" fmla="*/ 12 h 821"/>
                <a:gd name="T8" fmla="*/ 38 w 1586"/>
                <a:gd name="T9" fmla="*/ 13 h 821"/>
                <a:gd name="T10" fmla="*/ 33 w 1586"/>
                <a:gd name="T11" fmla="*/ 12 h 821"/>
                <a:gd name="T12" fmla="*/ 28 w 1586"/>
                <a:gd name="T13" fmla="*/ 13 h 821"/>
                <a:gd name="T14" fmla="*/ 1 w 1586"/>
                <a:gd name="T15" fmla="*/ 5 h 821"/>
                <a:gd name="T16" fmla="*/ 0 w 1586"/>
                <a:gd name="T17" fmla="*/ 2 h 821"/>
                <a:gd name="T18" fmla="*/ 1 w 1586"/>
                <a:gd name="T19" fmla="*/ 0 h 821"/>
                <a:gd name="T20" fmla="*/ 3 w 1586"/>
                <a:gd name="T21" fmla="*/ 0 h 821"/>
                <a:gd name="T22" fmla="*/ 3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91" name="Freeform 21"/>
            <p:cNvSpPr/>
            <p:nvPr userDrawn="1"/>
          </p:nvSpPr>
          <p:spPr bwMode="auto">
            <a:xfrm rot="7320404">
              <a:off x="5000" y="2913"/>
              <a:ext cx="416" cy="265"/>
            </a:xfrm>
            <a:custGeom>
              <a:avLst/>
              <a:gdLst>
                <a:gd name="T0" fmla="*/ 0 w 1049"/>
                <a:gd name="T1" fmla="*/ 5 h 747"/>
                <a:gd name="T2" fmla="*/ 23 w 1049"/>
                <a:gd name="T3" fmla="*/ 12 h 747"/>
                <a:gd name="T4" fmla="*/ 23 w 1049"/>
                <a:gd name="T5" fmla="*/ 9 h 747"/>
                <a:gd name="T6" fmla="*/ 26 w 1049"/>
                <a:gd name="T7" fmla="*/ 7 h 747"/>
                <a:gd name="T8" fmla="*/ 2 w 1049"/>
                <a:gd name="T9" fmla="*/ 0 h 747"/>
                <a:gd name="T10" fmla="*/ 0 w 1049"/>
                <a:gd name="T11" fmla="*/ 2 h 747"/>
                <a:gd name="T12" fmla="*/ 0 w 1049"/>
                <a:gd name="T13" fmla="*/ 5 h 747"/>
                <a:gd name="T14" fmla="*/ 0 w 1049"/>
                <a:gd name="T15" fmla="*/ 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754" name="Group 22"/>
            <p:cNvGrpSpPr/>
            <p:nvPr userDrawn="1"/>
          </p:nvGrpSpPr>
          <p:grpSpPr bwMode="auto">
            <a:xfrm>
              <a:off x="4986" y="2752"/>
              <a:ext cx="468" cy="667"/>
              <a:chOff x="4986" y="2752"/>
              <a:chExt cx="468" cy="667"/>
            </a:xfrm>
          </p:grpSpPr>
          <p:sp>
            <p:nvSpPr>
              <p:cNvPr id="1049792" name="Freeform 23"/>
              <p:cNvSpPr/>
              <p:nvPr userDrawn="1"/>
            </p:nvSpPr>
            <p:spPr bwMode="auto">
              <a:xfrm rot="7320404">
                <a:off x="4987" y="3190"/>
                <a:ext cx="59" cy="61"/>
              </a:xfrm>
              <a:custGeom>
                <a:avLst/>
                <a:gdLst>
                  <a:gd name="T0" fmla="*/ 3 w 150"/>
                  <a:gd name="T1" fmla="*/ 0 h 173"/>
                  <a:gd name="T2" fmla="*/ 1 w 150"/>
                  <a:gd name="T3" fmla="*/ 1 h 173"/>
                  <a:gd name="T4" fmla="*/ 0 w 150"/>
                  <a:gd name="T5" fmla="*/ 3 h 173"/>
                  <a:gd name="T6" fmla="*/ 2 w 150"/>
                  <a:gd name="T7" fmla="*/ 2 h 173"/>
                  <a:gd name="T8" fmla="*/ 2 w 150"/>
                  <a:gd name="T9" fmla="*/ 1 h 173"/>
                  <a:gd name="T10" fmla="*/ 4 w 150"/>
                  <a:gd name="T11" fmla="*/ 0 h 173"/>
                  <a:gd name="T12" fmla="*/ 3 w 150"/>
                  <a:gd name="T13" fmla="*/ 0 h 173"/>
                  <a:gd name="T14" fmla="*/ 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93" name="Freeform 24"/>
              <p:cNvSpPr/>
              <p:nvPr userDrawn="1"/>
            </p:nvSpPr>
            <p:spPr bwMode="auto">
              <a:xfrm rot="7320404">
                <a:off x="4887" y="2930"/>
                <a:ext cx="667" cy="311"/>
              </a:xfrm>
              <a:custGeom>
                <a:avLst/>
                <a:gdLst>
                  <a:gd name="T0" fmla="*/ 4 w 1684"/>
                  <a:gd name="T1" fmla="*/ 0 h 880"/>
                  <a:gd name="T2" fmla="*/ 2 w 1684"/>
                  <a:gd name="T3" fmla="*/ 1 h 880"/>
                  <a:gd name="T4" fmla="*/ 0 w 1684"/>
                  <a:gd name="T5" fmla="*/ 3 h 880"/>
                  <a:gd name="T6" fmla="*/ 2 w 1684"/>
                  <a:gd name="T7" fmla="*/ 6 h 880"/>
                  <a:gd name="T8" fmla="*/ 29 w 1684"/>
                  <a:gd name="T9" fmla="*/ 13 h 880"/>
                  <a:gd name="T10" fmla="*/ 35 w 1684"/>
                  <a:gd name="T11" fmla="*/ 13 h 880"/>
                  <a:gd name="T12" fmla="*/ 40 w 1684"/>
                  <a:gd name="T13" fmla="*/ 14 h 880"/>
                  <a:gd name="T14" fmla="*/ 42 w 1684"/>
                  <a:gd name="T15" fmla="*/ 13 h 880"/>
                  <a:gd name="T16" fmla="*/ 37 w 1684"/>
                  <a:gd name="T17" fmla="*/ 10 h 880"/>
                  <a:gd name="T18" fmla="*/ 35 w 1684"/>
                  <a:gd name="T19" fmla="*/ 8 h 880"/>
                  <a:gd name="T20" fmla="*/ 34 w 1684"/>
                  <a:gd name="T21" fmla="*/ 8 h 880"/>
                  <a:gd name="T22" fmla="*/ 36 w 1684"/>
                  <a:gd name="T23" fmla="*/ 10 h 880"/>
                  <a:gd name="T24" fmla="*/ 39 w 1684"/>
                  <a:gd name="T25" fmla="*/ 13 h 880"/>
                  <a:gd name="T26" fmla="*/ 35 w 1684"/>
                  <a:gd name="T27" fmla="*/ 12 h 880"/>
                  <a:gd name="T28" fmla="*/ 30 w 1684"/>
                  <a:gd name="T29" fmla="*/ 13 h 880"/>
                  <a:gd name="T30" fmla="*/ 31 w 1684"/>
                  <a:gd name="T31" fmla="*/ 10 h 880"/>
                  <a:gd name="T32" fmla="*/ 33 w 1684"/>
                  <a:gd name="T33" fmla="*/ 8 h 880"/>
                  <a:gd name="T34" fmla="*/ 30 w 1684"/>
                  <a:gd name="T35" fmla="*/ 8 h 880"/>
                  <a:gd name="T36" fmla="*/ 29 w 1684"/>
                  <a:gd name="T37" fmla="*/ 10 h 880"/>
                  <a:gd name="T38" fmla="*/ 28 w 1684"/>
                  <a:gd name="T39" fmla="*/ 12 h 880"/>
                  <a:gd name="T40" fmla="*/ 3 w 1684"/>
                  <a:gd name="T41" fmla="*/ 5 h 880"/>
                  <a:gd name="T42" fmla="*/ 2 w 1684"/>
                  <a:gd name="T43" fmla="*/ 4 h 880"/>
                  <a:gd name="T44" fmla="*/ 2 w 1684"/>
                  <a:gd name="T45" fmla="*/ 1 h 880"/>
                  <a:gd name="T46" fmla="*/ 5 w 1684"/>
                  <a:gd name="T47" fmla="*/ 0 h 880"/>
                  <a:gd name="T48" fmla="*/ 4 w 1684"/>
                  <a:gd name="T49" fmla="*/ 0 h 880"/>
                  <a:gd name="T50" fmla="*/ 4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94" name="Freeform 25"/>
              <p:cNvSpPr/>
              <p:nvPr userDrawn="1"/>
            </p:nvSpPr>
            <p:spPr bwMode="auto">
              <a:xfrm rot="7320404">
                <a:off x="5062" y="2997"/>
                <a:ext cx="472" cy="176"/>
              </a:xfrm>
              <a:custGeom>
                <a:avLst/>
                <a:gdLst>
                  <a:gd name="T0" fmla="*/ 2 w 1190"/>
                  <a:gd name="T1" fmla="*/ 0 h 500"/>
                  <a:gd name="T2" fmla="*/ 29 w 1190"/>
                  <a:gd name="T3" fmla="*/ 7 h 500"/>
                  <a:gd name="T4" fmla="*/ 27 w 1190"/>
                  <a:gd name="T5" fmla="*/ 8 h 500"/>
                  <a:gd name="T6" fmla="*/ 0 w 1190"/>
                  <a:gd name="T7" fmla="*/ 0 h 500"/>
                  <a:gd name="T8" fmla="*/ 2 w 1190"/>
                  <a:gd name="T9" fmla="*/ 0 h 500"/>
                  <a:gd name="T10" fmla="*/ 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95" name="Freeform 26"/>
              <p:cNvSpPr/>
              <p:nvPr userDrawn="1"/>
            </p:nvSpPr>
            <p:spPr bwMode="auto">
              <a:xfrm rot="7320404">
                <a:off x="5364" y="2873"/>
                <a:ext cx="63" cy="118"/>
              </a:xfrm>
              <a:custGeom>
                <a:avLst/>
                <a:gdLst>
                  <a:gd name="T0" fmla="*/ 3 w 160"/>
                  <a:gd name="T1" fmla="*/ 0 h 335"/>
                  <a:gd name="T2" fmla="*/ 0 w 160"/>
                  <a:gd name="T3" fmla="*/ 2 h 335"/>
                  <a:gd name="T4" fmla="*/ 0 w 160"/>
                  <a:gd name="T5" fmla="*/ 4 h 335"/>
                  <a:gd name="T6" fmla="*/ 1 w 160"/>
                  <a:gd name="T7" fmla="*/ 5 h 335"/>
                  <a:gd name="T8" fmla="*/ 2 w 160"/>
                  <a:gd name="T9" fmla="*/ 5 h 335"/>
                  <a:gd name="T10" fmla="*/ 2 w 160"/>
                  <a:gd name="T11" fmla="*/ 2 h 335"/>
                  <a:gd name="T12" fmla="*/ 4 w 160"/>
                  <a:gd name="T13" fmla="*/ 0 h 335"/>
                  <a:gd name="T14" fmla="*/ 3 w 160"/>
                  <a:gd name="T15" fmla="*/ 0 h 335"/>
                  <a:gd name="T16" fmla="*/ 3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9796" name="Freeform 27"/>
              <p:cNvSpPr/>
              <p:nvPr userDrawn="1"/>
            </p:nvSpPr>
            <p:spPr bwMode="auto">
              <a:xfrm rot="7320404">
                <a:off x="5137" y="3000"/>
                <a:ext cx="193" cy="104"/>
              </a:xfrm>
              <a:custGeom>
                <a:avLst/>
                <a:gdLst>
                  <a:gd name="T0" fmla="*/ 0 w 489"/>
                  <a:gd name="T1" fmla="*/ 0 h 296"/>
                  <a:gd name="T2" fmla="*/ 4 w 489"/>
                  <a:gd name="T3" fmla="*/ 1 h 296"/>
                  <a:gd name="T4" fmla="*/ 8 w 489"/>
                  <a:gd name="T5" fmla="*/ 2 h 296"/>
                  <a:gd name="T6" fmla="*/ 11 w 489"/>
                  <a:gd name="T7" fmla="*/ 4 h 296"/>
                  <a:gd name="T8" fmla="*/ 8 w 489"/>
                  <a:gd name="T9" fmla="*/ 4 h 296"/>
                  <a:gd name="T10" fmla="*/ 4 w 489"/>
                  <a:gd name="T11" fmla="*/ 2 h 296"/>
                  <a:gd name="T12" fmla="*/ 1 w 489"/>
                  <a:gd name="T13" fmla="*/ 1 h 296"/>
                  <a:gd name="T14" fmla="*/ 3 w 489"/>
                  <a:gd name="T15" fmla="*/ 2 h 296"/>
                  <a:gd name="T16" fmla="*/ 7 w 489"/>
                  <a:gd name="T17" fmla="*/ 4 h 296"/>
                  <a:gd name="T18" fmla="*/ 11 w 489"/>
                  <a:gd name="T19" fmla="*/ 5 h 296"/>
                  <a:gd name="T20" fmla="*/ 12 w 489"/>
                  <a:gd name="T21" fmla="*/ 4 h 296"/>
                  <a:gd name="T22" fmla="*/ 9 w 489"/>
                  <a:gd name="T23" fmla="*/ 2 h 296"/>
                  <a:gd name="T24" fmla="*/ 4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grpSp>
      <p:sp>
        <p:nvSpPr>
          <p:cNvPr id="1049797" name="Freeform 28"/>
          <p:cNvSpPr/>
          <p:nvPr/>
        </p:nvSpPr>
        <p:spPr bwMode="auto">
          <a:xfrm>
            <a:off x="1202267" y="5054601"/>
            <a:ext cx="9076267"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p>
            <a:pPr eaLnBrk="0" fontAlgn="base" hangingPunct="0">
              <a:spcBef>
                <a:spcPct val="0"/>
              </a:spcBef>
              <a:spcAft>
                <a:spcPct val="0"/>
              </a:spcAft>
            </a:pPr>
            <a:endParaRPr sz="1800" lang="en-US" smtClean="0">
              <a:solidFill>
                <a:srgbClr val="000000"/>
              </a:solidFill>
            </a:endParaRPr>
          </a:p>
        </p:txBody>
      </p:sp>
      <p:sp>
        <p:nvSpPr>
          <p:cNvPr id="1049798" name="Freeform 29"/>
          <p:cNvSpPr/>
          <p:nvPr/>
        </p:nvSpPr>
        <p:spPr bwMode="auto">
          <a:xfrm>
            <a:off x="5435600" y="1930400"/>
            <a:ext cx="1185333"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p>
            <a:pPr eaLnBrk="0" fontAlgn="base" hangingPunct="0">
              <a:spcBef>
                <a:spcPct val="0"/>
              </a:spcBef>
              <a:spcAft>
                <a:spcPct val="0"/>
              </a:spcAft>
            </a:pPr>
            <a:endParaRPr sz="1800" lang="en-US" smtClean="0">
              <a:solidFill>
                <a:srgbClr val="000000"/>
              </a:solidFill>
            </a:endParaRPr>
          </a:p>
        </p:txBody>
      </p:sp>
      <p:sp>
        <p:nvSpPr>
          <p:cNvPr id="1049799" name="Rectangle 3"/>
          <p:cNvSpPr>
            <a:spLocks noGrp="1" noChangeArrowheads="1"/>
          </p:cNvSpPr>
          <p:nvPr>
            <p:ph type="ctrTitle"/>
          </p:nvPr>
        </p:nvSpPr>
        <p:spPr>
          <a:xfrm>
            <a:off x="1828800" y="1511300"/>
            <a:ext cx="8534400" cy="2273300"/>
          </a:xfrm>
          <a:effectLst>
            <a:outerShdw algn="ctr" dir="2021404" dist="45791" rotWithShape="0">
              <a:schemeClr val="bg2"/>
            </a:outerShdw>
          </a:effectLst>
        </p:spPr>
        <p:txBody>
          <a:bodyPr/>
          <a:lstStyle>
            <a:lvl1pPr>
              <a:defRPr>
                <a:solidFill>
                  <a:schemeClr val="tx2"/>
                </a:solidFill>
                <a:effectLst>
                  <a:outerShdw algn="tl" blurRad="38100" dir="2700000" dist="38100">
                    <a:srgbClr val="C0C0C0"/>
                  </a:outerShdw>
                </a:effectLst>
              </a:defRPr>
            </a:lvl1pPr>
          </a:lstStyle>
          <a:p>
            <a:r>
              <a:rPr lang="en-US"/>
              <a:t>Click to edit Master title style</a:t>
            </a:r>
          </a:p>
        </p:txBody>
      </p:sp>
      <p:sp>
        <p:nvSpPr>
          <p:cNvPr id="1049800" name="Rectangle 4"/>
          <p:cNvSpPr>
            <a:spLocks noGrp="1" noChangeArrowheads="1"/>
          </p:cNvSpPr>
          <p:nvPr>
            <p:ph type="subTitle" idx="1"/>
          </p:nvPr>
        </p:nvSpPr>
        <p:spPr>
          <a:xfrm>
            <a:off x="2065867" y="4051300"/>
            <a:ext cx="8043333" cy="1003300"/>
          </a:xfrm>
        </p:spPr>
        <p:txBody>
          <a:bodyPr/>
          <a:lstStyle>
            <a:lvl1pPr algn="ctr" indent="0" marL="0">
              <a:buFontTx/>
              <a:buNone/>
              <a:defRPr sz="2800">
                <a:effectLst>
                  <a:outerShdw algn="tl" blurRad="38100" dir="2700000" dist="38100">
                    <a:srgbClr val="C0C0C0"/>
                  </a:outerShdw>
                </a:effectLst>
              </a:defRPr>
            </a:lvl1pPr>
          </a:lstStyle>
          <a:p>
            <a:r>
              <a:rPr lang="en-US"/>
              <a:t>Click to edit Master subtitle style</a:t>
            </a:r>
          </a:p>
        </p:txBody>
      </p:sp>
      <p:sp>
        <p:nvSpPr>
          <p:cNvPr id="1049801" name="Rectangle 5"/>
          <p:cNvSpPr>
            <a:spLocks noGrp="1" noChangeArrowheads="1"/>
          </p:cNvSpPr>
          <p:nvPr>
            <p:ph type="dt" sz="half" idx="10"/>
          </p:nvPr>
        </p:nvSpPr>
        <p:spPr>
          <a:xfrm>
            <a:off x="914400" y="6248400"/>
            <a:ext cx="2540000" cy="457200"/>
          </a:xfrm>
        </p:spPr>
        <p:txBody>
          <a:bodyPr/>
          <a:p>
            <a:endParaRPr lang="en-US">
              <a:solidFill>
                <a:srgbClr val="000000"/>
              </a:solidFill>
            </a:endParaRPr>
          </a:p>
        </p:txBody>
      </p:sp>
      <p:sp>
        <p:nvSpPr>
          <p:cNvPr id="1049802" name="Rectangle 6"/>
          <p:cNvSpPr>
            <a:spLocks noGrp="1" noChangeArrowheads="1"/>
          </p:cNvSpPr>
          <p:nvPr>
            <p:ph type="ftr" sz="quarter" idx="11"/>
          </p:nvPr>
        </p:nvSpPr>
        <p:spPr>
          <a:xfrm>
            <a:off x="4165600" y="6248400"/>
            <a:ext cx="3860800" cy="457200"/>
          </a:xfrm>
        </p:spPr>
        <p:txBody>
          <a:bodyPr/>
          <a:p>
            <a:r>
              <a:rPr lang="en-US">
                <a:solidFill>
                  <a:srgbClr val="000000"/>
                </a:solidFill>
              </a:rPr>
              <a:t>TABITHA LUMUMBA</a:t>
            </a:r>
          </a:p>
        </p:txBody>
      </p:sp>
      <p:sp>
        <p:nvSpPr>
          <p:cNvPr id="1049803" name="Rectangle 7"/>
          <p:cNvSpPr>
            <a:spLocks noGrp="1" noChangeArrowheads="1"/>
          </p:cNvSpPr>
          <p:nvPr>
            <p:ph type="sldNum" sz="quarter" idx="12"/>
          </p:nvPr>
        </p:nvSpPr>
        <p:spPr>
          <a:xfrm>
            <a:off x="8737600" y="6248400"/>
            <a:ext cx="2540000" cy="457200"/>
          </a:xfrm>
        </p:spPr>
        <p:txBody>
          <a:bodyPr/>
          <a:p>
            <a:fld id="{EEE12D64-1348-49AE-8F59-3CF8EDDE7588}" type="slidenum">
              <a:rPr altLang="en-US" lang="ar-SA">
                <a:solidFill>
                  <a:srgbClr val="000000"/>
                </a:solidFill>
              </a:rPr>
            </a:fld>
            <a:endParaRPr altLang="en-US" lang="en-US">
              <a:solidFill>
                <a:srgbClr val="000000"/>
              </a:solidFill>
            </a:endParaRPr>
          </a:p>
        </p:txBody>
      </p:sp>
    </p:spTree>
  </p:cSld>
  <p:clrMapOvr>
    <a:masterClrMapping/>
  </p:clrMapOvr>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عنوان ومحتوى">
    <p:spTree>
      <p:nvGrpSpPr>
        <p:cNvPr id="473" name=""/>
        <p:cNvGrpSpPr/>
        <p:nvPr/>
      </p:nvGrpSpPr>
      <p:grpSpPr>
        <a:xfrm>
          <a:off x="0" y="0"/>
          <a:ext cx="0" cy="0"/>
          <a:chOff x="0" y="0"/>
          <a:chExt cx="0" cy="0"/>
        </a:xfrm>
      </p:grpSpPr>
      <p:sp>
        <p:nvSpPr>
          <p:cNvPr id="1048948" name="عنوان 1"/>
          <p:cNvSpPr>
            <a:spLocks noGrp="1"/>
          </p:cNvSpPr>
          <p:nvPr>
            <p:ph type="title"/>
          </p:nvPr>
        </p:nvSpPr>
        <p:spPr/>
        <p:txBody>
          <a:bodyPr/>
          <a:p>
            <a:r>
              <a:rPr lang="ar-SA" smtClean="0"/>
              <a:t>انقر لتحرير نمط العنوان الرئيسي</a:t>
            </a:r>
            <a:endParaRPr lang="ar-SA"/>
          </a:p>
        </p:txBody>
      </p:sp>
      <p:sp>
        <p:nvSpPr>
          <p:cNvPr id="1048949" name="عنصر نائب للمحتوى 2"/>
          <p:cNvSpPr>
            <a:spLocks noGrp="1"/>
          </p:cNvSpPr>
          <p:nvPr>
            <p:ph idx="1"/>
          </p:nvPr>
        </p:nvSpPr>
        <p:spPr/>
        <p:txBody>
          <a:bodyPr/>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8950" name="Rectangle 5"/>
          <p:cNvSpPr>
            <a:spLocks noGrp="1" noChangeArrowheads="1"/>
          </p:cNvSpPr>
          <p:nvPr>
            <p:ph type="dt" sz="half" idx="10"/>
          </p:nvPr>
        </p:nvSpPr>
        <p:spPr/>
        <p:txBody>
          <a:bodyPr/>
          <a:p>
            <a:endParaRPr lang="en-US">
              <a:solidFill>
                <a:srgbClr val="000000"/>
              </a:solidFill>
            </a:endParaRPr>
          </a:p>
        </p:txBody>
      </p:sp>
      <p:sp>
        <p:nvSpPr>
          <p:cNvPr id="1048951" name="Rectangle 6"/>
          <p:cNvSpPr>
            <a:spLocks noGrp="1" noChangeArrowheads="1"/>
          </p:cNvSpPr>
          <p:nvPr>
            <p:ph type="ftr" sz="quarter" idx="11"/>
          </p:nvPr>
        </p:nvSpPr>
        <p:spPr/>
        <p:txBody>
          <a:bodyPr/>
          <a:p>
            <a:r>
              <a:rPr lang="en-US">
                <a:solidFill>
                  <a:srgbClr val="000000"/>
                </a:solidFill>
              </a:rPr>
              <a:t>TABITHA LUMUMBA</a:t>
            </a:r>
          </a:p>
        </p:txBody>
      </p:sp>
      <p:sp>
        <p:nvSpPr>
          <p:cNvPr id="1048952" name="Rectangle 7"/>
          <p:cNvSpPr>
            <a:spLocks noGrp="1" noChangeArrowheads="1"/>
          </p:cNvSpPr>
          <p:nvPr>
            <p:ph type="sldNum" sz="quarter" idx="12"/>
          </p:nvPr>
        </p:nvSpPr>
        <p:spPr/>
        <p:txBody>
          <a:bodyPr/>
          <a:p>
            <a:fld id="{E4BB6792-9458-43B6-86E1-03C40E32FB42}"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عنوان المقطع">
    <p:spTree>
      <p:nvGrpSpPr>
        <p:cNvPr id="759" name=""/>
        <p:cNvGrpSpPr/>
        <p:nvPr/>
      </p:nvGrpSpPr>
      <p:grpSpPr>
        <a:xfrm>
          <a:off x="0" y="0"/>
          <a:ext cx="0" cy="0"/>
          <a:chOff x="0" y="0"/>
          <a:chExt cx="0" cy="0"/>
        </a:xfrm>
      </p:grpSpPr>
      <p:sp>
        <p:nvSpPr>
          <p:cNvPr id="1049822" name="عنوان 1"/>
          <p:cNvSpPr>
            <a:spLocks noGrp="1"/>
          </p:cNvSpPr>
          <p:nvPr>
            <p:ph type="title"/>
          </p:nvPr>
        </p:nvSpPr>
        <p:spPr>
          <a:xfrm>
            <a:off x="963084" y="4406901"/>
            <a:ext cx="10363200" cy="1362075"/>
          </a:xfrm>
        </p:spPr>
        <p:txBody>
          <a:bodyPr anchor="t"/>
          <a:lstStyle>
            <a:lvl1pPr algn="r">
              <a:defRPr b="1" cap="all" sz="4000"/>
            </a:lvl1pPr>
          </a:lstStyle>
          <a:p>
            <a:r>
              <a:rPr lang="ar-SA" smtClean="0"/>
              <a:t>انقر لتحرير نمط العنوان الرئيسي</a:t>
            </a:r>
            <a:endParaRPr lang="ar-SA"/>
          </a:p>
        </p:txBody>
      </p:sp>
      <p:sp>
        <p:nvSpPr>
          <p:cNvPr id="1049823" name="عنصر نائب للنص 2"/>
          <p:cNvSpPr>
            <a:spLocks noGrp="1"/>
          </p:cNvSpPr>
          <p:nvPr>
            <p:ph type="body" idx="1"/>
          </p:nvPr>
        </p:nvSpPr>
        <p:spPr>
          <a:xfrm>
            <a:off x="963084" y="2906713"/>
            <a:ext cx="103632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ar-SA" smtClean="0"/>
              <a:t>انقر لتحرير أنماط النص الرئيسي</a:t>
            </a:r>
          </a:p>
        </p:txBody>
      </p:sp>
      <p:sp>
        <p:nvSpPr>
          <p:cNvPr id="1049824" name="Rectangle 5"/>
          <p:cNvSpPr>
            <a:spLocks noGrp="1" noChangeArrowheads="1"/>
          </p:cNvSpPr>
          <p:nvPr>
            <p:ph type="dt" sz="half" idx="10"/>
          </p:nvPr>
        </p:nvSpPr>
        <p:spPr/>
        <p:txBody>
          <a:bodyPr/>
          <a:p>
            <a:endParaRPr lang="en-US">
              <a:solidFill>
                <a:srgbClr val="000000"/>
              </a:solidFill>
            </a:endParaRPr>
          </a:p>
        </p:txBody>
      </p:sp>
      <p:sp>
        <p:nvSpPr>
          <p:cNvPr id="1049825" name="Rectangle 6"/>
          <p:cNvSpPr>
            <a:spLocks noGrp="1" noChangeArrowheads="1"/>
          </p:cNvSpPr>
          <p:nvPr>
            <p:ph type="ftr" sz="quarter" idx="11"/>
          </p:nvPr>
        </p:nvSpPr>
        <p:spPr/>
        <p:txBody>
          <a:bodyPr/>
          <a:p>
            <a:r>
              <a:rPr lang="en-US">
                <a:solidFill>
                  <a:srgbClr val="000000"/>
                </a:solidFill>
              </a:rPr>
              <a:t>TABITHA LUMUMBA</a:t>
            </a:r>
          </a:p>
        </p:txBody>
      </p:sp>
      <p:sp>
        <p:nvSpPr>
          <p:cNvPr id="1049826" name="Rectangle 7"/>
          <p:cNvSpPr>
            <a:spLocks noGrp="1" noChangeArrowheads="1"/>
          </p:cNvSpPr>
          <p:nvPr>
            <p:ph type="sldNum" sz="quarter" idx="12"/>
          </p:nvPr>
        </p:nvSpPr>
        <p:spPr/>
        <p:txBody>
          <a:bodyPr/>
          <a:p>
            <a:fld id="{DC8726D5-4954-493F-AF1C-B2AA92D7A9B4}"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محتويين">
    <p:spTree>
      <p:nvGrpSpPr>
        <p:cNvPr id="747" name=""/>
        <p:cNvGrpSpPr/>
        <p:nvPr/>
      </p:nvGrpSpPr>
      <p:grpSpPr>
        <a:xfrm>
          <a:off x="0" y="0"/>
          <a:ext cx="0" cy="0"/>
          <a:chOff x="0" y="0"/>
          <a:chExt cx="0" cy="0"/>
        </a:xfrm>
      </p:grpSpPr>
      <p:sp>
        <p:nvSpPr>
          <p:cNvPr id="1049760" name="عنوان 1"/>
          <p:cNvSpPr>
            <a:spLocks noGrp="1"/>
          </p:cNvSpPr>
          <p:nvPr>
            <p:ph type="title"/>
          </p:nvPr>
        </p:nvSpPr>
        <p:spPr/>
        <p:txBody>
          <a:bodyPr/>
          <a:p>
            <a:r>
              <a:rPr lang="ar-SA" smtClean="0"/>
              <a:t>انقر لتحرير نمط العنوان الرئيسي</a:t>
            </a:r>
            <a:endParaRPr lang="ar-SA"/>
          </a:p>
        </p:txBody>
      </p:sp>
      <p:sp>
        <p:nvSpPr>
          <p:cNvPr id="1049761" name="عنصر نائب للمحتوى 2"/>
          <p:cNvSpPr>
            <a:spLocks noGrp="1"/>
          </p:cNvSpPr>
          <p:nvPr>
            <p:ph sz="half" idx="1"/>
          </p:nvPr>
        </p:nvSpPr>
        <p:spPr>
          <a:xfrm>
            <a:off x="9144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762" name="عنصر نائب للمحتوى 3"/>
          <p:cNvSpPr>
            <a:spLocks noGrp="1"/>
          </p:cNvSpPr>
          <p:nvPr>
            <p:ph sz="half" idx="2"/>
          </p:nvPr>
        </p:nvSpPr>
        <p:spPr>
          <a:xfrm>
            <a:off x="61468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763" name="Rectangle 5"/>
          <p:cNvSpPr>
            <a:spLocks noGrp="1" noChangeArrowheads="1"/>
          </p:cNvSpPr>
          <p:nvPr>
            <p:ph type="dt" sz="half" idx="10"/>
          </p:nvPr>
        </p:nvSpPr>
        <p:spPr/>
        <p:txBody>
          <a:bodyPr/>
          <a:p>
            <a:endParaRPr lang="en-US">
              <a:solidFill>
                <a:srgbClr val="000000"/>
              </a:solidFill>
            </a:endParaRPr>
          </a:p>
        </p:txBody>
      </p:sp>
      <p:sp>
        <p:nvSpPr>
          <p:cNvPr id="1049764" name="Rectangle 6"/>
          <p:cNvSpPr>
            <a:spLocks noGrp="1" noChangeArrowheads="1"/>
          </p:cNvSpPr>
          <p:nvPr>
            <p:ph type="ftr" sz="quarter" idx="11"/>
          </p:nvPr>
        </p:nvSpPr>
        <p:spPr/>
        <p:txBody>
          <a:bodyPr/>
          <a:p>
            <a:r>
              <a:rPr lang="en-US">
                <a:solidFill>
                  <a:srgbClr val="000000"/>
                </a:solidFill>
              </a:rPr>
              <a:t>TABITHA LUMUMBA</a:t>
            </a:r>
          </a:p>
        </p:txBody>
      </p:sp>
      <p:sp>
        <p:nvSpPr>
          <p:cNvPr id="1049765" name="Rectangle 7"/>
          <p:cNvSpPr>
            <a:spLocks noGrp="1" noChangeArrowheads="1"/>
          </p:cNvSpPr>
          <p:nvPr>
            <p:ph type="sldNum" sz="quarter" idx="12"/>
          </p:nvPr>
        </p:nvSpPr>
        <p:spPr/>
        <p:txBody>
          <a:bodyPr/>
          <a:p>
            <a:fld id="{9B71162B-6FE2-49D5-A2E4-0D9674D15635}"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مقارنة">
    <p:spTree>
      <p:nvGrpSpPr>
        <p:cNvPr id="749" name=""/>
        <p:cNvGrpSpPr/>
        <p:nvPr/>
      </p:nvGrpSpPr>
      <p:grpSpPr>
        <a:xfrm>
          <a:off x="0" y="0"/>
          <a:ext cx="0" cy="0"/>
          <a:chOff x="0" y="0"/>
          <a:chExt cx="0" cy="0"/>
        </a:xfrm>
      </p:grpSpPr>
      <p:sp>
        <p:nvSpPr>
          <p:cNvPr id="1049772" name="عنوان 1"/>
          <p:cNvSpPr>
            <a:spLocks noGrp="1"/>
          </p:cNvSpPr>
          <p:nvPr>
            <p:ph type="title"/>
          </p:nvPr>
        </p:nvSpPr>
        <p:spPr>
          <a:xfrm>
            <a:off x="609600" y="274638"/>
            <a:ext cx="10972800" cy="1143000"/>
          </a:xfrm>
        </p:spPr>
        <p:txBody>
          <a:bodyPr/>
          <a:p>
            <a:r>
              <a:rPr lang="ar-SA" smtClean="0"/>
              <a:t>انقر لتحرير نمط العنوان الرئيسي</a:t>
            </a:r>
            <a:endParaRPr lang="ar-SA"/>
          </a:p>
        </p:txBody>
      </p:sp>
      <p:sp>
        <p:nvSpPr>
          <p:cNvPr id="1049773" name="عنصر نائب للنص 2"/>
          <p:cNvSpPr>
            <a:spLocks noGrp="1"/>
          </p:cNvSpPr>
          <p:nvPr>
            <p:ph type="body" idx="1"/>
          </p:nvPr>
        </p:nvSpPr>
        <p:spPr>
          <a:xfrm>
            <a:off x="609600" y="1535113"/>
            <a:ext cx="5386917"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ar-SA" smtClean="0"/>
              <a:t>انقر لتحرير أنماط النص الرئيسي</a:t>
            </a:r>
          </a:p>
        </p:txBody>
      </p:sp>
      <p:sp>
        <p:nvSpPr>
          <p:cNvPr id="104977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775" name="عنصر نائب للنص 4"/>
          <p:cNvSpPr>
            <a:spLocks noGrp="1"/>
          </p:cNvSpPr>
          <p:nvPr>
            <p:ph type="body" sz="quarter" idx="3"/>
          </p:nvPr>
        </p:nvSpPr>
        <p:spPr>
          <a:xfrm>
            <a:off x="6193368" y="1535113"/>
            <a:ext cx="5389033"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ar-SA" smtClean="0"/>
              <a:t>انقر لتحرير أنماط النص الرئيسي</a:t>
            </a:r>
          </a:p>
        </p:txBody>
      </p:sp>
      <p:sp>
        <p:nvSpPr>
          <p:cNvPr id="104977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777" name="Rectangle 5"/>
          <p:cNvSpPr>
            <a:spLocks noGrp="1" noChangeArrowheads="1"/>
          </p:cNvSpPr>
          <p:nvPr>
            <p:ph type="dt" sz="half" idx="10"/>
          </p:nvPr>
        </p:nvSpPr>
        <p:spPr/>
        <p:txBody>
          <a:bodyPr/>
          <a:p>
            <a:endParaRPr lang="en-US">
              <a:solidFill>
                <a:srgbClr val="000000"/>
              </a:solidFill>
            </a:endParaRPr>
          </a:p>
        </p:txBody>
      </p:sp>
      <p:sp>
        <p:nvSpPr>
          <p:cNvPr id="1049778" name="Rectangle 6"/>
          <p:cNvSpPr>
            <a:spLocks noGrp="1" noChangeArrowheads="1"/>
          </p:cNvSpPr>
          <p:nvPr>
            <p:ph type="ftr" sz="quarter" idx="11"/>
          </p:nvPr>
        </p:nvSpPr>
        <p:spPr/>
        <p:txBody>
          <a:bodyPr/>
          <a:p>
            <a:r>
              <a:rPr lang="en-US">
                <a:solidFill>
                  <a:srgbClr val="000000"/>
                </a:solidFill>
              </a:rPr>
              <a:t>TABITHA LUMUMBA</a:t>
            </a:r>
          </a:p>
        </p:txBody>
      </p:sp>
      <p:sp>
        <p:nvSpPr>
          <p:cNvPr id="1049779" name="Rectangle 7"/>
          <p:cNvSpPr>
            <a:spLocks noGrp="1" noChangeArrowheads="1"/>
          </p:cNvSpPr>
          <p:nvPr>
            <p:ph type="sldNum" sz="quarter" idx="12"/>
          </p:nvPr>
        </p:nvSpPr>
        <p:spPr/>
        <p:txBody>
          <a:bodyPr/>
          <a:p>
            <a:fld id="{57C86D09-36C3-478D-A1DD-C3881E9DE20B}"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عنوان فقط">
    <p:spTree>
      <p:nvGrpSpPr>
        <p:cNvPr id="490" name=""/>
        <p:cNvGrpSpPr/>
        <p:nvPr/>
      </p:nvGrpSpPr>
      <p:grpSpPr>
        <a:xfrm>
          <a:off x="0" y="0"/>
          <a:ext cx="0" cy="0"/>
          <a:chOff x="0" y="0"/>
          <a:chExt cx="0" cy="0"/>
        </a:xfrm>
      </p:grpSpPr>
      <p:sp>
        <p:nvSpPr>
          <p:cNvPr id="1048993" name="عنوان 1"/>
          <p:cNvSpPr>
            <a:spLocks noGrp="1"/>
          </p:cNvSpPr>
          <p:nvPr>
            <p:ph type="title"/>
          </p:nvPr>
        </p:nvSpPr>
        <p:spPr/>
        <p:txBody>
          <a:bodyPr/>
          <a:p>
            <a:r>
              <a:rPr lang="ar-SA" smtClean="0"/>
              <a:t>انقر لتحرير نمط العنوان الرئيسي</a:t>
            </a:r>
            <a:endParaRPr lang="ar-SA"/>
          </a:p>
        </p:txBody>
      </p:sp>
      <p:sp>
        <p:nvSpPr>
          <p:cNvPr id="1048994" name="Rectangle 5"/>
          <p:cNvSpPr>
            <a:spLocks noGrp="1" noChangeArrowheads="1"/>
          </p:cNvSpPr>
          <p:nvPr>
            <p:ph type="dt" sz="half" idx="10"/>
          </p:nvPr>
        </p:nvSpPr>
        <p:spPr/>
        <p:txBody>
          <a:bodyPr/>
          <a:p>
            <a:endParaRPr lang="en-US">
              <a:solidFill>
                <a:srgbClr val="000000"/>
              </a:solidFill>
            </a:endParaRPr>
          </a:p>
        </p:txBody>
      </p:sp>
      <p:sp>
        <p:nvSpPr>
          <p:cNvPr id="1048995" name="Rectangle 6"/>
          <p:cNvSpPr>
            <a:spLocks noGrp="1" noChangeArrowheads="1"/>
          </p:cNvSpPr>
          <p:nvPr>
            <p:ph type="ftr" sz="quarter" idx="11"/>
          </p:nvPr>
        </p:nvSpPr>
        <p:spPr/>
        <p:txBody>
          <a:bodyPr/>
          <a:p>
            <a:r>
              <a:rPr lang="en-US">
                <a:solidFill>
                  <a:srgbClr val="000000"/>
                </a:solidFill>
              </a:rPr>
              <a:t>TABITHA LUMUMBA</a:t>
            </a:r>
          </a:p>
        </p:txBody>
      </p:sp>
      <p:sp>
        <p:nvSpPr>
          <p:cNvPr id="1048996" name="Rectangle 7"/>
          <p:cNvSpPr>
            <a:spLocks noGrp="1" noChangeArrowheads="1"/>
          </p:cNvSpPr>
          <p:nvPr>
            <p:ph type="sldNum" sz="quarter" idx="12"/>
          </p:nvPr>
        </p:nvSpPr>
        <p:spPr/>
        <p:txBody>
          <a:bodyPr/>
          <a:p>
            <a:fld id="{21D7A561-42B2-4EAF-8277-D9955FA9301B}"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فارغ">
    <p:spTree>
      <p:nvGrpSpPr>
        <p:cNvPr id="757" name=""/>
        <p:cNvGrpSpPr/>
        <p:nvPr/>
      </p:nvGrpSpPr>
      <p:grpSpPr>
        <a:xfrm>
          <a:off x="0" y="0"/>
          <a:ext cx="0" cy="0"/>
          <a:chOff x="0" y="0"/>
          <a:chExt cx="0" cy="0"/>
        </a:xfrm>
      </p:grpSpPr>
      <p:sp>
        <p:nvSpPr>
          <p:cNvPr id="1049815" name="Rectangle 5"/>
          <p:cNvSpPr>
            <a:spLocks noGrp="1" noChangeArrowheads="1"/>
          </p:cNvSpPr>
          <p:nvPr>
            <p:ph type="dt" sz="half" idx="10"/>
          </p:nvPr>
        </p:nvSpPr>
        <p:spPr/>
        <p:txBody>
          <a:bodyPr/>
          <a:p>
            <a:endParaRPr lang="en-US">
              <a:solidFill>
                <a:srgbClr val="000000"/>
              </a:solidFill>
            </a:endParaRPr>
          </a:p>
        </p:txBody>
      </p:sp>
      <p:sp>
        <p:nvSpPr>
          <p:cNvPr id="1049816" name="Rectangle 6"/>
          <p:cNvSpPr>
            <a:spLocks noGrp="1" noChangeArrowheads="1"/>
          </p:cNvSpPr>
          <p:nvPr>
            <p:ph type="ftr" sz="quarter" idx="11"/>
          </p:nvPr>
        </p:nvSpPr>
        <p:spPr/>
        <p:txBody>
          <a:bodyPr/>
          <a:p>
            <a:r>
              <a:rPr lang="en-US">
                <a:solidFill>
                  <a:srgbClr val="000000"/>
                </a:solidFill>
              </a:rPr>
              <a:t>TABITHA LUMUMBA</a:t>
            </a:r>
          </a:p>
        </p:txBody>
      </p:sp>
      <p:sp>
        <p:nvSpPr>
          <p:cNvPr id="1049817" name="Rectangle 7"/>
          <p:cNvSpPr>
            <a:spLocks noGrp="1" noChangeArrowheads="1"/>
          </p:cNvSpPr>
          <p:nvPr>
            <p:ph type="sldNum" sz="quarter" idx="12"/>
          </p:nvPr>
        </p:nvSpPr>
        <p:spPr/>
        <p:txBody>
          <a:bodyPr/>
          <a:p>
            <a:fld id="{E92731CD-E946-4439-A320-24CF92EF50DE}"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محتوى ذو تسمية توضيحية">
    <p:spTree>
      <p:nvGrpSpPr>
        <p:cNvPr id="748" name=""/>
        <p:cNvGrpSpPr/>
        <p:nvPr/>
      </p:nvGrpSpPr>
      <p:grpSpPr>
        <a:xfrm>
          <a:off x="0" y="0"/>
          <a:ext cx="0" cy="0"/>
          <a:chOff x="0" y="0"/>
          <a:chExt cx="0" cy="0"/>
        </a:xfrm>
      </p:grpSpPr>
      <p:sp>
        <p:nvSpPr>
          <p:cNvPr id="1049766" name="عنوان 1"/>
          <p:cNvSpPr>
            <a:spLocks noGrp="1"/>
          </p:cNvSpPr>
          <p:nvPr>
            <p:ph type="title"/>
          </p:nvPr>
        </p:nvSpPr>
        <p:spPr>
          <a:xfrm>
            <a:off x="609601" y="273050"/>
            <a:ext cx="4011084" cy="1162050"/>
          </a:xfrm>
        </p:spPr>
        <p:txBody>
          <a:bodyPr/>
          <a:lstStyle>
            <a:lvl1pPr algn="r">
              <a:defRPr b="1" sz="2000"/>
            </a:lvl1pPr>
          </a:lstStyle>
          <a:p>
            <a:r>
              <a:rPr lang="ar-SA" smtClean="0"/>
              <a:t>انقر لتحرير نمط العنوان الرئيسي</a:t>
            </a:r>
            <a:endParaRPr lang="ar-SA"/>
          </a:p>
        </p:txBody>
      </p:sp>
      <p:sp>
        <p:nvSpPr>
          <p:cNvPr id="1049767"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768" name="عنصر نائب للنص 3"/>
          <p:cNvSpPr>
            <a:spLocks noGrp="1"/>
          </p:cNvSpPr>
          <p:nvPr>
            <p:ph type="body" sz="half" idx="2"/>
          </p:nvPr>
        </p:nvSpPr>
        <p:spPr>
          <a:xfrm>
            <a:off x="609601" y="1435101"/>
            <a:ext cx="4011084"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ar-SA" smtClean="0"/>
              <a:t>انقر لتحرير أنماط النص الرئيسي</a:t>
            </a:r>
          </a:p>
        </p:txBody>
      </p:sp>
      <p:sp>
        <p:nvSpPr>
          <p:cNvPr id="1049769" name="Rectangle 5"/>
          <p:cNvSpPr>
            <a:spLocks noGrp="1" noChangeArrowheads="1"/>
          </p:cNvSpPr>
          <p:nvPr>
            <p:ph type="dt" sz="half" idx="10"/>
          </p:nvPr>
        </p:nvSpPr>
        <p:spPr/>
        <p:txBody>
          <a:bodyPr/>
          <a:p>
            <a:endParaRPr lang="en-US">
              <a:solidFill>
                <a:srgbClr val="000000"/>
              </a:solidFill>
            </a:endParaRPr>
          </a:p>
        </p:txBody>
      </p:sp>
      <p:sp>
        <p:nvSpPr>
          <p:cNvPr id="1049770" name="Rectangle 6"/>
          <p:cNvSpPr>
            <a:spLocks noGrp="1" noChangeArrowheads="1"/>
          </p:cNvSpPr>
          <p:nvPr>
            <p:ph type="ftr" sz="quarter" idx="11"/>
          </p:nvPr>
        </p:nvSpPr>
        <p:spPr/>
        <p:txBody>
          <a:bodyPr/>
          <a:p>
            <a:r>
              <a:rPr lang="en-US">
                <a:solidFill>
                  <a:srgbClr val="000000"/>
                </a:solidFill>
              </a:rPr>
              <a:t>TABITHA LUMUMBA</a:t>
            </a:r>
          </a:p>
        </p:txBody>
      </p:sp>
      <p:sp>
        <p:nvSpPr>
          <p:cNvPr id="1049771" name="Rectangle 7"/>
          <p:cNvSpPr>
            <a:spLocks noGrp="1" noChangeArrowheads="1"/>
          </p:cNvSpPr>
          <p:nvPr>
            <p:ph type="sldNum" sz="quarter" idx="12"/>
          </p:nvPr>
        </p:nvSpPr>
        <p:spPr/>
        <p:txBody>
          <a:bodyPr/>
          <a:p>
            <a:fld id="{30D27623-52CB-446E-9344-D4AEBEF7E7E1}"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14"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endParaRPr lang="en-US"/>
          </a:p>
        </p:txBody>
      </p:sp>
      <p:sp>
        <p:nvSpPr>
          <p:cNvPr id="1048584" name="Footer Placeholder 4"/>
          <p:cNvSpPr>
            <a:spLocks noGrp="1"/>
          </p:cNvSpPr>
          <p:nvPr>
            <p:ph type="ftr" sz="quarter" idx="11"/>
          </p:nvPr>
        </p:nvSpPr>
        <p:spPr/>
        <p:txBody>
          <a:bodyPr/>
          <a:p>
            <a:r>
              <a:rPr lang="en-US" smtClean="0"/>
              <a:t>TABITHA LUMUMBA</a:t>
            </a:r>
            <a:endParaRPr lang="en-US"/>
          </a:p>
        </p:txBody>
      </p:sp>
      <p:sp>
        <p:nvSpPr>
          <p:cNvPr id="1048585" name="Slide Number Placeholder 5"/>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صورة ذو تسمية توضيحية">
    <p:spTree>
      <p:nvGrpSpPr>
        <p:cNvPr id="756" name=""/>
        <p:cNvGrpSpPr/>
        <p:nvPr/>
      </p:nvGrpSpPr>
      <p:grpSpPr>
        <a:xfrm>
          <a:off x="0" y="0"/>
          <a:ext cx="0" cy="0"/>
          <a:chOff x="0" y="0"/>
          <a:chExt cx="0" cy="0"/>
        </a:xfrm>
      </p:grpSpPr>
      <p:sp>
        <p:nvSpPr>
          <p:cNvPr id="1049809" name="عنوان 1"/>
          <p:cNvSpPr>
            <a:spLocks noGrp="1"/>
          </p:cNvSpPr>
          <p:nvPr>
            <p:ph type="title"/>
          </p:nvPr>
        </p:nvSpPr>
        <p:spPr>
          <a:xfrm>
            <a:off x="2389717" y="4800600"/>
            <a:ext cx="7315200" cy="566738"/>
          </a:xfrm>
        </p:spPr>
        <p:txBody>
          <a:bodyPr/>
          <a:lstStyle>
            <a:lvl1pPr algn="r">
              <a:defRPr b="1" sz="2000"/>
            </a:lvl1pPr>
          </a:lstStyle>
          <a:p>
            <a:r>
              <a:rPr lang="ar-SA" smtClean="0"/>
              <a:t>انقر لتحرير نمط العنوان الرئيسي</a:t>
            </a:r>
            <a:endParaRPr lang="ar-SA"/>
          </a:p>
        </p:txBody>
      </p:sp>
      <p:sp>
        <p:nvSpPr>
          <p:cNvPr id="1049810" name="عنصر نائب للصورة 2"/>
          <p:cNvSpPr>
            <a:spLocks noGrp="1"/>
          </p:cNvSpPr>
          <p:nvPr>
            <p:ph type="pic" idx="1"/>
          </p:nvPr>
        </p:nvSpPr>
        <p:spPr>
          <a:xfrm>
            <a:off x="2389717" y="612775"/>
            <a:ext cx="73152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lvl="0"/>
            <a:endParaRPr lang="ar-SA" noProof="0" smtClean="0"/>
          </a:p>
        </p:txBody>
      </p:sp>
      <p:sp>
        <p:nvSpPr>
          <p:cNvPr id="1049811" name="عنصر نائب للنص 3"/>
          <p:cNvSpPr>
            <a:spLocks noGrp="1"/>
          </p:cNvSpPr>
          <p:nvPr>
            <p:ph type="body" sz="half" idx="2"/>
          </p:nvPr>
        </p:nvSpPr>
        <p:spPr>
          <a:xfrm>
            <a:off x="2389717" y="5367338"/>
            <a:ext cx="73152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ar-SA" smtClean="0"/>
              <a:t>انقر لتحرير أنماط النص الرئيسي</a:t>
            </a:r>
          </a:p>
        </p:txBody>
      </p:sp>
      <p:sp>
        <p:nvSpPr>
          <p:cNvPr id="1049812" name="Rectangle 5"/>
          <p:cNvSpPr>
            <a:spLocks noGrp="1" noChangeArrowheads="1"/>
          </p:cNvSpPr>
          <p:nvPr>
            <p:ph type="dt" sz="half" idx="10"/>
          </p:nvPr>
        </p:nvSpPr>
        <p:spPr/>
        <p:txBody>
          <a:bodyPr/>
          <a:p>
            <a:endParaRPr lang="en-US">
              <a:solidFill>
                <a:srgbClr val="000000"/>
              </a:solidFill>
            </a:endParaRPr>
          </a:p>
        </p:txBody>
      </p:sp>
      <p:sp>
        <p:nvSpPr>
          <p:cNvPr id="1049813" name="Rectangle 6"/>
          <p:cNvSpPr>
            <a:spLocks noGrp="1" noChangeArrowheads="1"/>
          </p:cNvSpPr>
          <p:nvPr>
            <p:ph type="ftr" sz="quarter" idx="11"/>
          </p:nvPr>
        </p:nvSpPr>
        <p:spPr/>
        <p:txBody>
          <a:bodyPr/>
          <a:p>
            <a:r>
              <a:rPr lang="en-US">
                <a:solidFill>
                  <a:srgbClr val="000000"/>
                </a:solidFill>
              </a:rPr>
              <a:t>TABITHA LUMUMBA</a:t>
            </a:r>
          </a:p>
        </p:txBody>
      </p:sp>
      <p:sp>
        <p:nvSpPr>
          <p:cNvPr id="1049814" name="Rectangle 7"/>
          <p:cNvSpPr>
            <a:spLocks noGrp="1" noChangeArrowheads="1"/>
          </p:cNvSpPr>
          <p:nvPr>
            <p:ph type="sldNum" sz="quarter" idx="12"/>
          </p:nvPr>
        </p:nvSpPr>
        <p:spPr/>
        <p:txBody>
          <a:bodyPr/>
          <a:p>
            <a:fld id="{F90D6B25-DCAF-48ED-8A47-EFDDE65F54A2}"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عنوان ونص عمودي">
    <p:spTree>
      <p:nvGrpSpPr>
        <p:cNvPr id="755" name=""/>
        <p:cNvGrpSpPr/>
        <p:nvPr/>
      </p:nvGrpSpPr>
      <p:grpSpPr>
        <a:xfrm>
          <a:off x="0" y="0"/>
          <a:ext cx="0" cy="0"/>
          <a:chOff x="0" y="0"/>
          <a:chExt cx="0" cy="0"/>
        </a:xfrm>
      </p:grpSpPr>
      <p:sp>
        <p:nvSpPr>
          <p:cNvPr id="1049804" name="عنوان 1"/>
          <p:cNvSpPr>
            <a:spLocks noGrp="1"/>
          </p:cNvSpPr>
          <p:nvPr>
            <p:ph type="title"/>
          </p:nvPr>
        </p:nvSpPr>
        <p:spPr/>
        <p:txBody>
          <a:bodyPr/>
          <a:p>
            <a:r>
              <a:rPr lang="ar-SA" smtClean="0"/>
              <a:t>انقر لتحرير نمط العنوان الرئيسي</a:t>
            </a:r>
            <a:endParaRPr lang="ar-SA"/>
          </a:p>
        </p:txBody>
      </p:sp>
      <p:sp>
        <p:nvSpPr>
          <p:cNvPr id="1049805" name="عنصر نائب للعنوان العمودي 2"/>
          <p:cNvSpPr>
            <a:spLocks noGrp="1"/>
          </p:cNvSpPr>
          <p:nvPr>
            <p:ph type="body" orient="vert" idx="1"/>
          </p:nvPr>
        </p:nvSpPr>
        <p:spPr/>
        <p:txBody>
          <a:bodyPr vert="eaVert"/>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806" name="Rectangle 5"/>
          <p:cNvSpPr>
            <a:spLocks noGrp="1" noChangeArrowheads="1"/>
          </p:cNvSpPr>
          <p:nvPr>
            <p:ph type="dt" sz="half" idx="10"/>
          </p:nvPr>
        </p:nvSpPr>
        <p:spPr/>
        <p:txBody>
          <a:bodyPr/>
          <a:p>
            <a:endParaRPr lang="en-US">
              <a:solidFill>
                <a:srgbClr val="000000"/>
              </a:solidFill>
            </a:endParaRPr>
          </a:p>
        </p:txBody>
      </p:sp>
      <p:sp>
        <p:nvSpPr>
          <p:cNvPr id="1049807" name="Rectangle 6"/>
          <p:cNvSpPr>
            <a:spLocks noGrp="1" noChangeArrowheads="1"/>
          </p:cNvSpPr>
          <p:nvPr>
            <p:ph type="ftr" sz="quarter" idx="11"/>
          </p:nvPr>
        </p:nvSpPr>
        <p:spPr/>
        <p:txBody>
          <a:bodyPr/>
          <a:p>
            <a:r>
              <a:rPr lang="en-US">
                <a:solidFill>
                  <a:srgbClr val="000000"/>
                </a:solidFill>
              </a:rPr>
              <a:t>TABITHA LUMUMBA</a:t>
            </a:r>
          </a:p>
        </p:txBody>
      </p:sp>
      <p:sp>
        <p:nvSpPr>
          <p:cNvPr id="1049808" name="Rectangle 7"/>
          <p:cNvSpPr>
            <a:spLocks noGrp="1" noChangeArrowheads="1"/>
          </p:cNvSpPr>
          <p:nvPr>
            <p:ph type="sldNum" sz="quarter" idx="12"/>
          </p:nvPr>
        </p:nvSpPr>
        <p:spPr/>
        <p:txBody>
          <a:bodyPr/>
          <a:p>
            <a:fld id="{840AE918-E8AF-45C4-837C-C920BBB7F722}"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عنوان ونص عموديان">
    <p:spTree>
      <p:nvGrpSpPr>
        <p:cNvPr id="760" name=""/>
        <p:cNvGrpSpPr/>
        <p:nvPr/>
      </p:nvGrpSpPr>
      <p:grpSpPr>
        <a:xfrm>
          <a:off x="0" y="0"/>
          <a:ext cx="0" cy="0"/>
          <a:chOff x="0" y="0"/>
          <a:chExt cx="0" cy="0"/>
        </a:xfrm>
      </p:grpSpPr>
      <p:sp>
        <p:nvSpPr>
          <p:cNvPr id="1049827" name="عنوان عمودي 1"/>
          <p:cNvSpPr>
            <a:spLocks noGrp="1"/>
          </p:cNvSpPr>
          <p:nvPr>
            <p:ph type="title" orient="vert"/>
          </p:nvPr>
        </p:nvSpPr>
        <p:spPr>
          <a:xfrm>
            <a:off x="8610600" y="152400"/>
            <a:ext cx="2565400" cy="5334000"/>
          </a:xfrm>
        </p:spPr>
        <p:txBody>
          <a:bodyPr vert="eaVert"/>
          <a:p>
            <a:r>
              <a:rPr lang="ar-SA" smtClean="0"/>
              <a:t>انقر لتحرير نمط العنوان الرئيسي</a:t>
            </a:r>
            <a:endParaRPr lang="ar-SA"/>
          </a:p>
        </p:txBody>
      </p:sp>
      <p:sp>
        <p:nvSpPr>
          <p:cNvPr id="1049828" name="عنصر نائب للعنوان العمودي 2"/>
          <p:cNvSpPr>
            <a:spLocks noGrp="1"/>
          </p:cNvSpPr>
          <p:nvPr>
            <p:ph type="body" orient="vert" idx="1"/>
          </p:nvPr>
        </p:nvSpPr>
        <p:spPr>
          <a:xfrm>
            <a:off x="914400" y="152400"/>
            <a:ext cx="7493000" cy="5334000"/>
          </a:xfrm>
        </p:spPr>
        <p:txBody>
          <a:bodyPr vert="eaVert"/>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829" name="Rectangle 5"/>
          <p:cNvSpPr>
            <a:spLocks noGrp="1" noChangeArrowheads="1"/>
          </p:cNvSpPr>
          <p:nvPr>
            <p:ph type="dt" sz="half" idx="10"/>
          </p:nvPr>
        </p:nvSpPr>
        <p:spPr/>
        <p:txBody>
          <a:bodyPr/>
          <a:p>
            <a:endParaRPr lang="en-US">
              <a:solidFill>
                <a:srgbClr val="000000"/>
              </a:solidFill>
            </a:endParaRPr>
          </a:p>
        </p:txBody>
      </p:sp>
      <p:sp>
        <p:nvSpPr>
          <p:cNvPr id="1049830" name="Rectangle 6"/>
          <p:cNvSpPr>
            <a:spLocks noGrp="1" noChangeArrowheads="1"/>
          </p:cNvSpPr>
          <p:nvPr>
            <p:ph type="ftr" sz="quarter" idx="11"/>
          </p:nvPr>
        </p:nvSpPr>
        <p:spPr/>
        <p:txBody>
          <a:bodyPr/>
          <a:p>
            <a:r>
              <a:rPr lang="en-US">
                <a:solidFill>
                  <a:srgbClr val="000000"/>
                </a:solidFill>
              </a:rPr>
              <a:t>TABITHA LUMUMBA</a:t>
            </a:r>
          </a:p>
        </p:txBody>
      </p:sp>
      <p:sp>
        <p:nvSpPr>
          <p:cNvPr id="1049831" name="Rectangle 7"/>
          <p:cNvSpPr>
            <a:spLocks noGrp="1" noChangeArrowheads="1"/>
          </p:cNvSpPr>
          <p:nvPr>
            <p:ph type="sldNum" sz="quarter" idx="12"/>
          </p:nvPr>
        </p:nvSpPr>
        <p:spPr/>
        <p:txBody>
          <a:bodyPr/>
          <a:p>
            <a:fld id="{A91B6770-69DA-4124-8D81-8E58EFA64D5E}"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objOnly">
  <p:cSld name="محتوى">
    <p:spTree>
      <p:nvGrpSpPr>
        <p:cNvPr id="758" name=""/>
        <p:cNvGrpSpPr/>
        <p:nvPr/>
      </p:nvGrpSpPr>
      <p:grpSpPr>
        <a:xfrm>
          <a:off x="0" y="0"/>
          <a:ext cx="0" cy="0"/>
          <a:chOff x="0" y="0"/>
          <a:chExt cx="0" cy="0"/>
        </a:xfrm>
      </p:grpSpPr>
      <p:sp>
        <p:nvSpPr>
          <p:cNvPr id="1049818" name="عنصر نائب للمحتوى 1"/>
          <p:cNvSpPr>
            <a:spLocks noGrp="1"/>
          </p:cNvSpPr>
          <p:nvPr>
            <p:ph/>
          </p:nvPr>
        </p:nvSpPr>
        <p:spPr>
          <a:xfrm>
            <a:off x="914400" y="152400"/>
            <a:ext cx="10261600" cy="5334000"/>
          </a:xfrm>
        </p:spPr>
        <p:txBody>
          <a:bodyPr/>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49819" name="Rectangle 5"/>
          <p:cNvSpPr>
            <a:spLocks noGrp="1" noChangeArrowheads="1"/>
          </p:cNvSpPr>
          <p:nvPr>
            <p:ph type="dt" sz="half" idx="10"/>
          </p:nvPr>
        </p:nvSpPr>
        <p:spPr/>
        <p:txBody>
          <a:bodyPr/>
          <a:p>
            <a:endParaRPr lang="en-US">
              <a:solidFill>
                <a:srgbClr val="000000"/>
              </a:solidFill>
            </a:endParaRPr>
          </a:p>
        </p:txBody>
      </p:sp>
      <p:sp>
        <p:nvSpPr>
          <p:cNvPr id="1049820" name="Rectangle 6"/>
          <p:cNvSpPr>
            <a:spLocks noGrp="1" noChangeArrowheads="1"/>
          </p:cNvSpPr>
          <p:nvPr>
            <p:ph type="ftr" sz="quarter" idx="11"/>
          </p:nvPr>
        </p:nvSpPr>
        <p:spPr/>
        <p:txBody>
          <a:bodyPr/>
          <a:p>
            <a:r>
              <a:rPr lang="en-US">
                <a:solidFill>
                  <a:srgbClr val="000000"/>
                </a:solidFill>
              </a:rPr>
              <a:t>TABITHA LUMUMBA</a:t>
            </a:r>
          </a:p>
        </p:txBody>
      </p:sp>
      <p:sp>
        <p:nvSpPr>
          <p:cNvPr id="1049821" name="Rectangle 7"/>
          <p:cNvSpPr>
            <a:spLocks noGrp="1" noChangeArrowheads="1"/>
          </p:cNvSpPr>
          <p:nvPr>
            <p:ph type="sldNum" sz="quarter" idx="12"/>
          </p:nvPr>
        </p:nvSpPr>
        <p:spPr/>
        <p:txBody>
          <a:bodyPr/>
          <a:p>
            <a:fld id="{FB3928C1-C755-4F38-A30E-3E4F9B7FBC5E}" type="slidenum">
              <a:rPr altLang="en-US" lang="ar-SA">
                <a:solidFill>
                  <a:srgbClr val="000000"/>
                </a:solidFill>
              </a:rPr>
            </a:fld>
            <a:endParaRPr altLang="en-US"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738" name=""/>
        <p:cNvGrpSpPr/>
        <p:nvPr/>
      </p:nvGrpSpPr>
      <p:grpSpPr>
        <a:xfrm>
          <a:off x="0" y="0"/>
          <a:ext cx="0" cy="0"/>
          <a:chOff x="0" y="0"/>
          <a:chExt cx="0" cy="0"/>
        </a:xfrm>
      </p:grpSpPr>
      <p:sp>
        <p:nvSpPr>
          <p:cNvPr id="1049709" name="Rectangle 9"/>
          <p:cNvSpPr/>
          <p:nvPr/>
        </p:nvSpPr>
        <p:spPr>
          <a:xfrm>
            <a:off x="0" y="0"/>
            <a:ext cx="12192000" cy="4572001"/>
          </a:xfrm>
          <a:prstGeom prst="rect"/>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10" name="Oval 5"/>
          <p:cNvSpPr/>
          <p:nvPr/>
        </p:nvSpPr>
        <p:spPr>
          <a:xfrm>
            <a:off x="-1" y="0"/>
            <a:ext cx="12192000" cy="4572001"/>
          </a:xfrm>
          <a:custGeom>
            <a:avLst/>
            <a:ah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11" name="Title 1"/>
          <p:cNvSpPr>
            <a:spLocks noGrp="1"/>
          </p:cNvSpPr>
          <p:nvPr>
            <p:ph type="ctrTitle"/>
          </p:nvPr>
        </p:nvSpPr>
        <p:spPr>
          <a:xfrm>
            <a:off x="457200" y="4960137"/>
            <a:ext cx="7772400" cy="1463040"/>
          </a:xfrm>
        </p:spPr>
        <p:txBody>
          <a:bodyPr anchor="ctr">
            <a:normAutofit/>
          </a:bodyPr>
          <a:lstStyle>
            <a:lvl1pPr algn="r">
              <a:defRPr baseline="0" sz="5000" spc="200"/>
            </a:lvl1pPr>
          </a:lstStyle>
          <a:p>
            <a:r>
              <a:rPr lang="en-US" smtClean="0"/>
              <a:t>Click to edit Master title style</a:t>
            </a:r>
            <a:endParaRPr dirty="0" lang="en-US"/>
          </a:p>
        </p:txBody>
      </p:sp>
      <p:sp>
        <p:nvSpPr>
          <p:cNvPr id="1049712" name="Subtitle 2"/>
          <p:cNvSpPr>
            <a:spLocks noGrp="1"/>
          </p:cNvSpPr>
          <p:nvPr>
            <p:ph type="subTitle" idx="1"/>
          </p:nvPr>
        </p:nvSpPr>
        <p:spPr>
          <a:xfrm>
            <a:off x="8610600" y="4960137"/>
            <a:ext cx="3200400" cy="1463040"/>
          </a:xfrm>
        </p:spPr>
        <p:txBody>
          <a:bodyPr anchor="ctr" lIns="91440" rIns="91440">
            <a:normAutofit/>
          </a:bodyPr>
          <a:lstStyle>
            <a:lvl1pPr algn="l" indent="0" marL="0">
              <a:lnSpc>
                <a:spcPct val="100000"/>
              </a:lnSpc>
              <a:spcBef>
                <a:spcPts val="0"/>
              </a:spcBef>
              <a:buNone/>
              <a:defRPr sz="1800">
                <a:solidFill>
                  <a:schemeClr val="tx1">
                    <a:lumMod val="95000"/>
                    <a:lumOff val="5000"/>
                  </a:schemeClr>
                </a:solidFill>
              </a:defRPr>
            </a:lvl1pPr>
            <a:lvl2pPr algn="ctr" indent="0" marL="457200">
              <a:buNone/>
              <a:defRPr sz="1800"/>
            </a:lvl2pPr>
            <a:lvl3pPr algn="ctr" indent="0" marL="914400">
              <a:buNone/>
              <a:defRPr sz="1800"/>
            </a:lvl3pPr>
            <a:lvl4pPr algn="ctr" indent="0" marL="1371600">
              <a:buNone/>
              <a:defRPr sz="1800"/>
            </a:lvl4pPr>
            <a:lvl5pPr algn="ctr" indent="0" marL="1828800">
              <a:buNone/>
              <a:defRPr sz="1800"/>
            </a:lvl5pPr>
            <a:lvl6pPr algn="ctr" indent="0" marL="2286000">
              <a:buNone/>
              <a:defRPr sz="1800"/>
            </a:lvl6pPr>
            <a:lvl7pPr algn="ctr" indent="0" marL="2743200">
              <a:buNone/>
              <a:defRPr sz="1800"/>
            </a:lvl7pPr>
            <a:lvl8pPr algn="ctr" indent="0" marL="3200400">
              <a:buNone/>
              <a:defRPr sz="1800"/>
            </a:lvl8pPr>
            <a:lvl9pPr algn="ctr" indent="0" marL="3657600">
              <a:buNone/>
              <a:defRPr sz="1800"/>
            </a:lvl9pPr>
          </a:lstStyle>
          <a:p>
            <a:r>
              <a:rPr lang="en-US" smtClean="0"/>
              <a:t>Click to edit Master subtitle style</a:t>
            </a:r>
            <a:endParaRPr dirty="0" lang="en-US"/>
          </a:p>
        </p:txBody>
      </p:sp>
      <p:sp>
        <p:nvSpPr>
          <p:cNvPr id="1049713" name="Date Placeholder 3"/>
          <p:cNvSpPr>
            <a:spLocks noGrp="1"/>
          </p:cNvSpPr>
          <p:nvPr>
            <p:ph type="dt" sz="half" idx="10"/>
          </p:nvPr>
        </p:nvSpPr>
        <p:spPr/>
        <p:txBody>
          <a:bodyPr/>
          <a:lstStyle>
            <a:lvl1pPr algn="l"/>
          </a:lstStyle>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14" name="Footer Placeholder 4"/>
          <p:cNvSpPr>
            <a:spLocks noGrp="1"/>
          </p:cNvSpPr>
          <p:nvPr>
            <p:ph type="ftr" sz="quarter" idx="11"/>
          </p:nvPr>
        </p:nvSpPr>
        <p:spPr/>
        <p:txBody>
          <a:bodyPr/>
          <a:p>
            <a:endParaRPr dirty="0" lang="en-US">
              <a:solidFill>
                <a:prstClr val="black">
                  <a:lumMod val="95000"/>
                  <a:lumOff val="5000"/>
                </a:prstClr>
              </a:solidFill>
            </a:endParaRPr>
          </a:p>
        </p:txBody>
      </p:sp>
      <p:sp>
        <p:nvSpPr>
          <p:cNvPr id="1049715" name="Slide Number Placeholder 5"/>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cxnSp>
        <p:nvCxnSpPr>
          <p:cNvPr id="3145729" name="Straight Connector 7"/>
          <p:cNvCxnSpPr>
            <a:cxnSpLocks/>
          </p:cNvCxnSpPr>
          <p:nvPr/>
        </p:nvCxnSpPr>
        <p:spPr>
          <a:xfrm flipV="1">
            <a:off x="8386843" y="5264106"/>
            <a:ext cx="0" cy="914400"/>
          </a:xfrm>
          <a:prstGeom prst="line"/>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53" name=""/>
        <p:cNvGrpSpPr/>
        <p:nvPr/>
      </p:nvGrpSpPr>
      <p:grpSpPr>
        <a:xfrm>
          <a:off x="0" y="0"/>
          <a:ext cx="0" cy="0"/>
          <a:chOff x="0" y="0"/>
          <a:chExt cx="0" cy="0"/>
        </a:xfrm>
      </p:grpSpPr>
      <p:sp>
        <p:nvSpPr>
          <p:cNvPr id="1049443" name="Title 1"/>
          <p:cNvSpPr>
            <a:spLocks noGrp="1"/>
          </p:cNvSpPr>
          <p:nvPr>
            <p:ph type="title"/>
          </p:nvPr>
        </p:nvSpPr>
        <p:spPr/>
        <p:txBody>
          <a:bodyPr/>
          <a:p>
            <a:r>
              <a:rPr lang="en-US" smtClean="0"/>
              <a:t>Click to edit Master title style</a:t>
            </a:r>
            <a:endParaRPr dirty="0" lang="en-US"/>
          </a:p>
        </p:txBody>
      </p:sp>
      <p:sp>
        <p:nvSpPr>
          <p:cNvPr id="1049444" name="Content Placeholder 2"/>
          <p:cNvSpPr>
            <a:spLocks noGrp="1"/>
          </p:cNvSpPr>
          <p:nvPr>
            <p:ph idx="1"/>
          </p:nvPr>
        </p:nvSpPr>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445" name="Date Placeholder 3"/>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446" name="Footer Placeholder 4"/>
          <p:cNvSpPr>
            <a:spLocks noGrp="1"/>
          </p:cNvSpPr>
          <p:nvPr>
            <p:ph type="ftr" sz="quarter" idx="11"/>
          </p:nvPr>
        </p:nvSpPr>
        <p:spPr/>
        <p:txBody>
          <a:bodyPr/>
          <a:p>
            <a:endParaRPr dirty="0" lang="en-US">
              <a:solidFill>
                <a:prstClr val="black">
                  <a:lumMod val="95000"/>
                  <a:lumOff val="5000"/>
                </a:prstClr>
              </a:solidFill>
            </a:endParaRPr>
          </a:p>
        </p:txBody>
      </p:sp>
      <p:sp>
        <p:nvSpPr>
          <p:cNvPr id="1049447" name="Slide Number Placeholder 5"/>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744" name=""/>
        <p:cNvGrpSpPr/>
        <p:nvPr/>
      </p:nvGrpSpPr>
      <p:grpSpPr>
        <a:xfrm>
          <a:off x="0" y="0"/>
          <a:ext cx="0" cy="0"/>
          <a:chOff x="0" y="0"/>
          <a:chExt cx="0" cy="0"/>
        </a:xfrm>
      </p:grpSpPr>
      <p:sp>
        <p:nvSpPr>
          <p:cNvPr id="1049739" name="Rectangle 8"/>
          <p:cNvSpPr/>
          <p:nvPr/>
        </p:nvSpPr>
        <p:spPr>
          <a:xfrm>
            <a:off x="0" y="0"/>
            <a:ext cx="12192000" cy="4572001"/>
          </a:xfrm>
          <a:prstGeom prst="rect"/>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40" name="Oval 5"/>
          <p:cNvSpPr/>
          <p:nvPr/>
        </p:nvSpPr>
        <p:spPr>
          <a:xfrm>
            <a:off x="-1" y="0"/>
            <a:ext cx="12192000" cy="4572001"/>
          </a:xfrm>
          <a:custGeom>
            <a:avLst/>
            <a:ah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41" name="Title 1"/>
          <p:cNvSpPr>
            <a:spLocks noGrp="1"/>
          </p:cNvSpPr>
          <p:nvPr>
            <p:ph type="title"/>
          </p:nvPr>
        </p:nvSpPr>
        <p:spPr>
          <a:xfrm>
            <a:off x="457200" y="4960137"/>
            <a:ext cx="7772400" cy="1463040"/>
          </a:xfrm>
        </p:spPr>
        <p:txBody>
          <a:bodyPr anchor="ctr">
            <a:normAutofit/>
          </a:bodyPr>
          <a:lstStyle>
            <a:lvl1pPr algn="r">
              <a:defRPr baseline="0" b="0" sz="5000" spc="200"/>
            </a:lvl1pPr>
          </a:lstStyle>
          <a:p>
            <a:r>
              <a:rPr lang="en-US" smtClean="0"/>
              <a:t>Click to edit Master title style</a:t>
            </a:r>
            <a:endParaRPr dirty="0" lang="en-US"/>
          </a:p>
        </p:txBody>
      </p:sp>
      <p:sp>
        <p:nvSpPr>
          <p:cNvPr id="1049742" name="Text Placeholder 2"/>
          <p:cNvSpPr>
            <a:spLocks noGrp="1"/>
          </p:cNvSpPr>
          <p:nvPr>
            <p:ph type="body" idx="1"/>
          </p:nvPr>
        </p:nvSpPr>
        <p:spPr>
          <a:xfrm>
            <a:off x="8610600" y="4960137"/>
            <a:ext cx="3200400" cy="1463040"/>
          </a:xfrm>
        </p:spPr>
        <p:txBody>
          <a:bodyPr anchor="ctr" lIns="91440" rIns="91440">
            <a:normAutofit/>
          </a:bodyPr>
          <a:lstStyle>
            <a:lvl1pPr indent="0" marL="0">
              <a:lnSpc>
                <a:spcPct val="100000"/>
              </a:lnSpc>
              <a:spcBef>
                <a:spcPts val="0"/>
              </a:spcBef>
              <a:buNone/>
              <a:defRPr sz="1800">
                <a:solidFill>
                  <a:schemeClr val="tx1">
                    <a:lumMod val="95000"/>
                    <a:lumOff val="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9743" name="Date Placeholder 3"/>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44" name="Footer Placeholder 4"/>
          <p:cNvSpPr>
            <a:spLocks noGrp="1"/>
          </p:cNvSpPr>
          <p:nvPr>
            <p:ph type="ftr" sz="quarter" idx="11"/>
          </p:nvPr>
        </p:nvSpPr>
        <p:spPr/>
        <p:txBody>
          <a:bodyPr/>
          <a:p>
            <a:endParaRPr dirty="0" lang="en-US">
              <a:solidFill>
                <a:prstClr val="black">
                  <a:lumMod val="95000"/>
                  <a:lumOff val="5000"/>
                </a:prstClr>
              </a:solidFill>
            </a:endParaRPr>
          </a:p>
        </p:txBody>
      </p:sp>
      <p:sp>
        <p:nvSpPr>
          <p:cNvPr id="1049745" name="Slide Number Placeholder 5"/>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cxnSp>
        <p:nvCxnSpPr>
          <p:cNvPr id="3145732" name="Straight Connector 7"/>
          <p:cNvCxnSpPr>
            <a:cxnSpLocks/>
          </p:cNvCxnSpPr>
          <p:nvPr/>
        </p:nvCxnSpPr>
        <p:spPr>
          <a:xfrm flipV="1">
            <a:off x="8386843" y="5264106"/>
            <a:ext cx="0" cy="914400"/>
          </a:xfrm>
          <a:prstGeom prst="line"/>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46" name=""/>
        <p:cNvGrpSpPr/>
        <p:nvPr/>
      </p:nvGrpSpPr>
      <p:grpSpPr>
        <a:xfrm>
          <a:off x="0" y="0"/>
          <a:ext cx="0" cy="0"/>
          <a:chOff x="0" y="0"/>
          <a:chExt cx="0" cy="0"/>
        </a:xfrm>
      </p:grpSpPr>
      <p:sp>
        <p:nvSpPr>
          <p:cNvPr id="1049754" name="Title 1"/>
          <p:cNvSpPr>
            <a:spLocks noGrp="1"/>
          </p:cNvSpPr>
          <p:nvPr>
            <p:ph type="title"/>
          </p:nvPr>
        </p:nvSpPr>
        <p:spPr>
          <a:xfrm>
            <a:off x="1024128" y="585216"/>
            <a:ext cx="9720072" cy="1499616"/>
          </a:xfrm>
        </p:spPr>
        <p:txBody>
          <a:bodyPr/>
          <a:p>
            <a:r>
              <a:rPr lang="en-US" smtClean="0"/>
              <a:t>Click to edit Master title style</a:t>
            </a:r>
            <a:endParaRPr dirty="0" lang="en-US"/>
          </a:p>
        </p:txBody>
      </p:sp>
      <p:sp>
        <p:nvSpPr>
          <p:cNvPr id="1049755" name="Content Placeholder 2"/>
          <p:cNvSpPr>
            <a:spLocks noGrp="1"/>
          </p:cNvSpPr>
          <p:nvPr>
            <p:ph sz="half" idx="1"/>
          </p:nvPr>
        </p:nvSpPr>
        <p:spPr>
          <a:xfrm>
            <a:off x="1024127" y="2286000"/>
            <a:ext cx="4754880" cy="4023360"/>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56" name="Content Placeholder 3"/>
          <p:cNvSpPr>
            <a:spLocks noGrp="1"/>
          </p:cNvSpPr>
          <p:nvPr>
            <p:ph sz="half" idx="2"/>
          </p:nvPr>
        </p:nvSpPr>
        <p:spPr>
          <a:xfrm>
            <a:off x="5989320" y="2286000"/>
            <a:ext cx="4754880" cy="4023360"/>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57" name="Date Placeholder 4"/>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58" name="Footer Placeholder 5"/>
          <p:cNvSpPr>
            <a:spLocks noGrp="1"/>
          </p:cNvSpPr>
          <p:nvPr>
            <p:ph type="ftr" sz="quarter" idx="11"/>
          </p:nvPr>
        </p:nvSpPr>
        <p:spPr/>
        <p:txBody>
          <a:bodyPr/>
          <a:p>
            <a:endParaRPr dirty="0" lang="en-US">
              <a:solidFill>
                <a:prstClr val="black">
                  <a:lumMod val="95000"/>
                  <a:lumOff val="5000"/>
                </a:prstClr>
              </a:solidFill>
            </a:endParaRPr>
          </a:p>
        </p:txBody>
      </p:sp>
      <p:sp>
        <p:nvSpPr>
          <p:cNvPr id="1049759" name="Slide Number Placeholder 6"/>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745" name=""/>
        <p:cNvGrpSpPr/>
        <p:nvPr/>
      </p:nvGrpSpPr>
      <p:grpSpPr>
        <a:xfrm>
          <a:off x="0" y="0"/>
          <a:ext cx="0" cy="0"/>
          <a:chOff x="0" y="0"/>
          <a:chExt cx="0" cy="0"/>
        </a:xfrm>
      </p:grpSpPr>
      <p:sp>
        <p:nvSpPr>
          <p:cNvPr id="1049746" name="Title 9"/>
          <p:cNvSpPr>
            <a:spLocks noGrp="1"/>
          </p:cNvSpPr>
          <p:nvPr>
            <p:ph type="title"/>
          </p:nvPr>
        </p:nvSpPr>
        <p:spPr/>
        <p:txBody>
          <a:bodyPr/>
          <a:p>
            <a:r>
              <a:rPr lang="en-US" smtClean="0"/>
              <a:t>Click to edit Master title style</a:t>
            </a:r>
            <a:endParaRPr dirty="0" lang="en-US"/>
          </a:p>
        </p:txBody>
      </p:sp>
      <p:sp>
        <p:nvSpPr>
          <p:cNvPr id="1049747" name="Text Placeholder 2"/>
          <p:cNvSpPr>
            <a:spLocks noGrp="1"/>
          </p:cNvSpPr>
          <p:nvPr>
            <p:ph type="body" idx="1"/>
          </p:nvPr>
        </p:nvSpPr>
        <p:spPr>
          <a:xfrm>
            <a:off x="1024128" y="2179636"/>
            <a:ext cx="4754880" cy="822960"/>
          </a:xfrm>
        </p:spPr>
        <p:txBody>
          <a:bodyPr anchor="ctr" lIns="137160" rIns="137160">
            <a:normAutofit/>
          </a:bodyPr>
          <a:lstStyle>
            <a:lvl1pPr indent="0" marL="0">
              <a:spcBef>
                <a:spcPts val="0"/>
              </a:spcBef>
              <a:spcAft>
                <a:spcPts val="0"/>
              </a:spcAft>
              <a:buNone/>
              <a:defRPr baseline="0" b="0" cap="none" sz="2300">
                <a:solidFill>
                  <a:schemeClr val="accent1"/>
                </a:solidFill>
                <a:latin typeface="+mn-lt"/>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9748" name="Content Placeholder 3"/>
          <p:cNvSpPr>
            <a:spLocks noGrp="1"/>
          </p:cNvSpPr>
          <p:nvPr>
            <p:ph sz="half" idx="2"/>
          </p:nvPr>
        </p:nvSpPr>
        <p:spPr>
          <a:xfrm>
            <a:off x="1024128" y="2967788"/>
            <a:ext cx="4754880" cy="3341572"/>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49" name="Text Placeholder 4"/>
          <p:cNvSpPr>
            <a:spLocks noGrp="1"/>
          </p:cNvSpPr>
          <p:nvPr>
            <p:ph type="body" sz="quarter" idx="3"/>
          </p:nvPr>
        </p:nvSpPr>
        <p:spPr>
          <a:xfrm>
            <a:off x="5990888" y="2179636"/>
            <a:ext cx="4754880" cy="822960"/>
          </a:xfrm>
        </p:spPr>
        <p:txBody>
          <a:bodyPr anchor="ctr" lIns="137160" rIns="137160">
            <a:normAutofit/>
          </a:bodyPr>
          <a:lstStyle>
            <a:lvl1pPr indent="0" marL="0">
              <a:spcBef>
                <a:spcPts val="0"/>
              </a:spcBef>
              <a:spcAft>
                <a:spcPts val="0"/>
              </a:spcAft>
              <a:buNone/>
              <a:defRPr baseline="0" b="0" cap="none" dirty="0" sz="2300" kern="1200" lang="en-US">
                <a:solidFill>
                  <a:schemeClr val="accent1"/>
                </a:solidFill>
                <a:latin typeface="+mn-lt"/>
                <a:ea typeface="+mn-ea"/>
                <a:cs typeface="+mn-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algn="l" defTabSz="914400" eaLnBrk="1" hangingPunct="1" indent="0" latinLnBrk="0" lvl="0" marL="0" rtl="0">
              <a:lnSpc>
                <a:spcPct val="90000"/>
              </a:lnSpc>
              <a:spcBef>
                <a:spcPts val="1800"/>
              </a:spcBef>
              <a:buNone/>
            </a:pPr>
            <a:r>
              <a:rPr lang="en-US" smtClean="0"/>
              <a:t>Edit Master text styles</a:t>
            </a:r>
          </a:p>
        </p:txBody>
      </p:sp>
      <p:sp>
        <p:nvSpPr>
          <p:cNvPr id="1049750" name="Content Placeholder 5"/>
          <p:cNvSpPr>
            <a:spLocks noGrp="1"/>
          </p:cNvSpPr>
          <p:nvPr>
            <p:ph sz="quarter" idx="4"/>
          </p:nvPr>
        </p:nvSpPr>
        <p:spPr>
          <a:xfrm>
            <a:off x="5990888" y="2967788"/>
            <a:ext cx="4754880" cy="3341572"/>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51" name="Date Placeholder 6"/>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52" name="Footer Placeholder 7"/>
          <p:cNvSpPr>
            <a:spLocks noGrp="1"/>
          </p:cNvSpPr>
          <p:nvPr>
            <p:ph type="ftr" sz="quarter" idx="11"/>
          </p:nvPr>
        </p:nvSpPr>
        <p:spPr/>
        <p:txBody>
          <a:bodyPr/>
          <a:p>
            <a:endParaRPr dirty="0" lang="en-US">
              <a:solidFill>
                <a:prstClr val="black">
                  <a:lumMod val="95000"/>
                  <a:lumOff val="5000"/>
                </a:prstClr>
              </a:solidFill>
            </a:endParaRPr>
          </a:p>
        </p:txBody>
      </p:sp>
      <p:sp>
        <p:nvSpPr>
          <p:cNvPr id="1049753" name="Slide Number Placeholder 8"/>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40" name=""/>
        <p:cNvGrpSpPr/>
        <p:nvPr/>
      </p:nvGrpSpPr>
      <p:grpSpPr>
        <a:xfrm>
          <a:off x="0" y="0"/>
          <a:ext cx="0" cy="0"/>
          <a:chOff x="0" y="0"/>
          <a:chExt cx="0" cy="0"/>
        </a:xfrm>
      </p:grpSpPr>
      <p:sp>
        <p:nvSpPr>
          <p:cNvPr id="1049721" name="Title 1"/>
          <p:cNvSpPr>
            <a:spLocks noGrp="1"/>
          </p:cNvSpPr>
          <p:nvPr>
            <p:ph type="title"/>
          </p:nvPr>
        </p:nvSpPr>
        <p:spPr/>
        <p:txBody>
          <a:bodyPr/>
          <a:p>
            <a:r>
              <a:rPr lang="en-US" smtClean="0"/>
              <a:t>Click to edit Master title style</a:t>
            </a:r>
            <a:endParaRPr dirty="0" lang="en-US"/>
          </a:p>
        </p:txBody>
      </p:sp>
      <p:sp>
        <p:nvSpPr>
          <p:cNvPr id="1049722" name="Date Placeholder 2"/>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23" name="Footer Placeholder 3"/>
          <p:cNvSpPr>
            <a:spLocks noGrp="1"/>
          </p:cNvSpPr>
          <p:nvPr>
            <p:ph type="ftr" sz="quarter" idx="11"/>
          </p:nvPr>
        </p:nvSpPr>
        <p:spPr/>
        <p:txBody>
          <a:bodyPr/>
          <a:p>
            <a:endParaRPr dirty="0" lang="en-US">
              <a:solidFill>
                <a:prstClr val="black">
                  <a:lumMod val="95000"/>
                  <a:lumOff val="5000"/>
                </a:prstClr>
              </a:solidFill>
            </a:endParaRPr>
          </a:p>
        </p:txBody>
      </p:sp>
      <p:sp>
        <p:nvSpPr>
          <p:cNvPr id="1049724" name="Slide Number Placeholder 4"/>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734" name=""/>
        <p:cNvGrpSpPr/>
        <p:nvPr/>
      </p:nvGrpSpPr>
      <p:grpSpPr>
        <a:xfrm>
          <a:off x="0" y="0"/>
          <a:ext cx="0" cy="0"/>
          <a:chOff x="0" y="0"/>
          <a:chExt cx="0" cy="0"/>
        </a:xfrm>
      </p:grpSpPr>
      <p:sp>
        <p:nvSpPr>
          <p:cNvPr id="1049687"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9688"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9689" name="Date Placeholder 3"/>
          <p:cNvSpPr>
            <a:spLocks noGrp="1"/>
          </p:cNvSpPr>
          <p:nvPr>
            <p:ph type="dt" sz="half" idx="10"/>
          </p:nvPr>
        </p:nvSpPr>
        <p:spPr/>
        <p:txBody>
          <a:bodyPr/>
          <a:p>
            <a:endParaRPr lang="en-US"/>
          </a:p>
        </p:txBody>
      </p:sp>
      <p:sp>
        <p:nvSpPr>
          <p:cNvPr id="1049690" name="Footer Placeholder 4"/>
          <p:cNvSpPr>
            <a:spLocks noGrp="1"/>
          </p:cNvSpPr>
          <p:nvPr>
            <p:ph type="ftr" sz="quarter" idx="11"/>
          </p:nvPr>
        </p:nvSpPr>
        <p:spPr/>
        <p:txBody>
          <a:bodyPr/>
          <a:p>
            <a:r>
              <a:rPr lang="en-US" smtClean="0"/>
              <a:t>TABITHA LUMUMBA</a:t>
            </a:r>
            <a:endParaRPr lang="en-US"/>
          </a:p>
        </p:txBody>
      </p:sp>
      <p:sp>
        <p:nvSpPr>
          <p:cNvPr id="1049691" name="Slide Number Placeholder 5"/>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741" name=""/>
        <p:cNvGrpSpPr/>
        <p:nvPr/>
      </p:nvGrpSpPr>
      <p:grpSpPr>
        <a:xfrm>
          <a:off x="0" y="0"/>
          <a:ext cx="0" cy="0"/>
          <a:chOff x="0" y="0"/>
          <a:chExt cx="0" cy="0"/>
        </a:xfrm>
      </p:grpSpPr>
      <p:sp>
        <p:nvSpPr>
          <p:cNvPr id="1049725" name="Date Placeholder 1"/>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26" name="Footer Placeholder 2"/>
          <p:cNvSpPr>
            <a:spLocks noGrp="1"/>
          </p:cNvSpPr>
          <p:nvPr>
            <p:ph type="ftr" sz="quarter" idx="11"/>
          </p:nvPr>
        </p:nvSpPr>
        <p:spPr/>
        <p:txBody>
          <a:bodyPr/>
          <a:p>
            <a:endParaRPr dirty="0" lang="en-US">
              <a:solidFill>
                <a:prstClr val="black">
                  <a:lumMod val="95000"/>
                  <a:lumOff val="5000"/>
                </a:prstClr>
              </a:solidFill>
            </a:endParaRPr>
          </a:p>
        </p:txBody>
      </p:sp>
      <p:sp>
        <p:nvSpPr>
          <p:cNvPr id="1049727" name="Slide Number Placeholder 3"/>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37" name=""/>
        <p:cNvGrpSpPr/>
        <p:nvPr/>
      </p:nvGrpSpPr>
      <p:grpSpPr>
        <a:xfrm>
          <a:off x="0" y="0"/>
          <a:ext cx="0" cy="0"/>
          <a:chOff x="0" y="0"/>
          <a:chExt cx="0" cy="0"/>
        </a:xfrm>
      </p:grpSpPr>
      <p:sp>
        <p:nvSpPr>
          <p:cNvPr id="1049703"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dirty="0" lang="en-US"/>
          </a:p>
        </p:txBody>
      </p:sp>
      <p:sp>
        <p:nvSpPr>
          <p:cNvPr id="1049704"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05" name="Text Placeholder 3"/>
          <p:cNvSpPr>
            <a:spLocks noGrp="1"/>
          </p:cNvSpPr>
          <p:nvPr>
            <p:ph type="body" sz="half" idx="2"/>
          </p:nvPr>
        </p:nvSpPr>
        <p:spPr>
          <a:xfrm>
            <a:off x="1024128" y="2257506"/>
            <a:ext cx="4389120" cy="3762294"/>
          </a:xfrm>
        </p:spPr>
        <p:txBody>
          <a:bodyPr lIns="91440" rIns="91440">
            <a:normAutofit/>
          </a:bodyPr>
          <a:lstStyle>
            <a:lvl1pPr indent="0" marL="0">
              <a:lnSpc>
                <a:spcPct val="108000"/>
              </a:lnSpc>
              <a:spcBef>
                <a:spcPts val="600"/>
              </a:spcBef>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Edit Master text styles</a:t>
            </a:r>
          </a:p>
        </p:txBody>
      </p:sp>
      <p:sp>
        <p:nvSpPr>
          <p:cNvPr id="1049706" name="Date Placeholder 4"/>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07" name="Footer Placeholder 5"/>
          <p:cNvSpPr>
            <a:spLocks noGrp="1"/>
          </p:cNvSpPr>
          <p:nvPr>
            <p:ph type="ftr" sz="quarter" idx="11"/>
          </p:nvPr>
        </p:nvSpPr>
        <p:spPr/>
        <p:txBody>
          <a:bodyPr/>
          <a:p>
            <a:endParaRPr dirty="0" lang="en-US">
              <a:solidFill>
                <a:prstClr val="black">
                  <a:lumMod val="95000"/>
                  <a:lumOff val="5000"/>
                </a:prstClr>
              </a:solidFill>
            </a:endParaRPr>
          </a:p>
        </p:txBody>
      </p:sp>
      <p:sp>
        <p:nvSpPr>
          <p:cNvPr id="1049708" name="Slide Number Placeholder 6"/>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743" name=""/>
        <p:cNvGrpSpPr/>
        <p:nvPr/>
      </p:nvGrpSpPr>
      <p:grpSpPr>
        <a:xfrm>
          <a:off x="0" y="0"/>
          <a:ext cx="0" cy="0"/>
          <a:chOff x="0" y="0"/>
          <a:chExt cx="0" cy="0"/>
        </a:xfrm>
      </p:grpSpPr>
      <p:sp>
        <p:nvSpPr>
          <p:cNvPr id="1049733" name="Title 1"/>
          <p:cNvSpPr>
            <a:spLocks noGrp="1"/>
          </p:cNvSpPr>
          <p:nvPr>
            <p:ph type="title"/>
          </p:nvPr>
        </p:nvSpPr>
        <p:spPr>
          <a:xfrm>
            <a:off x="457200" y="4960138"/>
            <a:ext cx="7772400" cy="1463040"/>
          </a:xfrm>
        </p:spPr>
        <p:txBody>
          <a:bodyPr anchor="ctr">
            <a:normAutofit/>
          </a:bodyPr>
          <a:lstStyle>
            <a:lvl1pPr algn="r">
              <a:defRPr baseline="0" sz="5000" spc="200"/>
            </a:lvl1pPr>
          </a:lstStyle>
          <a:p>
            <a:r>
              <a:rPr lang="en-US" smtClean="0"/>
              <a:t>Click to edit Master title style</a:t>
            </a:r>
            <a:endParaRPr dirty="0" lang="en-US"/>
          </a:p>
        </p:txBody>
      </p:sp>
      <p:sp>
        <p:nvSpPr>
          <p:cNvPr id="1049734" name="Picture Placeholder 2"/>
          <p:cNvSpPr>
            <a:spLocks noChangeAspect="1" noGrp="1"/>
          </p:cNvSpPr>
          <p:nvPr>
            <p:ph type="pic" idx="1"/>
          </p:nvPr>
        </p:nvSpPr>
        <p:spPr>
          <a:xfrm>
            <a:off x="0" y="-1"/>
            <a:ext cx="12188952" cy="4572000"/>
          </a:xfrm>
          <a:solidFill>
            <a:schemeClr val="accent1">
              <a:lumMod val="60000"/>
              <a:lumOff val="40000"/>
            </a:schemeClr>
          </a:solidFill>
        </p:spPr>
        <p:txBody>
          <a:bodyPr anchor="t" bIns="45720" lIns="457200" rIns="45720" tIns="365760"/>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smtClean="0"/>
              <a:t>Click icon to add picture</a:t>
            </a:r>
            <a:endParaRPr dirty="0" lang="en-US"/>
          </a:p>
        </p:txBody>
      </p:sp>
      <p:sp>
        <p:nvSpPr>
          <p:cNvPr id="1049735" name="Text Placeholder 3"/>
          <p:cNvSpPr>
            <a:spLocks noGrp="1"/>
          </p:cNvSpPr>
          <p:nvPr>
            <p:ph type="body" sz="half" idx="2"/>
          </p:nvPr>
        </p:nvSpPr>
        <p:spPr>
          <a:xfrm>
            <a:off x="8610600" y="4960138"/>
            <a:ext cx="3200400" cy="1463040"/>
          </a:xfrm>
        </p:spPr>
        <p:txBody>
          <a:bodyPr anchor="ctr" lIns="91440" rIns="91440">
            <a:normAutofit/>
          </a:bodyPr>
          <a:lstStyle>
            <a:lvl1pPr indent="0" marL="0">
              <a:lnSpc>
                <a:spcPct val="100000"/>
              </a:lnSpc>
              <a:spcBef>
                <a:spcPts val="0"/>
              </a:spcBef>
              <a:buNone/>
              <a:defRPr sz="1800">
                <a:solidFill>
                  <a:schemeClr val="tx1">
                    <a:lumMod val="95000"/>
                    <a:lumOff val="5000"/>
                  </a:schemeClr>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9736" name="Date Placeholder 4"/>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37" name="Footer Placeholder 5"/>
          <p:cNvSpPr>
            <a:spLocks noGrp="1"/>
          </p:cNvSpPr>
          <p:nvPr>
            <p:ph type="ftr" sz="quarter" idx="11"/>
          </p:nvPr>
        </p:nvSpPr>
        <p:spPr/>
        <p:txBody>
          <a:bodyPr/>
          <a:p>
            <a:endParaRPr dirty="0" lang="en-US">
              <a:solidFill>
                <a:prstClr val="black">
                  <a:lumMod val="95000"/>
                  <a:lumOff val="5000"/>
                </a:prstClr>
              </a:solidFill>
            </a:endParaRPr>
          </a:p>
        </p:txBody>
      </p:sp>
      <p:sp>
        <p:nvSpPr>
          <p:cNvPr id="1049738" name="Slide Number Placeholder 6"/>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cxnSp>
        <p:nvCxnSpPr>
          <p:cNvPr id="3145731" name="Straight Connector 7"/>
          <p:cNvCxnSpPr>
            <a:cxnSpLocks/>
          </p:cNvCxnSpPr>
          <p:nvPr/>
        </p:nvCxnSpPr>
        <p:spPr>
          <a:xfrm flipV="1">
            <a:off x="8386843" y="5264106"/>
            <a:ext cx="0" cy="914400"/>
          </a:xfrm>
          <a:prstGeom prst="line"/>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39" name=""/>
        <p:cNvGrpSpPr/>
        <p:nvPr/>
      </p:nvGrpSpPr>
      <p:grpSpPr>
        <a:xfrm>
          <a:off x="0" y="0"/>
          <a:ext cx="0" cy="0"/>
          <a:chOff x="0" y="0"/>
          <a:chExt cx="0" cy="0"/>
        </a:xfrm>
      </p:grpSpPr>
      <p:sp>
        <p:nvSpPr>
          <p:cNvPr id="1049716" name="Title 1"/>
          <p:cNvSpPr>
            <a:spLocks noGrp="1"/>
          </p:cNvSpPr>
          <p:nvPr>
            <p:ph type="title"/>
          </p:nvPr>
        </p:nvSpPr>
        <p:spPr/>
        <p:txBody>
          <a:bodyPr/>
          <a:p>
            <a:r>
              <a:rPr lang="en-US" smtClean="0"/>
              <a:t>Click to edit Master title style</a:t>
            </a:r>
            <a:endParaRPr dirty="0" lang="en-US"/>
          </a:p>
        </p:txBody>
      </p:sp>
      <p:sp>
        <p:nvSpPr>
          <p:cNvPr id="1049717" name="Vertical Text Placeholder 2"/>
          <p:cNvSpPr>
            <a:spLocks noGrp="1"/>
          </p:cNvSpPr>
          <p:nvPr>
            <p:ph type="body" orient="vert" idx="1"/>
          </p:nvPr>
        </p:nvSpPr>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18" name="Date Placeholder 3"/>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19" name="Footer Placeholder 4"/>
          <p:cNvSpPr>
            <a:spLocks noGrp="1"/>
          </p:cNvSpPr>
          <p:nvPr>
            <p:ph type="ftr" sz="quarter" idx="11"/>
          </p:nvPr>
        </p:nvSpPr>
        <p:spPr/>
        <p:txBody>
          <a:bodyPr/>
          <a:p>
            <a:endParaRPr dirty="0" lang="en-US">
              <a:solidFill>
                <a:prstClr val="black">
                  <a:lumMod val="95000"/>
                  <a:lumOff val="5000"/>
                </a:prstClr>
              </a:solidFill>
            </a:endParaRPr>
          </a:p>
        </p:txBody>
      </p:sp>
      <p:sp>
        <p:nvSpPr>
          <p:cNvPr id="1049720" name="Slide Number Placeholder 5"/>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742" name=""/>
        <p:cNvGrpSpPr/>
        <p:nvPr/>
      </p:nvGrpSpPr>
      <p:grpSpPr>
        <a:xfrm>
          <a:off x="0" y="0"/>
          <a:ext cx="0" cy="0"/>
          <a:chOff x="0" y="0"/>
          <a:chExt cx="0" cy="0"/>
        </a:xfrm>
      </p:grpSpPr>
      <p:sp>
        <p:nvSpPr>
          <p:cNvPr id="1049728" name="Vertical Title 1"/>
          <p:cNvSpPr>
            <a:spLocks noGrp="1"/>
          </p:cNvSpPr>
          <p:nvPr>
            <p:ph type="title" orient="vert"/>
          </p:nvPr>
        </p:nvSpPr>
        <p:spPr>
          <a:xfrm>
            <a:off x="8724901" y="762000"/>
            <a:ext cx="2628900" cy="5410200"/>
          </a:xfrm>
        </p:spPr>
        <p:txBody>
          <a:bodyPr bIns="91440" lIns="45720" rIns="45720" tIns="91440" vert="eaVert"/>
          <a:p>
            <a:r>
              <a:rPr lang="en-US" smtClean="0"/>
              <a:t>Click to edit Master title style</a:t>
            </a:r>
            <a:endParaRPr dirty="0" lang="en-US"/>
          </a:p>
        </p:txBody>
      </p:sp>
      <p:sp>
        <p:nvSpPr>
          <p:cNvPr id="1049729" name="Vertical Text Placeholder 2"/>
          <p:cNvSpPr>
            <a:spLocks noGrp="1"/>
          </p:cNvSpPr>
          <p:nvPr>
            <p:ph type="body" orient="vert" idx="1"/>
          </p:nvPr>
        </p:nvSpPr>
        <p:spPr>
          <a:xfrm>
            <a:off x="990601" y="762000"/>
            <a:ext cx="7581900" cy="5410200"/>
          </a:xfrm>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730" name="Date Placeholder 3"/>
          <p:cNvSpPr>
            <a:spLocks noGrp="1"/>
          </p:cNvSpPr>
          <p:nvPr>
            <p:ph type="dt" sz="half" idx="10"/>
          </p:nvPr>
        </p:nvSpPr>
        <p:spPr/>
        <p:txBody>
          <a:bodyPr/>
          <a:p>
            <a:fld id="{B61BEF0D-F0BB-DE4B-95CE-6DB70DBA9567}" type="datetimeFigureOut">
              <a:rPr lang="en-US" smtClean="0">
                <a:solidFill>
                  <a:prstClr val="black">
                    <a:lumMod val="95000"/>
                    <a:lumOff val="5000"/>
                  </a:prstClr>
                </a:solidFill>
              </a:rPr>
            </a:fld>
            <a:endParaRPr dirty="0" lang="en-US">
              <a:solidFill>
                <a:prstClr val="black">
                  <a:lumMod val="95000"/>
                  <a:lumOff val="5000"/>
                </a:prstClr>
              </a:solidFill>
            </a:endParaRPr>
          </a:p>
        </p:txBody>
      </p:sp>
      <p:sp>
        <p:nvSpPr>
          <p:cNvPr id="1049731" name="Footer Placeholder 4"/>
          <p:cNvSpPr>
            <a:spLocks noGrp="1"/>
          </p:cNvSpPr>
          <p:nvPr>
            <p:ph type="ftr" sz="quarter" idx="11"/>
          </p:nvPr>
        </p:nvSpPr>
        <p:spPr/>
        <p:txBody>
          <a:bodyPr/>
          <a:p>
            <a:endParaRPr dirty="0" lang="en-US">
              <a:solidFill>
                <a:prstClr val="black">
                  <a:lumMod val="95000"/>
                  <a:lumOff val="5000"/>
                </a:prstClr>
              </a:solidFill>
            </a:endParaRPr>
          </a:p>
        </p:txBody>
      </p:sp>
      <p:sp>
        <p:nvSpPr>
          <p:cNvPr id="1049732" name="Slide Number Placeholder 5"/>
          <p:cNvSpPr>
            <a:spLocks noGrp="1"/>
          </p:cNvSpPr>
          <p:nvPr>
            <p:ph type="sldNum" sz="quarter" idx="12"/>
          </p:nvPr>
        </p:nvSpPr>
        <p:spPr/>
        <p:txBody>
          <a:bodyPr/>
          <a:p>
            <a:fld id="{D57F1E4F-1CFF-5643-939E-217C01CDF565}" type="slidenum">
              <a:rPr lang="en-US" smtClean="0">
                <a:solidFill>
                  <a:prstClr val="black">
                    <a:lumMod val="95000"/>
                    <a:lumOff val="5000"/>
                  </a:prstClr>
                </a:solidFill>
              </a:rPr>
            </a:fld>
            <a:endParaRPr dirty="0" lang="en-US">
              <a:solidFill>
                <a:prstClr val="black">
                  <a:lumMod val="95000"/>
                  <a:lumOff val="5000"/>
                </a:prstClr>
              </a:solidFill>
            </a:endParaRPr>
          </a:p>
        </p:txBody>
      </p:sp>
      <p:cxnSp>
        <p:nvCxnSpPr>
          <p:cNvPr id="3145730" name="Straight Connector 6"/>
          <p:cNvCxnSpPr>
            <a:cxnSpLocks/>
          </p:cNvCxnSpPr>
          <p:nvPr/>
        </p:nvCxnSpPr>
        <p:spPr>
          <a:xfrm rot="5400000" flipV="1">
            <a:off x="10058400" y="59263"/>
            <a:ext cx="0" cy="914400"/>
          </a:xfrm>
          <a:prstGeom prst="line"/>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61" name=""/>
        <p:cNvGrpSpPr/>
        <p:nvPr/>
      </p:nvGrpSpPr>
      <p:grpSpPr>
        <a:xfrm>
          <a:off x="0" y="0"/>
          <a:ext cx="0" cy="0"/>
          <a:chOff x="0" y="0"/>
          <a:chExt cx="0" cy="0"/>
        </a:xfrm>
      </p:grpSpPr>
      <p:sp>
        <p:nvSpPr>
          <p:cNvPr id="1048627" name="Title 1"/>
          <p:cNvSpPr>
            <a:spLocks noGrp="1"/>
          </p:cNvSpPr>
          <p:nvPr>
            <p:ph type="title"/>
          </p:nvPr>
        </p:nvSpPr>
        <p:spPr/>
        <p:txBody>
          <a:bodyPr/>
          <a:p>
            <a:r>
              <a:rPr lang="en-US" smtClean="0"/>
              <a:t>Click to edit Master title style</a:t>
            </a:r>
            <a:endParaRPr lang="en-US"/>
          </a:p>
        </p:txBody>
      </p:sp>
      <p:sp>
        <p:nvSpPr>
          <p:cNvPr id="1048628"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9"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0" name="Date Placeholder 4"/>
          <p:cNvSpPr>
            <a:spLocks noGrp="1"/>
          </p:cNvSpPr>
          <p:nvPr>
            <p:ph type="dt" sz="half" idx="10"/>
          </p:nvPr>
        </p:nvSpPr>
        <p:spPr/>
        <p:txBody>
          <a:bodyPr/>
          <a:p>
            <a:endParaRPr lang="en-US"/>
          </a:p>
        </p:txBody>
      </p:sp>
      <p:sp>
        <p:nvSpPr>
          <p:cNvPr id="1048631" name="Footer Placeholder 5"/>
          <p:cNvSpPr>
            <a:spLocks noGrp="1"/>
          </p:cNvSpPr>
          <p:nvPr>
            <p:ph type="ftr" sz="quarter" idx="11"/>
          </p:nvPr>
        </p:nvSpPr>
        <p:spPr/>
        <p:txBody>
          <a:bodyPr/>
          <a:p>
            <a:r>
              <a:rPr lang="en-US" smtClean="0"/>
              <a:t>TABITHA LUMUMBA</a:t>
            </a:r>
            <a:endParaRPr lang="en-US"/>
          </a:p>
        </p:txBody>
      </p:sp>
      <p:sp>
        <p:nvSpPr>
          <p:cNvPr id="1048632" name="Slide Number Placeholder 6"/>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87" name=""/>
        <p:cNvGrpSpPr/>
        <p:nvPr/>
      </p:nvGrpSpPr>
      <p:grpSpPr>
        <a:xfrm>
          <a:off x="0" y="0"/>
          <a:ext cx="0" cy="0"/>
          <a:chOff x="0" y="0"/>
          <a:chExt cx="0" cy="0"/>
        </a:xfrm>
      </p:grpSpPr>
      <p:sp>
        <p:nvSpPr>
          <p:cNvPr id="1048708"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709"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0"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1"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2"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3" name="Date Placeholder 6"/>
          <p:cNvSpPr>
            <a:spLocks noGrp="1"/>
          </p:cNvSpPr>
          <p:nvPr>
            <p:ph type="dt" sz="half" idx="10"/>
          </p:nvPr>
        </p:nvSpPr>
        <p:spPr/>
        <p:txBody>
          <a:bodyPr/>
          <a:p>
            <a:endParaRPr lang="en-US"/>
          </a:p>
        </p:txBody>
      </p:sp>
      <p:sp>
        <p:nvSpPr>
          <p:cNvPr id="1048714" name="Footer Placeholder 7"/>
          <p:cNvSpPr>
            <a:spLocks noGrp="1"/>
          </p:cNvSpPr>
          <p:nvPr>
            <p:ph type="ftr" sz="quarter" idx="11"/>
          </p:nvPr>
        </p:nvSpPr>
        <p:spPr/>
        <p:txBody>
          <a:bodyPr/>
          <a:p>
            <a:r>
              <a:rPr lang="en-US" smtClean="0"/>
              <a:t>TABITHA LUMUMBA</a:t>
            </a:r>
            <a:endParaRPr lang="en-US"/>
          </a:p>
        </p:txBody>
      </p:sp>
      <p:sp>
        <p:nvSpPr>
          <p:cNvPr id="1048715" name="Slide Number Placeholder 8"/>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30" name=""/>
        <p:cNvGrpSpPr/>
        <p:nvPr/>
      </p:nvGrpSpPr>
      <p:grpSpPr>
        <a:xfrm>
          <a:off x="0" y="0"/>
          <a:ext cx="0" cy="0"/>
          <a:chOff x="0" y="0"/>
          <a:chExt cx="0" cy="0"/>
        </a:xfrm>
      </p:grpSpPr>
      <p:sp>
        <p:nvSpPr>
          <p:cNvPr id="1049669" name="Title 1"/>
          <p:cNvSpPr>
            <a:spLocks noGrp="1"/>
          </p:cNvSpPr>
          <p:nvPr>
            <p:ph type="title"/>
          </p:nvPr>
        </p:nvSpPr>
        <p:spPr/>
        <p:txBody>
          <a:bodyPr/>
          <a:p>
            <a:r>
              <a:rPr lang="en-US" smtClean="0"/>
              <a:t>Click to edit Master title style</a:t>
            </a:r>
            <a:endParaRPr lang="en-US"/>
          </a:p>
        </p:txBody>
      </p:sp>
      <p:sp>
        <p:nvSpPr>
          <p:cNvPr id="1049670" name="Date Placeholder 2"/>
          <p:cNvSpPr>
            <a:spLocks noGrp="1"/>
          </p:cNvSpPr>
          <p:nvPr>
            <p:ph type="dt" sz="half" idx="10"/>
          </p:nvPr>
        </p:nvSpPr>
        <p:spPr/>
        <p:txBody>
          <a:bodyPr/>
          <a:p>
            <a:endParaRPr lang="en-US"/>
          </a:p>
        </p:txBody>
      </p:sp>
      <p:sp>
        <p:nvSpPr>
          <p:cNvPr id="1049671" name="Footer Placeholder 3"/>
          <p:cNvSpPr>
            <a:spLocks noGrp="1"/>
          </p:cNvSpPr>
          <p:nvPr>
            <p:ph type="ftr" sz="quarter" idx="11"/>
          </p:nvPr>
        </p:nvSpPr>
        <p:spPr/>
        <p:txBody>
          <a:bodyPr/>
          <a:p>
            <a:r>
              <a:rPr lang="en-US" smtClean="0"/>
              <a:t>TABITHA LUMUMBA</a:t>
            </a:r>
            <a:endParaRPr lang="en-US"/>
          </a:p>
        </p:txBody>
      </p:sp>
      <p:sp>
        <p:nvSpPr>
          <p:cNvPr id="1049672" name="Slide Number Placeholder 4"/>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732" name=""/>
        <p:cNvGrpSpPr/>
        <p:nvPr/>
      </p:nvGrpSpPr>
      <p:grpSpPr>
        <a:xfrm>
          <a:off x="0" y="0"/>
          <a:ext cx="0" cy="0"/>
          <a:chOff x="0" y="0"/>
          <a:chExt cx="0" cy="0"/>
        </a:xfrm>
      </p:grpSpPr>
      <p:sp>
        <p:nvSpPr>
          <p:cNvPr id="1049678" name="Date Placeholder 1"/>
          <p:cNvSpPr>
            <a:spLocks noGrp="1"/>
          </p:cNvSpPr>
          <p:nvPr>
            <p:ph type="dt" sz="half" idx="10"/>
          </p:nvPr>
        </p:nvSpPr>
        <p:spPr/>
        <p:txBody>
          <a:bodyPr/>
          <a:p>
            <a:endParaRPr lang="en-US"/>
          </a:p>
        </p:txBody>
      </p:sp>
      <p:sp>
        <p:nvSpPr>
          <p:cNvPr id="1049679" name="Footer Placeholder 2"/>
          <p:cNvSpPr>
            <a:spLocks noGrp="1"/>
          </p:cNvSpPr>
          <p:nvPr>
            <p:ph type="ftr" sz="quarter" idx="11"/>
          </p:nvPr>
        </p:nvSpPr>
        <p:spPr/>
        <p:txBody>
          <a:bodyPr/>
          <a:p>
            <a:r>
              <a:rPr lang="en-US" smtClean="0"/>
              <a:t>TABITHA LUMUMBA</a:t>
            </a:r>
            <a:endParaRPr lang="en-US"/>
          </a:p>
        </p:txBody>
      </p:sp>
      <p:sp>
        <p:nvSpPr>
          <p:cNvPr id="1049680" name="Slide Number Placeholder 3"/>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36" name=""/>
        <p:cNvGrpSpPr/>
        <p:nvPr/>
      </p:nvGrpSpPr>
      <p:grpSpPr>
        <a:xfrm>
          <a:off x="0" y="0"/>
          <a:ext cx="0" cy="0"/>
          <a:chOff x="0" y="0"/>
          <a:chExt cx="0" cy="0"/>
        </a:xfrm>
      </p:grpSpPr>
      <p:sp>
        <p:nvSpPr>
          <p:cNvPr id="1049697"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969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699"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9700" name="Date Placeholder 4"/>
          <p:cNvSpPr>
            <a:spLocks noGrp="1"/>
          </p:cNvSpPr>
          <p:nvPr>
            <p:ph type="dt" sz="half" idx="10"/>
          </p:nvPr>
        </p:nvSpPr>
        <p:spPr/>
        <p:txBody>
          <a:bodyPr/>
          <a:p>
            <a:endParaRPr lang="en-US"/>
          </a:p>
        </p:txBody>
      </p:sp>
      <p:sp>
        <p:nvSpPr>
          <p:cNvPr id="1049701" name="Footer Placeholder 5"/>
          <p:cNvSpPr>
            <a:spLocks noGrp="1"/>
          </p:cNvSpPr>
          <p:nvPr>
            <p:ph type="ftr" sz="quarter" idx="11"/>
          </p:nvPr>
        </p:nvSpPr>
        <p:spPr/>
        <p:txBody>
          <a:bodyPr/>
          <a:p>
            <a:r>
              <a:rPr lang="en-US" smtClean="0"/>
              <a:t>TABITHA LUMUMBA</a:t>
            </a:r>
            <a:endParaRPr lang="en-US"/>
          </a:p>
        </p:txBody>
      </p:sp>
      <p:sp>
        <p:nvSpPr>
          <p:cNvPr id="1049702" name="Slide Number Placeholder 6"/>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33" name=""/>
        <p:cNvGrpSpPr/>
        <p:nvPr/>
      </p:nvGrpSpPr>
      <p:grpSpPr>
        <a:xfrm>
          <a:off x="0" y="0"/>
          <a:ext cx="0" cy="0"/>
          <a:chOff x="0" y="0"/>
          <a:chExt cx="0" cy="0"/>
        </a:xfrm>
      </p:grpSpPr>
      <p:sp>
        <p:nvSpPr>
          <p:cNvPr id="1049681"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9682"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9683"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9684" name="Date Placeholder 4"/>
          <p:cNvSpPr>
            <a:spLocks noGrp="1"/>
          </p:cNvSpPr>
          <p:nvPr>
            <p:ph type="dt" sz="half" idx="10"/>
          </p:nvPr>
        </p:nvSpPr>
        <p:spPr/>
        <p:txBody>
          <a:bodyPr/>
          <a:p>
            <a:endParaRPr lang="en-US"/>
          </a:p>
        </p:txBody>
      </p:sp>
      <p:sp>
        <p:nvSpPr>
          <p:cNvPr id="1049685" name="Footer Placeholder 5"/>
          <p:cNvSpPr>
            <a:spLocks noGrp="1"/>
          </p:cNvSpPr>
          <p:nvPr>
            <p:ph type="ftr" sz="quarter" idx="11"/>
          </p:nvPr>
        </p:nvSpPr>
        <p:spPr/>
        <p:txBody>
          <a:bodyPr/>
          <a:p>
            <a:r>
              <a:rPr lang="en-US" smtClean="0"/>
              <a:t>TABITHA LUMUMBA</a:t>
            </a:r>
            <a:endParaRPr lang="en-US"/>
          </a:p>
        </p:txBody>
      </p:sp>
      <p:sp>
        <p:nvSpPr>
          <p:cNvPr id="1049686" name="Slide Number Placeholder 6"/>
          <p:cNvSpPr>
            <a:spLocks noGrp="1"/>
          </p:cNvSpPr>
          <p:nvPr>
            <p:ph type="sldNum" sz="quarter" idx="12"/>
          </p:nvPr>
        </p:nvSpPr>
        <p:spPr/>
        <p:txBody>
          <a:bodyPr/>
          <a:p>
            <a:fld id="{5F0F26D2-990D-4104-B198-15B1F813F25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0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r>
              <a:rPr lang="en-US" smtClean="0"/>
              <a:t>TABITHA LUMUMBA</a:t>
            </a:r>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F0F26D2-990D-4104-B198-15B1F813F25B}"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1"/>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452" name=""/>
        <p:cNvGrpSpPr/>
        <p:nvPr/>
      </p:nvGrpSpPr>
      <p:grpSpPr>
        <a:xfrm>
          <a:off x="0" y="0"/>
          <a:ext cx="0" cy="0"/>
          <a:chOff x="0" y="0"/>
          <a:chExt cx="0" cy="0"/>
        </a:xfrm>
      </p:grpSpPr>
      <p:sp>
        <p:nvSpPr>
          <p:cNvPr id="1048905" name="Freeform 2"/>
          <p:cNvSpPr/>
          <p:nvPr/>
        </p:nvSpPr>
        <p:spPr bwMode="auto">
          <a:xfrm rot="-3172564">
            <a:off x="10564284" y="-362479"/>
            <a:ext cx="1162050" cy="2779183"/>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06" name="Rectangle 3"/>
          <p:cNvSpPr>
            <a:spLocks noGrp="1" noChangeArrowheads="1"/>
          </p:cNvSpPr>
          <p:nvPr>
            <p:ph type="title"/>
          </p:nvPr>
        </p:nvSpPr>
        <p:spPr bwMode="auto">
          <a:xfrm>
            <a:off x="914400" y="152400"/>
            <a:ext cx="9160933" cy="1600200"/>
          </a:xfrm>
          <a:prstGeom prst="rect"/>
          <a:noFill/>
          <a:ln>
            <a:noFill/>
          </a:ln>
        </p:spPr>
        <p:txBody>
          <a:bodyPr anchor="b" anchorCtr="0" bIns="45720" compatLnSpc="1" lIns="91440" numCol="1" rIns="91440" tIns="45720" vert="horz" wrap="square">
            <a:prstTxWarp prst="textNoShape"/>
          </a:bodyPr>
          <a:p>
            <a:pPr lvl="0"/>
            <a:r>
              <a:rPr altLang="en-US" lang="en-US" smtClean="0"/>
              <a:t>Click to edit Master title style</a:t>
            </a:r>
          </a:p>
        </p:txBody>
      </p:sp>
      <p:sp>
        <p:nvSpPr>
          <p:cNvPr id="1048907" name="Rectangle 4"/>
          <p:cNvSpPr>
            <a:spLocks noGrp="1" noChangeArrowheads="1"/>
          </p:cNvSpPr>
          <p:nvPr>
            <p:ph type="body" idx="1"/>
          </p:nvPr>
        </p:nvSpPr>
        <p:spPr bwMode="auto">
          <a:xfrm>
            <a:off x="914400" y="1828800"/>
            <a:ext cx="10261600" cy="3657600"/>
          </a:xfrm>
          <a:prstGeom prst="rect"/>
          <a:noFill/>
          <a:ln>
            <a:noFill/>
          </a:ln>
        </p:spPr>
        <p:txBody>
          <a:bodyPr anchor="t" anchorCtr="0" bIns="45720" compatLnSpc="1" lIns="91440" numCol="1" rIns="91440" tIns="45720" vert="horz" wrap="square">
            <a:prstTxWarp prst="textNoShape"/>
          </a:bodyPr>
          <a:p>
            <a:pPr lvl="0"/>
            <a:r>
              <a:rPr altLang="en-US" lang="en-US" smtClean="0"/>
              <a:t>Click to edit Master text styles</a:t>
            </a:r>
          </a:p>
          <a:p>
            <a:pPr lvl="1"/>
            <a:r>
              <a:rPr altLang="en-US" lang="en-US" smtClean="0"/>
              <a:t>Second level</a:t>
            </a:r>
          </a:p>
          <a:p>
            <a:pPr lvl="2"/>
            <a:r>
              <a:rPr altLang="en-US" lang="en-US" smtClean="0"/>
              <a:t>Third level</a:t>
            </a:r>
          </a:p>
          <a:p>
            <a:pPr lvl="3"/>
            <a:r>
              <a:rPr altLang="en-US" lang="en-US" smtClean="0"/>
              <a:t>Fourth level</a:t>
            </a:r>
          </a:p>
          <a:p>
            <a:pPr lvl="4"/>
            <a:r>
              <a:rPr altLang="en-US" lang="en-US" smtClean="0"/>
              <a:t>Fifth level</a:t>
            </a:r>
          </a:p>
        </p:txBody>
      </p:sp>
      <p:sp>
        <p:nvSpPr>
          <p:cNvPr id="1048908" name="Rectangle 5"/>
          <p:cNvSpPr>
            <a:spLocks noGrp="1" noChangeArrowheads="1"/>
          </p:cNvSpPr>
          <p:nvPr>
            <p:ph type="dt" sz="half" idx="2"/>
          </p:nvPr>
        </p:nvSpPr>
        <p:spPr bwMode="auto">
          <a:xfrm>
            <a:off x="1828800" y="6248400"/>
            <a:ext cx="2540000" cy="457200"/>
          </a:xfrm>
          <a:prstGeom prst="rect"/>
          <a:noFill/>
          <a:ln w="9525">
            <a:noFill/>
            <a:miter lim="800000"/>
            <a:headEnd/>
            <a:tailEnd/>
          </a:ln>
        </p:spPr>
        <p:txBody>
          <a:bodyPr anchor="t" anchorCtr="0" bIns="45720" compatLnSpc="1" lIns="91440" numCol="1" rIns="91440" tIns="45720" vert="horz" wrap="square">
            <a:prstTxWarp prst="textNoShape"/>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48909" name="Rectangle 6"/>
          <p:cNvSpPr>
            <a:spLocks noGrp="1" noChangeArrowheads="1"/>
          </p:cNvSpPr>
          <p:nvPr>
            <p:ph type="ftr" sz="quarter" idx="3"/>
          </p:nvPr>
        </p:nvSpPr>
        <p:spPr bwMode="auto">
          <a:xfrm>
            <a:off x="4741333" y="6248400"/>
            <a:ext cx="3860800" cy="457200"/>
          </a:xfrm>
          <a:prstGeom prst="rect"/>
          <a:noFill/>
          <a:ln w="9525">
            <a:noFill/>
            <a:miter lim="800000"/>
            <a:headEnd/>
            <a:tailEnd/>
          </a:ln>
        </p:spPr>
        <p:txBody>
          <a:bodyPr anchor="t" anchorCtr="0" bIns="45720" compatLnSpc="1" lIns="91440" numCol="1" rIns="91440" tIns="45720" vert="horz" wrap="square">
            <a:prstTxWarp prst="textNoShape"/>
          </a:bodyPr>
          <a:lstStyle>
            <a:lvl1pPr algn="ctr" eaLnBrk="1" hangingPunct="1">
              <a:defRPr sz="1400"/>
            </a:lvl1pPr>
          </a:lstStyle>
          <a:p>
            <a:pPr fontAlgn="base">
              <a:spcBef>
                <a:spcPct val="0"/>
              </a:spcBef>
              <a:spcAft>
                <a:spcPct val="0"/>
              </a:spcAft>
            </a:pPr>
            <a:r>
              <a:rPr lang="en-US">
                <a:solidFill>
                  <a:srgbClr val="000000"/>
                </a:solidFill>
              </a:rPr>
              <a:t>TABITHA LUMUMBA</a:t>
            </a:r>
          </a:p>
        </p:txBody>
      </p:sp>
      <p:sp>
        <p:nvSpPr>
          <p:cNvPr id="1048910" name="Rectangle 7"/>
          <p:cNvSpPr>
            <a:spLocks noGrp="1" noChangeArrowheads="1"/>
          </p:cNvSpPr>
          <p:nvPr>
            <p:ph type="sldNum" sz="quarter" idx="4"/>
          </p:nvPr>
        </p:nvSpPr>
        <p:spPr bwMode="auto">
          <a:xfrm>
            <a:off x="8957733" y="6248400"/>
            <a:ext cx="2540000" cy="457200"/>
          </a:xfrm>
          <a:prstGeom prst="rect"/>
          <a:noFill/>
          <a:ln w="9525">
            <a:noFill/>
            <a:miter lim="800000"/>
            <a:headEnd/>
            <a:tailEnd/>
          </a:ln>
        </p:spPr>
        <p:txBody>
          <a:bodyPr anchor="t" anchorCtr="0" bIns="45720" compatLnSpc="1" lIns="91440" numCol="1" rIns="91440" tIns="45720" vert="horz" wrap="square">
            <a:prstTxWarp prst="textNoShape"/>
          </a:bodyPr>
          <a:lstStyle>
            <a:lvl1pPr algn="r" eaLnBrk="1" hangingPunct="1">
              <a:defRPr sz="1400"/>
            </a:lvl1pPr>
          </a:lstStyle>
          <a:p>
            <a:pPr fontAlgn="base">
              <a:spcBef>
                <a:spcPct val="0"/>
              </a:spcBef>
              <a:spcAft>
                <a:spcPct val="0"/>
              </a:spcAft>
            </a:pPr>
            <a:fld id="{19C5D54F-2B4B-4FE2-B5E5-D89BE0F6B4FC}" type="slidenum">
              <a:rPr altLang="en-US" lang="ar-SA">
                <a:solidFill>
                  <a:srgbClr val="000000"/>
                </a:solidFill>
              </a:rPr>
              <a:pPr fontAlgn="base">
                <a:spcBef>
                  <a:spcPct val="0"/>
                </a:spcBef>
                <a:spcAft>
                  <a:spcPct val="0"/>
                </a:spcAft>
              </a:pPr>
            </a:fld>
            <a:endParaRPr altLang="en-US" lang="en-US">
              <a:solidFill>
                <a:srgbClr val="000000"/>
              </a:solidFill>
            </a:endParaRPr>
          </a:p>
        </p:txBody>
      </p:sp>
      <p:sp>
        <p:nvSpPr>
          <p:cNvPr id="1048911" name="Freeform 8"/>
          <p:cNvSpPr/>
          <p:nvPr/>
        </p:nvSpPr>
        <p:spPr bwMode="auto">
          <a:xfrm rot="-3172564">
            <a:off x="10681230" y="-324907"/>
            <a:ext cx="1165225" cy="2796116"/>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2" name="Freeform 9"/>
          <p:cNvSpPr/>
          <p:nvPr/>
        </p:nvSpPr>
        <p:spPr bwMode="auto">
          <a:xfrm rot="-3172564">
            <a:off x="10612439" y="-69849"/>
            <a:ext cx="1025525" cy="2095500"/>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453" name="Group 10"/>
          <p:cNvGrpSpPr/>
          <p:nvPr/>
        </p:nvGrpSpPr>
        <p:grpSpPr bwMode="auto">
          <a:xfrm>
            <a:off x="10584" y="5540375"/>
            <a:ext cx="2379133" cy="1246188"/>
            <a:chOff x="5" y="3490"/>
            <a:chExt cx="1124" cy="785"/>
          </a:xfrm>
        </p:grpSpPr>
        <p:sp>
          <p:nvSpPr>
            <p:cNvPr id="1048913" name="Freeform 11"/>
            <p:cNvSpPr/>
            <p:nvPr userDrawn="1"/>
          </p:nvSpPr>
          <p:spPr bwMode="auto">
            <a:xfrm>
              <a:off x="24" y="3505"/>
              <a:ext cx="1089" cy="649"/>
            </a:xfrm>
            <a:custGeom>
              <a:avLst/>
              <a:gdLst>
                <a:gd name="T0" fmla="*/ 100 w 2177"/>
                <a:gd name="T1" fmla="*/ 79 h 1298"/>
                <a:gd name="T2" fmla="*/ 89 w 2177"/>
                <a:gd name="T3" fmla="*/ 70 h 1298"/>
                <a:gd name="T4" fmla="*/ 84 w 2177"/>
                <a:gd name="T5" fmla="*/ 30 h 1298"/>
                <a:gd name="T6" fmla="*/ 134 w 2177"/>
                <a:gd name="T7" fmla="*/ 21 h 1298"/>
                <a:gd name="T8" fmla="*/ 137 w 2177"/>
                <a:gd name="T9" fmla="*/ 13 h 1298"/>
                <a:gd name="T10" fmla="*/ 132 w 2177"/>
                <a:gd name="T11" fmla="*/ 7 h 1298"/>
                <a:gd name="T12" fmla="*/ 80 w 2177"/>
                <a:gd name="T13" fmla="*/ 14 h 1298"/>
                <a:gd name="T14" fmla="*/ 77 w 2177"/>
                <a:gd name="T15" fmla="*/ 2 h 1298"/>
                <a:gd name="T16" fmla="*/ 68 w 2177"/>
                <a:gd name="T17" fmla="*/ 0 h 1298"/>
                <a:gd name="T18" fmla="*/ 60 w 2177"/>
                <a:gd name="T19" fmla="*/ 2 h 1298"/>
                <a:gd name="T20" fmla="*/ 56 w 2177"/>
                <a:gd name="T21" fmla="*/ 7 h 1298"/>
                <a:gd name="T22" fmla="*/ 59 w 2177"/>
                <a:gd name="T23" fmla="*/ 18 h 1298"/>
                <a:gd name="T24" fmla="*/ 42 w 2177"/>
                <a:gd name="T25" fmla="*/ 28 h 1298"/>
                <a:gd name="T26" fmla="*/ 62 w 2177"/>
                <a:gd name="T27" fmla="*/ 30 h 1298"/>
                <a:gd name="T28" fmla="*/ 70 w 2177"/>
                <a:gd name="T29" fmla="*/ 56 h 1298"/>
                <a:gd name="T30" fmla="*/ 9 w 2177"/>
                <a:gd name="T31" fmla="*/ 30 h 1298"/>
                <a:gd name="T32" fmla="*/ 3 w 2177"/>
                <a:gd name="T33" fmla="*/ 32 h 1298"/>
                <a:gd name="T34" fmla="*/ 0 w 2177"/>
                <a:gd name="T35" fmla="*/ 40 h 1298"/>
                <a:gd name="T36" fmla="*/ 4 w 2177"/>
                <a:gd name="T37" fmla="*/ 49 h 1298"/>
                <a:gd name="T38" fmla="*/ 72 w 2177"/>
                <a:gd name="T39" fmla="*/ 81 h 1298"/>
                <a:gd name="T40" fmla="*/ 87 w 2177"/>
                <a:gd name="T41" fmla="*/ 79 h 1298"/>
                <a:gd name="T42" fmla="*/ 99 w 2177"/>
                <a:gd name="T43" fmla="*/ 82 h 1298"/>
                <a:gd name="T44" fmla="*/ 100 w 2177"/>
                <a:gd name="T45" fmla="*/ 79 h 1298"/>
                <a:gd name="T46" fmla="*/ 100 w 2177"/>
                <a:gd name="T47" fmla="*/ 79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4" name="Freeform 12"/>
            <p:cNvSpPr/>
            <p:nvPr userDrawn="1"/>
          </p:nvSpPr>
          <p:spPr bwMode="auto">
            <a:xfrm>
              <a:off x="1022" y="3582"/>
              <a:ext cx="71" cy="129"/>
            </a:xfrm>
            <a:custGeom>
              <a:avLst/>
              <a:gdLst>
                <a:gd name="T0" fmla="*/ 0 w 143"/>
                <a:gd name="T1" fmla="*/ 1 h 258"/>
                <a:gd name="T2" fmla="*/ 7 w 143"/>
                <a:gd name="T3" fmla="*/ 0 h 258"/>
                <a:gd name="T4" fmla="*/ 8 w 143"/>
                <a:gd name="T5" fmla="*/ 15 h 258"/>
                <a:gd name="T6" fmla="*/ 0 w 143"/>
                <a:gd name="T7" fmla="*/ 17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5" name="Freeform 13"/>
            <p:cNvSpPr/>
            <p:nvPr userDrawn="1"/>
          </p:nvSpPr>
          <p:spPr bwMode="auto">
            <a:xfrm>
              <a:off x="20" y="3774"/>
              <a:ext cx="792" cy="410"/>
            </a:xfrm>
            <a:custGeom>
              <a:avLst/>
              <a:gdLst>
                <a:gd name="T0" fmla="*/ 8 w 1586"/>
                <a:gd name="T1" fmla="*/ 0 h 821"/>
                <a:gd name="T2" fmla="*/ 83 w 1586"/>
                <a:gd name="T3" fmla="*/ 32 h 821"/>
                <a:gd name="T4" fmla="*/ 89 w 1586"/>
                <a:gd name="T5" fmla="*/ 39 h 821"/>
                <a:gd name="T6" fmla="*/ 99 w 1586"/>
                <a:gd name="T7" fmla="*/ 49 h 821"/>
                <a:gd name="T8" fmla="*/ 97 w 1586"/>
                <a:gd name="T9" fmla="*/ 51 h 821"/>
                <a:gd name="T10" fmla="*/ 84 w 1586"/>
                <a:gd name="T11" fmla="*/ 49 h 821"/>
                <a:gd name="T12" fmla="*/ 71 w 1586"/>
                <a:gd name="T13" fmla="*/ 50 h 821"/>
                <a:gd name="T14" fmla="*/ 2 w 1586"/>
                <a:gd name="T15" fmla="*/ 18 h 821"/>
                <a:gd name="T16" fmla="*/ 0 w 1586"/>
                <a:gd name="T17" fmla="*/ 9 h 821"/>
                <a:gd name="T18" fmla="*/ 2 w 1586"/>
                <a:gd name="T19" fmla="*/ 2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6" name="Freeform 14"/>
            <p:cNvSpPr/>
            <p:nvPr userDrawn="1"/>
          </p:nvSpPr>
          <p:spPr bwMode="auto">
            <a:xfrm>
              <a:off x="129" y="3808"/>
              <a:ext cx="525" cy="374"/>
            </a:xfrm>
            <a:custGeom>
              <a:avLst/>
              <a:gdLst>
                <a:gd name="T0" fmla="*/ 0 w 1049"/>
                <a:gd name="T1" fmla="*/ 21 h 747"/>
                <a:gd name="T2" fmla="*/ 58 w 1049"/>
                <a:gd name="T3" fmla="*/ 47 h 747"/>
                <a:gd name="T4" fmla="*/ 59 w 1049"/>
                <a:gd name="T5" fmla="*/ 34 h 747"/>
                <a:gd name="T6" fmla="*/ 66 w 1049"/>
                <a:gd name="T7" fmla="*/ 27 h 747"/>
                <a:gd name="T8" fmla="*/ 5 w 1049"/>
                <a:gd name="T9" fmla="*/ 0 h 747"/>
                <a:gd name="T10" fmla="*/ 0 w 1049"/>
                <a:gd name="T11" fmla="*/ 8 h 747"/>
                <a:gd name="T12" fmla="*/ 0 w 1049"/>
                <a:gd name="T13" fmla="*/ 21 h 747"/>
                <a:gd name="T14" fmla="*/ 0 w 1049"/>
                <a:gd name="T15" fmla="*/ 2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7" name="Freeform 15"/>
            <p:cNvSpPr/>
            <p:nvPr userDrawn="1"/>
          </p:nvSpPr>
          <p:spPr bwMode="auto">
            <a:xfrm>
              <a:off x="485" y="3532"/>
              <a:ext cx="135" cy="121"/>
            </a:xfrm>
            <a:custGeom>
              <a:avLst/>
              <a:gdLst>
                <a:gd name="T0" fmla="*/ 0 w 272"/>
                <a:gd name="T1" fmla="*/ 2 h 241"/>
                <a:gd name="T2" fmla="*/ 9 w 272"/>
                <a:gd name="T3" fmla="*/ 0 h 241"/>
                <a:gd name="T4" fmla="*/ 15 w 272"/>
                <a:gd name="T5" fmla="*/ 3 h 241"/>
                <a:gd name="T6" fmla="*/ 16 w 272"/>
                <a:gd name="T7" fmla="*/ 9 h 241"/>
                <a:gd name="T8" fmla="*/ 10 w 272"/>
                <a:gd name="T9" fmla="*/ 10 h 241"/>
                <a:gd name="T10" fmla="*/ 2 w 272"/>
                <a:gd name="T11" fmla="*/ 16 h 241"/>
                <a:gd name="T12" fmla="*/ 0 w 272"/>
                <a:gd name="T13" fmla="*/ 2 h 241"/>
                <a:gd name="T14" fmla="*/ 0 w 272"/>
                <a:gd name="T15" fmla="*/ 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8" name="Freeform 16"/>
            <p:cNvSpPr/>
            <p:nvPr userDrawn="1"/>
          </p:nvSpPr>
          <p:spPr bwMode="auto">
            <a:xfrm>
              <a:off x="641" y="4163"/>
              <a:ext cx="76" cy="112"/>
            </a:xfrm>
            <a:custGeom>
              <a:avLst/>
              <a:gdLst>
                <a:gd name="T0" fmla="*/ 10 w 152"/>
                <a:gd name="T1" fmla="*/ 1 h 224"/>
                <a:gd name="T2" fmla="*/ 10 w 152"/>
                <a:gd name="T3" fmla="*/ 14 h 224"/>
                <a:gd name="T4" fmla="*/ 0 w 152"/>
                <a:gd name="T5" fmla="*/ 1 h 224"/>
                <a:gd name="T6" fmla="*/ 5 w 152"/>
                <a:gd name="T7" fmla="*/ 0 h 224"/>
                <a:gd name="T8" fmla="*/ 10 w 152"/>
                <a:gd name="T9" fmla="*/ 1 h 224"/>
                <a:gd name="T10" fmla="*/ 10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19" name="Freeform 17"/>
            <p:cNvSpPr/>
            <p:nvPr userDrawn="1"/>
          </p:nvSpPr>
          <p:spPr bwMode="auto">
            <a:xfrm>
              <a:off x="504" y="3607"/>
              <a:ext cx="193" cy="383"/>
            </a:xfrm>
            <a:custGeom>
              <a:avLst/>
              <a:gdLst>
                <a:gd name="T0" fmla="*/ 0 w 386"/>
                <a:gd name="T1" fmla="*/ 5 h 764"/>
                <a:gd name="T2" fmla="*/ 6 w 386"/>
                <a:gd name="T3" fmla="*/ 0 h 764"/>
                <a:gd name="T4" fmla="*/ 15 w 386"/>
                <a:gd name="T5" fmla="*/ 1 h 764"/>
                <a:gd name="T6" fmla="*/ 25 w 386"/>
                <a:gd name="T7" fmla="*/ 48 h 764"/>
                <a:gd name="T8" fmla="*/ 18 w 386"/>
                <a:gd name="T9" fmla="*/ 46 h 764"/>
                <a:gd name="T10" fmla="*/ 10 w 386"/>
                <a:gd name="T11" fmla="*/ 43 h 764"/>
                <a:gd name="T12" fmla="*/ 0 w 386"/>
                <a:gd name="T13" fmla="*/ 5 h 764"/>
                <a:gd name="T14" fmla="*/ 0 w 386"/>
                <a:gd name="T15" fmla="*/ 5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0" name="Freeform 18"/>
            <p:cNvSpPr/>
            <p:nvPr userDrawn="1"/>
          </p:nvSpPr>
          <p:spPr bwMode="auto">
            <a:xfrm>
              <a:off x="668" y="3590"/>
              <a:ext cx="364" cy="174"/>
            </a:xfrm>
            <a:custGeom>
              <a:avLst/>
              <a:gdLst>
                <a:gd name="T0" fmla="*/ 44 w 728"/>
                <a:gd name="T1" fmla="*/ 0 h 348"/>
                <a:gd name="T2" fmla="*/ 0 w 728"/>
                <a:gd name="T3" fmla="*/ 7 h 348"/>
                <a:gd name="T4" fmla="*/ 2 w 728"/>
                <a:gd name="T5" fmla="*/ 22 h 348"/>
                <a:gd name="T6" fmla="*/ 45 w 728"/>
                <a:gd name="T7" fmla="*/ 15 h 348"/>
                <a:gd name="T8" fmla="*/ 46 w 728"/>
                <a:gd name="T9" fmla="*/ 3 h 348"/>
                <a:gd name="T10" fmla="*/ 44 w 728"/>
                <a:gd name="T11" fmla="*/ 0 h 348"/>
                <a:gd name="T12" fmla="*/ 44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1" name="Freeform 19"/>
            <p:cNvSpPr/>
            <p:nvPr userDrawn="1"/>
          </p:nvSpPr>
          <p:spPr bwMode="auto">
            <a:xfrm>
              <a:off x="347" y="3693"/>
              <a:ext cx="156" cy="67"/>
            </a:xfrm>
            <a:custGeom>
              <a:avLst/>
              <a:gdLst>
                <a:gd name="T0" fmla="*/ 17 w 312"/>
                <a:gd name="T1" fmla="*/ 0 h 135"/>
                <a:gd name="T2" fmla="*/ 0 w 312"/>
                <a:gd name="T3" fmla="*/ 4 h 135"/>
                <a:gd name="T4" fmla="*/ 20 w 312"/>
                <a:gd name="T5" fmla="*/ 8 h 135"/>
                <a:gd name="T6" fmla="*/ 17 w 312"/>
                <a:gd name="T7" fmla="*/ 0 h 135"/>
                <a:gd name="T8" fmla="*/ 17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454" name="Group 20"/>
            <p:cNvGrpSpPr/>
            <p:nvPr userDrawn="1"/>
          </p:nvGrpSpPr>
          <p:grpSpPr bwMode="auto">
            <a:xfrm>
              <a:off x="5" y="3490"/>
              <a:ext cx="1124" cy="780"/>
              <a:chOff x="5" y="3490"/>
              <a:chExt cx="1124" cy="780"/>
            </a:xfrm>
          </p:grpSpPr>
          <p:grpSp>
            <p:nvGrpSpPr>
              <p:cNvPr id="455" name="Group 21"/>
              <p:cNvGrpSpPr/>
              <p:nvPr userDrawn="1"/>
            </p:nvGrpSpPr>
            <p:grpSpPr bwMode="auto">
              <a:xfrm>
                <a:off x="499" y="3562"/>
                <a:ext cx="548" cy="708"/>
                <a:chOff x="499" y="3562"/>
                <a:chExt cx="548" cy="708"/>
              </a:xfrm>
            </p:grpSpPr>
            <p:sp>
              <p:nvSpPr>
                <p:cNvPr id="1048922" name="Freeform 22"/>
                <p:cNvSpPr/>
                <p:nvPr userDrawn="1"/>
              </p:nvSpPr>
              <p:spPr bwMode="auto">
                <a:xfrm>
                  <a:off x="499" y="3587"/>
                  <a:ext cx="157" cy="87"/>
                </a:xfrm>
                <a:custGeom>
                  <a:avLst/>
                  <a:gdLst>
                    <a:gd name="T0" fmla="*/ 0 w 313"/>
                    <a:gd name="T1" fmla="*/ 6 h 175"/>
                    <a:gd name="T2" fmla="*/ 8 w 313"/>
                    <a:gd name="T3" fmla="*/ 0 h 175"/>
                    <a:gd name="T4" fmla="*/ 14 w 313"/>
                    <a:gd name="T5" fmla="*/ 0 h 175"/>
                    <a:gd name="T6" fmla="*/ 19 w 313"/>
                    <a:gd name="T7" fmla="*/ 1 h 175"/>
                    <a:gd name="T8" fmla="*/ 20 w 313"/>
                    <a:gd name="T9" fmla="*/ 5 h 175"/>
                    <a:gd name="T10" fmla="*/ 11 w 313"/>
                    <a:gd name="T11" fmla="*/ 4 h 175"/>
                    <a:gd name="T12" fmla="*/ 5 w 313"/>
                    <a:gd name="T13" fmla="*/ 6 h 175"/>
                    <a:gd name="T14" fmla="*/ 1 w 313"/>
                    <a:gd name="T15" fmla="*/ 10 h 175"/>
                    <a:gd name="T16" fmla="*/ 0 w 313"/>
                    <a:gd name="T17" fmla="*/ 6 h 175"/>
                    <a:gd name="T18" fmla="*/ 0 w 313"/>
                    <a:gd name="T19" fmla="*/ 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3" name="Freeform 23"/>
                <p:cNvSpPr/>
                <p:nvPr userDrawn="1"/>
              </p:nvSpPr>
              <p:spPr bwMode="auto">
                <a:xfrm>
                  <a:off x="636" y="4137"/>
                  <a:ext cx="115" cy="133"/>
                </a:xfrm>
                <a:custGeom>
                  <a:avLst/>
                  <a:gdLst>
                    <a:gd name="T0" fmla="*/ 0 w 230"/>
                    <a:gd name="T1" fmla="*/ 3 h 266"/>
                    <a:gd name="T2" fmla="*/ 10 w 230"/>
                    <a:gd name="T3" fmla="*/ 17 h 266"/>
                    <a:gd name="T4" fmla="*/ 15 w 230"/>
                    <a:gd name="T5" fmla="*/ 16 h 266"/>
                    <a:gd name="T6" fmla="*/ 14 w 230"/>
                    <a:gd name="T7" fmla="*/ 2 h 266"/>
                    <a:gd name="T8" fmla="*/ 11 w 230"/>
                    <a:gd name="T9" fmla="*/ 0 h 266"/>
                    <a:gd name="T10" fmla="*/ 12 w 230"/>
                    <a:gd name="T11" fmla="*/ 13 h 266"/>
                    <a:gd name="T12" fmla="*/ 5 w 230"/>
                    <a:gd name="T13" fmla="*/ 1 h 266"/>
                    <a:gd name="T14" fmla="*/ 0 w 230"/>
                    <a:gd name="T15" fmla="*/ 3 h 266"/>
                    <a:gd name="T16" fmla="*/ 0 w 230"/>
                    <a:gd name="T17" fmla="*/ 3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4" name="Freeform 24"/>
                <p:cNvSpPr/>
                <p:nvPr userDrawn="1"/>
              </p:nvSpPr>
              <p:spPr bwMode="auto">
                <a:xfrm>
                  <a:off x="1004" y="3562"/>
                  <a:ext cx="43" cy="117"/>
                </a:xfrm>
                <a:custGeom>
                  <a:avLst/>
                  <a:gdLst>
                    <a:gd name="T0" fmla="*/ 0 w 87"/>
                    <a:gd name="T1" fmla="*/ 2 h 234"/>
                    <a:gd name="T2" fmla="*/ 2 w 87"/>
                    <a:gd name="T3" fmla="*/ 6 h 234"/>
                    <a:gd name="T4" fmla="*/ 2 w 87"/>
                    <a:gd name="T5" fmla="*/ 10 h 234"/>
                    <a:gd name="T6" fmla="*/ 1 w 87"/>
                    <a:gd name="T7" fmla="*/ 15 h 234"/>
                    <a:gd name="T8" fmla="*/ 5 w 87"/>
                    <a:gd name="T9" fmla="*/ 14 h 234"/>
                    <a:gd name="T10" fmla="*/ 5 w 87"/>
                    <a:gd name="T11" fmla="*/ 8 h 234"/>
                    <a:gd name="T12" fmla="*/ 2 w 87"/>
                    <a:gd name="T13" fmla="*/ 0 h 234"/>
                    <a:gd name="T14" fmla="*/ 0 w 87"/>
                    <a:gd name="T15" fmla="*/ 2 h 234"/>
                    <a:gd name="T16" fmla="*/ 0 w 87"/>
                    <a:gd name="T17" fmla="*/ 2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sp>
            <p:nvSpPr>
              <p:cNvPr id="1048925" name="Freeform 25"/>
              <p:cNvSpPr/>
              <p:nvPr userDrawn="1"/>
            </p:nvSpPr>
            <p:spPr bwMode="auto">
              <a:xfrm>
                <a:off x="76" y="3732"/>
                <a:ext cx="595" cy="250"/>
              </a:xfrm>
              <a:custGeom>
                <a:avLst/>
                <a:gdLst>
                  <a:gd name="T0" fmla="*/ 7 w 1190"/>
                  <a:gd name="T1" fmla="*/ 0 h 500"/>
                  <a:gd name="T2" fmla="*/ 75 w 1190"/>
                  <a:gd name="T3" fmla="*/ 31 h 500"/>
                  <a:gd name="T4" fmla="*/ 68 w 1190"/>
                  <a:gd name="T5" fmla="*/ 32 h 500"/>
                  <a:gd name="T6" fmla="*/ 0 w 1190"/>
                  <a:gd name="T7" fmla="*/ 2 h 500"/>
                  <a:gd name="T8" fmla="*/ 7 w 1190"/>
                  <a:gd name="T9" fmla="*/ 0 h 500"/>
                  <a:gd name="T10" fmla="*/ 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6" name="Freeform 26"/>
              <p:cNvSpPr/>
              <p:nvPr userDrawn="1"/>
            </p:nvSpPr>
            <p:spPr bwMode="auto">
              <a:xfrm>
                <a:off x="260" y="3886"/>
                <a:ext cx="244" cy="148"/>
              </a:xfrm>
              <a:custGeom>
                <a:avLst/>
                <a:gdLst>
                  <a:gd name="T0" fmla="*/ 0 w 489"/>
                  <a:gd name="T1" fmla="*/ 3 h 296"/>
                  <a:gd name="T2" fmla="*/ 10 w 489"/>
                  <a:gd name="T3" fmla="*/ 5 h 296"/>
                  <a:gd name="T4" fmla="*/ 20 w 489"/>
                  <a:gd name="T5" fmla="*/ 9 h 296"/>
                  <a:gd name="T6" fmla="*/ 27 w 489"/>
                  <a:gd name="T7" fmla="*/ 16 h 296"/>
                  <a:gd name="T8" fmla="*/ 20 w 489"/>
                  <a:gd name="T9" fmla="*/ 15 h 296"/>
                  <a:gd name="T10" fmla="*/ 8 w 489"/>
                  <a:gd name="T11" fmla="*/ 10 h 296"/>
                  <a:gd name="T12" fmla="*/ 3 w 489"/>
                  <a:gd name="T13" fmla="*/ 5 h 296"/>
                  <a:gd name="T14" fmla="*/ 6 w 489"/>
                  <a:gd name="T15" fmla="*/ 11 h 296"/>
                  <a:gd name="T16" fmla="*/ 17 w 489"/>
                  <a:gd name="T17" fmla="*/ 17 h 296"/>
                  <a:gd name="T18" fmla="*/ 29 w 489"/>
                  <a:gd name="T19" fmla="*/ 19 h 296"/>
                  <a:gd name="T20" fmla="*/ 30 w 489"/>
                  <a:gd name="T21" fmla="*/ 14 h 296"/>
                  <a:gd name="T22" fmla="*/ 24 w 489"/>
                  <a:gd name="T23" fmla="*/ 8 h 296"/>
                  <a:gd name="T24" fmla="*/ 10 w 489"/>
                  <a:gd name="T25" fmla="*/ 2 h 296"/>
                  <a:gd name="T26" fmla="*/ 0 w 489"/>
                  <a:gd name="T27" fmla="*/ 0 h 296"/>
                  <a:gd name="T28" fmla="*/ 0 w 489"/>
                  <a:gd name="T29" fmla="*/ 3 h 296"/>
                  <a:gd name="T30" fmla="*/ 0 w 489"/>
                  <a:gd name="T31" fmla="*/ 3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7" name="Freeform 27"/>
              <p:cNvSpPr/>
              <p:nvPr userDrawn="1"/>
            </p:nvSpPr>
            <p:spPr bwMode="auto">
              <a:xfrm>
                <a:off x="565" y="3680"/>
                <a:ext cx="107" cy="238"/>
              </a:xfrm>
              <a:custGeom>
                <a:avLst/>
                <a:gdLst>
                  <a:gd name="T0" fmla="*/ 2 w 213"/>
                  <a:gd name="T1" fmla="*/ 0 h 478"/>
                  <a:gd name="T2" fmla="*/ 6 w 213"/>
                  <a:gd name="T3" fmla="*/ 1 h 478"/>
                  <a:gd name="T4" fmla="*/ 5 w 213"/>
                  <a:gd name="T5" fmla="*/ 12 h 478"/>
                  <a:gd name="T6" fmla="*/ 7 w 213"/>
                  <a:gd name="T7" fmla="*/ 20 h 478"/>
                  <a:gd name="T8" fmla="*/ 14 w 213"/>
                  <a:gd name="T9" fmla="*/ 28 h 478"/>
                  <a:gd name="T10" fmla="*/ 7 w 213"/>
                  <a:gd name="T11" fmla="*/ 29 h 478"/>
                  <a:gd name="T12" fmla="*/ 2 w 213"/>
                  <a:gd name="T13" fmla="*/ 21 h 478"/>
                  <a:gd name="T14" fmla="*/ 0 w 213"/>
                  <a:gd name="T15" fmla="*/ 3 h 478"/>
                  <a:gd name="T16" fmla="*/ 2 w 213"/>
                  <a:gd name="T17" fmla="*/ 0 h 478"/>
                  <a:gd name="T18" fmla="*/ 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456" name="Group 28"/>
              <p:cNvGrpSpPr/>
              <p:nvPr userDrawn="1"/>
            </p:nvGrpSpPr>
            <p:grpSpPr bwMode="auto">
              <a:xfrm>
                <a:off x="5" y="3490"/>
                <a:ext cx="1124" cy="678"/>
                <a:chOff x="5" y="3490"/>
                <a:chExt cx="1124" cy="678"/>
              </a:xfrm>
            </p:grpSpPr>
            <p:sp>
              <p:nvSpPr>
                <p:cNvPr id="1048928" name="Freeform 29"/>
                <p:cNvSpPr/>
                <p:nvPr userDrawn="1"/>
              </p:nvSpPr>
              <p:spPr bwMode="auto">
                <a:xfrm>
                  <a:off x="669" y="4048"/>
                  <a:ext cx="75" cy="87"/>
                </a:xfrm>
                <a:custGeom>
                  <a:avLst/>
                  <a:gdLst>
                    <a:gd name="T0" fmla="*/ 7 w 150"/>
                    <a:gd name="T1" fmla="*/ 0 h 173"/>
                    <a:gd name="T2" fmla="*/ 3 w 150"/>
                    <a:gd name="T3" fmla="*/ 5 h 173"/>
                    <a:gd name="T4" fmla="*/ 0 w 150"/>
                    <a:gd name="T5" fmla="*/ 11 h 173"/>
                    <a:gd name="T6" fmla="*/ 5 w 150"/>
                    <a:gd name="T7" fmla="*/ 10 h 173"/>
                    <a:gd name="T8" fmla="*/ 7 w 150"/>
                    <a:gd name="T9" fmla="*/ 6 h 173"/>
                    <a:gd name="T10" fmla="*/ 10 w 150"/>
                    <a:gd name="T11" fmla="*/ 2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29" name="Freeform 30"/>
                <p:cNvSpPr/>
                <p:nvPr userDrawn="1"/>
              </p:nvSpPr>
              <p:spPr bwMode="auto">
                <a:xfrm>
                  <a:off x="5" y="3728"/>
                  <a:ext cx="842" cy="440"/>
                </a:xfrm>
                <a:custGeom>
                  <a:avLst/>
                  <a:gdLst>
                    <a:gd name="T0" fmla="*/ 10 w 1684"/>
                    <a:gd name="T1" fmla="*/ 0 h 880"/>
                    <a:gd name="T2" fmla="*/ 4 w 1684"/>
                    <a:gd name="T3" fmla="*/ 4 h 880"/>
                    <a:gd name="T4" fmla="*/ 0 w 1684"/>
                    <a:gd name="T5" fmla="*/ 13 h 880"/>
                    <a:gd name="T6" fmla="*/ 5 w 1684"/>
                    <a:gd name="T7" fmla="*/ 23 h 880"/>
                    <a:gd name="T8" fmla="*/ 74 w 1684"/>
                    <a:gd name="T9" fmla="*/ 55 h 880"/>
                    <a:gd name="T10" fmla="*/ 89 w 1684"/>
                    <a:gd name="T11" fmla="*/ 53 h 880"/>
                    <a:gd name="T12" fmla="*/ 101 w 1684"/>
                    <a:gd name="T13" fmla="*/ 55 h 880"/>
                    <a:gd name="T14" fmla="*/ 106 w 1684"/>
                    <a:gd name="T15" fmla="*/ 51 h 880"/>
                    <a:gd name="T16" fmla="*/ 94 w 1684"/>
                    <a:gd name="T17" fmla="*/ 42 h 880"/>
                    <a:gd name="T18" fmla="*/ 90 w 1684"/>
                    <a:gd name="T19" fmla="*/ 32 h 880"/>
                    <a:gd name="T20" fmla="*/ 86 w 1684"/>
                    <a:gd name="T21" fmla="*/ 33 h 880"/>
                    <a:gd name="T22" fmla="*/ 90 w 1684"/>
                    <a:gd name="T23" fmla="*/ 42 h 880"/>
                    <a:gd name="T24" fmla="*/ 99 w 1684"/>
                    <a:gd name="T25" fmla="*/ 51 h 880"/>
                    <a:gd name="T26" fmla="*/ 89 w 1684"/>
                    <a:gd name="T27" fmla="*/ 50 h 880"/>
                    <a:gd name="T28" fmla="*/ 77 w 1684"/>
                    <a:gd name="T29" fmla="*/ 51 h 880"/>
                    <a:gd name="T30" fmla="*/ 79 w 1684"/>
                    <a:gd name="T31" fmla="*/ 41 h 880"/>
                    <a:gd name="T32" fmla="*/ 84 w 1684"/>
                    <a:gd name="T33" fmla="*/ 34 h 880"/>
                    <a:gd name="T34" fmla="*/ 78 w 1684"/>
                    <a:gd name="T35" fmla="*/ 35 h 880"/>
                    <a:gd name="T36" fmla="*/ 73 w 1684"/>
                    <a:gd name="T37" fmla="*/ 42 h 880"/>
                    <a:gd name="T38" fmla="*/ 72 w 1684"/>
                    <a:gd name="T39" fmla="*/ 50 h 880"/>
                    <a:gd name="T40" fmla="*/ 7 w 1684"/>
                    <a:gd name="T41" fmla="*/ 20 h 880"/>
                    <a:gd name="T42" fmla="*/ 5 w 1684"/>
                    <a:gd name="T43" fmla="*/ 14 h 880"/>
                    <a:gd name="T44" fmla="*/ 7 w 1684"/>
                    <a:gd name="T45" fmla="*/ 6 h 880"/>
                    <a:gd name="T46" fmla="*/ 14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0" name="Freeform 31"/>
                <p:cNvSpPr/>
                <p:nvPr userDrawn="1"/>
              </p:nvSpPr>
              <p:spPr bwMode="auto">
                <a:xfrm>
                  <a:off x="106" y="3770"/>
                  <a:ext cx="80" cy="167"/>
                </a:xfrm>
                <a:custGeom>
                  <a:avLst/>
                  <a:gdLst>
                    <a:gd name="T0" fmla="*/ 8 w 160"/>
                    <a:gd name="T1" fmla="*/ 0 h 335"/>
                    <a:gd name="T2" fmla="*/ 2 w 160"/>
                    <a:gd name="T3" fmla="*/ 6 h 335"/>
                    <a:gd name="T4" fmla="*/ 0 w 160"/>
                    <a:gd name="T5" fmla="*/ 14 h 335"/>
                    <a:gd name="T6" fmla="*/ 3 w 160"/>
                    <a:gd name="T7" fmla="*/ 19 h 335"/>
                    <a:gd name="T8" fmla="*/ 6 w 160"/>
                    <a:gd name="T9" fmla="*/ 20 h 335"/>
                    <a:gd name="T10" fmla="*/ 5 w 160"/>
                    <a:gd name="T11" fmla="*/ 9 h 335"/>
                    <a:gd name="T12" fmla="*/ 10 w 160"/>
                    <a:gd name="T13" fmla="*/ 1 h 335"/>
                    <a:gd name="T14" fmla="*/ 8 w 160"/>
                    <a:gd name="T15" fmla="*/ 0 h 335"/>
                    <a:gd name="T16" fmla="*/ 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1" name="Freeform 32"/>
                <p:cNvSpPr/>
                <p:nvPr userDrawn="1"/>
              </p:nvSpPr>
              <p:spPr bwMode="auto">
                <a:xfrm>
                  <a:off x="449" y="3490"/>
                  <a:ext cx="322" cy="594"/>
                </a:xfrm>
                <a:custGeom>
                  <a:avLst/>
                  <a:gdLst>
                    <a:gd name="T0" fmla="*/ 14 w 642"/>
                    <a:gd name="T1" fmla="*/ 56 h 1188"/>
                    <a:gd name="T2" fmla="*/ 0 w 642"/>
                    <a:gd name="T3" fmla="*/ 8 h 1188"/>
                    <a:gd name="T4" fmla="*/ 6 w 642"/>
                    <a:gd name="T5" fmla="*/ 3 h 1188"/>
                    <a:gd name="T6" fmla="*/ 17 w 642"/>
                    <a:gd name="T7" fmla="*/ 0 h 1188"/>
                    <a:gd name="T8" fmla="*/ 25 w 642"/>
                    <a:gd name="T9" fmla="*/ 4 h 1188"/>
                    <a:gd name="T10" fmla="*/ 41 w 642"/>
                    <a:gd name="T11" fmla="*/ 75 h 1188"/>
                    <a:gd name="T12" fmla="*/ 35 w 642"/>
                    <a:gd name="T13" fmla="*/ 69 h 1188"/>
                    <a:gd name="T14" fmla="*/ 23 w 642"/>
                    <a:gd name="T15" fmla="*/ 7 h 1188"/>
                    <a:gd name="T16" fmla="*/ 15 w 642"/>
                    <a:gd name="T17" fmla="*/ 4 h 1188"/>
                    <a:gd name="T18" fmla="*/ 8 w 642"/>
                    <a:gd name="T19" fmla="*/ 5 h 1188"/>
                    <a:gd name="T20" fmla="*/ 5 w 642"/>
                    <a:gd name="T21" fmla="*/ 9 h 1188"/>
                    <a:gd name="T22" fmla="*/ 20 w 642"/>
                    <a:gd name="T23" fmla="*/ 58 h 1188"/>
                    <a:gd name="T24" fmla="*/ 14 w 642"/>
                    <a:gd name="T25" fmla="*/ 56 h 1188"/>
                    <a:gd name="T26" fmla="*/ 14 w 642"/>
                    <a:gd name="T27" fmla="*/ 5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2" name="Freeform 33"/>
                <p:cNvSpPr/>
                <p:nvPr userDrawn="1"/>
              </p:nvSpPr>
              <p:spPr bwMode="auto">
                <a:xfrm>
                  <a:off x="578" y="3650"/>
                  <a:ext cx="96" cy="252"/>
                </a:xfrm>
                <a:custGeom>
                  <a:avLst/>
                  <a:gdLst>
                    <a:gd name="T0" fmla="*/ 0 w 192"/>
                    <a:gd name="T1" fmla="*/ 2 h 504"/>
                    <a:gd name="T2" fmla="*/ 5 w 192"/>
                    <a:gd name="T3" fmla="*/ 13 h 504"/>
                    <a:gd name="T4" fmla="*/ 8 w 192"/>
                    <a:gd name="T5" fmla="*/ 20 h 504"/>
                    <a:gd name="T6" fmla="*/ 8 w 192"/>
                    <a:gd name="T7" fmla="*/ 32 h 504"/>
                    <a:gd name="T8" fmla="*/ 12 w 192"/>
                    <a:gd name="T9" fmla="*/ 32 h 504"/>
                    <a:gd name="T10" fmla="*/ 12 w 192"/>
                    <a:gd name="T11" fmla="*/ 23 h 504"/>
                    <a:gd name="T12" fmla="*/ 11 w 192"/>
                    <a:gd name="T13" fmla="*/ 13 h 504"/>
                    <a:gd name="T14" fmla="*/ 7 w 192"/>
                    <a:gd name="T15" fmla="*/ 4 h 504"/>
                    <a:gd name="T16" fmla="*/ 4 w 192"/>
                    <a:gd name="T17" fmla="*/ 0 h 504"/>
                    <a:gd name="T18" fmla="*/ 0 w 192"/>
                    <a:gd name="T19" fmla="*/ 2 h 504"/>
                    <a:gd name="T20" fmla="*/ 0 w 192"/>
                    <a:gd name="T21" fmla="*/ 2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3" name="Freeform 34"/>
                <p:cNvSpPr/>
                <p:nvPr userDrawn="1"/>
              </p:nvSpPr>
              <p:spPr bwMode="auto">
                <a:xfrm>
                  <a:off x="328" y="3630"/>
                  <a:ext cx="195" cy="135"/>
                </a:xfrm>
                <a:custGeom>
                  <a:avLst/>
                  <a:gdLst>
                    <a:gd name="T0" fmla="*/ 19 w 390"/>
                    <a:gd name="T1" fmla="*/ 0 h 269"/>
                    <a:gd name="T2" fmla="*/ 17 w 390"/>
                    <a:gd name="T3" fmla="*/ 2 h 269"/>
                    <a:gd name="T4" fmla="*/ 16 w 390"/>
                    <a:gd name="T5" fmla="*/ 5 h 269"/>
                    <a:gd name="T6" fmla="*/ 0 w 390"/>
                    <a:gd name="T7" fmla="*/ 11 h 269"/>
                    <a:gd name="T8" fmla="*/ 0 w 390"/>
                    <a:gd name="T9" fmla="*/ 14 h 269"/>
                    <a:gd name="T10" fmla="*/ 18 w 390"/>
                    <a:gd name="T11" fmla="*/ 15 h 269"/>
                    <a:gd name="T12" fmla="*/ 20 w 390"/>
                    <a:gd name="T13" fmla="*/ 17 h 269"/>
                    <a:gd name="T14" fmla="*/ 25 w 390"/>
                    <a:gd name="T15" fmla="*/ 17 h 269"/>
                    <a:gd name="T16" fmla="*/ 24 w 390"/>
                    <a:gd name="T17" fmla="*/ 12 h 269"/>
                    <a:gd name="T18" fmla="*/ 8 w 390"/>
                    <a:gd name="T19" fmla="*/ 11 h 269"/>
                    <a:gd name="T20" fmla="*/ 21 w 390"/>
                    <a:gd name="T21" fmla="*/ 6 h 269"/>
                    <a:gd name="T22" fmla="*/ 19 w 390"/>
                    <a:gd name="T23" fmla="*/ 0 h 269"/>
                    <a:gd name="T24" fmla="*/ 1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4" name="Freeform 35"/>
                <p:cNvSpPr/>
                <p:nvPr userDrawn="1"/>
              </p:nvSpPr>
              <p:spPr bwMode="auto">
                <a:xfrm>
                  <a:off x="658" y="3538"/>
                  <a:ext cx="471" cy="212"/>
                </a:xfrm>
                <a:custGeom>
                  <a:avLst/>
                  <a:gdLst>
                    <a:gd name="T0" fmla="*/ 0 w 941"/>
                    <a:gd name="T1" fmla="*/ 9 h 424"/>
                    <a:gd name="T2" fmla="*/ 54 w 941"/>
                    <a:gd name="T3" fmla="*/ 0 h 424"/>
                    <a:gd name="T4" fmla="*/ 58 w 941"/>
                    <a:gd name="T5" fmla="*/ 5 h 424"/>
                    <a:gd name="T6" fmla="*/ 59 w 941"/>
                    <a:gd name="T7" fmla="*/ 12 h 424"/>
                    <a:gd name="T8" fmla="*/ 57 w 941"/>
                    <a:gd name="T9" fmla="*/ 18 h 424"/>
                    <a:gd name="T10" fmla="*/ 4 w 941"/>
                    <a:gd name="T11" fmla="*/ 27 h 424"/>
                    <a:gd name="T12" fmla="*/ 4 w 941"/>
                    <a:gd name="T13" fmla="*/ 24 h 424"/>
                    <a:gd name="T14" fmla="*/ 54 w 941"/>
                    <a:gd name="T15" fmla="*/ 16 h 424"/>
                    <a:gd name="T16" fmla="*/ 56 w 941"/>
                    <a:gd name="T17" fmla="*/ 10 h 424"/>
                    <a:gd name="T18" fmla="*/ 53 w 941"/>
                    <a:gd name="T19" fmla="*/ 4 h 424"/>
                    <a:gd name="T20" fmla="*/ 0 w 941"/>
                    <a:gd name="T21" fmla="*/ 12 h 424"/>
                    <a:gd name="T22" fmla="*/ 0 w 941"/>
                    <a:gd name="T23" fmla="*/ 9 h 424"/>
                    <a:gd name="T24" fmla="*/ 0 w 941"/>
                    <a:gd name="T25" fmla="*/ 9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5" name="Freeform 36"/>
                <p:cNvSpPr/>
                <p:nvPr userDrawn="1"/>
              </p:nvSpPr>
              <p:spPr bwMode="auto">
                <a:xfrm>
                  <a:off x="717" y="3606"/>
                  <a:ext cx="245" cy="86"/>
                </a:xfrm>
                <a:custGeom>
                  <a:avLst/>
                  <a:gdLst>
                    <a:gd name="T0" fmla="*/ 0 w 488"/>
                    <a:gd name="T1" fmla="*/ 7 h 173"/>
                    <a:gd name="T2" fmla="*/ 5 w 488"/>
                    <a:gd name="T3" fmla="*/ 10 h 173"/>
                    <a:gd name="T4" fmla="*/ 14 w 488"/>
                    <a:gd name="T5" fmla="*/ 10 h 173"/>
                    <a:gd name="T6" fmla="*/ 27 w 488"/>
                    <a:gd name="T7" fmla="*/ 7 h 173"/>
                    <a:gd name="T8" fmla="*/ 31 w 488"/>
                    <a:gd name="T9" fmla="*/ 2 h 173"/>
                    <a:gd name="T10" fmla="*/ 28 w 488"/>
                    <a:gd name="T11" fmla="*/ 0 h 173"/>
                    <a:gd name="T12" fmla="*/ 16 w 488"/>
                    <a:gd name="T13" fmla="*/ 0 h 173"/>
                    <a:gd name="T14" fmla="*/ 7 w 488"/>
                    <a:gd name="T15" fmla="*/ 0 h 173"/>
                    <a:gd name="T16" fmla="*/ 1 w 488"/>
                    <a:gd name="T17" fmla="*/ 4 h 173"/>
                    <a:gd name="T18" fmla="*/ 7 w 488"/>
                    <a:gd name="T19" fmla="*/ 5 h 173"/>
                    <a:gd name="T20" fmla="*/ 18 w 488"/>
                    <a:gd name="T21" fmla="*/ 3 h 173"/>
                    <a:gd name="T22" fmla="*/ 27 w 488"/>
                    <a:gd name="T23" fmla="*/ 3 h 173"/>
                    <a:gd name="T24" fmla="*/ 17 w 488"/>
                    <a:gd name="T25" fmla="*/ 6 h 173"/>
                    <a:gd name="T26" fmla="*/ 9 w 488"/>
                    <a:gd name="T27" fmla="*/ 7 h 173"/>
                    <a:gd name="T28" fmla="*/ 0 w 488"/>
                    <a:gd name="T29" fmla="*/ 7 h 173"/>
                    <a:gd name="T30" fmla="*/ 0 w 488"/>
                    <a:gd name="T31" fmla="*/ 7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grpSp>
      </p:grpSp>
      <p:grpSp>
        <p:nvGrpSpPr>
          <p:cNvPr id="457" name="Group 37"/>
          <p:cNvGrpSpPr/>
          <p:nvPr/>
        </p:nvGrpSpPr>
        <p:grpSpPr bwMode="auto">
          <a:xfrm>
            <a:off x="11573934" y="2116139"/>
            <a:ext cx="514351" cy="4308475"/>
            <a:chOff x="5468" y="1333"/>
            <a:chExt cx="243" cy="2714"/>
          </a:xfrm>
        </p:grpSpPr>
        <p:sp>
          <p:nvSpPr>
            <p:cNvPr id="1048936" name="Freeform 38"/>
            <p:cNvSpPr/>
            <p:nvPr userDrawn="1"/>
          </p:nvSpPr>
          <p:spPr bwMode="auto">
            <a:xfrm flipH="1">
              <a:off x="5468" y="2620"/>
              <a:ext cx="205" cy="1427"/>
            </a:xfrm>
            <a:custGeom>
              <a:avLst/>
              <a:gdLst>
                <a:gd name="T0" fmla="*/ 3 w 772"/>
                <a:gd name="T1" fmla="*/ 115 h 3266"/>
                <a:gd name="T2" fmla="*/ 2 w 772"/>
                <a:gd name="T3" fmla="*/ 107 h 3266"/>
                <a:gd name="T4" fmla="*/ 2 w 772"/>
                <a:gd name="T5" fmla="*/ 101 h 3266"/>
                <a:gd name="T6" fmla="*/ 2 w 772"/>
                <a:gd name="T7" fmla="*/ 93 h 3266"/>
                <a:gd name="T8" fmla="*/ 3 w 772"/>
                <a:gd name="T9" fmla="*/ 82 h 3266"/>
                <a:gd name="T10" fmla="*/ 3 w 772"/>
                <a:gd name="T11" fmla="*/ 76 h 3266"/>
                <a:gd name="T12" fmla="*/ 3 w 772"/>
                <a:gd name="T13" fmla="*/ 71 h 3266"/>
                <a:gd name="T14" fmla="*/ 2 w 772"/>
                <a:gd name="T15" fmla="*/ 68 h 3266"/>
                <a:gd name="T16" fmla="*/ 2 w 772"/>
                <a:gd name="T17" fmla="*/ 63 h 3266"/>
                <a:gd name="T18" fmla="*/ 2 w 772"/>
                <a:gd name="T19" fmla="*/ 58 h 3266"/>
                <a:gd name="T20" fmla="*/ 4 w 772"/>
                <a:gd name="T21" fmla="*/ 42 h 3266"/>
                <a:gd name="T22" fmla="*/ 4 w 772"/>
                <a:gd name="T23" fmla="*/ 35 h 3266"/>
                <a:gd name="T24" fmla="*/ 3 w 772"/>
                <a:gd name="T25" fmla="*/ 26 h 3266"/>
                <a:gd name="T26" fmla="*/ 2 w 772"/>
                <a:gd name="T27" fmla="*/ 22 h 3266"/>
                <a:gd name="T28" fmla="*/ 1 w 772"/>
                <a:gd name="T29" fmla="*/ 15 h 3266"/>
                <a:gd name="T30" fmla="*/ 0 w 772"/>
                <a:gd name="T31" fmla="*/ 0 h 3266"/>
                <a:gd name="T32" fmla="*/ 0 w 772"/>
                <a:gd name="T33" fmla="*/ 14 h 3266"/>
                <a:gd name="T34" fmla="*/ 1 w 772"/>
                <a:gd name="T35" fmla="*/ 22 h 3266"/>
                <a:gd name="T36" fmla="*/ 2 w 772"/>
                <a:gd name="T37" fmla="*/ 28 h 3266"/>
                <a:gd name="T38" fmla="*/ 3 w 772"/>
                <a:gd name="T39" fmla="*/ 30 h 3266"/>
                <a:gd name="T40" fmla="*/ 3 w 772"/>
                <a:gd name="T41" fmla="*/ 38 h 3266"/>
                <a:gd name="T42" fmla="*/ 2 w 772"/>
                <a:gd name="T43" fmla="*/ 46 h 3266"/>
                <a:gd name="T44" fmla="*/ 1 w 772"/>
                <a:gd name="T45" fmla="*/ 60 h 3266"/>
                <a:gd name="T46" fmla="*/ 1 w 772"/>
                <a:gd name="T47" fmla="*/ 69 h 3266"/>
                <a:gd name="T48" fmla="*/ 2 w 772"/>
                <a:gd name="T49" fmla="*/ 75 h 3266"/>
                <a:gd name="T50" fmla="*/ 2 w 772"/>
                <a:gd name="T51" fmla="*/ 80 h 3266"/>
                <a:gd name="T52" fmla="*/ 1 w 772"/>
                <a:gd name="T53" fmla="*/ 89 h 3266"/>
                <a:gd name="T54" fmla="*/ 1 w 772"/>
                <a:gd name="T55" fmla="*/ 99 h 3266"/>
                <a:gd name="T56" fmla="*/ 1 w 772"/>
                <a:gd name="T57" fmla="*/ 109 h 3266"/>
                <a:gd name="T58" fmla="*/ 2 w 772"/>
                <a:gd name="T59" fmla="*/ 114 h 3266"/>
                <a:gd name="T60" fmla="*/ 3 w 772"/>
                <a:gd name="T61" fmla="*/ 119 h 3266"/>
                <a:gd name="T62" fmla="*/ 3 w 772"/>
                <a:gd name="T63" fmla="*/ 115 h 3266"/>
                <a:gd name="T64" fmla="*/ 3 w 772"/>
                <a:gd name="T65" fmla="*/ 11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37" name="Freeform 39"/>
            <p:cNvSpPr/>
            <p:nvPr userDrawn="1"/>
          </p:nvSpPr>
          <p:spPr bwMode="auto">
            <a:xfrm flipH="1">
              <a:off x="5506" y="1333"/>
              <a:ext cx="205" cy="1633"/>
            </a:xfrm>
            <a:custGeom>
              <a:avLst/>
              <a:gdLst>
                <a:gd name="T0" fmla="*/ 3 w 772"/>
                <a:gd name="T1" fmla="*/ 198 h 3266"/>
                <a:gd name="T2" fmla="*/ 2 w 772"/>
                <a:gd name="T3" fmla="*/ 185 h 3266"/>
                <a:gd name="T4" fmla="*/ 2 w 772"/>
                <a:gd name="T5" fmla="*/ 174 h 3266"/>
                <a:gd name="T6" fmla="*/ 2 w 772"/>
                <a:gd name="T7" fmla="*/ 159 h 3266"/>
                <a:gd name="T8" fmla="*/ 3 w 772"/>
                <a:gd name="T9" fmla="*/ 141 h 3266"/>
                <a:gd name="T10" fmla="*/ 3 w 772"/>
                <a:gd name="T11" fmla="*/ 130 h 3266"/>
                <a:gd name="T12" fmla="*/ 3 w 772"/>
                <a:gd name="T13" fmla="*/ 122 h 3266"/>
                <a:gd name="T14" fmla="*/ 2 w 772"/>
                <a:gd name="T15" fmla="*/ 117 h 3266"/>
                <a:gd name="T16" fmla="*/ 2 w 772"/>
                <a:gd name="T17" fmla="*/ 110 h 3266"/>
                <a:gd name="T18" fmla="*/ 2 w 772"/>
                <a:gd name="T19" fmla="*/ 100 h 3266"/>
                <a:gd name="T20" fmla="*/ 4 w 772"/>
                <a:gd name="T21" fmla="*/ 73 h 3266"/>
                <a:gd name="T22" fmla="*/ 4 w 772"/>
                <a:gd name="T23" fmla="*/ 60 h 3266"/>
                <a:gd name="T24" fmla="*/ 3 w 772"/>
                <a:gd name="T25" fmla="*/ 45 h 3266"/>
                <a:gd name="T26" fmla="*/ 2 w 772"/>
                <a:gd name="T27" fmla="*/ 38 h 3266"/>
                <a:gd name="T28" fmla="*/ 1 w 772"/>
                <a:gd name="T29" fmla="*/ 27 h 3266"/>
                <a:gd name="T30" fmla="*/ 0 w 772"/>
                <a:gd name="T31" fmla="*/ 0 h 3266"/>
                <a:gd name="T32" fmla="*/ 0 w 772"/>
                <a:gd name="T33" fmla="*/ 24 h 3266"/>
                <a:gd name="T34" fmla="*/ 1 w 772"/>
                <a:gd name="T35" fmla="*/ 39 h 3266"/>
                <a:gd name="T36" fmla="*/ 2 w 772"/>
                <a:gd name="T37" fmla="*/ 48 h 3266"/>
                <a:gd name="T38" fmla="*/ 3 w 772"/>
                <a:gd name="T39" fmla="*/ 53 h 3266"/>
                <a:gd name="T40" fmla="*/ 3 w 772"/>
                <a:gd name="T41" fmla="*/ 66 h 3266"/>
                <a:gd name="T42" fmla="*/ 2 w 772"/>
                <a:gd name="T43" fmla="*/ 80 h 3266"/>
                <a:gd name="T44" fmla="*/ 1 w 772"/>
                <a:gd name="T45" fmla="*/ 104 h 3266"/>
                <a:gd name="T46" fmla="*/ 1 w 772"/>
                <a:gd name="T47" fmla="*/ 120 h 3266"/>
                <a:gd name="T48" fmla="*/ 2 w 772"/>
                <a:gd name="T49" fmla="*/ 129 h 3266"/>
                <a:gd name="T50" fmla="*/ 2 w 772"/>
                <a:gd name="T51" fmla="*/ 137 h 3266"/>
                <a:gd name="T52" fmla="*/ 1 w 772"/>
                <a:gd name="T53" fmla="*/ 154 h 3266"/>
                <a:gd name="T54" fmla="*/ 1 w 772"/>
                <a:gd name="T55" fmla="*/ 170 h 3266"/>
                <a:gd name="T56" fmla="*/ 1 w 772"/>
                <a:gd name="T57" fmla="*/ 188 h 3266"/>
                <a:gd name="T58" fmla="*/ 2 w 772"/>
                <a:gd name="T59" fmla="*/ 197 h 3266"/>
                <a:gd name="T60" fmla="*/ 3 w 772"/>
                <a:gd name="T61" fmla="*/ 205 h 3266"/>
                <a:gd name="T62" fmla="*/ 3 w 772"/>
                <a:gd name="T63" fmla="*/ 198 h 3266"/>
                <a:gd name="T64" fmla="*/ 3 w 772"/>
                <a:gd name="T65" fmla="*/ 19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p:spPr>
          <p:txBody>
            <a:bodyPr/>
            <a:p>
              <a:pPr eaLnBrk="0" fontAlgn="base" hangingPunct="0">
                <a:spcBef>
                  <a:spcPct val="0"/>
                </a:spcBef>
                <a:spcAft>
                  <a:spcPct val="0"/>
                </a:spcAft>
              </a:pPr>
              <a:endParaRPr sz="1800" lang="en-US" smtClean="0">
                <a:solidFill>
                  <a:srgbClr val="000000"/>
                </a:solidFill>
              </a:endParaRPr>
            </a:p>
          </p:txBody>
        </p:sp>
      </p:grpSp>
      <p:grpSp>
        <p:nvGrpSpPr>
          <p:cNvPr id="458" name="Group 40"/>
          <p:cNvGrpSpPr/>
          <p:nvPr/>
        </p:nvGrpSpPr>
        <p:grpSpPr bwMode="auto">
          <a:xfrm>
            <a:off x="9757833" y="90488"/>
            <a:ext cx="2844800" cy="1911350"/>
            <a:chOff x="4610" y="57"/>
            <a:chExt cx="1344" cy="1204"/>
          </a:xfrm>
        </p:grpSpPr>
        <p:grpSp>
          <p:nvGrpSpPr>
            <p:cNvPr id="459" name="Group 41"/>
            <p:cNvGrpSpPr/>
            <p:nvPr userDrawn="1"/>
          </p:nvGrpSpPr>
          <p:grpSpPr bwMode="auto">
            <a:xfrm>
              <a:off x="4610" y="57"/>
              <a:ext cx="1344" cy="1204"/>
              <a:chOff x="4610" y="57"/>
              <a:chExt cx="1344" cy="1204"/>
            </a:xfrm>
          </p:grpSpPr>
          <p:sp>
            <p:nvSpPr>
              <p:cNvPr id="1048938" name="Freeform 42"/>
              <p:cNvSpPr/>
              <p:nvPr userDrawn="1"/>
            </p:nvSpPr>
            <p:spPr bwMode="auto">
              <a:xfrm rot="-3172564">
                <a:off x="5430" y="1086"/>
                <a:ext cx="62" cy="288"/>
              </a:xfrm>
              <a:custGeom>
                <a:avLst/>
                <a:gdLst>
                  <a:gd name="T0" fmla="*/ 1 w 245"/>
                  <a:gd name="T1" fmla="*/ 0 h 806"/>
                  <a:gd name="T2" fmla="*/ 1 w 245"/>
                  <a:gd name="T3" fmla="*/ 6 h 806"/>
                  <a:gd name="T4" fmla="*/ 0 w 245"/>
                  <a:gd name="T5" fmla="*/ 13 h 806"/>
                  <a:gd name="T6" fmla="*/ 0 w 245"/>
                  <a:gd name="T7" fmla="*/ 13 h 806"/>
                  <a:gd name="T8" fmla="*/ 1 w 245"/>
                  <a:gd name="T9" fmla="*/ 6 h 806"/>
                  <a:gd name="T10" fmla="*/ 1 w 245"/>
                  <a:gd name="T11" fmla="*/ 0 h 806"/>
                  <a:gd name="T12" fmla="*/ 1 w 245"/>
                  <a:gd name="T13" fmla="*/ 0 h 806"/>
                  <a:gd name="T14" fmla="*/ 1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nvGrpSpPr>
              <p:cNvPr id="460" name="Group 43"/>
              <p:cNvGrpSpPr/>
              <p:nvPr userDrawn="1"/>
            </p:nvGrpSpPr>
            <p:grpSpPr bwMode="auto">
              <a:xfrm>
                <a:off x="4610" y="57"/>
                <a:ext cx="1344" cy="985"/>
                <a:chOff x="4610" y="57"/>
                <a:chExt cx="1344" cy="985"/>
              </a:xfrm>
            </p:grpSpPr>
            <p:sp>
              <p:nvSpPr>
                <p:cNvPr id="1048939" name="Freeform 44"/>
                <p:cNvSpPr/>
                <p:nvPr userDrawn="1"/>
              </p:nvSpPr>
              <p:spPr bwMode="auto">
                <a:xfrm rot="-3172564">
                  <a:off x="4966" y="71"/>
                  <a:ext cx="153" cy="125"/>
                </a:xfrm>
                <a:custGeom>
                  <a:avLst/>
                  <a:gdLst>
                    <a:gd name="T0" fmla="*/ 0 w 604"/>
                    <a:gd name="T1" fmla="*/ 0 h 349"/>
                    <a:gd name="T2" fmla="*/ 1 w 604"/>
                    <a:gd name="T3" fmla="*/ 3 h 349"/>
                    <a:gd name="T4" fmla="*/ 2 w 604"/>
                    <a:gd name="T5" fmla="*/ 6 h 349"/>
                    <a:gd name="T6" fmla="*/ 3 w 604"/>
                    <a:gd name="T7" fmla="*/ 2 h 349"/>
                    <a:gd name="T8" fmla="*/ 2 w 604"/>
                    <a:gd name="T9" fmla="*/ 0 h 349"/>
                    <a:gd name="T10" fmla="*/ 2 w 604"/>
                    <a:gd name="T11" fmla="*/ 3 h 349"/>
                    <a:gd name="T12" fmla="*/ 1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0" name="Freeform 45"/>
                <p:cNvSpPr/>
                <p:nvPr userDrawn="1"/>
              </p:nvSpPr>
              <p:spPr bwMode="auto">
                <a:xfrm rot="-3172564">
                  <a:off x="5049" y="331"/>
                  <a:ext cx="269" cy="438"/>
                </a:xfrm>
                <a:custGeom>
                  <a:avLst/>
                  <a:gdLst>
                    <a:gd name="T0" fmla="*/ 3 w 1064"/>
                    <a:gd name="T1" fmla="*/ 2 h 1230"/>
                    <a:gd name="T2" fmla="*/ 2 w 1064"/>
                    <a:gd name="T3" fmla="*/ 6 h 1230"/>
                    <a:gd name="T4" fmla="*/ 1 w 1064"/>
                    <a:gd name="T5" fmla="*/ 12 h 1230"/>
                    <a:gd name="T6" fmla="*/ 0 w 1064"/>
                    <a:gd name="T7" fmla="*/ 18 h 1230"/>
                    <a:gd name="T8" fmla="*/ 0 w 1064"/>
                    <a:gd name="T9" fmla="*/ 20 h 1230"/>
                    <a:gd name="T10" fmla="*/ 1 w 1064"/>
                    <a:gd name="T11" fmla="*/ 19 h 1230"/>
                    <a:gd name="T12" fmla="*/ 2 w 1064"/>
                    <a:gd name="T13" fmla="*/ 15 h 1230"/>
                    <a:gd name="T14" fmla="*/ 4 w 1064"/>
                    <a:gd name="T15" fmla="*/ 9 h 1230"/>
                    <a:gd name="T16" fmla="*/ 4 w 1064"/>
                    <a:gd name="T17" fmla="*/ 4 h 1230"/>
                    <a:gd name="T18" fmla="*/ 4 w 1064"/>
                    <a:gd name="T19" fmla="*/ 1 h 1230"/>
                    <a:gd name="T20" fmla="*/ 4 w 1064"/>
                    <a:gd name="T21" fmla="*/ 0 h 1230"/>
                    <a:gd name="T22" fmla="*/ 3 w 1064"/>
                    <a:gd name="T23" fmla="*/ 1 h 1230"/>
                    <a:gd name="T24" fmla="*/ 4 w 1064"/>
                    <a:gd name="T25" fmla="*/ 2 h 1230"/>
                    <a:gd name="T26" fmla="*/ 4 w 1064"/>
                    <a:gd name="T27" fmla="*/ 6 h 1230"/>
                    <a:gd name="T28" fmla="*/ 3 w 1064"/>
                    <a:gd name="T29" fmla="*/ 11 h 1230"/>
                    <a:gd name="T30" fmla="*/ 2 w 1064"/>
                    <a:gd name="T31" fmla="*/ 16 h 1230"/>
                    <a:gd name="T32" fmla="*/ 1 w 1064"/>
                    <a:gd name="T33" fmla="*/ 18 h 1230"/>
                    <a:gd name="T34" fmla="*/ 1 w 1064"/>
                    <a:gd name="T35" fmla="*/ 15 h 1230"/>
                    <a:gd name="T36" fmla="*/ 2 w 1064"/>
                    <a:gd name="T37" fmla="*/ 8 h 1230"/>
                    <a:gd name="T38" fmla="*/ 3 w 1064"/>
                    <a:gd name="T39" fmla="*/ 2 h 1230"/>
                    <a:gd name="T40" fmla="*/ 3 w 1064"/>
                    <a:gd name="T41" fmla="*/ 2 h 1230"/>
                    <a:gd name="T42" fmla="*/ 3 w 1064"/>
                    <a:gd name="T43" fmla="*/ 2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1" name="Freeform 46"/>
                <p:cNvSpPr/>
                <p:nvPr userDrawn="1"/>
              </p:nvSpPr>
              <p:spPr bwMode="auto">
                <a:xfrm rot="-3172564">
                  <a:off x="4859" y="181"/>
                  <a:ext cx="505" cy="898"/>
                </a:xfrm>
                <a:custGeom>
                  <a:avLst/>
                  <a:gdLst>
                    <a:gd name="T0" fmla="*/ 8 w 2002"/>
                    <a:gd name="T1" fmla="*/ 0 h 2521"/>
                    <a:gd name="T2" fmla="*/ 0 w 2002"/>
                    <a:gd name="T3" fmla="*/ 41 h 2521"/>
                    <a:gd name="T4" fmla="*/ 1 w 2002"/>
                    <a:gd name="T5" fmla="*/ 40 h 2521"/>
                    <a:gd name="T6" fmla="*/ 8 w 2002"/>
                    <a:gd name="T7" fmla="*/ 1 h 2521"/>
                    <a:gd name="T8" fmla="*/ 8 w 2002"/>
                    <a:gd name="T9" fmla="*/ 0 h 2521"/>
                    <a:gd name="T10" fmla="*/ 8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2" name="Freeform 47"/>
                <p:cNvSpPr/>
                <p:nvPr userDrawn="1"/>
              </p:nvSpPr>
              <p:spPr bwMode="auto">
                <a:xfrm rot="-3172564">
                  <a:off x="4903" y="-19"/>
                  <a:ext cx="758" cy="1344"/>
                </a:xfrm>
                <a:custGeom>
                  <a:avLst/>
                  <a:gdLst>
                    <a:gd name="T0" fmla="*/ 1 w 3007"/>
                    <a:gd name="T1" fmla="*/ 46 h 3771"/>
                    <a:gd name="T2" fmla="*/ 2 w 3007"/>
                    <a:gd name="T3" fmla="*/ 46 h 3771"/>
                    <a:gd name="T4" fmla="*/ 3 w 3007"/>
                    <a:gd name="T5" fmla="*/ 48 h 3771"/>
                    <a:gd name="T6" fmla="*/ 3 w 3007"/>
                    <a:gd name="T7" fmla="*/ 46 h 3771"/>
                    <a:gd name="T8" fmla="*/ 2 w 3007"/>
                    <a:gd name="T9" fmla="*/ 43 h 3771"/>
                    <a:gd name="T10" fmla="*/ 3 w 3007"/>
                    <a:gd name="T11" fmla="*/ 44 h 3771"/>
                    <a:gd name="T12" fmla="*/ 4 w 3007"/>
                    <a:gd name="T13" fmla="*/ 46 h 3771"/>
                    <a:gd name="T14" fmla="*/ 12 w 3007"/>
                    <a:gd name="T15" fmla="*/ 7 h 3771"/>
                    <a:gd name="T16" fmla="*/ 10 w 3007"/>
                    <a:gd name="T17" fmla="*/ 2 h 3771"/>
                    <a:gd name="T18" fmla="*/ 9 w 3007"/>
                    <a:gd name="T19" fmla="*/ 0 h 3771"/>
                    <a:gd name="T20" fmla="*/ 11 w 3007"/>
                    <a:gd name="T21" fmla="*/ 1 h 3771"/>
                    <a:gd name="T22" fmla="*/ 12 w 3007"/>
                    <a:gd name="T23" fmla="*/ 7 h 3771"/>
                    <a:gd name="T24" fmla="*/ 3 w 3007"/>
                    <a:gd name="T25" fmla="*/ 53 h 3771"/>
                    <a:gd name="T26" fmla="*/ 2 w 3007"/>
                    <a:gd name="T27" fmla="*/ 55 h 3771"/>
                    <a:gd name="T28" fmla="*/ 1 w 3007"/>
                    <a:gd name="T29" fmla="*/ 61 h 3771"/>
                    <a:gd name="T30" fmla="*/ 0 w 3007"/>
                    <a:gd name="T31" fmla="*/ 59 h 3771"/>
                    <a:gd name="T32" fmla="*/ 1 w 3007"/>
                    <a:gd name="T33" fmla="*/ 58 h 3771"/>
                    <a:gd name="T34" fmla="*/ 2 w 3007"/>
                    <a:gd name="T35" fmla="*/ 55 h 3771"/>
                    <a:gd name="T36" fmla="*/ 1 w 3007"/>
                    <a:gd name="T37" fmla="*/ 53 h 3771"/>
                    <a:gd name="T38" fmla="*/ 1 w 3007"/>
                    <a:gd name="T39" fmla="*/ 51 h 3771"/>
                    <a:gd name="T40" fmla="*/ 2 w 3007"/>
                    <a:gd name="T41" fmla="*/ 53 h 3771"/>
                    <a:gd name="T42" fmla="*/ 2 w 3007"/>
                    <a:gd name="T43" fmla="*/ 51 h 3771"/>
                    <a:gd name="T44" fmla="*/ 3 w 3007"/>
                    <a:gd name="T45" fmla="*/ 52 h 3771"/>
                    <a:gd name="T46" fmla="*/ 2 w 3007"/>
                    <a:gd name="T47" fmla="*/ 50 h 3771"/>
                    <a:gd name="T48" fmla="*/ 3 w 3007"/>
                    <a:gd name="T49" fmla="*/ 50 h 3771"/>
                    <a:gd name="T50" fmla="*/ 1 w 3007"/>
                    <a:gd name="T51" fmla="*/ 46 h 3771"/>
                    <a:gd name="T52" fmla="*/ 1 w 3007"/>
                    <a:gd name="T53" fmla="*/ 4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3" name="Freeform 48"/>
                <p:cNvSpPr/>
                <p:nvPr userDrawn="1"/>
              </p:nvSpPr>
              <p:spPr bwMode="auto">
                <a:xfrm rot="-3172564">
                  <a:off x="5298" y="896"/>
                  <a:ext cx="169" cy="122"/>
                </a:xfrm>
                <a:custGeom>
                  <a:avLst/>
                  <a:gdLst>
                    <a:gd name="T0" fmla="*/ 0 w 673"/>
                    <a:gd name="T1" fmla="*/ 1 h 342"/>
                    <a:gd name="T2" fmla="*/ 1 w 673"/>
                    <a:gd name="T3" fmla="*/ 2 h 342"/>
                    <a:gd name="T4" fmla="*/ 3 w 673"/>
                    <a:gd name="T5" fmla="*/ 6 h 342"/>
                    <a:gd name="T6" fmla="*/ 3 w 673"/>
                    <a:gd name="T7" fmla="*/ 5 h 342"/>
                    <a:gd name="T8" fmla="*/ 2 w 673"/>
                    <a:gd name="T9" fmla="*/ 2 h 342"/>
                    <a:gd name="T10" fmla="*/ 0 w 673"/>
                    <a:gd name="T11" fmla="*/ 0 h 342"/>
                    <a:gd name="T12" fmla="*/ 0 w 673"/>
                    <a:gd name="T13" fmla="*/ 1 h 342"/>
                    <a:gd name="T14" fmla="*/ 0 w 673"/>
                    <a:gd name="T15" fmla="*/ 1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4" name="Freeform 49"/>
                <p:cNvSpPr/>
                <p:nvPr userDrawn="1"/>
              </p:nvSpPr>
              <p:spPr bwMode="auto">
                <a:xfrm rot="-3172564">
                  <a:off x="5253" y="805"/>
                  <a:ext cx="181" cy="144"/>
                </a:xfrm>
                <a:custGeom>
                  <a:avLst/>
                  <a:gdLst>
                    <a:gd name="T0" fmla="*/ 0 w 716"/>
                    <a:gd name="T1" fmla="*/ 1 h 403"/>
                    <a:gd name="T2" fmla="*/ 2 w 716"/>
                    <a:gd name="T3" fmla="*/ 3 h 403"/>
                    <a:gd name="T4" fmla="*/ 3 w 716"/>
                    <a:gd name="T5" fmla="*/ 6 h 403"/>
                    <a:gd name="T6" fmla="*/ 3 w 716"/>
                    <a:gd name="T7" fmla="*/ 5 h 403"/>
                    <a:gd name="T8" fmla="*/ 2 w 716"/>
                    <a:gd name="T9" fmla="*/ 2 h 403"/>
                    <a:gd name="T10" fmla="*/ 0 w 716"/>
                    <a:gd name="T11" fmla="*/ 0 h 403"/>
                    <a:gd name="T12" fmla="*/ 0 w 716"/>
                    <a:gd name="T13" fmla="*/ 1 h 403"/>
                    <a:gd name="T14" fmla="*/ 0 w 716"/>
                    <a:gd name="T15" fmla="*/ 1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5" name="Freeform 50"/>
                <p:cNvSpPr/>
                <p:nvPr userDrawn="1"/>
              </p:nvSpPr>
              <p:spPr bwMode="auto">
                <a:xfrm rot="-3172564">
                  <a:off x="4985" y="210"/>
                  <a:ext cx="181" cy="147"/>
                </a:xfrm>
                <a:custGeom>
                  <a:avLst/>
                  <a:gdLst>
                    <a:gd name="T0" fmla="*/ 0 w 717"/>
                    <a:gd name="T1" fmla="*/ 1 h 411"/>
                    <a:gd name="T2" fmla="*/ 1 w 717"/>
                    <a:gd name="T3" fmla="*/ 2 h 411"/>
                    <a:gd name="T4" fmla="*/ 3 w 717"/>
                    <a:gd name="T5" fmla="*/ 7 h 411"/>
                    <a:gd name="T6" fmla="*/ 3 w 717"/>
                    <a:gd name="T7" fmla="*/ 5 h 411"/>
                    <a:gd name="T8" fmla="*/ 2 w 717"/>
                    <a:gd name="T9" fmla="*/ 1 h 411"/>
                    <a:gd name="T10" fmla="*/ 0 w 717"/>
                    <a:gd name="T11" fmla="*/ 0 h 411"/>
                    <a:gd name="T12" fmla="*/ 0 w 717"/>
                    <a:gd name="T13" fmla="*/ 1 h 411"/>
                    <a:gd name="T14" fmla="*/ 0 w 717"/>
                    <a:gd name="T15" fmla="*/ 1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sp>
              <p:nvSpPr>
                <p:cNvPr id="1048946" name="Freeform 51"/>
                <p:cNvSpPr/>
                <p:nvPr userDrawn="1"/>
              </p:nvSpPr>
              <p:spPr bwMode="auto">
                <a:xfrm rot="-3172564">
                  <a:off x="4949" y="141"/>
                  <a:ext cx="179" cy="138"/>
                </a:xfrm>
                <a:custGeom>
                  <a:avLst/>
                  <a:gdLst>
                    <a:gd name="T0" fmla="*/ 0 w 709"/>
                    <a:gd name="T1" fmla="*/ 1 h 386"/>
                    <a:gd name="T2" fmla="*/ 1 w 709"/>
                    <a:gd name="T3" fmla="*/ 2 h 386"/>
                    <a:gd name="T4" fmla="*/ 3 w 709"/>
                    <a:gd name="T5" fmla="*/ 6 h 386"/>
                    <a:gd name="T6" fmla="*/ 3 w 709"/>
                    <a:gd name="T7" fmla="*/ 5 h 386"/>
                    <a:gd name="T8" fmla="*/ 1 w 709"/>
                    <a:gd name="T9" fmla="*/ 1 h 386"/>
                    <a:gd name="T10" fmla="*/ 0 w 709"/>
                    <a:gd name="T11" fmla="*/ 0 h 386"/>
                    <a:gd name="T12" fmla="*/ 0 w 709"/>
                    <a:gd name="T13" fmla="*/ 1 h 386"/>
                    <a:gd name="T14" fmla="*/ 0 w 709"/>
                    <a:gd name="T15" fmla="*/ 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p:spPr>
              <p:txBody>
                <a:bodyPr/>
                <a:p>
                  <a:pPr eaLnBrk="0" fontAlgn="base" hangingPunct="0">
                    <a:spcBef>
                      <a:spcPct val="0"/>
                    </a:spcBef>
                    <a:spcAft>
                      <a:spcPct val="0"/>
                    </a:spcAft>
                  </a:pPr>
                  <a:endParaRPr sz="1800" lang="en-US" smtClean="0">
                    <a:solidFill>
                      <a:srgbClr val="000000"/>
                    </a:solidFill>
                  </a:endParaRPr>
                </a:p>
              </p:txBody>
            </p:sp>
          </p:grpSp>
        </p:grpSp>
        <p:sp>
          <p:nvSpPr>
            <p:cNvPr id="1048947" name="Line 52"/>
            <p:cNvSpPr>
              <a:spLocks noChangeShapeType="1"/>
            </p:cNvSpPr>
            <p:nvPr userDrawn="1"/>
          </p:nvSpPr>
          <p:spPr bwMode="auto">
            <a:xfrm>
              <a:off x="4870" y="84"/>
              <a:ext cx="42" cy="96"/>
            </a:xfrm>
            <a:prstGeom prst="line"/>
            <a:noFill/>
            <a:ln w="38100">
              <a:solidFill>
                <a:schemeClr val="accent2"/>
              </a:solidFill>
              <a:round/>
              <a:headEnd/>
              <a:tailEnd/>
            </a:ln>
          </p:spPr>
          <p:txBody>
            <a:bodyPr/>
            <a:p>
              <a:pPr eaLnBrk="0" fontAlgn="base" hangingPunct="0">
                <a:spcBef>
                  <a:spcPct val="0"/>
                </a:spcBef>
                <a:spcAft>
                  <a:spcPct val="0"/>
                </a:spcAft>
              </a:pPr>
              <a:endParaRPr sz="1800" lang="en-US" smtClean="0">
                <a:solidFill>
                  <a:srgbClr val="000000"/>
                </a:solidFill>
              </a:endParaRPr>
            </a:p>
          </p:txBody>
        </p:sp>
      </p:grpSp>
    </p:spTree>
  </p:cSld>
  <p:clrMap accent1="accent1" accent2="accent2" accent3="accent3" accent4="accent4" accent5="accent5" accent6="accent6" bg1="lt1" bg2="lt2" tx1="dk1" tx2="dk2"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withEffect" presetClass="entr" presetID="9" presetSubtype="0">
                                  <p:stCondLst>
                                    <p:cond delay="0"/>
                                  </p:stCondLst>
                                  <p:childTnLst>
                                    <p:set>
                                      <p:cBhvr>
                                        <p:cTn dur="1" fill="hold" id="6">
                                          <p:stCondLst>
                                            <p:cond delay="0"/>
                                          </p:stCondLst>
                                        </p:cTn>
                                        <p:tgtEl>
                                          <p:spTgt spid="1048906"/>
                                        </p:tgtEl>
                                        <p:attrNameLst>
                                          <p:attrName>style.visibility</p:attrName>
                                        </p:attrNameLst>
                                      </p:cBhvr>
                                      <p:to>
                                        <p:strVal val="visible"/>
                                      </p:to>
                                    </p:set>
                                    <p:animEffect transition="in" filter="dissolve">
                                      <p:cBhvr>
                                        <p:cTn dur="500" id="7"/>
                                        <p:tgtEl>
                                          <p:spTgt spid="104890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8907">
                                            <p:txEl>
                                              <p:pRg st="0" end="0"/>
                                            </p:txEl>
                                          </p:spTgt>
                                        </p:tgtEl>
                                        <p:attrNameLst>
                                          <p:attrName>style.visibility</p:attrName>
                                        </p:attrNameLst>
                                      </p:cBhvr>
                                      <p:to>
                                        <p:strVal val="visible"/>
                                      </p:to>
                                    </p:set>
                                    <p:animEffect transition="in" filter="dissolve">
                                      <p:cBhvr>
                                        <p:cTn dur="500" id="12"/>
                                        <p:tgtEl>
                                          <p:spTgt spid="1048907">
                                            <p:txEl>
                                              <p:pRg st="0" end="0"/>
                                            </p:txEl>
                                          </p:spTgt>
                                        </p:tgtEl>
                                      </p:cBhvr>
                                    </p:animEffect>
                                  </p:childTnLst>
                                </p:cTn>
                              </p:par>
                              <p:par>
                                <p:cTn fill="hold" grpId="0" id="13" nodeType="withEffect" presetClass="entr" presetID="9" presetSubtype="0">
                                  <p:stCondLst>
                                    <p:cond delay="0"/>
                                  </p:stCondLst>
                                  <p:childTnLst>
                                    <p:set>
                                      <p:cBhvr>
                                        <p:cTn dur="1" fill="hold" id="14">
                                          <p:stCondLst>
                                            <p:cond delay="0"/>
                                          </p:stCondLst>
                                        </p:cTn>
                                        <p:tgtEl>
                                          <p:spTgt spid="1048907">
                                            <p:txEl>
                                              <p:pRg st="1" end="1"/>
                                            </p:txEl>
                                          </p:spTgt>
                                        </p:tgtEl>
                                        <p:attrNameLst>
                                          <p:attrName>style.visibility</p:attrName>
                                        </p:attrNameLst>
                                      </p:cBhvr>
                                      <p:to>
                                        <p:strVal val="visible"/>
                                      </p:to>
                                    </p:set>
                                    <p:animEffect transition="in" filter="dissolve">
                                      <p:cBhvr>
                                        <p:cTn dur="500" id="15"/>
                                        <p:tgtEl>
                                          <p:spTgt spid="1048907">
                                            <p:txEl>
                                              <p:pRg st="1" end="1"/>
                                            </p:txEl>
                                          </p:spTgt>
                                        </p:tgtEl>
                                      </p:cBhvr>
                                    </p:animEffect>
                                  </p:childTnLst>
                                </p:cTn>
                              </p:par>
                              <p:par>
                                <p:cTn fill="hold" grpId="0" id="16" nodeType="withEffect" presetClass="entr" presetID="9" presetSubtype="0">
                                  <p:stCondLst>
                                    <p:cond delay="0"/>
                                  </p:stCondLst>
                                  <p:childTnLst>
                                    <p:set>
                                      <p:cBhvr>
                                        <p:cTn dur="1" fill="hold" id="17">
                                          <p:stCondLst>
                                            <p:cond delay="0"/>
                                          </p:stCondLst>
                                        </p:cTn>
                                        <p:tgtEl>
                                          <p:spTgt spid="1048907">
                                            <p:txEl>
                                              <p:pRg st="2" end="2"/>
                                            </p:txEl>
                                          </p:spTgt>
                                        </p:tgtEl>
                                        <p:attrNameLst>
                                          <p:attrName>style.visibility</p:attrName>
                                        </p:attrNameLst>
                                      </p:cBhvr>
                                      <p:to>
                                        <p:strVal val="visible"/>
                                      </p:to>
                                    </p:set>
                                    <p:animEffect transition="in" filter="dissolve">
                                      <p:cBhvr>
                                        <p:cTn dur="500" id="18"/>
                                        <p:tgtEl>
                                          <p:spTgt spid="1048907">
                                            <p:txEl>
                                              <p:pRg st="2" end="2"/>
                                            </p:txEl>
                                          </p:spTgt>
                                        </p:tgtEl>
                                      </p:cBhvr>
                                    </p:animEffect>
                                  </p:childTnLst>
                                </p:cTn>
                              </p:par>
                              <p:par>
                                <p:cTn fill="hold" grpId="0" id="19" nodeType="withEffect" presetClass="entr" presetID="9" presetSubtype="0">
                                  <p:stCondLst>
                                    <p:cond delay="0"/>
                                  </p:stCondLst>
                                  <p:childTnLst>
                                    <p:set>
                                      <p:cBhvr>
                                        <p:cTn dur="1" fill="hold" id="20">
                                          <p:stCondLst>
                                            <p:cond delay="0"/>
                                          </p:stCondLst>
                                        </p:cTn>
                                        <p:tgtEl>
                                          <p:spTgt spid="1048907">
                                            <p:txEl>
                                              <p:pRg st="3" end="3"/>
                                            </p:txEl>
                                          </p:spTgt>
                                        </p:tgtEl>
                                        <p:attrNameLst>
                                          <p:attrName>style.visibility</p:attrName>
                                        </p:attrNameLst>
                                      </p:cBhvr>
                                      <p:to>
                                        <p:strVal val="visible"/>
                                      </p:to>
                                    </p:set>
                                    <p:animEffect transition="in" filter="dissolve">
                                      <p:cBhvr>
                                        <p:cTn dur="500" id="21"/>
                                        <p:tgtEl>
                                          <p:spTgt spid="1048907">
                                            <p:txEl>
                                              <p:pRg st="3" end="3"/>
                                            </p:txEl>
                                          </p:spTgt>
                                        </p:tgtEl>
                                      </p:cBhvr>
                                    </p:animEffect>
                                  </p:childTnLst>
                                </p:cTn>
                              </p:par>
                              <p:par>
                                <p:cTn fill="hold" grpId="0" id="22" nodeType="withEffect" presetClass="entr" presetID="9" presetSubtype="0">
                                  <p:stCondLst>
                                    <p:cond delay="0"/>
                                  </p:stCondLst>
                                  <p:childTnLst>
                                    <p:set>
                                      <p:cBhvr>
                                        <p:cTn dur="1" fill="hold" id="23">
                                          <p:stCondLst>
                                            <p:cond delay="0"/>
                                          </p:stCondLst>
                                        </p:cTn>
                                        <p:tgtEl>
                                          <p:spTgt spid="1048907">
                                            <p:txEl>
                                              <p:pRg st="4" end="4"/>
                                            </p:txEl>
                                          </p:spTgt>
                                        </p:tgtEl>
                                        <p:attrNameLst>
                                          <p:attrName>style.visibility</p:attrName>
                                        </p:attrNameLst>
                                      </p:cBhvr>
                                      <p:to>
                                        <p:strVal val="visible"/>
                                      </p:to>
                                    </p:set>
                                    <p:animEffect transition="in" filter="dissolve">
                                      <p:cBhvr>
                                        <p:cTn dur="500" id="24"/>
                                        <p:tgtEl>
                                          <p:spTgt spid="1048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6" grpId="0"/>
      <p:bldP spid="1048907" grpId="0" build="p">
        <p:tmplLst>
          <p:tmpl lvl="1">
            <p:tnLst>
              <p:par>
                <p:cTn fill="hold" nodeType="clickEffect" presetClass="entr" presetID="9" presetSubtype="0">
                  <p:stCondLst>
                    <p:cond delay="0"/>
                  </p:stCondLst>
                  <p:childTnLst>
                    <p:set>
                      <p:cBhvr>
                        <p:cTn dur="1" fill="hold">
                          <p:stCondLst>
                            <p:cond delay="0"/>
                          </p:stCondLst>
                        </p:cTn>
                        <p:tgtEl>
                          <p:spTgt spid="1048907"/>
                        </p:tgtEl>
                        <p:attrNameLst>
                          <p:attrName>style.visibility</p:attrName>
                        </p:attrNameLst>
                      </p:cBhvr>
                      <p:to>
                        <p:strVal val="visible"/>
                      </p:to>
                    </p:set>
                    <p:animEffect transition="in" filter="dissolve">
                      <p:cBhvr>
                        <p:cTn dur="500"/>
                        <p:tgtEl>
                          <p:spTgt spid="1048907"/>
                        </p:tgtEl>
                      </p:cBhvr>
                    </p:animEffect>
                  </p:childTnLst>
                </p:cTn>
              </p:par>
            </p:tnLst>
          </p:tmpl>
          <p:tmpl lvl="2">
            <p:tnLst>
              <p:par>
                <p:cTn fill="hold" nodeType="withEffect" presetClass="entr" presetID="9" presetSubtype="0">
                  <p:stCondLst>
                    <p:cond delay="0"/>
                  </p:stCondLst>
                  <p:childTnLst>
                    <p:set>
                      <p:cBhvr>
                        <p:cTn dur="1" fill="hold">
                          <p:stCondLst>
                            <p:cond delay="0"/>
                          </p:stCondLst>
                        </p:cTn>
                        <p:tgtEl>
                          <p:spTgt spid="1048907"/>
                        </p:tgtEl>
                        <p:attrNameLst>
                          <p:attrName>style.visibility</p:attrName>
                        </p:attrNameLst>
                      </p:cBhvr>
                      <p:to>
                        <p:strVal val="visible"/>
                      </p:to>
                    </p:set>
                    <p:animEffect transition="in" filter="dissolve">
                      <p:cBhvr>
                        <p:cTn dur="500"/>
                        <p:tgtEl>
                          <p:spTgt spid="1048907"/>
                        </p:tgtEl>
                      </p:cBhvr>
                    </p:animEffect>
                  </p:childTnLst>
                </p:cTn>
              </p:par>
            </p:tnLst>
          </p:tmpl>
          <p:tmpl lvl="3">
            <p:tnLst>
              <p:par>
                <p:cTn fill="hold" nodeType="withEffect" presetClass="entr" presetID="9" presetSubtype="0">
                  <p:stCondLst>
                    <p:cond delay="0"/>
                  </p:stCondLst>
                  <p:childTnLst>
                    <p:set>
                      <p:cBhvr>
                        <p:cTn dur="1" fill="hold">
                          <p:stCondLst>
                            <p:cond delay="0"/>
                          </p:stCondLst>
                        </p:cTn>
                        <p:tgtEl>
                          <p:spTgt spid="1048907"/>
                        </p:tgtEl>
                        <p:attrNameLst>
                          <p:attrName>style.visibility</p:attrName>
                        </p:attrNameLst>
                      </p:cBhvr>
                      <p:to>
                        <p:strVal val="visible"/>
                      </p:to>
                    </p:set>
                    <p:animEffect transition="in" filter="dissolve">
                      <p:cBhvr>
                        <p:cTn dur="500"/>
                        <p:tgtEl>
                          <p:spTgt spid="1048907"/>
                        </p:tgtEl>
                      </p:cBhvr>
                    </p:animEffect>
                  </p:childTnLst>
                </p:cTn>
              </p:par>
            </p:tnLst>
          </p:tmpl>
          <p:tmpl lvl="4">
            <p:tnLst>
              <p:par>
                <p:cTn fill="hold" nodeType="withEffect" presetClass="entr" presetID="9" presetSubtype="0">
                  <p:stCondLst>
                    <p:cond delay="0"/>
                  </p:stCondLst>
                  <p:childTnLst>
                    <p:set>
                      <p:cBhvr>
                        <p:cTn dur="1" fill="hold">
                          <p:stCondLst>
                            <p:cond delay="0"/>
                          </p:stCondLst>
                        </p:cTn>
                        <p:tgtEl>
                          <p:spTgt spid="1048907"/>
                        </p:tgtEl>
                        <p:attrNameLst>
                          <p:attrName>style.visibility</p:attrName>
                        </p:attrNameLst>
                      </p:cBhvr>
                      <p:to>
                        <p:strVal val="visible"/>
                      </p:to>
                    </p:set>
                    <p:animEffect transition="in" filter="dissolve">
                      <p:cBhvr>
                        <p:cTn dur="500"/>
                        <p:tgtEl>
                          <p:spTgt spid="1048907"/>
                        </p:tgtEl>
                      </p:cBhvr>
                    </p:animEffect>
                  </p:childTnLst>
                </p:cTn>
              </p:par>
            </p:tnLst>
          </p:tmpl>
          <p:tmpl lvl="5">
            <p:tnLst>
              <p:par>
                <p:cTn fill="hold" nodeType="withEffect" presetClass="entr" presetID="9" presetSubtype="0">
                  <p:stCondLst>
                    <p:cond delay="0"/>
                  </p:stCondLst>
                  <p:childTnLst>
                    <p:set>
                      <p:cBhvr>
                        <p:cTn dur="1" fill="hold">
                          <p:stCondLst>
                            <p:cond delay="0"/>
                          </p:stCondLst>
                        </p:cTn>
                        <p:tgtEl>
                          <p:spTgt spid="1048907"/>
                        </p:tgtEl>
                        <p:attrNameLst>
                          <p:attrName>style.visibility</p:attrName>
                        </p:attrNameLst>
                      </p:cBhvr>
                      <p:to>
                        <p:strVal val="visible"/>
                      </p:to>
                    </p:set>
                    <p:animEffect transition="in" filter="dissolve">
                      <p:cBhvr>
                        <p:cTn dur="500"/>
                        <p:tgtEl>
                          <p:spTgt spid="1048907"/>
                        </p:tgtEl>
                      </p:cBhvr>
                    </p:animEffect>
                  </p:childTnLst>
                </p:cTn>
              </p:par>
            </p:tnLst>
          </p:tmpl>
        </p:tmplLst>
      </p:bldP>
    </p:bldLst>
  </p:timing>
  <p:hf dt="0" ftr="0" hdr="0" sldNum="1"/>
  <p:txStyles>
    <p:titleStyle>
      <a:lvl1pPr algn="ctr" eaLnBrk="0" fontAlgn="base" hangingPunct="0" rtl="0">
        <a:spcBef>
          <a:spcPct val="0"/>
        </a:spcBef>
        <a:spcAft>
          <a:spcPct val="0"/>
        </a:spcAft>
        <a:defRPr sz="4400">
          <a:solidFill>
            <a:schemeClr val="tx1"/>
          </a:solidFill>
          <a:latin typeface="+mj-lt"/>
          <a:ea typeface="+mj-ea"/>
          <a:cs typeface="+mj-cs"/>
        </a:defRPr>
      </a:lvl1pPr>
      <a:lvl2pPr algn="ctr" eaLnBrk="0" fontAlgn="base" hangingPunct="0" rtl="0">
        <a:spcBef>
          <a:spcPct val="0"/>
        </a:spcBef>
        <a:spcAft>
          <a:spcPct val="0"/>
        </a:spcAft>
        <a:defRPr sz="4400">
          <a:solidFill>
            <a:schemeClr val="tx1"/>
          </a:solidFill>
          <a:latin typeface="Comic Sans MS" pitchFamily="66" charset="0"/>
          <a:cs typeface="Arial" pitchFamily="34" charset="0"/>
        </a:defRPr>
      </a:lvl2pPr>
      <a:lvl3pPr algn="ctr" eaLnBrk="0" fontAlgn="base" hangingPunct="0" rtl="0">
        <a:spcBef>
          <a:spcPct val="0"/>
        </a:spcBef>
        <a:spcAft>
          <a:spcPct val="0"/>
        </a:spcAft>
        <a:defRPr sz="4400">
          <a:solidFill>
            <a:schemeClr val="tx1"/>
          </a:solidFill>
          <a:latin typeface="Comic Sans MS" pitchFamily="66" charset="0"/>
          <a:cs typeface="Arial" pitchFamily="34" charset="0"/>
        </a:defRPr>
      </a:lvl3pPr>
      <a:lvl4pPr algn="ctr" eaLnBrk="0" fontAlgn="base" hangingPunct="0" rtl="0">
        <a:spcBef>
          <a:spcPct val="0"/>
        </a:spcBef>
        <a:spcAft>
          <a:spcPct val="0"/>
        </a:spcAft>
        <a:defRPr sz="4400">
          <a:solidFill>
            <a:schemeClr val="tx1"/>
          </a:solidFill>
          <a:latin typeface="Comic Sans MS" pitchFamily="66" charset="0"/>
          <a:cs typeface="Arial" pitchFamily="34" charset="0"/>
        </a:defRPr>
      </a:lvl4pPr>
      <a:lvl5pPr algn="ctr" eaLnBrk="0" fontAlgn="base" hangingPunct="0" rtl="0">
        <a:spcBef>
          <a:spcPct val="0"/>
        </a:spcBef>
        <a:spcAft>
          <a:spcPct val="0"/>
        </a:spcAft>
        <a:defRPr sz="4400">
          <a:solidFill>
            <a:schemeClr val="tx1"/>
          </a:solidFill>
          <a:latin typeface="Comic Sans MS" pitchFamily="66" charset="0"/>
          <a:cs typeface="Arial" pitchFamily="34" charset="0"/>
        </a:defRPr>
      </a:lvl5pPr>
      <a:lvl6pPr algn="ctr" fontAlgn="base" marL="457200" rtl="0">
        <a:spcBef>
          <a:spcPct val="0"/>
        </a:spcBef>
        <a:spcAft>
          <a:spcPct val="0"/>
        </a:spcAft>
        <a:defRPr sz="4400">
          <a:solidFill>
            <a:schemeClr val="tx1"/>
          </a:solidFill>
          <a:latin typeface="Comic Sans MS" pitchFamily="66" charset="0"/>
          <a:cs typeface="Arial" pitchFamily="34" charset="0"/>
        </a:defRPr>
      </a:lvl6pPr>
      <a:lvl7pPr algn="ctr" fontAlgn="base" marL="914400" rtl="0">
        <a:spcBef>
          <a:spcPct val="0"/>
        </a:spcBef>
        <a:spcAft>
          <a:spcPct val="0"/>
        </a:spcAft>
        <a:defRPr sz="4400">
          <a:solidFill>
            <a:schemeClr val="tx1"/>
          </a:solidFill>
          <a:latin typeface="Comic Sans MS" pitchFamily="66" charset="0"/>
          <a:cs typeface="Arial" pitchFamily="34" charset="0"/>
        </a:defRPr>
      </a:lvl7pPr>
      <a:lvl8pPr algn="ctr" fontAlgn="base" marL="1371600" rtl="0">
        <a:spcBef>
          <a:spcPct val="0"/>
        </a:spcBef>
        <a:spcAft>
          <a:spcPct val="0"/>
        </a:spcAft>
        <a:defRPr sz="4400">
          <a:solidFill>
            <a:schemeClr val="tx1"/>
          </a:solidFill>
          <a:latin typeface="Comic Sans MS" pitchFamily="66" charset="0"/>
          <a:cs typeface="Arial" pitchFamily="34" charset="0"/>
        </a:defRPr>
      </a:lvl8pPr>
      <a:lvl9pPr algn="ctr" fontAlgn="base" marL="1828800" rtl="0">
        <a:spcBef>
          <a:spcPct val="0"/>
        </a:spcBef>
        <a:spcAft>
          <a:spcPct val="0"/>
        </a:spcAft>
        <a:defRPr sz="4400">
          <a:solidFill>
            <a:schemeClr val="tx1"/>
          </a:solidFill>
          <a:latin typeface="Comic Sans MS" pitchFamily="66" charset="0"/>
          <a:cs typeface="Arial" pitchFamily="34" charset="0"/>
        </a:defRPr>
      </a:lvl9pPr>
    </p:titleStyle>
    <p:body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cs typeface="+mn-cs"/>
        </a:defRPr>
      </a:lvl2pPr>
      <a:lvl3pPr algn="l" eaLnBrk="0" fontAlgn="base" hangingPunct="0" indent="-228600" marL="1143000" rtl="0">
        <a:spcBef>
          <a:spcPct val="20000"/>
        </a:spcBef>
        <a:spcAft>
          <a:spcPct val="0"/>
        </a:spcAft>
        <a:buChar char="•"/>
        <a:defRPr sz="2400">
          <a:solidFill>
            <a:schemeClr val="tx1"/>
          </a:solidFill>
          <a:latin typeface="+mn-lt"/>
          <a:cs typeface="+mn-cs"/>
        </a:defRPr>
      </a:lvl3pPr>
      <a:lvl4pPr algn="l" eaLnBrk="0" fontAlgn="base" hangingPunct="0" indent="-228600" marL="1600200" rtl="0">
        <a:spcBef>
          <a:spcPct val="20000"/>
        </a:spcBef>
        <a:spcAft>
          <a:spcPct val="0"/>
        </a:spcAft>
        <a:buChar char="–"/>
        <a:defRPr sz="2000">
          <a:solidFill>
            <a:schemeClr val="tx1"/>
          </a:solidFill>
          <a:latin typeface="+mn-lt"/>
          <a:cs typeface="+mn-cs"/>
        </a:defRPr>
      </a:lvl4pPr>
      <a:lvl5pPr algn="l" eaLnBrk="0" fontAlgn="base" hangingPunct="0" indent="-228600" marL="2057400" rtl="0">
        <a:spcBef>
          <a:spcPct val="20000"/>
        </a:spcBef>
        <a:spcAft>
          <a:spcPct val="0"/>
        </a:spcAft>
        <a:buChar char="»"/>
        <a:defRPr sz="2000">
          <a:solidFill>
            <a:schemeClr val="tx1"/>
          </a:solidFill>
          <a:latin typeface="+mn-lt"/>
          <a:cs typeface="+mn-cs"/>
        </a:defRPr>
      </a:lvl5pPr>
      <a:lvl6pPr algn="l" fontAlgn="base" indent="-228600" marL="2514600" rtl="0">
        <a:spcBef>
          <a:spcPct val="20000"/>
        </a:spcBef>
        <a:spcAft>
          <a:spcPct val="0"/>
        </a:spcAft>
        <a:buChar char="»"/>
        <a:defRPr sz="2000">
          <a:solidFill>
            <a:schemeClr val="tx1"/>
          </a:solidFill>
          <a:latin typeface="+mn-lt"/>
          <a:cs typeface="+mn-cs"/>
        </a:defRPr>
      </a:lvl6pPr>
      <a:lvl7pPr algn="l" fontAlgn="base" indent="-228600" marL="2971800" rtl="0">
        <a:spcBef>
          <a:spcPct val="20000"/>
        </a:spcBef>
        <a:spcAft>
          <a:spcPct val="0"/>
        </a:spcAft>
        <a:buChar char="»"/>
        <a:defRPr sz="2000">
          <a:solidFill>
            <a:schemeClr val="tx1"/>
          </a:solidFill>
          <a:latin typeface="+mn-lt"/>
          <a:cs typeface="+mn-cs"/>
        </a:defRPr>
      </a:lvl7pPr>
      <a:lvl8pPr algn="l" fontAlgn="base" indent="-228600" marL="3429000" rtl="0">
        <a:spcBef>
          <a:spcPct val="20000"/>
        </a:spcBef>
        <a:spcAft>
          <a:spcPct val="0"/>
        </a:spcAft>
        <a:buChar char="»"/>
        <a:defRPr sz="2000">
          <a:solidFill>
            <a:schemeClr val="tx1"/>
          </a:solidFill>
          <a:latin typeface="+mn-lt"/>
          <a:cs typeface="+mn-cs"/>
        </a:defRPr>
      </a:lvl8pPr>
      <a:lvl9pPr algn="l" fontAlgn="base" indent="-228600" marL="3886200" rtl="0">
        <a:spcBef>
          <a:spcPct val="20000"/>
        </a:spcBef>
        <a:spcAft>
          <a:spcPct val="0"/>
        </a:spcAft>
        <a:buChar char="»"/>
        <a:defRPr sz="2000">
          <a:solidFill>
            <a:schemeClr val="tx1"/>
          </a:solidFill>
          <a:latin typeface="+mn-lt"/>
          <a:cs typeface="+mn-cs"/>
        </a:defRPr>
      </a:lvl9pPr>
    </p:bodyStyle>
    <p:otherStyle>
      <a:defPPr>
        <a:defRPr lang="ar-SA"/>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641" name=""/>
        <p:cNvGrpSpPr/>
        <p:nvPr/>
      </p:nvGrpSpPr>
      <p:grpSpPr>
        <a:xfrm>
          <a:off x="0" y="0"/>
          <a:ext cx="0" cy="0"/>
          <a:chOff x="0" y="0"/>
          <a:chExt cx="0" cy="0"/>
        </a:xfrm>
      </p:grpSpPr>
      <p:sp>
        <p:nvSpPr>
          <p:cNvPr id="1049438" name="Title Placeholder 1"/>
          <p:cNvSpPr>
            <a:spLocks noGrp="1"/>
          </p:cNvSpPr>
          <p:nvPr>
            <p:ph type="title"/>
          </p:nvPr>
        </p:nvSpPr>
        <p:spPr>
          <a:xfrm>
            <a:off x="1024128" y="585216"/>
            <a:ext cx="9720072" cy="1499616"/>
          </a:xfrm>
          <a:prstGeom prst="rect"/>
        </p:spPr>
        <p:txBody>
          <a:bodyPr anchor="ctr" bIns="45720" lIns="91440" rIns="91440" rtlCol="0" tIns="45720" vert="horz">
            <a:normAutofit/>
          </a:bodyPr>
          <a:p>
            <a:r>
              <a:rPr lang="en-US" smtClean="0"/>
              <a:t>Click to edit Master title style</a:t>
            </a:r>
            <a:endParaRPr dirty="0" lang="en-US"/>
          </a:p>
        </p:txBody>
      </p:sp>
      <p:sp>
        <p:nvSpPr>
          <p:cNvPr id="1049439" name="Text Placeholder 2"/>
          <p:cNvSpPr>
            <a:spLocks noGrp="1"/>
          </p:cNvSpPr>
          <p:nvPr>
            <p:ph type="body" idx="1"/>
          </p:nvPr>
        </p:nvSpPr>
        <p:spPr>
          <a:xfrm>
            <a:off x="1024128" y="2286000"/>
            <a:ext cx="9720073" cy="4023360"/>
          </a:xfrm>
          <a:prstGeom prst="rect"/>
        </p:spPr>
        <p:txBody>
          <a:bodyPr bIns="45720" lIns="45720" rIns="45720" rtlCol="0" tIns="45720" vert="horz">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9440" name="Date Placeholder 3"/>
          <p:cNvSpPr>
            <a:spLocks noGrp="1"/>
          </p:cNvSpPr>
          <p:nvPr>
            <p:ph type="dt" sz="half" idx="2"/>
          </p:nvPr>
        </p:nvSpPr>
        <p:spPr>
          <a:xfrm>
            <a:off x="1024129" y="6470704"/>
            <a:ext cx="2154143" cy="274320"/>
          </a:xfrm>
          <a:prstGeom prst="rect"/>
        </p:spPr>
        <p:txBody>
          <a:bodyPr anchor="ctr" bIns="45720" lIns="91440" rIns="91440" rtlCol="0" tIns="45720" vert="horz"/>
          <a:lstStyle>
            <a:lvl1pPr algn="l">
              <a:defRPr sz="1000">
                <a:solidFill>
                  <a:schemeClr val="tx1">
                    <a:lumMod val="95000"/>
                    <a:lumOff val="5000"/>
                  </a:schemeClr>
                </a:solidFill>
                <a:latin typeface="+mj-lt"/>
              </a:defRPr>
            </a:lvl1pPr>
          </a:lstStyle>
          <a:p>
            <a:pPr defTabSz="457200"/>
            <a:fld id="{B61BEF0D-F0BB-DE4B-95CE-6DB70DBA9567}" type="datetimeFigureOut">
              <a:rPr lang="en-US" smtClean="0">
                <a:solidFill>
                  <a:prstClr val="black">
                    <a:lumMod val="95000"/>
                    <a:lumOff val="5000"/>
                  </a:prstClr>
                </a:solidFill>
              </a:rPr>
              <a:pPr defTabSz="457200"/>
            </a:fld>
            <a:endParaRPr dirty="0" lang="en-US">
              <a:solidFill>
                <a:prstClr val="black">
                  <a:lumMod val="95000"/>
                  <a:lumOff val="5000"/>
                </a:prstClr>
              </a:solidFill>
            </a:endParaRPr>
          </a:p>
        </p:txBody>
      </p:sp>
      <p:sp>
        <p:nvSpPr>
          <p:cNvPr id="1049441" name="Footer Placeholder 4"/>
          <p:cNvSpPr>
            <a:spLocks noGrp="1"/>
          </p:cNvSpPr>
          <p:nvPr>
            <p:ph type="ftr" sz="quarter" idx="3"/>
          </p:nvPr>
        </p:nvSpPr>
        <p:spPr>
          <a:xfrm>
            <a:off x="4842932" y="6470704"/>
            <a:ext cx="5901459" cy="274320"/>
          </a:xfrm>
          <a:prstGeom prst="rect"/>
        </p:spPr>
        <p:txBody>
          <a:bodyPr anchor="ctr" bIns="45720" lIns="91440" rIns="91440" rtlCol="0" tIns="45720" vert="horz"/>
          <a:lstStyle>
            <a:lvl1pPr algn="r">
              <a:defRPr baseline="0" cap="all" sz="1000">
                <a:solidFill>
                  <a:schemeClr val="tx1">
                    <a:lumMod val="95000"/>
                    <a:lumOff val="5000"/>
                  </a:schemeClr>
                </a:solidFill>
                <a:latin typeface="+mj-lt"/>
              </a:defRPr>
            </a:lvl1pPr>
          </a:lstStyle>
          <a:p>
            <a:pPr defTabSz="457200"/>
            <a:endParaRPr dirty="0" lang="en-US">
              <a:solidFill>
                <a:prstClr val="black">
                  <a:lumMod val="95000"/>
                  <a:lumOff val="5000"/>
                </a:prstClr>
              </a:solidFill>
            </a:endParaRPr>
          </a:p>
        </p:txBody>
      </p:sp>
      <p:sp>
        <p:nvSpPr>
          <p:cNvPr id="1049442" name="Slide Number Placeholder 5"/>
          <p:cNvSpPr>
            <a:spLocks noGrp="1"/>
          </p:cNvSpPr>
          <p:nvPr>
            <p:ph type="sldNum" sz="quarter" idx="4"/>
          </p:nvPr>
        </p:nvSpPr>
        <p:spPr>
          <a:xfrm>
            <a:off x="10837333" y="6470704"/>
            <a:ext cx="973667" cy="274320"/>
          </a:xfrm>
          <a:prstGeom prst="rect"/>
        </p:spPr>
        <p:txBody>
          <a:bodyPr anchor="ctr" bIns="45720" lIns="91440" rIns="91440" rtlCol="0" tIns="45720" vert="horz"/>
          <a:lstStyle>
            <a:lvl1pPr algn="l">
              <a:defRPr sz="1000">
                <a:solidFill>
                  <a:schemeClr val="tx1">
                    <a:lumMod val="95000"/>
                    <a:lumOff val="5000"/>
                  </a:schemeClr>
                </a:solidFill>
                <a:latin typeface="+mj-lt"/>
              </a:defRPr>
            </a:lvl1pPr>
          </a:lstStyle>
          <a:p>
            <a:pPr defTabSz="457200"/>
            <a:fld id="{D57F1E4F-1CFF-5643-939E-217C01CDF565}" type="slidenum">
              <a:rPr lang="en-US" smtClean="0">
                <a:solidFill>
                  <a:prstClr val="black">
                    <a:lumMod val="95000"/>
                    <a:lumOff val="5000"/>
                  </a:prstClr>
                </a:solidFill>
              </a:rPr>
              <a:pPr defTabSz="457200"/>
            </a:fld>
            <a:endParaRPr dirty="0" lang="en-US">
              <a:solidFill>
                <a:prstClr val="black">
                  <a:lumMod val="95000"/>
                  <a:lumOff val="5000"/>
                </a:prstClr>
              </a:solidFill>
            </a:endParaRPr>
          </a:p>
        </p:txBody>
      </p:sp>
      <p:cxnSp>
        <p:nvCxnSpPr>
          <p:cNvPr id="3145728" name="Straight Connector 6"/>
          <p:cNvCxnSpPr>
            <a:cxnSpLocks/>
          </p:cNvCxnSpPr>
          <p:nvPr/>
        </p:nvCxnSpPr>
        <p:spPr>
          <a:xfrm flipV="1">
            <a:off x="762000" y="826324"/>
            <a:ext cx="0" cy="914400"/>
          </a:xfrm>
          <a:prstGeom prst="line"/>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accent1="accent1" accent2="accent2" accent3="accent3" accent4="accent4" accent5="accent5" accent6="accent6" bg1="lt1" bg2="lt2" tx1="dk1" tx2="dk2"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eaLnBrk="1" hangingPunct="1" latinLnBrk="0" rtl="0">
        <a:lnSpc>
          <a:spcPct val="80000"/>
        </a:lnSpc>
        <a:spcBef>
          <a:spcPct val="0"/>
        </a:spcBef>
        <a:buNone/>
        <a:defRPr baseline="0" cap="all" sz="5000" kern="1200" spc="100">
          <a:solidFill>
            <a:schemeClr val="tx1">
              <a:lumMod val="95000"/>
              <a:lumOff val="5000"/>
            </a:schemeClr>
          </a:solidFill>
          <a:latin typeface="+mj-lt"/>
          <a:ea typeface="+mj-ea"/>
          <a:cs typeface="+mj-cs"/>
        </a:defRPr>
      </a:lvl1pPr>
    </p:titleStyle>
    <p:bodyStyle>
      <a:lvl1pPr algn="l" defTabSz="914400" eaLnBrk="1" hangingPunct="1" indent="-91440" latinLnBrk="0" marL="91440" rtl="0">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algn="l" defTabSz="914400" eaLnBrk="1" hangingPunct="1" indent="-137160" latinLnBrk="0" marL="265176" rtl="0">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algn="l" defTabSz="914400" eaLnBrk="1" hangingPunct="1" indent="-137160" latinLnBrk="0" marL="448056"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algn="l" defTabSz="914400" eaLnBrk="1" hangingPunct="1" indent="-137160" latinLnBrk="0" marL="594360"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algn="l" defTabSz="914400" eaLnBrk="1" hangingPunct="1" indent="-137160" latinLnBrk="0" marL="777240"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algn="l" defTabSz="914400" eaLnBrk="1" hangingPunct="1" indent="-137160" latinLnBrk="0" marL="914400"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algn="l" defTabSz="914400" eaLnBrk="1" hangingPunct="1" indent="-137160" latinLnBrk="0" marL="1060704"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algn="l" defTabSz="914400" eaLnBrk="1" hangingPunct="1" indent="-137160" latinLnBrk="0" marL="1216152"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algn="l" defTabSz="914400" eaLnBrk="1" hangingPunct="1" indent="-137160" latinLnBrk="0" marL="1362456" rtl="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1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612" name="Title 1"/>
          <p:cNvSpPr>
            <a:spLocks noGrp="1"/>
          </p:cNvSpPr>
          <p:nvPr>
            <p:ph type="ctrTitle"/>
          </p:nvPr>
        </p:nvSpPr>
        <p:spPr/>
        <p:txBody>
          <a:bodyPr/>
          <a:p>
            <a:r>
              <a:rPr dirty="0" lang="en-US" smtClean="0">
                <a:solidFill>
                  <a:srgbClr val="7030A0"/>
                </a:solidFill>
              </a:rPr>
              <a:t>MNH 2</a:t>
            </a:r>
            <a:endParaRPr dirty="0" lang="en-US">
              <a:solidFill>
                <a:srgbClr val="7030A0"/>
              </a:solidFill>
            </a:endParaRPr>
          </a:p>
        </p:txBody>
      </p:sp>
      <p:sp>
        <p:nvSpPr>
          <p:cNvPr id="1048613" name="Subtitle 2"/>
          <p:cNvSpPr>
            <a:spLocks noGrp="1"/>
          </p:cNvSpPr>
          <p:nvPr>
            <p:ph type="subTitle" idx="1"/>
          </p:nvPr>
        </p:nvSpPr>
        <p:spPr/>
        <p:txBody>
          <a:bodyPr/>
          <a:p>
            <a:r>
              <a:rPr dirty="0" sz="3600" lang="en-US" smtClean="0">
                <a:solidFill>
                  <a:srgbClr val="7030A0"/>
                </a:solidFill>
              </a:rPr>
              <a:t>COMPLICATIONS</a:t>
            </a:r>
            <a:r>
              <a:rPr dirty="0" lang="en-US" smtClean="0">
                <a:solidFill>
                  <a:srgbClr val="7030A0"/>
                </a:solidFill>
              </a:rPr>
              <a:t>  </a:t>
            </a:r>
            <a:r>
              <a:rPr dirty="0" sz="3600" lang="en-US" smtClean="0">
                <a:solidFill>
                  <a:srgbClr val="7030A0"/>
                </a:solidFill>
              </a:rPr>
              <a:t>IN PREGNANCY</a:t>
            </a:r>
            <a:endParaRPr dirty="0" sz="3600" lang="en-US">
              <a:solidFill>
                <a:srgbClr val="7030A0"/>
              </a:solidFill>
            </a:endParaRPr>
          </a:p>
        </p:txBody>
      </p:sp>
      <p:sp>
        <p:nvSpPr>
          <p:cNvPr id="1048614" name="Slide Number Placeholder 4"/>
          <p:cNvSpPr>
            <a:spLocks noGrp="1"/>
          </p:cNvSpPr>
          <p:nvPr>
            <p:ph type="sldNum" sz="quarter" idx="12"/>
          </p:nvPr>
        </p:nvSpPr>
        <p:spPr/>
        <p:txBody>
          <a:bodyPr/>
          <a:p>
            <a:fld id="{5F0F26D2-990D-4104-B198-15B1F813F25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8646" name="Title 1"/>
          <p:cNvSpPr>
            <a:spLocks noGrp="1"/>
          </p:cNvSpPr>
          <p:nvPr>
            <p:ph type="title"/>
          </p:nvPr>
        </p:nvSpPr>
        <p:spPr/>
        <p:txBody>
          <a:bodyPr/>
          <a:p>
            <a:pPr algn="ctr"/>
            <a:r>
              <a:rPr dirty="0" lang="en-US" smtClean="0">
                <a:solidFill>
                  <a:srgbClr val="00B0F0"/>
                </a:solidFill>
              </a:rPr>
              <a:t>Risk factors /causes of hyperemesis gravidarum</a:t>
            </a:r>
            <a:endParaRPr dirty="0" lang="en-US">
              <a:solidFill>
                <a:srgbClr val="00B0F0"/>
              </a:solidFill>
            </a:endParaRPr>
          </a:p>
        </p:txBody>
      </p:sp>
      <p:sp>
        <p:nvSpPr>
          <p:cNvPr id="1048647" name="Content Placeholder 2"/>
          <p:cNvSpPr>
            <a:spLocks noGrp="1"/>
          </p:cNvSpPr>
          <p:nvPr>
            <p:ph idx="1"/>
          </p:nvPr>
        </p:nvSpPr>
        <p:spPr/>
        <p:txBody>
          <a:bodyPr/>
          <a:p>
            <a:pPr algn="just" marL="0" marR="0">
              <a:lnSpc>
                <a:spcPct val="100000"/>
              </a:lnSpc>
              <a:spcBef>
                <a:spcPts val="0"/>
              </a:spcBef>
              <a:spcAft>
                <a:spcPts val="0"/>
              </a:spcAft>
            </a:pPr>
            <a:r>
              <a:rPr dirty="0" lang="en-US">
                <a:ea typeface="Times New Roman" panose="02020603050405020304" pitchFamily="18" charset="0"/>
              </a:rPr>
              <a:t>Hyperemesis gravidarum occurs in very few women</a:t>
            </a:r>
            <a:r>
              <a:rPr dirty="0" lang="en-US" smtClean="0">
                <a:ea typeface="Times New Roman" panose="02020603050405020304" pitchFamily="18" charset="0"/>
              </a:rPr>
              <a:t>.</a:t>
            </a:r>
          </a:p>
          <a:p>
            <a:pPr algn="just" marL="0" marR="0">
              <a:lnSpc>
                <a:spcPct val="100000"/>
              </a:lnSpc>
              <a:spcBef>
                <a:spcPts val="0"/>
              </a:spcBef>
              <a:spcAft>
                <a:spcPts val="0"/>
              </a:spcAft>
            </a:pPr>
            <a:r>
              <a:rPr dirty="0" lang="en-US" smtClean="0">
                <a:ea typeface="Times New Roman" panose="02020603050405020304" pitchFamily="18" charset="0"/>
              </a:rPr>
              <a:t>The cause is not known but it is usually </a:t>
            </a:r>
            <a:r>
              <a:rPr dirty="0" lang="en-US">
                <a:ea typeface="Times New Roman" panose="02020603050405020304" pitchFamily="18" charset="0"/>
              </a:rPr>
              <a:t>associated </a:t>
            </a:r>
            <a:r>
              <a:rPr dirty="0" lang="en-US" smtClean="0">
                <a:ea typeface="Times New Roman" panose="02020603050405020304" pitchFamily="18" charset="0"/>
              </a:rPr>
              <a:t>with: </a:t>
            </a:r>
          </a:p>
          <a:p>
            <a:pPr algn="just" indent="-457200" lvl="3">
              <a:lnSpc>
                <a:spcPct val="100000"/>
              </a:lnSpc>
              <a:spcBef>
                <a:spcPts val="0"/>
              </a:spcBef>
              <a:buFont typeface="Wingdings" panose="05000000000000000000" pitchFamily="2" charset="2"/>
              <a:buChar char="Ø"/>
            </a:pPr>
            <a:r>
              <a:rPr dirty="0" sz="2800" lang="en-US">
                <a:ea typeface="Times New Roman" panose="02020603050405020304" pitchFamily="18" charset="0"/>
              </a:rPr>
              <a:t>M</a:t>
            </a:r>
            <a:r>
              <a:rPr dirty="0" sz="2800" lang="en-US" smtClean="0">
                <a:ea typeface="Times New Roman" panose="02020603050405020304" pitchFamily="18" charset="0"/>
              </a:rPr>
              <a:t>ultiple </a:t>
            </a:r>
            <a:r>
              <a:rPr dirty="0" sz="2800" lang="en-US">
                <a:ea typeface="Times New Roman" panose="02020603050405020304" pitchFamily="18" charset="0"/>
              </a:rPr>
              <a:t>pregnancies</a:t>
            </a:r>
            <a:r>
              <a:rPr dirty="0" sz="2800" lang="en-US" smtClean="0">
                <a:ea typeface="Times New Roman" panose="02020603050405020304" pitchFamily="18" charset="0"/>
              </a:rPr>
              <a:t>,</a:t>
            </a: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1</a:t>
            </a:r>
            <a:r>
              <a:rPr baseline="30000" dirty="0" sz="2800" lang="en-US" smtClean="0">
                <a:ea typeface="Times New Roman" panose="02020603050405020304" pitchFamily="18" charset="0"/>
              </a:rPr>
              <a:t>st</a:t>
            </a:r>
            <a:r>
              <a:rPr dirty="0" sz="2800" lang="en-US" smtClean="0">
                <a:ea typeface="Times New Roman" panose="02020603050405020304" pitchFamily="18" charset="0"/>
              </a:rPr>
              <a:t> pregnancy</a:t>
            </a:r>
          </a:p>
          <a:p>
            <a:pPr algn="just" indent="-457200" lvl="3">
              <a:lnSpc>
                <a:spcPct val="100000"/>
              </a:lnSpc>
              <a:spcBef>
                <a:spcPts val="0"/>
              </a:spcBef>
              <a:buFont typeface="Wingdings" panose="05000000000000000000" pitchFamily="2" charset="2"/>
              <a:buChar char="Ø"/>
            </a:pPr>
            <a:r>
              <a:rPr dirty="0" sz="2800" lang="en-US" err="1" smtClean="0">
                <a:ea typeface="Times New Roman" panose="02020603050405020304" pitchFamily="18" charset="0"/>
              </a:rPr>
              <a:t>hydatidiform</a:t>
            </a:r>
            <a:r>
              <a:rPr dirty="0" sz="2800" lang="en-US" smtClean="0">
                <a:ea typeface="Times New Roman" panose="02020603050405020304" pitchFamily="18" charset="0"/>
              </a:rPr>
              <a:t> </a:t>
            </a:r>
            <a:r>
              <a:rPr dirty="0" sz="2800" lang="en-US">
                <a:ea typeface="Times New Roman" panose="02020603050405020304" pitchFamily="18" charset="0"/>
              </a:rPr>
              <a:t>mole and/or a </a:t>
            </a:r>
            <a:r>
              <a:rPr dirty="0" sz="2800" lang="en-US" smtClean="0">
                <a:ea typeface="Times New Roman" panose="02020603050405020304" pitchFamily="18" charset="0"/>
              </a:rPr>
              <a:t>	</a:t>
            </a: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history </a:t>
            </a:r>
            <a:r>
              <a:rPr dirty="0" sz="2800" lang="en-US">
                <a:ea typeface="Times New Roman" panose="02020603050405020304" pitchFamily="18" charset="0"/>
              </a:rPr>
              <a:t>of habitual abortions</a:t>
            </a:r>
            <a:r>
              <a:rPr dirty="0" sz="2800" lang="en-US" smtClean="0">
                <a:ea typeface="Times New Roman" panose="02020603050405020304" pitchFamily="18" charset="0"/>
              </a:rPr>
              <a:t>.</a:t>
            </a:r>
          </a:p>
          <a:p>
            <a:pPr algn="just" indent="-457200" lvl="3">
              <a:lnSpc>
                <a:spcPct val="100000"/>
              </a:lnSpc>
              <a:spcBef>
                <a:spcPts val="0"/>
              </a:spcBef>
              <a:buFont typeface="Wingdings" panose="05000000000000000000" pitchFamily="2" charset="2"/>
              <a:buChar char="Ø"/>
            </a:pPr>
            <a:r>
              <a:rPr dirty="0" sz="2800" lang="en-US" smtClean="0">
                <a:effectLst/>
                <a:ea typeface="Times New Roman" panose="02020603050405020304" pitchFamily="18" charset="0"/>
              </a:rPr>
              <a:t>Obesity </a:t>
            </a: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Family history of hyperemesis gravidarum</a:t>
            </a:r>
            <a:endParaRPr dirty="0" sz="2800" lang="en-US">
              <a:effectLst/>
              <a:ea typeface="Times New Roman" panose="02020603050405020304" pitchFamily="18" charset="0"/>
            </a:endParaRPr>
          </a:p>
        </p:txBody>
      </p:sp>
      <p:sp>
        <p:nvSpPr>
          <p:cNvPr id="1048648" name="Slide Number Placeholder 4"/>
          <p:cNvSpPr>
            <a:spLocks noGrp="1"/>
          </p:cNvSpPr>
          <p:nvPr>
            <p:ph type="sldNum" sz="quarter" idx="12"/>
          </p:nvPr>
        </p:nvSpPr>
        <p:spPr/>
        <p:txBody>
          <a:bodyPr/>
          <a:p>
            <a:fld id="{5F0F26D2-990D-4104-B198-15B1F813F25B}" type="slidenum">
              <a:rPr lang="en-US" smtClean="0"/>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474" name=""/>
        <p:cNvGrpSpPr/>
        <p:nvPr/>
      </p:nvGrpSpPr>
      <p:grpSpPr>
        <a:xfrm>
          <a:off x="0" y="0"/>
          <a:ext cx="0" cy="0"/>
          <a:chOff x="0" y="0"/>
          <a:chExt cx="0" cy="0"/>
        </a:xfrm>
      </p:grpSpPr>
      <p:sp>
        <p:nvSpPr>
          <p:cNvPr id="1048953" name="Rectangle 2"/>
          <p:cNvSpPr>
            <a:spLocks noGrp="1" noChangeArrowheads="1"/>
          </p:cNvSpPr>
          <p:nvPr>
            <p:ph type="title"/>
          </p:nvPr>
        </p:nvSpPr>
        <p:spPr/>
        <p:txBody>
          <a:bodyPr/>
          <a:p>
            <a:pPr eaLnBrk="1" hangingPunct="1"/>
            <a:r>
              <a:rPr altLang="en-US" dirty="0" lang="en-US" smtClean="0">
                <a:solidFill>
                  <a:srgbClr val="00B0F0"/>
                </a:solidFill>
                <a:latin typeface="Calibri" panose="020F0502020204030204" pitchFamily="34" charset="0"/>
              </a:rPr>
              <a:t>Placental </a:t>
            </a:r>
            <a:r>
              <a:rPr altLang="en-US" dirty="0" lang="en-US" err="1" smtClean="0">
                <a:solidFill>
                  <a:srgbClr val="00B0F0"/>
                </a:solidFill>
                <a:latin typeface="Calibri" panose="020F0502020204030204" pitchFamily="34" charset="0"/>
              </a:rPr>
              <a:t>Abruptio</a:t>
            </a:r>
            <a:endParaRPr altLang="en-US" dirty="0" lang="en-US" smtClean="0">
              <a:solidFill>
                <a:srgbClr val="00B0F0"/>
              </a:solidFill>
              <a:latin typeface="Calibri" panose="020F0502020204030204" pitchFamily="34" charset="0"/>
            </a:endParaRPr>
          </a:p>
        </p:txBody>
      </p:sp>
      <p:sp>
        <p:nvSpPr>
          <p:cNvPr id="1048954" name="Rectangle 3"/>
          <p:cNvSpPr>
            <a:spLocks noGrp="1" noChangeArrowheads="1"/>
          </p:cNvSpPr>
          <p:nvPr>
            <p:ph type="body" idx="1"/>
          </p:nvPr>
        </p:nvSpPr>
        <p:spPr>
          <a:xfrm>
            <a:off x="914400" y="1828799"/>
            <a:ext cx="10261600" cy="4262907"/>
          </a:xfrm>
        </p:spPr>
        <p:txBody>
          <a:bodyPr/>
          <a:p>
            <a:pPr eaLnBrk="1" hangingPunct="1">
              <a:lnSpc>
                <a:spcPct val="90000"/>
              </a:lnSpc>
            </a:pPr>
            <a:r>
              <a:rPr altLang="en-US" dirty="0" sz="2800" lang="en-US">
                <a:latin typeface="Calibri" panose="020F0502020204030204" pitchFamily="34" charset="0"/>
              </a:rPr>
              <a:t>The hallmark symptom of placental abruption </a:t>
            </a:r>
            <a:r>
              <a:rPr altLang="en-US" b="1" dirty="0" sz="2800" lang="en-US">
                <a:latin typeface="Calibri" panose="020F0502020204030204" pitchFamily="34" charset="0"/>
              </a:rPr>
              <a:t>is pain which can vary from mild cramping to severe pain.</a:t>
            </a:r>
          </a:p>
          <a:p>
            <a:pPr eaLnBrk="1" hangingPunct="1">
              <a:lnSpc>
                <a:spcPct val="90000"/>
              </a:lnSpc>
            </a:pPr>
            <a:r>
              <a:rPr altLang="en-US" b="1" dirty="0" sz="2800" lang="en-US">
                <a:latin typeface="Calibri" panose="020F0502020204030204" pitchFamily="34" charset="0"/>
              </a:rPr>
              <a:t>A firm, tender uterus </a:t>
            </a:r>
            <a:r>
              <a:rPr altLang="en-US" dirty="0" sz="2800" lang="en-US">
                <a:latin typeface="Calibri" panose="020F0502020204030204" pitchFamily="34" charset="0"/>
              </a:rPr>
              <a:t>and a possible sudden increase in fundal height on exam.</a:t>
            </a:r>
          </a:p>
          <a:p>
            <a:pPr eaLnBrk="1" hangingPunct="1">
              <a:lnSpc>
                <a:spcPct val="90000"/>
              </a:lnSpc>
            </a:pPr>
            <a:r>
              <a:rPr altLang="en-US" dirty="0" sz="2800" lang="en-US">
                <a:latin typeface="Calibri" panose="020F0502020204030204" pitchFamily="34" charset="0"/>
              </a:rPr>
              <a:t>The amount of external bleeding may not accurately reflect the amount of blood loss.</a:t>
            </a:r>
          </a:p>
          <a:p>
            <a:pPr eaLnBrk="1" hangingPunct="1">
              <a:lnSpc>
                <a:spcPct val="90000"/>
              </a:lnSpc>
            </a:pPr>
            <a:r>
              <a:rPr altLang="en-US" b="1" dirty="0" sz="2800" lang="en-US">
                <a:latin typeface="Calibri" panose="020F0502020204030204" pitchFamily="34" charset="0"/>
              </a:rPr>
              <a:t>Importantly, negative findings with ultrasound examination do not exclude placental abruption</a:t>
            </a:r>
            <a:r>
              <a:rPr altLang="en-US" b="1" dirty="0" sz="2800" lang="en-US" smtClean="0">
                <a:latin typeface="Calibri" panose="020F0502020204030204" pitchFamily="34" charset="0"/>
              </a:rPr>
              <a:t>.</a:t>
            </a:r>
          </a:p>
          <a:p>
            <a:pPr eaLnBrk="1" hangingPunct="1">
              <a:lnSpc>
                <a:spcPct val="90000"/>
              </a:lnSpc>
            </a:pPr>
            <a:r>
              <a:rPr altLang="en-US" b="1" dirty="0" sz="2800" lang="en-US" smtClean="0">
                <a:latin typeface="Calibri" panose="020F0502020204030204" pitchFamily="34" charset="0"/>
              </a:rPr>
              <a:t> </a:t>
            </a:r>
            <a:r>
              <a:rPr altLang="en-US" b="1" dirty="0" sz="2800" lang="en-US">
                <a:latin typeface="Calibri" panose="020F0502020204030204" pitchFamily="34" charset="0"/>
              </a:rPr>
              <a:t>Ultrasound only shows 25% of abruptions.</a:t>
            </a:r>
            <a:endParaRPr altLang="en-US" dirty="0" sz="2800" lang="en-US">
              <a:latin typeface="Calibri" panose="020F0502020204030204" pitchFamily="34" charset="0"/>
            </a:endParaRPr>
          </a:p>
        </p:txBody>
      </p:sp>
      <p:sp>
        <p:nvSpPr>
          <p:cNvPr id="1048955"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100</a:t>
            </a:fld>
            <a:endParaRPr altLang="en-US" lang="en-US">
              <a:solidFill>
                <a:srgbClr val="000000"/>
              </a:solidFill>
            </a:endParaRPr>
          </a:p>
        </p:txBody>
      </p:sp>
    </p:spTree>
  </p:cSld>
  <p:clrMapOvr>
    <a:masterClrMapping/>
  </p:clrMapOvr>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8959" name="Title 1"/>
          <p:cNvSpPr>
            <a:spLocks noGrp="1"/>
          </p:cNvSpPr>
          <p:nvPr>
            <p:ph type="title"/>
          </p:nvPr>
        </p:nvSpPr>
        <p:spPr>
          <a:xfrm>
            <a:off x="748048" y="133307"/>
            <a:ext cx="10515600" cy="922762"/>
          </a:xfrm>
        </p:spPr>
        <p:txBody>
          <a:bodyPr/>
          <a:p>
            <a:pPr algn="ctr"/>
            <a:r>
              <a:rPr dirty="0" lang="en-US" smtClean="0">
                <a:solidFill>
                  <a:srgbClr val="00B0F0"/>
                </a:solidFill>
              </a:rPr>
              <a:t>Diagnosis</a:t>
            </a:r>
            <a:endParaRPr dirty="0" lang="en-US">
              <a:solidFill>
                <a:srgbClr val="00B0F0"/>
              </a:solidFill>
            </a:endParaRPr>
          </a:p>
        </p:txBody>
      </p:sp>
      <p:sp>
        <p:nvSpPr>
          <p:cNvPr id="1048960" name="Content Placeholder 2"/>
          <p:cNvSpPr>
            <a:spLocks noGrp="1"/>
          </p:cNvSpPr>
          <p:nvPr>
            <p:ph idx="1"/>
          </p:nvPr>
        </p:nvSpPr>
        <p:spPr>
          <a:xfrm>
            <a:off x="838200" y="1275008"/>
            <a:ext cx="10515600" cy="4901955"/>
          </a:xfrm>
        </p:spPr>
        <p:txBody>
          <a:bodyPr>
            <a:normAutofit fontScale="96429" lnSpcReduction="10000"/>
          </a:bodyPr>
          <a:p>
            <a:pPr eaLnBrk="0" fontAlgn="base" hangingPunct="0" lvl="0">
              <a:lnSpc>
                <a:spcPct val="100000"/>
              </a:lnSpc>
              <a:spcBef>
                <a:spcPct val="20000"/>
              </a:spcBef>
              <a:spcAft>
                <a:spcPct val="0"/>
              </a:spcAft>
            </a:pPr>
            <a:r>
              <a:rPr altLang="en-US" dirty="0" sz="3200" kern="0" lang="en-US" smtClean="0">
                <a:solidFill>
                  <a:srgbClr val="000000"/>
                </a:solidFill>
                <a:latin typeface="Calibri" panose="020F0502020204030204" pitchFamily="34" charset="0"/>
                <a:cs typeface="Arial"/>
              </a:rPr>
              <a:t>Diagnosis is from </a:t>
            </a:r>
            <a:r>
              <a:rPr altLang="en-US" b="1" dirty="0" sz="3200" kern="0" lang="en-US" smtClean="0">
                <a:solidFill>
                  <a:srgbClr val="000000"/>
                </a:solidFill>
                <a:latin typeface="Calibri" panose="020F0502020204030204" pitchFamily="34" charset="0"/>
                <a:cs typeface="Arial"/>
              </a:rPr>
              <a:t>history and physical examination</a:t>
            </a:r>
          </a:p>
          <a:p>
            <a:pPr eaLnBrk="0" fontAlgn="base" hangingPunct="0" indent="-609600" lvl="0" marL="609600">
              <a:lnSpc>
                <a:spcPct val="100000"/>
              </a:lnSpc>
              <a:spcBef>
                <a:spcPct val="20000"/>
              </a:spcBef>
              <a:spcAft>
                <a:spcPct val="0"/>
              </a:spcAft>
              <a:buFont typeface="+mj-lt"/>
              <a:buAutoNum type="arabicPeriod"/>
            </a:pPr>
            <a:r>
              <a:rPr altLang="en-US" b="1" dirty="0" sz="3200" kern="0" lang="en-US" smtClean="0">
                <a:solidFill>
                  <a:srgbClr val="00B0F0"/>
                </a:solidFill>
                <a:latin typeface="Calibri" panose="020F0502020204030204" pitchFamily="34" charset="0"/>
                <a:cs typeface="Arial"/>
              </a:rPr>
              <a:t>History:</a:t>
            </a:r>
            <a:endParaRPr altLang="en-US" b="1" dirty="0" sz="3200" kern="0" lang="en-US">
              <a:solidFill>
                <a:srgbClr val="00B0F0"/>
              </a:solidFill>
              <a:latin typeface="Calibri" panose="020F0502020204030204" pitchFamily="34" charset="0"/>
              <a:cs typeface="Arial"/>
            </a:endParaRP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Present obstetric history</a:t>
            </a: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Symptoms of hypovolemia</a:t>
            </a: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Symptoms of pre-</a:t>
            </a:r>
            <a:r>
              <a:rPr altLang="en-US" dirty="0" sz="2800" kern="0" lang="en-US" err="1">
                <a:solidFill>
                  <a:srgbClr val="000000"/>
                </a:solidFill>
                <a:latin typeface="Calibri" panose="020F0502020204030204" pitchFamily="34" charset="0"/>
                <a:cs typeface="Arial"/>
              </a:rPr>
              <a:t>eclampsia</a:t>
            </a:r>
            <a:endParaRPr altLang="en-US" dirty="0" sz="2800" kern="0" lang="en-US">
              <a:solidFill>
                <a:srgbClr val="000000"/>
              </a:solidFill>
              <a:latin typeface="Calibri" panose="020F0502020204030204" pitchFamily="34" charset="0"/>
              <a:cs typeface="Arial"/>
            </a:endParaRP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Lower abdominal pain or colic</a:t>
            </a: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The presence or absence of fetal movements</a:t>
            </a: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History of ROM or </a:t>
            </a:r>
            <a:r>
              <a:rPr altLang="en-US" dirty="0" sz="2800" kern="0" lang="en-US" err="1">
                <a:solidFill>
                  <a:srgbClr val="000000"/>
                </a:solidFill>
                <a:latin typeface="Calibri" panose="020F0502020204030204" pitchFamily="34" charset="0"/>
                <a:cs typeface="Arial"/>
              </a:rPr>
              <a:t>labour</a:t>
            </a:r>
            <a:r>
              <a:rPr altLang="en-US" dirty="0" sz="2800" kern="0" lang="en-US">
                <a:solidFill>
                  <a:srgbClr val="000000"/>
                </a:solidFill>
                <a:latin typeface="Calibri" panose="020F0502020204030204" pitchFamily="34" charset="0"/>
                <a:cs typeface="Arial"/>
              </a:rPr>
              <a:t> pains</a:t>
            </a: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Previous uterine operations</a:t>
            </a:r>
          </a:p>
          <a:p>
            <a:pPr eaLnBrk="0" fontAlgn="base" hangingPunct="0" indent="-609600" lvl="2" marL="1409700">
              <a:lnSpc>
                <a:spcPct val="100000"/>
              </a:lnSpc>
              <a:spcBef>
                <a:spcPct val="20000"/>
              </a:spcBef>
              <a:spcAft>
                <a:spcPct val="0"/>
              </a:spcAft>
              <a:buFontTx/>
              <a:buAutoNum type="arabicPeriod"/>
            </a:pPr>
            <a:r>
              <a:rPr altLang="en-US" dirty="0" sz="2800" kern="0" lang="en-US">
                <a:solidFill>
                  <a:srgbClr val="000000"/>
                </a:solidFill>
                <a:latin typeface="Calibri" panose="020F0502020204030204" pitchFamily="34" charset="0"/>
                <a:cs typeface="Arial"/>
              </a:rPr>
              <a:t>History of trauma or recent surgery  </a:t>
            </a:r>
          </a:p>
          <a:p>
            <a:endParaRPr dirty="0" lang="en-US"/>
          </a:p>
        </p:txBody>
      </p:sp>
      <p:sp>
        <p:nvSpPr>
          <p:cNvPr id="1048961" name="Slide Number Placeholder 4"/>
          <p:cNvSpPr>
            <a:spLocks noGrp="1"/>
          </p:cNvSpPr>
          <p:nvPr>
            <p:ph type="sldNum" sz="quarter" idx="12"/>
          </p:nvPr>
        </p:nvSpPr>
        <p:spPr/>
        <p:txBody>
          <a:bodyPr/>
          <a:p>
            <a:fld id="{5F0F26D2-990D-4104-B198-15B1F813F25B}" type="slidenum">
              <a:rPr lang="en-US" smtClean="0"/>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478" name=""/>
        <p:cNvGrpSpPr/>
        <p:nvPr/>
      </p:nvGrpSpPr>
      <p:grpSpPr>
        <a:xfrm>
          <a:off x="0" y="0"/>
          <a:ext cx="0" cy="0"/>
          <a:chOff x="0" y="0"/>
          <a:chExt cx="0" cy="0"/>
        </a:xfrm>
      </p:grpSpPr>
      <p:sp>
        <p:nvSpPr>
          <p:cNvPr id="1048962" name="Rectangle 2"/>
          <p:cNvSpPr>
            <a:spLocks noGrp="1" noChangeArrowheads="1"/>
          </p:cNvSpPr>
          <p:nvPr>
            <p:ph type="title"/>
          </p:nvPr>
        </p:nvSpPr>
        <p:spPr>
          <a:xfrm>
            <a:off x="1184856" y="228600"/>
            <a:ext cx="9169758" cy="914400"/>
          </a:xfrm>
        </p:spPr>
        <p:txBody>
          <a:bodyPr/>
          <a:p>
            <a:r>
              <a:rPr altLang="en-US" dirty="0" lang="en-US" smtClean="0">
                <a:solidFill>
                  <a:srgbClr val="00B0F0"/>
                </a:solidFill>
                <a:latin typeface="Calibri" panose="020F0502020204030204" pitchFamily="34" charset="0"/>
              </a:rPr>
              <a:t>2. Physical examination</a:t>
            </a:r>
          </a:p>
        </p:txBody>
      </p:sp>
      <p:sp>
        <p:nvSpPr>
          <p:cNvPr id="1048963" name="Rectangle 3"/>
          <p:cNvSpPr>
            <a:spLocks noGrp="1" noChangeArrowheads="1"/>
          </p:cNvSpPr>
          <p:nvPr>
            <p:ph type="body" idx="1"/>
          </p:nvPr>
        </p:nvSpPr>
        <p:spPr>
          <a:xfrm>
            <a:off x="669701" y="1143000"/>
            <a:ext cx="10663707" cy="5322194"/>
          </a:xfrm>
        </p:spPr>
        <p:txBody>
          <a:bodyPr/>
          <a:p>
            <a:r>
              <a:rPr altLang="en-US" b="1" dirty="0" sz="2800" lang="en-US">
                <a:latin typeface="Calibri" panose="020F0502020204030204" pitchFamily="34" charset="0"/>
              </a:rPr>
              <a:t>General examination</a:t>
            </a:r>
            <a:r>
              <a:rPr altLang="en-US" dirty="0" sz="2800" lang="en-US" smtClean="0">
                <a:latin typeface="Calibri" panose="020F0502020204030204" pitchFamily="34" charset="0"/>
              </a:rPr>
              <a:t>:</a:t>
            </a:r>
          </a:p>
          <a:p>
            <a:pPr lvl="2">
              <a:buFont typeface="Wingdings" panose="05000000000000000000" pitchFamily="2" charset="2"/>
              <a:buChar char="Ø"/>
            </a:pPr>
            <a:r>
              <a:rPr altLang="en-US" dirty="0" lang="en-US">
                <a:latin typeface="Calibri" panose="020F0502020204030204" pitchFamily="34" charset="0"/>
              </a:rPr>
              <a:t>T</a:t>
            </a:r>
            <a:r>
              <a:rPr altLang="en-US" dirty="0" lang="en-US" smtClean="0">
                <a:latin typeface="Calibri" panose="020F0502020204030204" pitchFamily="34" charset="0"/>
              </a:rPr>
              <a:t>achycardia, </a:t>
            </a:r>
            <a:r>
              <a:rPr altLang="en-US" dirty="0" lang="en-US" err="1" smtClean="0">
                <a:latin typeface="Calibri" panose="020F0502020204030204" pitchFamily="34" charset="0"/>
              </a:rPr>
              <a:t>hypotenstion</a:t>
            </a:r>
            <a:endParaRPr altLang="en-US" dirty="0" lang="en-US" smtClean="0">
              <a:latin typeface="Calibri" panose="020F0502020204030204" pitchFamily="34" charset="0"/>
            </a:endParaRPr>
          </a:p>
          <a:p>
            <a:pPr lvl="2">
              <a:buFont typeface="Wingdings" panose="05000000000000000000" pitchFamily="2" charset="2"/>
              <a:buChar char="Ø"/>
            </a:pPr>
            <a:r>
              <a:rPr altLang="en-US" dirty="0" lang="en-US">
                <a:latin typeface="Calibri" panose="020F0502020204030204" pitchFamily="34" charset="0"/>
              </a:rPr>
              <a:t>S</a:t>
            </a:r>
            <a:r>
              <a:rPr altLang="en-US" dirty="0" lang="en-US" smtClean="0">
                <a:latin typeface="Calibri" panose="020F0502020204030204" pitchFamily="34" charset="0"/>
              </a:rPr>
              <a:t>igns </a:t>
            </a:r>
            <a:r>
              <a:rPr altLang="en-US" dirty="0" lang="en-US">
                <a:latin typeface="Calibri" panose="020F0502020204030204" pitchFamily="34" charset="0"/>
              </a:rPr>
              <a:t>of </a:t>
            </a:r>
            <a:r>
              <a:rPr altLang="en-US" dirty="0" lang="en-US" smtClean="0">
                <a:latin typeface="Calibri" panose="020F0502020204030204" pitchFamily="34" charset="0"/>
              </a:rPr>
              <a:t>shock</a:t>
            </a:r>
          </a:p>
          <a:p>
            <a:pPr lvl="2">
              <a:buFont typeface="Wingdings" panose="05000000000000000000" pitchFamily="2" charset="2"/>
              <a:buChar char="Ø"/>
            </a:pPr>
            <a:r>
              <a:rPr altLang="en-US" dirty="0" lang="en-US">
                <a:latin typeface="Calibri" panose="020F0502020204030204" pitchFamily="34" charset="0"/>
              </a:rPr>
              <a:t>L</a:t>
            </a:r>
            <a:r>
              <a:rPr altLang="en-US" dirty="0" lang="en-US" smtClean="0">
                <a:latin typeface="Calibri" panose="020F0502020204030204" pitchFamily="34" charset="0"/>
              </a:rPr>
              <a:t>ower </a:t>
            </a:r>
            <a:r>
              <a:rPr altLang="en-US" dirty="0" lang="en-US">
                <a:latin typeface="Calibri" panose="020F0502020204030204" pitchFamily="34" charset="0"/>
              </a:rPr>
              <a:t>limb edema.</a:t>
            </a:r>
          </a:p>
          <a:p>
            <a:r>
              <a:rPr altLang="en-US" b="1" dirty="0" sz="2800" lang="en-US">
                <a:latin typeface="Calibri" panose="020F0502020204030204" pitchFamily="34" charset="0"/>
              </a:rPr>
              <a:t>Abdominal examination</a:t>
            </a:r>
            <a:r>
              <a:rPr altLang="en-US" dirty="0" sz="2800" lang="en-US">
                <a:latin typeface="Calibri" panose="020F0502020204030204" pitchFamily="34" charset="0"/>
              </a:rPr>
              <a:t>: </a:t>
            </a:r>
            <a:endParaRPr altLang="en-US" dirty="0" sz="2800" lang="en-US" smtClean="0">
              <a:latin typeface="Calibri" panose="020F0502020204030204" pitchFamily="34" charset="0"/>
            </a:endParaRPr>
          </a:p>
          <a:p>
            <a:pPr lvl="2">
              <a:buFont typeface="Wingdings" panose="05000000000000000000" pitchFamily="2" charset="2"/>
              <a:buChar char="Ø"/>
            </a:pPr>
            <a:r>
              <a:rPr altLang="en-US" dirty="0" lang="en-US">
                <a:latin typeface="Calibri" panose="020F0502020204030204" pitchFamily="34" charset="0"/>
              </a:rPr>
              <a:t>A</a:t>
            </a:r>
            <a:r>
              <a:rPr altLang="en-US" dirty="0" lang="en-US" smtClean="0">
                <a:latin typeface="Calibri" panose="020F0502020204030204" pitchFamily="34" charset="0"/>
              </a:rPr>
              <a:t>bdominal tenderness, or rigidity</a:t>
            </a:r>
            <a:r>
              <a:rPr altLang="en-US" dirty="0" lang="en-US">
                <a:latin typeface="Calibri" panose="020F0502020204030204" pitchFamily="34" charset="0"/>
              </a:rPr>
              <a:t> </a:t>
            </a:r>
            <a:r>
              <a:rPr altLang="en-US" dirty="0" lang="en-US" smtClean="0">
                <a:latin typeface="Calibri" panose="020F0502020204030204" pitchFamily="34" charset="0"/>
              </a:rPr>
              <a:t>consistency of the uterus</a:t>
            </a:r>
            <a:endParaRPr altLang="en-US" dirty="0" lang="ar-IQ" smtClean="0">
              <a:latin typeface="Calibri" panose="020F0502020204030204" pitchFamily="34" charset="0"/>
            </a:endParaRPr>
          </a:p>
          <a:p>
            <a:r>
              <a:rPr altLang="en-US" b="1" dirty="0" sz="2800" lang="en-US" smtClean="0">
                <a:latin typeface="Calibri" panose="020F0502020204030204" pitchFamily="34" charset="0"/>
              </a:rPr>
              <a:t>Pelvic examination:</a:t>
            </a:r>
          </a:p>
          <a:p>
            <a:pPr lvl="2">
              <a:buFont typeface="Wingdings" panose="05000000000000000000" pitchFamily="2" charset="2"/>
              <a:buChar char="Ø"/>
            </a:pPr>
            <a:r>
              <a:rPr altLang="en-US" b="1" dirty="0" lang="en-US" smtClean="0">
                <a:latin typeface="Calibri" panose="020F0502020204030204" pitchFamily="34" charset="0"/>
              </a:rPr>
              <a:t>DON NOT </a:t>
            </a:r>
            <a:r>
              <a:rPr altLang="en-US" dirty="0" lang="en-US" smtClean="0">
                <a:latin typeface="Calibri" panose="020F0502020204030204" pitchFamily="34" charset="0"/>
              </a:rPr>
              <a:t>perform </a:t>
            </a:r>
            <a:r>
              <a:rPr altLang="en-US" dirty="0" lang="en-US">
                <a:latin typeface="Calibri" panose="020F0502020204030204" pitchFamily="34" charset="0"/>
              </a:rPr>
              <a:t>a digital vaginal examination at this     </a:t>
            </a:r>
            <a:r>
              <a:rPr altLang="en-US" dirty="0" lang="en-US" smtClean="0">
                <a:latin typeface="Calibri" panose="020F0502020204030204" pitchFamily="34" charset="0"/>
              </a:rPr>
              <a:t>stage</a:t>
            </a:r>
            <a:r>
              <a:rPr altLang="en-US" dirty="0" lang="en-US">
                <a:latin typeface="Calibri" panose="020F0502020204030204" pitchFamily="34" charset="0"/>
              </a:rPr>
              <a:t>.</a:t>
            </a:r>
          </a:p>
          <a:p>
            <a:r>
              <a:rPr altLang="en-US" dirty="0" sz="2800" lang="en-US">
                <a:latin typeface="Calibri" panose="020F0502020204030204" pitchFamily="34" charset="0"/>
              </a:rPr>
              <a:t>   </a:t>
            </a:r>
            <a:r>
              <a:rPr altLang="en-US" b="1" dirty="0" sz="2800" lang="en-US" smtClean="0">
                <a:latin typeface="Calibri" panose="020F0502020204030204" pitchFamily="34" charset="0"/>
              </a:rPr>
              <a:t>Inspect </a:t>
            </a:r>
            <a:r>
              <a:rPr altLang="en-US" b="1" dirty="0" sz="2800" lang="en-US">
                <a:latin typeface="Calibri" panose="020F0502020204030204" pitchFamily="34" charset="0"/>
              </a:rPr>
              <a:t>the external genitalia and vagina for:</a:t>
            </a:r>
            <a:endParaRPr altLang="en-US" b="1" dirty="0" sz="2800" lang="ar-IQ">
              <a:latin typeface="Calibri" panose="020F0502020204030204" pitchFamily="34" charset="0"/>
            </a:endParaRPr>
          </a:p>
          <a:p>
            <a:pPr lvl="2">
              <a:buFont typeface="Wingdings" panose="05000000000000000000" pitchFamily="2" charset="2"/>
              <a:buChar char="Ø"/>
            </a:pPr>
            <a:r>
              <a:rPr altLang="en-US" dirty="0" lang="en-US" smtClean="0">
                <a:latin typeface="Calibri" panose="020F0502020204030204" pitchFamily="34" charset="0"/>
              </a:rPr>
              <a:t>Amount </a:t>
            </a:r>
            <a:r>
              <a:rPr altLang="en-US" dirty="0" lang="en-US">
                <a:latin typeface="Calibri" panose="020F0502020204030204" pitchFamily="34" charset="0"/>
              </a:rPr>
              <a:t>of blood </a:t>
            </a:r>
            <a:r>
              <a:rPr altLang="en-US" dirty="0" lang="en-US" smtClean="0">
                <a:latin typeface="Calibri" panose="020F0502020204030204" pitchFamily="34" charset="0"/>
              </a:rPr>
              <a:t>loss</a:t>
            </a:r>
          </a:p>
          <a:p>
            <a:pPr lvl="2">
              <a:buFont typeface="Wingdings" panose="05000000000000000000" pitchFamily="2" charset="2"/>
              <a:buChar char="Ø"/>
            </a:pPr>
            <a:r>
              <a:rPr altLang="en-US" dirty="0" lang="en-US" smtClean="0">
                <a:latin typeface="Calibri" panose="020F0502020204030204" pitchFamily="34" charset="0"/>
              </a:rPr>
              <a:t>Signs </a:t>
            </a:r>
            <a:r>
              <a:rPr altLang="en-US" dirty="0" lang="en-US">
                <a:latin typeface="Calibri" panose="020F0502020204030204" pitchFamily="34" charset="0"/>
              </a:rPr>
              <a:t>of trauma or infection.</a:t>
            </a:r>
          </a:p>
        </p:txBody>
      </p:sp>
      <p:sp>
        <p:nvSpPr>
          <p:cNvPr id="1048964"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102</a:t>
            </a:fld>
            <a:endParaRPr altLang="en-US" lang="en-US">
              <a:solidFill>
                <a:srgbClr val="000000"/>
              </a:solidFill>
            </a:endParaRPr>
          </a:p>
        </p:txBody>
      </p:sp>
    </p:spTree>
  </p:cSld>
  <p:clrMapOvr>
    <a:masterClrMapping/>
  </p:clrMapOvr>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479" name=""/>
        <p:cNvGrpSpPr/>
        <p:nvPr/>
      </p:nvGrpSpPr>
      <p:grpSpPr>
        <a:xfrm>
          <a:off x="0" y="0"/>
          <a:ext cx="0" cy="0"/>
          <a:chOff x="0" y="0"/>
          <a:chExt cx="0" cy="0"/>
        </a:xfrm>
      </p:grpSpPr>
      <p:sp>
        <p:nvSpPr>
          <p:cNvPr id="1048965" name="Rectangle 2"/>
          <p:cNvSpPr>
            <a:spLocks noGrp="1" noChangeArrowheads="1"/>
          </p:cNvSpPr>
          <p:nvPr>
            <p:ph type="title"/>
          </p:nvPr>
        </p:nvSpPr>
        <p:spPr/>
        <p:txBody>
          <a:bodyPr/>
          <a:p>
            <a:r>
              <a:rPr altLang="en-US" lang="en-US" smtClean="0"/>
              <a:t>Investigations</a:t>
            </a:r>
          </a:p>
        </p:txBody>
      </p:sp>
      <p:sp>
        <p:nvSpPr>
          <p:cNvPr id="1048966" name="Rectangle 3"/>
          <p:cNvSpPr>
            <a:spLocks noGrp="1" noChangeArrowheads="1"/>
          </p:cNvSpPr>
          <p:nvPr>
            <p:ph type="body" idx="1"/>
          </p:nvPr>
        </p:nvSpPr>
        <p:spPr>
          <a:xfrm>
            <a:off x="914400" y="1828800"/>
            <a:ext cx="10261600" cy="4546242"/>
          </a:xfrm>
        </p:spPr>
        <p:txBody>
          <a:bodyPr/>
          <a:p>
            <a:r>
              <a:rPr altLang="en-US" dirty="0" lang="en-US" smtClean="0">
                <a:latin typeface="Calibri" panose="020F0502020204030204" pitchFamily="34" charset="0"/>
              </a:rPr>
              <a:t>Laboratory investigations:</a:t>
            </a:r>
            <a:endParaRPr altLang="en-US" dirty="0" sz="2400" lang="en-US">
              <a:latin typeface="Calibri" panose="020F0502020204030204" pitchFamily="34" charset="0"/>
            </a:endParaRPr>
          </a:p>
          <a:p>
            <a:pPr lvl="2">
              <a:buFont typeface="Wingdings" panose="05000000000000000000" pitchFamily="2" charset="2"/>
              <a:buChar char="Ø"/>
            </a:pPr>
            <a:r>
              <a:rPr altLang="en-US" dirty="0" sz="2800" lang="en-US" smtClean="0">
                <a:latin typeface="Calibri" panose="020F0502020204030204" pitchFamily="34" charset="0"/>
              </a:rPr>
              <a:t>ABO</a:t>
            </a:r>
            <a:r>
              <a:rPr altLang="en-US" dirty="0" sz="2800" lang="ar-IQ" smtClean="0">
                <a:latin typeface="Calibri" panose="020F0502020204030204" pitchFamily="34" charset="0"/>
              </a:rPr>
              <a:t>  </a:t>
            </a:r>
            <a:r>
              <a:rPr altLang="en-US" dirty="0" sz="2800" lang="en-US">
                <a:latin typeface="Calibri" panose="020F0502020204030204" pitchFamily="34" charset="0"/>
              </a:rPr>
              <a:t>blood group and Rh type</a:t>
            </a:r>
          </a:p>
          <a:p>
            <a:pPr lvl="2">
              <a:buFont typeface="Wingdings" panose="05000000000000000000" pitchFamily="2" charset="2"/>
              <a:buChar char="Ø"/>
            </a:pPr>
            <a:r>
              <a:rPr altLang="en-US" dirty="0" sz="2800" lang="en-US" err="1" smtClean="0">
                <a:latin typeface="Calibri" panose="020F0502020204030204" pitchFamily="34" charset="0"/>
              </a:rPr>
              <a:t>Crossmatch</a:t>
            </a:r>
            <a:r>
              <a:rPr altLang="en-US" dirty="0" sz="2800" lang="en-US" smtClean="0">
                <a:latin typeface="Calibri" panose="020F0502020204030204" pitchFamily="34" charset="0"/>
              </a:rPr>
              <a:t> </a:t>
            </a:r>
            <a:r>
              <a:rPr altLang="en-US" dirty="0" sz="2800" lang="en-US">
                <a:latin typeface="Calibri" panose="020F0502020204030204" pitchFamily="34" charset="0"/>
              </a:rPr>
              <a:t>at</a:t>
            </a:r>
            <a:r>
              <a:rPr altLang="en-US" dirty="0" sz="2800" lang="ar-IQ">
                <a:latin typeface="Calibri" panose="020F0502020204030204" pitchFamily="34" charset="0"/>
              </a:rPr>
              <a:t>  </a:t>
            </a:r>
            <a:r>
              <a:rPr altLang="en-US" dirty="0" sz="2800" lang="en-US">
                <a:latin typeface="Calibri" panose="020F0502020204030204" pitchFamily="34" charset="0"/>
              </a:rPr>
              <a:t>least</a:t>
            </a:r>
            <a:r>
              <a:rPr altLang="en-US" dirty="0" sz="2800" lang="ar-IQ">
                <a:latin typeface="Calibri" panose="020F0502020204030204" pitchFamily="34" charset="0"/>
              </a:rPr>
              <a:t> </a:t>
            </a:r>
            <a:r>
              <a:rPr altLang="en-US" dirty="0" sz="2800" lang="en-US">
                <a:latin typeface="Calibri" panose="020F0502020204030204" pitchFamily="34" charset="0"/>
              </a:rPr>
              <a:t>2 units of blood</a:t>
            </a:r>
            <a:r>
              <a:rPr altLang="en-US" dirty="0" sz="2800" lang="ar-IQ">
                <a:latin typeface="Calibri" panose="020F0502020204030204" pitchFamily="34" charset="0"/>
              </a:rPr>
              <a:t> </a:t>
            </a:r>
            <a:r>
              <a:rPr altLang="en-US" dirty="0" sz="2800" lang="en-US">
                <a:latin typeface="Calibri" panose="020F0502020204030204" pitchFamily="34" charset="0"/>
              </a:rPr>
              <a:t> </a:t>
            </a:r>
          </a:p>
          <a:p>
            <a:pPr lvl="2">
              <a:buFont typeface="Wingdings" panose="05000000000000000000" pitchFamily="2" charset="2"/>
              <a:buChar char="Ø"/>
            </a:pPr>
            <a:r>
              <a:rPr altLang="en-US" dirty="0" sz="2800" lang="en-US" smtClean="0">
                <a:latin typeface="Calibri" panose="020F0502020204030204" pitchFamily="34" charset="0"/>
              </a:rPr>
              <a:t>CBC </a:t>
            </a:r>
            <a:endParaRPr altLang="en-US" dirty="0" sz="2800" lang="en-US">
              <a:latin typeface="Calibri" panose="020F0502020204030204" pitchFamily="34" charset="0"/>
            </a:endParaRPr>
          </a:p>
          <a:p>
            <a:pPr lvl="2">
              <a:buFont typeface="Wingdings" panose="05000000000000000000" pitchFamily="2" charset="2"/>
              <a:buChar char="Ø"/>
            </a:pPr>
            <a:r>
              <a:rPr altLang="en-US" dirty="0" sz="2800" lang="en-US" smtClean="0">
                <a:latin typeface="Calibri" panose="020F0502020204030204" pitchFamily="34" charset="0"/>
              </a:rPr>
              <a:t>Fibrinogen</a:t>
            </a:r>
            <a:r>
              <a:rPr altLang="en-US" dirty="0" sz="2800" lang="en-US">
                <a:latin typeface="Calibri" panose="020F0502020204030204" pitchFamily="34" charset="0"/>
              </a:rPr>
              <a:t>, PTT, </a:t>
            </a:r>
            <a:r>
              <a:rPr altLang="en-US" dirty="0" sz="2800" lang="en-US" smtClean="0">
                <a:latin typeface="Calibri" panose="020F0502020204030204" pitchFamily="34" charset="0"/>
              </a:rPr>
              <a:t>PT,CT</a:t>
            </a:r>
          </a:p>
          <a:p>
            <a:pPr lvl="2">
              <a:buFont typeface="Wingdings" panose="05000000000000000000" pitchFamily="2" charset="2"/>
              <a:buChar char="Ø"/>
            </a:pPr>
            <a:r>
              <a:rPr altLang="en-US" dirty="0" sz="2800" lang="en-US" smtClean="0">
                <a:latin typeface="Calibri" panose="020F0502020204030204" pitchFamily="34" charset="0"/>
              </a:rPr>
              <a:t>Serum creatinine </a:t>
            </a:r>
            <a:r>
              <a:rPr altLang="en-US" dirty="0" sz="2800" lang="en-US">
                <a:latin typeface="Calibri" panose="020F0502020204030204" pitchFamily="34" charset="0"/>
              </a:rPr>
              <a:t>or BUN</a:t>
            </a:r>
          </a:p>
          <a:p>
            <a:pPr lvl="2">
              <a:buFont typeface="Wingdings" panose="05000000000000000000" pitchFamily="2" charset="2"/>
              <a:buChar char="Ø"/>
            </a:pPr>
            <a:r>
              <a:rPr altLang="en-US" dirty="0" sz="2800" lang="en-US">
                <a:latin typeface="Calibri" panose="020F0502020204030204" pitchFamily="34" charset="0"/>
              </a:rPr>
              <a:t> </a:t>
            </a:r>
            <a:r>
              <a:rPr altLang="en-US" dirty="0" sz="2800" lang="en-US" smtClean="0">
                <a:latin typeface="Calibri" panose="020F0502020204030204" pitchFamily="34" charset="0"/>
              </a:rPr>
              <a:t>Urine </a:t>
            </a:r>
            <a:r>
              <a:rPr altLang="en-US" dirty="0" sz="2800" lang="en-US">
                <a:latin typeface="Calibri" panose="020F0502020204030204" pitchFamily="34" charset="0"/>
              </a:rPr>
              <a:t>analysis for protein and RBCs</a:t>
            </a:r>
          </a:p>
        </p:txBody>
      </p:sp>
      <p:sp>
        <p:nvSpPr>
          <p:cNvPr id="1048967"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103</a:t>
            </a:fld>
            <a:endParaRPr altLang="en-US" lang="en-US">
              <a:solidFill>
                <a:srgbClr val="000000"/>
              </a:solidFill>
            </a:endParaRPr>
          </a:p>
        </p:txBody>
      </p:sp>
    </p:spTree>
  </p:cSld>
  <p:clrMapOvr>
    <a:masterClrMapping/>
  </p:clrMapOvr>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480" name=""/>
        <p:cNvGrpSpPr/>
        <p:nvPr/>
      </p:nvGrpSpPr>
      <p:grpSpPr>
        <a:xfrm>
          <a:off x="0" y="0"/>
          <a:ext cx="0" cy="0"/>
          <a:chOff x="0" y="0"/>
          <a:chExt cx="0" cy="0"/>
        </a:xfrm>
      </p:grpSpPr>
      <p:sp>
        <p:nvSpPr>
          <p:cNvPr id="1048968" name="Rectangle 2"/>
          <p:cNvSpPr>
            <a:spLocks noGrp="1" noChangeArrowheads="1"/>
          </p:cNvSpPr>
          <p:nvPr>
            <p:ph type="title"/>
          </p:nvPr>
        </p:nvSpPr>
        <p:spPr/>
        <p:txBody>
          <a:bodyPr/>
          <a:p>
            <a:r>
              <a:rPr altLang="en-US" dirty="0" lang="en-US" smtClean="0">
                <a:solidFill>
                  <a:srgbClr val="00B0F0"/>
                </a:solidFill>
                <a:latin typeface="Calibri" panose="020F0502020204030204" pitchFamily="34" charset="0"/>
              </a:rPr>
              <a:t>Ultrasound</a:t>
            </a:r>
          </a:p>
        </p:txBody>
      </p:sp>
      <p:sp>
        <p:nvSpPr>
          <p:cNvPr id="1048969" name="Rectangle 3"/>
          <p:cNvSpPr>
            <a:spLocks noGrp="1" noChangeArrowheads="1"/>
          </p:cNvSpPr>
          <p:nvPr>
            <p:ph type="body" idx="1"/>
          </p:nvPr>
        </p:nvSpPr>
        <p:spPr>
          <a:xfrm>
            <a:off x="914400" y="1828799"/>
            <a:ext cx="10261600" cy="4237149"/>
          </a:xfrm>
        </p:spPr>
        <p:txBody>
          <a:bodyPr/>
          <a:p>
            <a:pPr lvl="2">
              <a:lnSpc>
                <a:spcPct val="90000"/>
              </a:lnSpc>
            </a:pPr>
            <a:r>
              <a:rPr altLang="en-US" dirty="0" sz="2800" lang="en-US">
                <a:latin typeface="Calibri" panose="020F0502020204030204" pitchFamily="34" charset="0"/>
              </a:rPr>
              <a:t>Confirm the fetal viability</a:t>
            </a:r>
          </a:p>
          <a:p>
            <a:pPr lvl="2">
              <a:lnSpc>
                <a:spcPct val="90000"/>
              </a:lnSpc>
            </a:pPr>
            <a:r>
              <a:rPr altLang="en-US" dirty="0" sz="2800" lang="en-US">
                <a:latin typeface="Calibri" panose="020F0502020204030204" pitchFamily="34" charset="0"/>
              </a:rPr>
              <a:t>Localize the site of </a:t>
            </a:r>
            <a:r>
              <a:rPr altLang="en-US" dirty="0" sz="2800" lang="en-US" err="1">
                <a:latin typeface="Calibri" panose="020F0502020204030204" pitchFamily="34" charset="0"/>
              </a:rPr>
              <a:t>placenta,and</a:t>
            </a:r>
            <a:r>
              <a:rPr altLang="en-US" dirty="0" sz="2800" lang="en-US">
                <a:latin typeface="Calibri" panose="020F0502020204030204" pitchFamily="34" charset="0"/>
              </a:rPr>
              <a:t> its relation to the cervix</a:t>
            </a:r>
          </a:p>
          <a:p>
            <a:pPr lvl="2">
              <a:lnSpc>
                <a:spcPct val="90000"/>
              </a:lnSpc>
            </a:pPr>
            <a:r>
              <a:rPr altLang="en-US" dirty="0" sz="2800" lang="en-US">
                <a:latin typeface="Calibri" panose="020F0502020204030204" pitchFamily="34" charset="0"/>
              </a:rPr>
              <a:t>Estimating the gestational age</a:t>
            </a:r>
          </a:p>
          <a:p>
            <a:pPr lvl="2">
              <a:lnSpc>
                <a:spcPct val="90000"/>
              </a:lnSpc>
            </a:pPr>
            <a:r>
              <a:rPr altLang="en-US" dirty="0" sz="2800" lang="en-US">
                <a:latin typeface="Calibri" panose="020F0502020204030204" pitchFamily="34" charset="0"/>
              </a:rPr>
              <a:t>Detecting the presence of </a:t>
            </a:r>
            <a:r>
              <a:rPr altLang="en-US" dirty="0" sz="2800" lang="en-US" err="1">
                <a:latin typeface="Calibri" panose="020F0502020204030204" pitchFamily="34" charset="0"/>
              </a:rPr>
              <a:t>retroplacental</a:t>
            </a:r>
            <a:r>
              <a:rPr altLang="en-US" dirty="0" sz="2800" lang="en-US">
                <a:latin typeface="Calibri" panose="020F0502020204030204" pitchFamily="34" charset="0"/>
              </a:rPr>
              <a:t> hematoma </a:t>
            </a:r>
          </a:p>
          <a:p>
            <a:pPr lvl="2">
              <a:lnSpc>
                <a:spcPct val="90000"/>
              </a:lnSpc>
            </a:pPr>
            <a:r>
              <a:rPr altLang="en-US" dirty="0" sz="2800" lang="en-US">
                <a:latin typeface="Calibri" panose="020F0502020204030204" pitchFamily="34" charset="0"/>
              </a:rPr>
              <a:t>In case of severe bleeding, do not wait for an US examination .Begin first aid management and the quickly start active management .</a:t>
            </a:r>
          </a:p>
          <a:p>
            <a:pPr lvl="2">
              <a:lnSpc>
                <a:spcPct val="90000"/>
              </a:lnSpc>
            </a:pPr>
            <a:r>
              <a:rPr altLang="en-US" dirty="0" sz="2800" lang="en-US">
                <a:latin typeface="Calibri" panose="020F0502020204030204" pitchFamily="34" charset="0"/>
              </a:rPr>
              <a:t>Even if the amount of bleeding is mild NEVER perform PV examination until placenta </a:t>
            </a:r>
            <a:r>
              <a:rPr altLang="en-US" dirty="0" sz="2800" lang="en-US" err="1">
                <a:latin typeface="Calibri" panose="020F0502020204030204" pitchFamily="34" charset="0"/>
              </a:rPr>
              <a:t>previa</a:t>
            </a:r>
            <a:r>
              <a:rPr altLang="en-US" dirty="0" sz="2800" lang="en-US">
                <a:latin typeface="Calibri" panose="020F0502020204030204" pitchFamily="34" charset="0"/>
              </a:rPr>
              <a:t> has been excluded by US </a:t>
            </a:r>
            <a:endParaRPr altLang="en-US" dirty="0" sz="2800" lang="ar-IQ">
              <a:latin typeface="Calibri" panose="020F0502020204030204" pitchFamily="34" charset="0"/>
            </a:endParaRPr>
          </a:p>
          <a:p>
            <a:pPr>
              <a:lnSpc>
                <a:spcPct val="90000"/>
              </a:lnSpc>
              <a:buFont typeface="Wingdings" panose="05000000000000000000" pitchFamily="2" charset="2"/>
              <a:buNone/>
            </a:pPr>
            <a:endParaRPr altLang="en-US" dirty="0" sz="2400" lang="en-US"/>
          </a:p>
        </p:txBody>
      </p:sp>
      <p:sp>
        <p:nvSpPr>
          <p:cNvPr id="1048970"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104</a:t>
            </a:fld>
            <a:endParaRPr altLang="en-US" lang="en-US">
              <a:solidFill>
                <a:srgbClr val="000000"/>
              </a:solidFill>
            </a:endParaRPr>
          </a:p>
        </p:txBody>
      </p:sp>
    </p:spTree>
  </p:cSld>
  <p:clrMapOvr>
    <a:masterClrMapping/>
  </p:clrMapOvr>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481" name=""/>
        <p:cNvGrpSpPr/>
        <p:nvPr/>
      </p:nvGrpSpPr>
      <p:grpSpPr>
        <a:xfrm>
          <a:off x="0" y="0"/>
          <a:ext cx="0" cy="0"/>
          <a:chOff x="0" y="0"/>
          <a:chExt cx="0" cy="0"/>
        </a:xfrm>
      </p:grpSpPr>
      <p:sp>
        <p:nvSpPr>
          <p:cNvPr id="1048971" name="Rectangle 2"/>
          <p:cNvSpPr>
            <a:spLocks noGrp="1" noChangeArrowheads="1"/>
          </p:cNvSpPr>
          <p:nvPr>
            <p:ph type="title"/>
          </p:nvPr>
        </p:nvSpPr>
        <p:spPr/>
        <p:txBody>
          <a:bodyPr/>
          <a:p>
            <a:r>
              <a:rPr altLang="en-US" dirty="0" lang="en-US" smtClean="0">
                <a:solidFill>
                  <a:srgbClr val="00B0F0"/>
                </a:solidFill>
                <a:latin typeface="Calibri" panose="020F0502020204030204" pitchFamily="34" charset="0"/>
              </a:rPr>
              <a:t>Management</a:t>
            </a:r>
          </a:p>
        </p:txBody>
      </p:sp>
      <p:sp>
        <p:nvSpPr>
          <p:cNvPr id="1048972" name="Rectangle 3"/>
          <p:cNvSpPr>
            <a:spLocks noGrp="1" noChangeArrowheads="1"/>
          </p:cNvSpPr>
          <p:nvPr>
            <p:ph type="body" idx="1"/>
          </p:nvPr>
        </p:nvSpPr>
        <p:spPr/>
        <p:txBody>
          <a:bodyPr/>
          <a:p>
            <a:r>
              <a:rPr altLang="en-US" b="1" dirty="0" lang="en-US" smtClean="0">
                <a:latin typeface="Calibri" panose="020F0502020204030204" pitchFamily="34" charset="0"/>
              </a:rPr>
              <a:t>General rules</a:t>
            </a:r>
            <a:r>
              <a:rPr altLang="en-US" dirty="0" lang="en-US" smtClean="0">
                <a:latin typeface="Calibri" panose="020F0502020204030204" pitchFamily="34" charset="0"/>
              </a:rPr>
              <a:t>:</a:t>
            </a:r>
          </a:p>
          <a:p>
            <a:pPr lvl="2">
              <a:buFont typeface="Wingdings" panose="05000000000000000000" pitchFamily="2" charset="2"/>
              <a:buChar char="Ø"/>
            </a:pPr>
            <a:r>
              <a:rPr altLang="en-US" dirty="0" sz="2800" lang="en-US" smtClean="0">
                <a:latin typeface="Calibri" panose="020F0502020204030204" pitchFamily="34" charset="0"/>
              </a:rPr>
              <a:t> This is an obstetric emergency</a:t>
            </a:r>
          </a:p>
          <a:p>
            <a:pPr lvl="2">
              <a:buFont typeface="Wingdings" panose="05000000000000000000" pitchFamily="2" charset="2"/>
              <a:buChar char="Ø"/>
            </a:pPr>
            <a:r>
              <a:rPr altLang="en-US" dirty="0" sz="2800" lang="en-US" smtClean="0">
                <a:latin typeface="Calibri" panose="020F0502020204030204" pitchFamily="34" charset="0"/>
              </a:rPr>
              <a:t> Call </a:t>
            </a:r>
            <a:r>
              <a:rPr altLang="en-US" dirty="0" sz="2800" lang="en-US">
                <a:latin typeface="Calibri" panose="020F0502020204030204" pitchFamily="34" charset="0"/>
              </a:rPr>
              <a:t>for help </a:t>
            </a:r>
            <a:r>
              <a:rPr altLang="en-US" dirty="0" sz="2800" lang="en-US" smtClean="0">
                <a:latin typeface="Calibri" panose="020F0502020204030204" pitchFamily="34" charset="0"/>
              </a:rPr>
              <a:t>  </a:t>
            </a:r>
          </a:p>
          <a:p>
            <a:pPr lvl="2">
              <a:buFont typeface="Wingdings" panose="05000000000000000000" pitchFamily="2" charset="2"/>
              <a:buChar char="Ø"/>
            </a:pPr>
            <a:r>
              <a:rPr altLang="en-US" dirty="0" sz="2800" lang="en-US">
                <a:latin typeface="Calibri" panose="020F0502020204030204" pitchFamily="34" charset="0"/>
              </a:rPr>
              <a:t>K</a:t>
            </a:r>
            <a:r>
              <a:rPr altLang="en-US" dirty="0" sz="2800" lang="en-US" smtClean="0">
                <a:latin typeface="Calibri" panose="020F0502020204030204" pitchFamily="34" charset="0"/>
              </a:rPr>
              <a:t>eep </a:t>
            </a:r>
            <a:r>
              <a:rPr altLang="en-US" dirty="0" sz="2800" lang="en-US">
                <a:latin typeface="Calibri" panose="020F0502020204030204" pitchFamily="34" charset="0"/>
              </a:rPr>
              <a:t>women </a:t>
            </a:r>
            <a:r>
              <a:rPr altLang="en-US" dirty="0" sz="2800" lang="en-US" smtClean="0">
                <a:latin typeface="Calibri" panose="020F0502020204030204" pitchFamily="34" charset="0"/>
              </a:rPr>
              <a:t>NPO</a:t>
            </a:r>
          </a:p>
          <a:p>
            <a:pPr lvl="2">
              <a:buFont typeface="Wingdings" panose="05000000000000000000" pitchFamily="2" charset="2"/>
              <a:buChar char="Ø"/>
            </a:pPr>
            <a:r>
              <a:rPr altLang="en-US" dirty="0" sz="2800" lang="en-US">
                <a:latin typeface="Calibri" panose="020F0502020204030204" pitchFamily="34" charset="0"/>
              </a:rPr>
              <a:t>R</a:t>
            </a:r>
            <a:r>
              <a:rPr altLang="en-US" dirty="0" sz="2800" lang="en-US" smtClean="0">
                <a:latin typeface="Calibri" panose="020F0502020204030204" pitchFamily="34" charset="0"/>
              </a:rPr>
              <a:t>emember </a:t>
            </a:r>
            <a:r>
              <a:rPr altLang="en-US" dirty="0" sz="2800" lang="en-US">
                <a:latin typeface="Calibri" panose="020F0502020204030204" pitchFamily="34" charset="0"/>
              </a:rPr>
              <a:t>that mother and the </a:t>
            </a:r>
            <a:r>
              <a:rPr altLang="en-US" dirty="0" sz="2800" lang="en-US" smtClean="0">
                <a:latin typeface="Calibri" panose="020F0502020204030204" pitchFamily="34" charset="0"/>
              </a:rPr>
              <a:t>neonate require </a:t>
            </a:r>
            <a:r>
              <a:rPr altLang="en-US" dirty="0" sz="2800" lang="en-US">
                <a:latin typeface="Calibri" panose="020F0502020204030204" pitchFamily="34" charset="0"/>
              </a:rPr>
              <a:t>evaluation and intervention if needed</a:t>
            </a:r>
          </a:p>
        </p:txBody>
      </p:sp>
      <p:sp>
        <p:nvSpPr>
          <p:cNvPr id="1048973"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105</a:t>
            </a:fld>
            <a:endParaRPr altLang="en-US" lang="en-US">
              <a:solidFill>
                <a:srgbClr val="000000"/>
              </a:solidFill>
            </a:endParaRPr>
          </a:p>
        </p:txBody>
      </p:sp>
    </p:spTree>
  </p:cSld>
  <p:clrMapOvr>
    <a:masterClrMapping/>
  </p:clrMapOvr>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482" name=""/>
        <p:cNvGrpSpPr/>
        <p:nvPr/>
      </p:nvGrpSpPr>
      <p:grpSpPr>
        <a:xfrm>
          <a:off x="0" y="0"/>
          <a:ext cx="0" cy="0"/>
          <a:chOff x="0" y="0"/>
          <a:chExt cx="0" cy="0"/>
        </a:xfrm>
      </p:grpSpPr>
      <p:sp>
        <p:nvSpPr>
          <p:cNvPr id="1048974" name="Rectangle 2"/>
          <p:cNvSpPr>
            <a:spLocks noGrp="1" noChangeArrowheads="1"/>
          </p:cNvSpPr>
          <p:nvPr>
            <p:ph type="title"/>
          </p:nvPr>
        </p:nvSpPr>
        <p:spPr>
          <a:xfrm>
            <a:off x="2209800" y="152400"/>
            <a:ext cx="6870700" cy="838200"/>
          </a:xfrm>
        </p:spPr>
        <p:txBody>
          <a:bodyPr/>
          <a:p>
            <a:r>
              <a:rPr altLang="en-US" dirty="0" sz="3600" lang="en-US">
                <a:solidFill>
                  <a:srgbClr val="00B0F0"/>
                </a:solidFill>
                <a:latin typeface="Calibri" panose="020F0502020204030204" pitchFamily="34" charset="0"/>
              </a:rPr>
              <a:t>First aid management</a:t>
            </a:r>
          </a:p>
        </p:txBody>
      </p:sp>
      <p:sp>
        <p:nvSpPr>
          <p:cNvPr id="1048975" name="Rectangle 3"/>
          <p:cNvSpPr>
            <a:spLocks noGrp="1" noChangeArrowheads="1"/>
          </p:cNvSpPr>
          <p:nvPr>
            <p:ph type="body" idx="1"/>
          </p:nvPr>
        </p:nvSpPr>
        <p:spPr>
          <a:xfrm>
            <a:off x="669701" y="1295401"/>
            <a:ext cx="10393251" cy="5195551"/>
          </a:xfrm>
        </p:spPr>
        <p:txBody>
          <a:bodyPr/>
          <a:p>
            <a:pPr lvl="2">
              <a:buFont typeface="Wingdings" panose="05000000000000000000" pitchFamily="2" charset="2"/>
              <a:buChar char="Ø"/>
            </a:pPr>
            <a:r>
              <a:rPr altLang="en-US" dirty="0" sz="2800" lang="en-US" smtClean="0">
                <a:latin typeface="Calibri" panose="020F0502020204030204" pitchFamily="34" charset="0"/>
              </a:rPr>
              <a:t>Insert 2 wide bore </a:t>
            </a:r>
            <a:r>
              <a:rPr altLang="en-US" dirty="0" sz="2800" lang="en-US" err="1" smtClean="0">
                <a:latin typeface="Calibri" panose="020F0502020204030204" pitchFamily="34" charset="0"/>
              </a:rPr>
              <a:t>cannulae</a:t>
            </a:r>
            <a:endParaRPr altLang="en-US" dirty="0" sz="2800" lang="en-US" smtClean="0">
              <a:latin typeface="Calibri" panose="020F0502020204030204" pitchFamily="34" charset="0"/>
            </a:endParaRPr>
          </a:p>
          <a:p>
            <a:pPr lvl="2">
              <a:buFont typeface="Wingdings" panose="05000000000000000000" pitchFamily="2" charset="2"/>
              <a:buChar char="Ø"/>
            </a:pPr>
            <a:r>
              <a:rPr altLang="en-US" dirty="0" sz="2800" lang="en-US" smtClean="0">
                <a:latin typeface="Calibri" panose="020F0502020204030204" pitchFamily="34" charset="0"/>
              </a:rPr>
              <a:t>Blood for CBC, Grouping &amp; </a:t>
            </a:r>
            <a:r>
              <a:rPr altLang="en-US" dirty="0" sz="2800" lang="en-US" err="1" smtClean="0">
                <a:latin typeface="Calibri" panose="020F0502020204030204" pitchFamily="34" charset="0"/>
              </a:rPr>
              <a:t>crossmatching</a:t>
            </a:r>
            <a:endParaRPr altLang="en-US" dirty="0" sz="2800" lang="en-US" smtClean="0">
              <a:latin typeface="Calibri" panose="020F0502020204030204" pitchFamily="34" charset="0"/>
            </a:endParaRPr>
          </a:p>
          <a:p>
            <a:pPr lvl="2">
              <a:buFont typeface="Wingdings" panose="05000000000000000000" pitchFamily="2" charset="2"/>
              <a:buChar char="Ø"/>
            </a:pPr>
            <a:r>
              <a:rPr altLang="en-US" dirty="0" sz="2800" lang="en-US" smtClean="0">
                <a:latin typeface="Calibri" panose="020F0502020204030204" pitchFamily="34" charset="0"/>
              </a:rPr>
              <a:t>Immediately star iv crystalloid solutions</a:t>
            </a:r>
          </a:p>
          <a:p>
            <a:pPr lvl="2">
              <a:buFont typeface="Wingdings" panose="05000000000000000000" pitchFamily="2" charset="2"/>
              <a:buChar char="Ø"/>
            </a:pPr>
            <a:r>
              <a:rPr altLang="en-US" dirty="0" sz="2800" lang="en-US" smtClean="0">
                <a:latin typeface="Calibri" panose="020F0502020204030204" pitchFamily="34" charset="0"/>
              </a:rPr>
              <a:t>Provide 100% oxygen via mask</a:t>
            </a:r>
          </a:p>
          <a:p>
            <a:pPr lvl="2">
              <a:buFont typeface="Wingdings" panose="05000000000000000000" pitchFamily="2" charset="2"/>
              <a:buChar char="Ø"/>
            </a:pPr>
            <a:r>
              <a:rPr altLang="en-US" dirty="0" sz="2800" lang="en-US" smtClean="0">
                <a:latin typeface="Calibri" panose="020F0502020204030204" pitchFamily="34" charset="0"/>
              </a:rPr>
              <a:t>Warm the women</a:t>
            </a:r>
          </a:p>
          <a:p>
            <a:pPr lvl="2">
              <a:buFont typeface="Wingdings" panose="05000000000000000000" pitchFamily="2" charset="2"/>
              <a:buChar char="Ø"/>
            </a:pPr>
            <a:r>
              <a:rPr altLang="en-US" dirty="0" sz="2800" lang="en-US" smtClean="0">
                <a:latin typeface="Calibri" panose="020F0502020204030204" pitchFamily="34" charset="0"/>
              </a:rPr>
              <a:t>Insert Foley catheter</a:t>
            </a:r>
          </a:p>
          <a:p>
            <a:pPr lvl="2">
              <a:buFont typeface="Wingdings" panose="05000000000000000000" pitchFamily="2" charset="2"/>
              <a:buChar char="Ø"/>
            </a:pPr>
            <a:r>
              <a:rPr altLang="en-US" dirty="0" sz="2800" lang="en-US" smtClean="0">
                <a:latin typeface="Calibri" panose="020F0502020204030204" pitchFamily="34" charset="0"/>
              </a:rPr>
              <a:t>Monitor blood pressure and pulse/ 5 min</a:t>
            </a:r>
          </a:p>
          <a:p>
            <a:pPr lvl="2">
              <a:buFont typeface="Wingdings" panose="05000000000000000000" pitchFamily="2" charset="2"/>
              <a:buChar char="Ø"/>
            </a:pPr>
            <a:r>
              <a:rPr altLang="en-US" dirty="0" sz="2800" lang="en-US" smtClean="0">
                <a:latin typeface="Calibri" panose="020F0502020204030204" pitchFamily="34" charset="0"/>
              </a:rPr>
              <a:t>Monitor urine output /hour</a:t>
            </a:r>
          </a:p>
          <a:p>
            <a:endParaRPr altLang="en-US" dirty="0" lang="en-US" smtClean="0"/>
          </a:p>
          <a:p>
            <a:endParaRPr altLang="en-US" dirty="0" lang="en-US" smtClean="0"/>
          </a:p>
        </p:txBody>
      </p:sp>
      <p:sp>
        <p:nvSpPr>
          <p:cNvPr id="1048976"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106</a:t>
            </a:fld>
            <a:endParaRPr altLang="en-US" lang="en-US">
              <a:solidFill>
                <a:srgbClr val="000000"/>
              </a:solidFill>
            </a:endParaRPr>
          </a:p>
        </p:txBody>
      </p:sp>
    </p:spTree>
  </p:cSld>
  <p:clrMapOvr>
    <a:masterClrMapping/>
  </p:clrMapOvr>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483" name=""/>
        <p:cNvGrpSpPr/>
        <p:nvPr/>
      </p:nvGrpSpPr>
      <p:grpSpPr>
        <a:xfrm>
          <a:off x="0" y="0"/>
          <a:ext cx="0" cy="0"/>
          <a:chOff x="0" y="0"/>
          <a:chExt cx="0" cy="0"/>
        </a:xfrm>
      </p:grpSpPr>
      <p:sp>
        <p:nvSpPr>
          <p:cNvPr id="1048977" name="Rectangle 2"/>
          <p:cNvSpPr>
            <a:spLocks noGrp="1" noChangeArrowheads="1"/>
          </p:cNvSpPr>
          <p:nvPr>
            <p:ph type="title"/>
          </p:nvPr>
        </p:nvSpPr>
        <p:spPr/>
        <p:txBody>
          <a:bodyPr/>
          <a:p>
            <a:r>
              <a:rPr altLang="en-US" dirty="0" sz="3600" lang="en-US">
                <a:solidFill>
                  <a:srgbClr val="00B0F0"/>
                </a:solidFill>
                <a:latin typeface="+mn-lt"/>
              </a:rPr>
              <a:t>Indications of when to terminate pregnancy</a:t>
            </a:r>
          </a:p>
        </p:txBody>
      </p:sp>
      <p:sp>
        <p:nvSpPr>
          <p:cNvPr id="1048978" name="Rectangle 3"/>
          <p:cNvSpPr>
            <a:spLocks noGrp="1" noChangeArrowheads="1"/>
          </p:cNvSpPr>
          <p:nvPr>
            <p:ph type="body" idx="1"/>
          </p:nvPr>
        </p:nvSpPr>
        <p:spPr/>
        <p:txBody>
          <a:bodyPr/>
          <a:p>
            <a:r>
              <a:rPr altLang="en-US" dirty="0" lang="en-US" smtClean="0">
                <a:latin typeface="Calibri" panose="020F0502020204030204" pitchFamily="34" charset="0"/>
              </a:rPr>
              <a:t>Women in </a:t>
            </a:r>
            <a:r>
              <a:rPr altLang="en-US" dirty="0" lang="en-US" err="1" smtClean="0">
                <a:latin typeface="Calibri" panose="020F0502020204030204" pitchFamily="34" charset="0"/>
              </a:rPr>
              <a:t>labour</a:t>
            </a:r>
            <a:endParaRPr altLang="en-US" dirty="0" lang="en-US" smtClean="0">
              <a:latin typeface="Calibri" panose="020F0502020204030204" pitchFamily="34" charset="0"/>
            </a:endParaRPr>
          </a:p>
          <a:p>
            <a:r>
              <a:rPr altLang="en-US" dirty="0" lang="en-US" smtClean="0">
                <a:latin typeface="Calibri" panose="020F0502020204030204" pitchFamily="34" charset="0"/>
              </a:rPr>
              <a:t>Bleeding is heavy (evident or hidden) manifested by shock</a:t>
            </a:r>
          </a:p>
          <a:p>
            <a:r>
              <a:rPr altLang="en-US" dirty="0" lang="en-US" smtClean="0">
                <a:latin typeface="Calibri" panose="020F0502020204030204" pitchFamily="34" charset="0"/>
              </a:rPr>
              <a:t>Gestational age</a:t>
            </a:r>
            <a:r>
              <a:rPr altLang="en-US" dirty="0" lang="ar-IQ" smtClean="0">
                <a:latin typeface="Calibri" panose="020F0502020204030204" pitchFamily="34" charset="0"/>
              </a:rPr>
              <a:t> </a:t>
            </a:r>
            <a:r>
              <a:rPr altLang="en-US" dirty="0" lang="en-US" smtClean="0">
                <a:latin typeface="Calibri" panose="020F0502020204030204" pitchFamily="34" charset="0"/>
              </a:rPr>
              <a:t>equals </a:t>
            </a:r>
            <a:r>
              <a:rPr altLang="en-US" dirty="0" lang="ar-IQ" smtClean="0">
                <a:latin typeface="Calibri" panose="020F0502020204030204" pitchFamily="34" charset="0"/>
              </a:rPr>
              <a:t> </a:t>
            </a:r>
            <a:r>
              <a:rPr altLang="en-US" dirty="0" lang="en-US" smtClean="0">
                <a:latin typeface="Calibri" panose="020F0502020204030204" pitchFamily="34" charset="0"/>
              </a:rPr>
              <a:t>or more 37 weeks</a:t>
            </a:r>
          </a:p>
          <a:p>
            <a:r>
              <a:rPr altLang="en-US" dirty="0" lang="en-US" smtClean="0">
                <a:latin typeface="Calibri" panose="020F0502020204030204" pitchFamily="34" charset="0"/>
              </a:rPr>
              <a:t>There is fetal distress</a:t>
            </a:r>
          </a:p>
          <a:p>
            <a:r>
              <a:rPr altLang="en-US" dirty="0" lang="en-US" smtClean="0">
                <a:latin typeface="Calibri" panose="020F0502020204030204" pitchFamily="34" charset="0"/>
              </a:rPr>
              <a:t>There is IUFD and /or fatal congenital anomalies by U/S </a:t>
            </a:r>
          </a:p>
        </p:txBody>
      </p:sp>
      <p:sp>
        <p:nvSpPr>
          <p:cNvPr id="1048979"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107</a:t>
            </a:fld>
            <a:endParaRPr altLang="en-US" lang="en-US">
              <a:solidFill>
                <a:srgbClr val="000000"/>
              </a:solidFill>
            </a:endParaRPr>
          </a:p>
        </p:txBody>
      </p:sp>
    </p:spTree>
  </p:cSld>
  <p:clrMapOvr>
    <a:masterClrMapping/>
  </p:clrMapOvr>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484" name=""/>
        <p:cNvGrpSpPr/>
        <p:nvPr/>
      </p:nvGrpSpPr>
      <p:grpSpPr>
        <a:xfrm>
          <a:off x="0" y="0"/>
          <a:ext cx="0" cy="0"/>
          <a:chOff x="0" y="0"/>
          <a:chExt cx="0" cy="0"/>
        </a:xfrm>
      </p:grpSpPr>
      <p:sp>
        <p:nvSpPr>
          <p:cNvPr id="1048980" name="Rectangle 2"/>
          <p:cNvSpPr>
            <a:spLocks noGrp="1" noChangeArrowheads="1"/>
          </p:cNvSpPr>
          <p:nvPr>
            <p:ph type="title"/>
          </p:nvPr>
        </p:nvSpPr>
        <p:spPr/>
        <p:txBody>
          <a:bodyPr/>
          <a:p>
            <a:r>
              <a:rPr altLang="en-US" dirty="0" lang="en-US">
                <a:solidFill>
                  <a:srgbClr val="00B0F0"/>
                </a:solidFill>
                <a:latin typeface="Calibri" panose="020F0502020204030204" pitchFamily="34" charset="0"/>
              </a:rPr>
              <a:t>When to use conservative management</a:t>
            </a:r>
          </a:p>
        </p:txBody>
      </p:sp>
      <p:sp>
        <p:nvSpPr>
          <p:cNvPr id="1048981" name="Rectangle 3"/>
          <p:cNvSpPr>
            <a:spLocks noGrp="1" noChangeArrowheads="1"/>
          </p:cNvSpPr>
          <p:nvPr>
            <p:ph type="body" idx="1"/>
          </p:nvPr>
        </p:nvSpPr>
        <p:spPr/>
        <p:txBody>
          <a:bodyPr/>
          <a:p>
            <a:pPr lvl="2">
              <a:buFont typeface="Wingdings" panose="05000000000000000000" pitchFamily="2" charset="2"/>
              <a:buChar char="Ø"/>
            </a:pPr>
            <a:r>
              <a:rPr altLang="en-US" dirty="0" sz="2800" lang="en-US" smtClean="0">
                <a:latin typeface="Calibri" panose="020F0502020204030204" pitchFamily="34" charset="0"/>
              </a:rPr>
              <a:t>Bleeding is light or has stopped AND</a:t>
            </a:r>
          </a:p>
          <a:p>
            <a:pPr lvl="2">
              <a:buFont typeface="Wingdings" panose="05000000000000000000" pitchFamily="2" charset="2"/>
              <a:buChar char="Ø"/>
            </a:pPr>
            <a:r>
              <a:rPr altLang="en-US" dirty="0" sz="2800" lang="en-US" smtClean="0">
                <a:latin typeface="Calibri" panose="020F0502020204030204" pitchFamily="34" charset="0"/>
              </a:rPr>
              <a:t>The fetus is alive AND</a:t>
            </a:r>
          </a:p>
          <a:p>
            <a:pPr lvl="2">
              <a:buFont typeface="Wingdings" panose="05000000000000000000" pitchFamily="2" charset="2"/>
              <a:buChar char="Ø"/>
            </a:pPr>
            <a:r>
              <a:rPr altLang="en-US" dirty="0" sz="2800" lang="en-US" smtClean="0">
                <a:latin typeface="Calibri" panose="020F0502020204030204" pitchFamily="34" charset="0"/>
              </a:rPr>
              <a:t>The fetus is premature.</a:t>
            </a:r>
          </a:p>
          <a:p>
            <a:pPr lvl="2">
              <a:buFont typeface="Wingdings" panose="05000000000000000000" pitchFamily="2" charset="2"/>
              <a:buChar char="Ø"/>
            </a:pPr>
            <a:r>
              <a:rPr altLang="en-US" dirty="0" sz="2800" lang="en-US" smtClean="0">
                <a:latin typeface="Calibri" panose="020F0502020204030204" pitchFamily="34" charset="0"/>
              </a:rPr>
              <a:t>Cases of </a:t>
            </a:r>
            <a:r>
              <a:rPr altLang="en-US" dirty="0" sz="2800" lang="en-US" err="1" smtClean="0">
                <a:latin typeface="Calibri" panose="020F0502020204030204" pitchFamily="34" charset="0"/>
              </a:rPr>
              <a:t>abruptio</a:t>
            </a:r>
            <a:r>
              <a:rPr altLang="en-US" dirty="0" sz="2800" lang="en-US" smtClean="0">
                <a:latin typeface="Calibri" panose="020F0502020204030204" pitchFamily="34" charset="0"/>
              </a:rPr>
              <a:t> placentae  which are diagnosed only on US examination, with no clinical finding (no bleeding, no shock, no tender or </a:t>
            </a:r>
            <a:r>
              <a:rPr altLang="en-US" dirty="0" sz="2800" lang="en-US" err="1" smtClean="0">
                <a:latin typeface="Calibri" panose="020F0502020204030204" pitchFamily="34" charset="0"/>
              </a:rPr>
              <a:t>tonically</a:t>
            </a:r>
            <a:r>
              <a:rPr altLang="en-US" dirty="0" sz="2800" lang="en-US" smtClean="0">
                <a:latin typeface="Calibri" panose="020F0502020204030204" pitchFamily="34" charset="0"/>
              </a:rPr>
              <a:t> contracted uterus)</a:t>
            </a:r>
          </a:p>
        </p:txBody>
      </p:sp>
      <p:sp>
        <p:nvSpPr>
          <p:cNvPr id="1048982"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108</a:t>
            </a:fld>
            <a:endParaRPr altLang="en-US" lang="en-US">
              <a:solidFill>
                <a:srgbClr val="00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485" name=""/>
        <p:cNvGrpSpPr/>
        <p:nvPr/>
      </p:nvGrpSpPr>
      <p:grpSpPr>
        <a:xfrm>
          <a:off x="0" y="0"/>
          <a:ext cx="0" cy="0"/>
          <a:chOff x="0" y="0"/>
          <a:chExt cx="0" cy="0"/>
        </a:xfrm>
      </p:grpSpPr>
      <p:sp>
        <p:nvSpPr>
          <p:cNvPr id="1048983" name="Rectangle 3"/>
          <p:cNvSpPr>
            <a:spLocks noGrp="1" noChangeArrowheads="1"/>
          </p:cNvSpPr>
          <p:nvPr>
            <p:ph type="body" idx="1"/>
          </p:nvPr>
        </p:nvSpPr>
        <p:spPr>
          <a:xfrm>
            <a:off x="1068946" y="381001"/>
            <a:ext cx="10380372" cy="5749925"/>
          </a:xfrm>
        </p:spPr>
        <p:txBody>
          <a:bodyPr/>
          <a:p>
            <a:pPr>
              <a:buFont typeface="Wingdings" panose="05000000000000000000" pitchFamily="2" charset="2"/>
              <a:buNone/>
            </a:pPr>
            <a:r>
              <a:rPr altLang="en-US" dirty="0" lang="en-US" smtClean="0">
                <a:solidFill>
                  <a:srgbClr val="00B0F0"/>
                </a:solidFill>
                <a:latin typeface="Calibri" panose="020F0502020204030204" pitchFamily="34" charset="0"/>
              </a:rPr>
              <a:t>In </a:t>
            </a:r>
            <a:r>
              <a:rPr altLang="en-US" dirty="0" lang="en-US" err="1" smtClean="0">
                <a:solidFill>
                  <a:srgbClr val="00B0F0"/>
                </a:solidFill>
                <a:latin typeface="Calibri" panose="020F0502020204030204" pitchFamily="34" charset="0"/>
              </a:rPr>
              <a:t>abruptio</a:t>
            </a:r>
            <a:r>
              <a:rPr altLang="en-US" dirty="0" lang="en-US" smtClean="0">
                <a:solidFill>
                  <a:srgbClr val="00B0F0"/>
                </a:solidFill>
                <a:latin typeface="Calibri" panose="020F0502020204030204" pitchFamily="34" charset="0"/>
              </a:rPr>
              <a:t> placentae:</a:t>
            </a:r>
          </a:p>
          <a:p>
            <a:pPr>
              <a:buFont typeface="Wingdings" panose="05000000000000000000" pitchFamily="2" charset="2"/>
              <a:buNone/>
            </a:pPr>
            <a:endParaRPr altLang="en-US" dirty="0" lang="en-US" smtClean="0">
              <a:latin typeface="Calibri" panose="020F0502020204030204" pitchFamily="34" charset="0"/>
            </a:endParaRPr>
          </a:p>
          <a:p>
            <a:r>
              <a:rPr altLang="en-US" dirty="0" lang="en-US" smtClean="0">
                <a:latin typeface="Calibri" panose="020F0502020204030204" pitchFamily="34" charset="0"/>
              </a:rPr>
              <a:t>When the clinical diagnosis is clear</a:t>
            </a:r>
          </a:p>
          <a:p>
            <a:r>
              <a:rPr altLang="en-US" dirty="0" lang="en-US" smtClean="0">
                <a:latin typeface="Calibri" panose="020F0502020204030204" pitchFamily="34" charset="0"/>
              </a:rPr>
              <a:t>Or in the presence of acute fetal distress:….  Do not waste your time for U/S examination.</a:t>
            </a:r>
          </a:p>
          <a:p>
            <a:r>
              <a:rPr altLang="en-US" dirty="0" lang="en-US" smtClean="0">
                <a:latin typeface="Calibri" panose="020F0502020204030204" pitchFamily="34" charset="0"/>
              </a:rPr>
              <a:t>U/S is neither sensitive nor specific diagnosis modality in </a:t>
            </a:r>
            <a:r>
              <a:rPr altLang="en-US" dirty="0" lang="en-US" err="1" smtClean="0">
                <a:latin typeface="Calibri" panose="020F0502020204030204" pitchFamily="34" charset="0"/>
              </a:rPr>
              <a:t>abruptio</a:t>
            </a:r>
            <a:r>
              <a:rPr altLang="en-US" dirty="0" lang="en-US" smtClean="0">
                <a:latin typeface="Calibri" panose="020F0502020204030204" pitchFamily="34" charset="0"/>
              </a:rPr>
              <a:t> placentae</a:t>
            </a:r>
          </a:p>
          <a:p>
            <a:pPr>
              <a:buFont typeface="Wingdings" panose="05000000000000000000" pitchFamily="2" charset="2"/>
              <a:buNone/>
            </a:pPr>
            <a:endParaRPr altLang="en-US" dirty="0" lang="en-US" smtClean="0"/>
          </a:p>
        </p:txBody>
      </p:sp>
      <p:sp>
        <p:nvSpPr>
          <p:cNvPr id="1048984"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109</a:t>
            </a:fld>
            <a:endParaRPr altLang="en-US" 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649" name="Title 1"/>
          <p:cNvSpPr>
            <a:spLocks noGrp="1"/>
          </p:cNvSpPr>
          <p:nvPr>
            <p:ph type="title"/>
          </p:nvPr>
        </p:nvSpPr>
        <p:spPr>
          <a:xfrm>
            <a:off x="838200" y="90153"/>
            <a:ext cx="10515600" cy="618185"/>
          </a:xfrm>
        </p:spPr>
        <p:txBody>
          <a:bodyPr>
            <a:normAutofit fontScale="90000"/>
          </a:bodyPr>
          <a:p>
            <a:pPr algn="ctr"/>
            <a:r>
              <a:rPr dirty="0" lang="en-US" smtClean="0">
                <a:solidFill>
                  <a:srgbClr val="00B0F0"/>
                </a:solidFill>
              </a:rPr>
              <a:t>Diagnosis</a:t>
            </a:r>
            <a:endParaRPr dirty="0" lang="en-US">
              <a:solidFill>
                <a:srgbClr val="00B0F0"/>
              </a:solidFill>
            </a:endParaRPr>
          </a:p>
        </p:txBody>
      </p:sp>
      <p:sp>
        <p:nvSpPr>
          <p:cNvPr id="1048650" name="Content Placeholder 2"/>
          <p:cNvSpPr>
            <a:spLocks noGrp="1"/>
          </p:cNvSpPr>
          <p:nvPr>
            <p:ph idx="1"/>
          </p:nvPr>
        </p:nvSpPr>
        <p:spPr>
          <a:xfrm>
            <a:off x="838200" y="708338"/>
            <a:ext cx="10515600" cy="5468625"/>
          </a:xfrm>
        </p:spPr>
        <p:txBody>
          <a:bodyPr>
            <a:normAutofit fontScale="85000" lnSpcReduction="20000"/>
          </a:bodyPr>
          <a:p>
            <a:r>
              <a:rPr dirty="0" lang="en-US" smtClean="0"/>
              <a:t>From signs and symptoms persistent nausea and vomiting</a:t>
            </a:r>
          </a:p>
          <a:p>
            <a:r>
              <a:rPr b="1" dirty="0" lang="en-US" smtClean="0"/>
              <a:t>Complete blood count: </a:t>
            </a:r>
            <a:r>
              <a:rPr dirty="0" lang="en-US" err="1" smtClean="0"/>
              <a:t>haemoconcentration</a:t>
            </a:r>
            <a:r>
              <a:rPr dirty="0" lang="en-US" smtClean="0"/>
              <a:t> leads to rise in </a:t>
            </a:r>
            <a:r>
              <a:rPr dirty="0" lang="en-US" err="1" smtClean="0"/>
              <a:t>Hb</a:t>
            </a:r>
            <a:r>
              <a:rPr dirty="0" lang="en-US" smtClean="0"/>
              <a:t>, RBC count and </a:t>
            </a:r>
            <a:r>
              <a:rPr dirty="0" lang="en-US" err="1" smtClean="0"/>
              <a:t>haematocrit</a:t>
            </a:r>
            <a:r>
              <a:rPr dirty="0" lang="en-US"/>
              <a:t> </a:t>
            </a:r>
            <a:r>
              <a:rPr dirty="0" lang="en-US" smtClean="0"/>
              <a:t>and slight increase in WBC count</a:t>
            </a:r>
          </a:p>
          <a:p>
            <a:r>
              <a:rPr b="1" dirty="0" lang="en-US" smtClean="0"/>
              <a:t>Electrolyte: </a:t>
            </a:r>
            <a:r>
              <a:rPr dirty="0" lang="en-US" smtClean="0"/>
              <a:t>Na+, K+, Cl- decrease due to loss in vomitus</a:t>
            </a:r>
          </a:p>
          <a:p>
            <a:r>
              <a:rPr b="1" dirty="0" lang="en-US" smtClean="0"/>
              <a:t>Random Blood Glucose:</a:t>
            </a:r>
            <a:r>
              <a:rPr dirty="0" lang="en-US" smtClean="0"/>
              <a:t> hypoglycemia</a:t>
            </a:r>
          </a:p>
          <a:p>
            <a:r>
              <a:rPr b="1" dirty="0" lang="en-US" smtClean="0"/>
              <a:t>Urinalysis: </a:t>
            </a:r>
            <a:r>
              <a:rPr dirty="0" lang="en-US" smtClean="0"/>
              <a:t>oliguria, dark </a:t>
            </a:r>
            <a:r>
              <a:rPr dirty="0" lang="en-US" err="1" smtClean="0"/>
              <a:t>colour</a:t>
            </a:r>
            <a:r>
              <a:rPr dirty="0" lang="en-US" smtClean="0"/>
              <a:t> (due to concentration), high specific gravity due with acid reaction, presence of acetone, occasion presence of protein and bowel pigment, diminished  or even absence of chloride</a:t>
            </a:r>
          </a:p>
          <a:p>
            <a:r>
              <a:rPr b="1" dirty="0" lang="en-US" smtClean="0"/>
              <a:t>LFTs (liver function test)</a:t>
            </a:r>
            <a:r>
              <a:rPr dirty="0" lang="en-US" smtClean="0"/>
              <a:t>: albumin, prothrombin time, ALT, AST, ALP, Bilirubin levels</a:t>
            </a:r>
          </a:p>
          <a:p>
            <a:r>
              <a:rPr b="1" dirty="0" lang="en-US" smtClean="0"/>
              <a:t>Renal function test</a:t>
            </a:r>
            <a:r>
              <a:rPr dirty="0" lang="en-US" smtClean="0"/>
              <a:t>: urea and creatinine levels elevated</a:t>
            </a:r>
          </a:p>
          <a:p>
            <a:r>
              <a:rPr b="1" dirty="0" lang="en-US" err="1" smtClean="0"/>
              <a:t>Opthalmoscopic</a:t>
            </a:r>
            <a:r>
              <a:rPr b="1" dirty="0" lang="en-US" smtClean="0"/>
              <a:t> examination</a:t>
            </a:r>
            <a:r>
              <a:rPr dirty="0" lang="en-US" smtClean="0"/>
              <a:t>: Retinal haemorrhage, detachment of retina</a:t>
            </a:r>
          </a:p>
          <a:p>
            <a:r>
              <a:rPr b="1" dirty="0" lang="en-US" smtClean="0"/>
              <a:t>ECG ( electrocardiogram) : </a:t>
            </a:r>
            <a:r>
              <a:rPr dirty="0" lang="en-US" smtClean="0"/>
              <a:t>abnormal potassium levels can cause </a:t>
            </a:r>
            <a:r>
              <a:rPr dirty="0" lang="en-US" err="1" smtClean="0"/>
              <a:t>arrthmias</a:t>
            </a:r>
            <a:endParaRPr dirty="0" lang="en-US" smtClean="0"/>
          </a:p>
          <a:p>
            <a:r>
              <a:rPr b="1" dirty="0" lang="en-US" smtClean="0"/>
              <a:t>USG (Ultra </a:t>
            </a:r>
            <a:r>
              <a:rPr b="1" dirty="0" lang="en-US" err="1" smtClean="0"/>
              <a:t>sonography</a:t>
            </a:r>
            <a:r>
              <a:rPr b="1" dirty="0" lang="en-US" smtClean="0"/>
              <a:t> OR ultrasound): </a:t>
            </a:r>
            <a:r>
              <a:rPr dirty="0" lang="en-US" smtClean="0"/>
              <a:t>confirm pregnancy, </a:t>
            </a:r>
            <a:r>
              <a:rPr dirty="0" lang="en-US" err="1" smtClean="0"/>
              <a:t>excrude</a:t>
            </a:r>
            <a:r>
              <a:rPr dirty="0" lang="en-US" smtClean="0"/>
              <a:t> molar or twin pregnancy, exclude other </a:t>
            </a:r>
            <a:r>
              <a:rPr dirty="0" lang="en-US" err="1" smtClean="0"/>
              <a:t>gynaecological</a:t>
            </a:r>
            <a:r>
              <a:rPr dirty="0" lang="en-US" smtClean="0"/>
              <a:t>, surgical and medical causes for the hyperemesis</a:t>
            </a:r>
            <a:endParaRPr dirty="0" lang="en-US"/>
          </a:p>
        </p:txBody>
      </p:sp>
      <p:sp>
        <p:nvSpPr>
          <p:cNvPr id="1048651" name="Slide Number Placeholder 4"/>
          <p:cNvSpPr>
            <a:spLocks noGrp="1"/>
          </p:cNvSpPr>
          <p:nvPr>
            <p:ph type="sldNum" sz="quarter" idx="12"/>
          </p:nvPr>
        </p:nvSpPr>
        <p:spPr/>
        <p:txBody>
          <a:bodyPr/>
          <a:p>
            <a:fld id="{5F0F26D2-990D-4104-B198-15B1F813F25B}" type="slidenum">
              <a:rPr lang="en-US" smtClean="0"/>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486" name=""/>
        <p:cNvGrpSpPr/>
        <p:nvPr/>
      </p:nvGrpSpPr>
      <p:grpSpPr>
        <a:xfrm>
          <a:off x="0" y="0"/>
          <a:ext cx="0" cy="0"/>
          <a:chOff x="0" y="0"/>
          <a:chExt cx="0" cy="0"/>
        </a:xfrm>
      </p:grpSpPr>
      <p:sp>
        <p:nvSpPr>
          <p:cNvPr id="1048985" name="Rectangle 2"/>
          <p:cNvSpPr>
            <a:spLocks noGrp="1" noChangeArrowheads="1"/>
          </p:cNvSpPr>
          <p:nvPr>
            <p:ph type="title"/>
          </p:nvPr>
        </p:nvSpPr>
        <p:spPr>
          <a:xfrm>
            <a:off x="2438400" y="381000"/>
            <a:ext cx="6870700" cy="1143000"/>
          </a:xfrm>
        </p:spPr>
        <p:txBody>
          <a:bodyPr/>
          <a:p>
            <a:r>
              <a:rPr altLang="en-US" dirty="0" sz="3600" lang="en-US">
                <a:solidFill>
                  <a:srgbClr val="00B0F0"/>
                </a:solidFill>
                <a:latin typeface="Calibri" panose="020F0502020204030204" pitchFamily="34" charset="0"/>
              </a:rPr>
              <a:t>Complications of </a:t>
            </a:r>
            <a:r>
              <a:rPr altLang="en-US" dirty="0" sz="3600" lang="en-US" err="1">
                <a:solidFill>
                  <a:srgbClr val="00B0F0"/>
                </a:solidFill>
                <a:latin typeface="Calibri" panose="020F0502020204030204" pitchFamily="34" charset="0"/>
              </a:rPr>
              <a:t>abruptio</a:t>
            </a:r>
            <a:r>
              <a:rPr altLang="en-US" dirty="0" sz="3600" lang="en-US">
                <a:solidFill>
                  <a:srgbClr val="00B0F0"/>
                </a:solidFill>
                <a:latin typeface="Calibri" panose="020F0502020204030204" pitchFamily="34" charset="0"/>
              </a:rPr>
              <a:t> placentae</a:t>
            </a:r>
          </a:p>
        </p:txBody>
      </p:sp>
      <p:sp>
        <p:nvSpPr>
          <p:cNvPr id="1048986" name="Rectangle 3"/>
          <p:cNvSpPr>
            <a:spLocks noGrp="1" noChangeArrowheads="1"/>
          </p:cNvSpPr>
          <p:nvPr>
            <p:ph type="body" idx="1"/>
          </p:nvPr>
        </p:nvSpPr>
        <p:spPr>
          <a:xfrm>
            <a:off x="631065" y="1870656"/>
            <a:ext cx="9684911" cy="4594538"/>
          </a:xfrm>
        </p:spPr>
        <p:txBody>
          <a:bodyPr/>
          <a:p>
            <a:pPr indent="-457200" lvl="2" marL="1371600">
              <a:lnSpc>
                <a:spcPct val="80000"/>
              </a:lnSpc>
              <a:buFont typeface="+mj-lt"/>
              <a:buAutoNum type="arabicPeriod"/>
            </a:pPr>
            <a:r>
              <a:rPr altLang="en-US" dirty="0" sz="2800" lang="en-US">
                <a:latin typeface="Calibri" panose="020F0502020204030204" pitchFamily="34" charset="0"/>
              </a:rPr>
              <a:t>Maternal shock</a:t>
            </a:r>
          </a:p>
          <a:p>
            <a:pPr indent="-457200" lvl="2" marL="1371600">
              <a:lnSpc>
                <a:spcPct val="80000"/>
              </a:lnSpc>
              <a:buFont typeface="+mj-lt"/>
              <a:buAutoNum type="arabicPeriod"/>
            </a:pPr>
            <a:r>
              <a:rPr altLang="en-US" dirty="0" sz="2800" lang="en-US">
                <a:latin typeface="Calibri" panose="020F0502020204030204" pitchFamily="34" charset="0"/>
              </a:rPr>
              <a:t>Fetal death</a:t>
            </a:r>
          </a:p>
          <a:p>
            <a:pPr indent="-457200" lvl="2" marL="1371600">
              <a:lnSpc>
                <a:spcPct val="80000"/>
              </a:lnSpc>
              <a:buFont typeface="+mj-lt"/>
              <a:buAutoNum type="arabicPeriod"/>
            </a:pPr>
            <a:r>
              <a:rPr altLang="en-US" dirty="0" sz="2800" lang="en-US">
                <a:latin typeface="Calibri" panose="020F0502020204030204" pitchFamily="34" charset="0"/>
              </a:rPr>
              <a:t>Uterine </a:t>
            </a:r>
            <a:r>
              <a:rPr altLang="en-US" dirty="0" sz="2800" lang="en-US" err="1">
                <a:latin typeface="Calibri" panose="020F0502020204030204" pitchFamily="34" charset="0"/>
              </a:rPr>
              <a:t>atony</a:t>
            </a:r>
            <a:endParaRPr altLang="en-US" dirty="0" sz="2800" lang="en-US">
              <a:latin typeface="Calibri" panose="020F0502020204030204" pitchFamily="34" charset="0"/>
            </a:endParaRPr>
          </a:p>
          <a:p>
            <a:pPr indent="-457200" lvl="2" marL="1371600">
              <a:lnSpc>
                <a:spcPct val="80000"/>
              </a:lnSpc>
              <a:buFont typeface="+mj-lt"/>
              <a:buAutoNum type="arabicPeriod"/>
            </a:pPr>
            <a:r>
              <a:rPr altLang="en-US" dirty="0" sz="2800" lang="en-US">
                <a:latin typeface="Calibri" panose="020F0502020204030204" pitchFamily="34" charset="0"/>
              </a:rPr>
              <a:t>Amniotic fluid embolism</a:t>
            </a:r>
          </a:p>
          <a:p>
            <a:pPr indent="-457200" lvl="2" marL="1371600">
              <a:lnSpc>
                <a:spcPct val="80000"/>
              </a:lnSpc>
              <a:buFont typeface="+mj-lt"/>
              <a:buAutoNum type="arabicPeriod"/>
            </a:pPr>
            <a:r>
              <a:rPr altLang="en-US" dirty="0" sz="2800" lang="en-US" err="1">
                <a:latin typeface="Calibri" panose="020F0502020204030204" pitchFamily="34" charset="0"/>
              </a:rPr>
              <a:t>Caogulopathy</a:t>
            </a:r>
            <a:r>
              <a:rPr altLang="en-US" dirty="0" sz="2800" lang="en-US">
                <a:latin typeface="Calibri" panose="020F0502020204030204" pitchFamily="34" charset="0"/>
              </a:rPr>
              <a:t>( 30%)</a:t>
            </a:r>
          </a:p>
          <a:p>
            <a:pPr indent="-457200" lvl="2" marL="1371600">
              <a:lnSpc>
                <a:spcPct val="80000"/>
              </a:lnSpc>
              <a:buFont typeface="+mj-lt"/>
              <a:buAutoNum type="arabicPeriod"/>
            </a:pPr>
            <a:r>
              <a:rPr altLang="en-US" dirty="0" sz="2800" lang="en-US">
                <a:latin typeface="Calibri" panose="020F0502020204030204" pitchFamily="34" charset="0"/>
              </a:rPr>
              <a:t>Renal failure</a:t>
            </a:r>
            <a:endParaRPr altLang="en-US" dirty="0" sz="2800" lang="ar-IQ">
              <a:latin typeface="Calibri" panose="020F0502020204030204" pitchFamily="34" charset="0"/>
            </a:endParaRPr>
          </a:p>
          <a:p>
            <a:pPr lvl="2">
              <a:lnSpc>
                <a:spcPct val="80000"/>
              </a:lnSpc>
              <a:buFont typeface="Wingdings" panose="05000000000000000000" pitchFamily="2" charset="2"/>
              <a:buChar char="Ø"/>
            </a:pPr>
            <a:r>
              <a:rPr altLang="en-US" dirty="0" sz="2800" lang="en-US" smtClean="0">
                <a:latin typeface="Calibri" panose="020F0502020204030204" pitchFamily="34" charset="0"/>
              </a:rPr>
              <a:t>The </a:t>
            </a:r>
            <a:r>
              <a:rPr altLang="en-US" dirty="0" sz="2800" lang="en-US">
                <a:latin typeface="Calibri" panose="020F0502020204030204" pitchFamily="34" charset="0"/>
              </a:rPr>
              <a:t>principal cause of maternal death is renal failure due to prolonged hypotension </a:t>
            </a:r>
            <a:endParaRPr altLang="en-US" dirty="0" sz="2800" lang="en-US" smtClean="0">
              <a:latin typeface="Calibri" panose="020F0502020204030204" pitchFamily="34" charset="0"/>
            </a:endParaRPr>
          </a:p>
          <a:p>
            <a:pPr lvl="2">
              <a:lnSpc>
                <a:spcPct val="80000"/>
              </a:lnSpc>
              <a:buFont typeface="Wingdings" panose="05000000000000000000" pitchFamily="2" charset="2"/>
              <a:buChar char="Ø"/>
            </a:pPr>
            <a:r>
              <a:rPr altLang="en-US" dirty="0" sz="2800" lang="en-US" smtClean="0">
                <a:latin typeface="Calibri" panose="020F0502020204030204" pitchFamily="34" charset="0"/>
              </a:rPr>
              <a:t>Don </a:t>
            </a:r>
            <a:r>
              <a:rPr altLang="en-US" dirty="0" sz="2800" lang="en-US">
                <a:latin typeface="Calibri" panose="020F0502020204030204" pitchFamily="34" charset="0"/>
              </a:rPr>
              <a:t>not underestimate the amount of the hemorrhage</a:t>
            </a:r>
          </a:p>
        </p:txBody>
      </p:sp>
      <p:sp>
        <p:nvSpPr>
          <p:cNvPr id="1048987"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110</a:t>
            </a:fld>
            <a:endParaRPr altLang="en-US" lang="en-US">
              <a:solidFill>
                <a:srgbClr val="00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489" name=""/>
        <p:cNvGrpSpPr/>
        <p:nvPr/>
      </p:nvGrpSpPr>
      <p:grpSpPr>
        <a:xfrm>
          <a:off x="0" y="0"/>
          <a:ext cx="0" cy="0"/>
          <a:chOff x="0" y="0"/>
          <a:chExt cx="0" cy="0"/>
        </a:xfrm>
      </p:grpSpPr>
      <p:sp>
        <p:nvSpPr>
          <p:cNvPr id="1048991" name="Title 1"/>
          <p:cNvSpPr>
            <a:spLocks noGrp="1"/>
          </p:cNvSpPr>
          <p:nvPr>
            <p:ph type="title"/>
          </p:nvPr>
        </p:nvSpPr>
        <p:spPr>
          <a:xfrm>
            <a:off x="838200" y="103031"/>
            <a:ext cx="10515600" cy="1120463"/>
          </a:xfrm>
        </p:spPr>
        <p:txBody>
          <a:bodyPr>
            <a:normAutofit fontScale="90000"/>
          </a:bodyPr>
          <a:p>
            <a:pPr algn="ctr"/>
            <a:r>
              <a:rPr dirty="0" lang="en-US" smtClean="0">
                <a:solidFill>
                  <a:srgbClr val="00B0F0"/>
                </a:solidFill>
              </a:rPr>
              <a:t>Difference between placenta </a:t>
            </a:r>
            <a:r>
              <a:rPr dirty="0" lang="en-US" err="1" smtClean="0">
                <a:solidFill>
                  <a:srgbClr val="00B0F0"/>
                </a:solidFill>
              </a:rPr>
              <a:t>praevia</a:t>
            </a:r>
            <a:r>
              <a:rPr dirty="0" lang="en-US" smtClean="0">
                <a:solidFill>
                  <a:srgbClr val="00B0F0"/>
                </a:solidFill>
              </a:rPr>
              <a:t> and abruption placentae</a:t>
            </a:r>
            <a:endParaRPr dirty="0" lang="en-US">
              <a:solidFill>
                <a:srgbClr val="00B0F0"/>
              </a:solidFill>
            </a:endParaRPr>
          </a:p>
        </p:txBody>
      </p:sp>
      <p:pic>
        <p:nvPicPr>
          <p:cNvPr id="2097157" name="Content Placeholder 4"/>
          <p:cNvPicPr>
            <a:picLocks noChangeAspect="1" noGrp="1"/>
          </p:cNvPicPr>
          <p:nvPr>
            <p:ph idx="1"/>
          </p:nvPr>
        </p:nvPicPr>
        <p:blipFill>
          <a:blip xmlns:r="http://schemas.openxmlformats.org/officeDocument/2006/relationships" r:embed="rId1"/>
          <a:stretch>
            <a:fillRect/>
          </a:stretch>
        </p:blipFill>
        <p:spPr>
          <a:xfrm>
            <a:off x="824249" y="1378039"/>
            <a:ext cx="10496282" cy="5087155"/>
          </a:xfrm>
          <a:prstGeom prst="rect"/>
        </p:spPr>
      </p:pic>
      <p:sp>
        <p:nvSpPr>
          <p:cNvPr id="1048992" name="Slide Number Placeholder 3"/>
          <p:cNvSpPr>
            <a:spLocks noGrp="1"/>
          </p:cNvSpPr>
          <p:nvPr>
            <p:ph type="sldNum" sz="quarter" idx="12"/>
          </p:nvPr>
        </p:nvSpPr>
        <p:spPr/>
        <p:txBody>
          <a:bodyPr/>
          <a:p>
            <a:fld id="{5F0F26D2-990D-4104-B198-15B1F813F25B}" type="slidenum">
              <a:rPr lang="en-US" smtClean="0"/>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491" name=""/>
        <p:cNvGrpSpPr/>
        <p:nvPr/>
      </p:nvGrpSpPr>
      <p:grpSpPr>
        <a:xfrm>
          <a:off x="0" y="0"/>
          <a:ext cx="0" cy="0"/>
          <a:chOff x="0" y="0"/>
          <a:chExt cx="0" cy="0"/>
        </a:xfrm>
      </p:grpSpPr>
      <p:sp>
        <p:nvSpPr>
          <p:cNvPr id="1048997" name="Title 1"/>
          <p:cNvSpPr>
            <a:spLocks noGrp="1"/>
          </p:cNvSpPr>
          <p:nvPr>
            <p:ph type="title"/>
          </p:nvPr>
        </p:nvSpPr>
        <p:spPr>
          <a:xfrm>
            <a:off x="2743200" y="2362200"/>
            <a:ext cx="6870700" cy="1600200"/>
          </a:xfrm>
        </p:spPr>
        <p:txBody>
          <a:bodyPr/>
          <a:p>
            <a:r>
              <a:rPr altLang="en-US" dirty="0" sz="6600" lang="en-US">
                <a:solidFill>
                  <a:srgbClr val="FF0000"/>
                </a:solidFill>
                <a:latin typeface="Calibri" panose="020F0502020204030204" pitchFamily="34" charset="0"/>
              </a:rPr>
              <a:t>VASA PRAEVIA</a:t>
            </a:r>
          </a:p>
        </p:txBody>
      </p:sp>
      <p:sp>
        <p:nvSpPr>
          <p:cNvPr id="1048998" name="Slide Number Placeholder 1"/>
          <p:cNvSpPr>
            <a:spLocks noGrp="1"/>
          </p:cNvSpPr>
          <p:nvPr>
            <p:ph type="sldNum" sz="quarter" idx="12"/>
          </p:nvPr>
        </p:nvSpPr>
        <p:spPr/>
        <p:txBody>
          <a:bodyPr/>
          <a:p>
            <a:fld id="{21D7A561-42B2-4EAF-8277-D9955FA9301B}" type="slidenum">
              <a:rPr altLang="en-US" lang="ar-SA" smtClean="0">
                <a:solidFill>
                  <a:srgbClr val="000000"/>
                </a:solidFill>
              </a:rPr>
              <a:t>112</a:t>
            </a:fld>
            <a:endParaRPr altLang="en-US" lang="en-US">
              <a:solidFill>
                <a:srgbClr val="00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492" name=""/>
        <p:cNvGrpSpPr/>
        <p:nvPr/>
      </p:nvGrpSpPr>
      <p:grpSpPr>
        <a:xfrm>
          <a:off x="0" y="0"/>
          <a:ext cx="0" cy="0"/>
          <a:chOff x="0" y="0"/>
          <a:chExt cx="0" cy="0"/>
        </a:xfrm>
      </p:grpSpPr>
      <p:sp>
        <p:nvSpPr>
          <p:cNvPr id="1048999" name="Rectangle 2"/>
          <p:cNvSpPr>
            <a:spLocks noGrp="1" noChangeArrowheads="1"/>
          </p:cNvSpPr>
          <p:nvPr>
            <p:ph type="title"/>
          </p:nvPr>
        </p:nvSpPr>
        <p:spPr>
          <a:xfrm>
            <a:off x="2209800" y="152400"/>
            <a:ext cx="6870700" cy="914400"/>
          </a:xfrm>
        </p:spPr>
        <p:txBody>
          <a:bodyPr/>
          <a:p>
            <a:pPr eaLnBrk="1" hangingPunct="1"/>
            <a:r>
              <a:rPr altLang="en-US" dirty="0" lang="en-US" smtClean="0">
                <a:solidFill>
                  <a:srgbClr val="00B0F0"/>
                </a:solidFill>
                <a:latin typeface="Calibri" panose="020F0502020204030204" pitchFamily="34" charset="0"/>
              </a:rPr>
              <a:t>Vasa Previa</a:t>
            </a:r>
          </a:p>
        </p:txBody>
      </p:sp>
      <p:sp>
        <p:nvSpPr>
          <p:cNvPr id="1049000" name="Rectangle 3"/>
          <p:cNvSpPr>
            <a:spLocks noGrp="1" noChangeArrowheads="1"/>
          </p:cNvSpPr>
          <p:nvPr>
            <p:ph type="body" idx="1"/>
          </p:nvPr>
        </p:nvSpPr>
        <p:spPr>
          <a:xfrm>
            <a:off x="927279" y="1143000"/>
            <a:ext cx="10496281" cy="4343400"/>
          </a:xfrm>
        </p:spPr>
        <p:txBody>
          <a:bodyPr/>
          <a:p>
            <a:pPr eaLnBrk="1" hangingPunct="1">
              <a:lnSpc>
                <a:spcPct val="80000"/>
              </a:lnSpc>
            </a:pPr>
            <a:r>
              <a:rPr altLang="en-US" dirty="0" sz="2800" lang="en-US">
                <a:latin typeface="Calibri" panose="020F0502020204030204" pitchFamily="34" charset="0"/>
              </a:rPr>
              <a:t>Definition: vasa </a:t>
            </a:r>
            <a:r>
              <a:rPr altLang="en-US" dirty="0" sz="2800" lang="en-US" err="1">
                <a:latin typeface="Calibri" panose="020F0502020204030204" pitchFamily="34" charset="0"/>
              </a:rPr>
              <a:t>previa</a:t>
            </a:r>
            <a:r>
              <a:rPr altLang="en-US" dirty="0" sz="2800" lang="en-US">
                <a:latin typeface="Calibri" panose="020F0502020204030204" pitchFamily="34" charset="0"/>
              </a:rPr>
              <a:t> is a condition in which the fetal vessels from the placenta cross the entrance to the birth canal.</a:t>
            </a:r>
          </a:p>
          <a:p>
            <a:pPr eaLnBrk="1" hangingPunct="1"/>
            <a:r>
              <a:rPr altLang="en-US" dirty="0" sz="2800" lang="en-US">
                <a:latin typeface="Calibri" panose="020F0502020204030204" pitchFamily="34" charset="0"/>
              </a:rPr>
              <a:t>Vasa </a:t>
            </a:r>
            <a:r>
              <a:rPr altLang="en-US" dirty="0" sz="2800" lang="en-US" err="1">
                <a:latin typeface="Calibri" panose="020F0502020204030204" pitchFamily="34" charset="0"/>
              </a:rPr>
              <a:t>previa</a:t>
            </a:r>
            <a:r>
              <a:rPr altLang="en-US" dirty="0" sz="2800" lang="en-US">
                <a:latin typeface="Calibri" panose="020F0502020204030204" pitchFamily="34" charset="0"/>
              </a:rPr>
              <a:t> refers to vessels that traverse the membranes in the lower uterine segment in advance of the fetal head.</a:t>
            </a:r>
          </a:p>
          <a:p>
            <a:pPr eaLnBrk="1" hangingPunct="1"/>
            <a:r>
              <a:rPr altLang="en-US" dirty="0" sz="2800" lang="en-US">
                <a:latin typeface="Calibri" panose="020F0502020204030204" pitchFamily="34" charset="0"/>
              </a:rPr>
              <a:t>Rupture of these vessels can occur with or without rupture of the membranes and result in fetal exsanguination</a:t>
            </a:r>
            <a:r>
              <a:rPr altLang="en-US" dirty="0" sz="2800" lang="en-US"/>
              <a:t>.</a:t>
            </a:r>
          </a:p>
          <a:p>
            <a:pPr eaLnBrk="1" hangingPunct="1">
              <a:lnSpc>
                <a:spcPct val="80000"/>
              </a:lnSpc>
            </a:pPr>
            <a:endParaRPr altLang="en-US" dirty="0" sz="2800" lang="en-US"/>
          </a:p>
        </p:txBody>
      </p:sp>
      <p:sp>
        <p:nvSpPr>
          <p:cNvPr id="1049001"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113</a:t>
            </a:fld>
            <a:endParaRPr altLang="en-US" lang="en-US">
              <a:solidFill>
                <a:srgbClr val="00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9005" name="Title 1"/>
          <p:cNvSpPr>
            <a:spLocks noGrp="1"/>
          </p:cNvSpPr>
          <p:nvPr>
            <p:ph type="title"/>
          </p:nvPr>
        </p:nvSpPr>
        <p:spPr/>
        <p:txBody>
          <a:bodyPr/>
          <a:p>
            <a:r>
              <a:rPr dirty="0" lang="en-US" smtClean="0">
                <a:solidFill>
                  <a:srgbClr val="00B0F0"/>
                </a:solidFill>
                <a:latin typeface="+mn-lt"/>
              </a:rPr>
              <a:t>Vasa </a:t>
            </a:r>
            <a:r>
              <a:rPr dirty="0" lang="en-US" err="1" smtClean="0">
                <a:solidFill>
                  <a:srgbClr val="00B0F0"/>
                </a:solidFill>
                <a:latin typeface="+mn-lt"/>
              </a:rPr>
              <a:t>praevia</a:t>
            </a:r>
            <a:endParaRPr dirty="0" lang="en-US">
              <a:solidFill>
                <a:srgbClr val="00B0F0"/>
              </a:solidFill>
              <a:latin typeface="+mn-lt"/>
            </a:endParaRPr>
          </a:p>
        </p:txBody>
      </p:sp>
      <p:sp>
        <p:nvSpPr>
          <p:cNvPr id="1049006" name="Content Placeholder 2"/>
          <p:cNvSpPr>
            <a:spLocks noGrp="1"/>
          </p:cNvSpPr>
          <p:nvPr>
            <p:ph idx="1"/>
          </p:nvPr>
        </p:nvSpPr>
        <p:spPr/>
        <p:txBody>
          <a:bodyPr/>
          <a:p>
            <a:pPr eaLnBrk="0" fontAlgn="base" hangingPunct="0" indent="-342900" lvl="0" marL="342900">
              <a:lnSpc>
                <a:spcPct val="80000"/>
              </a:lnSpc>
              <a:spcBef>
                <a:spcPct val="20000"/>
              </a:spcBef>
              <a:spcAft>
                <a:spcPct val="0"/>
              </a:spcAft>
              <a:buFontTx/>
              <a:buChar char="•"/>
            </a:pPr>
            <a:r>
              <a:rPr altLang="en-US" dirty="0" sz="2900" kern="0" lang="en-US">
                <a:solidFill>
                  <a:srgbClr val="000000"/>
                </a:solidFill>
                <a:latin typeface="Calibri" panose="020F0502020204030204" pitchFamily="34" charset="0"/>
                <a:cs typeface="Times New Roman" panose="02020603050405020304" pitchFamily="18" charset="0"/>
              </a:rPr>
              <a:t>Associated with </a:t>
            </a:r>
            <a:r>
              <a:rPr altLang="en-US" dirty="0" sz="2900" kern="0" lang="en-US" err="1">
                <a:solidFill>
                  <a:srgbClr val="000000"/>
                </a:solidFill>
                <a:latin typeface="Calibri" panose="020F0502020204030204" pitchFamily="34" charset="0"/>
                <a:cs typeface="Times New Roman" panose="02020603050405020304" pitchFamily="18" charset="0"/>
              </a:rPr>
              <a:t>velamentous</a:t>
            </a:r>
            <a:r>
              <a:rPr altLang="en-US" dirty="0" sz="2900" kern="0" lang="en-US">
                <a:solidFill>
                  <a:srgbClr val="000000"/>
                </a:solidFill>
                <a:latin typeface="Calibri" panose="020F0502020204030204" pitchFamily="34" charset="0"/>
                <a:cs typeface="Times New Roman" panose="02020603050405020304" pitchFamily="18" charset="0"/>
              </a:rPr>
              <a:t> insertion of the umbilical cord (1% of deliveries)</a:t>
            </a:r>
          </a:p>
          <a:p>
            <a:pPr eaLnBrk="0" fontAlgn="base" hangingPunct="0" indent="-342900" lvl="0" marL="342900">
              <a:lnSpc>
                <a:spcPct val="80000"/>
              </a:lnSpc>
              <a:spcBef>
                <a:spcPct val="20000"/>
              </a:spcBef>
              <a:spcAft>
                <a:spcPct val="0"/>
              </a:spcAft>
              <a:buFontTx/>
              <a:buChar char="•"/>
            </a:pPr>
            <a:r>
              <a:rPr altLang="en-US" dirty="0" sz="2900" kern="0" lang="en-US">
                <a:solidFill>
                  <a:srgbClr val="000000"/>
                </a:solidFill>
                <a:latin typeface="Calibri" panose="020F0502020204030204" pitchFamily="34" charset="0"/>
                <a:cs typeface="Times New Roman" panose="02020603050405020304" pitchFamily="18" charset="0"/>
              </a:rPr>
              <a:t>Bleeding occurs with rupture of the amniotic membranes (the umbilical vessels are only supported by amnion</a:t>
            </a:r>
          </a:p>
          <a:p>
            <a:pPr eaLnBrk="0" fontAlgn="base" hangingPunct="0" indent="-342900" lvl="0" marL="342900">
              <a:lnSpc>
                <a:spcPct val="80000"/>
              </a:lnSpc>
              <a:spcBef>
                <a:spcPct val="20000"/>
              </a:spcBef>
              <a:spcAft>
                <a:spcPct val="0"/>
              </a:spcAft>
              <a:buFontTx/>
              <a:buChar char="•"/>
            </a:pPr>
            <a:r>
              <a:rPr altLang="en-US" dirty="0" sz="2900" kern="0" lang="en-US">
                <a:solidFill>
                  <a:srgbClr val="000000"/>
                </a:solidFill>
                <a:latin typeface="Calibri" panose="020F0502020204030204" pitchFamily="34" charset="0"/>
                <a:cs typeface="Times New Roman" panose="02020603050405020304" pitchFamily="18" charset="0"/>
              </a:rPr>
              <a:t>Bleeding is FETAL (not maternal as with 	placenta </a:t>
            </a:r>
            <a:r>
              <a:rPr altLang="en-US" dirty="0" sz="2900" kern="0" lang="en-US" err="1">
                <a:solidFill>
                  <a:srgbClr val="000000"/>
                </a:solidFill>
                <a:latin typeface="Calibri" panose="020F0502020204030204" pitchFamily="34" charset="0"/>
                <a:cs typeface="Times New Roman" panose="02020603050405020304" pitchFamily="18" charset="0"/>
              </a:rPr>
              <a:t>praevia</a:t>
            </a:r>
            <a:r>
              <a:rPr altLang="en-US" dirty="0" sz="2900" kern="0" lang="en-US">
                <a:solidFill>
                  <a:srgbClr val="000000"/>
                </a:solidFill>
                <a:latin typeface="Calibri" panose="020F0502020204030204" pitchFamily="34" charset="0"/>
                <a:cs typeface="Times New Roman" panose="02020603050405020304" pitchFamily="18" charset="0"/>
              </a:rPr>
              <a:t>)</a:t>
            </a:r>
          </a:p>
          <a:p>
            <a:pPr eaLnBrk="0" fontAlgn="base" hangingPunct="0" indent="-342900" lvl="0" marL="342900">
              <a:lnSpc>
                <a:spcPct val="80000"/>
              </a:lnSpc>
              <a:spcBef>
                <a:spcPct val="20000"/>
              </a:spcBef>
              <a:spcAft>
                <a:spcPct val="0"/>
              </a:spcAft>
              <a:buFontTx/>
              <a:buChar char="•"/>
            </a:pPr>
            <a:r>
              <a:rPr altLang="en-US" dirty="0" sz="2900" kern="0" lang="en-US">
                <a:solidFill>
                  <a:srgbClr val="000000"/>
                </a:solidFill>
                <a:latin typeface="Calibri" panose="020F0502020204030204" pitchFamily="34" charset="0"/>
                <a:cs typeface="Times New Roman" panose="02020603050405020304" pitchFamily="18" charset="0"/>
              </a:rPr>
              <a:t>Fetal death may occur with trivial symptoms</a:t>
            </a:r>
          </a:p>
          <a:p>
            <a:endParaRPr dirty="0" lang="en-US"/>
          </a:p>
        </p:txBody>
      </p:sp>
      <p:sp>
        <p:nvSpPr>
          <p:cNvPr id="1049007" name="Slide Number Placeholder 4"/>
          <p:cNvSpPr>
            <a:spLocks noGrp="1"/>
          </p:cNvSpPr>
          <p:nvPr>
            <p:ph type="sldNum" sz="quarter" idx="12"/>
          </p:nvPr>
        </p:nvSpPr>
        <p:spPr/>
        <p:txBody>
          <a:bodyPr/>
          <a:p>
            <a:fld id="{5F0F26D2-990D-4104-B198-15B1F813F25B}" type="slidenum">
              <a:rPr lang="en-US" smtClean="0"/>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496" name=""/>
        <p:cNvGrpSpPr/>
        <p:nvPr/>
      </p:nvGrpSpPr>
      <p:grpSpPr>
        <a:xfrm>
          <a:off x="0" y="0"/>
          <a:ext cx="0" cy="0"/>
          <a:chOff x="0" y="0"/>
          <a:chExt cx="0" cy="0"/>
        </a:xfrm>
      </p:grpSpPr>
      <p:sp>
        <p:nvSpPr>
          <p:cNvPr id="1049008" name="Rectangle 2"/>
          <p:cNvSpPr>
            <a:spLocks noGrp="1" noChangeArrowheads="1"/>
          </p:cNvSpPr>
          <p:nvPr>
            <p:ph type="title"/>
          </p:nvPr>
        </p:nvSpPr>
        <p:spPr/>
        <p:txBody>
          <a:bodyPr/>
          <a:p>
            <a:pPr eaLnBrk="1" hangingPunct="1"/>
            <a:r>
              <a:rPr altLang="en-US" dirty="0" lang="en-US" smtClean="0">
                <a:solidFill>
                  <a:srgbClr val="00B0F0"/>
                </a:solidFill>
                <a:latin typeface="Calibri" panose="020F0502020204030204" pitchFamily="34" charset="0"/>
              </a:rPr>
              <a:t>Vasa Previa</a:t>
            </a:r>
          </a:p>
        </p:txBody>
      </p:sp>
      <p:sp>
        <p:nvSpPr>
          <p:cNvPr id="1049009" name="Rectangle 3"/>
          <p:cNvSpPr>
            <a:spLocks noGrp="1" noChangeArrowheads="1"/>
          </p:cNvSpPr>
          <p:nvPr>
            <p:ph type="body" idx="1"/>
          </p:nvPr>
        </p:nvSpPr>
        <p:spPr>
          <a:xfrm>
            <a:off x="1981200" y="1600200"/>
            <a:ext cx="8229600" cy="4724400"/>
          </a:xfrm>
        </p:spPr>
        <p:txBody>
          <a:bodyPr/>
          <a:p>
            <a:pPr eaLnBrk="1" hangingPunct="1"/>
            <a:r>
              <a:rPr altLang="en-US" b="1" dirty="0" lang="en-US" smtClean="0">
                <a:latin typeface="Calibri" panose="020F0502020204030204" pitchFamily="34" charset="0"/>
              </a:rPr>
              <a:t>Risk Factors:</a:t>
            </a:r>
          </a:p>
          <a:p>
            <a:pPr eaLnBrk="1" hangingPunct="1" lvl="2">
              <a:lnSpc>
                <a:spcPct val="120000"/>
              </a:lnSpc>
              <a:buFont typeface="Wingdings" panose="05000000000000000000" pitchFamily="2" charset="2"/>
              <a:buChar char="Ø"/>
            </a:pPr>
            <a:r>
              <a:rPr altLang="en-US" dirty="0" sz="2800" lang="en-US" err="1" smtClean="0">
                <a:latin typeface="Calibri" panose="020F0502020204030204" pitchFamily="34" charset="0"/>
              </a:rPr>
              <a:t>Bilobed</a:t>
            </a:r>
            <a:r>
              <a:rPr altLang="en-US" dirty="0" sz="2800" lang="en-US" smtClean="0">
                <a:latin typeface="Calibri" panose="020F0502020204030204" pitchFamily="34" charset="0"/>
              </a:rPr>
              <a:t> and </a:t>
            </a:r>
            <a:r>
              <a:rPr altLang="en-US" dirty="0" sz="2800" lang="en-US" err="1" smtClean="0">
                <a:latin typeface="Calibri" panose="020F0502020204030204" pitchFamily="34" charset="0"/>
              </a:rPr>
              <a:t>succenturiate</a:t>
            </a:r>
            <a:r>
              <a:rPr altLang="en-US" dirty="0" sz="2800" lang="en-US" smtClean="0">
                <a:latin typeface="Calibri" panose="020F0502020204030204" pitchFamily="34" charset="0"/>
              </a:rPr>
              <a:t> placentas</a:t>
            </a:r>
          </a:p>
          <a:p>
            <a:pPr eaLnBrk="1" hangingPunct="1" lvl="2">
              <a:lnSpc>
                <a:spcPct val="120000"/>
              </a:lnSpc>
              <a:buFont typeface="Wingdings" panose="05000000000000000000" pitchFamily="2" charset="2"/>
              <a:buChar char="Ø"/>
            </a:pPr>
            <a:r>
              <a:rPr altLang="en-US" dirty="0" sz="2800" lang="en-US" err="1" smtClean="0">
                <a:latin typeface="Calibri" panose="020F0502020204030204" pitchFamily="34" charset="0"/>
              </a:rPr>
              <a:t>Velamentous</a:t>
            </a:r>
            <a:r>
              <a:rPr altLang="en-US" dirty="0" sz="2800" lang="en-US" smtClean="0">
                <a:latin typeface="Calibri" panose="020F0502020204030204" pitchFamily="34" charset="0"/>
              </a:rPr>
              <a:t> insertion of the cord</a:t>
            </a:r>
          </a:p>
          <a:p>
            <a:pPr eaLnBrk="1" hangingPunct="1" lvl="2">
              <a:lnSpc>
                <a:spcPct val="120000"/>
              </a:lnSpc>
              <a:buFont typeface="Wingdings" panose="05000000000000000000" pitchFamily="2" charset="2"/>
              <a:buChar char="Ø"/>
            </a:pPr>
            <a:r>
              <a:rPr altLang="en-US" dirty="0" sz="2800" lang="en-US" smtClean="0">
                <a:latin typeface="Calibri" panose="020F0502020204030204" pitchFamily="34" charset="0"/>
              </a:rPr>
              <a:t>Low-lying placenta</a:t>
            </a:r>
          </a:p>
          <a:p>
            <a:pPr eaLnBrk="1" hangingPunct="1" lvl="2">
              <a:lnSpc>
                <a:spcPct val="120000"/>
              </a:lnSpc>
              <a:buFont typeface="Wingdings" panose="05000000000000000000" pitchFamily="2" charset="2"/>
              <a:buChar char="Ø"/>
            </a:pPr>
            <a:r>
              <a:rPr altLang="en-US" dirty="0" sz="2800" lang="en-US" smtClean="0">
                <a:latin typeface="Calibri" panose="020F0502020204030204" pitchFamily="34" charset="0"/>
              </a:rPr>
              <a:t>Multiple gestation</a:t>
            </a:r>
          </a:p>
          <a:p>
            <a:pPr eaLnBrk="1" hangingPunct="1" lvl="2">
              <a:lnSpc>
                <a:spcPct val="120000"/>
              </a:lnSpc>
              <a:buFont typeface="Wingdings" panose="05000000000000000000" pitchFamily="2" charset="2"/>
              <a:buChar char="Ø"/>
            </a:pPr>
            <a:r>
              <a:rPr altLang="en-US" dirty="0" sz="2800" lang="en-US" smtClean="0">
                <a:latin typeface="Calibri" panose="020F0502020204030204" pitchFamily="34" charset="0"/>
              </a:rPr>
              <a:t>Pregnancies resulting from in vitro fertilization</a:t>
            </a:r>
          </a:p>
          <a:p>
            <a:pPr eaLnBrk="1" hangingPunct="1" lvl="2">
              <a:lnSpc>
                <a:spcPct val="120000"/>
              </a:lnSpc>
              <a:buFont typeface="Wingdings" panose="05000000000000000000" pitchFamily="2" charset="2"/>
              <a:buChar char="Ø"/>
            </a:pPr>
            <a:r>
              <a:rPr altLang="en-US" dirty="0" sz="2800" lang="en-US" smtClean="0">
                <a:latin typeface="Calibri" panose="020F0502020204030204" pitchFamily="34" charset="0"/>
              </a:rPr>
              <a:t>Palpable vessel on vaginal exam</a:t>
            </a:r>
          </a:p>
        </p:txBody>
      </p:sp>
      <p:sp>
        <p:nvSpPr>
          <p:cNvPr id="1049010"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115</a:t>
            </a:fld>
            <a:endParaRPr altLang="en-US" lang="en-US">
              <a:solidFill>
                <a:srgbClr val="00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499" name=""/>
        <p:cNvGrpSpPr/>
        <p:nvPr/>
      </p:nvGrpSpPr>
      <p:grpSpPr>
        <a:xfrm>
          <a:off x="0" y="0"/>
          <a:ext cx="0" cy="0"/>
          <a:chOff x="0" y="0"/>
          <a:chExt cx="0" cy="0"/>
        </a:xfrm>
      </p:grpSpPr>
      <p:sp>
        <p:nvSpPr>
          <p:cNvPr id="1049014" name="Rectangle 2"/>
          <p:cNvSpPr>
            <a:spLocks noGrp="1" noChangeArrowheads="1"/>
          </p:cNvSpPr>
          <p:nvPr>
            <p:ph type="title"/>
          </p:nvPr>
        </p:nvSpPr>
        <p:spPr/>
        <p:txBody>
          <a:bodyPr/>
          <a:p>
            <a:pPr eaLnBrk="1" hangingPunct="1"/>
            <a:r>
              <a:rPr altLang="en-US" dirty="0" lang="en-US" smtClean="0">
                <a:solidFill>
                  <a:srgbClr val="00B0F0"/>
                </a:solidFill>
                <a:latin typeface="Calibri" panose="020F0502020204030204" pitchFamily="34" charset="0"/>
              </a:rPr>
              <a:t>Diagnosis</a:t>
            </a:r>
          </a:p>
        </p:txBody>
      </p:sp>
      <p:sp>
        <p:nvSpPr>
          <p:cNvPr id="1049015" name="Rectangle 3"/>
          <p:cNvSpPr>
            <a:spLocks noGrp="1" noChangeArrowheads="1"/>
          </p:cNvSpPr>
          <p:nvPr>
            <p:ph type="body" idx="1"/>
          </p:nvPr>
        </p:nvSpPr>
        <p:spPr/>
        <p:txBody>
          <a:bodyPr/>
          <a:p>
            <a:pPr eaLnBrk="1" hangingPunct="1"/>
            <a:r>
              <a:rPr altLang="en-US" dirty="0" lang="en-US" smtClean="0">
                <a:latin typeface="Calibri" panose="020F0502020204030204" pitchFamily="34" charset="0"/>
              </a:rPr>
              <a:t>The diagnosis of vasa </a:t>
            </a:r>
            <a:r>
              <a:rPr altLang="en-US" dirty="0" lang="en-US" err="1" smtClean="0">
                <a:latin typeface="Calibri" panose="020F0502020204030204" pitchFamily="34" charset="0"/>
              </a:rPr>
              <a:t>previa</a:t>
            </a:r>
            <a:r>
              <a:rPr altLang="en-US" dirty="0" lang="en-US" smtClean="0">
                <a:latin typeface="Calibri" panose="020F0502020204030204" pitchFamily="34" charset="0"/>
              </a:rPr>
              <a:t> is considered if  vaginal bleeding occurs upon rupture of the membranes.</a:t>
            </a:r>
            <a:endParaRPr altLang="en-US" dirty="0" lang="ar-SA" smtClean="0">
              <a:latin typeface="Calibri" panose="020F0502020204030204" pitchFamily="34" charset="0"/>
            </a:endParaRPr>
          </a:p>
          <a:p>
            <a:pPr eaLnBrk="1" hangingPunct="1"/>
            <a:r>
              <a:rPr altLang="en-US" dirty="0" lang="en-US" smtClean="0">
                <a:latin typeface="Calibri" panose="020F0502020204030204" pitchFamily="34" charset="0"/>
              </a:rPr>
              <a:t>Ideally, vasa </a:t>
            </a:r>
            <a:r>
              <a:rPr altLang="en-US" dirty="0" lang="en-US" err="1" smtClean="0">
                <a:latin typeface="Calibri" panose="020F0502020204030204" pitchFamily="34" charset="0"/>
              </a:rPr>
              <a:t>previa</a:t>
            </a:r>
            <a:r>
              <a:rPr altLang="en-US" dirty="0" lang="en-US" smtClean="0">
                <a:latin typeface="Calibri" panose="020F0502020204030204" pitchFamily="34" charset="0"/>
              </a:rPr>
              <a:t> is diagnosed </a:t>
            </a:r>
            <a:r>
              <a:rPr altLang="en-US" dirty="0" lang="en-US" err="1" smtClean="0">
                <a:latin typeface="Calibri" panose="020F0502020204030204" pitchFamily="34" charset="0"/>
              </a:rPr>
              <a:t>antenatally</a:t>
            </a:r>
            <a:r>
              <a:rPr altLang="en-US" dirty="0" lang="en-US" smtClean="0">
                <a:latin typeface="Calibri" panose="020F0502020204030204" pitchFamily="34" charset="0"/>
              </a:rPr>
              <a:t> by </a:t>
            </a:r>
            <a:r>
              <a:rPr altLang="en-US" dirty="0" lang="en-US" err="1" smtClean="0">
                <a:latin typeface="Calibri" panose="020F0502020204030204" pitchFamily="34" charset="0"/>
              </a:rPr>
              <a:t>UltraSound</a:t>
            </a:r>
            <a:r>
              <a:rPr altLang="en-US" dirty="0" lang="en-US" smtClean="0">
                <a:latin typeface="Calibri" panose="020F0502020204030204" pitchFamily="34" charset="0"/>
              </a:rPr>
              <a:t> with color flow Doppler. </a:t>
            </a:r>
          </a:p>
        </p:txBody>
      </p:sp>
      <p:sp>
        <p:nvSpPr>
          <p:cNvPr id="1049016"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116</a:t>
            </a:fld>
            <a:endParaRPr altLang="en-US" lang="en-US">
              <a:solidFill>
                <a:srgbClr val="000000"/>
              </a:solidFill>
            </a:endParaRP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500" name=""/>
        <p:cNvGrpSpPr/>
        <p:nvPr/>
      </p:nvGrpSpPr>
      <p:grpSpPr>
        <a:xfrm>
          <a:off x="0" y="0"/>
          <a:ext cx="0" cy="0"/>
          <a:chOff x="0" y="0"/>
          <a:chExt cx="0" cy="0"/>
        </a:xfrm>
      </p:grpSpPr>
      <p:sp>
        <p:nvSpPr>
          <p:cNvPr id="1049017" name="Rectangle 2"/>
          <p:cNvSpPr>
            <a:spLocks noGrp="1" noChangeArrowheads="1"/>
          </p:cNvSpPr>
          <p:nvPr>
            <p:ph type="title"/>
          </p:nvPr>
        </p:nvSpPr>
        <p:spPr>
          <a:xfrm>
            <a:off x="2209800" y="152400"/>
            <a:ext cx="6870700" cy="914400"/>
          </a:xfrm>
        </p:spPr>
        <p:txBody>
          <a:bodyPr/>
          <a:p>
            <a:pPr eaLnBrk="1" hangingPunct="1"/>
            <a:r>
              <a:rPr altLang="en-US" dirty="0" lang="en-US" smtClean="0">
                <a:solidFill>
                  <a:srgbClr val="00B0F0"/>
                </a:solidFill>
              </a:rPr>
              <a:t>Antenatal Management</a:t>
            </a:r>
          </a:p>
        </p:txBody>
      </p:sp>
      <p:sp>
        <p:nvSpPr>
          <p:cNvPr id="1049018" name="Rectangle 3"/>
          <p:cNvSpPr>
            <a:spLocks noGrp="1" noChangeArrowheads="1"/>
          </p:cNvSpPr>
          <p:nvPr>
            <p:ph type="body" idx="1"/>
          </p:nvPr>
        </p:nvSpPr>
        <p:spPr>
          <a:xfrm>
            <a:off x="1120461" y="1066800"/>
            <a:ext cx="9955369" cy="4419600"/>
          </a:xfrm>
        </p:spPr>
        <p:txBody>
          <a:bodyPr/>
          <a:p>
            <a:pPr eaLnBrk="1" hangingPunct="1" lvl="2">
              <a:buFont typeface="Wingdings" panose="05000000000000000000" pitchFamily="2" charset="2"/>
              <a:buChar char="Ø"/>
            </a:pPr>
            <a:r>
              <a:rPr altLang="en-US" dirty="0" sz="2800" lang="en-US" smtClean="0">
                <a:latin typeface="Calibri" panose="020F0502020204030204" pitchFamily="34" charset="0"/>
              </a:rPr>
              <a:t>Consider hospitalization in the third trimester to provide proximity to facilities for emergency cesarean delivery.</a:t>
            </a:r>
          </a:p>
          <a:p>
            <a:pPr eaLnBrk="1" hangingPunct="1" lvl="2">
              <a:buFont typeface="Wingdings" panose="05000000000000000000" pitchFamily="2" charset="2"/>
              <a:buChar char="Ø"/>
            </a:pPr>
            <a:r>
              <a:rPr altLang="en-US" dirty="0" sz="2800" lang="en-US" smtClean="0">
                <a:latin typeface="Calibri" panose="020F0502020204030204" pitchFamily="34" charset="0"/>
              </a:rPr>
              <a:t>Fetal surveillance to detect compression of vessels.</a:t>
            </a:r>
          </a:p>
          <a:p>
            <a:pPr eaLnBrk="1" hangingPunct="1" lvl="2">
              <a:buFont typeface="Wingdings" panose="05000000000000000000" pitchFamily="2" charset="2"/>
              <a:buChar char="Ø"/>
            </a:pPr>
            <a:r>
              <a:rPr altLang="en-US" dirty="0" sz="2800" lang="en-US" smtClean="0">
                <a:latin typeface="Calibri" panose="020F0502020204030204" pitchFamily="34" charset="0"/>
              </a:rPr>
              <a:t>Antenatal corticosteroids to promote lung maturity.</a:t>
            </a:r>
          </a:p>
          <a:p>
            <a:pPr eaLnBrk="1" hangingPunct="1" lvl="2">
              <a:buFont typeface="Wingdings" panose="05000000000000000000" pitchFamily="2" charset="2"/>
              <a:buChar char="Ø"/>
            </a:pPr>
            <a:r>
              <a:rPr altLang="en-US" dirty="0" sz="2800" lang="en-US" smtClean="0">
                <a:latin typeface="Calibri" panose="020F0502020204030204" pitchFamily="34" charset="0"/>
              </a:rPr>
              <a:t>Elective cesarean delivery at 35 to 36 weeks of gestation</a:t>
            </a:r>
            <a:r>
              <a:rPr altLang="en-US" dirty="0" lang="en-US" smtClean="0">
                <a:latin typeface="Calibri" panose="020F0502020204030204" pitchFamily="34" charset="0"/>
              </a:rPr>
              <a:t>.</a:t>
            </a:r>
          </a:p>
          <a:p>
            <a:pPr eaLnBrk="1" hangingPunct="1"/>
            <a:endParaRPr altLang="en-US" dirty="0" lang="en-US" smtClean="0"/>
          </a:p>
        </p:txBody>
      </p:sp>
      <p:sp>
        <p:nvSpPr>
          <p:cNvPr id="1049019"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117</a:t>
            </a:fld>
            <a:endParaRPr altLang="en-US" lang="en-US">
              <a:solidFill>
                <a:srgbClr val="000000"/>
              </a:solidFill>
            </a:endParaRP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501" name=""/>
        <p:cNvGrpSpPr/>
        <p:nvPr/>
      </p:nvGrpSpPr>
      <p:grpSpPr>
        <a:xfrm>
          <a:off x="0" y="0"/>
          <a:ext cx="0" cy="0"/>
          <a:chOff x="0" y="0"/>
          <a:chExt cx="0" cy="0"/>
        </a:xfrm>
      </p:grpSpPr>
      <p:sp>
        <p:nvSpPr>
          <p:cNvPr id="1049020" name="Rectangle 2"/>
          <p:cNvSpPr>
            <a:spLocks noGrp="1" noChangeArrowheads="1"/>
          </p:cNvSpPr>
          <p:nvPr>
            <p:ph type="title"/>
          </p:nvPr>
        </p:nvSpPr>
        <p:spPr/>
        <p:txBody>
          <a:bodyPr/>
          <a:p>
            <a:pPr eaLnBrk="1" hangingPunct="1"/>
            <a:r>
              <a:rPr altLang="en-US" dirty="0" lang="en-US" smtClean="0">
                <a:solidFill>
                  <a:srgbClr val="00B0F0"/>
                </a:solidFill>
              </a:rPr>
              <a:t>Antepartum Management</a:t>
            </a:r>
          </a:p>
        </p:txBody>
      </p:sp>
      <p:sp>
        <p:nvSpPr>
          <p:cNvPr id="1049021" name="Rectangle 3"/>
          <p:cNvSpPr>
            <a:spLocks noGrp="1" noChangeArrowheads="1"/>
          </p:cNvSpPr>
          <p:nvPr>
            <p:ph type="body" idx="1"/>
          </p:nvPr>
        </p:nvSpPr>
        <p:spPr/>
        <p:txBody>
          <a:bodyPr/>
          <a:p>
            <a:pPr eaLnBrk="1" hangingPunct="1"/>
            <a:r>
              <a:rPr altLang="en-US" dirty="0" lang="en-US" smtClean="0">
                <a:latin typeface="Calibri" panose="020F0502020204030204" pitchFamily="34" charset="0"/>
              </a:rPr>
              <a:t>Immediate C/S.</a:t>
            </a:r>
          </a:p>
          <a:p>
            <a:pPr eaLnBrk="1" hangingPunct="1"/>
            <a:endParaRPr altLang="en-US" dirty="0" lang="en-US" smtClean="0">
              <a:latin typeface="Calibri" panose="020F0502020204030204" pitchFamily="34" charset="0"/>
            </a:endParaRPr>
          </a:p>
          <a:p>
            <a:pPr eaLnBrk="1" hangingPunct="1"/>
            <a:r>
              <a:rPr altLang="en-US" dirty="0" lang="en-US" smtClean="0">
                <a:latin typeface="Calibri" panose="020F0502020204030204" pitchFamily="34" charset="0"/>
              </a:rPr>
              <a:t>Avoid </a:t>
            </a:r>
            <a:r>
              <a:rPr altLang="en-US" dirty="0" lang="en-US" err="1" smtClean="0">
                <a:latin typeface="Calibri" panose="020F0502020204030204" pitchFamily="34" charset="0"/>
              </a:rPr>
              <a:t>amniotomy</a:t>
            </a:r>
            <a:r>
              <a:rPr altLang="en-US" dirty="0" lang="en-US" smtClean="0">
                <a:latin typeface="Calibri" panose="020F0502020204030204" pitchFamily="34" charset="0"/>
              </a:rPr>
              <a:t> as the risk of fetal mortality is 60-70% with rupture of the membranes. </a:t>
            </a:r>
          </a:p>
        </p:txBody>
      </p:sp>
      <p:sp>
        <p:nvSpPr>
          <p:cNvPr id="1049022"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118</a:t>
            </a:fld>
            <a:endParaRPr altLang="en-US" lang="en-US">
              <a:solidFill>
                <a:srgbClr val="000000"/>
              </a:solidFill>
            </a:endParaRP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502" name=""/>
        <p:cNvGrpSpPr/>
        <p:nvPr/>
      </p:nvGrpSpPr>
      <p:grpSpPr>
        <a:xfrm>
          <a:off x="0" y="0"/>
          <a:ext cx="0" cy="0"/>
          <a:chOff x="0" y="0"/>
          <a:chExt cx="0" cy="0"/>
        </a:xfrm>
      </p:grpSpPr>
      <p:sp>
        <p:nvSpPr>
          <p:cNvPr id="1049023" name="Rectangle 2"/>
          <p:cNvSpPr>
            <a:spLocks noGrp="1" noChangeArrowheads="1"/>
          </p:cNvSpPr>
          <p:nvPr>
            <p:ph type="title"/>
          </p:nvPr>
        </p:nvSpPr>
        <p:spPr>
          <a:xfrm>
            <a:off x="2209800" y="152400"/>
            <a:ext cx="6870700" cy="914400"/>
          </a:xfrm>
        </p:spPr>
        <p:txBody>
          <a:bodyPr/>
          <a:p>
            <a:pPr eaLnBrk="1" hangingPunct="1"/>
            <a:r>
              <a:rPr altLang="en-US" dirty="0" lang="en-US" smtClean="0">
                <a:solidFill>
                  <a:srgbClr val="00B0F0"/>
                </a:solidFill>
                <a:latin typeface="Calibri" panose="020F0502020204030204" pitchFamily="34" charset="0"/>
              </a:rPr>
              <a:t>Vasa Previa</a:t>
            </a:r>
          </a:p>
        </p:txBody>
      </p:sp>
      <p:sp>
        <p:nvSpPr>
          <p:cNvPr id="1049024" name="Rectangle 3"/>
          <p:cNvSpPr>
            <a:spLocks noGrp="1" noChangeArrowheads="1"/>
          </p:cNvSpPr>
          <p:nvPr>
            <p:ph type="body" idx="1"/>
          </p:nvPr>
        </p:nvSpPr>
        <p:spPr>
          <a:xfrm>
            <a:off x="785611" y="1066800"/>
            <a:ext cx="10071279" cy="5153696"/>
          </a:xfrm>
        </p:spPr>
        <p:txBody>
          <a:bodyPr/>
          <a:p>
            <a:pPr eaLnBrk="1" hangingPunct="1"/>
            <a:r>
              <a:rPr altLang="en-US" dirty="0" sz="2800" lang="en-US">
                <a:latin typeface="Calibri" panose="020F0502020204030204" pitchFamily="34" charset="0"/>
              </a:rPr>
              <a:t>Management:</a:t>
            </a:r>
          </a:p>
          <a:p>
            <a:pPr eaLnBrk="1" hangingPunct="1" lvl="2">
              <a:lnSpc>
                <a:spcPct val="150000"/>
              </a:lnSpc>
              <a:buFont typeface="Wingdings" panose="05000000000000000000" pitchFamily="2" charset="2"/>
              <a:buChar char="Ø"/>
            </a:pPr>
            <a:r>
              <a:rPr altLang="en-US" dirty="0" sz="2800" lang="en-US">
                <a:latin typeface="Calibri" panose="020F0502020204030204" pitchFamily="34" charset="0"/>
              </a:rPr>
              <a:t>When vasa </a:t>
            </a:r>
            <a:r>
              <a:rPr altLang="en-US" dirty="0" sz="2800" lang="en-US" err="1">
                <a:latin typeface="Calibri" panose="020F0502020204030204" pitchFamily="34" charset="0"/>
              </a:rPr>
              <a:t>previa</a:t>
            </a:r>
            <a:r>
              <a:rPr altLang="en-US" dirty="0" sz="2800" lang="en-US">
                <a:latin typeface="Calibri" panose="020F0502020204030204" pitchFamily="34" charset="0"/>
              </a:rPr>
              <a:t> is detected prior to labor, the baby has a much greater chance of surviving.</a:t>
            </a:r>
          </a:p>
          <a:p>
            <a:pPr eaLnBrk="1" hangingPunct="1" lvl="2">
              <a:lnSpc>
                <a:spcPct val="150000"/>
              </a:lnSpc>
              <a:buFont typeface="Wingdings" panose="05000000000000000000" pitchFamily="2" charset="2"/>
              <a:buChar char="Ø"/>
            </a:pPr>
            <a:r>
              <a:rPr altLang="en-US" dirty="0" sz="2800" lang="en-US">
                <a:latin typeface="Calibri" panose="020F0502020204030204" pitchFamily="34" charset="0"/>
              </a:rPr>
              <a:t>It can be detected during pregnancy with use of </a:t>
            </a:r>
            <a:r>
              <a:rPr altLang="en-US" dirty="0" sz="2800" lang="en-US" err="1">
                <a:latin typeface="Calibri" panose="020F0502020204030204" pitchFamily="34" charset="0"/>
              </a:rPr>
              <a:t>transvaginal</a:t>
            </a:r>
            <a:r>
              <a:rPr altLang="en-US" dirty="0" sz="2800" lang="en-US">
                <a:latin typeface="Calibri" panose="020F0502020204030204" pitchFamily="34" charset="0"/>
              </a:rPr>
              <a:t> </a:t>
            </a:r>
            <a:r>
              <a:rPr altLang="en-US" dirty="0" sz="2800" lang="en-US" err="1">
                <a:latin typeface="Calibri" panose="020F0502020204030204" pitchFamily="34" charset="0"/>
              </a:rPr>
              <a:t>sonography</a:t>
            </a:r>
            <a:r>
              <a:rPr altLang="en-US" dirty="0" sz="2800" lang="en-US">
                <a:latin typeface="Calibri" panose="020F0502020204030204" pitchFamily="34" charset="0"/>
              </a:rPr>
              <a:t>.</a:t>
            </a:r>
          </a:p>
          <a:p>
            <a:pPr eaLnBrk="1" hangingPunct="1" lvl="2">
              <a:lnSpc>
                <a:spcPct val="150000"/>
              </a:lnSpc>
              <a:buFont typeface="Wingdings" panose="05000000000000000000" pitchFamily="2" charset="2"/>
              <a:buChar char="Ø"/>
            </a:pPr>
            <a:r>
              <a:rPr altLang="en-US" dirty="0" sz="2800" lang="en-US">
                <a:latin typeface="Calibri" panose="020F0502020204030204" pitchFamily="34" charset="0"/>
              </a:rPr>
              <a:t>When vasa </a:t>
            </a:r>
            <a:r>
              <a:rPr altLang="en-US" dirty="0" sz="2800" lang="en-US" err="1">
                <a:latin typeface="Calibri" panose="020F0502020204030204" pitchFamily="34" charset="0"/>
              </a:rPr>
              <a:t>previa</a:t>
            </a:r>
            <a:r>
              <a:rPr altLang="en-US" dirty="0" sz="2800" lang="en-US">
                <a:latin typeface="Calibri" panose="020F0502020204030204" pitchFamily="34" charset="0"/>
              </a:rPr>
              <a:t> is diagnosed prior to labor, elective caesarian is the delivery method of choice.</a:t>
            </a:r>
          </a:p>
        </p:txBody>
      </p:sp>
      <p:sp>
        <p:nvSpPr>
          <p:cNvPr id="1049025" name="Slide Number Placeholder 1"/>
          <p:cNvSpPr>
            <a:spLocks noGrp="1"/>
          </p:cNvSpPr>
          <p:nvPr>
            <p:ph type="sldNum" sz="quarter" idx="12"/>
          </p:nvPr>
        </p:nvSpPr>
        <p:spPr/>
        <p:txBody>
          <a:bodyPr/>
          <a:p>
            <a:fld id="{E4BB6792-9458-43B6-86E1-03C40E32FB42}" type="slidenum">
              <a:rPr altLang="en-US" lang="ar-SA" smtClean="0">
                <a:solidFill>
                  <a:srgbClr val="000000"/>
                </a:solidFill>
              </a:rPr>
              <a:t>119</a:t>
            </a:fld>
            <a:endParaRPr altLang="en-US" lang="en-US">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652" name="Title 1"/>
          <p:cNvSpPr>
            <a:spLocks noGrp="1"/>
          </p:cNvSpPr>
          <p:nvPr>
            <p:ph type="title"/>
          </p:nvPr>
        </p:nvSpPr>
        <p:spPr>
          <a:xfrm>
            <a:off x="838200" y="115910"/>
            <a:ext cx="10515600" cy="978794"/>
          </a:xfrm>
        </p:spPr>
        <p:txBody>
          <a:bodyPr/>
          <a:p>
            <a:pPr algn="ctr"/>
            <a:r>
              <a:rPr dirty="0" lang="en-US" smtClean="0">
                <a:solidFill>
                  <a:srgbClr val="00B0F0"/>
                </a:solidFill>
              </a:rPr>
              <a:t>Clinical presentation</a:t>
            </a:r>
            <a:endParaRPr dirty="0" lang="en-US">
              <a:solidFill>
                <a:srgbClr val="00B0F0"/>
              </a:solidFill>
            </a:endParaRPr>
          </a:p>
        </p:txBody>
      </p:sp>
      <p:sp>
        <p:nvSpPr>
          <p:cNvPr id="1048653" name="Content Placeholder 2"/>
          <p:cNvSpPr>
            <a:spLocks noGrp="1"/>
          </p:cNvSpPr>
          <p:nvPr>
            <p:ph idx="1"/>
          </p:nvPr>
        </p:nvSpPr>
        <p:spPr>
          <a:xfrm>
            <a:off x="838200" y="1236372"/>
            <a:ext cx="10515600" cy="4940591"/>
          </a:xfrm>
        </p:spPr>
        <p:txBody>
          <a:bodyPr>
            <a:normAutofit fontScale="92500" lnSpcReduction="10000"/>
          </a:bodyPr>
          <a:p>
            <a:pPr>
              <a:buFont typeface="Wingdings" panose="05000000000000000000" pitchFamily="2" charset="2"/>
              <a:buChar char="Ø"/>
            </a:pPr>
            <a:r>
              <a:rPr dirty="0" lang="en-US" smtClean="0"/>
              <a:t>Early sign:</a:t>
            </a:r>
          </a:p>
          <a:p>
            <a:pPr lvl="2">
              <a:buFont typeface="Wingdings" panose="05000000000000000000" pitchFamily="2" charset="2"/>
              <a:buChar char="Ø"/>
            </a:pPr>
            <a:r>
              <a:rPr dirty="0" sz="2800" lang="en-US" smtClean="0"/>
              <a:t>The main symptom is persistent </a:t>
            </a:r>
            <a:r>
              <a:rPr b="1" dirty="0" sz="2800" lang="en-US" smtClean="0"/>
              <a:t>nausea and vomiting through out the day, </a:t>
            </a:r>
            <a:r>
              <a:rPr dirty="0" sz="2800" lang="en-US" smtClean="0"/>
              <a:t>normal day-to-day activity are curtailed, no sign of dehydration or starvation,  </a:t>
            </a:r>
            <a:r>
              <a:rPr dirty="0" sz="2800" lang="en-US" err="1" smtClean="0"/>
              <a:t>ptyalism</a:t>
            </a:r>
            <a:r>
              <a:rPr dirty="0" sz="2800" lang="en-US" smtClean="0"/>
              <a:t> (excessive salivation)</a:t>
            </a:r>
            <a:endParaRPr dirty="0" lang="en-US" smtClean="0"/>
          </a:p>
          <a:p>
            <a:pPr>
              <a:buFont typeface="Wingdings" panose="05000000000000000000" pitchFamily="2" charset="2"/>
              <a:buChar char="Ø"/>
            </a:pPr>
            <a:r>
              <a:rPr dirty="0" lang="en-US" smtClean="0"/>
              <a:t>Late signs are if no intervention vomiting continue leading to:</a:t>
            </a:r>
          </a:p>
          <a:p>
            <a:pPr lvl="2">
              <a:buFont typeface="Wingdings" panose="05000000000000000000" pitchFamily="2" charset="2"/>
              <a:buChar char="Ø"/>
            </a:pPr>
            <a:r>
              <a:rPr dirty="0" sz="2800" lang="en-US" smtClean="0"/>
              <a:t>Signs of Dehydration,</a:t>
            </a:r>
            <a:r>
              <a:rPr b="1" dirty="0" sz="2800" lang="en-US" smtClean="0"/>
              <a:t> low BP, rapid pulse rate and loss of skin elasticity, sunken eyes, oliguria, dry coated tongue, ketosis</a:t>
            </a:r>
          </a:p>
          <a:p>
            <a:pPr lvl="2">
              <a:buFont typeface="Wingdings" panose="05000000000000000000" pitchFamily="2" charset="2"/>
              <a:buChar char="Ø"/>
            </a:pPr>
            <a:r>
              <a:rPr dirty="0" sz="2800" lang="en-US" smtClean="0"/>
              <a:t>Fatigue</a:t>
            </a:r>
          </a:p>
          <a:p>
            <a:pPr lvl="2">
              <a:buFont typeface="Wingdings" panose="05000000000000000000" pitchFamily="2" charset="2"/>
              <a:buChar char="Ø"/>
            </a:pPr>
            <a:r>
              <a:rPr dirty="0" sz="2800" lang="en-US" smtClean="0"/>
              <a:t>Weakness </a:t>
            </a:r>
          </a:p>
          <a:p>
            <a:pPr lvl="2">
              <a:buFont typeface="Wingdings" panose="05000000000000000000" pitchFamily="2" charset="2"/>
              <a:buChar char="Ø"/>
            </a:pPr>
            <a:r>
              <a:rPr dirty="0" sz="2800" lang="en-US" smtClean="0"/>
              <a:t>Dizziness</a:t>
            </a:r>
          </a:p>
          <a:p>
            <a:pPr lvl="2">
              <a:buFont typeface="Wingdings" panose="05000000000000000000" pitchFamily="2" charset="2"/>
              <a:buChar char="Ø"/>
            </a:pPr>
            <a:r>
              <a:rPr dirty="0" sz="2800" lang="en-US" smtClean="0"/>
              <a:t>Weight loss (&gt;5% of weight)</a:t>
            </a:r>
          </a:p>
          <a:p>
            <a:pPr lvl="2">
              <a:buFont typeface="Wingdings" panose="05000000000000000000" pitchFamily="2" charset="2"/>
              <a:buChar char="Ø"/>
            </a:pPr>
            <a:r>
              <a:rPr dirty="0" sz="2800" lang="en-US" smtClean="0"/>
              <a:t>Breath smell of acetone</a:t>
            </a:r>
          </a:p>
          <a:p>
            <a:pPr lvl="2">
              <a:buFont typeface="Wingdings" panose="05000000000000000000" pitchFamily="2" charset="2"/>
              <a:buChar char="Ø"/>
            </a:pPr>
            <a:r>
              <a:rPr dirty="0" sz="2800" lang="en-US" smtClean="0"/>
              <a:t>Electrolyte imbalance </a:t>
            </a:r>
            <a:r>
              <a:rPr dirty="0" sz="2800" lang="en-US" err="1" smtClean="0"/>
              <a:t>hyponatremia</a:t>
            </a:r>
            <a:r>
              <a:rPr dirty="0" sz="2800" lang="en-US" smtClean="0"/>
              <a:t>, hypokalemia, </a:t>
            </a:r>
            <a:r>
              <a:rPr dirty="0" sz="2800" lang="en-US" err="1" smtClean="0"/>
              <a:t>hypocalcemia</a:t>
            </a:r>
            <a:endParaRPr dirty="0" sz="2800" lang="en-US" smtClean="0"/>
          </a:p>
          <a:p>
            <a:pPr indent="0" lvl="2" marL="914400">
              <a:buNone/>
            </a:pPr>
            <a:endParaRPr dirty="0" sz="2800" lang="en-US"/>
          </a:p>
        </p:txBody>
      </p:sp>
      <p:sp>
        <p:nvSpPr>
          <p:cNvPr id="1048654" name="Slide Number Placeholder 4"/>
          <p:cNvSpPr>
            <a:spLocks noGrp="1"/>
          </p:cNvSpPr>
          <p:nvPr>
            <p:ph type="sldNum" sz="quarter" idx="12"/>
          </p:nvPr>
        </p:nvSpPr>
        <p:spPr/>
        <p:txBody>
          <a:bodyPr/>
          <a:p>
            <a:fld id="{5F0F26D2-990D-4104-B198-15B1F813F25B}" type="slidenum">
              <a:rPr lang="en-US" smtClean="0"/>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505" name=""/>
        <p:cNvGrpSpPr/>
        <p:nvPr/>
      </p:nvGrpSpPr>
      <p:grpSpPr>
        <a:xfrm>
          <a:off x="0" y="0"/>
          <a:ext cx="0" cy="0"/>
          <a:chOff x="0" y="0"/>
          <a:chExt cx="0" cy="0"/>
        </a:xfrm>
      </p:grpSpPr>
      <p:sp>
        <p:nvSpPr>
          <p:cNvPr id="1049029" name="Title 1"/>
          <p:cNvSpPr>
            <a:spLocks noGrp="1"/>
          </p:cNvSpPr>
          <p:nvPr>
            <p:ph type="title"/>
          </p:nvPr>
        </p:nvSpPr>
        <p:spPr/>
        <p:txBody>
          <a:bodyPr/>
          <a:p>
            <a:pPr algn="ctr"/>
            <a:r>
              <a:rPr dirty="0" lang="en-US" smtClean="0">
                <a:solidFill>
                  <a:srgbClr val="FF0000"/>
                </a:solidFill>
                <a:latin typeface="+mn-lt"/>
              </a:rPr>
              <a:t>6. Pre-</a:t>
            </a:r>
            <a:r>
              <a:rPr dirty="0" lang="en-US" err="1" smtClean="0">
                <a:solidFill>
                  <a:srgbClr val="FF0000"/>
                </a:solidFill>
                <a:latin typeface="+mn-lt"/>
              </a:rPr>
              <a:t>eclampsia</a:t>
            </a:r>
            <a:endParaRPr dirty="0" lang="en-US">
              <a:solidFill>
                <a:srgbClr val="FF0000"/>
              </a:solidFill>
              <a:latin typeface="+mn-lt"/>
            </a:endParaRPr>
          </a:p>
        </p:txBody>
      </p:sp>
      <p:sp>
        <p:nvSpPr>
          <p:cNvPr id="1049030" name="Content Placeholder 2"/>
          <p:cNvSpPr>
            <a:spLocks noGrp="1"/>
          </p:cNvSpPr>
          <p:nvPr>
            <p:ph idx="1"/>
          </p:nvPr>
        </p:nvSpPr>
        <p:spPr/>
        <p:txBody>
          <a:bodyPr>
            <a:normAutofit fontScale="92500" lnSpcReduction="10000"/>
          </a:bodyPr>
          <a:p>
            <a:pPr indent="-457200" marR="0">
              <a:lnSpc>
                <a:spcPct val="115000"/>
              </a:lnSpc>
              <a:spcBef>
                <a:spcPts val="0"/>
              </a:spcBef>
              <a:spcAft>
                <a:spcPts val="0"/>
              </a:spcAft>
              <a:buFont typeface="Wingdings" panose="05000000000000000000" pitchFamily="2" charset="2"/>
              <a:buChar char="Ø"/>
            </a:pPr>
            <a:r>
              <a:rPr b="1" dirty="0" lang="en-US" smtClean="0">
                <a:ea typeface="Times New Roman" panose="02020603050405020304" pitchFamily="18" charset="0"/>
                <a:cs typeface="Times New Roman" panose="02020603050405020304" pitchFamily="18" charset="0"/>
              </a:rPr>
              <a:t>Definition: </a:t>
            </a:r>
            <a:r>
              <a:rPr dirty="0" lang="en-US" smtClean="0">
                <a:ea typeface="Times New Roman" panose="02020603050405020304" pitchFamily="18" charset="0"/>
                <a:cs typeface="Times New Roman" panose="02020603050405020304" pitchFamily="18" charset="0"/>
              </a:rPr>
              <a:t>Preeclampsia </a:t>
            </a:r>
            <a:r>
              <a:rPr dirty="0" lang="en-US">
                <a:ea typeface="Times New Roman" panose="02020603050405020304" pitchFamily="18" charset="0"/>
                <a:cs typeface="Times New Roman" panose="02020603050405020304" pitchFamily="18" charset="0"/>
              </a:rPr>
              <a:t>is a </a:t>
            </a:r>
            <a:r>
              <a:rPr dirty="0" lang="en-US" smtClean="0">
                <a:ea typeface="Times New Roman" panose="02020603050405020304" pitchFamily="18" charset="0"/>
                <a:cs typeface="Times New Roman" panose="02020603050405020304" pitchFamily="18" charset="0"/>
              </a:rPr>
              <a:t>specific to </a:t>
            </a:r>
            <a:r>
              <a:rPr dirty="0" lang="en-US">
                <a:ea typeface="Times New Roman" panose="02020603050405020304" pitchFamily="18" charset="0"/>
                <a:cs typeface="Times New Roman" panose="02020603050405020304" pitchFamily="18" charset="0"/>
              </a:rPr>
              <a:t>pregnancy that occurs after 20 </a:t>
            </a:r>
            <a:r>
              <a:rPr dirty="0" lang="en-US" smtClean="0">
                <a:ea typeface="Times New Roman" panose="02020603050405020304" pitchFamily="18" charset="0"/>
                <a:cs typeface="Times New Roman" panose="02020603050405020304" pitchFamily="18" charset="0"/>
              </a:rPr>
              <a:t>weeks of gestation  in a woman who previously had a normal blood pressure. It occurs in 3% of all pregnancies.</a:t>
            </a:r>
          </a:p>
          <a:p>
            <a:pPr indent="-457200" marR="0">
              <a:lnSpc>
                <a:spcPct val="115000"/>
              </a:lnSpc>
              <a:spcBef>
                <a:spcPts val="0"/>
              </a:spcBef>
              <a:spcAft>
                <a:spcPts val="0"/>
              </a:spcAft>
              <a:buFont typeface="Wingdings" panose="05000000000000000000" pitchFamily="2" charset="2"/>
              <a:buChar char="Ø"/>
            </a:pPr>
            <a:r>
              <a:rPr dirty="0" sz="2600" lang="en-US" smtClean="0">
                <a:solidFill>
                  <a:prstClr val="black"/>
                </a:solidFill>
                <a:latin typeface="Calibri" panose="020F0502020204030204" pitchFamily="34" charset="0"/>
                <a:ea typeface="Times New Roman" panose="02020603050405020304" pitchFamily="18" charset="0"/>
              </a:rPr>
              <a:t>It </a:t>
            </a:r>
            <a:r>
              <a:rPr dirty="0" sz="2600" lang="en-US">
                <a:solidFill>
                  <a:prstClr val="black"/>
                </a:solidFill>
                <a:latin typeface="Calibri" panose="020F0502020204030204" pitchFamily="34" charset="0"/>
                <a:ea typeface="Times New Roman" panose="02020603050405020304" pitchFamily="18" charset="0"/>
              </a:rPr>
              <a:t>is </a:t>
            </a:r>
            <a:r>
              <a:rPr dirty="0" sz="2600" lang="en-US" smtClean="0">
                <a:solidFill>
                  <a:prstClr val="black"/>
                </a:solidFill>
                <a:latin typeface="Calibri" panose="020F0502020204030204" pitchFamily="34" charset="0"/>
                <a:ea typeface="Times New Roman" panose="02020603050405020304" pitchFamily="18" charset="0"/>
              </a:rPr>
              <a:t>characterised by</a:t>
            </a:r>
            <a:r>
              <a:rPr b="1" dirty="0" sz="2600" lang="en-US" smtClean="0">
                <a:solidFill>
                  <a:prstClr val="black"/>
                </a:solidFill>
                <a:latin typeface="Calibri" panose="020F0502020204030204" pitchFamily="34" charset="0"/>
                <a:ea typeface="Times New Roman" panose="02020603050405020304" pitchFamily="18" charset="0"/>
              </a:rPr>
              <a:t>:</a:t>
            </a:r>
          </a:p>
          <a:p>
            <a:pPr indent="-457200" lvl="4">
              <a:lnSpc>
                <a:spcPct val="115000"/>
              </a:lnSpc>
              <a:spcBef>
                <a:spcPts val="0"/>
              </a:spcBef>
              <a:buFont typeface="+mj-lt"/>
              <a:buAutoNum type="arabicPeriod"/>
            </a:pPr>
            <a:r>
              <a:rPr b="1" dirty="0" sz="2400" lang="en-US" smtClean="0">
                <a:solidFill>
                  <a:prstClr val="black"/>
                </a:solidFill>
                <a:latin typeface="Calibri" panose="020F0502020204030204" pitchFamily="34" charset="0"/>
                <a:ea typeface="Times New Roman" panose="02020603050405020304" pitchFamily="18" charset="0"/>
              </a:rPr>
              <a:t> Hypertension, </a:t>
            </a:r>
          </a:p>
          <a:p>
            <a:pPr indent="-457200" lvl="4">
              <a:lnSpc>
                <a:spcPct val="115000"/>
              </a:lnSpc>
              <a:spcBef>
                <a:spcPts val="0"/>
              </a:spcBef>
              <a:buFont typeface="+mj-lt"/>
              <a:buAutoNum type="arabicPeriod"/>
            </a:pPr>
            <a:r>
              <a:rPr b="1" dirty="0" sz="2400" lang="en-US" err="1">
                <a:solidFill>
                  <a:prstClr val="black"/>
                </a:solidFill>
                <a:latin typeface="Calibri" panose="020F0502020204030204" pitchFamily="34" charset="0"/>
                <a:ea typeface="Times New Roman" panose="02020603050405020304" pitchFamily="18" charset="0"/>
              </a:rPr>
              <a:t>O</a:t>
            </a:r>
            <a:r>
              <a:rPr b="1" dirty="0" sz="2400" lang="en-US" err="1" smtClean="0">
                <a:solidFill>
                  <a:prstClr val="black"/>
                </a:solidFill>
                <a:latin typeface="Calibri" panose="020F0502020204030204" pitchFamily="34" charset="0"/>
                <a:ea typeface="Times New Roman" panose="02020603050405020304" pitchFamily="18" charset="0"/>
              </a:rPr>
              <a:t>edema</a:t>
            </a:r>
            <a:r>
              <a:rPr b="1" dirty="0" sz="2400" lang="en-US" smtClean="0">
                <a:solidFill>
                  <a:prstClr val="black"/>
                </a:solidFill>
                <a:latin typeface="Calibri" panose="020F0502020204030204" pitchFamily="34" charset="0"/>
                <a:ea typeface="Times New Roman" panose="02020603050405020304" pitchFamily="18" charset="0"/>
              </a:rPr>
              <a:t> </a:t>
            </a:r>
            <a:r>
              <a:rPr dirty="0" sz="2400" lang="en-US" smtClean="0">
                <a:solidFill>
                  <a:prstClr val="black"/>
                </a:solidFill>
                <a:latin typeface="Calibri" panose="020F0502020204030204" pitchFamily="34" charset="0"/>
                <a:ea typeface="Times New Roman" panose="02020603050405020304" pitchFamily="18" charset="0"/>
              </a:rPr>
              <a:t> </a:t>
            </a:r>
          </a:p>
          <a:p>
            <a:pPr indent="-457200" lvl="4">
              <a:lnSpc>
                <a:spcPct val="115000"/>
              </a:lnSpc>
              <a:spcBef>
                <a:spcPts val="0"/>
              </a:spcBef>
              <a:buFont typeface="+mj-lt"/>
              <a:buAutoNum type="arabicPeriod"/>
            </a:pPr>
            <a:r>
              <a:rPr b="1" dirty="0" sz="2400" lang="en-US">
                <a:solidFill>
                  <a:prstClr val="black"/>
                </a:solidFill>
                <a:latin typeface="Calibri" panose="020F0502020204030204" pitchFamily="34" charset="0"/>
                <a:ea typeface="Times New Roman" panose="02020603050405020304" pitchFamily="18" charset="0"/>
              </a:rPr>
              <a:t>P</a:t>
            </a:r>
            <a:r>
              <a:rPr b="1" dirty="0" sz="2400" lang="en-US" smtClean="0">
                <a:solidFill>
                  <a:prstClr val="black"/>
                </a:solidFill>
                <a:latin typeface="Calibri" panose="020F0502020204030204" pitchFamily="34" charset="0"/>
                <a:ea typeface="Times New Roman" panose="02020603050405020304" pitchFamily="18" charset="0"/>
              </a:rPr>
              <a:t>roteinuria</a:t>
            </a:r>
            <a:r>
              <a:rPr dirty="0" sz="2400" lang="en-US" smtClean="0">
                <a:solidFill>
                  <a:prstClr val="black"/>
                </a:solidFill>
                <a:latin typeface="Calibri" panose="020F0502020204030204" pitchFamily="34" charset="0"/>
                <a:ea typeface="Times New Roman" panose="02020603050405020304" pitchFamily="18" charset="0"/>
              </a:rPr>
              <a:t>  </a:t>
            </a:r>
            <a:endParaRPr dirty="0" sz="2400" lang="en-US">
              <a:solidFill>
                <a:prstClr val="black"/>
              </a:solidFill>
              <a:latin typeface="Calibri" panose="020F0502020204030204" pitchFamily="34" charset="0"/>
              <a:ea typeface="Times New Roman" panose="02020603050405020304" pitchFamily="18" charset="0"/>
            </a:endParaRPr>
          </a:p>
          <a:p>
            <a:pPr indent="-457200" lvl="4">
              <a:lnSpc>
                <a:spcPct val="115000"/>
              </a:lnSpc>
              <a:spcBef>
                <a:spcPts val="0"/>
              </a:spcBef>
              <a:buFont typeface="+mj-lt"/>
              <a:buAutoNum type="arabicPeriod"/>
            </a:pPr>
            <a:r>
              <a:rPr b="1" dirty="0" sz="2400" lang="en-US" smtClean="0">
                <a:solidFill>
                  <a:prstClr val="black"/>
                </a:solidFill>
                <a:latin typeface="Calibri" panose="020F0502020204030204" pitchFamily="34" charset="0"/>
                <a:ea typeface="Times New Roman" panose="02020603050405020304" pitchFamily="18" charset="0"/>
              </a:rPr>
              <a:t>Or any </a:t>
            </a:r>
            <a:r>
              <a:rPr b="1" dirty="0" sz="2400" lang="en-US">
                <a:solidFill>
                  <a:prstClr val="black"/>
                </a:solidFill>
                <a:latin typeface="Calibri" panose="020F0502020204030204" pitchFamily="34" charset="0"/>
                <a:ea typeface="Times New Roman" panose="02020603050405020304" pitchFamily="18" charset="0"/>
              </a:rPr>
              <a:t>two of the three</a:t>
            </a:r>
            <a:r>
              <a:rPr dirty="0" sz="2400" lang="en-US">
                <a:solidFill>
                  <a:prstClr val="black"/>
                </a:solidFill>
                <a:latin typeface="Calibri" panose="020F0502020204030204" pitchFamily="34" charset="0"/>
                <a:ea typeface="Times New Roman" panose="02020603050405020304" pitchFamily="18" charset="0"/>
              </a:rPr>
              <a:t>. </a:t>
            </a:r>
            <a:endParaRPr dirty="0" sz="2400" lang="en-US" smtClean="0">
              <a:solidFill>
                <a:prstClr val="black"/>
              </a:solidFill>
              <a:latin typeface="Calibri" panose="020F0502020204030204" pitchFamily="34" charset="0"/>
              <a:ea typeface="Times New Roman" panose="02020603050405020304" pitchFamily="18" charset="0"/>
            </a:endParaRPr>
          </a:p>
          <a:p>
            <a:pPr indent="-342900" marL="114300" marR="0">
              <a:lnSpc>
                <a:spcPct val="115000"/>
              </a:lnSpc>
              <a:spcBef>
                <a:spcPts val="0"/>
              </a:spcBef>
              <a:spcAft>
                <a:spcPts val="0"/>
              </a:spcAft>
              <a:buFont typeface="Wingdings" panose="05000000000000000000" pitchFamily="2" charset="2"/>
              <a:buChar char="Ø"/>
            </a:pPr>
            <a:endParaRPr dirty="0" sz="2400" lang="en-US">
              <a:ea typeface="Calibri" panose="020F0502020204030204" pitchFamily="34" charset="0"/>
              <a:cs typeface="Times New Roman" panose="02020603050405020304" pitchFamily="18" charset="0"/>
            </a:endParaRPr>
          </a:p>
          <a:p>
            <a:pPr indent="-457200" marR="0">
              <a:lnSpc>
                <a:spcPct val="115000"/>
              </a:lnSpc>
              <a:spcBef>
                <a:spcPts val="0"/>
              </a:spcBef>
              <a:spcAft>
                <a:spcPts val="0"/>
              </a:spcAft>
              <a:buFont typeface="Wingdings" panose="05000000000000000000" pitchFamily="2" charset="2"/>
              <a:buChar char="Ø"/>
            </a:pPr>
            <a:r>
              <a:rPr dirty="0" lang="en-US">
                <a:ea typeface="Times New Roman" panose="02020603050405020304" pitchFamily="18" charset="0"/>
                <a:cs typeface="Times New Roman" panose="02020603050405020304" pitchFamily="18" charset="0"/>
              </a:rPr>
              <a:t>Preeclampsia is the third leading pregnancy-related cause of </a:t>
            </a:r>
            <a:r>
              <a:rPr b="1" dirty="0" lang="en-US">
                <a:ea typeface="Times New Roman" panose="02020603050405020304" pitchFamily="18" charset="0"/>
                <a:cs typeface="Times New Roman" panose="02020603050405020304" pitchFamily="18" charset="0"/>
              </a:rPr>
              <a:t>death</a:t>
            </a:r>
            <a:r>
              <a:rPr dirty="0" lang="en-US">
                <a:ea typeface="Times New Roman" panose="02020603050405020304" pitchFamily="18" charset="0"/>
                <a:cs typeface="Times New Roman" panose="02020603050405020304" pitchFamily="18" charset="0"/>
              </a:rPr>
              <a:t>, after </a:t>
            </a:r>
            <a:r>
              <a:rPr b="1" dirty="0" lang="en-US" smtClean="0">
                <a:ea typeface="Times New Roman" panose="02020603050405020304" pitchFamily="18" charset="0"/>
                <a:cs typeface="Times New Roman" panose="02020603050405020304" pitchFamily="18" charset="0"/>
              </a:rPr>
              <a:t>hemorrhage and </a:t>
            </a:r>
            <a:r>
              <a:rPr b="1" dirty="0" lang="en-US">
                <a:ea typeface="Times New Roman" panose="02020603050405020304" pitchFamily="18" charset="0"/>
                <a:cs typeface="Times New Roman" panose="02020603050405020304" pitchFamily="18" charset="0"/>
              </a:rPr>
              <a:t>sepsis.  </a:t>
            </a:r>
            <a:endParaRPr b="1" dirty="0" sz="2400" lang="en-US">
              <a:ea typeface="Calibri" panose="020F0502020204030204" pitchFamily="34" charset="0"/>
              <a:cs typeface="Times New Roman" panose="02020603050405020304" pitchFamily="18" charset="0"/>
            </a:endParaRPr>
          </a:p>
          <a:p>
            <a:endParaRPr dirty="0" lang="en-US"/>
          </a:p>
        </p:txBody>
      </p:sp>
      <p:sp>
        <p:nvSpPr>
          <p:cNvPr id="1049031" name="Slide Number Placeholder 3"/>
          <p:cNvSpPr>
            <a:spLocks noGrp="1"/>
          </p:cNvSpPr>
          <p:nvPr>
            <p:ph type="sldNum" sz="quarter" idx="12"/>
          </p:nvPr>
        </p:nvSpPr>
        <p:spPr/>
        <p:txBody>
          <a:bodyPr/>
          <a:p>
            <a:fld id="{5F0F26D2-990D-4104-B198-15B1F813F25B}" type="slidenum">
              <a:rPr lang="en-US" smtClean="0"/>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506" name=""/>
        <p:cNvGrpSpPr/>
        <p:nvPr/>
      </p:nvGrpSpPr>
      <p:grpSpPr>
        <a:xfrm>
          <a:off x="0" y="0"/>
          <a:ext cx="0" cy="0"/>
          <a:chOff x="0" y="0"/>
          <a:chExt cx="0" cy="0"/>
        </a:xfrm>
      </p:grpSpPr>
      <p:sp>
        <p:nvSpPr>
          <p:cNvPr id="1049032" name="Title 1"/>
          <p:cNvSpPr>
            <a:spLocks noGrp="1"/>
          </p:cNvSpPr>
          <p:nvPr>
            <p:ph type="title"/>
          </p:nvPr>
        </p:nvSpPr>
        <p:spPr>
          <a:xfrm>
            <a:off x="786684" y="107548"/>
            <a:ext cx="10515600" cy="639427"/>
          </a:xfrm>
        </p:spPr>
        <p:txBody>
          <a:bodyPr>
            <a:normAutofit fontScale="90000"/>
          </a:bodyPr>
          <a:p>
            <a:pPr algn="ctr"/>
            <a:r>
              <a:rPr dirty="0" lang="en-US" smtClean="0">
                <a:solidFill>
                  <a:srgbClr val="00B0F0"/>
                </a:solidFill>
                <a:latin typeface="Calibri" panose="020F0502020204030204" pitchFamily="34" charset="0"/>
              </a:rPr>
              <a:t>Pre eclampsia ( risk factors)</a:t>
            </a:r>
            <a:endParaRPr dirty="0" lang="en-US">
              <a:solidFill>
                <a:srgbClr val="00B0F0"/>
              </a:solidFill>
              <a:latin typeface="Calibri" panose="020F0502020204030204" pitchFamily="34" charset="0"/>
            </a:endParaRPr>
          </a:p>
        </p:txBody>
      </p:sp>
      <p:sp>
        <p:nvSpPr>
          <p:cNvPr id="1049033" name="Content Placeholder 2"/>
          <p:cNvSpPr>
            <a:spLocks noGrp="1"/>
          </p:cNvSpPr>
          <p:nvPr>
            <p:ph idx="1"/>
          </p:nvPr>
        </p:nvSpPr>
        <p:spPr>
          <a:xfrm>
            <a:off x="838200" y="953037"/>
            <a:ext cx="10515600" cy="5223926"/>
          </a:xfrm>
        </p:spPr>
        <p:txBody>
          <a:bodyPr>
            <a:normAutofit fontScale="92500" lnSpcReduction="10000"/>
          </a:bodyPr>
          <a:p>
            <a:pPr algn="just" marL="0" marR="0">
              <a:spcBef>
                <a:spcPts val="0"/>
              </a:spcBef>
              <a:spcAft>
                <a:spcPts val="0"/>
              </a:spcAft>
            </a:pPr>
            <a:r>
              <a:rPr dirty="0" lang="en-US" smtClean="0">
                <a:latin typeface="Calibri" panose="020F0502020204030204" pitchFamily="34" charset="0"/>
                <a:ea typeface="Times New Roman" panose="02020603050405020304" pitchFamily="18" charset="0"/>
              </a:rPr>
              <a:t> </a:t>
            </a:r>
            <a:r>
              <a:rPr dirty="0" lang="en-US">
                <a:latin typeface="Calibri" panose="020F0502020204030204" pitchFamily="34" charset="0"/>
                <a:ea typeface="Times New Roman" panose="02020603050405020304" pitchFamily="18" charset="0"/>
              </a:rPr>
              <a:t>It is more common in the following conditions: </a:t>
            </a:r>
            <a:endParaRPr dirty="0" sz="4000" lang="en-US" smtClean="0">
              <a:latin typeface="Calibri" panose="020F0502020204030204" pitchFamily="34" charset="0"/>
              <a:ea typeface="Times New Roman" panose="02020603050405020304" pitchFamily="18" charset="0"/>
            </a:endParaRPr>
          </a:p>
          <a:p>
            <a:pPr algn="just" indent="-514350" lvl="3" marL="1657350">
              <a:lnSpc>
                <a:spcPct val="100000"/>
              </a:lnSpc>
              <a:spcBef>
                <a:spcPts val="0"/>
              </a:spcBef>
              <a:buFont typeface="+mj-lt"/>
              <a:buAutoNum type="arabicPeriod"/>
            </a:pPr>
            <a:r>
              <a:rPr dirty="0" sz="2800" lang="en-US" err="1" smtClean="0">
                <a:latin typeface="Calibri" panose="020F0502020204030204" pitchFamily="34" charset="0"/>
                <a:ea typeface="Times New Roman" panose="02020603050405020304" pitchFamily="18" charset="0"/>
              </a:rPr>
              <a:t>Primigravida</a:t>
            </a:r>
            <a:r>
              <a:rPr dirty="0" sz="2800" lang="en-US">
                <a:latin typeface="Calibri" panose="020F0502020204030204" pitchFamily="34" charset="0"/>
                <a:ea typeface="Times New Roman" panose="02020603050405020304" pitchFamily="18" charset="0"/>
              </a:rPr>
              <a:t>, </a:t>
            </a: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Extreme maternal age the </a:t>
            </a:r>
            <a:r>
              <a:rPr dirty="0" sz="2800" lang="en-US">
                <a:latin typeface="Calibri" panose="020F0502020204030204" pitchFamily="34" charset="0"/>
                <a:ea typeface="Times New Roman" panose="02020603050405020304" pitchFamily="18" charset="0"/>
              </a:rPr>
              <a:t>too young </a:t>
            </a:r>
            <a:r>
              <a:rPr dirty="0" sz="2800" lang="en-US" smtClean="0">
                <a:latin typeface="Calibri" panose="020F0502020204030204" pitchFamily="34" charset="0"/>
                <a:ea typeface="Times New Roman" panose="02020603050405020304" pitchFamily="18" charset="0"/>
              </a:rPr>
              <a:t>&lt;20 or &gt;35 years</a:t>
            </a:r>
          </a:p>
          <a:p>
            <a:pPr algn="just" indent="-514350" lvl="3" marL="1657350">
              <a:lnSpc>
                <a:spcPct val="100000"/>
              </a:lnSpc>
              <a:spcBef>
                <a:spcPts val="0"/>
              </a:spcBef>
              <a:buFont typeface="+mj-lt"/>
              <a:buAutoNum type="arabicPeriod"/>
            </a:pPr>
            <a:r>
              <a:rPr dirty="0" sz="2800" lang="en-US" err="1" smtClean="0">
                <a:latin typeface="Calibri" panose="020F0502020204030204" pitchFamily="34" charset="0"/>
                <a:ea typeface="Times New Roman" panose="02020603050405020304" pitchFamily="18" charset="0"/>
              </a:rPr>
              <a:t>Primiparternity</a:t>
            </a:r>
            <a:r>
              <a:rPr dirty="0" sz="2800" lang="en-US" smtClean="0">
                <a:latin typeface="Calibri" panose="020F0502020204030204" pitchFamily="34" charset="0"/>
                <a:ea typeface="Times New Roman" panose="02020603050405020304" pitchFamily="18" charset="0"/>
              </a:rPr>
              <a:t> (first pregnancy with a new partner)</a:t>
            </a: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Multiple pregnancy</a:t>
            </a: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Diabetes mellitus</a:t>
            </a:r>
          </a:p>
          <a:p>
            <a:pPr algn="just" indent="-514350" lvl="3" marL="1657350">
              <a:lnSpc>
                <a:spcPct val="100000"/>
              </a:lnSpc>
              <a:spcBef>
                <a:spcPts val="0"/>
              </a:spcBef>
              <a:buFont typeface="+mj-lt"/>
              <a:buAutoNum type="arabicPeriod"/>
            </a:pPr>
            <a:r>
              <a:rPr dirty="0" sz="2800" lang="en-US" err="1" smtClean="0">
                <a:latin typeface="Calibri" panose="020F0502020204030204" pitchFamily="34" charset="0"/>
                <a:ea typeface="Times New Roman" panose="02020603050405020304" pitchFamily="18" charset="0"/>
              </a:rPr>
              <a:t>Hydatidiform</a:t>
            </a:r>
            <a:r>
              <a:rPr dirty="0" sz="2800" lang="en-US" smtClean="0">
                <a:latin typeface="Calibri" panose="020F0502020204030204" pitchFamily="34" charset="0"/>
                <a:ea typeface="Times New Roman" panose="02020603050405020304" pitchFamily="18" charset="0"/>
              </a:rPr>
              <a:t> mole</a:t>
            </a: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Essential hypertension</a:t>
            </a:r>
          </a:p>
          <a:p>
            <a:pPr algn="just" indent="-514350" lvl="3" marL="1657350">
              <a:lnSpc>
                <a:spcPct val="100000"/>
              </a:lnSpc>
              <a:spcBef>
                <a:spcPts val="0"/>
              </a:spcBef>
              <a:buFont typeface="+mj-lt"/>
              <a:buAutoNum type="arabicPeriod"/>
            </a:pPr>
            <a:r>
              <a:rPr dirty="0" sz="2800" lang="en-US" err="1" smtClean="0">
                <a:latin typeface="Calibri" panose="020F0502020204030204" pitchFamily="34" charset="0"/>
                <a:ea typeface="Times New Roman" panose="02020603050405020304" pitchFamily="18" charset="0"/>
              </a:rPr>
              <a:t>Polyhydramnios</a:t>
            </a:r>
            <a:endParaRPr dirty="0" sz="2800" lang="en-US" smtClean="0">
              <a:latin typeface="Calibri" panose="020F0502020204030204" pitchFamily="34" charset="0"/>
              <a:ea typeface="Times New Roman" panose="02020603050405020304" pitchFamily="18" charset="0"/>
            </a:endParaRP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Mothers </a:t>
            </a:r>
            <a:r>
              <a:rPr dirty="0" sz="2800" lang="en-US">
                <a:latin typeface="Calibri" panose="020F0502020204030204" pitchFamily="34" charset="0"/>
                <a:ea typeface="Times New Roman" panose="02020603050405020304" pitchFamily="18" charset="0"/>
              </a:rPr>
              <a:t>with past history of </a:t>
            </a:r>
            <a:r>
              <a:rPr dirty="0" sz="2800" lang="en-US" smtClean="0">
                <a:latin typeface="Calibri" panose="020F0502020204030204" pitchFamily="34" charset="0"/>
                <a:ea typeface="Times New Roman" panose="02020603050405020304" pitchFamily="18" charset="0"/>
              </a:rPr>
              <a:t>pre-</a:t>
            </a:r>
            <a:r>
              <a:rPr dirty="0" sz="2800" lang="en-US" err="1" smtClean="0">
                <a:latin typeface="Calibri" panose="020F0502020204030204" pitchFamily="34" charset="0"/>
                <a:ea typeface="Times New Roman" panose="02020603050405020304" pitchFamily="18" charset="0"/>
              </a:rPr>
              <a:t>eclampsia</a:t>
            </a:r>
            <a:endParaRPr dirty="0" sz="2800" lang="en-US" smtClean="0">
              <a:latin typeface="Calibri" panose="020F0502020204030204" pitchFamily="34" charset="0"/>
              <a:ea typeface="Times New Roman" panose="02020603050405020304" pitchFamily="18" charset="0"/>
            </a:endParaRP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Family history of pre-</a:t>
            </a:r>
            <a:r>
              <a:rPr dirty="0" sz="2800" lang="en-US" err="1" smtClean="0">
                <a:latin typeface="Calibri" panose="020F0502020204030204" pitchFamily="34" charset="0"/>
                <a:ea typeface="Times New Roman" panose="02020603050405020304" pitchFamily="18" charset="0"/>
              </a:rPr>
              <a:t>eclampsia</a:t>
            </a:r>
            <a:endParaRPr dirty="0" sz="2800" lang="en-US" smtClean="0">
              <a:latin typeface="Calibri" panose="020F0502020204030204" pitchFamily="34" charset="0"/>
              <a:ea typeface="Times New Roman" panose="02020603050405020304" pitchFamily="18" charset="0"/>
            </a:endParaRPr>
          </a:p>
          <a:p>
            <a:pPr algn="just" indent="-514350" lvl="3" marL="1657350">
              <a:lnSpc>
                <a:spcPct val="100000"/>
              </a:lnSpc>
              <a:spcBef>
                <a:spcPts val="0"/>
              </a:spcBef>
              <a:buFont typeface="+mj-lt"/>
              <a:buAutoNum type="arabicPeriod"/>
            </a:pPr>
            <a:r>
              <a:rPr dirty="0" sz="2800" lang="en-US" smtClean="0">
                <a:latin typeface="Calibri" panose="020F0502020204030204" pitchFamily="34" charset="0"/>
                <a:ea typeface="Times New Roman" panose="02020603050405020304" pitchFamily="18" charset="0"/>
              </a:rPr>
              <a:t>Obese </a:t>
            </a:r>
            <a:r>
              <a:rPr dirty="0" sz="2800" lang="en-US">
                <a:latin typeface="Calibri" panose="020F0502020204030204" pitchFamily="34" charset="0"/>
                <a:ea typeface="Times New Roman" panose="02020603050405020304" pitchFamily="18" charset="0"/>
              </a:rPr>
              <a:t>mothers</a:t>
            </a:r>
          </a:p>
          <a:p>
            <a:pPr algn="just" marL="0" marR="0">
              <a:spcBef>
                <a:spcPts val="0"/>
              </a:spcBef>
              <a:spcAft>
                <a:spcPts val="0"/>
              </a:spcAft>
            </a:pPr>
            <a:r>
              <a:rPr dirty="0" lang="en-US">
                <a:latin typeface="Calibri" panose="020F0502020204030204" pitchFamily="34" charset="0"/>
                <a:ea typeface="Times New Roman" panose="02020603050405020304" pitchFamily="18" charset="0"/>
              </a:rPr>
              <a:t>As you can see, it is important to take a good history as it will enable you to detect this condition early</a:t>
            </a:r>
            <a:r>
              <a:rPr dirty="0" lang="en-US" smtClean="0">
                <a:latin typeface="Calibri" panose="020F0502020204030204" pitchFamily="34" charset="0"/>
                <a:ea typeface="Times New Roman" panose="02020603050405020304" pitchFamily="18" charset="0"/>
              </a:rPr>
              <a:t>.</a:t>
            </a:r>
            <a:endParaRPr dirty="0" sz="4000" lang="en-US">
              <a:latin typeface="Calibri" panose="020F0502020204030204" pitchFamily="34" charset="0"/>
              <a:ea typeface="Times New Roman" panose="02020603050405020304" pitchFamily="18" charset="0"/>
            </a:endParaRPr>
          </a:p>
        </p:txBody>
      </p:sp>
      <p:sp>
        <p:nvSpPr>
          <p:cNvPr id="1049034" name="Slide Number Placeholder 3"/>
          <p:cNvSpPr>
            <a:spLocks noGrp="1"/>
          </p:cNvSpPr>
          <p:nvPr>
            <p:ph type="sldNum" sz="quarter" idx="12"/>
          </p:nvPr>
        </p:nvSpPr>
        <p:spPr/>
        <p:txBody>
          <a:bodyPr/>
          <a:p>
            <a:fld id="{5F0F26D2-990D-4104-B198-15B1F813F25B}" type="slidenum">
              <a:rPr lang="en-US" smtClean="0"/>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507" name=""/>
        <p:cNvGrpSpPr/>
        <p:nvPr/>
      </p:nvGrpSpPr>
      <p:grpSpPr>
        <a:xfrm>
          <a:off x="0" y="0"/>
          <a:ext cx="0" cy="0"/>
          <a:chOff x="0" y="0"/>
          <a:chExt cx="0" cy="0"/>
        </a:xfrm>
      </p:grpSpPr>
      <p:sp>
        <p:nvSpPr>
          <p:cNvPr id="1049035" name="Title 1"/>
          <p:cNvSpPr>
            <a:spLocks noGrp="1"/>
          </p:cNvSpPr>
          <p:nvPr>
            <p:ph type="title"/>
          </p:nvPr>
        </p:nvSpPr>
        <p:spPr>
          <a:xfrm>
            <a:off x="838200" y="154546"/>
            <a:ext cx="10515600" cy="1043190"/>
          </a:xfrm>
        </p:spPr>
        <p:txBody>
          <a:bodyPr/>
          <a:p>
            <a:pPr algn="ctr"/>
            <a:r>
              <a:rPr dirty="0" lang="en-US" smtClean="0">
                <a:solidFill>
                  <a:srgbClr val="00B0F0"/>
                </a:solidFill>
              </a:rPr>
              <a:t>Pathophysiology </a:t>
            </a:r>
            <a:endParaRPr dirty="0" lang="en-US">
              <a:solidFill>
                <a:srgbClr val="00B0F0"/>
              </a:solidFill>
            </a:endParaRPr>
          </a:p>
        </p:txBody>
      </p:sp>
      <p:sp>
        <p:nvSpPr>
          <p:cNvPr id="1049036" name="Content Placeholder 2"/>
          <p:cNvSpPr>
            <a:spLocks noGrp="1"/>
          </p:cNvSpPr>
          <p:nvPr>
            <p:ph idx="1"/>
          </p:nvPr>
        </p:nvSpPr>
        <p:spPr>
          <a:xfrm>
            <a:off x="838200" y="953037"/>
            <a:ext cx="10515600" cy="5223926"/>
          </a:xfrm>
        </p:spPr>
        <p:txBody>
          <a:bodyPr>
            <a:normAutofit lnSpcReduction="10000"/>
          </a:bodyPr>
          <a:p>
            <a:pPr>
              <a:lnSpc>
                <a:spcPct val="100000"/>
              </a:lnSpc>
            </a:pPr>
            <a:r>
              <a:rPr dirty="0" lang="en-US" smtClean="0"/>
              <a:t>Pre-</a:t>
            </a:r>
            <a:r>
              <a:rPr dirty="0" lang="en-US" err="1" smtClean="0"/>
              <a:t>eclampsia</a:t>
            </a:r>
            <a:r>
              <a:rPr dirty="0" lang="en-US" smtClean="0"/>
              <a:t> is commonly known as a disease of theories and the pathophysiology is not fully understood. </a:t>
            </a:r>
          </a:p>
          <a:p>
            <a:pPr>
              <a:lnSpc>
                <a:spcPct val="100000"/>
              </a:lnSpc>
            </a:pPr>
            <a:r>
              <a:rPr dirty="0" lang="en-US" smtClean="0"/>
              <a:t>The cause is unknown.</a:t>
            </a:r>
          </a:p>
          <a:p>
            <a:pPr>
              <a:lnSpc>
                <a:spcPct val="100000"/>
              </a:lnSpc>
            </a:pPr>
            <a:r>
              <a:rPr dirty="0" lang="en-US"/>
              <a:t>I</a:t>
            </a:r>
            <a:r>
              <a:rPr dirty="0" lang="en-US" smtClean="0"/>
              <a:t>t is thought that the condition arises from the influence of placenta tissue and it can arise in molar pregnancy (gestational trophoblastic disease) Theories </a:t>
            </a:r>
            <a:r>
              <a:rPr dirty="0" lang="en-US"/>
              <a:t>of the etiology include the exposure to chorionic villi for the first time, or in large amounts, along with immunologic, genetic, and endocrine factors.</a:t>
            </a:r>
          </a:p>
          <a:p>
            <a:pPr>
              <a:lnSpc>
                <a:spcPct val="100000"/>
              </a:lnSpc>
            </a:pPr>
            <a:r>
              <a:rPr dirty="0" lang="en-US" smtClean="0"/>
              <a:t>Multisystem </a:t>
            </a:r>
            <a:r>
              <a:rPr dirty="0" lang="en-US"/>
              <a:t>disease with widespread </a:t>
            </a:r>
            <a:r>
              <a:rPr b="1" dirty="0" lang="en-US"/>
              <a:t>vasospasms</a:t>
            </a:r>
            <a:r>
              <a:rPr dirty="0" lang="en-US"/>
              <a:t> occur and result in increased resistance in vascular flow, increasing the arterial BP and causing </a:t>
            </a:r>
            <a:r>
              <a:rPr b="1" dirty="0" lang="en-US"/>
              <a:t>endothelial damage</a:t>
            </a:r>
            <a:r>
              <a:rPr dirty="0" lang="en-US"/>
              <a:t>. Stimulates platelet and fibrinogen use, causing hypoxic damage to vulnerable organ systems</a:t>
            </a:r>
            <a:r>
              <a:rPr dirty="0" lang="en-US" smtClean="0"/>
              <a:t>. </a:t>
            </a:r>
            <a:endParaRPr dirty="0" lang="en-US"/>
          </a:p>
        </p:txBody>
      </p:sp>
      <p:sp>
        <p:nvSpPr>
          <p:cNvPr id="1049037" name="Slide Number Placeholder 3"/>
          <p:cNvSpPr>
            <a:spLocks noGrp="1"/>
          </p:cNvSpPr>
          <p:nvPr>
            <p:ph type="sldNum" sz="quarter" idx="12"/>
          </p:nvPr>
        </p:nvSpPr>
        <p:spPr/>
        <p:txBody>
          <a:bodyPr/>
          <a:p>
            <a:fld id="{5F0F26D2-990D-4104-B198-15B1F813F25B}" type="slidenum">
              <a:rPr lang="en-US" smtClean="0"/>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a:off x="0" y="0"/>
          <a:ext cx="0" cy="0"/>
          <a:chOff x="0" y="0"/>
          <a:chExt cx="0" cy="0"/>
        </a:xfrm>
      </p:grpSpPr>
      <p:sp>
        <p:nvSpPr>
          <p:cNvPr id="1049038" name="Title 1"/>
          <p:cNvSpPr>
            <a:spLocks noGrp="1"/>
          </p:cNvSpPr>
          <p:nvPr>
            <p:ph type="title"/>
          </p:nvPr>
        </p:nvSpPr>
        <p:spPr>
          <a:xfrm>
            <a:off x="838200" y="1"/>
            <a:ext cx="10515600" cy="1146220"/>
          </a:xfrm>
        </p:spPr>
        <p:txBody>
          <a:bodyPr/>
          <a:p>
            <a:pPr algn="ctr"/>
            <a:r>
              <a:rPr dirty="0" lang="en-US" smtClean="0">
                <a:solidFill>
                  <a:srgbClr val="00B0F0"/>
                </a:solidFill>
                <a:latin typeface="+mn-lt"/>
              </a:rPr>
              <a:t>Diagnosis of pre-</a:t>
            </a:r>
            <a:r>
              <a:rPr dirty="0" lang="en-US" err="1" smtClean="0">
                <a:solidFill>
                  <a:srgbClr val="00B0F0"/>
                </a:solidFill>
                <a:latin typeface="+mn-lt"/>
              </a:rPr>
              <a:t>eclampsia</a:t>
            </a:r>
            <a:r>
              <a:rPr dirty="0" lang="en-US" smtClean="0">
                <a:solidFill>
                  <a:srgbClr val="00B0F0"/>
                </a:solidFill>
                <a:latin typeface="+mn-lt"/>
              </a:rPr>
              <a:t> </a:t>
            </a:r>
            <a:endParaRPr dirty="0" lang="en-US">
              <a:solidFill>
                <a:srgbClr val="00B0F0"/>
              </a:solidFill>
              <a:latin typeface="+mn-lt"/>
            </a:endParaRPr>
          </a:p>
        </p:txBody>
      </p:sp>
      <p:sp>
        <p:nvSpPr>
          <p:cNvPr id="1049039" name="Content Placeholder 2"/>
          <p:cNvSpPr>
            <a:spLocks noGrp="1"/>
          </p:cNvSpPr>
          <p:nvPr>
            <p:ph idx="1"/>
          </p:nvPr>
        </p:nvSpPr>
        <p:spPr>
          <a:xfrm>
            <a:off x="1094704" y="1725769"/>
            <a:ext cx="9607640" cy="4237149"/>
          </a:xfrm>
        </p:spPr>
        <p:txBody>
          <a:bodyPr>
            <a:normAutofit/>
          </a:bodyPr>
          <a:p>
            <a:pPr algn="just"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The </a:t>
            </a:r>
            <a:r>
              <a:rPr dirty="0" lang="en-US">
                <a:ea typeface="Times New Roman" panose="02020603050405020304" pitchFamily="18" charset="0"/>
              </a:rPr>
              <a:t>diagnosis of pre-</a:t>
            </a:r>
            <a:r>
              <a:rPr dirty="0" lang="en-US" err="1">
                <a:ea typeface="Times New Roman" panose="02020603050405020304" pitchFamily="18" charset="0"/>
              </a:rPr>
              <a:t>eclampsia</a:t>
            </a:r>
            <a:r>
              <a:rPr dirty="0" lang="en-US">
                <a:ea typeface="Times New Roman" panose="02020603050405020304" pitchFamily="18" charset="0"/>
              </a:rPr>
              <a:t> is not easy since the mother has no obvious complaints. </a:t>
            </a:r>
          </a:p>
          <a:p>
            <a:pPr algn="just"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There </a:t>
            </a:r>
            <a:r>
              <a:rPr dirty="0" lang="en-US">
                <a:ea typeface="Times New Roman" panose="02020603050405020304" pitchFamily="18" charset="0"/>
              </a:rPr>
              <a:t>are three cardinal signs</a:t>
            </a:r>
            <a:r>
              <a:rPr dirty="0" lang="en-US" smtClean="0">
                <a:ea typeface="Times New Roman" panose="02020603050405020304" pitchFamily="18" charset="0"/>
              </a:rPr>
              <a:t>.</a:t>
            </a:r>
          </a:p>
          <a:p>
            <a:pPr algn="just" indent="-514350" lvl="4" marL="2114550">
              <a:lnSpc>
                <a:spcPct val="100000"/>
              </a:lnSpc>
              <a:spcBef>
                <a:spcPts val="0"/>
              </a:spcBef>
              <a:buFont typeface="+mj-lt"/>
              <a:buAutoNum type="arabicPeriod"/>
            </a:pPr>
            <a:r>
              <a:rPr dirty="0" sz="2800" i="1" lang="en-US" smtClean="0">
                <a:ea typeface="Times New Roman" panose="02020603050405020304" pitchFamily="18" charset="0"/>
              </a:rPr>
              <a:t>Hypertension</a:t>
            </a:r>
          </a:p>
          <a:p>
            <a:pPr algn="just" indent="-514350" lvl="4" marL="2114550">
              <a:lnSpc>
                <a:spcPct val="100000"/>
              </a:lnSpc>
              <a:spcBef>
                <a:spcPts val="0"/>
              </a:spcBef>
              <a:buFont typeface="+mj-lt"/>
              <a:buAutoNum type="arabicPeriod"/>
            </a:pPr>
            <a:r>
              <a:rPr dirty="0" sz="2800" i="1" lang="en-US" smtClean="0">
                <a:ea typeface="Times New Roman" panose="02020603050405020304" pitchFamily="18" charset="0"/>
              </a:rPr>
              <a:t>Oedema </a:t>
            </a:r>
          </a:p>
          <a:p>
            <a:pPr algn="just" indent="-514350" lvl="4" marL="2114550">
              <a:lnSpc>
                <a:spcPct val="100000"/>
              </a:lnSpc>
              <a:spcBef>
                <a:spcPts val="0"/>
              </a:spcBef>
              <a:buFont typeface="+mj-lt"/>
              <a:buAutoNum type="arabicPeriod"/>
            </a:pPr>
            <a:r>
              <a:rPr dirty="0" sz="2800" i="1" lang="en-US">
                <a:ea typeface="Times New Roman" panose="02020603050405020304" pitchFamily="18" charset="0"/>
              </a:rPr>
              <a:t>P</a:t>
            </a:r>
            <a:r>
              <a:rPr dirty="0" sz="2800" i="1" lang="en-US" smtClean="0">
                <a:ea typeface="Times New Roman" panose="02020603050405020304" pitchFamily="18" charset="0"/>
              </a:rPr>
              <a:t>roteinuria</a:t>
            </a:r>
            <a:endParaRPr dirty="0" sz="2800" i="1" lang="en-US">
              <a:ea typeface="Times New Roman" panose="02020603050405020304" pitchFamily="18" charset="0"/>
            </a:endParaRPr>
          </a:p>
          <a:p>
            <a:endParaRPr dirty="0" lang="en-US"/>
          </a:p>
        </p:txBody>
      </p:sp>
      <p:sp>
        <p:nvSpPr>
          <p:cNvPr id="1049040" name="Slide Number Placeholder 3"/>
          <p:cNvSpPr>
            <a:spLocks noGrp="1"/>
          </p:cNvSpPr>
          <p:nvPr>
            <p:ph type="sldNum" sz="quarter" idx="12"/>
          </p:nvPr>
        </p:nvSpPr>
        <p:spPr/>
        <p:txBody>
          <a:bodyPr/>
          <a:p>
            <a:fld id="{5F0F26D2-990D-4104-B198-15B1F813F25B}" type="slidenum">
              <a:rPr lang="en-US" smtClean="0"/>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509" name=""/>
        <p:cNvGrpSpPr/>
        <p:nvPr/>
      </p:nvGrpSpPr>
      <p:grpSpPr>
        <a:xfrm>
          <a:off x="0" y="0"/>
          <a:ext cx="0" cy="0"/>
          <a:chOff x="0" y="0"/>
          <a:chExt cx="0" cy="0"/>
        </a:xfrm>
      </p:grpSpPr>
      <p:sp>
        <p:nvSpPr>
          <p:cNvPr id="1049041" name="Title 1"/>
          <p:cNvSpPr>
            <a:spLocks noGrp="1"/>
          </p:cNvSpPr>
          <p:nvPr>
            <p:ph type="title"/>
          </p:nvPr>
        </p:nvSpPr>
        <p:spPr/>
        <p:txBody>
          <a:bodyPr/>
          <a:p>
            <a:pPr algn="ctr"/>
            <a:r>
              <a:rPr dirty="0" lang="en-US" smtClean="0">
                <a:solidFill>
                  <a:srgbClr val="00B0F0"/>
                </a:solidFill>
              </a:rPr>
              <a:t>Diagnosis </a:t>
            </a:r>
            <a:endParaRPr dirty="0" lang="en-US">
              <a:solidFill>
                <a:srgbClr val="00B0F0"/>
              </a:solidFill>
            </a:endParaRPr>
          </a:p>
        </p:txBody>
      </p:sp>
      <p:sp>
        <p:nvSpPr>
          <p:cNvPr id="1049042" name="Content Placeholder 2"/>
          <p:cNvSpPr>
            <a:spLocks noGrp="1"/>
          </p:cNvSpPr>
          <p:nvPr>
            <p:ph idx="1"/>
          </p:nvPr>
        </p:nvSpPr>
        <p:spPr/>
        <p:txBody>
          <a:bodyPr>
            <a:normAutofit fontScale="92500"/>
          </a:bodyPr>
          <a:p>
            <a:pPr algn="just" indent="-514350" lvl="0" marL="514350">
              <a:lnSpc>
                <a:spcPct val="150000"/>
              </a:lnSpc>
              <a:spcBef>
                <a:spcPts val="0"/>
              </a:spcBef>
              <a:buFont typeface="+mj-lt"/>
              <a:buAutoNum type="arabicPeriod"/>
            </a:pPr>
            <a:r>
              <a:rPr b="1" dirty="0" sz="2600" lang="en-US">
                <a:solidFill>
                  <a:prstClr val="black"/>
                </a:solidFill>
                <a:ea typeface="Times New Roman" panose="02020603050405020304" pitchFamily="18" charset="0"/>
              </a:rPr>
              <a:t>Hypertension</a:t>
            </a:r>
            <a:r>
              <a:rPr dirty="0" sz="2600" lang="en-US">
                <a:solidFill>
                  <a:prstClr val="black"/>
                </a:solidFill>
                <a:ea typeface="Times New Roman" panose="02020603050405020304" pitchFamily="18" charset="0"/>
              </a:rPr>
              <a:t> </a:t>
            </a:r>
          </a:p>
          <a:p>
            <a:pPr algn="just" indent="-457200" lvl="3">
              <a:lnSpc>
                <a:spcPct val="150000"/>
              </a:lnSpc>
              <a:spcBef>
                <a:spcPts val="0"/>
              </a:spcBef>
              <a:buFont typeface="Wingdings" panose="05000000000000000000" pitchFamily="2" charset="2"/>
              <a:buChar char="Ø"/>
            </a:pPr>
            <a:r>
              <a:rPr dirty="0" sz="2600" lang="en-US">
                <a:solidFill>
                  <a:prstClr val="black"/>
                </a:solidFill>
                <a:ea typeface="Times New Roman" panose="02020603050405020304" pitchFamily="18" charset="0"/>
              </a:rPr>
              <a:t>There is a rise in diastolic pressure of 15 to 20mm/hg above the mother's normal diastolic pressure, or an increase above 80 to 90mm/hg on two occasions. </a:t>
            </a:r>
          </a:p>
          <a:p>
            <a:pPr algn="just" indent="-457200" lvl="3">
              <a:lnSpc>
                <a:spcPct val="150000"/>
              </a:lnSpc>
              <a:spcBef>
                <a:spcPts val="0"/>
              </a:spcBef>
              <a:buFont typeface="Wingdings" panose="05000000000000000000" pitchFamily="2" charset="2"/>
              <a:buChar char="Ø"/>
            </a:pPr>
            <a:r>
              <a:rPr dirty="0" sz="2600" lang="en-US">
                <a:solidFill>
                  <a:prstClr val="black"/>
                </a:solidFill>
                <a:ea typeface="Times New Roman" panose="02020603050405020304" pitchFamily="18" charset="0"/>
              </a:rPr>
              <a:t>A marked increase in systolic pressure above that expected for the mother's age is important to note, for example, 140 to170 where the mother's normal pressure is between 90/60 and 120/70mm/hg</a:t>
            </a:r>
            <a:r>
              <a:rPr dirty="0" sz="1700" lang="en-US">
                <a:solidFill>
                  <a:prstClr val="black"/>
                </a:solidFill>
                <a:ea typeface="Times New Roman" panose="02020603050405020304" pitchFamily="18" charset="0"/>
              </a:rPr>
              <a:t>.</a:t>
            </a:r>
          </a:p>
          <a:p>
            <a:endParaRPr dirty="0" lang="en-US"/>
          </a:p>
        </p:txBody>
      </p:sp>
      <p:sp>
        <p:nvSpPr>
          <p:cNvPr id="1049043" name="Slide Number Placeholder 3"/>
          <p:cNvSpPr>
            <a:spLocks noGrp="1"/>
          </p:cNvSpPr>
          <p:nvPr>
            <p:ph type="sldNum" sz="quarter" idx="12"/>
          </p:nvPr>
        </p:nvSpPr>
        <p:spPr/>
        <p:txBody>
          <a:bodyPr/>
          <a:p>
            <a:fld id="{5F0F26D2-990D-4104-B198-15B1F813F25B}" type="slidenum">
              <a:rPr lang="en-US" smtClean="0"/>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510" name=""/>
        <p:cNvGrpSpPr/>
        <p:nvPr/>
      </p:nvGrpSpPr>
      <p:grpSpPr>
        <a:xfrm>
          <a:off x="0" y="0"/>
          <a:ext cx="0" cy="0"/>
          <a:chOff x="0" y="0"/>
          <a:chExt cx="0" cy="0"/>
        </a:xfrm>
      </p:grpSpPr>
      <p:sp>
        <p:nvSpPr>
          <p:cNvPr id="1049044" name="Title 1"/>
          <p:cNvSpPr>
            <a:spLocks noGrp="1"/>
          </p:cNvSpPr>
          <p:nvPr>
            <p:ph type="title"/>
          </p:nvPr>
        </p:nvSpPr>
        <p:spPr/>
        <p:txBody>
          <a:bodyPr/>
          <a:p>
            <a:pPr algn="ctr"/>
            <a:r>
              <a:rPr dirty="0" lang="en-US" smtClean="0">
                <a:solidFill>
                  <a:srgbClr val="00B0F0"/>
                </a:solidFill>
              </a:rPr>
              <a:t>diagnosis</a:t>
            </a:r>
            <a:endParaRPr dirty="0" lang="en-US">
              <a:solidFill>
                <a:srgbClr val="00B0F0"/>
              </a:solidFill>
            </a:endParaRPr>
          </a:p>
        </p:txBody>
      </p:sp>
      <p:sp>
        <p:nvSpPr>
          <p:cNvPr id="1049045" name="Content Placeholder 2"/>
          <p:cNvSpPr>
            <a:spLocks noGrp="1"/>
          </p:cNvSpPr>
          <p:nvPr>
            <p:ph idx="1"/>
          </p:nvPr>
        </p:nvSpPr>
        <p:spPr/>
        <p:txBody>
          <a:bodyPr/>
          <a:p>
            <a:pPr algn="just" indent="-514350" marL="514350" marR="0">
              <a:spcBef>
                <a:spcPts val="0"/>
              </a:spcBef>
              <a:spcAft>
                <a:spcPts val="0"/>
              </a:spcAft>
              <a:buFont typeface="+mj-lt"/>
              <a:buAutoNum type="arabicPeriod" startAt="2"/>
            </a:pPr>
            <a:r>
              <a:rPr b="1" dirty="0" lang="en-US" smtClean="0">
                <a:latin typeface="Arial" panose="020B0604020202020204" pitchFamily="34" charset="0"/>
                <a:ea typeface="Times New Roman" panose="02020603050405020304" pitchFamily="18" charset="0"/>
              </a:rPr>
              <a:t>Proteinuria </a:t>
            </a: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This </a:t>
            </a:r>
            <a:r>
              <a:rPr dirty="0" sz="2800" lang="en-US">
                <a:ea typeface="Times New Roman" panose="02020603050405020304" pitchFamily="18" charset="0"/>
              </a:rPr>
              <a:t>is important in the absence of urinary tract infection. It may be detected in testing a midstream specimen of urine, which should be followed by laboratory investigation. </a:t>
            </a:r>
            <a:endParaRPr dirty="0" sz="2800" lang="en-US" smtClean="0">
              <a:ea typeface="Times New Roman" panose="02020603050405020304" pitchFamily="18" charset="0"/>
            </a:endParaRP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amount of protein in the urine indicates the severity of pre-</a:t>
            </a:r>
            <a:r>
              <a:rPr dirty="0" sz="2800" lang="en-US" err="1">
                <a:ea typeface="Times New Roman" panose="02020603050405020304" pitchFamily="18" charset="0"/>
              </a:rPr>
              <a:t>eclampsia</a:t>
            </a:r>
            <a:r>
              <a:rPr dirty="0" sz="2800" lang="en-US">
                <a:ea typeface="Times New Roman" panose="02020603050405020304" pitchFamily="18" charset="0"/>
              </a:rPr>
              <a:t>.</a:t>
            </a:r>
          </a:p>
          <a:p>
            <a:endParaRPr dirty="0" lang="en-US"/>
          </a:p>
        </p:txBody>
      </p:sp>
      <p:sp>
        <p:nvSpPr>
          <p:cNvPr id="1049046" name="Slide Number Placeholder 3"/>
          <p:cNvSpPr>
            <a:spLocks noGrp="1"/>
          </p:cNvSpPr>
          <p:nvPr>
            <p:ph type="sldNum" sz="quarter" idx="12"/>
          </p:nvPr>
        </p:nvSpPr>
        <p:spPr/>
        <p:txBody>
          <a:bodyPr/>
          <a:p>
            <a:fld id="{5F0F26D2-990D-4104-B198-15B1F813F25B}" type="slidenum">
              <a:rPr lang="en-US" smtClean="0"/>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511" name=""/>
        <p:cNvGrpSpPr/>
        <p:nvPr/>
      </p:nvGrpSpPr>
      <p:grpSpPr>
        <a:xfrm>
          <a:off x="0" y="0"/>
          <a:ext cx="0" cy="0"/>
          <a:chOff x="0" y="0"/>
          <a:chExt cx="0" cy="0"/>
        </a:xfrm>
      </p:grpSpPr>
      <p:sp>
        <p:nvSpPr>
          <p:cNvPr id="1049047" name="Title 1"/>
          <p:cNvSpPr>
            <a:spLocks noGrp="1"/>
          </p:cNvSpPr>
          <p:nvPr>
            <p:ph type="title"/>
          </p:nvPr>
        </p:nvSpPr>
        <p:spPr>
          <a:xfrm>
            <a:off x="838200" y="0"/>
            <a:ext cx="10515600" cy="746976"/>
          </a:xfrm>
        </p:spPr>
        <p:txBody>
          <a:bodyPr>
            <a:normAutofit/>
          </a:bodyPr>
          <a:p>
            <a:pPr algn="ctr"/>
            <a:r>
              <a:rPr dirty="0" lang="en-US" smtClean="0">
                <a:solidFill>
                  <a:srgbClr val="00B0F0"/>
                </a:solidFill>
              </a:rPr>
              <a:t>Diagnosis </a:t>
            </a:r>
            <a:endParaRPr dirty="0" lang="en-US">
              <a:solidFill>
                <a:srgbClr val="00B0F0"/>
              </a:solidFill>
            </a:endParaRPr>
          </a:p>
        </p:txBody>
      </p:sp>
      <p:sp>
        <p:nvSpPr>
          <p:cNvPr id="1049048" name="Content Placeholder 2"/>
          <p:cNvSpPr>
            <a:spLocks noGrp="1"/>
          </p:cNvSpPr>
          <p:nvPr>
            <p:ph idx="1"/>
          </p:nvPr>
        </p:nvSpPr>
        <p:spPr>
          <a:xfrm>
            <a:off x="838200" y="669701"/>
            <a:ext cx="10515600" cy="5507262"/>
          </a:xfrm>
        </p:spPr>
        <p:txBody>
          <a:bodyPr>
            <a:normAutofit fontScale="92500"/>
          </a:bodyPr>
          <a:p>
            <a:pPr indent="-514350" marL="514350">
              <a:buFont typeface="+mj-lt"/>
              <a:buAutoNum type="arabicPeriod" startAt="3"/>
            </a:pPr>
            <a:r>
              <a:rPr b="1" dirty="0" lang="en-US" smtClean="0">
                <a:latin typeface="Calibri" panose="020F0502020204030204" pitchFamily="34" charset="0"/>
                <a:ea typeface="Times New Roman" panose="02020603050405020304" pitchFamily="18" charset="0"/>
              </a:rPr>
              <a:t>Oedema</a:t>
            </a:r>
            <a:r>
              <a:rPr dirty="0" lang="en-US" smtClean="0">
                <a:latin typeface="Calibri" panose="020F0502020204030204" pitchFamily="34" charset="0"/>
                <a:ea typeface="Times New Roman" panose="02020603050405020304" pitchFamily="18" charset="0"/>
              </a:rPr>
              <a:t> </a:t>
            </a:r>
            <a:endParaRPr dirty="0" sz="4000" lang="en-US">
              <a:latin typeface="Calibri" panose="020F0502020204030204" pitchFamily="34" charset="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a:latin typeface="Calibri" panose="020F0502020204030204" pitchFamily="34" charset="0"/>
                <a:ea typeface="Times New Roman" panose="02020603050405020304" pitchFamily="18" charset="0"/>
              </a:rPr>
              <a:t>Oedema of ankles is common in late pregnancy but it disappears overnight. This is known as physiological </a:t>
            </a:r>
            <a:r>
              <a:rPr dirty="0" sz="2800" lang="en-US" err="1">
                <a:latin typeface="Calibri" panose="020F0502020204030204" pitchFamily="34" charset="0"/>
                <a:ea typeface="Times New Roman" panose="02020603050405020304" pitchFamily="18" charset="0"/>
              </a:rPr>
              <a:t>oedema</a:t>
            </a:r>
            <a:r>
              <a:rPr dirty="0" sz="2800" lang="en-US">
                <a:latin typeface="Calibri" panose="020F0502020204030204" pitchFamily="34" charset="0"/>
                <a:ea typeface="Times New Roman" panose="02020603050405020304" pitchFamily="18" charset="0"/>
              </a:rPr>
              <a:t>. </a:t>
            </a:r>
            <a:endParaRPr dirty="0" sz="2800" lang="en-US" smtClean="0">
              <a:latin typeface="Calibri" panose="020F0502020204030204" pitchFamily="34" charset="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smtClean="0">
                <a:latin typeface="Calibri" panose="020F0502020204030204" pitchFamily="34" charset="0"/>
                <a:ea typeface="Times New Roman" panose="02020603050405020304" pitchFamily="18" charset="0"/>
              </a:rPr>
              <a:t>Any </a:t>
            </a:r>
            <a:r>
              <a:rPr dirty="0" sz="2800" lang="en-US" err="1">
                <a:latin typeface="Calibri" panose="020F0502020204030204" pitchFamily="34" charset="0"/>
                <a:ea typeface="Times New Roman" panose="02020603050405020304" pitchFamily="18" charset="0"/>
              </a:rPr>
              <a:t>generalised</a:t>
            </a:r>
            <a:r>
              <a:rPr dirty="0" sz="2800" lang="en-US">
                <a:latin typeface="Calibri" panose="020F0502020204030204" pitchFamily="34" charset="0"/>
                <a:ea typeface="Times New Roman" panose="02020603050405020304" pitchFamily="18" charset="0"/>
              </a:rPr>
              <a:t> </a:t>
            </a:r>
            <a:r>
              <a:rPr dirty="0" sz="2800" lang="en-US" err="1">
                <a:latin typeface="Calibri" panose="020F0502020204030204" pitchFamily="34" charset="0"/>
                <a:ea typeface="Times New Roman" panose="02020603050405020304" pitchFamily="18" charset="0"/>
              </a:rPr>
              <a:t>oedema</a:t>
            </a:r>
            <a:r>
              <a:rPr dirty="0" sz="2800" lang="en-US">
                <a:latin typeface="Calibri" panose="020F0502020204030204" pitchFamily="34" charset="0"/>
                <a:ea typeface="Times New Roman" panose="02020603050405020304" pitchFamily="18" charset="0"/>
              </a:rPr>
              <a:t> is significant and occult </a:t>
            </a:r>
            <a:r>
              <a:rPr dirty="0" sz="2800" lang="en-US" err="1">
                <a:latin typeface="Calibri" panose="020F0502020204030204" pitchFamily="34" charset="0"/>
                <a:ea typeface="Times New Roman" panose="02020603050405020304" pitchFamily="18" charset="0"/>
              </a:rPr>
              <a:t>oedema</a:t>
            </a:r>
            <a:r>
              <a:rPr dirty="0" sz="2800" lang="en-US">
                <a:latin typeface="Calibri" panose="020F0502020204030204" pitchFamily="34" charset="0"/>
                <a:ea typeface="Times New Roman" panose="02020603050405020304" pitchFamily="18" charset="0"/>
              </a:rPr>
              <a:t> is suspected in cases of excess weight gain above what is expected for the gestation. Clinical </a:t>
            </a:r>
            <a:r>
              <a:rPr dirty="0" sz="2800" lang="en-US" err="1">
                <a:latin typeface="Calibri" panose="020F0502020204030204" pitchFamily="34" charset="0"/>
                <a:ea typeface="Times New Roman" panose="02020603050405020304" pitchFamily="18" charset="0"/>
              </a:rPr>
              <a:t>oedema</a:t>
            </a:r>
            <a:r>
              <a:rPr dirty="0" sz="2800" lang="en-US">
                <a:latin typeface="Calibri" panose="020F0502020204030204" pitchFamily="34" charset="0"/>
                <a:ea typeface="Times New Roman" panose="02020603050405020304" pitchFamily="18" charset="0"/>
              </a:rPr>
              <a:t> may be mild or severe. </a:t>
            </a:r>
            <a:endParaRPr dirty="0" sz="2800" lang="en-US" smtClean="0">
              <a:latin typeface="Calibri" panose="020F0502020204030204" pitchFamily="34" charset="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smtClean="0">
                <a:latin typeface="Calibri" panose="020F0502020204030204" pitchFamily="34" charset="0"/>
                <a:ea typeface="Times New Roman" panose="02020603050405020304" pitchFamily="18" charset="0"/>
              </a:rPr>
              <a:t>The </a:t>
            </a:r>
            <a:r>
              <a:rPr dirty="0" sz="2800" lang="en-US" err="1">
                <a:latin typeface="Calibri" panose="020F0502020204030204" pitchFamily="34" charset="0"/>
                <a:ea typeface="Times New Roman" panose="02020603050405020304" pitchFamily="18" charset="0"/>
              </a:rPr>
              <a:t>oedema</a:t>
            </a:r>
            <a:r>
              <a:rPr dirty="0" sz="2800" lang="en-US">
                <a:latin typeface="Calibri" panose="020F0502020204030204" pitchFamily="34" charset="0"/>
                <a:ea typeface="Times New Roman" panose="02020603050405020304" pitchFamily="18" charset="0"/>
              </a:rPr>
              <a:t> </a:t>
            </a:r>
            <a:r>
              <a:rPr dirty="0" sz="2800" lang="en-US" smtClean="0">
                <a:latin typeface="Calibri" panose="020F0502020204030204" pitchFamily="34" charset="0"/>
                <a:ea typeface="Times New Roman" panose="02020603050405020304" pitchFamily="18" charset="0"/>
              </a:rPr>
              <a:t>pits </a:t>
            </a:r>
            <a:r>
              <a:rPr dirty="0" sz="2800" lang="en-US">
                <a:latin typeface="Calibri" panose="020F0502020204030204" pitchFamily="34" charset="0"/>
                <a:ea typeface="Times New Roman" panose="02020603050405020304" pitchFamily="18" charset="0"/>
              </a:rPr>
              <a:t>on pressure and is found in the following areas:</a:t>
            </a:r>
          </a:p>
          <a:p>
            <a:pPr algn="just" lvl="5" marL="2286000">
              <a:lnSpc>
                <a:spcPct val="100000"/>
              </a:lnSpc>
              <a:spcBef>
                <a:spcPts val="0"/>
              </a:spcBef>
            </a:pPr>
            <a:r>
              <a:rPr b="1" dirty="0" sz="2800" lang="en-US">
                <a:latin typeface="Calibri" panose="020F0502020204030204" pitchFamily="34" charset="0"/>
                <a:ea typeface="Times New Roman" panose="02020603050405020304" pitchFamily="18" charset="0"/>
              </a:rPr>
              <a:t>Feet, ankles, and pretibial region; lower abdomen; vulva</a:t>
            </a:r>
            <a:r>
              <a:rPr dirty="0" sz="2800" lang="en-US">
                <a:latin typeface="Calibri" panose="020F0502020204030204" pitchFamily="34" charset="0"/>
                <a:ea typeface="Times New Roman" panose="02020603050405020304" pitchFamily="18" charset="0"/>
              </a:rPr>
              <a:t>, which is uncomfortable and distressing to the mother; </a:t>
            </a:r>
            <a:r>
              <a:rPr b="1" dirty="0" sz="2800" lang="en-US">
                <a:latin typeface="Calibri" panose="020F0502020204030204" pitchFamily="34" charset="0"/>
                <a:ea typeface="Times New Roman" panose="02020603050405020304" pitchFamily="18" charset="0"/>
              </a:rPr>
              <a:t>sacral area </a:t>
            </a:r>
            <a:r>
              <a:rPr dirty="0" sz="2800" lang="en-US">
                <a:latin typeface="Calibri" panose="020F0502020204030204" pitchFamily="34" charset="0"/>
                <a:ea typeface="Times New Roman" panose="02020603050405020304" pitchFamily="18" charset="0"/>
              </a:rPr>
              <a:t>in a mother confined to bed;</a:t>
            </a:r>
            <a:r>
              <a:rPr b="1" dirty="0" sz="2800" lang="en-US">
                <a:latin typeface="Calibri" panose="020F0502020204030204" pitchFamily="34" charset="0"/>
                <a:ea typeface="Times New Roman" panose="02020603050405020304" pitchFamily="18" charset="0"/>
              </a:rPr>
              <a:t> facial puffiness of the face and eye lids, fingers</a:t>
            </a:r>
            <a:r>
              <a:rPr dirty="0" sz="2800" lang="en-US">
                <a:latin typeface="Calibri" panose="020F0502020204030204" pitchFamily="34" charset="0"/>
                <a:ea typeface="Times New Roman" panose="02020603050405020304" pitchFamily="18" charset="0"/>
              </a:rPr>
              <a:t>.</a:t>
            </a:r>
          </a:p>
          <a:p>
            <a:pPr indent="0" marL="0">
              <a:buNone/>
            </a:pPr>
            <a:endParaRPr dirty="0" lang="en-US"/>
          </a:p>
        </p:txBody>
      </p:sp>
      <p:sp>
        <p:nvSpPr>
          <p:cNvPr id="1049049" name="Slide Number Placeholder 3"/>
          <p:cNvSpPr>
            <a:spLocks noGrp="1"/>
          </p:cNvSpPr>
          <p:nvPr>
            <p:ph type="sldNum" sz="quarter" idx="12"/>
          </p:nvPr>
        </p:nvSpPr>
        <p:spPr/>
        <p:txBody>
          <a:bodyPr/>
          <a:p>
            <a:fld id="{5F0F26D2-990D-4104-B198-15B1F813F25B}" type="slidenum">
              <a:rPr lang="en-US" smtClean="0"/>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9050" name="Title 1"/>
          <p:cNvSpPr>
            <a:spLocks noGrp="1"/>
          </p:cNvSpPr>
          <p:nvPr>
            <p:ph type="title"/>
          </p:nvPr>
        </p:nvSpPr>
        <p:spPr>
          <a:xfrm>
            <a:off x="838200" y="0"/>
            <a:ext cx="10515600" cy="927279"/>
          </a:xfrm>
        </p:spPr>
        <p:txBody>
          <a:bodyPr/>
          <a:p>
            <a:pPr algn="ctr"/>
            <a:r>
              <a:rPr dirty="0" lang="en-US" smtClean="0">
                <a:solidFill>
                  <a:srgbClr val="00B0F0"/>
                </a:solidFill>
              </a:rPr>
              <a:t>Classification of </a:t>
            </a:r>
            <a:r>
              <a:rPr dirty="0" lang="en-US" err="1" smtClean="0">
                <a:solidFill>
                  <a:srgbClr val="00B0F0"/>
                </a:solidFill>
              </a:rPr>
              <a:t>pr-eclmpsia</a:t>
            </a:r>
            <a:endParaRPr dirty="0" lang="en-US">
              <a:solidFill>
                <a:srgbClr val="00B0F0"/>
              </a:solidFill>
            </a:endParaRPr>
          </a:p>
        </p:txBody>
      </p:sp>
      <p:sp>
        <p:nvSpPr>
          <p:cNvPr id="1049051" name="Content Placeholder 2"/>
          <p:cNvSpPr>
            <a:spLocks noGrp="1"/>
          </p:cNvSpPr>
          <p:nvPr>
            <p:ph idx="1"/>
          </p:nvPr>
        </p:nvSpPr>
        <p:spPr>
          <a:xfrm>
            <a:off x="838200" y="914400"/>
            <a:ext cx="10515600" cy="5653825"/>
          </a:xfrm>
        </p:spPr>
        <p:txBody>
          <a:bodyPr>
            <a:normAutofit fontScale="70000" lnSpcReduction="20000"/>
          </a:bodyPr>
          <a:p>
            <a:pPr algn="just" indent="-514350" marL="514350" marR="0">
              <a:lnSpc>
                <a:spcPct val="120000"/>
              </a:lnSpc>
              <a:spcBef>
                <a:spcPts val="0"/>
              </a:spcBef>
              <a:spcAft>
                <a:spcPts val="0"/>
              </a:spcAft>
              <a:buFont typeface="+mj-lt"/>
              <a:buAutoNum type="arabicPeriod"/>
            </a:pPr>
            <a:r>
              <a:rPr b="1" dirty="0" lang="en-US">
                <a:latin typeface="Arial" panose="020B0604020202020204" pitchFamily="34" charset="0"/>
                <a:ea typeface="Times New Roman" panose="02020603050405020304" pitchFamily="18" charset="0"/>
              </a:rPr>
              <a:t> </a:t>
            </a:r>
            <a:r>
              <a:rPr b="1" dirty="0" sz="3600" lang="en-US" smtClean="0">
                <a:ea typeface="Times New Roman" panose="02020603050405020304" pitchFamily="18" charset="0"/>
              </a:rPr>
              <a:t>Mild Pre-</a:t>
            </a:r>
            <a:r>
              <a:rPr b="1" dirty="0" sz="3600" lang="en-US" err="1" smtClean="0">
                <a:ea typeface="Times New Roman" panose="02020603050405020304" pitchFamily="18" charset="0"/>
              </a:rPr>
              <a:t>eclampsia</a:t>
            </a:r>
            <a:r>
              <a:rPr dirty="0" sz="3600" lang="en-US" smtClean="0">
                <a:ea typeface="Times New Roman" panose="02020603050405020304" pitchFamily="18" charset="0"/>
              </a:rPr>
              <a:t> </a:t>
            </a:r>
          </a:p>
          <a:p>
            <a:pPr algn="just" lvl="2" marL="914400">
              <a:lnSpc>
                <a:spcPct val="120000"/>
              </a:lnSpc>
              <a:spcBef>
                <a:spcPts val="0"/>
              </a:spcBef>
            </a:pPr>
            <a:r>
              <a:rPr dirty="0" sz="3600" lang="en-US" smtClean="0">
                <a:ea typeface="Times New Roman" panose="02020603050405020304" pitchFamily="18" charset="0"/>
              </a:rPr>
              <a:t>This is detected when, after resting, the diastolic pressure is 15 to 20mm/hg above the basal blood pressure recorded in early pregnancy or a diastolic above 80 to 90mm/hg, for example, BP 130/80 to 140/90. Oedema of feet, ankles and pretibial region may also be present.</a:t>
            </a:r>
          </a:p>
          <a:p>
            <a:pPr algn="just" indent="-742950" marL="742950" marR="0">
              <a:lnSpc>
                <a:spcPct val="120000"/>
              </a:lnSpc>
              <a:spcBef>
                <a:spcPts val="0"/>
              </a:spcBef>
              <a:spcAft>
                <a:spcPts val="0"/>
              </a:spcAft>
              <a:buFont typeface="+mj-lt"/>
              <a:buAutoNum type="arabicPeriod"/>
            </a:pPr>
            <a:r>
              <a:rPr b="1" dirty="0" sz="3600" lang="en-US" smtClean="0">
                <a:ea typeface="Times New Roman" panose="02020603050405020304" pitchFamily="18" charset="0"/>
              </a:rPr>
              <a:t>Moderate Pre-</a:t>
            </a:r>
            <a:r>
              <a:rPr b="1" dirty="0" sz="3600" lang="en-US" err="1" smtClean="0">
                <a:ea typeface="Times New Roman" panose="02020603050405020304" pitchFamily="18" charset="0"/>
              </a:rPr>
              <a:t>eclampsia</a:t>
            </a:r>
            <a:r>
              <a:rPr dirty="0" sz="3600" lang="en-US" smtClean="0">
                <a:ea typeface="Times New Roman" panose="02020603050405020304" pitchFamily="18" charset="0"/>
              </a:rPr>
              <a:t> </a:t>
            </a:r>
          </a:p>
          <a:p>
            <a:pPr lvl="2" marL="914400">
              <a:lnSpc>
                <a:spcPct val="120000"/>
              </a:lnSpc>
              <a:spcBef>
                <a:spcPts val="0"/>
              </a:spcBef>
            </a:pPr>
            <a:r>
              <a:rPr dirty="0" sz="3600" lang="en-US" smtClean="0">
                <a:ea typeface="Times New Roman" panose="02020603050405020304" pitchFamily="18" charset="0"/>
              </a:rPr>
              <a:t>This is diagnosed when there is marked rise in both systolic and diastolic pressure - 140/100 to 160/100mm/hg, proteinuria of 0.5gm/</a:t>
            </a:r>
            <a:r>
              <a:rPr dirty="0" sz="3600" lang="en-US" err="1" smtClean="0">
                <a:ea typeface="Times New Roman" panose="02020603050405020304" pitchFamily="18" charset="0"/>
              </a:rPr>
              <a:t>litre</a:t>
            </a:r>
            <a:r>
              <a:rPr dirty="0" sz="3600" lang="en-US" smtClean="0">
                <a:ea typeface="Times New Roman" panose="02020603050405020304" pitchFamily="18" charset="0"/>
              </a:rPr>
              <a:t> with no evidence of urinary tract infection and </a:t>
            </a:r>
            <a:r>
              <a:rPr dirty="0" sz="3600" lang="en-US" err="1" smtClean="0">
                <a:ea typeface="Times New Roman" panose="02020603050405020304" pitchFamily="18" charset="0"/>
              </a:rPr>
              <a:t>generalised</a:t>
            </a:r>
            <a:r>
              <a:rPr dirty="0" sz="3600" lang="en-US" smtClean="0">
                <a:ea typeface="Times New Roman" panose="02020603050405020304" pitchFamily="18" charset="0"/>
              </a:rPr>
              <a:t> </a:t>
            </a:r>
            <a:r>
              <a:rPr dirty="0" sz="3600" lang="en-US" err="1" smtClean="0">
                <a:ea typeface="Times New Roman" panose="02020603050405020304" pitchFamily="18" charset="0"/>
              </a:rPr>
              <a:t>oedema</a:t>
            </a:r>
            <a:r>
              <a:rPr dirty="0" sz="3600" lang="en-US" smtClean="0">
                <a:ea typeface="Times New Roman" panose="02020603050405020304" pitchFamily="18" charset="0"/>
              </a:rPr>
              <a:t>.</a:t>
            </a:r>
          </a:p>
          <a:p>
            <a:pPr algn="just" indent="-742950" marL="742950" marR="0">
              <a:lnSpc>
                <a:spcPct val="120000"/>
              </a:lnSpc>
              <a:spcBef>
                <a:spcPts val="0"/>
              </a:spcBef>
              <a:spcAft>
                <a:spcPts val="0"/>
              </a:spcAft>
              <a:buFont typeface="+mj-lt"/>
              <a:buAutoNum type="arabicPeriod"/>
            </a:pPr>
            <a:r>
              <a:rPr b="1" dirty="0" sz="3600" lang="en-US" smtClean="0">
                <a:ea typeface="Times New Roman" panose="02020603050405020304" pitchFamily="18" charset="0"/>
              </a:rPr>
              <a:t>Severe Pre-</a:t>
            </a:r>
            <a:r>
              <a:rPr b="1" dirty="0" sz="3600" lang="en-US" err="1" smtClean="0">
                <a:ea typeface="Times New Roman" panose="02020603050405020304" pitchFamily="18" charset="0"/>
              </a:rPr>
              <a:t>eclampsia</a:t>
            </a:r>
            <a:r>
              <a:rPr dirty="0" sz="3600" lang="en-US" smtClean="0">
                <a:ea typeface="Times New Roman" panose="02020603050405020304" pitchFamily="18" charset="0"/>
              </a:rPr>
              <a:t> </a:t>
            </a:r>
          </a:p>
          <a:p>
            <a:pPr lvl="2">
              <a:lnSpc>
                <a:spcPct val="120000"/>
              </a:lnSpc>
            </a:pPr>
            <a:r>
              <a:rPr dirty="0" sz="3600" lang="en-US" smtClean="0">
                <a:ea typeface="Times New Roman" panose="02020603050405020304" pitchFamily="18" charset="0"/>
              </a:rPr>
              <a:t>Symptoms include the blood pressure exceeding 160/110mm/hg and an increased proteinuria over 1gm/</a:t>
            </a:r>
            <a:r>
              <a:rPr dirty="0" sz="3600" lang="en-US" err="1" smtClean="0">
                <a:ea typeface="Times New Roman" panose="02020603050405020304" pitchFamily="18" charset="0"/>
              </a:rPr>
              <a:t>litre</a:t>
            </a:r>
            <a:r>
              <a:rPr dirty="0" sz="3600" lang="en-US" smtClean="0">
                <a:ea typeface="Times New Roman" panose="02020603050405020304" pitchFamily="18" charset="0"/>
              </a:rPr>
              <a:t>. There may be marked </a:t>
            </a:r>
            <a:r>
              <a:rPr dirty="0" sz="3600" lang="en-US" err="1" smtClean="0">
                <a:ea typeface="Times New Roman" panose="02020603050405020304" pitchFamily="18" charset="0"/>
              </a:rPr>
              <a:t>generalised</a:t>
            </a:r>
            <a:r>
              <a:rPr dirty="0" sz="3600" lang="en-US" smtClean="0">
                <a:ea typeface="Times New Roman" panose="02020603050405020304" pitchFamily="18" charset="0"/>
              </a:rPr>
              <a:t> </a:t>
            </a:r>
            <a:r>
              <a:rPr dirty="0" sz="3600" lang="en-US" err="1" smtClean="0">
                <a:ea typeface="Times New Roman" panose="02020603050405020304" pitchFamily="18" charset="0"/>
              </a:rPr>
              <a:t>oedema</a:t>
            </a:r>
            <a:r>
              <a:rPr dirty="0" sz="3600" lang="en-US" smtClean="0">
                <a:ea typeface="Times New Roman" panose="02020603050405020304" pitchFamily="18" charset="0"/>
              </a:rPr>
              <a:t>, frontal headache and visual disturbances</a:t>
            </a:r>
            <a:endParaRPr dirty="0" sz="3600" lang="en-US"/>
          </a:p>
        </p:txBody>
      </p:sp>
      <p:sp>
        <p:nvSpPr>
          <p:cNvPr id="1049052" name="Slide Number Placeholder 3"/>
          <p:cNvSpPr>
            <a:spLocks noGrp="1"/>
          </p:cNvSpPr>
          <p:nvPr>
            <p:ph type="sldNum" sz="quarter" idx="12"/>
          </p:nvPr>
        </p:nvSpPr>
        <p:spPr/>
        <p:txBody>
          <a:bodyPr/>
          <a:p>
            <a:fld id="{5F0F26D2-990D-4104-B198-15B1F813F25B}" type="slidenum">
              <a:rPr lang="en-US" smtClean="0"/>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513" name=""/>
        <p:cNvGrpSpPr/>
        <p:nvPr/>
      </p:nvGrpSpPr>
      <p:grpSpPr>
        <a:xfrm>
          <a:off x="0" y="0"/>
          <a:ext cx="0" cy="0"/>
          <a:chOff x="0" y="0"/>
          <a:chExt cx="0" cy="0"/>
        </a:xfrm>
      </p:grpSpPr>
      <p:sp>
        <p:nvSpPr>
          <p:cNvPr id="1049053" name="Title 1"/>
          <p:cNvSpPr>
            <a:spLocks noGrp="1"/>
          </p:cNvSpPr>
          <p:nvPr>
            <p:ph type="title"/>
          </p:nvPr>
        </p:nvSpPr>
        <p:spPr/>
        <p:txBody>
          <a:bodyPr/>
          <a:p>
            <a:pPr algn="ctr"/>
            <a:r>
              <a:rPr dirty="0" lang="en-US" smtClean="0">
                <a:solidFill>
                  <a:srgbClr val="00B0F0"/>
                </a:solidFill>
                <a:latin typeface="+mn-lt"/>
              </a:rPr>
              <a:t>Effects of pre-</a:t>
            </a:r>
            <a:r>
              <a:rPr dirty="0" lang="en-US" err="1" smtClean="0">
                <a:solidFill>
                  <a:srgbClr val="00B0F0"/>
                </a:solidFill>
                <a:latin typeface="+mn-lt"/>
              </a:rPr>
              <a:t>eclampsia</a:t>
            </a:r>
            <a:r>
              <a:rPr dirty="0" lang="en-US" smtClean="0">
                <a:solidFill>
                  <a:srgbClr val="00B0F0"/>
                </a:solidFill>
                <a:latin typeface="+mn-lt"/>
              </a:rPr>
              <a:t> to mother</a:t>
            </a:r>
            <a:endParaRPr dirty="0" lang="en-US">
              <a:solidFill>
                <a:srgbClr val="00B0F0"/>
              </a:solidFill>
              <a:latin typeface="+mn-lt"/>
            </a:endParaRPr>
          </a:p>
        </p:txBody>
      </p:sp>
      <p:sp>
        <p:nvSpPr>
          <p:cNvPr id="1049054" name="Content Placeholder 2"/>
          <p:cNvSpPr>
            <a:spLocks noGrp="1"/>
          </p:cNvSpPr>
          <p:nvPr>
            <p:ph idx="1"/>
          </p:nvPr>
        </p:nvSpPr>
        <p:spPr/>
        <p:txBody>
          <a:bodyPr/>
          <a:p>
            <a:pPr algn="just" marL="0" marR="0">
              <a:spcBef>
                <a:spcPts val="0"/>
              </a:spcBef>
              <a:spcAft>
                <a:spcPts val="0"/>
              </a:spcAft>
            </a:pPr>
            <a:r>
              <a:rPr dirty="0" lang="en-US">
                <a:ea typeface="Times New Roman" panose="02020603050405020304" pitchFamily="18" charset="0"/>
              </a:rPr>
              <a:t>The effects of severe pre-</a:t>
            </a:r>
            <a:r>
              <a:rPr dirty="0" lang="en-US" err="1">
                <a:ea typeface="Times New Roman" panose="02020603050405020304" pitchFamily="18" charset="0"/>
              </a:rPr>
              <a:t>eclampsia</a:t>
            </a:r>
            <a:r>
              <a:rPr dirty="0" lang="en-US">
                <a:ea typeface="Times New Roman" panose="02020603050405020304" pitchFamily="18" charset="0"/>
              </a:rPr>
              <a:t> on the mother include: </a:t>
            </a:r>
            <a:endParaRPr dirty="0" sz="40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err="1" smtClean="0">
                <a:ea typeface="Times New Roman" panose="02020603050405020304" pitchFamily="18" charset="0"/>
              </a:rPr>
              <a:t>Abruptio</a:t>
            </a:r>
            <a:r>
              <a:rPr dirty="0" sz="2800" lang="en-US" smtClean="0">
                <a:ea typeface="Times New Roman" panose="02020603050405020304" pitchFamily="18" charset="0"/>
              </a:rPr>
              <a:t> placenta</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Condition </a:t>
            </a:r>
            <a:r>
              <a:rPr dirty="0" sz="2800" lang="en-US">
                <a:ea typeface="Times New Roman" panose="02020603050405020304" pitchFamily="18" charset="0"/>
              </a:rPr>
              <a:t>may worsen, leading to </a:t>
            </a:r>
            <a:r>
              <a:rPr dirty="0" sz="2800" lang="en-US" smtClean="0">
                <a:ea typeface="Times New Roman" panose="02020603050405020304" pitchFamily="18" charset="0"/>
              </a:rPr>
              <a:t>eclampsia</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kidneys, lungs, heart and liver may be seriously damaged due to </a:t>
            </a:r>
            <a:r>
              <a:rPr dirty="0" sz="2800" lang="en-US" err="1">
                <a:ea typeface="Times New Roman" panose="02020603050405020304" pitchFamily="18" charset="0"/>
              </a:rPr>
              <a:t>haematological</a:t>
            </a:r>
            <a:r>
              <a:rPr dirty="0" sz="2800" lang="en-US">
                <a:ea typeface="Times New Roman" panose="02020603050405020304" pitchFamily="18" charset="0"/>
              </a:rPr>
              <a:t> </a:t>
            </a:r>
            <a:r>
              <a:rPr dirty="0" sz="2800" lang="en-US" smtClean="0">
                <a:ea typeface="Times New Roman" panose="02020603050405020304" pitchFamily="18" charset="0"/>
              </a:rPr>
              <a:t>disturbance</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capillaries within the fundus of the eye may be irreparably damaged causing blindness</a:t>
            </a:r>
          </a:p>
          <a:p>
            <a:endParaRPr dirty="0" lang="en-US"/>
          </a:p>
        </p:txBody>
      </p:sp>
      <p:sp>
        <p:nvSpPr>
          <p:cNvPr id="1049055" name="Slide Number Placeholder 3"/>
          <p:cNvSpPr>
            <a:spLocks noGrp="1"/>
          </p:cNvSpPr>
          <p:nvPr>
            <p:ph type="sldNum" sz="quarter" idx="12"/>
          </p:nvPr>
        </p:nvSpPr>
        <p:spPr/>
        <p:txBody>
          <a:bodyPr/>
          <a:p>
            <a:fld id="{5F0F26D2-990D-4104-B198-15B1F813F25B}" type="slidenum">
              <a:rPr lang="en-US" smtClean="0"/>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514" name=""/>
        <p:cNvGrpSpPr/>
        <p:nvPr/>
      </p:nvGrpSpPr>
      <p:grpSpPr>
        <a:xfrm>
          <a:off x="0" y="0"/>
          <a:ext cx="0" cy="0"/>
          <a:chOff x="0" y="0"/>
          <a:chExt cx="0" cy="0"/>
        </a:xfrm>
      </p:grpSpPr>
      <p:sp>
        <p:nvSpPr>
          <p:cNvPr id="1049056" name="Title 1"/>
          <p:cNvSpPr>
            <a:spLocks noGrp="1"/>
          </p:cNvSpPr>
          <p:nvPr>
            <p:ph type="title"/>
          </p:nvPr>
        </p:nvSpPr>
        <p:spPr/>
        <p:txBody>
          <a:bodyPr/>
          <a:p>
            <a:pPr algn="ctr"/>
            <a:r>
              <a:rPr dirty="0" lang="en-US" smtClean="0">
                <a:solidFill>
                  <a:srgbClr val="00B0F0"/>
                </a:solidFill>
              </a:rPr>
              <a:t>Effects of pre-</a:t>
            </a:r>
            <a:r>
              <a:rPr dirty="0" lang="en-US" err="1" smtClean="0">
                <a:solidFill>
                  <a:srgbClr val="00B0F0"/>
                </a:solidFill>
              </a:rPr>
              <a:t>eclampsia</a:t>
            </a:r>
            <a:r>
              <a:rPr dirty="0" lang="en-US" smtClean="0">
                <a:solidFill>
                  <a:srgbClr val="00B0F0"/>
                </a:solidFill>
              </a:rPr>
              <a:t> to the </a:t>
            </a:r>
            <a:r>
              <a:rPr dirty="0" lang="en-US" err="1" smtClean="0">
                <a:solidFill>
                  <a:srgbClr val="00B0F0"/>
                </a:solidFill>
              </a:rPr>
              <a:t>foetus</a:t>
            </a:r>
            <a:endParaRPr dirty="0" lang="en-US">
              <a:solidFill>
                <a:srgbClr val="00B0F0"/>
              </a:solidFill>
            </a:endParaRPr>
          </a:p>
        </p:txBody>
      </p:sp>
      <p:sp>
        <p:nvSpPr>
          <p:cNvPr id="1049057" name="Content Placeholder 2"/>
          <p:cNvSpPr>
            <a:spLocks noGrp="1"/>
          </p:cNvSpPr>
          <p:nvPr>
            <p:ph idx="1"/>
          </p:nvPr>
        </p:nvSpPr>
        <p:spPr/>
        <p:txBody>
          <a:bodyPr/>
          <a:p>
            <a:pPr algn="just" marL="0" marR="0">
              <a:spcBef>
                <a:spcPts val="0"/>
              </a:spcBef>
              <a:spcAft>
                <a:spcPts val="0"/>
              </a:spcAft>
            </a:pPr>
            <a:r>
              <a:rPr b="1" dirty="0" lang="en-US">
                <a:ea typeface="Times New Roman" panose="02020603050405020304" pitchFamily="18" charset="0"/>
              </a:rPr>
              <a:t>The effects on the </a:t>
            </a:r>
            <a:r>
              <a:rPr b="1" dirty="0" lang="en-US" err="1">
                <a:ea typeface="Times New Roman" panose="02020603050405020304" pitchFamily="18" charset="0"/>
              </a:rPr>
              <a:t>foetus</a:t>
            </a:r>
            <a:r>
              <a:rPr b="1" dirty="0" lang="en-US">
                <a:ea typeface="Times New Roman" panose="02020603050405020304" pitchFamily="18" charset="0"/>
              </a:rPr>
              <a:t> </a:t>
            </a:r>
            <a:r>
              <a:rPr dirty="0" lang="en-US" smtClean="0">
                <a:ea typeface="Times New Roman" panose="02020603050405020304" pitchFamily="18" charset="0"/>
              </a:rPr>
              <a:t>are:</a:t>
            </a:r>
            <a:endParaRPr dirty="0" sz="4000" lang="en-US" smtClean="0">
              <a:ea typeface="Times New Roman" panose="02020603050405020304" pitchFamily="18" charset="0"/>
            </a:endParaRPr>
          </a:p>
          <a:p>
            <a:pPr algn="just" indent="-342900" lvl="3" marL="1485900">
              <a:lnSpc>
                <a:spcPct val="100000"/>
              </a:lnSpc>
              <a:spcBef>
                <a:spcPts val="0"/>
              </a:spcBef>
              <a:buFont typeface="+mj-lt"/>
              <a:buAutoNum type="arabicPeriod"/>
            </a:pPr>
            <a:r>
              <a:rPr b="1" dirty="0" sz="2800" lang="en-US" smtClean="0">
                <a:ea typeface="Times New Roman" panose="02020603050405020304" pitchFamily="18" charset="0"/>
              </a:rPr>
              <a:t>Low </a:t>
            </a:r>
            <a:r>
              <a:rPr b="1" dirty="0" sz="2800" lang="en-US">
                <a:ea typeface="Times New Roman" panose="02020603050405020304" pitchFamily="18" charset="0"/>
              </a:rPr>
              <a:t>birth weight </a:t>
            </a:r>
            <a:r>
              <a:rPr dirty="0" sz="2800" lang="en-US">
                <a:ea typeface="Times New Roman" panose="02020603050405020304" pitchFamily="18" charset="0"/>
              </a:rPr>
              <a:t>due to reduced placental </a:t>
            </a:r>
            <a:r>
              <a:rPr dirty="0" sz="2800" lang="en-US" smtClean="0">
                <a:ea typeface="Times New Roman" panose="02020603050405020304" pitchFamily="18" charset="0"/>
              </a:rPr>
              <a:t>function</a:t>
            </a:r>
          </a:p>
          <a:p>
            <a:pPr algn="just" indent="-342900" lvl="3" marL="1485900">
              <a:lnSpc>
                <a:spcPct val="100000"/>
              </a:lnSpc>
              <a:spcBef>
                <a:spcPts val="0"/>
              </a:spcBef>
              <a:buFont typeface="+mj-lt"/>
              <a:buAutoNum type="arabicPeriod"/>
            </a:pPr>
            <a:r>
              <a:rPr dirty="0" sz="2800" lang="en-US" smtClean="0">
                <a:ea typeface="Times New Roman" panose="02020603050405020304" pitchFamily="18" charset="0"/>
              </a:rPr>
              <a:t>Increased </a:t>
            </a:r>
            <a:r>
              <a:rPr dirty="0" sz="2800" lang="en-US">
                <a:ea typeface="Times New Roman" panose="02020603050405020304" pitchFamily="18" charset="0"/>
              </a:rPr>
              <a:t>incidence of </a:t>
            </a:r>
            <a:r>
              <a:rPr b="1" dirty="0" sz="2800" lang="en-US">
                <a:ea typeface="Times New Roman" panose="02020603050405020304" pitchFamily="18" charset="0"/>
              </a:rPr>
              <a:t>hypoxia</a:t>
            </a:r>
            <a:r>
              <a:rPr dirty="0" sz="2800" lang="en-US">
                <a:ea typeface="Times New Roman" panose="02020603050405020304" pitchFamily="18" charset="0"/>
              </a:rPr>
              <a:t> during prenatal and </a:t>
            </a:r>
            <a:br>
              <a:rPr dirty="0" sz="2800" lang="en-US">
                <a:ea typeface="Times New Roman" panose="02020603050405020304" pitchFamily="18" charset="0"/>
              </a:rPr>
            </a:br>
            <a:r>
              <a:rPr dirty="0" sz="2800" lang="en-US" err="1">
                <a:ea typeface="Times New Roman" panose="02020603050405020304" pitchFamily="18" charset="0"/>
              </a:rPr>
              <a:t>intranatal</a:t>
            </a:r>
            <a:r>
              <a:rPr dirty="0" sz="2800" lang="en-US">
                <a:ea typeface="Times New Roman" panose="02020603050405020304" pitchFamily="18" charset="0"/>
              </a:rPr>
              <a:t> </a:t>
            </a:r>
            <a:r>
              <a:rPr dirty="0" sz="2800" lang="en-US" smtClean="0">
                <a:ea typeface="Times New Roman" panose="02020603050405020304" pitchFamily="18" charset="0"/>
              </a:rPr>
              <a:t>periods</a:t>
            </a:r>
            <a:endParaRPr b="1" dirty="0" sz="2800" lang="en-US" smtClean="0">
              <a:ea typeface="Times New Roman" panose="02020603050405020304" pitchFamily="18" charset="0"/>
            </a:endParaRPr>
          </a:p>
          <a:p>
            <a:pPr algn="just" indent="-342900" lvl="3" marL="1485900">
              <a:lnSpc>
                <a:spcPct val="100000"/>
              </a:lnSpc>
              <a:spcBef>
                <a:spcPts val="0"/>
              </a:spcBef>
              <a:buFont typeface="+mj-lt"/>
              <a:buAutoNum type="arabicPeriod"/>
            </a:pPr>
            <a:r>
              <a:rPr dirty="0" sz="2800" lang="en-US" smtClean="0">
                <a:ea typeface="Times New Roman" panose="02020603050405020304" pitchFamily="18" charset="0"/>
              </a:rPr>
              <a:t>Placenta </a:t>
            </a:r>
            <a:r>
              <a:rPr dirty="0" sz="2800" lang="en-US" err="1">
                <a:ea typeface="Times New Roman" panose="02020603050405020304" pitchFamily="18" charset="0"/>
              </a:rPr>
              <a:t>abruptio</a:t>
            </a:r>
            <a:r>
              <a:rPr dirty="0" sz="2800" lang="en-US">
                <a:ea typeface="Times New Roman" panose="02020603050405020304" pitchFamily="18" charset="0"/>
              </a:rPr>
              <a:t> leading </a:t>
            </a:r>
            <a:r>
              <a:rPr b="1" dirty="0" sz="2800" lang="en-US">
                <a:ea typeface="Times New Roman" panose="02020603050405020304" pitchFamily="18" charset="0"/>
              </a:rPr>
              <a:t>to hypoxia and later </a:t>
            </a:r>
            <a:r>
              <a:rPr b="1" dirty="0" sz="2800" lang="en-US" smtClean="0">
                <a:ea typeface="Times New Roman" panose="02020603050405020304" pitchFamily="18" charset="0"/>
              </a:rPr>
              <a:t>death</a:t>
            </a:r>
          </a:p>
          <a:p>
            <a:pPr algn="just" indent="-342900" lvl="3" marL="1485900">
              <a:lnSpc>
                <a:spcPct val="100000"/>
              </a:lnSpc>
              <a:spcBef>
                <a:spcPts val="0"/>
              </a:spcBef>
              <a:buFont typeface="+mj-lt"/>
              <a:buAutoNum type="arabicPeriod"/>
            </a:pPr>
            <a:r>
              <a:rPr b="1" dirty="0" sz="2800" lang="en-US" smtClean="0">
                <a:ea typeface="Times New Roman" panose="02020603050405020304" pitchFamily="18" charset="0"/>
              </a:rPr>
              <a:t>Prematurity</a:t>
            </a:r>
            <a:r>
              <a:rPr dirty="0" sz="2800" lang="en-US" smtClean="0">
                <a:ea typeface="Times New Roman" panose="02020603050405020304" pitchFamily="18" charset="0"/>
              </a:rPr>
              <a:t> </a:t>
            </a:r>
            <a:r>
              <a:rPr dirty="0" sz="2800" lang="en-US">
                <a:ea typeface="Times New Roman" panose="02020603050405020304" pitchFamily="18" charset="0"/>
              </a:rPr>
              <a:t>if the baby is delivered early delivery due to placenta </a:t>
            </a:r>
            <a:r>
              <a:rPr dirty="0" sz="2800" lang="en-US" err="1">
                <a:ea typeface="Times New Roman" panose="02020603050405020304" pitchFamily="18" charset="0"/>
              </a:rPr>
              <a:t>abruptio</a:t>
            </a:r>
            <a:r>
              <a:rPr dirty="0" sz="2800" lang="en-US">
                <a:ea typeface="Times New Roman" panose="02020603050405020304" pitchFamily="18" charset="0"/>
              </a:rPr>
              <a:t> or worsening of the condition</a:t>
            </a:r>
            <a:endParaRPr dirty="0" sz="2800" lang="en-US">
              <a:effectLst/>
              <a:ea typeface="Times New Roman" panose="02020603050405020304" pitchFamily="18" charset="0"/>
            </a:endParaRPr>
          </a:p>
        </p:txBody>
      </p:sp>
      <p:sp>
        <p:nvSpPr>
          <p:cNvPr id="1049058" name="Slide Number Placeholder 3"/>
          <p:cNvSpPr>
            <a:spLocks noGrp="1"/>
          </p:cNvSpPr>
          <p:nvPr>
            <p:ph type="sldNum" sz="quarter" idx="12"/>
          </p:nvPr>
        </p:nvSpPr>
        <p:spPr/>
        <p:txBody>
          <a:bodyPr/>
          <a:p>
            <a:fld id="{5F0F26D2-990D-4104-B198-15B1F813F25B}" type="slidenum">
              <a:rPr lang="en-US" smtClean="0"/>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655" name="Title 1"/>
          <p:cNvSpPr>
            <a:spLocks noGrp="1"/>
          </p:cNvSpPr>
          <p:nvPr>
            <p:ph type="title"/>
          </p:nvPr>
        </p:nvSpPr>
        <p:spPr/>
        <p:txBody>
          <a:bodyPr/>
          <a:p>
            <a:pPr algn="ctr"/>
            <a:r>
              <a:rPr dirty="0" lang="en-US" smtClean="0">
                <a:solidFill>
                  <a:srgbClr val="00B0F0"/>
                </a:solidFill>
              </a:rPr>
              <a:t>management</a:t>
            </a:r>
            <a:endParaRPr dirty="0" lang="en-US">
              <a:solidFill>
                <a:srgbClr val="00B0F0"/>
              </a:solidFill>
            </a:endParaRPr>
          </a:p>
        </p:txBody>
      </p:sp>
      <p:sp>
        <p:nvSpPr>
          <p:cNvPr id="1048656" name="Content Placeholder 2"/>
          <p:cNvSpPr>
            <a:spLocks noGrp="1"/>
          </p:cNvSpPr>
          <p:nvPr>
            <p:ph idx="1"/>
          </p:nvPr>
        </p:nvSpPr>
        <p:spPr>
          <a:xfrm>
            <a:off x="838200" y="1838504"/>
            <a:ext cx="10515600" cy="4351338"/>
          </a:xfrm>
        </p:spPr>
        <p:txBody>
          <a:bodyPr/>
          <a:p>
            <a:r>
              <a:rPr dirty="0" lang="en-US" smtClean="0"/>
              <a:t>The principles of management</a:t>
            </a:r>
          </a:p>
          <a:p>
            <a:pPr indent="-514350" lvl="2" marL="1428750">
              <a:buFont typeface="+mj-lt"/>
              <a:buAutoNum type="arabicPeriod"/>
            </a:pPr>
            <a:r>
              <a:rPr dirty="0" sz="2800" lang="en-US" smtClean="0"/>
              <a:t>To correct vomiting</a:t>
            </a:r>
          </a:p>
          <a:p>
            <a:pPr indent="-514350" lvl="2" marL="1428750">
              <a:buFont typeface="+mj-lt"/>
              <a:buAutoNum type="arabicPeriod"/>
            </a:pPr>
            <a:r>
              <a:rPr dirty="0" sz="2800" lang="en-US" smtClean="0"/>
              <a:t>To correct the fluid and electrolyte imbalance</a:t>
            </a:r>
          </a:p>
          <a:p>
            <a:pPr indent="-514350" lvl="2" marL="1428750">
              <a:buFont typeface="+mj-lt"/>
              <a:buAutoNum type="arabicPeriod"/>
            </a:pPr>
            <a:r>
              <a:rPr dirty="0" sz="2800" lang="en-US" smtClean="0"/>
              <a:t>To correct metabolic disturbances ( acidosis and alkalosis)</a:t>
            </a:r>
          </a:p>
          <a:p>
            <a:pPr indent="-514350" lvl="2" marL="1428750">
              <a:buFont typeface="+mj-lt"/>
              <a:buAutoNum type="arabicPeriod"/>
            </a:pPr>
            <a:r>
              <a:rPr dirty="0" sz="2800" lang="en-US" smtClean="0"/>
              <a:t>To prevent the serious complication of severe vomiting.</a:t>
            </a:r>
          </a:p>
          <a:p>
            <a:pPr indent="-514350" lvl="2" marL="1428750">
              <a:buFont typeface="+mj-lt"/>
              <a:buAutoNum type="arabicPeriod"/>
            </a:pPr>
            <a:r>
              <a:rPr dirty="0" sz="2800" lang="en-US" smtClean="0"/>
              <a:t>Care of pregnancy</a:t>
            </a:r>
            <a:endParaRPr dirty="0" sz="2800" lang="en-US"/>
          </a:p>
        </p:txBody>
      </p:sp>
      <p:sp>
        <p:nvSpPr>
          <p:cNvPr id="1048657" name="Slide Number Placeholder 4"/>
          <p:cNvSpPr>
            <a:spLocks noGrp="1"/>
          </p:cNvSpPr>
          <p:nvPr>
            <p:ph type="sldNum" sz="quarter" idx="12"/>
          </p:nvPr>
        </p:nvSpPr>
        <p:spPr/>
        <p:txBody>
          <a:bodyPr/>
          <a:p>
            <a:fld id="{5F0F26D2-990D-4104-B198-15B1F813F25B}" type="slidenum">
              <a:rPr lang="en-US" smtClean="0"/>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1049059" name="Title 1"/>
          <p:cNvSpPr>
            <a:spLocks noGrp="1"/>
          </p:cNvSpPr>
          <p:nvPr>
            <p:ph type="title"/>
          </p:nvPr>
        </p:nvSpPr>
        <p:spPr>
          <a:xfrm>
            <a:off x="838200" y="154547"/>
            <a:ext cx="10515600" cy="940158"/>
          </a:xfrm>
        </p:spPr>
        <p:txBody>
          <a:bodyPr/>
          <a:p>
            <a:pPr algn="ctr"/>
            <a:r>
              <a:rPr dirty="0" lang="en-US" smtClean="0">
                <a:solidFill>
                  <a:srgbClr val="00B0F0"/>
                </a:solidFill>
                <a:latin typeface="+mn-lt"/>
              </a:rPr>
              <a:t>Management of pre-</a:t>
            </a:r>
            <a:r>
              <a:rPr dirty="0" lang="en-US" err="1" smtClean="0">
                <a:solidFill>
                  <a:srgbClr val="00B0F0"/>
                </a:solidFill>
                <a:latin typeface="+mn-lt"/>
              </a:rPr>
              <a:t>eclempsia</a:t>
            </a:r>
            <a:endParaRPr dirty="0" lang="en-US">
              <a:solidFill>
                <a:srgbClr val="00B0F0"/>
              </a:solidFill>
              <a:latin typeface="+mn-lt"/>
            </a:endParaRPr>
          </a:p>
        </p:txBody>
      </p:sp>
      <p:sp>
        <p:nvSpPr>
          <p:cNvPr id="1049060" name="Content Placeholder 2"/>
          <p:cNvSpPr>
            <a:spLocks noGrp="1"/>
          </p:cNvSpPr>
          <p:nvPr>
            <p:ph idx="1"/>
          </p:nvPr>
        </p:nvSpPr>
        <p:spPr>
          <a:xfrm>
            <a:off x="838200" y="1339402"/>
            <a:ext cx="10515600" cy="5087155"/>
          </a:xfrm>
        </p:spPr>
        <p:txBody>
          <a:bodyPr>
            <a:normAutofit fontScale="55000" lnSpcReduction="20000"/>
          </a:bodyPr>
          <a:p>
            <a:pPr indent="-685800" lvl="1" marL="914400">
              <a:lnSpc>
                <a:spcPct val="120000"/>
              </a:lnSpc>
              <a:spcBef>
                <a:spcPts val="0"/>
              </a:spcBef>
              <a:buFont typeface="Wingdings" panose="05000000000000000000" pitchFamily="2" charset="2"/>
              <a:buChar char="Ø"/>
            </a:pPr>
            <a:r>
              <a:rPr dirty="0" sz="5200" lang="en-US">
                <a:ea typeface="Times New Roman" panose="02020603050405020304" pitchFamily="18" charset="0"/>
              </a:rPr>
              <a:t>The midwife plays an important role in detecting pre-</a:t>
            </a:r>
            <a:r>
              <a:rPr dirty="0" sz="5200" lang="en-US" err="1">
                <a:ea typeface="Times New Roman" panose="02020603050405020304" pitchFamily="18" charset="0"/>
              </a:rPr>
              <a:t>eclampsia</a:t>
            </a:r>
            <a:r>
              <a:rPr dirty="0" sz="5200" lang="en-US">
                <a:ea typeface="Times New Roman" panose="02020603050405020304" pitchFamily="18" charset="0"/>
              </a:rPr>
              <a:t>. </a:t>
            </a:r>
            <a:endParaRPr dirty="0" sz="5200" lang="en-US" smtClean="0">
              <a:ea typeface="Times New Roman" panose="02020603050405020304" pitchFamily="18" charset="0"/>
            </a:endParaRPr>
          </a:p>
          <a:p>
            <a:pPr indent="-685800" lvl="1" marL="914400">
              <a:lnSpc>
                <a:spcPct val="120000"/>
              </a:lnSpc>
              <a:spcBef>
                <a:spcPts val="0"/>
              </a:spcBef>
              <a:buFont typeface="Wingdings" panose="05000000000000000000" pitchFamily="2" charset="2"/>
              <a:buChar char="Ø"/>
            </a:pPr>
            <a:r>
              <a:rPr dirty="0" sz="5200" lang="en-US" smtClean="0">
                <a:ea typeface="Times New Roman" panose="02020603050405020304" pitchFamily="18" charset="0"/>
              </a:rPr>
              <a:t>There </a:t>
            </a:r>
            <a:r>
              <a:rPr dirty="0" sz="5200" lang="en-US">
                <a:ea typeface="Times New Roman" panose="02020603050405020304" pitchFamily="18" charset="0"/>
              </a:rPr>
              <a:t>should always be </a:t>
            </a:r>
            <a:r>
              <a:rPr dirty="0" sz="5200" lang="en-US" smtClean="0">
                <a:ea typeface="Times New Roman" panose="02020603050405020304" pitchFamily="18" charset="0"/>
              </a:rPr>
              <a:t>vigilant </a:t>
            </a:r>
            <a:r>
              <a:rPr dirty="0" sz="5200" lang="en-US">
                <a:ea typeface="Times New Roman" panose="02020603050405020304" pitchFamily="18" charset="0"/>
              </a:rPr>
              <a:t>antenatal care to enable early detection and management. </a:t>
            </a:r>
          </a:p>
          <a:p>
            <a:pPr indent="-685800" lvl="1" marL="914400">
              <a:lnSpc>
                <a:spcPct val="120000"/>
              </a:lnSpc>
              <a:spcBef>
                <a:spcPts val="0"/>
              </a:spcBef>
              <a:buFont typeface="Wingdings" panose="05000000000000000000" pitchFamily="2" charset="2"/>
              <a:buChar char="Ø"/>
            </a:pPr>
            <a:r>
              <a:rPr dirty="0" sz="5200" lang="en-US">
                <a:ea typeface="Times New Roman" panose="02020603050405020304" pitchFamily="18" charset="0"/>
              </a:rPr>
              <a:t>You should also ensure a thorough history taking to detect the mothers at risk early in pregnancy. </a:t>
            </a:r>
          </a:p>
          <a:p>
            <a:pPr indent="-685800" lvl="1" marL="914400">
              <a:lnSpc>
                <a:spcPct val="120000"/>
              </a:lnSpc>
              <a:spcBef>
                <a:spcPts val="0"/>
              </a:spcBef>
              <a:buFont typeface="Wingdings" panose="05000000000000000000" pitchFamily="2" charset="2"/>
              <a:buChar char="Ø"/>
            </a:pPr>
            <a:r>
              <a:rPr dirty="0" sz="5200" lang="en-US">
                <a:ea typeface="Times New Roman" panose="02020603050405020304" pitchFamily="18" charset="0"/>
              </a:rPr>
              <a:t>Follow up should include monitoring of weight and blood pressure and urine testing on every subsequent visit. </a:t>
            </a:r>
          </a:p>
          <a:p>
            <a:pPr indent="-685800" lvl="1" marL="914400">
              <a:lnSpc>
                <a:spcPct val="120000"/>
              </a:lnSpc>
              <a:spcBef>
                <a:spcPts val="0"/>
              </a:spcBef>
              <a:buFont typeface="Wingdings" panose="05000000000000000000" pitchFamily="2" charset="2"/>
              <a:buChar char="Ø"/>
            </a:pPr>
            <a:r>
              <a:rPr dirty="0" sz="5200" lang="en-US">
                <a:ea typeface="Times New Roman" panose="02020603050405020304" pitchFamily="18" charset="0"/>
              </a:rPr>
              <a:t>Factors that may predispose the patient to pre-</a:t>
            </a:r>
            <a:r>
              <a:rPr dirty="0" sz="5200" lang="en-US" err="1">
                <a:ea typeface="Times New Roman" panose="02020603050405020304" pitchFamily="18" charset="0"/>
              </a:rPr>
              <a:t>eclampsia</a:t>
            </a:r>
            <a:r>
              <a:rPr dirty="0" sz="5200" lang="en-US">
                <a:ea typeface="Times New Roman" panose="02020603050405020304" pitchFamily="18" charset="0"/>
              </a:rPr>
              <a:t>, such as multiple pregnancies and obesity should be noted early.</a:t>
            </a:r>
          </a:p>
          <a:p>
            <a:pPr indent="0" marL="0" marR="0">
              <a:lnSpc>
                <a:spcPct val="120000"/>
              </a:lnSpc>
              <a:spcBef>
                <a:spcPts val="0"/>
              </a:spcBef>
              <a:spcAft>
                <a:spcPts val="0"/>
              </a:spcAft>
              <a:buNone/>
            </a:pPr>
            <a:endParaRPr dirty="0" sz="5600" lang="en-US">
              <a:ea typeface="Times New Roman" panose="02020603050405020304" pitchFamily="18" charset="0"/>
            </a:endParaRPr>
          </a:p>
          <a:p>
            <a:endParaRPr dirty="0" lang="en-US"/>
          </a:p>
        </p:txBody>
      </p:sp>
      <p:sp>
        <p:nvSpPr>
          <p:cNvPr id="1049061" name="Slide Number Placeholder 3"/>
          <p:cNvSpPr>
            <a:spLocks noGrp="1"/>
          </p:cNvSpPr>
          <p:nvPr>
            <p:ph type="sldNum" sz="quarter" idx="12"/>
          </p:nvPr>
        </p:nvSpPr>
        <p:spPr/>
        <p:txBody>
          <a:bodyPr/>
          <a:p>
            <a:fld id="{5F0F26D2-990D-4104-B198-15B1F813F25B}" type="slidenum">
              <a:rPr lang="en-US" smtClean="0"/>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516" name=""/>
        <p:cNvGrpSpPr/>
        <p:nvPr/>
      </p:nvGrpSpPr>
      <p:grpSpPr>
        <a:xfrm>
          <a:off x="0" y="0"/>
          <a:ext cx="0" cy="0"/>
          <a:chOff x="0" y="0"/>
          <a:chExt cx="0" cy="0"/>
        </a:xfrm>
      </p:grpSpPr>
      <p:sp>
        <p:nvSpPr>
          <p:cNvPr id="1049062" name="Title 1"/>
          <p:cNvSpPr>
            <a:spLocks noGrp="1"/>
          </p:cNvSpPr>
          <p:nvPr>
            <p:ph type="title"/>
          </p:nvPr>
        </p:nvSpPr>
        <p:spPr/>
        <p:txBody>
          <a:bodyPr/>
          <a:p>
            <a:pPr algn="ctr"/>
            <a:r>
              <a:rPr dirty="0" lang="en-US" smtClean="0">
                <a:solidFill>
                  <a:srgbClr val="00B0F0"/>
                </a:solidFill>
              </a:rPr>
              <a:t>Management of pre-</a:t>
            </a:r>
            <a:r>
              <a:rPr dirty="0" lang="en-US" err="1" smtClean="0">
                <a:solidFill>
                  <a:srgbClr val="00B0F0"/>
                </a:solidFill>
              </a:rPr>
              <a:t>eclampsia</a:t>
            </a:r>
            <a:endParaRPr dirty="0" lang="en-US">
              <a:solidFill>
                <a:srgbClr val="00B0F0"/>
              </a:solidFill>
            </a:endParaRPr>
          </a:p>
        </p:txBody>
      </p:sp>
      <p:sp>
        <p:nvSpPr>
          <p:cNvPr id="1049063" name="Content Placeholder 2"/>
          <p:cNvSpPr>
            <a:spLocks noGrp="1"/>
          </p:cNvSpPr>
          <p:nvPr>
            <p:ph idx="1"/>
          </p:nvPr>
        </p:nvSpPr>
        <p:spPr/>
        <p:txBody>
          <a:bodyPr>
            <a:normAutofit/>
          </a:bodyPr>
          <a:p>
            <a:pPr lvl="0">
              <a:lnSpc>
                <a:spcPct val="120000"/>
              </a:lnSpc>
              <a:spcBef>
                <a:spcPts val="0"/>
              </a:spcBef>
            </a:pPr>
            <a:r>
              <a:rPr dirty="0" lang="en-US">
                <a:solidFill>
                  <a:prstClr val="black"/>
                </a:solidFill>
                <a:ea typeface="Times New Roman" panose="02020603050405020304" pitchFamily="18" charset="0"/>
              </a:rPr>
              <a:t>  </a:t>
            </a:r>
            <a:r>
              <a:rPr dirty="0" lang="en-US" smtClean="0">
                <a:solidFill>
                  <a:prstClr val="black"/>
                </a:solidFill>
                <a:ea typeface="Times New Roman" panose="02020603050405020304" pitchFamily="18" charset="0"/>
              </a:rPr>
              <a:t>The </a:t>
            </a:r>
            <a:r>
              <a:rPr dirty="0" lang="en-US">
                <a:solidFill>
                  <a:prstClr val="black"/>
                </a:solidFill>
                <a:ea typeface="Times New Roman" panose="02020603050405020304" pitchFamily="18" charset="0"/>
              </a:rPr>
              <a:t>method of management will depend on the severity of the condition. </a:t>
            </a:r>
            <a:endParaRPr dirty="0" lang="en-US" smtClean="0">
              <a:solidFill>
                <a:prstClr val="black"/>
              </a:solidFill>
              <a:ea typeface="Times New Roman" panose="02020603050405020304" pitchFamily="18" charset="0"/>
            </a:endParaRPr>
          </a:p>
          <a:p>
            <a:pPr lvl="0" marL="0">
              <a:lnSpc>
                <a:spcPct val="120000"/>
              </a:lnSpc>
              <a:spcBef>
                <a:spcPts val="0"/>
              </a:spcBef>
            </a:pPr>
            <a:r>
              <a:rPr b="1" dirty="0" lang="en-US" smtClean="0">
                <a:solidFill>
                  <a:prstClr val="black"/>
                </a:solidFill>
                <a:ea typeface="Times New Roman" panose="02020603050405020304" pitchFamily="18" charset="0"/>
              </a:rPr>
              <a:t>The </a:t>
            </a:r>
            <a:r>
              <a:rPr b="1" dirty="0" lang="en-US">
                <a:solidFill>
                  <a:prstClr val="black"/>
                </a:solidFill>
                <a:ea typeface="Times New Roman" panose="02020603050405020304" pitchFamily="18" charset="0"/>
              </a:rPr>
              <a:t>main principles of care </a:t>
            </a:r>
            <a:r>
              <a:rPr b="1" dirty="0" lang="en-US" smtClean="0">
                <a:solidFill>
                  <a:prstClr val="black"/>
                </a:solidFill>
                <a:ea typeface="Times New Roman" panose="02020603050405020304" pitchFamily="18" charset="0"/>
              </a:rPr>
              <a:t>are:</a:t>
            </a:r>
          </a:p>
          <a:p>
            <a:pPr indent="-514350" lvl="3" marL="1657350">
              <a:lnSpc>
                <a:spcPct val="120000"/>
              </a:lnSpc>
              <a:spcBef>
                <a:spcPts val="0"/>
              </a:spcBef>
              <a:buFont typeface="+mj-lt"/>
              <a:buAutoNum type="arabicPeriod"/>
            </a:pPr>
            <a:r>
              <a:rPr b="1" dirty="0" sz="2800" lang="en-US" smtClean="0">
                <a:solidFill>
                  <a:prstClr val="black"/>
                </a:solidFill>
                <a:ea typeface="Times New Roman" panose="02020603050405020304" pitchFamily="18" charset="0"/>
              </a:rPr>
              <a:t>Provide adequate rest </a:t>
            </a:r>
            <a:r>
              <a:rPr dirty="0" sz="2800" lang="en-US" smtClean="0">
                <a:solidFill>
                  <a:prstClr val="black"/>
                </a:solidFill>
                <a:ea typeface="Times New Roman" panose="02020603050405020304" pitchFamily="18" charset="0"/>
              </a:rPr>
              <a:t>and monitoring of observations to avoid eclampsia;</a:t>
            </a:r>
            <a:endParaRPr dirty="0" sz="2800" lang="en-US">
              <a:solidFill>
                <a:prstClr val="black"/>
              </a:solidFill>
              <a:ea typeface="Times New Roman" panose="02020603050405020304" pitchFamily="18" charset="0"/>
            </a:endParaRPr>
          </a:p>
          <a:p>
            <a:pPr indent="-514350" lvl="3" marL="1657350">
              <a:lnSpc>
                <a:spcPct val="120000"/>
              </a:lnSpc>
              <a:spcBef>
                <a:spcPts val="0"/>
              </a:spcBef>
              <a:buFont typeface="+mj-lt"/>
              <a:buAutoNum type="arabicPeriod"/>
            </a:pPr>
            <a:r>
              <a:rPr b="1" dirty="0" sz="2800" lang="en-US" smtClean="0">
                <a:solidFill>
                  <a:prstClr val="black"/>
                </a:solidFill>
                <a:ea typeface="Times New Roman" panose="02020603050405020304" pitchFamily="18" charset="0"/>
              </a:rPr>
              <a:t>Prolong </a:t>
            </a:r>
            <a:r>
              <a:rPr b="1" dirty="0" sz="2800" lang="en-US">
                <a:solidFill>
                  <a:prstClr val="black"/>
                </a:solidFill>
                <a:ea typeface="Times New Roman" panose="02020603050405020304" pitchFamily="18" charset="0"/>
              </a:rPr>
              <a:t>the pregnancy </a:t>
            </a:r>
            <a:r>
              <a:rPr dirty="0" sz="2800" lang="en-US">
                <a:solidFill>
                  <a:prstClr val="black"/>
                </a:solidFill>
                <a:ea typeface="Times New Roman" panose="02020603050405020304" pitchFamily="18" charset="0"/>
              </a:rPr>
              <a:t>until the baby is mature enough to </a:t>
            </a:r>
            <a:r>
              <a:rPr dirty="0" sz="2800" lang="en-US" smtClean="0">
                <a:solidFill>
                  <a:prstClr val="black"/>
                </a:solidFill>
                <a:ea typeface="Times New Roman" panose="02020603050405020304" pitchFamily="18" charset="0"/>
              </a:rPr>
              <a:t>survive;</a:t>
            </a:r>
          </a:p>
          <a:p>
            <a:pPr indent="-514350" lvl="3" marL="1657350">
              <a:lnSpc>
                <a:spcPct val="120000"/>
              </a:lnSpc>
              <a:spcBef>
                <a:spcPts val="0"/>
              </a:spcBef>
              <a:buFont typeface="+mj-lt"/>
              <a:buAutoNum type="arabicPeriod"/>
            </a:pPr>
            <a:r>
              <a:rPr b="1" dirty="0" sz="2800" lang="en-US" smtClean="0">
                <a:solidFill>
                  <a:prstClr val="black"/>
                </a:solidFill>
                <a:ea typeface="Times New Roman" panose="02020603050405020304" pitchFamily="18" charset="0"/>
              </a:rPr>
              <a:t>Safeguard </a:t>
            </a:r>
            <a:r>
              <a:rPr b="1" dirty="0" sz="2800" lang="en-US">
                <a:solidFill>
                  <a:prstClr val="black"/>
                </a:solidFill>
                <a:ea typeface="Times New Roman" panose="02020603050405020304" pitchFamily="18" charset="0"/>
              </a:rPr>
              <a:t>the life of the </a:t>
            </a:r>
            <a:r>
              <a:rPr b="1" dirty="0" sz="2800" lang="en-US" smtClean="0">
                <a:solidFill>
                  <a:prstClr val="black"/>
                </a:solidFill>
                <a:ea typeface="Times New Roman" panose="02020603050405020304" pitchFamily="18" charset="0"/>
              </a:rPr>
              <a:t>mother</a:t>
            </a:r>
            <a:r>
              <a:rPr dirty="0" sz="2800" lang="en-US" smtClean="0">
                <a:solidFill>
                  <a:prstClr val="black"/>
                </a:solidFill>
                <a:ea typeface="Times New Roman" panose="02020603050405020304" pitchFamily="18" charset="0"/>
              </a:rPr>
              <a:t>;</a:t>
            </a:r>
            <a:endParaRPr dirty="0" sz="2800" lang="en-US">
              <a:solidFill>
                <a:prstClr val="black"/>
              </a:solidFill>
              <a:ea typeface="Times New Roman" panose="02020603050405020304" pitchFamily="18" charset="0"/>
            </a:endParaRPr>
          </a:p>
          <a:p>
            <a:pPr indent="0" marL="0">
              <a:buNone/>
            </a:pPr>
            <a:endParaRPr dirty="0" lang="en-US"/>
          </a:p>
        </p:txBody>
      </p:sp>
      <p:sp>
        <p:nvSpPr>
          <p:cNvPr id="1049064" name="Slide Number Placeholder 3"/>
          <p:cNvSpPr>
            <a:spLocks noGrp="1"/>
          </p:cNvSpPr>
          <p:nvPr>
            <p:ph type="sldNum" sz="quarter" idx="12"/>
          </p:nvPr>
        </p:nvSpPr>
        <p:spPr/>
        <p:txBody>
          <a:bodyPr/>
          <a:p>
            <a:fld id="{5F0F26D2-990D-4104-B198-15B1F813F25B}" type="slidenum">
              <a:rPr lang="en-US" smtClean="0"/>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9065" name="Title 1"/>
          <p:cNvSpPr>
            <a:spLocks noGrp="1"/>
          </p:cNvSpPr>
          <p:nvPr>
            <p:ph type="title"/>
          </p:nvPr>
        </p:nvSpPr>
        <p:spPr/>
        <p:txBody>
          <a:bodyPr/>
          <a:p>
            <a:pPr algn="ctr"/>
            <a:r>
              <a:rPr dirty="0" lang="en-US" smtClean="0">
                <a:solidFill>
                  <a:srgbClr val="00B0F0"/>
                </a:solidFill>
              </a:rPr>
              <a:t>Management of pre- eclampsia</a:t>
            </a:r>
            <a:endParaRPr dirty="0" lang="en-US">
              <a:solidFill>
                <a:srgbClr val="00B0F0"/>
              </a:solidFill>
            </a:endParaRPr>
          </a:p>
        </p:txBody>
      </p:sp>
      <p:sp>
        <p:nvSpPr>
          <p:cNvPr id="1049066" name="Content Placeholder 2"/>
          <p:cNvSpPr>
            <a:spLocks noGrp="1"/>
          </p:cNvSpPr>
          <p:nvPr>
            <p:ph idx="1"/>
          </p:nvPr>
        </p:nvSpPr>
        <p:spPr/>
        <p:txBody>
          <a:bodyPr/>
          <a:p>
            <a:pPr indent="0" marL="0" marR="0">
              <a:lnSpc>
                <a:spcPct val="100000"/>
              </a:lnSpc>
              <a:spcBef>
                <a:spcPts val="0"/>
              </a:spcBef>
              <a:spcAft>
                <a:spcPts val="0"/>
              </a:spcAft>
              <a:buNone/>
            </a:pPr>
            <a:r>
              <a:rPr b="1" dirty="0" lang="en-US" smtClean="0">
                <a:ea typeface="Times New Roman" panose="02020603050405020304" pitchFamily="18" charset="0"/>
              </a:rPr>
              <a:t>1. Mild </a:t>
            </a:r>
            <a:r>
              <a:rPr b="1" dirty="0" lang="en-US">
                <a:ea typeface="Times New Roman" panose="02020603050405020304" pitchFamily="18" charset="0"/>
              </a:rPr>
              <a:t>Pre-</a:t>
            </a:r>
            <a:r>
              <a:rPr b="1" dirty="0" lang="en-US" err="1">
                <a:ea typeface="Times New Roman" panose="02020603050405020304" pitchFamily="18" charset="0"/>
              </a:rPr>
              <a:t>eclampsia</a:t>
            </a:r>
            <a:r>
              <a:rPr b="1" dirty="0" lang="en-US">
                <a:ea typeface="Times New Roman" panose="02020603050405020304" pitchFamily="18" charset="0"/>
              </a:rPr>
              <a:t> Management </a:t>
            </a:r>
            <a:endParaRPr dirty="0" sz="4000" lang="en-US">
              <a:ea typeface="Times New Roman" panose="02020603050405020304" pitchFamily="18" charset="0"/>
            </a:endParaRPr>
          </a:p>
          <a:p>
            <a:pPr lvl="3" marL="1371600">
              <a:lnSpc>
                <a:spcPct val="100000"/>
              </a:lnSpc>
              <a:spcBef>
                <a:spcPts val="0"/>
              </a:spcBef>
            </a:pPr>
            <a:r>
              <a:rPr dirty="0" sz="2800" lang="en-US">
                <a:ea typeface="Times New Roman" panose="02020603050405020304" pitchFamily="18" charset="0"/>
              </a:rPr>
              <a:t>The mother should be advised on bed rest at home and she is seen weekly to assess her condition. </a:t>
            </a:r>
            <a:endParaRPr dirty="0" sz="2800" lang="en-US" smtClean="0">
              <a:ea typeface="Times New Roman" panose="02020603050405020304" pitchFamily="18" charset="0"/>
            </a:endParaRPr>
          </a:p>
          <a:p>
            <a:pPr lvl="3" marL="1371600">
              <a:lnSpc>
                <a:spcPct val="100000"/>
              </a:lnSpc>
              <a:spcBef>
                <a:spcPts val="0"/>
              </a:spcBef>
            </a:pPr>
            <a:r>
              <a:rPr dirty="0" sz="2800" lang="en-US" smtClean="0">
                <a:ea typeface="Times New Roman" panose="02020603050405020304" pitchFamily="18" charset="0"/>
              </a:rPr>
              <a:t>She </a:t>
            </a:r>
            <a:r>
              <a:rPr dirty="0" sz="2800" lang="en-US">
                <a:ea typeface="Times New Roman" panose="02020603050405020304" pitchFamily="18" charset="0"/>
              </a:rPr>
              <a:t>should be given </a:t>
            </a:r>
            <a:r>
              <a:rPr dirty="0" sz="2800" lang="en-US" smtClean="0">
                <a:ea typeface="Times New Roman" panose="02020603050405020304" pitchFamily="18" charset="0"/>
              </a:rPr>
              <a:t>anti-hypertensive </a:t>
            </a:r>
            <a:r>
              <a:rPr dirty="0" sz="2800" lang="en-US">
                <a:ea typeface="Times New Roman" panose="02020603050405020304" pitchFamily="18" charset="0"/>
              </a:rPr>
              <a:t>drugs such as </a:t>
            </a:r>
            <a:r>
              <a:rPr dirty="0" sz="2800" lang="en-US" err="1">
                <a:ea typeface="Times New Roman" panose="02020603050405020304" pitchFamily="18" charset="0"/>
              </a:rPr>
              <a:t>aldomet</a:t>
            </a:r>
            <a:r>
              <a:rPr dirty="0" sz="2800" lang="en-US">
                <a:ea typeface="Times New Roman" panose="02020603050405020304" pitchFamily="18" charset="0"/>
              </a:rPr>
              <a:t> </a:t>
            </a:r>
            <a:r>
              <a:rPr dirty="0" sz="2800" lang="en-US" smtClean="0">
                <a:ea typeface="Times New Roman" panose="02020603050405020304" pitchFamily="18" charset="0"/>
              </a:rPr>
              <a:t>500mg 8 hourly.</a:t>
            </a:r>
          </a:p>
          <a:p>
            <a:pPr lvl="3" marL="1371600">
              <a:lnSpc>
                <a:spcPct val="100000"/>
              </a:lnSpc>
              <a:spcBef>
                <a:spcPts val="0"/>
              </a:spcBef>
            </a:pPr>
            <a:r>
              <a:rPr dirty="0" sz="2800" lang="en-US" smtClean="0">
                <a:ea typeface="Times New Roman" panose="02020603050405020304" pitchFamily="18" charset="0"/>
              </a:rPr>
              <a:t>Sedatives </a:t>
            </a:r>
            <a:r>
              <a:rPr dirty="0" sz="2800" lang="en-US">
                <a:ea typeface="Times New Roman" panose="02020603050405020304" pitchFamily="18" charset="0"/>
              </a:rPr>
              <a:t>such as </a:t>
            </a:r>
            <a:r>
              <a:rPr dirty="0" sz="2800" lang="en-US" err="1" smtClean="0">
                <a:ea typeface="Times New Roman" panose="02020603050405020304" pitchFamily="18" charset="0"/>
              </a:rPr>
              <a:t>diazepum</a:t>
            </a:r>
            <a:r>
              <a:rPr dirty="0" sz="2800" lang="en-US" smtClean="0">
                <a:ea typeface="Times New Roman" panose="02020603050405020304" pitchFamily="18" charset="0"/>
              </a:rPr>
              <a:t> </a:t>
            </a:r>
            <a:r>
              <a:rPr dirty="0" sz="2800" lang="en-US">
                <a:ea typeface="Times New Roman" panose="02020603050405020304" pitchFamily="18" charset="0"/>
              </a:rPr>
              <a:t>or </a:t>
            </a:r>
            <a:r>
              <a:rPr dirty="0" sz="2800" lang="en-US" err="1">
                <a:ea typeface="Times New Roman" panose="02020603050405020304" pitchFamily="18" charset="0"/>
              </a:rPr>
              <a:t>phenobarbitone</a:t>
            </a:r>
            <a:r>
              <a:rPr dirty="0" sz="2800" lang="en-US">
                <a:ea typeface="Times New Roman" panose="02020603050405020304" pitchFamily="18" charset="0"/>
              </a:rPr>
              <a:t> should also be administered to help her rest </a:t>
            </a:r>
          </a:p>
          <a:p>
            <a:pPr lvl="3" marL="1371600">
              <a:lnSpc>
                <a:spcPct val="100000"/>
              </a:lnSpc>
              <a:spcBef>
                <a:spcPts val="0"/>
              </a:spcBef>
            </a:pPr>
            <a:r>
              <a:rPr dirty="0" sz="2800" lang="en-US">
                <a:ea typeface="Times New Roman" panose="02020603050405020304" pitchFamily="18" charset="0"/>
              </a:rPr>
              <a:t>S</a:t>
            </a:r>
            <a:r>
              <a:rPr dirty="0" sz="2800" lang="en-US" smtClean="0">
                <a:ea typeface="Times New Roman" panose="02020603050405020304" pitchFamily="18" charset="0"/>
              </a:rPr>
              <a:t>he </a:t>
            </a:r>
            <a:r>
              <a:rPr dirty="0" sz="2800" lang="en-US">
                <a:ea typeface="Times New Roman" panose="02020603050405020304" pitchFamily="18" charset="0"/>
              </a:rPr>
              <a:t>should be advised to report to the hospital in case of any problem</a:t>
            </a:r>
            <a:r>
              <a:rPr dirty="0" sz="2800" lang="en-US" smtClean="0">
                <a:ea typeface="Times New Roman" panose="02020603050405020304" pitchFamily="18" charset="0"/>
              </a:rPr>
              <a:t>. Danger signs in pregnancy.</a:t>
            </a:r>
            <a:endParaRPr dirty="0" sz="2800" lang="en-US">
              <a:ea typeface="Times New Roman" panose="02020603050405020304" pitchFamily="18" charset="0"/>
            </a:endParaRPr>
          </a:p>
          <a:p>
            <a:endParaRPr dirty="0" lang="en-US"/>
          </a:p>
        </p:txBody>
      </p:sp>
      <p:sp>
        <p:nvSpPr>
          <p:cNvPr id="1049067" name="Slide Number Placeholder 3"/>
          <p:cNvSpPr>
            <a:spLocks noGrp="1"/>
          </p:cNvSpPr>
          <p:nvPr>
            <p:ph type="sldNum" sz="quarter" idx="12"/>
          </p:nvPr>
        </p:nvSpPr>
        <p:spPr/>
        <p:txBody>
          <a:bodyPr/>
          <a:p>
            <a:fld id="{5F0F26D2-990D-4104-B198-15B1F813F25B}" type="slidenum">
              <a:rPr lang="en-US" smtClean="0"/>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518" name=""/>
        <p:cNvGrpSpPr/>
        <p:nvPr/>
      </p:nvGrpSpPr>
      <p:grpSpPr>
        <a:xfrm>
          <a:off x="0" y="0"/>
          <a:ext cx="0" cy="0"/>
          <a:chOff x="0" y="0"/>
          <a:chExt cx="0" cy="0"/>
        </a:xfrm>
      </p:grpSpPr>
      <p:sp>
        <p:nvSpPr>
          <p:cNvPr id="1049068" name="Title 1"/>
          <p:cNvSpPr>
            <a:spLocks noGrp="1"/>
          </p:cNvSpPr>
          <p:nvPr>
            <p:ph type="title"/>
          </p:nvPr>
        </p:nvSpPr>
        <p:spPr>
          <a:xfrm>
            <a:off x="838200" y="1"/>
            <a:ext cx="10515600" cy="927278"/>
          </a:xfrm>
        </p:spPr>
        <p:txBody>
          <a:bodyPr/>
          <a:p>
            <a:pPr algn="ctr"/>
            <a:r>
              <a:rPr dirty="0" lang="en-US" smtClean="0">
                <a:solidFill>
                  <a:srgbClr val="00B0F0"/>
                </a:solidFill>
              </a:rPr>
              <a:t>Management of pre-</a:t>
            </a:r>
            <a:r>
              <a:rPr dirty="0" lang="en-US" err="1" smtClean="0">
                <a:solidFill>
                  <a:srgbClr val="00B0F0"/>
                </a:solidFill>
              </a:rPr>
              <a:t>eclampsia</a:t>
            </a:r>
            <a:endParaRPr dirty="0" lang="en-US">
              <a:solidFill>
                <a:srgbClr val="00B0F0"/>
              </a:solidFill>
            </a:endParaRPr>
          </a:p>
        </p:txBody>
      </p:sp>
      <p:sp>
        <p:nvSpPr>
          <p:cNvPr id="1049069" name="Content Placeholder 2"/>
          <p:cNvSpPr>
            <a:spLocks noGrp="1"/>
          </p:cNvSpPr>
          <p:nvPr>
            <p:ph idx="1"/>
          </p:nvPr>
        </p:nvSpPr>
        <p:spPr>
          <a:xfrm>
            <a:off x="838200" y="837126"/>
            <a:ext cx="10515600" cy="5679583"/>
          </a:xfrm>
        </p:spPr>
        <p:txBody>
          <a:bodyPr>
            <a:normAutofit/>
          </a:bodyPr>
          <a:p>
            <a:pPr algn="just" indent="-514350" marL="514350" marR="0">
              <a:spcBef>
                <a:spcPts val="0"/>
              </a:spcBef>
              <a:spcAft>
                <a:spcPts val="0"/>
              </a:spcAft>
              <a:buFont typeface="+mj-lt"/>
              <a:buAutoNum type="arabicPeriod" startAt="2"/>
            </a:pPr>
            <a:r>
              <a:rPr b="1" dirty="0" lang="en-US">
                <a:solidFill>
                  <a:srgbClr val="00B0F0"/>
                </a:solidFill>
                <a:ea typeface="Times New Roman" panose="02020603050405020304" pitchFamily="18" charset="0"/>
              </a:rPr>
              <a:t>Moderate Pre-</a:t>
            </a:r>
            <a:r>
              <a:rPr b="1" dirty="0" lang="en-US" err="1">
                <a:solidFill>
                  <a:srgbClr val="00B0F0"/>
                </a:solidFill>
                <a:ea typeface="Times New Roman" panose="02020603050405020304" pitchFamily="18" charset="0"/>
              </a:rPr>
              <a:t>eclampsia</a:t>
            </a:r>
            <a:r>
              <a:rPr b="1" dirty="0" lang="en-US">
                <a:solidFill>
                  <a:srgbClr val="00B0F0"/>
                </a:solidFill>
                <a:ea typeface="Times New Roman" panose="02020603050405020304" pitchFamily="18" charset="0"/>
              </a:rPr>
              <a:t> Management</a:t>
            </a:r>
            <a:r>
              <a:rPr dirty="0" lang="en-US">
                <a:ea typeface="Times New Roman" panose="02020603050405020304" pitchFamily="18" charset="0"/>
              </a:rPr>
              <a:t>  </a:t>
            </a:r>
            <a:endParaRPr dirty="0" sz="4000" lang="en-US">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a:ea typeface="Times New Roman" panose="02020603050405020304" pitchFamily="18" charset="0"/>
              </a:rPr>
              <a:t>The patient should be admitted to hospital for bed rest. </a:t>
            </a:r>
            <a:r>
              <a:rPr dirty="0" sz="2800" lang="en-US" smtClean="0">
                <a:ea typeface="Times New Roman" panose="02020603050405020304" pitchFamily="18" charset="0"/>
              </a:rPr>
              <a:t>She </a:t>
            </a:r>
            <a:r>
              <a:rPr dirty="0" sz="2800" lang="en-US">
                <a:ea typeface="Times New Roman" panose="02020603050405020304" pitchFamily="18" charset="0"/>
              </a:rPr>
              <a:t>should only be allowed to go to the </a:t>
            </a:r>
            <a:r>
              <a:rPr dirty="0" sz="2800" lang="en-US" smtClean="0">
                <a:ea typeface="Times New Roman" panose="02020603050405020304" pitchFamily="18" charset="0"/>
              </a:rPr>
              <a:t>toilet.</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She </a:t>
            </a:r>
            <a:r>
              <a:rPr dirty="0" sz="2800" lang="en-US">
                <a:ea typeface="Times New Roman" panose="02020603050405020304" pitchFamily="18" charset="0"/>
              </a:rPr>
              <a:t>should be nursed in sitting position or lying on the side to encourage uterine blood flow. </a:t>
            </a:r>
            <a:endParaRPr dirty="0" sz="28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Bed </a:t>
            </a:r>
            <a:r>
              <a:rPr dirty="0" sz="2800" lang="en-US">
                <a:ea typeface="Times New Roman" panose="02020603050405020304" pitchFamily="18" charset="0"/>
              </a:rPr>
              <a:t>rest will reduce </a:t>
            </a:r>
            <a:r>
              <a:rPr dirty="0" sz="2800" lang="en-US" err="1">
                <a:ea typeface="Times New Roman" panose="02020603050405020304" pitchFamily="18" charset="0"/>
              </a:rPr>
              <a:t>oedema</a:t>
            </a:r>
            <a:r>
              <a:rPr dirty="0" sz="2800" lang="en-US">
                <a:ea typeface="Times New Roman" panose="02020603050405020304" pitchFamily="18" charset="0"/>
              </a:rPr>
              <a:t> by improving the renal circulation, facilitating kidney filtration and producing diuresis. It also lowers the blood pressure.</a:t>
            </a:r>
          </a:p>
          <a:p>
            <a:pPr algn="just" indent="-285750" lvl="3" marL="1428750">
              <a:lnSpc>
                <a:spcPct val="100000"/>
              </a:lnSpc>
              <a:spcBef>
                <a:spcPts val="0"/>
              </a:spcBef>
              <a:buFont typeface="Wingdings" panose="05000000000000000000" pitchFamily="2" charset="2"/>
              <a:buChar char="Ø"/>
            </a:pPr>
            <a:r>
              <a:rPr dirty="0" sz="2800" lang="en-US">
                <a:ea typeface="Times New Roman" panose="02020603050405020304" pitchFamily="18" charset="0"/>
              </a:rPr>
              <a:t>The patient's diet should be rich in protein, </a:t>
            </a:r>
            <a:r>
              <a:rPr dirty="0" sz="2800" lang="en-US" err="1">
                <a:ea typeface="Times New Roman" panose="02020603050405020304" pitchFamily="18" charset="0"/>
              </a:rPr>
              <a:t>fibre</a:t>
            </a:r>
            <a:r>
              <a:rPr dirty="0" sz="2800" lang="en-US">
                <a:ea typeface="Times New Roman" panose="02020603050405020304" pitchFamily="18" charset="0"/>
              </a:rPr>
              <a:t> and vitamins and low in carbohydrates and salt. </a:t>
            </a:r>
            <a:endParaRPr dirty="0" sz="28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Her </a:t>
            </a:r>
            <a:r>
              <a:rPr dirty="0" sz="2800" lang="en-US">
                <a:ea typeface="Times New Roman" panose="02020603050405020304" pitchFamily="18" charset="0"/>
              </a:rPr>
              <a:t>weight should be recorded twice a week. </a:t>
            </a:r>
            <a:endParaRPr dirty="0" sz="28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Observe </a:t>
            </a:r>
            <a:r>
              <a:rPr dirty="0" sz="2800" lang="en-US">
                <a:ea typeface="Times New Roman" panose="02020603050405020304" pitchFamily="18" charset="0"/>
              </a:rPr>
              <a:t>for </a:t>
            </a:r>
            <a:r>
              <a:rPr dirty="0" sz="2800" lang="en-US" err="1">
                <a:ea typeface="Times New Roman" panose="02020603050405020304" pitchFamily="18" charset="0"/>
              </a:rPr>
              <a:t>oedema</a:t>
            </a:r>
            <a:r>
              <a:rPr dirty="0" sz="2800" lang="en-US">
                <a:ea typeface="Times New Roman" panose="02020603050405020304" pitchFamily="18" charset="0"/>
              </a:rPr>
              <a:t> daily. </a:t>
            </a:r>
            <a:endParaRPr dirty="0" sz="28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Urine </a:t>
            </a:r>
            <a:r>
              <a:rPr dirty="0" sz="2800" lang="en-US">
                <a:ea typeface="Times New Roman" panose="02020603050405020304" pitchFamily="18" charset="0"/>
              </a:rPr>
              <a:t>should be tested for protein and Ketones</a:t>
            </a:r>
            <a:r>
              <a:rPr dirty="0" sz="2800" lang="en-US" smtClean="0">
                <a:ea typeface="Times New Roman" panose="02020603050405020304" pitchFamily="18" charset="0"/>
              </a:rPr>
              <a:t>.</a:t>
            </a:r>
          </a:p>
          <a:p>
            <a:pPr algn="just" indent="-285750" lvl="3" marL="1428750">
              <a:lnSpc>
                <a:spcPct val="100000"/>
              </a:lnSpc>
              <a:spcBef>
                <a:spcPts val="0"/>
              </a:spcBef>
              <a:buFont typeface="Wingdings" panose="05000000000000000000" pitchFamily="2" charset="2"/>
              <a:buChar char="Ø"/>
            </a:pPr>
            <a:endParaRPr dirty="0" lang="en-US"/>
          </a:p>
        </p:txBody>
      </p:sp>
      <p:sp>
        <p:nvSpPr>
          <p:cNvPr id="1049070" name="Slide Number Placeholder 3"/>
          <p:cNvSpPr>
            <a:spLocks noGrp="1"/>
          </p:cNvSpPr>
          <p:nvPr>
            <p:ph type="sldNum" sz="quarter" idx="12"/>
          </p:nvPr>
        </p:nvSpPr>
        <p:spPr/>
        <p:txBody>
          <a:bodyPr/>
          <a:p>
            <a:fld id="{5F0F26D2-990D-4104-B198-15B1F813F25B}" type="slidenum">
              <a:rPr lang="en-US" smtClean="0"/>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519" name=""/>
        <p:cNvGrpSpPr/>
        <p:nvPr/>
      </p:nvGrpSpPr>
      <p:grpSpPr>
        <a:xfrm>
          <a:off x="0" y="0"/>
          <a:ext cx="0" cy="0"/>
          <a:chOff x="0" y="0"/>
          <a:chExt cx="0" cy="0"/>
        </a:xfrm>
      </p:grpSpPr>
      <p:sp>
        <p:nvSpPr>
          <p:cNvPr id="1049071" name="Title 1"/>
          <p:cNvSpPr>
            <a:spLocks noGrp="1"/>
          </p:cNvSpPr>
          <p:nvPr>
            <p:ph type="title"/>
          </p:nvPr>
        </p:nvSpPr>
        <p:spPr>
          <a:xfrm>
            <a:off x="799563" y="0"/>
            <a:ext cx="10515600" cy="824248"/>
          </a:xfrm>
        </p:spPr>
        <p:txBody>
          <a:bodyPr/>
          <a:p>
            <a:r>
              <a:rPr dirty="0" lang="en-US" smtClean="0">
                <a:solidFill>
                  <a:srgbClr val="00B0F0"/>
                </a:solidFill>
              </a:rPr>
              <a:t>Management of (moderate pre-</a:t>
            </a:r>
            <a:r>
              <a:rPr dirty="0" lang="en-US" err="1" smtClean="0">
                <a:solidFill>
                  <a:srgbClr val="00B0F0"/>
                </a:solidFill>
              </a:rPr>
              <a:t>eclampsia</a:t>
            </a:r>
            <a:r>
              <a:rPr dirty="0" lang="en-US" smtClean="0">
                <a:solidFill>
                  <a:srgbClr val="00B0F0"/>
                </a:solidFill>
              </a:rPr>
              <a:t>)</a:t>
            </a:r>
            <a:endParaRPr dirty="0" lang="en-US">
              <a:solidFill>
                <a:srgbClr val="00B0F0"/>
              </a:solidFill>
            </a:endParaRPr>
          </a:p>
        </p:txBody>
      </p:sp>
      <p:sp>
        <p:nvSpPr>
          <p:cNvPr id="1049072" name="Content Placeholder 2"/>
          <p:cNvSpPr>
            <a:spLocks noGrp="1"/>
          </p:cNvSpPr>
          <p:nvPr>
            <p:ph idx="1"/>
          </p:nvPr>
        </p:nvSpPr>
        <p:spPr>
          <a:xfrm>
            <a:off x="838200" y="914400"/>
            <a:ext cx="10515600" cy="5262563"/>
          </a:xfrm>
        </p:spPr>
        <p:txBody>
          <a:bodyPr>
            <a:normAutofit lnSpcReduction="10000"/>
          </a:bodyPr>
          <a:p>
            <a:pPr algn="just" indent="-285750" lvl="3" marL="1428750">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Esbach setting is done daily to assess level of protein loss. Twenty four hour urine collection should be done to estimate </a:t>
            </a:r>
            <a:r>
              <a:rPr dirty="0" sz="2800" lang="en-US" err="1" smtClean="0">
                <a:solidFill>
                  <a:prstClr val="black"/>
                </a:solidFill>
                <a:ea typeface="Times New Roman" panose="02020603050405020304" pitchFamily="18" charset="0"/>
              </a:rPr>
              <a:t>oestriol</a:t>
            </a:r>
            <a:r>
              <a:rPr dirty="0" sz="2800" lang="en-US">
                <a:solidFill>
                  <a:prstClr val="black"/>
                </a:solidFill>
                <a:ea typeface="Times New Roman" panose="02020603050405020304" pitchFamily="18" charset="0"/>
              </a:rPr>
              <a:t> </a:t>
            </a:r>
            <a:r>
              <a:rPr dirty="0" sz="2800" lang="en-US" smtClean="0">
                <a:solidFill>
                  <a:prstClr val="black"/>
                </a:solidFill>
                <a:ea typeface="Times New Roman" panose="02020603050405020304" pitchFamily="18" charset="0"/>
              </a:rPr>
              <a:t>(</a:t>
            </a:r>
            <a:r>
              <a:rPr dirty="0" sz="2800" lang="en-US" err="1" smtClean="0">
                <a:solidFill>
                  <a:prstClr val="black"/>
                </a:solidFill>
                <a:ea typeface="Times New Roman" panose="02020603050405020304" pitchFamily="18" charset="0"/>
              </a:rPr>
              <a:t>oestrogen</a:t>
            </a:r>
            <a:r>
              <a:rPr dirty="0" sz="2800" lang="en-US" smtClean="0">
                <a:solidFill>
                  <a:prstClr val="black"/>
                </a:solidFill>
                <a:ea typeface="Times New Roman" panose="02020603050405020304" pitchFamily="18" charset="0"/>
              </a:rPr>
              <a:t>) </a:t>
            </a:r>
            <a:r>
              <a:rPr dirty="0" sz="2800" lang="en-US">
                <a:solidFill>
                  <a:prstClr val="black"/>
                </a:solidFill>
                <a:ea typeface="Times New Roman" panose="02020603050405020304" pitchFamily="18" charset="0"/>
              </a:rPr>
              <a:t>level as an indication of placental function.</a:t>
            </a:r>
          </a:p>
          <a:p>
            <a:pPr algn="just" indent="-285750" lvl="3" marL="1428750">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Fluid intake and output should be maintained strictly to monitor renal function. </a:t>
            </a:r>
          </a:p>
          <a:p>
            <a:pPr indent="-285750" lvl="3" marL="1428750">
              <a:lnSpc>
                <a:spcPct val="110000"/>
              </a:lnSpc>
              <a:spcBef>
                <a:spcPts val="0"/>
              </a:spcBef>
              <a:buFont typeface="Wingdings" panose="05000000000000000000" pitchFamily="2" charset="2"/>
              <a:buChar char="Ø"/>
            </a:pPr>
            <a:r>
              <a:rPr dirty="0" sz="2800" lang="en-US">
                <a:ea typeface="Times New Roman" panose="02020603050405020304" pitchFamily="18" charset="0"/>
              </a:rPr>
              <a:t>Sedatives, such as </a:t>
            </a:r>
            <a:r>
              <a:rPr dirty="0" sz="2800" lang="en-US" err="1">
                <a:ea typeface="Times New Roman" panose="02020603050405020304" pitchFamily="18" charset="0"/>
              </a:rPr>
              <a:t>phenobarbitone</a:t>
            </a:r>
            <a:r>
              <a:rPr dirty="0" sz="2800" lang="en-US">
                <a:ea typeface="Times New Roman" panose="02020603050405020304" pitchFamily="18" charset="0"/>
              </a:rPr>
              <a:t>, may be given to ensure rest and </a:t>
            </a:r>
            <a:r>
              <a:rPr dirty="0" sz="2800" lang="en-US" smtClean="0">
                <a:ea typeface="Times New Roman" panose="02020603050405020304" pitchFamily="18" charset="0"/>
              </a:rPr>
              <a:t>sleep.</a:t>
            </a:r>
          </a:p>
          <a:p>
            <a:pPr indent="-285750" lvl="3" marL="1428750">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Give </a:t>
            </a:r>
            <a:r>
              <a:rPr dirty="0" sz="2800" lang="en-US">
                <a:ea typeface="Times New Roman" panose="02020603050405020304" pitchFamily="18" charset="0"/>
              </a:rPr>
              <a:t>antihypertensive drugs like </a:t>
            </a:r>
            <a:r>
              <a:rPr dirty="0" sz="2800" lang="en-US" err="1">
                <a:ea typeface="Times New Roman" panose="02020603050405020304" pitchFamily="18" charset="0"/>
              </a:rPr>
              <a:t>aldomet</a:t>
            </a:r>
            <a:r>
              <a:rPr dirty="0" sz="2800" lang="en-US">
                <a:ea typeface="Times New Roman" panose="02020603050405020304" pitchFamily="18" charset="0"/>
              </a:rPr>
              <a:t> to lower blood pressure. </a:t>
            </a:r>
            <a:endParaRPr dirty="0" sz="2800" lang="en-US" smtClean="0">
              <a:ea typeface="Times New Roman" panose="02020603050405020304" pitchFamily="18" charset="0"/>
            </a:endParaRPr>
          </a:p>
          <a:p>
            <a:pPr indent="-285750" lvl="3" marL="1428750">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Take </a:t>
            </a:r>
            <a:r>
              <a:rPr dirty="0" sz="2800" lang="en-US">
                <a:ea typeface="Times New Roman" panose="02020603050405020304" pitchFamily="18" charset="0"/>
              </a:rPr>
              <a:t>vital signs: blood pressure, temperature, pulse and respirations four hourly.</a:t>
            </a:r>
          </a:p>
          <a:p>
            <a:endParaRPr dirty="0" lang="en-US"/>
          </a:p>
        </p:txBody>
      </p:sp>
      <p:sp>
        <p:nvSpPr>
          <p:cNvPr id="1049073" name="Slide Number Placeholder 3"/>
          <p:cNvSpPr>
            <a:spLocks noGrp="1"/>
          </p:cNvSpPr>
          <p:nvPr>
            <p:ph type="sldNum" sz="quarter" idx="12"/>
          </p:nvPr>
        </p:nvSpPr>
        <p:spPr/>
        <p:txBody>
          <a:bodyPr/>
          <a:p>
            <a:fld id="{5F0F26D2-990D-4104-B198-15B1F813F25B}" type="slidenum">
              <a:rPr lang="en-US" smtClean="0"/>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520" name=""/>
        <p:cNvGrpSpPr/>
        <p:nvPr/>
      </p:nvGrpSpPr>
      <p:grpSpPr>
        <a:xfrm>
          <a:off x="0" y="0"/>
          <a:ext cx="0" cy="0"/>
          <a:chOff x="0" y="0"/>
          <a:chExt cx="0" cy="0"/>
        </a:xfrm>
      </p:grpSpPr>
      <p:sp>
        <p:nvSpPr>
          <p:cNvPr id="1049074" name="Title 1"/>
          <p:cNvSpPr>
            <a:spLocks noGrp="1"/>
          </p:cNvSpPr>
          <p:nvPr>
            <p:ph type="title"/>
          </p:nvPr>
        </p:nvSpPr>
        <p:spPr>
          <a:xfrm>
            <a:off x="838200" y="141669"/>
            <a:ext cx="10515600" cy="721216"/>
          </a:xfrm>
        </p:spPr>
        <p:txBody>
          <a:bodyPr/>
          <a:p>
            <a:r>
              <a:rPr dirty="0" lang="en-US">
                <a:solidFill>
                  <a:srgbClr val="00B0F0"/>
                </a:solidFill>
              </a:rPr>
              <a:t>Management of (moderate pre-</a:t>
            </a:r>
            <a:r>
              <a:rPr dirty="0" lang="en-US" err="1">
                <a:solidFill>
                  <a:srgbClr val="00B0F0"/>
                </a:solidFill>
              </a:rPr>
              <a:t>eclampsia</a:t>
            </a:r>
            <a:r>
              <a:rPr dirty="0" lang="en-US">
                <a:solidFill>
                  <a:srgbClr val="00B0F0"/>
                </a:solidFill>
              </a:rPr>
              <a:t>)</a:t>
            </a:r>
            <a:endParaRPr dirty="0" lang="en-US"/>
          </a:p>
        </p:txBody>
      </p:sp>
      <p:sp>
        <p:nvSpPr>
          <p:cNvPr id="1049075" name="Content Placeholder 2"/>
          <p:cNvSpPr>
            <a:spLocks noGrp="1"/>
          </p:cNvSpPr>
          <p:nvPr>
            <p:ph idx="1"/>
          </p:nvPr>
        </p:nvSpPr>
        <p:spPr>
          <a:xfrm>
            <a:off x="838200" y="940158"/>
            <a:ext cx="10515600" cy="5236805"/>
          </a:xfrm>
        </p:spPr>
        <p:txBody>
          <a:bodyPr>
            <a:normAutofit lnSpcReduction="10000"/>
          </a:bodyPr>
          <a:p>
            <a:pPr indent="-285750" lvl="3" marL="1428750">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heart rate should be taken four hourly or two times daily, depending on the condition.</a:t>
            </a:r>
          </a:p>
          <a:p>
            <a:pPr indent="-285750" lvl="3" marL="1428750">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 A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kick chart to monitor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movement should also be kept.</a:t>
            </a:r>
          </a:p>
          <a:p>
            <a:pPr indent="-285750" lvl="3" marL="1428750">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When the mother's condition improves, she can be discharged to attend clinic weekly until she goes into spontaneous </a:t>
            </a:r>
            <a:r>
              <a:rPr dirty="0" sz="2800" lang="en-US" err="1">
                <a:solidFill>
                  <a:prstClr val="black"/>
                </a:solidFill>
                <a:ea typeface="Times New Roman" panose="02020603050405020304" pitchFamily="18" charset="0"/>
              </a:rPr>
              <a:t>labour</a:t>
            </a:r>
            <a:r>
              <a:rPr dirty="0" sz="2800" lang="en-US">
                <a:solidFill>
                  <a:prstClr val="black"/>
                </a:solidFill>
                <a:ea typeface="Times New Roman" panose="02020603050405020304" pitchFamily="18" charset="0"/>
              </a:rPr>
              <a:t>. </a:t>
            </a:r>
          </a:p>
          <a:p>
            <a:pPr indent="-285750" lvl="3" marL="1428750">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Otherwise, she should be admitted at 38 weeks for induction of </a:t>
            </a:r>
            <a:r>
              <a:rPr dirty="0" sz="2800" lang="en-US" err="1">
                <a:solidFill>
                  <a:prstClr val="black"/>
                </a:solidFill>
                <a:ea typeface="Times New Roman" panose="02020603050405020304" pitchFamily="18" charset="0"/>
              </a:rPr>
              <a:t>labour</a:t>
            </a:r>
            <a:r>
              <a:rPr dirty="0" sz="2800" lang="en-US">
                <a:solidFill>
                  <a:prstClr val="black"/>
                </a:solidFill>
                <a:ea typeface="Times New Roman" panose="02020603050405020304" pitchFamily="18" charset="0"/>
              </a:rPr>
              <a:t>. </a:t>
            </a:r>
          </a:p>
          <a:p>
            <a:pPr indent="-285750" lvl="3" marL="1428750">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If, in spite of the above care, the condition does not improve, caesarean section should be performed.</a:t>
            </a:r>
          </a:p>
          <a:p>
            <a:endParaRPr dirty="0" lang="en-US"/>
          </a:p>
        </p:txBody>
      </p:sp>
      <p:sp>
        <p:nvSpPr>
          <p:cNvPr id="1049076" name="Slide Number Placeholder 3"/>
          <p:cNvSpPr>
            <a:spLocks noGrp="1"/>
          </p:cNvSpPr>
          <p:nvPr>
            <p:ph type="sldNum" sz="quarter" idx="12"/>
          </p:nvPr>
        </p:nvSpPr>
        <p:spPr/>
        <p:txBody>
          <a:bodyPr/>
          <a:p>
            <a:fld id="{5F0F26D2-990D-4104-B198-15B1F813F25B}" type="slidenum">
              <a:rPr lang="en-US" smtClean="0"/>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521" name=""/>
        <p:cNvGrpSpPr/>
        <p:nvPr/>
      </p:nvGrpSpPr>
      <p:grpSpPr>
        <a:xfrm>
          <a:off x="0" y="0"/>
          <a:ext cx="0" cy="0"/>
          <a:chOff x="0" y="0"/>
          <a:chExt cx="0" cy="0"/>
        </a:xfrm>
      </p:grpSpPr>
      <p:sp>
        <p:nvSpPr>
          <p:cNvPr id="1049077" name="Title 1"/>
          <p:cNvSpPr>
            <a:spLocks noGrp="1"/>
          </p:cNvSpPr>
          <p:nvPr>
            <p:ph type="title"/>
          </p:nvPr>
        </p:nvSpPr>
        <p:spPr>
          <a:xfrm>
            <a:off x="838200" y="128790"/>
            <a:ext cx="10515600" cy="888642"/>
          </a:xfrm>
        </p:spPr>
        <p:txBody>
          <a:bodyPr>
            <a:normAutofit/>
          </a:bodyPr>
          <a:p>
            <a:pPr algn="ctr"/>
            <a:r>
              <a:rPr dirty="0" lang="en-US" smtClean="0">
                <a:solidFill>
                  <a:srgbClr val="00B0F0"/>
                </a:solidFill>
                <a:latin typeface="+mn-lt"/>
              </a:rPr>
              <a:t>Management during </a:t>
            </a:r>
            <a:r>
              <a:rPr dirty="0" lang="en-US" err="1" smtClean="0">
                <a:solidFill>
                  <a:srgbClr val="00B0F0"/>
                </a:solidFill>
                <a:latin typeface="+mn-lt"/>
              </a:rPr>
              <a:t>labour</a:t>
            </a:r>
            <a:endParaRPr dirty="0" lang="en-US">
              <a:solidFill>
                <a:srgbClr val="00B0F0"/>
              </a:solidFill>
              <a:latin typeface="+mn-lt"/>
            </a:endParaRPr>
          </a:p>
        </p:txBody>
      </p:sp>
      <p:sp>
        <p:nvSpPr>
          <p:cNvPr id="1049078" name="Content Placeholder 2"/>
          <p:cNvSpPr>
            <a:spLocks noGrp="1"/>
          </p:cNvSpPr>
          <p:nvPr>
            <p:ph idx="1"/>
          </p:nvPr>
        </p:nvSpPr>
        <p:spPr>
          <a:xfrm>
            <a:off x="838200" y="1506828"/>
            <a:ext cx="10515600" cy="4507606"/>
          </a:xfrm>
        </p:spPr>
        <p:txBody>
          <a:bodyPr>
            <a:normAutofit/>
          </a:bodyPr>
          <a:p>
            <a:pPr algn="just" marL="0" marR="0">
              <a:lnSpc>
                <a:spcPct val="100000"/>
              </a:lnSpc>
              <a:spcBef>
                <a:spcPts val="0"/>
              </a:spcBef>
              <a:spcAft>
                <a:spcPts val="0"/>
              </a:spcAft>
            </a:pPr>
            <a:r>
              <a:rPr b="1" dirty="0" lang="en-US" smtClean="0">
                <a:ea typeface="Times New Roman" panose="02020603050405020304" pitchFamily="18" charset="0"/>
              </a:rPr>
              <a:t>Remain</a:t>
            </a:r>
            <a:r>
              <a:rPr dirty="0" lang="en-US" smtClean="0">
                <a:ea typeface="Times New Roman" panose="02020603050405020304" pitchFamily="18" charset="0"/>
              </a:rPr>
              <a:t> with the mother throughout </a:t>
            </a:r>
            <a:r>
              <a:rPr dirty="0" lang="en-US" err="1" smtClean="0">
                <a:ea typeface="Times New Roman" panose="02020603050405020304" pitchFamily="18" charset="0"/>
              </a:rPr>
              <a:t>labour</a:t>
            </a:r>
            <a:r>
              <a:rPr dirty="0" lang="en-US" smtClean="0">
                <a:ea typeface="Times New Roman" panose="02020603050405020304" pitchFamily="18" charset="0"/>
              </a:rPr>
              <a:t>. </a:t>
            </a:r>
          </a:p>
          <a:p>
            <a:pPr algn="just" marL="0" marR="0">
              <a:lnSpc>
                <a:spcPct val="100000"/>
              </a:lnSpc>
              <a:spcBef>
                <a:spcPts val="0"/>
              </a:spcBef>
              <a:spcAft>
                <a:spcPts val="0"/>
              </a:spcAft>
            </a:pPr>
            <a:r>
              <a:rPr dirty="0" lang="en-US" smtClean="0">
                <a:ea typeface="Times New Roman" panose="02020603050405020304" pitchFamily="18" charset="0"/>
              </a:rPr>
              <a:t>Maintain close vigilant observations of:</a:t>
            </a: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Presence of </a:t>
            </a:r>
            <a:r>
              <a:rPr dirty="0" sz="2800" lang="en-US" err="1" smtClean="0">
                <a:ea typeface="Times New Roman" panose="02020603050405020304" pitchFamily="18" charset="0"/>
              </a:rPr>
              <a:t>oedema</a:t>
            </a:r>
            <a:endParaRPr dirty="0" sz="2800" lang="en-US">
              <a:ea typeface="Times New Roman" panose="02020603050405020304" pitchFamily="18" charset="0"/>
            </a:endParaRP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Urinary output</a:t>
            </a: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Urinalysis results</a:t>
            </a: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Blood pressure</a:t>
            </a:r>
          </a:p>
          <a:p>
            <a:pPr algn="just" marL="0" marR="0">
              <a:lnSpc>
                <a:spcPct val="100000"/>
              </a:lnSpc>
              <a:spcBef>
                <a:spcPts val="0"/>
              </a:spcBef>
              <a:spcAft>
                <a:spcPts val="0"/>
              </a:spcAft>
            </a:pPr>
            <a:r>
              <a:rPr dirty="0" lang="en-US" smtClean="0">
                <a:ea typeface="Times New Roman" panose="02020603050405020304" pitchFamily="18" charset="0"/>
              </a:rPr>
              <a:t>Report any deviations to the doctor immediately. </a:t>
            </a:r>
          </a:p>
          <a:p>
            <a:pPr algn="just" indent="0" marL="0" marR="0">
              <a:spcBef>
                <a:spcPts val="0"/>
              </a:spcBef>
              <a:spcAft>
                <a:spcPts val="0"/>
              </a:spcAft>
              <a:buNone/>
            </a:pPr>
            <a:endParaRPr dirty="0" sz="4000" lang="en-US" smtClean="0">
              <a:latin typeface="Times New Roman" panose="02020603050405020304" pitchFamily="18" charset="0"/>
              <a:ea typeface="Times New Roman" panose="02020603050405020304" pitchFamily="18" charset="0"/>
            </a:endParaRPr>
          </a:p>
          <a:p>
            <a:endParaRPr dirty="0" lang="en-US"/>
          </a:p>
        </p:txBody>
      </p:sp>
      <p:sp>
        <p:nvSpPr>
          <p:cNvPr id="1049079" name="Slide Number Placeholder 3"/>
          <p:cNvSpPr>
            <a:spLocks noGrp="1"/>
          </p:cNvSpPr>
          <p:nvPr>
            <p:ph type="sldNum" sz="quarter" idx="12"/>
          </p:nvPr>
        </p:nvSpPr>
        <p:spPr/>
        <p:txBody>
          <a:bodyPr/>
          <a:p>
            <a:fld id="{5F0F26D2-990D-4104-B198-15B1F813F25B}" type="slidenum">
              <a:rPr lang="en-US" smtClean="0"/>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522" name=""/>
        <p:cNvGrpSpPr/>
        <p:nvPr/>
      </p:nvGrpSpPr>
      <p:grpSpPr>
        <a:xfrm>
          <a:off x="0" y="0"/>
          <a:ext cx="0" cy="0"/>
          <a:chOff x="0" y="0"/>
          <a:chExt cx="0" cy="0"/>
        </a:xfrm>
      </p:grpSpPr>
      <p:sp>
        <p:nvSpPr>
          <p:cNvPr id="1049080" name="Title 1"/>
          <p:cNvSpPr>
            <a:spLocks noGrp="1"/>
          </p:cNvSpPr>
          <p:nvPr>
            <p:ph type="title"/>
          </p:nvPr>
        </p:nvSpPr>
        <p:spPr>
          <a:xfrm>
            <a:off x="838200" y="103031"/>
            <a:ext cx="10515600" cy="811369"/>
          </a:xfrm>
        </p:spPr>
        <p:txBody>
          <a:bodyPr/>
          <a:p>
            <a:pPr algn="ctr"/>
            <a:r>
              <a:rPr dirty="0" lang="en-US" smtClean="0">
                <a:solidFill>
                  <a:srgbClr val="00B0F0"/>
                </a:solidFill>
                <a:latin typeface="+mn-lt"/>
              </a:rPr>
              <a:t>Management during </a:t>
            </a:r>
            <a:r>
              <a:rPr dirty="0" lang="en-US" err="1" smtClean="0">
                <a:solidFill>
                  <a:srgbClr val="00B0F0"/>
                </a:solidFill>
                <a:latin typeface="+mn-lt"/>
              </a:rPr>
              <a:t>labour</a:t>
            </a:r>
            <a:endParaRPr dirty="0" lang="en-US">
              <a:solidFill>
                <a:srgbClr val="00B0F0"/>
              </a:solidFill>
              <a:latin typeface="+mn-lt"/>
            </a:endParaRPr>
          </a:p>
        </p:txBody>
      </p:sp>
      <p:sp>
        <p:nvSpPr>
          <p:cNvPr id="1049081" name="Content Placeholder 2"/>
          <p:cNvSpPr>
            <a:spLocks noGrp="1"/>
          </p:cNvSpPr>
          <p:nvPr>
            <p:ph idx="1"/>
          </p:nvPr>
        </p:nvSpPr>
        <p:spPr>
          <a:xfrm>
            <a:off x="851079" y="1429556"/>
            <a:ext cx="10515600" cy="5048518"/>
          </a:xfrm>
        </p:spPr>
        <p:txBody>
          <a:bodyPr/>
          <a:p>
            <a:pPr algn="just" indent="-457200" lvl="2">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Take vital signs as follows: blood pressure and pulse rate half hourly, temperature four hourly, unless otherwise indicated.</a:t>
            </a:r>
          </a:p>
          <a:p>
            <a:pPr algn="just" indent="-457200" lvl="2">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Perform abdominal examination and observe for contractions and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heart rate half hourly. </a:t>
            </a:r>
          </a:p>
          <a:p>
            <a:pPr algn="just" indent="-457200" lvl="2">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At the same time, observe for signs of second stage of </a:t>
            </a:r>
            <a:r>
              <a:rPr dirty="0" sz="2800" lang="en-US" err="1">
                <a:solidFill>
                  <a:prstClr val="black"/>
                </a:solidFill>
                <a:ea typeface="Times New Roman" panose="02020603050405020304" pitchFamily="18" charset="0"/>
              </a:rPr>
              <a:t>labour</a:t>
            </a:r>
            <a:r>
              <a:rPr dirty="0" sz="2800" lang="en-US">
                <a:solidFill>
                  <a:prstClr val="black"/>
                </a:solidFill>
                <a:ea typeface="Times New Roman" panose="02020603050405020304" pitchFamily="18" charset="0"/>
              </a:rPr>
              <a:t> and immediately alert both the </a:t>
            </a:r>
            <a:r>
              <a:rPr b="1" dirty="0" sz="2800" lang="en-US">
                <a:solidFill>
                  <a:prstClr val="black"/>
                </a:solidFill>
                <a:ea typeface="Times New Roman" panose="02020603050405020304" pitchFamily="18" charset="0"/>
              </a:rPr>
              <a:t>obstetrician and </a:t>
            </a:r>
            <a:r>
              <a:rPr b="1" dirty="0" sz="2800" lang="en-US" err="1">
                <a:solidFill>
                  <a:prstClr val="black"/>
                </a:solidFill>
                <a:ea typeface="Times New Roman" panose="02020603050405020304" pitchFamily="18" charset="0"/>
              </a:rPr>
              <a:t>paediatrician</a:t>
            </a:r>
            <a:r>
              <a:rPr dirty="0" sz="2800" lang="en-US">
                <a:solidFill>
                  <a:prstClr val="black"/>
                </a:solidFill>
                <a:ea typeface="Times New Roman" panose="02020603050405020304" pitchFamily="18" charset="0"/>
              </a:rPr>
              <a:t>.</a:t>
            </a:r>
          </a:p>
          <a:p>
            <a:pPr algn="just" indent="-457200" lvl="2">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After delivery, monitor blood pressure four hourly for 24 hours</a:t>
            </a:r>
            <a:r>
              <a:rPr dirty="0" sz="2800" lang="en-US" smtClean="0">
                <a:solidFill>
                  <a:prstClr val="black"/>
                </a:solidFill>
                <a:ea typeface="Times New Roman" panose="02020603050405020304" pitchFamily="18" charset="0"/>
              </a:rPr>
              <a:t>.</a:t>
            </a:r>
          </a:p>
          <a:p>
            <a:pPr algn="just" indent="-457200" lvl="2">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 </a:t>
            </a:r>
            <a:r>
              <a:rPr dirty="0" sz="2800" lang="en-US">
                <a:solidFill>
                  <a:prstClr val="black"/>
                </a:solidFill>
                <a:ea typeface="Times New Roman" panose="02020603050405020304" pitchFamily="18" charset="0"/>
              </a:rPr>
              <a:t>Urinalysis should be done twice a day</a:t>
            </a:r>
            <a:r>
              <a:rPr dirty="0" sz="2800" lang="en-US" smtClean="0">
                <a:solidFill>
                  <a:prstClr val="black"/>
                </a:solidFill>
                <a:ea typeface="Times New Roman" panose="02020603050405020304" pitchFamily="18" charset="0"/>
              </a:rPr>
              <a:t>.</a:t>
            </a:r>
          </a:p>
          <a:p>
            <a:pPr algn="just" indent="-457200" lvl="2">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 </a:t>
            </a:r>
            <a:r>
              <a:rPr dirty="0" sz="2800" lang="en-US">
                <a:solidFill>
                  <a:prstClr val="black"/>
                </a:solidFill>
                <a:ea typeface="Times New Roman" panose="02020603050405020304" pitchFamily="18" charset="0"/>
              </a:rPr>
              <a:t>You should maintain a urinary output chart and continue with antihypertensive drugs and normal postnatal or caesarean section care.</a:t>
            </a:r>
          </a:p>
          <a:p>
            <a:endParaRPr dirty="0" lang="en-US"/>
          </a:p>
        </p:txBody>
      </p:sp>
      <p:sp>
        <p:nvSpPr>
          <p:cNvPr id="1049082" name="Slide Number Placeholder 3"/>
          <p:cNvSpPr>
            <a:spLocks noGrp="1"/>
          </p:cNvSpPr>
          <p:nvPr>
            <p:ph type="sldNum" sz="quarter" idx="12"/>
          </p:nvPr>
        </p:nvSpPr>
        <p:spPr/>
        <p:txBody>
          <a:bodyPr/>
          <a:p>
            <a:fld id="{5F0F26D2-990D-4104-B198-15B1F813F25B}" type="slidenum">
              <a:rPr lang="en-US" smtClean="0"/>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523" name=""/>
        <p:cNvGrpSpPr/>
        <p:nvPr/>
      </p:nvGrpSpPr>
      <p:grpSpPr>
        <a:xfrm>
          <a:off x="0" y="0"/>
          <a:ext cx="0" cy="0"/>
          <a:chOff x="0" y="0"/>
          <a:chExt cx="0" cy="0"/>
        </a:xfrm>
      </p:grpSpPr>
      <p:sp>
        <p:nvSpPr>
          <p:cNvPr id="1049083" name="Title 1"/>
          <p:cNvSpPr>
            <a:spLocks noGrp="1"/>
          </p:cNvSpPr>
          <p:nvPr>
            <p:ph type="title"/>
          </p:nvPr>
        </p:nvSpPr>
        <p:spPr>
          <a:xfrm>
            <a:off x="838200" y="167425"/>
            <a:ext cx="10515600" cy="682581"/>
          </a:xfrm>
        </p:spPr>
        <p:txBody>
          <a:bodyPr>
            <a:normAutofit fontScale="90000"/>
          </a:bodyPr>
          <a:p>
            <a:pPr indent="-742950" marL="742950">
              <a:buFont typeface="+mj-lt"/>
              <a:buAutoNum type="arabicPeriod" startAt="3"/>
            </a:pPr>
            <a:r>
              <a:rPr dirty="0" lang="en-US" smtClean="0">
                <a:solidFill>
                  <a:srgbClr val="00B0F0"/>
                </a:solidFill>
                <a:latin typeface="+mn-lt"/>
              </a:rPr>
              <a:t>Active management of severe pre-</a:t>
            </a:r>
            <a:r>
              <a:rPr dirty="0" lang="en-US" err="1" smtClean="0">
                <a:solidFill>
                  <a:srgbClr val="00B0F0"/>
                </a:solidFill>
                <a:latin typeface="+mn-lt"/>
              </a:rPr>
              <a:t>eclampsia</a:t>
            </a:r>
            <a:endParaRPr dirty="0" lang="en-US">
              <a:solidFill>
                <a:srgbClr val="00B0F0"/>
              </a:solidFill>
              <a:latin typeface="+mn-lt"/>
            </a:endParaRPr>
          </a:p>
        </p:txBody>
      </p:sp>
      <p:sp>
        <p:nvSpPr>
          <p:cNvPr id="1049084" name="Content Placeholder 2"/>
          <p:cNvSpPr>
            <a:spLocks noGrp="1"/>
          </p:cNvSpPr>
          <p:nvPr>
            <p:ph idx="1"/>
          </p:nvPr>
        </p:nvSpPr>
        <p:spPr>
          <a:xfrm>
            <a:off x="838200" y="1017431"/>
            <a:ext cx="10515600" cy="5602310"/>
          </a:xfrm>
        </p:spPr>
        <p:txBody>
          <a:bodyPr>
            <a:normAutofit lnSpcReduction="10000"/>
          </a:bodyPr>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Admit </a:t>
            </a:r>
            <a:r>
              <a:rPr dirty="0" sz="2800" lang="en-US">
                <a:ea typeface="Times New Roman" panose="02020603050405020304" pitchFamily="18" charset="0"/>
              </a:rPr>
              <a:t>the mother in a quiet, dimly lit room on complete </a:t>
            </a:r>
            <a:r>
              <a:rPr dirty="0" sz="2800" lang="en-US" err="1">
                <a:ea typeface="Times New Roman" panose="02020603050405020304" pitchFamily="18" charset="0"/>
              </a:rPr>
              <a:t>bedrest</a:t>
            </a:r>
            <a:r>
              <a:rPr dirty="0" sz="2800" lang="en-US" smtClean="0">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In the room there should be an emergency tray and an epileptic tray in case of a fit</a:t>
            </a:r>
            <a:r>
              <a:rPr dirty="0" sz="2800" lang="en-US" smtClean="0">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The aim of care </a:t>
            </a:r>
            <a:r>
              <a:rPr dirty="0" sz="2800" lang="en-US" smtClean="0">
                <a:ea typeface="Times New Roman" panose="02020603050405020304" pitchFamily="18" charset="0"/>
              </a:rPr>
              <a:t>is: </a:t>
            </a:r>
          </a:p>
          <a:p>
            <a:pPr indent="-457200" lvl="4">
              <a:lnSpc>
                <a:spcPct val="100000"/>
              </a:lnSpc>
              <a:spcBef>
                <a:spcPts val="0"/>
              </a:spcBef>
              <a:buFont typeface="Wingdings" panose="05000000000000000000" pitchFamily="2" charset="2"/>
              <a:buChar char="ü"/>
            </a:pPr>
            <a:r>
              <a:rPr b="1" dirty="0" sz="2600" lang="en-US" smtClean="0">
                <a:ea typeface="Times New Roman" panose="02020603050405020304" pitchFamily="18" charset="0"/>
              </a:rPr>
              <a:t>To </a:t>
            </a:r>
            <a:r>
              <a:rPr b="1" dirty="0" sz="2600" lang="en-US">
                <a:ea typeface="Times New Roman" panose="02020603050405020304" pitchFamily="18" charset="0"/>
              </a:rPr>
              <a:t>prevent convulsions and </a:t>
            </a:r>
            <a:r>
              <a:rPr b="1" dirty="0" sz="2600" lang="en-US" smtClean="0">
                <a:ea typeface="Times New Roman" panose="02020603050405020304" pitchFamily="18" charset="0"/>
              </a:rPr>
              <a:t>Control </a:t>
            </a:r>
            <a:r>
              <a:rPr b="1" dirty="0" sz="2600" lang="en-US">
                <a:ea typeface="Times New Roman" panose="02020603050405020304" pitchFamily="18" charset="0"/>
              </a:rPr>
              <a:t>hypertension </a:t>
            </a:r>
            <a:r>
              <a:rPr b="1" dirty="0" sz="2600" lang="en-US" smtClean="0">
                <a:ea typeface="Times New Roman" panose="02020603050405020304" pitchFamily="18" charset="0"/>
              </a:rPr>
              <a:t>To </a:t>
            </a:r>
            <a:r>
              <a:rPr b="1" dirty="0" sz="2600" lang="en-US">
                <a:ea typeface="Times New Roman" panose="02020603050405020304" pitchFamily="18" charset="0"/>
              </a:rPr>
              <a:t>prevent death of the mother and </a:t>
            </a:r>
            <a:r>
              <a:rPr b="1" dirty="0" sz="2600" lang="en-US" err="1">
                <a:ea typeface="Times New Roman" panose="02020603050405020304" pitchFamily="18" charset="0"/>
              </a:rPr>
              <a:t>foetus</a:t>
            </a:r>
            <a:r>
              <a:rPr dirty="0" sz="2600" lang="en-US">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Place the mother on lateral position to improve </a:t>
            </a:r>
            <a:r>
              <a:rPr dirty="0" sz="2800" lang="en-US" err="1">
                <a:ea typeface="Times New Roman" panose="02020603050405020304" pitchFamily="18" charset="0"/>
              </a:rPr>
              <a:t>foetal</a:t>
            </a:r>
            <a:r>
              <a:rPr dirty="0" sz="2800" lang="en-US">
                <a:ea typeface="Times New Roman" panose="02020603050405020304" pitchFamily="18" charset="0"/>
              </a:rPr>
              <a:t> circulation and to prevent vena </a:t>
            </a:r>
            <a:r>
              <a:rPr dirty="0" sz="2800" lang="en-US" smtClean="0">
                <a:ea typeface="Times New Roman" panose="02020603050405020304" pitchFamily="18" charset="0"/>
              </a:rPr>
              <a:t>cava </a:t>
            </a:r>
            <a:r>
              <a:rPr dirty="0" sz="2800" lang="en-US">
                <a:ea typeface="Times New Roman" panose="02020603050405020304" pitchFamily="18" charset="0"/>
              </a:rPr>
              <a:t>compression by the uterus. </a:t>
            </a:r>
            <a:endParaRPr dirty="0" sz="2800" lang="en-US" smtClean="0">
              <a:ea typeface="Times New Roman" panose="02020603050405020304" pitchFamily="18" charset="0"/>
            </a:endParaRP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Remain </a:t>
            </a:r>
            <a:r>
              <a:rPr dirty="0" sz="2800" lang="en-US">
                <a:ea typeface="Times New Roman" panose="02020603050405020304" pitchFamily="18" charset="0"/>
              </a:rPr>
              <a:t>with the mother and maintain vigilant observations. </a:t>
            </a:r>
            <a:endParaRPr dirty="0" sz="2800" lang="en-US" smtClean="0">
              <a:ea typeface="Times New Roman" panose="02020603050405020304" pitchFamily="18" charset="0"/>
            </a:endParaRP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On </a:t>
            </a:r>
            <a:r>
              <a:rPr dirty="0" sz="2800" lang="en-US">
                <a:ea typeface="Times New Roman" panose="02020603050405020304" pitchFamily="18" charset="0"/>
              </a:rPr>
              <a:t>admission you should take all observations and note them on a chart and continue half hourly or as prescribed by the doctor</a:t>
            </a:r>
            <a:r>
              <a:rPr dirty="0" sz="2800" lang="en-US" smtClean="0">
                <a:ea typeface="Times New Roman" panose="02020603050405020304" pitchFamily="18" charset="0"/>
              </a:rPr>
              <a:t>. (TPR/BP, FHR,)</a:t>
            </a:r>
            <a:endParaRPr dirty="0" sz="2800" lang="en-US">
              <a:ea typeface="Times New Roman" panose="02020603050405020304" pitchFamily="18" charset="0"/>
            </a:endParaRPr>
          </a:p>
          <a:p>
            <a:pPr indent="0" marL="0">
              <a:buNone/>
            </a:pPr>
            <a:endParaRPr dirty="0" lang="en-US"/>
          </a:p>
        </p:txBody>
      </p:sp>
      <p:sp>
        <p:nvSpPr>
          <p:cNvPr id="1049085" name="Slide Number Placeholder 3"/>
          <p:cNvSpPr>
            <a:spLocks noGrp="1"/>
          </p:cNvSpPr>
          <p:nvPr>
            <p:ph type="sldNum" sz="quarter" idx="12"/>
          </p:nvPr>
        </p:nvSpPr>
        <p:spPr/>
        <p:txBody>
          <a:bodyPr/>
          <a:p>
            <a:fld id="{5F0F26D2-990D-4104-B198-15B1F813F25B}" type="slidenum">
              <a:rPr lang="en-US" smtClean="0"/>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sp>
        <p:nvSpPr>
          <p:cNvPr id="1049086" name="Title 1"/>
          <p:cNvSpPr>
            <a:spLocks noGrp="1"/>
          </p:cNvSpPr>
          <p:nvPr>
            <p:ph type="title"/>
          </p:nvPr>
        </p:nvSpPr>
        <p:spPr>
          <a:xfrm>
            <a:off x="838200" y="0"/>
            <a:ext cx="10515600" cy="991674"/>
          </a:xfrm>
        </p:spPr>
        <p:txBody>
          <a:bodyPr>
            <a:normAutofit/>
          </a:bodyPr>
          <a:p>
            <a:r>
              <a:rPr dirty="0" sz="4000" lang="en-US">
                <a:solidFill>
                  <a:srgbClr val="00B0F0"/>
                </a:solidFill>
                <a:latin typeface="Calibri" panose="020F0502020204030204"/>
              </a:rPr>
              <a:t>Active management of severe pre-</a:t>
            </a:r>
            <a:r>
              <a:rPr dirty="0" sz="4000" lang="en-US" err="1">
                <a:solidFill>
                  <a:srgbClr val="00B0F0"/>
                </a:solidFill>
                <a:latin typeface="Calibri" panose="020F0502020204030204"/>
              </a:rPr>
              <a:t>eclampsia</a:t>
            </a:r>
            <a:endParaRPr dirty="0" lang="en-US"/>
          </a:p>
        </p:txBody>
      </p:sp>
      <p:sp>
        <p:nvSpPr>
          <p:cNvPr id="1049087" name="Content Placeholder 2"/>
          <p:cNvSpPr>
            <a:spLocks noGrp="1"/>
          </p:cNvSpPr>
          <p:nvPr>
            <p:ph idx="1"/>
          </p:nvPr>
        </p:nvSpPr>
        <p:spPr>
          <a:xfrm>
            <a:off x="270456" y="1030310"/>
            <a:ext cx="11462198" cy="5602310"/>
          </a:xfrm>
        </p:spPr>
        <p:txBody>
          <a:bodyPr/>
          <a:p>
            <a:pPr algn="just" indent="-457200" lvl="2">
              <a:spcBef>
                <a:spcPts val="0"/>
              </a:spcBef>
              <a:buFont typeface="Wingdings" panose="05000000000000000000" pitchFamily="2" charset="2"/>
              <a:buChar char="Ø"/>
            </a:pPr>
            <a:r>
              <a:rPr dirty="0" sz="2800" lang="en-US">
                <a:ea typeface="Times New Roman" panose="02020603050405020304" pitchFamily="18" charset="0"/>
              </a:rPr>
              <a:t>The doctor will prescribe antihypertensive drugs like </a:t>
            </a:r>
            <a:r>
              <a:rPr dirty="0" sz="2800" lang="en-US" smtClean="0">
                <a:ea typeface="Times New Roman" panose="02020603050405020304" pitchFamily="18" charset="0"/>
              </a:rPr>
              <a:t>hydralazine </a:t>
            </a:r>
            <a:r>
              <a:rPr dirty="0" sz="2800" lang="en-US">
                <a:ea typeface="Times New Roman" panose="02020603050405020304" pitchFamily="18" charset="0"/>
              </a:rPr>
              <a:t/>
            </a:r>
            <a:br>
              <a:rPr dirty="0" sz="2800" lang="en-US">
                <a:ea typeface="Times New Roman" panose="02020603050405020304" pitchFamily="18" charset="0"/>
              </a:rPr>
            </a:br>
            <a:r>
              <a:rPr dirty="0" sz="2800" lang="en-US">
                <a:ea typeface="Times New Roman" panose="02020603050405020304" pitchFamily="18" charset="0"/>
              </a:rPr>
              <a:t>5-10mg which is administered slowly and blood pressure monitored every five minutes until it </a:t>
            </a:r>
            <a:r>
              <a:rPr dirty="0" sz="2800" lang="en-US" err="1">
                <a:ea typeface="Times New Roman" panose="02020603050405020304" pitchFamily="18" charset="0"/>
              </a:rPr>
              <a:t>stabilises</a:t>
            </a:r>
            <a:r>
              <a:rPr dirty="0" sz="2800" lang="en-US">
                <a:ea typeface="Times New Roman" panose="02020603050405020304" pitchFamily="18" charset="0"/>
              </a:rPr>
              <a:t>. </a:t>
            </a: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M</a:t>
            </a:r>
            <a:r>
              <a:rPr dirty="0" sz="2800" lang="en-US" smtClean="0">
                <a:ea typeface="Times New Roman" panose="02020603050405020304" pitchFamily="18" charset="0"/>
              </a:rPr>
              <a:t>agnesium  </a:t>
            </a:r>
            <a:r>
              <a:rPr dirty="0" sz="2800" lang="en-US" err="1" smtClean="0">
                <a:ea typeface="Times New Roman" panose="02020603050405020304" pitchFamily="18" charset="0"/>
              </a:rPr>
              <a:t>sulphate</a:t>
            </a:r>
            <a:r>
              <a:rPr dirty="0" sz="2800" lang="en-US" smtClean="0">
                <a:ea typeface="Times New Roman" panose="02020603050405020304" pitchFamily="18" charset="0"/>
              </a:rPr>
              <a:t> as per regimen or Diazepam </a:t>
            </a:r>
            <a:r>
              <a:rPr dirty="0" sz="2800" lang="en-US">
                <a:ea typeface="Times New Roman" panose="02020603050405020304" pitchFamily="18" charset="0"/>
              </a:rPr>
              <a:t>is also given 10mg stat followed by 40mg in 5% </a:t>
            </a:r>
            <a:r>
              <a:rPr dirty="0" sz="2800" lang="en-US" smtClean="0">
                <a:ea typeface="Times New Roman" panose="02020603050405020304" pitchFamily="18" charset="0"/>
              </a:rPr>
              <a:t>dextrose.</a:t>
            </a: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Antibiotics </a:t>
            </a:r>
            <a:r>
              <a:rPr dirty="0" sz="2800" lang="en-US">
                <a:ea typeface="Times New Roman" panose="02020603050405020304" pitchFamily="18" charset="0"/>
              </a:rPr>
              <a:t>may be prescribed if necessary. </a:t>
            </a:r>
            <a:endParaRPr dirty="0" sz="2800" lang="en-US" smtClean="0">
              <a:ea typeface="Times New Roman" panose="02020603050405020304" pitchFamily="18" charset="0"/>
            </a:endParaRP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Strict </a:t>
            </a:r>
            <a:r>
              <a:rPr dirty="0" sz="2800" lang="en-US">
                <a:ea typeface="Times New Roman" panose="02020603050405020304" pitchFamily="18" charset="0"/>
              </a:rPr>
              <a:t>monitoring of blood pressure should be done.</a:t>
            </a:r>
          </a:p>
          <a:p>
            <a:pPr algn="just" indent="-457200" lvl="2">
              <a:spcBef>
                <a:spcPts val="0"/>
              </a:spcBef>
              <a:buFont typeface="Wingdings" panose="05000000000000000000" pitchFamily="2" charset="2"/>
              <a:buChar char="Ø"/>
            </a:pPr>
            <a:r>
              <a:rPr dirty="0" sz="2800" lang="en-US">
                <a:ea typeface="Times New Roman" panose="02020603050405020304" pitchFamily="18" charset="0"/>
              </a:rPr>
              <a:t>Maintain a strict intake and output chart and test all urine that is passed. </a:t>
            </a:r>
            <a:endParaRPr dirty="0" sz="2800" lang="en-US" smtClean="0">
              <a:ea typeface="Times New Roman" panose="02020603050405020304" pitchFamily="18" charset="0"/>
            </a:endParaRP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In </a:t>
            </a:r>
            <a:r>
              <a:rPr dirty="0" sz="2800" lang="en-US">
                <a:ea typeface="Times New Roman" panose="02020603050405020304" pitchFamily="18" charset="0"/>
              </a:rPr>
              <a:t>some cases an indwelling catheter may be passed. </a:t>
            </a:r>
            <a:endParaRPr dirty="0" sz="2800" lang="en-US" smtClean="0">
              <a:ea typeface="Times New Roman" panose="02020603050405020304" pitchFamily="18" charset="0"/>
            </a:endParaRP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Fluid </a:t>
            </a:r>
            <a:r>
              <a:rPr dirty="0" sz="2800" lang="en-US">
                <a:ea typeface="Times New Roman" panose="02020603050405020304" pitchFamily="18" charset="0"/>
              </a:rPr>
              <a:t>intake is restricted to one to two </a:t>
            </a:r>
            <a:r>
              <a:rPr dirty="0" sz="2800" lang="en-US" err="1">
                <a:ea typeface="Times New Roman" panose="02020603050405020304" pitchFamily="18" charset="0"/>
              </a:rPr>
              <a:t>litres</a:t>
            </a:r>
            <a:r>
              <a:rPr dirty="0" sz="2800" lang="en-US">
                <a:ea typeface="Times New Roman" panose="02020603050405020304" pitchFamily="18" charset="0"/>
              </a:rPr>
              <a:t> in 24 hours</a:t>
            </a:r>
            <a:r>
              <a:rPr dirty="0" sz="2800" lang="en-US" smtClean="0">
                <a:ea typeface="Times New Roman" panose="02020603050405020304" pitchFamily="18" charset="0"/>
              </a:rPr>
              <a:t>.</a:t>
            </a: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Esbach should be set daily. </a:t>
            </a:r>
            <a:endParaRPr dirty="0" sz="2800" lang="en-US" smtClean="0">
              <a:ea typeface="Times New Roman" panose="02020603050405020304" pitchFamily="18" charset="0"/>
            </a:endParaRPr>
          </a:p>
          <a:p>
            <a:pPr algn="just" indent="-457200" lvl="2">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weight should also be measured daily or on alternative days.</a:t>
            </a:r>
          </a:p>
          <a:p>
            <a:endParaRPr dirty="0" lang="en-US"/>
          </a:p>
        </p:txBody>
      </p:sp>
      <p:sp>
        <p:nvSpPr>
          <p:cNvPr id="1049088" name="Slide Number Placeholder 3"/>
          <p:cNvSpPr>
            <a:spLocks noGrp="1"/>
          </p:cNvSpPr>
          <p:nvPr>
            <p:ph type="sldNum" sz="quarter" idx="12"/>
          </p:nvPr>
        </p:nvSpPr>
        <p:spPr/>
        <p:txBody>
          <a:bodyPr/>
          <a:p>
            <a:fld id="{5F0F26D2-990D-4104-B198-15B1F813F25B}" type="slidenum">
              <a:rPr lang="en-US" smtClean="0"/>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658" name="Title 1"/>
          <p:cNvSpPr>
            <a:spLocks noGrp="1"/>
          </p:cNvSpPr>
          <p:nvPr>
            <p:ph type="title"/>
          </p:nvPr>
        </p:nvSpPr>
        <p:spPr>
          <a:xfrm>
            <a:off x="838200" y="103031"/>
            <a:ext cx="10515600" cy="901521"/>
          </a:xfrm>
        </p:spPr>
        <p:txBody>
          <a:bodyPr>
            <a:normAutofit/>
          </a:bodyPr>
          <a:p>
            <a:pPr algn="ctr"/>
            <a:r>
              <a:rPr dirty="0" lang="en-US" smtClean="0">
                <a:solidFill>
                  <a:srgbClr val="00B0F0"/>
                </a:solidFill>
              </a:rPr>
              <a:t>Management </a:t>
            </a:r>
            <a:endParaRPr dirty="0" lang="en-US">
              <a:solidFill>
                <a:srgbClr val="00B0F0"/>
              </a:solidFill>
            </a:endParaRPr>
          </a:p>
        </p:txBody>
      </p:sp>
      <p:sp>
        <p:nvSpPr>
          <p:cNvPr id="1048659" name="Content Placeholder 2"/>
          <p:cNvSpPr>
            <a:spLocks noGrp="1"/>
          </p:cNvSpPr>
          <p:nvPr>
            <p:ph idx="1"/>
          </p:nvPr>
        </p:nvSpPr>
        <p:spPr>
          <a:xfrm>
            <a:off x="838200" y="1004552"/>
            <a:ext cx="10515600" cy="5172411"/>
          </a:xfrm>
        </p:spPr>
        <p:txBody>
          <a:bodyPr>
            <a:normAutofit fontScale="92500"/>
          </a:bodyPr>
          <a:p>
            <a:pPr indent="0" marL="0">
              <a:buNone/>
            </a:pPr>
            <a:r>
              <a:rPr dirty="0" lang="en-US" smtClean="0">
                <a:solidFill>
                  <a:srgbClr val="00B0F0"/>
                </a:solidFill>
              </a:rPr>
              <a:t>Nursing roles:</a:t>
            </a:r>
          </a:p>
          <a:p>
            <a:pPr indent="0" marL="0">
              <a:buNone/>
            </a:pPr>
            <a:r>
              <a:rPr dirty="0" lang="en-US" smtClean="0"/>
              <a:t> Assessment:</a:t>
            </a:r>
          </a:p>
          <a:p>
            <a:pPr>
              <a:buFont typeface="Wingdings" panose="05000000000000000000" pitchFamily="2" charset="2"/>
              <a:buChar char="Ø"/>
            </a:pPr>
            <a:r>
              <a:rPr dirty="0" lang="en-US" smtClean="0"/>
              <a:t>Ask the client about onset, duration and cause of her nausea and vomiting,</a:t>
            </a:r>
          </a:p>
          <a:p>
            <a:pPr>
              <a:buFont typeface="Wingdings" panose="05000000000000000000" pitchFamily="2" charset="2"/>
              <a:buChar char="Ø"/>
            </a:pPr>
            <a:r>
              <a:rPr dirty="0" lang="en-US" smtClean="0"/>
              <a:t>Ask her about any medication or treatment she uses and how effective they were in relieving symptoms</a:t>
            </a:r>
          </a:p>
          <a:p>
            <a:pPr>
              <a:buFont typeface="Wingdings" panose="05000000000000000000" pitchFamily="2" charset="2"/>
              <a:buChar char="Ø"/>
            </a:pPr>
            <a:r>
              <a:rPr dirty="0" lang="en-US" smtClean="0"/>
              <a:t>Obtain a diet history from the client include a diet for the past one week</a:t>
            </a:r>
          </a:p>
          <a:p>
            <a:pPr>
              <a:buFont typeface="Wingdings" panose="05000000000000000000" pitchFamily="2" charset="2"/>
              <a:buChar char="Ø"/>
            </a:pPr>
            <a:r>
              <a:rPr dirty="0" lang="en-US" smtClean="0"/>
              <a:t> Ask about any complains of </a:t>
            </a:r>
            <a:r>
              <a:rPr dirty="0" lang="en-US" err="1" smtClean="0"/>
              <a:t>ptyalism</a:t>
            </a:r>
            <a:endParaRPr dirty="0" lang="en-US" smtClean="0"/>
          </a:p>
          <a:p>
            <a:pPr>
              <a:buFont typeface="Wingdings" panose="05000000000000000000" pitchFamily="2" charset="2"/>
              <a:buChar char="Ø"/>
            </a:pPr>
            <a:r>
              <a:rPr dirty="0" lang="en-US" smtClean="0"/>
              <a:t>Ask  if she has noticed blood in stool</a:t>
            </a:r>
          </a:p>
          <a:p>
            <a:pPr>
              <a:buFont typeface="Wingdings" panose="05000000000000000000" pitchFamily="2" charset="2"/>
              <a:buChar char="Ø"/>
            </a:pPr>
            <a:r>
              <a:rPr dirty="0" lang="en-US" smtClean="0"/>
              <a:t>Note the clients knowledge on nutritional and need for appropriate nutritional in take.</a:t>
            </a:r>
          </a:p>
          <a:p>
            <a:pPr>
              <a:buFont typeface="Wingdings" panose="05000000000000000000" pitchFamily="2" charset="2"/>
              <a:buChar char="Ø"/>
            </a:pPr>
            <a:r>
              <a:rPr dirty="0" lang="en-US" smtClean="0"/>
              <a:t>Weigh the client</a:t>
            </a:r>
          </a:p>
          <a:p>
            <a:pPr>
              <a:buFont typeface="Wingdings" panose="05000000000000000000" pitchFamily="2" charset="2"/>
              <a:buChar char="Ø"/>
            </a:pPr>
            <a:endParaRPr dirty="0" lang="en-US" smtClean="0"/>
          </a:p>
          <a:p>
            <a:pPr>
              <a:buFont typeface="Wingdings" panose="05000000000000000000" pitchFamily="2" charset="2"/>
              <a:buChar char="Ø"/>
            </a:pPr>
            <a:endParaRPr dirty="0" lang="en-US" smtClean="0"/>
          </a:p>
          <a:p>
            <a:pPr indent="0" marL="0">
              <a:buNone/>
            </a:pPr>
            <a:endParaRPr dirty="0" lang="en-US"/>
          </a:p>
        </p:txBody>
      </p:sp>
      <p:sp>
        <p:nvSpPr>
          <p:cNvPr id="1048660" name="Slide Number Placeholder 4"/>
          <p:cNvSpPr>
            <a:spLocks noGrp="1"/>
          </p:cNvSpPr>
          <p:nvPr>
            <p:ph type="sldNum" sz="quarter" idx="12"/>
          </p:nvPr>
        </p:nvSpPr>
        <p:spPr/>
        <p:txBody>
          <a:bodyPr/>
          <a:p>
            <a:fld id="{5F0F26D2-990D-4104-B198-15B1F813F25B}" type="slidenum">
              <a:rPr lang="en-US" smtClean="0"/>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525" name=""/>
        <p:cNvGrpSpPr/>
        <p:nvPr/>
      </p:nvGrpSpPr>
      <p:grpSpPr>
        <a:xfrm>
          <a:off x="0" y="0"/>
          <a:ext cx="0" cy="0"/>
          <a:chOff x="0" y="0"/>
          <a:chExt cx="0" cy="0"/>
        </a:xfrm>
      </p:grpSpPr>
      <p:sp>
        <p:nvSpPr>
          <p:cNvPr id="1049089" name="Title 1"/>
          <p:cNvSpPr>
            <a:spLocks noGrp="1"/>
          </p:cNvSpPr>
          <p:nvPr>
            <p:ph type="title"/>
          </p:nvPr>
        </p:nvSpPr>
        <p:spPr>
          <a:xfrm>
            <a:off x="838200" y="128789"/>
            <a:ext cx="10515600" cy="927279"/>
          </a:xfrm>
        </p:spPr>
        <p:txBody>
          <a:bodyPr/>
          <a:p>
            <a:r>
              <a:rPr dirty="0" sz="4000" lang="en-US">
                <a:solidFill>
                  <a:srgbClr val="00B0F0"/>
                </a:solidFill>
                <a:latin typeface="Calibri" panose="020F0502020204030204"/>
              </a:rPr>
              <a:t>Active management of severe pre-</a:t>
            </a:r>
            <a:r>
              <a:rPr dirty="0" sz="4000" lang="en-US" err="1">
                <a:solidFill>
                  <a:srgbClr val="00B0F0"/>
                </a:solidFill>
                <a:latin typeface="Calibri" panose="020F0502020204030204"/>
              </a:rPr>
              <a:t>eclampsia</a:t>
            </a:r>
            <a:endParaRPr dirty="0" lang="en-US"/>
          </a:p>
        </p:txBody>
      </p:sp>
      <p:sp>
        <p:nvSpPr>
          <p:cNvPr id="1049090" name="Content Placeholder 2"/>
          <p:cNvSpPr>
            <a:spLocks noGrp="1"/>
          </p:cNvSpPr>
          <p:nvPr>
            <p:ph idx="1"/>
          </p:nvPr>
        </p:nvSpPr>
        <p:spPr>
          <a:xfrm>
            <a:off x="838200" y="1120462"/>
            <a:ext cx="10515600" cy="5056501"/>
          </a:xfrm>
        </p:spPr>
        <p:txBody>
          <a:bodyPr>
            <a:normAutofit fontScale="92500" lnSpcReduction="10000"/>
          </a:bodyPr>
          <a:p>
            <a:pPr algn="just" indent="-342900" lvl="2" marL="1028700">
              <a:spcBef>
                <a:spcPts val="0"/>
              </a:spcBef>
              <a:buFont typeface="Wingdings" panose="05000000000000000000" pitchFamily="2" charset="2"/>
              <a:buChar char="Ø"/>
            </a:pPr>
            <a:r>
              <a:rPr dirty="0" sz="2800" lang="en-US">
                <a:ea typeface="Times New Roman" panose="02020603050405020304" pitchFamily="18" charset="0"/>
              </a:rPr>
              <a:t>Administer medication as </a:t>
            </a:r>
            <a:r>
              <a:rPr dirty="0" sz="2800" lang="en-US" smtClean="0">
                <a:ea typeface="Times New Roman" panose="02020603050405020304" pitchFamily="18" charset="0"/>
              </a:rPr>
              <a:t>prescribed</a:t>
            </a:r>
            <a:r>
              <a:rPr dirty="0" sz="2800" lang="en-US">
                <a:ea typeface="Times New Roman" panose="02020603050405020304" pitchFamily="18" charset="0"/>
              </a:rPr>
              <a:t> </a:t>
            </a:r>
            <a:r>
              <a:rPr dirty="0" sz="2800" lang="en-US" smtClean="0">
                <a:ea typeface="Times New Roman" panose="02020603050405020304" pitchFamily="18" charset="0"/>
              </a:rPr>
              <a:t>antihypertensive, sedatives and anticonvulsive therapies.</a:t>
            </a:r>
          </a:p>
          <a:p>
            <a:pPr algn="just"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Observe </a:t>
            </a:r>
            <a:r>
              <a:rPr dirty="0" sz="2800" lang="en-US">
                <a:ea typeface="Times New Roman" panose="02020603050405020304" pitchFamily="18" charset="0"/>
              </a:rPr>
              <a:t>for signs of </a:t>
            </a:r>
            <a:r>
              <a:rPr b="1" dirty="0" sz="2800" lang="en-US">
                <a:ea typeface="Times New Roman" panose="02020603050405020304" pitchFamily="18" charset="0"/>
              </a:rPr>
              <a:t>onset of </a:t>
            </a:r>
            <a:r>
              <a:rPr b="1" dirty="0" sz="2800" lang="en-US" err="1">
                <a:ea typeface="Times New Roman" panose="02020603050405020304" pitchFamily="18" charset="0"/>
              </a:rPr>
              <a:t>labour</a:t>
            </a:r>
            <a:r>
              <a:rPr b="1" dirty="0" sz="2800" lang="en-US">
                <a:ea typeface="Times New Roman" panose="02020603050405020304" pitchFamily="18" charset="0"/>
              </a:rPr>
              <a:t> </a:t>
            </a:r>
            <a:r>
              <a:rPr dirty="0" sz="2800" lang="en-US">
                <a:ea typeface="Times New Roman" panose="02020603050405020304" pitchFamily="18" charset="0"/>
              </a:rPr>
              <a:t>and signs of </a:t>
            </a:r>
            <a:r>
              <a:rPr b="1" dirty="0" sz="2800" lang="en-US">
                <a:ea typeface="Times New Roman" panose="02020603050405020304" pitchFamily="18" charset="0"/>
              </a:rPr>
              <a:t>impending eclampsia. </a:t>
            </a:r>
            <a:endParaRPr b="1" dirty="0" sz="2800" lang="en-US" smtClean="0">
              <a:ea typeface="Times New Roman" panose="02020603050405020304" pitchFamily="18" charset="0"/>
            </a:endParaRPr>
          </a:p>
          <a:p>
            <a:pPr algn="just"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If </a:t>
            </a:r>
            <a:r>
              <a:rPr dirty="0" sz="2800" lang="en-US" err="1">
                <a:ea typeface="Times New Roman" panose="02020603050405020304" pitchFamily="18" charset="0"/>
              </a:rPr>
              <a:t>protenuria</a:t>
            </a:r>
            <a:r>
              <a:rPr dirty="0" sz="2800" lang="en-US">
                <a:ea typeface="Times New Roman" panose="02020603050405020304" pitchFamily="18" charset="0"/>
              </a:rPr>
              <a:t> and high blood pressure persist, the doctor should induce </a:t>
            </a:r>
            <a:r>
              <a:rPr dirty="0" sz="2800" lang="en-US" err="1">
                <a:ea typeface="Times New Roman" panose="02020603050405020304" pitchFamily="18" charset="0"/>
              </a:rPr>
              <a:t>labour</a:t>
            </a:r>
            <a:r>
              <a:rPr dirty="0" sz="2800" lang="en-US">
                <a:ea typeface="Times New Roman" panose="02020603050405020304" pitchFamily="18" charset="0"/>
              </a:rPr>
              <a:t> by artificial rupture of membranes followed by </a:t>
            </a:r>
            <a:r>
              <a:rPr dirty="0" sz="2800" lang="en-US" err="1">
                <a:ea typeface="Times New Roman" panose="02020603050405020304" pitchFamily="18" charset="0"/>
              </a:rPr>
              <a:t>syntocinon</a:t>
            </a:r>
            <a:r>
              <a:rPr dirty="0" sz="2800" lang="en-US">
                <a:ea typeface="Times New Roman" panose="02020603050405020304" pitchFamily="18" charset="0"/>
              </a:rPr>
              <a:t> drip. </a:t>
            </a:r>
            <a:endParaRPr dirty="0" sz="2800" lang="en-US" smtClean="0">
              <a:ea typeface="Times New Roman" panose="02020603050405020304" pitchFamily="18" charset="0"/>
            </a:endParaRPr>
          </a:p>
          <a:p>
            <a:pPr algn="just"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If there is </a:t>
            </a:r>
            <a:r>
              <a:rPr dirty="0" sz="2800" lang="en-US">
                <a:ea typeface="Times New Roman" panose="02020603050405020304" pitchFamily="18" charset="0"/>
              </a:rPr>
              <a:t>some obstetric contra-indication a caesarean section will be done</a:t>
            </a:r>
            <a:r>
              <a:rPr dirty="0" sz="2800" lang="en-US" smtClean="0">
                <a:ea typeface="Times New Roman" panose="02020603050405020304" pitchFamily="18" charset="0"/>
              </a:rPr>
              <a:t>.</a:t>
            </a:r>
          </a:p>
          <a:p>
            <a:pPr algn="just" indent="-342900" marL="114300">
              <a:spcBef>
                <a:spcPts val="0"/>
              </a:spcBef>
              <a:buFont typeface="Wingdings" panose="05000000000000000000" pitchFamily="2" charset="2"/>
              <a:buChar char="Ø"/>
            </a:pPr>
            <a:r>
              <a:rPr dirty="0" sz="3600" i="1" lang="en-US" smtClean="0">
                <a:ea typeface="Times New Roman" panose="02020603050405020304" pitchFamily="18" charset="0"/>
              </a:rPr>
              <a:t>In summary</a:t>
            </a:r>
            <a:r>
              <a:rPr b="1" dirty="0" sz="3600" i="1" lang="en-US" smtClean="0">
                <a:ea typeface="Times New Roman" panose="02020603050405020304" pitchFamily="18" charset="0"/>
              </a:rPr>
              <a:t>: observe bed rest, diet, weight, urine, fluid in take and out put, BP, abdominal examination, FHR, </a:t>
            </a:r>
            <a:r>
              <a:rPr b="1" dirty="0" sz="3600" i="1" lang="en-US" err="1" smtClean="0">
                <a:ea typeface="Times New Roman" panose="02020603050405020304" pitchFamily="18" charset="0"/>
              </a:rPr>
              <a:t>foetal</a:t>
            </a:r>
            <a:r>
              <a:rPr b="1" dirty="0" sz="3600" i="1" lang="en-US" smtClean="0">
                <a:ea typeface="Times New Roman" panose="02020603050405020304" pitchFamily="18" charset="0"/>
              </a:rPr>
              <a:t> kick chart, hypotensive agents, sedatives, anticonvulsive, monitor signs of </a:t>
            </a:r>
            <a:r>
              <a:rPr b="1" dirty="0" sz="3600" i="1" lang="en-US" err="1" smtClean="0">
                <a:ea typeface="Times New Roman" panose="02020603050405020304" pitchFamily="18" charset="0"/>
              </a:rPr>
              <a:t>labour</a:t>
            </a:r>
            <a:r>
              <a:rPr b="1" dirty="0" sz="3600" i="1" lang="en-US" smtClean="0">
                <a:ea typeface="Times New Roman" panose="02020603050405020304" pitchFamily="18" charset="0"/>
              </a:rPr>
              <a:t> and impending </a:t>
            </a:r>
            <a:r>
              <a:rPr b="1" dirty="0" sz="3600" i="1" lang="en-US" err="1" smtClean="0">
                <a:ea typeface="Times New Roman" panose="02020603050405020304" pitchFamily="18" charset="0"/>
              </a:rPr>
              <a:t>eclampsia</a:t>
            </a:r>
            <a:r>
              <a:rPr b="1" dirty="0" sz="3600" i="1" lang="en-US" smtClean="0">
                <a:ea typeface="Times New Roman" panose="02020603050405020304" pitchFamily="18" charset="0"/>
              </a:rPr>
              <a:t>.</a:t>
            </a:r>
            <a:endParaRPr b="1" dirty="0" sz="3600" i="1" lang="en-US">
              <a:ea typeface="Times New Roman" panose="02020603050405020304" pitchFamily="18" charset="0"/>
            </a:endParaRPr>
          </a:p>
          <a:p>
            <a:endParaRPr dirty="0" lang="en-US"/>
          </a:p>
        </p:txBody>
      </p:sp>
      <p:sp>
        <p:nvSpPr>
          <p:cNvPr id="1049091" name="Slide Number Placeholder 3"/>
          <p:cNvSpPr>
            <a:spLocks noGrp="1"/>
          </p:cNvSpPr>
          <p:nvPr>
            <p:ph type="sldNum" sz="quarter" idx="12"/>
          </p:nvPr>
        </p:nvSpPr>
        <p:spPr/>
        <p:txBody>
          <a:bodyPr/>
          <a:p>
            <a:fld id="{5F0F26D2-990D-4104-B198-15B1F813F25B}" type="slidenum">
              <a:rPr lang="en-US" smtClean="0"/>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526" name=""/>
        <p:cNvGrpSpPr/>
        <p:nvPr/>
      </p:nvGrpSpPr>
      <p:grpSpPr>
        <a:xfrm>
          <a:off x="0" y="0"/>
          <a:ext cx="0" cy="0"/>
          <a:chOff x="0" y="0"/>
          <a:chExt cx="0" cy="0"/>
        </a:xfrm>
      </p:grpSpPr>
      <p:sp>
        <p:nvSpPr>
          <p:cNvPr id="1049092" name="Title 1"/>
          <p:cNvSpPr>
            <a:spLocks noGrp="1"/>
          </p:cNvSpPr>
          <p:nvPr>
            <p:ph type="title"/>
          </p:nvPr>
        </p:nvSpPr>
        <p:spPr>
          <a:xfrm>
            <a:off x="838200" y="90153"/>
            <a:ext cx="10515600" cy="1004552"/>
          </a:xfrm>
        </p:spPr>
        <p:txBody>
          <a:bodyPr>
            <a:normAutofit/>
          </a:bodyPr>
          <a:p>
            <a:pPr algn="ctr"/>
            <a:r>
              <a:rPr b="1" dirty="0" sz="4000" lang="en-US">
                <a:solidFill>
                  <a:srgbClr val="00B0F0"/>
                </a:solidFill>
                <a:latin typeface="+mn-lt"/>
                <a:ea typeface="Times New Roman" panose="02020603050405020304" pitchFamily="18" charset="0"/>
                <a:cs typeface="+mn-cs"/>
              </a:rPr>
              <a:t>Care During </a:t>
            </a:r>
            <a:r>
              <a:rPr b="1" dirty="0" sz="4000" lang="en-US" err="1">
                <a:solidFill>
                  <a:srgbClr val="00B0F0"/>
                </a:solidFill>
                <a:latin typeface="+mn-lt"/>
                <a:ea typeface="Times New Roman" panose="02020603050405020304" pitchFamily="18" charset="0"/>
                <a:cs typeface="+mn-cs"/>
              </a:rPr>
              <a:t>Labour</a:t>
            </a:r>
            <a:endParaRPr dirty="0" sz="4000" lang="en-US">
              <a:solidFill>
                <a:srgbClr val="00B0F0"/>
              </a:solidFill>
              <a:latin typeface="+mn-lt"/>
            </a:endParaRPr>
          </a:p>
        </p:txBody>
      </p:sp>
      <p:sp>
        <p:nvSpPr>
          <p:cNvPr id="1049093" name="Content Placeholder 2"/>
          <p:cNvSpPr>
            <a:spLocks noGrp="1"/>
          </p:cNvSpPr>
          <p:nvPr>
            <p:ph idx="1"/>
          </p:nvPr>
        </p:nvSpPr>
        <p:spPr>
          <a:xfrm>
            <a:off x="347731" y="1197735"/>
            <a:ext cx="11372044" cy="5306096"/>
          </a:xfrm>
        </p:spPr>
        <p:txBody>
          <a:bodyPr>
            <a:normAutofit/>
          </a:bodyPr>
          <a:p>
            <a:pPr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Treatment </a:t>
            </a:r>
            <a:r>
              <a:rPr dirty="0" sz="2800" lang="en-US">
                <a:ea typeface="Times New Roman" panose="02020603050405020304" pitchFamily="18" charset="0"/>
              </a:rPr>
              <a:t>for severe </a:t>
            </a:r>
            <a:r>
              <a:rPr dirty="0" sz="2800" lang="en-US" smtClean="0">
                <a:ea typeface="Times New Roman" panose="02020603050405020304" pitchFamily="18" charset="0"/>
              </a:rPr>
              <a:t>pre-</a:t>
            </a:r>
            <a:r>
              <a:rPr dirty="0" sz="2800" lang="en-US" err="1" smtClean="0">
                <a:ea typeface="Times New Roman" panose="02020603050405020304" pitchFamily="18" charset="0"/>
              </a:rPr>
              <a:t>eclampsia</a:t>
            </a:r>
            <a:r>
              <a:rPr dirty="0" sz="2800" lang="en-US" smtClean="0">
                <a:ea typeface="Times New Roman" panose="02020603050405020304" pitchFamily="18" charset="0"/>
              </a:rPr>
              <a:t> </a:t>
            </a:r>
            <a:r>
              <a:rPr dirty="0" sz="2800" lang="en-US">
                <a:ea typeface="Times New Roman" panose="02020603050405020304" pitchFamily="18" charset="0"/>
              </a:rPr>
              <a:t>should be </a:t>
            </a:r>
            <a:r>
              <a:rPr dirty="0" sz="2800" lang="en-US" smtClean="0">
                <a:ea typeface="Times New Roman" panose="02020603050405020304" pitchFamily="18" charset="0"/>
              </a:rPr>
              <a:t>continued.</a:t>
            </a:r>
          </a:p>
          <a:p>
            <a:pPr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Perform </a:t>
            </a:r>
            <a:r>
              <a:rPr dirty="0" sz="2800" lang="en-US">
                <a:ea typeface="Times New Roman" panose="02020603050405020304" pitchFamily="18" charset="0"/>
              </a:rPr>
              <a:t>a vaginal examination to assess the progress of </a:t>
            </a:r>
            <a:r>
              <a:rPr dirty="0" sz="2800" lang="en-US" err="1">
                <a:ea typeface="Times New Roman" panose="02020603050405020304" pitchFamily="18" charset="0"/>
              </a:rPr>
              <a:t>labour</a:t>
            </a:r>
            <a:r>
              <a:rPr dirty="0" sz="2800" lang="en-US">
                <a:ea typeface="Times New Roman" panose="02020603050405020304" pitchFamily="18" charset="0"/>
              </a:rPr>
              <a:t>. </a:t>
            </a:r>
          </a:p>
          <a:p>
            <a:pPr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During </a:t>
            </a:r>
            <a:r>
              <a:rPr dirty="0" sz="2800" lang="en-US">
                <a:ea typeface="Times New Roman" panose="02020603050405020304" pitchFamily="18" charset="0"/>
              </a:rPr>
              <a:t>the second stage, episiotomy should be performed to shorten the phase and the doctor will use vacuum extractor to prevent the mother from pushing. </a:t>
            </a:r>
          </a:p>
          <a:p>
            <a:pPr lvl="2">
              <a:lnSpc>
                <a:spcPct val="100000"/>
              </a:lnSpc>
              <a:spcBef>
                <a:spcPts val="0"/>
              </a:spcBef>
              <a:buFont typeface="Wingdings" panose="05000000000000000000" pitchFamily="2" charset="2"/>
              <a:buChar char="Ø"/>
            </a:pPr>
            <a:r>
              <a:rPr dirty="0" sz="2800" lang="en-US" err="1" smtClean="0">
                <a:ea typeface="Times New Roman" panose="02020603050405020304" pitchFamily="18" charset="0"/>
              </a:rPr>
              <a:t>Ergometrine</a:t>
            </a:r>
            <a:r>
              <a:rPr dirty="0" sz="2800" lang="en-US" smtClean="0">
                <a:ea typeface="Times New Roman" panose="02020603050405020304" pitchFamily="18" charset="0"/>
              </a:rPr>
              <a:t> </a:t>
            </a:r>
            <a:r>
              <a:rPr dirty="0" sz="2800" lang="en-US">
                <a:ea typeface="Times New Roman" panose="02020603050405020304" pitchFamily="18" charset="0"/>
              </a:rPr>
              <a:t>is avoided because of its </a:t>
            </a:r>
            <a:r>
              <a:rPr dirty="0" sz="2800" lang="en-US" err="1" smtClean="0">
                <a:ea typeface="Times New Roman" panose="02020603050405020304" pitchFamily="18" charset="0"/>
              </a:rPr>
              <a:t>vaso</a:t>
            </a:r>
            <a:r>
              <a:rPr dirty="0" sz="2800" lang="en-US" smtClean="0">
                <a:ea typeface="Times New Roman" panose="02020603050405020304" pitchFamily="18" charset="0"/>
              </a:rPr>
              <a:t>-constrictive </a:t>
            </a:r>
            <a:r>
              <a:rPr dirty="0" sz="2800" lang="en-US">
                <a:ea typeface="Times New Roman" panose="02020603050405020304" pitchFamily="18" charset="0"/>
              </a:rPr>
              <a:t>effect and instead </a:t>
            </a:r>
            <a:r>
              <a:rPr dirty="0" sz="2800" lang="en-US" err="1">
                <a:ea typeface="Times New Roman" panose="02020603050405020304" pitchFamily="18" charset="0"/>
              </a:rPr>
              <a:t>syntocinon</a:t>
            </a:r>
            <a:r>
              <a:rPr dirty="0" sz="2800" lang="en-US">
                <a:ea typeface="Times New Roman" panose="02020603050405020304" pitchFamily="18" charset="0"/>
              </a:rPr>
              <a:t> 5 IV in a drip or intramuscularly is given. </a:t>
            </a:r>
          </a:p>
          <a:p>
            <a:pPr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A </a:t>
            </a:r>
            <a:r>
              <a:rPr dirty="0" sz="2800" lang="en-US">
                <a:ea typeface="Times New Roman" panose="02020603050405020304" pitchFamily="18" charset="0"/>
              </a:rPr>
              <a:t>Caesarean section may be performed if the condition does not improve or there is obstetric contra-indication for vaginal </a:t>
            </a:r>
            <a:r>
              <a:rPr dirty="0" sz="2800" lang="en-US" smtClean="0">
                <a:ea typeface="Times New Roman" panose="02020603050405020304" pitchFamily="18" charset="0"/>
              </a:rPr>
              <a:t>delivery.</a:t>
            </a:r>
          </a:p>
          <a:p>
            <a:pPr marR="0">
              <a:spcBef>
                <a:spcPts val="0"/>
              </a:spcBef>
              <a:spcAft>
                <a:spcPts val="0"/>
              </a:spcAft>
            </a:pPr>
            <a:r>
              <a:rPr b="1" dirty="0" lang="en-US" smtClean="0">
                <a:ea typeface="Times New Roman" panose="02020603050405020304" pitchFamily="18" charset="0"/>
              </a:rPr>
              <a:t>Post </a:t>
            </a:r>
            <a:r>
              <a:rPr b="1" dirty="0" lang="en-US">
                <a:ea typeface="Times New Roman" panose="02020603050405020304" pitchFamily="18" charset="0"/>
              </a:rPr>
              <a:t>Delivery Care for Pre-</a:t>
            </a:r>
            <a:r>
              <a:rPr b="1" dirty="0" lang="en-US" err="1">
                <a:ea typeface="Times New Roman" panose="02020603050405020304" pitchFamily="18" charset="0"/>
              </a:rPr>
              <a:t>eclampsia</a:t>
            </a:r>
            <a:r>
              <a:rPr b="1" dirty="0" lang="en-US">
                <a:ea typeface="Times New Roman" panose="02020603050405020304" pitchFamily="18" charset="0"/>
              </a:rPr>
              <a:t> Cases</a:t>
            </a:r>
            <a:endParaRPr dirty="0" sz="4000" lang="en-US">
              <a:ea typeface="Times New Roman" panose="02020603050405020304" pitchFamily="18" charset="0"/>
            </a:endParaRPr>
          </a:p>
          <a:p>
            <a:pPr indent="-285750" lvl="3" marL="1428750">
              <a:spcBef>
                <a:spcPts val="0"/>
              </a:spcBef>
              <a:buFont typeface="Wingdings" panose="05000000000000000000" pitchFamily="2" charset="2"/>
              <a:buChar char="Ø"/>
            </a:pPr>
            <a:r>
              <a:rPr dirty="0" sz="2800" lang="en-US">
                <a:ea typeface="Times New Roman" panose="02020603050405020304" pitchFamily="18" charset="0"/>
              </a:rPr>
              <a:t>Sedate the mother and continue observations of vital signs. Continue and adjust drugs as necessary</a:t>
            </a:r>
            <a:r>
              <a:rPr dirty="0" lang="en-US">
                <a:ea typeface="Times New Roman" panose="02020603050405020304" pitchFamily="18" charset="0"/>
              </a:rPr>
              <a:t>.</a:t>
            </a:r>
            <a:endParaRPr dirty="0" sz="3000" lang="en-US">
              <a:ea typeface="Times New Roman" panose="02020603050405020304" pitchFamily="18" charset="0"/>
            </a:endParaRPr>
          </a:p>
          <a:p>
            <a:endParaRPr dirty="0" lang="en-US"/>
          </a:p>
        </p:txBody>
      </p:sp>
      <p:sp>
        <p:nvSpPr>
          <p:cNvPr id="1049094" name="Slide Number Placeholder 3"/>
          <p:cNvSpPr>
            <a:spLocks noGrp="1"/>
          </p:cNvSpPr>
          <p:nvPr>
            <p:ph type="sldNum" sz="quarter" idx="12"/>
          </p:nvPr>
        </p:nvSpPr>
        <p:spPr/>
        <p:txBody>
          <a:bodyPr/>
          <a:p>
            <a:fld id="{5F0F26D2-990D-4104-B198-15B1F813F25B}" type="slidenum">
              <a:rPr lang="en-US" smtClean="0"/>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527" name=""/>
        <p:cNvGrpSpPr/>
        <p:nvPr/>
      </p:nvGrpSpPr>
      <p:grpSpPr>
        <a:xfrm>
          <a:off x="0" y="0"/>
          <a:ext cx="0" cy="0"/>
          <a:chOff x="0" y="0"/>
          <a:chExt cx="0" cy="0"/>
        </a:xfrm>
      </p:grpSpPr>
      <p:sp>
        <p:nvSpPr>
          <p:cNvPr id="1049095" name="Title 1"/>
          <p:cNvSpPr>
            <a:spLocks noGrp="1"/>
          </p:cNvSpPr>
          <p:nvPr>
            <p:ph type="title"/>
          </p:nvPr>
        </p:nvSpPr>
        <p:spPr>
          <a:xfrm>
            <a:off x="786684" y="115910"/>
            <a:ext cx="10515600" cy="631065"/>
          </a:xfrm>
        </p:spPr>
        <p:txBody>
          <a:bodyPr>
            <a:normAutofit fontScale="90000"/>
          </a:bodyPr>
          <a:p>
            <a:pPr algn="ctr"/>
            <a:r>
              <a:rPr dirty="0" lang="en-US" smtClean="0">
                <a:solidFill>
                  <a:srgbClr val="00B0F0"/>
                </a:solidFill>
                <a:latin typeface="+mn-lt"/>
              </a:rPr>
              <a:t>Signs Of Impending Eclampsia</a:t>
            </a:r>
            <a:endParaRPr dirty="0" lang="en-US">
              <a:solidFill>
                <a:srgbClr val="00B0F0"/>
              </a:solidFill>
              <a:latin typeface="+mn-lt"/>
            </a:endParaRPr>
          </a:p>
        </p:txBody>
      </p:sp>
      <p:sp>
        <p:nvSpPr>
          <p:cNvPr id="1049096" name="Content Placeholder 2"/>
          <p:cNvSpPr>
            <a:spLocks noGrp="1"/>
          </p:cNvSpPr>
          <p:nvPr>
            <p:ph idx="1"/>
          </p:nvPr>
        </p:nvSpPr>
        <p:spPr>
          <a:xfrm>
            <a:off x="309093" y="888642"/>
            <a:ext cx="11513713" cy="5589431"/>
          </a:xfrm>
        </p:spPr>
        <p:txBody>
          <a:bodyPr>
            <a:normAutofit fontScale="77500" lnSpcReduction="20000"/>
          </a:bodyPr>
          <a:p>
            <a:pPr indent="-457200" lvl="1">
              <a:lnSpc>
                <a:spcPct val="120000"/>
              </a:lnSpc>
              <a:spcBef>
                <a:spcPts val="0"/>
              </a:spcBef>
              <a:buFont typeface="Wingdings" panose="05000000000000000000" pitchFamily="2" charset="2"/>
              <a:buChar char="Ø"/>
            </a:pPr>
            <a:r>
              <a:rPr dirty="0" sz="3000" lang="en-US">
                <a:ea typeface="Times New Roman" panose="02020603050405020304" pitchFamily="18" charset="0"/>
              </a:rPr>
              <a:t>You have seen that mothers with severe pre-eclampsia can </a:t>
            </a:r>
            <a:r>
              <a:rPr dirty="0" sz="3000" lang="en-US" smtClean="0">
                <a:ea typeface="Times New Roman" panose="02020603050405020304" pitchFamily="18" charset="0"/>
              </a:rPr>
              <a:t>proceed </a:t>
            </a:r>
            <a:r>
              <a:rPr dirty="0" sz="3000" lang="en-US">
                <a:ea typeface="Times New Roman" panose="02020603050405020304" pitchFamily="18" charset="0"/>
              </a:rPr>
              <a:t>to eclampsia. </a:t>
            </a:r>
            <a:endParaRPr dirty="0" sz="3000" lang="en-US" smtClean="0">
              <a:ea typeface="Times New Roman" panose="02020603050405020304" pitchFamily="18" charset="0"/>
            </a:endParaRPr>
          </a:p>
          <a:p>
            <a:pPr algn="just" indent="-457200" lvl="1">
              <a:lnSpc>
                <a:spcPct val="120000"/>
              </a:lnSpc>
              <a:spcBef>
                <a:spcPts val="0"/>
              </a:spcBef>
              <a:buFont typeface="Wingdings" panose="05000000000000000000" pitchFamily="2" charset="2"/>
              <a:buChar char="Ø"/>
            </a:pPr>
            <a:r>
              <a:rPr dirty="0" sz="3000" lang="en-US" smtClean="0">
                <a:ea typeface="Times New Roman" panose="02020603050405020304" pitchFamily="18" charset="0"/>
              </a:rPr>
              <a:t>The </a:t>
            </a:r>
            <a:r>
              <a:rPr dirty="0" sz="3000" lang="en-US">
                <a:ea typeface="Times New Roman" panose="02020603050405020304" pitchFamily="18" charset="0"/>
              </a:rPr>
              <a:t>following are warning signs of impending </a:t>
            </a:r>
            <a:r>
              <a:rPr dirty="0" sz="3000" lang="en-US" smtClean="0">
                <a:ea typeface="Times New Roman" panose="02020603050405020304" pitchFamily="18" charset="0"/>
              </a:rPr>
              <a:t>eclampsia:</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A </a:t>
            </a:r>
            <a:r>
              <a:rPr b="1" dirty="0" sz="3000" lang="en-US">
                <a:ea typeface="Times New Roman" panose="02020603050405020304" pitchFamily="18" charset="0"/>
              </a:rPr>
              <a:t>sharp rise in blood </a:t>
            </a:r>
            <a:r>
              <a:rPr b="1" dirty="0" sz="3000" lang="en-US" smtClean="0">
                <a:ea typeface="Times New Roman" panose="02020603050405020304" pitchFamily="18" charset="0"/>
              </a:rPr>
              <a:t>pressure &gt;160/100 on two occasions 6hrs apart</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Diminished </a:t>
            </a:r>
            <a:r>
              <a:rPr b="1" dirty="0" sz="3000" lang="en-US">
                <a:ea typeface="Times New Roman" panose="02020603050405020304" pitchFamily="18" charset="0"/>
              </a:rPr>
              <a:t>urinary </a:t>
            </a:r>
            <a:r>
              <a:rPr b="1" dirty="0" sz="3000" lang="en-US" smtClean="0">
                <a:ea typeface="Times New Roman" panose="02020603050405020304" pitchFamily="18" charset="0"/>
              </a:rPr>
              <a:t>output ( less than 400mls in 24 hours)</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Increased proteinuria +++ or 1gm/l in 24 hours</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Severe </a:t>
            </a:r>
            <a:r>
              <a:rPr b="1" dirty="0" sz="3000" lang="en-US">
                <a:ea typeface="Times New Roman" panose="02020603050405020304" pitchFamily="18" charset="0"/>
              </a:rPr>
              <a:t>persistent frontal </a:t>
            </a:r>
            <a:r>
              <a:rPr b="1" dirty="0" sz="3000" lang="en-US" smtClean="0">
                <a:ea typeface="Times New Roman" panose="02020603050405020304" pitchFamily="18" charset="0"/>
              </a:rPr>
              <a:t> or occipital headache</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Drowsiness </a:t>
            </a:r>
            <a:r>
              <a:rPr b="1" dirty="0" sz="3000" lang="en-US">
                <a:ea typeface="Times New Roman" panose="02020603050405020304" pitchFamily="18" charset="0"/>
              </a:rPr>
              <a:t>or confusion (due to cerebral </a:t>
            </a:r>
            <a:r>
              <a:rPr b="1" dirty="0" sz="3000" lang="en-US" err="1" smtClean="0">
                <a:ea typeface="Times New Roman" panose="02020603050405020304" pitchFamily="18" charset="0"/>
              </a:rPr>
              <a:t>oedema</a:t>
            </a:r>
            <a:r>
              <a:rPr b="1" dirty="0" sz="3000" lang="en-US" smtClean="0">
                <a:ea typeface="Times New Roman" panose="02020603050405020304" pitchFamily="18" charset="0"/>
              </a:rPr>
              <a:t>)</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Blurring </a:t>
            </a:r>
            <a:r>
              <a:rPr b="1" dirty="0" sz="3000" lang="en-US">
                <a:ea typeface="Times New Roman" panose="02020603050405020304" pitchFamily="18" charset="0"/>
              </a:rPr>
              <a:t>of vision or flashing lights (due to retinal </a:t>
            </a:r>
            <a:r>
              <a:rPr b="1" dirty="0" sz="3000" lang="en-US" err="1" smtClean="0">
                <a:ea typeface="Times New Roman" panose="02020603050405020304" pitchFamily="18" charset="0"/>
              </a:rPr>
              <a:t>oedema</a:t>
            </a:r>
            <a:r>
              <a:rPr b="1" dirty="0" sz="3000" lang="en-US" smtClean="0">
                <a:ea typeface="Times New Roman" panose="02020603050405020304" pitchFamily="18" charset="0"/>
              </a:rPr>
              <a:t>)</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Nausea </a:t>
            </a:r>
            <a:r>
              <a:rPr b="1" dirty="0" sz="3000" lang="en-US">
                <a:ea typeface="Times New Roman" panose="02020603050405020304" pitchFamily="18" charset="0"/>
              </a:rPr>
              <a:t>and </a:t>
            </a:r>
            <a:r>
              <a:rPr b="1" dirty="0" sz="3000" lang="en-US" smtClean="0">
                <a:ea typeface="Times New Roman" panose="02020603050405020304" pitchFamily="18" charset="0"/>
              </a:rPr>
              <a:t>vomiting</a:t>
            </a:r>
          </a:p>
          <a:p>
            <a:pPr algn="just" indent="-342900" lvl="4" marL="1943100">
              <a:lnSpc>
                <a:spcPct val="120000"/>
              </a:lnSpc>
              <a:spcBef>
                <a:spcPts val="0"/>
              </a:spcBef>
              <a:buFont typeface="+mj-lt"/>
              <a:buAutoNum type="arabicPeriod"/>
            </a:pPr>
            <a:r>
              <a:rPr b="1" dirty="0" sz="3000" lang="en-US" smtClean="0">
                <a:ea typeface="Times New Roman" panose="02020603050405020304" pitchFamily="18" charset="0"/>
              </a:rPr>
              <a:t>Epigastric </a:t>
            </a:r>
            <a:r>
              <a:rPr b="1" dirty="0" sz="3000" lang="en-US">
                <a:ea typeface="Times New Roman" panose="02020603050405020304" pitchFamily="18" charset="0"/>
              </a:rPr>
              <a:t>pain which the mother may interpret as indigestion (due to </a:t>
            </a:r>
            <a:r>
              <a:rPr b="1" dirty="0" sz="3000" lang="en-US" err="1">
                <a:ea typeface="Times New Roman" panose="02020603050405020304" pitchFamily="18" charset="0"/>
              </a:rPr>
              <a:t>oedema</a:t>
            </a:r>
            <a:r>
              <a:rPr b="1" dirty="0" sz="3000" lang="en-US">
                <a:ea typeface="Times New Roman" panose="02020603050405020304" pitchFamily="18" charset="0"/>
              </a:rPr>
              <a:t> of the liver)</a:t>
            </a:r>
          </a:p>
          <a:p>
            <a:pPr indent="-457200" lvl="1">
              <a:lnSpc>
                <a:spcPct val="120000"/>
              </a:lnSpc>
              <a:spcBef>
                <a:spcPts val="0"/>
              </a:spcBef>
              <a:buFont typeface="Wingdings" panose="05000000000000000000" pitchFamily="2" charset="2"/>
              <a:buChar char="Ø"/>
            </a:pPr>
            <a:r>
              <a:rPr dirty="0" sz="3000" lang="en-US">
                <a:ea typeface="Times New Roman" panose="02020603050405020304" pitchFamily="18" charset="0"/>
              </a:rPr>
              <a:t>Should a mother present to your clinic with these signs, give her an anticonvulsant and refer to hospital immediately for further management. </a:t>
            </a:r>
            <a:endParaRPr dirty="0" sz="3000" lang="en-US" smtClean="0">
              <a:ea typeface="Times New Roman" panose="02020603050405020304" pitchFamily="18" charset="0"/>
            </a:endParaRPr>
          </a:p>
          <a:p>
            <a:pPr indent="-457200" lvl="1">
              <a:lnSpc>
                <a:spcPct val="120000"/>
              </a:lnSpc>
              <a:spcBef>
                <a:spcPts val="0"/>
              </a:spcBef>
              <a:buFont typeface="Wingdings" panose="05000000000000000000" pitchFamily="2" charset="2"/>
              <a:buChar char="Ø"/>
            </a:pPr>
            <a:r>
              <a:rPr dirty="0" sz="3000" lang="en-US" smtClean="0">
                <a:ea typeface="Times New Roman" panose="02020603050405020304" pitchFamily="18" charset="0"/>
              </a:rPr>
              <a:t>In </a:t>
            </a:r>
            <a:r>
              <a:rPr dirty="0" sz="3000" lang="en-US">
                <a:ea typeface="Times New Roman" panose="02020603050405020304" pitchFamily="18" charset="0"/>
              </a:rPr>
              <a:t>the hospital, the midwife should summon the </a:t>
            </a:r>
            <a:r>
              <a:rPr dirty="0" sz="3000" lang="en-US" smtClean="0">
                <a:ea typeface="Times New Roman" panose="02020603050405020304" pitchFamily="18" charset="0"/>
              </a:rPr>
              <a:t>doctor </a:t>
            </a:r>
            <a:r>
              <a:rPr dirty="0" sz="3000" lang="en-US">
                <a:ea typeface="Times New Roman" panose="02020603050405020304" pitchFamily="18" charset="0"/>
              </a:rPr>
              <a:t>immediately.</a:t>
            </a:r>
          </a:p>
          <a:p>
            <a:endParaRPr dirty="0" lang="en-US"/>
          </a:p>
        </p:txBody>
      </p:sp>
      <p:sp>
        <p:nvSpPr>
          <p:cNvPr id="1049097" name="Slide Number Placeholder 3"/>
          <p:cNvSpPr>
            <a:spLocks noGrp="1"/>
          </p:cNvSpPr>
          <p:nvPr>
            <p:ph type="sldNum" sz="quarter" idx="12"/>
          </p:nvPr>
        </p:nvSpPr>
        <p:spPr/>
        <p:txBody>
          <a:bodyPr/>
          <a:p>
            <a:fld id="{5F0F26D2-990D-4104-B198-15B1F813F25B}" type="slidenum">
              <a:rPr lang="en-US" smtClean="0"/>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528" name=""/>
        <p:cNvGrpSpPr/>
        <p:nvPr/>
      </p:nvGrpSpPr>
      <p:grpSpPr>
        <a:xfrm>
          <a:off x="0" y="0"/>
          <a:ext cx="0" cy="0"/>
          <a:chOff x="0" y="0"/>
          <a:chExt cx="0" cy="0"/>
        </a:xfrm>
      </p:grpSpPr>
      <p:sp>
        <p:nvSpPr>
          <p:cNvPr id="1049098" name="Title 1"/>
          <p:cNvSpPr>
            <a:spLocks noGrp="1"/>
          </p:cNvSpPr>
          <p:nvPr>
            <p:ph type="title"/>
          </p:nvPr>
        </p:nvSpPr>
        <p:spPr>
          <a:xfrm>
            <a:off x="838200" y="128789"/>
            <a:ext cx="10515600" cy="991673"/>
          </a:xfrm>
        </p:spPr>
        <p:txBody>
          <a:bodyPr/>
          <a:p>
            <a:pPr algn="ctr"/>
            <a:r>
              <a:rPr b="1" dirty="0" lang="en-US" smtClean="0">
                <a:solidFill>
                  <a:srgbClr val="FF0000"/>
                </a:solidFill>
                <a:latin typeface="+mn-lt"/>
              </a:rPr>
              <a:t>7. Eclampsia </a:t>
            </a:r>
            <a:endParaRPr b="1" dirty="0" lang="en-US">
              <a:solidFill>
                <a:srgbClr val="FF0000"/>
              </a:solidFill>
              <a:latin typeface="+mn-lt"/>
            </a:endParaRPr>
          </a:p>
        </p:txBody>
      </p:sp>
      <p:sp>
        <p:nvSpPr>
          <p:cNvPr id="1049099" name="Content Placeholder 2"/>
          <p:cNvSpPr>
            <a:spLocks noGrp="1"/>
          </p:cNvSpPr>
          <p:nvPr>
            <p:ph idx="1"/>
          </p:nvPr>
        </p:nvSpPr>
        <p:spPr>
          <a:xfrm>
            <a:off x="838200" y="1300766"/>
            <a:ext cx="10515600" cy="4876197"/>
          </a:xfrm>
        </p:spPr>
        <p:txBody>
          <a:bodyPr/>
          <a:p>
            <a:pPr algn="just"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Eclampsia is an acute condition characterised by convulsions and coma. </a:t>
            </a:r>
            <a:r>
              <a:rPr dirty="0" sz="2800" lang="en-US" smtClean="0">
                <a:ea typeface="Times New Roman" panose="02020603050405020304" pitchFamily="18" charset="0"/>
              </a:rPr>
              <a:t>Or</a:t>
            </a:r>
          </a:p>
          <a:p>
            <a:pPr algn="just"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Eclampsia is a complication of severe pre-</a:t>
            </a:r>
            <a:r>
              <a:rPr dirty="0" sz="2800" lang="en-US" err="1" smtClean="0">
                <a:ea typeface="Times New Roman" panose="02020603050405020304" pitchFamily="18" charset="0"/>
              </a:rPr>
              <a:t>eclamsia</a:t>
            </a:r>
            <a:r>
              <a:rPr dirty="0" sz="2800" lang="en-US" smtClean="0">
                <a:ea typeface="Times New Roman" panose="02020603050405020304" pitchFamily="18" charset="0"/>
              </a:rPr>
              <a:t> and is characterised by convulsions and coma. </a:t>
            </a:r>
          </a:p>
          <a:p>
            <a:pPr algn="just"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incidence of eclampsia is 0.2 to 0.5% of all pregnancies. </a:t>
            </a:r>
            <a:endParaRPr dirty="0" sz="2800" lang="en-US" smtClean="0">
              <a:ea typeface="Times New Roman" panose="02020603050405020304" pitchFamily="18" charset="0"/>
            </a:endParaRPr>
          </a:p>
          <a:p>
            <a:pPr algn="just"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It </a:t>
            </a:r>
            <a:r>
              <a:rPr dirty="0" sz="2800" lang="en-US">
                <a:ea typeface="Times New Roman" panose="02020603050405020304" pitchFamily="18" charset="0"/>
              </a:rPr>
              <a:t>can occur in the </a:t>
            </a:r>
            <a:r>
              <a:rPr b="1" dirty="0" sz="2800" lang="en-US">
                <a:ea typeface="Times New Roman" panose="02020603050405020304" pitchFamily="18" charset="0"/>
              </a:rPr>
              <a:t>antenatal period </a:t>
            </a:r>
            <a:r>
              <a:rPr dirty="0" sz="2800" lang="en-US">
                <a:ea typeface="Times New Roman" panose="02020603050405020304" pitchFamily="18" charset="0"/>
              </a:rPr>
              <a:t>at the rate of about 20%; during the </a:t>
            </a:r>
            <a:r>
              <a:rPr b="1" dirty="0" sz="2800" lang="en-US" err="1">
                <a:ea typeface="Times New Roman" panose="02020603050405020304" pitchFamily="18" charset="0"/>
              </a:rPr>
              <a:t>intrapartum</a:t>
            </a:r>
            <a:r>
              <a:rPr b="1" dirty="0" sz="2800" lang="en-US">
                <a:ea typeface="Times New Roman" panose="02020603050405020304" pitchFamily="18" charset="0"/>
              </a:rPr>
              <a:t> period </a:t>
            </a:r>
            <a:r>
              <a:rPr dirty="0" sz="2800" lang="en-US">
                <a:ea typeface="Times New Roman" panose="02020603050405020304" pitchFamily="18" charset="0"/>
              </a:rPr>
              <a:t>at the rate of about 25% and during the </a:t>
            </a:r>
            <a:r>
              <a:rPr b="1" dirty="0" sz="2800" lang="en-US">
                <a:ea typeface="Times New Roman" panose="02020603050405020304" pitchFamily="18" charset="0"/>
              </a:rPr>
              <a:t>postnatal period </a:t>
            </a:r>
            <a:r>
              <a:rPr dirty="0" sz="2800" lang="en-US">
                <a:ea typeface="Times New Roman" panose="02020603050405020304" pitchFamily="18" charset="0"/>
              </a:rPr>
              <a:t>within the first few hours after delivery (35</a:t>
            </a:r>
            <a:r>
              <a:rPr dirty="0" sz="2800" lang="en-US" smtClean="0">
                <a:ea typeface="Times New Roman" panose="02020603050405020304" pitchFamily="18" charset="0"/>
              </a:rPr>
              <a:t>%).</a:t>
            </a:r>
          </a:p>
          <a:p>
            <a:pPr algn="just"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A midwife should be able to preserve life of the mother until help comes</a:t>
            </a:r>
            <a:endParaRPr dirty="0" sz="2800" lang="en-US">
              <a:ea typeface="Times New Roman" panose="02020603050405020304" pitchFamily="18" charset="0"/>
            </a:endParaRPr>
          </a:p>
          <a:p>
            <a:endParaRPr dirty="0" lang="en-US"/>
          </a:p>
        </p:txBody>
      </p:sp>
      <p:sp>
        <p:nvSpPr>
          <p:cNvPr id="1049100" name="Slide Number Placeholder 3"/>
          <p:cNvSpPr>
            <a:spLocks noGrp="1"/>
          </p:cNvSpPr>
          <p:nvPr>
            <p:ph type="sldNum" sz="quarter" idx="12"/>
          </p:nvPr>
        </p:nvSpPr>
        <p:spPr/>
        <p:txBody>
          <a:bodyPr/>
          <a:p>
            <a:fld id="{5F0F26D2-990D-4104-B198-15B1F813F25B}" type="slidenum">
              <a:rPr lang="en-US" smtClean="0"/>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1049101" name="Title 1"/>
          <p:cNvSpPr>
            <a:spLocks noGrp="1"/>
          </p:cNvSpPr>
          <p:nvPr>
            <p:ph type="title"/>
          </p:nvPr>
        </p:nvSpPr>
        <p:spPr>
          <a:xfrm>
            <a:off x="786685" y="120427"/>
            <a:ext cx="10515600" cy="819732"/>
          </a:xfrm>
        </p:spPr>
        <p:txBody>
          <a:bodyPr/>
          <a:p>
            <a:pPr algn="ctr"/>
            <a:r>
              <a:rPr dirty="0" lang="en-US" smtClean="0">
                <a:solidFill>
                  <a:srgbClr val="00B0F0"/>
                </a:solidFill>
                <a:latin typeface="+mn-lt"/>
              </a:rPr>
              <a:t>Signs and symptoms of  eclampsia</a:t>
            </a:r>
            <a:endParaRPr dirty="0" lang="en-US">
              <a:solidFill>
                <a:srgbClr val="00B0F0"/>
              </a:solidFill>
              <a:latin typeface="+mn-lt"/>
            </a:endParaRPr>
          </a:p>
        </p:txBody>
      </p:sp>
      <p:sp>
        <p:nvSpPr>
          <p:cNvPr id="1049102" name="Content Placeholder 2"/>
          <p:cNvSpPr>
            <a:spLocks noGrp="1"/>
          </p:cNvSpPr>
          <p:nvPr>
            <p:ph idx="1"/>
          </p:nvPr>
        </p:nvSpPr>
        <p:spPr>
          <a:xfrm>
            <a:off x="838200" y="1068946"/>
            <a:ext cx="10515600" cy="5108017"/>
          </a:xfrm>
        </p:spPr>
        <p:txBody>
          <a:bodyPr>
            <a:normAutofit fontScale="92500" lnSpcReduction="10000"/>
          </a:bodyPr>
          <a:p>
            <a:pPr marL="0" marR="0">
              <a:lnSpc>
                <a:spcPct val="100000"/>
              </a:lnSpc>
              <a:spcBef>
                <a:spcPts val="0"/>
              </a:spcBef>
              <a:spcAft>
                <a:spcPts val="0"/>
              </a:spcAft>
            </a:pPr>
            <a:r>
              <a:rPr dirty="0" sz="3000" lang="en-US">
                <a:ea typeface="Times New Roman" panose="02020603050405020304" pitchFamily="18" charset="0"/>
              </a:rPr>
              <a:t>The prodromal signs of eclampsia are those we have described as serious signs of pre-eclampsia. </a:t>
            </a:r>
            <a:endParaRPr dirty="0" sz="3000" lang="en-US" smtClean="0">
              <a:ea typeface="Times New Roman" panose="02020603050405020304" pitchFamily="18" charset="0"/>
            </a:endParaRPr>
          </a:p>
          <a:p>
            <a:pPr marL="0" marR="0">
              <a:lnSpc>
                <a:spcPct val="100000"/>
              </a:lnSpc>
              <a:spcBef>
                <a:spcPts val="0"/>
              </a:spcBef>
              <a:spcAft>
                <a:spcPts val="0"/>
              </a:spcAft>
            </a:pPr>
            <a:r>
              <a:rPr dirty="0" sz="3000" lang="en-US" smtClean="0">
                <a:ea typeface="Times New Roman" panose="02020603050405020304" pitchFamily="18" charset="0"/>
              </a:rPr>
              <a:t>The </a:t>
            </a:r>
            <a:r>
              <a:rPr dirty="0" sz="3000" lang="en-US">
                <a:ea typeface="Times New Roman" panose="02020603050405020304" pitchFamily="18" charset="0"/>
              </a:rPr>
              <a:t>more immediate precursors of eclampsia are </a:t>
            </a:r>
            <a:r>
              <a:rPr b="1" dirty="0" sz="3000" lang="en-US">
                <a:ea typeface="Times New Roman" panose="02020603050405020304" pitchFamily="18" charset="0"/>
              </a:rPr>
              <a:t>vomiting, intense headache and epigastric pain</a:t>
            </a:r>
            <a:r>
              <a:rPr b="1" dirty="0" sz="3000" lang="en-US" smtClean="0">
                <a:ea typeface="Times New Roman" panose="02020603050405020304" pitchFamily="18" charset="0"/>
              </a:rPr>
              <a:t>.</a:t>
            </a:r>
          </a:p>
          <a:p>
            <a:pPr marR="0">
              <a:lnSpc>
                <a:spcPct val="100000"/>
              </a:lnSpc>
              <a:spcBef>
                <a:spcPts val="0"/>
              </a:spcBef>
              <a:spcAft>
                <a:spcPts val="0"/>
              </a:spcAft>
              <a:buFont typeface="Wingdings" panose="05000000000000000000" pitchFamily="2" charset="2"/>
              <a:buChar char="Ø"/>
            </a:pPr>
            <a:r>
              <a:rPr dirty="0" sz="3000" lang="en-US" smtClean="0">
                <a:solidFill>
                  <a:srgbClr val="000000"/>
                </a:solidFill>
                <a:ea typeface="Times New Roman" panose="02020603050405020304" pitchFamily="18" charset="0"/>
              </a:rPr>
              <a:t>There </a:t>
            </a:r>
            <a:r>
              <a:rPr dirty="0" sz="3000" lang="en-US">
                <a:solidFill>
                  <a:srgbClr val="000000"/>
                </a:solidFill>
                <a:ea typeface="Times New Roman" panose="02020603050405020304" pitchFamily="18" charset="0"/>
              </a:rPr>
              <a:t>are four stages of an eclampsia fit</a:t>
            </a:r>
            <a:r>
              <a:rPr dirty="0" sz="3000" lang="en-US" smtClean="0">
                <a:solidFill>
                  <a:srgbClr val="000000"/>
                </a:solidFill>
                <a:ea typeface="Times New Roman" panose="02020603050405020304" pitchFamily="18" charset="0"/>
              </a:rPr>
              <a:t>.</a:t>
            </a:r>
            <a:r>
              <a:rPr b="1" dirty="0" sz="3000" lang="en-US" smtClean="0">
                <a:solidFill>
                  <a:srgbClr val="000000"/>
                </a:solidFill>
                <a:ea typeface="Times New Roman" panose="02020603050405020304" pitchFamily="18" charset="0"/>
              </a:rPr>
              <a:t> </a:t>
            </a:r>
          </a:p>
          <a:p>
            <a:pPr indent="-342900" lvl="4" marL="1943100">
              <a:lnSpc>
                <a:spcPct val="100000"/>
              </a:lnSpc>
              <a:spcBef>
                <a:spcPts val="0"/>
              </a:spcBef>
              <a:buFont typeface="+mj-lt"/>
              <a:buAutoNum type="arabicPeriod"/>
            </a:pPr>
            <a:r>
              <a:rPr b="1" dirty="0" sz="2600" lang="en-US" smtClean="0">
                <a:solidFill>
                  <a:srgbClr val="000000"/>
                </a:solidFill>
                <a:ea typeface="Times New Roman" panose="02020603050405020304" pitchFamily="18" charset="0"/>
              </a:rPr>
              <a:t>Premonitory stage </a:t>
            </a:r>
          </a:p>
          <a:p>
            <a:pPr indent="-342900" lvl="4" marL="1943100">
              <a:lnSpc>
                <a:spcPct val="100000"/>
              </a:lnSpc>
              <a:spcBef>
                <a:spcPts val="0"/>
              </a:spcBef>
              <a:buFont typeface="+mj-lt"/>
              <a:buAutoNum type="arabicPeriod"/>
            </a:pPr>
            <a:r>
              <a:rPr b="1" dirty="0" sz="2600" lang="en-US" smtClean="0">
                <a:solidFill>
                  <a:srgbClr val="000000"/>
                </a:solidFill>
                <a:ea typeface="Times New Roman" panose="02020603050405020304" pitchFamily="18" charset="0"/>
              </a:rPr>
              <a:t>Tonic stage</a:t>
            </a:r>
          </a:p>
          <a:p>
            <a:pPr indent="-342900" lvl="4" marL="1943100">
              <a:lnSpc>
                <a:spcPct val="100000"/>
              </a:lnSpc>
              <a:spcBef>
                <a:spcPts val="0"/>
              </a:spcBef>
              <a:buFont typeface="+mj-lt"/>
              <a:buAutoNum type="arabicPeriod"/>
            </a:pPr>
            <a:r>
              <a:rPr b="1" dirty="0" sz="2600" lang="en-US" smtClean="0">
                <a:solidFill>
                  <a:srgbClr val="000000"/>
                </a:solidFill>
                <a:ea typeface="Times New Roman" panose="02020603050405020304" pitchFamily="18" charset="0"/>
              </a:rPr>
              <a:t>Chronic stage</a:t>
            </a:r>
          </a:p>
          <a:p>
            <a:pPr indent="-342900" lvl="4" marL="1943100">
              <a:lnSpc>
                <a:spcPct val="100000"/>
              </a:lnSpc>
              <a:spcBef>
                <a:spcPts val="0"/>
              </a:spcBef>
              <a:buFont typeface="+mj-lt"/>
              <a:buAutoNum type="arabicPeriod"/>
            </a:pPr>
            <a:r>
              <a:rPr b="1" dirty="0" sz="2600" lang="en-US" smtClean="0">
                <a:solidFill>
                  <a:srgbClr val="000000"/>
                </a:solidFill>
                <a:ea typeface="Times New Roman" panose="02020603050405020304" pitchFamily="18" charset="0"/>
              </a:rPr>
              <a:t>Coma stage</a:t>
            </a:r>
            <a:r>
              <a:rPr b="1" dirty="0" sz="2600" lang="en-US" smtClean="0">
                <a:solidFill>
                  <a:srgbClr val="990000"/>
                </a:solidFill>
                <a:ea typeface="Times New Roman" panose="02020603050405020304" pitchFamily="18" charset="0"/>
              </a:rPr>
              <a:t> </a:t>
            </a:r>
            <a:endParaRPr b="1" dirty="0" sz="2600" lang="en-US" smtClean="0">
              <a:ea typeface="Times New Roman" panose="02020603050405020304" pitchFamily="18" charset="0"/>
            </a:endParaRPr>
          </a:p>
          <a:p>
            <a:pPr indent="-514350" marL="514350" marR="0">
              <a:lnSpc>
                <a:spcPct val="100000"/>
              </a:lnSpc>
              <a:spcBef>
                <a:spcPts val="0"/>
              </a:spcBef>
              <a:spcAft>
                <a:spcPts val="0"/>
              </a:spcAft>
              <a:buFont typeface="+mj-lt"/>
              <a:buAutoNum type="arabicPeriod"/>
            </a:pPr>
            <a:r>
              <a:rPr b="1" dirty="0" sz="3000" lang="en-US">
                <a:ea typeface="Times New Roman" panose="02020603050405020304" pitchFamily="18" charset="0"/>
              </a:rPr>
              <a:t> </a:t>
            </a:r>
            <a:r>
              <a:rPr b="1" dirty="0" sz="3000" lang="en-US" smtClean="0">
                <a:ea typeface="Times New Roman" panose="02020603050405020304" pitchFamily="18" charset="0"/>
              </a:rPr>
              <a:t>Premonitory </a:t>
            </a:r>
            <a:r>
              <a:rPr b="1" dirty="0" sz="3000" lang="en-US">
                <a:ea typeface="Times New Roman" panose="02020603050405020304" pitchFamily="18" charset="0"/>
              </a:rPr>
              <a:t>stage</a:t>
            </a:r>
            <a:r>
              <a:rPr dirty="0" sz="3000" lang="en-US">
                <a:ea typeface="Times New Roman" panose="02020603050405020304" pitchFamily="18" charset="0"/>
              </a:rPr>
              <a:t>, which lasts 10 to 20 seconds. </a:t>
            </a:r>
            <a:endParaRPr dirty="0" sz="3000" lang="en-US" smtClean="0">
              <a:ea typeface="Times New Roman" panose="02020603050405020304" pitchFamily="18" charset="0"/>
            </a:endParaRPr>
          </a:p>
          <a:p>
            <a:pPr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mother is </a:t>
            </a:r>
            <a:r>
              <a:rPr dirty="0" sz="2800" lang="en-US" smtClean="0">
                <a:ea typeface="Times New Roman" panose="02020603050405020304" pitchFamily="18" charset="0"/>
              </a:rPr>
              <a:t>restless and </a:t>
            </a:r>
            <a:r>
              <a:rPr dirty="0" sz="2800" lang="en-US">
                <a:ea typeface="Times New Roman" panose="02020603050405020304" pitchFamily="18" charset="0"/>
              </a:rPr>
              <a:t>rapid eye movements can be noted. </a:t>
            </a:r>
            <a:endParaRPr dirty="0" sz="2800" lang="en-US" smtClean="0">
              <a:ea typeface="Times New Roman" panose="02020603050405020304" pitchFamily="18" charset="0"/>
            </a:endParaRPr>
          </a:p>
          <a:p>
            <a:pPr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head may be drawn to one side, twitching of the facial muscles may occur, and the mother is not aware of </a:t>
            </a:r>
            <a:r>
              <a:rPr dirty="0" sz="2800" lang="en-US" smtClean="0">
                <a:ea typeface="Times New Roman" panose="02020603050405020304" pitchFamily="18" charset="0"/>
              </a:rPr>
              <a:t>what </a:t>
            </a:r>
            <a:r>
              <a:rPr dirty="0" sz="2800" lang="en-US">
                <a:ea typeface="Times New Roman" panose="02020603050405020304" pitchFamily="18" charset="0"/>
              </a:rPr>
              <a:t>is happening.</a:t>
            </a:r>
          </a:p>
          <a:p>
            <a:pPr algn="just" marL="0" marR="0">
              <a:spcBef>
                <a:spcPts val="0"/>
              </a:spcBef>
              <a:spcAft>
                <a:spcPts val="0"/>
              </a:spcAft>
            </a:pPr>
            <a:endParaRPr dirty="0" sz="4000" lang="en-US">
              <a:latin typeface="Times New Roman" panose="02020603050405020304" pitchFamily="18" charset="0"/>
              <a:ea typeface="Times New Roman" panose="02020603050405020304" pitchFamily="18" charset="0"/>
            </a:endParaRPr>
          </a:p>
          <a:p>
            <a:endParaRPr dirty="0" lang="en-US"/>
          </a:p>
        </p:txBody>
      </p:sp>
      <p:sp>
        <p:nvSpPr>
          <p:cNvPr id="1049103" name="Slide Number Placeholder 3"/>
          <p:cNvSpPr>
            <a:spLocks noGrp="1"/>
          </p:cNvSpPr>
          <p:nvPr>
            <p:ph type="sldNum" sz="quarter" idx="12"/>
          </p:nvPr>
        </p:nvSpPr>
        <p:spPr/>
        <p:txBody>
          <a:bodyPr/>
          <a:p>
            <a:fld id="{5F0F26D2-990D-4104-B198-15B1F813F25B}" type="slidenum">
              <a:rPr lang="en-US" smtClean="0"/>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0" y="0"/>
          <a:ext cx="0" cy="0"/>
          <a:chOff x="0" y="0"/>
          <a:chExt cx="0" cy="0"/>
        </a:xfrm>
      </p:grpSpPr>
      <p:sp>
        <p:nvSpPr>
          <p:cNvPr id="1049104" name="Title 1"/>
          <p:cNvSpPr>
            <a:spLocks noGrp="1"/>
          </p:cNvSpPr>
          <p:nvPr>
            <p:ph type="title"/>
          </p:nvPr>
        </p:nvSpPr>
        <p:spPr>
          <a:xfrm>
            <a:off x="838200" y="528033"/>
            <a:ext cx="10515600" cy="965915"/>
          </a:xfrm>
        </p:spPr>
        <p:txBody>
          <a:bodyPr>
            <a:normAutofit/>
          </a:bodyPr>
          <a:p>
            <a:pPr algn="ctr"/>
            <a:r>
              <a:rPr dirty="0" lang="en-US" smtClean="0">
                <a:solidFill>
                  <a:srgbClr val="00B0F0"/>
                </a:solidFill>
                <a:latin typeface="+mn-lt"/>
              </a:rPr>
              <a:t>Stages of </a:t>
            </a:r>
            <a:r>
              <a:rPr dirty="0" lang="en-US">
                <a:solidFill>
                  <a:srgbClr val="00B0F0"/>
                </a:solidFill>
                <a:latin typeface="+mn-lt"/>
              </a:rPr>
              <a:t>E</a:t>
            </a:r>
            <a:r>
              <a:rPr dirty="0" lang="en-US" smtClean="0">
                <a:solidFill>
                  <a:srgbClr val="00B0F0"/>
                </a:solidFill>
                <a:latin typeface="+mn-lt"/>
              </a:rPr>
              <a:t>clampsia fit</a:t>
            </a:r>
            <a:endParaRPr dirty="0" lang="en-US">
              <a:solidFill>
                <a:srgbClr val="00B0F0"/>
              </a:solidFill>
              <a:latin typeface="+mn-lt"/>
            </a:endParaRPr>
          </a:p>
        </p:txBody>
      </p:sp>
      <p:sp>
        <p:nvSpPr>
          <p:cNvPr id="1049105" name="Content Placeholder 2"/>
          <p:cNvSpPr>
            <a:spLocks noGrp="1"/>
          </p:cNvSpPr>
          <p:nvPr>
            <p:ph idx="1"/>
          </p:nvPr>
        </p:nvSpPr>
        <p:spPr>
          <a:xfrm>
            <a:off x="1184856" y="1738648"/>
            <a:ext cx="9800823" cy="4893972"/>
          </a:xfrm>
        </p:spPr>
        <p:txBody>
          <a:bodyPr>
            <a:normAutofit/>
          </a:bodyPr>
          <a:p>
            <a:pPr algn="just" indent="-514350" marL="285750" marR="0">
              <a:lnSpc>
                <a:spcPct val="110000"/>
              </a:lnSpc>
              <a:spcBef>
                <a:spcPts val="0"/>
              </a:spcBef>
              <a:spcAft>
                <a:spcPts val="0"/>
              </a:spcAft>
              <a:buFont typeface="+mj-lt"/>
              <a:buAutoNum type="arabicPeriod" startAt="2"/>
            </a:pPr>
            <a:r>
              <a:rPr b="1" dirty="0" lang="en-US">
                <a:ea typeface="Times New Roman" panose="02020603050405020304" pitchFamily="18" charset="0"/>
              </a:rPr>
              <a:t>The tonic stage </a:t>
            </a:r>
            <a:r>
              <a:rPr dirty="0" lang="en-US">
                <a:ea typeface="Times New Roman" panose="02020603050405020304" pitchFamily="18" charset="0"/>
              </a:rPr>
              <a:t>lasts 10 to 20 seconds. </a:t>
            </a:r>
            <a:endParaRPr dirty="0" lang="en-US" smtClean="0">
              <a:ea typeface="Times New Roman" panose="02020603050405020304" pitchFamily="18" charset="0"/>
            </a:endParaRPr>
          </a:p>
          <a:p>
            <a:pPr algn="just" indent="-285750" lvl="3" marL="1428750">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muscles of the mother's body go into spasms and become rigid</a:t>
            </a:r>
            <a:r>
              <a:rPr dirty="0" sz="2800" lang="en-US" smtClean="0">
                <a:ea typeface="Times New Roman" panose="02020603050405020304" pitchFamily="18" charset="0"/>
              </a:rPr>
              <a:t>.</a:t>
            </a:r>
          </a:p>
          <a:p>
            <a:pPr algn="just" indent="-285750" lvl="3" marL="1428750">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The back may become arched and her teeth become tightly clenched. </a:t>
            </a:r>
            <a:endParaRPr dirty="0" sz="2800" lang="en-US" smtClean="0">
              <a:ea typeface="Times New Roman" panose="02020603050405020304" pitchFamily="18" charset="0"/>
            </a:endParaRPr>
          </a:p>
          <a:p>
            <a:pPr algn="just" indent="-285750" lvl="3" marL="1428750">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eyes appear like they are staring and her diaphragm goes into </a:t>
            </a:r>
            <a:r>
              <a:rPr dirty="0" sz="2800" lang="en-US" smtClean="0">
                <a:ea typeface="Times New Roman" panose="02020603050405020304" pitchFamily="18" charset="0"/>
              </a:rPr>
              <a:t>spasm.</a:t>
            </a:r>
          </a:p>
          <a:p>
            <a:pPr algn="just" indent="-285750" lvl="3" marL="1428750">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Respirations </a:t>
            </a:r>
            <a:r>
              <a:rPr dirty="0" sz="2800" lang="en-US">
                <a:ea typeface="Times New Roman" panose="02020603050405020304" pitchFamily="18" charset="0"/>
              </a:rPr>
              <a:t>cease and cyanosis occurs</a:t>
            </a:r>
            <a:r>
              <a:rPr dirty="0" sz="2800" lang="en-US" smtClean="0">
                <a:ea typeface="Times New Roman" panose="02020603050405020304" pitchFamily="18" charset="0"/>
              </a:rPr>
              <a:t>.</a:t>
            </a:r>
            <a:endParaRPr dirty="0" sz="2800" lang="en-US">
              <a:ea typeface="Times New Roman" panose="02020603050405020304" pitchFamily="18" charset="0"/>
            </a:endParaRPr>
          </a:p>
        </p:txBody>
      </p:sp>
      <p:sp>
        <p:nvSpPr>
          <p:cNvPr id="1049106" name="Slide Number Placeholder 3"/>
          <p:cNvSpPr>
            <a:spLocks noGrp="1"/>
          </p:cNvSpPr>
          <p:nvPr>
            <p:ph type="sldNum" sz="quarter" idx="12"/>
          </p:nvPr>
        </p:nvSpPr>
        <p:spPr/>
        <p:txBody>
          <a:bodyPr/>
          <a:p>
            <a:fld id="{5F0F26D2-990D-4104-B198-15B1F813F25B}" type="slidenum">
              <a:rPr lang="en-US" smtClean="0"/>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531" name=""/>
        <p:cNvGrpSpPr/>
        <p:nvPr/>
      </p:nvGrpSpPr>
      <p:grpSpPr>
        <a:xfrm>
          <a:off x="0" y="0"/>
          <a:ext cx="0" cy="0"/>
          <a:chOff x="0" y="0"/>
          <a:chExt cx="0" cy="0"/>
        </a:xfrm>
      </p:grpSpPr>
      <p:sp>
        <p:nvSpPr>
          <p:cNvPr id="1049107" name="Title 1"/>
          <p:cNvSpPr>
            <a:spLocks noGrp="1"/>
          </p:cNvSpPr>
          <p:nvPr>
            <p:ph type="title"/>
          </p:nvPr>
        </p:nvSpPr>
        <p:spPr>
          <a:xfrm>
            <a:off x="838200" y="167425"/>
            <a:ext cx="10515600" cy="927279"/>
          </a:xfrm>
        </p:spPr>
        <p:txBody>
          <a:bodyPr/>
          <a:p>
            <a:pPr algn="ctr"/>
            <a:r>
              <a:rPr dirty="0" sz="4000" lang="en-US">
                <a:solidFill>
                  <a:srgbClr val="00B0F0"/>
                </a:solidFill>
                <a:latin typeface="Calibri" panose="020F0502020204030204"/>
              </a:rPr>
              <a:t>Stages of Eclampsia fit</a:t>
            </a:r>
            <a:endParaRPr dirty="0" lang="en-US"/>
          </a:p>
        </p:txBody>
      </p:sp>
      <p:sp>
        <p:nvSpPr>
          <p:cNvPr id="1049108" name="Content Placeholder 2"/>
          <p:cNvSpPr>
            <a:spLocks noGrp="1"/>
          </p:cNvSpPr>
          <p:nvPr>
            <p:ph idx="1"/>
          </p:nvPr>
        </p:nvSpPr>
        <p:spPr>
          <a:xfrm>
            <a:off x="838200" y="1171977"/>
            <a:ext cx="10515600" cy="5004986"/>
          </a:xfrm>
        </p:spPr>
        <p:txBody>
          <a:bodyPr>
            <a:normAutofit fontScale="77500" lnSpcReduction="20000"/>
          </a:bodyPr>
          <a:p>
            <a:pPr algn="just" indent="-514350" lvl="0" marL="514350">
              <a:lnSpc>
                <a:spcPct val="110000"/>
              </a:lnSpc>
              <a:spcBef>
                <a:spcPts val="0"/>
              </a:spcBef>
              <a:buFont typeface="+mj-lt"/>
              <a:buAutoNum type="arabicPeriod" startAt="2"/>
            </a:pPr>
            <a:r>
              <a:rPr b="1" dirty="0" lang="en-US" smtClean="0">
                <a:solidFill>
                  <a:prstClr val="black"/>
                </a:solidFill>
                <a:ea typeface="Times New Roman" panose="02020603050405020304" pitchFamily="18" charset="0"/>
              </a:rPr>
              <a:t>The </a:t>
            </a:r>
            <a:r>
              <a:rPr b="1" dirty="0" lang="en-US">
                <a:solidFill>
                  <a:prstClr val="black"/>
                </a:solidFill>
                <a:ea typeface="Times New Roman" panose="02020603050405020304" pitchFamily="18" charset="0"/>
              </a:rPr>
              <a:t>chronic stage lasts 60 to 90 seconds</a:t>
            </a:r>
            <a:r>
              <a:rPr dirty="0" lang="en-US">
                <a:solidFill>
                  <a:prstClr val="black"/>
                </a:solidFill>
                <a:ea typeface="Times New Roman" panose="02020603050405020304" pitchFamily="18" charset="0"/>
              </a:rPr>
              <a:t>. </a:t>
            </a:r>
          </a:p>
          <a:p>
            <a:pPr algn="just" indent="-457200" lvl="3">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There is violent contraction and intermitted relaxation of the mother's muscles causing convulsive movements. </a:t>
            </a:r>
          </a:p>
          <a:p>
            <a:pPr algn="just" indent="-457200" lvl="3">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There is increased salivation and foaming at the mouth. </a:t>
            </a:r>
          </a:p>
          <a:p>
            <a:pPr algn="just" indent="-457200" lvl="3">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mother's face becomes congested and bloated while her features become distorted. </a:t>
            </a:r>
          </a:p>
          <a:p>
            <a:pPr algn="just" indent="-457200" lvl="3">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mother becomes unconscious and breathing is </a:t>
            </a:r>
            <a:r>
              <a:rPr dirty="0" sz="2800" lang="en-US" err="1">
                <a:solidFill>
                  <a:prstClr val="black"/>
                </a:solidFill>
                <a:ea typeface="Times New Roman" panose="02020603050405020304" pitchFamily="18" charset="0"/>
              </a:rPr>
              <a:t>stertorous</a:t>
            </a:r>
            <a:r>
              <a:rPr dirty="0" sz="2800" lang="en-US">
                <a:solidFill>
                  <a:prstClr val="black"/>
                </a:solidFill>
                <a:ea typeface="Times New Roman" panose="02020603050405020304" pitchFamily="18" charset="0"/>
              </a:rPr>
              <a:t> while the pulse full and bounding. </a:t>
            </a:r>
          </a:p>
          <a:p>
            <a:pPr algn="just" indent="-457200" lvl="3">
              <a:lnSpc>
                <a:spcPct val="11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convulsions subside </a:t>
            </a:r>
            <a:r>
              <a:rPr dirty="0" sz="2800" lang="en-US" smtClean="0">
                <a:solidFill>
                  <a:prstClr val="black"/>
                </a:solidFill>
                <a:ea typeface="Times New Roman" panose="02020603050405020304" pitchFamily="18" charset="0"/>
              </a:rPr>
              <a:t>gradually.</a:t>
            </a:r>
          </a:p>
          <a:p>
            <a:pPr algn="just" lvl="0" marL="0">
              <a:lnSpc>
                <a:spcPct val="110000"/>
              </a:lnSpc>
              <a:spcBef>
                <a:spcPts val="0"/>
              </a:spcBef>
            </a:pPr>
            <a:endParaRPr dirty="0" lang="en-US">
              <a:solidFill>
                <a:prstClr val="black"/>
              </a:solidFill>
              <a:ea typeface="Times New Roman" panose="02020603050405020304" pitchFamily="18" charset="0"/>
            </a:endParaRPr>
          </a:p>
          <a:p>
            <a:pPr algn="just" indent="-514350" lvl="0" marL="285750">
              <a:lnSpc>
                <a:spcPct val="110000"/>
              </a:lnSpc>
              <a:spcBef>
                <a:spcPts val="0"/>
              </a:spcBef>
              <a:buFont typeface="+mj-lt"/>
              <a:buAutoNum type="arabicPeriod" startAt="3"/>
            </a:pPr>
            <a:r>
              <a:rPr b="1" dirty="0" lang="en-US">
                <a:solidFill>
                  <a:prstClr val="black"/>
                </a:solidFill>
                <a:ea typeface="Times New Roman" panose="02020603050405020304" pitchFamily="18" charset="0"/>
              </a:rPr>
              <a:t>T</a:t>
            </a:r>
            <a:r>
              <a:rPr b="1" dirty="0" lang="en-US" smtClean="0">
                <a:solidFill>
                  <a:prstClr val="black"/>
                </a:solidFill>
                <a:ea typeface="Times New Roman" panose="02020603050405020304" pitchFamily="18" charset="0"/>
              </a:rPr>
              <a:t>he </a:t>
            </a:r>
            <a:r>
              <a:rPr b="1" dirty="0" lang="en-US">
                <a:solidFill>
                  <a:prstClr val="black"/>
                </a:solidFill>
                <a:ea typeface="Times New Roman" panose="02020603050405020304" pitchFamily="18" charset="0"/>
              </a:rPr>
              <a:t>coma </a:t>
            </a:r>
            <a:r>
              <a:rPr b="1" dirty="0" lang="en-US" smtClean="0">
                <a:solidFill>
                  <a:prstClr val="black"/>
                </a:solidFill>
                <a:ea typeface="Times New Roman" panose="02020603050405020304" pitchFamily="18" charset="0"/>
              </a:rPr>
              <a:t>stage</a:t>
            </a:r>
          </a:p>
          <a:p>
            <a:pPr indent="-457200" lvl="3">
              <a:lnSpc>
                <a:spcPct val="110000"/>
              </a:lnSpc>
              <a:spcBef>
                <a:spcPts val="0"/>
              </a:spcBef>
              <a:buFont typeface="Wingdings" panose="05000000000000000000" pitchFamily="2" charset="2"/>
              <a:buChar char="Ø"/>
            </a:pPr>
            <a:r>
              <a:rPr dirty="0" sz="2800" lang="en-US" err="1" smtClean="0">
                <a:solidFill>
                  <a:prstClr val="black"/>
                </a:solidFill>
                <a:ea typeface="Times New Roman" panose="02020603050405020304" pitchFamily="18" charset="0"/>
              </a:rPr>
              <a:t>stertorous</a:t>
            </a:r>
            <a:r>
              <a:rPr dirty="0" sz="2800" lang="en-US" smtClean="0">
                <a:solidFill>
                  <a:prstClr val="black"/>
                </a:solidFill>
                <a:ea typeface="Times New Roman" panose="02020603050405020304" pitchFamily="18" charset="0"/>
              </a:rPr>
              <a:t> </a:t>
            </a:r>
            <a:r>
              <a:rPr dirty="0" sz="2800" lang="en-US">
                <a:solidFill>
                  <a:prstClr val="black"/>
                </a:solidFill>
                <a:ea typeface="Times New Roman" panose="02020603050405020304" pitchFamily="18" charset="0"/>
              </a:rPr>
              <a:t>breathing continues and the coma may </a:t>
            </a:r>
            <a:r>
              <a:rPr dirty="0" sz="2800" lang="en-US" smtClean="0">
                <a:solidFill>
                  <a:prstClr val="black"/>
                </a:solidFill>
                <a:ea typeface="Times New Roman" panose="02020603050405020304" pitchFamily="18" charset="0"/>
              </a:rPr>
              <a:t>persist </a:t>
            </a:r>
            <a:r>
              <a:rPr dirty="0" sz="2800" lang="en-US">
                <a:solidFill>
                  <a:prstClr val="black"/>
                </a:solidFill>
                <a:ea typeface="Times New Roman" panose="02020603050405020304" pitchFamily="18" charset="0"/>
              </a:rPr>
              <a:t>for minutes or hours</a:t>
            </a:r>
            <a:r>
              <a:rPr dirty="0" sz="2800" lang="en-US" smtClean="0">
                <a:solidFill>
                  <a:prstClr val="black"/>
                </a:solidFill>
                <a:ea typeface="Times New Roman" panose="02020603050405020304" pitchFamily="18" charset="0"/>
              </a:rPr>
              <a:t>.</a:t>
            </a:r>
          </a:p>
          <a:p>
            <a:pPr indent="-457200" lvl="3">
              <a:lnSpc>
                <a:spcPct val="110000"/>
              </a:lnSpc>
              <a:spcBef>
                <a:spcPts val="0"/>
              </a:spcBef>
              <a:buFont typeface="Wingdings" panose="05000000000000000000" pitchFamily="2" charset="2"/>
              <a:buChar char="Ø"/>
            </a:pPr>
            <a:r>
              <a:rPr dirty="0" sz="2800" lang="en-US" smtClean="0">
                <a:solidFill>
                  <a:prstClr val="black"/>
                </a:solidFill>
              </a:rPr>
              <a:t>Further convulsions may occur before the mother regains </a:t>
            </a:r>
            <a:r>
              <a:rPr dirty="0" sz="2800" lang="en-US" err="1" smtClean="0">
                <a:solidFill>
                  <a:prstClr val="black"/>
                </a:solidFill>
              </a:rPr>
              <a:t>conciousness</a:t>
            </a:r>
            <a:endParaRPr dirty="0" sz="2800" lang="en-US">
              <a:solidFill>
                <a:prstClr val="black"/>
              </a:solidFill>
            </a:endParaRPr>
          </a:p>
          <a:p>
            <a:endParaRPr dirty="0" lang="en-US"/>
          </a:p>
        </p:txBody>
      </p:sp>
      <p:sp>
        <p:nvSpPr>
          <p:cNvPr id="1049109" name="Slide Number Placeholder 3"/>
          <p:cNvSpPr>
            <a:spLocks noGrp="1"/>
          </p:cNvSpPr>
          <p:nvPr>
            <p:ph type="sldNum" sz="quarter" idx="12"/>
          </p:nvPr>
        </p:nvSpPr>
        <p:spPr/>
        <p:txBody>
          <a:bodyPr/>
          <a:p>
            <a:fld id="{5F0F26D2-990D-4104-B198-15B1F813F25B}" type="slidenum">
              <a:rPr lang="en-US" smtClean="0"/>
              <a:t>146</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532" name=""/>
        <p:cNvGrpSpPr/>
        <p:nvPr/>
      </p:nvGrpSpPr>
      <p:grpSpPr>
        <a:xfrm>
          <a:off x="0" y="0"/>
          <a:ext cx="0" cy="0"/>
          <a:chOff x="0" y="0"/>
          <a:chExt cx="0" cy="0"/>
        </a:xfrm>
      </p:grpSpPr>
      <p:sp>
        <p:nvSpPr>
          <p:cNvPr id="1049110" name="Title 1"/>
          <p:cNvSpPr>
            <a:spLocks noGrp="1"/>
          </p:cNvSpPr>
          <p:nvPr>
            <p:ph type="title"/>
          </p:nvPr>
        </p:nvSpPr>
        <p:spPr>
          <a:xfrm>
            <a:off x="838200" y="128789"/>
            <a:ext cx="10515600" cy="759853"/>
          </a:xfrm>
        </p:spPr>
        <p:txBody>
          <a:bodyPr/>
          <a:p>
            <a:pPr algn="ctr"/>
            <a:r>
              <a:rPr dirty="0" lang="en-US" smtClean="0">
                <a:solidFill>
                  <a:srgbClr val="00B0F0"/>
                </a:solidFill>
              </a:rPr>
              <a:t>Differential diagnosis</a:t>
            </a:r>
            <a:endParaRPr dirty="0" lang="en-US">
              <a:solidFill>
                <a:srgbClr val="00B0F0"/>
              </a:solidFill>
            </a:endParaRPr>
          </a:p>
        </p:txBody>
      </p:sp>
      <p:sp>
        <p:nvSpPr>
          <p:cNvPr id="1049111" name="Content Placeholder 2"/>
          <p:cNvSpPr>
            <a:spLocks noGrp="1"/>
          </p:cNvSpPr>
          <p:nvPr>
            <p:ph idx="1"/>
          </p:nvPr>
        </p:nvSpPr>
        <p:spPr>
          <a:xfrm>
            <a:off x="838200" y="901521"/>
            <a:ext cx="10515600" cy="5275442"/>
          </a:xfrm>
        </p:spPr>
        <p:txBody>
          <a:bodyPr>
            <a:normAutofit fontScale="85000" lnSpcReduction="20000"/>
          </a:bodyPr>
          <a:p>
            <a:pPr algn="just" marL="0" marR="0">
              <a:lnSpc>
                <a:spcPct val="115000"/>
              </a:lnSpc>
              <a:spcBef>
                <a:spcPts val="0"/>
              </a:spcBef>
              <a:spcAft>
                <a:spcPts val="0"/>
              </a:spcAft>
            </a:pPr>
            <a:r>
              <a:rPr dirty="0" lang="en-US" smtClean="0">
                <a:ea typeface="Times New Roman" panose="02020603050405020304" pitchFamily="18" charset="0"/>
                <a:cs typeface="Times New Roman" panose="02020603050405020304" pitchFamily="18" charset="0"/>
              </a:rPr>
              <a:t>Eclampsia </a:t>
            </a:r>
            <a:r>
              <a:rPr dirty="0" lang="en-US">
                <a:ea typeface="Times New Roman" panose="02020603050405020304" pitchFamily="18" charset="0"/>
                <a:cs typeface="Times New Roman" panose="02020603050405020304" pitchFamily="18" charset="0"/>
              </a:rPr>
              <a:t>must be differentiated from other conditions that may be associated with convulsions and coma, e.g. </a:t>
            </a:r>
            <a:endParaRPr dirty="0" lang="en-US" smtClean="0">
              <a:ea typeface="Times New Roman" panose="02020603050405020304" pitchFamily="18"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 Epilepsy,</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Cerebral Malaria,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Meningitis,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Head Injury,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Cerebrovascular Accident,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Intoxication (Alcohol, Drugs, And Poisons),</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 Drug Withdrawal,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Metabolic Disorders,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Water Intoxication,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Encephalitis, </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Hypertensive Encephalopathy,</a:t>
            </a: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 Hysteria.</a:t>
            </a:r>
            <a:endParaRPr dirty="0" sz="2800" lang="en-US" smtClean="0">
              <a:ea typeface="Calibri" panose="020F0502020204030204" pitchFamily="34" charset="0"/>
              <a:cs typeface="Times New Roman" panose="02020603050405020304" pitchFamily="18" charset="0"/>
            </a:endParaRPr>
          </a:p>
          <a:p>
            <a:endParaRPr dirty="0" lang="en-US"/>
          </a:p>
        </p:txBody>
      </p:sp>
      <p:sp>
        <p:nvSpPr>
          <p:cNvPr id="1049112" name="Slide Number Placeholder 3"/>
          <p:cNvSpPr>
            <a:spLocks noGrp="1"/>
          </p:cNvSpPr>
          <p:nvPr>
            <p:ph type="sldNum" sz="quarter" idx="12"/>
          </p:nvPr>
        </p:nvSpPr>
        <p:spPr/>
        <p:txBody>
          <a:bodyPr/>
          <a:p>
            <a:fld id="{5F0F26D2-990D-4104-B198-15B1F813F25B}" type="slidenum">
              <a:rPr lang="en-US" smtClean="0"/>
              <a:t>147</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533" name=""/>
        <p:cNvGrpSpPr/>
        <p:nvPr/>
      </p:nvGrpSpPr>
      <p:grpSpPr>
        <a:xfrm>
          <a:off x="0" y="0"/>
          <a:ext cx="0" cy="0"/>
          <a:chOff x="0" y="0"/>
          <a:chExt cx="0" cy="0"/>
        </a:xfrm>
      </p:grpSpPr>
      <p:sp>
        <p:nvSpPr>
          <p:cNvPr id="1049113" name="Title 1"/>
          <p:cNvSpPr>
            <a:spLocks noGrp="1"/>
          </p:cNvSpPr>
          <p:nvPr>
            <p:ph type="title"/>
          </p:nvPr>
        </p:nvSpPr>
        <p:spPr>
          <a:xfrm>
            <a:off x="838200" y="0"/>
            <a:ext cx="10515600" cy="1043189"/>
          </a:xfrm>
        </p:spPr>
        <p:txBody>
          <a:bodyPr/>
          <a:p>
            <a:pPr algn="ctr"/>
            <a:r>
              <a:rPr dirty="0" lang="en-US" smtClean="0">
                <a:solidFill>
                  <a:srgbClr val="00B0F0"/>
                </a:solidFill>
              </a:rPr>
              <a:t>Diagnosis </a:t>
            </a:r>
            <a:endParaRPr dirty="0" lang="en-US">
              <a:solidFill>
                <a:srgbClr val="00B0F0"/>
              </a:solidFill>
            </a:endParaRPr>
          </a:p>
        </p:txBody>
      </p:sp>
      <p:sp>
        <p:nvSpPr>
          <p:cNvPr id="1049114" name="Content Placeholder 2"/>
          <p:cNvSpPr>
            <a:spLocks noGrp="1"/>
          </p:cNvSpPr>
          <p:nvPr>
            <p:ph idx="1"/>
          </p:nvPr>
        </p:nvSpPr>
        <p:spPr>
          <a:xfrm>
            <a:off x="838200" y="953037"/>
            <a:ext cx="10515600" cy="5223926"/>
          </a:xfrm>
        </p:spPr>
        <p:txBody>
          <a:bodyPr>
            <a:normAutofit lnSpcReduction="10000"/>
          </a:bodyPr>
          <a:p>
            <a:r>
              <a:rPr dirty="0" lang="en-US" smtClean="0"/>
              <a:t>From clinical feature and protein in urine (convulsions, coma ,protein in urine and BP may be high or normal)</a:t>
            </a:r>
            <a:endParaRPr dirty="0" lang="en-US"/>
          </a:p>
          <a:p>
            <a:pPr algn="just" indent="0" lvl="0" marL="0" marR="0">
              <a:lnSpc>
                <a:spcPct val="115000"/>
              </a:lnSpc>
              <a:spcBef>
                <a:spcPts val="0"/>
              </a:spcBef>
              <a:spcAft>
                <a:spcPts val="0"/>
              </a:spcAft>
              <a:buNone/>
            </a:pPr>
            <a:r>
              <a:rPr b="1" dirty="0" lang="en-US" smtClean="0"/>
              <a:t>Investigations : </a:t>
            </a:r>
            <a:r>
              <a:rPr b="1" dirty="0" sz="2800" lang="en-US" smtClean="0">
                <a:ea typeface="Times New Roman" panose="02020603050405020304" pitchFamily="18" charset="0"/>
                <a:cs typeface="Times New Roman" panose="02020603050405020304" pitchFamily="18" charset="0"/>
              </a:rPr>
              <a:t>Laboratory </a:t>
            </a:r>
            <a:r>
              <a:rPr b="1" dirty="0" sz="2800" lang="en-US">
                <a:ea typeface="Times New Roman" panose="02020603050405020304" pitchFamily="18" charset="0"/>
                <a:cs typeface="Times New Roman" panose="02020603050405020304" pitchFamily="18" charset="0"/>
              </a:rPr>
              <a:t>Studies</a:t>
            </a:r>
            <a:endParaRPr b="1"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CBC count </a:t>
            </a:r>
            <a:r>
              <a:rPr dirty="0" sz="2800" lang="en-US">
                <a:ea typeface="Times New Roman" panose="02020603050405020304" pitchFamily="18" charset="0"/>
                <a:cs typeface="Times New Roman" panose="02020603050405020304" pitchFamily="18" charset="0"/>
              </a:rPr>
              <a:t>and peripheral smear </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Liver function tests:  </a:t>
            </a:r>
            <a:r>
              <a:rPr dirty="0" sz="2800" lang="en-US">
                <a:ea typeface="Times New Roman" panose="02020603050405020304" pitchFamily="18" charset="0"/>
                <a:cs typeface="Times New Roman" panose="02020603050405020304" pitchFamily="18" charset="0"/>
              </a:rPr>
              <a:t>Transaminase levels are elevated from hepatocellular injury and in HELLP syndrome.</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Serum creatinine level: </a:t>
            </a:r>
            <a:r>
              <a:rPr dirty="0" sz="2800" lang="en-US">
                <a:ea typeface="Times New Roman" panose="02020603050405020304" pitchFamily="18" charset="0"/>
                <a:cs typeface="Times New Roman" panose="02020603050405020304" pitchFamily="18" charset="0"/>
              </a:rPr>
              <a:t>Levels are elevated due to decreased intravascular volume and decreased glomerular filtration rate (GFR).</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Urinalysis </a:t>
            </a:r>
            <a:r>
              <a:rPr dirty="0" sz="2800" lang="en-US">
                <a:ea typeface="Times New Roman" panose="02020603050405020304" pitchFamily="18" charset="0"/>
                <a:cs typeface="Times New Roman" panose="02020603050405020304" pitchFamily="18" charset="0"/>
              </a:rPr>
              <a:t>- Proteinuria is one of the diagnostic criteria for preeclampsia.</a:t>
            </a:r>
            <a:endParaRPr dirty="0" sz="2800" lang="en-US">
              <a:ea typeface="Calibri" panose="020F0502020204030204" pitchFamily="34" charset="0"/>
              <a:cs typeface="Times New Roman" panose="02020603050405020304" pitchFamily="18" charset="0"/>
            </a:endParaRPr>
          </a:p>
          <a:p>
            <a:endParaRPr b="1" dirty="0" lang="en-US" smtClean="0"/>
          </a:p>
          <a:p>
            <a:endParaRPr b="1" dirty="0" lang="en-US"/>
          </a:p>
        </p:txBody>
      </p:sp>
      <p:sp>
        <p:nvSpPr>
          <p:cNvPr id="1049115" name="Slide Number Placeholder 3"/>
          <p:cNvSpPr>
            <a:spLocks noGrp="1"/>
          </p:cNvSpPr>
          <p:nvPr>
            <p:ph type="sldNum" sz="quarter" idx="12"/>
          </p:nvPr>
        </p:nvSpPr>
        <p:spPr/>
        <p:txBody>
          <a:bodyPr/>
          <a:p>
            <a:fld id="{5F0F26D2-990D-4104-B198-15B1F813F25B}" type="slidenum">
              <a:rPr lang="en-US" smtClean="0"/>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534" name=""/>
        <p:cNvGrpSpPr/>
        <p:nvPr/>
      </p:nvGrpSpPr>
      <p:grpSpPr>
        <a:xfrm>
          <a:off x="0" y="0"/>
          <a:ext cx="0" cy="0"/>
          <a:chOff x="0" y="0"/>
          <a:chExt cx="0" cy="0"/>
        </a:xfrm>
      </p:grpSpPr>
      <p:sp>
        <p:nvSpPr>
          <p:cNvPr id="1049116" name="Title 1"/>
          <p:cNvSpPr>
            <a:spLocks noGrp="1"/>
          </p:cNvSpPr>
          <p:nvPr>
            <p:ph type="title"/>
          </p:nvPr>
        </p:nvSpPr>
        <p:spPr>
          <a:xfrm>
            <a:off x="838200" y="1"/>
            <a:ext cx="10515600" cy="515154"/>
          </a:xfrm>
        </p:spPr>
        <p:txBody>
          <a:bodyPr>
            <a:normAutofit fontScale="90000"/>
          </a:bodyPr>
          <a:p>
            <a:pPr algn="ctr"/>
            <a:r>
              <a:rPr dirty="0" lang="en-US" err="1" smtClean="0">
                <a:solidFill>
                  <a:srgbClr val="00B0F0"/>
                </a:solidFill>
                <a:latin typeface="+mn-lt"/>
              </a:rPr>
              <a:t>invetigations</a:t>
            </a:r>
            <a:endParaRPr dirty="0" lang="en-US">
              <a:solidFill>
                <a:srgbClr val="00B0F0"/>
              </a:solidFill>
              <a:latin typeface="+mn-lt"/>
            </a:endParaRPr>
          </a:p>
        </p:txBody>
      </p:sp>
      <p:sp>
        <p:nvSpPr>
          <p:cNvPr id="1049117" name="Content Placeholder 2"/>
          <p:cNvSpPr>
            <a:spLocks noGrp="1"/>
          </p:cNvSpPr>
          <p:nvPr>
            <p:ph idx="1"/>
          </p:nvPr>
        </p:nvSpPr>
        <p:spPr>
          <a:xfrm>
            <a:off x="838200" y="618186"/>
            <a:ext cx="10515600" cy="5950039"/>
          </a:xfrm>
        </p:spPr>
        <p:txBody>
          <a:bodyPr>
            <a:normAutofit fontScale="92500"/>
          </a:bodyPr>
          <a:p>
            <a:pPr lvl="1">
              <a:lnSpc>
                <a:spcPct val="115000"/>
              </a:lnSpc>
              <a:spcBef>
                <a:spcPts val="0"/>
              </a:spcBef>
              <a:buFont typeface="Wingdings" panose="05000000000000000000" pitchFamily="2" charset="2"/>
              <a:buChar char="Ø"/>
            </a:pPr>
            <a:r>
              <a:rPr dirty="0" sz="3000" lang="en-US">
                <a:ea typeface="Times New Roman" panose="02020603050405020304" pitchFamily="18" charset="0"/>
                <a:cs typeface="Times New Roman" panose="02020603050405020304" pitchFamily="18" charset="0"/>
              </a:rPr>
              <a:t>Significant proteinuria defining preeclampsia is 300 mg or more of protein in a 24-hour urine sample.</a:t>
            </a:r>
            <a:endParaRPr dirty="0" sz="3000" lang="en-US">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b="1" dirty="0" sz="3000" lang="en-US">
                <a:ea typeface="Times New Roman" panose="02020603050405020304" pitchFamily="18" charset="0"/>
                <a:cs typeface="Times New Roman" panose="02020603050405020304" pitchFamily="18" charset="0"/>
              </a:rPr>
              <a:t>Proteinuria </a:t>
            </a:r>
            <a:r>
              <a:rPr dirty="0" sz="3000" lang="en-US">
                <a:ea typeface="Times New Roman" panose="02020603050405020304" pitchFamily="18" charset="0"/>
                <a:cs typeface="Times New Roman" panose="02020603050405020304" pitchFamily="18" charset="0"/>
              </a:rPr>
              <a:t>suggestive of preeclampsia is greater than or equal to 1+ protein on urine dipstick or 300 mg/L or more on urine dipstick.</a:t>
            </a:r>
            <a:endParaRPr dirty="0" sz="3000" lang="en-US">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b="1" dirty="0" sz="3000" lang="en-US">
                <a:ea typeface="Times New Roman" panose="02020603050405020304" pitchFamily="18" charset="0"/>
                <a:cs typeface="Times New Roman" panose="02020603050405020304" pitchFamily="18" charset="0"/>
              </a:rPr>
              <a:t>Abnormal coagulation profile</a:t>
            </a:r>
            <a:r>
              <a:rPr dirty="0" sz="3000" lang="en-US">
                <a:ea typeface="Times New Roman" panose="02020603050405020304" pitchFamily="18" charset="0"/>
                <a:cs typeface="Times New Roman" panose="02020603050405020304" pitchFamily="18" charset="0"/>
              </a:rPr>
              <a:t>: Prothrombin Time and a Partial </a:t>
            </a:r>
            <a:r>
              <a:rPr dirty="0" sz="3000" lang="en-US" err="1">
                <a:ea typeface="Times New Roman" panose="02020603050405020304" pitchFamily="18" charset="0"/>
                <a:cs typeface="Times New Roman" panose="02020603050405020304" pitchFamily="18" charset="0"/>
              </a:rPr>
              <a:t>Thromboplastin</a:t>
            </a:r>
            <a:r>
              <a:rPr dirty="0" sz="3000" lang="en-US">
                <a:ea typeface="Times New Roman" panose="02020603050405020304" pitchFamily="18" charset="0"/>
                <a:cs typeface="Times New Roman" panose="02020603050405020304" pitchFamily="18" charset="0"/>
              </a:rPr>
              <a:t> Time are elevated.</a:t>
            </a:r>
            <a:endParaRPr dirty="0" sz="3000" lang="en-US">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dirty="0" sz="3000" lang="en-US">
                <a:ea typeface="Times New Roman" panose="02020603050405020304" pitchFamily="18" charset="0"/>
                <a:cs typeface="Times New Roman" panose="02020603050405020304" pitchFamily="18" charset="0"/>
              </a:rPr>
              <a:t>Disseminated intravascular coagulopathy testing will show fibrin split products and decreased fibrinogen levels.</a:t>
            </a:r>
            <a:endParaRPr dirty="0" sz="3000" lang="en-US">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dirty="0" sz="3000" lang="en-US">
                <a:ea typeface="Times New Roman" panose="02020603050405020304" pitchFamily="18" charset="0"/>
                <a:cs typeface="Times New Roman" panose="02020603050405020304" pitchFamily="18" charset="0"/>
              </a:rPr>
              <a:t>Uric acid </a:t>
            </a:r>
            <a:r>
              <a:rPr dirty="0" sz="3000" lang="en-US" err="1">
                <a:ea typeface="Times New Roman" panose="02020603050405020304" pitchFamily="18" charset="0"/>
                <a:cs typeface="Times New Roman" panose="02020603050405020304" pitchFamily="18" charset="0"/>
              </a:rPr>
              <a:t>Hyperuricemia</a:t>
            </a:r>
            <a:r>
              <a:rPr dirty="0" sz="3000" lang="en-US">
                <a:ea typeface="Times New Roman" panose="02020603050405020304" pitchFamily="18" charset="0"/>
                <a:cs typeface="Times New Roman" panose="02020603050405020304" pitchFamily="18" charset="0"/>
              </a:rPr>
              <a:t> is one of the earliest laboratory manifestations of preeclampsia.  It has a low sensitivity, ranging from 0-55%, but a relatively high specificity, ranging from 77-95%.</a:t>
            </a:r>
            <a:endParaRPr dirty="0" sz="3000" lang="en-US">
              <a:ea typeface="Calibri" panose="020F0502020204030204" pitchFamily="34" charset="0"/>
              <a:cs typeface="Times New Roman" panose="02020603050405020304" pitchFamily="18" charset="0"/>
            </a:endParaRPr>
          </a:p>
          <a:p>
            <a:endParaRPr dirty="0" lang="en-US"/>
          </a:p>
        </p:txBody>
      </p:sp>
      <p:sp>
        <p:nvSpPr>
          <p:cNvPr id="1049118" name="Slide Number Placeholder 3"/>
          <p:cNvSpPr>
            <a:spLocks noGrp="1"/>
          </p:cNvSpPr>
          <p:nvPr>
            <p:ph type="sldNum" sz="quarter" idx="12"/>
          </p:nvPr>
        </p:nvSpPr>
        <p:spPr/>
        <p:txBody>
          <a:bodyPr/>
          <a:p>
            <a:fld id="{5F0F26D2-990D-4104-B198-15B1F813F25B}" type="slidenum">
              <a:rPr lang="en-US" smtClean="0"/>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661" name="Title 1"/>
          <p:cNvSpPr>
            <a:spLocks noGrp="1"/>
          </p:cNvSpPr>
          <p:nvPr>
            <p:ph type="title"/>
          </p:nvPr>
        </p:nvSpPr>
        <p:spPr/>
        <p:txBody>
          <a:bodyPr/>
          <a:p>
            <a:r>
              <a:rPr dirty="0" lang="en-US" smtClean="0">
                <a:solidFill>
                  <a:srgbClr val="00B0F0"/>
                </a:solidFill>
              </a:rPr>
              <a:t>Nursing assessment</a:t>
            </a:r>
            <a:endParaRPr dirty="0" lang="en-US">
              <a:solidFill>
                <a:srgbClr val="00B0F0"/>
              </a:solidFill>
            </a:endParaRPr>
          </a:p>
        </p:txBody>
      </p:sp>
      <p:sp>
        <p:nvSpPr>
          <p:cNvPr id="1048662" name="Content Placeholder 2"/>
          <p:cNvSpPr>
            <a:spLocks noGrp="1"/>
          </p:cNvSpPr>
          <p:nvPr>
            <p:ph idx="1"/>
          </p:nvPr>
        </p:nvSpPr>
        <p:spPr/>
        <p:txBody>
          <a:bodyPr/>
          <a:p>
            <a:pPr>
              <a:buFont typeface="Wingdings" panose="05000000000000000000" pitchFamily="2" charset="2"/>
              <a:buChar char="Ø"/>
            </a:pPr>
            <a:r>
              <a:rPr dirty="0" lang="en-US" smtClean="0"/>
              <a:t>Inspect mucus membrane for dryness</a:t>
            </a:r>
          </a:p>
          <a:p>
            <a:pPr>
              <a:buFont typeface="Wingdings" panose="05000000000000000000" pitchFamily="2" charset="2"/>
              <a:buChar char="Ø"/>
            </a:pPr>
            <a:r>
              <a:rPr dirty="0" lang="en-US" smtClean="0"/>
              <a:t>Assess skin turgor</a:t>
            </a:r>
          </a:p>
          <a:p>
            <a:pPr>
              <a:buFont typeface="Wingdings" panose="05000000000000000000" pitchFamily="2" charset="2"/>
              <a:buChar char="Ø"/>
            </a:pPr>
            <a:r>
              <a:rPr dirty="0" lang="en-US" smtClean="0"/>
              <a:t>Assess vital signs TPR/BP for changes</a:t>
            </a:r>
          </a:p>
          <a:p>
            <a:pPr>
              <a:buFont typeface="Wingdings" panose="05000000000000000000" pitchFamily="2" charset="2"/>
              <a:buChar char="Ø"/>
            </a:pPr>
            <a:r>
              <a:rPr dirty="0" lang="en-US" smtClean="0"/>
              <a:t>Not any complains of weakness, fatigue, activity intolerance, dizziness or sleep disturbance</a:t>
            </a:r>
          </a:p>
          <a:p>
            <a:pPr>
              <a:buFont typeface="Wingdings" panose="05000000000000000000" pitchFamily="2" charset="2"/>
              <a:buChar char="Ø"/>
            </a:pPr>
            <a:endParaRPr dirty="0" lang="en-US" smtClean="0"/>
          </a:p>
          <a:p>
            <a:pPr>
              <a:buFont typeface="Wingdings" panose="05000000000000000000" pitchFamily="2" charset="2"/>
              <a:buChar char="Ø"/>
            </a:pPr>
            <a:endParaRPr dirty="0" lang="en-US"/>
          </a:p>
        </p:txBody>
      </p:sp>
      <p:sp>
        <p:nvSpPr>
          <p:cNvPr id="1048663" name="Slide Number Placeholder 4"/>
          <p:cNvSpPr>
            <a:spLocks noGrp="1"/>
          </p:cNvSpPr>
          <p:nvPr>
            <p:ph type="sldNum" sz="quarter" idx="12"/>
          </p:nvPr>
        </p:nvSpPr>
        <p:spPr/>
        <p:txBody>
          <a:bodyPr/>
          <a:p>
            <a:fld id="{5F0F26D2-990D-4104-B198-15B1F813F25B}" type="slidenum">
              <a:rPr lang="en-US" smtClean="0"/>
              <a:t>15</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535" name=""/>
        <p:cNvGrpSpPr/>
        <p:nvPr/>
      </p:nvGrpSpPr>
      <p:grpSpPr>
        <a:xfrm>
          <a:off x="0" y="0"/>
          <a:ext cx="0" cy="0"/>
          <a:chOff x="0" y="0"/>
          <a:chExt cx="0" cy="0"/>
        </a:xfrm>
      </p:grpSpPr>
      <p:sp>
        <p:nvSpPr>
          <p:cNvPr id="1049119" name="Title 1"/>
          <p:cNvSpPr>
            <a:spLocks noGrp="1"/>
          </p:cNvSpPr>
          <p:nvPr>
            <p:ph type="title"/>
          </p:nvPr>
        </p:nvSpPr>
        <p:spPr/>
        <p:txBody>
          <a:bodyPr/>
          <a:p>
            <a:pPr algn="ctr"/>
            <a:r>
              <a:rPr dirty="0" lang="en-US" smtClean="0">
                <a:solidFill>
                  <a:srgbClr val="00B0F0"/>
                </a:solidFill>
              </a:rPr>
              <a:t>Investigations </a:t>
            </a:r>
            <a:endParaRPr dirty="0" lang="en-US">
              <a:solidFill>
                <a:srgbClr val="00B0F0"/>
              </a:solidFill>
            </a:endParaRPr>
          </a:p>
        </p:txBody>
      </p:sp>
      <p:sp>
        <p:nvSpPr>
          <p:cNvPr id="1049120" name="Content Placeholder 2"/>
          <p:cNvSpPr>
            <a:spLocks noGrp="1"/>
          </p:cNvSpPr>
          <p:nvPr>
            <p:ph idx="1"/>
          </p:nvPr>
        </p:nvSpPr>
        <p:spPr/>
        <p:txBody>
          <a:bodyPr/>
          <a:p>
            <a:pPr indent="0" lvl="0" marL="0">
              <a:lnSpc>
                <a:spcPct val="115000"/>
              </a:lnSpc>
              <a:spcBef>
                <a:spcPts val="0"/>
              </a:spcBef>
              <a:buNone/>
            </a:pPr>
            <a:r>
              <a:rPr b="1" dirty="0" lang="en-US">
                <a:solidFill>
                  <a:prstClr val="black"/>
                </a:solidFill>
                <a:ea typeface="Times New Roman" panose="02020603050405020304" pitchFamily="18" charset="0"/>
                <a:cs typeface="Times New Roman" panose="02020603050405020304" pitchFamily="18" charset="0"/>
              </a:rPr>
              <a:t>Ultrasonography: </a:t>
            </a:r>
            <a:endParaRPr b="1" dirty="0" lang="en-US">
              <a:solidFill>
                <a:prstClr val="black"/>
              </a:solidFill>
              <a:ea typeface="Calibri" panose="020F0502020204030204" pitchFamily="34" charset="0"/>
              <a:cs typeface="Times New Roman" panose="02020603050405020304" pitchFamily="18" charset="0"/>
            </a:endParaRPr>
          </a:p>
          <a:p>
            <a:pPr lvl="1">
              <a:lnSpc>
                <a:spcPct val="115000"/>
              </a:lnSpc>
              <a:spcBef>
                <a:spcPts val="0"/>
              </a:spcBef>
              <a:spcAft>
                <a:spcPts val="800"/>
              </a:spcAft>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This is used to assess the status of the fetus as well as to evaluate for growth restriction (typically asymmetrical IUGR).  Aside from </a:t>
            </a:r>
            <a:r>
              <a:rPr dirty="0" sz="2800" lang="en-US" err="1">
                <a:solidFill>
                  <a:prstClr val="black"/>
                </a:solidFill>
                <a:ea typeface="Times New Roman" panose="02020603050405020304" pitchFamily="18" charset="0"/>
                <a:cs typeface="Times New Roman" panose="02020603050405020304" pitchFamily="18" charset="0"/>
              </a:rPr>
              <a:t>transabdominal</a:t>
            </a:r>
            <a:r>
              <a:rPr dirty="0" sz="2800" lang="en-US">
                <a:solidFill>
                  <a:prstClr val="black"/>
                </a:solidFill>
                <a:ea typeface="Times New Roman" panose="02020603050405020304" pitchFamily="18" charset="0"/>
                <a:cs typeface="Times New Roman" panose="02020603050405020304" pitchFamily="18" charset="0"/>
              </a:rPr>
              <a:t> ultrasonography, umbilical artery Doppler ultrasonography should be performed to assess blood flow</a:t>
            </a:r>
            <a:r>
              <a:rPr dirty="0" sz="2800" lang="en-US">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dirty="0" sz="2800" lang="en-US">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
        <p:nvSpPr>
          <p:cNvPr id="1049121" name="Slide Number Placeholder 3"/>
          <p:cNvSpPr>
            <a:spLocks noGrp="1"/>
          </p:cNvSpPr>
          <p:nvPr>
            <p:ph type="sldNum" sz="quarter" idx="12"/>
          </p:nvPr>
        </p:nvSpPr>
        <p:spPr/>
        <p:txBody>
          <a:bodyPr/>
          <a:p>
            <a:fld id="{5F0F26D2-990D-4104-B198-15B1F813F25B}" type="slidenum">
              <a:rPr lang="en-US" smtClean="0"/>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536" name=""/>
        <p:cNvGrpSpPr/>
        <p:nvPr/>
      </p:nvGrpSpPr>
      <p:grpSpPr>
        <a:xfrm>
          <a:off x="0" y="0"/>
          <a:ext cx="0" cy="0"/>
          <a:chOff x="0" y="0"/>
          <a:chExt cx="0" cy="0"/>
        </a:xfrm>
      </p:grpSpPr>
      <p:sp>
        <p:nvSpPr>
          <p:cNvPr id="1049122" name="Title 1"/>
          <p:cNvSpPr>
            <a:spLocks noGrp="1"/>
          </p:cNvSpPr>
          <p:nvPr>
            <p:ph type="title"/>
          </p:nvPr>
        </p:nvSpPr>
        <p:spPr>
          <a:xfrm>
            <a:off x="838200" y="0"/>
            <a:ext cx="10515600" cy="1159100"/>
          </a:xfrm>
        </p:spPr>
        <p:txBody>
          <a:bodyPr>
            <a:normAutofit fontScale="90000"/>
          </a:bodyPr>
          <a:p>
            <a:pPr algn="ctr"/>
            <a:r>
              <a:rPr dirty="0" lang="en-US" smtClean="0">
                <a:solidFill>
                  <a:srgbClr val="00B0F0"/>
                </a:solidFill>
              </a:rPr>
              <a:t>Drugs Used In Management Of Pre-eclampsia And Eclampsia</a:t>
            </a:r>
            <a:endParaRPr dirty="0" lang="en-US">
              <a:solidFill>
                <a:srgbClr val="00B0F0"/>
              </a:solidFill>
            </a:endParaRPr>
          </a:p>
        </p:txBody>
      </p:sp>
      <p:sp>
        <p:nvSpPr>
          <p:cNvPr id="1049123" name="Content Placeholder 2"/>
          <p:cNvSpPr>
            <a:spLocks noGrp="1"/>
          </p:cNvSpPr>
          <p:nvPr>
            <p:ph idx="1"/>
          </p:nvPr>
        </p:nvSpPr>
        <p:spPr>
          <a:xfrm>
            <a:off x="838200" y="1120462"/>
            <a:ext cx="10515600" cy="5241701"/>
          </a:xfrm>
        </p:spPr>
        <p:txBody>
          <a:bodyPr>
            <a:normAutofit/>
          </a:bodyPr>
          <a:p>
            <a:pPr algn="just"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Magnesium </a:t>
            </a:r>
            <a:r>
              <a:rPr dirty="0" sz="2800" lang="en-US">
                <a:ea typeface="Times New Roman" panose="02020603050405020304" pitchFamily="18" charset="0"/>
                <a:cs typeface="Times New Roman" panose="02020603050405020304" pitchFamily="18" charset="0"/>
              </a:rPr>
              <a:t>sulphate is the first-line treatment of prevention of primary and recurrent </a:t>
            </a:r>
            <a:r>
              <a:rPr dirty="0" sz="2800" lang="en-US" err="1">
                <a:ea typeface="Times New Roman" panose="02020603050405020304" pitchFamily="18" charset="0"/>
                <a:cs typeface="Times New Roman" panose="02020603050405020304" pitchFamily="18" charset="0"/>
              </a:rPr>
              <a:t>eclamptic</a:t>
            </a:r>
            <a:r>
              <a:rPr dirty="0" sz="2800" lang="en-US">
                <a:ea typeface="Times New Roman" panose="02020603050405020304" pitchFamily="18" charset="0"/>
                <a:cs typeface="Times New Roman" panose="02020603050405020304" pitchFamily="18" charset="0"/>
              </a:rPr>
              <a:t> seizures. </a:t>
            </a:r>
            <a:endParaRPr dirty="0" sz="2800" lang="en-US" smtClean="0">
              <a:ea typeface="Times New Roman" panose="02020603050405020304" pitchFamily="18" charset="0"/>
              <a:cs typeface="Times New Roman" panose="02020603050405020304" pitchFamily="18" charset="0"/>
            </a:endParaRPr>
          </a:p>
          <a:p>
            <a:pPr algn="just"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For </a:t>
            </a:r>
            <a:r>
              <a:rPr dirty="0" sz="2800" lang="en-US" err="1">
                <a:ea typeface="Times New Roman" panose="02020603050405020304" pitchFamily="18" charset="0"/>
                <a:cs typeface="Times New Roman" panose="02020603050405020304" pitchFamily="18" charset="0"/>
              </a:rPr>
              <a:t>eclamptic</a:t>
            </a:r>
            <a:r>
              <a:rPr dirty="0" sz="2800" lang="en-US">
                <a:ea typeface="Times New Roman" panose="02020603050405020304" pitchFamily="18" charset="0"/>
                <a:cs typeface="Times New Roman" panose="02020603050405020304" pitchFamily="18" charset="0"/>
              </a:rPr>
              <a:t> </a:t>
            </a:r>
            <a:r>
              <a:rPr dirty="0" sz="2800" lang="en-US" smtClean="0">
                <a:ea typeface="Times New Roman" panose="02020603050405020304" pitchFamily="18" charset="0"/>
                <a:cs typeface="Times New Roman" panose="02020603050405020304" pitchFamily="18" charset="0"/>
              </a:rPr>
              <a:t>seizures: Diazepam </a:t>
            </a:r>
            <a:r>
              <a:rPr dirty="0" sz="2800" lang="en-US">
                <a:ea typeface="Times New Roman" panose="02020603050405020304" pitchFamily="18" charset="0"/>
                <a:cs typeface="Times New Roman" panose="02020603050405020304" pitchFamily="18" charset="0"/>
              </a:rPr>
              <a:t>and phenytoin may be used as second-line agents. </a:t>
            </a:r>
            <a:endParaRPr dirty="0" sz="2800" lang="en-US" smtClean="0">
              <a:ea typeface="Times New Roman" panose="02020603050405020304" pitchFamily="18" charset="0"/>
              <a:cs typeface="Times New Roman" panose="02020603050405020304" pitchFamily="18" charset="0"/>
            </a:endParaRPr>
          </a:p>
          <a:p>
            <a:pPr algn="just"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In </a:t>
            </a:r>
            <a:r>
              <a:rPr dirty="0" sz="2800" lang="en-US">
                <a:ea typeface="Times New Roman" panose="02020603050405020304" pitchFamily="18" charset="0"/>
                <a:cs typeface="Times New Roman" panose="02020603050405020304" pitchFamily="18" charset="0"/>
              </a:rPr>
              <a:t>the setting of severe hypertension (systolic BP, &gt;160 mm Hg; diastolic BP, &gt;</a:t>
            </a:r>
            <a:r>
              <a:rPr dirty="0" sz="2800" lang="en-US" smtClean="0">
                <a:ea typeface="Times New Roman" panose="02020603050405020304" pitchFamily="18" charset="0"/>
                <a:cs typeface="Times New Roman" panose="02020603050405020304" pitchFamily="18" charset="0"/>
              </a:rPr>
              <a:t>110 mm </a:t>
            </a:r>
            <a:r>
              <a:rPr dirty="0" sz="2800" lang="en-US">
                <a:ea typeface="Times New Roman" panose="02020603050405020304" pitchFamily="18" charset="0"/>
                <a:cs typeface="Times New Roman" panose="02020603050405020304" pitchFamily="18" charset="0"/>
              </a:rPr>
              <a:t>Hg), antihypertensive treatment is recommended.  </a:t>
            </a:r>
            <a:endParaRPr dirty="0" sz="2800" lang="en-US" smtClean="0">
              <a:ea typeface="Times New Roman" panose="02020603050405020304" pitchFamily="18" charset="0"/>
              <a:cs typeface="Times New Roman" panose="02020603050405020304" pitchFamily="18" charset="0"/>
            </a:endParaRPr>
          </a:p>
          <a:p>
            <a:pPr algn="just"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Antihypertensive </a:t>
            </a:r>
            <a:r>
              <a:rPr dirty="0" sz="2800" lang="en-US">
                <a:ea typeface="Times New Roman" panose="02020603050405020304" pitchFamily="18" charset="0"/>
                <a:cs typeface="Times New Roman" panose="02020603050405020304" pitchFamily="18" charset="0"/>
              </a:rPr>
              <a:t>treatment decreases the incidence of cerebrovascular problems but does not alter the progression of preeclampsia.</a:t>
            </a:r>
            <a:endParaRPr dirty="0" sz="2800" lang="en-US">
              <a:ea typeface="Calibri" panose="020F0502020204030204" pitchFamily="34" charset="0"/>
              <a:cs typeface="Times New Roman" panose="02020603050405020304" pitchFamily="18" charset="0"/>
            </a:endParaRPr>
          </a:p>
          <a:p>
            <a:endParaRPr dirty="0" lang="en-US"/>
          </a:p>
        </p:txBody>
      </p:sp>
      <p:sp>
        <p:nvSpPr>
          <p:cNvPr id="1049124" name="Slide Number Placeholder 3"/>
          <p:cNvSpPr>
            <a:spLocks noGrp="1"/>
          </p:cNvSpPr>
          <p:nvPr>
            <p:ph type="sldNum" sz="quarter" idx="12"/>
          </p:nvPr>
        </p:nvSpPr>
        <p:spPr/>
        <p:txBody>
          <a:bodyPr/>
          <a:p>
            <a:fld id="{5F0F26D2-990D-4104-B198-15B1F813F25B}" type="slidenum">
              <a:rPr lang="en-US" smtClean="0"/>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537" name=""/>
        <p:cNvGrpSpPr/>
        <p:nvPr/>
      </p:nvGrpSpPr>
      <p:grpSpPr>
        <a:xfrm>
          <a:off x="0" y="0"/>
          <a:ext cx="0" cy="0"/>
          <a:chOff x="0" y="0"/>
          <a:chExt cx="0" cy="0"/>
        </a:xfrm>
      </p:grpSpPr>
      <p:sp>
        <p:nvSpPr>
          <p:cNvPr id="1049125" name="Title 1"/>
          <p:cNvSpPr>
            <a:spLocks noGrp="1"/>
          </p:cNvSpPr>
          <p:nvPr>
            <p:ph type="title"/>
          </p:nvPr>
        </p:nvSpPr>
        <p:spPr>
          <a:xfrm>
            <a:off x="838200" y="128789"/>
            <a:ext cx="10515600" cy="1146219"/>
          </a:xfrm>
        </p:spPr>
        <p:txBody>
          <a:bodyPr/>
          <a:p>
            <a:pPr algn="ctr"/>
            <a:r>
              <a:rPr dirty="0" lang="en-US" smtClean="0">
                <a:solidFill>
                  <a:srgbClr val="00B0F0"/>
                </a:solidFill>
              </a:rPr>
              <a:t>Magnesium sulphate (MagSO4)</a:t>
            </a:r>
            <a:endParaRPr dirty="0" lang="en-US">
              <a:solidFill>
                <a:srgbClr val="00B0F0"/>
              </a:solidFill>
            </a:endParaRPr>
          </a:p>
        </p:txBody>
      </p:sp>
      <p:sp>
        <p:nvSpPr>
          <p:cNvPr id="1049126" name="Content Placeholder 2"/>
          <p:cNvSpPr>
            <a:spLocks noGrp="1"/>
          </p:cNvSpPr>
          <p:nvPr>
            <p:ph idx="1"/>
          </p:nvPr>
        </p:nvSpPr>
        <p:spPr>
          <a:xfrm>
            <a:off x="838200" y="1596981"/>
            <a:ext cx="10515600" cy="4623516"/>
          </a:xfrm>
        </p:spPr>
        <p:txBody>
          <a:bodyPr>
            <a:normAutofit/>
          </a:bodyPr>
          <a:p>
            <a:pPr algn="just" marL="0" marR="0">
              <a:lnSpc>
                <a:spcPct val="115000"/>
              </a:lnSpc>
              <a:spcBef>
                <a:spcPts val="0"/>
              </a:spcBef>
              <a:spcAft>
                <a:spcPts val="0"/>
              </a:spcAft>
              <a:tabLst>
                <a:tab algn="ctr" pos="2971800"/>
              </a:tabLst>
            </a:pPr>
            <a:r>
              <a:rPr b="1" dirty="0" lang="en-US">
                <a:ea typeface="Times New Roman" panose="02020603050405020304" pitchFamily="18" charset="0"/>
                <a:cs typeface="Times New Roman" panose="02020603050405020304" pitchFamily="18" charset="0"/>
              </a:rPr>
              <a:t>Magnesium sulphate: </a:t>
            </a:r>
            <a:r>
              <a:rPr b="1" dirty="0" lang="en-US" smtClean="0">
                <a:ea typeface="Times New Roman" panose="02020603050405020304" pitchFamily="18" charset="0"/>
                <a:cs typeface="Times New Roman" panose="02020603050405020304" pitchFamily="18" charset="0"/>
              </a:rPr>
              <a:t>first line treatment fo</a:t>
            </a:r>
            <a:r>
              <a:rPr b="1" dirty="0" lang="en-US">
                <a:ea typeface="Times New Roman" panose="02020603050405020304" pitchFamily="18" charset="0"/>
                <a:cs typeface="Times New Roman" panose="02020603050405020304" pitchFamily="18" charset="0"/>
              </a:rPr>
              <a:t>r</a:t>
            </a:r>
            <a:r>
              <a:rPr b="1" dirty="0" lang="en-US" smtClean="0">
                <a:ea typeface="Times New Roman" panose="02020603050405020304" pitchFamily="18" charset="0"/>
                <a:cs typeface="Times New Roman" panose="02020603050405020304" pitchFamily="18" charset="0"/>
              </a:rPr>
              <a:t> seizure</a:t>
            </a:r>
            <a:endParaRPr dirty="0" sz="2400" lang="en-US">
              <a:ea typeface="Calibri" panose="020F0502020204030204" pitchFamily="34"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ü"/>
            </a:pPr>
            <a:r>
              <a:rPr dirty="0" sz="2800" lang="en-US">
                <a:ea typeface="Times New Roman" panose="02020603050405020304" pitchFamily="18" charset="0"/>
                <a:cs typeface="Times New Roman" panose="02020603050405020304" pitchFamily="18" charset="0"/>
              </a:rPr>
              <a:t>This works by antagonizing calcium channels of smooth muscle. </a:t>
            </a:r>
            <a:endParaRPr dirty="0" sz="2800" lang="en-US" smtClean="0">
              <a:ea typeface="Times New Roman" panose="02020603050405020304" pitchFamily="18"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ü"/>
            </a:pPr>
            <a:r>
              <a:rPr dirty="0" sz="2800" lang="en-US" smtClean="0">
                <a:ea typeface="Times New Roman" panose="02020603050405020304" pitchFamily="18" charset="0"/>
                <a:cs typeface="Times New Roman" panose="02020603050405020304" pitchFamily="18" charset="0"/>
              </a:rPr>
              <a:t>Administer </a:t>
            </a:r>
            <a:r>
              <a:rPr dirty="0" sz="2800" lang="en-US">
                <a:ea typeface="Times New Roman" panose="02020603050405020304" pitchFamily="18" charset="0"/>
                <a:cs typeface="Times New Roman" panose="02020603050405020304" pitchFamily="18" charset="0"/>
              </a:rPr>
              <a:t>IV/IM for seizure prophylaxis in preeclampsia. </a:t>
            </a:r>
            <a:endParaRPr dirty="0" sz="2800" lang="en-US" smtClean="0">
              <a:ea typeface="Times New Roman" panose="02020603050405020304" pitchFamily="18"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ü"/>
            </a:pPr>
            <a:r>
              <a:rPr dirty="0" sz="2800" lang="en-US" smtClean="0">
                <a:ea typeface="Times New Roman" panose="02020603050405020304" pitchFamily="18" charset="0"/>
                <a:cs typeface="Times New Roman" panose="02020603050405020304" pitchFamily="18" charset="0"/>
              </a:rPr>
              <a:t>Use </a:t>
            </a:r>
            <a:r>
              <a:rPr dirty="0" sz="2800" lang="en-US">
                <a:ea typeface="Times New Roman" panose="02020603050405020304" pitchFamily="18" charset="0"/>
                <a:cs typeface="Times New Roman" panose="02020603050405020304" pitchFamily="18" charset="0"/>
              </a:rPr>
              <a:t>IV for quicker onset of action in true eclampsia.  </a:t>
            </a:r>
            <a:endParaRPr dirty="0" sz="2800" lang="en-US" smtClean="0">
              <a:ea typeface="Times New Roman" panose="02020603050405020304" pitchFamily="18" charset="0"/>
              <a:cs typeface="Times New Roman" panose="02020603050405020304" pitchFamily="18" charset="0"/>
            </a:endParaRPr>
          </a:p>
          <a:p>
            <a:endParaRPr dirty="0" lang="en-US"/>
          </a:p>
        </p:txBody>
      </p:sp>
      <p:sp>
        <p:nvSpPr>
          <p:cNvPr id="1049127" name="Slide Number Placeholder 3"/>
          <p:cNvSpPr>
            <a:spLocks noGrp="1"/>
          </p:cNvSpPr>
          <p:nvPr>
            <p:ph type="sldNum" sz="quarter" idx="12"/>
          </p:nvPr>
        </p:nvSpPr>
        <p:spPr/>
        <p:txBody>
          <a:bodyPr/>
          <a:p>
            <a:fld id="{5F0F26D2-990D-4104-B198-15B1F813F25B}" type="slidenum">
              <a:rPr lang="en-US" smtClean="0"/>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538" name=""/>
        <p:cNvGrpSpPr/>
        <p:nvPr/>
      </p:nvGrpSpPr>
      <p:grpSpPr>
        <a:xfrm>
          <a:off x="0" y="0"/>
          <a:ext cx="0" cy="0"/>
          <a:chOff x="0" y="0"/>
          <a:chExt cx="0" cy="0"/>
        </a:xfrm>
      </p:grpSpPr>
      <p:sp>
        <p:nvSpPr>
          <p:cNvPr id="1049128" name="Title 1"/>
          <p:cNvSpPr>
            <a:spLocks noGrp="1"/>
          </p:cNvSpPr>
          <p:nvPr>
            <p:ph type="title"/>
          </p:nvPr>
        </p:nvSpPr>
        <p:spPr>
          <a:xfrm>
            <a:off x="838200" y="90153"/>
            <a:ext cx="10515600" cy="785610"/>
          </a:xfrm>
        </p:spPr>
        <p:txBody>
          <a:bodyPr/>
          <a:p>
            <a:pPr algn="ctr"/>
            <a:r>
              <a:rPr dirty="0" lang="en-US">
                <a:solidFill>
                  <a:srgbClr val="00B0F0"/>
                </a:solidFill>
              </a:rPr>
              <a:t>Magnesium </a:t>
            </a:r>
            <a:r>
              <a:rPr dirty="0" lang="en-US" err="1">
                <a:solidFill>
                  <a:srgbClr val="00B0F0"/>
                </a:solidFill>
              </a:rPr>
              <a:t>sulphate</a:t>
            </a:r>
            <a:r>
              <a:rPr dirty="0" lang="en-US">
                <a:solidFill>
                  <a:srgbClr val="00B0F0"/>
                </a:solidFill>
              </a:rPr>
              <a:t> (</a:t>
            </a:r>
            <a:r>
              <a:rPr dirty="0" lang="en-US" smtClean="0">
                <a:solidFill>
                  <a:srgbClr val="00B0F0"/>
                </a:solidFill>
              </a:rPr>
              <a:t>MGSO4</a:t>
            </a:r>
            <a:r>
              <a:rPr dirty="0" lang="en-US">
                <a:solidFill>
                  <a:srgbClr val="00B0F0"/>
                </a:solidFill>
              </a:rPr>
              <a:t>)</a:t>
            </a:r>
            <a:endParaRPr dirty="0" lang="en-US"/>
          </a:p>
        </p:txBody>
      </p:sp>
      <p:sp>
        <p:nvSpPr>
          <p:cNvPr id="1049129" name="Content Placeholder 2"/>
          <p:cNvSpPr>
            <a:spLocks noGrp="1"/>
          </p:cNvSpPr>
          <p:nvPr>
            <p:ph idx="1"/>
          </p:nvPr>
        </p:nvSpPr>
        <p:spPr>
          <a:xfrm>
            <a:off x="386365" y="811369"/>
            <a:ext cx="11333409" cy="5550795"/>
          </a:xfrm>
        </p:spPr>
        <p:txBody>
          <a:bodyPr>
            <a:noAutofit/>
          </a:bodyPr>
          <a:p>
            <a:pPr algn="just" indent="0" lvl="0" marL="0">
              <a:lnSpc>
                <a:spcPct val="115000"/>
              </a:lnSpc>
              <a:spcBef>
                <a:spcPts val="0"/>
              </a:spcBef>
              <a:buNone/>
            </a:pPr>
            <a:r>
              <a:rPr b="1" dirty="0" lang="en-US">
                <a:solidFill>
                  <a:prstClr val="black"/>
                </a:solidFill>
                <a:ea typeface="Times New Roman" panose="02020603050405020304" pitchFamily="18" charset="0"/>
                <a:cs typeface="Times New Roman" panose="02020603050405020304" pitchFamily="18" charset="0"/>
              </a:rPr>
              <a:t>Magnesium </a:t>
            </a:r>
            <a:r>
              <a:rPr b="1" dirty="0" lang="en-US" err="1">
                <a:solidFill>
                  <a:prstClr val="black"/>
                </a:solidFill>
                <a:ea typeface="Times New Roman" panose="02020603050405020304" pitchFamily="18" charset="0"/>
                <a:cs typeface="Times New Roman" panose="02020603050405020304" pitchFamily="18" charset="0"/>
              </a:rPr>
              <a:t>sulphate</a:t>
            </a:r>
            <a:r>
              <a:rPr b="1" dirty="0" lang="en-US">
                <a:solidFill>
                  <a:prstClr val="black"/>
                </a:solidFill>
                <a:ea typeface="Times New Roman" panose="02020603050405020304" pitchFamily="18" charset="0"/>
                <a:cs typeface="Times New Roman" panose="02020603050405020304" pitchFamily="18" charset="0"/>
              </a:rPr>
              <a:t> schedules for severe pre-</a:t>
            </a:r>
            <a:r>
              <a:rPr b="1" dirty="0" lang="en-US" err="1">
                <a:solidFill>
                  <a:prstClr val="black"/>
                </a:solidFill>
                <a:ea typeface="Times New Roman" panose="02020603050405020304" pitchFamily="18" charset="0"/>
                <a:cs typeface="Times New Roman" panose="02020603050405020304" pitchFamily="18" charset="0"/>
              </a:rPr>
              <a:t>eclampsia</a:t>
            </a:r>
            <a:r>
              <a:rPr b="1" dirty="0" lang="en-US">
                <a:solidFill>
                  <a:prstClr val="black"/>
                </a:solidFill>
                <a:ea typeface="Times New Roman" panose="02020603050405020304" pitchFamily="18" charset="0"/>
                <a:cs typeface="Times New Roman" panose="02020603050405020304" pitchFamily="18" charset="0"/>
              </a:rPr>
              <a:t> and </a:t>
            </a:r>
            <a:r>
              <a:rPr b="1" dirty="0" lang="en-US" err="1">
                <a:solidFill>
                  <a:prstClr val="black"/>
                </a:solidFill>
                <a:ea typeface="Times New Roman" panose="02020603050405020304" pitchFamily="18" charset="0"/>
                <a:cs typeface="Times New Roman" panose="02020603050405020304" pitchFamily="18" charset="0"/>
              </a:rPr>
              <a:t>eclampsia</a:t>
            </a:r>
            <a:r>
              <a:rPr b="1" dirty="0" lang="en-US">
                <a:solidFill>
                  <a:prstClr val="black"/>
                </a:solidFill>
                <a:ea typeface="Times New Roman" panose="02020603050405020304" pitchFamily="18" charset="0"/>
                <a:cs typeface="Times New Roman" panose="02020603050405020304" pitchFamily="18" charset="0"/>
              </a:rPr>
              <a:t> </a:t>
            </a:r>
            <a:endParaRPr dirty="0" lang="en-US">
              <a:solidFill>
                <a:prstClr val="black"/>
              </a:solidFill>
              <a:ea typeface="Calibri" panose="020F0502020204030204" pitchFamily="34" charset="0"/>
              <a:cs typeface="Times New Roman" panose="02020603050405020304" pitchFamily="18" charset="0"/>
            </a:endParaRPr>
          </a:p>
          <a:p>
            <a:pPr algn="just" indent="0" lvl="0" marL="0">
              <a:lnSpc>
                <a:spcPct val="115000"/>
              </a:lnSpc>
              <a:spcBef>
                <a:spcPts val="0"/>
              </a:spcBef>
              <a:buNone/>
            </a:pPr>
            <a:r>
              <a:rPr b="1" dirty="0" lang="en-US">
                <a:solidFill>
                  <a:prstClr val="black"/>
                </a:solidFill>
                <a:ea typeface="Times New Roman" panose="02020603050405020304" pitchFamily="18" charset="0"/>
                <a:cs typeface="Times New Roman" panose="02020603050405020304" pitchFamily="18" charset="0"/>
              </a:rPr>
              <a:t>Loading Dose</a:t>
            </a:r>
            <a:endParaRPr b="1" dirty="0" lang="en-US">
              <a:solidFill>
                <a:prstClr val="black"/>
              </a:solidFill>
              <a:ea typeface="Calibri" panose="020F0502020204030204" pitchFamily="34" charset="0"/>
              <a:cs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ü"/>
            </a:pPr>
            <a:r>
              <a:rPr dirty="0" sz="2400" lang="en-US">
                <a:solidFill>
                  <a:prstClr val="black"/>
                </a:solidFill>
                <a:ea typeface="Times New Roman" panose="02020603050405020304" pitchFamily="18" charset="0"/>
                <a:cs typeface="Times New Roman" panose="02020603050405020304" pitchFamily="18" charset="0"/>
              </a:rPr>
              <a:t>Magnesium </a:t>
            </a:r>
            <a:r>
              <a:rPr dirty="0" sz="2400" lang="en-US" err="1">
                <a:solidFill>
                  <a:prstClr val="black"/>
                </a:solidFill>
                <a:ea typeface="Times New Roman" panose="02020603050405020304" pitchFamily="18" charset="0"/>
                <a:cs typeface="Times New Roman" panose="02020603050405020304" pitchFamily="18" charset="0"/>
              </a:rPr>
              <a:t>sulphate</a:t>
            </a:r>
            <a:r>
              <a:rPr dirty="0" sz="2400" lang="en-US">
                <a:solidFill>
                  <a:prstClr val="black"/>
                </a:solidFill>
                <a:ea typeface="Times New Roman" panose="02020603050405020304" pitchFamily="18" charset="0"/>
                <a:cs typeface="Times New Roman" panose="02020603050405020304" pitchFamily="18" charset="0"/>
              </a:rPr>
              <a:t> 20% Solution, 4g IV over 5 minutes</a:t>
            </a:r>
            <a:endParaRPr dirty="0" sz="2400" lang="en-US">
              <a:solidFill>
                <a:prstClr val="black"/>
              </a:solidFill>
              <a:ea typeface="Calibri" panose="020F0502020204030204" pitchFamily="34" charset="0"/>
              <a:cs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ü"/>
            </a:pPr>
            <a:r>
              <a:rPr dirty="0" sz="2400" lang="en-US">
                <a:solidFill>
                  <a:prstClr val="black"/>
                </a:solidFill>
                <a:ea typeface="Times New Roman" panose="02020603050405020304" pitchFamily="18" charset="0"/>
                <a:cs typeface="Times New Roman" panose="02020603050405020304" pitchFamily="18" charset="0"/>
              </a:rPr>
              <a:t>Follow promptly with 10g of 50% magnesium </a:t>
            </a:r>
            <a:r>
              <a:rPr dirty="0" sz="2400" lang="en-US" err="1">
                <a:solidFill>
                  <a:prstClr val="black"/>
                </a:solidFill>
                <a:ea typeface="Times New Roman" panose="02020603050405020304" pitchFamily="18" charset="0"/>
                <a:cs typeface="Times New Roman" panose="02020603050405020304" pitchFamily="18" charset="0"/>
              </a:rPr>
              <a:t>sulphate</a:t>
            </a:r>
            <a:r>
              <a:rPr dirty="0" sz="2400" lang="en-US">
                <a:solidFill>
                  <a:prstClr val="black"/>
                </a:solidFill>
                <a:ea typeface="Times New Roman" panose="02020603050405020304" pitchFamily="18" charset="0"/>
                <a:cs typeface="Times New Roman" panose="02020603050405020304" pitchFamily="18" charset="0"/>
              </a:rPr>
              <a:t> solution, 5g in each buttock as deep IM injection with 1mL of 2% lignocaine in the same syringe</a:t>
            </a:r>
            <a:endParaRPr dirty="0" sz="2400" lang="en-US">
              <a:solidFill>
                <a:prstClr val="black"/>
              </a:solidFill>
              <a:ea typeface="Calibri" panose="020F0502020204030204" pitchFamily="34" charset="0"/>
              <a:cs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ü"/>
            </a:pPr>
            <a:r>
              <a:rPr dirty="0" sz="2400" lang="en-US">
                <a:solidFill>
                  <a:prstClr val="black"/>
                </a:solidFill>
                <a:ea typeface="Times New Roman" panose="02020603050405020304" pitchFamily="18" charset="0"/>
                <a:cs typeface="Times New Roman" panose="02020603050405020304" pitchFamily="18" charset="0"/>
              </a:rPr>
              <a:t>Ensure that aseptic technique is practiced when giving magnesium </a:t>
            </a:r>
            <a:r>
              <a:rPr dirty="0" sz="2400" lang="en-US" err="1">
                <a:solidFill>
                  <a:prstClr val="black"/>
                </a:solidFill>
                <a:ea typeface="Times New Roman" panose="02020603050405020304" pitchFamily="18" charset="0"/>
                <a:cs typeface="Times New Roman" panose="02020603050405020304" pitchFamily="18" charset="0"/>
              </a:rPr>
              <a:t>sulphate</a:t>
            </a:r>
            <a:r>
              <a:rPr dirty="0" sz="2400" lang="en-US">
                <a:solidFill>
                  <a:prstClr val="black"/>
                </a:solidFill>
                <a:ea typeface="Times New Roman" panose="02020603050405020304" pitchFamily="18" charset="0"/>
                <a:cs typeface="Times New Roman" panose="02020603050405020304" pitchFamily="18" charset="0"/>
              </a:rPr>
              <a:t> deep IM injection.</a:t>
            </a:r>
          </a:p>
          <a:p>
            <a:pPr algn="just" indent="-342900" lvl="2" marL="1028700">
              <a:lnSpc>
                <a:spcPct val="120000"/>
              </a:lnSpc>
              <a:spcBef>
                <a:spcPts val="0"/>
              </a:spcBef>
              <a:buFont typeface="Wingdings" panose="05000000000000000000" pitchFamily="2" charset="2"/>
              <a:buChar char="ü"/>
            </a:pPr>
            <a:r>
              <a:rPr dirty="0" sz="2400" lang="en-US">
                <a:solidFill>
                  <a:prstClr val="black"/>
                </a:solidFill>
                <a:ea typeface="Times New Roman" panose="02020603050405020304" pitchFamily="18" charset="0"/>
                <a:cs typeface="Times New Roman" panose="02020603050405020304" pitchFamily="18" charset="0"/>
              </a:rPr>
              <a:t>Warn the woman that a feeling of warmth will be felt when magnesium </a:t>
            </a:r>
            <a:r>
              <a:rPr dirty="0" sz="2400" lang="en-US" err="1">
                <a:solidFill>
                  <a:prstClr val="black"/>
                </a:solidFill>
                <a:ea typeface="Times New Roman" panose="02020603050405020304" pitchFamily="18" charset="0"/>
                <a:cs typeface="Times New Roman" panose="02020603050405020304" pitchFamily="18" charset="0"/>
              </a:rPr>
              <a:t>sulphate</a:t>
            </a:r>
            <a:r>
              <a:rPr dirty="0" sz="2400" lang="en-US">
                <a:solidFill>
                  <a:prstClr val="black"/>
                </a:solidFill>
                <a:ea typeface="Times New Roman" panose="02020603050405020304" pitchFamily="18" charset="0"/>
                <a:cs typeface="Times New Roman" panose="02020603050405020304" pitchFamily="18" charset="0"/>
              </a:rPr>
              <a:t> is given.</a:t>
            </a:r>
            <a:endParaRPr dirty="0" sz="2400" lang="en-US">
              <a:solidFill>
                <a:prstClr val="black"/>
              </a:solidFill>
              <a:ea typeface="Calibri" panose="020F0502020204030204" pitchFamily="34" charset="0"/>
              <a:cs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ü"/>
            </a:pPr>
            <a:r>
              <a:rPr dirty="0" sz="2400" lang="en-US">
                <a:solidFill>
                  <a:prstClr val="black"/>
                </a:solidFill>
                <a:ea typeface="Times New Roman" panose="02020603050405020304" pitchFamily="18" charset="0"/>
                <a:cs typeface="Times New Roman" panose="02020603050405020304" pitchFamily="18" charset="0"/>
              </a:rPr>
              <a:t>If convulsions occur after 15 minutes, give 2g magnesium </a:t>
            </a:r>
            <a:r>
              <a:rPr dirty="0" sz="2400" lang="en-US" err="1">
                <a:solidFill>
                  <a:prstClr val="black"/>
                </a:solidFill>
                <a:ea typeface="Times New Roman" panose="02020603050405020304" pitchFamily="18" charset="0"/>
                <a:cs typeface="Times New Roman" panose="02020603050405020304" pitchFamily="18" charset="0"/>
              </a:rPr>
              <a:t>sulphate</a:t>
            </a:r>
            <a:r>
              <a:rPr dirty="0" sz="2400" lang="en-US">
                <a:solidFill>
                  <a:prstClr val="black"/>
                </a:solidFill>
                <a:ea typeface="Times New Roman" panose="02020603050405020304" pitchFamily="18" charset="0"/>
                <a:cs typeface="Times New Roman" panose="02020603050405020304" pitchFamily="18" charset="0"/>
              </a:rPr>
              <a:t> (50% solution) IV over 5 minutes</a:t>
            </a:r>
            <a:endParaRPr dirty="0" sz="2400" lang="en-US">
              <a:solidFill>
                <a:prstClr val="black"/>
              </a:solidFill>
              <a:ea typeface="Calibri" panose="020F0502020204030204" pitchFamily="34" charset="0"/>
              <a:cs typeface="Times New Roman" panose="02020603050405020304" pitchFamily="18" charset="0"/>
            </a:endParaRPr>
          </a:p>
        </p:txBody>
      </p:sp>
      <p:sp>
        <p:nvSpPr>
          <p:cNvPr id="1049130" name="Slide Number Placeholder 3"/>
          <p:cNvSpPr>
            <a:spLocks noGrp="1"/>
          </p:cNvSpPr>
          <p:nvPr>
            <p:ph type="sldNum" sz="quarter" idx="12"/>
          </p:nvPr>
        </p:nvSpPr>
        <p:spPr/>
        <p:txBody>
          <a:bodyPr/>
          <a:p>
            <a:fld id="{5F0F26D2-990D-4104-B198-15B1F813F25B}" type="slidenum">
              <a:rPr lang="en-US" smtClean="0"/>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539" name=""/>
        <p:cNvGrpSpPr/>
        <p:nvPr/>
      </p:nvGrpSpPr>
      <p:grpSpPr>
        <a:xfrm>
          <a:off x="0" y="0"/>
          <a:ext cx="0" cy="0"/>
          <a:chOff x="0" y="0"/>
          <a:chExt cx="0" cy="0"/>
        </a:xfrm>
      </p:grpSpPr>
      <p:sp>
        <p:nvSpPr>
          <p:cNvPr id="1049131" name="Title 1"/>
          <p:cNvSpPr>
            <a:spLocks noGrp="1"/>
          </p:cNvSpPr>
          <p:nvPr>
            <p:ph type="title"/>
          </p:nvPr>
        </p:nvSpPr>
        <p:spPr>
          <a:xfrm>
            <a:off x="838200" y="115911"/>
            <a:ext cx="10515600" cy="1068946"/>
          </a:xfrm>
        </p:spPr>
        <p:txBody>
          <a:bodyPr/>
          <a:p>
            <a:pPr algn="ctr"/>
            <a:r>
              <a:rPr dirty="0" lang="en-US" smtClean="0">
                <a:solidFill>
                  <a:srgbClr val="00B0F0"/>
                </a:solidFill>
                <a:latin typeface="+mn-lt"/>
              </a:rPr>
              <a:t>MGSO4</a:t>
            </a:r>
            <a:endParaRPr dirty="0" lang="en-US">
              <a:solidFill>
                <a:srgbClr val="00B0F0"/>
              </a:solidFill>
              <a:latin typeface="+mn-lt"/>
            </a:endParaRPr>
          </a:p>
        </p:txBody>
      </p:sp>
      <p:sp>
        <p:nvSpPr>
          <p:cNvPr id="1049132" name="Content Placeholder 2"/>
          <p:cNvSpPr>
            <a:spLocks noGrp="1"/>
          </p:cNvSpPr>
          <p:nvPr>
            <p:ph idx="1"/>
          </p:nvPr>
        </p:nvSpPr>
        <p:spPr>
          <a:xfrm>
            <a:off x="838200" y="1249251"/>
            <a:ext cx="10515600" cy="4927712"/>
          </a:xfrm>
        </p:spPr>
        <p:txBody>
          <a:bodyPr/>
          <a:p>
            <a:pPr algn="just" indent="0" marL="0" marR="0">
              <a:lnSpc>
                <a:spcPct val="115000"/>
              </a:lnSpc>
              <a:spcBef>
                <a:spcPts val="0"/>
              </a:spcBef>
              <a:spcAft>
                <a:spcPts val="0"/>
              </a:spcAft>
              <a:buNone/>
            </a:pPr>
            <a:r>
              <a:rPr b="1" dirty="0" lang="en-US">
                <a:latin typeface="Arial" panose="020B0604020202020204" pitchFamily="34" charset="0"/>
                <a:ea typeface="Times New Roman" panose="02020603050405020304" pitchFamily="18" charset="0"/>
                <a:cs typeface="Times New Roman" panose="02020603050405020304" pitchFamily="18" charset="0"/>
              </a:rPr>
              <a:t>Maintenance Dose</a:t>
            </a:r>
            <a:endParaRPr dirty="0" sz="2400" lang="en-US">
              <a:latin typeface="Calibri" panose="020F0502020204030204" pitchFamily="34" charset="0"/>
              <a:ea typeface="Calibri" panose="020F0502020204030204" pitchFamily="34"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Give 5g magnesium sulphate (50% solution) + 1 mL lignocaine 2% IM every 4 hours into alternate buttocks. </a:t>
            </a:r>
            <a:endParaRPr dirty="0" sz="2800" lang="en-US" smtClean="0">
              <a:ea typeface="Times New Roman" panose="02020603050405020304" pitchFamily="18"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Continue </a:t>
            </a:r>
            <a:r>
              <a:rPr dirty="0" sz="2800" lang="en-US">
                <a:ea typeface="Times New Roman" panose="02020603050405020304" pitchFamily="18" charset="0"/>
                <a:cs typeface="Times New Roman" panose="02020603050405020304" pitchFamily="18" charset="0"/>
              </a:rPr>
              <a:t>treatment with magnesium </a:t>
            </a:r>
            <a:r>
              <a:rPr dirty="0" sz="2800" lang="en-US" smtClean="0">
                <a:ea typeface="Times New Roman" panose="02020603050405020304" pitchFamily="18" charset="0"/>
                <a:cs typeface="Times New Roman" panose="02020603050405020304" pitchFamily="18" charset="0"/>
              </a:rPr>
              <a:t>sulphate 4houry </a:t>
            </a:r>
            <a:r>
              <a:rPr dirty="0" sz="2800" lang="en-US">
                <a:ea typeface="Times New Roman" panose="02020603050405020304" pitchFamily="18" charset="0"/>
                <a:cs typeface="Times New Roman" panose="02020603050405020304" pitchFamily="18" charset="0"/>
              </a:rPr>
              <a:t>for 24 hours after delivery or the last convulsion, whichever occurs last.</a:t>
            </a:r>
            <a:endParaRPr dirty="0" sz="2800" lang="en-US">
              <a:ea typeface="Calibri" panose="020F0502020204030204" pitchFamily="34"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If 50% solution is not available, give 1g of 20% magnesium sulphate solution IV every hour by continuous </a:t>
            </a:r>
            <a:r>
              <a:rPr dirty="0" sz="2800" lang="en-US" smtClean="0">
                <a:ea typeface="Times New Roman" panose="02020603050405020304" pitchFamily="18" charset="0"/>
                <a:cs typeface="Times New Roman" panose="02020603050405020304" pitchFamily="18" charset="0"/>
              </a:rPr>
              <a:t>infusion.</a:t>
            </a:r>
            <a:endParaRPr dirty="0" sz="2800" lang="en-US">
              <a:ea typeface="Calibri" panose="020F0502020204030204" pitchFamily="34" charset="0"/>
              <a:cs typeface="Times New Roman" panose="02020603050405020304" pitchFamily="18" charset="0"/>
            </a:endParaRPr>
          </a:p>
          <a:p>
            <a:endParaRPr dirty="0" lang="en-US"/>
          </a:p>
        </p:txBody>
      </p:sp>
      <p:sp>
        <p:nvSpPr>
          <p:cNvPr id="1049133" name="Slide Number Placeholder 3"/>
          <p:cNvSpPr>
            <a:spLocks noGrp="1"/>
          </p:cNvSpPr>
          <p:nvPr>
            <p:ph type="sldNum" sz="quarter" idx="12"/>
          </p:nvPr>
        </p:nvSpPr>
        <p:spPr/>
        <p:txBody>
          <a:bodyPr/>
          <a:p>
            <a:fld id="{5F0F26D2-990D-4104-B198-15B1F813F25B}" type="slidenum">
              <a:rPr lang="en-US" smtClean="0"/>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540" name=""/>
        <p:cNvGrpSpPr/>
        <p:nvPr/>
      </p:nvGrpSpPr>
      <p:grpSpPr>
        <a:xfrm>
          <a:off x="0" y="0"/>
          <a:ext cx="0" cy="0"/>
          <a:chOff x="0" y="0"/>
          <a:chExt cx="0" cy="0"/>
        </a:xfrm>
      </p:grpSpPr>
      <p:sp>
        <p:nvSpPr>
          <p:cNvPr id="1049134" name="Title 1"/>
          <p:cNvSpPr>
            <a:spLocks noGrp="1"/>
          </p:cNvSpPr>
          <p:nvPr>
            <p:ph type="title"/>
          </p:nvPr>
        </p:nvSpPr>
        <p:spPr>
          <a:xfrm>
            <a:off x="838200" y="103031"/>
            <a:ext cx="10515600" cy="914401"/>
          </a:xfrm>
        </p:spPr>
        <p:txBody>
          <a:bodyPr>
            <a:normAutofit fontScale="90000"/>
          </a:bodyPr>
          <a:p>
            <a:r>
              <a:rPr dirty="0" lang="en-US" smtClean="0">
                <a:solidFill>
                  <a:srgbClr val="00B0F0"/>
                </a:solidFill>
                <a:latin typeface="+mn-lt"/>
              </a:rPr>
              <a:t>Nursing responsibility on a patient with MGSO4</a:t>
            </a:r>
            <a:endParaRPr dirty="0" lang="en-US">
              <a:solidFill>
                <a:srgbClr val="00B0F0"/>
              </a:solidFill>
              <a:latin typeface="+mn-lt"/>
            </a:endParaRPr>
          </a:p>
        </p:txBody>
      </p:sp>
      <p:sp>
        <p:nvSpPr>
          <p:cNvPr id="1049135" name="Content Placeholder 2"/>
          <p:cNvSpPr>
            <a:spLocks noGrp="1"/>
          </p:cNvSpPr>
          <p:nvPr>
            <p:ph idx="1"/>
          </p:nvPr>
        </p:nvSpPr>
        <p:spPr>
          <a:xfrm>
            <a:off x="283335" y="1043188"/>
            <a:ext cx="11552350" cy="5473521"/>
          </a:xfrm>
        </p:spPr>
        <p:txBody>
          <a:bodyPr>
            <a:normAutofit fontScale="92500" lnSpcReduction="20000"/>
          </a:bodyPr>
          <a:p>
            <a:pPr algn="just" marL="0" marR="0">
              <a:lnSpc>
                <a:spcPct val="120000"/>
              </a:lnSpc>
              <a:spcBef>
                <a:spcPts val="0"/>
              </a:spcBef>
              <a:spcAft>
                <a:spcPts val="0"/>
              </a:spcAft>
            </a:pPr>
            <a:r>
              <a:rPr dirty="0" lang="en-US">
                <a:ea typeface="Times New Roman" panose="02020603050405020304" pitchFamily="18" charset="0"/>
                <a:cs typeface="Times New Roman" panose="02020603050405020304" pitchFamily="18" charset="0"/>
              </a:rPr>
              <a:t>Before repeat administration, ensure that:</a:t>
            </a:r>
            <a:endParaRPr dirty="0" sz="2400" lang="en-US">
              <a:ea typeface="Calibri" panose="020F0502020204030204" pitchFamily="34" charset="0"/>
              <a:cs typeface="Times New Roman" panose="02020603050405020304" pitchFamily="18" charset="0"/>
            </a:endParaRPr>
          </a:p>
          <a:p>
            <a:pPr algn="just" indent="-457200" lvl="2">
              <a:lnSpc>
                <a:spcPct val="120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Respiratory rate is at least 16 per minute</a:t>
            </a:r>
            <a:r>
              <a:rPr dirty="0" sz="2800" lang="en-US">
                <a:ea typeface="Times New Roman" panose="02020603050405020304" pitchFamily="18" charset="0"/>
                <a:cs typeface="Times New Roman" panose="02020603050405020304" pitchFamily="18" charset="0"/>
              </a:rPr>
              <a:t>; MGSO</a:t>
            </a:r>
            <a:r>
              <a:rPr baseline="-25000" dirty="0" sz="2800" lang="en-US">
                <a:ea typeface="Times New Roman" panose="02020603050405020304" pitchFamily="18" charset="0"/>
                <a:cs typeface="Times New Roman" panose="02020603050405020304" pitchFamily="18" charset="0"/>
              </a:rPr>
              <a:t>4 </a:t>
            </a:r>
            <a:r>
              <a:rPr dirty="0" sz="2800" lang="en-US">
                <a:ea typeface="Times New Roman" panose="02020603050405020304" pitchFamily="18" charset="0"/>
                <a:cs typeface="Times New Roman" panose="02020603050405020304" pitchFamily="18" charset="0"/>
              </a:rPr>
              <a:t>depresses the respiratory center</a:t>
            </a:r>
            <a:r>
              <a:rPr dirty="0" sz="2800" lang="en-US">
                <a:ea typeface="Calibri" panose="020F0502020204030204" pitchFamily="34" charset="0"/>
                <a:cs typeface="Times New Roman" panose="02020603050405020304" pitchFamily="18" charset="0"/>
              </a:rPr>
              <a:t> </a:t>
            </a:r>
            <a:r>
              <a:rPr dirty="0" sz="2800" lang="en-US">
                <a:ea typeface="Times New Roman" panose="02020603050405020304" pitchFamily="18" charset="0"/>
                <a:cs typeface="Times New Roman" panose="02020603050405020304" pitchFamily="18" charset="0"/>
              </a:rPr>
              <a:t>If respiratory rate less than 16 breaths / minute STOP magnesium and give calcium </a:t>
            </a:r>
            <a:r>
              <a:rPr dirty="0" sz="2800" lang="en-US" err="1">
                <a:ea typeface="Times New Roman" panose="02020603050405020304" pitchFamily="18" charset="0"/>
                <a:cs typeface="Times New Roman" panose="02020603050405020304" pitchFamily="18" charset="0"/>
              </a:rPr>
              <a:t>gluconate</a:t>
            </a:r>
            <a:r>
              <a:rPr dirty="0" sz="2800" lang="en-US">
                <a:ea typeface="Times New Roman" panose="02020603050405020304" pitchFamily="18" charset="0"/>
                <a:cs typeface="Times New Roman" panose="02020603050405020304" pitchFamily="18" charset="0"/>
              </a:rPr>
              <a:t> (10%)1 g IV over 10 minutes</a:t>
            </a:r>
            <a:endParaRPr dirty="0" sz="2800" lang="en-US">
              <a:ea typeface="Calibri" panose="020F0502020204030204" pitchFamily="34" charset="0"/>
              <a:cs typeface="Times New Roman" panose="02020603050405020304" pitchFamily="18" charset="0"/>
            </a:endParaRPr>
          </a:p>
          <a:p>
            <a:pPr algn="just" indent="-457200" lvl="2">
              <a:lnSpc>
                <a:spcPct val="120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Monitor respirations closely and withhold or delay the administration of the drug if respiratory rate falls below 16 per minute</a:t>
            </a:r>
            <a:endParaRPr dirty="0" sz="2800" lang="en-US">
              <a:ea typeface="Calibri" panose="020F0502020204030204" pitchFamily="34" charset="0"/>
              <a:cs typeface="Times New Roman" panose="02020603050405020304" pitchFamily="18" charset="0"/>
            </a:endParaRPr>
          </a:p>
          <a:p>
            <a:pPr algn="just" indent="-457200" lvl="2">
              <a:lnSpc>
                <a:spcPct val="120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Patellar reflexes are present; </a:t>
            </a:r>
            <a:r>
              <a:rPr dirty="0" sz="2800" lang="en-US">
                <a:ea typeface="Times New Roman" panose="02020603050405020304" pitchFamily="18" charset="0"/>
                <a:cs typeface="Times New Roman" panose="02020603050405020304" pitchFamily="18" charset="0"/>
              </a:rPr>
              <a:t>MGSO</a:t>
            </a:r>
            <a:r>
              <a:rPr baseline="-25000" dirty="0" sz="2800" lang="en-US">
                <a:ea typeface="Times New Roman" panose="02020603050405020304" pitchFamily="18" charset="0"/>
                <a:cs typeface="Times New Roman" panose="02020603050405020304" pitchFamily="18" charset="0"/>
              </a:rPr>
              <a:t>4 </a:t>
            </a:r>
            <a:r>
              <a:rPr dirty="0" sz="2800" lang="en-US">
                <a:ea typeface="Times New Roman" panose="02020603050405020304" pitchFamily="18" charset="0"/>
                <a:cs typeface="Times New Roman" panose="02020603050405020304" pitchFamily="18" charset="0"/>
              </a:rPr>
              <a:t>toxicity can lead to reduced deep tendon reflexes withhold or delay the administration of the drug if patellar reflexes are </a:t>
            </a:r>
            <a:r>
              <a:rPr dirty="0" sz="2800" lang="en-US" smtClean="0">
                <a:ea typeface="Times New Roman" panose="02020603050405020304" pitchFamily="18" charset="0"/>
                <a:cs typeface="Times New Roman" panose="02020603050405020304" pitchFamily="18" charset="0"/>
              </a:rPr>
              <a:t>absent</a:t>
            </a:r>
          </a:p>
          <a:p>
            <a:pPr algn="just" indent="-457200" lvl="2">
              <a:lnSpc>
                <a:spcPct val="120000"/>
              </a:lnSpc>
              <a:spcBef>
                <a:spcPts val="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Urinary </a:t>
            </a:r>
            <a:r>
              <a:rPr b="1" dirty="0" sz="2800" lang="en-US">
                <a:ea typeface="Times New Roman" panose="02020603050405020304" pitchFamily="18" charset="0"/>
                <a:cs typeface="Times New Roman" panose="02020603050405020304" pitchFamily="18" charset="0"/>
              </a:rPr>
              <a:t>output is at least 30 ml per hour </a:t>
            </a:r>
            <a:r>
              <a:rPr dirty="0" sz="2800" lang="en-US">
                <a:ea typeface="Times New Roman" panose="02020603050405020304" pitchFamily="18" charset="0"/>
                <a:cs typeface="Times New Roman" panose="02020603050405020304" pitchFamily="18" charset="0"/>
              </a:rPr>
              <a:t>over preceding four hours; monitor urine output and withhold or delay the administration of the drug if Urinary output falls below 30ml per hour over the preceding 4 hours </a:t>
            </a:r>
            <a:endParaRPr dirty="0" sz="2800" lang="en-US">
              <a:ea typeface="Calibri" panose="020F0502020204030204" pitchFamily="34" charset="0"/>
              <a:cs typeface="Times New Roman" panose="02020603050405020304" pitchFamily="18" charset="0"/>
            </a:endParaRPr>
          </a:p>
          <a:p>
            <a:pPr algn="just" indent="-457200" lvl="2">
              <a:lnSpc>
                <a:spcPct val="120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Keep antidote ready</a:t>
            </a:r>
            <a:r>
              <a:rPr dirty="0" sz="2800" lang="en-US">
                <a:ea typeface="Times New Roman" panose="02020603050405020304" pitchFamily="18" charset="0"/>
                <a:cs typeface="Times New Roman" panose="02020603050405020304" pitchFamily="18" charset="0"/>
              </a:rPr>
              <a:t>: calcium </a:t>
            </a:r>
            <a:r>
              <a:rPr dirty="0" sz="2800" lang="en-US" err="1">
                <a:ea typeface="Times New Roman" panose="02020603050405020304" pitchFamily="18" charset="0"/>
                <a:cs typeface="Times New Roman" panose="02020603050405020304" pitchFamily="18" charset="0"/>
              </a:rPr>
              <a:t>gluconate</a:t>
            </a:r>
            <a:r>
              <a:rPr dirty="0" sz="2800" lang="en-US">
                <a:ea typeface="Times New Roman" panose="02020603050405020304" pitchFamily="18" charset="0"/>
                <a:cs typeface="Times New Roman" panose="02020603050405020304" pitchFamily="18" charset="0"/>
              </a:rPr>
              <a:t> is the antidote for MGSO</a:t>
            </a:r>
            <a:r>
              <a:rPr baseline="-25000" dirty="0" sz="2800" lang="en-US">
                <a:ea typeface="Times New Roman" panose="02020603050405020304" pitchFamily="18" charset="0"/>
                <a:cs typeface="Times New Roman" panose="02020603050405020304" pitchFamily="18" charset="0"/>
              </a:rPr>
              <a:t>4</a:t>
            </a:r>
            <a:endParaRPr dirty="0" sz="2800" lang="en-US">
              <a:ea typeface="Calibri" panose="020F0502020204030204" pitchFamily="34" charset="0"/>
              <a:cs typeface="Times New Roman" panose="02020603050405020304" pitchFamily="18" charset="0"/>
            </a:endParaRPr>
          </a:p>
          <a:p>
            <a:endParaRPr dirty="0" lang="en-US"/>
          </a:p>
        </p:txBody>
      </p:sp>
      <p:sp>
        <p:nvSpPr>
          <p:cNvPr id="1049136" name="Slide Number Placeholder 3"/>
          <p:cNvSpPr>
            <a:spLocks noGrp="1"/>
          </p:cNvSpPr>
          <p:nvPr>
            <p:ph type="sldNum" sz="quarter" idx="12"/>
          </p:nvPr>
        </p:nvSpPr>
        <p:spPr/>
        <p:txBody>
          <a:bodyPr/>
          <a:p>
            <a:fld id="{5F0F26D2-990D-4104-B198-15B1F813F25B}" type="slidenum">
              <a:rPr lang="en-US" smtClean="0"/>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541" name=""/>
        <p:cNvGrpSpPr/>
        <p:nvPr/>
      </p:nvGrpSpPr>
      <p:grpSpPr>
        <a:xfrm>
          <a:off x="0" y="0"/>
          <a:ext cx="0" cy="0"/>
          <a:chOff x="0" y="0"/>
          <a:chExt cx="0" cy="0"/>
        </a:xfrm>
      </p:grpSpPr>
      <p:sp>
        <p:nvSpPr>
          <p:cNvPr id="1049137" name="Title 1"/>
          <p:cNvSpPr>
            <a:spLocks noGrp="1"/>
          </p:cNvSpPr>
          <p:nvPr>
            <p:ph type="title"/>
          </p:nvPr>
        </p:nvSpPr>
        <p:spPr/>
        <p:txBody>
          <a:bodyPr/>
          <a:p>
            <a:pPr algn="ctr"/>
            <a:r>
              <a:rPr dirty="0" lang="en-US" smtClean="0">
                <a:solidFill>
                  <a:srgbClr val="00B0F0"/>
                </a:solidFill>
              </a:rPr>
              <a:t>MGSO4</a:t>
            </a:r>
            <a:endParaRPr dirty="0" lang="en-US">
              <a:solidFill>
                <a:srgbClr val="00B0F0"/>
              </a:solidFill>
            </a:endParaRPr>
          </a:p>
        </p:txBody>
      </p:sp>
      <p:sp>
        <p:nvSpPr>
          <p:cNvPr id="1049138" name="Content Placeholder 2"/>
          <p:cNvSpPr>
            <a:spLocks noGrp="1"/>
          </p:cNvSpPr>
          <p:nvPr>
            <p:ph idx="1"/>
          </p:nvPr>
        </p:nvSpPr>
        <p:spPr/>
        <p:txBody>
          <a:bodyPr/>
          <a:p>
            <a:pPr algn="just" indent="0" marL="0" marR="0">
              <a:lnSpc>
                <a:spcPct val="115000"/>
              </a:lnSpc>
              <a:spcBef>
                <a:spcPts val="0"/>
              </a:spcBef>
              <a:spcAft>
                <a:spcPts val="0"/>
              </a:spcAft>
              <a:buNone/>
            </a:pPr>
            <a:r>
              <a:rPr b="1" dirty="0" lang="en-US" smtClean="0">
                <a:ea typeface="Times New Roman" panose="02020603050405020304" pitchFamily="18" charset="0"/>
                <a:cs typeface="Times New Roman" panose="02020603050405020304" pitchFamily="18" charset="0"/>
              </a:rPr>
              <a:t>Incase of respiratory arrest:</a:t>
            </a:r>
          </a:p>
          <a:p>
            <a:pPr algn="just" indent="-342900" lvl="2" marL="102870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Assist </a:t>
            </a:r>
            <a:r>
              <a:rPr dirty="0" sz="2800" lang="en-US">
                <a:ea typeface="Times New Roman" panose="02020603050405020304" pitchFamily="18" charset="0"/>
                <a:cs typeface="Times New Roman" panose="02020603050405020304" pitchFamily="18" charset="0"/>
              </a:rPr>
              <a:t>ventilation (mask and bag, anesthesia apparatus, intubation)</a:t>
            </a:r>
            <a:endParaRPr dirty="0" sz="2800" lang="en-US">
              <a:ea typeface="Calibri" panose="020F0502020204030204" pitchFamily="34" charset="0"/>
              <a:cs typeface="Times New Roman" panose="02020603050405020304" pitchFamily="18" charset="0"/>
            </a:endParaRPr>
          </a:p>
          <a:p>
            <a:pPr algn="just"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Give Calcium </a:t>
            </a:r>
            <a:r>
              <a:rPr dirty="0" sz="2800" lang="en-US" err="1">
                <a:ea typeface="Times New Roman" panose="02020603050405020304" pitchFamily="18" charset="0"/>
                <a:cs typeface="Times New Roman" panose="02020603050405020304" pitchFamily="18" charset="0"/>
              </a:rPr>
              <a:t>gluconate</a:t>
            </a:r>
            <a:r>
              <a:rPr dirty="0" sz="2800" lang="en-US">
                <a:ea typeface="Times New Roman" panose="02020603050405020304" pitchFamily="18" charset="0"/>
                <a:cs typeface="Times New Roman" panose="02020603050405020304" pitchFamily="18" charset="0"/>
              </a:rPr>
              <a:t> 1g (10mL of 10% solution) IV slowly until calcium </a:t>
            </a:r>
            <a:r>
              <a:rPr dirty="0" sz="2800" lang="en-US" err="1">
                <a:ea typeface="Times New Roman" panose="02020603050405020304" pitchFamily="18" charset="0"/>
                <a:cs typeface="Times New Roman" panose="02020603050405020304" pitchFamily="18" charset="0"/>
              </a:rPr>
              <a:t>gluconate</a:t>
            </a:r>
            <a:r>
              <a:rPr dirty="0" sz="2800" lang="en-US">
                <a:ea typeface="Times New Roman" panose="02020603050405020304" pitchFamily="18" charset="0"/>
                <a:cs typeface="Times New Roman" panose="02020603050405020304" pitchFamily="18" charset="0"/>
              </a:rPr>
              <a:t> begins to antagonize the effects of magnesium sulphate and respiration begins</a:t>
            </a:r>
            <a:endParaRPr dirty="0" sz="2800" lang="en-US">
              <a:ea typeface="Calibri" panose="020F0502020204030204" pitchFamily="34" charset="0"/>
              <a:cs typeface="Times New Roman" panose="02020603050405020304" pitchFamily="18" charset="0"/>
            </a:endParaRPr>
          </a:p>
          <a:p>
            <a:endParaRPr dirty="0" lang="en-US"/>
          </a:p>
        </p:txBody>
      </p:sp>
      <p:sp>
        <p:nvSpPr>
          <p:cNvPr id="1049139" name="Slide Number Placeholder 3"/>
          <p:cNvSpPr>
            <a:spLocks noGrp="1"/>
          </p:cNvSpPr>
          <p:nvPr>
            <p:ph type="sldNum" sz="quarter" idx="12"/>
          </p:nvPr>
        </p:nvSpPr>
        <p:spPr/>
        <p:txBody>
          <a:bodyPr/>
          <a:p>
            <a:fld id="{5F0F26D2-990D-4104-B198-15B1F813F25B}" type="slidenum">
              <a:rPr lang="en-US" smtClean="0"/>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542" name=""/>
        <p:cNvGrpSpPr/>
        <p:nvPr/>
      </p:nvGrpSpPr>
      <p:grpSpPr>
        <a:xfrm>
          <a:off x="0" y="0"/>
          <a:ext cx="0" cy="0"/>
          <a:chOff x="0" y="0"/>
          <a:chExt cx="0" cy="0"/>
        </a:xfrm>
      </p:grpSpPr>
      <p:sp>
        <p:nvSpPr>
          <p:cNvPr id="1049140" name="Title 1"/>
          <p:cNvSpPr>
            <a:spLocks noGrp="1"/>
          </p:cNvSpPr>
          <p:nvPr>
            <p:ph type="title"/>
          </p:nvPr>
        </p:nvSpPr>
        <p:spPr>
          <a:xfrm>
            <a:off x="838200" y="141668"/>
            <a:ext cx="10515600" cy="1056068"/>
          </a:xfrm>
        </p:spPr>
        <p:txBody>
          <a:bodyPr/>
          <a:p>
            <a:pPr algn="ctr"/>
            <a:r>
              <a:rPr dirty="0" lang="en-US" smtClean="0">
                <a:solidFill>
                  <a:srgbClr val="00B0F0"/>
                </a:solidFill>
                <a:latin typeface="+mn-lt"/>
              </a:rPr>
              <a:t>Diazepam</a:t>
            </a:r>
            <a:endParaRPr dirty="0" lang="en-US">
              <a:solidFill>
                <a:srgbClr val="00B0F0"/>
              </a:solidFill>
              <a:latin typeface="+mn-lt"/>
            </a:endParaRPr>
          </a:p>
        </p:txBody>
      </p:sp>
      <p:sp>
        <p:nvSpPr>
          <p:cNvPr id="1049141" name="Content Placeholder 2"/>
          <p:cNvSpPr>
            <a:spLocks noGrp="1"/>
          </p:cNvSpPr>
          <p:nvPr>
            <p:ph idx="1"/>
          </p:nvPr>
        </p:nvSpPr>
        <p:spPr>
          <a:xfrm>
            <a:off x="838200" y="1107583"/>
            <a:ext cx="10515600" cy="5069380"/>
          </a:xfrm>
        </p:spPr>
        <p:txBody>
          <a:bodyPr>
            <a:normAutofit fontScale="85000" lnSpcReduction="20000"/>
          </a:bodyPr>
          <a:p>
            <a:pPr algn="just" lvl="1" marL="457200">
              <a:lnSpc>
                <a:spcPct val="115000"/>
              </a:lnSpc>
              <a:spcBef>
                <a:spcPts val="0"/>
              </a:spcBef>
            </a:pPr>
            <a:r>
              <a:rPr dirty="0" sz="2800" lang="en-US">
                <a:ea typeface="Times New Roman" panose="02020603050405020304" pitchFamily="18" charset="0"/>
                <a:cs typeface="Times New Roman" panose="02020603050405020304" pitchFamily="18" charset="0"/>
              </a:rPr>
              <a:t>In the absence of MgSO4, diazepam is used following the regime below</a:t>
            </a:r>
            <a:endParaRPr dirty="0" sz="2800" lang="en-US">
              <a:ea typeface="Calibri" panose="020F0502020204030204" pitchFamily="34" charset="0"/>
              <a:cs typeface="Times New Roman" panose="02020603050405020304" pitchFamily="18" charset="0"/>
            </a:endParaRPr>
          </a:p>
          <a:p>
            <a:pPr algn="just" lvl="1" marL="457200">
              <a:lnSpc>
                <a:spcPct val="115000"/>
              </a:lnSpc>
              <a:spcBef>
                <a:spcPts val="0"/>
              </a:spcBef>
            </a:pPr>
            <a:r>
              <a:rPr dirty="0" sz="2800" lang="en-US">
                <a:ea typeface="Times New Roman" panose="02020603050405020304" pitchFamily="18" charset="0"/>
                <a:cs typeface="Times New Roman" panose="02020603050405020304" pitchFamily="18" charset="0"/>
              </a:rPr>
              <a:t>Diazepam schedules for severe pre-eclampsia and eclampsia </a:t>
            </a:r>
            <a:endParaRPr dirty="0" sz="2800" lang="en-US">
              <a:ea typeface="Calibri" panose="020F0502020204030204" pitchFamily="34" charset="0"/>
              <a:cs typeface="Times New Roman" panose="02020603050405020304" pitchFamily="18" charset="0"/>
            </a:endParaRPr>
          </a:p>
          <a:p>
            <a:pPr algn="just" indent="0" lvl="1" marL="457200">
              <a:lnSpc>
                <a:spcPct val="115000"/>
              </a:lnSpc>
              <a:spcBef>
                <a:spcPts val="0"/>
              </a:spcBef>
              <a:buNone/>
            </a:pPr>
            <a:r>
              <a:rPr b="1" dirty="0" sz="2800" lang="en-US">
                <a:ea typeface="Times New Roman" panose="02020603050405020304" pitchFamily="18" charset="0"/>
                <a:cs typeface="Times New Roman" panose="02020603050405020304" pitchFamily="18" charset="0"/>
              </a:rPr>
              <a:t>Intravenous administration</a:t>
            </a:r>
            <a:r>
              <a:rPr dirty="0" sz="2800" lang="en-US">
                <a:ea typeface="Times New Roman" panose="02020603050405020304" pitchFamily="18" charset="0"/>
                <a:cs typeface="Times New Roman" panose="02020603050405020304" pitchFamily="18" charset="0"/>
              </a:rPr>
              <a:t>:</a:t>
            </a:r>
            <a:endParaRPr dirty="0" sz="2800" lang="en-US">
              <a:ea typeface="Calibri" panose="020F0502020204030204" pitchFamily="34" charset="0"/>
              <a:cs typeface="Times New Roman" panose="02020603050405020304" pitchFamily="18" charset="0"/>
            </a:endParaRPr>
          </a:p>
          <a:p>
            <a:pPr algn="just" indent="0" lvl="1" marL="457200">
              <a:lnSpc>
                <a:spcPct val="115000"/>
              </a:lnSpc>
              <a:spcBef>
                <a:spcPts val="0"/>
              </a:spcBef>
              <a:buNone/>
            </a:pPr>
            <a:r>
              <a:rPr b="1" dirty="0" sz="2800" lang="en-US">
                <a:ea typeface="Times New Roman" panose="02020603050405020304" pitchFamily="18" charset="0"/>
                <a:cs typeface="Times New Roman" panose="02020603050405020304" pitchFamily="18" charset="0"/>
              </a:rPr>
              <a:t>Loading dose</a:t>
            </a:r>
            <a:endParaRPr dirty="0" sz="2800" lang="en-US">
              <a:ea typeface="Calibri" panose="020F0502020204030204" pitchFamily="34" charset="0"/>
              <a:cs typeface="Times New Roman" panose="02020603050405020304" pitchFamily="18" charset="0"/>
            </a:endParaRPr>
          </a:p>
          <a:p>
            <a:pPr algn="just" indent="-342900" lvl="3" marL="14859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Diazepam 20mg IV slowly over 2 minutes </a:t>
            </a:r>
            <a:endParaRPr dirty="0" sz="2800" lang="en-US">
              <a:ea typeface="Calibri" panose="020F0502020204030204" pitchFamily="34" charset="0"/>
              <a:cs typeface="Times New Roman" panose="02020603050405020304" pitchFamily="18" charset="0"/>
            </a:endParaRPr>
          </a:p>
          <a:p>
            <a:pPr algn="just" indent="-342900" lvl="3" marL="14859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If convulsions recur, repeat loading dose</a:t>
            </a:r>
            <a:endParaRPr dirty="0" sz="2800" lang="en-US">
              <a:ea typeface="Calibri" panose="020F0502020204030204" pitchFamily="34" charset="0"/>
              <a:cs typeface="Times New Roman" panose="02020603050405020304" pitchFamily="18" charset="0"/>
            </a:endParaRPr>
          </a:p>
          <a:p>
            <a:pPr algn="just" indent="0" lvl="1" marL="457200">
              <a:lnSpc>
                <a:spcPct val="115000"/>
              </a:lnSpc>
              <a:spcBef>
                <a:spcPts val="0"/>
              </a:spcBef>
              <a:buNone/>
            </a:pPr>
            <a:r>
              <a:rPr b="1" dirty="0" sz="2800" lang="en-US">
                <a:ea typeface="Times New Roman" panose="02020603050405020304" pitchFamily="18" charset="0"/>
                <a:cs typeface="Times New Roman" panose="02020603050405020304" pitchFamily="18" charset="0"/>
              </a:rPr>
              <a:t>Maintenance dose</a:t>
            </a:r>
            <a:endParaRPr dirty="0" sz="2800" lang="en-US">
              <a:ea typeface="Calibri" panose="020F0502020204030204" pitchFamily="34" charset="0"/>
              <a:cs typeface="Times New Roman" panose="02020603050405020304" pitchFamily="18" charset="0"/>
            </a:endParaRPr>
          </a:p>
          <a:p>
            <a:pPr algn="just" indent="-342900" lvl="3" marL="14859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Diazepam 40mg in 500ml IV fluids (normal saline or Ringer's Lactate) titrated to keep the woman sedated but can be aroused</a:t>
            </a:r>
            <a:endParaRPr dirty="0" sz="2800" lang="en-US">
              <a:ea typeface="Calibri" panose="020F0502020204030204" pitchFamily="34" charset="0"/>
              <a:cs typeface="Times New Roman" panose="02020603050405020304" pitchFamily="18" charset="0"/>
            </a:endParaRPr>
          </a:p>
          <a:p>
            <a:pPr algn="just" indent="-342900" lvl="3" marL="14859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Maternal respiratory depression may occur when dose exceeds 30mgs in 1 hour</a:t>
            </a:r>
            <a:endParaRPr dirty="0" sz="2800" lang="en-US">
              <a:ea typeface="Calibri" panose="020F0502020204030204" pitchFamily="34" charset="0"/>
              <a:cs typeface="Times New Roman" panose="02020603050405020304" pitchFamily="18" charset="0"/>
            </a:endParaRPr>
          </a:p>
          <a:p>
            <a:pPr algn="just" indent="-342900" lvl="3" marL="14859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Assist ventilation (mask and bag, anesthesia apparatus, intubation), if necessary</a:t>
            </a:r>
            <a:endParaRPr dirty="0" sz="2800" lang="en-US">
              <a:ea typeface="Calibri" panose="020F0502020204030204" pitchFamily="34" charset="0"/>
              <a:cs typeface="Times New Roman" panose="02020603050405020304" pitchFamily="18" charset="0"/>
            </a:endParaRPr>
          </a:p>
          <a:p>
            <a:pPr algn="just" indent="-342900" lvl="3" marL="14859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Do not give more than 100mg in 24 hours.</a:t>
            </a:r>
            <a:endParaRPr dirty="0" sz="2800" lang="en-US">
              <a:ea typeface="Calibri" panose="020F0502020204030204" pitchFamily="34" charset="0"/>
              <a:cs typeface="Times New Roman" panose="02020603050405020304" pitchFamily="18" charset="0"/>
            </a:endParaRPr>
          </a:p>
          <a:p>
            <a:endParaRPr dirty="0" lang="en-US"/>
          </a:p>
        </p:txBody>
      </p:sp>
      <p:sp>
        <p:nvSpPr>
          <p:cNvPr id="1049142" name="Slide Number Placeholder 3"/>
          <p:cNvSpPr>
            <a:spLocks noGrp="1"/>
          </p:cNvSpPr>
          <p:nvPr>
            <p:ph type="sldNum" sz="quarter" idx="12"/>
          </p:nvPr>
        </p:nvSpPr>
        <p:spPr/>
        <p:txBody>
          <a:bodyPr/>
          <a:p>
            <a:fld id="{5F0F26D2-990D-4104-B198-15B1F813F25B}" type="slidenum">
              <a:rPr lang="en-US" smtClean="0"/>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543" name=""/>
        <p:cNvGrpSpPr/>
        <p:nvPr/>
      </p:nvGrpSpPr>
      <p:grpSpPr>
        <a:xfrm>
          <a:off x="0" y="0"/>
          <a:ext cx="0" cy="0"/>
          <a:chOff x="0" y="0"/>
          <a:chExt cx="0" cy="0"/>
        </a:xfrm>
      </p:grpSpPr>
      <p:sp>
        <p:nvSpPr>
          <p:cNvPr id="1049143" name="Title 1"/>
          <p:cNvSpPr>
            <a:spLocks noGrp="1"/>
          </p:cNvSpPr>
          <p:nvPr>
            <p:ph type="title"/>
          </p:nvPr>
        </p:nvSpPr>
        <p:spPr>
          <a:xfrm>
            <a:off x="838200" y="1"/>
            <a:ext cx="10515600" cy="888641"/>
          </a:xfrm>
        </p:spPr>
        <p:txBody>
          <a:bodyPr/>
          <a:p>
            <a:pPr algn="ctr"/>
            <a:r>
              <a:rPr dirty="0" lang="en-US" smtClean="0">
                <a:solidFill>
                  <a:srgbClr val="00B0F0"/>
                </a:solidFill>
              </a:rPr>
              <a:t>Diazepam </a:t>
            </a:r>
            <a:endParaRPr dirty="0" lang="en-US">
              <a:solidFill>
                <a:srgbClr val="00B0F0"/>
              </a:solidFill>
            </a:endParaRPr>
          </a:p>
        </p:txBody>
      </p:sp>
      <p:sp>
        <p:nvSpPr>
          <p:cNvPr id="1049144" name="Content Placeholder 2"/>
          <p:cNvSpPr>
            <a:spLocks noGrp="1"/>
          </p:cNvSpPr>
          <p:nvPr>
            <p:ph idx="1"/>
          </p:nvPr>
        </p:nvSpPr>
        <p:spPr>
          <a:xfrm>
            <a:off x="838200" y="927279"/>
            <a:ext cx="10515600" cy="5550794"/>
          </a:xfrm>
        </p:spPr>
        <p:txBody>
          <a:bodyPr>
            <a:noAutofit/>
          </a:bodyPr>
          <a:p>
            <a:pPr algn="just" indent="0" marL="0" marR="0">
              <a:lnSpc>
                <a:spcPct val="115000"/>
              </a:lnSpc>
              <a:spcBef>
                <a:spcPts val="0"/>
              </a:spcBef>
              <a:spcAft>
                <a:spcPts val="0"/>
              </a:spcAft>
              <a:buNone/>
            </a:pPr>
            <a:r>
              <a:rPr b="1" dirty="0" lang="en-US">
                <a:ea typeface="Times New Roman" panose="02020603050405020304" pitchFamily="18" charset="0"/>
                <a:cs typeface="Times New Roman" panose="02020603050405020304" pitchFamily="18" charset="0"/>
              </a:rPr>
              <a:t>Rectal Administration</a:t>
            </a:r>
            <a:r>
              <a:rPr dirty="0" lang="en-US">
                <a:ea typeface="Times New Roman" panose="02020603050405020304" pitchFamily="18" charset="0"/>
                <a:cs typeface="Times New Roman" panose="02020603050405020304" pitchFamily="18" charset="0"/>
              </a:rPr>
              <a:t>:</a:t>
            </a:r>
            <a:endParaRPr dirty="0" lang="en-US">
              <a:ea typeface="Calibri" panose="020F0502020204030204" pitchFamily="34" charset="0"/>
              <a:cs typeface="Times New Roman" panose="02020603050405020304" pitchFamily="18" charset="0"/>
            </a:endParaRPr>
          </a:p>
          <a:p>
            <a:pPr algn="just" indent="-342900" lvl="2" marL="1028700">
              <a:lnSpc>
                <a:spcPct val="115000"/>
              </a:lnSpc>
              <a:spcBef>
                <a:spcPts val="0"/>
              </a:spcBef>
              <a:buFont typeface="Wingdings" panose="05000000000000000000" pitchFamily="2" charset="2"/>
              <a:buChar char="Ø"/>
            </a:pPr>
            <a:r>
              <a:rPr dirty="0" sz="2400" lang="en-US">
                <a:ea typeface="Times New Roman" panose="02020603050405020304" pitchFamily="18" charset="0"/>
                <a:cs typeface="Times New Roman" panose="02020603050405020304" pitchFamily="18" charset="0"/>
              </a:rPr>
              <a:t>Give Diazepam rectally when IV access is not possible.  </a:t>
            </a:r>
            <a:endParaRPr dirty="0" sz="2400" lang="en-US" smtClean="0">
              <a:ea typeface="Times New Roman" panose="02020603050405020304" pitchFamily="18" charset="0"/>
              <a:cs typeface="Times New Roman" panose="02020603050405020304" pitchFamily="18" charset="0"/>
            </a:endParaRPr>
          </a:p>
          <a:p>
            <a:pPr algn="just" indent="-342900" lvl="2" marL="1028700">
              <a:lnSpc>
                <a:spcPct val="115000"/>
              </a:lnSpc>
              <a:spcBef>
                <a:spcPts val="0"/>
              </a:spcBef>
              <a:buFont typeface="Wingdings" panose="05000000000000000000" pitchFamily="2" charset="2"/>
              <a:buChar char="Ø"/>
            </a:pPr>
            <a:r>
              <a:rPr dirty="0" sz="2400" lang="en-US" smtClean="0">
                <a:ea typeface="Times New Roman" panose="02020603050405020304" pitchFamily="18" charset="0"/>
                <a:cs typeface="Times New Roman" panose="02020603050405020304" pitchFamily="18" charset="0"/>
              </a:rPr>
              <a:t>The </a:t>
            </a:r>
            <a:r>
              <a:rPr dirty="0" sz="2400" lang="en-US">
                <a:ea typeface="Times New Roman" panose="02020603050405020304" pitchFamily="18" charset="0"/>
                <a:cs typeface="Times New Roman" panose="02020603050405020304" pitchFamily="18" charset="0"/>
              </a:rPr>
              <a:t>loading dose is 20mg in 10ml syringe.  </a:t>
            </a:r>
            <a:endParaRPr dirty="0" sz="2400" lang="en-US" smtClean="0">
              <a:ea typeface="Times New Roman" panose="02020603050405020304" pitchFamily="18" charset="0"/>
              <a:cs typeface="Times New Roman" panose="02020603050405020304" pitchFamily="18" charset="0"/>
            </a:endParaRPr>
          </a:p>
          <a:p>
            <a:pPr algn="just" indent="-342900" lvl="2" marL="1028700">
              <a:lnSpc>
                <a:spcPct val="115000"/>
              </a:lnSpc>
              <a:spcBef>
                <a:spcPts val="0"/>
              </a:spcBef>
              <a:buFont typeface="Wingdings" panose="05000000000000000000" pitchFamily="2" charset="2"/>
              <a:buChar char="Ø"/>
            </a:pPr>
            <a:r>
              <a:rPr dirty="0" sz="2400" lang="en-US" smtClean="0">
                <a:ea typeface="Times New Roman" panose="02020603050405020304" pitchFamily="18" charset="0"/>
                <a:cs typeface="Times New Roman" panose="02020603050405020304" pitchFamily="18" charset="0"/>
              </a:rPr>
              <a:t>Remove </a:t>
            </a:r>
            <a:r>
              <a:rPr dirty="0" sz="2400" lang="en-US">
                <a:ea typeface="Times New Roman" panose="02020603050405020304" pitchFamily="18" charset="0"/>
                <a:cs typeface="Times New Roman" panose="02020603050405020304" pitchFamily="18" charset="0"/>
              </a:rPr>
              <a:t>the needle, lubricate the barrel and insert the syringe into the rectum to half its length. </a:t>
            </a:r>
            <a:endParaRPr dirty="0" sz="2400" lang="en-US" smtClean="0">
              <a:ea typeface="Times New Roman" panose="02020603050405020304" pitchFamily="18" charset="0"/>
              <a:cs typeface="Times New Roman" panose="02020603050405020304" pitchFamily="18" charset="0"/>
            </a:endParaRPr>
          </a:p>
          <a:p>
            <a:pPr algn="just" indent="-342900" lvl="2" marL="1028700">
              <a:lnSpc>
                <a:spcPct val="115000"/>
              </a:lnSpc>
              <a:spcBef>
                <a:spcPts val="0"/>
              </a:spcBef>
              <a:buFont typeface="Wingdings" panose="05000000000000000000" pitchFamily="2" charset="2"/>
              <a:buChar char="Ø"/>
            </a:pPr>
            <a:r>
              <a:rPr dirty="0" sz="2400" lang="en-US" smtClean="0">
                <a:ea typeface="Times New Roman" panose="02020603050405020304" pitchFamily="18" charset="0"/>
                <a:cs typeface="Times New Roman" panose="02020603050405020304" pitchFamily="18" charset="0"/>
              </a:rPr>
              <a:t>Discharge </a:t>
            </a:r>
            <a:r>
              <a:rPr dirty="0" sz="2400" lang="en-US">
                <a:ea typeface="Times New Roman" panose="02020603050405020304" pitchFamily="18" charset="0"/>
                <a:cs typeface="Times New Roman" panose="02020603050405020304" pitchFamily="18" charset="0"/>
              </a:rPr>
              <a:t>the contents and leave the syringe in place, holding the buttocks together for 10 minutes to prevent expulsion of the drug. </a:t>
            </a:r>
            <a:endParaRPr dirty="0" sz="2400" lang="en-US">
              <a:ea typeface="Calibri" panose="020F0502020204030204" pitchFamily="34" charset="0"/>
              <a:cs typeface="Times New Roman" panose="02020603050405020304" pitchFamily="18" charset="0"/>
            </a:endParaRPr>
          </a:p>
          <a:p>
            <a:pPr algn="just" indent="-342900" lvl="2" marL="1028700">
              <a:lnSpc>
                <a:spcPct val="115000"/>
              </a:lnSpc>
              <a:spcBef>
                <a:spcPts val="0"/>
              </a:spcBef>
              <a:buFont typeface="Wingdings" panose="05000000000000000000" pitchFamily="2" charset="2"/>
              <a:buChar char="Ø"/>
            </a:pPr>
            <a:r>
              <a:rPr dirty="0" sz="2400" lang="en-US">
                <a:ea typeface="Times New Roman" panose="02020603050405020304" pitchFamily="18" charset="0"/>
                <a:cs typeface="Times New Roman" panose="02020603050405020304" pitchFamily="18" charset="0"/>
              </a:rPr>
              <a:t>Alternatively, the drug may be instilled into the rectum through a </a:t>
            </a:r>
            <a:r>
              <a:rPr dirty="0" sz="2400" lang="en-US" smtClean="0">
                <a:ea typeface="Times New Roman" panose="02020603050405020304" pitchFamily="18" charset="0"/>
                <a:cs typeface="Times New Roman" panose="02020603050405020304" pitchFamily="18" charset="0"/>
              </a:rPr>
              <a:t>catheter.</a:t>
            </a:r>
          </a:p>
          <a:p>
            <a:pPr algn="just" indent="-342900" lvl="2" marL="1028700">
              <a:lnSpc>
                <a:spcPct val="115000"/>
              </a:lnSpc>
              <a:spcBef>
                <a:spcPts val="0"/>
              </a:spcBef>
              <a:buFont typeface="Wingdings" panose="05000000000000000000" pitchFamily="2" charset="2"/>
              <a:buChar char="Ø"/>
            </a:pPr>
            <a:r>
              <a:rPr dirty="0" sz="2400" lang="en-US" smtClean="0">
                <a:ea typeface="Times New Roman" panose="02020603050405020304" pitchFamily="18" charset="0"/>
              </a:rPr>
              <a:t>If </a:t>
            </a:r>
            <a:r>
              <a:rPr dirty="0" sz="2400" lang="en-US">
                <a:ea typeface="Times New Roman" panose="02020603050405020304" pitchFamily="18" charset="0"/>
              </a:rPr>
              <a:t>convulsions are not controlled within 10 minutes administer an additional 10mg per hour or more, depending on the size of the woman and her clinical response</a:t>
            </a:r>
            <a:endParaRPr dirty="0" sz="2400" lang="en-US"/>
          </a:p>
        </p:txBody>
      </p:sp>
      <p:sp>
        <p:nvSpPr>
          <p:cNvPr id="1049145" name="Slide Number Placeholder 3"/>
          <p:cNvSpPr>
            <a:spLocks noGrp="1"/>
          </p:cNvSpPr>
          <p:nvPr>
            <p:ph type="sldNum" sz="quarter" idx="12"/>
          </p:nvPr>
        </p:nvSpPr>
        <p:spPr/>
        <p:txBody>
          <a:bodyPr/>
          <a:p>
            <a:fld id="{5F0F26D2-990D-4104-B198-15B1F813F25B}" type="slidenum">
              <a:rPr lang="en-US" smtClean="0"/>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544" name=""/>
        <p:cNvGrpSpPr/>
        <p:nvPr/>
      </p:nvGrpSpPr>
      <p:grpSpPr>
        <a:xfrm>
          <a:off x="0" y="0"/>
          <a:ext cx="0" cy="0"/>
          <a:chOff x="0" y="0"/>
          <a:chExt cx="0" cy="0"/>
        </a:xfrm>
      </p:grpSpPr>
      <p:sp>
        <p:nvSpPr>
          <p:cNvPr id="1049146" name="Title 1"/>
          <p:cNvSpPr>
            <a:spLocks noGrp="1"/>
          </p:cNvSpPr>
          <p:nvPr>
            <p:ph type="title"/>
          </p:nvPr>
        </p:nvSpPr>
        <p:spPr>
          <a:xfrm>
            <a:off x="838200" y="90152"/>
            <a:ext cx="10515600" cy="1017432"/>
          </a:xfrm>
        </p:spPr>
        <p:txBody>
          <a:bodyPr/>
          <a:p>
            <a:pPr algn="ctr"/>
            <a:r>
              <a:rPr dirty="0" lang="en-US" smtClean="0">
                <a:solidFill>
                  <a:srgbClr val="00B0F0"/>
                </a:solidFill>
              </a:rPr>
              <a:t>phenytoin</a:t>
            </a:r>
            <a:endParaRPr dirty="0" lang="en-US">
              <a:solidFill>
                <a:srgbClr val="00B0F0"/>
              </a:solidFill>
            </a:endParaRPr>
          </a:p>
        </p:txBody>
      </p:sp>
      <p:sp>
        <p:nvSpPr>
          <p:cNvPr id="1049147" name="Content Placeholder 2"/>
          <p:cNvSpPr>
            <a:spLocks noGrp="1"/>
          </p:cNvSpPr>
          <p:nvPr>
            <p:ph idx="1"/>
          </p:nvPr>
        </p:nvSpPr>
        <p:spPr>
          <a:xfrm>
            <a:off x="838200" y="888642"/>
            <a:ext cx="10515600" cy="5705341"/>
          </a:xfrm>
        </p:spPr>
        <p:txBody>
          <a:bodyPr>
            <a:normAutofit fontScale="92500" lnSpcReduction="20000"/>
          </a:bodyPr>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Phenytoin has been used successfully in </a:t>
            </a:r>
            <a:r>
              <a:rPr dirty="0" sz="2800" lang="en-US" err="1">
                <a:ea typeface="Times New Roman" panose="02020603050405020304" pitchFamily="18" charset="0"/>
                <a:cs typeface="Times New Roman" panose="02020603050405020304" pitchFamily="18" charset="0"/>
              </a:rPr>
              <a:t>eclamptic</a:t>
            </a:r>
            <a:r>
              <a:rPr dirty="0" sz="2800" lang="en-US">
                <a:ea typeface="Times New Roman" panose="02020603050405020304" pitchFamily="18" charset="0"/>
                <a:cs typeface="Times New Roman" panose="02020603050405020304" pitchFamily="18" charset="0"/>
              </a:rPr>
              <a:t> seizures, but cardiac monitoring is required due to associated bradycardia and hypotension.</a:t>
            </a:r>
            <a:endParaRPr dirty="0" sz="2800" lang="en-US">
              <a:ea typeface="Calibri" panose="020F0502020204030204" pitchFamily="34" charset="0"/>
              <a:cs typeface="Times New Roman" panose="02020603050405020304" pitchFamily="18" charset="0"/>
            </a:endParaRPr>
          </a:p>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Central anticonvulsant effect of phenytoin is by stabilizing neuronal activity by decreasing the ion flux across depolarizing membranes.</a:t>
            </a:r>
            <a:endParaRPr dirty="0" sz="2800" lang="en-US">
              <a:ea typeface="Calibri" panose="020F0502020204030204" pitchFamily="34" charset="0"/>
              <a:cs typeface="Times New Roman" panose="02020603050405020304" pitchFamily="18" charset="0"/>
            </a:endParaRPr>
          </a:p>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Some benefits to using phenytoin are that:</a:t>
            </a:r>
            <a:endParaRPr dirty="0" sz="2800" lang="en-US">
              <a:ea typeface="Calibri" panose="020F0502020204030204" pitchFamily="34" charset="0"/>
              <a:cs typeface="Times New Roman" panose="02020603050405020304" pitchFamily="18" charset="0"/>
            </a:endParaRPr>
          </a:p>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It can be continued orally for several days until the risk of </a:t>
            </a:r>
            <a:r>
              <a:rPr dirty="0" sz="2800" lang="en-US" err="1">
                <a:ea typeface="Times New Roman" panose="02020603050405020304" pitchFamily="18" charset="0"/>
                <a:cs typeface="Times New Roman" panose="02020603050405020304" pitchFamily="18" charset="0"/>
              </a:rPr>
              <a:t>eclamptic</a:t>
            </a:r>
            <a:r>
              <a:rPr dirty="0" sz="2800" lang="en-US">
                <a:ea typeface="Times New Roman" panose="02020603050405020304" pitchFamily="18" charset="0"/>
                <a:cs typeface="Times New Roman" panose="02020603050405020304" pitchFamily="18" charset="0"/>
              </a:rPr>
              <a:t> seizures has subsided, </a:t>
            </a:r>
            <a:endParaRPr dirty="0" sz="2800" lang="en-US">
              <a:ea typeface="Calibri" panose="020F0502020204030204" pitchFamily="34" charset="0"/>
              <a:cs typeface="Times New Roman" panose="02020603050405020304" pitchFamily="18" charset="0"/>
            </a:endParaRPr>
          </a:p>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It has established therapeutic levels that are easily tested, </a:t>
            </a:r>
            <a:endParaRPr dirty="0" sz="2800" lang="en-US">
              <a:ea typeface="Calibri" panose="020F0502020204030204" pitchFamily="34" charset="0"/>
              <a:cs typeface="Times New Roman" panose="02020603050405020304" pitchFamily="18" charset="0"/>
            </a:endParaRPr>
          </a:p>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It has no known neonatal adverse effects are associated with short-term usage.</a:t>
            </a:r>
            <a:endParaRPr dirty="0" sz="2800" lang="en-US">
              <a:ea typeface="Calibri" panose="020F0502020204030204" pitchFamily="34" charset="0"/>
              <a:cs typeface="Times New Roman" panose="02020603050405020304" pitchFamily="18" charset="0"/>
            </a:endParaRPr>
          </a:p>
          <a:p>
            <a:pPr indent="0" marL="0" marR="0">
              <a:lnSpc>
                <a:spcPct val="115000"/>
              </a:lnSpc>
              <a:spcBef>
                <a:spcPts val="0"/>
              </a:spcBef>
              <a:spcAft>
                <a:spcPts val="0"/>
              </a:spcAft>
              <a:buNone/>
            </a:pPr>
            <a:r>
              <a:rPr b="1" dirty="0" lang="en-US">
                <a:ea typeface="Times New Roman" panose="02020603050405020304" pitchFamily="18" charset="0"/>
                <a:cs typeface="Times New Roman" panose="02020603050405020304" pitchFamily="18" charset="0"/>
              </a:rPr>
              <a:t>Dosage:</a:t>
            </a:r>
            <a:endParaRPr dirty="0" lang="en-US">
              <a:ea typeface="Calibri" panose="020F0502020204030204" pitchFamily="34" charset="0"/>
              <a:cs typeface="Times New Roman" panose="02020603050405020304" pitchFamily="18" charset="0"/>
            </a:endParaRPr>
          </a:p>
          <a:p>
            <a:pPr indent="-342900" lvl="2" marL="102870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10 mg/kg loading dose infused IV no faster than 50 mg/min, followed by maintenance dose started 2 </a:t>
            </a:r>
            <a:r>
              <a:rPr dirty="0" sz="2800" lang="en-US" err="1">
                <a:ea typeface="Times New Roman" panose="02020603050405020304" pitchFamily="18" charset="0"/>
                <a:cs typeface="Times New Roman" panose="02020603050405020304" pitchFamily="18" charset="0"/>
              </a:rPr>
              <a:t>hrs</a:t>
            </a:r>
            <a:r>
              <a:rPr dirty="0" sz="2800" lang="en-US">
                <a:ea typeface="Times New Roman" panose="02020603050405020304" pitchFamily="18" charset="0"/>
                <a:cs typeface="Times New Roman" panose="02020603050405020304" pitchFamily="18" charset="0"/>
              </a:rPr>
              <a:t> later at 5 mg/kg</a:t>
            </a:r>
            <a:endParaRPr dirty="0" sz="2800" lang="en-US">
              <a:ea typeface="Calibri" panose="020F0502020204030204" pitchFamily="34" charset="0"/>
              <a:cs typeface="Times New Roman" panose="02020603050405020304" pitchFamily="18" charset="0"/>
            </a:endParaRPr>
          </a:p>
          <a:p>
            <a:endParaRPr dirty="0" lang="en-US"/>
          </a:p>
        </p:txBody>
      </p:sp>
      <p:sp>
        <p:nvSpPr>
          <p:cNvPr id="1049148" name="Slide Number Placeholder 3"/>
          <p:cNvSpPr>
            <a:spLocks noGrp="1"/>
          </p:cNvSpPr>
          <p:nvPr>
            <p:ph type="sldNum" sz="quarter" idx="12"/>
          </p:nvPr>
        </p:nvSpPr>
        <p:spPr/>
        <p:txBody>
          <a:bodyPr/>
          <a:p>
            <a:fld id="{5F0F26D2-990D-4104-B198-15B1F813F25B}" type="slidenum">
              <a:rPr lang="en-US" smtClean="0"/>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664" name="Title 1"/>
          <p:cNvSpPr>
            <a:spLocks noGrp="1"/>
          </p:cNvSpPr>
          <p:nvPr>
            <p:ph type="title"/>
          </p:nvPr>
        </p:nvSpPr>
        <p:spPr>
          <a:xfrm>
            <a:off x="838200" y="180305"/>
            <a:ext cx="10515600" cy="721216"/>
          </a:xfrm>
        </p:spPr>
        <p:txBody>
          <a:bodyPr>
            <a:normAutofit fontScale="90000"/>
          </a:bodyPr>
          <a:p>
            <a:pPr algn="ctr"/>
            <a:r>
              <a:rPr dirty="0" lang="en-US" smtClean="0"/>
              <a:t/>
            </a:r>
            <a:br>
              <a:rPr dirty="0" lang="en-US" smtClean="0"/>
            </a:br>
            <a:r>
              <a:rPr dirty="0" lang="en-US" smtClean="0">
                <a:solidFill>
                  <a:srgbClr val="00B0F0"/>
                </a:solidFill>
              </a:rPr>
              <a:t>Management</a:t>
            </a:r>
            <a:r>
              <a:rPr dirty="0" lang="en-US" smtClean="0"/>
              <a:t/>
            </a:r>
            <a:br>
              <a:rPr dirty="0" lang="en-US" smtClean="0"/>
            </a:br>
            <a:endParaRPr dirty="0" lang="en-US"/>
          </a:p>
        </p:txBody>
      </p:sp>
      <p:sp>
        <p:nvSpPr>
          <p:cNvPr id="1048665" name="Content Placeholder 2"/>
          <p:cNvSpPr>
            <a:spLocks noGrp="1"/>
          </p:cNvSpPr>
          <p:nvPr>
            <p:ph idx="1"/>
          </p:nvPr>
        </p:nvSpPr>
        <p:spPr>
          <a:xfrm>
            <a:off x="838200" y="901521"/>
            <a:ext cx="10515600" cy="5743978"/>
          </a:xfrm>
        </p:spPr>
        <p:txBody>
          <a:bodyPr>
            <a:normAutofit fontScale="85000" lnSpcReduction="10000"/>
          </a:bodyPr>
          <a:p>
            <a:r>
              <a:rPr dirty="0" lang="en-US" smtClean="0"/>
              <a:t>If you in a health center refer the mother to a hospital immediately you make the diagnosis and accompany the patient.</a:t>
            </a:r>
          </a:p>
          <a:p>
            <a:r>
              <a:rPr dirty="0" lang="en-US" smtClean="0"/>
              <a:t>Patient is hospitalized,  administration of fluids, drugs , nursing care and diet.</a:t>
            </a:r>
          </a:p>
          <a:p>
            <a:pPr indent="-514350" marL="514350">
              <a:buAutoNum type="arabicPeriod"/>
            </a:pPr>
            <a:r>
              <a:rPr b="1" dirty="0" lang="en-US" smtClean="0"/>
              <a:t>Hospitalization </a:t>
            </a:r>
            <a:r>
              <a:rPr dirty="0" lang="en-US" smtClean="0"/>
              <a:t>: </a:t>
            </a:r>
          </a:p>
          <a:p>
            <a:r>
              <a:rPr dirty="0" lang="en-US" smtClean="0"/>
              <a:t>Admit the patient for complete bed rest</a:t>
            </a:r>
          </a:p>
          <a:p>
            <a:r>
              <a:rPr dirty="0" lang="en-US" smtClean="0"/>
              <a:t>Reassure the patient and restrict visitors </a:t>
            </a:r>
          </a:p>
          <a:p>
            <a:r>
              <a:rPr dirty="0" lang="en-US" smtClean="0"/>
              <a:t>NPO: Oral feeds are withheld for at least 24 hours after the cessation of vomiting</a:t>
            </a:r>
          </a:p>
          <a:p>
            <a:r>
              <a:rPr dirty="0" lang="en-US" smtClean="0"/>
              <a:t>Open IV lines and correct fluids</a:t>
            </a:r>
          </a:p>
          <a:p>
            <a:r>
              <a:rPr dirty="0" lang="en-US" smtClean="0"/>
              <a:t>Send for relevant investigations</a:t>
            </a:r>
          </a:p>
          <a:p>
            <a:r>
              <a:rPr dirty="0" lang="en-US" smtClean="0"/>
              <a:t>Maintain an input and output chart</a:t>
            </a:r>
          </a:p>
          <a:p>
            <a:r>
              <a:rPr dirty="0" lang="en-US" smtClean="0"/>
              <a:t>Monitor urine out put (catheterize the patient)</a:t>
            </a:r>
          </a:p>
          <a:p>
            <a:r>
              <a:rPr dirty="0" lang="en-US" smtClean="0"/>
              <a:t>Monitor the vitals  at least twice daily ( TPR/BP) and general state of patient</a:t>
            </a:r>
          </a:p>
          <a:p>
            <a:r>
              <a:rPr dirty="0" lang="en-US" smtClean="0"/>
              <a:t>Test urine periodically for ketone bodies.</a:t>
            </a:r>
          </a:p>
          <a:p>
            <a:endParaRPr dirty="0" lang="en-US" smtClean="0"/>
          </a:p>
          <a:p>
            <a:endParaRPr dirty="0" lang="en-US"/>
          </a:p>
        </p:txBody>
      </p:sp>
      <p:sp>
        <p:nvSpPr>
          <p:cNvPr id="1048666" name="Slide Number Placeholder 4"/>
          <p:cNvSpPr>
            <a:spLocks noGrp="1"/>
          </p:cNvSpPr>
          <p:nvPr>
            <p:ph type="sldNum" sz="quarter" idx="12"/>
          </p:nvPr>
        </p:nvSpPr>
        <p:spPr/>
        <p:txBody>
          <a:bodyPr/>
          <a:p>
            <a:fld id="{5F0F26D2-990D-4104-B198-15B1F813F25B}" type="slidenum">
              <a:rPr lang="en-US" smtClean="0"/>
              <a:t>16</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545" name=""/>
        <p:cNvGrpSpPr/>
        <p:nvPr/>
      </p:nvGrpSpPr>
      <p:grpSpPr>
        <a:xfrm>
          <a:off x="0" y="0"/>
          <a:ext cx="0" cy="0"/>
          <a:chOff x="0" y="0"/>
          <a:chExt cx="0" cy="0"/>
        </a:xfrm>
      </p:grpSpPr>
      <p:sp>
        <p:nvSpPr>
          <p:cNvPr id="1049149" name="Title 1"/>
          <p:cNvSpPr>
            <a:spLocks noGrp="1"/>
          </p:cNvSpPr>
          <p:nvPr>
            <p:ph type="title"/>
          </p:nvPr>
        </p:nvSpPr>
        <p:spPr>
          <a:xfrm>
            <a:off x="838200" y="90153"/>
            <a:ext cx="10515600" cy="978794"/>
          </a:xfrm>
        </p:spPr>
        <p:txBody>
          <a:bodyPr/>
          <a:p>
            <a:pPr algn="ctr"/>
            <a:r>
              <a:rPr dirty="0" lang="en-US" smtClean="0">
                <a:solidFill>
                  <a:srgbClr val="00B0F0"/>
                </a:solidFill>
                <a:latin typeface="+mn-lt"/>
              </a:rPr>
              <a:t>Antihypertensive </a:t>
            </a:r>
            <a:endParaRPr dirty="0" lang="en-US">
              <a:solidFill>
                <a:srgbClr val="00B0F0"/>
              </a:solidFill>
              <a:latin typeface="+mn-lt"/>
            </a:endParaRPr>
          </a:p>
        </p:txBody>
      </p:sp>
      <p:sp>
        <p:nvSpPr>
          <p:cNvPr id="1049150" name="Content Placeholder 2"/>
          <p:cNvSpPr>
            <a:spLocks noGrp="1"/>
          </p:cNvSpPr>
          <p:nvPr>
            <p:ph idx="1"/>
          </p:nvPr>
        </p:nvSpPr>
        <p:spPr>
          <a:xfrm>
            <a:off x="838200" y="1223493"/>
            <a:ext cx="10515600" cy="4953470"/>
          </a:xfrm>
        </p:spPr>
        <p:txBody>
          <a:bodyPr>
            <a:normAutofit fontScale="85000" lnSpcReduction="20000"/>
          </a:bodyPr>
          <a:p>
            <a:pPr algn="just" lvl="2" marL="914400">
              <a:lnSpc>
                <a:spcPct val="120000"/>
              </a:lnSpc>
              <a:spcBef>
                <a:spcPts val="0"/>
              </a:spcBef>
            </a:pPr>
            <a:r>
              <a:rPr dirty="0" sz="2800" lang="en-US" smtClean="0">
                <a:ea typeface="Times New Roman" panose="02020603050405020304" pitchFamily="18" charset="0"/>
                <a:cs typeface="Times New Roman" panose="02020603050405020304" pitchFamily="18" charset="0"/>
              </a:rPr>
              <a:t>These </a:t>
            </a:r>
            <a:r>
              <a:rPr dirty="0" sz="2800" lang="en-US">
                <a:ea typeface="Times New Roman" panose="02020603050405020304" pitchFamily="18" charset="0"/>
                <a:cs typeface="Times New Roman" panose="02020603050405020304" pitchFamily="18" charset="0"/>
              </a:rPr>
              <a:t>agents are used to decrease systemic resistance </a:t>
            </a:r>
            <a:r>
              <a:rPr dirty="0" sz="2800" lang="en-US" smtClean="0">
                <a:ea typeface="Times New Roman" panose="02020603050405020304" pitchFamily="18" charset="0"/>
                <a:cs typeface="Times New Roman" panose="02020603050405020304" pitchFamily="18" charset="0"/>
              </a:rPr>
              <a:t>and </a:t>
            </a:r>
            <a:r>
              <a:rPr dirty="0" sz="2800" lang="en-US">
                <a:ea typeface="Times New Roman" panose="02020603050405020304" pitchFamily="18" charset="0"/>
                <a:cs typeface="Times New Roman" panose="02020603050405020304" pitchFamily="18" charset="0"/>
              </a:rPr>
              <a:t>help reverse </a:t>
            </a:r>
            <a:r>
              <a:rPr dirty="0" sz="2800" lang="en-US" err="1">
                <a:ea typeface="Times New Roman" panose="02020603050405020304" pitchFamily="18" charset="0"/>
                <a:cs typeface="Times New Roman" panose="02020603050405020304" pitchFamily="18" charset="0"/>
              </a:rPr>
              <a:t>uteroplacental</a:t>
            </a:r>
            <a:r>
              <a:rPr dirty="0" sz="2800" lang="en-US">
                <a:ea typeface="Times New Roman" panose="02020603050405020304" pitchFamily="18" charset="0"/>
                <a:cs typeface="Times New Roman" panose="02020603050405020304" pitchFamily="18" charset="0"/>
              </a:rPr>
              <a:t> insufficiency.</a:t>
            </a:r>
            <a:endParaRPr dirty="0" sz="2800" lang="en-US">
              <a:ea typeface="Calibri" panose="020F0502020204030204" pitchFamily="34" charset="0"/>
              <a:cs typeface="Times New Roman" panose="02020603050405020304" pitchFamily="18" charset="0"/>
            </a:endParaRPr>
          </a:p>
          <a:p>
            <a:pPr algn="just" indent="-514350" marL="285750">
              <a:lnSpc>
                <a:spcPct val="120000"/>
              </a:lnSpc>
              <a:spcBef>
                <a:spcPts val="0"/>
              </a:spcBef>
              <a:buFont typeface="+mj-lt"/>
              <a:buAutoNum type="arabicPeriod"/>
            </a:pPr>
            <a:r>
              <a:rPr b="1" dirty="0" sz="3600" lang="en-US">
                <a:ea typeface="Times New Roman" panose="02020603050405020304" pitchFamily="18" charset="0"/>
                <a:cs typeface="Times New Roman" panose="02020603050405020304" pitchFamily="18" charset="0"/>
              </a:rPr>
              <a:t>Hydralazine (</a:t>
            </a:r>
            <a:r>
              <a:rPr b="1" dirty="0" sz="3600" lang="en-US" err="1">
                <a:ea typeface="Times New Roman" panose="02020603050405020304" pitchFamily="18" charset="0"/>
                <a:cs typeface="Times New Roman" panose="02020603050405020304" pitchFamily="18" charset="0"/>
              </a:rPr>
              <a:t>Apresoline</a:t>
            </a:r>
            <a:r>
              <a:rPr b="1" dirty="0" sz="3600" lang="en-US">
                <a:ea typeface="Times New Roman" panose="02020603050405020304" pitchFamily="18" charset="0"/>
                <a:cs typeface="Times New Roman" panose="02020603050405020304" pitchFamily="18" charset="0"/>
              </a:rPr>
              <a:t>)</a:t>
            </a:r>
            <a:endParaRPr dirty="0" sz="3600" lang="en-US">
              <a:ea typeface="Calibri" panose="020F0502020204030204" pitchFamily="34" charset="0"/>
              <a:cs typeface="Times New Roman" panose="02020603050405020304" pitchFamily="18" charset="0"/>
            </a:endParaRPr>
          </a:p>
          <a:p>
            <a:pPr algn="just" lvl="2" marL="914400">
              <a:lnSpc>
                <a:spcPct val="120000"/>
              </a:lnSpc>
              <a:spcBef>
                <a:spcPts val="0"/>
              </a:spcBef>
            </a:pPr>
            <a:r>
              <a:rPr dirty="0" sz="2800" lang="en-US">
                <a:ea typeface="Times New Roman" panose="02020603050405020304" pitchFamily="18" charset="0"/>
                <a:cs typeface="Times New Roman" panose="02020603050405020304" pitchFamily="18" charset="0"/>
              </a:rPr>
              <a:t>This is the </a:t>
            </a:r>
            <a:r>
              <a:rPr b="1" dirty="0" sz="2800" lang="en-US">
                <a:ea typeface="Times New Roman" panose="02020603050405020304" pitchFamily="18" charset="0"/>
                <a:cs typeface="Times New Roman" panose="02020603050405020304" pitchFamily="18" charset="0"/>
              </a:rPr>
              <a:t>first-line therapy </a:t>
            </a:r>
            <a:r>
              <a:rPr dirty="0" sz="2800" lang="en-US">
                <a:ea typeface="Times New Roman" panose="02020603050405020304" pitchFamily="18" charset="0"/>
                <a:cs typeface="Times New Roman" panose="02020603050405020304" pitchFamily="18" charset="0"/>
              </a:rPr>
              <a:t>against </a:t>
            </a:r>
            <a:r>
              <a:rPr dirty="0" sz="2800" lang="en-US" smtClean="0">
                <a:ea typeface="Times New Roman" panose="02020603050405020304" pitchFamily="18" charset="0"/>
                <a:cs typeface="Times New Roman" panose="02020603050405020304" pitchFamily="18" charset="0"/>
              </a:rPr>
              <a:t>pre-</a:t>
            </a:r>
            <a:r>
              <a:rPr dirty="0" sz="2800" lang="en-US" err="1" smtClean="0">
                <a:ea typeface="Times New Roman" panose="02020603050405020304" pitchFamily="18" charset="0"/>
                <a:cs typeface="Times New Roman" panose="02020603050405020304" pitchFamily="18" charset="0"/>
              </a:rPr>
              <a:t>eclamptic</a:t>
            </a:r>
            <a:r>
              <a:rPr dirty="0" sz="2800" lang="en-US" smtClean="0">
                <a:ea typeface="Times New Roman" panose="02020603050405020304" pitchFamily="18" charset="0"/>
                <a:cs typeface="Times New Roman" panose="02020603050405020304" pitchFamily="18" charset="0"/>
              </a:rPr>
              <a:t> </a:t>
            </a:r>
            <a:r>
              <a:rPr dirty="0" sz="2800" lang="en-US">
                <a:ea typeface="Times New Roman" panose="02020603050405020304" pitchFamily="18" charset="0"/>
                <a:cs typeface="Times New Roman" panose="02020603050405020304" pitchFamily="18" charset="0"/>
              </a:rPr>
              <a:t>hypertension. </a:t>
            </a:r>
            <a:endParaRPr dirty="0" sz="2800" lang="en-US" smtClean="0">
              <a:ea typeface="Times New Roman" panose="02020603050405020304" pitchFamily="18" charset="0"/>
              <a:cs typeface="Times New Roman" panose="02020603050405020304" pitchFamily="18" charset="0"/>
            </a:endParaRPr>
          </a:p>
          <a:p>
            <a:pPr algn="just" lvl="2" marL="914400">
              <a:lnSpc>
                <a:spcPct val="120000"/>
              </a:lnSpc>
              <a:spcBef>
                <a:spcPts val="0"/>
              </a:spcBef>
            </a:pPr>
            <a:r>
              <a:rPr dirty="0" sz="2800" lang="en-US" smtClean="0">
                <a:ea typeface="Times New Roman" panose="02020603050405020304" pitchFamily="18" charset="0"/>
                <a:cs typeface="Times New Roman" panose="02020603050405020304" pitchFamily="18" charset="0"/>
              </a:rPr>
              <a:t> </a:t>
            </a:r>
            <a:r>
              <a:rPr dirty="0" sz="2800" lang="en-US">
                <a:ea typeface="Times New Roman" panose="02020603050405020304" pitchFamily="18" charset="0"/>
                <a:cs typeface="Times New Roman" panose="02020603050405020304" pitchFamily="18" charset="0"/>
              </a:rPr>
              <a:t>It decreases systemic resistance through direct vasodilatation of arterioles, resulting in reflex tachycardia. </a:t>
            </a:r>
            <a:endParaRPr dirty="0" sz="2800" lang="en-US" smtClean="0">
              <a:ea typeface="Times New Roman" panose="02020603050405020304" pitchFamily="18" charset="0"/>
              <a:cs typeface="Times New Roman" panose="02020603050405020304" pitchFamily="18" charset="0"/>
            </a:endParaRPr>
          </a:p>
          <a:p>
            <a:pPr algn="just" lvl="2" marL="914400">
              <a:lnSpc>
                <a:spcPct val="120000"/>
              </a:lnSpc>
              <a:spcBef>
                <a:spcPts val="0"/>
              </a:spcBef>
            </a:pPr>
            <a:r>
              <a:rPr dirty="0" sz="2800" lang="en-US" smtClean="0">
                <a:ea typeface="Times New Roman" panose="02020603050405020304" pitchFamily="18" charset="0"/>
                <a:cs typeface="Times New Roman" panose="02020603050405020304" pitchFamily="18" charset="0"/>
              </a:rPr>
              <a:t> Reflex tachycardia </a:t>
            </a:r>
            <a:r>
              <a:rPr dirty="0" sz="2800" lang="en-US">
                <a:ea typeface="Times New Roman" panose="02020603050405020304" pitchFamily="18" charset="0"/>
                <a:cs typeface="Times New Roman" panose="02020603050405020304" pitchFamily="18" charset="0"/>
              </a:rPr>
              <a:t>and resultant increased cardiac output helps reverse </a:t>
            </a:r>
            <a:r>
              <a:rPr dirty="0" sz="2800" lang="en-US" err="1">
                <a:ea typeface="Times New Roman" panose="02020603050405020304" pitchFamily="18" charset="0"/>
                <a:cs typeface="Times New Roman" panose="02020603050405020304" pitchFamily="18" charset="0"/>
              </a:rPr>
              <a:t>uteroplacental</a:t>
            </a:r>
            <a:r>
              <a:rPr dirty="0" sz="2800" lang="en-US">
                <a:ea typeface="Times New Roman" panose="02020603050405020304" pitchFamily="18" charset="0"/>
                <a:cs typeface="Times New Roman" panose="02020603050405020304" pitchFamily="18" charset="0"/>
              </a:rPr>
              <a:t> insufficiency, a key concern when treating hypertension in a patient with preeclampsia. Adverse effects to the fetus are uncommon.</a:t>
            </a:r>
            <a:endParaRPr dirty="0" sz="2800" lang="en-US">
              <a:ea typeface="Calibri" panose="020F0502020204030204" pitchFamily="34" charset="0"/>
              <a:cs typeface="Times New Roman" panose="02020603050405020304" pitchFamily="18" charset="0"/>
            </a:endParaRPr>
          </a:p>
          <a:p>
            <a:pPr algn="just" indent="0" lvl="2" marL="685800">
              <a:lnSpc>
                <a:spcPct val="120000"/>
              </a:lnSpc>
              <a:spcBef>
                <a:spcPts val="0"/>
              </a:spcBef>
              <a:buNone/>
            </a:pPr>
            <a:r>
              <a:rPr b="1" dirty="0" sz="2800" lang="en-US" smtClean="0">
                <a:ea typeface="Times New Roman" panose="02020603050405020304" pitchFamily="18" charset="0"/>
                <a:cs typeface="Times New Roman" panose="02020603050405020304" pitchFamily="18" charset="0"/>
              </a:rPr>
              <a:t>Dosage</a:t>
            </a:r>
            <a:endParaRPr dirty="0" sz="2800" lang="en-US">
              <a:ea typeface="Calibri" panose="020F0502020204030204" pitchFamily="34" charset="0"/>
              <a:cs typeface="Times New Roman" panose="02020603050405020304" pitchFamily="18" charset="0"/>
            </a:endParaRPr>
          </a:p>
          <a:p>
            <a:pPr algn="just" lvl="2" marL="914400">
              <a:lnSpc>
                <a:spcPct val="120000"/>
              </a:lnSpc>
              <a:spcBef>
                <a:spcPts val="0"/>
              </a:spcBef>
            </a:pPr>
            <a:r>
              <a:rPr dirty="0" sz="2800" lang="en-US">
                <a:ea typeface="Times New Roman" panose="02020603050405020304" pitchFamily="18" charset="0"/>
                <a:cs typeface="Times New Roman" panose="02020603050405020304" pitchFamily="18" charset="0"/>
              </a:rPr>
              <a:t>Give 5mg IV slowly over 10 mines if BP </a:t>
            </a:r>
            <a:r>
              <a:rPr dirty="0" sz="2800" lang="en-US" smtClean="0">
                <a:ea typeface="Times New Roman" panose="02020603050405020304" pitchFamily="18" charset="0"/>
                <a:cs typeface="Times New Roman" panose="02020603050405020304" pitchFamily="18" charset="0"/>
              </a:rPr>
              <a:t>&gt; or </a:t>
            </a:r>
            <a:r>
              <a:rPr dirty="0" sz="2800" lang="en-US">
                <a:ea typeface="Times New Roman" panose="02020603050405020304" pitchFamily="18" charset="0"/>
                <a:cs typeface="Times New Roman" panose="02020603050405020304" pitchFamily="18" charset="0"/>
              </a:rPr>
              <a:t>=160/110mm Hg; repeat 5 mg </a:t>
            </a:r>
            <a:r>
              <a:rPr dirty="0" sz="2800" lang="en-US" smtClean="0">
                <a:ea typeface="Times New Roman" panose="02020603050405020304" pitchFamily="18" charset="0"/>
                <a:cs typeface="Times New Roman" panose="02020603050405020304" pitchFamily="18" charset="0"/>
              </a:rPr>
              <a:t>every 20min </a:t>
            </a:r>
            <a:r>
              <a:rPr dirty="0" sz="2800" lang="en-US">
                <a:ea typeface="Times New Roman" panose="02020603050405020304" pitchFamily="18" charset="0"/>
                <a:cs typeface="Times New Roman" panose="02020603050405020304" pitchFamily="18" charset="0"/>
              </a:rPr>
              <a:t>to maximum of 20 mg</a:t>
            </a:r>
            <a:endParaRPr dirty="0" sz="2800" lang="en-US">
              <a:ea typeface="Calibri" panose="020F0502020204030204" pitchFamily="34" charset="0"/>
              <a:cs typeface="Times New Roman" panose="02020603050405020304" pitchFamily="18" charset="0"/>
            </a:endParaRPr>
          </a:p>
          <a:p>
            <a:endParaRPr dirty="0" lang="en-US"/>
          </a:p>
        </p:txBody>
      </p:sp>
      <p:sp>
        <p:nvSpPr>
          <p:cNvPr id="1049151" name="Slide Number Placeholder 3"/>
          <p:cNvSpPr>
            <a:spLocks noGrp="1"/>
          </p:cNvSpPr>
          <p:nvPr>
            <p:ph type="sldNum" sz="quarter" idx="12"/>
          </p:nvPr>
        </p:nvSpPr>
        <p:spPr/>
        <p:txBody>
          <a:bodyPr/>
          <a:p>
            <a:fld id="{5F0F26D2-990D-4104-B198-15B1F813F25B}" type="slidenum">
              <a:rPr lang="en-US" smtClean="0"/>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546" name=""/>
        <p:cNvGrpSpPr/>
        <p:nvPr/>
      </p:nvGrpSpPr>
      <p:grpSpPr>
        <a:xfrm>
          <a:off x="0" y="0"/>
          <a:ext cx="0" cy="0"/>
          <a:chOff x="0" y="0"/>
          <a:chExt cx="0" cy="0"/>
        </a:xfrm>
      </p:grpSpPr>
      <p:sp>
        <p:nvSpPr>
          <p:cNvPr id="1049152" name="Title 1"/>
          <p:cNvSpPr>
            <a:spLocks noGrp="1"/>
          </p:cNvSpPr>
          <p:nvPr>
            <p:ph type="title"/>
          </p:nvPr>
        </p:nvSpPr>
        <p:spPr/>
        <p:txBody>
          <a:bodyPr/>
          <a:p>
            <a:pPr algn="ctr"/>
            <a:r>
              <a:rPr dirty="0" lang="en-US" smtClean="0">
                <a:solidFill>
                  <a:srgbClr val="00B0F0"/>
                </a:solidFill>
              </a:rPr>
              <a:t>2</a:t>
            </a:r>
            <a:r>
              <a:rPr dirty="0" lang="en-US" smtClean="0">
                <a:solidFill>
                  <a:srgbClr val="00B0F0"/>
                </a:solidFill>
                <a:latin typeface="+mn-lt"/>
              </a:rPr>
              <a:t>. Alpha –methyldopa (</a:t>
            </a:r>
            <a:r>
              <a:rPr dirty="0" lang="en-US" err="1" smtClean="0">
                <a:solidFill>
                  <a:srgbClr val="00B0F0"/>
                </a:solidFill>
                <a:latin typeface="+mn-lt"/>
              </a:rPr>
              <a:t>aldomet</a:t>
            </a:r>
            <a:r>
              <a:rPr dirty="0" lang="en-US" smtClean="0">
                <a:solidFill>
                  <a:srgbClr val="00B0F0"/>
                </a:solidFill>
              </a:rPr>
              <a:t>)</a:t>
            </a:r>
            <a:endParaRPr dirty="0" lang="en-US">
              <a:solidFill>
                <a:srgbClr val="00B0F0"/>
              </a:solidFill>
            </a:endParaRPr>
          </a:p>
        </p:txBody>
      </p:sp>
      <p:sp>
        <p:nvSpPr>
          <p:cNvPr id="1049153" name="Content Placeholder 2"/>
          <p:cNvSpPr>
            <a:spLocks noGrp="1"/>
          </p:cNvSpPr>
          <p:nvPr>
            <p:ph idx="1"/>
          </p:nvPr>
        </p:nvSpPr>
        <p:spPr/>
        <p:txBody>
          <a:bodyPr/>
          <a:p>
            <a:endParaRPr b="1" dirty="0" lang="en-US"/>
          </a:p>
          <a:p>
            <a:pPr lvl="3">
              <a:buFont typeface="Wingdings" panose="05000000000000000000" pitchFamily="2" charset="2"/>
              <a:buChar char="Ø"/>
            </a:pPr>
            <a:r>
              <a:rPr dirty="0" sz="2800" lang="en-US"/>
              <a:t>Safe and well tested; </a:t>
            </a:r>
            <a:endParaRPr dirty="0" sz="2800" lang="en-US" smtClean="0"/>
          </a:p>
          <a:p>
            <a:pPr lvl="3">
              <a:buFont typeface="Wingdings" panose="05000000000000000000" pitchFamily="2" charset="2"/>
              <a:buChar char="Ø"/>
            </a:pPr>
            <a:r>
              <a:rPr dirty="0" sz="2800" lang="en-US" smtClean="0"/>
              <a:t>however</a:t>
            </a:r>
            <a:r>
              <a:rPr dirty="0" sz="2800" lang="en-US"/>
              <a:t>, it has a delayed onset of 4 to 6 hours even with I.V. administration, limiting its usefulness for hypertensive emergencies.</a:t>
            </a:r>
          </a:p>
          <a:p>
            <a:pPr lvl="3">
              <a:buFont typeface="Wingdings" panose="05000000000000000000" pitchFamily="2" charset="2"/>
              <a:buChar char="Ø"/>
            </a:pPr>
            <a:r>
              <a:rPr dirty="0" sz="2800" lang="en-US"/>
              <a:t>Can cause somnolence (sleepiness) in some patients.</a:t>
            </a:r>
          </a:p>
          <a:p>
            <a:endParaRPr dirty="0" lang="en-US"/>
          </a:p>
        </p:txBody>
      </p:sp>
      <p:sp>
        <p:nvSpPr>
          <p:cNvPr id="1049154" name="Slide Number Placeholder 3"/>
          <p:cNvSpPr>
            <a:spLocks noGrp="1"/>
          </p:cNvSpPr>
          <p:nvPr>
            <p:ph type="sldNum" sz="quarter" idx="12"/>
          </p:nvPr>
        </p:nvSpPr>
        <p:spPr/>
        <p:txBody>
          <a:bodyPr/>
          <a:p>
            <a:fld id="{5F0F26D2-990D-4104-B198-15B1F813F25B}" type="slidenum">
              <a:rPr lang="en-US" smtClean="0"/>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547" name=""/>
        <p:cNvGrpSpPr/>
        <p:nvPr/>
      </p:nvGrpSpPr>
      <p:grpSpPr>
        <a:xfrm>
          <a:off x="0" y="0"/>
          <a:ext cx="0" cy="0"/>
          <a:chOff x="0" y="0"/>
          <a:chExt cx="0" cy="0"/>
        </a:xfrm>
      </p:grpSpPr>
      <p:sp>
        <p:nvSpPr>
          <p:cNvPr id="1049155" name="Title 1"/>
          <p:cNvSpPr>
            <a:spLocks noGrp="1"/>
          </p:cNvSpPr>
          <p:nvPr>
            <p:ph type="title"/>
          </p:nvPr>
        </p:nvSpPr>
        <p:spPr/>
        <p:txBody>
          <a:bodyPr/>
          <a:p>
            <a:pPr algn="ctr"/>
            <a:r>
              <a:rPr dirty="0" lang="en-US">
                <a:solidFill>
                  <a:srgbClr val="00B0F0"/>
                </a:solidFill>
                <a:latin typeface="Calibri" panose="020F0502020204030204"/>
              </a:rPr>
              <a:t>Antihypertensive</a:t>
            </a:r>
            <a:endParaRPr dirty="0" lang="en-US"/>
          </a:p>
        </p:txBody>
      </p:sp>
      <p:sp>
        <p:nvSpPr>
          <p:cNvPr id="1049156" name="Content Placeholder 2"/>
          <p:cNvSpPr>
            <a:spLocks noGrp="1"/>
          </p:cNvSpPr>
          <p:nvPr>
            <p:ph idx="1"/>
          </p:nvPr>
        </p:nvSpPr>
        <p:spPr/>
        <p:txBody>
          <a:bodyPr/>
          <a:p>
            <a:pPr algn="just" indent="-514350" lvl="1" marL="742950">
              <a:lnSpc>
                <a:spcPct val="115000"/>
              </a:lnSpc>
              <a:spcBef>
                <a:spcPts val="0"/>
              </a:spcBef>
              <a:buFont typeface="+mj-lt"/>
              <a:buAutoNum type="arabicPeriod" startAt="2"/>
            </a:pPr>
            <a:r>
              <a:rPr b="1" dirty="0" sz="2800" lang="en-US" err="1" smtClean="0">
                <a:ea typeface="Times New Roman" panose="02020603050405020304" pitchFamily="18" charset="0"/>
                <a:cs typeface="Times New Roman" panose="02020603050405020304" pitchFamily="18" charset="0"/>
              </a:rPr>
              <a:t>Nifedipine</a:t>
            </a:r>
            <a:r>
              <a:rPr b="1" dirty="0" sz="2800" lang="en-US" smtClean="0">
                <a:ea typeface="Times New Roman" panose="02020603050405020304" pitchFamily="18" charset="0"/>
                <a:cs typeface="Times New Roman" panose="02020603050405020304" pitchFamily="18" charset="0"/>
              </a:rPr>
              <a:t> </a:t>
            </a:r>
            <a:endParaRPr dirty="0" sz="2800" lang="en-US">
              <a:ea typeface="Calibri" panose="020F0502020204030204" pitchFamily="34" charset="0"/>
              <a:cs typeface="Times New Roman" panose="02020603050405020304" pitchFamily="18" charset="0"/>
            </a:endParaRPr>
          </a:p>
          <a:p>
            <a:pPr algn="just" lvl="3" marL="1371600">
              <a:lnSpc>
                <a:spcPct val="115000"/>
              </a:lnSpc>
              <a:spcBef>
                <a:spcPts val="0"/>
              </a:spcBef>
            </a:pPr>
            <a:r>
              <a:rPr dirty="0" sz="2800" lang="en-US">
                <a:ea typeface="Times New Roman" panose="02020603050405020304" pitchFamily="18" charset="0"/>
                <a:cs typeface="Times New Roman" panose="02020603050405020304" pitchFamily="18" charset="0"/>
              </a:rPr>
              <a:t>It relaxes coronary smooth muscle and produces coronary vasodilatation, which, in turn, improves myocardial oxygen delivery. Sublingual administration is generally safe, despite theoretical concerns.</a:t>
            </a:r>
            <a:endParaRPr dirty="0" sz="2800" lang="en-US">
              <a:ea typeface="Calibri" panose="020F0502020204030204" pitchFamily="34" charset="0"/>
              <a:cs typeface="Times New Roman" panose="02020603050405020304" pitchFamily="18" charset="0"/>
            </a:endParaRPr>
          </a:p>
          <a:p>
            <a:pPr algn="just" indent="0" lvl="1" marL="228600">
              <a:lnSpc>
                <a:spcPct val="115000"/>
              </a:lnSpc>
              <a:spcBef>
                <a:spcPts val="0"/>
              </a:spcBef>
              <a:buNone/>
            </a:pPr>
            <a:r>
              <a:rPr b="1" dirty="0" sz="2800" lang="en-US">
                <a:ea typeface="Times New Roman" panose="02020603050405020304" pitchFamily="18" charset="0"/>
                <a:cs typeface="Times New Roman" panose="02020603050405020304" pitchFamily="18" charset="0"/>
              </a:rPr>
              <a:t>Dosage</a:t>
            </a:r>
            <a:endParaRPr dirty="0" sz="2800" lang="en-US">
              <a:ea typeface="Calibri" panose="020F0502020204030204" pitchFamily="34" charset="0"/>
              <a:cs typeface="Times New Roman" panose="02020603050405020304" pitchFamily="18" charset="0"/>
            </a:endParaRPr>
          </a:p>
          <a:p>
            <a:pPr algn="just" lvl="3" marL="1371600">
              <a:lnSpc>
                <a:spcPct val="115000"/>
              </a:lnSpc>
              <a:spcBef>
                <a:spcPts val="0"/>
              </a:spcBef>
            </a:pPr>
            <a:r>
              <a:rPr dirty="0" sz="2800" lang="en-US">
                <a:ea typeface="Times New Roman" panose="02020603050405020304" pitchFamily="18" charset="0"/>
                <a:cs typeface="Times New Roman" panose="02020603050405020304" pitchFamily="18" charset="0"/>
              </a:rPr>
              <a:t>Initial dosage is 10 mg orally of BP &gt; or = 160/110 mm hg. One may repeat after 30 minutes as needed</a:t>
            </a:r>
            <a:endParaRPr dirty="0" sz="2800" lang="en-US">
              <a:ea typeface="Calibri" panose="020F0502020204030204" pitchFamily="34" charset="0"/>
              <a:cs typeface="Times New Roman" panose="02020603050405020304" pitchFamily="18" charset="0"/>
            </a:endParaRPr>
          </a:p>
          <a:p>
            <a:endParaRPr dirty="0" lang="en-US"/>
          </a:p>
        </p:txBody>
      </p:sp>
      <p:sp>
        <p:nvSpPr>
          <p:cNvPr id="1049157" name="Slide Number Placeholder 3"/>
          <p:cNvSpPr>
            <a:spLocks noGrp="1"/>
          </p:cNvSpPr>
          <p:nvPr>
            <p:ph type="sldNum" sz="quarter" idx="12"/>
          </p:nvPr>
        </p:nvSpPr>
        <p:spPr/>
        <p:txBody>
          <a:bodyPr/>
          <a:p>
            <a:fld id="{5F0F26D2-990D-4104-B198-15B1F813F25B}" type="slidenum">
              <a:rPr lang="en-US" smtClean="0"/>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548" name=""/>
        <p:cNvGrpSpPr/>
        <p:nvPr/>
      </p:nvGrpSpPr>
      <p:grpSpPr>
        <a:xfrm>
          <a:off x="0" y="0"/>
          <a:ext cx="0" cy="0"/>
          <a:chOff x="0" y="0"/>
          <a:chExt cx="0" cy="0"/>
        </a:xfrm>
      </p:grpSpPr>
      <p:sp>
        <p:nvSpPr>
          <p:cNvPr id="1049158" name="Title 1"/>
          <p:cNvSpPr>
            <a:spLocks noGrp="1"/>
          </p:cNvSpPr>
          <p:nvPr>
            <p:ph type="title"/>
          </p:nvPr>
        </p:nvSpPr>
        <p:spPr>
          <a:xfrm>
            <a:off x="838200" y="0"/>
            <a:ext cx="10515600" cy="837127"/>
          </a:xfrm>
        </p:spPr>
        <p:txBody>
          <a:bodyPr/>
          <a:p>
            <a:pPr algn="ctr"/>
            <a:r>
              <a:rPr dirty="0" lang="en-US">
                <a:solidFill>
                  <a:srgbClr val="00B0F0"/>
                </a:solidFill>
                <a:latin typeface="Calibri" panose="020F0502020204030204"/>
              </a:rPr>
              <a:t>Antihypertensive</a:t>
            </a:r>
            <a:endParaRPr dirty="0" lang="en-US"/>
          </a:p>
        </p:txBody>
      </p:sp>
      <p:sp>
        <p:nvSpPr>
          <p:cNvPr id="1049159" name="Content Placeholder 2"/>
          <p:cNvSpPr>
            <a:spLocks noGrp="1"/>
          </p:cNvSpPr>
          <p:nvPr>
            <p:ph idx="1"/>
          </p:nvPr>
        </p:nvSpPr>
        <p:spPr>
          <a:xfrm>
            <a:off x="838200" y="1094704"/>
            <a:ext cx="10515600" cy="5241702"/>
          </a:xfrm>
        </p:spPr>
        <p:txBody>
          <a:bodyPr>
            <a:normAutofit fontScale="85000" lnSpcReduction="10000"/>
          </a:bodyPr>
          <a:p>
            <a:pPr algn="just" indent="-457200" lvl="1">
              <a:lnSpc>
                <a:spcPct val="115000"/>
              </a:lnSpc>
              <a:spcBef>
                <a:spcPts val="0"/>
              </a:spcBef>
              <a:buFont typeface="+mj-lt"/>
              <a:buAutoNum type="arabicPeriod" startAt="3"/>
            </a:pPr>
            <a:r>
              <a:rPr b="1" dirty="0" sz="2800" lang="en-US">
                <a:ea typeface="Times New Roman" panose="02020603050405020304" pitchFamily="18" charset="0"/>
                <a:cs typeface="Times New Roman" panose="02020603050405020304" pitchFamily="18" charset="0"/>
              </a:rPr>
              <a:t>Labetalol </a:t>
            </a:r>
            <a:endParaRPr dirty="0" sz="2800" lang="en-US">
              <a:ea typeface="Calibri" panose="020F0502020204030204" pitchFamily="34"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This is the recommended second-line therapy that produces vasodilatation and decreases in systemic vascular resistance.  </a:t>
            </a:r>
            <a:endParaRPr dirty="0" sz="2800" lang="en-US" smtClean="0">
              <a:ea typeface="Times New Roman" panose="02020603050405020304" pitchFamily="18"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It </a:t>
            </a:r>
            <a:r>
              <a:rPr dirty="0" sz="2800" lang="en-US">
                <a:ea typeface="Times New Roman" panose="02020603050405020304" pitchFamily="18" charset="0"/>
                <a:cs typeface="Times New Roman" panose="02020603050405020304" pitchFamily="18" charset="0"/>
              </a:rPr>
              <a:t>has alpha-1 and beta-antagonist effects and beta2-agonist effects.  </a:t>
            </a:r>
            <a:endParaRPr dirty="0" sz="2800" lang="en-US" smtClean="0">
              <a:ea typeface="Times New Roman" panose="02020603050405020304" pitchFamily="18"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The </a:t>
            </a:r>
            <a:r>
              <a:rPr dirty="0" sz="2800" lang="en-US">
                <a:ea typeface="Times New Roman" panose="02020603050405020304" pitchFamily="18" charset="0"/>
                <a:cs typeface="Times New Roman" panose="02020603050405020304" pitchFamily="18" charset="0"/>
              </a:rPr>
              <a:t>onset of action is more rapid than hydralazine and it results in less overshoot hypotension. </a:t>
            </a:r>
            <a:endParaRPr dirty="0" sz="2800" lang="en-US" smtClean="0">
              <a:ea typeface="Times New Roman" panose="02020603050405020304" pitchFamily="18"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Dosage </a:t>
            </a:r>
            <a:r>
              <a:rPr dirty="0" sz="2800" lang="en-US">
                <a:ea typeface="Times New Roman" panose="02020603050405020304" pitchFamily="18" charset="0"/>
                <a:cs typeface="Times New Roman" panose="02020603050405020304" pitchFamily="18" charset="0"/>
              </a:rPr>
              <a:t>and duration of labetalol is more variable. Adverse effects to fetus are uncommon.</a:t>
            </a:r>
            <a:endParaRPr dirty="0" sz="2800" lang="en-US">
              <a:ea typeface="Calibri" panose="020F0502020204030204" pitchFamily="34" charset="0"/>
              <a:cs typeface="Times New Roman" panose="02020603050405020304" pitchFamily="18" charset="0"/>
            </a:endParaRPr>
          </a:p>
          <a:p>
            <a:pPr algn="just" indent="0" lvl="1" marL="228600">
              <a:lnSpc>
                <a:spcPct val="115000"/>
              </a:lnSpc>
              <a:spcBef>
                <a:spcPts val="0"/>
              </a:spcBef>
              <a:buNone/>
            </a:pPr>
            <a:r>
              <a:rPr b="1" dirty="0" sz="2800" lang="en-US">
                <a:ea typeface="Times New Roman" panose="02020603050405020304" pitchFamily="18" charset="0"/>
                <a:cs typeface="Times New Roman" panose="02020603050405020304" pitchFamily="18" charset="0"/>
              </a:rPr>
              <a:t>Dosage</a:t>
            </a:r>
            <a:endParaRPr dirty="0" sz="2800" lang="en-US">
              <a:ea typeface="Calibri" panose="020F0502020204030204" pitchFamily="34"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Give 20mg bolus, subsequently give doses of 40mg followed by 80mg IV at 10-  20 min intervals to achieve </a:t>
            </a:r>
            <a:endParaRPr dirty="0" sz="2800" lang="en-US">
              <a:ea typeface="Calibri" panose="020F0502020204030204" pitchFamily="34" charset="0"/>
              <a:cs typeface="Times New Roman" panose="02020603050405020304" pitchFamily="18" charset="0"/>
            </a:endParaRPr>
          </a:p>
          <a:p>
            <a:pPr algn="just" indent="-285750" lvl="3" marL="1428750">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BP control to a maximum of 300 mg. Labetalol may also be administered by continuous IV infusion at 1mg /kg/hr.</a:t>
            </a:r>
            <a:endParaRPr dirty="0" sz="2800" lang="en-US">
              <a:ea typeface="Calibri" panose="020F0502020204030204" pitchFamily="34" charset="0"/>
              <a:cs typeface="Times New Roman" panose="02020603050405020304" pitchFamily="18" charset="0"/>
            </a:endParaRPr>
          </a:p>
          <a:p>
            <a:endParaRPr dirty="0" lang="en-US"/>
          </a:p>
        </p:txBody>
      </p:sp>
      <p:sp>
        <p:nvSpPr>
          <p:cNvPr id="1049160" name="Slide Number Placeholder 3"/>
          <p:cNvSpPr>
            <a:spLocks noGrp="1"/>
          </p:cNvSpPr>
          <p:nvPr>
            <p:ph type="sldNum" sz="quarter" idx="12"/>
          </p:nvPr>
        </p:nvSpPr>
        <p:spPr/>
        <p:txBody>
          <a:bodyPr/>
          <a:p>
            <a:fld id="{5F0F26D2-990D-4104-B198-15B1F813F25B}" type="slidenum">
              <a:rPr lang="en-US" smtClean="0"/>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549" name=""/>
        <p:cNvGrpSpPr/>
        <p:nvPr/>
      </p:nvGrpSpPr>
      <p:grpSpPr>
        <a:xfrm>
          <a:off x="0" y="0"/>
          <a:ext cx="0" cy="0"/>
          <a:chOff x="0" y="0"/>
          <a:chExt cx="0" cy="0"/>
        </a:xfrm>
      </p:grpSpPr>
      <p:sp>
        <p:nvSpPr>
          <p:cNvPr id="1049161" name="Title 1"/>
          <p:cNvSpPr>
            <a:spLocks noGrp="1"/>
          </p:cNvSpPr>
          <p:nvPr>
            <p:ph type="title"/>
          </p:nvPr>
        </p:nvSpPr>
        <p:spPr>
          <a:xfrm>
            <a:off x="838200" y="141668"/>
            <a:ext cx="10515600" cy="824247"/>
          </a:xfrm>
        </p:spPr>
        <p:txBody>
          <a:bodyPr/>
          <a:p>
            <a:pPr algn="ctr"/>
            <a:r>
              <a:rPr dirty="0" lang="en-US" smtClean="0">
                <a:solidFill>
                  <a:srgbClr val="00B0F0"/>
                </a:solidFill>
              </a:rPr>
              <a:t>Management of </a:t>
            </a:r>
            <a:r>
              <a:rPr dirty="0" lang="en-US">
                <a:solidFill>
                  <a:srgbClr val="00B0F0"/>
                </a:solidFill>
              </a:rPr>
              <a:t>E</a:t>
            </a:r>
            <a:r>
              <a:rPr dirty="0" lang="en-US" smtClean="0">
                <a:solidFill>
                  <a:srgbClr val="00B0F0"/>
                </a:solidFill>
              </a:rPr>
              <a:t>clampsia</a:t>
            </a:r>
            <a:endParaRPr dirty="0" lang="en-US">
              <a:solidFill>
                <a:srgbClr val="00B0F0"/>
              </a:solidFill>
            </a:endParaRPr>
          </a:p>
        </p:txBody>
      </p:sp>
      <p:sp>
        <p:nvSpPr>
          <p:cNvPr id="1049162" name="Content Placeholder 2"/>
          <p:cNvSpPr>
            <a:spLocks noGrp="1"/>
          </p:cNvSpPr>
          <p:nvPr>
            <p:ph idx="1"/>
          </p:nvPr>
        </p:nvSpPr>
        <p:spPr>
          <a:xfrm>
            <a:off x="838200" y="875763"/>
            <a:ext cx="10515600" cy="5301200"/>
          </a:xfrm>
        </p:spPr>
        <p:txBody>
          <a:bodyPr>
            <a:normAutofit/>
          </a:bodyPr>
          <a:p>
            <a:pPr algn="just" marL="0" marR="0">
              <a:lnSpc>
                <a:spcPct val="100000"/>
              </a:lnSpc>
              <a:spcBef>
                <a:spcPts val="0"/>
              </a:spcBef>
              <a:spcAft>
                <a:spcPts val="0"/>
              </a:spcAft>
            </a:pPr>
            <a:r>
              <a:rPr b="1" dirty="0" lang="en-US" smtClean="0">
                <a:ea typeface="Times New Roman" panose="02020603050405020304" pitchFamily="18" charset="0"/>
              </a:rPr>
              <a:t>The aim of immediate care is to:</a:t>
            </a:r>
          </a:p>
          <a:p>
            <a:pPr algn="just" indent="-457200" lvl="2">
              <a:lnSpc>
                <a:spcPct val="100000"/>
              </a:lnSpc>
              <a:spcBef>
                <a:spcPts val="0"/>
              </a:spcBef>
              <a:buFont typeface="+mj-lt"/>
              <a:buAutoNum type="arabicPeriod"/>
            </a:pPr>
            <a:r>
              <a:rPr b="1" dirty="0" sz="2400" lang="en-US" smtClean="0">
                <a:ea typeface="Times New Roman" panose="02020603050405020304" pitchFamily="18" charset="0"/>
              </a:rPr>
              <a:t>Clear and maintain mothers airway. </a:t>
            </a:r>
            <a:r>
              <a:rPr dirty="0" sz="2400" lang="en-US" smtClean="0">
                <a:ea typeface="Times New Roman" panose="02020603050405020304" pitchFamily="18" charset="0"/>
              </a:rPr>
              <a:t>This may be achieved by the insertion of an airway as soon as premonitory stage is observed , by placing mother in semi prone position in order to facilitate the drainage of saliva and vomitus and by aspirating if suction facilities are present</a:t>
            </a:r>
          </a:p>
          <a:p>
            <a:pPr algn="just" indent="-457200" lvl="2">
              <a:lnSpc>
                <a:spcPct val="100000"/>
              </a:lnSpc>
              <a:spcBef>
                <a:spcPts val="0"/>
              </a:spcBef>
              <a:buFont typeface="+mj-lt"/>
              <a:buAutoNum type="arabicPeriod"/>
            </a:pPr>
            <a:r>
              <a:rPr dirty="0" sz="2400" lang="en-US" smtClean="0">
                <a:ea typeface="Times New Roman" panose="02020603050405020304" pitchFamily="18" charset="0"/>
              </a:rPr>
              <a:t>Administer oxygen and prevent hypoxia</a:t>
            </a:r>
          </a:p>
          <a:p>
            <a:pPr algn="just" indent="-457200" lvl="2">
              <a:lnSpc>
                <a:spcPct val="100000"/>
              </a:lnSpc>
              <a:spcBef>
                <a:spcPts val="0"/>
              </a:spcBef>
              <a:buFont typeface="+mj-lt"/>
              <a:buAutoNum type="arabicPeriod"/>
            </a:pPr>
            <a:r>
              <a:rPr dirty="0" sz="2400" lang="en-US" smtClean="0">
                <a:ea typeface="Times New Roman" panose="02020603050405020304" pitchFamily="18" charset="0"/>
              </a:rPr>
              <a:t>Prevent the mother from being injured during the chronic stage.</a:t>
            </a:r>
          </a:p>
          <a:p>
            <a:pPr algn="just" marR="0">
              <a:lnSpc>
                <a:spcPct val="100000"/>
              </a:lnSpc>
              <a:spcBef>
                <a:spcPts val="0"/>
              </a:spcBef>
              <a:spcAft>
                <a:spcPts val="0"/>
              </a:spcAft>
            </a:pPr>
            <a:r>
              <a:rPr b="1" dirty="0" lang="en-US" smtClean="0">
                <a:ea typeface="Times New Roman" panose="02020603050405020304" pitchFamily="18" charset="0"/>
              </a:rPr>
              <a:t>The </a:t>
            </a:r>
            <a:r>
              <a:rPr b="1" dirty="0" lang="en-US">
                <a:ea typeface="Times New Roman" panose="02020603050405020304" pitchFamily="18" charset="0"/>
              </a:rPr>
              <a:t>main principle of management </a:t>
            </a:r>
            <a:r>
              <a:rPr dirty="0" lang="en-US" smtClean="0">
                <a:ea typeface="Times New Roman" panose="02020603050405020304" pitchFamily="18" charset="0"/>
              </a:rPr>
              <a:t>is: </a:t>
            </a:r>
          </a:p>
          <a:p>
            <a:pPr algn="just" indent="-457200" lvl="2" marL="1371600">
              <a:lnSpc>
                <a:spcPct val="100000"/>
              </a:lnSpc>
              <a:spcBef>
                <a:spcPts val="0"/>
              </a:spcBef>
              <a:buFont typeface="+mj-lt"/>
              <a:buAutoNum type="arabicPeriod"/>
            </a:pPr>
            <a:r>
              <a:rPr dirty="0" sz="2400" lang="en-US">
                <a:solidFill>
                  <a:srgbClr val="00B0F0"/>
                </a:solidFill>
                <a:ea typeface="Times New Roman" panose="02020603050405020304" pitchFamily="18" charset="0"/>
              </a:rPr>
              <a:t>T</a:t>
            </a:r>
            <a:r>
              <a:rPr dirty="0" sz="2400" lang="en-US" smtClean="0">
                <a:solidFill>
                  <a:srgbClr val="00B0F0"/>
                </a:solidFill>
                <a:ea typeface="Times New Roman" panose="02020603050405020304" pitchFamily="18" charset="0"/>
              </a:rPr>
              <a:t>o </a:t>
            </a:r>
            <a:r>
              <a:rPr b="1" dirty="0" sz="2400" lang="en-US">
                <a:solidFill>
                  <a:srgbClr val="00B0F0"/>
                </a:solidFill>
                <a:ea typeface="Times New Roman" panose="02020603050405020304" pitchFamily="18" charset="0"/>
              </a:rPr>
              <a:t>stop convulsions </a:t>
            </a:r>
          </a:p>
          <a:p>
            <a:pPr algn="just" indent="-457200" lvl="2" marL="1371600">
              <a:lnSpc>
                <a:spcPct val="100000"/>
              </a:lnSpc>
              <a:spcBef>
                <a:spcPts val="0"/>
              </a:spcBef>
              <a:buFont typeface="+mj-lt"/>
              <a:buAutoNum type="arabicPeriod"/>
            </a:pPr>
            <a:r>
              <a:rPr b="1" dirty="0" sz="2400" lang="en-US">
                <a:solidFill>
                  <a:srgbClr val="00B0F0"/>
                </a:solidFill>
                <a:ea typeface="Times New Roman" panose="02020603050405020304" pitchFamily="18" charset="0"/>
              </a:rPr>
              <a:t>D</a:t>
            </a:r>
            <a:r>
              <a:rPr b="1" dirty="0" sz="2400" lang="en-US" smtClean="0">
                <a:solidFill>
                  <a:srgbClr val="00B0F0"/>
                </a:solidFill>
                <a:ea typeface="Times New Roman" panose="02020603050405020304" pitchFamily="18" charset="0"/>
              </a:rPr>
              <a:t>eliver</a:t>
            </a:r>
            <a:r>
              <a:rPr dirty="0" sz="2400" lang="en-US" smtClean="0">
                <a:solidFill>
                  <a:srgbClr val="00B0F0"/>
                </a:solidFill>
                <a:ea typeface="Times New Roman" panose="02020603050405020304" pitchFamily="18" charset="0"/>
              </a:rPr>
              <a:t> </a:t>
            </a:r>
            <a:r>
              <a:rPr dirty="0" sz="2400" lang="en-US">
                <a:ea typeface="Times New Roman" panose="02020603050405020304" pitchFamily="18" charset="0"/>
              </a:rPr>
              <a:t>the pregnant woman by the quickest and safest method. </a:t>
            </a:r>
          </a:p>
          <a:p>
            <a:pPr algn="just" marR="0">
              <a:lnSpc>
                <a:spcPct val="100000"/>
              </a:lnSpc>
              <a:spcBef>
                <a:spcPts val="0"/>
              </a:spcBef>
              <a:spcAft>
                <a:spcPts val="0"/>
              </a:spcAft>
            </a:pPr>
            <a:r>
              <a:rPr dirty="0" lang="en-US" smtClean="0">
                <a:ea typeface="Times New Roman" panose="02020603050405020304" pitchFamily="18" charset="0"/>
              </a:rPr>
              <a:t>The </a:t>
            </a:r>
            <a:r>
              <a:rPr dirty="0" lang="en-US">
                <a:ea typeface="Times New Roman" panose="02020603050405020304" pitchFamily="18" charset="0"/>
              </a:rPr>
              <a:t>mother's welfare is of paramount importance and the </a:t>
            </a:r>
            <a:r>
              <a:rPr dirty="0" lang="en-US" err="1">
                <a:ea typeface="Times New Roman" panose="02020603050405020304" pitchFamily="18" charset="0"/>
              </a:rPr>
              <a:t>foetus</a:t>
            </a:r>
            <a:r>
              <a:rPr dirty="0" lang="en-US">
                <a:ea typeface="Times New Roman" panose="02020603050405020304" pitchFamily="18" charset="0"/>
              </a:rPr>
              <a:t> is the secondary consideration as it is already in great danger.</a:t>
            </a:r>
            <a:endParaRPr dirty="0" sz="4000" lang="en-US">
              <a:ea typeface="Times New Roman" panose="02020603050405020304" pitchFamily="18" charset="0"/>
            </a:endParaRPr>
          </a:p>
          <a:p>
            <a:endParaRPr dirty="0" lang="en-US"/>
          </a:p>
        </p:txBody>
      </p:sp>
      <p:sp>
        <p:nvSpPr>
          <p:cNvPr id="1049163" name="Slide Number Placeholder 3"/>
          <p:cNvSpPr>
            <a:spLocks noGrp="1"/>
          </p:cNvSpPr>
          <p:nvPr>
            <p:ph type="sldNum" sz="quarter" idx="12"/>
          </p:nvPr>
        </p:nvSpPr>
        <p:spPr/>
        <p:txBody>
          <a:bodyPr/>
          <a:p>
            <a:fld id="{5F0F26D2-990D-4104-B198-15B1F813F25B}" type="slidenum">
              <a:rPr lang="en-US" smtClean="0"/>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550" name=""/>
        <p:cNvGrpSpPr/>
        <p:nvPr/>
      </p:nvGrpSpPr>
      <p:grpSpPr>
        <a:xfrm>
          <a:off x="0" y="0"/>
          <a:ext cx="0" cy="0"/>
          <a:chOff x="0" y="0"/>
          <a:chExt cx="0" cy="0"/>
        </a:xfrm>
      </p:grpSpPr>
      <p:sp>
        <p:nvSpPr>
          <p:cNvPr id="1049164" name="Title 1"/>
          <p:cNvSpPr>
            <a:spLocks noGrp="1"/>
          </p:cNvSpPr>
          <p:nvPr>
            <p:ph type="title"/>
          </p:nvPr>
        </p:nvSpPr>
        <p:spPr>
          <a:xfrm>
            <a:off x="838200" y="103032"/>
            <a:ext cx="10515600" cy="824247"/>
          </a:xfrm>
        </p:spPr>
        <p:txBody>
          <a:bodyPr/>
          <a:p>
            <a:pPr algn="ctr"/>
            <a:r>
              <a:rPr dirty="0" lang="en-US" smtClean="0">
                <a:solidFill>
                  <a:srgbClr val="00B0F0"/>
                </a:solidFill>
                <a:latin typeface="+mn-lt"/>
              </a:rPr>
              <a:t>Management of eclampsia</a:t>
            </a:r>
            <a:endParaRPr dirty="0" lang="en-US">
              <a:solidFill>
                <a:srgbClr val="00B0F0"/>
              </a:solidFill>
              <a:latin typeface="+mn-lt"/>
            </a:endParaRPr>
          </a:p>
        </p:txBody>
      </p:sp>
      <p:sp>
        <p:nvSpPr>
          <p:cNvPr id="1049165" name="Content Placeholder 2"/>
          <p:cNvSpPr>
            <a:spLocks noGrp="1"/>
          </p:cNvSpPr>
          <p:nvPr>
            <p:ph idx="1"/>
          </p:nvPr>
        </p:nvSpPr>
        <p:spPr>
          <a:xfrm>
            <a:off x="592428" y="850006"/>
            <a:ext cx="11096223" cy="5692461"/>
          </a:xfrm>
        </p:spPr>
        <p:txBody>
          <a:bodyPr>
            <a:normAutofit/>
          </a:bodyPr>
          <a:p>
            <a:pPr>
              <a:lnSpc>
                <a:spcPct val="120000"/>
              </a:lnSpc>
              <a:spcBef>
                <a:spcPts val="0"/>
              </a:spcBef>
              <a:buFont typeface="Wingdings" panose="05000000000000000000" pitchFamily="2" charset="2"/>
              <a:buChar char="Ø"/>
            </a:pPr>
            <a:r>
              <a:rPr b="1" dirty="0" sz="3800" lang="en-US" smtClean="0">
                <a:solidFill>
                  <a:srgbClr val="00B0F0"/>
                </a:solidFill>
                <a:ea typeface="Times New Roman" panose="02020603050405020304" pitchFamily="18" charset="0"/>
              </a:rPr>
              <a:t>Steps in a health center:</a:t>
            </a:r>
          </a:p>
          <a:p>
            <a:pPr lvl="2">
              <a:lnSpc>
                <a:spcPct val="120000"/>
              </a:lnSpc>
              <a:spcBef>
                <a:spcPts val="0"/>
              </a:spcBef>
              <a:buFont typeface="Wingdings" panose="05000000000000000000" pitchFamily="2" charset="2"/>
              <a:buChar char="Ø"/>
            </a:pPr>
            <a:r>
              <a:rPr dirty="0" sz="3000" lang="en-US" smtClean="0">
                <a:ea typeface="Times New Roman" panose="02020603050405020304" pitchFamily="18" charset="0"/>
              </a:rPr>
              <a:t>Do not leave the woman alone.</a:t>
            </a:r>
          </a:p>
          <a:p>
            <a:pPr lvl="2">
              <a:lnSpc>
                <a:spcPct val="120000"/>
              </a:lnSpc>
              <a:spcBef>
                <a:spcPts val="0"/>
              </a:spcBef>
              <a:buFont typeface="Wingdings" panose="05000000000000000000" pitchFamily="2" charset="2"/>
              <a:buChar char="Ø"/>
            </a:pPr>
            <a:r>
              <a:rPr dirty="0" sz="3000" lang="en-US" smtClean="0">
                <a:ea typeface="Times New Roman" panose="02020603050405020304" pitchFamily="18" charset="0"/>
              </a:rPr>
              <a:t>Call  for help. </a:t>
            </a:r>
          </a:p>
          <a:p>
            <a:pPr lvl="2">
              <a:lnSpc>
                <a:spcPct val="120000"/>
              </a:lnSpc>
              <a:spcBef>
                <a:spcPts val="0"/>
              </a:spcBef>
              <a:buFont typeface="Wingdings" panose="05000000000000000000" pitchFamily="2" charset="2"/>
              <a:buChar char="Ø"/>
            </a:pPr>
            <a:r>
              <a:rPr b="1" dirty="0" sz="3000" lang="en-US" smtClean="0">
                <a:ea typeface="Times New Roman" panose="02020603050405020304" pitchFamily="18" charset="0"/>
              </a:rPr>
              <a:t>Insert </a:t>
            </a:r>
            <a:r>
              <a:rPr b="1" dirty="0" sz="3000" lang="en-US">
                <a:ea typeface="Times New Roman" panose="02020603050405020304" pitchFamily="18" charset="0"/>
              </a:rPr>
              <a:t>a mouth gag </a:t>
            </a:r>
            <a:r>
              <a:rPr dirty="0" sz="3000" lang="en-US">
                <a:ea typeface="Times New Roman" panose="02020603050405020304" pitchFamily="18" charset="0"/>
              </a:rPr>
              <a:t>to prevent the mother from biting her tongue. </a:t>
            </a:r>
          </a:p>
          <a:p>
            <a:pPr lvl="2">
              <a:lnSpc>
                <a:spcPct val="120000"/>
              </a:lnSpc>
              <a:spcBef>
                <a:spcPts val="0"/>
              </a:spcBef>
              <a:buFont typeface="Wingdings" panose="05000000000000000000" pitchFamily="2" charset="2"/>
              <a:buChar char="Ø"/>
            </a:pPr>
            <a:r>
              <a:rPr dirty="0" sz="3000" lang="en-US" smtClean="0">
                <a:ea typeface="Times New Roman" panose="02020603050405020304" pitchFamily="18" charset="0"/>
              </a:rPr>
              <a:t>Place </a:t>
            </a:r>
            <a:r>
              <a:rPr b="1" dirty="0" sz="3000" lang="en-US">
                <a:ea typeface="Times New Roman" panose="02020603050405020304" pitchFamily="18" charset="0"/>
              </a:rPr>
              <a:t>the mother in semi-prone position </a:t>
            </a:r>
            <a:r>
              <a:rPr dirty="0" sz="3000" lang="en-US">
                <a:ea typeface="Times New Roman" panose="02020603050405020304" pitchFamily="18" charset="0"/>
              </a:rPr>
              <a:t>to facilitate drainage of saliva and vomitus. </a:t>
            </a:r>
            <a:endParaRPr dirty="0" sz="3000" lang="en-US" smtClean="0">
              <a:ea typeface="Times New Roman" panose="02020603050405020304" pitchFamily="18" charset="0"/>
            </a:endParaRPr>
          </a:p>
          <a:p>
            <a:pPr lvl="2">
              <a:lnSpc>
                <a:spcPct val="120000"/>
              </a:lnSpc>
              <a:spcBef>
                <a:spcPts val="0"/>
              </a:spcBef>
              <a:buFont typeface="Wingdings" panose="05000000000000000000" pitchFamily="2" charset="2"/>
              <a:buChar char="Ø"/>
            </a:pPr>
            <a:r>
              <a:rPr b="1" dirty="0" sz="3000" lang="en-US" smtClean="0">
                <a:ea typeface="Times New Roman" panose="02020603050405020304" pitchFamily="18" charset="0"/>
              </a:rPr>
              <a:t>Aspirate </a:t>
            </a:r>
            <a:r>
              <a:rPr b="1" dirty="0" sz="3000" lang="en-US">
                <a:ea typeface="Times New Roman" panose="02020603050405020304" pitchFamily="18" charset="0"/>
              </a:rPr>
              <a:t>to remove</a:t>
            </a:r>
            <a:r>
              <a:rPr dirty="0" sz="3000" lang="en-US">
                <a:ea typeface="Times New Roman" panose="02020603050405020304" pitchFamily="18" charset="0"/>
              </a:rPr>
              <a:t> mucus and to maintain clear airway and administer oxygen as necessary. </a:t>
            </a:r>
            <a:endParaRPr dirty="0" sz="3000" lang="en-US" smtClean="0">
              <a:ea typeface="Times New Roman" panose="02020603050405020304" pitchFamily="18" charset="0"/>
            </a:endParaRPr>
          </a:p>
          <a:p>
            <a:pPr algn="just" indent="0" marL="0" marR="0">
              <a:spcBef>
                <a:spcPts val="0"/>
              </a:spcBef>
              <a:spcAft>
                <a:spcPts val="0"/>
              </a:spcAft>
              <a:buNone/>
            </a:pPr>
            <a:r>
              <a:rPr b="1" dirty="0" lang="en-US">
                <a:latin typeface="Arial" panose="020B0604020202020204" pitchFamily="34" charset="0"/>
                <a:ea typeface="Times New Roman" panose="02020603050405020304" pitchFamily="18" charset="0"/>
              </a:rPr>
              <a:t> </a:t>
            </a:r>
            <a:endParaRPr dirty="0" sz="4000" lang="en-US">
              <a:latin typeface="Times New Roman" panose="02020603050405020304" pitchFamily="18" charset="0"/>
              <a:ea typeface="Times New Roman" panose="02020603050405020304" pitchFamily="18" charset="0"/>
            </a:endParaRPr>
          </a:p>
          <a:p>
            <a:endParaRPr dirty="0" lang="en-US"/>
          </a:p>
        </p:txBody>
      </p:sp>
      <p:sp>
        <p:nvSpPr>
          <p:cNvPr id="1049166" name="Slide Number Placeholder 3"/>
          <p:cNvSpPr>
            <a:spLocks noGrp="1"/>
          </p:cNvSpPr>
          <p:nvPr>
            <p:ph type="sldNum" sz="quarter" idx="12"/>
          </p:nvPr>
        </p:nvSpPr>
        <p:spPr/>
        <p:txBody>
          <a:bodyPr/>
          <a:p>
            <a:fld id="{5F0F26D2-990D-4104-B198-15B1F813F25B}" type="slidenum">
              <a:rPr lang="en-US" smtClean="0"/>
              <a:t>165</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551" name=""/>
        <p:cNvGrpSpPr/>
        <p:nvPr/>
      </p:nvGrpSpPr>
      <p:grpSpPr>
        <a:xfrm>
          <a:off x="0" y="0"/>
          <a:ext cx="0" cy="0"/>
          <a:chOff x="0" y="0"/>
          <a:chExt cx="0" cy="0"/>
        </a:xfrm>
      </p:grpSpPr>
      <p:sp>
        <p:nvSpPr>
          <p:cNvPr id="1049167" name="Title 1"/>
          <p:cNvSpPr>
            <a:spLocks noGrp="1"/>
          </p:cNvSpPr>
          <p:nvPr>
            <p:ph type="title"/>
          </p:nvPr>
        </p:nvSpPr>
        <p:spPr>
          <a:xfrm>
            <a:off x="838200" y="365126"/>
            <a:ext cx="10515600" cy="1038672"/>
          </a:xfrm>
        </p:spPr>
        <p:txBody>
          <a:bodyPr/>
          <a:p>
            <a:pPr algn="ctr"/>
            <a:r>
              <a:rPr dirty="0" lang="en-US" smtClean="0">
                <a:solidFill>
                  <a:srgbClr val="00B0F0"/>
                </a:solidFill>
                <a:latin typeface="+mn-lt"/>
              </a:rPr>
              <a:t>Management of </a:t>
            </a:r>
            <a:r>
              <a:rPr dirty="0" lang="en-US">
                <a:solidFill>
                  <a:srgbClr val="00B0F0"/>
                </a:solidFill>
                <a:latin typeface="+mn-lt"/>
              </a:rPr>
              <a:t>E</a:t>
            </a:r>
            <a:r>
              <a:rPr dirty="0" lang="en-US" smtClean="0">
                <a:solidFill>
                  <a:srgbClr val="00B0F0"/>
                </a:solidFill>
                <a:latin typeface="+mn-lt"/>
              </a:rPr>
              <a:t>clampsia in a H/C</a:t>
            </a:r>
            <a:endParaRPr dirty="0" lang="en-US">
              <a:solidFill>
                <a:srgbClr val="00B0F0"/>
              </a:solidFill>
              <a:latin typeface="+mn-lt"/>
            </a:endParaRPr>
          </a:p>
        </p:txBody>
      </p:sp>
      <p:sp>
        <p:nvSpPr>
          <p:cNvPr id="1049168" name="Content Placeholder 2"/>
          <p:cNvSpPr>
            <a:spLocks noGrp="1"/>
          </p:cNvSpPr>
          <p:nvPr>
            <p:ph idx="1"/>
          </p:nvPr>
        </p:nvSpPr>
        <p:spPr>
          <a:xfrm>
            <a:off x="838200" y="1532586"/>
            <a:ext cx="10515600" cy="4644377"/>
          </a:xfrm>
        </p:spPr>
        <p:txBody>
          <a:bodyPr>
            <a:noAutofit/>
          </a:bodyPr>
          <a:p>
            <a:pPr lvl="2">
              <a:lnSpc>
                <a:spcPct val="12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Insert an IV </a:t>
            </a:r>
            <a:r>
              <a:rPr dirty="0" sz="2800" lang="en-US" err="1">
                <a:solidFill>
                  <a:prstClr val="black"/>
                </a:solidFill>
                <a:ea typeface="Times New Roman" panose="02020603050405020304" pitchFamily="18" charset="0"/>
              </a:rPr>
              <a:t>canular</a:t>
            </a:r>
            <a:r>
              <a:rPr dirty="0" sz="2800" lang="en-US">
                <a:solidFill>
                  <a:prstClr val="black"/>
                </a:solidFill>
                <a:ea typeface="Times New Roman" panose="02020603050405020304" pitchFamily="18" charset="0"/>
              </a:rPr>
              <a:t> and give fluids slowly</a:t>
            </a:r>
          </a:p>
          <a:p>
            <a:pPr lvl="2">
              <a:lnSpc>
                <a:spcPct val="120000"/>
              </a:lnSpc>
              <a:spcBef>
                <a:spcPts val="0"/>
              </a:spcBef>
              <a:buFont typeface="Wingdings" panose="05000000000000000000" pitchFamily="2" charset="2"/>
              <a:buChar char="Ø"/>
            </a:pPr>
            <a:r>
              <a:rPr b="1" dirty="0" sz="2800" lang="en-US">
                <a:solidFill>
                  <a:prstClr val="black"/>
                </a:solidFill>
                <a:ea typeface="Times New Roman" panose="02020603050405020304" pitchFamily="18" charset="0"/>
              </a:rPr>
              <a:t>Stop convulsions </a:t>
            </a:r>
            <a:r>
              <a:rPr dirty="0" sz="2800" lang="en-US">
                <a:solidFill>
                  <a:prstClr val="black"/>
                </a:solidFill>
                <a:ea typeface="Times New Roman" panose="02020603050405020304" pitchFamily="18" charset="0"/>
              </a:rPr>
              <a:t>by giving intravenous  magnesium sulphate loading dose followed by maintenance dose (</a:t>
            </a:r>
            <a:r>
              <a:rPr dirty="0" sz="2800" lang="en-US" smtClean="0">
                <a:solidFill>
                  <a:prstClr val="black"/>
                </a:solidFill>
                <a:ea typeface="Times New Roman" panose="02020603050405020304" pitchFamily="18" charset="0"/>
              </a:rPr>
              <a:t>MGSO4</a:t>
            </a:r>
            <a:r>
              <a:rPr dirty="0" sz="2800" lang="en-US">
                <a:solidFill>
                  <a:prstClr val="black"/>
                </a:solidFill>
                <a:ea typeface="Times New Roman" panose="02020603050405020304" pitchFamily="18" charset="0"/>
              </a:rPr>
              <a:t>) or diazepam if no </a:t>
            </a:r>
            <a:r>
              <a:rPr dirty="0" sz="2800" lang="en-US" smtClean="0">
                <a:solidFill>
                  <a:prstClr val="black"/>
                </a:solidFill>
                <a:ea typeface="Times New Roman" panose="02020603050405020304" pitchFamily="18" charset="0"/>
              </a:rPr>
              <a:t>MGSO4 </a:t>
            </a:r>
            <a:endParaRPr dirty="0" sz="2800" lang="en-US">
              <a:solidFill>
                <a:prstClr val="black"/>
              </a:solidFill>
              <a:ea typeface="Times New Roman" panose="02020603050405020304" pitchFamily="18" charset="0"/>
            </a:endParaRPr>
          </a:p>
          <a:p>
            <a:pPr lvl="2">
              <a:lnSpc>
                <a:spcPct val="120000"/>
              </a:lnSpc>
              <a:spcBef>
                <a:spcPts val="0"/>
              </a:spcBef>
              <a:buFont typeface="Wingdings" panose="05000000000000000000" pitchFamily="2" charset="2"/>
              <a:buChar char="Ø"/>
            </a:pPr>
            <a:r>
              <a:rPr b="1" dirty="0" sz="2800" lang="en-US">
                <a:solidFill>
                  <a:prstClr val="black"/>
                </a:solidFill>
                <a:ea typeface="Times New Roman" panose="02020603050405020304" pitchFamily="18" charset="0"/>
              </a:rPr>
              <a:t>Transfer the patient to hospital </a:t>
            </a:r>
            <a:r>
              <a:rPr dirty="0" sz="2800" lang="en-US">
                <a:solidFill>
                  <a:prstClr val="black"/>
                </a:solidFill>
                <a:ea typeface="Times New Roman" panose="02020603050405020304" pitchFamily="18" charset="0"/>
              </a:rPr>
              <a:t>by quickest means and accompany her. </a:t>
            </a:r>
          </a:p>
          <a:p>
            <a:pPr lvl="2">
              <a:lnSpc>
                <a:spcPct val="120000"/>
              </a:lnSpc>
              <a:spcBef>
                <a:spcPts val="0"/>
              </a:spcBef>
              <a:buFont typeface="Wingdings" panose="05000000000000000000" pitchFamily="2" charset="2"/>
              <a:buChar char="Ø"/>
            </a:pPr>
            <a:r>
              <a:rPr b="1" dirty="0" sz="2800" lang="en-US">
                <a:solidFill>
                  <a:prstClr val="black"/>
                </a:solidFill>
                <a:ea typeface="Times New Roman" panose="02020603050405020304" pitchFamily="18" charset="0"/>
              </a:rPr>
              <a:t>Take a delivery and emergency tray </a:t>
            </a:r>
            <a:r>
              <a:rPr dirty="0" sz="2800" lang="en-US">
                <a:solidFill>
                  <a:prstClr val="black"/>
                </a:solidFill>
                <a:ea typeface="Times New Roman" panose="02020603050405020304" pitchFamily="18" charset="0"/>
              </a:rPr>
              <a:t>with drugs and mucus extractor, the patient's notes and records. </a:t>
            </a:r>
          </a:p>
          <a:p>
            <a:pPr lvl="2">
              <a:lnSpc>
                <a:spcPct val="120000"/>
              </a:lnSpc>
              <a:spcBef>
                <a:spcPts val="0"/>
              </a:spcBef>
              <a:buFont typeface="Wingdings" panose="05000000000000000000" pitchFamily="2" charset="2"/>
              <a:buChar char="Ø"/>
            </a:pPr>
            <a:r>
              <a:rPr b="1" dirty="0" sz="2800" lang="en-US">
                <a:solidFill>
                  <a:prstClr val="black"/>
                </a:solidFill>
                <a:ea typeface="Times New Roman" panose="02020603050405020304" pitchFamily="18" charset="0"/>
              </a:rPr>
              <a:t>Inform the hospital </a:t>
            </a:r>
            <a:r>
              <a:rPr dirty="0" sz="2800" lang="en-US">
                <a:solidFill>
                  <a:prstClr val="black"/>
                </a:solidFill>
                <a:ea typeface="Times New Roman" panose="02020603050405020304" pitchFamily="18" charset="0"/>
              </a:rPr>
              <a:t>before you leave.</a:t>
            </a:r>
          </a:p>
        </p:txBody>
      </p:sp>
      <p:sp>
        <p:nvSpPr>
          <p:cNvPr id="1049169" name="Slide Number Placeholder 3"/>
          <p:cNvSpPr>
            <a:spLocks noGrp="1"/>
          </p:cNvSpPr>
          <p:nvPr>
            <p:ph type="sldNum" sz="quarter" idx="12"/>
          </p:nvPr>
        </p:nvSpPr>
        <p:spPr/>
        <p:txBody>
          <a:bodyPr/>
          <a:p>
            <a:fld id="{5F0F26D2-990D-4104-B198-15B1F813F25B}" type="slidenum">
              <a:rPr lang="en-US" smtClean="0"/>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552" name=""/>
        <p:cNvGrpSpPr/>
        <p:nvPr/>
      </p:nvGrpSpPr>
      <p:grpSpPr>
        <a:xfrm>
          <a:off x="0" y="0"/>
          <a:ext cx="0" cy="0"/>
          <a:chOff x="0" y="0"/>
          <a:chExt cx="0" cy="0"/>
        </a:xfrm>
      </p:grpSpPr>
      <p:sp>
        <p:nvSpPr>
          <p:cNvPr id="1049170" name="Title 1"/>
          <p:cNvSpPr>
            <a:spLocks noGrp="1"/>
          </p:cNvSpPr>
          <p:nvPr>
            <p:ph type="title"/>
          </p:nvPr>
        </p:nvSpPr>
        <p:spPr>
          <a:xfrm>
            <a:off x="748048" y="218941"/>
            <a:ext cx="10515600" cy="695459"/>
          </a:xfrm>
        </p:spPr>
        <p:txBody>
          <a:bodyPr/>
          <a:p>
            <a:pPr algn="ctr"/>
            <a:r>
              <a:rPr dirty="0" lang="en-US" smtClean="0">
                <a:solidFill>
                  <a:srgbClr val="00B0F0"/>
                </a:solidFill>
              </a:rPr>
              <a:t>Management of </a:t>
            </a:r>
            <a:r>
              <a:rPr dirty="0" lang="en-US" err="1" smtClean="0">
                <a:solidFill>
                  <a:srgbClr val="00B0F0"/>
                </a:solidFill>
              </a:rPr>
              <a:t>eclampsia</a:t>
            </a:r>
            <a:r>
              <a:rPr dirty="0" lang="en-US" smtClean="0">
                <a:solidFill>
                  <a:srgbClr val="00B0F0"/>
                </a:solidFill>
              </a:rPr>
              <a:t> in hospital</a:t>
            </a:r>
            <a:endParaRPr dirty="0" lang="en-US">
              <a:solidFill>
                <a:srgbClr val="00B0F0"/>
              </a:solidFill>
            </a:endParaRPr>
          </a:p>
        </p:txBody>
      </p:sp>
      <p:sp>
        <p:nvSpPr>
          <p:cNvPr id="1049171" name="Content Placeholder 2"/>
          <p:cNvSpPr>
            <a:spLocks noGrp="1"/>
          </p:cNvSpPr>
          <p:nvPr>
            <p:ph idx="1"/>
          </p:nvPr>
        </p:nvSpPr>
        <p:spPr>
          <a:xfrm>
            <a:off x="838200" y="940157"/>
            <a:ext cx="10515600" cy="5211048"/>
          </a:xfrm>
        </p:spPr>
        <p:txBody>
          <a:bodyPr>
            <a:normAutofit fontScale="62500" lnSpcReduction="20000"/>
          </a:bodyPr>
          <a:p>
            <a:pPr algn="just" lvl="0" marR="0">
              <a:lnSpc>
                <a:spcPct val="115000"/>
              </a:lnSpc>
              <a:spcBef>
                <a:spcPts val="0"/>
              </a:spcBef>
              <a:spcAft>
                <a:spcPts val="0"/>
              </a:spcAft>
              <a:buFont typeface="Wingdings" panose="05000000000000000000" pitchFamily="2" charset="2"/>
              <a:buChar char="Ø"/>
            </a:pPr>
            <a:r>
              <a:rPr b="1" dirty="0" sz="4000" lang="en-US">
                <a:ea typeface="Times New Roman" panose="02020603050405020304" pitchFamily="18" charset="0"/>
                <a:cs typeface="Times New Roman" panose="02020603050405020304" pitchFamily="18" charset="0"/>
              </a:rPr>
              <a:t>Call for </a:t>
            </a:r>
            <a:r>
              <a:rPr b="1" dirty="0" sz="4000" lang="en-US" smtClean="0">
                <a:ea typeface="Times New Roman" panose="02020603050405020304" pitchFamily="18" charset="0"/>
                <a:cs typeface="Times New Roman" panose="02020603050405020304" pitchFamily="18" charset="0"/>
              </a:rPr>
              <a:t>help </a:t>
            </a:r>
            <a:r>
              <a:rPr dirty="0" sz="4000" lang="en-US" smtClean="0">
                <a:ea typeface="Times New Roman" panose="02020603050405020304" pitchFamily="18" charset="0"/>
                <a:cs typeface="Times New Roman" panose="02020603050405020304" pitchFamily="18" charset="0"/>
              </a:rPr>
              <a:t>the patient should be managed by an obstetrician in form NBU,  lab, theater</a:t>
            </a:r>
            <a:endParaRPr dirty="0" sz="4000" lang="en-US">
              <a:ea typeface="Calibri" panose="020F0502020204030204" pitchFamily="34" charset="0"/>
              <a:cs typeface="Times New Roman" panose="02020603050405020304" pitchFamily="18" charset="0"/>
            </a:endParaRPr>
          </a:p>
          <a:p>
            <a:pPr lvl="2">
              <a:lnSpc>
                <a:spcPct val="120000"/>
              </a:lnSpc>
              <a:spcBef>
                <a:spcPts val="0"/>
              </a:spcBef>
              <a:buFont typeface="Wingdings" panose="05000000000000000000" pitchFamily="2" charset="2"/>
              <a:buChar char="Ø"/>
            </a:pPr>
            <a:r>
              <a:rPr dirty="0" sz="4000" lang="en-US">
                <a:ea typeface="Times New Roman" panose="02020603050405020304" pitchFamily="18" charset="0"/>
                <a:cs typeface="Times New Roman" panose="02020603050405020304" pitchFamily="18" charset="0"/>
              </a:rPr>
              <a:t>Maintain open </a:t>
            </a:r>
            <a:r>
              <a:rPr dirty="0" sz="4000" lang="en-US" smtClean="0">
                <a:ea typeface="Times New Roman" panose="02020603050405020304" pitchFamily="18" charset="0"/>
                <a:cs typeface="Times New Roman" panose="02020603050405020304" pitchFamily="18" charset="0"/>
              </a:rPr>
              <a:t>airway </a:t>
            </a:r>
            <a:r>
              <a:rPr b="1" dirty="0" sz="4000" lang="en-US" smtClean="0">
                <a:solidFill>
                  <a:prstClr val="black"/>
                </a:solidFill>
                <a:ea typeface="Times New Roman" panose="02020603050405020304" pitchFamily="18" charset="0"/>
              </a:rPr>
              <a:t>Insert </a:t>
            </a:r>
            <a:r>
              <a:rPr b="1" dirty="0" sz="4000" lang="en-US">
                <a:solidFill>
                  <a:prstClr val="black"/>
                </a:solidFill>
                <a:ea typeface="Times New Roman" panose="02020603050405020304" pitchFamily="18" charset="0"/>
              </a:rPr>
              <a:t>a mouth gag </a:t>
            </a:r>
            <a:r>
              <a:rPr dirty="0" sz="4000" lang="en-US">
                <a:solidFill>
                  <a:prstClr val="black"/>
                </a:solidFill>
                <a:ea typeface="Times New Roman" panose="02020603050405020304" pitchFamily="18" charset="0"/>
              </a:rPr>
              <a:t>to prevent the mother from biting her tongue. </a:t>
            </a:r>
          </a:p>
          <a:p>
            <a:pPr lvl="2">
              <a:lnSpc>
                <a:spcPct val="120000"/>
              </a:lnSpc>
              <a:spcBef>
                <a:spcPts val="0"/>
              </a:spcBef>
              <a:buFont typeface="Wingdings" panose="05000000000000000000" pitchFamily="2" charset="2"/>
              <a:buChar char="Ø"/>
            </a:pPr>
            <a:r>
              <a:rPr dirty="0" sz="4000" lang="en-US">
                <a:solidFill>
                  <a:prstClr val="black"/>
                </a:solidFill>
                <a:ea typeface="Times New Roman" panose="02020603050405020304" pitchFamily="18" charset="0"/>
              </a:rPr>
              <a:t>Place </a:t>
            </a:r>
            <a:r>
              <a:rPr b="1" dirty="0" sz="4000" lang="en-US">
                <a:solidFill>
                  <a:prstClr val="black"/>
                </a:solidFill>
                <a:ea typeface="Times New Roman" panose="02020603050405020304" pitchFamily="18" charset="0"/>
              </a:rPr>
              <a:t>the mother in semi-prone position </a:t>
            </a:r>
            <a:r>
              <a:rPr dirty="0" sz="4000" lang="en-US">
                <a:solidFill>
                  <a:prstClr val="black"/>
                </a:solidFill>
                <a:ea typeface="Times New Roman" panose="02020603050405020304" pitchFamily="18" charset="0"/>
              </a:rPr>
              <a:t>to facilitate drainage of saliva and vomitus. </a:t>
            </a:r>
          </a:p>
          <a:p>
            <a:pPr lvl="2">
              <a:lnSpc>
                <a:spcPct val="120000"/>
              </a:lnSpc>
              <a:spcBef>
                <a:spcPts val="0"/>
              </a:spcBef>
              <a:buFont typeface="Wingdings" panose="05000000000000000000" pitchFamily="2" charset="2"/>
              <a:buChar char="Ø"/>
            </a:pPr>
            <a:r>
              <a:rPr b="1" dirty="0" sz="4000" lang="en-US">
                <a:solidFill>
                  <a:prstClr val="black"/>
                </a:solidFill>
                <a:ea typeface="Times New Roman" panose="02020603050405020304" pitchFamily="18" charset="0"/>
              </a:rPr>
              <a:t>Aspirate to remove</a:t>
            </a:r>
            <a:r>
              <a:rPr dirty="0" sz="4000" lang="en-US">
                <a:solidFill>
                  <a:prstClr val="black"/>
                </a:solidFill>
                <a:ea typeface="Times New Roman" panose="02020603050405020304" pitchFamily="18" charset="0"/>
              </a:rPr>
              <a:t> mucus and to maintain clear airway and administer oxygen as </a:t>
            </a:r>
            <a:r>
              <a:rPr dirty="0" sz="4000" lang="en-US" smtClean="0">
                <a:solidFill>
                  <a:prstClr val="black"/>
                </a:solidFill>
                <a:ea typeface="Times New Roman" panose="02020603050405020304" pitchFamily="18" charset="0"/>
              </a:rPr>
              <a:t>necessary</a:t>
            </a:r>
            <a:r>
              <a:rPr dirty="0" sz="4000" lang="en-US">
                <a:solidFill>
                  <a:prstClr val="black"/>
                </a:solidFill>
                <a:ea typeface="Times New Roman" panose="02020603050405020304" pitchFamily="18" charset="0"/>
              </a:rPr>
              <a:t> </a:t>
            </a:r>
            <a:r>
              <a:rPr dirty="0" sz="4000" lang="en-US" smtClean="0">
                <a:solidFill>
                  <a:prstClr val="black"/>
                </a:solidFill>
                <a:ea typeface="Times New Roman" panose="02020603050405020304" pitchFamily="18" charset="0"/>
              </a:rPr>
              <a:t>to prevent hypoxia</a:t>
            </a:r>
          </a:p>
          <a:p>
            <a:pPr lvl="2">
              <a:lnSpc>
                <a:spcPct val="120000"/>
              </a:lnSpc>
              <a:spcBef>
                <a:spcPts val="0"/>
              </a:spcBef>
              <a:buFont typeface="Wingdings" panose="05000000000000000000" pitchFamily="2" charset="2"/>
              <a:buChar char="Ø"/>
            </a:pPr>
            <a:r>
              <a:rPr dirty="0" sz="4000" lang="en-US" smtClean="0">
                <a:ea typeface="Times New Roman" panose="02020603050405020304" pitchFamily="18" charset="0"/>
                <a:cs typeface="Times New Roman" panose="02020603050405020304" pitchFamily="18" charset="0"/>
              </a:rPr>
              <a:t>Control Convulsions by giving MGSO4 as per regimen or </a:t>
            </a:r>
            <a:r>
              <a:rPr dirty="0" sz="4000" lang="en-US" err="1" smtClean="0">
                <a:ea typeface="Times New Roman" panose="02020603050405020304" pitchFamily="18" charset="0"/>
                <a:cs typeface="Times New Roman" panose="02020603050405020304" pitchFamily="18" charset="0"/>
              </a:rPr>
              <a:t>diazeperm</a:t>
            </a:r>
            <a:r>
              <a:rPr dirty="0" sz="4000" lang="en-US" smtClean="0">
                <a:ea typeface="Times New Roman" panose="02020603050405020304" pitchFamily="18" charset="0"/>
                <a:cs typeface="Times New Roman" panose="02020603050405020304" pitchFamily="18" charset="0"/>
              </a:rPr>
              <a:t> </a:t>
            </a:r>
          </a:p>
          <a:p>
            <a:pPr lvl="2">
              <a:lnSpc>
                <a:spcPct val="120000"/>
              </a:lnSpc>
              <a:spcBef>
                <a:spcPts val="0"/>
              </a:spcBef>
              <a:buFont typeface="Wingdings" panose="05000000000000000000" pitchFamily="2" charset="2"/>
              <a:buChar char="Ø"/>
            </a:pPr>
            <a:r>
              <a:rPr dirty="0" sz="4000" lang="en-US" smtClean="0">
                <a:ea typeface="Times New Roman" panose="02020603050405020304" pitchFamily="18" charset="0"/>
                <a:cs typeface="Times New Roman" panose="02020603050405020304" pitchFamily="18" charset="0"/>
              </a:rPr>
              <a:t>Control </a:t>
            </a:r>
            <a:r>
              <a:rPr dirty="0" sz="4000" lang="en-US">
                <a:ea typeface="Times New Roman" panose="02020603050405020304" pitchFamily="18" charset="0"/>
                <a:cs typeface="Times New Roman" panose="02020603050405020304" pitchFamily="18" charset="0"/>
              </a:rPr>
              <a:t>the blood pressure </a:t>
            </a:r>
            <a:r>
              <a:rPr dirty="0" sz="4000" lang="en-US" smtClean="0">
                <a:ea typeface="Times New Roman" panose="02020603050405020304" pitchFamily="18" charset="0"/>
                <a:cs typeface="Times New Roman" panose="02020603050405020304" pitchFamily="18" charset="0"/>
              </a:rPr>
              <a:t> with hydralazine and </a:t>
            </a:r>
            <a:r>
              <a:rPr dirty="0" sz="4000" lang="en-US">
                <a:ea typeface="Times New Roman" panose="02020603050405020304" pitchFamily="18" charset="0"/>
                <a:cs typeface="Times New Roman" panose="02020603050405020304" pitchFamily="18" charset="0"/>
              </a:rPr>
              <a:t>monitor quarter hourly </a:t>
            </a:r>
            <a:r>
              <a:rPr dirty="0" sz="4000" lang="en-US" smtClean="0">
                <a:ea typeface="Times New Roman" panose="02020603050405020304" pitchFamily="18" charset="0"/>
                <a:cs typeface="Times New Roman" panose="02020603050405020304" pitchFamily="18" charset="0"/>
              </a:rPr>
              <a:t> until diastolic BP is 90mmhg then maintain it at this level by titrating IV infusion of </a:t>
            </a:r>
            <a:r>
              <a:rPr dirty="0" sz="4000" lang="en-US" err="1" smtClean="0">
                <a:ea typeface="Times New Roman" panose="02020603050405020304" pitchFamily="18" charset="0"/>
                <a:cs typeface="Times New Roman" panose="02020603050405020304" pitchFamily="18" charset="0"/>
              </a:rPr>
              <a:t>hydrallazine</a:t>
            </a:r>
            <a:endParaRPr dirty="0" sz="4000" lang="en-US" smtClean="0">
              <a:ea typeface="Times New Roman" panose="02020603050405020304" pitchFamily="18" charset="0"/>
              <a:cs typeface="Times New Roman" panose="02020603050405020304" pitchFamily="18" charset="0"/>
            </a:endParaRPr>
          </a:p>
          <a:p>
            <a:endParaRPr dirty="0" lang="en-US"/>
          </a:p>
        </p:txBody>
      </p:sp>
      <p:sp>
        <p:nvSpPr>
          <p:cNvPr id="1049172" name="Slide Number Placeholder 3"/>
          <p:cNvSpPr>
            <a:spLocks noGrp="1"/>
          </p:cNvSpPr>
          <p:nvPr>
            <p:ph type="sldNum" sz="quarter" idx="12"/>
          </p:nvPr>
        </p:nvSpPr>
        <p:spPr/>
        <p:txBody>
          <a:bodyPr/>
          <a:p>
            <a:fld id="{5F0F26D2-990D-4104-B198-15B1F813F25B}" type="slidenum">
              <a:rPr lang="en-US" smtClean="0"/>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553" name=""/>
        <p:cNvGrpSpPr/>
        <p:nvPr/>
      </p:nvGrpSpPr>
      <p:grpSpPr>
        <a:xfrm>
          <a:off x="0" y="0"/>
          <a:ext cx="0" cy="0"/>
          <a:chOff x="0" y="0"/>
          <a:chExt cx="0" cy="0"/>
        </a:xfrm>
      </p:grpSpPr>
      <p:sp>
        <p:nvSpPr>
          <p:cNvPr id="1049173" name="Title 1"/>
          <p:cNvSpPr>
            <a:spLocks noGrp="1"/>
          </p:cNvSpPr>
          <p:nvPr>
            <p:ph type="title"/>
          </p:nvPr>
        </p:nvSpPr>
        <p:spPr>
          <a:xfrm>
            <a:off x="838200" y="1"/>
            <a:ext cx="10515600" cy="914399"/>
          </a:xfrm>
        </p:spPr>
        <p:txBody>
          <a:bodyPr/>
          <a:p>
            <a:pPr algn="ctr"/>
            <a:r>
              <a:rPr b="1" dirty="0" lang="en-US" smtClean="0">
                <a:solidFill>
                  <a:srgbClr val="00B0F0"/>
                </a:solidFill>
              </a:rPr>
              <a:t>Management of </a:t>
            </a:r>
            <a:r>
              <a:rPr b="1" dirty="0" lang="en-US" err="1" smtClean="0">
                <a:solidFill>
                  <a:srgbClr val="00B0F0"/>
                </a:solidFill>
              </a:rPr>
              <a:t>Eclampsia</a:t>
            </a:r>
            <a:endParaRPr b="1" dirty="0" lang="en-US">
              <a:solidFill>
                <a:srgbClr val="00B0F0"/>
              </a:solidFill>
            </a:endParaRPr>
          </a:p>
        </p:txBody>
      </p:sp>
      <p:sp>
        <p:nvSpPr>
          <p:cNvPr id="1049174" name="Content Placeholder 2"/>
          <p:cNvSpPr>
            <a:spLocks noGrp="1"/>
          </p:cNvSpPr>
          <p:nvPr>
            <p:ph idx="1"/>
          </p:nvPr>
        </p:nvSpPr>
        <p:spPr>
          <a:xfrm>
            <a:off x="463639" y="888641"/>
            <a:ext cx="11359167" cy="5563674"/>
          </a:xfrm>
        </p:spPr>
        <p:txBody>
          <a:bodyPr>
            <a:noAutofit/>
          </a:bodyPr>
          <a:p>
            <a:pPr lvl="2">
              <a:lnSpc>
                <a:spcPct val="120000"/>
              </a:lnSpc>
              <a:spcBef>
                <a:spcPts val="0"/>
              </a:spcBef>
              <a:buFont typeface="Wingdings" panose="05000000000000000000" pitchFamily="2" charset="2"/>
              <a:buChar char="Ø"/>
            </a:pPr>
            <a:r>
              <a:rPr b="1" dirty="0" sz="2800" lang="en-US" smtClean="0">
                <a:ea typeface="Times New Roman" panose="02020603050405020304" pitchFamily="18" charset="0"/>
              </a:rPr>
              <a:t> </a:t>
            </a:r>
            <a:r>
              <a:rPr b="1" dirty="0" sz="2800" lang="en-US">
                <a:solidFill>
                  <a:prstClr val="black"/>
                </a:solidFill>
                <a:ea typeface="Times New Roman" panose="02020603050405020304" pitchFamily="18" charset="0"/>
                <a:cs typeface="Times New Roman" panose="02020603050405020304" pitchFamily="18" charset="0"/>
              </a:rPr>
              <a:t>Start IV line </a:t>
            </a:r>
            <a:r>
              <a:rPr dirty="0" sz="2800" lang="en-US">
                <a:solidFill>
                  <a:prstClr val="black"/>
                </a:solidFill>
                <a:ea typeface="Times New Roman" panose="02020603050405020304" pitchFamily="18" charset="0"/>
                <a:cs typeface="Times New Roman" panose="02020603050405020304" pitchFamily="18" charset="0"/>
              </a:rPr>
              <a:t>but restrict fluid intake 2000mls in 24 hours avoid to pulmonary and cerebral edema. Maximum of 30 drops per minute.</a:t>
            </a:r>
          </a:p>
          <a:p>
            <a:pPr lvl="2">
              <a:lnSpc>
                <a:spcPct val="120000"/>
              </a:lnSpc>
              <a:spcBef>
                <a:spcPts val="0"/>
              </a:spcBef>
              <a:buFont typeface="Wingdings" panose="05000000000000000000" pitchFamily="2" charset="2"/>
              <a:buChar char="Ø"/>
            </a:pPr>
            <a:r>
              <a:rPr b="1" dirty="0" sz="2800" lang="en-US">
                <a:solidFill>
                  <a:prstClr val="black"/>
                </a:solidFill>
                <a:ea typeface="Times New Roman" panose="02020603050405020304" pitchFamily="18" charset="0"/>
                <a:cs typeface="Times New Roman" panose="02020603050405020304" pitchFamily="18" charset="0"/>
              </a:rPr>
              <a:t>Catheterize</a:t>
            </a:r>
            <a:r>
              <a:rPr b="1" dirty="0" sz="2800" lang="en-US" smtClean="0">
                <a:solidFill>
                  <a:prstClr val="black"/>
                </a:solidFill>
                <a:ea typeface="Times New Roman" panose="02020603050405020304" pitchFamily="18" charset="0"/>
                <a:cs typeface="Times New Roman" panose="02020603050405020304" pitchFamily="18" charset="0"/>
              </a:rPr>
              <a:t>, </a:t>
            </a:r>
            <a:r>
              <a:rPr dirty="0" sz="2800" lang="en-US" smtClean="0">
                <a:solidFill>
                  <a:prstClr val="black"/>
                </a:solidFill>
                <a:ea typeface="Times New Roman" panose="02020603050405020304" pitchFamily="18" charset="0"/>
                <a:cs typeface="Times New Roman" panose="02020603050405020304" pitchFamily="18" charset="0"/>
              </a:rPr>
              <a:t>to maintain continuous urine drainage </a:t>
            </a:r>
          </a:p>
          <a:p>
            <a:pPr lvl="2">
              <a:lnSpc>
                <a:spcPct val="12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S</a:t>
            </a:r>
            <a:r>
              <a:rPr dirty="0" sz="2800" lang="en-US" smtClean="0">
                <a:solidFill>
                  <a:prstClr val="black"/>
                </a:solidFill>
                <a:ea typeface="Times New Roman" panose="02020603050405020304" pitchFamily="18" charset="0"/>
                <a:cs typeface="Times New Roman" panose="02020603050405020304" pitchFamily="18" charset="0"/>
              </a:rPr>
              <a:t>trictly </a:t>
            </a:r>
            <a:r>
              <a:rPr dirty="0" sz="2800" lang="en-US">
                <a:solidFill>
                  <a:prstClr val="black"/>
                </a:solidFill>
                <a:ea typeface="Times New Roman" panose="02020603050405020304" pitchFamily="18" charset="0"/>
                <a:cs typeface="Times New Roman" panose="02020603050405020304" pitchFamily="18" charset="0"/>
              </a:rPr>
              <a:t>monitor fluid intake and urine output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2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doctors will perform careful assessment to determine the method of delivery. </a:t>
            </a:r>
            <a:r>
              <a:rPr b="1" dirty="0" sz="2800" lang="en-US">
                <a:ea typeface="Times New Roman" panose="02020603050405020304" pitchFamily="18" charset="0"/>
              </a:rPr>
              <a:t>Vaginal delivery </a:t>
            </a:r>
            <a:r>
              <a:rPr dirty="0" sz="2800" lang="en-US">
                <a:ea typeface="Times New Roman" panose="02020603050405020304" pitchFamily="18" charset="0"/>
              </a:rPr>
              <a:t>is preferred unless there is </a:t>
            </a:r>
            <a:br>
              <a:rPr dirty="0" sz="2800" lang="en-US">
                <a:ea typeface="Times New Roman" panose="02020603050405020304" pitchFamily="18" charset="0"/>
              </a:rPr>
            </a:br>
            <a:r>
              <a:rPr dirty="0" sz="2800" lang="en-US">
                <a:ea typeface="Times New Roman" panose="02020603050405020304" pitchFamily="18" charset="0"/>
              </a:rPr>
              <a:t>contra-indication. </a:t>
            </a:r>
            <a:endParaRPr dirty="0" sz="2800" lang="en-US" smtClean="0">
              <a:ea typeface="Times New Roman" panose="02020603050405020304" pitchFamily="18" charset="0"/>
            </a:endParaRPr>
          </a:p>
          <a:p>
            <a:pPr lvl="2">
              <a:spcBef>
                <a:spcPts val="0"/>
              </a:spcBef>
              <a:buFont typeface="Wingdings" panose="05000000000000000000" pitchFamily="2" charset="2"/>
              <a:buChar char="Ø"/>
            </a:pPr>
            <a:r>
              <a:rPr dirty="0" sz="2800" lang="en-US" smtClean="0">
                <a:ea typeface="Times New Roman" panose="02020603050405020304" pitchFamily="18" charset="0"/>
              </a:rPr>
              <a:t>Once </a:t>
            </a:r>
            <a:r>
              <a:rPr dirty="0" sz="2800" lang="en-US">
                <a:ea typeface="Times New Roman" panose="02020603050405020304" pitchFamily="18" charset="0"/>
              </a:rPr>
              <a:t>the blood pressure is under control, </a:t>
            </a:r>
            <a:r>
              <a:rPr b="1" dirty="0" sz="2800" lang="en-US" err="1">
                <a:ea typeface="Times New Roman" panose="02020603050405020304" pitchFamily="18" charset="0"/>
              </a:rPr>
              <a:t>labour</a:t>
            </a:r>
            <a:r>
              <a:rPr b="1" dirty="0" sz="2800" lang="en-US">
                <a:ea typeface="Times New Roman" panose="02020603050405020304" pitchFamily="18" charset="0"/>
              </a:rPr>
              <a:t> is induced </a:t>
            </a:r>
            <a:r>
              <a:rPr dirty="0" sz="2800" lang="en-US">
                <a:ea typeface="Times New Roman" panose="02020603050405020304" pitchFamily="18" charset="0"/>
              </a:rPr>
              <a:t>by artificial rupture of membranes and </a:t>
            </a:r>
            <a:r>
              <a:rPr dirty="0" sz="2800" lang="en-US" err="1">
                <a:ea typeface="Times New Roman" panose="02020603050405020304" pitchFamily="18" charset="0"/>
              </a:rPr>
              <a:t>syntocinon</a:t>
            </a:r>
            <a:r>
              <a:rPr dirty="0" sz="2800" lang="en-US">
                <a:ea typeface="Times New Roman" panose="02020603050405020304" pitchFamily="18" charset="0"/>
              </a:rPr>
              <a:t> drip commenced</a:t>
            </a:r>
            <a:r>
              <a:rPr dirty="0" sz="2800" lang="en-US" smtClean="0">
                <a:ea typeface="Times New Roman" panose="02020603050405020304" pitchFamily="18" charset="0"/>
              </a:rPr>
              <a:t>.</a:t>
            </a:r>
          </a:p>
          <a:p>
            <a:pPr lvl="2">
              <a:spcBef>
                <a:spcPts val="0"/>
              </a:spcBef>
              <a:buFont typeface="Wingdings" panose="05000000000000000000" pitchFamily="2" charset="2"/>
              <a:buChar char="Ø"/>
            </a:pPr>
            <a:r>
              <a:rPr dirty="0" sz="2800" lang="en-US" smtClean="0">
                <a:ea typeface="Times New Roman" panose="02020603050405020304" pitchFamily="18" charset="0"/>
              </a:rPr>
              <a:t> If </a:t>
            </a:r>
            <a:r>
              <a:rPr dirty="0" sz="2800" lang="en-US">
                <a:ea typeface="Times New Roman" panose="02020603050405020304" pitchFamily="18" charset="0"/>
              </a:rPr>
              <a:t>vaginal delivery is not possible she is delivered by </a:t>
            </a:r>
            <a:r>
              <a:rPr b="1" dirty="0" sz="2800" lang="en-US">
                <a:ea typeface="Times New Roman" panose="02020603050405020304" pitchFamily="18" charset="0"/>
              </a:rPr>
              <a:t>caesarean </a:t>
            </a:r>
            <a:r>
              <a:rPr b="1" dirty="0" sz="2800" lang="en-US" smtClean="0">
                <a:ea typeface="Times New Roman" panose="02020603050405020304" pitchFamily="18" charset="0"/>
              </a:rPr>
              <a:t>section.</a:t>
            </a:r>
          </a:p>
          <a:p>
            <a:pPr lvl="2">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patient should be nursed in a </a:t>
            </a:r>
            <a:r>
              <a:rPr b="1" dirty="0" sz="2800" lang="en-US">
                <a:ea typeface="Times New Roman" panose="02020603050405020304" pitchFamily="18" charset="0"/>
              </a:rPr>
              <a:t>darkened, quiet room</a:t>
            </a:r>
            <a:r>
              <a:rPr dirty="0" sz="2800" lang="en-US" smtClean="0">
                <a:ea typeface="Times New Roman" panose="02020603050405020304" pitchFamily="18" charset="0"/>
              </a:rPr>
              <a:t>.</a:t>
            </a:r>
            <a:endParaRPr dirty="0" sz="2800" lang="en-US">
              <a:ea typeface="Times New Roman" panose="02020603050405020304" pitchFamily="18" charset="0"/>
            </a:endParaRPr>
          </a:p>
        </p:txBody>
      </p:sp>
      <p:sp>
        <p:nvSpPr>
          <p:cNvPr id="1049175" name="Slide Number Placeholder 3"/>
          <p:cNvSpPr>
            <a:spLocks noGrp="1"/>
          </p:cNvSpPr>
          <p:nvPr>
            <p:ph type="sldNum" sz="quarter" idx="12"/>
          </p:nvPr>
        </p:nvSpPr>
        <p:spPr/>
        <p:txBody>
          <a:bodyPr/>
          <a:p>
            <a:fld id="{5F0F26D2-990D-4104-B198-15B1F813F25B}" type="slidenum">
              <a:rPr lang="en-US" smtClean="0"/>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554" name=""/>
        <p:cNvGrpSpPr/>
        <p:nvPr/>
      </p:nvGrpSpPr>
      <p:grpSpPr>
        <a:xfrm>
          <a:off x="0" y="0"/>
          <a:ext cx="0" cy="0"/>
          <a:chOff x="0" y="0"/>
          <a:chExt cx="0" cy="0"/>
        </a:xfrm>
      </p:grpSpPr>
      <p:sp>
        <p:nvSpPr>
          <p:cNvPr id="1049176" name="Title 1"/>
          <p:cNvSpPr>
            <a:spLocks noGrp="1"/>
          </p:cNvSpPr>
          <p:nvPr>
            <p:ph type="title"/>
          </p:nvPr>
        </p:nvSpPr>
        <p:spPr>
          <a:xfrm>
            <a:off x="838200" y="103033"/>
            <a:ext cx="10515600" cy="785610"/>
          </a:xfrm>
        </p:spPr>
        <p:txBody>
          <a:bodyPr/>
          <a:p>
            <a:pPr algn="ctr"/>
            <a:r>
              <a:rPr dirty="0" lang="en-US" smtClean="0">
                <a:solidFill>
                  <a:srgbClr val="00B0F0"/>
                </a:solidFill>
                <a:latin typeface="+mn-lt"/>
              </a:rPr>
              <a:t>Management of </a:t>
            </a:r>
            <a:r>
              <a:rPr dirty="0" lang="en-US" err="1" smtClean="0">
                <a:solidFill>
                  <a:srgbClr val="00B0F0"/>
                </a:solidFill>
                <a:latin typeface="+mn-lt"/>
              </a:rPr>
              <a:t>Eclampsia</a:t>
            </a:r>
            <a:endParaRPr dirty="0" lang="en-US">
              <a:solidFill>
                <a:srgbClr val="00B0F0"/>
              </a:solidFill>
              <a:latin typeface="+mn-lt"/>
            </a:endParaRPr>
          </a:p>
        </p:txBody>
      </p:sp>
      <p:sp>
        <p:nvSpPr>
          <p:cNvPr id="1049177" name="Content Placeholder 2"/>
          <p:cNvSpPr>
            <a:spLocks noGrp="1"/>
          </p:cNvSpPr>
          <p:nvPr>
            <p:ph idx="1"/>
          </p:nvPr>
        </p:nvSpPr>
        <p:spPr>
          <a:xfrm>
            <a:off x="838200" y="837127"/>
            <a:ext cx="10515600" cy="5898524"/>
          </a:xfrm>
        </p:spPr>
        <p:txBody>
          <a:bodyPr>
            <a:normAutofit/>
          </a:bodyPr>
          <a:p>
            <a:r>
              <a:rPr b="1" dirty="0" lang="en-US" smtClean="0">
                <a:solidFill>
                  <a:prstClr val="black"/>
                </a:solidFill>
                <a:ea typeface="Times New Roman" panose="02020603050405020304" pitchFamily="18" charset="0"/>
              </a:rPr>
              <a:t>Take </a:t>
            </a:r>
            <a:r>
              <a:rPr b="1" dirty="0" lang="en-US">
                <a:solidFill>
                  <a:prstClr val="black"/>
                </a:solidFill>
                <a:ea typeface="Times New Roman" panose="02020603050405020304" pitchFamily="18" charset="0"/>
              </a:rPr>
              <a:t>observations </a:t>
            </a:r>
            <a:r>
              <a:rPr dirty="0" lang="en-US">
                <a:solidFill>
                  <a:prstClr val="black"/>
                </a:solidFill>
                <a:ea typeface="Times New Roman" panose="02020603050405020304" pitchFamily="18" charset="0"/>
              </a:rPr>
              <a:t>of vital signs and uterine contractions </a:t>
            </a:r>
            <a:br>
              <a:rPr dirty="0" lang="en-US">
                <a:solidFill>
                  <a:prstClr val="black"/>
                </a:solidFill>
                <a:ea typeface="Times New Roman" panose="02020603050405020304" pitchFamily="18" charset="0"/>
              </a:rPr>
            </a:br>
            <a:r>
              <a:rPr dirty="0" lang="en-US">
                <a:solidFill>
                  <a:prstClr val="black"/>
                </a:solidFill>
                <a:ea typeface="Times New Roman" panose="02020603050405020304" pitchFamily="18" charset="0"/>
              </a:rPr>
              <a:t>half </a:t>
            </a:r>
            <a:r>
              <a:rPr dirty="0" lang="en-US" smtClean="0">
                <a:solidFill>
                  <a:prstClr val="black"/>
                </a:solidFill>
                <a:ea typeface="Times New Roman" panose="02020603050405020304" pitchFamily="18" charset="0"/>
              </a:rPr>
              <a:t>hourly.</a:t>
            </a:r>
          </a:p>
          <a:p>
            <a:r>
              <a:rPr b="1" dirty="0" lang="en-US" smtClean="0">
                <a:solidFill>
                  <a:prstClr val="black"/>
                </a:solidFill>
                <a:ea typeface="Times New Roman" panose="02020603050405020304" pitchFamily="18" charset="0"/>
              </a:rPr>
              <a:t>Protect </a:t>
            </a:r>
            <a:r>
              <a:rPr b="1" dirty="0" lang="en-US">
                <a:solidFill>
                  <a:prstClr val="black"/>
                </a:solidFill>
                <a:ea typeface="Times New Roman" panose="02020603050405020304" pitchFamily="18" charset="0"/>
              </a:rPr>
              <a:t>from injury </a:t>
            </a:r>
            <a:r>
              <a:rPr dirty="0" lang="en-US">
                <a:solidFill>
                  <a:prstClr val="black"/>
                </a:solidFill>
                <a:ea typeface="Times New Roman" panose="02020603050405020304" pitchFamily="18" charset="0"/>
              </a:rPr>
              <a:t>from the cot sides and nurse in semi-prone position to encourage saliva and mucus drainage. </a:t>
            </a:r>
            <a:endParaRPr dirty="0" lang="en-US" smtClean="0">
              <a:solidFill>
                <a:prstClr val="black"/>
              </a:solidFill>
              <a:ea typeface="Times New Roman" panose="02020603050405020304" pitchFamily="18" charset="0"/>
            </a:endParaRPr>
          </a:p>
          <a:p>
            <a:r>
              <a:rPr b="1" dirty="0" lang="en-US" smtClean="0">
                <a:solidFill>
                  <a:prstClr val="black"/>
                </a:solidFill>
                <a:ea typeface="Times New Roman" panose="02020603050405020304" pitchFamily="18" charset="0"/>
              </a:rPr>
              <a:t>Do </a:t>
            </a:r>
            <a:r>
              <a:rPr b="1" dirty="0" lang="en-US">
                <a:solidFill>
                  <a:prstClr val="black"/>
                </a:solidFill>
                <a:ea typeface="Times New Roman" panose="02020603050405020304" pitchFamily="18" charset="0"/>
              </a:rPr>
              <a:t>not restrict </a:t>
            </a:r>
            <a:r>
              <a:rPr dirty="0" lang="en-US">
                <a:solidFill>
                  <a:prstClr val="black"/>
                </a:solidFill>
                <a:ea typeface="Times New Roman" panose="02020603050405020304" pitchFamily="18" charset="0"/>
              </a:rPr>
              <a:t>convulsive </a:t>
            </a:r>
            <a:r>
              <a:rPr dirty="0" lang="en-US" smtClean="0">
                <a:solidFill>
                  <a:prstClr val="black"/>
                </a:solidFill>
                <a:ea typeface="Times New Roman" panose="02020603050405020304" pitchFamily="18" charset="0"/>
              </a:rPr>
              <a:t>movements.</a:t>
            </a:r>
          </a:p>
          <a:p>
            <a:r>
              <a:rPr dirty="0" lang="en-US" smtClean="0">
                <a:solidFill>
                  <a:prstClr val="black"/>
                </a:solidFill>
                <a:ea typeface="Times New Roman" panose="02020603050405020304" pitchFamily="18" charset="0"/>
              </a:rPr>
              <a:t>Ensure </a:t>
            </a:r>
            <a:r>
              <a:rPr b="1" dirty="0" lang="en-US">
                <a:solidFill>
                  <a:prstClr val="black"/>
                </a:solidFill>
                <a:ea typeface="Times New Roman" panose="02020603050405020304" pitchFamily="18" charset="0"/>
              </a:rPr>
              <a:t>catheter care </a:t>
            </a:r>
            <a:r>
              <a:rPr dirty="0" lang="en-US">
                <a:solidFill>
                  <a:prstClr val="black"/>
                </a:solidFill>
                <a:ea typeface="Times New Roman" panose="02020603050405020304" pitchFamily="18" charset="0"/>
              </a:rPr>
              <a:t>and keep the airway </a:t>
            </a:r>
            <a:r>
              <a:rPr dirty="0" lang="en-US" smtClean="0">
                <a:solidFill>
                  <a:prstClr val="black"/>
                </a:solidFill>
                <a:ea typeface="Times New Roman" panose="02020603050405020304" pitchFamily="18" charset="0"/>
              </a:rPr>
              <a:t>clear.</a:t>
            </a:r>
          </a:p>
          <a:p>
            <a:r>
              <a:rPr dirty="0" lang="en-US" smtClean="0">
                <a:solidFill>
                  <a:prstClr val="black"/>
                </a:solidFill>
                <a:ea typeface="Times New Roman" panose="02020603050405020304" pitchFamily="18" charset="0"/>
              </a:rPr>
              <a:t>Prepare </a:t>
            </a:r>
            <a:r>
              <a:rPr dirty="0" lang="en-US">
                <a:solidFill>
                  <a:prstClr val="black"/>
                </a:solidFill>
                <a:ea typeface="Times New Roman" panose="02020603050405020304" pitchFamily="18" charset="0"/>
              </a:rPr>
              <a:t>for delivery or caesarean section as </a:t>
            </a:r>
            <a:r>
              <a:rPr dirty="0" lang="en-US" smtClean="0">
                <a:solidFill>
                  <a:prstClr val="black"/>
                </a:solidFill>
                <a:ea typeface="Times New Roman" panose="02020603050405020304" pitchFamily="18" charset="0"/>
              </a:rPr>
              <a:t>appropriate.</a:t>
            </a:r>
          </a:p>
          <a:p>
            <a:r>
              <a:rPr b="1" dirty="0" lang="en-US" smtClean="0">
                <a:solidFill>
                  <a:prstClr val="black"/>
                </a:solidFill>
                <a:ea typeface="Times New Roman" panose="02020603050405020304" pitchFamily="18" charset="0"/>
              </a:rPr>
              <a:t>After </a:t>
            </a:r>
            <a:r>
              <a:rPr b="1" dirty="0" lang="en-US">
                <a:solidFill>
                  <a:prstClr val="black"/>
                </a:solidFill>
                <a:ea typeface="Times New Roman" panose="02020603050405020304" pitchFamily="18" charset="0"/>
              </a:rPr>
              <a:t>a fit continue oxygen therapy </a:t>
            </a:r>
            <a:r>
              <a:rPr dirty="0" lang="en-US">
                <a:solidFill>
                  <a:prstClr val="black"/>
                </a:solidFill>
                <a:ea typeface="Times New Roman" panose="02020603050405020304" pitchFamily="18" charset="0"/>
              </a:rPr>
              <a:t>and, do not give oral </a:t>
            </a:r>
            <a:r>
              <a:rPr dirty="0" lang="en-US" smtClean="0">
                <a:solidFill>
                  <a:prstClr val="black"/>
                </a:solidFill>
                <a:ea typeface="Times New Roman" panose="02020603050405020304" pitchFamily="18" charset="0"/>
              </a:rPr>
              <a:t>fluids.</a:t>
            </a:r>
          </a:p>
          <a:p>
            <a:r>
              <a:rPr dirty="0" lang="en-US" smtClean="0">
                <a:solidFill>
                  <a:prstClr val="black"/>
                </a:solidFill>
                <a:ea typeface="Times New Roman" panose="02020603050405020304" pitchFamily="18" charset="0"/>
              </a:rPr>
              <a:t>Observe </a:t>
            </a:r>
            <a:r>
              <a:rPr dirty="0" lang="en-US">
                <a:solidFill>
                  <a:prstClr val="black"/>
                </a:solidFill>
                <a:ea typeface="Times New Roman" panose="02020603050405020304" pitchFamily="18" charset="0"/>
              </a:rPr>
              <a:t>for signs of </a:t>
            </a:r>
            <a:r>
              <a:rPr dirty="0" lang="en-US" err="1">
                <a:solidFill>
                  <a:prstClr val="black"/>
                </a:solidFill>
                <a:ea typeface="Times New Roman" panose="02020603050405020304" pitchFamily="18" charset="0"/>
              </a:rPr>
              <a:t>labour</a:t>
            </a:r>
            <a:r>
              <a:rPr dirty="0" lang="en-US">
                <a:solidFill>
                  <a:prstClr val="black"/>
                </a:solidFill>
                <a:ea typeface="Times New Roman" panose="02020603050405020304" pitchFamily="18" charset="0"/>
              </a:rPr>
              <a:t>. </a:t>
            </a:r>
            <a:endParaRPr dirty="0" lang="en-US" smtClean="0">
              <a:solidFill>
                <a:prstClr val="black"/>
              </a:solidFill>
              <a:ea typeface="Times New Roman" panose="02020603050405020304" pitchFamily="18" charset="0"/>
            </a:endParaRPr>
          </a:p>
          <a:p>
            <a:r>
              <a:rPr dirty="0" lang="en-US" smtClean="0">
                <a:solidFill>
                  <a:prstClr val="black"/>
                </a:solidFill>
                <a:ea typeface="Times New Roman" panose="02020603050405020304" pitchFamily="18" charset="0"/>
              </a:rPr>
              <a:t>Delivery </a:t>
            </a:r>
            <a:r>
              <a:rPr dirty="0" lang="en-US">
                <a:solidFill>
                  <a:prstClr val="black"/>
                </a:solidFill>
                <a:ea typeface="Times New Roman" panose="02020603050405020304" pitchFamily="18" charset="0"/>
              </a:rPr>
              <a:t>is by vacuum extraction and sedation is continued. </a:t>
            </a:r>
            <a:endParaRPr dirty="0" lang="en-US" smtClean="0">
              <a:solidFill>
                <a:prstClr val="black"/>
              </a:solidFill>
              <a:ea typeface="Times New Roman" panose="02020603050405020304" pitchFamily="18" charset="0"/>
            </a:endParaRPr>
          </a:p>
          <a:p>
            <a:r>
              <a:rPr dirty="0" lang="en-US" smtClean="0">
                <a:solidFill>
                  <a:prstClr val="black"/>
                </a:solidFill>
                <a:ea typeface="Times New Roman" panose="02020603050405020304" pitchFamily="18" charset="0"/>
              </a:rPr>
              <a:t>The </a:t>
            </a:r>
            <a:r>
              <a:rPr dirty="0" lang="en-US">
                <a:solidFill>
                  <a:prstClr val="black"/>
                </a:solidFill>
                <a:ea typeface="Times New Roman" panose="02020603050405020304" pitchFamily="18" charset="0"/>
              </a:rPr>
              <a:t>baby should be nursed in the special care baby unit (nursery). </a:t>
            </a:r>
            <a:endParaRPr dirty="0" lang="en-US">
              <a:solidFill>
                <a:prstClr val="black"/>
              </a:solidFill>
            </a:endParaRPr>
          </a:p>
          <a:p>
            <a:endParaRPr dirty="0" lang="en-US"/>
          </a:p>
        </p:txBody>
      </p:sp>
      <p:sp>
        <p:nvSpPr>
          <p:cNvPr id="1049178" name="Slide Number Placeholder 3"/>
          <p:cNvSpPr>
            <a:spLocks noGrp="1"/>
          </p:cNvSpPr>
          <p:nvPr>
            <p:ph type="sldNum" sz="quarter" idx="12"/>
          </p:nvPr>
        </p:nvSpPr>
        <p:spPr/>
        <p:txBody>
          <a:bodyPr/>
          <a:p>
            <a:fld id="{5F0F26D2-990D-4104-B198-15B1F813F25B}" type="slidenum">
              <a:rPr lang="en-US" smtClean="0"/>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667" name="Title 1"/>
          <p:cNvSpPr>
            <a:spLocks noGrp="1"/>
          </p:cNvSpPr>
          <p:nvPr>
            <p:ph type="title"/>
          </p:nvPr>
        </p:nvSpPr>
        <p:spPr/>
        <p:txBody>
          <a:bodyPr/>
          <a:p>
            <a:r>
              <a:rPr dirty="0" lang="en-US" smtClean="0">
                <a:solidFill>
                  <a:srgbClr val="00B0F0"/>
                </a:solidFill>
              </a:rPr>
              <a:t>management</a:t>
            </a:r>
            <a:endParaRPr dirty="0" lang="en-US">
              <a:solidFill>
                <a:srgbClr val="00B0F0"/>
              </a:solidFill>
            </a:endParaRPr>
          </a:p>
        </p:txBody>
      </p:sp>
      <p:sp>
        <p:nvSpPr>
          <p:cNvPr id="1048668" name="Content Placeholder 2"/>
          <p:cNvSpPr>
            <a:spLocks noGrp="1"/>
          </p:cNvSpPr>
          <p:nvPr>
            <p:ph idx="1"/>
          </p:nvPr>
        </p:nvSpPr>
        <p:spPr/>
        <p:txBody>
          <a:bodyPr/>
          <a:p>
            <a:pPr indent="0" marL="0">
              <a:buNone/>
            </a:pPr>
            <a:r>
              <a:rPr b="1" dirty="0" lang="en-US" smtClean="0"/>
              <a:t>2. Fluids : </a:t>
            </a:r>
          </a:p>
          <a:p>
            <a:r>
              <a:rPr dirty="0" lang="en-US" smtClean="0"/>
              <a:t>The amount of fluids to be infused in 24 hours is calculated as total amount approx. 3litres  of 5% dextrose to alternate with ringer’s  solution.</a:t>
            </a:r>
          </a:p>
          <a:p>
            <a:r>
              <a:rPr dirty="0" lang="en-US" smtClean="0"/>
              <a:t>Extra amount of dextrose equal to amount of vomitus and urine in 24 hours, is to be added.</a:t>
            </a:r>
          </a:p>
          <a:p>
            <a:r>
              <a:rPr dirty="0" lang="en-US" smtClean="0"/>
              <a:t>These measure help to correct dehydration, electrolyte imbalance and </a:t>
            </a:r>
            <a:r>
              <a:rPr dirty="0" lang="en-US" err="1" smtClean="0"/>
              <a:t>keto</a:t>
            </a:r>
            <a:r>
              <a:rPr dirty="0" lang="en-US" smtClean="0"/>
              <a:t>-acidosis.</a:t>
            </a:r>
            <a:endParaRPr dirty="0" lang="en-US"/>
          </a:p>
        </p:txBody>
      </p:sp>
      <p:sp>
        <p:nvSpPr>
          <p:cNvPr id="1048669" name="Slide Number Placeholder 4"/>
          <p:cNvSpPr>
            <a:spLocks noGrp="1"/>
          </p:cNvSpPr>
          <p:nvPr>
            <p:ph type="sldNum" sz="quarter" idx="12"/>
          </p:nvPr>
        </p:nvSpPr>
        <p:spPr/>
        <p:txBody>
          <a:bodyPr/>
          <a:p>
            <a:fld id="{5F0F26D2-990D-4104-B198-15B1F813F25B}" type="slidenum">
              <a:rPr lang="en-US" smtClean="0"/>
              <a:t>17</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555" name=""/>
        <p:cNvGrpSpPr/>
        <p:nvPr/>
      </p:nvGrpSpPr>
      <p:grpSpPr>
        <a:xfrm>
          <a:off x="0" y="0"/>
          <a:ext cx="0" cy="0"/>
          <a:chOff x="0" y="0"/>
          <a:chExt cx="0" cy="0"/>
        </a:xfrm>
      </p:grpSpPr>
      <p:sp>
        <p:nvSpPr>
          <p:cNvPr id="1049179" name="Title 1"/>
          <p:cNvSpPr>
            <a:spLocks noGrp="1"/>
          </p:cNvSpPr>
          <p:nvPr>
            <p:ph type="title"/>
          </p:nvPr>
        </p:nvSpPr>
        <p:spPr>
          <a:xfrm>
            <a:off x="838200" y="1"/>
            <a:ext cx="10515600" cy="1184856"/>
          </a:xfrm>
        </p:spPr>
        <p:txBody>
          <a:bodyPr>
            <a:normAutofit fontScale="90000"/>
          </a:bodyPr>
          <a:p>
            <a:pPr algn="ctr"/>
            <a:r>
              <a:rPr dirty="0" lang="en-US" smtClean="0">
                <a:solidFill>
                  <a:srgbClr val="00B0F0"/>
                </a:solidFill>
              </a:rPr>
              <a:t>Managing A Patient During A Convulsion/Seizure/fit</a:t>
            </a:r>
            <a:endParaRPr dirty="0" lang="en-US">
              <a:solidFill>
                <a:srgbClr val="00B0F0"/>
              </a:solidFill>
            </a:endParaRPr>
          </a:p>
        </p:txBody>
      </p:sp>
      <p:sp>
        <p:nvSpPr>
          <p:cNvPr id="1049180" name="Content Placeholder 2"/>
          <p:cNvSpPr>
            <a:spLocks noGrp="1"/>
          </p:cNvSpPr>
          <p:nvPr>
            <p:ph idx="1"/>
          </p:nvPr>
        </p:nvSpPr>
        <p:spPr>
          <a:xfrm>
            <a:off x="838200" y="1197735"/>
            <a:ext cx="10515600" cy="5331854"/>
          </a:xfrm>
        </p:spPr>
        <p:txBody>
          <a:bodyPr>
            <a:normAutofit fontScale="92500" lnSpcReduction="20000"/>
          </a:bodyPr>
          <a:p>
            <a:pPr algn="just" lvl="1">
              <a:lnSpc>
                <a:spcPct val="115000"/>
              </a:lnSpc>
              <a:spcBef>
                <a:spcPts val="0"/>
              </a:spcBef>
              <a:buFont typeface="Wingdings" panose="05000000000000000000" pitchFamily="2" charset="2"/>
              <a:buChar char="Ø"/>
            </a:pPr>
            <a:r>
              <a:rPr dirty="0" sz="2900" lang="en-US" smtClean="0">
                <a:ea typeface="Times New Roman" panose="02020603050405020304" pitchFamily="18" charset="0"/>
                <a:cs typeface="Times New Roman" panose="02020603050405020304" pitchFamily="18" charset="0"/>
              </a:rPr>
              <a:t>Patient </a:t>
            </a:r>
            <a:r>
              <a:rPr dirty="0" sz="2900" lang="en-US">
                <a:ea typeface="Times New Roman" panose="02020603050405020304" pitchFamily="18" charset="0"/>
                <a:cs typeface="Times New Roman" panose="02020603050405020304" pitchFamily="18" charset="0"/>
              </a:rPr>
              <a:t>should be put in semi prone position so that mucous and saliva can drain out</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Tight fitting dresses around the neck should be loosened or removed</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No attempt should be made to insert any instrument into the mouth</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Administer magnesium sulphate (or diazepam) as per regime to control fits </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Aspirate secretions from the mouth and nostrils as necessary </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Give Oxygen continuously during fit and for 5 minutes after each fit (if available) </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Fitting should be allowed to complete its course without restraining the patient </a:t>
            </a:r>
            <a:endParaRPr dirty="0" sz="2900" lang="en-US">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r>
              <a:rPr dirty="0" sz="2900" lang="en-US">
                <a:ea typeface="Times New Roman" panose="02020603050405020304" pitchFamily="18" charset="0"/>
                <a:cs typeface="Times New Roman" panose="02020603050405020304" pitchFamily="18" charset="0"/>
              </a:rPr>
              <a:t>Privacy and dignity of patient must be observed - pull screens around her</a:t>
            </a:r>
            <a:endParaRPr dirty="0" sz="2900" lang="en-US">
              <a:ea typeface="Calibri" panose="020F0502020204030204" pitchFamily="34" charset="0"/>
              <a:cs typeface="Times New Roman" panose="02020603050405020304" pitchFamily="18" charset="0"/>
            </a:endParaRPr>
          </a:p>
          <a:p>
            <a:endParaRPr dirty="0" lang="en-US"/>
          </a:p>
        </p:txBody>
      </p:sp>
      <p:sp>
        <p:nvSpPr>
          <p:cNvPr id="1049181" name="Slide Number Placeholder 3"/>
          <p:cNvSpPr>
            <a:spLocks noGrp="1"/>
          </p:cNvSpPr>
          <p:nvPr>
            <p:ph type="sldNum" sz="quarter" idx="12"/>
          </p:nvPr>
        </p:nvSpPr>
        <p:spPr/>
        <p:txBody>
          <a:bodyPr/>
          <a:p>
            <a:fld id="{5F0F26D2-990D-4104-B198-15B1F813F25B}" type="slidenum">
              <a:rPr lang="en-US" smtClean="0"/>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556" name=""/>
        <p:cNvGrpSpPr/>
        <p:nvPr/>
      </p:nvGrpSpPr>
      <p:grpSpPr>
        <a:xfrm>
          <a:off x="0" y="0"/>
          <a:ext cx="0" cy="0"/>
          <a:chOff x="0" y="0"/>
          <a:chExt cx="0" cy="0"/>
        </a:xfrm>
      </p:grpSpPr>
      <p:sp>
        <p:nvSpPr>
          <p:cNvPr id="1049182" name="Title 1"/>
          <p:cNvSpPr>
            <a:spLocks noGrp="1"/>
          </p:cNvSpPr>
          <p:nvPr>
            <p:ph type="title"/>
          </p:nvPr>
        </p:nvSpPr>
        <p:spPr>
          <a:xfrm>
            <a:off x="838200" y="365126"/>
            <a:ext cx="10515600" cy="742458"/>
          </a:xfrm>
        </p:spPr>
        <p:txBody>
          <a:bodyPr/>
          <a:p>
            <a:pPr algn="ctr"/>
            <a:r>
              <a:rPr dirty="0" lang="en-US" smtClean="0">
                <a:solidFill>
                  <a:srgbClr val="00B0F0"/>
                </a:solidFill>
              </a:rPr>
              <a:t>Delivery </a:t>
            </a:r>
            <a:endParaRPr dirty="0" lang="en-US">
              <a:solidFill>
                <a:srgbClr val="00B0F0"/>
              </a:solidFill>
            </a:endParaRPr>
          </a:p>
        </p:txBody>
      </p:sp>
      <p:sp>
        <p:nvSpPr>
          <p:cNvPr id="1049183" name="Content Placeholder 2"/>
          <p:cNvSpPr>
            <a:spLocks noGrp="1"/>
          </p:cNvSpPr>
          <p:nvPr>
            <p:ph idx="1"/>
          </p:nvPr>
        </p:nvSpPr>
        <p:spPr>
          <a:xfrm>
            <a:off x="838200" y="1197735"/>
            <a:ext cx="10515600" cy="4979228"/>
          </a:xfrm>
        </p:spPr>
        <p:txBody>
          <a:bodyPr>
            <a:normAutofit/>
          </a:bodyPr>
          <a:p>
            <a:pPr algn="just" indent="-457200" lvl="2">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Delivery </a:t>
            </a:r>
            <a:r>
              <a:rPr dirty="0" sz="2800" lang="en-US">
                <a:ea typeface="Times New Roman" panose="02020603050405020304" pitchFamily="18" charset="0"/>
                <a:cs typeface="Times New Roman" panose="02020603050405020304" pitchFamily="18" charset="0"/>
              </a:rPr>
              <a:t>should take place as soon as the woman’s condition has been stabilized, preferably within 6-8 hours from first convulsion; or within 12 hours of admission</a:t>
            </a:r>
            <a:endParaRPr dirty="0" sz="2800" lang="en-US">
              <a:ea typeface="Calibri" panose="020F0502020204030204" pitchFamily="34"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Delaying delivery to increase fetal maturity will risk the lives of both the woman and the fetus. </a:t>
            </a:r>
            <a:endParaRPr dirty="0" sz="2800" lang="en-US">
              <a:ea typeface="Calibri" panose="020F0502020204030204" pitchFamily="34"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Delivery should occur regardless of the gestational age, but Eclampsia alone is not an indication for C/section. </a:t>
            </a:r>
            <a:endParaRPr dirty="0" sz="2800" lang="en-US" smtClean="0">
              <a:ea typeface="Times New Roman" panose="02020603050405020304" pitchFamily="18"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Get </a:t>
            </a:r>
            <a:r>
              <a:rPr dirty="0" sz="2800" lang="en-US">
                <a:ea typeface="Times New Roman" panose="02020603050405020304" pitchFamily="18" charset="0"/>
                <a:cs typeface="Times New Roman" panose="02020603050405020304" pitchFamily="18" charset="0"/>
              </a:rPr>
              <a:t>skilled </a:t>
            </a:r>
            <a:r>
              <a:rPr dirty="0" sz="2800" lang="en-US" err="1" smtClean="0">
                <a:ea typeface="Times New Roman" panose="02020603050405020304" pitchFamily="18" charset="0"/>
                <a:cs typeface="Times New Roman" panose="02020603050405020304" pitchFamily="18" charset="0"/>
              </a:rPr>
              <a:t>anaesthetic</a:t>
            </a:r>
            <a:r>
              <a:rPr dirty="0" sz="2800" lang="en-US" smtClean="0">
                <a:ea typeface="Times New Roman" panose="02020603050405020304" pitchFamily="18" charset="0"/>
                <a:cs typeface="Times New Roman" panose="02020603050405020304" pitchFamily="18" charset="0"/>
              </a:rPr>
              <a:t> </a:t>
            </a:r>
            <a:r>
              <a:rPr dirty="0" sz="2800" lang="en-US">
                <a:ea typeface="Times New Roman" panose="02020603050405020304" pitchFamily="18" charset="0"/>
                <a:cs typeface="Times New Roman" panose="02020603050405020304" pitchFamily="18" charset="0"/>
              </a:rPr>
              <a:t>help early; this will also aid the management of hypertensive crises and fits.</a:t>
            </a:r>
            <a:endParaRPr dirty="0" sz="2800" lang="en-US">
              <a:ea typeface="Calibri" panose="020F0502020204030204" pitchFamily="34" charset="0"/>
              <a:cs typeface="Times New Roman" panose="02020603050405020304" pitchFamily="18" charset="0"/>
            </a:endParaRPr>
          </a:p>
          <a:p>
            <a:endParaRPr dirty="0" lang="en-US"/>
          </a:p>
        </p:txBody>
      </p:sp>
      <p:sp>
        <p:nvSpPr>
          <p:cNvPr id="1049184" name="Slide Number Placeholder 3"/>
          <p:cNvSpPr>
            <a:spLocks noGrp="1"/>
          </p:cNvSpPr>
          <p:nvPr>
            <p:ph type="sldNum" sz="quarter" idx="12"/>
          </p:nvPr>
        </p:nvSpPr>
        <p:spPr/>
        <p:txBody>
          <a:bodyPr/>
          <a:p>
            <a:fld id="{5F0F26D2-990D-4104-B198-15B1F813F25B}" type="slidenum">
              <a:rPr lang="en-US" smtClean="0"/>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557" name=""/>
        <p:cNvGrpSpPr/>
        <p:nvPr/>
      </p:nvGrpSpPr>
      <p:grpSpPr>
        <a:xfrm>
          <a:off x="0" y="0"/>
          <a:ext cx="0" cy="0"/>
          <a:chOff x="0" y="0"/>
          <a:chExt cx="0" cy="0"/>
        </a:xfrm>
      </p:grpSpPr>
      <p:sp>
        <p:nvSpPr>
          <p:cNvPr id="1049185" name="Title 1"/>
          <p:cNvSpPr>
            <a:spLocks noGrp="1"/>
          </p:cNvSpPr>
          <p:nvPr>
            <p:ph type="title"/>
          </p:nvPr>
        </p:nvSpPr>
        <p:spPr>
          <a:xfrm>
            <a:off x="838200" y="1"/>
            <a:ext cx="10515600" cy="669700"/>
          </a:xfrm>
        </p:spPr>
        <p:txBody>
          <a:bodyPr>
            <a:normAutofit fontScale="90000"/>
          </a:bodyPr>
          <a:p>
            <a:pPr algn="ctr"/>
            <a:r>
              <a:rPr dirty="0" lang="en-US" smtClean="0">
                <a:solidFill>
                  <a:srgbClr val="00B0F0"/>
                </a:solidFill>
                <a:latin typeface="+mn-lt"/>
              </a:rPr>
              <a:t>Mode of delivery</a:t>
            </a:r>
            <a:endParaRPr dirty="0" lang="en-US">
              <a:solidFill>
                <a:srgbClr val="00B0F0"/>
              </a:solidFill>
              <a:latin typeface="+mn-lt"/>
            </a:endParaRPr>
          </a:p>
        </p:txBody>
      </p:sp>
      <p:sp>
        <p:nvSpPr>
          <p:cNvPr id="1049186" name="Content Placeholder 2"/>
          <p:cNvSpPr>
            <a:spLocks noGrp="1"/>
          </p:cNvSpPr>
          <p:nvPr>
            <p:ph idx="1"/>
          </p:nvPr>
        </p:nvSpPr>
        <p:spPr>
          <a:xfrm>
            <a:off x="838200" y="708338"/>
            <a:ext cx="10515600" cy="5468625"/>
          </a:xfrm>
        </p:spPr>
        <p:txBody>
          <a:bodyPr>
            <a:normAutofit fontScale="92500" lnSpcReduction="10000"/>
          </a:bodyPr>
          <a:p>
            <a:pPr algn="just" lvl="0" marR="0">
              <a:lnSpc>
                <a:spcPct val="115000"/>
              </a:lnSpc>
              <a:spcBef>
                <a:spcPts val="0"/>
              </a:spcBef>
              <a:spcAft>
                <a:spcPts val="0"/>
              </a:spcAft>
              <a:buFont typeface="Wingdings" panose="05000000000000000000" pitchFamily="2" charset="2"/>
              <a:buChar char="Ø"/>
            </a:pPr>
            <a:r>
              <a:rPr b="1" dirty="0" lang="en-US" smtClean="0">
                <a:ea typeface="Times New Roman" panose="02020603050405020304" pitchFamily="18" charset="0"/>
                <a:cs typeface="Times New Roman" panose="02020603050405020304" pitchFamily="18" charset="0"/>
              </a:rPr>
              <a:t>Vaginal delivery </a:t>
            </a:r>
            <a:r>
              <a:rPr dirty="0" lang="en-US" smtClean="0">
                <a:ea typeface="Times New Roman" panose="02020603050405020304" pitchFamily="18" charset="0"/>
                <a:cs typeface="Times New Roman" panose="02020603050405020304" pitchFamily="18" charset="0"/>
              </a:rPr>
              <a:t>is recommended:</a:t>
            </a:r>
            <a:endParaRPr dirty="0" sz="2400" lang="en-US" smtClean="0">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ü"/>
            </a:pPr>
            <a:r>
              <a:rPr dirty="0" sz="2400" lang="en-US" smtClean="0">
                <a:ea typeface="Times New Roman" panose="02020603050405020304" pitchFamily="18" charset="0"/>
                <a:cs typeface="Times New Roman" panose="02020603050405020304" pitchFamily="18" charset="0"/>
              </a:rPr>
              <a:t>If the cervix is favorable (soft, dilated, effaced), rupture the membranes and induce labor using oxytocin</a:t>
            </a:r>
          </a:p>
          <a:p>
            <a:pPr algn="just" lvl="2">
              <a:lnSpc>
                <a:spcPct val="115000"/>
              </a:lnSpc>
              <a:spcBef>
                <a:spcPts val="0"/>
              </a:spcBef>
              <a:buFont typeface="Wingdings" panose="05000000000000000000" pitchFamily="2" charset="2"/>
              <a:buChar char="ü"/>
            </a:pPr>
            <a:r>
              <a:rPr dirty="0" sz="2400" lang="en-US" smtClean="0">
                <a:ea typeface="Times New Roman" panose="02020603050405020304" pitchFamily="18" charset="0"/>
                <a:cs typeface="Times New Roman" panose="02020603050405020304" pitchFamily="18" charset="0"/>
              </a:rPr>
              <a:t>If there is no absolute indication for Caesarean section</a:t>
            </a:r>
          </a:p>
          <a:p>
            <a:pPr algn="just">
              <a:lnSpc>
                <a:spcPct val="115000"/>
              </a:lnSpc>
              <a:spcBef>
                <a:spcPts val="0"/>
              </a:spcBef>
              <a:buFont typeface="Wingdings" panose="05000000000000000000" pitchFamily="2" charset="2"/>
              <a:buChar char="Ø"/>
            </a:pPr>
            <a:r>
              <a:rPr dirty="0" sz="3000" lang="en-US" smtClean="0">
                <a:ea typeface="Times New Roman" panose="02020603050405020304" pitchFamily="18" charset="0"/>
                <a:cs typeface="Times New Roman" panose="02020603050405020304" pitchFamily="18" charset="0"/>
              </a:rPr>
              <a:t>If safe anesthesia is not available for C/section or if the fetus is dead or too premature for survival:</a:t>
            </a:r>
          </a:p>
          <a:p>
            <a:pPr algn="just" lvl="0" marR="0">
              <a:lnSpc>
                <a:spcPct val="115000"/>
              </a:lnSpc>
              <a:spcBef>
                <a:spcPts val="0"/>
              </a:spcBef>
              <a:spcAft>
                <a:spcPts val="0"/>
              </a:spcAft>
              <a:buFont typeface="Wingdings" panose="05000000000000000000" pitchFamily="2" charset="2"/>
              <a:buChar char="Ø"/>
            </a:pPr>
            <a:r>
              <a:rPr dirty="0" sz="3000" lang="en-US" smtClean="0">
                <a:ea typeface="Times New Roman" panose="02020603050405020304" pitchFamily="18" charset="0"/>
                <a:cs typeface="Times New Roman" panose="02020603050405020304" pitchFamily="18" charset="0"/>
              </a:rPr>
              <a:t>If the cervix is unfavorable (firm, thick, closed), ripen the cervix using prostaglandins or a Foley catheter</a:t>
            </a:r>
            <a:endParaRPr dirty="0" sz="3000" lang="en-US" smtClean="0">
              <a:ea typeface="Calibri" panose="020F0502020204030204" pitchFamily="34" charset="0"/>
              <a:cs typeface="Times New Roman" panose="02020603050405020304" pitchFamily="18" charset="0"/>
            </a:endParaRPr>
          </a:p>
          <a:p>
            <a:pPr algn="just" lvl="0" marR="0">
              <a:lnSpc>
                <a:spcPct val="115000"/>
              </a:lnSpc>
              <a:spcBef>
                <a:spcPts val="0"/>
              </a:spcBef>
              <a:spcAft>
                <a:spcPts val="0"/>
              </a:spcAft>
              <a:buFont typeface="Wingdings" panose="05000000000000000000" pitchFamily="2" charset="2"/>
              <a:buChar char="Ø"/>
            </a:pPr>
            <a:r>
              <a:rPr b="1" dirty="0" lang="en-US" smtClean="0">
                <a:ea typeface="Times New Roman" panose="02020603050405020304" pitchFamily="18" charset="0"/>
                <a:cs typeface="Times New Roman" panose="02020603050405020304" pitchFamily="18" charset="0"/>
              </a:rPr>
              <a:t>Caesarean section </a:t>
            </a:r>
            <a:r>
              <a:rPr dirty="0" lang="en-US" smtClean="0">
                <a:ea typeface="Times New Roman" panose="02020603050405020304" pitchFamily="18" charset="0"/>
                <a:cs typeface="Times New Roman" panose="02020603050405020304" pitchFamily="18" charset="0"/>
              </a:rPr>
              <a:t>should be done:</a:t>
            </a:r>
            <a:endParaRPr dirty="0" sz="2400" lang="en-US" smtClean="0">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ü"/>
            </a:pPr>
            <a:r>
              <a:rPr dirty="0" sz="2400" lang="en-US" smtClean="0">
                <a:ea typeface="Times New Roman" panose="02020603050405020304" pitchFamily="18" charset="0"/>
                <a:cs typeface="Times New Roman" panose="02020603050405020304" pitchFamily="18" charset="0"/>
              </a:rPr>
              <a:t>If vaginal delivery is not anticipated within 8 hours (for eclampsia) or 24 hours (for severe preeclampsia), deliver by C/section</a:t>
            </a:r>
          </a:p>
          <a:p>
            <a:pPr algn="just" lvl="2">
              <a:lnSpc>
                <a:spcPct val="115000"/>
              </a:lnSpc>
              <a:spcBef>
                <a:spcPts val="0"/>
              </a:spcBef>
              <a:buFont typeface="Wingdings" panose="05000000000000000000" pitchFamily="2" charset="2"/>
              <a:buChar char="ü"/>
            </a:pPr>
            <a:r>
              <a:rPr dirty="0" sz="2400" lang="en-US" smtClean="0">
                <a:ea typeface="Times New Roman" panose="02020603050405020304" pitchFamily="18" charset="0"/>
                <a:cs typeface="Times New Roman" panose="02020603050405020304" pitchFamily="18" charset="0"/>
              </a:rPr>
              <a:t>If there are fetal heart rate abnormalities (&lt; 100 or &gt; 180 beats / minute) </a:t>
            </a:r>
          </a:p>
          <a:p>
            <a:pPr algn="just" lvl="2">
              <a:lnSpc>
                <a:spcPct val="115000"/>
              </a:lnSpc>
              <a:spcBef>
                <a:spcPts val="0"/>
              </a:spcBef>
              <a:buFont typeface="Wingdings" panose="05000000000000000000" pitchFamily="2" charset="2"/>
              <a:buChar char="ü"/>
            </a:pPr>
            <a:r>
              <a:rPr dirty="0" sz="2400" lang="en-US" smtClean="0">
                <a:ea typeface="Times New Roman" panose="02020603050405020304" pitchFamily="18" charset="0"/>
                <a:cs typeface="Times New Roman" panose="02020603050405020304" pitchFamily="18" charset="0"/>
              </a:rPr>
              <a:t>If the cervix is unfavorable (firm, thick, closed) and the fetus is alive, </a:t>
            </a:r>
          </a:p>
          <a:p>
            <a:endParaRPr dirty="0" lang="en-US"/>
          </a:p>
        </p:txBody>
      </p:sp>
      <p:sp>
        <p:nvSpPr>
          <p:cNvPr id="1049187" name="Slide Number Placeholder 3"/>
          <p:cNvSpPr>
            <a:spLocks noGrp="1"/>
          </p:cNvSpPr>
          <p:nvPr>
            <p:ph type="sldNum" sz="quarter" idx="12"/>
          </p:nvPr>
        </p:nvSpPr>
        <p:spPr/>
        <p:txBody>
          <a:bodyPr/>
          <a:p>
            <a:fld id="{5F0F26D2-990D-4104-B198-15B1F813F25B}" type="slidenum">
              <a:rPr lang="en-US" smtClean="0"/>
              <a:t>172</a:t>
            </a:fld>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558" name=""/>
        <p:cNvGrpSpPr/>
        <p:nvPr/>
      </p:nvGrpSpPr>
      <p:grpSpPr>
        <a:xfrm>
          <a:off x="0" y="0"/>
          <a:ext cx="0" cy="0"/>
          <a:chOff x="0" y="0"/>
          <a:chExt cx="0" cy="0"/>
        </a:xfrm>
      </p:grpSpPr>
      <p:sp>
        <p:nvSpPr>
          <p:cNvPr id="1049188" name="Title 1"/>
          <p:cNvSpPr>
            <a:spLocks noGrp="1"/>
          </p:cNvSpPr>
          <p:nvPr>
            <p:ph type="title"/>
          </p:nvPr>
        </p:nvSpPr>
        <p:spPr>
          <a:xfrm>
            <a:off x="838200" y="365125"/>
            <a:ext cx="10515600" cy="871247"/>
          </a:xfrm>
        </p:spPr>
        <p:txBody>
          <a:bodyPr/>
          <a:p>
            <a:pPr algn="ctr"/>
            <a:r>
              <a:rPr dirty="0" lang="en-US" smtClean="0">
                <a:solidFill>
                  <a:srgbClr val="00B0F0"/>
                </a:solidFill>
                <a:latin typeface="+mn-lt"/>
              </a:rPr>
              <a:t>Postnatal care</a:t>
            </a:r>
            <a:endParaRPr dirty="0" lang="en-US">
              <a:solidFill>
                <a:srgbClr val="00B0F0"/>
              </a:solidFill>
              <a:latin typeface="+mn-lt"/>
            </a:endParaRPr>
          </a:p>
        </p:txBody>
      </p:sp>
      <p:sp>
        <p:nvSpPr>
          <p:cNvPr id="1049189" name="Content Placeholder 2"/>
          <p:cNvSpPr>
            <a:spLocks noGrp="1"/>
          </p:cNvSpPr>
          <p:nvPr>
            <p:ph idx="1"/>
          </p:nvPr>
        </p:nvSpPr>
        <p:spPr>
          <a:xfrm>
            <a:off x="838200" y="1184856"/>
            <a:ext cx="10515600" cy="4992107"/>
          </a:xfrm>
        </p:spPr>
        <p:txBody>
          <a:bodyPr>
            <a:normAutofit fontScale="92500" lnSpcReduction="10000"/>
          </a:bodyPr>
          <a:p>
            <a:pPr algn="just" lvl="2">
              <a:lnSpc>
                <a:spcPct val="115000"/>
              </a:lnSpc>
              <a:spcBef>
                <a:spcPts val="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Continue </a:t>
            </a:r>
            <a:r>
              <a:rPr b="1" dirty="0" sz="2800" lang="en-US">
                <a:ea typeface="Times New Roman" panose="02020603050405020304" pitchFamily="18" charset="0"/>
                <a:cs typeface="Times New Roman" panose="02020603050405020304" pitchFamily="18" charset="0"/>
              </a:rPr>
              <a:t>anticonvulsive therapy </a:t>
            </a:r>
            <a:r>
              <a:rPr dirty="0" sz="2800" lang="en-US">
                <a:ea typeface="Times New Roman" panose="02020603050405020304" pitchFamily="18" charset="0"/>
                <a:cs typeface="Times New Roman" panose="02020603050405020304" pitchFamily="18" charset="0"/>
              </a:rPr>
              <a:t>for 24 hours after delivery or last convulsion, whichever occurs last. </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Continue antihypertensive therapy </a:t>
            </a:r>
            <a:r>
              <a:rPr dirty="0" sz="2800" lang="en-US">
                <a:ea typeface="Times New Roman" panose="02020603050405020304" pitchFamily="18" charset="0"/>
                <a:cs typeface="Times New Roman" panose="02020603050405020304" pitchFamily="18" charset="0"/>
              </a:rPr>
              <a:t>as long as the diastolic pressure is 110 mmHg or more. </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Continue to monitor urine output.  </a:t>
            </a:r>
            <a:r>
              <a:rPr dirty="0" sz="2800" lang="en-US">
                <a:ea typeface="Times New Roman" panose="02020603050405020304" pitchFamily="18" charset="0"/>
                <a:cs typeface="Times New Roman" panose="02020603050405020304" pitchFamily="18" charset="0"/>
              </a:rPr>
              <a:t>If urine output is less than 500 ml in 24 hours, limit the amount of fluid intake to 500 mills per 24 hours + an amount equal to the amount of urine passed</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b="1" dirty="0" sz="2800" lang="en-US">
                <a:ea typeface="Times New Roman" panose="02020603050405020304" pitchFamily="18" charset="0"/>
                <a:cs typeface="Times New Roman" panose="02020603050405020304" pitchFamily="18" charset="0"/>
              </a:rPr>
              <a:t>Watch carefully </a:t>
            </a:r>
            <a:r>
              <a:rPr dirty="0" sz="2800" lang="en-US">
                <a:ea typeface="Times New Roman" panose="02020603050405020304" pitchFamily="18" charset="0"/>
                <a:cs typeface="Times New Roman" panose="02020603050405020304" pitchFamily="18" charset="0"/>
              </a:rPr>
              <a:t>for the development of pulmonary edema, which often occurs after delivery. </a:t>
            </a:r>
            <a:endParaRPr dirty="0" sz="2800" lang="en-US">
              <a:ea typeface="Calibri" panose="020F0502020204030204" pitchFamily="34" charset="0"/>
              <a:cs typeface="Times New Roman" panose="02020603050405020304" pitchFamily="18" charset="0"/>
            </a:endParaRPr>
          </a:p>
          <a:p>
            <a:pPr algn="just" lvl="2">
              <a:lnSpc>
                <a:spcPct val="115000"/>
              </a:lnSpc>
              <a:spcBef>
                <a:spcPts val="0"/>
              </a:spcBef>
              <a:buFont typeface="Wingdings" panose="05000000000000000000" pitchFamily="2" charset="2"/>
              <a:buChar char="Ø"/>
            </a:pPr>
            <a:r>
              <a:rPr dirty="0" sz="2800" lang="en-US">
                <a:ea typeface="Times New Roman" panose="02020603050405020304" pitchFamily="18" charset="0"/>
                <a:cs typeface="Times New Roman" panose="02020603050405020304" pitchFamily="18" charset="0"/>
              </a:rPr>
              <a:t>Life threatening complications can still occur after delivery. Monitor carefully until the patient is clearly recovering. </a:t>
            </a:r>
            <a:endParaRPr dirty="0" sz="2800" lang="en-US">
              <a:ea typeface="Calibri" panose="020F0502020204030204" pitchFamily="34" charset="0"/>
              <a:cs typeface="Times New Roman" panose="02020603050405020304" pitchFamily="18" charset="0"/>
            </a:endParaRPr>
          </a:p>
          <a:p>
            <a:endParaRPr dirty="0" lang="en-US"/>
          </a:p>
        </p:txBody>
      </p:sp>
      <p:sp>
        <p:nvSpPr>
          <p:cNvPr id="1049190" name="Slide Number Placeholder 3"/>
          <p:cNvSpPr>
            <a:spLocks noGrp="1"/>
          </p:cNvSpPr>
          <p:nvPr>
            <p:ph type="sldNum" sz="quarter" idx="12"/>
          </p:nvPr>
        </p:nvSpPr>
        <p:spPr/>
        <p:txBody>
          <a:bodyPr/>
          <a:p>
            <a:fld id="{5F0F26D2-990D-4104-B198-15B1F813F25B}" type="slidenum">
              <a:rPr lang="en-US" smtClean="0"/>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559" name=""/>
        <p:cNvGrpSpPr/>
        <p:nvPr/>
      </p:nvGrpSpPr>
      <p:grpSpPr>
        <a:xfrm>
          <a:off x="0" y="0"/>
          <a:ext cx="0" cy="0"/>
          <a:chOff x="0" y="0"/>
          <a:chExt cx="0" cy="0"/>
        </a:xfrm>
      </p:grpSpPr>
      <p:sp>
        <p:nvSpPr>
          <p:cNvPr id="1049191" name="Title 1"/>
          <p:cNvSpPr>
            <a:spLocks noGrp="1"/>
          </p:cNvSpPr>
          <p:nvPr>
            <p:ph type="title"/>
          </p:nvPr>
        </p:nvSpPr>
        <p:spPr>
          <a:xfrm>
            <a:off x="838200" y="167426"/>
            <a:ext cx="10515600" cy="798490"/>
          </a:xfrm>
        </p:spPr>
        <p:txBody>
          <a:bodyPr/>
          <a:p>
            <a:pPr algn="ctr"/>
            <a:r>
              <a:rPr dirty="0" lang="en-US" smtClean="0">
                <a:solidFill>
                  <a:srgbClr val="00B0F0"/>
                </a:solidFill>
                <a:latin typeface="+mn-lt"/>
              </a:rPr>
              <a:t>Postnatal care</a:t>
            </a:r>
            <a:endParaRPr dirty="0" lang="en-US">
              <a:solidFill>
                <a:srgbClr val="00B0F0"/>
              </a:solidFill>
              <a:latin typeface="+mn-lt"/>
            </a:endParaRPr>
          </a:p>
        </p:txBody>
      </p:sp>
      <p:sp>
        <p:nvSpPr>
          <p:cNvPr id="1049192" name="Content Placeholder 2"/>
          <p:cNvSpPr>
            <a:spLocks noGrp="1"/>
          </p:cNvSpPr>
          <p:nvPr>
            <p:ph idx="1"/>
          </p:nvPr>
        </p:nvSpPr>
        <p:spPr>
          <a:xfrm>
            <a:off x="838200" y="875762"/>
            <a:ext cx="10515600" cy="5756857"/>
          </a:xfrm>
        </p:spPr>
        <p:txBody>
          <a:bodyPr>
            <a:normAutofit/>
          </a:bodyPr>
          <a:p>
            <a:pPr algn="just" lvl="0" marR="0">
              <a:lnSpc>
                <a:spcPct val="115000"/>
              </a:lnSpc>
              <a:spcBef>
                <a:spcPts val="0"/>
              </a:spcBef>
              <a:spcAft>
                <a:spcPts val="0"/>
              </a:spcAft>
              <a:buFont typeface="Wingdings" panose="05000000000000000000" pitchFamily="2" charset="2"/>
              <a:buChar char="Ø"/>
            </a:pPr>
            <a:r>
              <a:rPr dirty="0" lang="en-US">
                <a:solidFill>
                  <a:srgbClr val="FF0000"/>
                </a:solidFill>
                <a:ea typeface="Times New Roman" panose="02020603050405020304" pitchFamily="18" charset="0"/>
                <a:cs typeface="Times New Roman" panose="02020603050405020304" pitchFamily="18" charset="0"/>
              </a:rPr>
              <a:t>Consider referral of women who have: </a:t>
            </a:r>
            <a:endParaRPr dirty="0" lang="en-US">
              <a:solidFill>
                <a:srgbClr val="FF0000"/>
              </a:solidFill>
              <a:ea typeface="Calibri" panose="020F0502020204030204" pitchFamily="34" charset="0"/>
              <a:cs typeface="Times New Roman" panose="02020603050405020304" pitchFamily="18" charset="0"/>
            </a:endParaRPr>
          </a:p>
          <a:p>
            <a:pPr algn="just" lvl="1" marR="0">
              <a:lnSpc>
                <a:spcPct val="115000"/>
              </a:lnSpc>
              <a:spcBef>
                <a:spcPts val="0"/>
              </a:spcBef>
              <a:spcAft>
                <a:spcPts val="0"/>
              </a:spcAft>
              <a:buFont typeface="Wingdings" panose="05000000000000000000" pitchFamily="2" charset="2"/>
              <a:buChar char="ü"/>
            </a:pPr>
            <a:r>
              <a:rPr b="1" dirty="0" sz="2800" lang="en-US">
                <a:ea typeface="Times New Roman" panose="02020603050405020304" pitchFamily="18" charset="0"/>
                <a:cs typeface="Times New Roman" panose="02020603050405020304" pitchFamily="18" charset="0"/>
              </a:rPr>
              <a:t>Oliguria</a:t>
            </a:r>
            <a:r>
              <a:rPr dirty="0" sz="2800" lang="en-US">
                <a:ea typeface="Times New Roman" panose="02020603050405020304" pitchFamily="18" charset="0"/>
                <a:cs typeface="Times New Roman" panose="02020603050405020304" pitchFamily="18" charset="0"/>
              </a:rPr>
              <a:t> (less than 500 ml urine output in 24 hours) that persists for 48 hours after delivery</a:t>
            </a:r>
            <a:endParaRPr dirty="0" sz="2800" lang="en-US">
              <a:ea typeface="Calibri" panose="020F0502020204030204" pitchFamily="34" charset="0"/>
              <a:cs typeface="Times New Roman" panose="02020603050405020304" pitchFamily="18" charset="0"/>
            </a:endParaRPr>
          </a:p>
          <a:p>
            <a:pPr algn="just" lvl="1" marR="0">
              <a:lnSpc>
                <a:spcPct val="115000"/>
              </a:lnSpc>
              <a:spcBef>
                <a:spcPts val="0"/>
              </a:spcBef>
              <a:spcAft>
                <a:spcPts val="0"/>
              </a:spcAft>
              <a:buFont typeface="Wingdings" panose="05000000000000000000" pitchFamily="2" charset="2"/>
              <a:buChar char="ü"/>
            </a:pPr>
            <a:r>
              <a:rPr b="1" dirty="0" sz="2800" lang="en-US" smtClean="0">
                <a:ea typeface="Times New Roman" panose="02020603050405020304" pitchFamily="18" charset="0"/>
                <a:cs typeface="Times New Roman" panose="02020603050405020304" pitchFamily="18" charset="0"/>
              </a:rPr>
              <a:t>Coagulation </a:t>
            </a:r>
            <a:r>
              <a:rPr b="1" dirty="0" sz="2800" lang="en-US">
                <a:ea typeface="Times New Roman" panose="02020603050405020304" pitchFamily="18" charset="0"/>
                <a:cs typeface="Times New Roman" panose="02020603050405020304" pitchFamily="18" charset="0"/>
              </a:rPr>
              <a:t>failure </a:t>
            </a:r>
            <a:r>
              <a:rPr dirty="0" sz="2800" lang="en-US">
                <a:ea typeface="Times New Roman" panose="02020603050405020304" pitchFamily="18" charset="0"/>
                <a:cs typeface="Times New Roman" panose="02020603050405020304" pitchFamily="18" charset="0"/>
              </a:rPr>
              <a:t>(e.g.  coagulopathy or hemolysis, elevated liver enzymes and low platelets (HELLP) syndrome)</a:t>
            </a:r>
            <a:endParaRPr dirty="0" sz="2800" lang="en-US">
              <a:ea typeface="Calibri" panose="020F0502020204030204" pitchFamily="34" charset="0"/>
              <a:cs typeface="Times New Roman" panose="02020603050405020304" pitchFamily="18" charset="0"/>
            </a:endParaRPr>
          </a:p>
          <a:p>
            <a:pPr algn="just" lvl="1" marR="0">
              <a:lnSpc>
                <a:spcPct val="115000"/>
              </a:lnSpc>
              <a:spcBef>
                <a:spcPts val="0"/>
              </a:spcBef>
              <a:spcAft>
                <a:spcPts val="0"/>
              </a:spcAft>
              <a:buFont typeface="Wingdings" panose="05000000000000000000" pitchFamily="2" charset="2"/>
              <a:buChar char="ü"/>
            </a:pPr>
            <a:r>
              <a:rPr b="1" dirty="0" sz="2800" lang="en-US">
                <a:ea typeface="Times New Roman" panose="02020603050405020304" pitchFamily="18" charset="0"/>
                <a:cs typeface="Times New Roman" panose="02020603050405020304" pitchFamily="18" charset="0"/>
              </a:rPr>
              <a:t>Persistent coma </a:t>
            </a:r>
            <a:r>
              <a:rPr dirty="0" sz="2800" lang="en-US">
                <a:ea typeface="Times New Roman" panose="02020603050405020304" pitchFamily="18" charset="0"/>
                <a:cs typeface="Times New Roman" panose="02020603050405020304" pitchFamily="18" charset="0"/>
              </a:rPr>
              <a:t>lasting more than 24 hours after convulsion</a:t>
            </a:r>
            <a:r>
              <a:rPr dirty="0" sz="2800" lang="en-US" smtClean="0">
                <a:latin typeface="Arial" panose="020B0604020202020204" pitchFamily="34" charset="0"/>
                <a:ea typeface="Times New Roman" panose="02020603050405020304" pitchFamily="18" charset="0"/>
                <a:cs typeface="Times New Roman" panose="02020603050405020304" pitchFamily="18" charset="0"/>
              </a:rPr>
              <a:t>.</a:t>
            </a:r>
            <a:endParaRPr b="1" dirty="0" sz="2800" lang="en-US" smtClean="0">
              <a:latin typeface="Arial" panose="020B0604020202020204" pitchFamily="34" charset="0"/>
              <a:ea typeface="Times New Roman" panose="02020603050405020304" pitchFamily="18" charset="0"/>
              <a:cs typeface="Times New Roman" panose="02020603050405020304" pitchFamily="18" charset="0"/>
            </a:endParaRPr>
          </a:p>
          <a:p>
            <a:pPr algn="just" indent="0" lvl="0" marL="0" marR="0">
              <a:lnSpc>
                <a:spcPct val="115000"/>
              </a:lnSpc>
              <a:spcBef>
                <a:spcPts val="0"/>
              </a:spcBef>
              <a:spcAft>
                <a:spcPts val="0"/>
              </a:spcAft>
              <a:buNone/>
            </a:pPr>
            <a:r>
              <a:rPr b="1" dirty="0" lang="en-US" smtClean="0">
                <a:latin typeface="Arial" panose="020B0604020202020204" pitchFamily="34" charset="0"/>
                <a:ea typeface="Calibri" panose="020F0502020204030204" pitchFamily="34" charset="0"/>
                <a:cs typeface="Times New Roman" panose="02020603050405020304" pitchFamily="18" charset="0"/>
              </a:rPr>
              <a:t>Prognosis: </a:t>
            </a:r>
          </a:p>
          <a:p>
            <a:pPr algn="just" lvl="0">
              <a:lnSpc>
                <a:spcPct val="115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Early </a:t>
            </a:r>
            <a:r>
              <a:rPr dirty="0" sz="2800" lang="en-US">
                <a:ea typeface="Times New Roman" panose="02020603050405020304" pitchFamily="18" charset="0"/>
                <a:cs typeface="Times New Roman" panose="02020603050405020304" pitchFamily="18" charset="0"/>
              </a:rPr>
              <a:t>detection and frequent obstetric assessment and prompt management markedly improves </a:t>
            </a:r>
            <a:endParaRPr dirty="0" sz="2800" lang="en-US" smtClean="0">
              <a:ea typeface="Times New Roman" panose="02020603050405020304" pitchFamily="18" charset="0"/>
              <a:cs typeface="Times New Roman" panose="02020603050405020304" pitchFamily="18" charset="0"/>
            </a:endParaRPr>
          </a:p>
          <a:p>
            <a:pPr algn="just" lvl="0">
              <a:lnSpc>
                <a:spcPct val="115000"/>
              </a:lnSpc>
              <a:spcBef>
                <a:spcPts val="0"/>
              </a:spcBef>
              <a:buFont typeface="Wingdings" panose="05000000000000000000" pitchFamily="2" charset="2"/>
              <a:buChar char="Ø"/>
            </a:pPr>
            <a:r>
              <a:rPr b="1" dirty="0" lang="en-US" smtClean="0">
                <a:solidFill>
                  <a:prstClr val="black"/>
                </a:solidFill>
                <a:ea typeface="Times New Roman" panose="02020603050405020304" pitchFamily="18" charset="0"/>
                <a:cs typeface="Times New Roman" panose="02020603050405020304" pitchFamily="18" charset="0"/>
              </a:rPr>
              <a:t>Delivery </a:t>
            </a:r>
            <a:r>
              <a:rPr b="1" dirty="0" lang="en-US">
                <a:solidFill>
                  <a:prstClr val="black"/>
                </a:solidFill>
                <a:ea typeface="Times New Roman" panose="02020603050405020304" pitchFamily="18" charset="0"/>
                <a:cs typeface="Times New Roman" panose="02020603050405020304" pitchFamily="18" charset="0"/>
              </a:rPr>
              <a:t>is the only cure for pre-</a:t>
            </a:r>
            <a:r>
              <a:rPr b="1" dirty="0" lang="en-US" err="1">
                <a:solidFill>
                  <a:prstClr val="black"/>
                </a:solidFill>
                <a:ea typeface="Times New Roman" panose="02020603050405020304" pitchFamily="18" charset="0"/>
                <a:cs typeface="Times New Roman" panose="02020603050405020304" pitchFamily="18" charset="0"/>
              </a:rPr>
              <a:t>eclampsia</a:t>
            </a:r>
            <a:r>
              <a:rPr b="1" dirty="0" lang="en-US">
                <a:solidFill>
                  <a:prstClr val="black"/>
                </a:solidFill>
                <a:ea typeface="Times New Roman" panose="02020603050405020304" pitchFamily="18" charset="0"/>
                <a:cs typeface="Times New Roman" panose="02020603050405020304" pitchFamily="18" charset="0"/>
              </a:rPr>
              <a:t> and </a:t>
            </a:r>
            <a:r>
              <a:rPr b="1" dirty="0" lang="en-US" err="1">
                <a:solidFill>
                  <a:prstClr val="black"/>
                </a:solidFill>
                <a:ea typeface="Times New Roman" panose="02020603050405020304" pitchFamily="18" charset="0"/>
                <a:cs typeface="Times New Roman" panose="02020603050405020304" pitchFamily="18" charset="0"/>
              </a:rPr>
              <a:t>eclampsia</a:t>
            </a:r>
            <a:r>
              <a:rPr b="1" dirty="0" lang="en-US">
                <a:solidFill>
                  <a:prstClr val="black"/>
                </a:solidFill>
                <a:ea typeface="Times New Roman" panose="02020603050405020304" pitchFamily="18" charset="0"/>
                <a:cs typeface="Times New Roman" panose="02020603050405020304" pitchFamily="18" charset="0"/>
              </a:rPr>
              <a:t> </a:t>
            </a:r>
            <a:endParaRPr b="1" dirty="0" lang="en-US">
              <a:solidFill>
                <a:prstClr val="black"/>
              </a:solidFill>
              <a:ea typeface="Calibri" panose="020F0502020204030204" pitchFamily="34"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endParaRPr dirty="0" sz="2800" lang="en-US" smtClean="0">
              <a:ea typeface="Times New Roman" panose="02020603050405020304" pitchFamily="18" charset="0"/>
              <a:cs typeface="Times New Roman" panose="02020603050405020304" pitchFamily="18" charset="0"/>
            </a:endParaRPr>
          </a:p>
          <a:p>
            <a:pPr algn="just" lvl="1">
              <a:lnSpc>
                <a:spcPct val="115000"/>
              </a:lnSpc>
              <a:spcBef>
                <a:spcPts val="0"/>
              </a:spcBef>
              <a:buFont typeface="Wingdings" panose="05000000000000000000" pitchFamily="2" charset="2"/>
              <a:buChar char="Ø"/>
            </a:pPr>
            <a:endParaRPr dirty="0" sz="2800" lang="en-US">
              <a:ea typeface="Calibri" panose="020F0502020204030204" pitchFamily="34" charset="0"/>
              <a:cs typeface="Times New Roman" panose="02020603050405020304" pitchFamily="18" charset="0"/>
            </a:endParaRPr>
          </a:p>
          <a:p>
            <a:pPr algn="just" indent="0" marL="0">
              <a:lnSpc>
                <a:spcPct val="115000"/>
              </a:lnSpc>
              <a:spcBef>
                <a:spcPts val="0"/>
              </a:spcBef>
              <a:buNone/>
            </a:pPr>
            <a:endParaRPr b="1" dirty="0" lang="en-US">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
        <p:nvSpPr>
          <p:cNvPr id="1049193" name="Slide Number Placeholder 3"/>
          <p:cNvSpPr>
            <a:spLocks noGrp="1"/>
          </p:cNvSpPr>
          <p:nvPr>
            <p:ph type="sldNum" sz="quarter" idx="12"/>
          </p:nvPr>
        </p:nvSpPr>
        <p:spPr/>
        <p:txBody>
          <a:bodyPr/>
          <a:p>
            <a:fld id="{5F0F26D2-990D-4104-B198-15B1F813F25B}" type="slidenum">
              <a:rPr lang="en-US" smtClean="0"/>
              <a:t>174</a:t>
            </a:fld>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560" name=""/>
        <p:cNvGrpSpPr/>
        <p:nvPr/>
      </p:nvGrpSpPr>
      <p:grpSpPr>
        <a:xfrm>
          <a:off x="0" y="0"/>
          <a:ext cx="0" cy="0"/>
          <a:chOff x="0" y="0"/>
          <a:chExt cx="0" cy="0"/>
        </a:xfrm>
      </p:grpSpPr>
      <p:sp>
        <p:nvSpPr>
          <p:cNvPr id="1049194" name="Title 1"/>
          <p:cNvSpPr>
            <a:spLocks noGrp="1"/>
          </p:cNvSpPr>
          <p:nvPr>
            <p:ph type="title"/>
          </p:nvPr>
        </p:nvSpPr>
        <p:spPr/>
        <p:txBody>
          <a:bodyPr/>
          <a:p>
            <a:pPr algn="ctr"/>
            <a:r>
              <a:rPr dirty="0" lang="en-US" smtClean="0">
                <a:solidFill>
                  <a:srgbClr val="00B0F0"/>
                </a:solidFill>
              </a:rPr>
              <a:t>Complications of pre-</a:t>
            </a:r>
            <a:r>
              <a:rPr dirty="0" lang="en-US" err="1" smtClean="0">
                <a:solidFill>
                  <a:srgbClr val="00B0F0"/>
                </a:solidFill>
              </a:rPr>
              <a:t>ecampsia</a:t>
            </a:r>
            <a:r>
              <a:rPr dirty="0" lang="en-US" smtClean="0">
                <a:solidFill>
                  <a:srgbClr val="00B0F0"/>
                </a:solidFill>
              </a:rPr>
              <a:t> and eclampsia</a:t>
            </a:r>
            <a:endParaRPr dirty="0" lang="en-US">
              <a:solidFill>
                <a:srgbClr val="00B0F0"/>
              </a:solidFill>
            </a:endParaRPr>
          </a:p>
        </p:txBody>
      </p:sp>
      <p:sp>
        <p:nvSpPr>
          <p:cNvPr id="1049195" name="Content Placeholder 2"/>
          <p:cNvSpPr>
            <a:spLocks noGrp="1"/>
          </p:cNvSpPr>
          <p:nvPr>
            <p:ph sz="half" idx="1"/>
          </p:nvPr>
        </p:nvSpPr>
        <p:spPr>
          <a:xfrm>
            <a:off x="180304" y="1825625"/>
            <a:ext cx="5839496" cy="4351338"/>
          </a:xfrm>
        </p:spPr>
        <p:txBody>
          <a:bodyPr>
            <a:normAutofit fontScale="92500" lnSpcReduction="20000"/>
          </a:bodyPr>
          <a:p>
            <a:pPr indent="-514350" marL="514350">
              <a:buFont typeface="+mj-lt"/>
              <a:buAutoNum type="arabicPeriod"/>
            </a:pPr>
            <a:r>
              <a:rPr dirty="0" lang="en-US" smtClean="0"/>
              <a:t>Cerebral </a:t>
            </a:r>
            <a:r>
              <a:rPr dirty="0" lang="en-US" err="1" smtClean="0"/>
              <a:t>haemorrhage</a:t>
            </a:r>
            <a:r>
              <a:rPr dirty="0" lang="en-US" smtClean="0"/>
              <a:t> and </a:t>
            </a:r>
            <a:r>
              <a:rPr dirty="0" lang="en-US" err="1" smtClean="0"/>
              <a:t>oedema</a:t>
            </a:r>
            <a:endParaRPr dirty="0" lang="en-US" smtClean="0"/>
          </a:p>
          <a:p>
            <a:pPr indent="-514350" marL="514350">
              <a:buFont typeface="+mj-lt"/>
              <a:buAutoNum type="arabicPeriod"/>
            </a:pPr>
            <a:r>
              <a:rPr dirty="0" lang="en-US" smtClean="0"/>
              <a:t>Thrombosis </a:t>
            </a:r>
          </a:p>
          <a:p>
            <a:pPr indent="-514350" marL="514350">
              <a:buFont typeface="+mj-lt"/>
              <a:buAutoNum type="arabicPeriod"/>
            </a:pPr>
            <a:r>
              <a:rPr dirty="0" lang="en-US" smtClean="0"/>
              <a:t>Acute renal failure</a:t>
            </a:r>
          </a:p>
          <a:p>
            <a:pPr indent="-514350" marL="514350">
              <a:buFont typeface="+mj-lt"/>
              <a:buAutoNum type="arabicPeriod"/>
            </a:pPr>
            <a:r>
              <a:rPr dirty="0" lang="en-US" err="1" smtClean="0"/>
              <a:t>Abruptio</a:t>
            </a:r>
            <a:r>
              <a:rPr dirty="0" lang="en-US" smtClean="0"/>
              <a:t> placentae</a:t>
            </a:r>
          </a:p>
          <a:p>
            <a:pPr indent="-514350" marL="514350">
              <a:buFont typeface="+mj-lt"/>
              <a:buAutoNum type="arabicPeriod"/>
            </a:pPr>
            <a:r>
              <a:rPr dirty="0" lang="en-US" smtClean="0"/>
              <a:t>Liver necrosis</a:t>
            </a:r>
          </a:p>
          <a:p>
            <a:pPr indent="-514350" marL="514350">
              <a:buFont typeface="+mj-lt"/>
              <a:buAutoNum type="arabicPeriod"/>
            </a:pPr>
            <a:r>
              <a:rPr dirty="0" lang="en-US" err="1" smtClean="0"/>
              <a:t>Confussion</a:t>
            </a:r>
            <a:endParaRPr dirty="0" lang="en-US" smtClean="0"/>
          </a:p>
          <a:p>
            <a:pPr indent="-514350" marL="514350">
              <a:buFont typeface="+mj-lt"/>
              <a:buAutoNum type="arabicPeriod"/>
            </a:pPr>
            <a:r>
              <a:rPr dirty="0" lang="en-US" smtClean="0"/>
              <a:t>Myocardial failure</a:t>
            </a:r>
          </a:p>
          <a:p>
            <a:pPr indent="-514350" marL="514350">
              <a:buFont typeface="+mj-lt"/>
              <a:buAutoNum type="arabicPeriod"/>
            </a:pPr>
            <a:r>
              <a:rPr dirty="0" lang="en-US" smtClean="0"/>
              <a:t>Temporary blindness</a:t>
            </a:r>
          </a:p>
          <a:p>
            <a:pPr indent="-514350" marL="514350">
              <a:buFont typeface="+mj-lt"/>
              <a:buAutoNum type="arabicPeriod"/>
            </a:pPr>
            <a:r>
              <a:rPr dirty="0" lang="en-US" smtClean="0"/>
              <a:t>Prematurity </a:t>
            </a:r>
          </a:p>
          <a:p>
            <a:endParaRPr dirty="0" lang="en-US"/>
          </a:p>
        </p:txBody>
      </p:sp>
      <p:sp>
        <p:nvSpPr>
          <p:cNvPr id="1049196" name="Content Placeholder 3"/>
          <p:cNvSpPr>
            <a:spLocks noGrp="1"/>
          </p:cNvSpPr>
          <p:nvPr>
            <p:ph sz="half" idx="2"/>
          </p:nvPr>
        </p:nvSpPr>
        <p:spPr>
          <a:xfrm>
            <a:off x="6172200" y="1825625"/>
            <a:ext cx="5650606" cy="4351338"/>
          </a:xfrm>
        </p:spPr>
        <p:txBody>
          <a:bodyPr>
            <a:normAutofit fontScale="92500" lnSpcReduction="20000"/>
          </a:bodyPr>
          <a:p>
            <a:pPr indent="-514350" marL="514350">
              <a:buFont typeface="+mj-lt"/>
              <a:buAutoNum type="arabicPeriod" startAt="10"/>
            </a:pPr>
            <a:r>
              <a:rPr dirty="0" lang="en-US" smtClean="0"/>
              <a:t>Asphyxia </a:t>
            </a:r>
            <a:r>
              <a:rPr dirty="0" lang="en-US" err="1" smtClean="0"/>
              <a:t>neonatorum</a:t>
            </a:r>
            <a:endParaRPr dirty="0" lang="en-US" smtClean="0"/>
          </a:p>
          <a:p>
            <a:pPr indent="-514350" marL="514350">
              <a:buFont typeface="+mj-lt"/>
              <a:buAutoNum type="arabicPeriod" startAt="10"/>
            </a:pPr>
            <a:r>
              <a:rPr dirty="0" lang="en-US" smtClean="0"/>
              <a:t>Still birth</a:t>
            </a:r>
          </a:p>
          <a:p>
            <a:pPr indent="-514350" marL="514350">
              <a:buFont typeface="+mj-lt"/>
              <a:buAutoNum type="arabicPeriod" startAt="10"/>
            </a:pPr>
            <a:r>
              <a:rPr dirty="0" lang="en-US" smtClean="0"/>
              <a:t>Pulmonary </a:t>
            </a:r>
            <a:r>
              <a:rPr dirty="0" lang="en-US" err="1" smtClean="0"/>
              <a:t>oedema</a:t>
            </a:r>
            <a:endParaRPr dirty="0" lang="en-US" smtClean="0"/>
          </a:p>
          <a:p>
            <a:pPr indent="-514350" marL="514350">
              <a:buFont typeface="+mj-lt"/>
              <a:buAutoNum type="arabicPeriod" startAt="10"/>
            </a:pPr>
            <a:r>
              <a:rPr dirty="0" lang="en-US" smtClean="0"/>
              <a:t>Bone fractures</a:t>
            </a:r>
          </a:p>
          <a:p>
            <a:pPr indent="-514350" marL="514350">
              <a:buFont typeface="+mj-lt"/>
              <a:buAutoNum type="arabicPeriod" startAt="10"/>
            </a:pPr>
            <a:r>
              <a:rPr dirty="0" lang="en-US" err="1" smtClean="0"/>
              <a:t>Foetal</a:t>
            </a:r>
            <a:r>
              <a:rPr dirty="0" lang="en-US" smtClean="0"/>
              <a:t> distress</a:t>
            </a:r>
          </a:p>
          <a:p>
            <a:pPr indent="-514350" marL="514350">
              <a:buFont typeface="+mj-lt"/>
              <a:buAutoNum type="arabicPeriod" startAt="10"/>
            </a:pPr>
            <a:r>
              <a:rPr dirty="0" lang="en-US" smtClean="0"/>
              <a:t>IUGR</a:t>
            </a:r>
          </a:p>
          <a:p>
            <a:pPr indent="-514350" marL="514350">
              <a:buFont typeface="+mj-lt"/>
              <a:buAutoNum type="arabicPeriod" startAt="10"/>
            </a:pPr>
            <a:r>
              <a:rPr dirty="0" lang="en-US"/>
              <a:t>N</a:t>
            </a:r>
            <a:r>
              <a:rPr dirty="0" lang="en-US" smtClean="0"/>
              <a:t>eonatal death</a:t>
            </a:r>
          </a:p>
          <a:p>
            <a:pPr indent="-514350" marL="514350">
              <a:buFont typeface="+mj-lt"/>
              <a:buAutoNum type="arabicPeriod" startAt="10"/>
            </a:pPr>
            <a:r>
              <a:rPr dirty="0" lang="en-US" smtClean="0"/>
              <a:t>Maternal death and </a:t>
            </a:r>
            <a:r>
              <a:rPr dirty="0" lang="en-US" err="1" smtClean="0"/>
              <a:t>foetal</a:t>
            </a:r>
            <a:r>
              <a:rPr dirty="0" lang="en-US" smtClean="0"/>
              <a:t> death</a:t>
            </a:r>
          </a:p>
          <a:p>
            <a:pPr indent="-514350" marL="514350">
              <a:buFont typeface="+mj-lt"/>
              <a:buAutoNum type="arabicPeriod" startAt="10"/>
            </a:pPr>
            <a:r>
              <a:rPr dirty="0" lang="en-US" smtClean="0"/>
              <a:t>HELLP syndrome (</a:t>
            </a:r>
            <a:r>
              <a:rPr dirty="0" lang="en-US" err="1" smtClean="0"/>
              <a:t>haemolysis</a:t>
            </a:r>
            <a:r>
              <a:rPr dirty="0" lang="en-US" smtClean="0"/>
              <a:t>, elevated liver enzymes, reduced platelet)</a:t>
            </a:r>
            <a:endParaRPr dirty="0" lang="en-US"/>
          </a:p>
        </p:txBody>
      </p:sp>
      <p:sp>
        <p:nvSpPr>
          <p:cNvPr id="1049197" name="Slide Number Placeholder 4"/>
          <p:cNvSpPr>
            <a:spLocks noGrp="1"/>
          </p:cNvSpPr>
          <p:nvPr>
            <p:ph type="sldNum" sz="quarter" idx="12"/>
          </p:nvPr>
        </p:nvSpPr>
        <p:spPr/>
        <p:txBody>
          <a:bodyPr/>
          <a:p>
            <a:fld id="{5F0F26D2-990D-4104-B198-15B1F813F25B}" type="slidenum">
              <a:rPr lang="en-US" smtClean="0"/>
              <a:t>175</a:t>
            </a:fld>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561" name=""/>
        <p:cNvGrpSpPr/>
        <p:nvPr/>
      </p:nvGrpSpPr>
      <p:grpSpPr>
        <a:xfrm>
          <a:off x="0" y="0"/>
          <a:ext cx="0" cy="0"/>
          <a:chOff x="0" y="0"/>
          <a:chExt cx="0" cy="0"/>
        </a:xfrm>
      </p:grpSpPr>
      <p:sp>
        <p:nvSpPr>
          <p:cNvPr id="1049198" name="Title 1"/>
          <p:cNvSpPr>
            <a:spLocks noGrp="1"/>
          </p:cNvSpPr>
          <p:nvPr>
            <p:ph type="title"/>
          </p:nvPr>
        </p:nvSpPr>
        <p:spPr>
          <a:xfrm>
            <a:off x="838200" y="1"/>
            <a:ext cx="10515600" cy="1146219"/>
          </a:xfrm>
        </p:spPr>
        <p:txBody>
          <a:bodyPr/>
          <a:p>
            <a:pPr algn="ctr"/>
            <a:r>
              <a:rPr dirty="0" lang="en-US" smtClean="0">
                <a:solidFill>
                  <a:srgbClr val="00B0F0"/>
                </a:solidFill>
                <a:latin typeface="+mn-lt"/>
              </a:rPr>
              <a:t>Nursing diagnosis</a:t>
            </a:r>
            <a:endParaRPr dirty="0" lang="en-US">
              <a:solidFill>
                <a:srgbClr val="00B0F0"/>
              </a:solidFill>
              <a:latin typeface="+mn-lt"/>
            </a:endParaRPr>
          </a:p>
        </p:txBody>
      </p:sp>
      <p:sp>
        <p:nvSpPr>
          <p:cNvPr id="1049199" name="Content Placeholder 2"/>
          <p:cNvSpPr>
            <a:spLocks noGrp="1"/>
          </p:cNvSpPr>
          <p:nvPr>
            <p:ph idx="1"/>
          </p:nvPr>
        </p:nvSpPr>
        <p:spPr>
          <a:xfrm>
            <a:off x="838200" y="1171976"/>
            <a:ext cx="10515600" cy="5383369"/>
          </a:xfrm>
        </p:spPr>
        <p:txBody>
          <a:bodyPr>
            <a:normAutofit lnSpcReduction="10000"/>
          </a:bodyPr>
          <a:p>
            <a:pPr indent="-514350" lvl="1" marL="971550">
              <a:lnSpc>
                <a:spcPct val="110000"/>
              </a:lnSpc>
              <a:buFont typeface="+mj-lt"/>
              <a:buAutoNum type="arabicPeriod"/>
            </a:pPr>
            <a:r>
              <a:rPr dirty="0" sz="2800" lang="en-US"/>
              <a:t>Excess Fluid Volume related to pathophysiologic changes of gestational hypertension and increased risk of fluid overload</a:t>
            </a:r>
          </a:p>
          <a:p>
            <a:pPr indent="-514350" lvl="1" marL="971550">
              <a:lnSpc>
                <a:spcPct val="110000"/>
              </a:lnSpc>
              <a:buFont typeface="+mj-lt"/>
              <a:buAutoNum type="arabicPeriod"/>
            </a:pPr>
            <a:r>
              <a:rPr dirty="0" sz="2800" lang="en-US"/>
              <a:t>Ineffective Tissue Perfusion: Fetal Cardiac and Cerebral related to altered placental blood flow caused by vasospasm and thrombosis</a:t>
            </a:r>
          </a:p>
          <a:p>
            <a:pPr indent="-514350" lvl="1" marL="971550">
              <a:lnSpc>
                <a:spcPct val="110000"/>
              </a:lnSpc>
              <a:buFont typeface="+mj-lt"/>
              <a:buAutoNum type="arabicPeriod"/>
            </a:pPr>
            <a:r>
              <a:rPr dirty="0" sz="2800" lang="en-US" smtClean="0"/>
              <a:t>Anxiety </a:t>
            </a:r>
            <a:r>
              <a:rPr dirty="0" sz="2800" lang="en-US"/>
              <a:t>related to diagnosis and concern for self and fetus</a:t>
            </a:r>
          </a:p>
          <a:p>
            <a:pPr indent="-514350" lvl="1" marL="971550">
              <a:lnSpc>
                <a:spcPct val="110000"/>
              </a:lnSpc>
              <a:buFont typeface="+mj-lt"/>
              <a:buAutoNum type="arabicPeriod"/>
            </a:pPr>
            <a:r>
              <a:rPr dirty="0" sz="2800" lang="en-US"/>
              <a:t>Deficient Diversional Activity related to prolonged bed rest</a:t>
            </a:r>
          </a:p>
          <a:p>
            <a:pPr indent="-514350" lvl="1" marL="971550">
              <a:lnSpc>
                <a:spcPct val="110000"/>
              </a:lnSpc>
              <a:buFont typeface="+mj-lt"/>
              <a:buAutoNum type="arabicPeriod"/>
            </a:pPr>
            <a:r>
              <a:rPr dirty="0" sz="2800" lang="en-US"/>
              <a:t>Decreased Cardiac Output related to decreased preload or antihypertensive </a:t>
            </a:r>
            <a:r>
              <a:rPr dirty="0" sz="2800" lang="en-US" smtClean="0"/>
              <a:t>therapy</a:t>
            </a:r>
          </a:p>
          <a:p>
            <a:pPr indent="-514350" lvl="1" marL="971550">
              <a:lnSpc>
                <a:spcPct val="110000"/>
              </a:lnSpc>
              <a:buFont typeface="+mj-lt"/>
              <a:buAutoNum type="arabicPeriod"/>
            </a:pPr>
            <a:r>
              <a:rPr dirty="0" sz="2800" lang="en-US" smtClean="0">
                <a:solidFill>
                  <a:prstClr val="black"/>
                </a:solidFill>
              </a:rPr>
              <a:t>Risk </a:t>
            </a:r>
            <a:r>
              <a:rPr dirty="0" sz="2800" lang="en-US">
                <a:solidFill>
                  <a:prstClr val="black"/>
                </a:solidFill>
              </a:rPr>
              <a:t>for Injury related to seizures or to prolonged bed rest or other therapeutic regimens</a:t>
            </a:r>
          </a:p>
          <a:p>
            <a:pPr indent="-514350" marL="514350">
              <a:lnSpc>
                <a:spcPct val="110000"/>
              </a:lnSpc>
              <a:buFont typeface="+mj-lt"/>
              <a:buAutoNum type="arabicPeriod"/>
            </a:pPr>
            <a:endParaRPr dirty="0" lang="en-US"/>
          </a:p>
          <a:p>
            <a:endParaRPr dirty="0" lang="en-US"/>
          </a:p>
        </p:txBody>
      </p:sp>
      <p:sp>
        <p:nvSpPr>
          <p:cNvPr id="1049200" name="Slide Number Placeholder 3"/>
          <p:cNvSpPr>
            <a:spLocks noGrp="1"/>
          </p:cNvSpPr>
          <p:nvPr>
            <p:ph type="sldNum" sz="quarter" idx="12"/>
          </p:nvPr>
        </p:nvSpPr>
        <p:spPr/>
        <p:txBody>
          <a:bodyPr/>
          <a:p>
            <a:fld id="{5F0F26D2-990D-4104-B198-15B1F813F25B}" type="slidenum">
              <a:rPr lang="en-US" smtClean="0"/>
              <a:t>176</a:t>
            </a:fld>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562" name=""/>
        <p:cNvGrpSpPr/>
        <p:nvPr/>
      </p:nvGrpSpPr>
      <p:grpSpPr>
        <a:xfrm>
          <a:off x="0" y="0"/>
          <a:ext cx="0" cy="0"/>
          <a:chOff x="0" y="0"/>
          <a:chExt cx="0" cy="0"/>
        </a:xfrm>
      </p:grpSpPr>
      <p:sp>
        <p:nvSpPr>
          <p:cNvPr id="1049201" name="Title 1"/>
          <p:cNvSpPr>
            <a:spLocks noGrp="1"/>
          </p:cNvSpPr>
          <p:nvPr>
            <p:ph type="title"/>
          </p:nvPr>
        </p:nvSpPr>
        <p:spPr>
          <a:xfrm>
            <a:off x="838200" y="154547"/>
            <a:ext cx="10515600" cy="1004552"/>
          </a:xfrm>
        </p:spPr>
        <p:txBody>
          <a:bodyPr>
            <a:normAutofit fontScale="90000"/>
          </a:bodyPr>
          <a:p>
            <a:pPr algn="ctr"/>
            <a:r>
              <a:rPr dirty="0" lang="en-US" smtClean="0">
                <a:solidFill>
                  <a:srgbClr val="FF0000"/>
                </a:solidFill>
                <a:latin typeface="+mn-lt"/>
              </a:rPr>
              <a:t>8. Premature rupture of membranes (PROM)</a:t>
            </a:r>
            <a:br>
              <a:rPr dirty="0" lang="en-US" smtClean="0">
                <a:solidFill>
                  <a:srgbClr val="FF0000"/>
                </a:solidFill>
                <a:latin typeface="+mn-lt"/>
              </a:rPr>
            </a:br>
            <a:endParaRPr dirty="0" lang="en-US">
              <a:solidFill>
                <a:srgbClr val="FF0000"/>
              </a:solidFill>
              <a:latin typeface="+mn-lt"/>
            </a:endParaRPr>
          </a:p>
        </p:txBody>
      </p:sp>
      <p:sp>
        <p:nvSpPr>
          <p:cNvPr id="1049202" name="Content Placeholder 2"/>
          <p:cNvSpPr>
            <a:spLocks noGrp="1"/>
          </p:cNvSpPr>
          <p:nvPr>
            <p:ph idx="1"/>
          </p:nvPr>
        </p:nvSpPr>
        <p:spPr>
          <a:xfrm>
            <a:off x="838200" y="1030310"/>
            <a:ext cx="10515600" cy="5146653"/>
          </a:xfrm>
        </p:spPr>
        <p:txBody>
          <a:bodyPr>
            <a:normAutofit/>
          </a:bodyPr>
          <a:p>
            <a:pPr>
              <a:lnSpc>
                <a:spcPct val="100000"/>
              </a:lnSpc>
            </a:pPr>
            <a:r>
              <a:rPr b="1" dirty="0" lang="en-US"/>
              <a:t>Premature rupture of membranes (PROM) </a:t>
            </a:r>
            <a:r>
              <a:rPr dirty="0" lang="en-US"/>
              <a:t>is defined as rupture of the membranes before the onset of labor. </a:t>
            </a:r>
            <a:endParaRPr dirty="0" lang="en-US" smtClean="0"/>
          </a:p>
          <a:p>
            <a:pPr>
              <a:lnSpc>
                <a:spcPct val="100000"/>
              </a:lnSpc>
            </a:pPr>
            <a:r>
              <a:rPr b="1" dirty="0" lang="en-US" smtClean="0"/>
              <a:t>PROM</a:t>
            </a:r>
            <a:r>
              <a:rPr dirty="0" lang="en-US" smtClean="0"/>
              <a:t> </a:t>
            </a:r>
            <a:r>
              <a:rPr dirty="0" lang="en-US"/>
              <a:t>is independent of gestational age; when it occurs prior to term it is referred to as preterm PROM (PPROM). </a:t>
            </a:r>
            <a:endParaRPr dirty="0" lang="en-US" smtClean="0"/>
          </a:p>
          <a:p>
            <a:pPr>
              <a:lnSpc>
                <a:spcPct val="100000"/>
              </a:lnSpc>
            </a:pPr>
            <a:r>
              <a:rPr dirty="0" lang="en-US" smtClean="0"/>
              <a:t>Due </a:t>
            </a:r>
            <a:r>
              <a:rPr dirty="0" lang="en-US"/>
              <a:t>to confusion of the terms PROM and PPROM, the term </a:t>
            </a:r>
            <a:r>
              <a:rPr dirty="0" lang="en-US" err="1" smtClean="0"/>
              <a:t>prelabor</a:t>
            </a:r>
            <a:r>
              <a:rPr dirty="0" lang="en-US" smtClean="0"/>
              <a:t> </a:t>
            </a:r>
            <a:r>
              <a:rPr dirty="0" lang="en-US"/>
              <a:t>rupture of </a:t>
            </a:r>
            <a:r>
              <a:rPr dirty="0" lang="en-US" smtClean="0"/>
              <a:t>membranes may </a:t>
            </a:r>
            <a:r>
              <a:rPr dirty="0" lang="en-US"/>
              <a:t>be used in place of PROM. </a:t>
            </a:r>
            <a:endParaRPr dirty="0" lang="en-US" smtClean="0"/>
          </a:p>
          <a:p>
            <a:pPr>
              <a:lnSpc>
                <a:spcPct val="100000"/>
              </a:lnSpc>
            </a:pPr>
            <a:r>
              <a:rPr dirty="0" lang="en-US" smtClean="0"/>
              <a:t>This </a:t>
            </a:r>
            <a:r>
              <a:rPr dirty="0" lang="en-US"/>
              <a:t>condition occurs in 3% to 18.5% of </a:t>
            </a:r>
            <a:r>
              <a:rPr dirty="0" lang="en-US" smtClean="0"/>
              <a:t>pregnancies.</a:t>
            </a:r>
            <a:endParaRPr dirty="0" lang="en-US"/>
          </a:p>
          <a:p>
            <a:pPr indent="0" lvl="1" marL="457200">
              <a:buNone/>
            </a:pPr>
            <a:endParaRPr dirty="0" lang="en-US"/>
          </a:p>
        </p:txBody>
      </p:sp>
      <p:sp>
        <p:nvSpPr>
          <p:cNvPr id="1049203" name="Slide Number Placeholder 3"/>
          <p:cNvSpPr>
            <a:spLocks noGrp="1"/>
          </p:cNvSpPr>
          <p:nvPr>
            <p:ph type="sldNum" sz="quarter" idx="12"/>
          </p:nvPr>
        </p:nvSpPr>
        <p:spPr/>
        <p:txBody>
          <a:bodyPr/>
          <a:p>
            <a:fld id="{5F0F26D2-990D-4104-B198-15B1F813F25B}" type="slidenum">
              <a:rPr lang="en-US" smtClean="0"/>
              <a:t>177</a:t>
            </a:fld>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9204" name="Title 1"/>
          <p:cNvSpPr>
            <a:spLocks noGrp="1"/>
          </p:cNvSpPr>
          <p:nvPr>
            <p:ph type="title"/>
          </p:nvPr>
        </p:nvSpPr>
        <p:spPr/>
        <p:txBody>
          <a:bodyPr/>
          <a:p>
            <a:pPr algn="ctr"/>
            <a:r>
              <a:rPr dirty="0" lang="en-US" smtClean="0">
                <a:solidFill>
                  <a:srgbClr val="00B0F0"/>
                </a:solidFill>
              </a:rPr>
              <a:t>Pathophysiology </a:t>
            </a:r>
            <a:endParaRPr dirty="0" lang="en-US">
              <a:solidFill>
                <a:srgbClr val="00B0F0"/>
              </a:solidFill>
            </a:endParaRPr>
          </a:p>
        </p:txBody>
      </p:sp>
      <p:sp>
        <p:nvSpPr>
          <p:cNvPr id="1049205" name="Content Placeholder 2"/>
          <p:cNvSpPr>
            <a:spLocks noGrp="1"/>
          </p:cNvSpPr>
          <p:nvPr>
            <p:ph idx="1"/>
          </p:nvPr>
        </p:nvSpPr>
        <p:spPr/>
        <p:txBody>
          <a:bodyPr/>
          <a:p>
            <a:pPr lvl="2">
              <a:lnSpc>
                <a:spcPct val="100000"/>
              </a:lnSpc>
              <a:buFont typeface="Wingdings" panose="05000000000000000000" pitchFamily="2" charset="2"/>
              <a:buChar char="Ø"/>
            </a:pPr>
            <a:r>
              <a:rPr dirty="0" sz="2800" lang="en-US"/>
              <a:t>The exact etiology of PROM is not clearly understood, although </a:t>
            </a:r>
            <a:r>
              <a:rPr dirty="0" sz="2800" lang="en-US" err="1"/>
              <a:t>nonpathologic</a:t>
            </a:r>
            <a:r>
              <a:rPr dirty="0" sz="2800" lang="en-US"/>
              <a:t> causes such as the combination of stretching of the membranes and biochemical changes are suspected to contribute.</a:t>
            </a:r>
          </a:p>
          <a:p>
            <a:pPr lvl="2">
              <a:lnSpc>
                <a:spcPct val="100000"/>
              </a:lnSpc>
              <a:buFont typeface="Wingdings" panose="05000000000000000000" pitchFamily="2" charset="2"/>
              <a:buChar char="Ø"/>
            </a:pPr>
            <a:r>
              <a:rPr dirty="0" sz="2800" lang="en-US"/>
              <a:t>PROM is manifested by a large gush of amniotic fluid or leaking of fluid per vagina, which usually persists.</a:t>
            </a:r>
          </a:p>
          <a:p>
            <a:endParaRPr dirty="0" lang="en-US"/>
          </a:p>
        </p:txBody>
      </p:sp>
      <p:sp>
        <p:nvSpPr>
          <p:cNvPr id="1049206" name="Slide Number Placeholder 3"/>
          <p:cNvSpPr>
            <a:spLocks noGrp="1"/>
          </p:cNvSpPr>
          <p:nvPr>
            <p:ph type="sldNum" sz="quarter" idx="12"/>
          </p:nvPr>
        </p:nvSpPr>
        <p:spPr/>
        <p:txBody>
          <a:bodyPr/>
          <a:p>
            <a:fld id="{5F0F26D2-990D-4104-B198-15B1F813F25B}" type="slidenum">
              <a:rPr lang="en-US" smtClean="0"/>
              <a:t>178</a:t>
            </a:fld>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9207" name="Title 1"/>
          <p:cNvSpPr>
            <a:spLocks noGrp="1"/>
          </p:cNvSpPr>
          <p:nvPr>
            <p:ph type="title"/>
          </p:nvPr>
        </p:nvSpPr>
        <p:spPr/>
        <p:txBody>
          <a:bodyPr/>
          <a:p>
            <a:pPr algn="ctr"/>
            <a:r>
              <a:rPr dirty="0" lang="en-US" smtClean="0">
                <a:solidFill>
                  <a:srgbClr val="00B0F0"/>
                </a:solidFill>
              </a:rPr>
              <a:t>Predisposing factors</a:t>
            </a:r>
            <a:endParaRPr dirty="0" lang="en-US">
              <a:solidFill>
                <a:srgbClr val="00B0F0"/>
              </a:solidFill>
            </a:endParaRPr>
          </a:p>
        </p:txBody>
      </p:sp>
      <p:sp>
        <p:nvSpPr>
          <p:cNvPr id="1049208" name="Content Placeholder 2"/>
          <p:cNvSpPr>
            <a:spLocks noGrp="1"/>
          </p:cNvSpPr>
          <p:nvPr>
            <p:ph idx="1"/>
          </p:nvPr>
        </p:nvSpPr>
        <p:spPr/>
        <p:txBody>
          <a:bodyPr/>
          <a:p>
            <a:pPr lvl="2">
              <a:buFont typeface="Wingdings" panose="05000000000000000000" pitchFamily="2" charset="2"/>
              <a:buChar char="Ø"/>
            </a:pPr>
            <a:r>
              <a:rPr dirty="0" sz="2800" lang="en-US" smtClean="0"/>
              <a:t>Multiple pregnancy</a:t>
            </a:r>
          </a:p>
          <a:p>
            <a:pPr lvl="2">
              <a:buFont typeface="Wingdings" panose="05000000000000000000" pitchFamily="2" charset="2"/>
              <a:buChar char="Ø"/>
            </a:pPr>
            <a:r>
              <a:rPr dirty="0" sz="2800" lang="en-US" err="1" smtClean="0"/>
              <a:t>Polyhydramnios</a:t>
            </a:r>
            <a:endParaRPr dirty="0" sz="2800" lang="en-US" smtClean="0"/>
          </a:p>
          <a:p>
            <a:pPr lvl="2">
              <a:buFont typeface="Wingdings" panose="05000000000000000000" pitchFamily="2" charset="2"/>
              <a:buChar char="Ø"/>
            </a:pPr>
            <a:r>
              <a:rPr dirty="0" sz="2800" lang="en-US" smtClean="0"/>
              <a:t>Cervical incompetence</a:t>
            </a:r>
          </a:p>
          <a:p>
            <a:pPr lvl="2">
              <a:buFont typeface="Wingdings" panose="05000000000000000000" pitchFamily="2" charset="2"/>
              <a:buChar char="Ø"/>
            </a:pPr>
            <a:r>
              <a:rPr dirty="0" sz="2800" lang="en-US" smtClean="0"/>
              <a:t>Trauma e.g. </a:t>
            </a:r>
            <a:r>
              <a:rPr dirty="0" sz="2800" lang="en-US"/>
              <a:t>P</a:t>
            </a:r>
            <a:r>
              <a:rPr dirty="0" sz="2800" lang="en-US" smtClean="0"/>
              <a:t>elvic exam, abdominal amniocentesis, external versions, sexual intercourse, blows.</a:t>
            </a:r>
          </a:p>
          <a:p>
            <a:pPr lvl="2">
              <a:buFont typeface="Wingdings" panose="05000000000000000000" pitchFamily="2" charset="2"/>
              <a:buChar char="Ø"/>
            </a:pPr>
            <a:r>
              <a:rPr dirty="0" sz="2800" lang="en-US" smtClean="0"/>
              <a:t>Maternal vaginal colonization with potentially pathogenic infections</a:t>
            </a:r>
          </a:p>
          <a:p>
            <a:pPr lvl="2">
              <a:buFont typeface="Wingdings" panose="05000000000000000000" pitchFamily="2" charset="2"/>
              <a:buChar char="Ø"/>
            </a:pPr>
            <a:r>
              <a:rPr dirty="0" sz="2800" lang="en-US" smtClean="0"/>
              <a:t>Smokers and recreational drug users</a:t>
            </a:r>
          </a:p>
          <a:p>
            <a:pPr indent="0" marL="0">
              <a:buNone/>
            </a:pPr>
            <a:r>
              <a:rPr dirty="0" lang="en-US" smtClean="0"/>
              <a:t> </a:t>
            </a:r>
            <a:endParaRPr dirty="0" lang="en-US"/>
          </a:p>
        </p:txBody>
      </p:sp>
      <p:sp>
        <p:nvSpPr>
          <p:cNvPr id="1049209" name="Slide Number Placeholder 3"/>
          <p:cNvSpPr>
            <a:spLocks noGrp="1"/>
          </p:cNvSpPr>
          <p:nvPr>
            <p:ph type="sldNum" sz="quarter" idx="12"/>
          </p:nvPr>
        </p:nvSpPr>
        <p:spPr/>
        <p:txBody>
          <a:bodyPr/>
          <a:p>
            <a:fld id="{5F0F26D2-990D-4104-B198-15B1F813F25B}" type="slidenum">
              <a:rPr lang="en-US" smtClean="0"/>
              <a:t>179</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670" name="Title 1"/>
          <p:cNvSpPr>
            <a:spLocks noGrp="1"/>
          </p:cNvSpPr>
          <p:nvPr>
            <p:ph type="title"/>
          </p:nvPr>
        </p:nvSpPr>
        <p:spPr>
          <a:xfrm>
            <a:off x="838200" y="141669"/>
            <a:ext cx="10515600" cy="875762"/>
          </a:xfrm>
        </p:spPr>
        <p:txBody>
          <a:bodyPr/>
          <a:p>
            <a:r>
              <a:rPr dirty="0" lang="en-US" smtClean="0">
                <a:solidFill>
                  <a:srgbClr val="00B0F0"/>
                </a:solidFill>
              </a:rPr>
              <a:t>management</a:t>
            </a:r>
            <a:endParaRPr dirty="0" lang="en-US">
              <a:solidFill>
                <a:srgbClr val="00B0F0"/>
              </a:solidFill>
            </a:endParaRPr>
          </a:p>
        </p:txBody>
      </p:sp>
      <p:sp>
        <p:nvSpPr>
          <p:cNvPr id="1048671" name="Content Placeholder 2"/>
          <p:cNvSpPr>
            <a:spLocks noGrp="1"/>
          </p:cNvSpPr>
          <p:nvPr>
            <p:ph idx="1"/>
          </p:nvPr>
        </p:nvSpPr>
        <p:spPr>
          <a:xfrm>
            <a:off x="838200" y="1017431"/>
            <a:ext cx="10515600" cy="5576552"/>
          </a:xfrm>
        </p:spPr>
        <p:txBody>
          <a:bodyPr>
            <a:normAutofit/>
          </a:bodyPr>
          <a:p>
            <a:pPr indent="0" marL="0">
              <a:buNone/>
            </a:pPr>
            <a:r>
              <a:rPr b="1" dirty="0" lang="en-US" smtClean="0"/>
              <a:t>3. Drugs</a:t>
            </a:r>
          </a:p>
          <a:p>
            <a:r>
              <a:rPr dirty="0" lang="en-US" smtClean="0"/>
              <a:t>Vitamin B6 (Pyridoxine) Plus </a:t>
            </a:r>
            <a:r>
              <a:rPr dirty="0" lang="en-US" err="1" smtClean="0"/>
              <a:t>doxylamine</a:t>
            </a:r>
            <a:endParaRPr dirty="0" lang="en-US" smtClean="0"/>
          </a:p>
          <a:p>
            <a:r>
              <a:rPr b="1" dirty="0" lang="en-US" smtClean="0">
                <a:ea typeface="Times New Roman" panose="02020603050405020304" pitchFamily="18" charset="0"/>
              </a:rPr>
              <a:t>Anti </a:t>
            </a:r>
            <a:r>
              <a:rPr b="1" dirty="0" lang="en-US">
                <a:ea typeface="Times New Roman" panose="02020603050405020304" pitchFamily="18" charset="0"/>
              </a:rPr>
              <a:t>emetics </a:t>
            </a:r>
            <a:r>
              <a:rPr dirty="0" lang="en-US">
                <a:ea typeface="Times New Roman" panose="02020603050405020304" pitchFamily="18" charset="0"/>
              </a:rPr>
              <a:t>like promethazine hydrochloride (</a:t>
            </a:r>
            <a:r>
              <a:rPr dirty="0" lang="en-US" err="1">
                <a:ea typeface="Times New Roman" panose="02020603050405020304" pitchFamily="18" charset="0"/>
              </a:rPr>
              <a:t>phenergan</a:t>
            </a:r>
            <a:r>
              <a:rPr dirty="0" lang="en-US">
                <a:ea typeface="Times New Roman" panose="02020603050405020304" pitchFamily="18" charset="0"/>
              </a:rPr>
              <a:t>) or </a:t>
            </a:r>
            <a:r>
              <a:rPr dirty="0" lang="en-US" err="1">
                <a:ea typeface="Times New Roman" panose="02020603050405020304" pitchFamily="18" charset="0"/>
              </a:rPr>
              <a:t>metoclopromide</a:t>
            </a:r>
            <a:r>
              <a:rPr dirty="0" lang="en-US">
                <a:ea typeface="Times New Roman" panose="02020603050405020304" pitchFamily="18" charset="0"/>
              </a:rPr>
              <a:t> hydrochloride (</a:t>
            </a:r>
            <a:r>
              <a:rPr dirty="0" lang="en-US" err="1">
                <a:ea typeface="Times New Roman" panose="02020603050405020304" pitchFamily="18" charset="0"/>
              </a:rPr>
              <a:t>plasil</a:t>
            </a:r>
            <a:r>
              <a:rPr dirty="0" lang="en-US">
                <a:ea typeface="Times New Roman" panose="02020603050405020304" pitchFamily="18" charset="0"/>
              </a:rPr>
              <a:t>) are given usually </a:t>
            </a:r>
            <a:r>
              <a:rPr dirty="0" lang="en-US" err="1">
                <a:ea typeface="Times New Roman" panose="02020603050405020304" pitchFamily="18" charset="0"/>
              </a:rPr>
              <a:t>parenterally</a:t>
            </a:r>
            <a:r>
              <a:rPr dirty="0" lang="en-US">
                <a:ea typeface="Times New Roman" panose="02020603050405020304" pitchFamily="18" charset="0"/>
              </a:rPr>
              <a:t> to control the </a:t>
            </a:r>
            <a:r>
              <a:rPr dirty="0" lang="en-US" smtClean="0">
                <a:ea typeface="Times New Roman" panose="02020603050405020304" pitchFamily="18" charset="0"/>
              </a:rPr>
              <a:t>vomiting.</a:t>
            </a:r>
            <a:endParaRPr dirty="0" sz="4000" lang="en-US" smtClean="0">
              <a:ea typeface="Times New Roman" panose="02020603050405020304" pitchFamily="18" charset="0"/>
            </a:endParaRPr>
          </a:p>
          <a:p>
            <a:r>
              <a:rPr b="1" dirty="0" lang="en-US" smtClean="0">
                <a:ea typeface="Times New Roman" panose="02020603050405020304" pitchFamily="18" charset="0"/>
              </a:rPr>
              <a:t>Multivitamin</a:t>
            </a:r>
            <a:r>
              <a:rPr dirty="0" lang="en-US" smtClean="0">
                <a:ea typeface="Times New Roman" panose="02020603050405020304" pitchFamily="18" charset="0"/>
              </a:rPr>
              <a:t> </a:t>
            </a:r>
            <a:r>
              <a:rPr dirty="0" lang="en-US">
                <a:ea typeface="Times New Roman" panose="02020603050405020304" pitchFamily="18" charset="0"/>
              </a:rPr>
              <a:t>supplements are given</a:t>
            </a:r>
            <a:r>
              <a:rPr dirty="0" lang="en-US" smtClean="0">
                <a:ea typeface="Times New Roman" panose="02020603050405020304" pitchFamily="18" charset="0"/>
              </a:rPr>
              <a:t>. Vitamin B6, B1 plus </a:t>
            </a:r>
            <a:r>
              <a:rPr dirty="0" lang="en-US" err="1" smtClean="0">
                <a:ea typeface="Times New Roman" panose="02020603050405020304" pitchFamily="18" charset="0"/>
              </a:rPr>
              <a:t>doxylamine</a:t>
            </a:r>
            <a:r>
              <a:rPr dirty="0" lang="en-US" smtClean="0">
                <a:ea typeface="Times New Roman" panose="02020603050405020304" pitchFamily="18" charset="0"/>
              </a:rPr>
              <a:t> </a:t>
            </a:r>
            <a:r>
              <a:rPr dirty="0" lang="en-US">
                <a:ea typeface="Times New Roman" panose="02020603050405020304" pitchFamily="18" charset="0"/>
              </a:rPr>
              <a:t> </a:t>
            </a:r>
            <a:endParaRPr dirty="0" sz="4000" lang="en-US" smtClean="0">
              <a:ea typeface="Times New Roman" panose="02020603050405020304" pitchFamily="18" charset="0"/>
            </a:endParaRPr>
          </a:p>
          <a:p>
            <a:pPr indent="0" marL="0">
              <a:buNone/>
            </a:pPr>
            <a:endParaRPr dirty="0" lang="en-US"/>
          </a:p>
        </p:txBody>
      </p:sp>
      <p:sp>
        <p:nvSpPr>
          <p:cNvPr id="1048672" name="Slide Number Placeholder 4"/>
          <p:cNvSpPr>
            <a:spLocks noGrp="1"/>
          </p:cNvSpPr>
          <p:nvPr>
            <p:ph type="sldNum" sz="quarter" idx="12"/>
          </p:nvPr>
        </p:nvSpPr>
        <p:spPr/>
        <p:txBody>
          <a:bodyPr/>
          <a:p>
            <a:fld id="{5F0F26D2-990D-4104-B198-15B1F813F25B}" type="slidenum">
              <a:rPr lang="en-US" smtClean="0"/>
              <a:t>18</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9210" name="Title 1"/>
          <p:cNvSpPr>
            <a:spLocks noGrp="1"/>
          </p:cNvSpPr>
          <p:nvPr>
            <p:ph type="title"/>
          </p:nvPr>
        </p:nvSpPr>
        <p:spPr/>
        <p:txBody>
          <a:bodyPr/>
          <a:p>
            <a:pPr algn="ctr"/>
            <a:r>
              <a:rPr dirty="0" lang="en-US" smtClean="0">
                <a:solidFill>
                  <a:srgbClr val="00B0F0"/>
                </a:solidFill>
              </a:rPr>
              <a:t>Diagnosis </a:t>
            </a:r>
            <a:endParaRPr dirty="0" lang="en-US">
              <a:solidFill>
                <a:srgbClr val="00B0F0"/>
              </a:solidFill>
            </a:endParaRPr>
          </a:p>
        </p:txBody>
      </p:sp>
      <p:sp>
        <p:nvSpPr>
          <p:cNvPr id="1049211" name="Content Placeholder 2"/>
          <p:cNvSpPr>
            <a:spLocks noGrp="1"/>
          </p:cNvSpPr>
          <p:nvPr>
            <p:ph idx="1"/>
          </p:nvPr>
        </p:nvSpPr>
        <p:spPr/>
        <p:txBody>
          <a:bodyPr/>
          <a:p>
            <a:pPr indent="-457200" lvl="1" marL="914400">
              <a:lnSpc>
                <a:spcPct val="100000"/>
              </a:lnSpc>
              <a:buFont typeface="+mj-lt"/>
              <a:buAutoNum type="arabicPeriod"/>
            </a:pPr>
            <a:r>
              <a:rPr b="1" dirty="0" lang="en-US">
                <a:solidFill>
                  <a:prstClr val="black"/>
                </a:solidFill>
              </a:rPr>
              <a:t>Sterile speculum examination </a:t>
            </a:r>
            <a:r>
              <a:rPr dirty="0" lang="en-US">
                <a:solidFill>
                  <a:prstClr val="black"/>
                </a:solidFill>
              </a:rPr>
              <a:t>for identification of pooling of fluid in the vagina.</a:t>
            </a:r>
          </a:p>
          <a:p>
            <a:pPr indent="-457200" lvl="1" marL="914400">
              <a:lnSpc>
                <a:spcPct val="100000"/>
              </a:lnSpc>
              <a:buFont typeface="+mj-lt"/>
              <a:buAutoNum type="arabicPeriod"/>
            </a:pPr>
            <a:r>
              <a:rPr b="1" dirty="0" lang="en-US" err="1">
                <a:solidFill>
                  <a:prstClr val="black"/>
                </a:solidFill>
              </a:rPr>
              <a:t>Nitrazine</a:t>
            </a:r>
            <a:r>
              <a:rPr b="1" dirty="0" lang="en-US">
                <a:solidFill>
                  <a:prstClr val="black"/>
                </a:solidFill>
              </a:rPr>
              <a:t> test</a:t>
            </a:r>
            <a:r>
              <a:rPr dirty="0" lang="en-US">
                <a:solidFill>
                  <a:prstClr val="black"/>
                </a:solidFill>
              </a:rPr>
              <a:t>: positive test will change pH paper strip from yellow-green to blue in the presence of amniotic fluid taken from the vaginal canal.</a:t>
            </a:r>
          </a:p>
          <a:p>
            <a:pPr indent="-457200" lvl="1" marL="914400">
              <a:lnSpc>
                <a:spcPct val="100000"/>
              </a:lnSpc>
              <a:buFont typeface="+mj-lt"/>
              <a:buAutoNum type="arabicPeriod"/>
            </a:pPr>
            <a:r>
              <a:rPr b="1" dirty="0" lang="en-US">
                <a:solidFill>
                  <a:prstClr val="black"/>
                </a:solidFill>
              </a:rPr>
              <a:t>Fern test: </a:t>
            </a:r>
            <a:r>
              <a:rPr dirty="0" lang="en-US">
                <a:solidFill>
                  <a:prstClr val="black"/>
                </a:solidFill>
              </a:rPr>
              <a:t>positive test will reveal </a:t>
            </a:r>
            <a:r>
              <a:rPr dirty="0" lang="en-US" err="1">
                <a:solidFill>
                  <a:prstClr val="black"/>
                </a:solidFill>
              </a:rPr>
              <a:t>ferning</a:t>
            </a:r>
            <a:r>
              <a:rPr dirty="0" lang="en-US">
                <a:solidFill>
                  <a:prstClr val="black"/>
                </a:solidFill>
              </a:rPr>
              <a:t> on a slide viewed under a microscope. A swab of the posterior vaginal fornix is taken to obtain amniotic fluid. </a:t>
            </a:r>
          </a:p>
          <a:p>
            <a:pPr indent="-457200" lvl="1" marL="914400">
              <a:lnSpc>
                <a:spcPct val="100000"/>
              </a:lnSpc>
              <a:buFont typeface="+mj-lt"/>
              <a:buAutoNum type="arabicPeriod"/>
            </a:pPr>
            <a:r>
              <a:rPr dirty="0" lang="en-US">
                <a:solidFill>
                  <a:prstClr val="black"/>
                </a:solidFill>
              </a:rPr>
              <a:t>Ultrasound to assess amniotic fluid volume.</a:t>
            </a:r>
          </a:p>
          <a:p>
            <a:pPr indent="-457200" lvl="1" marL="914400">
              <a:lnSpc>
                <a:spcPct val="100000"/>
              </a:lnSpc>
              <a:buFont typeface="+mj-lt"/>
              <a:buAutoNum type="arabicPeriod"/>
            </a:pPr>
            <a:r>
              <a:rPr dirty="0" lang="en-US">
                <a:solidFill>
                  <a:prstClr val="black"/>
                </a:solidFill>
              </a:rPr>
              <a:t>Amniocentesis to inject indigo carmine or Evans blue dye. Watch for vaginal leakage of blue fluid to assess for ruptured membranes.</a:t>
            </a:r>
          </a:p>
          <a:p>
            <a:endParaRPr dirty="0" lang="en-US"/>
          </a:p>
        </p:txBody>
      </p:sp>
      <p:sp>
        <p:nvSpPr>
          <p:cNvPr id="1049212" name="Slide Number Placeholder 3"/>
          <p:cNvSpPr>
            <a:spLocks noGrp="1"/>
          </p:cNvSpPr>
          <p:nvPr>
            <p:ph type="sldNum" sz="quarter" idx="12"/>
          </p:nvPr>
        </p:nvSpPr>
        <p:spPr/>
        <p:txBody>
          <a:bodyPr/>
          <a:p>
            <a:fld id="{5F0F26D2-990D-4104-B198-15B1F813F25B}" type="slidenum">
              <a:rPr lang="en-US" smtClean="0"/>
              <a:t>180</a:t>
            </a:fld>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566" name=""/>
        <p:cNvGrpSpPr/>
        <p:nvPr/>
      </p:nvGrpSpPr>
      <p:grpSpPr>
        <a:xfrm>
          <a:off x="0" y="0"/>
          <a:ext cx="0" cy="0"/>
          <a:chOff x="0" y="0"/>
          <a:chExt cx="0" cy="0"/>
        </a:xfrm>
      </p:grpSpPr>
      <p:sp>
        <p:nvSpPr>
          <p:cNvPr id="1049213" name="Title 1"/>
          <p:cNvSpPr>
            <a:spLocks noGrp="1"/>
          </p:cNvSpPr>
          <p:nvPr>
            <p:ph type="title"/>
          </p:nvPr>
        </p:nvSpPr>
        <p:spPr>
          <a:xfrm>
            <a:off x="838200" y="115910"/>
            <a:ext cx="10515600" cy="914400"/>
          </a:xfrm>
        </p:spPr>
        <p:txBody>
          <a:bodyPr/>
          <a:p>
            <a:pPr algn="ctr"/>
            <a:r>
              <a:rPr dirty="0" lang="en-US" smtClean="0">
                <a:solidFill>
                  <a:srgbClr val="00B0F0"/>
                </a:solidFill>
              </a:rPr>
              <a:t>Risk of PROM</a:t>
            </a:r>
            <a:endParaRPr dirty="0" lang="en-US">
              <a:solidFill>
                <a:srgbClr val="00B0F0"/>
              </a:solidFill>
            </a:endParaRPr>
          </a:p>
        </p:txBody>
      </p:sp>
      <p:sp>
        <p:nvSpPr>
          <p:cNvPr id="1049214" name="Content Placeholder 2"/>
          <p:cNvSpPr>
            <a:spLocks noGrp="1"/>
          </p:cNvSpPr>
          <p:nvPr>
            <p:ph idx="1"/>
          </p:nvPr>
        </p:nvSpPr>
        <p:spPr>
          <a:xfrm>
            <a:off x="838200" y="940158"/>
            <a:ext cx="10515600" cy="5640946"/>
          </a:xfrm>
        </p:spPr>
        <p:txBody>
          <a:bodyPr>
            <a:normAutofit/>
          </a:bodyPr>
          <a:p>
            <a:pPr lvl="1">
              <a:lnSpc>
                <a:spcPct val="120000"/>
              </a:lnSpc>
              <a:buFont typeface="Wingdings" panose="05000000000000000000" pitchFamily="2" charset="2"/>
              <a:buChar char="Ø"/>
            </a:pPr>
            <a:r>
              <a:rPr dirty="0" lang="en-US" smtClean="0"/>
              <a:t>Imminent </a:t>
            </a:r>
            <a:r>
              <a:rPr dirty="0" lang="en-US" err="1" smtClean="0"/>
              <a:t>labour</a:t>
            </a:r>
            <a:r>
              <a:rPr dirty="0" lang="en-US" smtClean="0"/>
              <a:t> resulting in premature birth</a:t>
            </a:r>
          </a:p>
          <a:p>
            <a:pPr lvl="1">
              <a:lnSpc>
                <a:spcPct val="120000"/>
              </a:lnSpc>
              <a:buFont typeface="Wingdings" panose="05000000000000000000" pitchFamily="2" charset="2"/>
              <a:buChar char="Ø"/>
            </a:pPr>
            <a:r>
              <a:rPr dirty="0" lang="en-US" err="1" smtClean="0"/>
              <a:t>Chorioamnionitis</a:t>
            </a:r>
            <a:r>
              <a:rPr dirty="0" lang="en-US" smtClean="0"/>
              <a:t>, which may  be followed by </a:t>
            </a:r>
            <a:r>
              <a:rPr dirty="0" lang="en-US" err="1" smtClean="0"/>
              <a:t>foetal</a:t>
            </a:r>
            <a:r>
              <a:rPr dirty="0" lang="en-US" smtClean="0"/>
              <a:t> and maternal systemic infections</a:t>
            </a:r>
          </a:p>
          <a:p>
            <a:pPr lvl="1">
              <a:lnSpc>
                <a:spcPct val="120000"/>
              </a:lnSpc>
              <a:buFont typeface="Wingdings" panose="05000000000000000000" pitchFamily="2" charset="2"/>
              <a:buChar char="Ø"/>
            </a:pPr>
            <a:r>
              <a:rPr dirty="0" lang="en-US" err="1" smtClean="0"/>
              <a:t>Oligohydramnios</a:t>
            </a:r>
            <a:r>
              <a:rPr dirty="0" lang="en-US" smtClean="0"/>
              <a:t> if prolonged PPROM occurs</a:t>
            </a:r>
          </a:p>
          <a:p>
            <a:pPr lvl="1">
              <a:lnSpc>
                <a:spcPct val="120000"/>
              </a:lnSpc>
              <a:buFont typeface="Wingdings" panose="05000000000000000000" pitchFamily="2" charset="2"/>
              <a:buChar char="Ø"/>
            </a:pPr>
            <a:r>
              <a:rPr dirty="0" lang="en-US" smtClean="0"/>
              <a:t>Cord prolapse</a:t>
            </a:r>
          </a:p>
          <a:p>
            <a:pPr lvl="1">
              <a:lnSpc>
                <a:spcPct val="120000"/>
              </a:lnSpc>
              <a:buFont typeface="Wingdings" panose="05000000000000000000" pitchFamily="2" charset="2"/>
              <a:buChar char="Ø"/>
            </a:pPr>
            <a:r>
              <a:rPr dirty="0" lang="en-US" err="1" smtClean="0"/>
              <a:t>Malpresentation</a:t>
            </a:r>
            <a:r>
              <a:rPr dirty="0" lang="en-US" smtClean="0"/>
              <a:t> associated with prematurity</a:t>
            </a:r>
          </a:p>
          <a:p>
            <a:pPr lvl="1">
              <a:lnSpc>
                <a:spcPct val="120000"/>
              </a:lnSpc>
              <a:buFont typeface="Wingdings" panose="05000000000000000000" pitchFamily="2" charset="2"/>
              <a:buChar char="Ø"/>
            </a:pPr>
            <a:r>
              <a:rPr dirty="0" lang="en-US" smtClean="0"/>
              <a:t>Antepartum </a:t>
            </a:r>
            <a:r>
              <a:rPr dirty="0" lang="en-US" err="1" smtClean="0"/>
              <a:t>haemorrhage</a:t>
            </a:r>
            <a:endParaRPr dirty="0" lang="en-US" smtClean="0"/>
          </a:p>
          <a:p>
            <a:pPr lvl="1">
              <a:lnSpc>
                <a:spcPct val="120000"/>
              </a:lnSpc>
              <a:buFont typeface="Wingdings" panose="05000000000000000000" pitchFamily="2" charset="2"/>
              <a:buChar char="Ø"/>
            </a:pPr>
            <a:r>
              <a:rPr dirty="0" lang="en-US" smtClean="0"/>
              <a:t>Neonatal sepsis</a:t>
            </a:r>
          </a:p>
          <a:p>
            <a:pPr lvl="1">
              <a:lnSpc>
                <a:spcPct val="120000"/>
              </a:lnSpc>
              <a:buFont typeface="Wingdings" panose="05000000000000000000" pitchFamily="2" charset="2"/>
              <a:buChar char="Ø"/>
            </a:pPr>
            <a:r>
              <a:rPr dirty="0" lang="en-US" smtClean="0"/>
              <a:t>Psychosocial problems resulting from uncertain </a:t>
            </a:r>
            <a:r>
              <a:rPr dirty="0" lang="en-US" err="1" smtClean="0"/>
              <a:t>foetal</a:t>
            </a:r>
            <a:r>
              <a:rPr dirty="0" lang="en-US" smtClean="0"/>
              <a:t> and neonatal outcome and long term hospitalization; impaired mother and baby bonding after birth.</a:t>
            </a:r>
            <a:endParaRPr dirty="0" lang="en-US"/>
          </a:p>
        </p:txBody>
      </p:sp>
      <p:sp>
        <p:nvSpPr>
          <p:cNvPr id="1049215" name="Slide Number Placeholder 3"/>
          <p:cNvSpPr>
            <a:spLocks noGrp="1"/>
          </p:cNvSpPr>
          <p:nvPr>
            <p:ph type="sldNum" sz="quarter" idx="12"/>
          </p:nvPr>
        </p:nvSpPr>
        <p:spPr/>
        <p:txBody>
          <a:bodyPr/>
          <a:p>
            <a:fld id="{5F0F26D2-990D-4104-B198-15B1F813F25B}" type="slidenum">
              <a:rPr lang="en-US" smtClean="0"/>
              <a:t>181</a:t>
            </a:fld>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9216" name="Title 1"/>
          <p:cNvSpPr>
            <a:spLocks noGrp="1"/>
          </p:cNvSpPr>
          <p:nvPr>
            <p:ph type="title"/>
          </p:nvPr>
        </p:nvSpPr>
        <p:spPr/>
        <p:txBody>
          <a:bodyPr/>
          <a:p>
            <a:pPr algn="ctr"/>
            <a:r>
              <a:rPr dirty="0" lang="en-US" smtClean="0">
                <a:solidFill>
                  <a:srgbClr val="00B0F0"/>
                </a:solidFill>
              </a:rPr>
              <a:t>Clinical features </a:t>
            </a:r>
            <a:endParaRPr dirty="0" lang="en-US">
              <a:solidFill>
                <a:srgbClr val="00B0F0"/>
              </a:solidFill>
            </a:endParaRPr>
          </a:p>
        </p:txBody>
      </p:sp>
      <p:sp>
        <p:nvSpPr>
          <p:cNvPr id="1049217" name="Content Placeholder 2"/>
          <p:cNvSpPr>
            <a:spLocks noGrp="1"/>
          </p:cNvSpPr>
          <p:nvPr>
            <p:ph idx="1"/>
          </p:nvPr>
        </p:nvSpPr>
        <p:spPr/>
        <p:txBody>
          <a:bodyPr/>
          <a:p>
            <a:endParaRPr dirty="0" lang="en-US" smtClean="0"/>
          </a:p>
          <a:p>
            <a:endParaRPr dirty="0" lang="en-US"/>
          </a:p>
          <a:p>
            <a:r>
              <a:rPr dirty="0" lang="en-US" smtClean="0"/>
              <a:t>Early - intermittent vaginal drainage of amniotic fluid</a:t>
            </a:r>
          </a:p>
          <a:p>
            <a:r>
              <a:rPr dirty="0" lang="en-US" smtClean="0"/>
              <a:t>late – </a:t>
            </a:r>
            <a:r>
              <a:rPr dirty="0" lang="en-US" err="1" smtClean="0"/>
              <a:t>chorioamnionitis</a:t>
            </a:r>
            <a:r>
              <a:rPr dirty="0" lang="en-US" smtClean="0"/>
              <a:t> (inflammation of chorionic villi of </a:t>
            </a:r>
            <a:r>
              <a:rPr dirty="0" lang="en-US" err="1" smtClean="0"/>
              <a:t>theplacenta</a:t>
            </a:r>
            <a:r>
              <a:rPr dirty="0" lang="en-US" smtClean="0"/>
              <a:t> due to ascending infection)</a:t>
            </a:r>
          </a:p>
          <a:p>
            <a:r>
              <a:rPr dirty="0" lang="en-US" smtClean="0"/>
              <a:t>May complicate if delivery is not done within 24 hours </a:t>
            </a:r>
            <a:endParaRPr dirty="0" lang="en-US"/>
          </a:p>
        </p:txBody>
      </p:sp>
      <p:sp>
        <p:nvSpPr>
          <p:cNvPr id="1049218" name="Slide Number Placeholder 3"/>
          <p:cNvSpPr>
            <a:spLocks noGrp="1"/>
          </p:cNvSpPr>
          <p:nvPr>
            <p:ph type="sldNum" sz="quarter" idx="12"/>
          </p:nvPr>
        </p:nvSpPr>
        <p:spPr/>
        <p:txBody>
          <a:bodyPr/>
          <a:p>
            <a:fld id="{5F0F26D2-990D-4104-B198-15B1F813F25B}" type="slidenum">
              <a:rPr lang="en-US" smtClean="0"/>
              <a:t>182</a:t>
            </a:fld>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9219" name="Title 1"/>
          <p:cNvSpPr>
            <a:spLocks noGrp="1"/>
          </p:cNvSpPr>
          <p:nvPr>
            <p:ph type="title"/>
          </p:nvPr>
        </p:nvSpPr>
        <p:spPr>
          <a:xfrm>
            <a:off x="838200" y="365126"/>
            <a:ext cx="10515600" cy="626548"/>
          </a:xfrm>
        </p:spPr>
        <p:txBody>
          <a:bodyPr>
            <a:normAutofit fontScale="90000"/>
          </a:bodyPr>
          <a:p>
            <a:pPr algn="ctr"/>
            <a:r>
              <a:rPr dirty="0" lang="en-US" smtClean="0">
                <a:solidFill>
                  <a:srgbClr val="00B0F0"/>
                </a:solidFill>
              </a:rPr>
              <a:t>Management </a:t>
            </a:r>
            <a:endParaRPr dirty="0" lang="en-US">
              <a:solidFill>
                <a:srgbClr val="00B0F0"/>
              </a:solidFill>
            </a:endParaRPr>
          </a:p>
        </p:txBody>
      </p:sp>
      <p:sp>
        <p:nvSpPr>
          <p:cNvPr id="1049220" name="Content Placeholder 2"/>
          <p:cNvSpPr>
            <a:spLocks noGrp="1"/>
          </p:cNvSpPr>
          <p:nvPr>
            <p:ph idx="1"/>
          </p:nvPr>
        </p:nvSpPr>
        <p:spPr>
          <a:xfrm>
            <a:off x="838200" y="1133341"/>
            <a:ext cx="10515600" cy="5043622"/>
          </a:xfrm>
        </p:spPr>
        <p:txBody>
          <a:bodyPr>
            <a:normAutofit fontScale="92500" lnSpcReduction="20000"/>
          </a:bodyPr>
          <a:p>
            <a:pPr>
              <a:lnSpc>
                <a:spcPct val="110000"/>
              </a:lnSpc>
            </a:pPr>
            <a:r>
              <a:rPr dirty="0" lang="en-US"/>
              <a:t>When PROM is confirmed, the woman is admitted to the hospital and usually remains there until delivery</a:t>
            </a:r>
            <a:endParaRPr dirty="0" lang="en-US" smtClean="0"/>
          </a:p>
          <a:p>
            <a:pPr>
              <a:lnSpc>
                <a:spcPct val="110000"/>
              </a:lnSpc>
            </a:pPr>
            <a:r>
              <a:rPr dirty="0" lang="en-US" smtClean="0"/>
              <a:t>May prolong pregnancy to reach almost term so as to ensure maturity of </a:t>
            </a:r>
            <a:r>
              <a:rPr dirty="0" lang="en-US" err="1" smtClean="0"/>
              <a:t>foetal</a:t>
            </a:r>
            <a:r>
              <a:rPr dirty="0" lang="en-US" smtClean="0"/>
              <a:t> lungs and preferable birth weight </a:t>
            </a:r>
          </a:p>
          <a:p>
            <a:pPr>
              <a:lnSpc>
                <a:spcPct val="110000"/>
              </a:lnSpc>
            </a:pPr>
            <a:r>
              <a:rPr dirty="0" lang="en-US" smtClean="0"/>
              <a:t>This is indicated if:</a:t>
            </a:r>
          </a:p>
          <a:p>
            <a:pPr lvl="2">
              <a:lnSpc>
                <a:spcPct val="110000"/>
              </a:lnSpc>
            </a:pPr>
            <a:r>
              <a:rPr dirty="0" sz="2400" lang="en-US" smtClean="0"/>
              <a:t>Gestation is less than 35 weeks</a:t>
            </a:r>
          </a:p>
          <a:p>
            <a:pPr lvl="2">
              <a:lnSpc>
                <a:spcPct val="110000"/>
              </a:lnSpc>
            </a:pPr>
            <a:r>
              <a:rPr dirty="0" sz="2400" lang="en-US" err="1" smtClean="0"/>
              <a:t>Foetal</a:t>
            </a:r>
            <a:r>
              <a:rPr dirty="0" sz="2400" lang="en-US" smtClean="0"/>
              <a:t> weight is less than 1800gms</a:t>
            </a:r>
          </a:p>
          <a:p>
            <a:pPr lvl="2">
              <a:lnSpc>
                <a:spcPct val="110000"/>
              </a:lnSpc>
            </a:pPr>
            <a:r>
              <a:rPr dirty="0" sz="2400" lang="en-US" err="1" smtClean="0"/>
              <a:t>Thereis</a:t>
            </a:r>
            <a:r>
              <a:rPr dirty="0" sz="2400" lang="en-US" smtClean="0"/>
              <a:t> no </a:t>
            </a:r>
            <a:r>
              <a:rPr dirty="0" sz="2400" lang="en-US" err="1" smtClean="0"/>
              <a:t>chorioamnionitis</a:t>
            </a:r>
            <a:endParaRPr dirty="0" sz="2400" lang="en-US" smtClean="0"/>
          </a:p>
          <a:p>
            <a:pPr>
              <a:lnSpc>
                <a:spcPct val="110000"/>
              </a:lnSpc>
            </a:pPr>
            <a:r>
              <a:rPr dirty="0" lang="en-US" smtClean="0"/>
              <a:t>Take history to determine the period  that has elapsed after membranes have ruptured and rule out maternal conditions that may contraindicate mode of delivery.</a:t>
            </a:r>
          </a:p>
          <a:p>
            <a:pPr>
              <a:lnSpc>
                <a:spcPct val="110000"/>
              </a:lnSpc>
            </a:pPr>
            <a:r>
              <a:rPr dirty="0" lang="en-US" smtClean="0"/>
              <a:t>Do speculum examination to see if cervix is open</a:t>
            </a:r>
            <a:endParaRPr dirty="0" lang="en-US"/>
          </a:p>
        </p:txBody>
      </p:sp>
      <p:sp>
        <p:nvSpPr>
          <p:cNvPr id="1049221" name="Slide Number Placeholder 3"/>
          <p:cNvSpPr>
            <a:spLocks noGrp="1"/>
          </p:cNvSpPr>
          <p:nvPr>
            <p:ph type="sldNum" sz="quarter" idx="12"/>
          </p:nvPr>
        </p:nvSpPr>
        <p:spPr/>
        <p:txBody>
          <a:bodyPr/>
          <a:p>
            <a:fld id="{5F0F26D2-990D-4104-B198-15B1F813F25B}" type="slidenum">
              <a:rPr lang="en-US" smtClean="0"/>
              <a:t>183</a:t>
            </a:fld>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9222" name="Title 1"/>
          <p:cNvSpPr>
            <a:spLocks noGrp="1"/>
          </p:cNvSpPr>
          <p:nvPr>
            <p:ph type="title"/>
          </p:nvPr>
        </p:nvSpPr>
        <p:spPr>
          <a:xfrm>
            <a:off x="838200" y="1"/>
            <a:ext cx="10515600" cy="965914"/>
          </a:xfrm>
        </p:spPr>
        <p:txBody>
          <a:bodyPr/>
          <a:p>
            <a:pPr algn="ctr"/>
            <a:r>
              <a:rPr dirty="0" lang="en-US" smtClean="0">
                <a:solidFill>
                  <a:srgbClr val="00B0F0"/>
                </a:solidFill>
              </a:rPr>
              <a:t>Management  </a:t>
            </a:r>
            <a:endParaRPr dirty="0" lang="en-US">
              <a:solidFill>
                <a:srgbClr val="00B0F0"/>
              </a:solidFill>
            </a:endParaRPr>
          </a:p>
        </p:txBody>
      </p:sp>
      <p:sp>
        <p:nvSpPr>
          <p:cNvPr id="1049223" name="Content Placeholder 2"/>
          <p:cNvSpPr>
            <a:spLocks noGrp="1"/>
          </p:cNvSpPr>
          <p:nvPr>
            <p:ph idx="1"/>
          </p:nvPr>
        </p:nvSpPr>
        <p:spPr>
          <a:xfrm>
            <a:off x="838200" y="1133340"/>
            <a:ext cx="10515600" cy="5151549"/>
          </a:xfrm>
        </p:spPr>
        <p:txBody>
          <a:bodyPr>
            <a:normAutofit lnSpcReduction="10000"/>
          </a:bodyPr>
          <a:p>
            <a:r>
              <a:rPr dirty="0" lang="en-US" smtClean="0"/>
              <a:t>Take cervical swab for c/s to rule out infections</a:t>
            </a:r>
          </a:p>
          <a:p>
            <a:r>
              <a:rPr dirty="0" lang="en-US" smtClean="0"/>
              <a:t>Admit the woman for bed rest and arrest </a:t>
            </a:r>
            <a:r>
              <a:rPr dirty="0" lang="en-US" err="1" smtClean="0"/>
              <a:t>labour</a:t>
            </a:r>
            <a:endParaRPr dirty="0" lang="en-US" smtClean="0"/>
          </a:p>
          <a:p>
            <a:r>
              <a:rPr dirty="0" lang="en-US" smtClean="0"/>
              <a:t>Give sedatives to  promote rest and allay anxiety</a:t>
            </a:r>
          </a:p>
          <a:p>
            <a:r>
              <a:rPr dirty="0" lang="en-US"/>
              <a:t> </a:t>
            </a:r>
            <a:r>
              <a:rPr dirty="0" lang="en-US" smtClean="0"/>
              <a:t>give antibiotics prophylactically</a:t>
            </a:r>
          </a:p>
          <a:p>
            <a:r>
              <a:rPr dirty="0" lang="en-US" smtClean="0"/>
              <a:t>If prognosis is good , pregnancy is allowed to continue to term or near term</a:t>
            </a:r>
          </a:p>
          <a:p>
            <a:r>
              <a:rPr dirty="0" lang="en-US" smtClean="0"/>
              <a:t>Administer </a:t>
            </a:r>
            <a:r>
              <a:rPr dirty="0" i="1" lang="en-US" smtClean="0"/>
              <a:t>dexamethasone 4mg </a:t>
            </a:r>
            <a:r>
              <a:rPr dirty="0" lang="en-US" err="1" smtClean="0"/>
              <a:t>tds</a:t>
            </a:r>
            <a:r>
              <a:rPr dirty="0" lang="en-US" smtClean="0"/>
              <a:t> to promote maturation of the lungs</a:t>
            </a:r>
          </a:p>
          <a:p>
            <a:r>
              <a:rPr dirty="0" lang="en-US" smtClean="0"/>
              <a:t>May allow </a:t>
            </a:r>
            <a:r>
              <a:rPr dirty="0" lang="en-US" err="1" smtClean="0"/>
              <a:t>labour</a:t>
            </a:r>
            <a:r>
              <a:rPr dirty="0" lang="en-US" smtClean="0"/>
              <a:t> to continue or induce with </a:t>
            </a:r>
            <a:r>
              <a:rPr dirty="0" lang="en-US" err="1" smtClean="0"/>
              <a:t>syntocinon</a:t>
            </a:r>
            <a:r>
              <a:rPr dirty="0" lang="en-US" smtClean="0"/>
              <a:t> drip if</a:t>
            </a:r>
          </a:p>
          <a:p>
            <a:pPr indent="-514350" lvl="2" marL="1428750">
              <a:buFont typeface="+mj-lt"/>
              <a:buAutoNum type="arabicPeriod"/>
            </a:pPr>
            <a:r>
              <a:rPr dirty="0" sz="2400" lang="en-US" smtClean="0"/>
              <a:t>There signs of infection </a:t>
            </a:r>
            <a:r>
              <a:rPr dirty="0" sz="2400" lang="en-US" err="1" smtClean="0"/>
              <a:t>chorioamnionitis</a:t>
            </a:r>
            <a:endParaRPr dirty="0" sz="2400" lang="en-US" smtClean="0"/>
          </a:p>
          <a:p>
            <a:pPr indent="-514350" lvl="2" marL="1428750">
              <a:buFont typeface="+mj-lt"/>
              <a:buAutoNum type="arabicPeriod"/>
            </a:pPr>
            <a:r>
              <a:rPr dirty="0" sz="2400" lang="en-US" smtClean="0"/>
              <a:t>Cervix is more than 3cm dilated or 50% effaced</a:t>
            </a:r>
          </a:p>
          <a:p>
            <a:pPr indent="-514350" lvl="2" marL="1428750">
              <a:buFont typeface="+mj-lt"/>
              <a:buAutoNum type="arabicPeriod"/>
            </a:pPr>
            <a:r>
              <a:rPr dirty="0" sz="2400" lang="en-US" smtClean="0"/>
              <a:t>Pregnancy is 36 weeks and above.</a:t>
            </a:r>
            <a:r>
              <a:rPr dirty="0" lang="en-US" smtClean="0"/>
              <a:t>		</a:t>
            </a:r>
          </a:p>
          <a:p>
            <a:pPr indent="0" marL="0">
              <a:buNone/>
            </a:pPr>
            <a:endParaRPr dirty="0" lang="en-US" smtClean="0"/>
          </a:p>
        </p:txBody>
      </p:sp>
      <p:sp>
        <p:nvSpPr>
          <p:cNvPr id="1049224" name="Slide Number Placeholder 3"/>
          <p:cNvSpPr>
            <a:spLocks noGrp="1"/>
          </p:cNvSpPr>
          <p:nvPr>
            <p:ph type="sldNum" sz="quarter" idx="12"/>
          </p:nvPr>
        </p:nvSpPr>
        <p:spPr/>
        <p:txBody>
          <a:bodyPr/>
          <a:p>
            <a:fld id="{5F0F26D2-990D-4104-B198-15B1F813F25B}" type="slidenum">
              <a:rPr lang="en-US" smtClean="0"/>
              <a:t>184</a:t>
            </a:fld>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9225" name="Title 1"/>
          <p:cNvSpPr>
            <a:spLocks noGrp="1"/>
          </p:cNvSpPr>
          <p:nvPr>
            <p:ph type="title"/>
          </p:nvPr>
        </p:nvSpPr>
        <p:spPr>
          <a:xfrm>
            <a:off x="838200" y="103032"/>
            <a:ext cx="10515600" cy="1004552"/>
          </a:xfrm>
        </p:spPr>
        <p:txBody>
          <a:bodyPr/>
          <a:p>
            <a:pPr algn="ctr"/>
            <a:r>
              <a:rPr dirty="0" lang="en-US" smtClean="0">
                <a:solidFill>
                  <a:srgbClr val="00B0F0"/>
                </a:solidFill>
              </a:rPr>
              <a:t>Complications </a:t>
            </a:r>
            <a:endParaRPr dirty="0" lang="en-US">
              <a:solidFill>
                <a:srgbClr val="00B0F0"/>
              </a:solidFill>
            </a:endParaRPr>
          </a:p>
        </p:txBody>
      </p:sp>
      <p:sp>
        <p:nvSpPr>
          <p:cNvPr id="1049226" name="Content Placeholder 2"/>
          <p:cNvSpPr>
            <a:spLocks noGrp="1"/>
          </p:cNvSpPr>
          <p:nvPr>
            <p:ph idx="1"/>
          </p:nvPr>
        </p:nvSpPr>
        <p:spPr>
          <a:xfrm>
            <a:off x="838200" y="1339403"/>
            <a:ext cx="10515600" cy="4837560"/>
          </a:xfrm>
        </p:spPr>
        <p:txBody>
          <a:bodyPr>
            <a:normAutofit/>
          </a:bodyPr>
          <a:p>
            <a:pPr indent="-514350" lvl="2" marL="1428750">
              <a:buFont typeface="+mj-lt"/>
              <a:buAutoNum type="arabicPeriod"/>
            </a:pPr>
            <a:r>
              <a:rPr dirty="0" sz="2800" lang="en-US" smtClean="0"/>
              <a:t>Preterm delivery</a:t>
            </a:r>
          </a:p>
          <a:p>
            <a:pPr indent="-514350" lvl="2" marL="1428750">
              <a:buFont typeface="+mj-lt"/>
              <a:buAutoNum type="arabicPeriod"/>
            </a:pPr>
            <a:r>
              <a:rPr dirty="0" sz="2800" lang="en-US" smtClean="0"/>
              <a:t>Cord prolapse when the cord is swept by gush of fluid</a:t>
            </a:r>
          </a:p>
          <a:p>
            <a:pPr indent="-514350" lvl="2" marL="1428750">
              <a:buFont typeface="+mj-lt"/>
              <a:buAutoNum type="arabicPeriod"/>
            </a:pPr>
            <a:r>
              <a:rPr dirty="0" sz="2800" lang="en-US" err="1" smtClean="0"/>
              <a:t>Malpresentation</a:t>
            </a:r>
            <a:r>
              <a:rPr dirty="0" sz="2800" lang="en-US" smtClean="0"/>
              <a:t> – the </a:t>
            </a:r>
            <a:r>
              <a:rPr dirty="0" sz="2800" lang="en-US" err="1" smtClean="0"/>
              <a:t>foetus</a:t>
            </a:r>
            <a:r>
              <a:rPr dirty="0" sz="2800" lang="en-US" smtClean="0"/>
              <a:t> is small and can assume varieties of presentation</a:t>
            </a:r>
          </a:p>
          <a:p>
            <a:pPr indent="-514350" lvl="2" marL="1428750">
              <a:buFont typeface="+mj-lt"/>
              <a:buAutoNum type="arabicPeriod"/>
            </a:pPr>
            <a:r>
              <a:rPr dirty="0" sz="2800" lang="en-US" err="1" smtClean="0"/>
              <a:t>Chorioamnionitis</a:t>
            </a:r>
            <a:r>
              <a:rPr dirty="0" sz="2800" lang="en-US" smtClean="0"/>
              <a:t> due to infection if no intervention within 24 hours</a:t>
            </a:r>
          </a:p>
          <a:p>
            <a:pPr indent="-514350" lvl="2" marL="1428750">
              <a:buFont typeface="+mj-lt"/>
              <a:buAutoNum type="arabicPeriod"/>
            </a:pPr>
            <a:r>
              <a:rPr dirty="0" sz="2800" lang="en-US" smtClean="0"/>
              <a:t>Placenta </a:t>
            </a:r>
            <a:r>
              <a:rPr dirty="0" sz="2800" lang="en-US" err="1" smtClean="0"/>
              <a:t>abruptio</a:t>
            </a:r>
            <a:endParaRPr dirty="0" sz="2800" lang="en-US"/>
          </a:p>
        </p:txBody>
      </p:sp>
      <p:sp>
        <p:nvSpPr>
          <p:cNvPr id="1049227" name="Slide Number Placeholder 3"/>
          <p:cNvSpPr>
            <a:spLocks noGrp="1"/>
          </p:cNvSpPr>
          <p:nvPr>
            <p:ph type="sldNum" sz="quarter" idx="12"/>
          </p:nvPr>
        </p:nvSpPr>
        <p:spPr/>
        <p:txBody>
          <a:bodyPr/>
          <a:p>
            <a:fld id="{5F0F26D2-990D-4104-B198-15B1F813F25B}" type="slidenum">
              <a:rPr lang="en-US" smtClean="0"/>
              <a:t>185</a:t>
            </a:fld>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9228" name="Title 1"/>
          <p:cNvSpPr>
            <a:spLocks noGrp="1"/>
          </p:cNvSpPr>
          <p:nvPr>
            <p:ph type="title"/>
          </p:nvPr>
        </p:nvSpPr>
        <p:spPr>
          <a:xfrm>
            <a:off x="838200" y="141669"/>
            <a:ext cx="10515600" cy="862883"/>
          </a:xfrm>
        </p:spPr>
        <p:txBody>
          <a:bodyPr/>
          <a:p>
            <a:pPr algn="ctr"/>
            <a:r>
              <a:rPr dirty="0" lang="en-US" smtClean="0">
                <a:solidFill>
                  <a:srgbClr val="00B0F0"/>
                </a:solidFill>
              </a:rPr>
              <a:t>Nursing assessment</a:t>
            </a:r>
            <a:endParaRPr dirty="0" lang="en-US">
              <a:solidFill>
                <a:srgbClr val="00B0F0"/>
              </a:solidFill>
            </a:endParaRPr>
          </a:p>
        </p:txBody>
      </p:sp>
      <p:sp>
        <p:nvSpPr>
          <p:cNvPr id="1049229" name="Content Placeholder 2"/>
          <p:cNvSpPr>
            <a:spLocks noGrp="1"/>
          </p:cNvSpPr>
          <p:nvPr>
            <p:ph idx="1"/>
          </p:nvPr>
        </p:nvSpPr>
        <p:spPr>
          <a:xfrm>
            <a:off x="838200" y="991673"/>
            <a:ext cx="10515600" cy="5460642"/>
          </a:xfrm>
        </p:spPr>
        <p:txBody>
          <a:bodyPr>
            <a:normAutofit lnSpcReduction="10000"/>
          </a:bodyPr>
          <a:p>
            <a:pPr>
              <a:buFont typeface="Wingdings" panose="05000000000000000000" pitchFamily="2" charset="2"/>
              <a:buChar char="Ø"/>
            </a:pPr>
            <a:r>
              <a:rPr dirty="0" lang="en-US" smtClean="0"/>
              <a:t>Evaluate </a:t>
            </a:r>
            <a:r>
              <a:rPr dirty="0" lang="en-US"/>
              <a:t>maternal BP, respirations, pulse, and temperature every 2 to 4 hours. If temperature or pulse is elevated, continue monitoring every 1 to 2 hours as indicated.</a:t>
            </a:r>
          </a:p>
          <a:p>
            <a:pPr>
              <a:buFont typeface="Wingdings" panose="05000000000000000000" pitchFamily="2" charset="2"/>
              <a:buChar char="Ø"/>
            </a:pPr>
            <a:r>
              <a:rPr dirty="0" lang="en-US"/>
              <a:t>Monitor the amount and type of amniotic fluid that is leaking, and observe for purulent, foul-smelling discharge.</a:t>
            </a:r>
          </a:p>
          <a:p>
            <a:pPr>
              <a:buFont typeface="Wingdings" panose="05000000000000000000" pitchFamily="2" charset="2"/>
              <a:buChar char="Ø"/>
            </a:pPr>
            <a:r>
              <a:rPr dirty="0" lang="en-US"/>
              <a:t>Evaluate daily CBC with differentials, noting any shift to the left (</a:t>
            </a:r>
            <a:r>
              <a:rPr dirty="0" lang="en-US" err="1"/>
              <a:t>ie</a:t>
            </a:r>
            <a:r>
              <a:rPr dirty="0" lang="en-US"/>
              <a:t>, increase of immature forms of neutrophils).</a:t>
            </a:r>
          </a:p>
          <a:p>
            <a:pPr>
              <a:buFont typeface="Wingdings" panose="05000000000000000000" pitchFamily="2" charset="2"/>
              <a:buChar char="Ø"/>
            </a:pPr>
            <a:r>
              <a:rPr dirty="0" lang="en-US"/>
              <a:t>Evaluate fetal status every 4 hours or as indicated, noting fetal activity and heart rate and uterine activity.</a:t>
            </a:r>
          </a:p>
          <a:p>
            <a:pPr>
              <a:buFont typeface="Wingdings" panose="05000000000000000000" pitchFamily="2" charset="2"/>
              <a:buChar char="Ø"/>
            </a:pPr>
            <a:r>
              <a:rPr dirty="0" lang="en-US"/>
              <a:t>Determine if uterine tenderness occurs on abdominal palpation.</a:t>
            </a:r>
          </a:p>
          <a:p>
            <a:pPr algn="ctr"/>
            <a:r>
              <a:rPr dirty="0" lang="en-US">
                <a:solidFill>
                  <a:srgbClr val="00B0F0"/>
                </a:solidFill>
              </a:rPr>
              <a:t>Nursing Diagnosis</a:t>
            </a:r>
          </a:p>
          <a:p>
            <a:pPr>
              <a:buFont typeface="Wingdings" panose="05000000000000000000" pitchFamily="2" charset="2"/>
              <a:buChar char="Ø"/>
            </a:pPr>
            <a:r>
              <a:rPr dirty="0" lang="en-US"/>
              <a:t>Risk for Infection related to ascending bacteria</a:t>
            </a:r>
          </a:p>
          <a:p>
            <a:endParaRPr dirty="0" lang="en-US"/>
          </a:p>
        </p:txBody>
      </p:sp>
      <p:sp>
        <p:nvSpPr>
          <p:cNvPr id="1049230" name="Slide Number Placeholder 3"/>
          <p:cNvSpPr>
            <a:spLocks noGrp="1"/>
          </p:cNvSpPr>
          <p:nvPr>
            <p:ph type="sldNum" sz="quarter" idx="12"/>
          </p:nvPr>
        </p:nvSpPr>
        <p:spPr/>
        <p:txBody>
          <a:bodyPr/>
          <a:p>
            <a:fld id="{5F0F26D2-990D-4104-B198-15B1F813F25B}" type="slidenum">
              <a:rPr lang="en-US" smtClean="0"/>
              <a:t>186</a:t>
            </a:fld>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572" name=""/>
        <p:cNvGrpSpPr/>
        <p:nvPr/>
      </p:nvGrpSpPr>
      <p:grpSpPr>
        <a:xfrm>
          <a:off x="0" y="0"/>
          <a:ext cx="0" cy="0"/>
          <a:chOff x="0" y="0"/>
          <a:chExt cx="0" cy="0"/>
        </a:xfrm>
      </p:grpSpPr>
      <p:sp>
        <p:nvSpPr>
          <p:cNvPr id="1049231" name="Title 1"/>
          <p:cNvSpPr>
            <a:spLocks noGrp="1"/>
          </p:cNvSpPr>
          <p:nvPr>
            <p:ph type="title"/>
          </p:nvPr>
        </p:nvSpPr>
        <p:spPr/>
        <p:txBody>
          <a:bodyPr/>
          <a:p>
            <a:pPr algn="ctr"/>
            <a:r>
              <a:rPr dirty="0" lang="en-US" smtClean="0">
                <a:solidFill>
                  <a:srgbClr val="00B0F0"/>
                </a:solidFill>
              </a:rPr>
              <a:t>Nursing intervention</a:t>
            </a:r>
            <a:endParaRPr dirty="0" lang="en-US">
              <a:solidFill>
                <a:srgbClr val="00B0F0"/>
              </a:solidFill>
            </a:endParaRPr>
          </a:p>
        </p:txBody>
      </p:sp>
      <p:sp>
        <p:nvSpPr>
          <p:cNvPr id="1049232" name="Content Placeholder 2"/>
          <p:cNvSpPr>
            <a:spLocks noGrp="1"/>
          </p:cNvSpPr>
          <p:nvPr>
            <p:ph idx="1"/>
          </p:nvPr>
        </p:nvSpPr>
        <p:spPr/>
        <p:txBody>
          <a:bodyPr>
            <a:normAutofit/>
          </a:bodyPr>
          <a:p>
            <a:pPr indent="0" marL="0">
              <a:buNone/>
            </a:pPr>
            <a:r>
              <a:rPr b="1" dirty="0" lang="en-US" smtClean="0">
                <a:solidFill>
                  <a:srgbClr val="00B0F0"/>
                </a:solidFill>
              </a:rPr>
              <a:t>Preventing </a:t>
            </a:r>
            <a:r>
              <a:rPr b="1" dirty="0" lang="en-US">
                <a:solidFill>
                  <a:srgbClr val="00B0F0"/>
                </a:solidFill>
              </a:rPr>
              <a:t>Infection</a:t>
            </a:r>
          </a:p>
          <a:p>
            <a:pPr lvl="1">
              <a:buFont typeface="Wingdings" panose="05000000000000000000" pitchFamily="2" charset="2"/>
              <a:buChar char="Ø"/>
            </a:pPr>
            <a:r>
              <a:rPr dirty="0" lang="en-US"/>
              <a:t>Evaluate amount and odor of amniotic fluid leakage.</a:t>
            </a:r>
          </a:p>
          <a:p>
            <a:pPr lvl="1">
              <a:buFont typeface="Wingdings" panose="05000000000000000000" pitchFamily="2" charset="2"/>
              <a:buChar char="Ø"/>
            </a:pPr>
            <a:r>
              <a:rPr dirty="0" lang="en-US"/>
              <a:t>Do not perform vaginal examinations without consulting the health care provider.</a:t>
            </a:r>
          </a:p>
          <a:p>
            <a:pPr lvl="1">
              <a:buFont typeface="Wingdings" panose="05000000000000000000" pitchFamily="2" charset="2"/>
              <a:buChar char="Ø"/>
            </a:pPr>
            <a:r>
              <a:rPr dirty="0" lang="en-US"/>
              <a:t>Place patient on disposable pads to collect leaking fluid, and change pads every 2 hours or more frequently as needed.</a:t>
            </a:r>
          </a:p>
          <a:p>
            <a:pPr lvl="1">
              <a:buFont typeface="Wingdings" panose="05000000000000000000" pitchFamily="2" charset="2"/>
              <a:buChar char="Ø"/>
            </a:pPr>
            <a:r>
              <a:rPr dirty="0" lang="en-US"/>
              <a:t>Review the need for good hand-washing technique and hygiene after urination and defecation.</a:t>
            </a:r>
          </a:p>
          <a:p>
            <a:pPr lvl="1">
              <a:buFont typeface="Wingdings" panose="05000000000000000000" pitchFamily="2" charset="2"/>
              <a:buChar char="Ø"/>
            </a:pPr>
            <a:r>
              <a:rPr dirty="0" lang="en-US"/>
              <a:t>Monitor FHR and fetal activity every 4 hours or more frequently as indicated.</a:t>
            </a:r>
          </a:p>
          <a:p>
            <a:pPr lvl="1">
              <a:buFont typeface="Wingdings" panose="05000000000000000000" pitchFamily="2" charset="2"/>
              <a:buChar char="Ø"/>
            </a:pPr>
            <a:r>
              <a:rPr dirty="0" lang="en-US"/>
              <a:t>Monitor maternal temperature, pulse respirations, BP, and uterine tenderness at least every 4 hours or more frequently as indicated.</a:t>
            </a:r>
          </a:p>
          <a:p>
            <a:endParaRPr dirty="0" lang="en-US"/>
          </a:p>
        </p:txBody>
      </p:sp>
      <p:sp>
        <p:nvSpPr>
          <p:cNvPr id="1049233" name="Slide Number Placeholder 3"/>
          <p:cNvSpPr>
            <a:spLocks noGrp="1"/>
          </p:cNvSpPr>
          <p:nvPr>
            <p:ph type="sldNum" sz="quarter" idx="12"/>
          </p:nvPr>
        </p:nvSpPr>
        <p:spPr/>
        <p:txBody>
          <a:bodyPr/>
          <a:p>
            <a:fld id="{5F0F26D2-990D-4104-B198-15B1F813F25B}" type="slidenum">
              <a:rPr lang="en-US" smtClean="0"/>
              <a:t>187</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9234" name="Title 1"/>
          <p:cNvSpPr>
            <a:spLocks noGrp="1"/>
          </p:cNvSpPr>
          <p:nvPr>
            <p:ph type="title"/>
          </p:nvPr>
        </p:nvSpPr>
        <p:spPr/>
        <p:txBody>
          <a:bodyPr/>
          <a:p>
            <a:pPr indent="-228600" lvl="0" marL="228600">
              <a:spcBef>
                <a:spcPts val="1000"/>
              </a:spcBef>
            </a:pPr>
            <a:r>
              <a:rPr dirty="0" sz="4000" lang="en-US">
                <a:solidFill>
                  <a:srgbClr val="00B0F0"/>
                </a:solidFill>
                <a:latin typeface="Calibri" panose="020F0502020204030204"/>
                <a:ea typeface="+mn-ea"/>
                <a:cs typeface="+mn-cs"/>
              </a:rPr>
              <a:t>Evaluation: Expected Outcomes</a:t>
            </a:r>
            <a:r>
              <a:rPr dirty="0" sz="2800" lang="en-US">
                <a:solidFill>
                  <a:prstClr val="black"/>
                </a:solidFill>
                <a:latin typeface="Calibri" panose="020F0502020204030204"/>
                <a:ea typeface="+mn-ea"/>
                <a:cs typeface="+mn-cs"/>
              </a:rPr>
              <a:t/>
            </a:r>
            <a:br>
              <a:rPr dirty="0" sz="2800" lang="en-US">
                <a:solidFill>
                  <a:prstClr val="black"/>
                </a:solidFill>
                <a:latin typeface="Calibri" panose="020F0502020204030204"/>
                <a:ea typeface="+mn-ea"/>
                <a:cs typeface="+mn-cs"/>
              </a:rPr>
            </a:br>
            <a:endParaRPr dirty="0" lang="en-US"/>
          </a:p>
        </p:txBody>
      </p:sp>
      <p:sp>
        <p:nvSpPr>
          <p:cNvPr id="1049235" name="Content Placeholder 2"/>
          <p:cNvSpPr>
            <a:spLocks noGrp="1"/>
          </p:cNvSpPr>
          <p:nvPr>
            <p:ph idx="1"/>
          </p:nvPr>
        </p:nvSpPr>
        <p:spPr/>
        <p:txBody>
          <a:bodyPr/>
          <a:p>
            <a:r>
              <a:rPr dirty="0" lang="en-US"/>
              <a:t>Evaluation: Expected Outcomes</a:t>
            </a:r>
          </a:p>
          <a:p>
            <a:pPr lvl="1">
              <a:buFont typeface="Wingdings" panose="05000000000000000000" pitchFamily="2" charset="2"/>
              <a:buChar char="Ø"/>
            </a:pPr>
            <a:r>
              <a:rPr dirty="0" sz="2800" lang="en-US"/>
              <a:t>No signs of infection</a:t>
            </a:r>
          </a:p>
          <a:p>
            <a:endParaRPr dirty="0" lang="en-US"/>
          </a:p>
        </p:txBody>
      </p:sp>
      <p:sp>
        <p:nvSpPr>
          <p:cNvPr id="1049236" name="Slide Number Placeholder 3"/>
          <p:cNvSpPr>
            <a:spLocks noGrp="1"/>
          </p:cNvSpPr>
          <p:nvPr>
            <p:ph type="sldNum" sz="quarter" idx="12"/>
          </p:nvPr>
        </p:nvSpPr>
        <p:spPr/>
        <p:txBody>
          <a:bodyPr/>
          <a:p>
            <a:fld id="{5F0F26D2-990D-4104-B198-15B1F813F25B}" type="slidenum">
              <a:rPr lang="en-US" smtClean="0"/>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9237" name="Title 1"/>
          <p:cNvSpPr>
            <a:spLocks noGrp="1"/>
          </p:cNvSpPr>
          <p:nvPr>
            <p:ph type="title"/>
          </p:nvPr>
        </p:nvSpPr>
        <p:spPr/>
        <p:txBody>
          <a:bodyPr/>
          <a:p>
            <a:pPr algn="ctr"/>
            <a:r>
              <a:rPr dirty="0" lang="en-US" smtClean="0">
                <a:solidFill>
                  <a:srgbClr val="00B0F0"/>
                </a:solidFill>
                <a:latin typeface="+mn-lt"/>
              </a:rPr>
              <a:t>Preterm premature rupture of membranes (PPROM)</a:t>
            </a:r>
            <a:endParaRPr dirty="0" lang="en-US">
              <a:solidFill>
                <a:srgbClr val="00B0F0"/>
              </a:solidFill>
              <a:latin typeface="+mn-lt"/>
            </a:endParaRPr>
          </a:p>
        </p:txBody>
      </p:sp>
      <p:sp>
        <p:nvSpPr>
          <p:cNvPr id="1049238" name="Content Placeholder 2"/>
          <p:cNvSpPr>
            <a:spLocks noGrp="1"/>
          </p:cNvSpPr>
          <p:nvPr>
            <p:ph idx="1"/>
          </p:nvPr>
        </p:nvSpPr>
        <p:spPr/>
        <p:txBody>
          <a:bodyPr>
            <a:normAutofit/>
          </a:bodyPr>
          <a:p>
            <a:pPr lvl="1">
              <a:lnSpc>
                <a:spcPct val="100000"/>
              </a:lnSpc>
              <a:buFont typeface="Wingdings" panose="05000000000000000000" pitchFamily="2" charset="2"/>
              <a:buChar char="Ø"/>
            </a:pPr>
            <a:r>
              <a:rPr dirty="0" sz="2800" lang="en-US"/>
              <a:t>Preterm premature rupture of membranes (PPROM) is defined as rupture of membranes before 37 completed weeks' gestation with or without the onset of spontaneous labor. </a:t>
            </a:r>
            <a:endParaRPr dirty="0" sz="2800" lang="en-US" smtClean="0"/>
          </a:p>
          <a:p>
            <a:pPr lvl="1">
              <a:lnSpc>
                <a:spcPct val="100000"/>
              </a:lnSpc>
              <a:buFont typeface="Wingdings" panose="05000000000000000000" pitchFamily="2" charset="2"/>
              <a:buChar char="Ø"/>
            </a:pPr>
            <a:r>
              <a:rPr dirty="0" sz="2800" lang="en-US" smtClean="0"/>
              <a:t>Recently</a:t>
            </a:r>
            <a:r>
              <a:rPr dirty="0" sz="2800" lang="en-US"/>
              <a:t>, due to the confusion over the meaning of </a:t>
            </a:r>
            <a:r>
              <a:rPr dirty="0" sz="2800" lang="en-US" smtClean="0"/>
              <a:t>premature rupture </a:t>
            </a:r>
            <a:r>
              <a:rPr dirty="0" sz="2800" lang="en-US"/>
              <a:t>of membranes (</a:t>
            </a:r>
            <a:r>
              <a:rPr dirty="0" sz="2800" lang="en-US" err="1"/>
              <a:t>ie</a:t>
            </a:r>
            <a:r>
              <a:rPr dirty="0" sz="2800" lang="en-US"/>
              <a:t>, before labor versus preterm), the term </a:t>
            </a:r>
            <a:r>
              <a:rPr b="1" dirty="0" sz="2800" lang="en-US" smtClean="0"/>
              <a:t>preterm </a:t>
            </a:r>
            <a:r>
              <a:rPr b="1" dirty="0" sz="2800" lang="en-US" err="1"/>
              <a:t>prelabor</a:t>
            </a:r>
            <a:r>
              <a:rPr b="1" dirty="0" sz="2800" lang="en-US"/>
              <a:t> rupture of </a:t>
            </a:r>
            <a:r>
              <a:rPr b="1" dirty="0" sz="2800" lang="en-US" smtClean="0"/>
              <a:t>membranes </a:t>
            </a:r>
            <a:r>
              <a:rPr dirty="0" sz="2800" lang="en-US" smtClean="0"/>
              <a:t>is </a:t>
            </a:r>
            <a:r>
              <a:rPr dirty="0" sz="2800" lang="en-US"/>
              <a:t>used to signify rupture of membranes in preterm gestations</a:t>
            </a:r>
          </a:p>
        </p:txBody>
      </p:sp>
      <p:sp>
        <p:nvSpPr>
          <p:cNvPr id="1049239" name="Slide Number Placeholder 3"/>
          <p:cNvSpPr>
            <a:spLocks noGrp="1"/>
          </p:cNvSpPr>
          <p:nvPr>
            <p:ph type="sldNum" sz="quarter" idx="12"/>
          </p:nvPr>
        </p:nvSpPr>
        <p:spPr/>
        <p:txBody>
          <a:bodyPr/>
          <a:p>
            <a:fld id="{5F0F26D2-990D-4104-B198-15B1F813F25B}" type="slidenum">
              <a:rPr lang="en-US" smtClean="0"/>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8673" name="Title 1"/>
          <p:cNvSpPr>
            <a:spLocks noGrp="1"/>
          </p:cNvSpPr>
          <p:nvPr>
            <p:ph type="title"/>
          </p:nvPr>
        </p:nvSpPr>
        <p:spPr>
          <a:xfrm>
            <a:off x="838200" y="1"/>
            <a:ext cx="10515600" cy="528033"/>
          </a:xfrm>
        </p:spPr>
        <p:txBody>
          <a:bodyPr>
            <a:normAutofit fontScale="90000"/>
          </a:bodyPr>
          <a:p>
            <a:pPr algn="ctr"/>
            <a:r>
              <a:rPr dirty="0" lang="en-US" smtClean="0">
                <a:solidFill>
                  <a:srgbClr val="00B0F0"/>
                </a:solidFill>
              </a:rPr>
              <a:t>Management</a:t>
            </a:r>
            <a:r>
              <a:rPr dirty="0" lang="en-US" smtClean="0"/>
              <a:t> </a:t>
            </a:r>
            <a:endParaRPr dirty="0" lang="en-US"/>
          </a:p>
        </p:txBody>
      </p:sp>
      <p:sp>
        <p:nvSpPr>
          <p:cNvPr id="1048674" name="Content Placeholder 2"/>
          <p:cNvSpPr>
            <a:spLocks noGrp="1"/>
          </p:cNvSpPr>
          <p:nvPr>
            <p:ph idx="1"/>
          </p:nvPr>
        </p:nvSpPr>
        <p:spPr>
          <a:xfrm>
            <a:off x="502276" y="528035"/>
            <a:ext cx="11320530" cy="6193440"/>
          </a:xfrm>
        </p:spPr>
        <p:txBody>
          <a:bodyPr>
            <a:normAutofit fontScale="32500" lnSpcReduction="20000"/>
          </a:bodyPr>
          <a:p>
            <a:pPr indent="0" marL="0">
              <a:lnSpc>
                <a:spcPct val="120000"/>
              </a:lnSpc>
              <a:buNone/>
            </a:pPr>
            <a:r>
              <a:rPr b="1" dirty="0" sz="8000" lang="en-US" smtClean="0"/>
              <a:t>4. Promoting comfort</a:t>
            </a:r>
          </a:p>
          <a:p>
            <a:pPr lvl="2">
              <a:lnSpc>
                <a:spcPct val="120000"/>
              </a:lnSpc>
              <a:buFont typeface="Wingdings" panose="05000000000000000000" pitchFamily="2" charset="2"/>
              <a:buChar char="Ø"/>
            </a:pPr>
            <a:r>
              <a:rPr dirty="0" sz="8000" lang="en-US" smtClean="0"/>
              <a:t>The mother should made as comfortable as possible through out her stay in the ward, maintain warm environment</a:t>
            </a:r>
            <a:endParaRPr dirty="0" sz="8000" lang="en-US"/>
          </a:p>
          <a:p>
            <a:pPr lvl="2">
              <a:lnSpc>
                <a:spcPct val="120000"/>
              </a:lnSpc>
              <a:buFont typeface="Wingdings" panose="05000000000000000000" pitchFamily="2" charset="2"/>
              <a:buChar char="Ø"/>
            </a:pPr>
            <a:r>
              <a:rPr dirty="0" sz="8000" lang="en-US" smtClean="0"/>
              <a:t>Regular general and oral hygiene should be carried out. E.g. changing linen, Pay special attention to the environment making sure to keep the area free from pungent odor. Vomitus must be removed from the vicinity of the mother  as the odor may precipitate further vomiting</a:t>
            </a:r>
          </a:p>
          <a:p>
            <a:pPr indent="0" marL="0">
              <a:lnSpc>
                <a:spcPct val="120000"/>
              </a:lnSpc>
              <a:buNone/>
            </a:pPr>
            <a:r>
              <a:rPr b="1" dirty="0" sz="8000" lang="en-US" smtClean="0"/>
              <a:t>5. nutrition: </a:t>
            </a:r>
          </a:p>
          <a:p>
            <a:pPr lvl="2">
              <a:lnSpc>
                <a:spcPct val="120000"/>
              </a:lnSpc>
              <a:buFont typeface="Wingdings" panose="05000000000000000000" pitchFamily="2" charset="2"/>
              <a:buChar char="Ø"/>
            </a:pPr>
            <a:r>
              <a:rPr dirty="0" sz="8000" lang="en-US" smtClean="0"/>
              <a:t>Once vomiting has ceased for a period of 24 hours , oral fluids can be commenced and if tolerated a light diet may follow.</a:t>
            </a:r>
          </a:p>
          <a:p>
            <a:pPr lvl="2">
              <a:lnSpc>
                <a:spcPct val="120000"/>
              </a:lnSpc>
              <a:buFont typeface="Wingdings" panose="05000000000000000000" pitchFamily="2" charset="2"/>
              <a:buChar char="Ø"/>
            </a:pPr>
            <a:r>
              <a:rPr dirty="0" sz="8000" lang="en-US" smtClean="0"/>
              <a:t>Normal food is gradually introduced  and intravenous therapy discontinued.</a:t>
            </a:r>
          </a:p>
          <a:p>
            <a:pPr indent="0" lvl="2" marL="914400">
              <a:buNone/>
            </a:pPr>
            <a:endParaRPr dirty="0" sz="2800" lang="en-US" smtClean="0"/>
          </a:p>
          <a:p>
            <a:pPr indent="0" lvl="2" marL="914400">
              <a:buNone/>
            </a:pPr>
            <a:r>
              <a:rPr b="1" dirty="0" lang="en-US"/>
              <a:t>	</a:t>
            </a:r>
            <a:endParaRPr b="1" dirty="0" lang="en-US" smtClean="0"/>
          </a:p>
          <a:p>
            <a:pPr lvl="1">
              <a:buFont typeface="Wingdings" panose="05000000000000000000" pitchFamily="2" charset="2"/>
              <a:buChar char="Ø"/>
            </a:pPr>
            <a:endParaRPr b="1" dirty="0" lang="en-US"/>
          </a:p>
        </p:txBody>
      </p:sp>
      <p:sp>
        <p:nvSpPr>
          <p:cNvPr id="1048675" name="Slide Number Placeholder 4"/>
          <p:cNvSpPr>
            <a:spLocks noGrp="1"/>
          </p:cNvSpPr>
          <p:nvPr>
            <p:ph type="sldNum" sz="quarter" idx="12"/>
          </p:nvPr>
        </p:nvSpPr>
        <p:spPr/>
        <p:txBody>
          <a:bodyPr/>
          <a:p>
            <a:fld id="{5F0F26D2-990D-4104-B198-15B1F813F25B}" type="slidenum">
              <a:rPr lang="en-US" smtClean="0"/>
              <a:t>19</a:t>
            </a:fld>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9240" name="Title 1"/>
          <p:cNvSpPr>
            <a:spLocks noGrp="1"/>
          </p:cNvSpPr>
          <p:nvPr>
            <p:ph type="title"/>
          </p:nvPr>
        </p:nvSpPr>
        <p:spPr>
          <a:xfrm>
            <a:off x="838200" y="115911"/>
            <a:ext cx="10515600" cy="695458"/>
          </a:xfrm>
        </p:spPr>
        <p:txBody>
          <a:bodyPr/>
          <a:p>
            <a:pPr algn="ctr"/>
            <a:r>
              <a:rPr dirty="0" lang="en-US" smtClean="0">
                <a:solidFill>
                  <a:srgbClr val="00B0F0"/>
                </a:solidFill>
              </a:rPr>
              <a:t>Pathophysiology </a:t>
            </a:r>
            <a:endParaRPr dirty="0" lang="en-US">
              <a:solidFill>
                <a:srgbClr val="00B0F0"/>
              </a:solidFill>
            </a:endParaRPr>
          </a:p>
        </p:txBody>
      </p:sp>
      <p:sp>
        <p:nvSpPr>
          <p:cNvPr id="1049241" name="Content Placeholder 2"/>
          <p:cNvSpPr>
            <a:spLocks noGrp="1"/>
          </p:cNvSpPr>
          <p:nvPr>
            <p:ph idx="1"/>
          </p:nvPr>
        </p:nvSpPr>
        <p:spPr>
          <a:xfrm>
            <a:off x="838200" y="927279"/>
            <a:ext cx="10515600" cy="5249684"/>
          </a:xfrm>
        </p:spPr>
        <p:txBody>
          <a:bodyPr>
            <a:normAutofit/>
          </a:bodyPr>
          <a:p>
            <a:pPr lvl="2">
              <a:lnSpc>
                <a:spcPct val="100000"/>
              </a:lnSpc>
            </a:pPr>
            <a:r>
              <a:rPr dirty="0" sz="2800" lang="en-US" smtClean="0"/>
              <a:t>Exact cause is unknown. However, PPROM is likely to be either a pathologic intrinsic weakness or extrinsic factors causing the membranes to rupture prematurely.</a:t>
            </a:r>
          </a:p>
          <a:p>
            <a:r>
              <a:rPr b="1" dirty="0" lang="en-US" smtClean="0"/>
              <a:t>In </a:t>
            </a:r>
            <a:r>
              <a:rPr b="1" dirty="0" lang="en-US"/>
              <a:t>PPROM, risk factors include:</a:t>
            </a:r>
          </a:p>
          <a:p>
            <a:pPr indent="-514350" lvl="3" marL="1885950">
              <a:buFont typeface="+mj-lt"/>
              <a:buAutoNum type="arabicPeriod"/>
            </a:pPr>
            <a:r>
              <a:rPr dirty="0" sz="3300" i="1" lang="en-US"/>
              <a:t>Infection (</a:t>
            </a:r>
            <a:r>
              <a:rPr dirty="0" sz="3300" i="1" lang="en-US" err="1"/>
              <a:t>amnionitis</a:t>
            </a:r>
            <a:r>
              <a:rPr dirty="0" sz="3300" i="1" lang="en-US"/>
              <a:t>; group B beta-hemolytic Streptococcus)</a:t>
            </a:r>
          </a:p>
          <a:p>
            <a:pPr indent="-514350" lvl="3" marL="1885950">
              <a:buFont typeface="+mj-lt"/>
              <a:buAutoNum type="arabicPeriod"/>
            </a:pPr>
            <a:r>
              <a:rPr dirty="0" sz="3300" i="1" lang="en-US"/>
              <a:t>Previous history of PROM or PTB</a:t>
            </a:r>
          </a:p>
          <a:p>
            <a:pPr indent="-514350" lvl="3" marL="1885950">
              <a:buFont typeface="+mj-lt"/>
              <a:buAutoNum type="arabicPeriod"/>
            </a:pPr>
            <a:r>
              <a:rPr dirty="0" sz="3300" i="1" lang="en-US" err="1"/>
              <a:t>Hydramnios</a:t>
            </a:r>
            <a:r>
              <a:rPr dirty="0" sz="3300" i="1" lang="en-US"/>
              <a:t> (</a:t>
            </a:r>
            <a:r>
              <a:rPr dirty="0" sz="3300" i="1" lang="en-US" err="1"/>
              <a:t>polyhydramnios</a:t>
            </a:r>
            <a:r>
              <a:rPr dirty="0" sz="3300" i="1" lang="en-US"/>
              <a:t>/</a:t>
            </a:r>
            <a:r>
              <a:rPr dirty="0" sz="3300" i="1" lang="en-US" err="1"/>
              <a:t>oligohydramnios</a:t>
            </a:r>
            <a:r>
              <a:rPr dirty="0" sz="3300" i="1" lang="en-US"/>
              <a:t>)</a:t>
            </a:r>
          </a:p>
          <a:p>
            <a:pPr indent="-514350" lvl="3" marL="1885950">
              <a:buFont typeface="+mj-lt"/>
              <a:buAutoNum type="arabicPeriod"/>
            </a:pPr>
            <a:r>
              <a:rPr dirty="0" sz="3300" i="1" lang="en-US"/>
              <a:t>Incompetent cervix</a:t>
            </a:r>
          </a:p>
          <a:p>
            <a:endParaRPr dirty="0" lang="en-US"/>
          </a:p>
        </p:txBody>
      </p:sp>
      <p:sp>
        <p:nvSpPr>
          <p:cNvPr id="1049242" name="Slide Number Placeholder 3"/>
          <p:cNvSpPr>
            <a:spLocks noGrp="1"/>
          </p:cNvSpPr>
          <p:nvPr>
            <p:ph type="sldNum" sz="quarter" idx="12"/>
          </p:nvPr>
        </p:nvSpPr>
        <p:spPr/>
        <p:txBody>
          <a:bodyPr/>
          <a:p>
            <a:fld id="{5F0F26D2-990D-4104-B198-15B1F813F25B}" type="slidenum">
              <a:rPr lang="en-US" smtClean="0"/>
              <a:t>190</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9243" name="Title 1"/>
          <p:cNvSpPr>
            <a:spLocks noGrp="1"/>
          </p:cNvSpPr>
          <p:nvPr>
            <p:ph type="title"/>
          </p:nvPr>
        </p:nvSpPr>
        <p:spPr/>
        <p:txBody>
          <a:bodyPr/>
          <a:p>
            <a:pPr algn="ctr"/>
            <a:r>
              <a:rPr dirty="0" lang="en-US" smtClean="0">
                <a:solidFill>
                  <a:srgbClr val="00B0F0"/>
                </a:solidFill>
              </a:rPr>
              <a:t>Risk factors</a:t>
            </a:r>
            <a:endParaRPr dirty="0" lang="en-US">
              <a:solidFill>
                <a:srgbClr val="00B0F0"/>
              </a:solidFill>
            </a:endParaRPr>
          </a:p>
        </p:txBody>
      </p:sp>
      <p:sp>
        <p:nvSpPr>
          <p:cNvPr id="1049244" name="Content Placeholder 2"/>
          <p:cNvSpPr>
            <a:spLocks noGrp="1"/>
          </p:cNvSpPr>
          <p:nvPr>
            <p:ph idx="1"/>
          </p:nvPr>
        </p:nvSpPr>
        <p:spPr/>
        <p:txBody>
          <a:bodyPr/>
          <a:p>
            <a:pPr indent="-514350" lvl="3" marL="1885950">
              <a:buFont typeface="+mj-lt"/>
              <a:buAutoNum type="arabicPeriod" startAt="5"/>
            </a:pPr>
            <a:r>
              <a:rPr dirty="0" sz="2600" i="1" lang="en-US">
                <a:solidFill>
                  <a:prstClr val="black"/>
                </a:solidFill>
              </a:rPr>
              <a:t>Increased intrauterine volume (multiple gestation, fibroids, </a:t>
            </a:r>
            <a:r>
              <a:rPr dirty="0" sz="2600" i="1" lang="en-US" err="1">
                <a:solidFill>
                  <a:prstClr val="black"/>
                </a:solidFill>
              </a:rPr>
              <a:t>polyhydramnios</a:t>
            </a:r>
            <a:r>
              <a:rPr dirty="0" sz="2600" i="1" lang="en-US">
                <a:solidFill>
                  <a:prstClr val="black"/>
                </a:solidFill>
              </a:rPr>
              <a:t>)</a:t>
            </a:r>
          </a:p>
          <a:p>
            <a:pPr indent="-514350" lvl="3" marL="1885950">
              <a:buFont typeface="+mj-lt"/>
              <a:buAutoNum type="arabicPeriod" startAt="5"/>
            </a:pPr>
            <a:r>
              <a:rPr dirty="0" sz="2600" i="1" lang="en-US" err="1">
                <a:solidFill>
                  <a:prstClr val="black"/>
                </a:solidFill>
              </a:rPr>
              <a:t>Abruptio</a:t>
            </a:r>
            <a:r>
              <a:rPr dirty="0" sz="2600" i="1" lang="en-US">
                <a:solidFill>
                  <a:prstClr val="black"/>
                </a:solidFill>
              </a:rPr>
              <a:t> placentae</a:t>
            </a:r>
          </a:p>
          <a:p>
            <a:pPr indent="-514350" lvl="3" marL="1885950">
              <a:buFont typeface="+mj-lt"/>
              <a:buAutoNum type="arabicPeriod" startAt="5"/>
            </a:pPr>
            <a:r>
              <a:rPr dirty="0" sz="2600" i="1" lang="en-US">
                <a:solidFill>
                  <a:prstClr val="black"/>
                </a:solidFill>
              </a:rPr>
              <a:t>Cigarette smoking</a:t>
            </a:r>
          </a:p>
          <a:p>
            <a:pPr indent="-514350" lvl="3" marL="1885950">
              <a:buFont typeface="+mj-lt"/>
              <a:buAutoNum type="arabicPeriod" startAt="5"/>
            </a:pPr>
            <a:r>
              <a:rPr dirty="0" sz="2600" i="1" lang="en-US">
                <a:solidFill>
                  <a:prstClr val="black"/>
                </a:solidFill>
              </a:rPr>
              <a:t>Fetal anomalies</a:t>
            </a:r>
          </a:p>
          <a:p>
            <a:pPr indent="-514350" lvl="3" marL="1885950">
              <a:buFont typeface="+mj-lt"/>
              <a:buAutoNum type="arabicPeriod" startAt="5"/>
            </a:pPr>
            <a:r>
              <a:rPr dirty="0" sz="2600" i="1" lang="en-US">
                <a:solidFill>
                  <a:prstClr val="black"/>
                </a:solidFill>
              </a:rPr>
              <a:t>Coitus (intercourse)</a:t>
            </a:r>
          </a:p>
          <a:p>
            <a:pPr indent="-514350" lvl="3" marL="1885950">
              <a:buFont typeface="+mj-lt"/>
              <a:buAutoNum type="arabicPeriod" startAt="5"/>
            </a:pPr>
            <a:r>
              <a:rPr dirty="0" sz="2600" i="1" lang="en-US">
                <a:solidFill>
                  <a:prstClr val="black"/>
                </a:solidFill>
              </a:rPr>
              <a:t>Vaginal colonization with group B beta-hemolytic Streptococcus</a:t>
            </a:r>
          </a:p>
          <a:p>
            <a:pPr indent="-514350" lvl="3" marL="1885950">
              <a:buFont typeface="+mj-lt"/>
              <a:buAutoNum type="arabicPeriod" startAt="5"/>
            </a:pPr>
            <a:r>
              <a:rPr dirty="0" sz="2600" i="1" lang="en-US">
                <a:solidFill>
                  <a:prstClr val="black"/>
                </a:solidFill>
              </a:rPr>
              <a:t>Prenatal vaginal bleeding in more than one trimester</a:t>
            </a:r>
          </a:p>
          <a:p>
            <a:endParaRPr dirty="0" lang="en-US"/>
          </a:p>
        </p:txBody>
      </p:sp>
      <p:sp>
        <p:nvSpPr>
          <p:cNvPr id="1049245" name="Slide Number Placeholder 3"/>
          <p:cNvSpPr>
            <a:spLocks noGrp="1"/>
          </p:cNvSpPr>
          <p:nvPr>
            <p:ph type="sldNum" sz="quarter" idx="12"/>
          </p:nvPr>
        </p:nvSpPr>
        <p:spPr/>
        <p:txBody>
          <a:bodyPr/>
          <a:p>
            <a:fld id="{5F0F26D2-990D-4104-B198-15B1F813F25B}" type="slidenum">
              <a:rPr lang="en-US" smtClean="0"/>
              <a:t>191</a:t>
            </a:fld>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9246" name="Title 1"/>
          <p:cNvSpPr>
            <a:spLocks noGrp="1"/>
          </p:cNvSpPr>
          <p:nvPr>
            <p:ph type="title"/>
          </p:nvPr>
        </p:nvSpPr>
        <p:spPr>
          <a:xfrm>
            <a:off x="838200" y="128789"/>
            <a:ext cx="10515600" cy="1107583"/>
          </a:xfrm>
        </p:spPr>
        <p:txBody>
          <a:bodyPr/>
          <a:p>
            <a:pPr algn="ctr"/>
            <a:r>
              <a:rPr dirty="0" lang="en-US" smtClean="0">
                <a:solidFill>
                  <a:srgbClr val="00B0F0"/>
                </a:solidFill>
              </a:rPr>
              <a:t>diagnosis</a:t>
            </a:r>
            <a:endParaRPr dirty="0" lang="en-US">
              <a:solidFill>
                <a:srgbClr val="00B0F0"/>
              </a:solidFill>
            </a:endParaRPr>
          </a:p>
        </p:txBody>
      </p:sp>
      <p:sp>
        <p:nvSpPr>
          <p:cNvPr id="1049247" name="Content Placeholder 2"/>
          <p:cNvSpPr>
            <a:spLocks noGrp="1"/>
          </p:cNvSpPr>
          <p:nvPr>
            <p:ph idx="1"/>
          </p:nvPr>
        </p:nvSpPr>
        <p:spPr>
          <a:xfrm>
            <a:off x="838200" y="1442434"/>
            <a:ext cx="10515600" cy="5125791"/>
          </a:xfrm>
        </p:spPr>
        <p:txBody>
          <a:bodyPr/>
          <a:p>
            <a:pPr indent="-457200" lvl="1" marL="914400">
              <a:lnSpc>
                <a:spcPct val="100000"/>
              </a:lnSpc>
              <a:buFont typeface="+mj-lt"/>
              <a:buAutoNum type="arabicPeriod"/>
            </a:pPr>
            <a:r>
              <a:rPr b="1" dirty="0" lang="en-US"/>
              <a:t>Sterile speculum examination </a:t>
            </a:r>
            <a:r>
              <a:rPr dirty="0" lang="en-US"/>
              <a:t>for identification </a:t>
            </a:r>
            <a:r>
              <a:rPr dirty="0" lang="en-US" smtClean="0"/>
              <a:t>of pooling of </a:t>
            </a:r>
            <a:r>
              <a:rPr dirty="0" lang="en-US"/>
              <a:t>fluid in the vagina.</a:t>
            </a:r>
          </a:p>
          <a:p>
            <a:pPr indent="-457200" lvl="1" marL="914400">
              <a:lnSpc>
                <a:spcPct val="100000"/>
              </a:lnSpc>
              <a:buFont typeface="+mj-lt"/>
              <a:buAutoNum type="arabicPeriod"/>
            </a:pPr>
            <a:r>
              <a:rPr b="1" dirty="0" lang="en-US" err="1"/>
              <a:t>Nitrazine</a:t>
            </a:r>
            <a:r>
              <a:rPr b="1" dirty="0" lang="en-US"/>
              <a:t> </a:t>
            </a:r>
            <a:r>
              <a:rPr b="1" dirty="0" lang="en-US" smtClean="0"/>
              <a:t>test</a:t>
            </a:r>
            <a:r>
              <a:rPr dirty="0" lang="en-US" smtClean="0"/>
              <a:t>: positive </a:t>
            </a:r>
            <a:r>
              <a:rPr dirty="0" lang="en-US"/>
              <a:t>test will change pH paper strip from yellow-green to blue in the presence of amniotic fluid taken from the vaginal </a:t>
            </a:r>
            <a:r>
              <a:rPr dirty="0" lang="en-US" smtClean="0"/>
              <a:t>canal.</a:t>
            </a:r>
          </a:p>
          <a:p>
            <a:pPr indent="-457200" lvl="1" marL="914400">
              <a:lnSpc>
                <a:spcPct val="100000"/>
              </a:lnSpc>
              <a:buFont typeface="+mj-lt"/>
              <a:buAutoNum type="arabicPeriod"/>
            </a:pPr>
            <a:r>
              <a:rPr b="1" dirty="0" lang="en-US" smtClean="0"/>
              <a:t>Fern test: </a:t>
            </a:r>
            <a:r>
              <a:rPr dirty="0" lang="en-US" smtClean="0"/>
              <a:t>positive </a:t>
            </a:r>
            <a:r>
              <a:rPr dirty="0" lang="en-US"/>
              <a:t>test will reveal </a:t>
            </a:r>
            <a:r>
              <a:rPr dirty="0" lang="en-US" err="1" smtClean="0"/>
              <a:t>ferning</a:t>
            </a:r>
            <a:r>
              <a:rPr dirty="0" lang="en-US" smtClean="0"/>
              <a:t> on </a:t>
            </a:r>
            <a:r>
              <a:rPr dirty="0" lang="en-US"/>
              <a:t>a slide viewed under a microscope. A swab of the posterior vaginal fornix is taken to obtain amniotic fluid. </a:t>
            </a:r>
          </a:p>
          <a:p>
            <a:pPr indent="-457200" lvl="1" marL="914400">
              <a:lnSpc>
                <a:spcPct val="100000"/>
              </a:lnSpc>
              <a:buFont typeface="+mj-lt"/>
              <a:buAutoNum type="arabicPeriod"/>
            </a:pPr>
            <a:r>
              <a:rPr dirty="0" lang="en-US" smtClean="0"/>
              <a:t>Ultrasound </a:t>
            </a:r>
            <a:r>
              <a:rPr dirty="0" lang="en-US"/>
              <a:t>to assess amniotic fluid </a:t>
            </a:r>
            <a:r>
              <a:rPr dirty="0" lang="en-US" smtClean="0"/>
              <a:t>volume.</a:t>
            </a:r>
          </a:p>
          <a:p>
            <a:pPr indent="-457200" lvl="1" marL="914400">
              <a:lnSpc>
                <a:spcPct val="100000"/>
              </a:lnSpc>
              <a:buFont typeface="+mj-lt"/>
              <a:buAutoNum type="arabicPeriod"/>
            </a:pPr>
            <a:r>
              <a:rPr dirty="0" lang="en-US" smtClean="0"/>
              <a:t>Amniocentesis </a:t>
            </a:r>
            <a:r>
              <a:rPr dirty="0" lang="en-US"/>
              <a:t>to inject indigo carmine or Evans blue dye. Watch for vaginal leakage of blue fluid to assess for ruptured membranes.</a:t>
            </a:r>
          </a:p>
          <a:p>
            <a:pPr indent="-457200" lvl="1" marL="914400">
              <a:lnSpc>
                <a:spcPct val="100000"/>
              </a:lnSpc>
              <a:buFont typeface="+mj-lt"/>
              <a:buAutoNum type="arabicPeriod"/>
            </a:pPr>
            <a:endParaRPr dirty="0" lang="en-US"/>
          </a:p>
          <a:p>
            <a:endParaRPr dirty="0" lang="en-US"/>
          </a:p>
        </p:txBody>
      </p:sp>
      <p:sp>
        <p:nvSpPr>
          <p:cNvPr id="1049248" name="Slide Number Placeholder 3"/>
          <p:cNvSpPr>
            <a:spLocks noGrp="1"/>
          </p:cNvSpPr>
          <p:nvPr>
            <p:ph type="sldNum" sz="quarter" idx="12"/>
          </p:nvPr>
        </p:nvSpPr>
        <p:spPr/>
        <p:txBody>
          <a:bodyPr/>
          <a:p>
            <a:fld id="{5F0F26D2-990D-4104-B198-15B1F813F25B}" type="slidenum">
              <a:rPr lang="en-US" smtClean="0"/>
              <a:t>192</a:t>
            </a:fld>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9249" name="Title 1"/>
          <p:cNvSpPr>
            <a:spLocks noGrp="1"/>
          </p:cNvSpPr>
          <p:nvPr>
            <p:ph type="title"/>
          </p:nvPr>
        </p:nvSpPr>
        <p:spPr>
          <a:xfrm>
            <a:off x="709411" y="218941"/>
            <a:ext cx="10515600" cy="888642"/>
          </a:xfrm>
        </p:spPr>
        <p:txBody>
          <a:bodyPr/>
          <a:p>
            <a:pPr algn="ctr"/>
            <a:r>
              <a:rPr dirty="0" lang="en-US" smtClean="0">
                <a:solidFill>
                  <a:srgbClr val="00B0F0"/>
                </a:solidFill>
              </a:rPr>
              <a:t>Management of PPROM</a:t>
            </a:r>
            <a:endParaRPr dirty="0" lang="en-US">
              <a:solidFill>
                <a:srgbClr val="00B0F0"/>
              </a:solidFill>
            </a:endParaRPr>
          </a:p>
        </p:txBody>
      </p:sp>
      <p:sp>
        <p:nvSpPr>
          <p:cNvPr id="1049250" name="Content Placeholder 2"/>
          <p:cNvSpPr>
            <a:spLocks noGrp="1"/>
          </p:cNvSpPr>
          <p:nvPr>
            <p:ph idx="1"/>
          </p:nvPr>
        </p:nvSpPr>
        <p:spPr>
          <a:xfrm>
            <a:off x="838200" y="1004552"/>
            <a:ext cx="10515600" cy="5172411"/>
          </a:xfrm>
        </p:spPr>
        <p:txBody>
          <a:bodyPr>
            <a:normAutofit/>
          </a:bodyPr>
          <a:p>
            <a:pPr lvl="1">
              <a:lnSpc>
                <a:spcPct val="100000"/>
              </a:lnSpc>
              <a:buFont typeface="Wingdings" panose="05000000000000000000" pitchFamily="2" charset="2"/>
              <a:buChar char="Ø"/>
            </a:pPr>
            <a:r>
              <a:rPr dirty="0" sz="2800" lang="en-US"/>
              <a:t>For PPROM, </a:t>
            </a:r>
            <a:r>
              <a:rPr b="1" dirty="0" sz="2800" lang="en-US" err="1"/>
              <a:t>tocolytics</a:t>
            </a:r>
            <a:r>
              <a:rPr b="1" dirty="0" sz="2800" lang="en-US"/>
              <a:t>, corticosteroids </a:t>
            </a:r>
            <a:r>
              <a:rPr dirty="0" sz="2800" lang="en-US" smtClean="0"/>
              <a:t>(to promote lung maturity  and  </a:t>
            </a:r>
            <a:r>
              <a:rPr dirty="0" sz="2800" lang="en-US"/>
              <a:t>decrease the severity of RDS in the premature neonate), and </a:t>
            </a:r>
            <a:r>
              <a:rPr b="1" dirty="0" sz="2800" lang="en-US"/>
              <a:t>prophylactic antibiotics </a:t>
            </a:r>
            <a:r>
              <a:rPr dirty="0" sz="2800" lang="en-US"/>
              <a:t>are used.</a:t>
            </a:r>
          </a:p>
          <a:p>
            <a:pPr lvl="1">
              <a:lnSpc>
                <a:spcPct val="100000"/>
              </a:lnSpc>
              <a:buFont typeface="Wingdings" panose="05000000000000000000" pitchFamily="2" charset="2"/>
              <a:buChar char="Ø"/>
            </a:pPr>
            <a:r>
              <a:rPr dirty="0" sz="2800" lang="en-US"/>
              <a:t>Management is influenced by gestational age.</a:t>
            </a:r>
          </a:p>
          <a:p>
            <a:pPr indent="0" lvl="1" marL="457200">
              <a:lnSpc>
                <a:spcPct val="100000"/>
              </a:lnSpc>
              <a:buNone/>
            </a:pPr>
            <a:r>
              <a:rPr b="1" dirty="0" sz="2800" lang="en-US"/>
              <a:t>Initial management:</a:t>
            </a:r>
          </a:p>
          <a:p>
            <a:pPr lvl="2">
              <a:lnSpc>
                <a:spcPct val="100000"/>
              </a:lnSpc>
              <a:buFont typeface="Wingdings" panose="05000000000000000000" pitchFamily="2" charset="2"/>
              <a:buChar char="ü"/>
            </a:pPr>
            <a:r>
              <a:rPr dirty="0" sz="2800" lang="en-US"/>
              <a:t>Confirm rupture of membranes.</a:t>
            </a:r>
          </a:p>
          <a:p>
            <a:pPr lvl="2">
              <a:lnSpc>
                <a:spcPct val="100000"/>
              </a:lnSpc>
              <a:buFont typeface="Wingdings" panose="05000000000000000000" pitchFamily="2" charset="2"/>
              <a:buChar char="ü"/>
            </a:pPr>
            <a:r>
              <a:rPr dirty="0" sz="2800" lang="en-US"/>
              <a:t>Determine if bacterial infection is present at time of rupture by vaginal/cervical cultures.</a:t>
            </a:r>
          </a:p>
          <a:p>
            <a:pPr lvl="2">
              <a:lnSpc>
                <a:spcPct val="100000"/>
              </a:lnSpc>
              <a:buFont typeface="Wingdings" panose="05000000000000000000" pitchFamily="2" charset="2"/>
              <a:buChar char="ü"/>
            </a:pPr>
            <a:r>
              <a:rPr dirty="0" sz="2800" lang="en-US"/>
              <a:t>Document age of gestation.</a:t>
            </a:r>
          </a:p>
          <a:p>
            <a:pPr lvl="2">
              <a:lnSpc>
                <a:spcPct val="100000"/>
              </a:lnSpc>
              <a:buFont typeface="Wingdings" panose="05000000000000000000" pitchFamily="2" charset="2"/>
              <a:buChar char="ü"/>
            </a:pPr>
            <a:r>
              <a:rPr dirty="0" sz="2800" lang="en-US"/>
              <a:t>Determine fetal lung maturity by amniocentesis or vaginal culture</a:t>
            </a:r>
          </a:p>
          <a:p>
            <a:endParaRPr dirty="0" lang="en-US"/>
          </a:p>
        </p:txBody>
      </p:sp>
      <p:sp>
        <p:nvSpPr>
          <p:cNvPr id="1049251" name="Slide Number Placeholder 3"/>
          <p:cNvSpPr>
            <a:spLocks noGrp="1"/>
          </p:cNvSpPr>
          <p:nvPr>
            <p:ph type="sldNum" sz="quarter" idx="12"/>
          </p:nvPr>
        </p:nvSpPr>
        <p:spPr/>
        <p:txBody>
          <a:bodyPr/>
          <a:p>
            <a:fld id="{5F0F26D2-990D-4104-B198-15B1F813F25B}" type="slidenum">
              <a:rPr lang="en-US" smtClean="0"/>
              <a:t>193</a:t>
            </a:fld>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9252" name="Title 1"/>
          <p:cNvSpPr>
            <a:spLocks noGrp="1"/>
          </p:cNvSpPr>
          <p:nvPr>
            <p:ph type="title"/>
          </p:nvPr>
        </p:nvSpPr>
        <p:spPr/>
        <p:txBody>
          <a:bodyPr/>
          <a:p>
            <a:r>
              <a:rPr dirty="0" lang="en-US" smtClean="0">
                <a:solidFill>
                  <a:srgbClr val="00B0F0"/>
                </a:solidFill>
              </a:rPr>
              <a:t>Management of PPROM</a:t>
            </a:r>
            <a:endParaRPr dirty="0" lang="en-US">
              <a:solidFill>
                <a:srgbClr val="00B0F0"/>
              </a:solidFill>
            </a:endParaRPr>
          </a:p>
        </p:txBody>
      </p:sp>
      <p:sp>
        <p:nvSpPr>
          <p:cNvPr id="1049253" name="Content Placeholder 2"/>
          <p:cNvSpPr>
            <a:spLocks noGrp="1"/>
          </p:cNvSpPr>
          <p:nvPr>
            <p:ph idx="1"/>
          </p:nvPr>
        </p:nvSpPr>
        <p:spPr/>
        <p:txBody>
          <a:bodyPr>
            <a:normAutofit lnSpcReduction="10000"/>
          </a:bodyPr>
          <a:p>
            <a:pPr indent="0" marL="0">
              <a:buNone/>
            </a:pPr>
            <a:r>
              <a:rPr b="1" dirty="0" lang="en-US"/>
              <a:t>Active management:</a:t>
            </a:r>
          </a:p>
          <a:p>
            <a:pPr lvl="3">
              <a:buFont typeface="Wingdings" panose="05000000000000000000" pitchFamily="2" charset="2"/>
              <a:buChar char="ü"/>
            </a:pPr>
            <a:r>
              <a:rPr dirty="0" sz="2800" lang="en-US"/>
              <a:t>Tocolytic therapy.</a:t>
            </a:r>
          </a:p>
          <a:p>
            <a:pPr lvl="3">
              <a:buFont typeface="Wingdings" panose="05000000000000000000" pitchFamily="2" charset="2"/>
              <a:buChar char="ü"/>
            </a:pPr>
            <a:r>
              <a:rPr dirty="0" sz="2800" lang="en-US"/>
              <a:t>Antibiotic therapy.</a:t>
            </a:r>
          </a:p>
          <a:p>
            <a:pPr lvl="3">
              <a:buFont typeface="Wingdings" panose="05000000000000000000" pitchFamily="2" charset="2"/>
              <a:buChar char="ü"/>
            </a:pPr>
            <a:r>
              <a:rPr dirty="0" sz="2800" lang="en-US"/>
              <a:t>Corticosteroid administration.</a:t>
            </a:r>
          </a:p>
          <a:p>
            <a:pPr lvl="3">
              <a:buFont typeface="Wingdings" panose="05000000000000000000" pitchFamily="2" charset="2"/>
              <a:buChar char="ü"/>
            </a:pPr>
            <a:r>
              <a:rPr dirty="0" sz="2800" lang="en-US" err="1"/>
              <a:t>Amnioinfusion</a:t>
            </a:r>
            <a:r>
              <a:rPr dirty="0" sz="2800" lang="en-US"/>
              <a:t>.</a:t>
            </a:r>
          </a:p>
          <a:p>
            <a:pPr indent="0" marL="0">
              <a:buNone/>
            </a:pPr>
            <a:r>
              <a:rPr b="1" dirty="0" lang="en-US"/>
              <a:t>Conservative management:</a:t>
            </a:r>
          </a:p>
          <a:p>
            <a:pPr lvl="3">
              <a:buFont typeface="Wingdings" panose="05000000000000000000" pitchFamily="2" charset="2"/>
              <a:buChar char="ü"/>
            </a:pPr>
            <a:r>
              <a:rPr dirty="0" sz="2800" lang="en-US"/>
              <a:t>Bed rest.</a:t>
            </a:r>
          </a:p>
          <a:p>
            <a:pPr lvl="3">
              <a:buFont typeface="Wingdings" panose="05000000000000000000" pitchFamily="2" charset="2"/>
              <a:buChar char="ü"/>
            </a:pPr>
            <a:r>
              <a:rPr dirty="0" sz="2800" lang="en-US"/>
              <a:t>Vital signs per your facility's policy and patient condition.</a:t>
            </a:r>
          </a:p>
          <a:p>
            <a:pPr lvl="3">
              <a:buFont typeface="Wingdings" panose="05000000000000000000" pitchFamily="2" charset="2"/>
              <a:buChar char="ü"/>
            </a:pPr>
            <a:r>
              <a:rPr dirty="0" sz="2800" lang="en-US"/>
              <a:t>Monitor fetal well-being daily or more frequently as dictated by your facility's policy and patient condition.</a:t>
            </a:r>
          </a:p>
          <a:p>
            <a:endParaRPr dirty="0" lang="en-US"/>
          </a:p>
        </p:txBody>
      </p:sp>
      <p:sp>
        <p:nvSpPr>
          <p:cNvPr id="1049254" name="Slide Number Placeholder 3"/>
          <p:cNvSpPr>
            <a:spLocks noGrp="1"/>
          </p:cNvSpPr>
          <p:nvPr>
            <p:ph type="sldNum" sz="quarter" idx="12"/>
          </p:nvPr>
        </p:nvSpPr>
        <p:spPr/>
        <p:txBody>
          <a:bodyPr/>
          <a:p>
            <a:fld id="{5F0F26D2-990D-4104-B198-15B1F813F25B}" type="slidenum">
              <a:rPr lang="en-US" smtClean="0"/>
              <a:t>194</a:t>
            </a:fld>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9255" name="Title 1"/>
          <p:cNvSpPr>
            <a:spLocks noGrp="1"/>
          </p:cNvSpPr>
          <p:nvPr>
            <p:ph type="title"/>
          </p:nvPr>
        </p:nvSpPr>
        <p:spPr/>
        <p:txBody>
          <a:bodyPr/>
          <a:p>
            <a:pPr algn="ctr"/>
            <a:r>
              <a:rPr dirty="0" lang="en-US" smtClean="0">
                <a:solidFill>
                  <a:srgbClr val="00B0F0"/>
                </a:solidFill>
              </a:rPr>
              <a:t>Complication </a:t>
            </a:r>
            <a:endParaRPr dirty="0" lang="en-US">
              <a:solidFill>
                <a:srgbClr val="00B0F0"/>
              </a:solidFill>
            </a:endParaRPr>
          </a:p>
        </p:txBody>
      </p:sp>
      <p:sp>
        <p:nvSpPr>
          <p:cNvPr id="1049256" name="Content Placeholder 2"/>
          <p:cNvSpPr>
            <a:spLocks noGrp="1"/>
          </p:cNvSpPr>
          <p:nvPr>
            <p:ph idx="1"/>
          </p:nvPr>
        </p:nvSpPr>
        <p:spPr/>
        <p:txBody>
          <a:bodyPr/>
          <a:p>
            <a:pPr lvl="3">
              <a:buFont typeface="Wingdings" panose="05000000000000000000" pitchFamily="2" charset="2"/>
              <a:buChar char="Ø"/>
            </a:pPr>
            <a:r>
              <a:rPr dirty="0" sz="2800" lang="en-US" smtClean="0"/>
              <a:t>Same as PROM </a:t>
            </a:r>
          </a:p>
          <a:p>
            <a:pPr indent="0" lvl="3" marL="1371600">
              <a:buNone/>
            </a:pPr>
            <a:r>
              <a:rPr dirty="0" sz="2800" lang="en-US"/>
              <a:t/>
            </a:r>
            <a:br>
              <a:rPr dirty="0" sz="2800" lang="en-US"/>
            </a:br>
            <a:r>
              <a:rPr b="1" dirty="0" sz="2800" lang="en-US" smtClean="0"/>
              <a:t>Fetal infection</a:t>
            </a:r>
            <a:endParaRPr b="1" dirty="0" sz="2800" lang="en-US"/>
          </a:p>
          <a:p>
            <a:pPr lvl="3">
              <a:buFont typeface="Wingdings" panose="05000000000000000000" pitchFamily="2" charset="2"/>
              <a:buChar char="Ø"/>
            </a:pPr>
            <a:r>
              <a:rPr dirty="0" sz="2800" lang="en-US" smtClean="0"/>
              <a:t>Neonatal RDS,</a:t>
            </a:r>
          </a:p>
          <a:p>
            <a:pPr indent="0" lvl="3" marL="1371600">
              <a:buNone/>
            </a:pPr>
            <a:r>
              <a:rPr dirty="0" sz="2800" lang="en-US" smtClean="0"/>
              <a:t>Nursing assessment as for PROM </a:t>
            </a:r>
            <a:endParaRPr dirty="0" sz="2800" lang="en-US"/>
          </a:p>
          <a:p>
            <a:endParaRPr dirty="0" lang="en-US"/>
          </a:p>
        </p:txBody>
      </p:sp>
      <p:sp>
        <p:nvSpPr>
          <p:cNvPr id="1049257" name="Slide Number Placeholder 3"/>
          <p:cNvSpPr>
            <a:spLocks noGrp="1"/>
          </p:cNvSpPr>
          <p:nvPr>
            <p:ph type="sldNum" sz="quarter" idx="12"/>
          </p:nvPr>
        </p:nvSpPr>
        <p:spPr/>
        <p:txBody>
          <a:bodyPr/>
          <a:p>
            <a:fld id="{5F0F26D2-990D-4104-B198-15B1F813F25B}" type="slidenum">
              <a:rPr lang="en-US" smtClean="0"/>
              <a:t>195</a:t>
            </a:fld>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9258" name="Title 1"/>
          <p:cNvSpPr>
            <a:spLocks noGrp="1"/>
          </p:cNvSpPr>
          <p:nvPr>
            <p:ph type="title"/>
          </p:nvPr>
        </p:nvSpPr>
        <p:spPr/>
        <p:txBody>
          <a:bodyPr/>
          <a:p>
            <a:pPr algn="ctr"/>
            <a:r>
              <a:rPr dirty="0" lang="en-US" smtClean="0">
                <a:solidFill>
                  <a:srgbClr val="FF0000"/>
                </a:solidFill>
              </a:rPr>
              <a:t> 8. Premature </a:t>
            </a:r>
            <a:r>
              <a:rPr dirty="0" lang="en-US" err="1" smtClean="0">
                <a:solidFill>
                  <a:srgbClr val="FF0000"/>
                </a:solidFill>
              </a:rPr>
              <a:t>Labour</a:t>
            </a:r>
            <a:endParaRPr dirty="0" lang="en-US">
              <a:solidFill>
                <a:srgbClr val="FF0000"/>
              </a:solidFill>
            </a:endParaRPr>
          </a:p>
        </p:txBody>
      </p:sp>
      <p:sp>
        <p:nvSpPr>
          <p:cNvPr id="1049259" name="Content Placeholder 2"/>
          <p:cNvSpPr>
            <a:spLocks noGrp="1"/>
          </p:cNvSpPr>
          <p:nvPr>
            <p:ph idx="1"/>
          </p:nvPr>
        </p:nvSpPr>
        <p:spPr/>
        <p:txBody>
          <a:bodyPr>
            <a:normAutofit fontScale="92500" lnSpcReduction="10000"/>
          </a:bodyPr>
          <a:p>
            <a:r>
              <a:rPr dirty="0" lang="en-US" err="1" smtClean="0"/>
              <a:t>Pemature</a:t>
            </a:r>
            <a:r>
              <a:rPr dirty="0" lang="en-US" smtClean="0"/>
              <a:t> </a:t>
            </a:r>
            <a:r>
              <a:rPr dirty="0" lang="en-US" err="1" smtClean="0"/>
              <a:t>labour</a:t>
            </a:r>
            <a:r>
              <a:rPr dirty="0" lang="en-US" smtClean="0"/>
              <a:t> refers to onset of </a:t>
            </a:r>
            <a:r>
              <a:rPr dirty="0" lang="en-US" err="1" smtClean="0"/>
              <a:t>labour</a:t>
            </a:r>
            <a:r>
              <a:rPr dirty="0" lang="en-US" smtClean="0"/>
              <a:t> before 37 weeks of gestation</a:t>
            </a:r>
          </a:p>
          <a:p>
            <a:pPr indent="0" marL="0">
              <a:buNone/>
            </a:pPr>
            <a:r>
              <a:rPr b="1" dirty="0" lang="en-US" smtClean="0"/>
              <a:t>Predisposing factors</a:t>
            </a:r>
          </a:p>
          <a:p>
            <a:pPr lvl="2">
              <a:buFont typeface="Wingdings" panose="05000000000000000000" pitchFamily="2" charset="2"/>
              <a:buChar char="Ø"/>
            </a:pPr>
            <a:r>
              <a:rPr dirty="0" sz="2400" lang="en-US" smtClean="0"/>
              <a:t>Premature rupture of membranes</a:t>
            </a:r>
          </a:p>
          <a:p>
            <a:pPr lvl="2">
              <a:buFont typeface="Wingdings" panose="05000000000000000000" pitchFamily="2" charset="2"/>
              <a:buChar char="Ø"/>
            </a:pPr>
            <a:r>
              <a:rPr dirty="0" sz="2400" lang="en-US" err="1" smtClean="0"/>
              <a:t>Polyhydramnios</a:t>
            </a:r>
            <a:endParaRPr dirty="0" sz="2400" lang="en-US" smtClean="0"/>
          </a:p>
          <a:p>
            <a:pPr lvl="2">
              <a:buFont typeface="Wingdings" panose="05000000000000000000" pitchFamily="2" charset="2"/>
              <a:buChar char="Ø"/>
            </a:pPr>
            <a:r>
              <a:rPr dirty="0" sz="2400" lang="en-US" smtClean="0"/>
              <a:t>Cervical incompetence</a:t>
            </a:r>
          </a:p>
          <a:p>
            <a:pPr lvl="2">
              <a:buFont typeface="Wingdings" panose="05000000000000000000" pitchFamily="2" charset="2"/>
              <a:buChar char="Ø"/>
            </a:pPr>
            <a:r>
              <a:rPr dirty="0" sz="2400" lang="en-US" smtClean="0"/>
              <a:t>Multiple pregnancy</a:t>
            </a:r>
          </a:p>
          <a:p>
            <a:pPr lvl="2">
              <a:buFont typeface="Wingdings" panose="05000000000000000000" pitchFamily="2" charset="2"/>
              <a:buChar char="Ø"/>
            </a:pPr>
            <a:r>
              <a:rPr dirty="0" sz="2400" lang="en-US" smtClean="0"/>
              <a:t>Preeclampsia</a:t>
            </a:r>
          </a:p>
          <a:p>
            <a:pPr lvl="2">
              <a:buFont typeface="Wingdings" panose="05000000000000000000" pitchFamily="2" charset="2"/>
              <a:buChar char="Ø"/>
            </a:pPr>
            <a:r>
              <a:rPr dirty="0" sz="2400" lang="en-US" smtClean="0"/>
              <a:t>Cardiac disease</a:t>
            </a:r>
          </a:p>
          <a:p>
            <a:pPr lvl="2">
              <a:buFont typeface="Wingdings" panose="05000000000000000000" pitchFamily="2" charset="2"/>
              <a:buChar char="Ø"/>
            </a:pPr>
            <a:r>
              <a:rPr dirty="0" sz="2400" lang="en-US" smtClean="0"/>
              <a:t>Pyelonephritis</a:t>
            </a:r>
          </a:p>
          <a:p>
            <a:pPr lvl="2">
              <a:buFont typeface="Wingdings" panose="05000000000000000000" pitchFamily="2" charset="2"/>
              <a:buChar char="Ø"/>
            </a:pPr>
            <a:r>
              <a:rPr dirty="0" sz="2400" lang="en-US" smtClean="0"/>
              <a:t>Diabetes mellitus</a:t>
            </a:r>
          </a:p>
          <a:p>
            <a:pPr lvl="2">
              <a:buFont typeface="Wingdings" panose="05000000000000000000" pitchFamily="2" charset="2"/>
              <a:buChar char="Ø"/>
            </a:pPr>
            <a:r>
              <a:rPr dirty="0" sz="2400" lang="en-US" smtClean="0"/>
              <a:t>Emotional stress</a:t>
            </a:r>
          </a:p>
          <a:p>
            <a:pPr lvl="2">
              <a:buFont typeface="Wingdings" panose="05000000000000000000" pitchFamily="2" charset="2"/>
              <a:buChar char="Ø"/>
            </a:pPr>
            <a:r>
              <a:rPr dirty="0" sz="2400" lang="en-US" smtClean="0"/>
              <a:t>Rhesus </a:t>
            </a:r>
            <a:r>
              <a:rPr dirty="0" sz="2400" lang="en-US" err="1" smtClean="0"/>
              <a:t>isoimunization</a:t>
            </a:r>
            <a:endParaRPr dirty="0" sz="2400" lang="en-US" smtClean="0"/>
          </a:p>
          <a:p>
            <a:pPr lvl="2">
              <a:buFont typeface="Wingdings" panose="05000000000000000000" pitchFamily="2" charset="2"/>
              <a:buChar char="Ø"/>
            </a:pPr>
            <a:endParaRPr b="1" dirty="0" sz="2400" lang="en-US"/>
          </a:p>
        </p:txBody>
      </p:sp>
      <p:sp>
        <p:nvSpPr>
          <p:cNvPr id="1049260" name="Slide Number Placeholder 3"/>
          <p:cNvSpPr>
            <a:spLocks noGrp="1"/>
          </p:cNvSpPr>
          <p:nvPr>
            <p:ph type="sldNum" sz="quarter" idx="12"/>
          </p:nvPr>
        </p:nvSpPr>
        <p:spPr/>
        <p:txBody>
          <a:bodyPr/>
          <a:p>
            <a:fld id="{5F0F26D2-990D-4104-B198-15B1F813F25B}" type="slidenum">
              <a:rPr lang="en-US" smtClean="0"/>
              <a:t>196</a:t>
            </a:fld>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9261" name="Title 1"/>
          <p:cNvSpPr>
            <a:spLocks noGrp="1"/>
          </p:cNvSpPr>
          <p:nvPr>
            <p:ph type="title"/>
          </p:nvPr>
        </p:nvSpPr>
        <p:spPr/>
        <p:txBody>
          <a:bodyPr/>
          <a:p>
            <a:pPr algn="ctr" defTabSz="914400" eaLnBrk="1" fontAlgn="auto" hangingPunct="1" indent="-228600" latinLnBrk="0" lvl="2" marL="1143000" marR="0" rtl="0">
              <a:lnSpc>
                <a:spcPct val="90000"/>
              </a:lnSpc>
              <a:spcBef>
                <a:spcPts val="500"/>
              </a:spcBef>
              <a:spcAft>
                <a:spcPts val="0"/>
              </a:spcAft>
            </a:pPr>
            <a:r>
              <a:rPr baseline="0" b="0" cap="none" dirty="0" sz="4000" i="0" kern="1200" kumimoji="0" lang="en-US" noProof="0" normalizeH="0" spc="0" strike="noStrike" u="none" smtClean="0">
                <a:ln>
                  <a:noFill/>
                </a:ln>
                <a:solidFill>
                  <a:srgbClr val="00B0F0"/>
                </a:solidFill>
                <a:effectLst/>
                <a:uLnTx/>
                <a:uFillTx/>
                <a:latin typeface="Calibri" panose="020F0502020204030204"/>
                <a:ea typeface="+mn-ea"/>
                <a:cs typeface="+mn-cs"/>
              </a:rPr>
              <a:t>Clinical Manifestations</a:t>
            </a:r>
            <a:r>
              <a:rPr baseline="0" b="0" cap="none" dirty="0" sz="2800" i="0" kern="1200" kumimoji="0" lang="en-US" noProof="0" normalizeH="0" spc="0" strike="noStrike" u="none" smtClean="0">
                <a:ln>
                  <a:noFill/>
                </a:ln>
                <a:solidFill>
                  <a:prstClr val="black"/>
                </a:solidFill>
                <a:effectLst/>
                <a:uLnTx/>
                <a:uFillTx/>
                <a:latin typeface="Calibri" panose="020F0502020204030204"/>
                <a:ea typeface="+mn-ea"/>
                <a:cs typeface="+mn-cs"/>
              </a:rPr>
              <a:t/>
            </a:r>
            <a:br>
              <a:rPr baseline="0" b="0" cap="none" dirty="0" sz="2800" i="0" kern="1200" kumimoji="0" lang="en-US" noProof="0" normalizeH="0" spc="0" strike="noStrike" u="none" smtClean="0">
                <a:ln>
                  <a:noFill/>
                </a:ln>
                <a:solidFill>
                  <a:prstClr val="black"/>
                </a:solidFill>
                <a:effectLst/>
                <a:uLnTx/>
                <a:uFillTx/>
                <a:latin typeface="Calibri" panose="020F0502020204030204"/>
                <a:ea typeface="+mn-ea"/>
                <a:cs typeface="+mn-cs"/>
              </a:rPr>
            </a:br>
            <a:endParaRPr dirty="0" lang="en-US"/>
          </a:p>
        </p:txBody>
      </p:sp>
      <p:sp>
        <p:nvSpPr>
          <p:cNvPr id="1049262" name="Content Placeholder 2"/>
          <p:cNvSpPr>
            <a:spLocks noGrp="1"/>
          </p:cNvSpPr>
          <p:nvPr>
            <p:ph idx="1"/>
          </p:nvPr>
        </p:nvSpPr>
        <p:spPr/>
        <p:txBody>
          <a:bodyPr>
            <a:noAutofit/>
          </a:bodyPr>
          <a:p>
            <a:pPr lvl="2">
              <a:buFont typeface="Wingdings" panose="05000000000000000000" pitchFamily="2" charset="2"/>
              <a:buChar char="Ø"/>
            </a:pPr>
            <a:r>
              <a:rPr dirty="0" sz="2800" lang="en-US" smtClean="0"/>
              <a:t>Uterine </a:t>
            </a:r>
            <a:r>
              <a:rPr dirty="0" sz="2800" lang="en-US"/>
              <a:t>cramps (menstrual-like, intermittent or constant)</a:t>
            </a:r>
          </a:p>
          <a:p>
            <a:pPr lvl="2">
              <a:buFont typeface="Wingdings" panose="05000000000000000000" pitchFamily="2" charset="2"/>
              <a:buChar char="Ø"/>
            </a:pPr>
            <a:r>
              <a:rPr dirty="0" sz="2800" lang="en-US"/>
              <a:t>Uterine contractions occurring at intervals of 10 minutes or less</a:t>
            </a:r>
          </a:p>
          <a:p>
            <a:pPr lvl="2">
              <a:buFont typeface="Wingdings" panose="05000000000000000000" pitchFamily="2" charset="2"/>
              <a:buChar char="Ø"/>
            </a:pPr>
            <a:r>
              <a:rPr dirty="0" sz="2800" lang="en-US"/>
              <a:t>Low abdominal pressure (pelvic pressure)</a:t>
            </a:r>
          </a:p>
          <a:p>
            <a:pPr lvl="2">
              <a:buFont typeface="Wingdings" panose="05000000000000000000" pitchFamily="2" charset="2"/>
              <a:buChar char="Ø"/>
            </a:pPr>
            <a:r>
              <a:rPr dirty="0" sz="2800" lang="en-US"/>
              <a:t>Dull low backache (intermittent or constant)</a:t>
            </a:r>
          </a:p>
          <a:p>
            <a:pPr lvl="2">
              <a:buFont typeface="Wingdings" panose="05000000000000000000" pitchFamily="2" charset="2"/>
              <a:buChar char="Ø"/>
            </a:pPr>
            <a:r>
              <a:rPr dirty="0" sz="2800" lang="en-US"/>
              <a:t>Increase or change in vaginal discharge</a:t>
            </a:r>
          </a:p>
          <a:p>
            <a:pPr lvl="2">
              <a:buFont typeface="Wingdings" panose="05000000000000000000" pitchFamily="2" charset="2"/>
              <a:buChar char="Ø"/>
            </a:pPr>
            <a:r>
              <a:rPr dirty="0" sz="2800" lang="en-US"/>
              <a:t>Feeling that baby is </a:t>
            </a:r>
            <a:r>
              <a:rPr dirty="0" sz="2800" lang="en-US" smtClean="0"/>
              <a:t>pushing down or that something is </a:t>
            </a:r>
            <a:r>
              <a:rPr dirty="0" sz="2800" lang="en-US"/>
              <a:t>in the vagina</a:t>
            </a:r>
          </a:p>
          <a:p>
            <a:pPr lvl="2">
              <a:buFont typeface="Wingdings" panose="05000000000000000000" pitchFamily="2" charset="2"/>
              <a:buChar char="Ø"/>
            </a:pPr>
            <a:r>
              <a:rPr dirty="0" sz="2800" lang="en-US"/>
              <a:t>Abdominal cramping with or without nausea, vomiting, or diarrhea</a:t>
            </a:r>
          </a:p>
        </p:txBody>
      </p:sp>
      <p:sp>
        <p:nvSpPr>
          <p:cNvPr id="1049263" name="Slide Number Placeholder 3"/>
          <p:cNvSpPr>
            <a:spLocks noGrp="1"/>
          </p:cNvSpPr>
          <p:nvPr>
            <p:ph type="sldNum" sz="quarter" idx="12"/>
          </p:nvPr>
        </p:nvSpPr>
        <p:spPr/>
        <p:txBody>
          <a:bodyPr/>
          <a:p>
            <a:fld id="{5F0F26D2-990D-4104-B198-15B1F813F25B}" type="slidenum">
              <a:rPr lang="en-US" smtClean="0"/>
              <a:t>197</a:t>
            </a:fld>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9264" name="Title 1"/>
          <p:cNvSpPr>
            <a:spLocks noGrp="1"/>
          </p:cNvSpPr>
          <p:nvPr>
            <p:ph type="title"/>
          </p:nvPr>
        </p:nvSpPr>
        <p:spPr>
          <a:xfrm>
            <a:off x="838200" y="365125"/>
            <a:ext cx="10515600" cy="897005"/>
          </a:xfrm>
        </p:spPr>
        <p:txBody>
          <a:bodyPr/>
          <a:p>
            <a:pPr algn="ctr"/>
            <a:r>
              <a:rPr dirty="0" lang="en-US" smtClean="0">
                <a:solidFill>
                  <a:srgbClr val="00B0F0"/>
                </a:solidFill>
              </a:rPr>
              <a:t>Management </a:t>
            </a:r>
            <a:endParaRPr dirty="0" lang="en-US">
              <a:solidFill>
                <a:srgbClr val="00B0F0"/>
              </a:solidFill>
            </a:endParaRPr>
          </a:p>
        </p:txBody>
      </p:sp>
      <p:sp>
        <p:nvSpPr>
          <p:cNvPr id="1049265" name="Content Placeholder 2"/>
          <p:cNvSpPr>
            <a:spLocks noGrp="1"/>
          </p:cNvSpPr>
          <p:nvPr>
            <p:ph idx="1"/>
          </p:nvPr>
        </p:nvSpPr>
        <p:spPr>
          <a:xfrm>
            <a:off x="838200" y="1287888"/>
            <a:ext cx="10515600" cy="5267458"/>
          </a:xfrm>
        </p:spPr>
        <p:txBody>
          <a:bodyPr>
            <a:normAutofit lnSpcReduction="10000"/>
          </a:bodyPr>
          <a:p>
            <a:r>
              <a:rPr dirty="0" lang="en-US" smtClean="0"/>
              <a:t>The </a:t>
            </a:r>
            <a:r>
              <a:rPr dirty="0" lang="en-US"/>
              <a:t>focus of treatment is prevention of delivery of a preterm neonate starting with preconception care and focusing on the many risks attributable to preterm labor and birth.</a:t>
            </a:r>
          </a:p>
          <a:p>
            <a:pPr indent="0" marL="0">
              <a:buNone/>
            </a:pPr>
            <a:r>
              <a:rPr dirty="0" sz="3200" lang="en-US">
                <a:solidFill>
                  <a:srgbClr val="00B0F0"/>
                </a:solidFill>
              </a:rPr>
              <a:t>Preconception Care</a:t>
            </a:r>
          </a:p>
          <a:p>
            <a:pPr lvl="2">
              <a:buFont typeface="Wingdings" panose="05000000000000000000" pitchFamily="2" charset="2"/>
              <a:buChar char="Ø"/>
            </a:pPr>
            <a:r>
              <a:rPr dirty="0" sz="2800" lang="en-US"/>
              <a:t>Baseline assessment of health and risks with advice to decrease the risks attributable to PTL/PTB.</a:t>
            </a:r>
          </a:p>
          <a:p>
            <a:pPr lvl="2">
              <a:buFont typeface="Wingdings" panose="05000000000000000000" pitchFamily="2" charset="2"/>
              <a:buChar char="Ø"/>
            </a:pPr>
            <a:r>
              <a:rPr dirty="0" sz="2800" lang="en-US"/>
              <a:t>Pregnancy planning and identification of barriers to care.</a:t>
            </a:r>
          </a:p>
          <a:p>
            <a:pPr lvl="2">
              <a:buFont typeface="Wingdings" panose="05000000000000000000" pitchFamily="2" charset="2"/>
              <a:buChar char="Ø"/>
            </a:pPr>
            <a:r>
              <a:rPr dirty="0" sz="2800" lang="en-US"/>
              <a:t>Adjustment of prescribed and over-the-counter medications that may pose a threat to the developing fetus.</a:t>
            </a:r>
          </a:p>
          <a:p>
            <a:pPr lvl="2">
              <a:buFont typeface="Wingdings" panose="05000000000000000000" pitchFamily="2" charset="2"/>
              <a:buChar char="Ø"/>
            </a:pPr>
            <a:r>
              <a:rPr dirty="0" sz="2800" lang="en-US"/>
              <a:t>Advice to improve maternal nutrition.</a:t>
            </a:r>
          </a:p>
          <a:p>
            <a:pPr lvl="2">
              <a:buFont typeface="Wingdings" panose="05000000000000000000" pitchFamily="2" charset="2"/>
              <a:buChar char="Ø"/>
            </a:pPr>
            <a:r>
              <a:rPr dirty="0" sz="2800" lang="en-US"/>
              <a:t>Screening for and treatment of diseases.</a:t>
            </a:r>
          </a:p>
          <a:p>
            <a:pPr lvl="2">
              <a:buFont typeface="Wingdings" panose="05000000000000000000" pitchFamily="2" charset="2"/>
              <a:buChar char="Ø"/>
            </a:pPr>
            <a:r>
              <a:rPr dirty="0" sz="2800" lang="en-US"/>
              <a:t>Genetic counseling for those with a history of genetic disease or a previously affected pregnancy</a:t>
            </a:r>
          </a:p>
        </p:txBody>
      </p:sp>
      <p:sp>
        <p:nvSpPr>
          <p:cNvPr id="1049266" name="Slide Number Placeholder 3"/>
          <p:cNvSpPr>
            <a:spLocks noGrp="1"/>
          </p:cNvSpPr>
          <p:nvPr>
            <p:ph type="sldNum" sz="quarter" idx="12"/>
          </p:nvPr>
        </p:nvSpPr>
        <p:spPr/>
        <p:txBody>
          <a:bodyPr/>
          <a:p>
            <a:fld id="{5F0F26D2-990D-4104-B198-15B1F813F25B}" type="slidenum">
              <a:rPr lang="en-US" smtClean="0"/>
              <a:t>198</a:t>
            </a:fld>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9267" name="Title 1"/>
          <p:cNvSpPr>
            <a:spLocks noGrp="1"/>
          </p:cNvSpPr>
          <p:nvPr>
            <p:ph type="title"/>
          </p:nvPr>
        </p:nvSpPr>
        <p:spPr>
          <a:xfrm>
            <a:off x="838200" y="115911"/>
            <a:ext cx="10515600" cy="669700"/>
          </a:xfrm>
        </p:spPr>
        <p:txBody>
          <a:bodyPr>
            <a:normAutofit fontScale="90000"/>
          </a:bodyPr>
          <a:p>
            <a:r>
              <a:rPr dirty="0" lang="en-US" smtClean="0">
                <a:solidFill>
                  <a:srgbClr val="00B0F0"/>
                </a:solidFill>
              </a:rPr>
              <a:t>Management during antepartum period</a:t>
            </a:r>
            <a:endParaRPr dirty="0" lang="en-US">
              <a:solidFill>
                <a:srgbClr val="00B0F0"/>
              </a:solidFill>
            </a:endParaRPr>
          </a:p>
        </p:txBody>
      </p:sp>
      <p:sp>
        <p:nvSpPr>
          <p:cNvPr id="1049268" name="Content Placeholder 2"/>
          <p:cNvSpPr>
            <a:spLocks noGrp="1"/>
          </p:cNvSpPr>
          <p:nvPr>
            <p:ph idx="1"/>
          </p:nvPr>
        </p:nvSpPr>
        <p:spPr>
          <a:xfrm>
            <a:off x="399245" y="978794"/>
            <a:ext cx="11281893" cy="5447764"/>
          </a:xfrm>
        </p:spPr>
        <p:txBody>
          <a:bodyPr>
            <a:normAutofit/>
          </a:bodyPr>
          <a:p>
            <a:pPr lvl="2">
              <a:buFont typeface="Wingdings" panose="05000000000000000000" pitchFamily="2" charset="2"/>
              <a:buChar char="Ø"/>
            </a:pPr>
            <a:r>
              <a:rPr dirty="0" sz="2800" lang="en-US" smtClean="0"/>
              <a:t>Educate </a:t>
            </a:r>
            <a:r>
              <a:rPr dirty="0" sz="2800" lang="en-US"/>
              <a:t>mother regarding signs/symptoms of PTL (noted above).</a:t>
            </a:r>
          </a:p>
          <a:p>
            <a:pPr lvl="2">
              <a:buFont typeface="Wingdings" panose="05000000000000000000" pitchFamily="2" charset="2"/>
              <a:buChar char="Ø"/>
            </a:pPr>
            <a:r>
              <a:rPr dirty="0" sz="2800" lang="en-US"/>
              <a:t>Instruct mother and provide resources for lifestyle modifications:</a:t>
            </a:r>
          </a:p>
          <a:p>
            <a:pPr lvl="4">
              <a:buFont typeface="Wingdings" panose="05000000000000000000" pitchFamily="2" charset="2"/>
              <a:buChar char="ü"/>
            </a:pPr>
            <a:r>
              <a:rPr dirty="0" sz="2400" lang="en-US"/>
              <a:t>If mother smokes, encourage smoking cessation classes.</a:t>
            </a:r>
          </a:p>
          <a:p>
            <a:pPr lvl="4">
              <a:buFont typeface="Wingdings" panose="05000000000000000000" pitchFamily="2" charset="2"/>
              <a:buChar char="ü"/>
            </a:pPr>
            <a:r>
              <a:rPr dirty="0" sz="2400" lang="en-US"/>
              <a:t>Ensure mother has a healthy diet and adequate maternal weight gain during pregnancy.</a:t>
            </a:r>
          </a:p>
          <a:p>
            <a:pPr lvl="2">
              <a:buFont typeface="Wingdings" panose="05000000000000000000" pitchFamily="2" charset="2"/>
              <a:buChar char="Ø"/>
            </a:pPr>
            <a:r>
              <a:rPr dirty="0" sz="2800" lang="en-US" smtClean="0"/>
              <a:t>Initial </a:t>
            </a:r>
            <a:r>
              <a:rPr dirty="0" sz="2800" lang="en-US"/>
              <a:t>treatment for a patient who is at risk for PTL is the use of bed rest in a left lateral position with continuous monitoring of fetal status and uterine activity.</a:t>
            </a:r>
          </a:p>
          <a:p>
            <a:pPr lvl="2">
              <a:buFont typeface="Wingdings" panose="05000000000000000000" pitchFamily="2" charset="2"/>
              <a:buChar char="Ø"/>
            </a:pPr>
            <a:r>
              <a:rPr dirty="0" sz="2800" lang="en-US"/>
              <a:t>Hydration with I.V. fluids, with careful assessment of intake and output and auscultation of lungs to assess for the development of pulmonary edema.</a:t>
            </a:r>
          </a:p>
          <a:p>
            <a:pPr lvl="2">
              <a:buFont typeface="Wingdings" panose="05000000000000000000" pitchFamily="2" charset="2"/>
              <a:buChar char="Ø"/>
            </a:pPr>
            <a:r>
              <a:rPr dirty="0" sz="2800" lang="en-US"/>
              <a:t>If this stops the contractions, tocolytic therapy is not needed.</a:t>
            </a:r>
          </a:p>
        </p:txBody>
      </p:sp>
      <p:sp>
        <p:nvSpPr>
          <p:cNvPr id="1049269" name="Slide Number Placeholder 3"/>
          <p:cNvSpPr>
            <a:spLocks noGrp="1"/>
          </p:cNvSpPr>
          <p:nvPr>
            <p:ph type="sldNum" sz="quarter" idx="12"/>
          </p:nvPr>
        </p:nvSpPr>
        <p:spPr/>
        <p:txBody>
          <a:bodyPr/>
          <a:p>
            <a:fld id="{5F0F26D2-990D-4104-B198-15B1F813F25B}" type="slidenum">
              <a:rPr lang="en-US" smtClean="0"/>
              <a:t>199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615" name="Title 1"/>
          <p:cNvSpPr>
            <a:spLocks noGrp="1"/>
          </p:cNvSpPr>
          <p:nvPr>
            <p:ph type="title"/>
          </p:nvPr>
        </p:nvSpPr>
        <p:spPr>
          <a:xfrm>
            <a:off x="838200" y="103031"/>
            <a:ext cx="10515600" cy="1159099"/>
          </a:xfrm>
        </p:spPr>
        <p:txBody>
          <a:bodyPr/>
          <a:p>
            <a:pPr algn="ctr"/>
            <a:r>
              <a:rPr dirty="0" lang="en-US" smtClean="0">
                <a:solidFill>
                  <a:srgbClr val="00B0F0"/>
                </a:solidFill>
              </a:rPr>
              <a:t>objectives</a:t>
            </a:r>
            <a:endParaRPr dirty="0" lang="en-US">
              <a:solidFill>
                <a:srgbClr val="00B0F0"/>
              </a:solidFill>
            </a:endParaRPr>
          </a:p>
        </p:txBody>
      </p:sp>
      <p:sp>
        <p:nvSpPr>
          <p:cNvPr id="1048616" name="Content Placeholder 2"/>
          <p:cNvSpPr>
            <a:spLocks noGrp="1"/>
          </p:cNvSpPr>
          <p:nvPr>
            <p:ph idx="1"/>
          </p:nvPr>
        </p:nvSpPr>
        <p:spPr>
          <a:xfrm>
            <a:off x="838200" y="978794"/>
            <a:ext cx="10515600" cy="5525037"/>
          </a:xfrm>
        </p:spPr>
        <p:txBody>
          <a:bodyPr>
            <a:normAutofit/>
          </a:bodyPr>
          <a:p>
            <a:pPr indent="0" marL="0">
              <a:buNone/>
            </a:pPr>
            <a:r>
              <a:rPr dirty="0" lang="en-US" smtClean="0"/>
              <a:t>By the end of the module the learner should be able to:</a:t>
            </a:r>
          </a:p>
          <a:p>
            <a:pPr indent="-514350" lvl="2" marL="1428750">
              <a:buFont typeface="+mj-lt"/>
              <a:buAutoNum type="arabicPeriod"/>
            </a:pPr>
            <a:r>
              <a:rPr dirty="0" sz="2800" lang="en-US" smtClean="0"/>
              <a:t>Provide care to women with complications in pregnancy</a:t>
            </a:r>
          </a:p>
          <a:p>
            <a:pPr indent="-514350" lvl="2" marL="1428750">
              <a:buFont typeface="+mj-lt"/>
              <a:buAutoNum type="arabicPeriod"/>
            </a:pPr>
            <a:r>
              <a:rPr dirty="0" sz="2800" lang="en-US" smtClean="0"/>
              <a:t>Provide care to women with complications of </a:t>
            </a:r>
            <a:r>
              <a:rPr dirty="0" sz="2800" lang="en-US" err="1" smtClean="0"/>
              <a:t>labour</a:t>
            </a:r>
            <a:endParaRPr dirty="0" sz="2800" lang="en-US" smtClean="0"/>
          </a:p>
          <a:p>
            <a:pPr indent="-514350" lvl="2" marL="1428750">
              <a:buFont typeface="+mj-lt"/>
              <a:buAutoNum type="arabicPeriod"/>
            </a:pPr>
            <a:r>
              <a:rPr dirty="0" sz="2800" lang="en-US" smtClean="0"/>
              <a:t>Provide care to women with complications of puerperium</a:t>
            </a:r>
          </a:p>
          <a:p>
            <a:pPr indent="-514350" lvl="2" marL="1428750">
              <a:buFont typeface="+mj-lt"/>
              <a:buAutoNum type="arabicPeriod"/>
            </a:pPr>
            <a:r>
              <a:rPr dirty="0" sz="2800" lang="en-US" smtClean="0"/>
              <a:t>Provide care to newborns with complications</a:t>
            </a:r>
          </a:p>
          <a:p>
            <a:pPr indent="-514350" lvl="2" marL="1428750">
              <a:buFont typeface="+mj-lt"/>
              <a:buAutoNum type="arabicPeriod"/>
            </a:pPr>
            <a:r>
              <a:rPr dirty="0" sz="2800" lang="en-US" smtClean="0"/>
              <a:t>Apply the concept of community midwifery in maternal and newborn care.</a:t>
            </a:r>
          </a:p>
          <a:p>
            <a:pPr indent="-514350" lvl="2" marL="1428750">
              <a:buFont typeface="+mj-lt"/>
              <a:buAutoNum type="arabicPeriod"/>
            </a:pPr>
            <a:endParaRPr dirty="0" sz="2800" lang="en-US" smtClean="0"/>
          </a:p>
          <a:p>
            <a:pPr indent="0" lvl="2" marL="914400">
              <a:buNone/>
            </a:pPr>
            <a:r>
              <a:rPr b="1" dirty="0" sz="2800" lang="en-US" smtClean="0"/>
              <a:t>Reference : </a:t>
            </a:r>
          </a:p>
          <a:p>
            <a:pPr indent="-514350" lvl="2" marL="1428750">
              <a:buAutoNum type="arabicPeriod"/>
            </a:pPr>
            <a:r>
              <a:rPr b="1" dirty="0" sz="2800" lang="en-US" smtClean="0"/>
              <a:t>THIRD EDITION MYLES TEXT BOOK FOR MIDWIVES AFRICAN EDITION</a:t>
            </a:r>
          </a:p>
          <a:p>
            <a:pPr indent="-514350" lvl="2" marL="1428750">
              <a:buAutoNum type="arabicPeriod"/>
            </a:pPr>
            <a:r>
              <a:rPr b="1" dirty="0" sz="2800" lang="en-US" smtClean="0"/>
              <a:t> DC DUTTA’S TEXT BOOK OF OBSTETRICS </a:t>
            </a:r>
            <a:r>
              <a:rPr b="1" dirty="0" sz="2800" lang="en-US" err="1" smtClean="0"/>
              <a:t>Hilaral</a:t>
            </a:r>
            <a:r>
              <a:rPr b="1" dirty="0" sz="2800" lang="en-US" smtClean="0"/>
              <a:t> </a:t>
            </a:r>
            <a:r>
              <a:rPr b="1" dirty="0" sz="2800" lang="en-US" err="1" smtClean="0"/>
              <a:t>Konar</a:t>
            </a:r>
            <a:endParaRPr b="1" dirty="0" sz="2800" lang="en-US" smtClean="0"/>
          </a:p>
          <a:p>
            <a:pPr indent="-514350" lvl="2" marL="1428750">
              <a:buAutoNum type="arabicPeriod"/>
            </a:pPr>
            <a:endParaRPr b="1" dirty="0" sz="2800" lang="en-US" smtClean="0"/>
          </a:p>
          <a:p>
            <a:pPr indent="-514350" lvl="2" marL="1428750">
              <a:buAutoNum type="arabicPeriod"/>
            </a:pPr>
            <a:endParaRPr b="1" dirty="0" sz="2800" lang="en-US"/>
          </a:p>
          <a:p>
            <a:endParaRPr dirty="0" lang="en-US" smtClean="0"/>
          </a:p>
          <a:p>
            <a:endParaRPr dirty="0" lang="en-US"/>
          </a:p>
        </p:txBody>
      </p:sp>
      <p:sp>
        <p:nvSpPr>
          <p:cNvPr id="1048617" name="Slide Number Placeholder 4"/>
          <p:cNvSpPr>
            <a:spLocks noGrp="1"/>
          </p:cNvSpPr>
          <p:nvPr>
            <p:ph type="sldNum" sz="quarter" idx="12"/>
          </p:nvPr>
        </p:nvSpPr>
        <p:spPr/>
        <p:txBody>
          <a:bodyPr/>
          <a:p>
            <a:fld id="{5F0F26D2-990D-4104-B198-15B1F813F25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676" name="Title 1"/>
          <p:cNvSpPr>
            <a:spLocks noGrp="1"/>
          </p:cNvSpPr>
          <p:nvPr>
            <p:ph type="title"/>
          </p:nvPr>
        </p:nvSpPr>
        <p:spPr>
          <a:xfrm>
            <a:off x="838200" y="1"/>
            <a:ext cx="10515600" cy="888641"/>
          </a:xfrm>
        </p:spPr>
        <p:txBody>
          <a:bodyPr/>
          <a:p>
            <a:r>
              <a:rPr dirty="0" lang="en-US" smtClean="0">
                <a:solidFill>
                  <a:srgbClr val="00B0F0"/>
                </a:solidFill>
              </a:rPr>
              <a:t>Management</a:t>
            </a:r>
            <a:r>
              <a:rPr dirty="0" lang="en-US" smtClean="0"/>
              <a:t> </a:t>
            </a:r>
            <a:endParaRPr dirty="0" lang="en-US"/>
          </a:p>
        </p:txBody>
      </p:sp>
      <p:sp>
        <p:nvSpPr>
          <p:cNvPr id="1048677" name="Content Placeholder 2"/>
          <p:cNvSpPr>
            <a:spLocks noGrp="1"/>
          </p:cNvSpPr>
          <p:nvPr>
            <p:ph idx="1"/>
          </p:nvPr>
        </p:nvSpPr>
        <p:spPr>
          <a:xfrm>
            <a:off x="838200" y="978794"/>
            <a:ext cx="10515600" cy="5742681"/>
          </a:xfrm>
        </p:spPr>
        <p:txBody>
          <a:bodyPr>
            <a:normAutofit fontScale="92500" lnSpcReduction="10000"/>
          </a:bodyPr>
          <a:p>
            <a:pPr indent="0" marL="0">
              <a:buNone/>
            </a:pPr>
            <a:r>
              <a:rPr b="1" dirty="0" lang="en-US" smtClean="0"/>
              <a:t>6. Providing support and education:</a:t>
            </a:r>
          </a:p>
          <a:p>
            <a:pPr lvl="3">
              <a:buFont typeface="Wingdings" panose="05000000000000000000" pitchFamily="2" charset="2"/>
              <a:buChar char="Ø"/>
            </a:pPr>
            <a:r>
              <a:rPr dirty="0" sz="2800" lang="en-US" smtClean="0"/>
              <a:t> offer reassurance that all interventions are  geared promoting good pregnancy outcome for both mother and baby.</a:t>
            </a:r>
          </a:p>
          <a:p>
            <a:pPr lvl="3">
              <a:buFont typeface="Wingdings" panose="05000000000000000000" pitchFamily="2" charset="2"/>
              <a:buChar char="Ø"/>
            </a:pPr>
            <a:r>
              <a:rPr dirty="0" sz="2800" lang="en-US" smtClean="0"/>
              <a:t>Provide information on expected plan of care.</a:t>
            </a:r>
          </a:p>
          <a:p>
            <a:pPr lvl="3">
              <a:buFont typeface="Wingdings" panose="05000000000000000000" pitchFamily="2" charset="2"/>
              <a:buChar char="Ø"/>
            </a:pPr>
            <a:r>
              <a:rPr dirty="0" sz="2800" lang="en-US" smtClean="0"/>
              <a:t>Listen to her concerns and feelings by answering all her questions. </a:t>
            </a:r>
          </a:p>
          <a:p>
            <a:pPr lvl="3">
              <a:buFont typeface="Wingdings" panose="05000000000000000000" pitchFamily="2" charset="2"/>
              <a:buChar char="Ø"/>
            </a:pPr>
            <a:r>
              <a:rPr dirty="0" sz="2800" lang="en-US" smtClean="0"/>
              <a:t>Teach the client therapeutic life style changes like avoiding stresses and fatigue.</a:t>
            </a:r>
          </a:p>
          <a:p>
            <a:pPr lvl="3">
              <a:buFont typeface="Wingdings" panose="05000000000000000000" pitchFamily="2" charset="2"/>
              <a:buChar char="Ø"/>
            </a:pPr>
            <a:r>
              <a:rPr dirty="0" sz="2800" lang="en-US" smtClean="0"/>
              <a:t>Avoid noxious stimuli</a:t>
            </a:r>
          </a:p>
          <a:p>
            <a:pPr lvl="3">
              <a:buFont typeface="Wingdings" panose="05000000000000000000" pitchFamily="2" charset="2"/>
              <a:buChar char="Ø"/>
            </a:pPr>
            <a:r>
              <a:rPr dirty="0" sz="2800" lang="en-US" smtClean="0"/>
              <a:t>Avoid tight waist band</a:t>
            </a:r>
          </a:p>
          <a:p>
            <a:pPr lvl="3">
              <a:buFont typeface="Wingdings" panose="05000000000000000000" pitchFamily="2" charset="2"/>
              <a:buChar char="Ø"/>
            </a:pPr>
            <a:r>
              <a:rPr dirty="0" sz="2800" lang="en-US" smtClean="0"/>
              <a:t>Patient to eat small frequent meals</a:t>
            </a:r>
          </a:p>
          <a:p>
            <a:pPr lvl="3">
              <a:buFont typeface="Wingdings" panose="05000000000000000000" pitchFamily="2" charset="2"/>
              <a:buChar char="Ø"/>
            </a:pPr>
            <a:r>
              <a:rPr dirty="0" sz="2800" lang="en-US" smtClean="0"/>
              <a:t>Use high protein supplement</a:t>
            </a:r>
          </a:p>
          <a:p>
            <a:pPr lvl="3">
              <a:buFont typeface="Wingdings" panose="05000000000000000000" pitchFamily="2" charset="2"/>
              <a:buChar char="Ø"/>
            </a:pPr>
            <a:r>
              <a:rPr dirty="0" sz="2800" lang="en-US" smtClean="0"/>
              <a:t>Avoid lying down at least for two hours after eating</a:t>
            </a:r>
          </a:p>
          <a:p>
            <a:pPr lvl="3">
              <a:buFont typeface="Wingdings" panose="05000000000000000000" pitchFamily="2" charset="2"/>
              <a:buChar char="Ø"/>
            </a:pPr>
            <a:r>
              <a:rPr dirty="0" sz="2800" lang="en-US" smtClean="0"/>
              <a:t>Avoid food high in fat</a:t>
            </a:r>
          </a:p>
          <a:p>
            <a:pPr lvl="3">
              <a:buFont typeface="Wingdings" panose="05000000000000000000" pitchFamily="2" charset="2"/>
              <a:buChar char="Ø"/>
            </a:pPr>
            <a:r>
              <a:rPr dirty="0" sz="2800" lang="en-US" smtClean="0"/>
              <a:t>Eat food that settle the stomach such soda and toast</a:t>
            </a:r>
          </a:p>
          <a:p>
            <a:pPr>
              <a:buFont typeface="Wingdings" panose="05000000000000000000" pitchFamily="2" charset="2"/>
              <a:buChar char="Ø"/>
            </a:pPr>
            <a:endParaRPr dirty="0" lang="en-US" smtClean="0"/>
          </a:p>
          <a:p>
            <a:pPr>
              <a:buFont typeface="Wingdings" panose="05000000000000000000" pitchFamily="2" charset="2"/>
              <a:buChar char="Ø"/>
            </a:pPr>
            <a:endParaRPr dirty="0" lang="en-US" smtClean="0"/>
          </a:p>
          <a:p>
            <a:pPr>
              <a:buFont typeface="Wingdings" panose="05000000000000000000" pitchFamily="2" charset="2"/>
              <a:buChar char="Ø"/>
            </a:pPr>
            <a:endParaRPr dirty="0" lang="en-US" smtClean="0"/>
          </a:p>
          <a:p>
            <a:pPr>
              <a:buFont typeface="Wingdings" panose="05000000000000000000" pitchFamily="2" charset="2"/>
              <a:buChar char="Ø"/>
            </a:pPr>
            <a:endParaRPr dirty="0" lang="en-US" smtClean="0"/>
          </a:p>
          <a:p>
            <a:pPr>
              <a:buFont typeface="Wingdings" panose="05000000000000000000" pitchFamily="2" charset="2"/>
              <a:buChar char="Ø"/>
            </a:pPr>
            <a:endParaRPr dirty="0" lang="en-US"/>
          </a:p>
        </p:txBody>
      </p:sp>
      <p:sp>
        <p:nvSpPr>
          <p:cNvPr id="1048678" name="Slide Number Placeholder 4"/>
          <p:cNvSpPr>
            <a:spLocks noGrp="1"/>
          </p:cNvSpPr>
          <p:nvPr>
            <p:ph type="sldNum" sz="quarter" idx="12"/>
          </p:nvPr>
        </p:nvSpPr>
        <p:spPr/>
        <p:txBody>
          <a:bodyPr/>
          <a:p>
            <a:fld id="{5F0F26D2-990D-4104-B198-15B1F813F25B}" type="slidenum">
              <a:rPr lang="en-US" smtClean="0"/>
              <a:t>20</a:t>
            </a:fld>
            <a:endParaRPr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9270" name="Title 1"/>
          <p:cNvSpPr>
            <a:spLocks noGrp="1"/>
          </p:cNvSpPr>
          <p:nvPr>
            <p:ph type="title"/>
          </p:nvPr>
        </p:nvSpPr>
        <p:spPr/>
        <p:txBody>
          <a:bodyPr/>
          <a:p>
            <a:pPr algn="ctr"/>
            <a:r>
              <a:rPr dirty="0" lang="en-US" smtClean="0">
                <a:solidFill>
                  <a:srgbClr val="00B0F0"/>
                </a:solidFill>
              </a:rPr>
              <a:t>Indication for progress of premature </a:t>
            </a:r>
            <a:r>
              <a:rPr dirty="0" lang="en-US" err="1" smtClean="0">
                <a:solidFill>
                  <a:srgbClr val="00B0F0"/>
                </a:solidFill>
              </a:rPr>
              <a:t>labour</a:t>
            </a:r>
            <a:endParaRPr dirty="0" lang="en-US">
              <a:solidFill>
                <a:srgbClr val="00B0F0"/>
              </a:solidFill>
            </a:endParaRPr>
          </a:p>
        </p:txBody>
      </p:sp>
      <p:sp>
        <p:nvSpPr>
          <p:cNvPr id="1049271" name="Content Placeholder 2"/>
          <p:cNvSpPr>
            <a:spLocks noGrp="1"/>
          </p:cNvSpPr>
          <p:nvPr>
            <p:ph idx="1"/>
          </p:nvPr>
        </p:nvSpPr>
        <p:spPr>
          <a:xfrm>
            <a:off x="838200" y="1339402"/>
            <a:ext cx="10515600" cy="5241701"/>
          </a:xfrm>
        </p:spPr>
        <p:txBody>
          <a:bodyPr>
            <a:noAutofit/>
          </a:bodyPr>
          <a:p>
            <a:pPr lvl="1">
              <a:buFont typeface="Wingdings" panose="05000000000000000000" pitchFamily="2" charset="2"/>
              <a:buChar char="Ø"/>
            </a:pPr>
            <a:r>
              <a:rPr b="1" dirty="0" sz="2800" lang="en-US" smtClean="0"/>
              <a:t>Severe maternal conditions </a:t>
            </a:r>
            <a:r>
              <a:rPr dirty="0" sz="2800" lang="en-US" smtClean="0"/>
              <a:t>e.g. </a:t>
            </a:r>
            <a:r>
              <a:rPr dirty="0" sz="2800" lang="en-US" err="1" smtClean="0"/>
              <a:t>pe-eclampsia</a:t>
            </a:r>
            <a:r>
              <a:rPr dirty="0" sz="2800" lang="en-US" smtClean="0"/>
              <a:t>, APH, rhesus </a:t>
            </a:r>
            <a:r>
              <a:rPr dirty="0" sz="2800" lang="en-US" err="1" smtClean="0"/>
              <a:t>isoimmunization</a:t>
            </a:r>
            <a:endParaRPr dirty="0" sz="2800" lang="en-US"/>
          </a:p>
          <a:p>
            <a:pPr lvl="1">
              <a:buFont typeface="Wingdings" panose="05000000000000000000" pitchFamily="2" charset="2"/>
              <a:buChar char="Ø"/>
            </a:pPr>
            <a:r>
              <a:rPr dirty="0" sz="2800" lang="en-US" smtClean="0"/>
              <a:t>Cervix more than 3cm dilated, and greater than 50% effacement</a:t>
            </a:r>
          </a:p>
          <a:p>
            <a:pPr lvl="1">
              <a:buFont typeface="Wingdings" panose="05000000000000000000" pitchFamily="2" charset="2"/>
              <a:buChar char="Ø"/>
            </a:pPr>
            <a:r>
              <a:rPr dirty="0" sz="2800" lang="en-US" smtClean="0"/>
              <a:t>Membranes are ruptured and large amount of liquor is draining out</a:t>
            </a:r>
          </a:p>
          <a:p>
            <a:pPr lvl="1">
              <a:buFont typeface="Wingdings" panose="05000000000000000000" pitchFamily="2" charset="2"/>
              <a:buChar char="Ø"/>
            </a:pPr>
            <a:r>
              <a:rPr dirty="0" sz="2800" lang="en-US" smtClean="0"/>
              <a:t>Acute </a:t>
            </a:r>
            <a:r>
              <a:rPr dirty="0" sz="2800" lang="en-US"/>
              <a:t>fetal distress (not to include intrauterine resuscitation)</a:t>
            </a:r>
          </a:p>
          <a:p>
            <a:pPr lvl="1">
              <a:buFont typeface="Wingdings" panose="05000000000000000000" pitchFamily="2" charset="2"/>
              <a:buChar char="Ø"/>
            </a:pPr>
            <a:r>
              <a:rPr dirty="0" sz="2800" lang="en-US"/>
              <a:t>Intra-amniotic infection</a:t>
            </a:r>
          </a:p>
          <a:p>
            <a:pPr lvl="1">
              <a:buFont typeface="Wingdings" panose="05000000000000000000" pitchFamily="2" charset="2"/>
              <a:buChar char="Ø"/>
            </a:pPr>
            <a:r>
              <a:rPr dirty="0" sz="2800" lang="en-US" smtClean="0"/>
              <a:t>Fetal </a:t>
            </a:r>
            <a:r>
              <a:rPr dirty="0" sz="2800" lang="en-US"/>
              <a:t>demise</a:t>
            </a:r>
          </a:p>
          <a:p>
            <a:pPr lvl="1">
              <a:buFont typeface="Wingdings" panose="05000000000000000000" pitchFamily="2" charset="2"/>
              <a:buChar char="Ø"/>
            </a:pPr>
            <a:r>
              <a:rPr dirty="0" sz="2800" lang="en-US"/>
              <a:t>Fetal maturity</a:t>
            </a:r>
          </a:p>
          <a:p>
            <a:pPr lvl="1">
              <a:buFont typeface="Wingdings" panose="05000000000000000000" pitchFamily="2" charset="2"/>
              <a:buChar char="Ø"/>
            </a:pPr>
            <a:r>
              <a:rPr dirty="0" sz="2800" lang="en-US"/>
              <a:t>Maternal hemodynamic instability</a:t>
            </a:r>
          </a:p>
          <a:p>
            <a:pPr lvl="1">
              <a:buFont typeface="Wingdings" panose="05000000000000000000" pitchFamily="2" charset="2"/>
              <a:buChar char="Ø"/>
            </a:pPr>
            <a:r>
              <a:rPr dirty="0" sz="2800" lang="en-US" smtClean="0"/>
              <a:t>Fetal </a:t>
            </a:r>
            <a:r>
              <a:rPr dirty="0" sz="2800" lang="en-US"/>
              <a:t>anomaly incompatible with </a:t>
            </a:r>
            <a:r>
              <a:rPr dirty="0" sz="2800" lang="en-US" smtClean="0"/>
              <a:t>life</a:t>
            </a:r>
          </a:p>
          <a:p>
            <a:pPr lvl="1">
              <a:buFont typeface="Wingdings" panose="05000000000000000000" pitchFamily="2" charset="2"/>
              <a:buChar char="Ø"/>
            </a:pPr>
            <a:r>
              <a:rPr dirty="0" sz="2800" lang="en-US" smtClean="0"/>
              <a:t>Severe IUGR</a:t>
            </a:r>
          </a:p>
        </p:txBody>
      </p:sp>
      <p:sp>
        <p:nvSpPr>
          <p:cNvPr id="1049272" name="Slide Number Placeholder 3"/>
          <p:cNvSpPr>
            <a:spLocks noGrp="1"/>
          </p:cNvSpPr>
          <p:nvPr>
            <p:ph type="sldNum" sz="quarter" idx="12"/>
          </p:nvPr>
        </p:nvSpPr>
        <p:spPr/>
        <p:txBody>
          <a:bodyPr/>
          <a:p>
            <a:fld id="{5F0F26D2-990D-4104-B198-15B1F813F25B}" type="slidenum">
              <a:rPr lang="en-US" smtClean="0"/>
              <a:t>200</a:t>
            </a:fld>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9273" name="Title 1"/>
          <p:cNvSpPr>
            <a:spLocks noGrp="1"/>
          </p:cNvSpPr>
          <p:nvPr>
            <p:ph type="title"/>
          </p:nvPr>
        </p:nvSpPr>
        <p:spPr/>
        <p:txBody>
          <a:bodyPr/>
          <a:p>
            <a:pPr algn="ctr"/>
            <a:r>
              <a:rPr dirty="0" lang="en-US" smtClean="0">
                <a:solidFill>
                  <a:srgbClr val="00B0F0"/>
                </a:solidFill>
              </a:rPr>
              <a:t>Indication for termination of premature </a:t>
            </a:r>
            <a:r>
              <a:rPr dirty="0" lang="en-US" err="1" smtClean="0">
                <a:solidFill>
                  <a:srgbClr val="00B0F0"/>
                </a:solidFill>
              </a:rPr>
              <a:t>labour</a:t>
            </a:r>
            <a:endParaRPr dirty="0" lang="en-US">
              <a:solidFill>
                <a:srgbClr val="00B0F0"/>
              </a:solidFill>
            </a:endParaRPr>
          </a:p>
        </p:txBody>
      </p:sp>
      <p:sp>
        <p:nvSpPr>
          <p:cNvPr id="1049274" name="Content Placeholder 2"/>
          <p:cNvSpPr>
            <a:spLocks noGrp="1"/>
          </p:cNvSpPr>
          <p:nvPr>
            <p:ph idx="1"/>
          </p:nvPr>
        </p:nvSpPr>
        <p:spPr/>
        <p:txBody>
          <a:bodyPr/>
          <a:p>
            <a:r>
              <a:rPr dirty="0" lang="en-US" smtClean="0"/>
              <a:t>Premature </a:t>
            </a:r>
            <a:r>
              <a:rPr dirty="0" lang="en-US" err="1" smtClean="0"/>
              <a:t>labour</a:t>
            </a:r>
            <a:r>
              <a:rPr dirty="0" lang="en-US" smtClean="0"/>
              <a:t> without rupture of membranes</a:t>
            </a:r>
          </a:p>
          <a:p>
            <a:r>
              <a:rPr dirty="0" lang="en-US" smtClean="0"/>
              <a:t>No signs of </a:t>
            </a:r>
            <a:r>
              <a:rPr dirty="0" lang="en-US" err="1" smtClean="0"/>
              <a:t>foetal</a:t>
            </a:r>
            <a:r>
              <a:rPr dirty="0" lang="en-US" smtClean="0"/>
              <a:t> distress</a:t>
            </a:r>
          </a:p>
          <a:p>
            <a:r>
              <a:rPr dirty="0" lang="en-US" smtClean="0"/>
              <a:t>Satisfactory maternal condition</a:t>
            </a:r>
          </a:p>
          <a:p>
            <a:r>
              <a:rPr dirty="0" lang="en-US" smtClean="0"/>
              <a:t>Cervix is less than </a:t>
            </a:r>
            <a:r>
              <a:rPr dirty="0" lang="en-US"/>
              <a:t>3</a:t>
            </a:r>
            <a:r>
              <a:rPr dirty="0" lang="en-US" smtClean="0"/>
              <a:t>cm dilated and effacement is less than 50%</a:t>
            </a:r>
          </a:p>
          <a:p>
            <a:pPr indent="-514350" marL="514350">
              <a:buFont typeface="+mj-lt"/>
              <a:buAutoNum type="arabicPeriod"/>
            </a:pPr>
            <a:endParaRPr dirty="0" lang="en-US">
              <a:solidFill>
                <a:srgbClr val="00B0F0"/>
              </a:solidFill>
            </a:endParaRPr>
          </a:p>
        </p:txBody>
      </p:sp>
      <p:sp>
        <p:nvSpPr>
          <p:cNvPr id="1049275" name="Slide Number Placeholder 3"/>
          <p:cNvSpPr>
            <a:spLocks noGrp="1"/>
          </p:cNvSpPr>
          <p:nvPr>
            <p:ph type="sldNum" sz="quarter" idx="12"/>
          </p:nvPr>
        </p:nvSpPr>
        <p:spPr/>
        <p:txBody>
          <a:bodyPr/>
          <a:p>
            <a:fld id="{5F0F26D2-990D-4104-B198-15B1F813F25B}" type="slidenum">
              <a:rPr lang="en-US" smtClean="0"/>
              <a:t>201</a:t>
            </a:fld>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276" name="Title 1"/>
          <p:cNvSpPr>
            <a:spLocks noGrp="1"/>
          </p:cNvSpPr>
          <p:nvPr>
            <p:ph type="title"/>
          </p:nvPr>
        </p:nvSpPr>
        <p:spPr>
          <a:xfrm>
            <a:off x="838200" y="1"/>
            <a:ext cx="10515600" cy="927278"/>
          </a:xfrm>
        </p:spPr>
        <p:txBody>
          <a:bodyPr>
            <a:normAutofit/>
          </a:bodyPr>
          <a:p>
            <a:pPr algn="ctr"/>
            <a:r>
              <a:rPr dirty="0" lang="en-US" smtClean="0">
                <a:solidFill>
                  <a:srgbClr val="00B0F0"/>
                </a:solidFill>
              </a:rPr>
              <a:t>Management during </a:t>
            </a:r>
            <a:r>
              <a:rPr dirty="0" lang="en-US" err="1" smtClean="0">
                <a:solidFill>
                  <a:srgbClr val="00B0F0"/>
                </a:solidFill>
              </a:rPr>
              <a:t>labour</a:t>
            </a:r>
            <a:endParaRPr dirty="0" lang="en-US">
              <a:solidFill>
                <a:srgbClr val="00B0F0"/>
              </a:solidFill>
            </a:endParaRPr>
          </a:p>
        </p:txBody>
      </p:sp>
      <p:sp>
        <p:nvSpPr>
          <p:cNvPr id="1049277" name="Content Placeholder 2"/>
          <p:cNvSpPr>
            <a:spLocks noGrp="1"/>
          </p:cNvSpPr>
          <p:nvPr>
            <p:ph idx="1"/>
          </p:nvPr>
        </p:nvSpPr>
        <p:spPr>
          <a:xfrm>
            <a:off x="838200" y="798490"/>
            <a:ext cx="10515600" cy="5834130"/>
          </a:xfrm>
        </p:spPr>
        <p:txBody>
          <a:bodyPr>
            <a:normAutofit/>
          </a:bodyPr>
          <a:p>
            <a:r>
              <a:rPr dirty="0" lang="en-US" smtClean="0"/>
              <a:t>The woman should be admitted early and given bed rest. Mild sedation may be necessary</a:t>
            </a:r>
          </a:p>
          <a:p>
            <a:r>
              <a:rPr dirty="0" lang="en-US" smtClean="0"/>
              <a:t>Give corticosteroids to accelerate lung maturity e.g. dexamethasone or betamethasone 12mgs 2 doses 24 hours apart</a:t>
            </a:r>
          </a:p>
          <a:p>
            <a:r>
              <a:rPr dirty="0" lang="en-US" smtClean="0"/>
              <a:t>Manage the febrile conditions</a:t>
            </a:r>
          </a:p>
          <a:p>
            <a:r>
              <a:rPr dirty="0" lang="en-US" smtClean="0"/>
              <a:t>If the contractions  are mild,  </a:t>
            </a:r>
            <a:r>
              <a:rPr dirty="0" lang="en-US" err="1" smtClean="0"/>
              <a:t>tocolytics</a:t>
            </a:r>
            <a:r>
              <a:rPr dirty="0" lang="en-US" smtClean="0"/>
              <a:t> </a:t>
            </a:r>
            <a:r>
              <a:rPr dirty="0" lang="en-US" err="1" smtClean="0"/>
              <a:t>e.g</a:t>
            </a:r>
            <a:r>
              <a:rPr dirty="0" lang="en-US" smtClean="0"/>
              <a:t>  MagSO4, </a:t>
            </a:r>
            <a:r>
              <a:rPr dirty="0" lang="en-US" err="1" smtClean="0"/>
              <a:t>Nifedipine</a:t>
            </a:r>
            <a:r>
              <a:rPr dirty="0" lang="en-US" smtClean="0"/>
              <a:t>, give salbutamol tabs 4mg </a:t>
            </a:r>
            <a:r>
              <a:rPr dirty="0" lang="en-US" err="1" smtClean="0"/>
              <a:t>tds</a:t>
            </a:r>
            <a:r>
              <a:rPr dirty="0" lang="en-US" smtClean="0"/>
              <a:t> to relax uterine contractions but if severe give IV </a:t>
            </a:r>
            <a:r>
              <a:rPr dirty="0" lang="en-US" err="1" smtClean="0"/>
              <a:t>salbutamaol</a:t>
            </a:r>
            <a:endParaRPr dirty="0" lang="en-US" smtClean="0"/>
          </a:p>
          <a:p>
            <a:r>
              <a:rPr dirty="0" lang="en-US" smtClean="0"/>
              <a:t>Monitor FHR and rule out </a:t>
            </a:r>
            <a:r>
              <a:rPr dirty="0" lang="en-US" err="1" smtClean="0"/>
              <a:t>foetal</a:t>
            </a:r>
            <a:r>
              <a:rPr dirty="0" lang="en-US" smtClean="0"/>
              <a:t> distress</a:t>
            </a:r>
          </a:p>
          <a:p>
            <a:r>
              <a:rPr dirty="0" lang="en-US" smtClean="0"/>
              <a:t>If </a:t>
            </a:r>
            <a:r>
              <a:rPr dirty="0" lang="en-US" err="1" smtClean="0"/>
              <a:t>labour</a:t>
            </a:r>
            <a:r>
              <a:rPr dirty="0" lang="en-US" smtClean="0"/>
              <a:t> has to be augmented, low doses of </a:t>
            </a:r>
            <a:r>
              <a:rPr dirty="0" lang="en-US" err="1" smtClean="0"/>
              <a:t>synticinon</a:t>
            </a:r>
            <a:r>
              <a:rPr dirty="0" lang="en-US" smtClean="0"/>
              <a:t> are used</a:t>
            </a:r>
          </a:p>
          <a:p>
            <a:r>
              <a:rPr dirty="0" lang="en-US" smtClean="0"/>
              <a:t>ARM is delayed until </a:t>
            </a:r>
            <a:r>
              <a:rPr dirty="0" lang="en-US" err="1" smtClean="0"/>
              <a:t>labour</a:t>
            </a:r>
            <a:r>
              <a:rPr dirty="0" lang="en-US" smtClean="0"/>
              <a:t> is advanced and the presenting part has engaged to prevent </a:t>
            </a:r>
            <a:r>
              <a:rPr b="1" dirty="0" lang="en-US" smtClean="0"/>
              <a:t>cord prolapse and risk infections</a:t>
            </a:r>
            <a:endParaRPr b="1" dirty="0" lang="en-US"/>
          </a:p>
        </p:txBody>
      </p:sp>
      <p:sp>
        <p:nvSpPr>
          <p:cNvPr id="1049278" name="Slide Number Placeholder 3"/>
          <p:cNvSpPr>
            <a:spLocks noGrp="1"/>
          </p:cNvSpPr>
          <p:nvPr>
            <p:ph type="sldNum" sz="quarter" idx="12"/>
          </p:nvPr>
        </p:nvSpPr>
        <p:spPr/>
        <p:txBody>
          <a:bodyPr/>
          <a:p>
            <a:fld id="{5F0F26D2-990D-4104-B198-15B1F813F25B}" type="slidenum">
              <a:rPr lang="en-US" smtClean="0"/>
              <a:t>202</a:t>
            </a:fld>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9279" name="Title 1"/>
          <p:cNvSpPr>
            <a:spLocks noGrp="1"/>
          </p:cNvSpPr>
          <p:nvPr>
            <p:ph type="title"/>
          </p:nvPr>
        </p:nvSpPr>
        <p:spPr>
          <a:xfrm>
            <a:off x="838200" y="115911"/>
            <a:ext cx="10515600" cy="1068946"/>
          </a:xfrm>
        </p:spPr>
        <p:txBody>
          <a:bodyPr/>
          <a:p>
            <a:pPr algn="ctr"/>
            <a:r>
              <a:rPr dirty="0" lang="en-US" smtClean="0">
                <a:solidFill>
                  <a:srgbClr val="00B0F0"/>
                </a:solidFill>
              </a:rPr>
              <a:t>Management during </a:t>
            </a:r>
            <a:r>
              <a:rPr dirty="0" lang="en-US" err="1" smtClean="0">
                <a:solidFill>
                  <a:srgbClr val="00B0F0"/>
                </a:solidFill>
              </a:rPr>
              <a:t>labour</a:t>
            </a:r>
            <a:endParaRPr dirty="0" lang="en-US">
              <a:solidFill>
                <a:srgbClr val="00B0F0"/>
              </a:solidFill>
            </a:endParaRPr>
          </a:p>
        </p:txBody>
      </p:sp>
      <p:sp>
        <p:nvSpPr>
          <p:cNvPr id="1049280" name="Content Placeholder 2"/>
          <p:cNvSpPr>
            <a:spLocks noGrp="1"/>
          </p:cNvSpPr>
          <p:nvPr>
            <p:ph idx="1"/>
          </p:nvPr>
        </p:nvSpPr>
        <p:spPr>
          <a:xfrm>
            <a:off x="838200" y="1056068"/>
            <a:ext cx="10515600" cy="5447763"/>
          </a:xfrm>
        </p:spPr>
        <p:txBody>
          <a:bodyPr>
            <a:normAutofit lnSpcReduction="10000"/>
          </a:bodyPr>
          <a:p>
            <a:pPr indent="0" marL="0">
              <a:buNone/>
            </a:pPr>
            <a:r>
              <a:rPr b="1" dirty="0" lang="en-US" smtClean="0"/>
              <a:t>In 2</a:t>
            </a:r>
            <a:r>
              <a:rPr baseline="30000" b="1" dirty="0" lang="en-US" smtClean="0"/>
              <a:t>nd</a:t>
            </a:r>
            <a:r>
              <a:rPr b="1" dirty="0" lang="en-US" smtClean="0"/>
              <a:t> stage:</a:t>
            </a:r>
          </a:p>
          <a:p>
            <a:r>
              <a:rPr dirty="0" lang="en-US" smtClean="0"/>
              <a:t>Deliver baby in a warm delivery room to prevent hypothermia</a:t>
            </a:r>
          </a:p>
          <a:p>
            <a:r>
              <a:rPr dirty="0" lang="en-US" smtClean="0"/>
              <a:t>Give a generous episiotomy to prevent intracranial injury</a:t>
            </a:r>
          </a:p>
          <a:p>
            <a:r>
              <a:rPr dirty="0" lang="en-US"/>
              <a:t> </a:t>
            </a:r>
            <a:r>
              <a:rPr dirty="0" lang="en-US" smtClean="0"/>
              <a:t>inform a </a:t>
            </a:r>
            <a:r>
              <a:rPr dirty="0" lang="en-US" err="1" smtClean="0"/>
              <a:t>paeditrician</a:t>
            </a:r>
            <a:r>
              <a:rPr dirty="0" lang="en-US" smtClean="0"/>
              <a:t> and have your resuscitation tray ready in anticipation for an asphyxiated baby.</a:t>
            </a:r>
          </a:p>
          <a:p>
            <a:r>
              <a:rPr dirty="0" lang="en-US" smtClean="0"/>
              <a:t>Clamp and cut the cord immediately to reduce blood flow to the </a:t>
            </a:r>
            <a:r>
              <a:rPr dirty="0" lang="en-US" err="1" smtClean="0"/>
              <a:t>foetus</a:t>
            </a:r>
            <a:r>
              <a:rPr dirty="0" lang="en-US" smtClean="0"/>
              <a:t> since chances of physiological jaundice are high due to immature liver.</a:t>
            </a:r>
          </a:p>
          <a:p>
            <a:r>
              <a:rPr dirty="0" lang="en-US" smtClean="0"/>
              <a:t>Assist baby to establish respiration by clearing the air way and administer oxygen to prevent respiratory distress.</a:t>
            </a:r>
          </a:p>
          <a:p>
            <a:r>
              <a:rPr dirty="0" lang="en-US" smtClean="0"/>
              <a:t>Nurse the baby in an incubator to prevent hypothermia</a:t>
            </a:r>
          </a:p>
          <a:p>
            <a:r>
              <a:rPr dirty="0" lang="en-US" smtClean="0"/>
              <a:t>If membrane had ruptured early, give prophylactic antibiotics</a:t>
            </a:r>
          </a:p>
          <a:p>
            <a:pPr indent="0" marL="0">
              <a:buNone/>
            </a:pPr>
            <a:endParaRPr b="1" dirty="0" lang="en-US"/>
          </a:p>
        </p:txBody>
      </p:sp>
      <p:sp>
        <p:nvSpPr>
          <p:cNvPr id="1049281" name="Slide Number Placeholder 3"/>
          <p:cNvSpPr>
            <a:spLocks noGrp="1"/>
          </p:cNvSpPr>
          <p:nvPr>
            <p:ph type="sldNum" sz="quarter" idx="12"/>
          </p:nvPr>
        </p:nvSpPr>
        <p:spPr/>
        <p:txBody>
          <a:bodyPr/>
          <a:p>
            <a:fld id="{5F0F26D2-990D-4104-B198-15B1F813F25B}" type="slidenum">
              <a:rPr lang="en-US" smtClean="0"/>
              <a:t>203</a:t>
            </a:fld>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282" name="Title 1"/>
          <p:cNvSpPr>
            <a:spLocks noGrp="1"/>
          </p:cNvSpPr>
          <p:nvPr>
            <p:ph type="title"/>
          </p:nvPr>
        </p:nvSpPr>
        <p:spPr/>
        <p:txBody>
          <a:bodyPr/>
          <a:p>
            <a:pPr algn="ctr"/>
            <a:r>
              <a:rPr dirty="0" lang="en-US" smtClean="0">
                <a:solidFill>
                  <a:srgbClr val="00B0F0"/>
                </a:solidFill>
              </a:rPr>
              <a:t>complications</a:t>
            </a:r>
            <a:endParaRPr dirty="0" lang="en-US">
              <a:solidFill>
                <a:srgbClr val="00B0F0"/>
              </a:solidFill>
            </a:endParaRPr>
          </a:p>
        </p:txBody>
      </p:sp>
      <p:sp>
        <p:nvSpPr>
          <p:cNvPr id="1049283" name="Content Placeholder 2"/>
          <p:cNvSpPr>
            <a:spLocks noGrp="1"/>
          </p:cNvSpPr>
          <p:nvPr>
            <p:ph idx="1"/>
          </p:nvPr>
        </p:nvSpPr>
        <p:spPr/>
        <p:txBody>
          <a:bodyPr/>
          <a:p>
            <a:r>
              <a:rPr dirty="0" lang="en-US"/>
              <a:t>Prematurity and associated neonatal complications, such as lung immaturity</a:t>
            </a:r>
          </a:p>
          <a:p>
            <a:pPr indent="-285750" lvl="1" marL="742950"/>
            <a:r>
              <a:rPr dirty="0" lang="en-US" smtClean="0"/>
              <a:t>Intraventricula</a:t>
            </a:r>
            <a:r>
              <a:rPr dirty="0" lang="en-US"/>
              <a:t>r</a:t>
            </a:r>
            <a:r>
              <a:rPr dirty="0" lang="en-US" smtClean="0"/>
              <a:t> </a:t>
            </a:r>
            <a:r>
              <a:rPr dirty="0" lang="en-US" err="1" smtClean="0"/>
              <a:t>haemorrhage</a:t>
            </a:r>
            <a:r>
              <a:rPr dirty="0" lang="en-US" smtClean="0"/>
              <a:t> (IVH)</a:t>
            </a:r>
            <a:endParaRPr dirty="0" lang="en-US"/>
          </a:p>
          <a:p>
            <a:pPr indent="-285750" lvl="1" marL="742950"/>
            <a:r>
              <a:rPr dirty="0" lang="en-US" smtClean="0"/>
              <a:t>Respiratory distress syndrome (RDS)</a:t>
            </a:r>
            <a:endParaRPr dirty="0" lang="en-US"/>
          </a:p>
          <a:p>
            <a:pPr indent="-285750" lvl="1" marL="742950"/>
            <a:r>
              <a:rPr dirty="0" lang="en-US"/>
              <a:t>Patent </a:t>
            </a:r>
            <a:r>
              <a:rPr dirty="0" lang="en-US" err="1"/>
              <a:t>ductus</a:t>
            </a:r>
            <a:r>
              <a:rPr dirty="0" lang="en-US"/>
              <a:t> </a:t>
            </a:r>
            <a:r>
              <a:rPr dirty="0" lang="en-US" err="1"/>
              <a:t>arteriosus</a:t>
            </a:r>
            <a:r>
              <a:rPr dirty="0" lang="en-US"/>
              <a:t> (PDA)</a:t>
            </a:r>
          </a:p>
          <a:p>
            <a:pPr indent="-285750" lvl="1" marL="742950"/>
            <a:r>
              <a:rPr dirty="0" lang="en-US" err="1" smtClean="0"/>
              <a:t>Necrotising</a:t>
            </a:r>
            <a:r>
              <a:rPr dirty="0" lang="en-US" smtClean="0"/>
              <a:t>  </a:t>
            </a:r>
            <a:r>
              <a:rPr dirty="0" lang="en-US" err="1" smtClean="0"/>
              <a:t>enterocolitis</a:t>
            </a:r>
            <a:r>
              <a:rPr dirty="0" lang="en-US" smtClean="0"/>
              <a:t> (NEC)</a:t>
            </a:r>
            <a:endParaRPr dirty="0" lang="en-US"/>
          </a:p>
          <a:p>
            <a:pPr indent="-285750" lvl="1" marL="742950"/>
            <a:r>
              <a:rPr dirty="0" lang="en-US"/>
              <a:t>Financially costly</a:t>
            </a:r>
          </a:p>
          <a:p>
            <a:r>
              <a:rPr dirty="0" lang="en-US"/>
              <a:t>Potential complications of tocolytic agents</a:t>
            </a:r>
          </a:p>
          <a:p>
            <a:endParaRPr dirty="0" lang="en-US"/>
          </a:p>
        </p:txBody>
      </p:sp>
      <p:sp>
        <p:nvSpPr>
          <p:cNvPr id="1049284" name="Slide Number Placeholder 3"/>
          <p:cNvSpPr>
            <a:spLocks noGrp="1"/>
          </p:cNvSpPr>
          <p:nvPr>
            <p:ph type="sldNum" sz="quarter" idx="12"/>
          </p:nvPr>
        </p:nvSpPr>
        <p:spPr/>
        <p:txBody>
          <a:bodyPr/>
          <a:p>
            <a:fld id="{5F0F26D2-990D-4104-B198-15B1F813F25B}" type="slidenum">
              <a:rPr lang="en-US" smtClean="0"/>
              <a:t>204</a:t>
            </a:fld>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9285" name="Title 1"/>
          <p:cNvSpPr>
            <a:spLocks noGrp="1"/>
          </p:cNvSpPr>
          <p:nvPr>
            <p:ph type="title"/>
          </p:nvPr>
        </p:nvSpPr>
        <p:spPr/>
        <p:txBody>
          <a:bodyPr/>
          <a:p>
            <a:pPr algn="ctr"/>
            <a:r>
              <a:rPr dirty="0" lang="en-US" smtClean="0">
                <a:solidFill>
                  <a:srgbClr val="00B0F0"/>
                </a:solidFill>
              </a:rPr>
              <a:t>Prevention of premature </a:t>
            </a:r>
            <a:r>
              <a:rPr dirty="0" lang="en-US" err="1" smtClean="0">
                <a:solidFill>
                  <a:srgbClr val="00B0F0"/>
                </a:solidFill>
              </a:rPr>
              <a:t>labour</a:t>
            </a:r>
            <a:endParaRPr dirty="0" lang="en-US">
              <a:solidFill>
                <a:srgbClr val="00B0F0"/>
              </a:solidFill>
            </a:endParaRPr>
          </a:p>
        </p:txBody>
      </p:sp>
      <p:sp>
        <p:nvSpPr>
          <p:cNvPr id="1049286" name="Content Placeholder 2"/>
          <p:cNvSpPr>
            <a:spLocks noGrp="1"/>
          </p:cNvSpPr>
          <p:nvPr>
            <p:ph idx="1"/>
          </p:nvPr>
        </p:nvSpPr>
        <p:spPr/>
        <p:txBody>
          <a:bodyPr>
            <a:normAutofit/>
          </a:bodyPr>
          <a:p>
            <a:pPr indent="-514350" lvl="1" marL="971550">
              <a:buFont typeface="+mj-lt"/>
              <a:buAutoNum type="arabicPeriod"/>
            </a:pPr>
            <a:r>
              <a:rPr dirty="0" sz="2800" lang="en-US" smtClean="0"/>
              <a:t>All susceptible cases  should be admitted early and given bed rest and appropriate  management</a:t>
            </a:r>
          </a:p>
          <a:p>
            <a:pPr indent="-514350" lvl="1" marL="971550">
              <a:buFont typeface="+mj-lt"/>
              <a:buAutoNum type="arabicPeriod"/>
            </a:pPr>
            <a:r>
              <a:rPr dirty="0" sz="2800" lang="en-US" smtClean="0"/>
              <a:t>Febrile conditions should be treated well</a:t>
            </a:r>
          </a:p>
          <a:p>
            <a:pPr indent="-514350" lvl="1" marL="971550">
              <a:buFont typeface="+mj-lt"/>
              <a:buAutoNum type="arabicPeriod"/>
            </a:pPr>
            <a:r>
              <a:rPr dirty="0" sz="2800" lang="en-US" smtClean="0"/>
              <a:t>Prevent </a:t>
            </a:r>
            <a:r>
              <a:rPr dirty="0" sz="2800" lang="en-US" err="1" smtClean="0"/>
              <a:t>anaemia</a:t>
            </a:r>
            <a:r>
              <a:rPr dirty="0" sz="2800" lang="en-US" smtClean="0"/>
              <a:t> with balanced diet and give </a:t>
            </a:r>
            <a:r>
              <a:rPr dirty="0" sz="2800" lang="en-US" err="1" smtClean="0"/>
              <a:t>haematinics</a:t>
            </a:r>
            <a:r>
              <a:rPr dirty="0" sz="2800" lang="en-US" smtClean="0"/>
              <a:t> if it occurs.</a:t>
            </a:r>
          </a:p>
          <a:p>
            <a:pPr indent="-514350" lvl="1" marL="971550">
              <a:buFont typeface="+mj-lt"/>
              <a:buAutoNum type="arabicPeriod"/>
            </a:pPr>
            <a:r>
              <a:rPr dirty="0" sz="2800" lang="en-US" smtClean="0"/>
              <a:t>Abdominal amniocentesis should be done to those with </a:t>
            </a:r>
            <a:r>
              <a:rPr dirty="0" sz="2800" lang="en-US" err="1" smtClean="0"/>
              <a:t>polyhydrmnios</a:t>
            </a:r>
            <a:endParaRPr dirty="0" sz="2800" lang="en-US" smtClean="0"/>
          </a:p>
          <a:p>
            <a:pPr indent="-514350" lvl="1" marL="971550">
              <a:buFont typeface="+mj-lt"/>
              <a:buAutoNum type="arabicPeriod"/>
            </a:pPr>
            <a:r>
              <a:rPr dirty="0" sz="2800" lang="en-US" smtClean="0"/>
              <a:t>Treat pre-</a:t>
            </a:r>
            <a:r>
              <a:rPr dirty="0" sz="2800" lang="en-US" err="1" smtClean="0"/>
              <a:t>eclampsia</a:t>
            </a:r>
            <a:r>
              <a:rPr dirty="0" sz="2800" lang="en-US" smtClean="0"/>
              <a:t> if it occurs and control BP</a:t>
            </a:r>
          </a:p>
          <a:p>
            <a:pPr indent="-514350" lvl="1" marL="971550">
              <a:buFont typeface="+mj-lt"/>
              <a:buAutoNum type="arabicPeriod"/>
            </a:pPr>
            <a:r>
              <a:rPr dirty="0" sz="2800" lang="en-US" smtClean="0"/>
              <a:t>Give health education to mothers on importance of antenatal care, nutrition, bed rest</a:t>
            </a:r>
          </a:p>
        </p:txBody>
      </p:sp>
      <p:sp>
        <p:nvSpPr>
          <p:cNvPr id="1049287" name="Slide Number Placeholder 3"/>
          <p:cNvSpPr>
            <a:spLocks noGrp="1"/>
          </p:cNvSpPr>
          <p:nvPr>
            <p:ph type="sldNum" sz="quarter" idx="12"/>
          </p:nvPr>
        </p:nvSpPr>
        <p:spPr/>
        <p:txBody>
          <a:bodyPr/>
          <a:p>
            <a:fld id="{5F0F26D2-990D-4104-B198-15B1F813F25B}" type="slidenum">
              <a:rPr lang="en-US" smtClean="0"/>
              <a:t>205</a:t>
            </a:fld>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9288" name="Title 1"/>
          <p:cNvSpPr>
            <a:spLocks noGrp="1"/>
          </p:cNvSpPr>
          <p:nvPr>
            <p:ph type="title"/>
          </p:nvPr>
        </p:nvSpPr>
        <p:spPr/>
        <p:txBody>
          <a:bodyPr/>
          <a:p>
            <a:pPr algn="ctr"/>
            <a:r>
              <a:rPr dirty="0" lang="en-US" smtClean="0">
                <a:solidFill>
                  <a:srgbClr val="00B0F0"/>
                </a:solidFill>
              </a:rPr>
              <a:t>Nursing diagnosis</a:t>
            </a:r>
            <a:endParaRPr dirty="0" lang="en-US">
              <a:solidFill>
                <a:srgbClr val="00B0F0"/>
              </a:solidFill>
            </a:endParaRPr>
          </a:p>
        </p:txBody>
      </p:sp>
      <p:sp>
        <p:nvSpPr>
          <p:cNvPr id="1049289" name="Content Placeholder 2"/>
          <p:cNvSpPr>
            <a:spLocks noGrp="1"/>
          </p:cNvSpPr>
          <p:nvPr>
            <p:ph idx="1"/>
          </p:nvPr>
        </p:nvSpPr>
        <p:spPr/>
        <p:txBody>
          <a:bodyPr/>
          <a:p>
            <a:pPr indent="-514350" lvl="2" marL="1428750">
              <a:buFont typeface="+mj-lt"/>
              <a:buAutoNum type="arabicPeriod"/>
            </a:pPr>
            <a:r>
              <a:rPr dirty="0" sz="2800" lang="en-US"/>
              <a:t>Anxiety related to medication and fear of outcome of pregnancy</a:t>
            </a:r>
          </a:p>
          <a:p>
            <a:pPr indent="-514350" lvl="2" marL="1428750">
              <a:buFont typeface="+mj-lt"/>
              <a:buAutoNum type="arabicPeriod"/>
            </a:pPr>
            <a:r>
              <a:rPr dirty="0" sz="2800" lang="en-US"/>
              <a:t>Deficient Diversional Activity related to prolonged bed rest</a:t>
            </a:r>
          </a:p>
          <a:p>
            <a:pPr indent="-514350" lvl="2" marL="1428750">
              <a:buFont typeface="+mj-lt"/>
              <a:buAutoNum type="arabicPeriod"/>
            </a:pPr>
            <a:r>
              <a:rPr dirty="0" sz="2800" lang="en-US"/>
              <a:t>Risk for Injury to fetus secondary to prematurity</a:t>
            </a:r>
          </a:p>
          <a:p>
            <a:pPr indent="-514350" lvl="2" marL="1428750">
              <a:buFont typeface="+mj-lt"/>
              <a:buAutoNum type="arabicPeriod"/>
            </a:pPr>
            <a:r>
              <a:rPr dirty="0" sz="2800" lang="en-US"/>
              <a:t>Risk for Injury secondary to tocolytic therapy</a:t>
            </a:r>
          </a:p>
          <a:p>
            <a:pPr indent="-514350" lvl="2" marL="1428750">
              <a:buFont typeface="+mj-lt"/>
              <a:buAutoNum type="arabicPeriod"/>
            </a:pPr>
            <a:r>
              <a:rPr dirty="0" sz="2800" lang="en-US"/>
              <a:t>Compromised Family Coping secondary to hospitalization</a:t>
            </a:r>
          </a:p>
          <a:p>
            <a:endParaRPr dirty="0" lang="en-US"/>
          </a:p>
        </p:txBody>
      </p:sp>
      <p:sp>
        <p:nvSpPr>
          <p:cNvPr id="1049290" name="Slide Number Placeholder 3"/>
          <p:cNvSpPr>
            <a:spLocks noGrp="1"/>
          </p:cNvSpPr>
          <p:nvPr>
            <p:ph type="sldNum" sz="quarter" idx="12"/>
          </p:nvPr>
        </p:nvSpPr>
        <p:spPr/>
        <p:txBody>
          <a:bodyPr/>
          <a:p>
            <a:fld id="{5F0F26D2-990D-4104-B198-15B1F813F25B}" type="slidenum">
              <a:rPr lang="en-US" smtClean="0"/>
              <a:t>206</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9291" name="Title 1"/>
          <p:cNvSpPr>
            <a:spLocks noGrp="1"/>
          </p:cNvSpPr>
          <p:nvPr>
            <p:ph type="title"/>
          </p:nvPr>
        </p:nvSpPr>
        <p:spPr/>
        <p:txBody>
          <a:bodyPr/>
          <a:p>
            <a:pPr algn="ctr"/>
            <a:r>
              <a:rPr dirty="0" lang="en-US" smtClean="0">
                <a:solidFill>
                  <a:srgbClr val="00B0F0"/>
                </a:solidFill>
              </a:rPr>
              <a:t>Drugs given in premature </a:t>
            </a:r>
            <a:r>
              <a:rPr dirty="0" lang="en-US" err="1" smtClean="0">
                <a:solidFill>
                  <a:srgbClr val="00B0F0"/>
                </a:solidFill>
              </a:rPr>
              <a:t>labour</a:t>
            </a:r>
            <a:r>
              <a:rPr dirty="0" lang="en-US" smtClean="0">
                <a:solidFill>
                  <a:srgbClr val="00B0F0"/>
                </a:solidFill>
              </a:rPr>
              <a:t> </a:t>
            </a:r>
            <a:endParaRPr dirty="0" lang="en-US">
              <a:solidFill>
                <a:srgbClr val="00B0F0"/>
              </a:solidFill>
            </a:endParaRPr>
          </a:p>
        </p:txBody>
      </p:sp>
      <p:sp>
        <p:nvSpPr>
          <p:cNvPr id="1049292" name="Content Placeholder 2"/>
          <p:cNvSpPr>
            <a:spLocks noGrp="1"/>
          </p:cNvSpPr>
          <p:nvPr>
            <p:ph idx="1"/>
          </p:nvPr>
        </p:nvSpPr>
        <p:spPr/>
        <p:txBody>
          <a:bodyPr>
            <a:normAutofit/>
          </a:bodyPr>
          <a:p>
            <a:pPr indent="0" marL="0">
              <a:buNone/>
            </a:pPr>
            <a:r>
              <a:rPr b="1" dirty="0" lang="en-US" smtClean="0"/>
              <a:t>1. Acceleration </a:t>
            </a:r>
            <a:r>
              <a:rPr b="1" dirty="0" lang="en-US"/>
              <a:t>of Fetal Lung Maturity</a:t>
            </a:r>
          </a:p>
          <a:p>
            <a:pPr lvl="1"/>
            <a:r>
              <a:rPr dirty="0" lang="en-US"/>
              <a:t>Corticosteroid </a:t>
            </a:r>
            <a:r>
              <a:rPr dirty="0" lang="en-US" smtClean="0"/>
              <a:t>administration betamethasone </a:t>
            </a:r>
            <a:r>
              <a:rPr dirty="0" lang="en-US"/>
              <a:t>or dexamethasone</a:t>
            </a:r>
          </a:p>
          <a:p>
            <a:pPr lvl="4">
              <a:buFont typeface="Wingdings" panose="05000000000000000000" pitchFamily="2" charset="2"/>
              <a:buChar char="Ø"/>
            </a:pPr>
            <a:r>
              <a:rPr dirty="0" sz="2400" i="1" lang="en-US"/>
              <a:t>Pregnant women between 24 and 34 weeks' gestation with any possibility of PTL are candidates for this therapy.</a:t>
            </a:r>
          </a:p>
          <a:p>
            <a:pPr lvl="4">
              <a:buFont typeface="Wingdings" panose="05000000000000000000" pitchFamily="2" charset="2"/>
              <a:buChar char="Ø"/>
            </a:pPr>
            <a:r>
              <a:rPr dirty="0" sz="2400" i="1" lang="en-US"/>
              <a:t>Betamethasone is given I.M. in two doses of 12 mg each, 24 hours apart.</a:t>
            </a:r>
          </a:p>
          <a:p>
            <a:pPr lvl="4">
              <a:buFont typeface="Wingdings" panose="05000000000000000000" pitchFamily="2" charset="2"/>
              <a:buChar char="Ø"/>
            </a:pPr>
            <a:r>
              <a:rPr dirty="0" sz="2400" i="1" lang="en-US"/>
              <a:t>Decreases intraventricular hemorrhage (IVH), necrotizing </a:t>
            </a:r>
            <a:r>
              <a:rPr dirty="0" sz="2400" i="1" lang="en-US" err="1"/>
              <a:t>enterocolitis</a:t>
            </a:r>
            <a:r>
              <a:rPr dirty="0" sz="2400" i="1" lang="en-US"/>
              <a:t> (NEC), and respiratory distress syndrome (RDS) that may be a result of prematurity.</a:t>
            </a:r>
          </a:p>
          <a:p>
            <a:pPr lvl="4">
              <a:buFont typeface="Wingdings" panose="05000000000000000000" pitchFamily="2" charset="2"/>
              <a:buChar char="Ø"/>
            </a:pPr>
            <a:r>
              <a:rPr dirty="0" sz="2400" i="1" lang="en-US"/>
              <a:t>Timely administration is essential; given before delivery to mother; try to postpone delivery for 48 hours</a:t>
            </a:r>
          </a:p>
          <a:p>
            <a:endParaRPr dirty="0" lang="en-US"/>
          </a:p>
        </p:txBody>
      </p:sp>
      <p:sp>
        <p:nvSpPr>
          <p:cNvPr id="1049293" name="Slide Number Placeholder 3"/>
          <p:cNvSpPr>
            <a:spLocks noGrp="1"/>
          </p:cNvSpPr>
          <p:nvPr>
            <p:ph type="sldNum" sz="quarter" idx="12"/>
          </p:nvPr>
        </p:nvSpPr>
        <p:spPr/>
        <p:txBody>
          <a:bodyPr/>
          <a:p>
            <a:fld id="{5F0F26D2-990D-4104-B198-15B1F813F25B}" type="slidenum">
              <a:rPr lang="en-US" smtClean="0"/>
              <a:t>207</a:t>
            </a:fld>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9294" name="Title 1"/>
          <p:cNvSpPr>
            <a:spLocks noGrp="1"/>
          </p:cNvSpPr>
          <p:nvPr>
            <p:ph type="title"/>
          </p:nvPr>
        </p:nvSpPr>
        <p:spPr>
          <a:xfrm>
            <a:off x="838200" y="90152"/>
            <a:ext cx="10515600" cy="759854"/>
          </a:xfrm>
        </p:spPr>
        <p:txBody>
          <a:bodyPr/>
          <a:p>
            <a:pPr algn="ctr"/>
            <a:r>
              <a:rPr dirty="0" lang="en-US">
                <a:solidFill>
                  <a:srgbClr val="00B0F0"/>
                </a:solidFill>
              </a:rPr>
              <a:t>Drugs given in premature </a:t>
            </a:r>
            <a:r>
              <a:rPr dirty="0" lang="en-US" err="1">
                <a:solidFill>
                  <a:srgbClr val="00B0F0"/>
                </a:solidFill>
              </a:rPr>
              <a:t>labour</a:t>
            </a:r>
            <a:r>
              <a:rPr dirty="0" lang="en-US">
                <a:solidFill>
                  <a:srgbClr val="00B0F0"/>
                </a:solidFill>
              </a:rPr>
              <a:t> </a:t>
            </a:r>
            <a:endParaRPr dirty="0" lang="en-US"/>
          </a:p>
        </p:txBody>
      </p:sp>
      <p:sp>
        <p:nvSpPr>
          <p:cNvPr id="1049295" name="Content Placeholder 2"/>
          <p:cNvSpPr>
            <a:spLocks noGrp="1"/>
          </p:cNvSpPr>
          <p:nvPr>
            <p:ph idx="1"/>
          </p:nvPr>
        </p:nvSpPr>
        <p:spPr>
          <a:xfrm>
            <a:off x="838200" y="991672"/>
            <a:ext cx="10515600" cy="5434885"/>
          </a:xfrm>
        </p:spPr>
        <p:txBody>
          <a:bodyPr>
            <a:normAutofit lnSpcReduction="10000"/>
          </a:bodyPr>
          <a:p>
            <a:pPr indent="0" marL="0">
              <a:buNone/>
            </a:pPr>
            <a:r>
              <a:rPr b="1" dirty="0" lang="en-US" smtClean="0"/>
              <a:t>2. Tocolytic </a:t>
            </a:r>
            <a:r>
              <a:rPr b="1" dirty="0" lang="en-US"/>
              <a:t>Therapy</a:t>
            </a:r>
          </a:p>
          <a:p>
            <a:r>
              <a:rPr dirty="0" lang="en-US"/>
              <a:t>If antepartum therapy is not successful, tocolytic therapy may be instituted. These drugs should be used only when the potential benefit to the fetus outweighs the potential </a:t>
            </a:r>
            <a:r>
              <a:rPr dirty="0" lang="en-US" smtClean="0"/>
              <a:t>risk.</a:t>
            </a:r>
          </a:p>
          <a:p>
            <a:pPr indent="0" marL="0">
              <a:buNone/>
            </a:pPr>
            <a:r>
              <a:rPr dirty="0" lang="en-US" smtClean="0"/>
              <a:t>	a</a:t>
            </a:r>
            <a:r>
              <a:rPr b="1" dirty="0" lang="en-US" smtClean="0"/>
              <a:t>) MgSO</a:t>
            </a:r>
            <a:r>
              <a:rPr baseline="-25000" b="1" dirty="0" lang="en-US" smtClean="0"/>
              <a:t>4</a:t>
            </a:r>
            <a:r>
              <a:rPr b="1" dirty="0" lang="en-US" smtClean="0"/>
              <a:t> </a:t>
            </a:r>
            <a:r>
              <a:rPr dirty="0" lang="en-US" smtClean="0"/>
              <a:t>interferes with smooth muscle contractility, although its exact mechanism of action is unknown.</a:t>
            </a:r>
            <a:endParaRPr dirty="0" lang="en-US"/>
          </a:p>
          <a:p>
            <a:pPr lvl="3">
              <a:buFont typeface="Wingdings" panose="05000000000000000000" pitchFamily="2" charset="2"/>
              <a:buChar char="Ø"/>
            </a:pPr>
            <a:r>
              <a:rPr dirty="0" sz="2400" i="1" lang="en-US"/>
              <a:t>Administration is I.V. on an infusion pump.</a:t>
            </a:r>
          </a:p>
          <a:p>
            <a:pPr lvl="3">
              <a:buFont typeface="Wingdings" panose="05000000000000000000" pitchFamily="2" charset="2"/>
              <a:buChar char="Ø"/>
            </a:pPr>
            <a:r>
              <a:rPr dirty="0" sz="2400" i="1" lang="en-US"/>
              <a:t>During administration, the woman is monitored for pulmonary edema, loss of deep tendon reflexes, decreased respirations, hypotension. </a:t>
            </a:r>
            <a:endParaRPr dirty="0" sz="2400" i="1" lang="en-US" smtClean="0"/>
          </a:p>
          <a:p>
            <a:pPr lvl="3">
              <a:buFont typeface="Wingdings" panose="05000000000000000000" pitchFamily="2" charset="2"/>
              <a:buChar char="Ø"/>
            </a:pPr>
            <a:r>
              <a:rPr dirty="0" sz="2400" i="1" lang="en-US" smtClean="0"/>
              <a:t>Other </a:t>
            </a:r>
            <a:r>
              <a:rPr dirty="0" sz="2400" i="1" lang="en-US"/>
              <a:t>maternal adverse effects include flushing, headache, nausea and vomiting, shortness of breath, and chest pain.</a:t>
            </a:r>
          </a:p>
          <a:p>
            <a:pPr lvl="3">
              <a:buFont typeface="Wingdings" panose="05000000000000000000" pitchFamily="2" charset="2"/>
              <a:buChar char="Ø"/>
            </a:pPr>
            <a:r>
              <a:rPr dirty="0" sz="2400" i="1" lang="en-US"/>
              <a:t>Serum magnesium levels are monitored.</a:t>
            </a:r>
          </a:p>
          <a:p>
            <a:pPr lvl="3">
              <a:buFont typeface="Wingdings" panose="05000000000000000000" pitchFamily="2" charset="2"/>
              <a:buChar char="Ø"/>
            </a:pPr>
            <a:r>
              <a:rPr b="1" dirty="0" sz="2400" i="1" lang="en-US"/>
              <a:t>Calcium </a:t>
            </a:r>
            <a:r>
              <a:rPr b="1" dirty="0" sz="2400" i="1" lang="en-US" err="1"/>
              <a:t>gluconate</a:t>
            </a:r>
            <a:r>
              <a:rPr b="1" dirty="0" sz="2400" i="1" lang="en-US"/>
              <a:t> </a:t>
            </a:r>
            <a:r>
              <a:rPr dirty="0" sz="2400" i="1" lang="en-US"/>
              <a:t>is the antidote for MgSO</a:t>
            </a:r>
            <a:r>
              <a:rPr baseline="-25000" dirty="0" sz="2400" i="1" lang="en-US"/>
              <a:t>4</a:t>
            </a:r>
            <a:r>
              <a:rPr dirty="0" sz="2400" i="1" lang="en-US"/>
              <a:t> and should be at the bedside.</a:t>
            </a:r>
          </a:p>
          <a:p>
            <a:pPr lvl="3">
              <a:buFont typeface="Wingdings" panose="05000000000000000000" pitchFamily="2" charset="2"/>
              <a:buChar char="Ø"/>
            </a:pPr>
            <a:r>
              <a:rPr dirty="0" sz="2400" i="1" lang="en-US"/>
              <a:t>If used, protocol is the same as for preeclampsia </a:t>
            </a:r>
          </a:p>
          <a:p>
            <a:pPr indent="0" marL="0">
              <a:buNone/>
            </a:pPr>
            <a:endParaRPr dirty="0" lang="en-US"/>
          </a:p>
        </p:txBody>
      </p:sp>
      <p:sp>
        <p:nvSpPr>
          <p:cNvPr id="1049296" name="Slide Number Placeholder 3"/>
          <p:cNvSpPr>
            <a:spLocks noGrp="1"/>
          </p:cNvSpPr>
          <p:nvPr>
            <p:ph type="sldNum" sz="quarter" idx="12"/>
          </p:nvPr>
        </p:nvSpPr>
        <p:spPr/>
        <p:txBody>
          <a:bodyPr/>
          <a:p>
            <a:fld id="{5F0F26D2-990D-4104-B198-15B1F813F25B}" type="slidenum">
              <a:rPr lang="en-US" smtClean="0"/>
              <a:t>208</a:t>
            </a:fld>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9297" name="Title 1"/>
          <p:cNvSpPr>
            <a:spLocks noGrp="1"/>
          </p:cNvSpPr>
          <p:nvPr>
            <p:ph type="title"/>
          </p:nvPr>
        </p:nvSpPr>
        <p:spPr>
          <a:xfrm>
            <a:off x="838200" y="115911"/>
            <a:ext cx="10515600" cy="953036"/>
          </a:xfrm>
        </p:spPr>
        <p:txBody>
          <a:bodyPr/>
          <a:p>
            <a:pPr algn="ctr"/>
            <a:r>
              <a:rPr dirty="0" lang="en-US">
                <a:solidFill>
                  <a:srgbClr val="00B0F0"/>
                </a:solidFill>
              </a:rPr>
              <a:t>Drugs given in premature </a:t>
            </a:r>
            <a:r>
              <a:rPr dirty="0" lang="en-US" err="1">
                <a:solidFill>
                  <a:srgbClr val="00B0F0"/>
                </a:solidFill>
              </a:rPr>
              <a:t>labour</a:t>
            </a:r>
            <a:r>
              <a:rPr dirty="0" lang="en-US">
                <a:solidFill>
                  <a:srgbClr val="00B0F0"/>
                </a:solidFill>
              </a:rPr>
              <a:t> </a:t>
            </a:r>
            <a:endParaRPr dirty="0" lang="en-US"/>
          </a:p>
        </p:txBody>
      </p:sp>
      <p:sp>
        <p:nvSpPr>
          <p:cNvPr id="1049298" name="Content Placeholder 2"/>
          <p:cNvSpPr>
            <a:spLocks noGrp="1"/>
          </p:cNvSpPr>
          <p:nvPr>
            <p:ph idx="1"/>
          </p:nvPr>
        </p:nvSpPr>
        <p:spPr>
          <a:xfrm>
            <a:off x="838200" y="1146220"/>
            <a:ext cx="10515600" cy="5512157"/>
          </a:xfrm>
        </p:spPr>
        <p:txBody>
          <a:bodyPr>
            <a:normAutofit lnSpcReduction="10000"/>
          </a:bodyPr>
          <a:p>
            <a:pPr indent="-514350" lvl="1" marL="971550">
              <a:buFont typeface="+mj-lt"/>
              <a:buAutoNum type="arabicPeriod" startAt="2"/>
            </a:pPr>
            <a:r>
              <a:rPr b="1" dirty="0" sz="2800" lang="en-US" smtClean="0"/>
              <a:t>Prostaglandin inhibitors: indomethacin </a:t>
            </a:r>
            <a:r>
              <a:rPr b="1" dirty="0" sz="2800" lang="en-US"/>
              <a:t>(Indocin) </a:t>
            </a:r>
            <a:r>
              <a:rPr dirty="0" sz="2800" lang="en-US"/>
              <a:t>inhibits contractions; however, after 34 weeks' gestation, indomethacin may cause premature closure of the fetal </a:t>
            </a:r>
            <a:r>
              <a:rPr dirty="0" sz="2800" lang="en-US" err="1"/>
              <a:t>ductus</a:t>
            </a:r>
            <a:r>
              <a:rPr dirty="0" sz="2800" lang="en-US"/>
              <a:t> </a:t>
            </a:r>
            <a:r>
              <a:rPr dirty="0" sz="2800" lang="en-US" err="1"/>
              <a:t>arteriosus</a:t>
            </a:r>
            <a:r>
              <a:rPr dirty="0" sz="2800" lang="en-US"/>
              <a:t>, increasing the risk of fetal pulmonary hypertension.</a:t>
            </a:r>
          </a:p>
          <a:p>
            <a:pPr lvl="3">
              <a:buFont typeface="Wingdings" panose="05000000000000000000" pitchFamily="2" charset="2"/>
              <a:buChar char="Ø"/>
            </a:pPr>
            <a:r>
              <a:rPr dirty="0" sz="2400" i="1" lang="en-US"/>
              <a:t>Administration is oral or rectal; short-term use is recommended for only 48 to 72 hours.</a:t>
            </a:r>
          </a:p>
          <a:p>
            <a:pPr lvl="3">
              <a:buFont typeface="Wingdings" panose="05000000000000000000" pitchFamily="2" charset="2"/>
              <a:buChar char="Ø"/>
            </a:pPr>
            <a:r>
              <a:rPr dirty="0" sz="2400" i="1" lang="en-US"/>
              <a:t>Suggested for use before 32 weeks' gestation, if fetus shows no evidence of IUGR and AFI is normal.</a:t>
            </a:r>
          </a:p>
          <a:p>
            <a:pPr indent="-457200" lvl="1" marL="914400">
              <a:buFont typeface="+mj-lt"/>
              <a:buAutoNum type="arabicPeriod" startAt="3"/>
            </a:pPr>
            <a:r>
              <a:rPr b="1" dirty="0" sz="2800" lang="en-US" smtClean="0"/>
              <a:t>Calcium </a:t>
            </a:r>
            <a:r>
              <a:rPr b="1" dirty="0" sz="2800" lang="en-US"/>
              <a:t>channel </a:t>
            </a:r>
            <a:r>
              <a:rPr b="1" dirty="0" sz="2800" lang="en-US" smtClean="0"/>
              <a:t>blockers </a:t>
            </a:r>
            <a:r>
              <a:rPr b="1" dirty="0" sz="2800" lang="en-US" err="1" smtClean="0"/>
              <a:t>nifedipine</a:t>
            </a:r>
            <a:r>
              <a:rPr b="1" dirty="0" sz="2800" lang="en-US" smtClean="0"/>
              <a:t> </a:t>
            </a:r>
            <a:r>
              <a:rPr b="1" dirty="0" sz="2800" lang="en-US"/>
              <a:t>(</a:t>
            </a:r>
            <a:r>
              <a:rPr dirty="0" sz="2800" lang="en-US"/>
              <a:t>Procardia) relaxes smooth muscle by inhibiting the transport of calcium.</a:t>
            </a:r>
          </a:p>
          <a:p>
            <a:pPr lvl="3">
              <a:buFont typeface="Wingdings" panose="05000000000000000000" pitchFamily="2" charset="2"/>
              <a:buChar char="Ø"/>
            </a:pPr>
            <a:r>
              <a:rPr dirty="0" sz="2800" i="1" lang="en-US"/>
              <a:t>Administration is sublingual or oral.</a:t>
            </a:r>
          </a:p>
          <a:p>
            <a:pPr lvl="3">
              <a:buFont typeface="Wingdings" panose="05000000000000000000" pitchFamily="2" charset="2"/>
              <a:buChar char="Ø"/>
            </a:pPr>
            <a:r>
              <a:rPr dirty="0" sz="2800" i="1" lang="en-US"/>
              <a:t>Maternal adverse effects include headache, nausea, hepatotoxicity, and flushing from vasodilatation. Fetal adverse effects include decreased </a:t>
            </a:r>
            <a:r>
              <a:rPr dirty="0" sz="2800" i="1" lang="en-US" err="1"/>
              <a:t>uteroplacental</a:t>
            </a:r>
            <a:r>
              <a:rPr dirty="0" sz="2800" i="1" lang="en-US"/>
              <a:t> blood flow, fetal hypoxia, and bradycardia.</a:t>
            </a:r>
          </a:p>
          <a:p>
            <a:endParaRPr dirty="0" lang="en-US"/>
          </a:p>
        </p:txBody>
      </p:sp>
      <p:sp>
        <p:nvSpPr>
          <p:cNvPr id="1049299" name="Slide Number Placeholder 3"/>
          <p:cNvSpPr>
            <a:spLocks noGrp="1"/>
          </p:cNvSpPr>
          <p:nvPr>
            <p:ph type="sldNum" sz="quarter" idx="12"/>
          </p:nvPr>
        </p:nvSpPr>
        <p:spPr/>
        <p:txBody>
          <a:bodyPr/>
          <a:p>
            <a:fld id="{5F0F26D2-990D-4104-B198-15B1F813F25B}" type="slidenum">
              <a:rPr lang="en-US" smtClean="0"/>
              <a:t>209</a:t>
            </a:fld>
            <a:endParaRPr lang="en-US"/>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679" name="Title 1"/>
          <p:cNvSpPr>
            <a:spLocks noGrp="1"/>
          </p:cNvSpPr>
          <p:nvPr>
            <p:ph type="title"/>
          </p:nvPr>
        </p:nvSpPr>
        <p:spPr>
          <a:xfrm>
            <a:off x="838200" y="0"/>
            <a:ext cx="10515600" cy="1107584"/>
          </a:xfrm>
        </p:spPr>
        <p:txBody>
          <a:bodyPr/>
          <a:p>
            <a:r>
              <a:rPr dirty="0" lang="en-US" smtClean="0">
                <a:solidFill>
                  <a:srgbClr val="00B0F0"/>
                </a:solidFill>
              </a:rPr>
              <a:t>Management </a:t>
            </a:r>
            <a:endParaRPr dirty="0" lang="en-US">
              <a:solidFill>
                <a:srgbClr val="00B0F0"/>
              </a:solidFill>
            </a:endParaRPr>
          </a:p>
        </p:txBody>
      </p:sp>
      <p:sp>
        <p:nvSpPr>
          <p:cNvPr id="1048680" name="Content Placeholder 2"/>
          <p:cNvSpPr>
            <a:spLocks noGrp="1"/>
          </p:cNvSpPr>
          <p:nvPr>
            <p:ph idx="1"/>
          </p:nvPr>
        </p:nvSpPr>
        <p:spPr>
          <a:xfrm>
            <a:off x="838200" y="1004552"/>
            <a:ext cx="10515600" cy="5351798"/>
          </a:xfrm>
        </p:spPr>
        <p:txBody>
          <a:bodyPr/>
          <a:p>
            <a:pPr algn="just" indent="0" lvl="0" marL="0">
              <a:spcBef>
                <a:spcPts val="0"/>
              </a:spcBef>
              <a:buNone/>
            </a:pPr>
            <a:r>
              <a:rPr dirty="0" lang="en-US" smtClean="0">
                <a:solidFill>
                  <a:prstClr val="black"/>
                </a:solidFill>
                <a:ea typeface="Times New Roman" panose="02020603050405020304" pitchFamily="18" charset="0"/>
              </a:rPr>
              <a:t>7.</a:t>
            </a:r>
            <a:r>
              <a:rPr b="1" dirty="0" lang="en-US" smtClean="0">
                <a:solidFill>
                  <a:prstClr val="black"/>
                </a:solidFill>
                <a:ea typeface="Times New Roman" panose="02020603050405020304" pitchFamily="18" charset="0"/>
              </a:rPr>
              <a:t> Discharge:</a:t>
            </a:r>
          </a:p>
          <a:p>
            <a:pPr algn="just" indent="0" lvl="0" marL="0">
              <a:spcBef>
                <a:spcPts val="0"/>
              </a:spcBef>
              <a:buNone/>
            </a:pPr>
            <a:r>
              <a:rPr dirty="0" sz="2800" lang="en-US" smtClean="0">
                <a:solidFill>
                  <a:prstClr val="black"/>
                </a:solidFill>
                <a:ea typeface="Times New Roman" panose="02020603050405020304" pitchFamily="18" charset="0"/>
              </a:rPr>
              <a:t>The</a:t>
            </a:r>
            <a:r>
              <a:rPr b="1" dirty="0" sz="2800" lang="en-US" smtClean="0">
                <a:solidFill>
                  <a:prstClr val="black"/>
                </a:solidFill>
                <a:ea typeface="Times New Roman" panose="02020603050405020304" pitchFamily="18" charset="0"/>
              </a:rPr>
              <a:t> </a:t>
            </a:r>
            <a:r>
              <a:rPr dirty="0" sz="2800" lang="en-US">
                <a:solidFill>
                  <a:prstClr val="black"/>
                </a:solidFill>
                <a:ea typeface="Times New Roman" panose="02020603050405020304" pitchFamily="18" charset="0"/>
              </a:rPr>
              <a:t>patient should be discharged at least two to three days after vomiting has ceased. The case should be followed up in the antenatal clinic</a:t>
            </a:r>
            <a:r>
              <a:rPr dirty="0" lang="en-US" smtClean="0">
                <a:solidFill>
                  <a:prstClr val="black"/>
                </a:solidFill>
                <a:ea typeface="Times New Roman" panose="02020603050405020304" pitchFamily="18" charset="0"/>
              </a:rPr>
              <a:t>.</a:t>
            </a:r>
          </a:p>
          <a:p>
            <a:pPr algn="just" indent="0" lvl="0" marL="0">
              <a:spcBef>
                <a:spcPts val="0"/>
              </a:spcBef>
              <a:buNone/>
            </a:pPr>
            <a:endParaRPr dirty="0" lang="en-US">
              <a:solidFill>
                <a:prstClr val="black"/>
              </a:solidFill>
              <a:ea typeface="Times New Roman" panose="02020603050405020304" pitchFamily="18" charset="0"/>
            </a:endParaRPr>
          </a:p>
          <a:p>
            <a:pPr algn="just" indent="0" lvl="0" marL="0">
              <a:spcBef>
                <a:spcPts val="0"/>
              </a:spcBef>
              <a:buNone/>
            </a:pPr>
            <a:r>
              <a:rPr b="1" dirty="0" lang="en-US" smtClean="0">
                <a:solidFill>
                  <a:prstClr val="black"/>
                </a:solidFill>
                <a:ea typeface="Times New Roman" panose="02020603050405020304" pitchFamily="18" charset="0"/>
              </a:rPr>
              <a:t>Nursing diagnosis</a:t>
            </a:r>
          </a:p>
          <a:p>
            <a:pPr algn="just" indent="-514350" lvl="0" marL="514350">
              <a:spcBef>
                <a:spcPts val="0"/>
              </a:spcBef>
              <a:buFont typeface="+mj-lt"/>
              <a:buAutoNum type="arabicPeriod"/>
            </a:pPr>
            <a:r>
              <a:rPr dirty="0" lang="en-US" smtClean="0">
                <a:solidFill>
                  <a:prstClr val="black"/>
                </a:solidFill>
                <a:ea typeface="Times New Roman" panose="02020603050405020304" pitchFamily="18" charset="0"/>
              </a:rPr>
              <a:t>Imbalanced nutrition less than the body requirement related to nausea and  vomiting.</a:t>
            </a:r>
          </a:p>
          <a:p>
            <a:pPr algn="just" indent="-514350" lvl="0" marL="514350">
              <a:spcBef>
                <a:spcPts val="0"/>
              </a:spcBef>
              <a:buFont typeface="+mj-lt"/>
              <a:buAutoNum type="arabicPeriod"/>
            </a:pPr>
            <a:r>
              <a:rPr dirty="0" lang="en-US" smtClean="0">
                <a:solidFill>
                  <a:prstClr val="black"/>
                </a:solidFill>
                <a:ea typeface="Times New Roman" panose="02020603050405020304" pitchFamily="18" charset="0"/>
              </a:rPr>
              <a:t>Fluid volume deficit related to excessive fluid loss as </a:t>
            </a:r>
          </a:p>
          <a:p>
            <a:pPr algn="just" indent="-514350" lvl="0" marL="514350">
              <a:spcBef>
                <a:spcPts val="0"/>
              </a:spcBef>
              <a:buFont typeface="+mj-lt"/>
              <a:buAutoNum type="arabicPeriod"/>
            </a:pPr>
            <a:r>
              <a:rPr dirty="0" lang="en-US" smtClean="0">
                <a:solidFill>
                  <a:prstClr val="black"/>
                </a:solidFill>
                <a:ea typeface="Times New Roman" panose="02020603050405020304" pitchFamily="18" charset="0"/>
              </a:rPr>
              <a:t>Anxiety related to ineffective coping, physiological changes in pregnancy</a:t>
            </a:r>
          </a:p>
          <a:p>
            <a:pPr algn="just" indent="-514350" lvl="0" marL="514350">
              <a:spcBef>
                <a:spcPts val="0"/>
              </a:spcBef>
              <a:buFont typeface="+mj-lt"/>
              <a:buAutoNum type="arabicPeriod"/>
            </a:pPr>
            <a:r>
              <a:rPr dirty="0" lang="en-US" smtClean="0">
                <a:solidFill>
                  <a:prstClr val="black"/>
                </a:solidFill>
                <a:ea typeface="Times New Roman" panose="02020603050405020304" pitchFamily="18" charset="0"/>
              </a:rPr>
              <a:t>Activity intolerance related to weakness</a:t>
            </a:r>
          </a:p>
          <a:p>
            <a:pPr algn="just" lvl="2">
              <a:spcBef>
                <a:spcPts val="0"/>
              </a:spcBef>
              <a:buFont typeface="Wingdings" panose="05000000000000000000" pitchFamily="2" charset="2"/>
              <a:buChar char="Ø"/>
            </a:pPr>
            <a:endParaRPr dirty="0" sz="3200" lang="en-US">
              <a:solidFill>
                <a:prstClr val="black"/>
              </a:solidFill>
              <a:ea typeface="Times New Roman" panose="02020603050405020304" pitchFamily="18" charset="0"/>
            </a:endParaRPr>
          </a:p>
          <a:p>
            <a:endParaRPr dirty="0" lang="en-US"/>
          </a:p>
        </p:txBody>
      </p:sp>
      <p:sp>
        <p:nvSpPr>
          <p:cNvPr id="1048681" name="Slide Number Placeholder 4"/>
          <p:cNvSpPr>
            <a:spLocks noGrp="1"/>
          </p:cNvSpPr>
          <p:nvPr>
            <p:ph type="sldNum" sz="quarter" idx="12"/>
          </p:nvPr>
        </p:nvSpPr>
        <p:spPr/>
        <p:txBody>
          <a:bodyPr/>
          <a:p>
            <a:fld id="{5F0F26D2-990D-4104-B198-15B1F813F25B}" type="slidenum">
              <a:rPr lang="en-US" smtClean="0"/>
              <a:t>21</a:t>
            </a:fld>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9300" name="Title 1"/>
          <p:cNvSpPr>
            <a:spLocks noGrp="1"/>
          </p:cNvSpPr>
          <p:nvPr>
            <p:ph type="title"/>
          </p:nvPr>
        </p:nvSpPr>
        <p:spPr>
          <a:xfrm>
            <a:off x="838200" y="141669"/>
            <a:ext cx="10515600" cy="734094"/>
          </a:xfrm>
        </p:spPr>
        <p:txBody>
          <a:bodyPr/>
          <a:p>
            <a:pPr algn="ctr"/>
            <a:r>
              <a:rPr dirty="0" lang="en-US" smtClean="0">
                <a:solidFill>
                  <a:srgbClr val="FF0000"/>
                </a:solidFill>
                <a:latin typeface="+mn-lt"/>
              </a:rPr>
              <a:t>8. </a:t>
            </a:r>
            <a:r>
              <a:rPr dirty="0" lang="en-US" err="1" smtClean="0">
                <a:solidFill>
                  <a:srgbClr val="FF0000"/>
                </a:solidFill>
                <a:latin typeface="+mn-lt"/>
              </a:rPr>
              <a:t>Postdatism</a:t>
            </a:r>
            <a:r>
              <a:rPr dirty="0" lang="en-US" smtClean="0">
                <a:solidFill>
                  <a:srgbClr val="FF0000"/>
                </a:solidFill>
                <a:latin typeface="+mn-lt"/>
              </a:rPr>
              <a:t>/ Prolonged Pregnancy</a:t>
            </a:r>
            <a:endParaRPr dirty="0" lang="en-US">
              <a:solidFill>
                <a:srgbClr val="FF0000"/>
              </a:solidFill>
              <a:latin typeface="+mn-lt"/>
            </a:endParaRPr>
          </a:p>
        </p:txBody>
      </p:sp>
      <p:sp>
        <p:nvSpPr>
          <p:cNvPr id="1049301" name="Content Placeholder 2"/>
          <p:cNvSpPr>
            <a:spLocks noGrp="1"/>
          </p:cNvSpPr>
          <p:nvPr>
            <p:ph idx="1"/>
          </p:nvPr>
        </p:nvSpPr>
        <p:spPr>
          <a:xfrm>
            <a:off x="502276" y="953037"/>
            <a:ext cx="11153104" cy="5396247"/>
          </a:xfrm>
        </p:spPr>
        <p:txBody>
          <a:bodyPr>
            <a:noAutofit/>
          </a:bodyPr>
          <a:p>
            <a:pPr lvl="2">
              <a:lnSpc>
                <a:spcPct val="100000"/>
              </a:lnSpc>
              <a:buFont typeface="Wingdings" panose="05000000000000000000" pitchFamily="2" charset="2"/>
              <a:buChar char="Ø"/>
            </a:pPr>
            <a:r>
              <a:rPr dirty="0" sz="2800" lang="en-US" smtClean="0"/>
              <a:t>Prolonged pregnancy is considered to be a pregnancy which is equal to or more than 42 weeks of gestation 294 days from the first day of the last menstrual  period or 280days from the day of conception. </a:t>
            </a:r>
          </a:p>
          <a:p>
            <a:pPr lvl="2">
              <a:lnSpc>
                <a:spcPct val="100000"/>
              </a:lnSpc>
              <a:buFont typeface="Wingdings" panose="05000000000000000000" pitchFamily="2" charset="2"/>
              <a:buChar char="Ø"/>
            </a:pPr>
            <a:r>
              <a:rPr dirty="0" sz="2800" lang="en-US" smtClean="0"/>
              <a:t>Based on the </a:t>
            </a:r>
            <a:r>
              <a:rPr dirty="0" sz="2800" lang="en-US" err="1" smtClean="0"/>
              <a:t>naegele’s</a:t>
            </a:r>
            <a:r>
              <a:rPr dirty="0" sz="2800" lang="en-US" smtClean="0"/>
              <a:t> rule that the cycle is 28 days and that ovulation occurs on the 14</a:t>
            </a:r>
            <a:r>
              <a:rPr baseline="30000" dirty="0" sz="2800" lang="en-US" smtClean="0"/>
              <a:t>th</a:t>
            </a:r>
            <a:r>
              <a:rPr dirty="0" sz="2800" lang="en-US" smtClean="0"/>
              <a:t> day.</a:t>
            </a:r>
          </a:p>
          <a:p>
            <a:pPr lvl="2">
              <a:lnSpc>
                <a:spcPct val="100000"/>
              </a:lnSpc>
              <a:buFont typeface="Wingdings" panose="05000000000000000000" pitchFamily="2" charset="2"/>
              <a:buChar char="Ø"/>
            </a:pPr>
            <a:r>
              <a:rPr dirty="0" sz="2800" lang="en-US" smtClean="0"/>
              <a:t>The incidence is between 5-10%</a:t>
            </a:r>
          </a:p>
          <a:p>
            <a:pPr lvl="2">
              <a:lnSpc>
                <a:spcPct val="100000"/>
              </a:lnSpc>
              <a:buFont typeface="Wingdings" panose="05000000000000000000" pitchFamily="2" charset="2"/>
              <a:buChar char="Ø"/>
            </a:pPr>
            <a:r>
              <a:rPr dirty="0" sz="2800" lang="en-US" smtClean="0"/>
              <a:t>A true incidence is difficult to assess in because many cases  women are induced before reaching 42 weeks as defined due to specific complications of pregnancy.</a:t>
            </a:r>
          </a:p>
          <a:p>
            <a:pPr lvl="2">
              <a:lnSpc>
                <a:spcPct val="100000"/>
              </a:lnSpc>
              <a:buFont typeface="Wingdings" panose="05000000000000000000" pitchFamily="2" charset="2"/>
              <a:buChar char="Ø"/>
            </a:pPr>
            <a:r>
              <a:rPr dirty="0" sz="2800" lang="en-US" smtClean="0"/>
              <a:t>Only a small proportion of pronged pregnancy result in babies that are post mature</a:t>
            </a:r>
            <a:endParaRPr dirty="0" sz="2800" lang="en-US"/>
          </a:p>
        </p:txBody>
      </p:sp>
      <p:sp>
        <p:nvSpPr>
          <p:cNvPr id="1049302" name="Slide Number Placeholder 3"/>
          <p:cNvSpPr>
            <a:spLocks noGrp="1"/>
          </p:cNvSpPr>
          <p:nvPr>
            <p:ph type="sldNum" sz="quarter" idx="12"/>
          </p:nvPr>
        </p:nvSpPr>
        <p:spPr/>
        <p:txBody>
          <a:bodyPr/>
          <a:p>
            <a:fld id="{5F0F26D2-990D-4104-B198-15B1F813F25B}" type="slidenum">
              <a:rPr lang="en-US" smtClean="0"/>
              <a:t>210</a:t>
            </a:fld>
            <a:endParaRPr lang="en-US"/>
          </a:p>
        </p:txBody>
      </p:sp>
    </p:spTree>
  </p:cSld>
  <p:clrMapOvr>
    <a:masterClrMapping/>
  </p:clrMapOvr>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9303" name="Title 1"/>
          <p:cNvSpPr>
            <a:spLocks noGrp="1"/>
          </p:cNvSpPr>
          <p:nvPr>
            <p:ph type="title"/>
          </p:nvPr>
        </p:nvSpPr>
        <p:spPr/>
        <p:txBody>
          <a:bodyPr/>
          <a:p>
            <a:pPr algn="ctr"/>
            <a:r>
              <a:rPr dirty="0" lang="en-US" smtClean="0">
                <a:solidFill>
                  <a:srgbClr val="00B0F0"/>
                </a:solidFill>
              </a:rPr>
              <a:t>Prolonged pregnancy</a:t>
            </a:r>
            <a:endParaRPr dirty="0" lang="en-US">
              <a:solidFill>
                <a:srgbClr val="00B0F0"/>
              </a:solidFill>
            </a:endParaRPr>
          </a:p>
        </p:txBody>
      </p:sp>
      <p:sp>
        <p:nvSpPr>
          <p:cNvPr id="1049304" name="Content Placeholder 2"/>
          <p:cNvSpPr>
            <a:spLocks noGrp="1"/>
          </p:cNvSpPr>
          <p:nvPr>
            <p:ph idx="1"/>
          </p:nvPr>
        </p:nvSpPr>
        <p:spPr/>
        <p:txBody>
          <a:bodyPr>
            <a:normAutofit/>
          </a:bodyPr>
          <a:p>
            <a:pPr lvl="2">
              <a:buFont typeface="Wingdings" panose="05000000000000000000" pitchFamily="2" charset="2"/>
              <a:buChar char="Ø"/>
            </a:pPr>
            <a:r>
              <a:rPr dirty="0" sz="2800" lang="en-US" smtClean="0"/>
              <a:t>The  use of ultrasound in early pregnancy for precise  date significantly reduces the </a:t>
            </a:r>
            <a:r>
              <a:rPr dirty="0" sz="2800" lang="en-US" err="1" smtClean="0"/>
              <a:t>the</a:t>
            </a:r>
            <a:r>
              <a:rPr dirty="0" sz="2800" lang="en-US" smtClean="0"/>
              <a:t> number of post term pregnancies compared to dating based on LMP</a:t>
            </a:r>
          </a:p>
          <a:p>
            <a:pPr lvl="2">
              <a:buFont typeface="Wingdings" panose="05000000000000000000" pitchFamily="2" charset="2"/>
              <a:buChar char="Ø"/>
            </a:pPr>
            <a:r>
              <a:rPr dirty="0" sz="2800" lang="en-US" smtClean="0"/>
              <a:t>Around 20% of pregnant women will need induction of </a:t>
            </a:r>
            <a:r>
              <a:rPr dirty="0" sz="2800" lang="en-US" err="1" smtClean="0"/>
              <a:t>labour</a:t>
            </a:r>
            <a:r>
              <a:rPr dirty="0" sz="2800" lang="en-US" smtClean="0"/>
              <a:t> –the majority  for post-term pregnancy</a:t>
            </a:r>
          </a:p>
          <a:p>
            <a:pPr lvl="2">
              <a:buFont typeface="Wingdings" panose="05000000000000000000" pitchFamily="2" charset="2"/>
              <a:buChar char="Ø"/>
            </a:pPr>
            <a:r>
              <a:rPr dirty="0" sz="2800" lang="en-US" smtClean="0"/>
              <a:t>74% of women will have delivered by 40 weeks of gestation and 82% by 42 weeks.</a:t>
            </a:r>
          </a:p>
          <a:p>
            <a:pPr lvl="2">
              <a:buFont typeface="Wingdings" panose="05000000000000000000" pitchFamily="2" charset="2"/>
              <a:buChar char="Ø"/>
            </a:pPr>
            <a:r>
              <a:rPr dirty="0" sz="2800" lang="en-US" smtClean="0"/>
              <a:t>Post term pregnancy is now one of the most common indications for </a:t>
            </a:r>
            <a:r>
              <a:rPr b="1" dirty="0" sz="2800" lang="en-US" smtClean="0"/>
              <a:t>induction of </a:t>
            </a:r>
            <a:r>
              <a:rPr b="1" dirty="0" sz="2800" lang="en-US" err="1" smtClean="0"/>
              <a:t>labour</a:t>
            </a:r>
            <a:endParaRPr b="1" dirty="0" sz="2800" lang="en-US" smtClean="0"/>
          </a:p>
        </p:txBody>
      </p:sp>
      <p:sp>
        <p:nvSpPr>
          <p:cNvPr id="1049305" name="Slide Number Placeholder 3"/>
          <p:cNvSpPr>
            <a:spLocks noGrp="1"/>
          </p:cNvSpPr>
          <p:nvPr>
            <p:ph type="sldNum" sz="quarter" idx="12"/>
          </p:nvPr>
        </p:nvSpPr>
        <p:spPr/>
        <p:txBody>
          <a:bodyPr/>
          <a:p>
            <a:fld id="{5F0F26D2-990D-4104-B198-15B1F813F25B}" type="slidenum">
              <a:rPr lang="en-US" smtClean="0"/>
              <a:t>211</a:t>
            </a:fld>
            <a:endParaRPr lang="en-US"/>
          </a:p>
        </p:txBody>
      </p:sp>
    </p:spTree>
  </p:cSld>
  <p:clrMapOvr>
    <a:masterClrMapping/>
  </p:clrMapOvr>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9306" name="Title 1"/>
          <p:cNvSpPr>
            <a:spLocks noGrp="1"/>
          </p:cNvSpPr>
          <p:nvPr>
            <p:ph type="title"/>
          </p:nvPr>
        </p:nvSpPr>
        <p:spPr/>
        <p:txBody>
          <a:bodyPr/>
          <a:p>
            <a:pPr algn="ctr"/>
            <a:r>
              <a:rPr dirty="0" lang="en-US" smtClean="0">
                <a:solidFill>
                  <a:srgbClr val="00B0F0"/>
                </a:solidFill>
              </a:rPr>
              <a:t>Effects to the mother</a:t>
            </a:r>
            <a:endParaRPr dirty="0" lang="en-US">
              <a:solidFill>
                <a:srgbClr val="00B0F0"/>
              </a:solidFill>
            </a:endParaRPr>
          </a:p>
        </p:txBody>
      </p:sp>
      <p:sp>
        <p:nvSpPr>
          <p:cNvPr id="1049307" name="Content Placeholder 2"/>
          <p:cNvSpPr>
            <a:spLocks noGrp="1"/>
          </p:cNvSpPr>
          <p:nvPr>
            <p:ph idx="1"/>
          </p:nvPr>
        </p:nvSpPr>
        <p:spPr/>
        <p:txBody>
          <a:bodyPr>
            <a:normAutofit/>
          </a:bodyPr>
          <a:p>
            <a:r>
              <a:rPr dirty="0" lang="en-US" smtClean="0"/>
              <a:t>Large for gestation infant which may lead to:</a:t>
            </a:r>
          </a:p>
          <a:p>
            <a:pPr indent="-514350" lvl="2" marL="1428750">
              <a:buFont typeface="+mj-lt"/>
              <a:buAutoNum type="arabicPeriod"/>
            </a:pPr>
            <a:r>
              <a:rPr dirty="0" sz="2800" lang="en-US" smtClean="0"/>
              <a:t>Shoulder dystocia</a:t>
            </a:r>
          </a:p>
          <a:p>
            <a:pPr indent="-514350" lvl="2" marL="1428750">
              <a:buFont typeface="+mj-lt"/>
              <a:buAutoNum type="arabicPeriod"/>
            </a:pPr>
            <a:r>
              <a:rPr dirty="0" sz="2800" lang="en-US" smtClean="0"/>
              <a:t>Genital tract trauma</a:t>
            </a:r>
          </a:p>
          <a:p>
            <a:pPr indent="-514350" lvl="2" marL="1428750">
              <a:buFont typeface="+mj-lt"/>
              <a:buAutoNum type="arabicPeriod"/>
            </a:pPr>
            <a:r>
              <a:rPr dirty="0" sz="2800" lang="en-US" smtClean="0"/>
              <a:t>Operative birth C/S, vacuum, forceps de</a:t>
            </a:r>
          </a:p>
          <a:p>
            <a:pPr indent="-514350" lvl="2" marL="1428750">
              <a:buFont typeface="+mj-lt"/>
              <a:buAutoNum type="arabicPeriod"/>
            </a:pPr>
            <a:r>
              <a:rPr dirty="0" sz="2800" lang="en-US" smtClean="0"/>
              <a:t>Postpartum </a:t>
            </a:r>
            <a:r>
              <a:rPr dirty="0" sz="2800" lang="en-US" err="1" smtClean="0"/>
              <a:t>haemorrhage</a:t>
            </a:r>
            <a:endParaRPr dirty="0" sz="2800" lang="en-US" smtClean="0"/>
          </a:p>
          <a:p>
            <a:pPr indent="-514350" lvl="2" marL="1428750">
              <a:buFont typeface="+mj-lt"/>
              <a:buAutoNum type="arabicPeriod"/>
            </a:pPr>
            <a:r>
              <a:rPr dirty="0" sz="2800" lang="en-US" smtClean="0"/>
              <a:t>Psychological </a:t>
            </a:r>
          </a:p>
          <a:p>
            <a:pPr lvl="2">
              <a:buFont typeface="Wingdings" panose="05000000000000000000" pitchFamily="2" charset="2"/>
              <a:buChar char="Ø"/>
            </a:pPr>
            <a:endParaRPr dirty="0" sz="2400" lang="en-US" smtClean="0"/>
          </a:p>
        </p:txBody>
      </p:sp>
      <p:sp>
        <p:nvSpPr>
          <p:cNvPr id="1049308" name="Slide Number Placeholder 3"/>
          <p:cNvSpPr>
            <a:spLocks noGrp="1"/>
          </p:cNvSpPr>
          <p:nvPr>
            <p:ph type="sldNum" sz="quarter" idx="12"/>
          </p:nvPr>
        </p:nvSpPr>
        <p:spPr/>
        <p:txBody>
          <a:bodyPr/>
          <a:p>
            <a:fld id="{5F0F26D2-990D-4104-B198-15B1F813F25B}" type="slidenum">
              <a:rPr lang="en-US" smtClean="0"/>
              <a:t>212</a:t>
            </a:fld>
            <a:endParaRPr lang="en-US"/>
          </a:p>
        </p:txBody>
      </p:sp>
    </p:spTree>
  </p:cSld>
  <p:clrMapOvr>
    <a:masterClrMapping/>
  </p:clrMapOvr>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9309" name="Title 1"/>
          <p:cNvSpPr>
            <a:spLocks noGrp="1"/>
          </p:cNvSpPr>
          <p:nvPr>
            <p:ph type="title"/>
          </p:nvPr>
        </p:nvSpPr>
        <p:spPr/>
        <p:txBody>
          <a:bodyPr/>
          <a:p>
            <a:pPr algn="ctr"/>
            <a:r>
              <a:rPr dirty="0" lang="en-US" smtClean="0">
                <a:solidFill>
                  <a:srgbClr val="00B0F0"/>
                </a:solidFill>
              </a:rPr>
              <a:t>Effects to the </a:t>
            </a:r>
            <a:r>
              <a:rPr dirty="0" lang="en-US" err="1" smtClean="0">
                <a:solidFill>
                  <a:srgbClr val="00B0F0"/>
                </a:solidFill>
              </a:rPr>
              <a:t>foetus</a:t>
            </a:r>
            <a:endParaRPr dirty="0" lang="en-US">
              <a:solidFill>
                <a:srgbClr val="00B0F0"/>
              </a:solidFill>
            </a:endParaRPr>
          </a:p>
        </p:txBody>
      </p:sp>
      <p:sp>
        <p:nvSpPr>
          <p:cNvPr id="1049310" name="Content Placeholder 2"/>
          <p:cNvSpPr>
            <a:spLocks noGrp="1"/>
          </p:cNvSpPr>
          <p:nvPr>
            <p:ph idx="1"/>
          </p:nvPr>
        </p:nvSpPr>
        <p:spPr/>
        <p:txBody>
          <a:bodyPr/>
          <a:p>
            <a:pPr indent="0" lvl="2" marL="914400">
              <a:buNone/>
            </a:pPr>
            <a:r>
              <a:rPr dirty="0" sz="2800" lang="en-US">
                <a:solidFill>
                  <a:prstClr val="black"/>
                </a:solidFill>
              </a:rPr>
              <a:t>Effects on the </a:t>
            </a:r>
            <a:r>
              <a:rPr dirty="0" sz="2800" lang="en-US" err="1">
                <a:solidFill>
                  <a:prstClr val="black"/>
                </a:solidFill>
              </a:rPr>
              <a:t>foetus</a:t>
            </a:r>
            <a:r>
              <a:rPr dirty="0" sz="2800" lang="en-US">
                <a:solidFill>
                  <a:prstClr val="black"/>
                </a:solidFill>
              </a:rPr>
              <a:t> due to placenta insufficiency</a:t>
            </a:r>
          </a:p>
          <a:p>
            <a:pPr lvl="5">
              <a:buFont typeface="Wingdings" panose="05000000000000000000" pitchFamily="2" charset="2"/>
              <a:buChar char="Ø"/>
            </a:pPr>
            <a:r>
              <a:rPr dirty="0" sz="2800" lang="en-US" err="1">
                <a:solidFill>
                  <a:prstClr val="black"/>
                </a:solidFill>
              </a:rPr>
              <a:t>Oligohydramnios</a:t>
            </a:r>
            <a:r>
              <a:rPr dirty="0" sz="2800" lang="en-US">
                <a:solidFill>
                  <a:prstClr val="black"/>
                </a:solidFill>
              </a:rPr>
              <a:t>,</a:t>
            </a:r>
          </a:p>
          <a:p>
            <a:pPr lvl="5">
              <a:buFont typeface="Wingdings" panose="05000000000000000000" pitchFamily="2" charset="2"/>
              <a:buChar char="Ø"/>
            </a:pPr>
            <a:r>
              <a:rPr dirty="0" sz="2800" lang="en-US">
                <a:solidFill>
                  <a:prstClr val="black"/>
                </a:solidFill>
              </a:rPr>
              <a:t>Restricted </a:t>
            </a:r>
            <a:r>
              <a:rPr dirty="0" sz="2800" lang="en-US" err="1">
                <a:solidFill>
                  <a:prstClr val="black"/>
                </a:solidFill>
              </a:rPr>
              <a:t>foetal</a:t>
            </a:r>
            <a:r>
              <a:rPr dirty="0" sz="2800" lang="en-US">
                <a:solidFill>
                  <a:prstClr val="black"/>
                </a:solidFill>
              </a:rPr>
              <a:t> growth</a:t>
            </a:r>
          </a:p>
          <a:p>
            <a:pPr lvl="5">
              <a:buFont typeface="Wingdings" panose="05000000000000000000" pitchFamily="2" charset="2"/>
              <a:buChar char="Ø"/>
            </a:pPr>
            <a:r>
              <a:rPr dirty="0" sz="2800" lang="en-US">
                <a:solidFill>
                  <a:prstClr val="black"/>
                </a:solidFill>
              </a:rPr>
              <a:t>Meconium aspiration</a:t>
            </a:r>
          </a:p>
          <a:p>
            <a:pPr lvl="5">
              <a:buFont typeface="Wingdings" panose="05000000000000000000" pitchFamily="2" charset="2"/>
              <a:buChar char="Ø"/>
            </a:pPr>
            <a:r>
              <a:rPr dirty="0" sz="2800" lang="en-US">
                <a:solidFill>
                  <a:prstClr val="black"/>
                </a:solidFill>
              </a:rPr>
              <a:t>Neonatal </a:t>
            </a:r>
            <a:r>
              <a:rPr dirty="0" sz="2800" lang="en-US" err="1">
                <a:solidFill>
                  <a:prstClr val="black"/>
                </a:solidFill>
              </a:rPr>
              <a:t>hypoglycaemia</a:t>
            </a:r>
            <a:endParaRPr dirty="0" sz="2800" lang="en-US">
              <a:solidFill>
                <a:prstClr val="black"/>
              </a:solidFill>
            </a:endParaRPr>
          </a:p>
          <a:p>
            <a:pPr lvl="5">
              <a:buFont typeface="Wingdings" panose="05000000000000000000" pitchFamily="2" charset="2"/>
              <a:buChar char="Ø"/>
            </a:pPr>
            <a:r>
              <a:rPr dirty="0" sz="2800" lang="en-US">
                <a:solidFill>
                  <a:prstClr val="black"/>
                </a:solidFill>
              </a:rPr>
              <a:t>Asphyxia </a:t>
            </a:r>
          </a:p>
          <a:p>
            <a:pPr lvl="5">
              <a:buFont typeface="Wingdings" panose="05000000000000000000" pitchFamily="2" charset="2"/>
              <a:buChar char="Ø"/>
            </a:pPr>
            <a:r>
              <a:rPr dirty="0" sz="2800" lang="en-US">
                <a:solidFill>
                  <a:prstClr val="black"/>
                </a:solidFill>
              </a:rPr>
              <a:t>Still birth</a:t>
            </a:r>
          </a:p>
          <a:p>
            <a:endParaRPr dirty="0" lang="en-US"/>
          </a:p>
        </p:txBody>
      </p:sp>
      <p:sp>
        <p:nvSpPr>
          <p:cNvPr id="1049311" name="Slide Number Placeholder 3"/>
          <p:cNvSpPr>
            <a:spLocks noGrp="1"/>
          </p:cNvSpPr>
          <p:nvPr>
            <p:ph type="sldNum" sz="quarter" idx="12"/>
          </p:nvPr>
        </p:nvSpPr>
        <p:spPr/>
        <p:txBody>
          <a:bodyPr/>
          <a:p>
            <a:fld id="{5F0F26D2-990D-4104-B198-15B1F813F25B}" type="slidenum">
              <a:rPr lang="en-US" smtClean="0"/>
              <a:t>213</a:t>
            </a:fld>
            <a:endParaRPr lang="en-US"/>
          </a:p>
        </p:txBody>
      </p:sp>
    </p:spTree>
  </p:cSld>
  <p:clrMapOvr>
    <a:masterClrMapping/>
  </p:clrMapOvr>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9312" name="Title 1"/>
          <p:cNvSpPr>
            <a:spLocks noGrp="1"/>
          </p:cNvSpPr>
          <p:nvPr>
            <p:ph type="title"/>
          </p:nvPr>
        </p:nvSpPr>
        <p:spPr/>
        <p:txBody>
          <a:bodyPr/>
          <a:p>
            <a:pPr algn="ctr"/>
            <a:r>
              <a:rPr dirty="0" lang="en-US" smtClean="0">
                <a:solidFill>
                  <a:srgbClr val="00B0F0"/>
                </a:solidFill>
              </a:rPr>
              <a:t>Predisposing factors</a:t>
            </a:r>
            <a:endParaRPr dirty="0" lang="en-US">
              <a:solidFill>
                <a:srgbClr val="00B0F0"/>
              </a:solidFill>
            </a:endParaRPr>
          </a:p>
        </p:txBody>
      </p:sp>
      <p:sp>
        <p:nvSpPr>
          <p:cNvPr id="1049313" name="Content Placeholder 2"/>
          <p:cNvSpPr>
            <a:spLocks noGrp="1"/>
          </p:cNvSpPr>
          <p:nvPr>
            <p:ph idx="1"/>
          </p:nvPr>
        </p:nvSpPr>
        <p:spPr/>
        <p:txBody>
          <a:bodyPr/>
          <a:p>
            <a:r>
              <a:rPr dirty="0" lang="en-US" smtClean="0"/>
              <a:t>Obesity</a:t>
            </a:r>
          </a:p>
          <a:p>
            <a:r>
              <a:rPr dirty="0" lang="en-US" err="1" smtClean="0"/>
              <a:t>Primigravida</a:t>
            </a:r>
            <a:r>
              <a:rPr dirty="0" lang="en-US" smtClean="0"/>
              <a:t> or </a:t>
            </a:r>
            <a:r>
              <a:rPr dirty="0" lang="en-US" err="1" smtClean="0"/>
              <a:t>Nulliparity</a:t>
            </a:r>
            <a:endParaRPr dirty="0" lang="en-US" smtClean="0"/>
          </a:p>
          <a:p>
            <a:r>
              <a:rPr dirty="0" lang="en-US" smtClean="0"/>
              <a:t>Family history of prolonged pregnancy</a:t>
            </a:r>
          </a:p>
          <a:p>
            <a:r>
              <a:rPr dirty="0" lang="en-US" smtClean="0"/>
              <a:t>Male </a:t>
            </a:r>
            <a:r>
              <a:rPr dirty="0" lang="en-US" err="1" smtClean="0"/>
              <a:t>foetus</a:t>
            </a:r>
            <a:endParaRPr dirty="0" lang="en-US" smtClean="0"/>
          </a:p>
          <a:p>
            <a:r>
              <a:rPr dirty="0" lang="en-US" err="1" smtClean="0"/>
              <a:t>Foetal</a:t>
            </a:r>
            <a:r>
              <a:rPr dirty="0" lang="en-US" smtClean="0"/>
              <a:t> anomaly such as </a:t>
            </a:r>
            <a:r>
              <a:rPr dirty="0" lang="en-US" err="1" smtClean="0"/>
              <a:t>anecephally</a:t>
            </a:r>
            <a:endParaRPr dirty="0" lang="en-US" smtClean="0"/>
          </a:p>
          <a:p>
            <a:r>
              <a:rPr dirty="0" lang="en-US" smtClean="0"/>
              <a:t>Factors increasing the risk:  elderly </a:t>
            </a:r>
            <a:r>
              <a:rPr dirty="0" lang="en-US" err="1" smtClean="0"/>
              <a:t>primigravida</a:t>
            </a:r>
            <a:r>
              <a:rPr dirty="0" lang="en-US" smtClean="0"/>
              <a:t>, poor obstetric history, pre-</a:t>
            </a:r>
            <a:r>
              <a:rPr dirty="0" lang="en-US" err="1" smtClean="0"/>
              <a:t>eclampsia</a:t>
            </a:r>
            <a:r>
              <a:rPr dirty="0" lang="en-US" smtClean="0"/>
              <a:t>, diabetes mellitus</a:t>
            </a:r>
          </a:p>
          <a:p>
            <a:r>
              <a:rPr dirty="0" lang="en-US" smtClean="0"/>
              <a:t>Previous large baby</a:t>
            </a:r>
          </a:p>
          <a:p>
            <a:endParaRPr dirty="0" lang="en-US" smtClean="0"/>
          </a:p>
          <a:p>
            <a:endParaRPr dirty="0" lang="en-US"/>
          </a:p>
        </p:txBody>
      </p:sp>
      <p:sp>
        <p:nvSpPr>
          <p:cNvPr id="1049314" name="Slide Number Placeholder 3"/>
          <p:cNvSpPr>
            <a:spLocks noGrp="1"/>
          </p:cNvSpPr>
          <p:nvPr>
            <p:ph type="sldNum" sz="quarter" idx="12"/>
          </p:nvPr>
        </p:nvSpPr>
        <p:spPr/>
        <p:txBody>
          <a:bodyPr/>
          <a:p>
            <a:fld id="{5F0F26D2-990D-4104-B198-15B1F813F25B}" type="slidenum">
              <a:rPr lang="en-US" smtClean="0"/>
              <a:t>214</a:t>
            </a:fld>
            <a:endParaRPr lang="en-US"/>
          </a:p>
        </p:txBody>
      </p:sp>
    </p:spTree>
  </p:cSld>
  <p:clrMapOvr>
    <a:masterClrMapping/>
  </p:clrMapOvr>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9315" name="Title 1"/>
          <p:cNvSpPr>
            <a:spLocks noGrp="1"/>
          </p:cNvSpPr>
          <p:nvPr>
            <p:ph type="title"/>
          </p:nvPr>
        </p:nvSpPr>
        <p:spPr/>
        <p:txBody>
          <a:bodyPr/>
          <a:p>
            <a:pPr algn="ctr"/>
            <a:r>
              <a:rPr dirty="0" lang="en-US" smtClean="0">
                <a:solidFill>
                  <a:srgbClr val="00B0F0"/>
                </a:solidFill>
              </a:rPr>
              <a:t>Investigations </a:t>
            </a:r>
            <a:endParaRPr dirty="0" lang="en-US">
              <a:solidFill>
                <a:srgbClr val="00B0F0"/>
              </a:solidFill>
            </a:endParaRPr>
          </a:p>
        </p:txBody>
      </p:sp>
      <p:sp>
        <p:nvSpPr>
          <p:cNvPr id="1049316" name="Content Placeholder 2"/>
          <p:cNvSpPr>
            <a:spLocks noGrp="1"/>
          </p:cNvSpPr>
          <p:nvPr>
            <p:ph idx="1"/>
          </p:nvPr>
        </p:nvSpPr>
        <p:spPr/>
        <p:txBody>
          <a:bodyPr/>
          <a:p>
            <a:pPr lvl="0"/>
            <a:endParaRPr dirty="0" sz="2600" lang="en-US" smtClean="0">
              <a:solidFill>
                <a:prstClr val="black"/>
              </a:solidFill>
            </a:endParaRPr>
          </a:p>
          <a:p>
            <a:pPr lvl="0">
              <a:lnSpc>
                <a:spcPct val="100000"/>
              </a:lnSpc>
            </a:pPr>
            <a:r>
              <a:rPr dirty="0" lang="en-US" smtClean="0">
                <a:solidFill>
                  <a:prstClr val="black"/>
                </a:solidFill>
              </a:rPr>
              <a:t>Women with no other indication for  </a:t>
            </a:r>
            <a:r>
              <a:rPr dirty="0" lang="en-US" err="1" smtClean="0">
                <a:solidFill>
                  <a:prstClr val="black"/>
                </a:solidFill>
              </a:rPr>
              <a:t>for</a:t>
            </a:r>
            <a:r>
              <a:rPr dirty="0" lang="en-US" smtClean="0">
                <a:solidFill>
                  <a:prstClr val="black"/>
                </a:solidFill>
              </a:rPr>
              <a:t> induction, who do not wish </a:t>
            </a:r>
            <a:r>
              <a:rPr dirty="0" lang="en-US" err="1" smtClean="0">
                <a:solidFill>
                  <a:prstClr val="black"/>
                </a:solidFill>
              </a:rPr>
              <a:t>labour</a:t>
            </a:r>
            <a:r>
              <a:rPr dirty="0" lang="en-US" smtClean="0">
                <a:solidFill>
                  <a:prstClr val="black"/>
                </a:solidFill>
              </a:rPr>
              <a:t> to be induced can be offered monitoring to assess placental function and </a:t>
            </a:r>
            <a:r>
              <a:rPr dirty="0" lang="en-US" err="1" smtClean="0">
                <a:solidFill>
                  <a:prstClr val="black"/>
                </a:solidFill>
              </a:rPr>
              <a:t>foetal</a:t>
            </a:r>
            <a:r>
              <a:rPr dirty="0" lang="en-US" smtClean="0">
                <a:solidFill>
                  <a:prstClr val="black"/>
                </a:solidFill>
              </a:rPr>
              <a:t> health.</a:t>
            </a:r>
          </a:p>
          <a:p>
            <a:pPr lvl="0">
              <a:lnSpc>
                <a:spcPct val="100000"/>
              </a:lnSpc>
            </a:pPr>
            <a:r>
              <a:rPr dirty="0" lang="en-US" smtClean="0">
                <a:solidFill>
                  <a:prstClr val="black"/>
                </a:solidFill>
              </a:rPr>
              <a:t>If </a:t>
            </a:r>
            <a:r>
              <a:rPr dirty="0" lang="en-US">
                <a:solidFill>
                  <a:prstClr val="black"/>
                </a:solidFill>
              </a:rPr>
              <a:t>there is low risk monitor mother and </a:t>
            </a:r>
            <a:r>
              <a:rPr dirty="0" lang="en-US" err="1" smtClean="0">
                <a:solidFill>
                  <a:prstClr val="black"/>
                </a:solidFill>
              </a:rPr>
              <a:t>foetal</a:t>
            </a:r>
            <a:r>
              <a:rPr dirty="0" lang="en-US" smtClean="0">
                <a:solidFill>
                  <a:prstClr val="black"/>
                </a:solidFill>
              </a:rPr>
              <a:t> </a:t>
            </a:r>
            <a:r>
              <a:rPr dirty="0" lang="en-US">
                <a:solidFill>
                  <a:prstClr val="black"/>
                </a:solidFill>
              </a:rPr>
              <a:t>well being weekly </a:t>
            </a:r>
            <a:r>
              <a:rPr dirty="0" lang="en-US" smtClean="0">
                <a:solidFill>
                  <a:prstClr val="black"/>
                </a:solidFill>
              </a:rPr>
              <a:t>at ANC clinic, </a:t>
            </a:r>
            <a:endParaRPr dirty="0" lang="en-US">
              <a:solidFill>
                <a:prstClr val="black"/>
              </a:solidFill>
            </a:endParaRPr>
          </a:p>
          <a:p>
            <a:pPr lvl="0">
              <a:lnSpc>
                <a:spcPct val="100000"/>
              </a:lnSpc>
            </a:pPr>
            <a:r>
              <a:rPr dirty="0" lang="en-US" smtClean="0">
                <a:solidFill>
                  <a:prstClr val="black"/>
                </a:solidFill>
              </a:rPr>
              <a:t>U/S</a:t>
            </a:r>
            <a:r>
              <a:rPr dirty="0" lang="en-US">
                <a:solidFill>
                  <a:prstClr val="black"/>
                </a:solidFill>
              </a:rPr>
              <a:t>, amniotic fluid index, assessment of </a:t>
            </a:r>
            <a:r>
              <a:rPr dirty="0" lang="en-US" err="1">
                <a:solidFill>
                  <a:prstClr val="black"/>
                </a:solidFill>
              </a:rPr>
              <a:t>foetal</a:t>
            </a:r>
            <a:r>
              <a:rPr dirty="0" lang="en-US">
                <a:solidFill>
                  <a:prstClr val="black"/>
                </a:solidFill>
              </a:rPr>
              <a:t> breathing, muscle tone and gross body movement</a:t>
            </a:r>
          </a:p>
          <a:p>
            <a:endParaRPr dirty="0" lang="en-US"/>
          </a:p>
        </p:txBody>
      </p:sp>
      <p:sp>
        <p:nvSpPr>
          <p:cNvPr id="1049317" name="Slide Number Placeholder 3"/>
          <p:cNvSpPr>
            <a:spLocks noGrp="1"/>
          </p:cNvSpPr>
          <p:nvPr>
            <p:ph type="sldNum" sz="quarter" idx="12"/>
          </p:nvPr>
        </p:nvSpPr>
        <p:spPr/>
        <p:txBody>
          <a:bodyPr/>
          <a:p>
            <a:fld id="{5F0F26D2-990D-4104-B198-15B1F813F25B}" type="slidenum">
              <a:rPr lang="en-US" smtClean="0"/>
              <a:t>215</a:t>
            </a:fld>
            <a:endParaRPr lang="en-US"/>
          </a:p>
        </p:txBody>
      </p:sp>
    </p:spTree>
  </p:cSld>
  <p:clrMapOvr>
    <a:masterClrMapping/>
  </p:clrMapOvr>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9318" name="Title 1"/>
          <p:cNvSpPr>
            <a:spLocks noGrp="1"/>
          </p:cNvSpPr>
          <p:nvPr>
            <p:ph type="title"/>
          </p:nvPr>
        </p:nvSpPr>
        <p:spPr>
          <a:xfrm>
            <a:off x="838200" y="365126"/>
            <a:ext cx="10515600" cy="768216"/>
          </a:xfrm>
        </p:spPr>
        <p:txBody>
          <a:bodyPr/>
          <a:p>
            <a:pPr algn="ctr"/>
            <a:r>
              <a:rPr dirty="0" lang="en-US" smtClean="0">
                <a:solidFill>
                  <a:srgbClr val="00B0F0"/>
                </a:solidFill>
              </a:rPr>
              <a:t>Presentation (signs and symptoms)</a:t>
            </a:r>
            <a:endParaRPr dirty="0" lang="en-US">
              <a:solidFill>
                <a:srgbClr val="00B0F0"/>
              </a:solidFill>
            </a:endParaRPr>
          </a:p>
        </p:txBody>
      </p:sp>
      <p:sp>
        <p:nvSpPr>
          <p:cNvPr id="1049319" name="Content Placeholder 2"/>
          <p:cNvSpPr>
            <a:spLocks noGrp="1"/>
          </p:cNvSpPr>
          <p:nvPr>
            <p:ph idx="1"/>
          </p:nvPr>
        </p:nvSpPr>
        <p:spPr>
          <a:xfrm>
            <a:off x="838200" y="1365161"/>
            <a:ext cx="10515600" cy="4811802"/>
          </a:xfrm>
        </p:spPr>
        <p:txBody>
          <a:bodyPr>
            <a:normAutofit fontScale="92500" lnSpcReduction="10000"/>
          </a:bodyPr>
          <a:p>
            <a:endParaRPr dirty="0" lang="en-US" smtClean="0"/>
          </a:p>
          <a:p>
            <a:pPr lvl="0"/>
            <a:r>
              <a:rPr dirty="0" lang="en-US">
                <a:solidFill>
                  <a:prstClr val="black"/>
                </a:solidFill>
              </a:rPr>
              <a:t>There may be reduced </a:t>
            </a:r>
            <a:r>
              <a:rPr dirty="0" lang="en-US" err="1">
                <a:solidFill>
                  <a:prstClr val="black"/>
                </a:solidFill>
              </a:rPr>
              <a:t>foetal</a:t>
            </a:r>
            <a:r>
              <a:rPr dirty="0" lang="en-US">
                <a:solidFill>
                  <a:prstClr val="black"/>
                </a:solidFill>
              </a:rPr>
              <a:t> movement before delivery</a:t>
            </a:r>
          </a:p>
          <a:p>
            <a:pPr lvl="0"/>
            <a:r>
              <a:rPr dirty="0" lang="en-US">
                <a:solidFill>
                  <a:prstClr val="black"/>
                </a:solidFill>
              </a:rPr>
              <a:t>A reduced volume of amniotic fluid may cause a reduction in the size of the uterus.</a:t>
            </a:r>
          </a:p>
          <a:p>
            <a:pPr lvl="0"/>
            <a:r>
              <a:rPr dirty="0" lang="en-US">
                <a:solidFill>
                  <a:prstClr val="black"/>
                </a:solidFill>
              </a:rPr>
              <a:t>Meconium stained amniotic fluid may be seen when membranes have ruptured </a:t>
            </a:r>
            <a:endParaRPr dirty="0" lang="en-US" smtClean="0">
              <a:solidFill>
                <a:prstClr val="black"/>
              </a:solidFill>
            </a:endParaRPr>
          </a:p>
          <a:p>
            <a:pPr lvl="0"/>
            <a:r>
              <a:rPr dirty="0" lang="en-US" smtClean="0"/>
              <a:t>Lowered amount of sub cutaneous fat and reduced mass of soft tissue </a:t>
            </a:r>
          </a:p>
          <a:p>
            <a:r>
              <a:rPr dirty="0" lang="en-US" smtClean="0"/>
              <a:t>The skin is loose, flaky and dry</a:t>
            </a:r>
          </a:p>
          <a:p>
            <a:r>
              <a:rPr dirty="0" lang="en-US" smtClean="0"/>
              <a:t>There is presence of peeling of the </a:t>
            </a:r>
            <a:r>
              <a:rPr dirty="0" lang="en-US" err="1" smtClean="0"/>
              <a:t>epindermis</a:t>
            </a:r>
            <a:endParaRPr dirty="0" lang="en-US" smtClean="0"/>
          </a:p>
          <a:p>
            <a:r>
              <a:rPr dirty="0" lang="en-US" smtClean="0"/>
              <a:t>Finger nails and toe nails may be longer than usual and stained yellow from meconium</a:t>
            </a:r>
          </a:p>
          <a:p>
            <a:endParaRPr dirty="0" lang="en-US"/>
          </a:p>
        </p:txBody>
      </p:sp>
      <p:sp>
        <p:nvSpPr>
          <p:cNvPr id="1049320" name="Slide Number Placeholder 3"/>
          <p:cNvSpPr>
            <a:spLocks noGrp="1"/>
          </p:cNvSpPr>
          <p:nvPr>
            <p:ph type="sldNum" sz="quarter" idx="12"/>
          </p:nvPr>
        </p:nvSpPr>
        <p:spPr/>
        <p:txBody>
          <a:bodyPr/>
          <a:p>
            <a:fld id="{5F0F26D2-990D-4104-B198-15B1F813F25B}" type="slidenum">
              <a:rPr lang="en-US" smtClean="0"/>
              <a:t>216</a:t>
            </a:fld>
            <a:endParaRPr lang="en-US"/>
          </a:p>
        </p:txBody>
      </p:sp>
    </p:spTree>
  </p:cSld>
  <p:clrMapOvr>
    <a:masterClrMapping/>
  </p:clrMapOvr>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9321" name="Title 1"/>
          <p:cNvSpPr>
            <a:spLocks noGrp="1"/>
          </p:cNvSpPr>
          <p:nvPr>
            <p:ph type="title"/>
          </p:nvPr>
        </p:nvSpPr>
        <p:spPr>
          <a:xfrm>
            <a:off x="838200" y="1"/>
            <a:ext cx="10515600" cy="1146220"/>
          </a:xfrm>
        </p:spPr>
        <p:txBody>
          <a:bodyPr/>
          <a:p>
            <a:pPr algn="ctr"/>
            <a:r>
              <a:rPr dirty="0" lang="en-US" smtClean="0">
                <a:solidFill>
                  <a:srgbClr val="00B0F0"/>
                </a:solidFill>
              </a:rPr>
              <a:t>management</a:t>
            </a:r>
            <a:endParaRPr dirty="0" lang="en-US">
              <a:solidFill>
                <a:srgbClr val="00B0F0"/>
              </a:solidFill>
            </a:endParaRPr>
          </a:p>
        </p:txBody>
      </p:sp>
      <p:sp>
        <p:nvSpPr>
          <p:cNvPr id="1049322" name="Content Placeholder 2"/>
          <p:cNvSpPr>
            <a:spLocks noGrp="1"/>
          </p:cNvSpPr>
          <p:nvPr>
            <p:ph idx="1"/>
          </p:nvPr>
        </p:nvSpPr>
        <p:spPr>
          <a:xfrm>
            <a:off x="838200" y="1043189"/>
            <a:ext cx="10515600" cy="5133774"/>
          </a:xfrm>
        </p:spPr>
        <p:txBody>
          <a:bodyPr>
            <a:normAutofit lnSpcReduction="10000"/>
          </a:bodyPr>
          <a:p>
            <a:r>
              <a:rPr dirty="0" lang="en-US" smtClean="0"/>
              <a:t>Admit or refer any woman with a pregnancy that exceeds 41 weeks for review by an obstetrician</a:t>
            </a:r>
          </a:p>
          <a:p>
            <a:r>
              <a:rPr dirty="0" lang="en-US" smtClean="0"/>
              <a:t>Induction of </a:t>
            </a:r>
            <a:r>
              <a:rPr dirty="0" lang="en-US" err="1" smtClean="0"/>
              <a:t>labour</a:t>
            </a:r>
            <a:r>
              <a:rPr dirty="0" lang="en-US" smtClean="0"/>
              <a:t> should be done after 41 weeks  between 41+0- 42+0 to avoid post term pregnancy and the </a:t>
            </a:r>
            <a:r>
              <a:rPr dirty="0" lang="en-US" err="1" smtClean="0"/>
              <a:t>compliaction</a:t>
            </a:r>
            <a:endParaRPr dirty="0" lang="en-US" smtClean="0"/>
          </a:p>
          <a:p>
            <a:r>
              <a:rPr dirty="0" lang="en-US" smtClean="0"/>
              <a:t>Any prolonged pregnancy with obstetric complication induce </a:t>
            </a:r>
            <a:r>
              <a:rPr dirty="0" lang="en-US" err="1" smtClean="0"/>
              <a:t>labour</a:t>
            </a:r>
            <a:r>
              <a:rPr dirty="0" lang="en-US" smtClean="0"/>
              <a:t> artificially</a:t>
            </a:r>
          </a:p>
          <a:p>
            <a:r>
              <a:rPr dirty="0" lang="en-US" smtClean="0"/>
              <a:t>Assess mother for sudden weight gain, rising BP, proteinuria  this would indicate pre-</a:t>
            </a:r>
            <a:r>
              <a:rPr dirty="0" lang="en-US" err="1" smtClean="0"/>
              <a:t>eclampsia</a:t>
            </a:r>
            <a:endParaRPr dirty="0" lang="en-US" smtClean="0"/>
          </a:p>
          <a:p>
            <a:r>
              <a:rPr dirty="0" lang="en-US" smtClean="0"/>
              <a:t>Assess psychological well being of the mother </a:t>
            </a:r>
          </a:p>
          <a:p>
            <a:r>
              <a:rPr dirty="0" lang="en-US" smtClean="0"/>
              <a:t>Perform a cervical membrane sweep, this attempts to initiate </a:t>
            </a:r>
            <a:r>
              <a:rPr dirty="0" lang="en-US" err="1" smtClean="0"/>
              <a:t>labour</a:t>
            </a:r>
            <a:r>
              <a:rPr dirty="0" lang="en-US" smtClean="0"/>
              <a:t> physiologically</a:t>
            </a:r>
          </a:p>
          <a:p>
            <a:r>
              <a:rPr dirty="0" lang="en-US" smtClean="0"/>
              <a:t>Induction of </a:t>
            </a:r>
            <a:r>
              <a:rPr dirty="0" lang="en-US" err="1" smtClean="0"/>
              <a:t>labour</a:t>
            </a:r>
            <a:r>
              <a:rPr dirty="0" lang="en-US" smtClean="0"/>
              <a:t> should be done after 41 weeks</a:t>
            </a:r>
          </a:p>
        </p:txBody>
      </p:sp>
      <p:sp>
        <p:nvSpPr>
          <p:cNvPr id="1049323" name="Slide Number Placeholder 3"/>
          <p:cNvSpPr>
            <a:spLocks noGrp="1"/>
          </p:cNvSpPr>
          <p:nvPr>
            <p:ph type="sldNum" sz="quarter" idx="12"/>
          </p:nvPr>
        </p:nvSpPr>
        <p:spPr/>
        <p:txBody>
          <a:bodyPr/>
          <a:p>
            <a:fld id="{5F0F26D2-990D-4104-B198-15B1F813F25B}" type="slidenum">
              <a:rPr lang="en-US" smtClean="0"/>
              <a:t>217</a:t>
            </a:fld>
            <a:endParaRPr lang="en-US"/>
          </a:p>
        </p:txBody>
      </p:sp>
    </p:spTree>
  </p:cSld>
  <p:clrMapOvr>
    <a:masterClrMapping/>
  </p:clrMapOvr>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9324" name="Title 1"/>
          <p:cNvSpPr>
            <a:spLocks noGrp="1"/>
          </p:cNvSpPr>
          <p:nvPr>
            <p:ph type="title"/>
          </p:nvPr>
        </p:nvSpPr>
        <p:spPr/>
        <p:txBody>
          <a:bodyPr/>
          <a:p>
            <a:pPr algn="ctr"/>
            <a:r>
              <a:rPr dirty="0" lang="en-US">
                <a:solidFill>
                  <a:srgbClr val="00B0F0"/>
                </a:solidFill>
              </a:rPr>
              <a:t>Indications for </a:t>
            </a:r>
            <a:r>
              <a:rPr dirty="0" lang="en-US" smtClean="0">
                <a:solidFill>
                  <a:srgbClr val="00B0F0"/>
                </a:solidFill>
              </a:rPr>
              <a:t>induction</a:t>
            </a:r>
            <a:endParaRPr dirty="0" lang="en-US"/>
          </a:p>
        </p:txBody>
      </p:sp>
      <p:sp>
        <p:nvSpPr>
          <p:cNvPr id="1049325" name="Content Placeholder 2"/>
          <p:cNvSpPr>
            <a:spLocks noGrp="1"/>
          </p:cNvSpPr>
          <p:nvPr>
            <p:ph idx="1"/>
          </p:nvPr>
        </p:nvSpPr>
        <p:spPr/>
        <p:txBody>
          <a:bodyPr/>
          <a:p>
            <a:pPr indent="0" marL="0">
              <a:buNone/>
            </a:pPr>
            <a:r>
              <a:rPr dirty="0" lang="en-US" err="1" smtClean="0"/>
              <a:t>Foetal</a:t>
            </a:r>
            <a:r>
              <a:rPr dirty="0" lang="en-US" smtClean="0"/>
              <a:t>:</a:t>
            </a:r>
          </a:p>
          <a:p>
            <a:pPr indent="-514350" marL="514350">
              <a:buAutoNum type="arabicPeriod"/>
            </a:pPr>
            <a:r>
              <a:rPr dirty="0" lang="en-US" smtClean="0"/>
              <a:t>Intrauterine growth restriction (IUGR)- the </a:t>
            </a:r>
            <a:r>
              <a:rPr dirty="0" lang="en-US" err="1" smtClean="0"/>
              <a:t>foetus</a:t>
            </a:r>
            <a:r>
              <a:rPr dirty="0" lang="en-US" smtClean="0"/>
              <a:t> will be compromised if pregnancy is around to continue.</a:t>
            </a:r>
          </a:p>
          <a:p>
            <a:pPr indent="-514350" marL="514350">
              <a:buAutoNum type="arabicPeriod"/>
            </a:pPr>
            <a:r>
              <a:rPr dirty="0" lang="en-US" err="1" smtClean="0"/>
              <a:t>Macrosomia</a:t>
            </a:r>
            <a:r>
              <a:rPr dirty="0" lang="en-US" smtClean="0"/>
              <a:t>- to reduce the risk associated with shoulder dystocia.</a:t>
            </a:r>
          </a:p>
          <a:p>
            <a:pPr indent="-514350" marL="514350">
              <a:buAutoNum type="arabicPeriod"/>
            </a:pPr>
            <a:r>
              <a:rPr dirty="0" lang="en-US" err="1" smtClean="0"/>
              <a:t>Foetal</a:t>
            </a:r>
            <a:r>
              <a:rPr dirty="0" lang="en-US" smtClean="0"/>
              <a:t> death</a:t>
            </a:r>
          </a:p>
          <a:p>
            <a:pPr indent="-514350" marL="514350">
              <a:buAutoNum type="arabicPeriod"/>
            </a:pPr>
            <a:r>
              <a:rPr dirty="0" lang="en-US" err="1" smtClean="0"/>
              <a:t>Foetal</a:t>
            </a:r>
            <a:r>
              <a:rPr dirty="0" lang="en-US" smtClean="0"/>
              <a:t> anomaly not compatible with life</a:t>
            </a:r>
          </a:p>
          <a:p>
            <a:pPr indent="-514350" marL="514350">
              <a:buAutoNum type="arabicPeriod"/>
            </a:pPr>
            <a:endParaRPr dirty="0" lang="en-US" smtClean="0"/>
          </a:p>
          <a:p>
            <a:pPr indent="-514350" marL="514350">
              <a:buAutoNum type="arabicPeriod"/>
            </a:pPr>
            <a:endParaRPr dirty="0" lang="en-US"/>
          </a:p>
        </p:txBody>
      </p:sp>
      <p:sp>
        <p:nvSpPr>
          <p:cNvPr id="1049326" name="Slide Number Placeholder 3"/>
          <p:cNvSpPr>
            <a:spLocks noGrp="1"/>
          </p:cNvSpPr>
          <p:nvPr>
            <p:ph type="sldNum" sz="quarter" idx="12"/>
          </p:nvPr>
        </p:nvSpPr>
        <p:spPr/>
        <p:txBody>
          <a:bodyPr/>
          <a:p>
            <a:fld id="{5F0F26D2-990D-4104-B198-15B1F813F25B}" type="slidenum">
              <a:rPr lang="en-US" smtClean="0"/>
              <a:t>218</a:t>
            </a:fld>
            <a:endParaRPr lang="en-US"/>
          </a:p>
        </p:txBody>
      </p:sp>
    </p:spTree>
  </p:cSld>
  <p:clrMapOvr>
    <a:masterClrMapping/>
  </p:clrMapOvr>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9327" name="Title 1"/>
          <p:cNvSpPr>
            <a:spLocks noGrp="1"/>
          </p:cNvSpPr>
          <p:nvPr>
            <p:ph type="title"/>
          </p:nvPr>
        </p:nvSpPr>
        <p:spPr/>
        <p:txBody>
          <a:bodyPr/>
          <a:p>
            <a:pPr algn="ctr"/>
            <a:r>
              <a:rPr dirty="0" lang="en-US" smtClean="0">
                <a:solidFill>
                  <a:srgbClr val="00B0F0"/>
                </a:solidFill>
              </a:rPr>
              <a:t>Indications for induction</a:t>
            </a:r>
            <a:endParaRPr dirty="0" lang="en-US">
              <a:solidFill>
                <a:srgbClr val="00B0F0"/>
              </a:solidFill>
            </a:endParaRPr>
          </a:p>
        </p:txBody>
      </p:sp>
      <p:sp>
        <p:nvSpPr>
          <p:cNvPr id="1049328" name="Content Placeholder 2"/>
          <p:cNvSpPr>
            <a:spLocks noGrp="1"/>
          </p:cNvSpPr>
          <p:nvPr>
            <p:ph idx="1"/>
          </p:nvPr>
        </p:nvSpPr>
        <p:spPr/>
        <p:txBody>
          <a:bodyPr/>
          <a:p>
            <a:pPr indent="0" marL="0">
              <a:buNone/>
            </a:pPr>
            <a:r>
              <a:rPr dirty="0" lang="en-US" smtClean="0"/>
              <a:t>Maternal:</a:t>
            </a:r>
          </a:p>
          <a:p>
            <a:pPr indent="-514350" marL="514350">
              <a:buAutoNum type="arabicPeriod"/>
            </a:pPr>
            <a:r>
              <a:rPr dirty="0" lang="en-US" smtClean="0"/>
              <a:t>prolonged pregnancy &gt;42 weeks</a:t>
            </a:r>
          </a:p>
          <a:p>
            <a:pPr indent="-514350" marL="514350">
              <a:buAutoNum type="arabicPeriod"/>
            </a:pPr>
            <a:r>
              <a:rPr dirty="0" lang="en-US" smtClean="0"/>
              <a:t>Hypertension including pre-</a:t>
            </a:r>
            <a:r>
              <a:rPr dirty="0" lang="en-US" err="1" smtClean="0"/>
              <a:t>eclampsia</a:t>
            </a:r>
            <a:endParaRPr dirty="0" lang="en-US" smtClean="0"/>
          </a:p>
          <a:p>
            <a:pPr indent="-514350" marL="514350">
              <a:buAutoNum type="arabicPeriod"/>
            </a:pPr>
            <a:r>
              <a:rPr dirty="0" lang="en-US" smtClean="0"/>
              <a:t>Diabetes the type and severity of diabetes influences the decision to induce. Risk of </a:t>
            </a:r>
            <a:r>
              <a:rPr dirty="0" lang="en-US" err="1" smtClean="0"/>
              <a:t>macrosomia</a:t>
            </a:r>
            <a:r>
              <a:rPr dirty="0" lang="en-US" smtClean="0"/>
              <a:t> is increased.</a:t>
            </a:r>
          </a:p>
          <a:p>
            <a:pPr indent="-514350" marL="514350">
              <a:buAutoNum type="arabicPeriod"/>
            </a:pPr>
            <a:r>
              <a:rPr dirty="0" lang="en-US" err="1" smtClean="0"/>
              <a:t>Prelabour</a:t>
            </a:r>
            <a:r>
              <a:rPr dirty="0" lang="en-US" smtClean="0"/>
              <a:t>  rupture of membranes (24 hours)</a:t>
            </a:r>
          </a:p>
          <a:p>
            <a:pPr indent="-514350" marL="514350">
              <a:buAutoNum type="arabicPeriod"/>
            </a:pPr>
            <a:endParaRPr dirty="0" lang="en-US"/>
          </a:p>
        </p:txBody>
      </p:sp>
      <p:sp>
        <p:nvSpPr>
          <p:cNvPr id="1049329" name="Slide Number Placeholder 3"/>
          <p:cNvSpPr>
            <a:spLocks noGrp="1"/>
          </p:cNvSpPr>
          <p:nvPr>
            <p:ph type="sldNum" sz="quarter" idx="12"/>
          </p:nvPr>
        </p:nvSpPr>
        <p:spPr/>
        <p:txBody>
          <a:bodyPr/>
          <a:p>
            <a:fld id="{5F0F26D2-990D-4104-B198-15B1F813F25B}" type="slidenum">
              <a:rPr lang="en-US" smtClean="0"/>
              <a:t>219</a:t>
            </a:fld>
            <a:endParaRPr lang="en-US"/>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682" name="Title 1"/>
          <p:cNvSpPr>
            <a:spLocks noGrp="1"/>
          </p:cNvSpPr>
          <p:nvPr>
            <p:ph type="title"/>
          </p:nvPr>
        </p:nvSpPr>
        <p:spPr>
          <a:xfrm>
            <a:off x="838200" y="90153"/>
            <a:ext cx="10515600" cy="450760"/>
          </a:xfrm>
        </p:spPr>
        <p:txBody>
          <a:bodyPr>
            <a:normAutofit fontScale="90000"/>
          </a:bodyPr>
          <a:p>
            <a:pPr algn="ctr"/>
            <a:r>
              <a:rPr dirty="0" lang="en-US" smtClean="0">
                <a:solidFill>
                  <a:srgbClr val="00B0F0"/>
                </a:solidFill>
              </a:rPr>
              <a:t>Morning sickness vs hyperemesis gravidarum</a:t>
            </a:r>
            <a:endParaRPr dirty="0" lang="en-US">
              <a:solidFill>
                <a:srgbClr val="00B0F0"/>
              </a:solidFill>
            </a:endParaRPr>
          </a:p>
        </p:txBody>
      </p:sp>
      <p:graphicFrame>
        <p:nvGraphicFramePr>
          <p:cNvPr id="4194304" name="Content Placeholder 4"/>
          <p:cNvGraphicFramePr>
            <a:graphicFrameLocks noGrp="1"/>
          </p:cNvGraphicFramePr>
          <p:nvPr>
            <p:ph idx="1"/>
          </p:nvPr>
        </p:nvGraphicFramePr>
        <p:xfrm>
          <a:off x="180303" y="631063"/>
          <a:ext cx="11758412" cy="5760063"/>
        </p:xfrm>
        <a:graphic>
          <a:graphicData uri="http://schemas.openxmlformats.org/drawingml/2006/table">
            <a:tbl>
              <a:tblPr firstRow="1" firstCol="1" bandRow="1"/>
              <a:tblGrid>
                <a:gridCol w="3918632"/>
                <a:gridCol w="3919890"/>
                <a:gridCol w="3919890"/>
              </a:tblGrid>
              <a:tr h="185336">
                <a:tc>
                  <a:txBody>
                    <a:bodyPr/>
                    <a:p>
                      <a:pPr marL="0" marR="0">
                        <a:lnSpc>
                          <a:spcPct val="107000"/>
                        </a:lnSpc>
                        <a:spcBef>
                          <a:spcPts val="0"/>
                        </a:spcBef>
                        <a:spcAft>
                          <a:spcPts val="0"/>
                        </a:spcAft>
                      </a:pPr>
                      <a:r>
                        <a:rPr b="1" dirty="0" sz="1600" lang="en-US">
                          <a:effectLst/>
                          <a:latin typeface="Calibri" panose="020F0502020204030204" pitchFamily="34" charset="0"/>
                          <a:ea typeface="Calibri" panose="020F0502020204030204" pitchFamily="34" charset="0"/>
                          <a:cs typeface="Times New Roman" panose="02020603050405020304" pitchFamily="18" charset="0"/>
                        </a:rPr>
                        <a:t>SYMPTOMS</a:t>
                      </a:r>
                      <a:endParaRPr dirty="0" sz="1600" lang="en-US">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b="1" sz="1600" lang="en-US">
                          <a:effectLst/>
                          <a:latin typeface="Calibri" panose="020F0502020204030204" pitchFamily="34" charset="0"/>
                          <a:ea typeface="Calibri" panose="020F0502020204030204" pitchFamily="34" charset="0"/>
                          <a:cs typeface="Times New Roman" panose="02020603050405020304" pitchFamily="18" charset="0"/>
                        </a:rPr>
                        <a:t>MORNING SICKNESS</a:t>
                      </a:r>
                      <a:endParaRPr sz="1600" lang="en-US">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b="1" dirty="0" sz="1600" lang="en-US">
                          <a:effectLst/>
                          <a:latin typeface="Calibri" panose="020F0502020204030204" pitchFamily="34" charset="0"/>
                          <a:ea typeface="Calibri" panose="020F0502020204030204" pitchFamily="34" charset="0"/>
                          <a:cs typeface="Times New Roman" panose="02020603050405020304" pitchFamily="18" charset="0"/>
                        </a:rPr>
                        <a:t>HYPEREMESIS GRAVIDARUM</a:t>
                      </a:r>
                      <a:endParaRPr dirty="0" sz="1600" lang="en-US">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336">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Occurrence rate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75% of all women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dirty="0" sz="1600" lang="en-US" smtClean="0">
                          <a:effectLst/>
                          <a:latin typeface="Calibri" panose="020F0502020204030204" pitchFamily="34" charset="0"/>
                          <a:ea typeface="Calibri" panose="020F0502020204030204" pitchFamily="34" charset="0"/>
                          <a:cs typeface="Times New Roman" panose="02020603050405020304" pitchFamily="18" charset="0"/>
                        </a:rPr>
                        <a:t>1- 1.5% </a:t>
                      </a:r>
                      <a:r>
                        <a:rPr dirty="0" sz="1600" lang="en-US">
                          <a:effectLst/>
                          <a:latin typeface="Calibri" panose="020F0502020204030204" pitchFamily="34" charset="0"/>
                          <a:ea typeface="Calibri" panose="020F0502020204030204" pitchFamily="34" charset="0"/>
                          <a:cs typeface="Times New Roman" panose="02020603050405020304" pitchFamily="18" charset="0"/>
                        </a:rPr>
                        <a:t>of all women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17">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Typical onset and duration of nausea and vomiting</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Begin around 4-6 weeks, generally ease between 12-20 weeks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May begin before pregnancy is confirmed, typically peak at 9-13 weeks, but often last throughout pregnancy.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911">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Severity of nausea and vomiting</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Varies, however typicall short periods of nausea and infrequent vomiting episodes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Nausea often constant, with multiple episodes of vomiting per day. Affects ability to eat, drink and care for  self and others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124">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Weight loss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Minimal if any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Weight loss is often severe and rapid. &gt;5% of pre-pregnant weight is common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17">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Clinical signs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none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Dehydration, weight loss, ketosis, electrolyte imbalance. If left untreated can lead to other complication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17">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Effects on quality of life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Minimal if any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QOL affected completely patient cannot eat, drink, speak, read, watch TV, cope with bright light or look after self.</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17">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Treatment options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Change in lifestyle should be enough , rest, eating “eating little and often”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Medical treatment is crucial , anti-emetics, IV hydration, multivitamins and mineral supliments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124">
                <a:tc>
                  <a:txBody>
                    <a:bodyPr/>
                    <a:p>
                      <a:pPr marL="0" marR="0">
                        <a:lnSpc>
                          <a:spcPct val="107000"/>
                        </a:lnSpc>
                        <a:spcBef>
                          <a:spcPts val="0"/>
                        </a:spcBef>
                        <a:spcAft>
                          <a:spcPts val="0"/>
                        </a:spcAft>
                      </a:pPr>
                      <a:r>
                        <a:rPr sz="1600" lang="en-US">
                          <a:effectLst/>
                          <a:latin typeface="Calibri" panose="020F0502020204030204" pitchFamily="34" charset="0"/>
                          <a:ea typeface="Calibri" panose="020F0502020204030204" pitchFamily="34" charset="0"/>
                          <a:cs typeface="Times New Roman" panose="02020603050405020304" pitchFamily="18" charset="0"/>
                        </a:rPr>
                        <a:t>Other considerations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dirty="0" sz="1600" lang="en-US">
                          <a:effectLst/>
                          <a:latin typeface="Calibri" panose="020F0502020204030204" pitchFamily="34" charset="0"/>
                          <a:ea typeface="Calibri" panose="020F0502020204030204" pitchFamily="34" charset="0"/>
                          <a:cs typeface="Times New Roman" panose="02020603050405020304" pitchFamily="18" charset="0"/>
                        </a:rPr>
                        <a:t>none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a:lnSpc>
                          <a:spcPct val="107000"/>
                        </a:lnSpc>
                        <a:spcBef>
                          <a:spcPts val="0"/>
                        </a:spcBef>
                        <a:spcAft>
                          <a:spcPts val="0"/>
                        </a:spcAft>
                      </a:pPr>
                      <a:r>
                        <a:rPr dirty="0" sz="1600" lang="en-US">
                          <a:effectLst/>
                          <a:latin typeface="Calibri" panose="020F0502020204030204" pitchFamily="34" charset="0"/>
                          <a:ea typeface="Calibri" panose="020F0502020204030204" pitchFamily="34" charset="0"/>
                          <a:cs typeface="Times New Roman" panose="02020603050405020304" pitchFamily="18" charset="0"/>
                        </a:rPr>
                        <a:t>Antenatal depression ,postnatal depression and post- traumatic stress disorders</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8683" name="Slide Number Placeholder 2"/>
          <p:cNvSpPr>
            <a:spLocks noGrp="1"/>
          </p:cNvSpPr>
          <p:nvPr>
            <p:ph type="sldNum" sz="quarter" idx="12"/>
          </p:nvPr>
        </p:nvSpPr>
        <p:spPr/>
        <p:txBody>
          <a:bodyPr/>
          <a:p>
            <a:fld id="{5F0F26D2-990D-4104-B198-15B1F813F25B}" type="slidenum">
              <a:rPr lang="en-US" smtClean="0"/>
              <a:t>22</a:t>
            </a:fld>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9330" name="Title 1"/>
          <p:cNvSpPr>
            <a:spLocks noGrp="1"/>
          </p:cNvSpPr>
          <p:nvPr>
            <p:ph type="title"/>
          </p:nvPr>
        </p:nvSpPr>
        <p:spPr>
          <a:xfrm>
            <a:off x="889715" y="0"/>
            <a:ext cx="10515600" cy="824249"/>
          </a:xfrm>
        </p:spPr>
        <p:txBody>
          <a:bodyPr>
            <a:normAutofit/>
          </a:bodyPr>
          <a:p>
            <a:pPr algn="ctr"/>
            <a:r>
              <a:rPr dirty="0" lang="en-US" smtClean="0">
                <a:solidFill>
                  <a:srgbClr val="FF0000"/>
                </a:solidFill>
              </a:rPr>
              <a:t>9. </a:t>
            </a:r>
            <a:r>
              <a:rPr dirty="0" lang="en-US" err="1" smtClean="0">
                <a:solidFill>
                  <a:srgbClr val="FF0000"/>
                </a:solidFill>
              </a:rPr>
              <a:t>Anaemia</a:t>
            </a:r>
            <a:r>
              <a:rPr dirty="0" lang="en-US" smtClean="0">
                <a:solidFill>
                  <a:srgbClr val="FF0000"/>
                </a:solidFill>
              </a:rPr>
              <a:t> In Pregnancy</a:t>
            </a:r>
            <a:endParaRPr dirty="0" lang="en-US">
              <a:solidFill>
                <a:srgbClr val="FF0000"/>
              </a:solidFill>
            </a:endParaRPr>
          </a:p>
        </p:txBody>
      </p:sp>
      <p:sp>
        <p:nvSpPr>
          <p:cNvPr id="1049331" name="Content Placeholder 2"/>
          <p:cNvSpPr>
            <a:spLocks noGrp="1"/>
          </p:cNvSpPr>
          <p:nvPr>
            <p:ph idx="1"/>
          </p:nvPr>
        </p:nvSpPr>
        <p:spPr>
          <a:xfrm>
            <a:off x="991673" y="1352282"/>
            <a:ext cx="10109916" cy="5164427"/>
          </a:xfrm>
        </p:spPr>
        <p:txBody>
          <a:bodyPr>
            <a:noAutofit/>
          </a:bodyPr>
          <a:p>
            <a:pPr algn="just" indent="-342900" lvl="1" marL="571500">
              <a:spcBef>
                <a:spcPts val="0"/>
              </a:spcBef>
              <a:buFont typeface="Wingdings" panose="05000000000000000000" pitchFamily="2" charset="2"/>
              <a:buChar char="Ø"/>
            </a:pPr>
            <a:r>
              <a:rPr b="1" dirty="0" sz="2800" lang="en-US" err="1">
                <a:ea typeface="Times New Roman" panose="02020603050405020304" pitchFamily="18" charset="0"/>
              </a:rPr>
              <a:t>Anaemia</a:t>
            </a:r>
            <a:r>
              <a:rPr dirty="0" sz="2800" lang="en-US">
                <a:ea typeface="Times New Roman" panose="02020603050405020304" pitchFamily="18" charset="0"/>
              </a:rPr>
              <a:t> is a deficiency in the quality or quantity of red blood cells with the result that the oxygen carrying capacity of the blood is reduced. </a:t>
            </a:r>
            <a:endParaRPr dirty="0" sz="2800" lang="en-US" smtClean="0">
              <a:ea typeface="Times New Roman" panose="02020603050405020304" pitchFamily="18" charset="0"/>
            </a:endParaRPr>
          </a:p>
          <a:p>
            <a:pPr algn="just" indent="-342900" lvl="1" marL="571500">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normal </a:t>
            </a:r>
            <a:r>
              <a:rPr dirty="0" sz="2800" lang="en-US" err="1">
                <a:ea typeface="Times New Roman" panose="02020603050405020304" pitchFamily="18" charset="0"/>
              </a:rPr>
              <a:t>haemoglobin</a:t>
            </a:r>
            <a:r>
              <a:rPr dirty="0" sz="2800" lang="en-US">
                <a:ea typeface="Times New Roman" panose="02020603050405020304" pitchFamily="18" charset="0"/>
              </a:rPr>
              <a:t> level in a female is </a:t>
            </a:r>
            <a:r>
              <a:rPr b="1" dirty="0" sz="2800" lang="en-US">
                <a:ea typeface="Times New Roman" panose="02020603050405020304" pitchFamily="18" charset="0"/>
              </a:rPr>
              <a:t>12 to 14gm </a:t>
            </a:r>
            <a:r>
              <a:rPr dirty="0" sz="2800" lang="en-US">
                <a:ea typeface="Times New Roman" panose="02020603050405020304" pitchFamily="18" charset="0"/>
              </a:rPr>
              <a:t>per </a:t>
            </a:r>
            <a:r>
              <a:rPr dirty="0" sz="2800" lang="en-US" smtClean="0">
                <a:ea typeface="Times New Roman" panose="02020603050405020304" pitchFamily="18" charset="0"/>
              </a:rPr>
              <a:t>deciliter.</a:t>
            </a:r>
          </a:p>
          <a:p>
            <a:pPr fontAlgn="base" lvl="1">
              <a:lnSpc>
                <a:spcPct val="100000"/>
              </a:lnSpc>
              <a:spcBef>
                <a:spcPct val="20000"/>
              </a:spcBef>
              <a:spcAft>
                <a:spcPct val="0"/>
              </a:spcAft>
              <a:buFont typeface="Wingdings" panose="05000000000000000000" pitchFamily="2" charset="2"/>
              <a:buChar char="Ø"/>
            </a:pPr>
            <a:r>
              <a:rPr dirty="0" sz="2800" lang="en-US" err="1" smtClean="0">
                <a:ea typeface="Times New Roman" panose="02020603050405020304" pitchFamily="18" charset="0"/>
              </a:rPr>
              <a:t>Anaemia</a:t>
            </a:r>
            <a:r>
              <a:rPr dirty="0" sz="2800" lang="en-US" smtClean="0">
                <a:ea typeface="Times New Roman" panose="02020603050405020304" pitchFamily="18" charset="0"/>
              </a:rPr>
              <a:t> is diagnosed in pregnant women when the </a:t>
            </a:r>
            <a:r>
              <a:rPr dirty="0" sz="2800" lang="en-US" err="1" smtClean="0">
                <a:ea typeface="Times New Roman" panose="02020603050405020304" pitchFamily="18" charset="0"/>
              </a:rPr>
              <a:t>haemoglobin</a:t>
            </a:r>
            <a:r>
              <a:rPr dirty="0" sz="2800" lang="en-US" smtClean="0">
                <a:ea typeface="Times New Roman" panose="02020603050405020304" pitchFamily="18" charset="0"/>
              </a:rPr>
              <a:t> level is below 10gm per deciliter</a:t>
            </a:r>
          </a:p>
          <a:p>
            <a:pPr fontAlgn="base" lvl="1">
              <a:lnSpc>
                <a:spcPct val="100000"/>
              </a:lnSpc>
              <a:spcBef>
                <a:spcPct val="20000"/>
              </a:spcBef>
              <a:spcAft>
                <a:spcPct val="0"/>
              </a:spcAft>
              <a:buFont typeface="Wingdings" panose="05000000000000000000" pitchFamily="2" charset="2"/>
              <a:buChar char="Ø"/>
            </a:pPr>
            <a:r>
              <a:rPr dirty="0" sz="2800" lang="en-US" smtClean="0">
                <a:ea typeface="Times New Roman" panose="02020603050405020304" pitchFamily="18" charset="0"/>
              </a:rPr>
              <a:t>50% of  all pregnant women are considered to be </a:t>
            </a:r>
            <a:r>
              <a:rPr dirty="0" sz="2800" lang="en-US" err="1" smtClean="0">
                <a:ea typeface="Times New Roman" panose="02020603050405020304" pitchFamily="18" charset="0"/>
              </a:rPr>
              <a:t>anaemic</a:t>
            </a:r>
            <a:r>
              <a:rPr dirty="0" sz="2800" lang="en-US" smtClean="0">
                <a:ea typeface="Times New Roman" panose="02020603050405020304" pitchFamily="18" charset="0"/>
              </a:rPr>
              <a:t>.</a:t>
            </a:r>
          </a:p>
          <a:p>
            <a:pPr fontAlgn="base" lvl="1">
              <a:lnSpc>
                <a:spcPct val="100000"/>
              </a:lnSpc>
              <a:spcBef>
                <a:spcPct val="20000"/>
              </a:spcBef>
              <a:spcAft>
                <a:spcPct val="0"/>
              </a:spcAft>
              <a:buFont typeface="Wingdings" panose="05000000000000000000" pitchFamily="2" charset="2"/>
              <a:buChar char="Ø"/>
            </a:pPr>
            <a:r>
              <a:rPr dirty="0" sz="2800" lang="en-US" smtClean="0">
                <a:ea typeface="Times New Roman" panose="02020603050405020304" pitchFamily="18" charset="0"/>
              </a:rPr>
              <a:t>52% in the  non </a:t>
            </a:r>
            <a:r>
              <a:rPr dirty="0" sz="2800" lang="en-US" err="1" smtClean="0">
                <a:ea typeface="Times New Roman" panose="02020603050405020304" pitchFamily="18" charset="0"/>
              </a:rPr>
              <a:t>industrialised</a:t>
            </a:r>
            <a:r>
              <a:rPr dirty="0" sz="2800" lang="en-US" smtClean="0">
                <a:ea typeface="Times New Roman" panose="02020603050405020304" pitchFamily="18" charset="0"/>
              </a:rPr>
              <a:t> countries and 23% in the industrialized world.</a:t>
            </a:r>
          </a:p>
        </p:txBody>
      </p:sp>
      <p:sp>
        <p:nvSpPr>
          <p:cNvPr id="1049332" name="Slide Number Placeholder 3"/>
          <p:cNvSpPr>
            <a:spLocks noGrp="1"/>
          </p:cNvSpPr>
          <p:nvPr>
            <p:ph type="sldNum" sz="quarter" idx="12"/>
          </p:nvPr>
        </p:nvSpPr>
        <p:spPr/>
        <p:txBody>
          <a:bodyPr/>
          <a:p>
            <a:fld id="{5F0F26D2-990D-4104-B198-15B1F813F25B}" type="slidenum">
              <a:rPr lang="en-US" smtClean="0"/>
              <a:t>220</a:t>
            </a:fld>
            <a:endParaRPr lang="en-US"/>
          </a:p>
        </p:txBody>
      </p:sp>
    </p:spTree>
  </p:cSld>
  <p:clrMapOvr>
    <a:masterClrMapping/>
  </p:clrMapOvr>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9333" name="Title 1"/>
          <p:cNvSpPr>
            <a:spLocks noGrp="1"/>
          </p:cNvSpPr>
          <p:nvPr>
            <p:ph type="title"/>
          </p:nvPr>
        </p:nvSpPr>
        <p:spPr/>
        <p:txBody>
          <a:bodyPr/>
          <a:p>
            <a:pPr algn="ctr"/>
            <a:r>
              <a:rPr dirty="0" lang="en-US" err="1" smtClean="0">
                <a:solidFill>
                  <a:srgbClr val="00B0F0"/>
                </a:solidFill>
              </a:rPr>
              <a:t>Anaemia</a:t>
            </a:r>
            <a:r>
              <a:rPr dirty="0" lang="en-US" smtClean="0">
                <a:solidFill>
                  <a:srgbClr val="00B0F0"/>
                </a:solidFill>
              </a:rPr>
              <a:t> in pregnancy </a:t>
            </a:r>
            <a:endParaRPr dirty="0" lang="en-US">
              <a:solidFill>
                <a:srgbClr val="00B0F0"/>
              </a:solidFill>
            </a:endParaRPr>
          </a:p>
        </p:txBody>
      </p:sp>
      <p:sp>
        <p:nvSpPr>
          <p:cNvPr id="1049334" name="Content Placeholder 2"/>
          <p:cNvSpPr>
            <a:spLocks noGrp="1"/>
          </p:cNvSpPr>
          <p:nvPr>
            <p:ph idx="1"/>
          </p:nvPr>
        </p:nvSpPr>
        <p:spPr/>
        <p:txBody>
          <a:bodyPr/>
          <a:p>
            <a:pPr fontAlgn="base" lvl="1">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rPr>
              <a:t>Non pregnant women 		</a:t>
            </a:r>
            <a:r>
              <a:rPr altLang="en-US" dirty="0" sz="2800" kern="0" lang="en-US" err="1">
                <a:solidFill>
                  <a:srgbClr val="000000"/>
                </a:solidFill>
              </a:rPr>
              <a:t>Hb</a:t>
            </a:r>
            <a:r>
              <a:rPr altLang="en-US" dirty="0" sz="2800" kern="0" lang="en-US">
                <a:solidFill>
                  <a:srgbClr val="000000"/>
                </a:solidFill>
              </a:rPr>
              <a:t> &lt; 12gm%</a:t>
            </a:r>
          </a:p>
          <a:p>
            <a:pPr fontAlgn="base" lvl="1">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rPr>
              <a:t>Pregnant women (WHO)	</a:t>
            </a:r>
            <a:r>
              <a:rPr altLang="en-US" dirty="0" sz="2800" kern="0" lang="en-US" err="1">
                <a:solidFill>
                  <a:srgbClr val="000000"/>
                </a:solidFill>
              </a:rPr>
              <a:t>Hb</a:t>
            </a:r>
            <a:r>
              <a:rPr altLang="en-US" dirty="0" sz="2800" kern="0" lang="en-US">
                <a:solidFill>
                  <a:srgbClr val="000000"/>
                </a:solidFill>
              </a:rPr>
              <a:t> &lt; 11 gm% </a:t>
            </a:r>
          </a:p>
          <a:p>
            <a:pPr fontAlgn="base" lvl="1">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rPr>
              <a:t>			</a:t>
            </a:r>
            <a:r>
              <a:rPr altLang="en-US" dirty="0" sz="2800" kern="0" lang="en-US" err="1">
                <a:solidFill>
                  <a:srgbClr val="000000"/>
                </a:solidFill>
              </a:rPr>
              <a:t>Haematocrit</a:t>
            </a:r>
            <a:r>
              <a:rPr altLang="en-US" dirty="0" sz="2800" kern="0" lang="en-US">
                <a:solidFill>
                  <a:srgbClr val="000000"/>
                </a:solidFill>
              </a:rPr>
              <a:t>		&lt; 33%</a:t>
            </a:r>
          </a:p>
          <a:p>
            <a:pPr fontAlgn="base" lvl="1">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rPr>
              <a:t>Pregnant women (CDC) 	</a:t>
            </a:r>
            <a:r>
              <a:rPr altLang="en-US" dirty="0" sz="2800" kern="0" lang="en-US" err="1">
                <a:solidFill>
                  <a:srgbClr val="000000"/>
                </a:solidFill>
              </a:rPr>
              <a:t>Hb</a:t>
            </a:r>
            <a:r>
              <a:rPr altLang="en-US" dirty="0" sz="2800" kern="0" lang="en-US">
                <a:solidFill>
                  <a:srgbClr val="000000"/>
                </a:solidFill>
              </a:rPr>
              <a:t> &lt;11 gm% </a:t>
            </a:r>
          </a:p>
          <a:p>
            <a:pPr fontAlgn="base" lvl="1">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rPr>
              <a:t>	1</a:t>
            </a:r>
            <a:r>
              <a:rPr altLang="en-US" baseline="30000" dirty="0" sz="2800" kern="0" lang="en-US">
                <a:solidFill>
                  <a:srgbClr val="000000"/>
                </a:solidFill>
              </a:rPr>
              <a:t>st</a:t>
            </a:r>
            <a:r>
              <a:rPr altLang="en-US" dirty="0" sz="2800" kern="0" lang="en-US">
                <a:solidFill>
                  <a:srgbClr val="000000"/>
                </a:solidFill>
              </a:rPr>
              <a:t>&amp;3</a:t>
            </a:r>
            <a:r>
              <a:rPr altLang="en-US" baseline="30000" dirty="0" sz="2800" kern="0" lang="en-US">
                <a:solidFill>
                  <a:srgbClr val="000000"/>
                </a:solidFill>
              </a:rPr>
              <a:t>rd</a:t>
            </a:r>
            <a:r>
              <a:rPr altLang="en-US" dirty="0" sz="2800" kern="0" lang="en-US">
                <a:solidFill>
                  <a:srgbClr val="000000"/>
                </a:solidFill>
              </a:rPr>
              <a:t> Trimester</a:t>
            </a:r>
          </a:p>
          <a:p>
            <a:pPr fontAlgn="base" lvl="1">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rPr>
              <a:t>	2</a:t>
            </a:r>
            <a:r>
              <a:rPr altLang="en-US" baseline="30000" dirty="0" sz="2800" kern="0" lang="en-US">
                <a:solidFill>
                  <a:srgbClr val="000000"/>
                </a:solidFill>
              </a:rPr>
              <a:t>nd</a:t>
            </a:r>
            <a:r>
              <a:rPr altLang="en-US" dirty="0" sz="2800" kern="0" lang="en-US">
                <a:solidFill>
                  <a:srgbClr val="000000"/>
                </a:solidFill>
              </a:rPr>
              <a:t> trimester		          	</a:t>
            </a:r>
            <a:r>
              <a:rPr altLang="en-US" dirty="0" sz="2800" kern="0" lang="en-US" err="1">
                <a:solidFill>
                  <a:srgbClr val="000000"/>
                </a:solidFill>
              </a:rPr>
              <a:t>Hb</a:t>
            </a:r>
            <a:r>
              <a:rPr altLang="en-US" dirty="0" sz="2800" kern="0" lang="en-US">
                <a:solidFill>
                  <a:srgbClr val="000000"/>
                </a:solidFill>
              </a:rPr>
              <a:t> &lt; 10.5 gm% </a:t>
            </a:r>
          </a:p>
          <a:p>
            <a:pPr algn="just" indent="0" lvl="1" marL="228600">
              <a:spcBef>
                <a:spcPts val="0"/>
              </a:spcBef>
              <a:buNone/>
            </a:pPr>
            <a:r>
              <a:rPr dirty="0" sz="2800" lang="en-US">
                <a:solidFill>
                  <a:prstClr val="black"/>
                </a:solidFill>
                <a:ea typeface="Times New Roman" panose="02020603050405020304" pitchFamily="18" charset="0"/>
              </a:rPr>
              <a:t> </a:t>
            </a:r>
          </a:p>
          <a:p>
            <a:endParaRPr dirty="0" lang="en-US"/>
          </a:p>
        </p:txBody>
      </p:sp>
      <p:sp>
        <p:nvSpPr>
          <p:cNvPr id="1049335" name="Slide Number Placeholder 3"/>
          <p:cNvSpPr>
            <a:spLocks noGrp="1"/>
          </p:cNvSpPr>
          <p:nvPr>
            <p:ph type="sldNum" sz="quarter" idx="12"/>
          </p:nvPr>
        </p:nvSpPr>
        <p:spPr/>
        <p:txBody>
          <a:bodyPr/>
          <a:p>
            <a:fld id="{5F0F26D2-990D-4104-B198-15B1F813F25B}" type="slidenum">
              <a:rPr lang="en-US" smtClean="0"/>
              <a:t>221</a:t>
            </a:fld>
            <a:endParaRPr lang="en-US"/>
          </a:p>
        </p:txBody>
      </p:sp>
    </p:spTree>
  </p:cSld>
  <p:clrMapOvr>
    <a:masterClrMapping/>
  </p:clrMapOvr>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9336" name="Title 1"/>
          <p:cNvSpPr>
            <a:spLocks noGrp="1"/>
          </p:cNvSpPr>
          <p:nvPr>
            <p:ph type="title"/>
          </p:nvPr>
        </p:nvSpPr>
        <p:spPr/>
        <p:txBody>
          <a:bodyPr/>
          <a:p>
            <a:pPr algn="ctr"/>
            <a:r>
              <a:rPr dirty="0" lang="en-US" smtClean="0">
                <a:solidFill>
                  <a:srgbClr val="00B0F0"/>
                </a:solidFill>
              </a:rPr>
              <a:t>Who is at risk of </a:t>
            </a:r>
            <a:r>
              <a:rPr dirty="0" lang="en-US" err="1" smtClean="0">
                <a:solidFill>
                  <a:srgbClr val="00B0F0"/>
                </a:solidFill>
              </a:rPr>
              <a:t>anaemia</a:t>
            </a:r>
            <a:endParaRPr dirty="0" lang="en-US">
              <a:solidFill>
                <a:srgbClr val="00B0F0"/>
              </a:solidFill>
            </a:endParaRPr>
          </a:p>
        </p:txBody>
      </p:sp>
      <p:sp>
        <p:nvSpPr>
          <p:cNvPr id="1049337" name="Content Placeholder 2"/>
          <p:cNvSpPr>
            <a:spLocks noGrp="1"/>
          </p:cNvSpPr>
          <p:nvPr>
            <p:ph idx="1"/>
          </p:nvPr>
        </p:nvSpPr>
        <p:spPr/>
        <p:txBody>
          <a:bodyPr>
            <a:normAutofit/>
          </a:bodyPr>
          <a:p>
            <a:pPr indent="-514350" lvl="2" marL="1428750">
              <a:buFont typeface="+mj-lt"/>
              <a:buAutoNum type="arabicPeriod"/>
            </a:pPr>
            <a:r>
              <a:rPr dirty="0" sz="2800" lang="en-US" smtClean="0"/>
              <a:t>Women from low social economic status</a:t>
            </a:r>
          </a:p>
          <a:p>
            <a:pPr indent="-514350" lvl="2" marL="1428750">
              <a:buFont typeface="+mj-lt"/>
              <a:buAutoNum type="arabicPeriod"/>
            </a:pPr>
            <a:r>
              <a:rPr dirty="0" sz="2800" lang="en-US" smtClean="0"/>
              <a:t>Young </a:t>
            </a:r>
            <a:r>
              <a:rPr dirty="0" sz="2800" lang="en-US" err="1" smtClean="0"/>
              <a:t>primigravida</a:t>
            </a:r>
            <a:endParaRPr dirty="0" sz="2800" lang="en-US" smtClean="0"/>
          </a:p>
          <a:p>
            <a:pPr indent="-514350" lvl="2" marL="1428750">
              <a:buFont typeface="+mj-lt"/>
              <a:buAutoNum type="arabicPeriod"/>
            </a:pPr>
            <a:r>
              <a:rPr dirty="0" sz="2800" lang="en-US" smtClean="0"/>
              <a:t>Frequent or too many pregnancies</a:t>
            </a:r>
          </a:p>
          <a:p>
            <a:pPr indent="-514350" lvl="2" marL="1428750">
              <a:buFont typeface="+mj-lt"/>
              <a:buAutoNum type="arabicPeriod"/>
            </a:pPr>
            <a:r>
              <a:rPr dirty="0" sz="2800" lang="en-US" smtClean="0"/>
              <a:t>Heavy menses</a:t>
            </a:r>
          </a:p>
          <a:p>
            <a:pPr indent="-514350" lvl="2" marL="1428750">
              <a:buFont typeface="+mj-lt"/>
              <a:buAutoNum type="arabicPeriod"/>
            </a:pPr>
            <a:r>
              <a:rPr dirty="0" sz="2800" lang="en-US" smtClean="0"/>
              <a:t>Previous history of APH or PPH</a:t>
            </a:r>
          </a:p>
          <a:p>
            <a:pPr indent="-514350" lvl="2" marL="1428750">
              <a:buFont typeface="+mj-lt"/>
              <a:buAutoNum type="arabicPeriod"/>
            </a:pPr>
            <a:r>
              <a:rPr dirty="0" sz="2800" lang="en-US" smtClean="0"/>
              <a:t>Multiple pregnancy</a:t>
            </a:r>
            <a:endParaRPr dirty="0" sz="2800" lang="en-US"/>
          </a:p>
        </p:txBody>
      </p:sp>
      <p:sp>
        <p:nvSpPr>
          <p:cNvPr id="1049338" name="Slide Number Placeholder 3"/>
          <p:cNvSpPr>
            <a:spLocks noGrp="1"/>
          </p:cNvSpPr>
          <p:nvPr>
            <p:ph type="sldNum" sz="quarter" idx="12"/>
          </p:nvPr>
        </p:nvSpPr>
        <p:spPr/>
        <p:txBody>
          <a:bodyPr/>
          <a:p>
            <a:fld id="{5F0F26D2-990D-4104-B198-15B1F813F25B}" type="slidenum">
              <a:rPr lang="en-US" smtClean="0"/>
              <a:t>222</a:t>
            </a:fld>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9339" name="Title 1"/>
          <p:cNvSpPr>
            <a:spLocks noGrp="1"/>
          </p:cNvSpPr>
          <p:nvPr>
            <p:ph type="title"/>
          </p:nvPr>
        </p:nvSpPr>
        <p:spPr>
          <a:xfrm>
            <a:off x="838200" y="128789"/>
            <a:ext cx="10515600" cy="940157"/>
          </a:xfrm>
        </p:spPr>
        <p:txBody>
          <a:bodyPr/>
          <a:p>
            <a:pPr algn="ctr"/>
            <a:r>
              <a:rPr dirty="0" lang="en-US" smtClean="0">
                <a:solidFill>
                  <a:srgbClr val="00B0F0"/>
                </a:solidFill>
              </a:rPr>
              <a:t>Clinical presentation of </a:t>
            </a:r>
            <a:r>
              <a:rPr dirty="0" lang="en-US" err="1" smtClean="0">
                <a:solidFill>
                  <a:srgbClr val="00B0F0"/>
                </a:solidFill>
              </a:rPr>
              <a:t>anaemia</a:t>
            </a:r>
            <a:endParaRPr dirty="0" lang="en-US">
              <a:solidFill>
                <a:srgbClr val="00B0F0"/>
              </a:solidFill>
            </a:endParaRPr>
          </a:p>
        </p:txBody>
      </p:sp>
      <p:sp>
        <p:nvSpPr>
          <p:cNvPr id="1049340" name="Content Placeholder 2"/>
          <p:cNvSpPr>
            <a:spLocks noGrp="1"/>
          </p:cNvSpPr>
          <p:nvPr>
            <p:ph idx="1"/>
          </p:nvPr>
        </p:nvSpPr>
        <p:spPr>
          <a:xfrm>
            <a:off x="838200" y="1043189"/>
            <a:ext cx="10515600" cy="5133774"/>
          </a:xfrm>
        </p:spPr>
        <p:txBody>
          <a:bodyPr/>
          <a:p>
            <a:pPr algn="just" indent="-342900" lvl="1" marL="57150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The onset of the symptoms is slow and the mother may disregard them, believing them to be part of being pregnant.</a:t>
            </a:r>
          </a:p>
          <a:p>
            <a:pPr algn="just" indent="-342900" lvl="1" marL="57150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following are some of the signs and symptoms of </a:t>
            </a:r>
            <a:r>
              <a:rPr dirty="0" sz="2800" lang="en-US" err="1">
                <a:solidFill>
                  <a:prstClr val="black"/>
                </a:solidFill>
                <a:ea typeface="Times New Roman" panose="02020603050405020304" pitchFamily="18" charset="0"/>
              </a:rPr>
              <a:t>anaemia</a:t>
            </a:r>
            <a:r>
              <a:rPr dirty="0" sz="2800" lang="en-US">
                <a:solidFill>
                  <a:prstClr val="black"/>
                </a:solidFill>
                <a:ea typeface="Times New Roman" panose="02020603050405020304" pitchFamily="18" charset="0"/>
              </a:rPr>
              <a:t>:</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Pallor of mucous membranes</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Breathlessness</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Palpitations (awareness of fast heart beats)</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Dizziness</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Fatigue and lethargy</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Fainting attacks</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Headaches due to lack of sufficient oxygen to brain cells</a:t>
            </a:r>
          </a:p>
          <a:p>
            <a:pPr algn="just" indent="-285750" lvl="3" marL="1428750">
              <a:lnSpc>
                <a:spcPct val="100000"/>
              </a:lnSpc>
              <a:spcBef>
                <a:spcPts val="0"/>
              </a:spcBef>
              <a:buFont typeface="Wingdings" panose="05000000000000000000" pitchFamily="2" charset="2"/>
              <a:buChar char="ü"/>
            </a:pPr>
            <a:r>
              <a:rPr dirty="0" sz="2800" lang="en-US">
                <a:solidFill>
                  <a:prstClr val="black"/>
                </a:solidFill>
                <a:ea typeface="Times New Roman" panose="02020603050405020304" pitchFamily="18" charset="0"/>
              </a:rPr>
              <a:t>Anorexia and vomiting</a:t>
            </a:r>
          </a:p>
          <a:p>
            <a:endParaRPr dirty="0" lang="en-US"/>
          </a:p>
        </p:txBody>
      </p:sp>
      <p:sp>
        <p:nvSpPr>
          <p:cNvPr id="1049341" name="Slide Number Placeholder 3"/>
          <p:cNvSpPr>
            <a:spLocks noGrp="1"/>
          </p:cNvSpPr>
          <p:nvPr>
            <p:ph type="sldNum" sz="quarter" idx="12"/>
          </p:nvPr>
        </p:nvSpPr>
        <p:spPr/>
        <p:txBody>
          <a:bodyPr/>
          <a:p>
            <a:fld id="{5F0F26D2-990D-4104-B198-15B1F813F25B}" type="slidenum">
              <a:rPr lang="en-US" smtClean="0"/>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9342" name="Title 1"/>
          <p:cNvSpPr>
            <a:spLocks noGrp="1"/>
          </p:cNvSpPr>
          <p:nvPr>
            <p:ph type="title"/>
          </p:nvPr>
        </p:nvSpPr>
        <p:spPr/>
        <p:txBody>
          <a:bodyPr/>
          <a:p>
            <a:pPr algn="ctr"/>
            <a:r>
              <a:rPr dirty="0" lang="en-US" smtClean="0">
                <a:solidFill>
                  <a:srgbClr val="00B0F0"/>
                </a:solidFill>
                <a:latin typeface="+mn-lt"/>
              </a:rPr>
              <a:t>Effects of </a:t>
            </a:r>
            <a:r>
              <a:rPr dirty="0" lang="en-US" err="1" smtClean="0">
                <a:solidFill>
                  <a:srgbClr val="00B0F0"/>
                </a:solidFill>
                <a:latin typeface="+mn-lt"/>
              </a:rPr>
              <a:t>anaemia</a:t>
            </a:r>
            <a:r>
              <a:rPr dirty="0" lang="en-US" smtClean="0">
                <a:solidFill>
                  <a:srgbClr val="00B0F0"/>
                </a:solidFill>
                <a:latin typeface="+mn-lt"/>
              </a:rPr>
              <a:t> in pregnancy to mother</a:t>
            </a:r>
            <a:endParaRPr dirty="0" lang="en-US">
              <a:solidFill>
                <a:srgbClr val="00B0F0"/>
              </a:solidFill>
              <a:latin typeface="+mn-lt"/>
            </a:endParaRPr>
          </a:p>
        </p:txBody>
      </p:sp>
      <p:sp>
        <p:nvSpPr>
          <p:cNvPr id="1049343" name="Content Placeholder 2"/>
          <p:cNvSpPr>
            <a:spLocks noGrp="1"/>
          </p:cNvSpPr>
          <p:nvPr>
            <p:ph idx="1"/>
          </p:nvPr>
        </p:nvSpPr>
        <p:spPr/>
        <p:txBody>
          <a:bodyPr/>
          <a:p>
            <a:pPr indent="-514350" lvl="2" marL="1428750">
              <a:lnSpc>
                <a:spcPct val="100000"/>
              </a:lnSpc>
              <a:buFont typeface="+mj-lt"/>
              <a:buAutoNum type="arabicPeriod"/>
            </a:pPr>
            <a:r>
              <a:rPr dirty="0" sz="2800" lang="en-US" smtClean="0">
                <a:solidFill>
                  <a:prstClr val="black"/>
                </a:solidFill>
                <a:ea typeface="Times New Roman" panose="02020603050405020304" pitchFamily="18" charset="0"/>
              </a:rPr>
              <a:t>It </a:t>
            </a:r>
            <a:r>
              <a:rPr dirty="0" sz="2800" lang="en-US">
                <a:solidFill>
                  <a:prstClr val="black"/>
                </a:solidFill>
                <a:ea typeface="Times New Roman" panose="02020603050405020304" pitchFamily="18" charset="0"/>
              </a:rPr>
              <a:t>reduces enjoyment of pregnancy due to </a:t>
            </a:r>
            <a:r>
              <a:rPr dirty="0" sz="2800" lang="en-US" smtClean="0">
                <a:solidFill>
                  <a:prstClr val="black"/>
                </a:solidFill>
                <a:ea typeface="Times New Roman" panose="02020603050405020304" pitchFamily="18" charset="0"/>
              </a:rPr>
              <a:t>fatigue</a:t>
            </a:r>
          </a:p>
          <a:p>
            <a:pPr indent="-457200" lvl="2" marL="1371600">
              <a:lnSpc>
                <a:spcPct val="100000"/>
              </a:lnSpc>
              <a:buFont typeface="+mj-lt"/>
              <a:buAutoNum type="arabicPeriod"/>
            </a:pPr>
            <a:r>
              <a:rPr dirty="0" sz="2800" lang="en-US" smtClean="0">
                <a:solidFill>
                  <a:prstClr val="black"/>
                </a:solidFill>
                <a:ea typeface="Times New Roman" panose="02020603050405020304" pitchFamily="18" charset="0"/>
              </a:rPr>
              <a:t>It </a:t>
            </a:r>
            <a:r>
              <a:rPr dirty="0" sz="2800" lang="en-US">
                <a:solidFill>
                  <a:prstClr val="black"/>
                </a:solidFill>
                <a:ea typeface="Times New Roman" panose="02020603050405020304" pitchFamily="18" charset="0"/>
              </a:rPr>
              <a:t>reduces resistance to infection caused by impaired cell mediated </a:t>
            </a:r>
            <a:r>
              <a:rPr dirty="0" sz="2800" lang="en-US" smtClean="0">
                <a:solidFill>
                  <a:prstClr val="black"/>
                </a:solidFill>
                <a:ea typeface="Times New Roman" panose="02020603050405020304" pitchFamily="18" charset="0"/>
              </a:rPr>
              <a:t>immunity</a:t>
            </a:r>
          </a:p>
          <a:p>
            <a:pPr indent="-457200" lvl="2" marL="1371600">
              <a:lnSpc>
                <a:spcPct val="100000"/>
              </a:lnSpc>
              <a:buFont typeface="+mj-lt"/>
              <a:buAutoNum type="arabicPeriod"/>
            </a:pPr>
            <a:r>
              <a:rPr dirty="0" sz="2800" lang="en-US" smtClean="0">
                <a:solidFill>
                  <a:prstClr val="black"/>
                </a:solidFill>
                <a:ea typeface="Times New Roman" panose="02020603050405020304" pitchFamily="18" charset="0"/>
              </a:rPr>
              <a:t>Predisposition </a:t>
            </a:r>
            <a:r>
              <a:rPr dirty="0" sz="2800" lang="en-US">
                <a:solidFill>
                  <a:prstClr val="black"/>
                </a:solidFill>
                <a:ea typeface="Times New Roman" panose="02020603050405020304" pitchFamily="18" charset="0"/>
              </a:rPr>
              <a:t>to postpartum </a:t>
            </a:r>
            <a:r>
              <a:rPr dirty="0" sz="2800" lang="en-US" err="1" smtClean="0">
                <a:solidFill>
                  <a:prstClr val="black"/>
                </a:solidFill>
                <a:ea typeface="Times New Roman" panose="02020603050405020304" pitchFamily="18" charset="0"/>
              </a:rPr>
              <a:t>haemorrhage</a:t>
            </a:r>
            <a:endParaRPr dirty="0" sz="2800" lang="en-US" smtClean="0">
              <a:solidFill>
                <a:prstClr val="black"/>
              </a:solidFill>
              <a:ea typeface="Times New Roman" panose="02020603050405020304" pitchFamily="18" charset="0"/>
            </a:endParaRPr>
          </a:p>
          <a:p>
            <a:pPr indent="-457200" lvl="2" marL="1371600">
              <a:lnSpc>
                <a:spcPct val="100000"/>
              </a:lnSpc>
              <a:buFont typeface="+mj-lt"/>
              <a:buAutoNum type="arabicPeriod"/>
            </a:pPr>
            <a:r>
              <a:rPr dirty="0" sz="2800" lang="en-US" smtClean="0">
                <a:solidFill>
                  <a:prstClr val="black"/>
                </a:solidFill>
                <a:ea typeface="Times New Roman" panose="02020603050405020304" pitchFamily="18" charset="0"/>
              </a:rPr>
              <a:t>Potential </a:t>
            </a:r>
            <a:r>
              <a:rPr dirty="0" sz="2800" lang="en-US">
                <a:solidFill>
                  <a:prstClr val="black"/>
                </a:solidFill>
                <a:ea typeface="Times New Roman" panose="02020603050405020304" pitchFamily="18" charset="0"/>
              </a:rPr>
              <a:t>threat to </a:t>
            </a:r>
            <a:r>
              <a:rPr dirty="0" sz="2800" lang="en-US" smtClean="0">
                <a:solidFill>
                  <a:prstClr val="black"/>
                </a:solidFill>
                <a:ea typeface="Times New Roman" panose="02020603050405020304" pitchFamily="18" charset="0"/>
              </a:rPr>
              <a:t>life</a:t>
            </a:r>
          </a:p>
          <a:p>
            <a:pPr indent="-457200" lvl="2" marL="1371600">
              <a:lnSpc>
                <a:spcPct val="100000"/>
              </a:lnSpc>
              <a:buFont typeface="+mj-lt"/>
              <a:buAutoNum type="arabicPeriod"/>
            </a:pPr>
            <a:r>
              <a:rPr dirty="0" sz="2800" lang="en-US" smtClean="0">
                <a:solidFill>
                  <a:prstClr val="black"/>
                </a:solidFill>
                <a:ea typeface="Times New Roman" panose="02020603050405020304" pitchFamily="18" charset="0"/>
              </a:rPr>
              <a:t>Problems </a:t>
            </a:r>
            <a:r>
              <a:rPr dirty="0" sz="2800" lang="en-US">
                <a:solidFill>
                  <a:prstClr val="black"/>
                </a:solidFill>
                <a:ea typeface="Times New Roman" panose="02020603050405020304" pitchFamily="18" charset="0"/>
              </a:rPr>
              <a:t>caused by treatment and side effects </a:t>
            </a:r>
            <a:br>
              <a:rPr dirty="0" sz="2800" lang="en-US">
                <a:solidFill>
                  <a:prstClr val="black"/>
                </a:solidFill>
                <a:ea typeface="Times New Roman" panose="02020603050405020304" pitchFamily="18" charset="0"/>
              </a:rPr>
            </a:br>
            <a:r>
              <a:rPr dirty="0" sz="2800" lang="en-US">
                <a:solidFill>
                  <a:prstClr val="black"/>
                </a:solidFill>
                <a:ea typeface="Times New Roman" panose="02020603050405020304" pitchFamily="18" charset="0"/>
              </a:rPr>
              <a:t>like constipation</a:t>
            </a:r>
          </a:p>
          <a:p>
            <a:pPr indent="0" marL="0">
              <a:buNone/>
            </a:pPr>
            <a:endParaRPr dirty="0" lang="en-US"/>
          </a:p>
          <a:p>
            <a:endParaRPr dirty="0" lang="en-US"/>
          </a:p>
        </p:txBody>
      </p:sp>
      <p:sp>
        <p:nvSpPr>
          <p:cNvPr id="1049344" name="Slide Number Placeholder 3"/>
          <p:cNvSpPr>
            <a:spLocks noGrp="1"/>
          </p:cNvSpPr>
          <p:nvPr>
            <p:ph type="sldNum" sz="quarter" idx="12"/>
          </p:nvPr>
        </p:nvSpPr>
        <p:spPr/>
        <p:txBody>
          <a:bodyPr/>
          <a:p>
            <a:fld id="{5F0F26D2-990D-4104-B198-15B1F813F25B}" type="slidenum">
              <a:rPr lang="en-US" smtClean="0"/>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9345" name="Title 1"/>
          <p:cNvSpPr>
            <a:spLocks noGrp="1"/>
          </p:cNvSpPr>
          <p:nvPr>
            <p:ph type="title"/>
          </p:nvPr>
        </p:nvSpPr>
        <p:spPr/>
        <p:txBody>
          <a:bodyPr/>
          <a:p>
            <a:pPr algn="ctr"/>
            <a:r>
              <a:rPr dirty="0" lang="en-US" smtClean="0">
                <a:solidFill>
                  <a:srgbClr val="00B0F0"/>
                </a:solidFill>
                <a:latin typeface="+mn-lt"/>
              </a:rPr>
              <a:t>Effects of </a:t>
            </a:r>
            <a:r>
              <a:rPr dirty="0" lang="en-US" err="1" smtClean="0">
                <a:solidFill>
                  <a:srgbClr val="00B0F0"/>
                </a:solidFill>
                <a:latin typeface="+mn-lt"/>
              </a:rPr>
              <a:t>anaemia</a:t>
            </a:r>
            <a:r>
              <a:rPr dirty="0" lang="en-US" smtClean="0">
                <a:solidFill>
                  <a:srgbClr val="00B0F0"/>
                </a:solidFill>
                <a:latin typeface="+mn-lt"/>
              </a:rPr>
              <a:t> in pregnancy to the </a:t>
            </a:r>
            <a:r>
              <a:rPr dirty="0" lang="en-US" err="1" smtClean="0">
                <a:solidFill>
                  <a:srgbClr val="00B0F0"/>
                </a:solidFill>
                <a:latin typeface="+mn-lt"/>
              </a:rPr>
              <a:t>foetus</a:t>
            </a:r>
            <a:r>
              <a:rPr dirty="0" lang="en-US" smtClean="0">
                <a:solidFill>
                  <a:srgbClr val="00B0F0"/>
                </a:solidFill>
                <a:latin typeface="+mn-lt"/>
              </a:rPr>
              <a:t>/baby</a:t>
            </a:r>
            <a:endParaRPr dirty="0" lang="en-US">
              <a:solidFill>
                <a:srgbClr val="00B0F0"/>
              </a:solidFill>
              <a:latin typeface="+mn-lt"/>
            </a:endParaRPr>
          </a:p>
        </p:txBody>
      </p:sp>
      <p:sp>
        <p:nvSpPr>
          <p:cNvPr id="1049346" name="Content Placeholder 2"/>
          <p:cNvSpPr>
            <a:spLocks noGrp="1"/>
          </p:cNvSpPr>
          <p:nvPr>
            <p:ph idx="1"/>
          </p:nvPr>
        </p:nvSpPr>
        <p:spPr/>
        <p:txBody>
          <a:bodyPr/>
          <a:p>
            <a:pPr indent="-514350" lvl="2" marL="1428750">
              <a:lnSpc>
                <a:spcPct val="100000"/>
              </a:lnSpc>
              <a:buFont typeface="+mj-lt"/>
              <a:buAutoNum type="arabicPeriod"/>
            </a:pPr>
            <a:r>
              <a:rPr dirty="0" sz="2800" lang="en-US" smtClean="0">
                <a:ea typeface="Times New Roman" panose="02020603050405020304" pitchFamily="18" charset="0"/>
              </a:rPr>
              <a:t>High perinatal morbidity and </a:t>
            </a:r>
            <a:r>
              <a:rPr dirty="0" sz="2800" lang="en-US">
                <a:ea typeface="Times New Roman" panose="02020603050405020304" pitchFamily="18" charset="0"/>
              </a:rPr>
              <a:t>mortality if maternal </a:t>
            </a:r>
            <a:r>
              <a:rPr dirty="0" sz="2800" lang="en-US" err="1">
                <a:ea typeface="Times New Roman" panose="02020603050405020304" pitchFamily="18" charset="0"/>
              </a:rPr>
              <a:t>haemoglobin</a:t>
            </a:r>
            <a:r>
              <a:rPr dirty="0" sz="2800" lang="en-US">
                <a:ea typeface="Times New Roman" panose="02020603050405020304" pitchFamily="18" charset="0"/>
              </a:rPr>
              <a:t> level is below </a:t>
            </a:r>
            <a:r>
              <a:rPr dirty="0" sz="2800" lang="en-US" smtClean="0">
                <a:ea typeface="Times New Roman" panose="02020603050405020304" pitchFamily="18" charset="0"/>
              </a:rPr>
              <a:t>8gm/deciliter</a:t>
            </a:r>
          </a:p>
          <a:p>
            <a:pPr indent="-514350" lvl="2" marL="1428750">
              <a:lnSpc>
                <a:spcPct val="100000"/>
              </a:lnSpc>
              <a:buFont typeface="+mj-lt"/>
              <a:buAutoNum type="arabicPeriod"/>
            </a:pPr>
            <a:r>
              <a:rPr dirty="0" sz="2800" lang="en-US" smtClean="0">
                <a:ea typeface="Times New Roman" panose="02020603050405020304" pitchFamily="18" charset="0"/>
              </a:rPr>
              <a:t>Increased </a:t>
            </a:r>
            <a:r>
              <a:rPr dirty="0" sz="2800" lang="en-US">
                <a:ea typeface="Times New Roman" panose="02020603050405020304" pitchFamily="18" charset="0"/>
              </a:rPr>
              <a:t>risk of intra uterine hypoxia  </a:t>
            </a:r>
            <a:r>
              <a:rPr dirty="0" sz="2800" lang="en-US" smtClean="0">
                <a:ea typeface="Times New Roman" panose="02020603050405020304" pitchFamily="18" charset="0"/>
              </a:rPr>
              <a:t>and IUFD</a:t>
            </a:r>
            <a:endParaRPr dirty="0" sz="2800" lang="en-US">
              <a:ea typeface="Times New Roman" panose="02020603050405020304" pitchFamily="18" charset="0"/>
            </a:endParaRPr>
          </a:p>
          <a:p>
            <a:pPr indent="-514350" lvl="2" marL="1428750">
              <a:lnSpc>
                <a:spcPct val="100000"/>
              </a:lnSpc>
              <a:buFont typeface="+mj-lt"/>
              <a:buAutoNum type="arabicPeriod"/>
            </a:pPr>
            <a:r>
              <a:rPr dirty="0" sz="2800" lang="en-US" smtClean="0">
                <a:ea typeface="Times New Roman" panose="02020603050405020304" pitchFamily="18" charset="0"/>
              </a:rPr>
              <a:t>Intrauterine growth retardation (IUGR) </a:t>
            </a:r>
            <a:endParaRPr dirty="0" sz="2800" lang="en-US">
              <a:ea typeface="Times New Roman" panose="02020603050405020304" pitchFamily="18" charset="0"/>
            </a:endParaRPr>
          </a:p>
          <a:p>
            <a:pPr indent="-514350" lvl="2" marL="1428750">
              <a:lnSpc>
                <a:spcPct val="100000"/>
              </a:lnSpc>
              <a:buFont typeface="+mj-lt"/>
              <a:buAutoNum type="arabicPeriod"/>
            </a:pPr>
            <a:r>
              <a:rPr dirty="0" sz="2800" lang="en-US">
                <a:ea typeface="Times New Roman" panose="02020603050405020304" pitchFamily="18" charset="0"/>
              </a:rPr>
              <a:t>S</a:t>
            </a:r>
            <a:r>
              <a:rPr dirty="0" sz="2800" lang="en-US" smtClean="0">
                <a:ea typeface="Times New Roman" panose="02020603050405020304" pitchFamily="18" charset="0"/>
              </a:rPr>
              <a:t>evere </a:t>
            </a:r>
            <a:r>
              <a:rPr dirty="0" sz="2800" lang="en-US">
                <a:ea typeface="Times New Roman" panose="02020603050405020304" pitchFamily="18" charset="0"/>
              </a:rPr>
              <a:t>asphyxia in severe </a:t>
            </a:r>
            <a:r>
              <a:rPr dirty="0" sz="2800" lang="en-US" err="1" smtClean="0">
                <a:ea typeface="Times New Roman" panose="02020603050405020304" pitchFamily="18" charset="0"/>
              </a:rPr>
              <a:t>anaemia</a:t>
            </a:r>
            <a:endParaRPr dirty="0" sz="2800" lang="en-US" smtClean="0">
              <a:ea typeface="Times New Roman" panose="02020603050405020304" pitchFamily="18" charset="0"/>
            </a:endParaRPr>
          </a:p>
          <a:p>
            <a:pPr indent="-514350" lvl="2" marL="1428750">
              <a:lnSpc>
                <a:spcPct val="100000"/>
              </a:lnSpc>
              <a:buFont typeface="+mj-lt"/>
              <a:buAutoNum type="arabicPeriod"/>
            </a:pPr>
            <a:r>
              <a:rPr dirty="0" sz="2800" lang="en-US" smtClean="0">
                <a:ea typeface="Times New Roman" panose="02020603050405020304" pitchFamily="18" charset="0"/>
              </a:rPr>
              <a:t>Increased </a:t>
            </a:r>
            <a:r>
              <a:rPr dirty="0" sz="2800" lang="en-US">
                <a:ea typeface="Times New Roman" panose="02020603050405020304" pitchFamily="18" charset="0"/>
              </a:rPr>
              <a:t>sudden infant death when maternal </a:t>
            </a:r>
            <a:r>
              <a:rPr dirty="0" sz="2800" lang="en-US" err="1">
                <a:ea typeface="Times New Roman" panose="02020603050405020304" pitchFamily="18" charset="0"/>
              </a:rPr>
              <a:t>haemoglobin</a:t>
            </a:r>
            <a:r>
              <a:rPr dirty="0" sz="2800" lang="en-US">
                <a:ea typeface="Times New Roman" panose="02020603050405020304" pitchFamily="18" charset="0"/>
              </a:rPr>
              <a:t> is below 10gm/</a:t>
            </a:r>
            <a:r>
              <a:rPr dirty="0" sz="2800" lang="en-US" err="1">
                <a:ea typeface="Times New Roman" panose="02020603050405020304" pitchFamily="18" charset="0"/>
              </a:rPr>
              <a:t>decilitre</a:t>
            </a:r>
            <a:endParaRPr dirty="0" sz="2800" lang="en-US">
              <a:ea typeface="Times New Roman" panose="02020603050405020304" pitchFamily="18" charset="0"/>
            </a:endParaRPr>
          </a:p>
          <a:p>
            <a:endParaRPr dirty="0" lang="en-US"/>
          </a:p>
        </p:txBody>
      </p:sp>
      <p:sp>
        <p:nvSpPr>
          <p:cNvPr id="1049347" name="Slide Number Placeholder 3"/>
          <p:cNvSpPr>
            <a:spLocks noGrp="1"/>
          </p:cNvSpPr>
          <p:nvPr>
            <p:ph type="sldNum" sz="quarter" idx="12"/>
          </p:nvPr>
        </p:nvSpPr>
        <p:spPr/>
        <p:txBody>
          <a:bodyPr/>
          <a:p>
            <a:fld id="{5F0F26D2-990D-4104-B198-15B1F813F25B}" type="slidenum">
              <a:rPr lang="en-US" smtClean="0"/>
              <a:t>225</a:t>
            </a:fld>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9348" name="Title 1"/>
          <p:cNvSpPr>
            <a:spLocks noGrp="1"/>
          </p:cNvSpPr>
          <p:nvPr>
            <p:ph type="title"/>
          </p:nvPr>
        </p:nvSpPr>
        <p:spPr>
          <a:xfrm>
            <a:off x="838200" y="141669"/>
            <a:ext cx="10515600" cy="914400"/>
          </a:xfrm>
        </p:spPr>
        <p:txBody>
          <a:bodyPr>
            <a:normAutofit/>
          </a:bodyPr>
          <a:p>
            <a:pPr algn="ctr"/>
            <a:r>
              <a:rPr dirty="0" lang="en-US" smtClean="0">
                <a:solidFill>
                  <a:srgbClr val="00B0F0"/>
                </a:solidFill>
              </a:rPr>
              <a:t>Degrees of </a:t>
            </a:r>
            <a:r>
              <a:rPr dirty="0" lang="en-US" err="1" smtClean="0">
                <a:solidFill>
                  <a:srgbClr val="00B0F0"/>
                </a:solidFill>
              </a:rPr>
              <a:t>anaemia</a:t>
            </a:r>
            <a:endParaRPr dirty="0" lang="en-US">
              <a:solidFill>
                <a:srgbClr val="00B0F0"/>
              </a:solidFill>
            </a:endParaRPr>
          </a:p>
        </p:txBody>
      </p:sp>
      <p:sp>
        <p:nvSpPr>
          <p:cNvPr id="1049349" name="Content Placeholder 2"/>
          <p:cNvSpPr>
            <a:spLocks noGrp="1"/>
          </p:cNvSpPr>
          <p:nvPr>
            <p:ph idx="1"/>
          </p:nvPr>
        </p:nvSpPr>
        <p:spPr>
          <a:xfrm>
            <a:off x="838200" y="991673"/>
            <a:ext cx="10515600" cy="5185290"/>
          </a:xfrm>
        </p:spPr>
        <p:txBody>
          <a:bodyPr>
            <a:normAutofit/>
          </a:bodyPr>
          <a:p>
            <a:pPr marL="0" marR="0">
              <a:spcBef>
                <a:spcPts val="0"/>
              </a:spcBef>
              <a:spcAft>
                <a:spcPts val="0"/>
              </a:spcAft>
            </a:pPr>
            <a:r>
              <a:rPr dirty="0" lang="en-US" smtClean="0">
                <a:ea typeface="Times New Roman" panose="02020603050405020304" pitchFamily="18" charset="0"/>
              </a:rPr>
              <a:t>These </a:t>
            </a:r>
            <a:r>
              <a:rPr dirty="0" lang="en-US">
                <a:ea typeface="Times New Roman" panose="02020603050405020304" pitchFamily="18" charset="0"/>
              </a:rPr>
              <a:t>are classified according to the severity in </a:t>
            </a:r>
            <a:r>
              <a:rPr dirty="0" lang="en-US" smtClean="0">
                <a:ea typeface="Times New Roman" panose="02020603050405020304" pitchFamily="18" charset="0"/>
              </a:rPr>
              <a:t>pregnancy:</a:t>
            </a:r>
            <a:endParaRPr dirty="0" sz="4000" lang="en-US" smtClean="0">
              <a:ea typeface="Times New Roman" panose="02020603050405020304" pitchFamily="18" charset="0"/>
            </a:endParaRPr>
          </a:p>
          <a:p>
            <a:pPr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Mild </a:t>
            </a:r>
            <a:r>
              <a:rPr dirty="0" sz="2800" lang="en-US" err="1">
                <a:ea typeface="Times New Roman" panose="02020603050405020304" pitchFamily="18" charset="0"/>
              </a:rPr>
              <a:t>anaemia</a:t>
            </a:r>
            <a:r>
              <a:rPr dirty="0" sz="2800" lang="en-US">
                <a:ea typeface="Times New Roman" panose="02020603050405020304" pitchFamily="18" charset="0"/>
              </a:rPr>
              <a:t> is when </a:t>
            </a:r>
            <a:r>
              <a:rPr dirty="0" sz="2800" lang="en-US" err="1">
                <a:ea typeface="Times New Roman" panose="02020603050405020304" pitchFamily="18" charset="0"/>
              </a:rPr>
              <a:t>haemoglobin</a:t>
            </a:r>
            <a:r>
              <a:rPr dirty="0" sz="2800" lang="en-US">
                <a:ea typeface="Times New Roman" panose="02020603050405020304" pitchFamily="18" charset="0"/>
              </a:rPr>
              <a:t> level is between </a:t>
            </a:r>
            <a:br>
              <a:rPr dirty="0" sz="2800" lang="en-US">
                <a:ea typeface="Times New Roman" panose="02020603050405020304" pitchFamily="18" charset="0"/>
              </a:rPr>
            </a:br>
            <a:r>
              <a:rPr dirty="0" sz="2800" lang="en-US" smtClean="0">
                <a:ea typeface="Times New Roman" panose="02020603050405020304" pitchFamily="18" charset="0"/>
              </a:rPr>
              <a:t>10gm/dl</a:t>
            </a:r>
            <a:r>
              <a:rPr dirty="0" sz="2800" lang="en-US">
                <a:ea typeface="Times New Roman" panose="02020603050405020304" pitchFamily="18" charset="0"/>
              </a:rPr>
              <a:t> to </a:t>
            </a:r>
            <a:r>
              <a:rPr dirty="0" sz="2800" lang="en-US" smtClean="0">
                <a:ea typeface="Times New Roman" panose="02020603050405020304" pitchFamily="18" charset="0"/>
              </a:rPr>
              <a:t>10.9gm/dl</a:t>
            </a:r>
          </a:p>
          <a:p>
            <a:pPr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Moderate </a:t>
            </a:r>
            <a:r>
              <a:rPr dirty="0" sz="2800" lang="en-US" err="1">
                <a:ea typeface="Times New Roman" panose="02020603050405020304" pitchFamily="18" charset="0"/>
              </a:rPr>
              <a:t>anaemia</a:t>
            </a:r>
            <a:r>
              <a:rPr dirty="0" sz="2800" lang="en-US">
                <a:ea typeface="Times New Roman" panose="02020603050405020304" pitchFamily="18" charset="0"/>
              </a:rPr>
              <a:t> is when the </a:t>
            </a:r>
            <a:r>
              <a:rPr dirty="0" sz="2800" lang="en-US" err="1">
                <a:ea typeface="Times New Roman" panose="02020603050405020304" pitchFamily="18" charset="0"/>
              </a:rPr>
              <a:t>haemoglobin</a:t>
            </a:r>
            <a:r>
              <a:rPr dirty="0" sz="2800" lang="en-US">
                <a:ea typeface="Times New Roman" panose="02020603050405020304" pitchFamily="18" charset="0"/>
              </a:rPr>
              <a:t> level is between 7</a:t>
            </a:r>
            <a:r>
              <a:rPr dirty="0" sz="2800" lang="en-US" smtClean="0">
                <a:ea typeface="Times New Roman" panose="02020603050405020304" pitchFamily="18" charset="0"/>
              </a:rPr>
              <a:t>gm/dl</a:t>
            </a:r>
            <a:r>
              <a:rPr dirty="0" sz="2800" lang="en-US">
                <a:ea typeface="Times New Roman" panose="02020603050405020304" pitchFamily="18" charset="0"/>
              </a:rPr>
              <a:t> to </a:t>
            </a:r>
            <a:r>
              <a:rPr dirty="0" sz="2800" lang="en-US" smtClean="0">
                <a:ea typeface="Times New Roman" panose="02020603050405020304" pitchFamily="18" charset="0"/>
              </a:rPr>
              <a:t>10gm/dl</a:t>
            </a:r>
          </a:p>
          <a:p>
            <a:pPr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Severe </a:t>
            </a:r>
            <a:r>
              <a:rPr dirty="0" sz="2800" lang="en-US" err="1">
                <a:ea typeface="Times New Roman" panose="02020603050405020304" pitchFamily="18" charset="0"/>
              </a:rPr>
              <a:t>anaemia</a:t>
            </a:r>
            <a:r>
              <a:rPr dirty="0" sz="2800" lang="en-US">
                <a:ea typeface="Times New Roman" panose="02020603050405020304" pitchFamily="18" charset="0"/>
              </a:rPr>
              <a:t> is when the </a:t>
            </a:r>
            <a:r>
              <a:rPr dirty="0" sz="2800" lang="en-US" err="1">
                <a:ea typeface="Times New Roman" panose="02020603050405020304" pitchFamily="18" charset="0"/>
              </a:rPr>
              <a:t>haemoglobin</a:t>
            </a:r>
            <a:r>
              <a:rPr dirty="0" sz="2800" lang="en-US">
                <a:ea typeface="Times New Roman" panose="02020603050405020304" pitchFamily="18" charset="0"/>
              </a:rPr>
              <a:t> is less than </a:t>
            </a:r>
            <a:br>
              <a:rPr dirty="0" sz="2800" lang="en-US">
                <a:ea typeface="Times New Roman" panose="02020603050405020304" pitchFamily="18" charset="0"/>
              </a:rPr>
            </a:br>
            <a:r>
              <a:rPr dirty="0" sz="2800" lang="en-US" smtClean="0">
                <a:ea typeface="Times New Roman" panose="02020603050405020304" pitchFamily="18" charset="0"/>
              </a:rPr>
              <a:t>7gm/dl</a:t>
            </a:r>
            <a:r>
              <a:rPr dirty="0" sz="2800" lang="en-US">
                <a:ea typeface="Times New Roman" panose="02020603050405020304" pitchFamily="18" charset="0"/>
              </a:rPr>
              <a:t> </a:t>
            </a:r>
          </a:p>
          <a:p>
            <a:pPr marL="0" marR="0">
              <a:spcBef>
                <a:spcPts val="0"/>
              </a:spcBef>
              <a:spcAft>
                <a:spcPts val="0"/>
              </a:spcAft>
            </a:pPr>
            <a:r>
              <a:rPr dirty="0" lang="en-US">
                <a:ea typeface="Times New Roman" panose="02020603050405020304" pitchFamily="18" charset="0"/>
              </a:rPr>
              <a:t>In severe </a:t>
            </a:r>
            <a:r>
              <a:rPr dirty="0" lang="en-US" err="1">
                <a:ea typeface="Times New Roman" panose="02020603050405020304" pitchFamily="18" charset="0"/>
              </a:rPr>
              <a:t>anaemia</a:t>
            </a:r>
            <a:r>
              <a:rPr dirty="0" lang="en-US">
                <a:ea typeface="Times New Roman" panose="02020603050405020304" pitchFamily="18" charset="0"/>
              </a:rPr>
              <a:t> there is: </a:t>
            </a:r>
            <a:endParaRPr dirty="0" sz="4000" lang="en-US">
              <a:ea typeface="Times New Roman" panose="02020603050405020304" pitchFamily="18" charset="0"/>
            </a:endParaRPr>
          </a:p>
          <a:p>
            <a:pPr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Renal </a:t>
            </a:r>
            <a:r>
              <a:rPr dirty="0" sz="2800" lang="en-US">
                <a:ea typeface="Times New Roman" panose="02020603050405020304" pitchFamily="18" charset="0"/>
              </a:rPr>
              <a:t>hypoxia resulting in retention of sodium </a:t>
            </a:r>
            <a:r>
              <a:rPr dirty="0" sz="2800" lang="en-US" smtClean="0">
                <a:ea typeface="Times New Roman" panose="02020603050405020304" pitchFamily="18" charset="0"/>
              </a:rPr>
              <a:t>and </a:t>
            </a:r>
            <a:r>
              <a:rPr dirty="0" sz="2800" lang="en-US" err="1" smtClean="0">
                <a:ea typeface="Times New Roman" panose="02020603050405020304" pitchFamily="18" charset="0"/>
              </a:rPr>
              <a:t>electrolytes</a:t>
            </a:r>
            <a:r>
              <a:rPr dirty="0" sz="2800" lang="en-US" err="1">
                <a:ea typeface="Times New Roman" panose="02020603050405020304" pitchFamily="18" charset="0"/>
              </a:rPr>
              <a:t>Myocardial</a:t>
            </a:r>
            <a:r>
              <a:rPr dirty="0" sz="2800" lang="en-US">
                <a:ea typeface="Times New Roman" panose="02020603050405020304" pitchFamily="18" charset="0"/>
              </a:rPr>
              <a:t> hypoxia leading to heart </a:t>
            </a:r>
            <a:r>
              <a:rPr dirty="0" sz="2800" lang="en-US" smtClean="0">
                <a:ea typeface="Times New Roman" panose="02020603050405020304" pitchFamily="18" charset="0"/>
              </a:rPr>
              <a:t>failure</a:t>
            </a:r>
          </a:p>
          <a:p>
            <a:pPr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Mental confusion</a:t>
            </a:r>
          </a:p>
          <a:p>
            <a:pPr indent="-342900" lvl="2" marL="1028700">
              <a:spcBef>
                <a:spcPts val="0"/>
              </a:spcBef>
              <a:buFont typeface="Wingdings" panose="05000000000000000000" pitchFamily="2" charset="2"/>
              <a:buChar char="Ø"/>
            </a:pPr>
            <a:r>
              <a:rPr dirty="0" sz="2800" lang="en-US" smtClean="0">
                <a:ea typeface="Times New Roman" panose="02020603050405020304" pitchFamily="18" charset="0"/>
              </a:rPr>
              <a:t>Cough</a:t>
            </a:r>
            <a:r>
              <a:rPr dirty="0" sz="2800" lang="en-US">
                <a:ea typeface="Times New Roman" panose="02020603050405020304" pitchFamily="18" charset="0"/>
              </a:rPr>
              <a:t>, especially with congestion in lungs</a:t>
            </a:r>
          </a:p>
          <a:p>
            <a:pPr indent="-457200" lvl="2">
              <a:spcBef>
                <a:spcPts val="0"/>
              </a:spcBef>
              <a:buFont typeface="Wingdings" panose="05000000000000000000" pitchFamily="2" charset="2"/>
              <a:buChar char="Ø"/>
            </a:pPr>
            <a:endParaRPr dirty="0" sz="2800" lang="en-US" smtClean="0">
              <a:ea typeface="Times New Roman" panose="02020603050405020304" pitchFamily="18" charset="0"/>
            </a:endParaRPr>
          </a:p>
          <a:p>
            <a:pPr indent="-457200" lvl="2">
              <a:spcBef>
                <a:spcPts val="0"/>
              </a:spcBef>
              <a:buFont typeface="Wingdings" panose="05000000000000000000" pitchFamily="2" charset="2"/>
              <a:buChar char="Ø"/>
            </a:pPr>
            <a:endParaRPr dirty="0" sz="2800" lang="en-US">
              <a:ea typeface="Times New Roman" panose="02020603050405020304" pitchFamily="18" charset="0"/>
            </a:endParaRPr>
          </a:p>
          <a:p>
            <a:endParaRPr dirty="0" lang="en-US"/>
          </a:p>
        </p:txBody>
      </p:sp>
      <p:sp>
        <p:nvSpPr>
          <p:cNvPr id="1049350" name="Slide Number Placeholder 3"/>
          <p:cNvSpPr>
            <a:spLocks noGrp="1"/>
          </p:cNvSpPr>
          <p:nvPr>
            <p:ph type="sldNum" sz="quarter" idx="12"/>
          </p:nvPr>
        </p:nvSpPr>
        <p:spPr/>
        <p:txBody>
          <a:bodyPr/>
          <a:p>
            <a:fld id="{5F0F26D2-990D-4104-B198-15B1F813F25B}" type="slidenum">
              <a:rPr lang="en-US" smtClean="0"/>
              <a:t>226</a:t>
            </a:fld>
            <a:endParaRPr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9351" name="Title 1"/>
          <p:cNvSpPr>
            <a:spLocks noGrp="1"/>
          </p:cNvSpPr>
          <p:nvPr>
            <p:ph type="title"/>
          </p:nvPr>
        </p:nvSpPr>
        <p:spPr/>
        <p:txBody>
          <a:bodyPr/>
          <a:p>
            <a:pPr algn="ctr"/>
            <a:r>
              <a:rPr dirty="0" lang="en-US" smtClean="0">
                <a:solidFill>
                  <a:srgbClr val="00B0F0"/>
                </a:solidFill>
                <a:latin typeface="+mn-lt"/>
              </a:rPr>
              <a:t>Types of </a:t>
            </a:r>
            <a:r>
              <a:rPr dirty="0" lang="en-US" err="1" smtClean="0">
                <a:solidFill>
                  <a:srgbClr val="00B0F0"/>
                </a:solidFill>
                <a:latin typeface="+mn-lt"/>
              </a:rPr>
              <a:t>anaemia</a:t>
            </a:r>
            <a:r>
              <a:rPr dirty="0" lang="en-US" smtClean="0">
                <a:solidFill>
                  <a:srgbClr val="00B0F0"/>
                </a:solidFill>
                <a:latin typeface="+mn-lt"/>
              </a:rPr>
              <a:t> in pregnancy</a:t>
            </a:r>
            <a:endParaRPr dirty="0" lang="en-US">
              <a:solidFill>
                <a:srgbClr val="00B0F0"/>
              </a:solidFill>
              <a:latin typeface="+mn-lt"/>
            </a:endParaRPr>
          </a:p>
        </p:txBody>
      </p:sp>
      <p:sp>
        <p:nvSpPr>
          <p:cNvPr id="1049352" name="Content Placeholder 2"/>
          <p:cNvSpPr>
            <a:spLocks noGrp="1"/>
          </p:cNvSpPr>
          <p:nvPr>
            <p:ph idx="1"/>
          </p:nvPr>
        </p:nvSpPr>
        <p:spPr/>
        <p:txBody>
          <a:bodyPr>
            <a:normAutofit/>
          </a:bodyPr>
          <a:p>
            <a:pPr indent="-514350" lvl="2" marL="1428750">
              <a:buFont typeface="+mj-lt"/>
              <a:buAutoNum type="arabicPeriod"/>
            </a:pPr>
            <a:r>
              <a:rPr dirty="0" sz="2800" lang="en-US" smtClean="0"/>
              <a:t>Physiological </a:t>
            </a:r>
            <a:r>
              <a:rPr dirty="0" sz="2800" lang="en-US" err="1" smtClean="0"/>
              <a:t>anaemia</a:t>
            </a:r>
            <a:endParaRPr dirty="0" sz="2800" lang="en-US" smtClean="0"/>
          </a:p>
          <a:p>
            <a:pPr indent="-514350" lvl="2" marL="1428750">
              <a:buFont typeface="+mj-lt"/>
              <a:buAutoNum type="arabicPeriod"/>
            </a:pPr>
            <a:r>
              <a:rPr dirty="0" sz="2800" lang="en-US" smtClean="0"/>
              <a:t>Iron deficiency </a:t>
            </a:r>
            <a:r>
              <a:rPr dirty="0" sz="2800" lang="en-US" err="1" smtClean="0"/>
              <a:t>anaemia</a:t>
            </a:r>
            <a:endParaRPr dirty="0" sz="2800" lang="en-US" smtClean="0"/>
          </a:p>
          <a:p>
            <a:pPr indent="-514350" lvl="2" marL="1428750">
              <a:buFont typeface="+mj-lt"/>
              <a:buAutoNum type="arabicPeriod"/>
            </a:pPr>
            <a:r>
              <a:rPr dirty="0" sz="2800" lang="en-US" smtClean="0"/>
              <a:t>Folic acid deficiency </a:t>
            </a:r>
            <a:r>
              <a:rPr dirty="0" sz="2800" lang="en-US" err="1" smtClean="0"/>
              <a:t>anaemia</a:t>
            </a:r>
            <a:endParaRPr dirty="0" sz="2800" lang="en-US" smtClean="0"/>
          </a:p>
          <a:p>
            <a:pPr indent="-514350" lvl="2" marL="1428750">
              <a:buFont typeface="+mj-lt"/>
              <a:buAutoNum type="arabicPeriod"/>
            </a:pPr>
            <a:r>
              <a:rPr dirty="0" sz="2800" lang="en-US" smtClean="0"/>
              <a:t>Vitamin B12 deficiency  </a:t>
            </a:r>
            <a:r>
              <a:rPr dirty="0" sz="2800" lang="en-US" err="1" smtClean="0"/>
              <a:t>anaemia</a:t>
            </a:r>
            <a:endParaRPr dirty="0" sz="2800" lang="en-US" smtClean="0"/>
          </a:p>
          <a:p>
            <a:pPr indent="-514350" lvl="2" marL="1428750">
              <a:buFont typeface="+mj-lt"/>
              <a:buAutoNum type="arabicPeriod"/>
            </a:pPr>
            <a:r>
              <a:rPr dirty="0" sz="2800" lang="en-US" smtClean="0"/>
              <a:t>Haemolytic </a:t>
            </a:r>
            <a:r>
              <a:rPr dirty="0" sz="2800" lang="en-US" err="1" smtClean="0"/>
              <a:t>anaemia</a:t>
            </a:r>
            <a:endParaRPr dirty="0" sz="2800" lang="en-US" smtClean="0"/>
          </a:p>
          <a:p>
            <a:pPr indent="-514350" lvl="2" marL="1428750">
              <a:buFont typeface="+mj-lt"/>
              <a:buAutoNum type="arabicPeriod"/>
            </a:pPr>
            <a:r>
              <a:rPr dirty="0" sz="2800" lang="en-US" err="1" smtClean="0"/>
              <a:t>Haemoglobinopathies</a:t>
            </a:r>
            <a:r>
              <a:rPr dirty="0" sz="2800" lang="en-US" smtClean="0"/>
              <a:t> e.g. thalassemia and </a:t>
            </a:r>
            <a:r>
              <a:rPr dirty="0" sz="2800" lang="en-US" err="1" smtClean="0"/>
              <a:t>sickcle</a:t>
            </a:r>
            <a:r>
              <a:rPr dirty="0" sz="2800" lang="en-US" smtClean="0"/>
              <a:t> cell and glucose-6 phosphate dehydrogenase (G6PD)</a:t>
            </a:r>
            <a:endParaRPr dirty="0" sz="2800" lang="en-US"/>
          </a:p>
        </p:txBody>
      </p:sp>
      <p:sp>
        <p:nvSpPr>
          <p:cNvPr id="1049353" name="Slide Number Placeholder 3"/>
          <p:cNvSpPr>
            <a:spLocks noGrp="1"/>
          </p:cNvSpPr>
          <p:nvPr>
            <p:ph type="sldNum" sz="quarter" idx="12"/>
          </p:nvPr>
        </p:nvSpPr>
        <p:spPr/>
        <p:txBody>
          <a:bodyPr/>
          <a:p>
            <a:fld id="{5F0F26D2-990D-4104-B198-15B1F813F25B}" type="slidenum">
              <a:rPr lang="en-US" smtClean="0"/>
              <a:t>227</a:t>
            </a:fld>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9354" name="Title 1"/>
          <p:cNvSpPr>
            <a:spLocks noGrp="1"/>
          </p:cNvSpPr>
          <p:nvPr>
            <p:ph type="title"/>
          </p:nvPr>
        </p:nvSpPr>
        <p:spPr/>
        <p:txBody>
          <a:bodyPr/>
          <a:p>
            <a:pPr algn="ctr"/>
            <a:r>
              <a:rPr dirty="0" lang="en-US" smtClean="0">
                <a:solidFill>
                  <a:srgbClr val="00B0F0"/>
                </a:solidFill>
                <a:latin typeface="+mn-lt"/>
              </a:rPr>
              <a:t>1. Physiological </a:t>
            </a:r>
            <a:r>
              <a:rPr dirty="0" lang="en-US" err="1">
                <a:solidFill>
                  <a:srgbClr val="00B0F0"/>
                </a:solidFill>
                <a:latin typeface="+mn-lt"/>
              </a:rPr>
              <a:t>A</a:t>
            </a:r>
            <a:r>
              <a:rPr dirty="0" lang="en-US" err="1" smtClean="0">
                <a:solidFill>
                  <a:srgbClr val="00B0F0"/>
                </a:solidFill>
                <a:latin typeface="+mn-lt"/>
              </a:rPr>
              <a:t>naemia</a:t>
            </a:r>
            <a:endParaRPr dirty="0" lang="en-US">
              <a:solidFill>
                <a:srgbClr val="00B0F0"/>
              </a:solidFill>
              <a:latin typeface="+mn-lt"/>
            </a:endParaRPr>
          </a:p>
        </p:txBody>
      </p:sp>
      <p:sp>
        <p:nvSpPr>
          <p:cNvPr id="1049355" name="Content Placeholder 2"/>
          <p:cNvSpPr>
            <a:spLocks noGrp="1"/>
          </p:cNvSpPr>
          <p:nvPr>
            <p:ph idx="1"/>
          </p:nvPr>
        </p:nvSpPr>
        <p:spPr/>
        <p:txBody>
          <a:bodyPr/>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During </a:t>
            </a:r>
            <a:r>
              <a:rPr dirty="0" sz="2800" lang="en-US">
                <a:ea typeface="Times New Roman" panose="02020603050405020304" pitchFamily="18" charset="0"/>
              </a:rPr>
              <a:t>pregnancy the blood plasma volume increases by 15% by the 10th week of gestation and 50% by the 32nd to the 35th week </a:t>
            </a:r>
            <a:r>
              <a:rPr dirty="0" sz="2800" lang="en-US" smtClean="0">
                <a:ea typeface="Times New Roman" panose="02020603050405020304" pitchFamily="18" charset="0"/>
              </a:rPr>
              <a:t>of </a:t>
            </a:r>
            <a:r>
              <a:rPr dirty="0" sz="2800" lang="en-US">
                <a:ea typeface="Times New Roman" panose="02020603050405020304" pitchFamily="18" charset="0"/>
              </a:rPr>
              <a:t>pregnancy. </a:t>
            </a:r>
          </a:p>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The red cells mass increases by 30%. These result in increased cardiac output from five to seven </a:t>
            </a:r>
            <a:r>
              <a:rPr dirty="0" sz="2800" lang="en-US" err="1">
                <a:ea typeface="Times New Roman" panose="02020603050405020304" pitchFamily="18" charset="0"/>
              </a:rPr>
              <a:t>litres</a:t>
            </a:r>
            <a:r>
              <a:rPr dirty="0" sz="2800" lang="en-US">
                <a:ea typeface="Times New Roman" panose="02020603050405020304" pitchFamily="18" charset="0"/>
              </a:rPr>
              <a:t> per minute. </a:t>
            </a:r>
          </a:p>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These changes result in apparent </a:t>
            </a:r>
            <a:r>
              <a:rPr dirty="0" sz="2800" lang="en-US" err="1">
                <a:ea typeface="Times New Roman" panose="02020603050405020304" pitchFamily="18" charset="0"/>
              </a:rPr>
              <a:t>anaemia</a:t>
            </a:r>
            <a:r>
              <a:rPr dirty="0" sz="2800" lang="en-US">
                <a:ea typeface="Times New Roman" panose="02020603050405020304" pitchFamily="18" charset="0"/>
              </a:rPr>
              <a:t> but as this </a:t>
            </a:r>
            <a:br>
              <a:rPr dirty="0" sz="2800" lang="en-US">
                <a:ea typeface="Times New Roman" panose="02020603050405020304" pitchFamily="18" charset="0"/>
              </a:rPr>
            </a:br>
            <a:r>
              <a:rPr dirty="0" sz="2800" lang="en-US">
                <a:ea typeface="Times New Roman" panose="02020603050405020304" pitchFamily="18" charset="0"/>
              </a:rPr>
              <a:t>represents the normal pregnancy state, they should not </a:t>
            </a:r>
            <a:br>
              <a:rPr dirty="0" sz="2800" lang="en-US">
                <a:ea typeface="Times New Roman" panose="02020603050405020304" pitchFamily="18" charset="0"/>
              </a:rPr>
            </a:br>
            <a:r>
              <a:rPr dirty="0" sz="2800" lang="en-US">
                <a:ea typeface="Times New Roman" panose="02020603050405020304" pitchFamily="18" charset="0"/>
              </a:rPr>
              <a:t>be regarded as pathological.</a:t>
            </a:r>
          </a:p>
          <a:p>
            <a:endParaRPr dirty="0" lang="en-US"/>
          </a:p>
        </p:txBody>
      </p:sp>
      <p:sp>
        <p:nvSpPr>
          <p:cNvPr id="1049356" name="Slide Number Placeholder 3"/>
          <p:cNvSpPr>
            <a:spLocks noGrp="1"/>
          </p:cNvSpPr>
          <p:nvPr>
            <p:ph type="sldNum" sz="quarter" idx="12"/>
          </p:nvPr>
        </p:nvSpPr>
        <p:spPr/>
        <p:txBody>
          <a:bodyPr/>
          <a:p>
            <a:fld id="{5F0F26D2-990D-4104-B198-15B1F813F25B}" type="slidenum">
              <a:rPr lang="en-US" smtClean="0"/>
              <a:t>228</a:t>
            </a:fld>
            <a:endParaRPr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9357" name="Title 1"/>
          <p:cNvSpPr>
            <a:spLocks noGrp="1"/>
          </p:cNvSpPr>
          <p:nvPr>
            <p:ph type="title"/>
          </p:nvPr>
        </p:nvSpPr>
        <p:spPr>
          <a:xfrm>
            <a:off x="838200" y="1"/>
            <a:ext cx="10515600" cy="1236372"/>
          </a:xfrm>
        </p:spPr>
        <p:txBody>
          <a:bodyPr/>
          <a:p>
            <a:pPr algn="ctr"/>
            <a:r>
              <a:rPr dirty="0" lang="en-US" smtClean="0">
                <a:solidFill>
                  <a:srgbClr val="00B0F0"/>
                </a:solidFill>
                <a:latin typeface="+mn-lt"/>
              </a:rPr>
              <a:t>2. Iron deficiency </a:t>
            </a:r>
            <a:r>
              <a:rPr dirty="0" lang="en-US" err="1" smtClean="0">
                <a:solidFill>
                  <a:srgbClr val="00B0F0"/>
                </a:solidFill>
                <a:latin typeface="+mn-lt"/>
              </a:rPr>
              <a:t>anaemia</a:t>
            </a:r>
            <a:endParaRPr dirty="0" lang="en-US">
              <a:solidFill>
                <a:srgbClr val="00B0F0"/>
              </a:solidFill>
              <a:latin typeface="+mn-lt"/>
            </a:endParaRPr>
          </a:p>
        </p:txBody>
      </p:sp>
      <p:sp>
        <p:nvSpPr>
          <p:cNvPr id="1049358" name="Content Placeholder 2"/>
          <p:cNvSpPr>
            <a:spLocks noGrp="1"/>
          </p:cNvSpPr>
          <p:nvPr>
            <p:ph idx="1"/>
          </p:nvPr>
        </p:nvSpPr>
        <p:spPr/>
        <p:txBody>
          <a:bodyPr>
            <a:normAutofit/>
          </a:bodyPr>
          <a:p>
            <a:pPr algn="just" lvl="2" marL="914400">
              <a:lnSpc>
                <a:spcPct val="100000"/>
              </a:lnSpc>
              <a:spcBef>
                <a:spcPts val="0"/>
              </a:spcBef>
            </a:pPr>
            <a:r>
              <a:rPr dirty="0" sz="2800" lang="en-US" smtClean="0">
                <a:ea typeface="Times New Roman" panose="02020603050405020304" pitchFamily="18" charset="0"/>
              </a:rPr>
              <a:t>Iron deficiency </a:t>
            </a:r>
            <a:r>
              <a:rPr dirty="0" sz="2800" lang="en-US" err="1" smtClean="0">
                <a:ea typeface="Times New Roman" panose="02020603050405020304" pitchFamily="18" charset="0"/>
              </a:rPr>
              <a:t>anaemia</a:t>
            </a:r>
            <a:r>
              <a:rPr dirty="0" sz="2800" lang="en-US" smtClean="0">
                <a:ea typeface="Times New Roman" panose="02020603050405020304" pitchFamily="18" charset="0"/>
              </a:rPr>
              <a:t> is thought to be the leading cause of </a:t>
            </a:r>
            <a:r>
              <a:rPr dirty="0" sz="2800" lang="en-US" err="1" smtClean="0">
                <a:ea typeface="Times New Roman" panose="02020603050405020304" pitchFamily="18" charset="0"/>
              </a:rPr>
              <a:t>anaemia</a:t>
            </a:r>
            <a:r>
              <a:rPr dirty="0" sz="2800" lang="en-US" smtClean="0">
                <a:ea typeface="Times New Roman" panose="02020603050405020304" pitchFamily="18" charset="0"/>
              </a:rPr>
              <a:t> globally</a:t>
            </a:r>
          </a:p>
          <a:p>
            <a:pPr algn="just" lvl="2" marL="914400">
              <a:lnSpc>
                <a:spcPct val="100000"/>
              </a:lnSpc>
              <a:spcBef>
                <a:spcPts val="0"/>
              </a:spcBef>
            </a:pPr>
            <a:r>
              <a:rPr dirty="0" sz="2800" lang="en-US" smtClean="0">
                <a:ea typeface="Times New Roman" panose="02020603050405020304" pitchFamily="18" charset="0"/>
              </a:rPr>
              <a:t>During </a:t>
            </a:r>
            <a:r>
              <a:rPr dirty="0" sz="2800" lang="en-US">
                <a:ea typeface="Times New Roman" panose="02020603050405020304" pitchFamily="18" charset="0"/>
              </a:rPr>
              <a:t>pregnancy approximately 1400gm of iron is needed during the entire period. </a:t>
            </a:r>
            <a:endParaRPr dirty="0" sz="2800" lang="en-US" smtClean="0">
              <a:ea typeface="Times New Roman" panose="02020603050405020304" pitchFamily="18" charset="0"/>
            </a:endParaRPr>
          </a:p>
          <a:p>
            <a:pPr algn="just" lvl="2" marL="914400">
              <a:lnSpc>
                <a:spcPct val="100000"/>
              </a:lnSpc>
              <a:spcBef>
                <a:spcPts val="0"/>
              </a:spcBef>
            </a:pPr>
            <a:r>
              <a:rPr dirty="0" sz="2800" lang="en-US" smtClean="0">
                <a:ea typeface="Times New Roman" panose="02020603050405020304" pitchFamily="18" charset="0"/>
              </a:rPr>
              <a:t>This </a:t>
            </a:r>
            <a:r>
              <a:rPr dirty="0" sz="2800" lang="en-US">
                <a:ea typeface="Times New Roman" panose="02020603050405020304" pitchFamily="18" charset="0"/>
              </a:rPr>
              <a:t>is necessary </a:t>
            </a:r>
            <a:r>
              <a:rPr dirty="0" sz="2800" lang="en-US" smtClean="0">
                <a:ea typeface="Times New Roman" panose="02020603050405020304" pitchFamily="18" charset="0"/>
              </a:rPr>
              <a:t>for:</a:t>
            </a:r>
          </a:p>
          <a:p>
            <a:pPr algn="just" indent="-342900" lvl="4" marL="19431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increased number of red blood </a:t>
            </a:r>
            <a:r>
              <a:rPr dirty="0" sz="2800" lang="en-US" smtClean="0">
                <a:ea typeface="Times New Roman" panose="02020603050405020304" pitchFamily="18" charset="0"/>
              </a:rPr>
              <a:t>cells</a:t>
            </a:r>
          </a:p>
          <a:p>
            <a:pPr algn="just" indent="-342900" lvl="4" marL="19431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err="1">
                <a:ea typeface="Times New Roman" panose="02020603050405020304" pitchFamily="18" charset="0"/>
              </a:rPr>
              <a:t>foetus</a:t>
            </a:r>
            <a:r>
              <a:rPr dirty="0" sz="2800" lang="en-US">
                <a:ea typeface="Times New Roman" panose="02020603050405020304" pitchFamily="18" charset="0"/>
              </a:rPr>
              <a:t> and the </a:t>
            </a:r>
            <a:r>
              <a:rPr dirty="0" sz="2800" lang="en-US" smtClean="0">
                <a:ea typeface="Times New Roman" panose="02020603050405020304" pitchFamily="18" charset="0"/>
              </a:rPr>
              <a:t>placenta</a:t>
            </a:r>
          </a:p>
          <a:p>
            <a:pPr algn="just" indent="-342900" lvl="4" marL="19431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Replacement </a:t>
            </a:r>
            <a:r>
              <a:rPr dirty="0" sz="2800" lang="en-US">
                <a:ea typeface="Times New Roman" panose="02020603050405020304" pitchFamily="18" charset="0"/>
              </a:rPr>
              <a:t>of blood lost during </a:t>
            </a:r>
            <a:r>
              <a:rPr dirty="0" sz="2800" lang="en-US" smtClean="0">
                <a:ea typeface="Times New Roman" panose="02020603050405020304" pitchFamily="18" charset="0"/>
              </a:rPr>
              <a:t>delivery</a:t>
            </a:r>
          </a:p>
          <a:p>
            <a:pPr algn="just" indent="-342900" lvl="4" marL="19431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Lactation</a:t>
            </a:r>
            <a:endParaRPr dirty="0" sz="2800" lang="en-US">
              <a:ea typeface="Times New Roman" panose="02020603050405020304" pitchFamily="18" charset="0"/>
            </a:endParaRPr>
          </a:p>
          <a:p>
            <a:endParaRPr dirty="0" lang="en-US"/>
          </a:p>
        </p:txBody>
      </p:sp>
      <p:sp>
        <p:nvSpPr>
          <p:cNvPr id="1049359" name="Slide Number Placeholder 3"/>
          <p:cNvSpPr>
            <a:spLocks noGrp="1"/>
          </p:cNvSpPr>
          <p:nvPr>
            <p:ph type="sldNum" sz="quarter" idx="12"/>
          </p:nvPr>
        </p:nvSpPr>
        <p:spPr/>
        <p:txBody>
          <a:bodyPr/>
          <a:p>
            <a:fld id="{5F0F26D2-990D-4104-B198-15B1F813F25B}" type="slidenum">
              <a:rPr lang="en-US" smtClean="0"/>
              <a:t>229</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684" name="Title 1"/>
          <p:cNvSpPr>
            <a:spLocks noGrp="1"/>
          </p:cNvSpPr>
          <p:nvPr>
            <p:ph type="title"/>
          </p:nvPr>
        </p:nvSpPr>
        <p:spPr/>
        <p:txBody>
          <a:bodyPr/>
          <a:p>
            <a:pPr algn="ctr"/>
            <a:r>
              <a:rPr dirty="0" lang="en-US" smtClean="0">
                <a:solidFill>
                  <a:srgbClr val="00B0F0"/>
                </a:solidFill>
              </a:rPr>
              <a:t>Complications </a:t>
            </a:r>
            <a:endParaRPr dirty="0" lang="en-US">
              <a:solidFill>
                <a:srgbClr val="00B0F0"/>
              </a:solidFill>
            </a:endParaRPr>
          </a:p>
        </p:txBody>
      </p:sp>
      <p:sp>
        <p:nvSpPr>
          <p:cNvPr id="1048685" name="Content Placeholder 2"/>
          <p:cNvSpPr>
            <a:spLocks noGrp="1"/>
          </p:cNvSpPr>
          <p:nvPr>
            <p:ph idx="1"/>
          </p:nvPr>
        </p:nvSpPr>
        <p:spPr/>
        <p:txBody>
          <a:bodyPr>
            <a:normAutofit lnSpcReduction="10000"/>
          </a:bodyPr>
          <a:p>
            <a:pPr indent="-514350" marL="514350">
              <a:buFont typeface="+mj-lt"/>
              <a:buAutoNum type="arabicPeriod"/>
            </a:pPr>
            <a:r>
              <a:rPr dirty="0" lang="en-US" smtClean="0"/>
              <a:t>Dehydration and electrolyte imbalance</a:t>
            </a:r>
          </a:p>
          <a:p>
            <a:pPr indent="-514350" marL="514350">
              <a:buFont typeface="+mj-lt"/>
              <a:buAutoNum type="arabicPeriod"/>
            </a:pPr>
            <a:r>
              <a:rPr dirty="0" lang="en-US" smtClean="0"/>
              <a:t>Metabolic acidosis due to starvation</a:t>
            </a:r>
          </a:p>
          <a:p>
            <a:pPr indent="-514350" marL="514350">
              <a:buFont typeface="+mj-lt"/>
              <a:buAutoNum type="arabicPeriod"/>
            </a:pPr>
            <a:r>
              <a:rPr dirty="0" lang="en-US" smtClean="0"/>
              <a:t>Alkalosis due to loss of </a:t>
            </a:r>
            <a:r>
              <a:rPr dirty="0" lang="en-US" err="1"/>
              <a:t>H</a:t>
            </a:r>
            <a:r>
              <a:rPr dirty="0" lang="en-US" err="1" smtClean="0"/>
              <a:t>cl</a:t>
            </a:r>
            <a:endParaRPr dirty="0" lang="en-US" smtClean="0"/>
          </a:p>
          <a:p>
            <a:pPr indent="-514350" marL="514350">
              <a:buFont typeface="+mj-lt"/>
              <a:buAutoNum type="arabicPeriod"/>
            </a:pPr>
            <a:r>
              <a:rPr dirty="0" lang="en-US" smtClean="0"/>
              <a:t>Premature </a:t>
            </a:r>
            <a:r>
              <a:rPr dirty="0" lang="en-US" err="1" smtClean="0"/>
              <a:t>labour</a:t>
            </a:r>
            <a:r>
              <a:rPr dirty="0" lang="en-US" smtClean="0"/>
              <a:t>  </a:t>
            </a:r>
          </a:p>
          <a:p>
            <a:pPr indent="-514350" marL="514350">
              <a:buFont typeface="+mj-lt"/>
              <a:buAutoNum type="arabicPeriod"/>
            </a:pPr>
            <a:r>
              <a:rPr dirty="0" lang="en-US"/>
              <a:t>P</a:t>
            </a:r>
            <a:r>
              <a:rPr dirty="0" lang="en-US" smtClean="0"/>
              <a:t>reeclampsia in prolong cases of hyperemesis gravidarum</a:t>
            </a:r>
            <a:endParaRPr dirty="0" lang="en-US"/>
          </a:p>
          <a:p>
            <a:pPr indent="-514350" marL="514350">
              <a:buFont typeface="+mj-lt"/>
              <a:buAutoNum type="arabicPeriod"/>
            </a:pPr>
            <a:r>
              <a:rPr b="1" dirty="0" lang="en-US" smtClean="0"/>
              <a:t>Other Less common but severe complications </a:t>
            </a:r>
            <a:r>
              <a:rPr dirty="0" lang="en-US" smtClean="0"/>
              <a:t>of HG include: Ruptured </a:t>
            </a:r>
            <a:r>
              <a:rPr dirty="0" lang="en-US" err="1" smtClean="0"/>
              <a:t>oesophagus</a:t>
            </a:r>
            <a:r>
              <a:rPr dirty="0" lang="en-US" smtClean="0"/>
              <a:t> from forceful vomiting, collapsed lung , liver disease, blindness, brain swelling from malnutrition, kidney failure, blood clots, seizures. </a:t>
            </a:r>
          </a:p>
          <a:p>
            <a:pPr indent="-514350" marL="514350">
              <a:buFont typeface="+mj-lt"/>
              <a:buAutoNum type="arabicPeriod"/>
            </a:pPr>
            <a:r>
              <a:rPr dirty="0" lang="en-US" smtClean="0"/>
              <a:t>To the </a:t>
            </a:r>
            <a:r>
              <a:rPr dirty="0" lang="en-US" err="1" smtClean="0"/>
              <a:t>foetus</a:t>
            </a:r>
            <a:r>
              <a:rPr dirty="0" lang="en-US" smtClean="0"/>
              <a:t> ;preterm birth and low birth weight baby</a:t>
            </a:r>
          </a:p>
        </p:txBody>
      </p:sp>
      <p:sp>
        <p:nvSpPr>
          <p:cNvPr id="1048686" name="Slide Number Placeholder 4"/>
          <p:cNvSpPr>
            <a:spLocks noGrp="1"/>
          </p:cNvSpPr>
          <p:nvPr>
            <p:ph type="sldNum" sz="quarter" idx="12"/>
          </p:nvPr>
        </p:nvSpPr>
        <p:spPr/>
        <p:txBody>
          <a:bodyPr/>
          <a:p>
            <a:fld id="{5F0F26D2-990D-4104-B198-15B1F813F25B}" type="slidenum">
              <a:rPr lang="en-US" smtClean="0"/>
              <a:t>23</a:t>
            </a:fld>
            <a:endParaRPr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sp>
        <p:nvSpPr>
          <p:cNvPr id="1049360" name="Title 1"/>
          <p:cNvSpPr>
            <a:spLocks noGrp="1"/>
          </p:cNvSpPr>
          <p:nvPr>
            <p:ph type="title"/>
          </p:nvPr>
        </p:nvSpPr>
        <p:spPr/>
        <p:txBody>
          <a:bodyPr/>
          <a:p>
            <a:pPr algn="ctr"/>
            <a:r>
              <a:rPr dirty="0" lang="en-US" smtClean="0">
                <a:solidFill>
                  <a:srgbClr val="00B0F0"/>
                </a:solidFill>
                <a:latin typeface="+mn-lt"/>
              </a:rPr>
              <a:t>Causes of iron deficiency anemia</a:t>
            </a:r>
            <a:endParaRPr dirty="0" lang="en-US">
              <a:solidFill>
                <a:srgbClr val="00B0F0"/>
              </a:solidFill>
              <a:latin typeface="+mn-lt"/>
            </a:endParaRPr>
          </a:p>
        </p:txBody>
      </p:sp>
      <p:sp>
        <p:nvSpPr>
          <p:cNvPr id="1049361" name="Content Placeholder 2"/>
          <p:cNvSpPr>
            <a:spLocks noGrp="1"/>
          </p:cNvSpPr>
          <p:nvPr>
            <p:ph idx="1"/>
          </p:nvPr>
        </p:nvSpPr>
        <p:spPr>
          <a:xfrm>
            <a:off x="838200" y="1825625"/>
            <a:ext cx="10515600" cy="4588054"/>
          </a:xfrm>
        </p:spPr>
        <p:txBody>
          <a:bodyPr/>
          <a:p>
            <a:pPr indent="-514350" marL="514350">
              <a:buFont typeface="+mj-lt"/>
              <a:buAutoNum type="arabicPeriod"/>
            </a:pPr>
            <a:r>
              <a:rPr dirty="0" lang="en-US" smtClean="0"/>
              <a:t>Reduced intake of iron due to gastric malabsorption, gastric surgery or dietary deficiency</a:t>
            </a:r>
          </a:p>
          <a:p>
            <a:pPr indent="-514350" marL="514350">
              <a:buFont typeface="+mj-lt"/>
              <a:buAutoNum type="arabicPeriod"/>
            </a:pPr>
            <a:r>
              <a:rPr dirty="0" lang="en-US" smtClean="0"/>
              <a:t>Short intervals between pregnancies</a:t>
            </a:r>
          </a:p>
          <a:p>
            <a:pPr indent="-514350" marL="514350">
              <a:buFont typeface="+mj-lt"/>
              <a:buAutoNum type="arabicPeriod"/>
            </a:pPr>
            <a:r>
              <a:rPr dirty="0" lang="en-US" smtClean="0"/>
              <a:t>Increased demand  such as in multiple pregnancy</a:t>
            </a:r>
          </a:p>
          <a:p>
            <a:pPr indent="-514350" marL="514350">
              <a:buFont typeface="+mj-lt"/>
              <a:buAutoNum type="arabicPeriod"/>
            </a:pPr>
            <a:r>
              <a:rPr dirty="0" lang="en-US" smtClean="0"/>
              <a:t>Chronic infections such as malaria and HIV</a:t>
            </a:r>
          </a:p>
          <a:p>
            <a:pPr indent="-514350" marL="514350">
              <a:buFont typeface="+mj-lt"/>
              <a:buAutoNum type="arabicPeriod"/>
            </a:pPr>
            <a:r>
              <a:rPr dirty="0" lang="en-US" smtClean="0"/>
              <a:t>Chronic blood loss e.g. menorrhagia before conception or gastric ulcers, Hookworm, UTI.</a:t>
            </a:r>
          </a:p>
          <a:p>
            <a:pPr indent="-514350" marL="514350">
              <a:buFont typeface="+mj-lt"/>
              <a:buAutoNum type="arabicPeriod"/>
            </a:pPr>
            <a:r>
              <a:rPr dirty="0" lang="en-US" err="1" smtClean="0"/>
              <a:t>Haemorrhage</a:t>
            </a:r>
            <a:r>
              <a:rPr dirty="0" lang="en-US" smtClean="0"/>
              <a:t> e.g. APH, PPH</a:t>
            </a:r>
          </a:p>
          <a:p>
            <a:pPr indent="-514350" marL="514350">
              <a:buFont typeface="+mj-lt"/>
              <a:buAutoNum type="arabicPeriod"/>
            </a:pPr>
            <a:r>
              <a:rPr dirty="0" lang="en-US" smtClean="0"/>
              <a:t>Secondary cause to medical condition</a:t>
            </a:r>
            <a:endParaRPr dirty="0" lang="en-US"/>
          </a:p>
        </p:txBody>
      </p:sp>
      <p:sp>
        <p:nvSpPr>
          <p:cNvPr id="1049362" name="Slide Number Placeholder 3"/>
          <p:cNvSpPr>
            <a:spLocks noGrp="1"/>
          </p:cNvSpPr>
          <p:nvPr>
            <p:ph type="sldNum" sz="quarter" idx="12"/>
          </p:nvPr>
        </p:nvSpPr>
        <p:spPr/>
        <p:txBody>
          <a:bodyPr/>
          <a:p>
            <a:fld id="{5F0F26D2-990D-4104-B198-15B1F813F25B}" type="slidenum">
              <a:rPr lang="en-US" smtClean="0"/>
              <a:t>230</a:t>
            </a:fld>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9363" name="Title 1"/>
          <p:cNvSpPr>
            <a:spLocks noGrp="1"/>
          </p:cNvSpPr>
          <p:nvPr>
            <p:ph type="title"/>
          </p:nvPr>
        </p:nvSpPr>
        <p:spPr>
          <a:xfrm>
            <a:off x="838200" y="0"/>
            <a:ext cx="10515600" cy="875764"/>
          </a:xfrm>
        </p:spPr>
        <p:txBody>
          <a:bodyPr>
            <a:normAutofit/>
          </a:bodyPr>
          <a:p>
            <a:pPr algn="ctr"/>
            <a:r>
              <a:rPr dirty="0" lang="en-US" smtClean="0">
                <a:solidFill>
                  <a:srgbClr val="00B0F0"/>
                </a:solidFill>
                <a:latin typeface="+mn-lt"/>
              </a:rPr>
              <a:t>2. Folic Acid </a:t>
            </a:r>
            <a:r>
              <a:rPr dirty="0" lang="en-US" err="1" smtClean="0">
                <a:solidFill>
                  <a:srgbClr val="00B0F0"/>
                </a:solidFill>
                <a:latin typeface="+mn-lt"/>
              </a:rPr>
              <a:t>Anaemia</a:t>
            </a:r>
            <a:endParaRPr dirty="0" lang="en-US">
              <a:solidFill>
                <a:srgbClr val="00B0F0"/>
              </a:solidFill>
              <a:latin typeface="+mn-lt"/>
            </a:endParaRPr>
          </a:p>
        </p:txBody>
      </p:sp>
      <p:sp>
        <p:nvSpPr>
          <p:cNvPr id="1049364" name="Content Placeholder 2"/>
          <p:cNvSpPr>
            <a:spLocks noGrp="1"/>
          </p:cNvSpPr>
          <p:nvPr>
            <p:ph idx="1"/>
          </p:nvPr>
        </p:nvSpPr>
        <p:spPr>
          <a:xfrm>
            <a:off x="838200" y="1571223"/>
            <a:ext cx="10515600" cy="4430332"/>
          </a:xfrm>
        </p:spPr>
        <p:txBody>
          <a:bodyPr>
            <a:normAutofit/>
          </a:bodyPr>
          <a:p>
            <a:pPr algn="just" lvl="2">
              <a:lnSpc>
                <a:spcPct val="100000"/>
              </a:lnSpc>
              <a:spcBef>
                <a:spcPts val="0"/>
              </a:spcBef>
              <a:buFont typeface="Wingdings" panose="05000000000000000000" pitchFamily="2" charset="2"/>
              <a:buChar char="Ø"/>
            </a:pPr>
            <a:r>
              <a:rPr dirty="0" sz="2800" lang="en-US" smtClean="0">
                <a:latin typeface="Arial" panose="020B0604020202020204" pitchFamily="34" charset="0"/>
                <a:ea typeface="Times New Roman" panose="02020603050405020304" pitchFamily="18" charset="0"/>
              </a:rPr>
              <a:t> </a:t>
            </a:r>
            <a:r>
              <a:rPr dirty="0" sz="2800" lang="en-US" smtClean="0">
                <a:ea typeface="Times New Roman" panose="02020603050405020304" pitchFamily="18" charset="0"/>
              </a:rPr>
              <a:t>Folic acid is part of vitamin B complex </a:t>
            </a:r>
          </a:p>
          <a:p>
            <a:pPr algn="just"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In pregnancy it is necessary for effective cell growth and synthesis of ribonucleic acid (RNA) and deoxyribonucleic acid (DNA) especially in the embryo, deficiency is associated with neural tube defects in the </a:t>
            </a:r>
            <a:r>
              <a:rPr dirty="0" sz="2800" lang="en-US" err="1" smtClean="0">
                <a:ea typeface="Times New Roman" panose="02020603050405020304" pitchFamily="18" charset="0"/>
              </a:rPr>
              <a:t>foetus</a:t>
            </a:r>
            <a:endParaRPr dirty="0" sz="2800" lang="en-US" smtClean="0">
              <a:ea typeface="Times New Roman" panose="02020603050405020304" pitchFamily="18" charset="0"/>
            </a:endParaRPr>
          </a:p>
          <a:p>
            <a:pPr algn="just"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Folic </a:t>
            </a:r>
            <a:r>
              <a:rPr dirty="0" sz="2800" lang="en-US">
                <a:ea typeface="Times New Roman" panose="02020603050405020304" pitchFamily="18" charset="0"/>
              </a:rPr>
              <a:t>acid is required for the increased cell growth of both the mother and the </a:t>
            </a:r>
            <a:r>
              <a:rPr dirty="0" sz="2800" lang="en-US" err="1">
                <a:ea typeface="Times New Roman" panose="02020603050405020304" pitchFamily="18" charset="0"/>
              </a:rPr>
              <a:t>foetus</a:t>
            </a:r>
            <a:r>
              <a:rPr dirty="0" sz="2800" lang="en-US">
                <a:ea typeface="Times New Roman" panose="02020603050405020304" pitchFamily="18" charset="0"/>
              </a:rPr>
              <a:t>. </a:t>
            </a:r>
            <a:endParaRPr dirty="0" sz="2800" lang="en-US" smtClean="0">
              <a:ea typeface="Times New Roman" panose="02020603050405020304" pitchFamily="18" charset="0"/>
            </a:endParaRPr>
          </a:p>
          <a:p>
            <a:pPr algn="just"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Chronic maternal deficiency  of folic acid and vitamin B12 can lead to </a:t>
            </a:r>
            <a:r>
              <a:rPr b="1" dirty="0" sz="2800" lang="en-US" err="1" smtClean="0">
                <a:ea typeface="Times New Roman" panose="02020603050405020304" pitchFamily="18" charset="0"/>
              </a:rPr>
              <a:t>megaloblastic</a:t>
            </a:r>
            <a:r>
              <a:rPr b="1" dirty="0" sz="2800" lang="en-US" smtClean="0">
                <a:ea typeface="Times New Roman" panose="02020603050405020304" pitchFamily="18" charset="0"/>
              </a:rPr>
              <a:t> </a:t>
            </a:r>
            <a:r>
              <a:rPr b="1" dirty="0" sz="2800" lang="en-US" err="1" smtClean="0">
                <a:ea typeface="Times New Roman" panose="02020603050405020304" pitchFamily="18" charset="0"/>
              </a:rPr>
              <a:t>anaemia</a:t>
            </a:r>
            <a:endParaRPr b="1" dirty="0" sz="2800" lang="en-US" smtClean="0">
              <a:ea typeface="Times New Roman" panose="02020603050405020304" pitchFamily="18" charset="0"/>
            </a:endParaRPr>
          </a:p>
        </p:txBody>
      </p:sp>
      <p:sp>
        <p:nvSpPr>
          <p:cNvPr id="1049365" name="Slide Number Placeholder 3"/>
          <p:cNvSpPr>
            <a:spLocks noGrp="1"/>
          </p:cNvSpPr>
          <p:nvPr>
            <p:ph type="sldNum" sz="quarter" idx="12"/>
          </p:nvPr>
        </p:nvSpPr>
        <p:spPr/>
        <p:txBody>
          <a:bodyPr/>
          <a:p>
            <a:fld id="{5F0F26D2-990D-4104-B198-15B1F813F25B}" type="slidenum">
              <a:rPr lang="en-US" smtClean="0"/>
              <a:t>231</a:t>
            </a:fld>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9366" name="Title 1"/>
          <p:cNvSpPr>
            <a:spLocks noGrp="1"/>
          </p:cNvSpPr>
          <p:nvPr>
            <p:ph type="title"/>
          </p:nvPr>
        </p:nvSpPr>
        <p:spPr/>
        <p:txBody>
          <a:bodyPr/>
          <a:p>
            <a:pPr algn="ctr"/>
            <a:r>
              <a:rPr dirty="0" lang="en-US" smtClean="0">
                <a:solidFill>
                  <a:srgbClr val="00B0F0"/>
                </a:solidFill>
              </a:rPr>
              <a:t>Causes of folic acid </a:t>
            </a:r>
            <a:r>
              <a:rPr dirty="0" lang="en-US" err="1" smtClean="0">
                <a:solidFill>
                  <a:srgbClr val="00B0F0"/>
                </a:solidFill>
              </a:rPr>
              <a:t>anaemia</a:t>
            </a:r>
            <a:r>
              <a:rPr dirty="0" lang="en-US" smtClean="0">
                <a:solidFill>
                  <a:srgbClr val="00B0F0"/>
                </a:solidFill>
              </a:rPr>
              <a:t> </a:t>
            </a:r>
            <a:endParaRPr dirty="0" lang="en-US">
              <a:solidFill>
                <a:srgbClr val="00B0F0"/>
              </a:solidFill>
            </a:endParaRPr>
          </a:p>
        </p:txBody>
      </p:sp>
      <p:sp>
        <p:nvSpPr>
          <p:cNvPr id="1049367" name="Content Placeholder 2"/>
          <p:cNvSpPr>
            <a:spLocks noGrp="1"/>
          </p:cNvSpPr>
          <p:nvPr>
            <p:ph idx="1"/>
          </p:nvPr>
        </p:nvSpPr>
        <p:spPr/>
        <p:txBody>
          <a:bodyPr/>
          <a:p>
            <a:pPr lvl="0">
              <a:spcBef>
                <a:spcPts val="0"/>
              </a:spcBef>
              <a:buFont typeface="Wingdings" panose="05000000000000000000" pitchFamily="2" charset="2"/>
              <a:buChar char="Ø"/>
            </a:pPr>
            <a:r>
              <a:rPr dirty="0" lang="en-US">
                <a:solidFill>
                  <a:prstClr val="black"/>
                </a:solidFill>
                <a:ea typeface="Times New Roman" panose="02020603050405020304" pitchFamily="18" charset="0"/>
              </a:rPr>
              <a:t>The main causes of folic acid deficiency </a:t>
            </a:r>
            <a:r>
              <a:rPr dirty="0" lang="en-US" err="1">
                <a:solidFill>
                  <a:prstClr val="black"/>
                </a:solidFill>
                <a:ea typeface="Times New Roman" panose="02020603050405020304" pitchFamily="18" charset="0"/>
              </a:rPr>
              <a:t>anaemia</a:t>
            </a:r>
            <a:r>
              <a:rPr dirty="0" lang="en-US">
                <a:solidFill>
                  <a:prstClr val="black"/>
                </a:solidFill>
                <a:ea typeface="Times New Roman" panose="02020603050405020304" pitchFamily="18" charset="0"/>
              </a:rPr>
              <a:t> are:</a:t>
            </a:r>
          </a:p>
          <a:p>
            <a:pPr indent="-514350" lvl="3" marL="1657350">
              <a:spcBef>
                <a:spcPts val="0"/>
              </a:spcBef>
              <a:buFont typeface="+mj-lt"/>
              <a:buAutoNum type="arabicPeriod"/>
            </a:pPr>
            <a:r>
              <a:rPr dirty="0" sz="2800" lang="en-US">
                <a:solidFill>
                  <a:prstClr val="black"/>
                </a:solidFill>
                <a:ea typeface="Times New Roman" panose="02020603050405020304" pitchFamily="18" charset="0"/>
              </a:rPr>
              <a:t>Low dietary intake</a:t>
            </a:r>
          </a:p>
          <a:p>
            <a:pPr indent="-514350" lvl="3" marL="1657350">
              <a:spcBef>
                <a:spcPts val="0"/>
              </a:spcBef>
              <a:buFont typeface="+mj-lt"/>
              <a:buAutoNum type="arabicPeriod"/>
            </a:pPr>
            <a:r>
              <a:rPr dirty="0" sz="2800" lang="en-US">
                <a:solidFill>
                  <a:prstClr val="black"/>
                </a:solidFill>
                <a:ea typeface="Times New Roman" panose="02020603050405020304" pitchFamily="18" charset="0"/>
              </a:rPr>
              <a:t>Reduced absorption</a:t>
            </a:r>
          </a:p>
          <a:p>
            <a:pPr indent="-514350" lvl="3" marL="1657350">
              <a:spcBef>
                <a:spcPts val="0"/>
              </a:spcBef>
              <a:buFont typeface="+mj-lt"/>
              <a:buAutoNum type="arabicPeriod"/>
            </a:pPr>
            <a:r>
              <a:rPr dirty="0" sz="2800" lang="en-US">
                <a:solidFill>
                  <a:prstClr val="black"/>
                </a:solidFill>
                <a:ea typeface="Times New Roman" panose="02020603050405020304" pitchFamily="18" charset="0"/>
              </a:rPr>
              <a:t>Interference with </a:t>
            </a:r>
            <a:r>
              <a:rPr dirty="0" sz="2800" lang="en-US" err="1">
                <a:solidFill>
                  <a:prstClr val="black"/>
                </a:solidFill>
                <a:ea typeface="Times New Roman" panose="02020603050405020304" pitchFamily="18" charset="0"/>
              </a:rPr>
              <a:t>utilisation</a:t>
            </a:r>
            <a:r>
              <a:rPr dirty="0" sz="2800" lang="en-US">
                <a:solidFill>
                  <a:prstClr val="black"/>
                </a:solidFill>
                <a:ea typeface="Times New Roman" panose="02020603050405020304" pitchFamily="18" charset="0"/>
              </a:rPr>
              <a:t> like in substance abuse, anti-</a:t>
            </a:r>
            <a:r>
              <a:rPr dirty="0" sz="2800" lang="en-US" err="1">
                <a:solidFill>
                  <a:prstClr val="black"/>
                </a:solidFill>
                <a:ea typeface="Times New Roman" panose="02020603050405020304" pitchFamily="18" charset="0"/>
              </a:rPr>
              <a:t>convulsant</a:t>
            </a:r>
            <a:r>
              <a:rPr dirty="0" sz="2800" lang="en-US">
                <a:solidFill>
                  <a:prstClr val="black"/>
                </a:solidFill>
                <a:ea typeface="Times New Roman" panose="02020603050405020304" pitchFamily="18" charset="0"/>
              </a:rPr>
              <a:t>  drugs and </a:t>
            </a:r>
            <a:r>
              <a:rPr dirty="0" sz="2800" lang="en-US" err="1">
                <a:solidFill>
                  <a:prstClr val="black"/>
                </a:solidFill>
                <a:ea typeface="Times New Roman" panose="02020603050405020304" pitchFamily="18" charset="0"/>
              </a:rPr>
              <a:t>sulphonamides</a:t>
            </a:r>
            <a:r>
              <a:rPr dirty="0" sz="2800" lang="en-US">
                <a:solidFill>
                  <a:prstClr val="black"/>
                </a:solidFill>
                <a:ea typeface="Times New Roman" panose="02020603050405020304" pitchFamily="18" charset="0"/>
              </a:rPr>
              <a:t> which are folate antagonists</a:t>
            </a:r>
          </a:p>
          <a:p>
            <a:pPr indent="-514350" lvl="3" marL="1657350">
              <a:spcBef>
                <a:spcPts val="0"/>
              </a:spcBef>
              <a:buFont typeface="+mj-lt"/>
              <a:buAutoNum type="arabicPeriod"/>
            </a:pPr>
            <a:r>
              <a:rPr dirty="0" sz="2800" lang="en-US">
                <a:solidFill>
                  <a:prstClr val="black"/>
                </a:solidFill>
                <a:ea typeface="Times New Roman" panose="02020603050405020304" pitchFamily="18" charset="0"/>
              </a:rPr>
              <a:t>Excessive demand  like in multiple pregnancy</a:t>
            </a:r>
          </a:p>
          <a:p>
            <a:pPr indent="-514350" lvl="3" marL="1657350">
              <a:spcBef>
                <a:spcPts val="0"/>
              </a:spcBef>
              <a:buFont typeface="+mj-lt"/>
              <a:buAutoNum type="arabicPeriod"/>
            </a:pPr>
            <a:r>
              <a:rPr dirty="0" sz="2800" lang="en-US">
                <a:solidFill>
                  <a:prstClr val="black"/>
                </a:solidFill>
                <a:ea typeface="Times New Roman" panose="02020603050405020304" pitchFamily="18" charset="0"/>
              </a:rPr>
              <a:t>Blood  loss like in </a:t>
            </a:r>
            <a:r>
              <a:rPr dirty="0" sz="2800" lang="en-US" err="1">
                <a:solidFill>
                  <a:prstClr val="black"/>
                </a:solidFill>
                <a:ea typeface="Times New Roman" panose="02020603050405020304" pitchFamily="18" charset="0"/>
              </a:rPr>
              <a:t>haemolytic</a:t>
            </a:r>
            <a:r>
              <a:rPr dirty="0" sz="2800" lang="en-US">
                <a:solidFill>
                  <a:prstClr val="black"/>
                </a:solidFill>
                <a:ea typeface="Times New Roman" panose="02020603050405020304" pitchFamily="18" charset="0"/>
              </a:rPr>
              <a:t> </a:t>
            </a:r>
            <a:r>
              <a:rPr dirty="0" sz="2800" lang="en-US" err="1">
                <a:solidFill>
                  <a:prstClr val="black"/>
                </a:solidFill>
                <a:ea typeface="Times New Roman" panose="02020603050405020304" pitchFamily="18" charset="0"/>
              </a:rPr>
              <a:t>anaemia</a:t>
            </a:r>
            <a:endParaRPr dirty="0" sz="2800" lang="en-US">
              <a:solidFill>
                <a:prstClr val="black"/>
              </a:solidFill>
            </a:endParaRPr>
          </a:p>
          <a:p>
            <a:endParaRPr dirty="0" lang="en-US"/>
          </a:p>
        </p:txBody>
      </p:sp>
      <p:sp>
        <p:nvSpPr>
          <p:cNvPr id="1049368" name="Slide Number Placeholder 3"/>
          <p:cNvSpPr>
            <a:spLocks noGrp="1"/>
          </p:cNvSpPr>
          <p:nvPr>
            <p:ph type="sldNum" sz="quarter" idx="12"/>
          </p:nvPr>
        </p:nvSpPr>
        <p:spPr/>
        <p:txBody>
          <a:bodyPr/>
          <a:p>
            <a:fld id="{5F0F26D2-990D-4104-B198-15B1F813F25B}" type="slidenum">
              <a:rPr lang="en-US" smtClean="0"/>
              <a:t>232</a:t>
            </a:fld>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9369" name="Title 1"/>
          <p:cNvSpPr>
            <a:spLocks noGrp="1"/>
          </p:cNvSpPr>
          <p:nvPr>
            <p:ph type="title"/>
          </p:nvPr>
        </p:nvSpPr>
        <p:spPr/>
        <p:txBody>
          <a:bodyPr/>
          <a:p>
            <a:pPr algn="ctr"/>
            <a:r>
              <a:rPr dirty="0" lang="en-US" smtClean="0">
                <a:solidFill>
                  <a:srgbClr val="00B0F0"/>
                </a:solidFill>
              </a:rPr>
              <a:t>3. Vitamin B12 </a:t>
            </a:r>
            <a:r>
              <a:rPr dirty="0" lang="en-US" err="1" smtClean="0">
                <a:solidFill>
                  <a:srgbClr val="00B0F0"/>
                </a:solidFill>
              </a:rPr>
              <a:t>anaemia</a:t>
            </a:r>
            <a:endParaRPr dirty="0" lang="en-US">
              <a:solidFill>
                <a:srgbClr val="00B0F0"/>
              </a:solidFill>
            </a:endParaRPr>
          </a:p>
        </p:txBody>
      </p:sp>
      <p:sp>
        <p:nvSpPr>
          <p:cNvPr id="1049370" name="Content Placeholder 2"/>
          <p:cNvSpPr>
            <a:spLocks noGrp="1"/>
          </p:cNvSpPr>
          <p:nvPr>
            <p:ph idx="1"/>
          </p:nvPr>
        </p:nvSpPr>
        <p:spPr/>
        <p:txBody>
          <a:bodyPr/>
          <a:p>
            <a:pPr>
              <a:lnSpc>
                <a:spcPct val="100000"/>
              </a:lnSpc>
            </a:pPr>
            <a:r>
              <a:rPr dirty="0" lang="en-US" smtClean="0"/>
              <a:t>Deficiency vitamin B12 also causes pernicious </a:t>
            </a:r>
            <a:r>
              <a:rPr dirty="0" lang="en-US" err="1" smtClean="0"/>
              <a:t>anaemia</a:t>
            </a:r>
            <a:r>
              <a:rPr dirty="0" lang="en-US" smtClean="0"/>
              <a:t>.</a:t>
            </a:r>
          </a:p>
          <a:p>
            <a:pPr>
              <a:lnSpc>
                <a:spcPct val="100000"/>
              </a:lnSpc>
            </a:pPr>
            <a:r>
              <a:rPr dirty="0" lang="en-US" smtClean="0"/>
              <a:t>Vitamin B levels fall during pregnancy  but </a:t>
            </a:r>
            <a:r>
              <a:rPr dirty="0" lang="en-US" err="1" smtClean="0"/>
              <a:t>anaemia</a:t>
            </a:r>
            <a:r>
              <a:rPr dirty="0" lang="en-US" smtClean="0"/>
              <a:t> is rare because the body draws on its stores.</a:t>
            </a:r>
          </a:p>
          <a:p>
            <a:pPr>
              <a:lnSpc>
                <a:spcPct val="100000"/>
              </a:lnSpc>
            </a:pPr>
            <a:r>
              <a:rPr dirty="0" lang="en-US" smtClean="0"/>
              <a:t>Deficiency is most likely in vegans and in some </a:t>
            </a:r>
            <a:r>
              <a:rPr dirty="0" lang="en-US" err="1" smtClean="0"/>
              <a:t>asians</a:t>
            </a:r>
            <a:endParaRPr dirty="0" lang="en-US" smtClean="0"/>
          </a:p>
          <a:p>
            <a:endParaRPr dirty="0" lang="en-US"/>
          </a:p>
        </p:txBody>
      </p:sp>
      <p:sp>
        <p:nvSpPr>
          <p:cNvPr id="1049371" name="Slide Number Placeholder 3"/>
          <p:cNvSpPr>
            <a:spLocks noGrp="1"/>
          </p:cNvSpPr>
          <p:nvPr>
            <p:ph type="sldNum" sz="quarter" idx="12"/>
          </p:nvPr>
        </p:nvSpPr>
        <p:spPr/>
        <p:txBody>
          <a:bodyPr/>
          <a:p>
            <a:fld id="{5F0F26D2-990D-4104-B198-15B1F813F25B}" type="slidenum">
              <a:rPr lang="en-US" smtClean="0"/>
              <a:t>233</a:t>
            </a:fld>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619" name=""/>
        <p:cNvGrpSpPr/>
        <p:nvPr/>
      </p:nvGrpSpPr>
      <p:grpSpPr>
        <a:xfrm>
          <a:off x="0" y="0"/>
          <a:ext cx="0" cy="0"/>
          <a:chOff x="0" y="0"/>
          <a:chExt cx="0" cy="0"/>
        </a:xfrm>
      </p:grpSpPr>
      <p:sp>
        <p:nvSpPr>
          <p:cNvPr id="1049372" name="Title 1"/>
          <p:cNvSpPr>
            <a:spLocks noGrp="1"/>
          </p:cNvSpPr>
          <p:nvPr>
            <p:ph type="title"/>
          </p:nvPr>
        </p:nvSpPr>
        <p:spPr>
          <a:xfrm>
            <a:off x="838200" y="0"/>
            <a:ext cx="10515600" cy="1017431"/>
          </a:xfrm>
        </p:spPr>
        <p:txBody>
          <a:bodyPr/>
          <a:p>
            <a:pPr algn="ctr"/>
            <a:r>
              <a:rPr dirty="0" lang="en-US" smtClean="0">
                <a:solidFill>
                  <a:srgbClr val="00B0F0"/>
                </a:solidFill>
              </a:rPr>
              <a:t>Diagnosis </a:t>
            </a:r>
            <a:endParaRPr dirty="0" lang="en-US">
              <a:solidFill>
                <a:srgbClr val="00B0F0"/>
              </a:solidFill>
            </a:endParaRPr>
          </a:p>
        </p:txBody>
      </p:sp>
      <p:sp>
        <p:nvSpPr>
          <p:cNvPr id="1049373" name="Content Placeholder 2"/>
          <p:cNvSpPr>
            <a:spLocks noGrp="1"/>
          </p:cNvSpPr>
          <p:nvPr>
            <p:ph idx="1"/>
          </p:nvPr>
        </p:nvSpPr>
        <p:spPr>
          <a:xfrm>
            <a:off x="463639" y="940158"/>
            <a:ext cx="11294772" cy="5473521"/>
          </a:xfrm>
        </p:spPr>
        <p:txBody>
          <a:bodyPr>
            <a:normAutofit lnSpcReduction="10000"/>
          </a:bodyPr>
          <a:p>
            <a:pPr indent="-342900" lvl="1" marL="571500">
              <a:lnSpc>
                <a:spcPct val="107000"/>
              </a:lnSpc>
              <a:spcBef>
                <a:spcPts val="0"/>
              </a:spcBef>
              <a:spcAft>
                <a:spcPts val="800"/>
              </a:spcAft>
              <a:buFont typeface="Wingdings" panose="05000000000000000000" pitchFamily="2" charset="2"/>
              <a:buChar char="Ø"/>
            </a:pPr>
            <a:r>
              <a:rPr dirty="0" lang="en-US">
                <a:ea typeface="Calibri" panose="020F0502020204030204" pitchFamily="34" charset="0"/>
                <a:cs typeface="Times New Roman" panose="02020603050405020304" pitchFamily="18" charset="0"/>
              </a:rPr>
              <a:t>A comprehensive history and physical examination is imperative to rule out the underlying causes </a:t>
            </a:r>
            <a:r>
              <a:rPr dirty="0" lang="en-US" smtClean="0">
                <a:ea typeface="Calibri" panose="020F0502020204030204" pitchFamily="34" charset="0"/>
                <a:cs typeface="Times New Roman" panose="02020603050405020304" pitchFamily="18" charset="0"/>
              </a:rPr>
              <a:t>of anemia</a:t>
            </a:r>
            <a:r>
              <a:rPr dirty="0" lang="en-US">
                <a:ea typeface="Calibri" panose="020F0502020204030204" pitchFamily="34" charset="0"/>
                <a:cs typeface="Times New Roman" panose="02020603050405020304" pitchFamily="18" charset="0"/>
              </a:rPr>
              <a:t>, and to detect any complications that may have occurred.  </a:t>
            </a:r>
            <a:endParaRPr dirty="0" lang="en-US" smtClean="0">
              <a:ea typeface="Calibri" panose="020F0502020204030204" pitchFamily="34" charset="0"/>
              <a:cs typeface="Times New Roman" panose="02020603050405020304" pitchFamily="18" charset="0"/>
            </a:endParaRPr>
          </a:p>
          <a:p>
            <a:pPr indent="-342900" lvl="1" marL="571500">
              <a:lnSpc>
                <a:spcPct val="107000"/>
              </a:lnSpc>
              <a:spcBef>
                <a:spcPts val="0"/>
              </a:spcBef>
              <a:spcAft>
                <a:spcPts val="800"/>
              </a:spcAft>
              <a:buFont typeface="Wingdings" panose="05000000000000000000" pitchFamily="2" charset="2"/>
              <a:buChar char="Ø"/>
            </a:pPr>
            <a:r>
              <a:rPr dirty="0" lang="en-US" smtClean="0">
                <a:ea typeface="Calibri" panose="020F0502020204030204" pitchFamily="34" charset="0"/>
                <a:cs typeface="Times New Roman" panose="02020603050405020304" pitchFamily="18" charset="0"/>
              </a:rPr>
              <a:t>Basic </a:t>
            </a:r>
            <a:r>
              <a:rPr dirty="0" lang="en-US">
                <a:ea typeface="Calibri" panose="020F0502020204030204" pitchFamily="34" charset="0"/>
                <a:cs typeface="Times New Roman" panose="02020603050405020304" pitchFamily="18" charset="0"/>
              </a:rPr>
              <a:t>laboratory work up </a:t>
            </a:r>
            <a:r>
              <a:rPr dirty="0" lang="en-US" smtClean="0">
                <a:ea typeface="Calibri" panose="020F0502020204030204" pitchFamily="34" charset="0"/>
                <a:cs typeface="Times New Roman" panose="02020603050405020304" pitchFamily="18" charset="0"/>
              </a:rPr>
              <a:t>should include </a:t>
            </a:r>
            <a:r>
              <a:rPr dirty="0" lang="en-US">
                <a:ea typeface="Calibri" panose="020F0502020204030204" pitchFamily="34" charset="0"/>
                <a:cs typeface="Times New Roman" panose="02020603050405020304" pitchFamily="18" charset="0"/>
              </a:rPr>
              <a:t>the following:</a:t>
            </a:r>
          </a:p>
          <a:p>
            <a:pPr indent="-514350" lvl="2" marL="1200150">
              <a:lnSpc>
                <a:spcPct val="107000"/>
              </a:lnSpc>
              <a:spcBef>
                <a:spcPts val="0"/>
              </a:spcBef>
              <a:spcAft>
                <a:spcPts val="800"/>
              </a:spcAft>
              <a:buFont typeface="+mj-lt"/>
              <a:buAutoNum type="arabicPeriod"/>
            </a:pPr>
            <a:r>
              <a:rPr dirty="0" sz="2400" lang="en-US" smtClean="0">
                <a:ea typeface="Calibri" panose="020F0502020204030204" pitchFamily="34" charset="0"/>
                <a:cs typeface="Times New Roman" panose="02020603050405020304" pitchFamily="18" charset="0"/>
              </a:rPr>
              <a:t>Hemoglobin </a:t>
            </a:r>
            <a:r>
              <a:rPr dirty="0" sz="2400" lang="en-US">
                <a:ea typeface="Calibri" panose="020F0502020204030204" pitchFamily="34" charset="0"/>
                <a:cs typeface="Times New Roman" panose="02020603050405020304" pitchFamily="18" charset="0"/>
              </a:rPr>
              <a:t>and hematocrit Estimation (to know degree of anemia)</a:t>
            </a:r>
          </a:p>
          <a:p>
            <a:pPr indent="-514350" lvl="2" marL="1200150">
              <a:lnSpc>
                <a:spcPct val="107000"/>
              </a:lnSpc>
              <a:spcBef>
                <a:spcPts val="0"/>
              </a:spcBef>
              <a:spcAft>
                <a:spcPts val="800"/>
              </a:spcAft>
              <a:buFont typeface="+mj-lt"/>
              <a:buAutoNum type="arabicPeriod"/>
            </a:pPr>
            <a:r>
              <a:rPr dirty="0" sz="2400" lang="en-US" smtClean="0">
                <a:ea typeface="Calibri" panose="020F0502020204030204" pitchFamily="34" charset="0"/>
                <a:cs typeface="Times New Roman" panose="02020603050405020304" pitchFamily="18" charset="0"/>
              </a:rPr>
              <a:t>Full </a:t>
            </a:r>
            <a:r>
              <a:rPr dirty="0" sz="2400" lang="en-US">
                <a:ea typeface="Calibri" panose="020F0502020204030204" pitchFamily="34" charset="0"/>
                <a:cs typeface="Times New Roman" panose="02020603050405020304" pitchFamily="18" charset="0"/>
              </a:rPr>
              <a:t>blood count and peripheral blood film (to know the type of anemia)</a:t>
            </a:r>
          </a:p>
          <a:p>
            <a:pPr indent="-514350" lvl="2" marL="1200150">
              <a:lnSpc>
                <a:spcPct val="107000"/>
              </a:lnSpc>
              <a:spcBef>
                <a:spcPts val="0"/>
              </a:spcBef>
              <a:spcAft>
                <a:spcPts val="800"/>
              </a:spcAft>
              <a:buFont typeface="+mj-lt"/>
              <a:buAutoNum type="arabicPeriod"/>
            </a:pPr>
            <a:r>
              <a:rPr dirty="0" sz="2400" lang="en-US" smtClean="0">
                <a:ea typeface="Calibri" panose="020F0502020204030204" pitchFamily="34" charset="0"/>
                <a:cs typeface="Times New Roman" panose="02020603050405020304" pitchFamily="18" charset="0"/>
              </a:rPr>
              <a:t>tool </a:t>
            </a:r>
            <a:r>
              <a:rPr dirty="0" sz="2400" lang="en-US">
                <a:ea typeface="Calibri" panose="020F0502020204030204" pitchFamily="34" charset="0"/>
                <a:cs typeface="Times New Roman" panose="02020603050405020304" pitchFamily="18" charset="0"/>
              </a:rPr>
              <a:t>examination for ova and cysts, Blood Slide or RDTs for malaria diagnosis, urinalysis /</a:t>
            </a:r>
          </a:p>
          <a:p>
            <a:pPr indent="-514350" lvl="2" marL="1200150">
              <a:lnSpc>
                <a:spcPct val="107000"/>
              </a:lnSpc>
              <a:spcBef>
                <a:spcPts val="0"/>
              </a:spcBef>
              <a:spcAft>
                <a:spcPts val="800"/>
              </a:spcAft>
              <a:buFont typeface="+mj-lt"/>
              <a:buAutoNum type="arabicPeriod"/>
            </a:pPr>
            <a:r>
              <a:rPr dirty="0" sz="2400" lang="en-US">
                <a:ea typeface="Calibri" panose="020F0502020204030204" pitchFamily="34" charset="0"/>
                <a:cs typeface="Times New Roman" panose="02020603050405020304" pitchFamily="18" charset="0"/>
              </a:rPr>
              <a:t>microscopy etc. (to know the cause of anemia)</a:t>
            </a:r>
          </a:p>
          <a:p>
            <a:pPr indent="-514350" lvl="2" marL="1200150">
              <a:lnSpc>
                <a:spcPct val="107000"/>
              </a:lnSpc>
              <a:spcBef>
                <a:spcPts val="0"/>
              </a:spcBef>
              <a:spcAft>
                <a:spcPts val="800"/>
              </a:spcAft>
              <a:buFont typeface="+mj-lt"/>
              <a:buAutoNum type="arabicPeriod"/>
            </a:pPr>
            <a:r>
              <a:rPr dirty="0" sz="2400" lang="en-US" smtClean="0">
                <a:ea typeface="Calibri" panose="020F0502020204030204" pitchFamily="34" charset="0"/>
                <a:cs typeface="Times New Roman" panose="02020603050405020304" pitchFamily="18" charset="0"/>
              </a:rPr>
              <a:t>Blood </a:t>
            </a:r>
            <a:r>
              <a:rPr dirty="0" sz="2400" lang="en-US">
                <a:ea typeface="Calibri" panose="020F0502020204030204" pitchFamily="34" charset="0"/>
                <a:cs typeface="Times New Roman" panose="02020603050405020304" pitchFamily="18" charset="0"/>
              </a:rPr>
              <a:t>group and Rhesus factor determination</a:t>
            </a:r>
          </a:p>
          <a:p>
            <a:pPr indent="-514350" lvl="2" marL="1200150">
              <a:lnSpc>
                <a:spcPct val="107000"/>
              </a:lnSpc>
              <a:spcBef>
                <a:spcPts val="0"/>
              </a:spcBef>
              <a:spcAft>
                <a:spcPts val="800"/>
              </a:spcAft>
              <a:buFont typeface="+mj-lt"/>
              <a:buAutoNum type="arabicPeriod"/>
            </a:pPr>
            <a:r>
              <a:rPr dirty="0" sz="2400" lang="en-US" smtClean="0">
                <a:ea typeface="Calibri" panose="020F0502020204030204" pitchFamily="34" charset="0"/>
                <a:cs typeface="Times New Roman" panose="02020603050405020304" pitchFamily="18" charset="0"/>
              </a:rPr>
              <a:t>Other </a:t>
            </a:r>
            <a:r>
              <a:rPr dirty="0" sz="2400" lang="en-US">
                <a:ea typeface="Calibri" panose="020F0502020204030204" pitchFamily="34" charset="0"/>
                <a:cs typeface="Times New Roman" panose="02020603050405020304" pitchFamily="18" charset="0"/>
              </a:rPr>
              <a:t>tests will be determined by the findings on history and physical examination</a:t>
            </a:r>
          </a:p>
          <a:p>
            <a:endParaRPr dirty="0" lang="en-US"/>
          </a:p>
        </p:txBody>
      </p:sp>
      <p:sp>
        <p:nvSpPr>
          <p:cNvPr id="1049374" name="Slide Number Placeholder 3"/>
          <p:cNvSpPr>
            <a:spLocks noGrp="1"/>
          </p:cNvSpPr>
          <p:nvPr>
            <p:ph type="sldNum" sz="quarter" idx="12"/>
          </p:nvPr>
        </p:nvSpPr>
        <p:spPr/>
        <p:txBody>
          <a:bodyPr/>
          <a:p>
            <a:fld id="{5F0F26D2-990D-4104-B198-15B1F813F25B}" type="slidenum">
              <a:rPr lang="en-US" smtClean="0"/>
              <a:t>234</a:t>
            </a:fld>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9375" name="Title 1"/>
          <p:cNvSpPr>
            <a:spLocks noGrp="1"/>
          </p:cNvSpPr>
          <p:nvPr>
            <p:ph type="title"/>
          </p:nvPr>
        </p:nvSpPr>
        <p:spPr/>
        <p:txBody>
          <a:bodyPr/>
          <a:p>
            <a:pPr algn="ctr"/>
            <a:r>
              <a:rPr dirty="0" lang="en-US" smtClean="0">
                <a:solidFill>
                  <a:srgbClr val="00B0F0"/>
                </a:solidFill>
              </a:rPr>
              <a:t>Management of </a:t>
            </a:r>
            <a:r>
              <a:rPr dirty="0" lang="en-US" err="1" smtClean="0">
                <a:solidFill>
                  <a:srgbClr val="00B0F0"/>
                </a:solidFill>
              </a:rPr>
              <a:t>anaemia</a:t>
            </a:r>
            <a:r>
              <a:rPr dirty="0" lang="en-US" smtClean="0">
                <a:solidFill>
                  <a:srgbClr val="00B0F0"/>
                </a:solidFill>
              </a:rPr>
              <a:t> in pregnancy</a:t>
            </a:r>
            <a:endParaRPr dirty="0" lang="en-US">
              <a:solidFill>
                <a:srgbClr val="00B0F0"/>
              </a:solidFill>
            </a:endParaRPr>
          </a:p>
        </p:txBody>
      </p:sp>
      <p:sp>
        <p:nvSpPr>
          <p:cNvPr id="1049376" name="Content Placeholder 2"/>
          <p:cNvSpPr>
            <a:spLocks noGrp="1"/>
          </p:cNvSpPr>
          <p:nvPr>
            <p:ph idx="1"/>
          </p:nvPr>
        </p:nvSpPr>
        <p:spPr/>
        <p:txBody>
          <a:bodyPr>
            <a:normAutofit fontScale="92500" lnSpcReduction="10000"/>
          </a:bodyPr>
          <a:p>
            <a:pPr marR="0">
              <a:lnSpc>
                <a:spcPct val="100000"/>
              </a:lnSpc>
              <a:spcBef>
                <a:spcPts val="0"/>
              </a:spcBef>
              <a:spcAft>
                <a:spcPts val="0"/>
              </a:spcAft>
            </a:pPr>
            <a:r>
              <a:rPr dirty="0" lang="en-US" smtClean="0">
                <a:ea typeface="Times New Roman" panose="02020603050405020304" pitchFamily="18" charset="0"/>
              </a:rPr>
              <a:t>The approach to management of </a:t>
            </a:r>
            <a:r>
              <a:rPr dirty="0" lang="en-US" err="1" smtClean="0">
                <a:ea typeface="Times New Roman" panose="02020603050405020304" pitchFamily="18" charset="0"/>
              </a:rPr>
              <a:t>anaemia</a:t>
            </a:r>
            <a:r>
              <a:rPr dirty="0" lang="en-US" smtClean="0">
                <a:ea typeface="Times New Roman" panose="02020603050405020304" pitchFamily="18" charset="0"/>
              </a:rPr>
              <a:t> in pregnancy is </a:t>
            </a:r>
          </a:p>
          <a:p>
            <a:pPr indent="-514350" lvl="2" marL="1428750">
              <a:lnSpc>
                <a:spcPct val="100000"/>
              </a:lnSpc>
              <a:spcBef>
                <a:spcPts val="0"/>
              </a:spcBef>
              <a:buFont typeface="+mj-lt"/>
              <a:buAutoNum type="arabicPeriod"/>
            </a:pPr>
            <a:r>
              <a:rPr b="1" dirty="0" sz="3000" i="1" lang="en-US" smtClean="0">
                <a:ea typeface="Times New Roman" panose="02020603050405020304" pitchFamily="18" charset="0"/>
              </a:rPr>
              <a:t>Prevention of </a:t>
            </a:r>
            <a:r>
              <a:rPr b="1" dirty="0" sz="3000" i="1" lang="en-US" err="1" smtClean="0">
                <a:ea typeface="Times New Roman" panose="02020603050405020304" pitchFamily="18" charset="0"/>
              </a:rPr>
              <a:t>anaemia</a:t>
            </a:r>
            <a:endParaRPr b="1" dirty="0" sz="3000" i="1" lang="en-US" smtClean="0">
              <a:ea typeface="Times New Roman" panose="02020603050405020304" pitchFamily="18" charset="0"/>
            </a:endParaRPr>
          </a:p>
          <a:p>
            <a:pPr indent="-514350" lvl="2" marL="1428750">
              <a:lnSpc>
                <a:spcPct val="100000"/>
              </a:lnSpc>
              <a:spcBef>
                <a:spcPts val="0"/>
              </a:spcBef>
              <a:buFont typeface="+mj-lt"/>
              <a:buAutoNum type="arabicPeriod"/>
            </a:pPr>
            <a:r>
              <a:rPr b="1" dirty="0" sz="3000" i="1" lang="en-US" smtClean="0">
                <a:ea typeface="Times New Roman" panose="02020603050405020304" pitchFamily="18" charset="0"/>
              </a:rPr>
              <a:t>Early detection of </a:t>
            </a:r>
            <a:r>
              <a:rPr b="1" dirty="0" sz="3000" i="1" lang="en-US" err="1" smtClean="0">
                <a:ea typeface="Times New Roman" panose="02020603050405020304" pitchFamily="18" charset="0"/>
              </a:rPr>
              <a:t>anaemia</a:t>
            </a:r>
            <a:endParaRPr b="1" dirty="0" sz="3000" i="1" lang="en-US" smtClean="0">
              <a:ea typeface="Times New Roman" panose="02020603050405020304" pitchFamily="18" charset="0"/>
            </a:endParaRPr>
          </a:p>
          <a:p>
            <a:pPr indent="-514350" lvl="2" marL="1428750">
              <a:lnSpc>
                <a:spcPct val="100000"/>
              </a:lnSpc>
              <a:spcBef>
                <a:spcPts val="0"/>
              </a:spcBef>
              <a:buFont typeface="+mj-lt"/>
              <a:buAutoNum type="arabicPeriod"/>
            </a:pPr>
            <a:r>
              <a:rPr b="1" dirty="0" sz="3000" i="1" lang="en-US" smtClean="0">
                <a:ea typeface="Times New Roman" panose="02020603050405020304" pitchFamily="18" charset="0"/>
              </a:rPr>
              <a:t>Early treatment of </a:t>
            </a:r>
            <a:r>
              <a:rPr b="1" dirty="0" sz="3000" i="1" lang="en-US" err="1" smtClean="0">
                <a:ea typeface="Times New Roman" panose="02020603050405020304" pitchFamily="18" charset="0"/>
              </a:rPr>
              <a:t>anaemia</a:t>
            </a:r>
            <a:endParaRPr b="1" dirty="0" sz="3000" i="1" lang="en-US" smtClean="0">
              <a:ea typeface="Times New Roman" panose="02020603050405020304" pitchFamily="18" charset="0"/>
            </a:endParaRPr>
          </a:p>
          <a:p>
            <a:pPr marL="0" marR="0">
              <a:lnSpc>
                <a:spcPct val="100000"/>
              </a:lnSpc>
              <a:spcBef>
                <a:spcPts val="0"/>
              </a:spcBef>
              <a:spcAft>
                <a:spcPts val="0"/>
              </a:spcAft>
            </a:pPr>
            <a:r>
              <a:rPr dirty="0" lang="en-US" smtClean="0">
                <a:ea typeface="Times New Roman" panose="02020603050405020304" pitchFamily="18" charset="0"/>
              </a:rPr>
              <a:t>The </a:t>
            </a:r>
            <a:r>
              <a:rPr dirty="0" lang="en-US">
                <a:ea typeface="Times New Roman" panose="02020603050405020304" pitchFamily="18" charset="0"/>
              </a:rPr>
              <a:t>management of a woman with </a:t>
            </a:r>
            <a:r>
              <a:rPr dirty="0" lang="en-US" err="1">
                <a:ea typeface="Times New Roman" panose="02020603050405020304" pitchFamily="18" charset="0"/>
              </a:rPr>
              <a:t>anaemia</a:t>
            </a:r>
            <a:r>
              <a:rPr dirty="0" lang="en-US">
                <a:ea typeface="Times New Roman" panose="02020603050405020304" pitchFamily="18" charset="0"/>
              </a:rPr>
              <a:t> depends on the type and severity of </a:t>
            </a:r>
            <a:r>
              <a:rPr dirty="0" lang="en-US" err="1">
                <a:ea typeface="Times New Roman" panose="02020603050405020304" pitchFamily="18" charset="0"/>
              </a:rPr>
              <a:t>anaemia</a:t>
            </a:r>
            <a:r>
              <a:rPr dirty="0" lang="en-US">
                <a:ea typeface="Times New Roman" panose="02020603050405020304" pitchFamily="18" charset="0"/>
              </a:rPr>
              <a:t>, and the duration of pregnancy.</a:t>
            </a:r>
            <a:endParaRPr dirty="0" sz="4000" lang="en-US">
              <a:ea typeface="Times New Roman" panose="02020603050405020304" pitchFamily="18" charset="0"/>
            </a:endParaRPr>
          </a:p>
          <a:p>
            <a:pPr indent="0" marL="0" marR="0">
              <a:lnSpc>
                <a:spcPct val="100000"/>
              </a:lnSpc>
              <a:spcBef>
                <a:spcPts val="0"/>
              </a:spcBef>
              <a:spcAft>
                <a:spcPts val="0"/>
              </a:spcAft>
              <a:buNone/>
            </a:pPr>
            <a:r>
              <a:rPr b="1" dirty="0" lang="en-US">
                <a:ea typeface="Times New Roman" panose="02020603050405020304" pitchFamily="18" charset="0"/>
              </a:rPr>
              <a:t> </a:t>
            </a:r>
            <a:endParaRPr dirty="0" sz="4000" lang="en-US">
              <a:ea typeface="Times New Roman" panose="02020603050405020304" pitchFamily="18" charset="0"/>
            </a:endParaRPr>
          </a:p>
          <a:p>
            <a:pPr indent="0" marL="0" marR="0">
              <a:lnSpc>
                <a:spcPct val="100000"/>
              </a:lnSpc>
              <a:spcBef>
                <a:spcPts val="0"/>
              </a:spcBef>
              <a:spcAft>
                <a:spcPts val="0"/>
              </a:spcAft>
              <a:buNone/>
            </a:pPr>
            <a:r>
              <a:rPr b="1" dirty="0" lang="en-US" smtClean="0">
                <a:ea typeface="Times New Roman" panose="02020603050405020304" pitchFamily="18" charset="0"/>
              </a:rPr>
              <a:t>1. Mild </a:t>
            </a:r>
            <a:r>
              <a:rPr b="1" dirty="0" lang="en-US" err="1">
                <a:ea typeface="Times New Roman" panose="02020603050405020304" pitchFamily="18" charset="0"/>
              </a:rPr>
              <a:t>Anaemia</a:t>
            </a:r>
            <a:r>
              <a:rPr dirty="0" lang="en-US">
                <a:ea typeface="Times New Roman" panose="02020603050405020304" pitchFamily="18" charset="0"/>
              </a:rPr>
              <a:t> </a:t>
            </a:r>
            <a:endParaRPr dirty="0" sz="4000" lang="en-US">
              <a:ea typeface="Times New Roman" panose="02020603050405020304" pitchFamily="18" charset="0"/>
            </a:endParaRPr>
          </a:p>
          <a:p>
            <a:pPr lvl="2" marL="914400">
              <a:lnSpc>
                <a:spcPct val="100000"/>
              </a:lnSpc>
              <a:spcBef>
                <a:spcPts val="0"/>
              </a:spcBef>
            </a:pPr>
            <a:r>
              <a:rPr dirty="0" sz="2800" lang="en-US">
                <a:ea typeface="Times New Roman" panose="02020603050405020304" pitchFamily="18" charset="0"/>
              </a:rPr>
              <a:t>This is </a:t>
            </a:r>
            <a:r>
              <a:rPr dirty="0" sz="2800" lang="en-US" err="1">
                <a:ea typeface="Times New Roman" panose="02020603050405020304" pitchFamily="18" charset="0"/>
              </a:rPr>
              <a:t>characterised</a:t>
            </a:r>
            <a:r>
              <a:rPr dirty="0" sz="2800" lang="en-US">
                <a:ea typeface="Times New Roman" panose="02020603050405020304" pitchFamily="18" charset="0"/>
              </a:rPr>
              <a:t> by </a:t>
            </a:r>
            <a:r>
              <a:rPr dirty="0" sz="2800" lang="en-US" err="1">
                <a:ea typeface="Times New Roman" panose="02020603050405020304" pitchFamily="18" charset="0"/>
              </a:rPr>
              <a:t>haemoglobin</a:t>
            </a:r>
            <a:r>
              <a:rPr dirty="0" sz="2800" lang="en-US">
                <a:ea typeface="Times New Roman" panose="02020603050405020304" pitchFamily="18" charset="0"/>
              </a:rPr>
              <a:t> between </a:t>
            </a:r>
            <a:r>
              <a:rPr dirty="0" sz="2800" lang="en-US" smtClean="0">
                <a:ea typeface="Times New Roman" panose="02020603050405020304" pitchFamily="18" charset="0"/>
              </a:rPr>
              <a:t>7 </a:t>
            </a:r>
            <a:r>
              <a:rPr dirty="0" sz="2800" lang="en-US">
                <a:ea typeface="Times New Roman" panose="02020603050405020304" pitchFamily="18" charset="0"/>
              </a:rPr>
              <a:t>to 9.9gm/</a:t>
            </a:r>
            <a:r>
              <a:rPr dirty="0" sz="2800" lang="en-US" err="1">
                <a:ea typeface="Times New Roman" panose="02020603050405020304" pitchFamily="18" charset="0"/>
              </a:rPr>
              <a:t>decilitre</a:t>
            </a:r>
            <a:r>
              <a:rPr dirty="0" sz="2800" lang="en-US">
                <a:ea typeface="Times New Roman" panose="02020603050405020304" pitchFamily="18" charset="0"/>
              </a:rPr>
              <a:t>. </a:t>
            </a:r>
            <a:endParaRPr dirty="0" sz="2800" lang="en-US" smtClean="0">
              <a:ea typeface="Times New Roman" panose="02020603050405020304" pitchFamily="18" charset="0"/>
            </a:endParaRPr>
          </a:p>
          <a:p>
            <a:pPr lvl="2" marL="914400">
              <a:lnSpc>
                <a:spcPct val="100000"/>
              </a:lnSpc>
              <a:spcBef>
                <a:spcPts val="0"/>
              </a:spcBef>
            </a:pPr>
            <a:r>
              <a:rPr dirty="0" sz="2800" lang="en-US" smtClean="0">
                <a:ea typeface="Times New Roman" panose="02020603050405020304" pitchFamily="18" charset="0"/>
              </a:rPr>
              <a:t>At </a:t>
            </a:r>
            <a:r>
              <a:rPr dirty="0" sz="2800" lang="en-US">
                <a:ea typeface="Times New Roman" panose="02020603050405020304" pitchFamily="18" charset="0"/>
              </a:rPr>
              <a:t>a gestation of 20 to 29 weeks, the woman is given </a:t>
            </a:r>
            <a:r>
              <a:rPr dirty="0" sz="2800" lang="en-US" err="1">
                <a:ea typeface="Times New Roman" panose="02020603050405020304" pitchFamily="18" charset="0"/>
              </a:rPr>
              <a:t>heamatinics</a:t>
            </a:r>
            <a:r>
              <a:rPr dirty="0" sz="2800" lang="en-US">
                <a:ea typeface="Times New Roman" panose="02020603050405020304" pitchFamily="18" charset="0"/>
              </a:rPr>
              <a:t> and a diet rich in protein and iron.</a:t>
            </a:r>
          </a:p>
          <a:p>
            <a:endParaRPr dirty="0" lang="en-US"/>
          </a:p>
        </p:txBody>
      </p:sp>
      <p:sp>
        <p:nvSpPr>
          <p:cNvPr id="1049377" name="Slide Number Placeholder 3"/>
          <p:cNvSpPr>
            <a:spLocks noGrp="1"/>
          </p:cNvSpPr>
          <p:nvPr>
            <p:ph type="sldNum" sz="quarter" idx="12"/>
          </p:nvPr>
        </p:nvSpPr>
        <p:spPr/>
        <p:txBody>
          <a:bodyPr/>
          <a:p>
            <a:fld id="{5F0F26D2-990D-4104-B198-15B1F813F25B}" type="slidenum">
              <a:rPr lang="en-US" smtClean="0"/>
              <a:t>235</a:t>
            </a:fld>
            <a:endParaRPr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9378" name="Title 1"/>
          <p:cNvSpPr>
            <a:spLocks noGrp="1"/>
          </p:cNvSpPr>
          <p:nvPr>
            <p:ph type="title"/>
          </p:nvPr>
        </p:nvSpPr>
        <p:spPr/>
        <p:txBody>
          <a:bodyPr/>
          <a:p>
            <a:pPr algn="ctr"/>
            <a:r>
              <a:rPr dirty="0" lang="en-US" smtClean="0">
                <a:solidFill>
                  <a:srgbClr val="00B0F0"/>
                </a:solidFill>
              </a:rPr>
              <a:t>1. Management of mild </a:t>
            </a:r>
            <a:r>
              <a:rPr dirty="0" lang="en-US" err="1" smtClean="0">
                <a:solidFill>
                  <a:srgbClr val="00B0F0"/>
                </a:solidFill>
              </a:rPr>
              <a:t>anaemia</a:t>
            </a:r>
            <a:endParaRPr dirty="0" lang="en-US">
              <a:solidFill>
                <a:srgbClr val="00B0F0"/>
              </a:solidFill>
            </a:endParaRPr>
          </a:p>
        </p:txBody>
      </p:sp>
      <p:sp>
        <p:nvSpPr>
          <p:cNvPr id="1049379" name="Content Placeholder 2"/>
          <p:cNvSpPr>
            <a:spLocks noGrp="1"/>
          </p:cNvSpPr>
          <p:nvPr>
            <p:ph idx="1"/>
          </p:nvPr>
        </p:nvSpPr>
        <p:spPr/>
        <p:txBody>
          <a:bodyPr/>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At 30 to 36 weeks, the </a:t>
            </a:r>
            <a:r>
              <a:rPr dirty="0" sz="2800" lang="en-US" err="1">
                <a:ea typeface="Times New Roman" panose="02020603050405020304" pitchFamily="18" charset="0"/>
              </a:rPr>
              <a:t>haemoglobin</a:t>
            </a:r>
            <a:r>
              <a:rPr dirty="0" sz="2800" lang="en-US">
                <a:ea typeface="Times New Roman" panose="02020603050405020304" pitchFamily="18" charset="0"/>
              </a:rPr>
              <a:t> levels are checked, </a:t>
            </a:r>
            <a:endParaRPr dirty="0" sz="2800" lang="en-US" smtClean="0">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D</a:t>
            </a:r>
            <a:r>
              <a:rPr dirty="0" sz="2800" lang="en-US" smtClean="0">
                <a:ea typeface="Times New Roman" panose="02020603050405020304" pitchFamily="18" charset="0"/>
              </a:rPr>
              <a:t>iet </a:t>
            </a:r>
            <a:r>
              <a:rPr dirty="0" sz="2800" lang="en-US">
                <a:ea typeface="Times New Roman" panose="02020603050405020304" pitchFamily="18" charset="0"/>
              </a:rPr>
              <a:t>is </a:t>
            </a:r>
            <a:r>
              <a:rPr dirty="0" sz="2800" lang="en-US" err="1">
                <a:ea typeface="Times New Roman" panose="02020603050405020304" pitchFamily="18" charset="0"/>
              </a:rPr>
              <a:t>emphasised</a:t>
            </a:r>
            <a:r>
              <a:rPr dirty="0" sz="2800" lang="en-US">
                <a:ea typeface="Times New Roman" panose="02020603050405020304" pitchFamily="18" charset="0"/>
              </a:rPr>
              <a:t> and </a:t>
            </a:r>
            <a:r>
              <a:rPr dirty="0" sz="2800" lang="en-US" err="1">
                <a:ea typeface="Times New Roman" panose="02020603050405020304" pitchFamily="18" charset="0"/>
              </a:rPr>
              <a:t>haematinics</a:t>
            </a:r>
            <a:r>
              <a:rPr dirty="0" sz="2800" lang="en-US">
                <a:ea typeface="Times New Roman" panose="02020603050405020304" pitchFamily="18" charset="0"/>
              </a:rPr>
              <a:t> continued. </a:t>
            </a:r>
            <a:endParaRPr dirty="0" sz="2800" lang="en-US" smtClean="0">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These </a:t>
            </a:r>
            <a:r>
              <a:rPr dirty="0" sz="2800" lang="en-US">
                <a:ea typeface="Times New Roman" panose="02020603050405020304" pitchFamily="18" charset="0"/>
              </a:rPr>
              <a:t>include oral iron, for example, ferrous </a:t>
            </a:r>
            <a:r>
              <a:rPr dirty="0" sz="2800" lang="en-US" err="1">
                <a:ea typeface="Times New Roman" panose="02020603050405020304" pitchFamily="18" charset="0"/>
              </a:rPr>
              <a:t>sulphate</a:t>
            </a:r>
            <a:r>
              <a:rPr dirty="0" sz="2800" lang="en-US">
                <a:ea typeface="Times New Roman" panose="02020603050405020304" pitchFamily="18" charset="0"/>
              </a:rPr>
              <a:t> 200mg three </a:t>
            </a:r>
            <a:r>
              <a:rPr b="1" dirty="0" sz="2800" lang="en-US">
                <a:ea typeface="Times New Roman" panose="02020603050405020304" pitchFamily="18" charset="0"/>
              </a:rPr>
              <a:t>times </a:t>
            </a:r>
            <a:r>
              <a:rPr b="1" dirty="0" sz="2800" lang="en-US" smtClean="0">
                <a:ea typeface="Times New Roman" panose="02020603050405020304" pitchFamily="18" charset="0"/>
              </a:rPr>
              <a:t>daily folic acid 5mgs daily</a:t>
            </a:r>
            <a:endParaRPr b="1" dirty="0" sz="2800" lang="en-US">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b="1" dirty="0" sz="2800" lang="en-US">
                <a:ea typeface="Times New Roman" panose="02020603050405020304" pitchFamily="18" charset="0"/>
              </a:rPr>
              <a:t>Investigations</a:t>
            </a:r>
            <a:r>
              <a:rPr dirty="0" sz="2800" lang="en-US">
                <a:ea typeface="Times New Roman" panose="02020603050405020304" pitchFamily="18" charset="0"/>
              </a:rPr>
              <a:t> are carried out to establish the cause of the </a:t>
            </a:r>
            <a:r>
              <a:rPr dirty="0" sz="2800" lang="en-US" err="1">
                <a:ea typeface="Times New Roman" panose="02020603050405020304" pitchFamily="18" charset="0"/>
              </a:rPr>
              <a:t>anaemia</a:t>
            </a:r>
            <a:r>
              <a:rPr dirty="0" sz="2800" lang="en-US">
                <a:ea typeface="Times New Roman" panose="02020603050405020304" pitchFamily="18" charset="0"/>
              </a:rPr>
              <a:t>, for example, malarial parasites, hookworms, sickle cell disease</a:t>
            </a:r>
            <a:r>
              <a:rPr dirty="0" sz="2800" lang="en-US" smtClean="0">
                <a:ea typeface="Times New Roman" panose="02020603050405020304" pitchFamily="18" charset="0"/>
              </a:rPr>
              <a:t>.</a:t>
            </a:r>
          </a:p>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The mother is given health messages on nutrition, rest and taking drugs as </a:t>
            </a:r>
            <a:r>
              <a:rPr dirty="0" sz="2800" lang="en-US" smtClean="0">
                <a:ea typeface="Times New Roman" panose="02020603050405020304" pitchFamily="18" charset="0"/>
              </a:rPr>
              <a:t>prescribed, ?</a:t>
            </a:r>
          </a:p>
          <a:p>
            <a:pPr marL="0" marR="0">
              <a:lnSpc>
                <a:spcPct val="100000"/>
              </a:lnSpc>
              <a:spcBef>
                <a:spcPts val="0"/>
              </a:spcBef>
              <a:spcAft>
                <a:spcPts val="0"/>
              </a:spcAft>
            </a:pPr>
            <a:endParaRPr dirty="0" sz="4000" lang="en-US">
              <a:ea typeface="Times New Roman" panose="02020603050405020304" pitchFamily="18" charset="0"/>
            </a:endParaRPr>
          </a:p>
          <a:p>
            <a:pPr marL="0" marR="0">
              <a:lnSpc>
                <a:spcPct val="100000"/>
              </a:lnSpc>
              <a:spcBef>
                <a:spcPts val="0"/>
              </a:spcBef>
              <a:spcAft>
                <a:spcPts val="0"/>
              </a:spcAft>
            </a:pPr>
            <a:endParaRPr dirty="0" sz="4000" lang="en-US">
              <a:ea typeface="Times New Roman" panose="02020603050405020304" pitchFamily="18" charset="0"/>
            </a:endParaRPr>
          </a:p>
          <a:p>
            <a:endParaRPr dirty="0" lang="en-US"/>
          </a:p>
        </p:txBody>
      </p:sp>
      <p:sp>
        <p:nvSpPr>
          <p:cNvPr id="1049380" name="Slide Number Placeholder 3"/>
          <p:cNvSpPr>
            <a:spLocks noGrp="1"/>
          </p:cNvSpPr>
          <p:nvPr>
            <p:ph type="sldNum" sz="quarter" idx="12"/>
          </p:nvPr>
        </p:nvSpPr>
        <p:spPr/>
        <p:txBody>
          <a:bodyPr/>
          <a:p>
            <a:fld id="{5F0F26D2-990D-4104-B198-15B1F813F25B}" type="slidenum">
              <a:rPr lang="en-US" smtClean="0"/>
              <a:t>236</a:t>
            </a:fld>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622" name=""/>
        <p:cNvGrpSpPr/>
        <p:nvPr/>
      </p:nvGrpSpPr>
      <p:grpSpPr>
        <a:xfrm>
          <a:off x="0" y="0"/>
          <a:ext cx="0" cy="0"/>
          <a:chOff x="0" y="0"/>
          <a:chExt cx="0" cy="0"/>
        </a:xfrm>
      </p:grpSpPr>
      <p:sp>
        <p:nvSpPr>
          <p:cNvPr id="1049381" name="Title 1"/>
          <p:cNvSpPr>
            <a:spLocks noGrp="1"/>
          </p:cNvSpPr>
          <p:nvPr>
            <p:ph type="title"/>
          </p:nvPr>
        </p:nvSpPr>
        <p:spPr/>
        <p:txBody>
          <a:bodyPr/>
          <a:p>
            <a:pPr algn="ctr"/>
            <a:r>
              <a:rPr dirty="0" lang="en-US" smtClean="0">
                <a:solidFill>
                  <a:srgbClr val="00B0F0"/>
                </a:solidFill>
              </a:rPr>
              <a:t>Management of moderate </a:t>
            </a:r>
            <a:r>
              <a:rPr dirty="0" lang="en-US" err="1" smtClean="0">
                <a:solidFill>
                  <a:srgbClr val="00B0F0"/>
                </a:solidFill>
              </a:rPr>
              <a:t>anaemia</a:t>
            </a:r>
            <a:endParaRPr dirty="0" lang="en-US">
              <a:solidFill>
                <a:srgbClr val="00B0F0"/>
              </a:solidFill>
            </a:endParaRPr>
          </a:p>
        </p:txBody>
      </p:sp>
      <p:sp>
        <p:nvSpPr>
          <p:cNvPr id="1049382" name="Content Placeholder 2"/>
          <p:cNvSpPr>
            <a:spLocks noGrp="1"/>
          </p:cNvSpPr>
          <p:nvPr>
            <p:ph idx="1"/>
          </p:nvPr>
        </p:nvSpPr>
        <p:spPr/>
        <p:txBody>
          <a:bodyPr>
            <a:normAutofit/>
          </a:bodyPr>
          <a:p>
            <a:pPr marL="0" marR="0">
              <a:lnSpc>
                <a:spcPct val="100000"/>
              </a:lnSpc>
              <a:spcBef>
                <a:spcPts val="0"/>
              </a:spcBef>
              <a:spcAft>
                <a:spcPts val="0"/>
              </a:spcAft>
            </a:pPr>
            <a:r>
              <a:rPr b="1" dirty="0" lang="en-US">
                <a:ea typeface="Times New Roman" panose="02020603050405020304" pitchFamily="18" charset="0"/>
              </a:rPr>
              <a:t>Moderate </a:t>
            </a:r>
            <a:r>
              <a:rPr b="1" dirty="0" lang="en-US" err="1">
                <a:ea typeface="Times New Roman" panose="02020603050405020304" pitchFamily="18" charset="0"/>
              </a:rPr>
              <a:t>Anaemia</a:t>
            </a:r>
            <a:r>
              <a:rPr dirty="0" lang="en-US">
                <a:ea typeface="Times New Roman" panose="02020603050405020304" pitchFamily="18" charset="0"/>
              </a:rPr>
              <a:t> </a:t>
            </a:r>
            <a:endParaRPr dirty="0" sz="4000" lang="en-US">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This is </a:t>
            </a:r>
            <a:r>
              <a:rPr dirty="0" sz="2800" lang="en-US" err="1">
                <a:ea typeface="Times New Roman" panose="02020603050405020304" pitchFamily="18" charset="0"/>
              </a:rPr>
              <a:t>characterised</a:t>
            </a:r>
            <a:r>
              <a:rPr dirty="0" sz="2800" lang="en-US">
                <a:ea typeface="Times New Roman" panose="02020603050405020304" pitchFamily="18" charset="0"/>
              </a:rPr>
              <a:t> by </a:t>
            </a:r>
            <a:r>
              <a:rPr dirty="0" sz="2800" lang="en-US" err="1">
                <a:ea typeface="Times New Roman" panose="02020603050405020304" pitchFamily="18" charset="0"/>
              </a:rPr>
              <a:t>haemoglobin</a:t>
            </a:r>
            <a:r>
              <a:rPr dirty="0" sz="2800" lang="en-US">
                <a:ea typeface="Times New Roman" panose="02020603050405020304" pitchFamily="18" charset="0"/>
              </a:rPr>
              <a:t> levels of between </a:t>
            </a:r>
            <a:r>
              <a:rPr dirty="0" sz="2800" lang="en-US" smtClean="0">
                <a:ea typeface="Times New Roman" panose="02020603050405020304" pitchFamily="18" charset="0"/>
              </a:rPr>
              <a:t>7.1 </a:t>
            </a:r>
            <a:r>
              <a:rPr dirty="0" sz="2800" lang="en-US">
                <a:ea typeface="Times New Roman" panose="02020603050405020304" pitchFamily="18" charset="0"/>
              </a:rPr>
              <a:t>to </a:t>
            </a:r>
            <a:r>
              <a:rPr dirty="0" sz="2800" lang="en-US" smtClean="0">
                <a:ea typeface="Times New Roman" panose="02020603050405020304" pitchFamily="18" charset="0"/>
              </a:rPr>
              <a:t>10 gm </a:t>
            </a:r>
            <a:r>
              <a:rPr dirty="0" sz="2800" lang="en-US">
                <a:ea typeface="Times New Roman" panose="02020603050405020304" pitchFamily="18" charset="0"/>
              </a:rPr>
              <a:t>per </a:t>
            </a:r>
            <a:r>
              <a:rPr dirty="0" sz="2800" lang="en-US" err="1">
                <a:ea typeface="Times New Roman" panose="02020603050405020304" pitchFamily="18" charset="0"/>
              </a:rPr>
              <a:t>decilitre</a:t>
            </a:r>
            <a:r>
              <a:rPr dirty="0" sz="2800" lang="en-US">
                <a:ea typeface="Times New Roman" panose="02020603050405020304" pitchFamily="18" charset="0"/>
              </a:rPr>
              <a:t>. </a:t>
            </a:r>
            <a:endParaRPr dirty="0" sz="2800" lang="en-US" smtClean="0">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At </a:t>
            </a:r>
            <a:r>
              <a:rPr dirty="0" sz="2800" lang="en-US">
                <a:ea typeface="Times New Roman" panose="02020603050405020304" pitchFamily="18" charset="0"/>
              </a:rPr>
              <a:t>gestation of 29 to 30 weeks</a:t>
            </a:r>
            <a:r>
              <a:rPr b="1" dirty="0" sz="2800" lang="en-US">
                <a:ea typeface="Times New Roman" panose="02020603050405020304" pitchFamily="18" charset="0"/>
              </a:rPr>
              <a:t> investigations </a:t>
            </a:r>
            <a:r>
              <a:rPr dirty="0" sz="2800" lang="en-US">
                <a:ea typeface="Times New Roman" panose="02020603050405020304" pitchFamily="18" charset="0"/>
              </a:rPr>
              <a:t>are carried out to establish the cause and institute treatment.</a:t>
            </a:r>
          </a:p>
          <a:p>
            <a:pPr indent="-342900" lvl="2" marL="1028700">
              <a:lnSpc>
                <a:spcPct val="100000"/>
              </a:lnSpc>
              <a:spcBef>
                <a:spcPts val="0"/>
              </a:spcBef>
              <a:buFont typeface="Wingdings" panose="05000000000000000000" pitchFamily="2" charset="2"/>
              <a:buChar char="Ø"/>
            </a:pPr>
            <a:r>
              <a:rPr dirty="0" sz="2800" lang="en-US" err="1">
                <a:ea typeface="Times New Roman" panose="02020603050405020304" pitchFamily="18" charset="0"/>
              </a:rPr>
              <a:t>Haematinics</a:t>
            </a:r>
            <a:r>
              <a:rPr dirty="0" sz="2800" lang="en-US">
                <a:ea typeface="Times New Roman" panose="02020603050405020304" pitchFamily="18" charset="0"/>
              </a:rPr>
              <a:t> are given and a total dose of parenteral </a:t>
            </a:r>
            <a:r>
              <a:rPr dirty="0" sz="2800" lang="en-US" err="1">
                <a:ea typeface="Times New Roman" panose="02020603050405020304" pitchFamily="18" charset="0"/>
              </a:rPr>
              <a:t>inferon</a:t>
            </a:r>
            <a:r>
              <a:rPr dirty="0" sz="2800" lang="en-US">
                <a:ea typeface="Times New Roman" panose="02020603050405020304" pitchFamily="18" charset="0"/>
              </a:rPr>
              <a:t> 50 mgs/</a:t>
            </a:r>
            <a:r>
              <a:rPr dirty="0" sz="2800" lang="en-US" err="1">
                <a:ea typeface="Times New Roman" panose="02020603050405020304" pitchFamily="18" charset="0"/>
              </a:rPr>
              <a:t>mililitre</a:t>
            </a:r>
            <a:r>
              <a:rPr dirty="0" sz="2800" lang="en-US">
                <a:ea typeface="Times New Roman" panose="02020603050405020304" pitchFamily="18" charset="0"/>
              </a:rPr>
              <a:t> is given in a slow intravenous infusion of normal saline after a test dose to rule out sensitivity.</a:t>
            </a:r>
          </a:p>
          <a:p>
            <a:endParaRPr dirty="0" lang="en-US"/>
          </a:p>
        </p:txBody>
      </p:sp>
      <p:sp>
        <p:nvSpPr>
          <p:cNvPr id="1049383" name="Slide Number Placeholder 3"/>
          <p:cNvSpPr>
            <a:spLocks noGrp="1"/>
          </p:cNvSpPr>
          <p:nvPr>
            <p:ph type="sldNum" sz="quarter" idx="12"/>
          </p:nvPr>
        </p:nvSpPr>
        <p:spPr/>
        <p:txBody>
          <a:bodyPr/>
          <a:p>
            <a:fld id="{5F0F26D2-990D-4104-B198-15B1F813F25B}" type="slidenum">
              <a:rPr lang="en-US" smtClean="0"/>
              <a:t>237</a:t>
            </a:fld>
            <a:endParaRPr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623" name=""/>
        <p:cNvGrpSpPr/>
        <p:nvPr/>
      </p:nvGrpSpPr>
      <p:grpSpPr>
        <a:xfrm>
          <a:off x="0" y="0"/>
          <a:ext cx="0" cy="0"/>
          <a:chOff x="0" y="0"/>
          <a:chExt cx="0" cy="0"/>
        </a:xfrm>
      </p:grpSpPr>
      <p:sp>
        <p:nvSpPr>
          <p:cNvPr id="1049384" name="Title 1"/>
          <p:cNvSpPr>
            <a:spLocks noGrp="1"/>
          </p:cNvSpPr>
          <p:nvPr>
            <p:ph type="title"/>
          </p:nvPr>
        </p:nvSpPr>
        <p:spPr>
          <a:xfrm>
            <a:off x="838200" y="128789"/>
            <a:ext cx="10515600" cy="940157"/>
          </a:xfrm>
        </p:spPr>
        <p:txBody>
          <a:bodyPr/>
          <a:p>
            <a:pPr algn="ctr"/>
            <a:r>
              <a:rPr dirty="0" lang="en-US">
                <a:solidFill>
                  <a:srgbClr val="00B0F0"/>
                </a:solidFill>
              </a:rPr>
              <a:t>Management of moderate </a:t>
            </a:r>
            <a:r>
              <a:rPr dirty="0" lang="en-US" err="1">
                <a:solidFill>
                  <a:srgbClr val="00B0F0"/>
                </a:solidFill>
              </a:rPr>
              <a:t>anaemia</a:t>
            </a:r>
            <a:endParaRPr dirty="0" lang="en-US"/>
          </a:p>
        </p:txBody>
      </p:sp>
      <p:sp>
        <p:nvSpPr>
          <p:cNvPr id="1049385" name="Content Placeholder 2"/>
          <p:cNvSpPr>
            <a:spLocks noGrp="1"/>
          </p:cNvSpPr>
          <p:nvPr>
            <p:ph idx="1"/>
          </p:nvPr>
        </p:nvSpPr>
        <p:spPr>
          <a:xfrm>
            <a:off x="838200" y="1197735"/>
            <a:ext cx="10515600" cy="4979228"/>
          </a:xfrm>
        </p:spPr>
        <p:txBody>
          <a:bodyPr>
            <a:normAutofit/>
          </a:bodyPr>
          <a:p>
            <a:pPr indent="-285750" lvl="2" marL="971550">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Intramuscular iron in the form of </a:t>
            </a:r>
            <a:r>
              <a:rPr dirty="0" sz="2800" lang="en-US" err="1">
                <a:solidFill>
                  <a:prstClr val="black"/>
                </a:solidFill>
                <a:ea typeface="Times New Roman" panose="02020603050405020304" pitchFamily="18" charset="0"/>
              </a:rPr>
              <a:t>sorbital</a:t>
            </a:r>
            <a:r>
              <a:rPr dirty="0" sz="2800" lang="en-US">
                <a:solidFill>
                  <a:prstClr val="black"/>
                </a:solidFill>
                <a:ea typeface="Times New Roman" panose="02020603050405020304" pitchFamily="18" charset="0"/>
              </a:rPr>
              <a:t> 50mg/ml is also administered. The dose is 1.5mg/kg body weight </a:t>
            </a:r>
            <a:r>
              <a:rPr dirty="0" sz="2800" lang="en-US" smtClean="0">
                <a:solidFill>
                  <a:prstClr val="black"/>
                </a:solidFill>
                <a:ea typeface="Times New Roman" panose="02020603050405020304" pitchFamily="18" charset="0"/>
              </a:rPr>
              <a:t>weekly.</a:t>
            </a:r>
          </a:p>
          <a:p>
            <a:pPr indent="-285750" lvl="2" marL="971550">
              <a:lnSpc>
                <a:spcPct val="100000"/>
              </a:lnSpc>
              <a:spcBef>
                <a:spcPts val="0"/>
              </a:spcBef>
              <a:buFont typeface="Wingdings" panose="05000000000000000000" pitchFamily="2" charset="2"/>
              <a:buChar char="Ø"/>
            </a:pPr>
            <a:r>
              <a:rPr dirty="0" sz="2800" lang="en-US" err="1" smtClean="0">
                <a:solidFill>
                  <a:prstClr val="black"/>
                </a:solidFill>
                <a:ea typeface="Times New Roman" panose="02020603050405020304" pitchFamily="18" charset="0"/>
              </a:rPr>
              <a:t>Haemoglobin</a:t>
            </a:r>
            <a:r>
              <a:rPr dirty="0" sz="2800" lang="en-US" smtClean="0">
                <a:solidFill>
                  <a:prstClr val="black"/>
                </a:solidFill>
                <a:ea typeface="Times New Roman" panose="02020603050405020304" pitchFamily="18" charset="0"/>
              </a:rPr>
              <a:t> </a:t>
            </a:r>
            <a:r>
              <a:rPr dirty="0" sz="2800" lang="en-US">
                <a:solidFill>
                  <a:prstClr val="black"/>
                </a:solidFill>
                <a:ea typeface="Times New Roman" panose="02020603050405020304" pitchFamily="18" charset="0"/>
              </a:rPr>
              <a:t>levels are monitored regularly starting on the third day after commencement of treatment and then monthly. </a:t>
            </a:r>
            <a:endParaRPr dirty="0" sz="2800" lang="en-US" smtClean="0">
              <a:solidFill>
                <a:prstClr val="black"/>
              </a:solidFill>
              <a:ea typeface="Times New Roman" panose="02020603050405020304" pitchFamily="18" charset="0"/>
            </a:endParaRPr>
          </a:p>
          <a:p>
            <a:pPr indent="-285750" lvl="2" marL="97155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injection should not be given in conjunction with oral iron as this enhances toxic effects.</a:t>
            </a:r>
          </a:p>
          <a:p>
            <a:pPr indent="-285750" lvl="2" marL="971550">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At 30 to 36 weeks of gestation the woman is given total dose </a:t>
            </a:r>
            <a:r>
              <a:rPr dirty="0" sz="2800" lang="en-US" err="1">
                <a:solidFill>
                  <a:prstClr val="black"/>
                </a:solidFill>
                <a:ea typeface="Times New Roman" panose="02020603050405020304" pitchFamily="18" charset="0"/>
              </a:rPr>
              <a:t>inferon</a:t>
            </a:r>
            <a:r>
              <a:rPr dirty="0" sz="2800" lang="en-US">
                <a:solidFill>
                  <a:prstClr val="black"/>
                </a:solidFill>
                <a:ea typeface="Times New Roman" panose="02020603050405020304" pitchFamily="18" charset="0"/>
              </a:rPr>
              <a:t> and transfused with no more than 500ml whole </a:t>
            </a:r>
            <a:r>
              <a:rPr dirty="0" sz="2800" lang="en-US" smtClean="0">
                <a:solidFill>
                  <a:prstClr val="black"/>
                </a:solidFill>
                <a:ea typeface="Times New Roman" panose="02020603050405020304" pitchFamily="18" charset="0"/>
              </a:rPr>
              <a:t>blood.</a:t>
            </a:r>
          </a:p>
          <a:p>
            <a:pPr indent="-285750" lvl="2" marL="97155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blood is given slowly under close supervision. </a:t>
            </a:r>
            <a:endParaRPr dirty="0" sz="2800" lang="en-US" smtClean="0">
              <a:solidFill>
                <a:prstClr val="black"/>
              </a:solidFill>
              <a:ea typeface="Times New Roman" panose="02020603050405020304" pitchFamily="18" charset="0"/>
            </a:endParaRPr>
          </a:p>
          <a:p>
            <a:pPr indent="-285750" lvl="2" marL="97155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After </a:t>
            </a:r>
            <a:r>
              <a:rPr dirty="0" sz="2800" lang="en-US">
                <a:solidFill>
                  <a:prstClr val="black"/>
                </a:solidFill>
                <a:ea typeface="Times New Roman" panose="02020603050405020304" pitchFamily="18" charset="0"/>
              </a:rPr>
              <a:t>transfusion, the woman will be put on folic acid. </a:t>
            </a:r>
            <a:endParaRPr dirty="0" sz="2800" lang="en-US" smtClean="0">
              <a:solidFill>
                <a:prstClr val="black"/>
              </a:solidFill>
              <a:ea typeface="Times New Roman" panose="02020603050405020304" pitchFamily="18" charset="0"/>
            </a:endParaRPr>
          </a:p>
          <a:p>
            <a:pPr indent="-285750" lvl="2" marL="97155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At </a:t>
            </a:r>
            <a:r>
              <a:rPr dirty="0" sz="2800" lang="en-US">
                <a:solidFill>
                  <a:prstClr val="black"/>
                </a:solidFill>
                <a:ea typeface="Times New Roman" panose="02020603050405020304" pitchFamily="18" charset="0"/>
              </a:rPr>
              <a:t>37 weeks blood transfusion is given again as above</a:t>
            </a:r>
            <a:r>
              <a:rPr dirty="0" sz="2800" lang="en-US">
                <a:solidFill>
                  <a:prstClr val="black"/>
                </a:solidFill>
                <a:latin typeface="Arial" panose="020B0604020202020204" pitchFamily="34" charset="0"/>
                <a:ea typeface="Times New Roman" panose="02020603050405020304" pitchFamily="18" charset="0"/>
              </a:rPr>
              <a:t>.</a:t>
            </a:r>
            <a:endParaRPr dirty="0" sz="2800" lang="en-US">
              <a:solidFill>
                <a:prstClr val="black"/>
              </a:solidFill>
              <a:latin typeface="Times New Roman" panose="02020603050405020304" pitchFamily="18" charset="0"/>
              <a:ea typeface="Times New Roman" panose="02020603050405020304" pitchFamily="18" charset="0"/>
            </a:endParaRPr>
          </a:p>
          <a:p>
            <a:endParaRPr dirty="0" lang="en-US"/>
          </a:p>
        </p:txBody>
      </p:sp>
      <p:sp>
        <p:nvSpPr>
          <p:cNvPr id="1049386" name="Slide Number Placeholder 3"/>
          <p:cNvSpPr>
            <a:spLocks noGrp="1"/>
          </p:cNvSpPr>
          <p:nvPr>
            <p:ph type="sldNum" sz="quarter" idx="12"/>
          </p:nvPr>
        </p:nvSpPr>
        <p:spPr/>
        <p:txBody>
          <a:bodyPr/>
          <a:p>
            <a:fld id="{5F0F26D2-990D-4104-B198-15B1F813F25B}" type="slidenum">
              <a:rPr lang="en-US" smtClean="0"/>
              <a:t>238</a:t>
            </a:fld>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624" name=""/>
        <p:cNvGrpSpPr/>
        <p:nvPr/>
      </p:nvGrpSpPr>
      <p:grpSpPr>
        <a:xfrm>
          <a:off x="0" y="0"/>
          <a:ext cx="0" cy="0"/>
          <a:chOff x="0" y="0"/>
          <a:chExt cx="0" cy="0"/>
        </a:xfrm>
      </p:grpSpPr>
      <p:sp>
        <p:nvSpPr>
          <p:cNvPr id="1049387" name="Title 1"/>
          <p:cNvSpPr>
            <a:spLocks noGrp="1"/>
          </p:cNvSpPr>
          <p:nvPr>
            <p:ph type="title"/>
          </p:nvPr>
        </p:nvSpPr>
        <p:spPr>
          <a:xfrm>
            <a:off x="838200" y="0"/>
            <a:ext cx="10515600" cy="1043190"/>
          </a:xfrm>
        </p:spPr>
        <p:txBody>
          <a:bodyPr>
            <a:normAutofit/>
          </a:bodyPr>
          <a:p>
            <a:pPr algn="ctr"/>
            <a:r>
              <a:rPr dirty="0" lang="en-US" smtClean="0">
                <a:solidFill>
                  <a:srgbClr val="00B0F0"/>
                </a:solidFill>
              </a:rPr>
              <a:t>Severe </a:t>
            </a:r>
            <a:r>
              <a:rPr dirty="0" lang="en-US" err="1" smtClean="0">
                <a:solidFill>
                  <a:srgbClr val="00B0F0"/>
                </a:solidFill>
              </a:rPr>
              <a:t>anaemia</a:t>
            </a:r>
            <a:endParaRPr dirty="0" lang="en-US">
              <a:solidFill>
                <a:srgbClr val="00B0F0"/>
              </a:solidFill>
            </a:endParaRPr>
          </a:p>
        </p:txBody>
      </p:sp>
      <p:sp>
        <p:nvSpPr>
          <p:cNvPr id="1049388" name="Content Placeholder 2"/>
          <p:cNvSpPr>
            <a:spLocks noGrp="1"/>
          </p:cNvSpPr>
          <p:nvPr>
            <p:ph idx="1"/>
          </p:nvPr>
        </p:nvSpPr>
        <p:spPr>
          <a:xfrm>
            <a:off x="838200" y="1674254"/>
            <a:ext cx="10515600" cy="4502709"/>
          </a:xfrm>
        </p:spPr>
        <p:txBody>
          <a:bodyPr>
            <a:normAutofit/>
          </a:bodyPr>
          <a:p>
            <a:pPr marL="0" marR="0">
              <a:spcBef>
                <a:spcPts val="0"/>
              </a:spcBef>
              <a:spcAft>
                <a:spcPts val="0"/>
              </a:spcAft>
            </a:pPr>
            <a:r>
              <a:rPr b="1" dirty="0" lang="en-US">
                <a:ea typeface="Times New Roman" panose="02020603050405020304" pitchFamily="18" charset="0"/>
              </a:rPr>
              <a:t>Severe </a:t>
            </a:r>
            <a:r>
              <a:rPr b="1" dirty="0" lang="en-US" err="1">
                <a:ea typeface="Times New Roman" panose="02020603050405020304" pitchFamily="18" charset="0"/>
              </a:rPr>
              <a:t>Anaemia</a:t>
            </a:r>
            <a:r>
              <a:rPr dirty="0" lang="en-US">
                <a:ea typeface="Times New Roman" panose="02020603050405020304" pitchFamily="18" charset="0"/>
              </a:rPr>
              <a:t> </a:t>
            </a:r>
            <a:endParaRPr dirty="0" sz="4000" lang="en-US">
              <a:ea typeface="Times New Roman" panose="02020603050405020304" pitchFamily="18" charset="0"/>
            </a:endParaRPr>
          </a:p>
          <a:p>
            <a:pPr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This is </a:t>
            </a:r>
            <a:r>
              <a:rPr dirty="0" sz="2800" lang="en-US" err="1">
                <a:ea typeface="Times New Roman" panose="02020603050405020304" pitchFamily="18" charset="0"/>
              </a:rPr>
              <a:t>characterised</a:t>
            </a:r>
            <a:r>
              <a:rPr dirty="0" sz="2800" lang="en-US">
                <a:ea typeface="Times New Roman" panose="02020603050405020304" pitchFamily="18" charset="0"/>
              </a:rPr>
              <a:t> by </a:t>
            </a:r>
            <a:r>
              <a:rPr dirty="0" sz="2800" lang="en-US" err="1">
                <a:ea typeface="Times New Roman" panose="02020603050405020304" pitchFamily="18" charset="0"/>
              </a:rPr>
              <a:t>haemoglobin</a:t>
            </a:r>
            <a:r>
              <a:rPr dirty="0" sz="2800" lang="en-US">
                <a:ea typeface="Times New Roman" panose="02020603050405020304" pitchFamily="18" charset="0"/>
              </a:rPr>
              <a:t> below </a:t>
            </a:r>
            <a:r>
              <a:rPr dirty="0" sz="2800" lang="en-US" smtClean="0">
                <a:ea typeface="Times New Roman" panose="02020603050405020304" pitchFamily="18" charset="0"/>
              </a:rPr>
              <a:t>7gm </a:t>
            </a:r>
            <a:r>
              <a:rPr dirty="0" sz="2800" lang="en-US">
                <a:ea typeface="Times New Roman" panose="02020603050405020304" pitchFamily="18" charset="0"/>
              </a:rPr>
              <a:t>per </a:t>
            </a:r>
            <a:r>
              <a:rPr dirty="0" sz="2800" lang="en-US" err="1">
                <a:ea typeface="Times New Roman" panose="02020603050405020304" pitchFamily="18" charset="0"/>
              </a:rPr>
              <a:t>decilitre</a:t>
            </a:r>
            <a:r>
              <a:rPr dirty="0" sz="2800" lang="en-US">
                <a:ea typeface="Times New Roman" panose="02020603050405020304" pitchFamily="18" charset="0"/>
              </a:rPr>
              <a:t>. </a:t>
            </a:r>
            <a:endParaRPr dirty="0" sz="2800" lang="en-US" smtClean="0">
              <a:ea typeface="Times New Roman" panose="02020603050405020304" pitchFamily="18" charset="0"/>
            </a:endParaRP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This </a:t>
            </a:r>
            <a:r>
              <a:rPr dirty="0" sz="2800" lang="en-US">
                <a:ea typeface="Times New Roman" panose="02020603050405020304" pitchFamily="18" charset="0"/>
              </a:rPr>
              <a:t>is an emergency where the mother is admitted and put on complete bed rest to reduce cardiac workload as she could go into cardiac failure.</a:t>
            </a:r>
          </a:p>
          <a:p>
            <a:pPr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Investigations are carried out to establish the cause</a:t>
            </a:r>
            <a:r>
              <a:rPr dirty="0" sz="2800" lang="en-US" smtClean="0">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Meanwhile, she is nursed in left lateral position to prevent compression of the vena cava by the gravid uterus. </a:t>
            </a:r>
            <a:endParaRPr dirty="0" sz="2800" lang="en-US" smtClean="0">
              <a:ea typeface="Times New Roman" panose="02020603050405020304" pitchFamily="18" charset="0"/>
            </a:endParaRPr>
          </a:p>
          <a:p>
            <a:endParaRPr dirty="0" lang="en-US"/>
          </a:p>
        </p:txBody>
      </p:sp>
      <p:sp>
        <p:nvSpPr>
          <p:cNvPr id="1049389" name="Slide Number Placeholder 3"/>
          <p:cNvSpPr>
            <a:spLocks noGrp="1"/>
          </p:cNvSpPr>
          <p:nvPr>
            <p:ph type="sldNum" sz="quarter" idx="12"/>
          </p:nvPr>
        </p:nvSpPr>
        <p:spPr/>
        <p:txBody>
          <a:bodyPr/>
          <a:p>
            <a:fld id="{5F0F26D2-990D-4104-B198-15B1F813F25B}" type="slidenum">
              <a:rPr lang="en-US" smtClean="0"/>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687" name="Title 1"/>
          <p:cNvSpPr>
            <a:spLocks noGrp="1"/>
          </p:cNvSpPr>
          <p:nvPr>
            <p:ph type="title"/>
          </p:nvPr>
        </p:nvSpPr>
        <p:spPr/>
        <p:txBody>
          <a:bodyPr/>
          <a:p>
            <a:r>
              <a:rPr dirty="0" lang="en-US" smtClean="0">
                <a:solidFill>
                  <a:srgbClr val="00B0F0"/>
                </a:solidFill>
              </a:rPr>
              <a:t>Prevention</a:t>
            </a:r>
            <a:r>
              <a:rPr dirty="0" lang="en-US" smtClean="0"/>
              <a:t> </a:t>
            </a:r>
            <a:endParaRPr dirty="0" lang="en-US"/>
          </a:p>
        </p:txBody>
      </p:sp>
      <p:sp>
        <p:nvSpPr>
          <p:cNvPr id="1048688" name="Content Placeholder 2"/>
          <p:cNvSpPr>
            <a:spLocks noGrp="1"/>
          </p:cNvSpPr>
          <p:nvPr>
            <p:ph idx="1"/>
          </p:nvPr>
        </p:nvSpPr>
        <p:spPr/>
        <p:txBody>
          <a:bodyPr/>
          <a:p>
            <a:r>
              <a:rPr dirty="0" lang="en-US" smtClean="0"/>
              <a:t>Although there are no known ways of preventing hyperemesis gravidarum the following measures might help:</a:t>
            </a:r>
          </a:p>
          <a:p>
            <a:pPr indent="-514350" marL="514350">
              <a:buFont typeface="+mj-lt"/>
              <a:buAutoNum type="arabicPeriod"/>
            </a:pPr>
            <a:r>
              <a:rPr dirty="0" lang="en-US" smtClean="0"/>
              <a:t>Eat small, frequent meals </a:t>
            </a:r>
          </a:p>
          <a:p>
            <a:pPr indent="-514350" marL="514350">
              <a:buFont typeface="+mj-lt"/>
              <a:buAutoNum type="arabicPeriod"/>
            </a:pPr>
            <a:r>
              <a:rPr dirty="0" lang="en-US" smtClean="0"/>
              <a:t>Eat bland foods</a:t>
            </a:r>
          </a:p>
          <a:p>
            <a:pPr indent="-514350" marL="514350">
              <a:buFont typeface="+mj-lt"/>
              <a:buAutoNum type="arabicPeriod"/>
            </a:pPr>
            <a:r>
              <a:rPr dirty="0" lang="en-US" smtClean="0"/>
              <a:t>Waiting until nausea has improved before taking iron supplement</a:t>
            </a:r>
            <a:endParaRPr dirty="0" lang="en-US"/>
          </a:p>
        </p:txBody>
      </p:sp>
      <p:sp>
        <p:nvSpPr>
          <p:cNvPr id="1048689" name="Slide Number Placeholder 4"/>
          <p:cNvSpPr>
            <a:spLocks noGrp="1"/>
          </p:cNvSpPr>
          <p:nvPr>
            <p:ph type="sldNum" sz="quarter" idx="12"/>
          </p:nvPr>
        </p:nvSpPr>
        <p:spPr/>
        <p:txBody>
          <a:bodyPr/>
          <a:p>
            <a:fld id="{5F0F26D2-990D-4104-B198-15B1F813F25B}" type="slidenum">
              <a:rPr lang="en-US" smtClean="0"/>
              <a:t>24</a:t>
            </a:fld>
            <a:endParaRPr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9390" name="Title 1"/>
          <p:cNvSpPr>
            <a:spLocks noGrp="1"/>
          </p:cNvSpPr>
          <p:nvPr>
            <p:ph type="title"/>
          </p:nvPr>
        </p:nvSpPr>
        <p:spPr/>
        <p:txBody>
          <a:bodyPr/>
          <a:p>
            <a:pPr algn="ctr"/>
            <a:r>
              <a:rPr dirty="0" lang="en-US">
                <a:solidFill>
                  <a:srgbClr val="00B0F0"/>
                </a:solidFill>
              </a:rPr>
              <a:t>Severe </a:t>
            </a:r>
            <a:r>
              <a:rPr dirty="0" lang="en-US" err="1">
                <a:solidFill>
                  <a:srgbClr val="00B0F0"/>
                </a:solidFill>
              </a:rPr>
              <a:t>anaemia</a:t>
            </a:r>
            <a:endParaRPr dirty="0" lang="en-US"/>
          </a:p>
        </p:txBody>
      </p:sp>
      <p:sp>
        <p:nvSpPr>
          <p:cNvPr id="1049391" name="Content Placeholder 2"/>
          <p:cNvSpPr>
            <a:spLocks noGrp="1"/>
          </p:cNvSpPr>
          <p:nvPr>
            <p:ph idx="1"/>
          </p:nvPr>
        </p:nvSpPr>
        <p:spPr/>
        <p:txBody>
          <a:bodyPr/>
          <a:p>
            <a:pPr indent="-342900" lvl="2" marL="102870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Vital observations are taken quarter hourly and the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heart rate is monitored.</a:t>
            </a:r>
          </a:p>
          <a:p>
            <a:pPr indent="-342900" lvl="2" marL="102870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Transfuse three units of packed cells slowly. </a:t>
            </a:r>
          </a:p>
          <a:p>
            <a:pPr indent="-342900" lvl="2" marL="102870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Monitoring is continued quarter hourly. Administration of </a:t>
            </a:r>
            <a:r>
              <a:rPr dirty="0" sz="2800" lang="en-US" err="1">
                <a:solidFill>
                  <a:prstClr val="black"/>
                </a:solidFill>
                <a:ea typeface="Times New Roman" panose="02020603050405020304" pitchFamily="18" charset="0"/>
              </a:rPr>
              <a:t>haematinics</a:t>
            </a:r>
            <a:r>
              <a:rPr dirty="0" sz="2800" lang="en-US">
                <a:solidFill>
                  <a:prstClr val="black"/>
                </a:solidFill>
                <a:ea typeface="Times New Roman" panose="02020603050405020304" pitchFamily="18" charset="0"/>
              </a:rPr>
              <a:t> is continued.</a:t>
            </a:r>
          </a:p>
          <a:p>
            <a:pPr indent="-342900" lvl="2" marL="102870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In case of malaria, hookworm or sickle cell disease, the root cause of the </a:t>
            </a:r>
            <a:r>
              <a:rPr dirty="0" sz="2800" lang="en-US" err="1">
                <a:solidFill>
                  <a:prstClr val="black"/>
                </a:solidFill>
                <a:ea typeface="Times New Roman" panose="02020603050405020304" pitchFamily="18" charset="0"/>
              </a:rPr>
              <a:t>anaemia</a:t>
            </a:r>
            <a:r>
              <a:rPr dirty="0" sz="2800" lang="en-US">
                <a:solidFill>
                  <a:prstClr val="black"/>
                </a:solidFill>
                <a:ea typeface="Times New Roman" panose="02020603050405020304" pitchFamily="18" charset="0"/>
              </a:rPr>
              <a:t> is treated.</a:t>
            </a:r>
          </a:p>
          <a:p>
            <a:pPr indent="-342900" lvl="2" marL="102870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Health messages are shared on diet and general prevention</a:t>
            </a:r>
            <a:r>
              <a:rPr dirty="0" sz="2400" lang="en-US">
                <a:solidFill>
                  <a:prstClr val="black"/>
                </a:solidFill>
                <a:ea typeface="Times New Roman" panose="02020603050405020304" pitchFamily="18" charset="0"/>
              </a:rPr>
              <a:t>.</a:t>
            </a:r>
          </a:p>
          <a:p>
            <a:endParaRPr dirty="0" lang="en-US"/>
          </a:p>
        </p:txBody>
      </p:sp>
      <p:sp>
        <p:nvSpPr>
          <p:cNvPr id="1049392" name="Slide Number Placeholder 3"/>
          <p:cNvSpPr>
            <a:spLocks noGrp="1"/>
          </p:cNvSpPr>
          <p:nvPr>
            <p:ph type="sldNum" sz="quarter" idx="12"/>
          </p:nvPr>
        </p:nvSpPr>
        <p:spPr/>
        <p:txBody>
          <a:bodyPr/>
          <a:p>
            <a:fld id="{5F0F26D2-990D-4104-B198-15B1F813F25B}" type="slidenum">
              <a:rPr lang="en-US" smtClean="0"/>
              <a:t>240</a:t>
            </a:fld>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sp>
        <p:nvSpPr>
          <p:cNvPr id="1049393" name="Title 1"/>
          <p:cNvSpPr>
            <a:spLocks noGrp="1"/>
          </p:cNvSpPr>
          <p:nvPr>
            <p:ph type="title"/>
          </p:nvPr>
        </p:nvSpPr>
        <p:spPr>
          <a:xfrm>
            <a:off x="838200" y="365125"/>
            <a:ext cx="10515600" cy="729579"/>
          </a:xfrm>
        </p:spPr>
        <p:txBody>
          <a:bodyPr>
            <a:normAutofit/>
          </a:bodyPr>
          <a:p>
            <a:pPr algn="ctr"/>
            <a:r>
              <a:rPr b="1" dirty="0" sz="4000" lang="en-US">
                <a:solidFill>
                  <a:srgbClr val="00B0F0"/>
                </a:solidFill>
                <a:latin typeface="Calibri" panose="020F0502020204030204"/>
                <a:ea typeface="Times New Roman" panose="02020603050405020304" pitchFamily="18" charset="0"/>
                <a:cs typeface="+mn-cs"/>
              </a:rPr>
              <a:t>Management During </a:t>
            </a:r>
            <a:r>
              <a:rPr b="1" dirty="0" sz="4000" lang="en-US" err="1">
                <a:solidFill>
                  <a:srgbClr val="00B0F0"/>
                </a:solidFill>
                <a:latin typeface="Calibri" panose="020F0502020204030204"/>
                <a:ea typeface="Times New Roman" panose="02020603050405020304" pitchFamily="18" charset="0"/>
                <a:cs typeface="+mn-cs"/>
              </a:rPr>
              <a:t>Labour</a:t>
            </a:r>
            <a:endParaRPr dirty="0" sz="4000" lang="en-US">
              <a:solidFill>
                <a:srgbClr val="00B0F0"/>
              </a:solidFill>
            </a:endParaRPr>
          </a:p>
        </p:txBody>
      </p:sp>
      <p:sp>
        <p:nvSpPr>
          <p:cNvPr id="1049394" name="Content Placeholder 2"/>
          <p:cNvSpPr>
            <a:spLocks noGrp="1"/>
          </p:cNvSpPr>
          <p:nvPr>
            <p:ph idx="1"/>
          </p:nvPr>
        </p:nvSpPr>
        <p:spPr>
          <a:xfrm>
            <a:off x="838200" y="1133341"/>
            <a:ext cx="10515600" cy="5043622"/>
          </a:xfrm>
        </p:spPr>
        <p:txBody>
          <a:bodyPr>
            <a:normAutofit/>
          </a:bodyPr>
          <a:p>
            <a:pPr lvl="2">
              <a:lnSpc>
                <a:spcPct val="110000"/>
              </a:lnSpc>
              <a:spcBef>
                <a:spcPts val="0"/>
              </a:spcBef>
              <a:buFont typeface="Wingdings" panose="05000000000000000000" pitchFamily="2" charset="2"/>
              <a:buChar char="Ø"/>
            </a:pPr>
            <a:r>
              <a:rPr dirty="0" sz="2800" lang="en-US">
                <a:ea typeface="Times New Roman" panose="02020603050405020304" pitchFamily="18" charset="0"/>
              </a:rPr>
              <a:t>  </a:t>
            </a:r>
            <a:r>
              <a:rPr dirty="0" sz="2800" lang="en-US" smtClean="0">
                <a:ea typeface="Times New Roman" panose="02020603050405020304" pitchFamily="18" charset="0"/>
              </a:rPr>
              <a:t>Blood </a:t>
            </a:r>
            <a:r>
              <a:rPr dirty="0" sz="2800" lang="en-US">
                <a:ea typeface="Times New Roman" panose="02020603050405020304" pitchFamily="18" charset="0"/>
              </a:rPr>
              <a:t>is cross-matched and the patient is started on transfusion of packed cells only to avoid cardiac overload. </a:t>
            </a:r>
            <a:endParaRPr dirty="0" sz="2800" lang="en-US" smtClean="0">
              <a:ea typeface="Times New Roman" panose="02020603050405020304" pitchFamily="18" charset="0"/>
            </a:endParaRPr>
          </a:p>
          <a:p>
            <a:pPr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Emergency </a:t>
            </a:r>
            <a:r>
              <a:rPr dirty="0" sz="2800" lang="en-US">
                <a:ea typeface="Times New Roman" panose="02020603050405020304" pitchFamily="18" charset="0"/>
              </a:rPr>
              <a:t>drugs are kept ready. </a:t>
            </a:r>
            <a:endParaRPr dirty="0" sz="2800" lang="en-US" smtClean="0">
              <a:ea typeface="Times New Roman" panose="02020603050405020304" pitchFamily="18" charset="0"/>
            </a:endParaRPr>
          </a:p>
          <a:p>
            <a:pPr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In </a:t>
            </a:r>
            <a:r>
              <a:rPr dirty="0" sz="2800" lang="en-US">
                <a:ea typeface="Times New Roman" panose="02020603050405020304" pitchFamily="18" charset="0"/>
              </a:rPr>
              <a:t>the second stage of </a:t>
            </a:r>
            <a:r>
              <a:rPr dirty="0" sz="2800" lang="en-US" err="1">
                <a:ea typeface="Times New Roman" panose="02020603050405020304" pitchFamily="18" charset="0"/>
              </a:rPr>
              <a:t>labour</a:t>
            </a:r>
            <a:r>
              <a:rPr dirty="0" sz="2800" lang="en-US">
                <a:ea typeface="Times New Roman" panose="02020603050405020304" pitchFamily="18" charset="0"/>
              </a:rPr>
              <a:t>, oxygen is given and a vacuum extraction is carried </a:t>
            </a:r>
            <a:r>
              <a:rPr dirty="0" sz="2800" lang="en-US" smtClean="0">
                <a:ea typeface="Times New Roman" panose="02020603050405020304" pitchFamily="18" charset="0"/>
              </a:rPr>
              <a:t>out, the mother should not strain</a:t>
            </a:r>
          </a:p>
          <a:p>
            <a:pPr lvl="2">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3</a:t>
            </a:r>
            <a:r>
              <a:rPr baseline="30000" dirty="0" sz="2800" lang="en-US" smtClean="0">
                <a:ea typeface="Times New Roman" panose="02020603050405020304" pitchFamily="18" charset="0"/>
              </a:rPr>
              <a:t>rd</a:t>
            </a:r>
            <a:r>
              <a:rPr dirty="0" sz="2800" lang="en-US" smtClean="0">
                <a:ea typeface="Times New Roman" panose="02020603050405020304" pitchFamily="18" charset="0"/>
              </a:rPr>
              <a:t> stage  active management of third stage of </a:t>
            </a:r>
            <a:r>
              <a:rPr dirty="0" sz="2800" lang="en-US" err="1" smtClean="0">
                <a:ea typeface="Times New Roman" panose="02020603050405020304" pitchFamily="18" charset="0"/>
              </a:rPr>
              <a:t>labour</a:t>
            </a:r>
            <a:r>
              <a:rPr dirty="0" sz="2800" lang="en-US" smtClean="0">
                <a:ea typeface="Times New Roman" panose="02020603050405020304" pitchFamily="18" charset="0"/>
              </a:rPr>
              <a:t> (AMSTL) must be practice which involves IM oxytocin within a minute of delivery, controlled cord traction and counter pressure of the uterus in delivery of the placenta and uterine massage to expel clots and enhance uterine contraction</a:t>
            </a:r>
          </a:p>
          <a:p>
            <a:endParaRPr dirty="0" lang="en-US"/>
          </a:p>
        </p:txBody>
      </p:sp>
      <p:sp>
        <p:nvSpPr>
          <p:cNvPr id="1049395" name="Slide Number Placeholder 3"/>
          <p:cNvSpPr>
            <a:spLocks noGrp="1"/>
          </p:cNvSpPr>
          <p:nvPr>
            <p:ph type="sldNum" sz="quarter" idx="12"/>
          </p:nvPr>
        </p:nvSpPr>
        <p:spPr/>
        <p:txBody>
          <a:bodyPr/>
          <a:p>
            <a:fld id="{5F0F26D2-990D-4104-B198-15B1F813F25B}" type="slidenum">
              <a:rPr lang="en-US" smtClean="0"/>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627" name=""/>
        <p:cNvGrpSpPr/>
        <p:nvPr/>
      </p:nvGrpSpPr>
      <p:grpSpPr>
        <a:xfrm>
          <a:off x="0" y="0"/>
          <a:ext cx="0" cy="0"/>
          <a:chOff x="0" y="0"/>
          <a:chExt cx="0" cy="0"/>
        </a:xfrm>
      </p:grpSpPr>
      <p:sp>
        <p:nvSpPr>
          <p:cNvPr id="1049396" name="Title 1"/>
          <p:cNvSpPr>
            <a:spLocks noGrp="1"/>
          </p:cNvSpPr>
          <p:nvPr>
            <p:ph type="title"/>
          </p:nvPr>
        </p:nvSpPr>
        <p:spPr/>
        <p:txBody>
          <a:bodyPr/>
          <a:p>
            <a:pPr algn="ctr"/>
            <a:r>
              <a:rPr dirty="0" lang="en-US" smtClean="0">
                <a:solidFill>
                  <a:srgbClr val="00B0F0"/>
                </a:solidFill>
              </a:rPr>
              <a:t>Postnatal care</a:t>
            </a:r>
            <a:endParaRPr dirty="0" lang="en-US">
              <a:solidFill>
                <a:srgbClr val="00B0F0"/>
              </a:solidFill>
            </a:endParaRPr>
          </a:p>
        </p:txBody>
      </p:sp>
      <p:sp>
        <p:nvSpPr>
          <p:cNvPr id="1049397" name="Content Placeholder 2"/>
          <p:cNvSpPr>
            <a:spLocks noGrp="1"/>
          </p:cNvSpPr>
          <p:nvPr>
            <p:ph idx="1"/>
          </p:nvPr>
        </p:nvSpPr>
        <p:spPr/>
        <p:txBody>
          <a:bodyPr/>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mother is given antibiotics to prevent infection, and put on </a:t>
            </a:r>
            <a:r>
              <a:rPr dirty="0" sz="2800" lang="en-US" err="1">
                <a:ea typeface="Times New Roman" panose="02020603050405020304" pitchFamily="18" charset="0"/>
              </a:rPr>
              <a:t>haematinics</a:t>
            </a:r>
            <a:r>
              <a:rPr dirty="0" sz="2800" lang="en-US">
                <a:ea typeface="Times New Roman" panose="02020603050405020304" pitchFamily="18" charset="0"/>
              </a:rPr>
              <a:t> for three months. </a:t>
            </a:r>
            <a:endParaRPr dirty="0" sz="2800" lang="en-US" smtClean="0">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err="1">
                <a:ea typeface="Times New Roman" panose="02020603050405020304" pitchFamily="18" charset="0"/>
              </a:rPr>
              <a:t>haemoglobin</a:t>
            </a:r>
            <a:r>
              <a:rPr dirty="0" sz="2800" lang="en-US">
                <a:ea typeface="Times New Roman" panose="02020603050405020304" pitchFamily="18" charset="0"/>
              </a:rPr>
              <a:t> is checked on the third and sixth week. </a:t>
            </a:r>
          </a:p>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Family planning and good nutrition are encouraged.</a:t>
            </a:r>
          </a:p>
          <a:p>
            <a:pPr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If a pregnant woman has folic acid deficiency, you should give folic acid supplements and oral Iron. </a:t>
            </a:r>
            <a:endParaRPr dirty="0" sz="2800" lang="en-US" smtClean="0">
              <a:ea typeface="Times New Roman" panose="02020603050405020304" pitchFamily="18" charset="0"/>
            </a:endParaRPr>
          </a:p>
          <a:p>
            <a:pPr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If </a:t>
            </a:r>
            <a:r>
              <a:rPr dirty="0" sz="2800" lang="en-US">
                <a:ea typeface="Times New Roman" panose="02020603050405020304" pitchFamily="18" charset="0"/>
              </a:rPr>
              <a:t>she has vitamin B12 deficiency she should be given a weekly dose of 100mg of vitamin B12 injections until the condition is reversed.</a:t>
            </a:r>
          </a:p>
          <a:p>
            <a:endParaRPr dirty="0" lang="en-US"/>
          </a:p>
        </p:txBody>
      </p:sp>
      <p:sp>
        <p:nvSpPr>
          <p:cNvPr id="1049398" name="Slide Number Placeholder 3"/>
          <p:cNvSpPr>
            <a:spLocks noGrp="1"/>
          </p:cNvSpPr>
          <p:nvPr>
            <p:ph type="sldNum" sz="quarter" idx="12"/>
          </p:nvPr>
        </p:nvSpPr>
        <p:spPr/>
        <p:txBody>
          <a:bodyPr/>
          <a:p>
            <a:fld id="{5F0F26D2-990D-4104-B198-15B1F813F25B}" type="slidenum">
              <a:rPr lang="en-US" smtClean="0"/>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9399" name="Title 1"/>
          <p:cNvSpPr>
            <a:spLocks noGrp="1"/>
          </p:cNvSpPr>
          <p:nvPr>
            <p:ph type="title"/>
          </p:nvPr>
        </p:nvSpPr>
        <p:spPr>
          <a:xfrm>
            <a:off x="838200" y="180305"/>
            <a:ext cx="10515600" cy="875764"/>
          </a:xfrm>
        </p:spPr>
        <p:txBody>
          <a:bodyPr>
            <a:normAutofit/>
          </a:bodyPr>
          <a:p>
            <a:pPr algn="ctr"/>
            <a:r>
              <a:rPr dirty="0" lang="en-US" smtClean="0">
                <a:solidFill>
                  <a:srgbClr val="00B0F0"/>
                </a:solidFill>
              </a:rPr>
              <a:t>Prevention of </a:t>
            </a:r>
            <a:r>
              <a:rPr dirty="0" lang="en-US" err="1" smtClean="0">
                <a:solidFill>
                  <a:srgbClr val="00B0F0"/>
                </a:solidFill>
              </a:rPr>
              <a:t>anaemia</a:t>
            </a:r>
            <a:r>
              <a:rPr dirty="0" lang="en-US" smtClean="0">
                <a:solidFill>
                  <a:srgbClr val="00B0F0"/>
                </a:solidFill>
              </a:rPr>
              <a:t> in pregnancy</a:t>
            </a:r>
            <a:endParaRPr dirty="0" lang="en-US">
              <a:solidFill>
                <a:srgbClr val="00B0F0"/>
              </a:solidFill>
            </a:endParaRPr>
          </a:p>
        </p:txBody>
      </p:sp>
      <p:sp>
        <p:nvSpPr>
          <p:cNvPr id="1049400" name="Content Placeholder 2"/>
          <p:cNvSpPr>
            <a:spLocks noGrp="1"/>
          </p:cNvSpPr>
          <p:nvPr>
            <p:ph idx="1"/>
          </p:nvPr>
        </p:nvSpPr>
        <p:spPr>
          <a:xfrm>
            <a:off x="838200" y="1081825"/>
            <a:ext cx="10515600" cy="5095138"/>
          </a:xfrm>
        </p:spPr>
        <p:txBody>
          <a:bodyPr>
            <a:normAutofit fontScale="92500" lnSpcReduction="20000"/>
          </a:bodyPr>
          <a:p>
            <a:pPr algn="just" indent="-457200" marR="0">
              <a:lnSpc>
                <a:spcPct val="120000"/>
              </a:lnSpc>
              <a:spcBef>
                <a:spcPts val="0"/>
              </a:spcBef>
              <a:spcAft>
                <a:spcPts val="0"/>
              </a:spcAft>
              <a:buFont typeface="Wingdings" panose="05000000000000000000" pitchFamily="2" charset="2"/>
              <a:buChar char="Ø"/>
            </a:pPr>
            <a:r>
              <a:rPr b="1" dirty="0" lang="en-US">
                <a:ea typeface="Times New Roman" panose="02020603050405020304" pitchFamily="18" charset="0"/>
              </a:rPr>
              <a:t>Health Education</a:t>
            </a:r>
            <a:r>
              <a:rPr dirty="0" lang="en-US">
                <a:ea typeface="Times New Roman" panose="02020603050405020304" pitchFamily="18" charset="0"/>
              </a:rPr>
              <a:t> </a:t>
            </a:r>
            <a:endParaRPr dirty="0" sz="4000" lang="en-US">
              <a:ea typeface="Times New Roman" panose="02020603050405020304" pitchFamily="18" charset="0"/>
            </a:endParaRPr>
          </a:p>
          <a:p>
            <a:pPr algn="just" indent="-514350" lvl="2" marL="1200150">
              <a:lnSpc>
                <a:spcPct val="120000"/>
              </a:lnSpc>
              <a:spcBef>
                <a:spcPts val="0"/>
              </a:spcBef>
              <a:buFont typeface="+mj-lt"/>
              <a:buAutoNum type="arabicPeriod"/>
            </a:pPr>
            <a:r>
              <a:rPr dirty="0" sz="3000" lang="en-US">
                <a:ea typeface="Times New Roman" panose="02020603050405020304" pitchFamily="18" charset="0"/>
              </a:rPr>
              <a:t>You should advise mothers in the antenatal clinic about a balanced diet. </a:t>
            </a:r>
            <a:endParaRPr dirty="0" sz="3000" lang="en-US" smtClean="0">
              <a:ea typeface="Times New Roman" panose="02020603050405020304" pitchFamily="18" charset="0"/>
            </a:endParaRPr>
          </a:p>
          <a:p>
            <a:pPr algn="just" indent="-514350" lvl="2" marL="1200150">
              <a:lnSpc>
                <a:spcPct val="120000"/>
              </a:lnSpc>
              <a:spcBef>
                <a:spcPts val="0"/>
              </a:spcBef>
              <a:buFont typeface="+mj-lt"/>
              <a:buAutoNum type="arabicPeriod"/>
            </a:pPr>
            <a:r>
              <a:rPr dirty="0" sz="3000" lang="en-US" smtClean="0">
                <a:ea typeface="Times New Roman" panose="02020603050405020304" pitchFamily="18" charset="0"/>
              </a:rPr>
              <a:t>Green </a:t>
            </a:r>
            <a:r>
              <a:rPr dirty="0" sz="3000" lang="en-US">
                <a:ea typeface="Times New Roman" panose="02020603050405020304" pitchFamily="18" charset="0"/>
              </a:rPr>
              <a:t>vegetables should not be overcooked as this destroys the folic acid. </a:t>
            </a:r>
            <a:endParaRPr dirty="0" sz="3000" lang="en-US" smtClean="0">
              <a:ea typeface="Times New Roman" panose="02020603050405020304" pitchFamily="18" charset="0"/>
            </a:endParaRPr>
          </a:p>
          <a:p>
            <a:pPr algn="just" indent="-514350" lvl="2" marL="1200150">
              <a:lnSpc>
                <a:spcPct val="120000"/>
              </a:lnSpc>
              <a:spcBef>
                <a:spcPts val="0"/>
              </a:spcBef>
              <a:buFont typeface="+mj-lt"/>
              <a:buAutoNum type="arabicPeriod"/>
            </a:pPr>
            <a:r>
              <a:rPr dirty="0" sz="3000" lang="en-US" smtClean="0">
                <a:ea typeface="Times New Roman" panose="02020603050405020304" pitchFamily="18" charset="0"/>
              </a:rPr>
              <a:t>Teach </a:t>
            </a:r>
            <a:r>
              <a:rPr dirty="0" sz="3000" lang="en-US">
                <a:ea typeface="Times New Roman" panose="02020603050405020304" pitchFamily="18" charset="0"/>
              </a:rPr>
              <a:t>them about proper disposal of </a:t>
            </a:r>
            <a:r>
              <a:rPr dirty="0" sz="3000" lang="en-US" err="1">
                <a:ea typeface="Times New Roman" panose="02020603050405020304" pitchFamily="18" charset="0"/>
              </a:rPr>
              <a:t>faeces</a:t>
            </a:r>
            <a:r>
              <a:rPr dirty="0" sz="3000" lang="en-US">
                <a:ea typeface="Times New Roman" panose="02020603050405020304" pitchFamily="18" charset="0"/>
              </a:rPr>
              <a:t> to avoid hookworm infestation</a:t>
            </a:r>
            <a:r>
              <a:rPr dirty="0" sz="3000" lang="en-US" smtClean="0">
                <a:ea typeface="Times New Roman" panose="02020603050405020304" pitchFamily="18" charset="0"/>
              </a:rPr>
              <a:t>.</a:t>
            </a:r>
          </a:p>
          <a:p>
            <a:pPr algn="just" indent="-514350" lvl="2" marL="1200150">
              <a:lnSpc>
                <a:spcPct val="120000"/>
              </a:lnSpc>
              <a:spcBef>
                <a:spcPts val="0"/>
              </a:spcBef>
              <a:buFont typeface="+mj-lt"/>
              <a:buAutoNum type="arabicPeriod"/>
            </a:pPr>
            <a:r>
              <a:rPr dirty="0" sz="3000" lang="en-US" smtClean="0">
                <a:ea typeface="Times New Roman" panose="02020603050405020304" pitchFamily="18" charset="0"/>
              </a:rPr>
              <a:t> </a:t>
            </a:r>
            <a:r>
              <a:rPr dirty="0" sz="3000" lang="en-US">
                <a:ea typeface="Times New Roman" panose="02020603050405020304" pitchFamily="18" charset="0"/>
              </a:rPr>
              <a:t>Encourage the practice of child spacing to avoid frequent pregnancies so as to give the woman's body time to replenish her body stores</a:t>
            </a:r>
            <a:r>
              <a:rPr dirty="0" sz="3000" lang="en-US" smtClean="0">
                <a:ea typeface="Times New Roman" panose="02020603050405020304" pitchFamily="18" charset="0"/>
              </a:rPr>
              <a:t>.</a:t>
            </a:r>
          </a:p>
          <a:p>
            <a:pPr algn="just" indent="0" lvl="2" marL="685800">
              <a:lnSpc>
                <a:spcPct val="120000"/>
              </a:lnSpc>
              <a:spcBef>
                <a:spcPts val="0"/>
              </a:spcBef>
              <a:buNone/>
            </a:pPr>
            <a:r>
              <a:rPr b="1" dirty="0" sz="3000" lang="en-US">
                <a:ea typeface="Times New Roman" panose="02020603050405020304" pitchFamily="18" charset="0"/>
              </a:rPr>
              <a:t> </a:t>
            </a:r>
            <a:endParaRPr dirty="0" sz="3000" lang="en-US">
              <a:ea typeface="Times New Roman" panose="02020603050405020304" pitchFamily="18" charset="0"/>
            </a:endParaRPr>
          </a:p>
          <a:p>
            <a:pPr algn="just" marL="0" marR="0">
              <a:spcBef>
                <a:spcPts val="0"/>
              </a:spcBef>
              <a:spcAft>
                <a:spcPts val="0"/>
              </a:spcAft>
            </a:pPr>
            <a:endParaRPr dirty="0" sz="4000" lang="en-US">
              <a:latin typeface="Times New Roman" panose="02020603050405020304" pitchFamily="18" charset="0"/>
              <a:ea typeface="Times New Roman" panose="02020603050405020304" pitchFamily="18" charset="0"/>
            </a:endParaRPr>
          </a:p>
          <a:p>
            <a:endParaRPr dirty="0" lang="en-US"/>
          </a:p>
        </p:txBody>
      </p:sp>
      <p:sp>
        <p:nvSpPr>
          <p:cNvPr id="1049401" name="Slide Number Placeholder 3"/>
          <p:cNvSpPr>
            <a:spLocks noGrp="1"/>
          </p:cNvSpPr>
          <p:nvPr>
            <p:ph type="sldNum" sz="quarter" idx="12"/>
          </p:nvPr>
        </p:nvSpPr>
        <p:spPr/>
        <p:txBody>
          <a:bodyPr/>
          <a:p>
            <a:fld id="{5F0F26D2-990D-4104-B198-15B1F813F25B}" type="slidenum">
              <a:rPr lang="en-US" smtClean="0"/>
              <a:t>243</a:t>
            </a:fld>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9402" name="Title 1"/>
          <p:cNvSpPr>
            <a:spLocks noGrp="1"/>
          </p:cNvSpPr>
          <p:nvPr>
            <p:ph type="title"/>
          </p:nvPr>
        </p:nvSpPr>
        <p:spPr>
          <a:xfrm>
            <a:off x="838200" y="365126"/>
            <a:ext cx="10515600" cy="793974"/>
          </a:xfrm>
        </p:spPr>
        <p:txBody>
          <a:bodyPr/>
          <a:p>
            <a:pPr algn="ctr"/>
            <a:r>
              <a:rPr dirty="0" lang="en-US">
                <a:solidFill>
                  <a:srgbClr val="00B0F0"/>
                </a:solidFill>
              </a:rPr>
              <a:t>Prevention of </a:t>
            </a:r>
            <a:r>
              <a:rPr dirty="0" lang="en-US" err="1">
                <a:solidFill>
                  <a:srgbClr val="00B0F0"/>
                </a:solidFill>
              </a:rPr>
              <a:t>anaemia</a:t>
            </a:r>
            <a:r>
              <a:rPr dirty="0" lang="en-US">
                <a:solidFill>
                  <a:srgbClr val="00B0F0"/>
                </a:solidFill>
              </a:rPr>
              <a:t> in pregnancy</a:t>
            </a:r>
            <a:endParaRPr dirty="0" lang="en-US"/>
          </a:p>
        </p:txBody>
      </p:sp>
      <p:sp>
        <p:nvSpPr>
          <p:cNvPr id="1049403" name="Content Placeholder 2"/>
          <p:cNvSpPr>
            <a:spLocks noGrp="1"/>
          </p:cNvSpPr>
          <p:nvPr>
            <p:ph idx="1"/>
          </p:nvPr>
        </p:nvSpPr>
        <p:spPr>
          <a:xfrm>
            <a:off x="838200" y="1223493"/>
            <a:ext cx="10515600" cy="5074276"/>
          </a:xfrm>
        </p:spPr>
        <p:txBody>
          <a:bodyPr>
            <a:normAutofit/>
          </a:bodyPr>
          <a:p>
            <a:pPr indent="-514350" lvl="0" marL="285750">
              <a:lnSpc>
                <a:spcPct val="110000"/>
              </a:lnSpc>
              <a:spcBef>
                <a:spcPts val="0"/>
              </a:spcBef>
              <a:buFont typeface="+mj-lt"/>
              <a:buAutoNum type="arabicPeriod" startAt="5"/>
            </a:pPr>
            <a:r>
              <a:rPr dirty="0" lang="en-US">
                <a:solidFill>
                  <a:prstClr val="black"/>
                </a:solidFill>
                <a:ea typeface="Times New Roman" panose="02020603050405020304" pitchFamily="18" charset="0"/>
              </a:rPr>
              <a:t> In addition encourage her to continue coming to antenatal </a:t>
            </a:r>
            <a:r>
              <a:rPr dirty="0" lang="en-US" smtClean="0">
                <a:solidFill>
                  <a:prstClr val="black"/>
                </a:solidFill>
                <a:ea typeface="Times New Roman" panose="02020603050405020304" pitchFamily="18" charset="0"/>
              </a:rPr>
              <a:t>clinic.</a:t>
            </a:r>
            <a:endParaRPr b="1" dirty="0" lang="en-US">
              <a:solidFill>
                <a:prstClr val="black"/>
              </a:solidFill>
              <a:ea typeface="Times New Roman" panose="02020603050405020304" pitchFamily="18" charset="0"/>
            </a:endParaRPr>
          </a:p>
          <a:p>
            <a:pPr indent="-514350" lvl="0" marL="285750">
              <a:lnSpc>
                <a:spcPct val="110000"/>
              </a:lnSpc>
              <a:spcBef>
                <a:spcPts val="0"/>
              </a:spcBef>
              <a:buFont typeface="+mj-lt"/>
              <a:buAutoNum type="arabicPeriod" startAt="5"/>
            </a:pPr>
            <a:r>
              <a:rPr b="1" dirty="0" lang="en-US" smtClean="0">
                <a:solidFill>
                  <a:prstClr val="black"/>
                </a:solidFill>
                <a:ea typeface="Times New Roman" panose="02020603050405020304" pitchFamily="18" charset="0"/>
              </a:rPr>
              <a:t>Prophylactic Medication</a:t>
            </a:r>
            <a:r>
              <a:rPr dirty="0" lang="en-US" smtClean="0">
                <a:solidFill>
                  <a:prstClr val="black"/>
                </a:solidFill>
                <a:ea typeface="Times New Roman" panose="02020603050405020304" pitchFamily="18" charset="0"/>
              </a:rPr>
              <a:t>: Give </a:t>
            </a:r>
            <a:r>
              <a:rPr dirty="0" lang="en-US">
                <a:solidFill>
                  <a:prstClr val="black"/>
                </a:solidFill>
                <a:ea typeface="Times New Roman" panose="02020603050405020304" pitchFamily="18" charset="0"/>
              </a:rPr>
              <a:t>the following supplements to the women throughout </a:t>
            </a:r>
            <a:r>
              <a:rPr dirty="0" lang="en-US" smtClean="0">
                <a:solidFill>
                  <a:prstClr val="black"/>
                </a:solidFill>
                <a:ea typeface="Times New Roman" panose="02020603050405020304" pitchFamily="18" charset="0"/>
              </a:rPr>
              <a:t>pregnancy:</a:t>
            </a:r>
          </a:p>
          <a:p>
            <a:pPr indent="-514350" lvl="2" marL="1200150">
              <a:lnSpc>
                <a:spcPct val="110000"/>
              </a:lnSpc>
              <a:spcBef>
                <a:spcPts val="0"/>
              </a:spcBef>
              <a:buFont typeface="Wingdings" panose="05000000000000000000" pitchFamily="2" charset="2"/>
              <a:buChar char="ü"/>
            </a:pPr>
            <a:r>
              <a:rPr dirty="0" sz="2800" lang="en-US" smtClean="0">
                <a:solidFill>
                  <a:prstClr val="black"/>
                </a:solidFill>
                <a:ea typeface="Times New Roman" panose="02020603050405020304" pitchFamily="18" charset="0"/>
              </a:rPr>
              <a:t>Ferrous </a:t>
            </a:r>
            <a:r>
              <a:rPr dirty="0" sz="2800" lang="en-US" err="1" smtClean="0">
                <a:solidFill>
                  <a:prstClr val="black"/>
                </a:solidFill>
                <a:ea typeface="Times New Roman" panose="02020603050405020304" pitchFamily="18" charset="0"/>
              </a:rPr>
              <a:t>sulphate</a:t>
            </a:r>
            <a:r>
              <a:rPr dirty="0" sz="2800" lang="en-US" smtClean="0">
                <a:solidFill>
                  <a:prstClr val="black"/>
                </a:solidFill>
                <a:ea typeface="Times New Roman" panose="02020603050405020304" pitchFamily="18" charset="0"/>
              </a:rPr>
              <a:t> 200mg three times a day</a:t>
            </a:r>
          </a:p>
          <a:p>
            <a:pPr indent="-514350" lvl="2" marL="1200150">
              <a:lnSpc>
                <a:spcPct val="110000"/>
              </a:lnSpc>
              <a:spcBef>
                <a:spcPts val="0"/>
              </a:spcBef>
              <a:buFont typeface="Wingdings" panose="05000000000000000000" pitchFamily="2" charset="2"/>
              <a:buChar char="ü"/>
            </a:pPr>
            <a:r>
              <a:rPr dirty="0" sz="2800" lang="en-US" smtClean="0">
                <a:solidFill>
                  <a:prstClr val="black"/>
                </a:solidFill>
                <a:ea typeface="Times New Roman" panose="02020603050405020304" pitchFamily="18" charset="0"/>
              </a:rPr>
              <a:t>Folic </a:t>
            </a:r>
            <a:r>
              <a:rPr dirty="0" sz="2800" lang="en-US">
                <a:solidFill>
                  <a:prstClr val="black"/>
                </a:solidFill>
                <a:ea typeface="Times New Roman" panose="02020603050405020304" pitchFamily="18" charset="0"/>
              </a:rPr>
              <a:t>acid 5mg daily </a:t>
            </a:r>
          </a:p>
          <a:p>
            <a:pPr indent="-514350" lvl="2" marL="1200150">
              <a:lnSpc>
                <a:spcPct val="110000"/>
              </a:lnSpc>
              <a:spcBef>
                <a:spcPts val="0"/>
              </a:spcBef>
              <a:buFont typeface="Wingdings" panose="05000000000000000000" pitchFamily="2" charset="2"/>
              <a:buChar char="ü"/>
            </a:pPr>
            <a:r>
              <a:rPr dirty="0" sz="2800" lang="en-US" smtClean="0">
                <a:solidFill>
                  <a:prstClr val="black"/>
                </a:solidFill>
                <a:ea typeface="Times New Roman" panose="02020603050405020304" pitchFamily="18" charset="0"/>
              </a:rPr>
              <a:t>Prophylactic </a:t>
            </a:r>
            <a:r>
              <a:rPr dirty="0" sz="2800" lang="en-US">
                <a:solidFill>
                  <a:prstClr val="black"/>
                </a:solidFill>
                <a:ea typeface="Times New Roman" panose="02020603050405020304" pitchFamily="18" charset="0"/>
              </a:rPr>
              <a:t>anti malarial </a:t>
            </a:r>
            <a:r>
              <a:rPr dirty="0" sz="2800" lang="en-US" smtClean="0">
                <a:solidFill>
                  <a:prstClr val="black"/>
                </a:solidFill>
                <a:ea typeface="Times New Roman" panose="02020603050405020304" pitchFamily="18" charset="0"/>
              </a:rPr>
              <a:t>medication in high malaria endemic regions</a:t>
            </a:r>
          </a:p>
          <a:p>
            <a:pPr indent="-514350" lvl="2" marL="1200150">
              <a:lnSpc>
                <a:spcPct val="110000"/>
              </a:lnSpc>
              <a:spcBef>
                <a:spcPts val="0"/>
              </a:spcBef>
              <a:buFont typeface="Wingdings" panose="05000000000000000000" pitchFamily="2" charset="2"/>
              <a:buChar char="ü"/>
            </a:pPr>
            <a:r>
              <a:rPr dirty="0" sz="2800" lang="en-US" err="1" smtClean="0">
                <a:solidFill>
                  <a:prstClr val="black"/>
                </a:solidFill>
                <a:ea typeface="Times New Roman" panose="02020603050405020304" pitchFamily="18" charset="0"/>
              </a:rPr>
              <a:t>Membendazole</a:t>
            </a:r>
            <a:r>
              <a:rPr dirty="0" sz="2800" lang="en-US" smtClean="0">
                <a:solidFill>
                  <a:prstClr val="black"/>
                </a:solidFill>
                <a:ea typeface="Times New Roman" panose="02020603050405020304" pitchFamily="18" charset="0"/>
              </a:rPr>
              <a:t> in 2</a:t>
            </a:r>
            <a:r>
              <a:rPr baseline="30000" dirty="0" sz="2800" lang="en-US" smtClean="0">
                <a:solidFill>
                  <a:prstClr val="black"/>
                </a:solidFill>
                <a:ea typeface="Times New Roman" panose="02020603050405020304" pitchFamily="18" charset="0"/>
              </a:rPr>
              <a:t>nd</a:t>
            </a:r>
            <a:r>
              <a:rPr dirty="0" sz="2800" lang="en-US" smtClean="0">
                <a:solidFill>
                  <a:prstClr val="black"/>
                </a:solidFill>
                <a:ea typeface="Times New Roman" panose="02020603050405020304" pitchFamily="18" charset="0"/>
              </a:rPr>
              <a:t> trimester</a:t>
            </a:r>
          </a:p>
          <a:p>
            <a:pPr indent="-514350" lvl="0" marL="285750">
              <a:lnSpc>
                <a:spcPct val="110000"/>
              </a:lnSpc>
              <a:spcBef>
                <a:spcPts val="0"/>
              </a:spcBef>
              <a:buFont typeface="+mj-lt"/>
              <a:buAutoNum type="arabicPeriod" startAt="5"/>
            </a:pPr>
            <a:r>
              <a:rPr dirty="0" sz="2800" lang="en-US" smtClean="0">
                <a:solidFill>
                  <a:prstClr val="black"/>
                </a:solidFill>
                <a:ea typeface="Times New Roman" panose="02020603050405020304" pitchFamily="18" charset="0"/>
              </a:rPr>
              <a:t>Ensure </a:t>
            </a:r>
            <a:r>
              <a:rPr dirty="0" sz="2800" lang="en-US">
                <a:solidFill>
                  <a:prstClr val="black"/>
                </a:solidFill>
                <a:ea typeface="Times New Roman" panose="02020603050405020304" pitchFamily="18" charset="0"/>
              </a:rPr>
              <a:t>early detection and adequate treatment of malaria, </a:t>
            </a:r>
            <a:r>
              <a:rPr dirty="0" sz="2800" lang="en-US" err="1">
                <a:solidFill>
                  <a:prstClr val="black"/>
                </a:solidFill>
                <a:ea typeface="Times New Roman" panose="02020603050405020304" pitchFamily="18" charset="0"/>
              </a:rPr>
              <a:t>anaemia</a:t>
            </a:r>
            <a:r>
              <a:rPr dirty="0" sz="2800" lang="en-US">
                <a:solidFill>
                  <a:prstClr val="black"/>
                </a:solidFill>
                <a:ea typeface="Times New Roman" panose="02020603050405020304" pitchFamily="18" charset="0"/>
              </a:rPr>
              <a:t>, antepartum and postpartum </a:t>
            </a:r>
            <a:r>
              <a:rPr dirty="0" sz="2800" lang="en-US" err="1">
                <a:solidFill>
                  <a:prstClr val="black"/>
                </a:solidFill>
                <a:ea typeface="Times New Roman" panose="02020603050405020304" pitchFamily="18" charset="0"/>
              </a:rPr>
              <a:t>haemorrhage</a:t>
            </a:r>
            <a:r>
              <a:rPr dirty="0" sz="2800" lang="en-US">
                <a:solidFill>
                  <a:prstClr val="black"/>
                </a:solidFill>
                <a:ea typeface="Times New Roman" panose="02020603050405020304" pitchFamily="18" charset="0"/>
              </a:rPr>
              <a:t>.</a:t>
            </a:r>
          </a:p>
          <a:p>
            <a:endParaRPr dirty="0" lang="en-US"/>
          </a:p>
        </p:txBody>
      </p:sp>
      <p:sp>
        <p:nvSpPr>
          <p:cNvPr id="1049404" name="Slide Number Placeholder 3"/>
          <p:cNvSpPr>
            <a:spLocks noGrp="1"/>
          </p:cNvSpPr>
          <p:nvPr>
            <p:ph type="sldNum" sz="quarter" idx="12"/>
          </p:nvPr>
        </p:nvSpPr>
        <p:spPr/>
        <p:txBody>
          <a:bodyPr/>
          <a:p>
            <a:fld id="{5F0F26D2-990D-4104-B198-15B1F813F25B}" type="slidenum">
              <a:rPr lang="en-US" smtClean="0"/>
              <a:t>244</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630" name=""/>
        <p:cNvGrpSpPr/>
        <p:nvPr/>
      </p:nvGrpSpPr>
      <p:grpSpPr>
        <a:xfrm>
          <a:off x="0" y="0"/>
          <a:ext cx="0" cy="0"/>
          <a:chOff x="0" y="0"/>
          <a:chExt cx="0" cy="0"/>
        </a:xfrm>
      </p:grpSpPr>
      <p:sp>
        <p:nvSpPr>
          <p:cNvPr id="1049405" name="Title 1"/>
          <p:cNvSpPr>
            <a:spLocks noGrp="1"/>
          </p:cNvSpPr>
          <p:nvPr>
            <p:ph type="title"/>
          </p:nvPr>
        </p:nvSpPr>
        <p:spPr/>
        <p:txBody>
          <a:bodyPr/>
          <a:p>
            <a:pPr algn="ctr"/>
            <a:r>
              <a:rPr dirty="0" lang="en-US" smtClean="0">
                <a:solidFill>
                  <a:srgbClr val="FF0000"/>
                </a:solidFill>
              </a:rPr>
              <a:t>10. Hypertension in pregnancy</a:t>
            </a:r>
            <a:endParaRPr dirty="0" lang="en-US">
              <a:solidFill>
                <a:srgbClr val="FF0000"/>
              </a:solidFill>
            </a:endParaRPr>
          </a:p>
        </p:txBody>
      </p:sp>
      <p:sp>
        <p:nvSpPr>
          <p:cNvPr id="1049406" name="Content Placeholder 2"/>
          <p:cNvSpPr>
            <a:spLocks noGrp="1"/>
          </p:cNvSpPr>
          <p:nvPr>
            <p:ph idx="1"/>
          </p:nvPr>
        </p:nvSpPr>
        <p:spPr>
          <a:xfrm>
            <a:off x="838200" y="1838504"/>
            <a:ext cx="10515600" cy="4351338"/>
          </a:xfrm>
        </p:spPr>
        <p:txBody>
          <a:bodyPr>
            <a:normAutofit/>
          </a:bodyPr>
          <a:p>
            <a:r>
              <a:rPr dirty="0" lang="en-US" smtClean="0"/>
              <a:t>Blood pressure is the pressure exerted  by the blood volume on the blood vessel walls, known as peripheral resistance.</a:t>
            </a:r>
          </a:p>
          <a:p>
            <a:r>
              <a:rPr dirty="0" lang="en-US" smtClean="0"/>
              <a:t>Hypertension  is a systolic or diastolic blood pressure that is raised from normal value. Or  blood pressure of &gt;140/90mmhg</a:t>
            </a:r>
          </a:p>
          <a:p>
            <a:r>
              <a:rPr dirty="0" lang="en-US" smtClean="0"/>
              <a:t>Essential hypertension or chronic hypertension  this is hypertension diagnosed before  pregnancy , before 20 weeks of gestation and its presence beyond the 12</a:t>
            </a:r>
            <a:r>
              <a:rPr baseline="30000" dirty="0" lang="en-US" smtClean="0"/>
              <a:t>th</a:t>
            </a:r>
            <a:r>
              <a:rPr dirty="0" lang="en-US" smtClean="0"/>
              <a:t> week after delivery.</a:t>
            </a:r>
          </a:p>
          <a:p>
            <a:r>
              <a:rPr dirty="0" lang="en-US" smtClean="0"/>
              <a:t>Essential hypertension accounts for about 5% of  cases of hypertension in pregnancy</a:t>
            </a:r>
          </a:p>
          <a:p>
            <a:endParaRPr dirty="0" lang="en-US"/>
          </a:p>
        </p:txBody>
      </p:sp>
      <p:sp>
        <p:nvSpPr>
          <p:cNvPr id="1049407" name="Slide Number Placeholder 3"/>
          <p:cNvSpPr>
            <a:spLocks noGrp="1"/>
          </p:cNvSpPr>
          <p:nvPr>
            <p:ph type="sldNum" sz="quarter" idx="12"/>
          </p:nvPr>
        </p:nvSpPr>
        <p:spPr/>
        <p:txBody>
          <a:bodyPr/>
          <a:p>
            <a:fld id="{5F0F26D2-990D-4104-B198-15B1F813F25B}" type="slidenum">
              <a:rPr lang="en-US" smtClean="0"/>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631" name=""/>
        <p:cNvGrpSpPr/>
        <p:nvPr/>
      </p:nvGrpSpPr>
      <p:grpSpPr>
        <a:xfrm>
          <a:off x="0" y="0"/>
          <a:ext cx="0" cy="0"/>
          <a:chOff x="0" y="0"/>
          <a:chExt cx="0" cy="0"/>
        </a:xfrm>
      </p:grpSpPr>
      <p:sp>
        <p:nvSpPr>
          <p:cNvPr id="1049408" name="Title 1"/>
          <p:cNvSpPr>
            <a:spLocks noGrp="1"/>
          </p:cNvSpPr>
          <p:nvPr>
            <p:ph type="title"/>
          </p:nvPr>
        </p:nvSpPr>
        <p:spPr>
          <a:xfrm>
            <a:off x="838200" y="141669"/>
            <a:ext cx="10515600" cy="566669"/>
          </a:xfrm>
        </p:spPr>
        <p:txBody>
          <a:bodyPr>
            <a:normAutofit fontScale="90000"/>
          </a:bodyPr>
          <a:p>
            <a:pPr algn="ctr"/>
            <a:r>
              <a:rPr dirty="0" lang="en-US" smtClean="0">
                <a:solidFill>
                  <a:srgbClr val="00B0F0"/>
                </a:solidFill>
              </a:rPr>
              <a:t> causes  of Hypertension  </a:t>
            </a:r>
            <a:endParaRPr dirty="0" lang="en-US">
              <a:solidFill>
                <a:srgbClr val="00B0F0"/>
              </a:solidFill>
            </a:endParaRPr>
          </a:p>
        </p:txBody>
      </p:sp>
      <p:sp>
        <p:nvSpPr>
          <p:cNvPr id="1049409" name="Content Placeholder 2"/>
          <p:cNvSpPr>
            <a:spLocks noGrp="1"/>
          </p:cNvSpPr>
          <p:nvPr>
            <p:ph idx="1"/>
          </p:nvPr>
        </p:nvSpPr>
        <p:spPr>
          <a:xfrm>
            <a:off x="838200" y="682580"/>
            <a:ext cx="10515600" cy="5718220"/>
          </a:xfrm>
        </p:spPr>
        <p:txBody>
          <a:bodyPr>
            <a:normAutofit fontScale="25000" lnSpcReduction="20000"/>
          </a:bodyPr>
          <a:p>
            <a:pPr lvl="2">
              <a:lnSpc>
                <a:spcPct val="120000"/>
              </a:lnSpc>
            </a:pPr>
            <a:r>
              <a:rPr dirty="0" sz="8600" lang="en-US" smtClean="0"/>
              <a:t>The cause of hypertension is unknown but there  contributing factors</a:t>
            </a:r>
          </a:p>
          <a:p>
            <a:pPr lvl="2">
              <a:lnSpc>
                <a:spcPct val="120000"/>
              </a:lnSpc>
            </a:pPr>
            <a:r>
              <a:rPr dirty="0" sz="8600" lang="en-US" smtClean="0"/>
              <a:t>It is associated in:</a:t>
            </a:r>
          </a:p>
          <a:p>
            <a:pPr lvl="2">
              <a:lnSpc>
                <a:spcPct val="120000"/>
              </a:lnSpc>
            </a:pPr>
            <a:r>
              <a:rPr dirty="0" sz="8600" lang="en-US" smtClean="0"/>
              <a:t>Obesity</a:t>
            </a:r>
          </a:p>
          <a:p>
            <a:pPr lvl="2">
              <a:lnSpc>
                <a:spcPct val="120000"/>
              </a:lnSpc>
            </a:pPr>
            <a:r>
              <a:rPr dirty="0" sz="8600" lang="en-US" smtClean="0"/>
              <a:t>Black race</a:t>
            </a:r>
          </a:p>
          <a:p>
            <a:pPr lvl="2">
              <a:lnSpc>
                <a:spcPct val="120000"/>
              </a:lnSpc>
            </a:pPr>
            <a:r>
              <a:rPr dirty="0" sz="8600" lang="en-US" smtClean="0"/>
              <a:t>Family history</a:t>
            </a:r>
          </a:p>
          <a:p>
            <a:pPr lvl="2">
              <a:lnSpc>
                <a:spcPct val="120000"/>
              </a:lnSpc>
            </a:pPr>
            <a:r>
              <a:rPr dirty="0" sz="8600" lang="en-US" smtClean="0"/>
              <a:t>Lifestyle factors such as lack of exercise, poor diet high in salt or fat intake,</a:t>
            </a:r>
          </a:p>
          <a:p>
            <a:pPr lvl="2">
              <a:lnSpc>
                <a:spcPct val="120000"/>
              </a:lnSpc>
            </a:pPr>
            <a:r>
              <a:rPr dirty="0" sz="8600" lang="en-US" smtClean="0"/>
              <a:t>Age:  the risk increase with age </a:t>
            </a:r>
          </a:p>
          <a:p>
            <a:pPr lvl="2">
              <a:lnSpc>
                <a:spcPct val="120000"/>
              </a:lnSpc>
            </a:pPr>
            <a:r>
              <a:rPr dirty="0" sz="8600" lang="en-US" smtClean="0">
                <a:solidFill>
                  <a:prstClr val="black"/>
                </a:solidFill>
              </a:rPr>
              <a:t>It can </a:t>
            </a:r>
            <a:r>
              <a:rPr dirty="0" sz="8600" lang="en-US">
                <a:solidFill>
                  <a:prstClr val="black"/>
                </a:solidFill>
              </a:rPr>
              <a:t>occur secondary </a:t>
            </a:r>
            <a:r>
              <a:rPr dirty="0" sz="8600" lang="en-US" smtClean="0">
                <a:solidFill>
                  <a:prstClr val="black"/>
                </a:solidFill>
              </a:rPr>
              <a:t>to other medical conditions: </a:t>
            </a:r>
            <a:endParaRPr dirty="0" sz="8600" lang="en-US">
              <a:solidFill>
                <a:prstClr val="black"/>
              </a:solidFill>
            </a:endParaRPr>
          </a:p>
          <a:p>
            <a:pPr lvl="4">
              <a:lnSpc>
                <a:spcPct val="120000"/>
              </a:lnSpc>
              <a:buFont typeface="Wingdings" panose="05000000000000000000" pitchFamily="2" charset="2"/>
              <a:buChar char="Ø"/>
            </a:pPr>
            <a:r>
              <a:rPr dirty="0" sz="8600" lang="en-US">
                <a:solidFill>
                  <a:prstClr val="black"/>
                </a:solidFill>
              </a:rPr>
              <a:t>Renal disease</a:t>
            </a:r>
          </a:p>
          <a:p>
            <a:pPr lvl="4">
              <a:lnSpc>
                <a:spcPct val="120000"/>
              </a:lnSpc>
              <a:buFont typeface="Wingdings" panose="05000000000000000000" pitchFamily="2" charset="2"/>
              <a:buChar char="Ø"/>
            </a:pPr>
            <a:r>
              <a:rPr dirty="0" sz="8600" lang="en-US">
                <a:solidFill>
                  <a:prstClr val="black"/>
                </a:solidFill>
              </a:rPr>
              <a:t>Systemic lupus </a:t>
            </a:r>
            <a:r>
              <a:rPr dirty="0" sz="8600" lang="en-US" err="1">
                <a:solidFill>
                  <a:prstClr val="black"/>
                </a:solidFill>
              </a:rPr>
              <a:t>erythromatosis</a:t>
            </a:r>
            <a:r>
              <a:rPr dirty="0" sz="8600" lang="en-US">
                <a:solidFill>
                  <a:prstClr val="black"/>
                </a:solidFill>
              </a:rPr>
              <a:t> </a:t>
            </a:r>
          </a:p>
          <a:p>
            <a:pPr lvl="4">
              <a:lnSpc>
                <a:spcPct val="120000"/>
              </a:lnSpc>
              <a:buFont typeface="Wingdings" panose="05000000000000000000" pitchFamily="2" charset="2"/>
              <a:buChar char="Ø"/>
            </a:pPr>
            <a:r>
              <a:rPr dirty="0" sz="8600" lang="en-US" err="1">
                <a:solidFill>
                  <a:prstClr val="black"/>
                </a:solidFill>
              </a:rPr>
              <a:t>Coarctation</a:t>
            </a:r>
            <a:r>
              <a:rPr dirty="0" sz="8600" lang="en-US">
                <a:solidFill>
                  <a:prstClr val="black"/>
                </a:solidFill>
              </a:rPr>
              <a:t> of the aorta and </a:t>
            </a:r>
            <a:r>
              <a:rPr dirty="0" sz="8600" lang="en-US" err="1">
                <a:solidFill>
                  <a:prstClr val="black"/>
                </a:solidFill>
              </a:rPr>
              <a:t>cushing</a:t>
            </a:r>
            <a:r>
              <a:rPr dirty="0" sz="8600" lang="en-US">
                <a:solidFill>
                  <a:prstClr val="black"/>
                </a:solidFill>
              </a:rPr>
              <a:t> syndrome which is rare</a:t>
            </a:r>
          </a:p>
          <a:p>
            <a:pPr lvl="4">
              <a:lnSpc>
                <a:spcPct val="120000"/>
              </a:lnSpc>
              <a:buFont typeface="Wingdings" panose="05000000000000000000" pitchFamily="2" charset="2"/>
              <a:buChar char="Ø"/>
            </a:pPr>
            <a:r>
              <a:rPr dirty="0" sz="8600" lang="en-US" err="1">
                <a:solidFill>
                  <a:prstClr val="black"/>
                </a:solidFill>
              </a:rPr>
              <a:t>Phaechromocytoma</a:t>
            </a:r>
            <a:r>
              <a:rPr dirty="0" sz="8600" lang="en-US">
                <a:solidFill>
                  <a:prstClr val="black"/>
                </a:solidFill>
              </a:rPr>
              <a:t> which is rare but a dangerous  </a:t>
            </a:r>
            <a:r>
              <a:rPr dirty="0" sz="8600" lang="en-US" err="1">
                <a:solidFill>
                  <a:prstClr val="black"/>
                </a:solidFill>
              </a:rPr>
              <a:t>tumour</a:t>
            </a:r>
            <a:r>
              <a:rPr dirty="0" sz="8600" lang="en-US">
                <a:solidFill>
                  <a:prstClr val="black"/>
                </a:solidFill>
              </a:rPr>
              <a:t> of the adrenal medulla.</a:t>
            </a:r>
          </a:p>
          <a:p>
            <a:endParaRPr dirty="0" lang="en-US" smtClean="0"/>
          </a:p>
          <a:p>
            <a:r>
              <a:rPr dirty="0" lang="en-US"/>
              <a:t> </a:t>
            </a:r>
            <a:endParaRPr dirty="0" lang="en-US" smtClean="0"/>
          </a:p>
        </p:txBody>
      </p:sp>
      <p:sp>
        <p:nvSpPr>
          <p:cNvPr id="1049410" name="Slide Number Placeholder 3"/>
          <p:cNvSpPr>
            <a:spLocks noGrp="1"/>
          </p:cNvSpPr>
          <p:nvPr>
            <p:ph type="sldNum" sz="quarter" idx="12"/>
          </p:nvPr>
        </p:nvSpPr>
        <p:spPr/>
        <p:txBody>
          <a:bodyPr/>
          <a:p>
            <a:fld id="{5F0F26D2-990D-4104-B198-15B1F813F25B}" type="slidenum">
              <a:rPr lang="en-US" smtClean="0"/>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632" name=""/>
        <p:cNvGrpSpPr/>
        <p:nvPr/>
      </p:nvGrpSpPr>
      <p:grpSpPr>
        <a:xfrm>
          <a:off x="0" y="0"/>
          <a:ext cx="0" cy="0"/>
          <a:chOff x="0" y="0"/>
          <a:chExt cx="0" cy="0"/>
        </a:xfrm>
      </p:grpSpPr>
      <p:sp>
        <p:nvSpPr>
          <p:cNvPr id="1049411" name="Title 1"/>
          <p:cNvSpPr>
            <a:spLocks noGrp="1"/>
          </p:cNvSpPr>
          <p:nvPr>
            <p:ph type="title"/>
          </p:nvPr>
        </p:nvSpPr>
        <p:spPr/>
        <p:txBody>
          <a:bodyPr/>
          <a:p>
            <a:pPr algn="ctr"/>
            <a:r>
              <a:rPr dirty="0" lang="en-US" smtClean="0">
                <a:solidFill>
                  <a:srgbClr val="00B0F0"/>
                </a:solidFill>
              </a:rPr>
              <a:t>Complications</a:t>
            </a:r>
            <a:r>
              <a:rPr dirty="0" lang="en-US" smtClean="0"/>
              <a:t> </a:t>
            </a:r>
            <a:endParaRPr dirty="0" lang="en-US"/>
          </a:p>
        </p:txBody>
      </p:sp>
      <p:sp>
        <p:nvSpPr>
          <p:cNvPr id="1049412" name="Content Placeholder 2"/>
          <p:cNvSpPr>
            <a:spLocks noGrp="1"/>
          </p:cNvSpPr>
          <p:nvPr>
            <p:ph idx="1"/>
          </p:nvPr>
        </p:nvSpPr>
        <p:spPr/>
        <p:txBody>
          <a:bodyPr/>
          <a:p>
            <a:pPr lvl="2">
              <a:buFont typeface="Wingdings" panose="05000000000000000000" pitchFamily="2" charset="2"/>
              <a:buChar char="Ø"/>
            </a:pPr>
            <a:r>
              <a:rPr dirty="0" sz="2800" lang="en-US" smtClean="0"/>
              <a:t>IUGR</a:t>
            </a:r>
          </a:p>
          <a:p>
            <a:pPr lvl="2">
              <a:buFont typeface="Wingdings" panose="05000000000000000000" pitchFamily="2" charset="2"/>
              <a:buChar char="Ø"/>
            </a:pPr>
            <a:r>
              <a:rPr dirty="0" sz="2800" lang="en-US" err="1" smtClean="0"/>
              <a:t>Pacenta</a:t>
            </a:r>
            <a:r>
              <a:rPr dirty="0" sz="2800" lang="en-US" smtClean="0"/>
              <a:t> abruption</a:t>
            </a:r>
          </a:p>
          <a:p>
            <a:pPr lvl="2">
              <a:buFont typeface="Wingdings" panose="05000000000000000000" pitchFamily="2" charset="2"/>
              <a:buChar char="Ø"/>
            </a:pPr>
            <a:r>
              <a:rPr dirty="0" sz="2800" lang="en-US" smtClean="0"/>
              <a:t>Superimposed pre-</a:t>
            </a:r>
            <a:r>
              <a:rPr dirty="0" sz="2800" lang="en-US" err="1" smtClean="0"/>
              <a:t>eclampsia</a:t>
            </a:r>
            <a:endParaRPr dirty="0" sz="2800" lang="en-US" smtClean="0"/>
          </a:p>
          <a:p>
            <a:pPr lvl="2">
              <a:buFont typeface="Wingdings" panose="05000000000000000000" pitchFamily="2" charset="2"/>
              <a:buChar char="Ø"/>
            </a:pPr>
            <a:r>
              <a:rPr dirty="0" sz="2800" lang="en-US" smtClean="0"/>
              <a:t>Cerebral vascular accident and organ damage</a:t>
            </a:r>
          </a:p>
          <a:p>
            <a:endParaRPr dirty="0" lang="en-US"/>
          </a:p>
          <a:p>
            <a:r>
              <a:rPr b="1" dirty="0" lang="en-US" smtClean="0"/>
              <a:t>Management is the same as in pre </a:t>
            </a:r>
            <a:r>
              <a:rPr b="1" dirty="0" lang="en-US" err="1" smtClean="0"/>
              <a:t>eclampsia</a:t>
            </a:r>
            <a:endParaRPr b="1" dirty="0" lang="en-US"/>
          </a:p>
        </p:txBody>
      </p:sp>
      <p:sp>
        <p:nvSpPr>
          <p:cNvPr id="1049413" name="Slide Number Placeholder 3"/>
          <p:cNvSpPr>
            <a:spLocks noGrp="1"/>
          </p:cNvSpPr>
          <p:nvPr>
            <p:ph type="sldNum" sz="quarter" idx="12"/>
          </p:nvPr>
        </p:nvSpPr>
        <p:spPr/>
        <p:txBody>
          <a:bodyPr/>
          <a:p>
            <a:fld id="{5F0F26D2-990D-4104-B198-15B1F813F25B}" type="slidenum">
              <a:rPr lang="en-US" smtClean="0"/>
              <a:t>247</a:t>
            </a:fld>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633" name=""/>
        <p:cNvGrpSpPr/>
        <p:nvPr/>
      </p:nvGrpSpPr>
      <p:grpSpPr>
        <a:xfrm>
          <a:off x="0" y="0"/>
          <a:ext cx="0" cy="0"/>
          <a:chOff x="0" y="0"/>
          <a:chExt cx="0" cy="0"/>
        </a:xfrm>
      </p:grpSpPr>
      <p:sp>
        <p:nvSpPr>
          <p:cNvPr id="1049414" name="Title 1"/>
          <p:cNvSpPr>
            <a:spLocks noGrp="1"/>
          </p:cNvSpPr>
          <p:nvPr>
            <p:ph type="title"/>
          </p:nvPr>
        </p:nvSpPr>
        <p:spPr/>
        <p:txBody>
          <a:bodyPr/>
          <a:p>
            <a:pPr algn="ctr"/>
            <a:r>
              <a:rPr dirty="0" lang="en-US" smtClean="0">
                <a:solidFill>
                  <a:srgbClr val="FF0000"/>
                </a:solidFill>
              </a:rPr>
              <a:t>10. Diabetes in pregnancy</a:t>
            </a:r>
            <a:endParaRPr dirty="0" lang="en-US">
              <a:solidFill>
                <a:srgbClr val="FF0000"/>
              </a:solidFill>
            </a:endParaRPr>
          </a:p>
        </p:txBody>
      </p:sp>
      <p:sp>
        <p:nvSpPr>
          <p:cNvPr id="1049415" name="Content Placeholder 2"/>
          <p:cNvSpPr>
            <a:spLocks noGrp="1"/>
          </p:cNvSpPr>
          <p:nvPr>
            <p:ph idx="1"/>
          </p:nvPr>
        </p:nvSpPr>
        <p:spPr/>
        <p:txBody>
          <a:bodyPr/>
          <a:p>
            <a:pPr algn="just" marL="0" marR="0">
              <a:spcBef>
                <a:spcPts val="0"/>
              </a:spcBef>
              <a:spcAft>
                <a:spcPts val="0"/>
              </a:spcAft>
            </a:pPr>
            <a:r>
              <a:rPr dirty="0" lang="en-US">
                <a:ea typeface="Times New Roman" panose="02020603050405020304" pitchFamily="18" charset="0"/>
              </a:rPr>
              <a:t>Diabetes is a metabolic disorder due to partial or total lack of insulin, </a:t>
            </a:r>
            <a:r>
              <a:rPr dirty="0" lang="en-US" err="1">
                <a:ea typeface="Times New Roman" panose="02020603050405020304" pitchFamily="18" charset="0"/>
              </a:rPr>
              <a:t>characterised</a:t>
            </a:r>
            <a:r>
              <a:rPr dirty="0" lang="en-US">
                <a:ea typeface="Times New Roman" panose="02020603050405020304" pitchFamily="18" charset="0"/>
              </a:rPr>
              <a:t> by </a:t>
            </a:r>
            <a:r>
              <a:rPr dirty="0" lang="en-US" err="1">
                <a:ea typeface="Times New Roman" panose="02020603050405020304" pitchFamily="18" charset="0"/>
              </a:rPr>
              <a:t>hyperglycaemia</a:t>
            </a:r>
            <a:r>
              <a:rPr dirty="0" lang="en-US">
                <a:ea typeface="Times New Roman" panose="02020603050405020304" pitchFamily="18" charset="0"/>
              </a:rPr>
              <a:t>. This may seriously complicate a pregnancy as you will see later on.</a:t>
            </a:r>
            <a:endParaRPr dirty="0" sz="4000" lang="en-US">
              <a:ea typeface="Times New Roman" panose="02020603050405020304" pitchFamily="18" charset="0"/>
            </a:endParaRPr>
          </a:p>
          <a:p>
            <a:endParaRPr dirty="0" lang="en-US"/>
          </a:p>
        </p:txBody>
      </p:sp>
      <p:sp>
        <p:nvSpPr>
          <p:cNvPr id="1049416" name="Slide Number Placeholder 3"/>
          <p:cNvSpPr>
            <a:spLocks noGrp="1"/>
          </p:cNvSpPr>
          <p:nvPr>
            <p:ph type="sldNum" sz="quarter" idx="12"/>
          </p:nvPr>
        </p:nvSpPr>
        <p:spPr/>
        <p:txBody>
          <a:bodyPr/>
          <a:p>
            <a:fld id="{5F0F26D2-990D-4104-B198-15B1F813F25B}" type="slidenum">
              <a:rPr lang="en-US" smtClean="0"/>
              <a:t>248</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634" name=""/>
        <p:cNvGrpSpPr/>
        <p:nvPr/>
      </p:nvGrpSpPr>
      <p:grpSpPr>
        <a:xfrm>
          <a:off x="0" y="0"/>
          <a:ext cx="0" cy="0"/>
          <a:chOff x="0" y="0"/>
          <a:chExt cx="0" cy="0"/>
        </a:xfrm>
      </p:grpSpPr>
      <p:sp>
        <p:nvSpPr>
          <p:cNvPr id="1049417" name="Title 1"/>
          <p:cNvSpPr>
            <a:spLocks noGrp="1"/>
          </p:cNvSpPr>
          <p:nvPr>
            <p:ph type="title"/>
          </p:nvPr>
        </p:nvSpPr>
        <p:spPr>
          <a:xfrm>
            <a:off x="838200" y="365125"/>
            <a:ext cx="10515600" cy="909883"/>
          </a:xfrm>
        </p:spPr>
        <p:txBody>
          <a:bodyPr/>
          <a:p>
            <a:pPr algn="ctr"/>
            <a:r>
              <a:rPr dirty="0" lang="en-US" smtClean="0">
                <a:solidFill>
                  <a:srgbClr val="00B0F0"/>
                </a:solidFill>
              </a:rPr>
              <a:t>Classification of diabetes</a:t>
            </a:r>
            <a:endParaRPr dirty="0" lang="en-US">
              <a:solidFill>
                <a:srgbClr val="00B0F0"/>
              </a:solidFill>
            </a:endParaRPr>
          </a:p>
        </p:txBody>
      </p:sp>
      <p:sp>
        <p:nvSpPr>
          <p:cNvPr id="1049418" name="Content Placeholder 2"/>
          <p:cNvSpPr>
            <a:spLocks noGrp="1"/>
          </p:cNvSpPr>
          <p:nvPr>
            <p:ph idx="1"/>
          </p:nvPr>
        </p:nvSpPr>
        <p:spPr>
          <a:xfrm>
            <a:off x="838200" y="1390918"/>
            <a:ext cx="10515600" cy="5061397"/>
          </a:xfrm>
        </p:spPr>
        <p:txBody>
          <a:bodyPr>
            <a:normAutofit fontScale="85000" lnSpcReduction="20000"/>
          </a:bodyPr>
          <a:p>
            <a:pPr algn="just" indent="0" lvl="2" marL="914400">
              <a:lnSpc>
                <a:spcPct val="110000"/>
              </a:lnSpc>
              <a:spcBef>
                <a:spcPts val="0"/>
              </a:spcBef>
              <a:buNone/>
            </a:pPr>
            <a:endParaRPr dirty="0" sz="2800" lang="en-US">
              <a:ea typeface="Times New Roman" panose="02020603050405020304" pitchFamily="18" charset="0"/>
            </a:endParaRPr>
          </a:p>
          <a:p>
            <a:pPr indent="-514350" lvl="2" marL="1200150">
              <a:lnSpc>
                <a:spcPct val="110000"/>
              </a:lnSpc>
              <a:spcBef>
                <a:spcPts val="0"/>
              </a:spcBef>
              <a:buFont typeface="+mj-lt"/>
              <a:buAutoNum type="arabicPeriod"/>
            </a:pPr>
            <a:r>
              <a:rPr b="1" dirty="0" sz="2800" lang="en-US">
                <a:ea typeface="Times New Roman" panose="02020603050405020304" pitchFamily="18" charset="0"/>
              </a:rPr>
              <a:t>Insulin Dependent Diabetes Mellitus </a:t>
            </a:r>
            <a:r>
              <a:rPr dirty="0" sz="2800" lang="en-US">
                <a:ea typeface="Times New Roman" panose="02020603050405020304" pitchFamily="18" charset="0"/>
              </a:rPr>
              <a:t>is where the patient has abnormal blood sugar and is on insulin therapy to control the blood sugar levels. </a:t>
            </a:r>
          </a:p>
          <a:p>
            <a:pPr indent="-742950" lvl="2" marL="1657350">
              <a:lnSpc>
                <a:spcPct val="110000"/>
              </a:lnSpc>
              <a:spcBef>
                <a:spcPts val="0"/>
              </a:spcBef>
              <a:buFont typeface="+mj-lt"/>
              <a:buAutoNum type="arabicPeriod"/>
            </a:pPr>
            <a:endParaRPr dirty="0" sz="2800" lang="en-US">
              <a:ea typeface="Times New Roman" panose="02020603050405020304" pitchFamily="18" charset="0"/>
            </a:endParaRPr>
          </a:p>
          <a:p>
            <a:pPr indent="-514350" lvl="2" marL="1200150">
              <a:lnSpc>
                <a:spcPct val="110000"/>
              </a:lnSpc>
              <a:spcBef>
                <a:spcPts val="0"/>
              </a:spcBef>
              <a:buFont typeface="+mj-lt"/>
              <a:buAutoNum type="arabicPeriod"/>
            </a:pPr>
            <a:r>
              <a:rPr b="1" dirty="0" sz="2800" lang="en-US">
                <a:ea typeface="Times New Roman" panose="02020603050405020304" pitchFamily="18" charset="0"/>
              </a:rPr>
              <a:t>Non Insulin Dependent Diabetes Mellitus </a:t>
            </a:r>
            <a:r>
              <a:rPr dirty="0" sz="2800" lang="en-US">
                <a:ea typeface="Times New Roman" panose="02020603050405020304" pitchFamily="18" charset="0"/>
              </a:rPr>
              <a:t>is where the patient has abnormal blood sugar but it is controlled by diet </a:t>
            </a:r>
            <a:r>
              <a:rPr dirty="0" sz="2800" lang="en-US" smtClean="0">
                <a:ea typeface="Times New Roman" panose="02020603050405020304" pitchFamily="18" charset="0"/>
              </a:rPr>
              <a:t>alone.</a:t>
            </a:r>
          </a:p>
          <a:p>
            <a:pPr indent="-514350" lvl="2" marL="1200150">
              <a:lnSpc>
                <a:spcPct val="110000"/>
              </a:lnSpc>
              <a:spcBef>
                <a:spcPts val="0"/>
              </a:spcBef>
              <a:buFont typeface="+mj-lt"/>
              <a:buAutoNum type="arabicPeriod"/>
            </a:pPr>
            <a:endParaRPr dirty="0" sz="2800" lang="en-US" smtClean="0">
              <a:ea typeface="Times New Roman" panose="02020603050405020304" pitchFamily="18" charset="0"/>
            </a:endParaRPr>
          </a:p>
          <a:p>
            <a:pPr indent="-514350" lvl="2" marL="1200150">
              <a:lnSpc>
                <a:spcPct val="110000"/>
              </a:lnSpc>
              <a:spcBef>
                <a:spcPts val="0"/>
              </a:spcBef>
              <a:buFont typeface="+mj-lt"/>
              <a:buAutoNum type="arabicPeriod"/>
            </a:pPr>
            <a:r>
              <a:rPr b="1" dirty="0" sz="2800" lang="en-US" smtClean="0">
                <a:ea typeface="Times New Roman" panose="02020603050405020304" pitchFamily="18" charset="0"/>
              </a:rPr>
              <a:t>Gestational </a:t>
            </a:r>
            <a:r>
              <a:rPr b="1" dirty="0" sz="2800" lang="en-US">
                <a:ea typeface="Times New Roman" panose="02020603050405020304" pitchFamily="18" charset="0"/>
              </a:rPr>
              <a:t>Diabetes Mellitus </a:t>
            </a:r>
            <a:r>
              <a:rPr dirty="0" sz="2800" lang="en-US">
                <a:ea typeface="Times New Roman" panose="02020603050405020304" pitchFamily="18" charset="0"/>
              </a:rPr>
              <a:t>is where the patient develops abnormal glucose </a:t>
            </a:r>
            <a:r>
              <a:rPr dirty="0" sz="2800" lang="en-US" smtClean="0">
                <a:ea typeface="Times New Roman" panose="02020603050405020304" pitchFamily="18" charset="0"/>
              </a:rPr>
              <a:t>during </a:t>
            </a:r>
            <a:r>
              <a:rPr dirty="0" sz="2800" lang="en-US">
                <a:ea typeface="Times New Roman" panose="02020603050405020304" pitchFamily="18" charset="0"/>
              </a:rPr>
              <a:t>pregnancy</a:t>
            </a:r>
            <a:r>
              <a:rPr dirty="0" sz="2800" lang="en-US" smtClean="0">
                <a:ea typeface="Times New Roman" panose="02020603050405020304" pitchFamily="18" charset="0"/>
              </a:rPr>
              <a:t>.</a:t>
            </a:r>
            <a:r>
              <a:rPr b="1" dirty="0" sz="2800" lang="en-US">
                <a:ea typeface="Times New Roman" panose="02020603050405020304" pitchFamily="18" charset="0"/>
              </a:rPr>
              <a:t> </a:t>
            </a:r>
            <a:endParaRPr b="1" dirty="0" sz="2800" lang="en-US" smtClean="0">
              <a:ea typeface="Times New Roman" panose="02020603050405020304" pitchFamily="18" charset="0"/>
            </a:endParaRPr>
          </a:p>
          <a:p>
            <a:pPr indent="-514350" lvl="2" marL="1200150">
              <a:lnSpc>
                <a:spcPct val="110000"/>
              </a:lnSpc>
              <a:spcBef>
                <a:spcPts val="0"/>
              </a:spcBef>
              <a:buFont typeface="+mj-lt"/>
              <a:buAutoNum type="arabicPeriod"/>
            </a:pPr>
            <a:endParaRPr dirty="0" sz="2800" lang="en-US">
              <a:ea typeface="Times New Roman" panose="02020603050405020304" pitchFamily="18" charset="0"/>
            </a:endParaRPr>
          </a:p>
          <a:p>
            <a:pPr indent="-514350" lvl="2" marL="1200150">
              <a:lnSpc>
                <a:spcPct val="110000"/>
              </a:lnSpc>
              <a:spcBef>
                <a:spcPts val="0"/>
              </a:spcBef>
              <a:buFont typeface="+mj-lt"/>
              <a:buAutoNum type="arabicPeriod"/>
            </a:pPr>
            <a:r>
              <a:rPr b="1" dirty="0" sz="2800" lang="en-US">
                <a:ea typeface="Times New Roman" panose="02020603050405020304" pitchFamily="18" charset="0"/>
              </a:rPr>
              <a:t>Potential Diabetic </a:t>
            </a:r>
            <a:r>
              <a:rPr dirty="0" sz="2800" lang="en-US">
                <a:ea typeface="Times New Roman" panose="02020603050405020304" pitchFamily="18" charset="0"/>
              </a:rPr>
              <a:t>is where the individual has an increased tendency to develop the disease during pregnancy, due to having delivered an unduly large baby (4.5kg or more), family history of diabetes, chronic obesity or glycosuria.</a:t>
            </a:r>
          </a:p>
          <a:p>
            <a:endParaRPr dirty="0" lang="en-US"/>
          </a:p>
        </p:txBody>
      </p:sp>
      <p:sp>
        <p:nvSpPr>
          <p:cNvPr id="1049419" name="Slide Number Placeholder 3"/>
          <p:cNvSpPr>
            <a:spLocks noGrp="1"/>
          </p:cNvSpPr>
          <p:nvPr>
            <p:ph type="sldNum" sz="quarter" idx="12"/>
          </p:nvPr>
        </p:nvSpPr>
        <p:spPr/>
        <p:txBody>
          <a:bodyPr/>
          <a:p>
            <a:fld id="{5F0F26D2-990D-4104-B198-15B1F813F25B}" type="slidenum">
              <a:rPr lang="en-US" smtClean="0"/>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690" name="Title 1"/>
          <p:cNvSpPr>
            <a:spLocks noGrp="1"/>
          </p:cNvSpPr>
          <p:nvPr>
            <p:ph type="title"/>
          </p:nvPr>
        </p:nvSpPr>
        <p:spPr/>
        <p:txBody>
          <a:bodyPr/>
          <a:p>
            <a:pPr algn="ctr"/>
            <a:r>
              <a:rPr dirty="0" lang="en-US" smtClean="0">
                <a:solidFill>
                  <a:schemeClr val="accent2"/>
                </a:solidFill>
                <a:latin typeface="+mn-lt"/>
              </a:rPr>
              <a:t>2. Multiple gestation/Multiple pregnancy</a:t>
            </a:r>
            <a:endParaRPr dirty="0" lang="en-US">
              <a:solidFill>
                <a:schemeClr val="accent2"/>
              </a:solidFill>
              <a:latin typeface="+mn-lt"/>
            </a:endParaRPr>
          </a:p>
        </p:txBody>
      </p:sp>
      <p:sp>
        <p:nvSpPr>
          <p:cNvPr id="1048691" name="Content Placeholder 2"/>
          <p:cNvSpPr>
            <a:spLocks noGrp="1"/>
          </p:cNvSpPr>
          <p:nvPr>
            <p:ph idx="1"/>
          </p:nvPr>
        </p:nvSpPr>
        <p:spPr/>
        <p:txBody>
          <a:bodyPr/>
          <a:p>
            <a:r>
              <a:rPr dirty="0" lang="en-US" smtClean="0"/>
              <a:t>The term multiple pregnancy is used to describe the development more than one </a:t>
            </a:r>
            <a:r>
              <a:rPr dirty="0" lang="en-US" err="1" smtClean="0"/>
              <a:t>foetus</a:t>
            </a:r>
            <a:r>
              <a:rPr dirty="0" lang="en-US" smtClean="0"/>
              <a:t> in utero at the same time. Twin pregnancy is the most common form of multiple pregnancy.</a:t>
            </a:r>
          </a:p>
          <a:p>
            <a:r>
              <a:rPr dirty="0" lang="en-US" smtClean="0"/>
              <a:t> Others  are development of 3 fetuses (triplets),  (four) quadruplets  and six (</a:t>
            </a:r>
            <a:r>
              <a:rPr dirty="0" lang="en-US" err="1" smtClean="0"/>
              <a:t>sixtuplets</a:t>
            </a:r>
            <a:r>
              <a:rPr dirty="0" lang="en-US" smtClean="0"/>
              <a:t>) which are rare.</a:t>
            </a:r>
          </a:p>
          <a:p>
            <a:pPr algn="ctr" indent="0" marL="0">
              <a:buNone/>
            </a:pPr>
            <a:r>
              <a:rPr dirty="0" lang="en-US" smtClean="0">
                <a:solidFill>
                  <a:srgbClr val="00B0F0"/>
                </a:solidFill>
              </a:rPr>
              <a:t>Types of twin  pregnancy</a:t>
            </a:r>
          </a:p>
          <a:p>
            <a:pPr indent="-514350" lvl="2" marL="1428750">
              <a:buFont typeface="+mj-lt"/>
              <a:buAutoNum type="arabicPeriod"/>
            </a:pPr>
            <a:r>
              <a:rPr dirty="0" sz="2800" lang="en-US" smtClean="0"/>
              <a:t>Monozygotic/ </a:t>
            </a:r>
            <a:r>
              <a:rPr dirty="0" sz="2800" lang="en-US" err="1" smtClean="0"/>
              <a:t>uniovular</a:t>
            </a:r>
            <a:r>
              <a:rPr dirty="0" sz="2800" lang="en-US" smtClean="0"/>
              <a:t>/identical</a:t>
            </a:r>
          </a:p>
          <a:p>
            <a:pPr indent="-514350" lvl="2" marL="1428750">
              <a:buFont typeface="+mj-lt"/>
              <a:buAutoNum type="arabicPeriod"/>
            </a:pPr>
            <a:r>
              <a:rPr dirty="0" sz="2800" lang="en-US" smtClean="0"/>
              <a:t>Dizygotic/</a:t>
            </a:r>
            <a:r>
              <a:rPr dirty="0" sz="2800" lang="en-US" err="1" smtClean="0"/>
              <a:t>binovular</a:t>
            </a:r>
            <a:r>
              <a:rPr dirty="0" sz="2800" lang="en-US" smtClean="0"/>
              <a:t>/fraternal</a:t>
            </a:r>
            <a:endParaRPr dirty="0" sz="2800" lang="en-US"/>
          </a:p>
        </p:txBody>
      </p:sp>
      <p:sp>
        <p:nvSpPr>
          <p:cNvPr id="1048692" name="Slide Number Placeholder 4"/>
          <p:cNvSpPr>
            <a:spLocks noGrp="1"/>
          </p:cNvSpPr>
          <p:nvPr>
            <p:ph type="sldNum" sz="quarter" idx="12"/>
          </p:nvPr>
        </p:nvSpPr>
        <p:spPr/>
        <p:txBody>
          <a:bodyPr/>
          <a:p>
            <a:fld id="{5F0F26D2-990D-4104-B198-15B1F813F25B}" type="slidenum">
              <a:rPr lang="en-US" smtClean="0"/>
              <a:t>25</a:t>
            </a:fld>
            <a:endParaRPr lang="en-US"/>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635" name=""/>
        <p:cNvGrpSpPr/>
        <p:nvPr/>
      </p:nvGrpSpPr>
      <p:grpSpPr>
        <a:xfrm>
          <a:off x="0" y="0"/>
          <a:ext cx="0" cy="0"/>
          <a:chOff x="0" y="0"/>
          <a:chExt cx="0" cy="0"/>
        </a:xfrm>
      </p:grpSpPr>
      <p:sp>
        <p:nvSpPr>
          <p:cNvPr id="1049420" name="Title 1"/>
          <p:cNvSpPr>
            <a:spLocks noGrp="1"/>
          </p:cNvSpPr>
          <p:nvPr>
            <p:ph type="title"/>
          </p:nvPr>
        </p:nvSpPr>
        <p:spPr>
          <a:xfrm>
            <a:off x="838200" y="103031"/>
            <a:ext cx="10515600" cy="772733"/>
          </a:xfrm>
        </p:spPr>
        <p:txBody>
          <a:bodyPr>
            <a:normAutofit/>
          </a:bodyPr>
          <a:p>
            <a:pPr algn="ctr"/>
            <a:r>
              <a:rPr dirty="0" lang="en-US" smtClean="0">
                <a:solidFill>
                  <a:srgbClr val="00B0F0"/>
                </a:solidFill>
              </a:rPr>
              <a:t>Carbohydrate Metabolism In Pregnancy</a:t>
            </a:r>
            <a:endParaRPr dirty="0" lang="en-US">
              <a:solidFill>
                <a:srgbClr val="00B0F0"/>
              </a:solidFill>
            </a:endParaRPr>
          </a:p>
        </p:txBody>
      </p:sp>
      <p:sp>
        <p:nvSpPr>
          <p:cNvPr id="1049421" name="Content Placeholder 2"/>
          <p:cNvSpPr>
            <a:spLocks noGrp="1"/>
          </p:cNvSpPr>
          <p:nvPr>
            <p:ph idx="1"/>
          </p:nvPr>
        </p:nvSpPr>
        <p:spPr>
          <a:xfrm>
            <a:off x="838200" y="965915"/>
            <a:ext cx="10515600" cy="5211048"/>
          </a:xfrm>
        </p:spPr>
        <p:txBody>
          <a:bodyPr>
            <a:noAutofit/>
          </a:bodyPr>
          <a:p>
            <a:pPr algn="just" marL="0" marR="0">
              <a:lnSpc>
                <a:spcPct val="100000"/>
              </a:lnSpc>
              <a:spcBef>
                <a:spcPts val="0"/>
              </a:spcBef>
              <a:spcAft>
                <a:spcPts val="0"/>
              </a:spcAft>
            </a:pPr>
            <a:r>
              <a:rPr dirty="0" lang="en-US" smtClean="0">
                <a:ea typeface="Times New Roman" panose="02020603050405020304" pitchFamily="18" charset="0"/>
              </a:rPr>
              <a:t> Review normal  carbohydrate metabolism</a:t>
            </a:r>
          </a:p>
          <a:p>
            <a:pPr algn="just" marL="0" marR="0">
              <a:lnSpc>
                <a:spcPct val="100000"/>
              </a:lnSpc>
              <a:spcBef>
                <a:spcPts val="0"/>
              </a:spcBef>
              <a:spcAft>
                <a:spcPts val="0"/>
              </a:spcAft>
            </a:pPr>
            <a:r>
              <a:rPr dirty="0" lang="en-US" smtClean="0">
                <a:ea typeface="Times New Roman" panose="02020603050405020304" pitchFamily="18" charset="0"/>
              </a:rPr>
              <a:t>There </a:t>
            </a:r>
            <a:r>
              <a:rPr dirty="0" lang="en-US">
                <a:ea typeface="Times New Roman" panose="02020603050405020304" pitchFamily="18" charset="0"/>
              </a:rPr>
              <a:t>are a lot of changes, which occur due to </a:t>
            </a:r>
            <a:r>
              <a:rPr dirty="0" lang="en-US" smtClean="0">
                <a:ea typeface="Times New Roman" panose="02020603050405020304" pitchFamily="18" charset="0"/>
              </a:rPr>
              <a:t>pregnancy these are</a:t>
            </a:r>
            <a:endParaRPr dirty="0" lang="en-US">
              <a:ea typeface="Times New Roman" panose="02020603050405020304" pitchFamily="18" charset="0"/>
            </a:endParaRPr>
          </a:p>
          <a:p>
            <a:pPr algn="just" indent="0" marL="0" marR="0">
              <a:lnSpc>
                <a:spcPct val="100000"/>
              </a:lnSpc>
              <a:spcBef>
                <a:spcPts val="0"/>
              </a:spcBef>
              <a:spcAft>
                <a:spcPts val="0"/>
              </a:spcAft>
              <a:buNone/>
            </a:pPr>
            <a:r>
              <a:rPr b="1" dirty="0" lang="en-US" smtClean="0">
                <a:ea typeface="Times New Roman" panose="02020603050405020304" pitchFamily="18" charset="0"/>
              </a:rPr>
              <a:t>1. Fall </a:t>
            </a:r>
            <a:r>
              <a:rPr b="1" dirty="0" lang="en-US">
                <a:ea typeface="Times New Roman" panose="02020603050405020304" pitchFamily="18" charset="0"/>
              </a:rPr>
              <a:t>in fasting blood sugar</a:t>
            </a:r>
            <a:r>
              <a:rPr dirty="0" lang="en-US">
                <a:ea typeface="Times New Roman" panose="02020603050405020304" pitchFamily="18" charset="0"/>
              </a:rPr>
              <a:t>  </a:t>
            </a:r>
          </a:p>
          <a:p>
            <a:pPr algn="just"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The </a:t>
            </a:r>
            <a:r>
              <a:rPr dirty="0" sz="2800" lang="en-US" err="1">
                <a:ea typeface="Times New Roman" panose="02020603050405020304" pitchFamily="18" charset="0"/>
              </a:rPr>
              <a:t>foetus</a:t>
            </a:r>
            <a:r>
              <a:rPr dirty="0" sz="2800" lang="en-US">
                <a:ea typeface="Times New Roman" panose="02020603050405020304" pitchFamily="18" charset="0"/>
              </a:rPr>
              <a:t> obtains glucose from its mother via the placenta by the process of diffusion. From the 10th week of pregnancy there is progressive fall in maternal fasting glucose from 4 to 3.6 </a:t>
            </a:r>
            <a:r>
              <a:rPr dirty="0" sz="2800" lang="en-US" err="1">
                <a:ea typeface="Times New Roman" panose="02020603050405020304" pitchFamily="18" charset="0"/>
              </a:rPr>
              <a:t>mmol</a:t>
            </a:r>
            <a:r>
              <a:rPr dirty="0" sz="2800" lang="en-US">
                <a:ea typeface="Times New Roman" panose="02020603050405020304" pitchFamily="18" charset="0"/>
              </a:rPr>
              <a:t>/l.</a:t>
            </a:r>
          </a:p>
          <a:p>
            <a:pPr algn="just" indent="0" marL="0" marR="0">
              <a:lnSpc>
                <a:spcPct val="100000"/>
              </a:lnSpc>
              <a:spcBef>
                <a:spcPts val="0"/>
              </a:spcBef>
              <a:spcAft>
                <a:spcPts val="0"/>
              </a:spcAft>
              <a:buNone/>
            </a:pPr>
            <a:r>
              <a:rPr b="1" dirty="0" lang="en-US">
                <a:ea typeface="Times New Roman" panose="02020603050405020304" pitchFamily="18" charset="0"/>
              </a:rPr>
              <a:t> </a:t>
            </a:r>
            <a:r>
              <a:rPr b="1" dirty="0" lang="en-US" smtClean="0">
                <a:ea typeface="Times New Roman" panose="02020603050405020304" pitchFamily="18" charset="0"/>
              </a:rPr>
              <a:t>2. </a:t>
            </a:r>
            <a:r>
              <a:rPr b="1" dirty="0" lang="en-US" err="1" smtClean="0">
                <a:ea typeface="Times New Roman" panose="02020603050405020304" pitchFamily="18" charset="0"/>
              </a:rPr>
              <a:t>Ketoacidiosis</a:t>
            </a:r>
            <a:r>
              <a:rPr dirty="0" lang="en-US" smtClean="0">
                <a:ea typeface="Times New Roman" panose="02020603050405020304" pitchFamily="18" charset="0"/>
              </a:rPr>
              <a:t> </a:t>
            </a:r>
            <a:endParaRPr dirty="0" lang="en-US">
              <a:ea typeface="Times New Roman" panose="02020603050405020304" pitchFamily="18" charset="0"/>
            </a:endParaRPr>
          </a:p>
          <a:p>
            <a:pPr algn="just" indent="-342900" lvl="2" marL="1028700">
              <a:lnSpc>
                <a:spcPct val="100000"/>
              </a:lnSpc>
              <a:spcBef>
                <a:spcPts val="0"/>
              </a:spcBef>
              <a:buFont typeface="Wingdings" panose="05000000000000000000" pitchFamily="2" charset="2"/>
              <a:buChar char="Ø"/>
            </a:pPr>
            <a:r>
              <a:rPr dirty="0" sz="2800" lang="en-US">
                <a:ea typeface="Times New Roman" panose="02020603050405020304" pitchFamily="18" charset="0"/>
              </a:rPr>
              <a:t>During the third trimester the mother begins to </a:t>
            </a:r>
            <a:r>
              <a:rPr dirty="0" sz="2800" lang="en-US" err="1">
                <a:ea typeface="Times New Roman" panose="02020603050405020304" pitchFamily="18" charset="0"/>
              </a:rPr>
              <a:t>utilise</a:t>
            </a:r>
            <a:r>
              <a:rPr dirty="0" sz="2800" lang="en-US">
                <a:ea typeface="Times New Roman" panose="02020603050405020304" pitchFamily="18" charset="0"/>
              </a:rPr>
              <a:t> fat stores laid down in the first and second trimester. This results in free fatty acids and glycerol in the blood stream and the woman becomes </a:t>
            </a:r>
            <a:r>
              <a:rPr dirty="0" sz="2800" lang="en-US" err="1">
                <a:ea typeface="Times New Roman" panose="02020603050405020304" pitchFamily="18" charset="0"/>
              </a:rPr>
              <a:t>ketotic</a:t>
            </a:r>
            <a:r>
              <a:rPr dirty="0" sz="2800" lang="en-US">
                <a:ea typeface="Times New Roman" panose="02020603050405020304" pitchFamily="18" charset="0"/>
              </a:rPr>
              <a:t> more easily</a:t>
            </a:r>
            <a:r>
              <a:rPr dirty="0" sz="2800" lang="en-US" smtClean="0">
                <a:ea typeface="Times New Roman" panose="02020603050405020304" pitchFamily="18" charset="0"/>
              </a:rPr>
              <a:t>.</a:t>
            </a:r>
            <a:endParaRPr dirty="0" sz="2800" lang="en-US">
              <a:ea typeface="Times New Roman" panose="02020603050405020304" pitchFamily="18" charset="0"/>
            </a:endParaRPr>
          </a:p>
        </p:txBody>
      </p:sp>
      <p:sp>
        <p:nvSpPr>
          <p:cNvPr id="1049422" name="Slide Number Placeholder 3"/>
          <p:cNvSpPr>
            <a:spLocks noGrp="1"/>
          </p:cNvSpPr>
          <p:nvPr>
            <p:ph type="sldNum" sz="quarter" idx="12"/>
          </p:nvPr>
        </p:nvSpPr>
        <p:spPr/>
        <p:txBody>
          <a:bodyPr/>
          <a:p>
            <a:fld id="{5F0F26D2-990D-4104-B198-15B1F813F25B}" type="slidenum">
              <a:rPr lang="en-US" smtClean="0"/>
              <a:t>250</a:t>
            </a:fld>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636" name=""/>
        <p:cNvGrpSpPr/>
        <p:nvPr/>
      </p:nvGrpSpPr>
      <p:grpSpPr>
        <a:xfrm>
          <a:off x="0" y="0"/>
          <a:ext cx="0" cy="0"/>
          <a:chOff x="0" y="0"/>
          <a:chExt cx="0" cy="0"/>
        </a:xfrm>
      </p:grpSpPr>
      <p:sp>
        <p:nvSpPr>
          <p:cNvPr id="1049423" name="Title 1"/>
          <p:cNvSpPr>
            <a:spLocks noGrp="1"/>
          </p:cNvSpPr>
          <p:nvPr>
            <p:ph type="title"/>
          </p:nvPr>
        </p:nvSpPr>
        <p:spPr/>
        <p:txBody>
          <a:bodyPr/>
          <a:p>
            <a:pPr algn="ctr"/>
            <a:r>
              <a:rPr dirty="0" lang="en-US">
                <a:solidFill>
                  <a:srgbClr val="00B0F0"/>
                </a:solidFill>
              </a:rPr>
              <a:t>Carbohydrate Metabolism In Pregnancy</a:t>
            </a:r>
            <a:endParaRPr dirty="0" lang="en-US"/>
          </a:p>
        </p:txBody>
      </p:sp>
      <p:sp>
        <p:nvSpPr>
          <p:cNvPr id="1049424" name="Content Placeholder 2"/>
          <p:cNvSpPr>
            <a:spLocks noGrp="1"/>
          </p:cNvSpPr>
          <p:nvPr>
            <p:ph idx="1"/>
          </p:nvPr>
        </p:nvSpPr>
        <p:spPr/>
        <p:txBody>
          <a:bodyPr>
            <a:normAutofit fontScale="92500" lnSpcReduction="10000"/>
          </a:bodyPr>
          <a:p>
            <a:pPr algn="just" indent="0" lvl="0" marL="0">
              <a:spcBef>
                <a:spcPts val="0"/>
              </a:spcBef>
              <a:buNone/>
            </a:pPr>
            <a:r>
              <a:rPr b="1" dirty="0" sz="2400" lang="en-US" smtClean="0">
                <a:solidFill>
                  <a:prstClr val="black"/>
                </a:solidFill>
                <a:ea typeface="Times New Roman" panose="02020603050405020304" pitchFamily="18" charset="0"/>
              </a:rPr>
              <a:t>3. Hormonal </a:t>
            </a:r>
            <a:r>
              <a:rPr b="1" dirty="0" sz="2400" lang="en-US">
                <a:solidFill>
                  <a:prstClr val="black"/>
                </a:solidFill>
                <a:ea typeface="Times New Roman" panose="02020603050405020304" pitchFamily="18" charset="0"/>
              </a:rPr>
              <a:t>Effect</a:t>
            </a:r>
            <a:r>
              <a:rPr dirty="0" sz="2400" lang="en-US">
                <a:solidFill>
                  <a:prstClr val="black"/>
                </a:solidFill>
                <a:ea typeface="Times New Roman" panose="02020603050405020304" pitchFamily="18" charset="0"/>
              </a:rPr>
              <a:t> </a:t>
            </a:r>
            <a:endParaRPr dirty="0" sz="3400" lang="en-US">
              <a:solidFill>
                <a:prstClr val="black"/>
              </a:solidFill>
              <a:ea typeface="Times New Roman" panose="02020603050405020304" pitchFamily="18" charset="0"/>
            </a:endParaRPr>
          </a:p>
          <a:p>
            <a:pPr algn="just" indent="-285750" lvl="2" marL="971550">
              <a:lnSpc>
                <a:spcPct val="10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a:t>
            </a:r>
            <a:r>
              <a:rPr dirty="0" sz="2800" lang="en-US" err="1">
                <a:solidFill>
                  <a:prstClr val="black"/>
                </a:solidFill>
                <a:ea typeface="Times New Roman" panose="02020603050405020304" pitchFamily="18" charset="0"/>
              </a:rPr>
              <a:t>foeto</a:t>
            </a:r>
            <a:r>
              <a:rPr dirty="0" sz="2800" lang="en-US">
                <a:solidFill>
                  <a:prstClr val="black"/>
                </a:solidFill>
                <a:ea typeface="Times New Roman" panose="02020603050405020304" pitchFamily="18" charset="0"/>
              </a:rPr>
              <a:t>-placental unit alters the mother's carbohydrate metabolism to make glucose more readily available. </a:t>
            </a:r>
            <a:endParaRPr dirty="0" sz="2800" lang="en-US" smtClean="0">
              <a:solidFill>
                <a:prstClr val="black"/>
              </a:solidFill>
              <a:ea typeface="Times New Roman" panose="02020603050405020304" pitchFamily="18" charset="0"/>
            </a:endParaRPr>
          </a:p>
          <a:p>
            <a:pPr algn="just" indent="-285750" lvl="2" marL="97155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Human </a:t>
            </a:r>
            <a:r>
              <a:rPr dirty="0" sz="2800" lang="en-US">
                <a:solidFill>
                  <a:prstClr val="black"/>
                </a:solidFill>
                <a:ea typeface="Times New Roman" panose="02020603050405020304" pitchFamily="18" charset="0"/>
              </a:rPr>
              <a:t>Placental </a:t>
            </a:r>
            <a:r>
              <a:rPr dirty="0" sz="2800" lang="en-US" err="1">
                <a:solidFill>
                  <a:prstClr val="black"/>
                </a:solidFill>
                <a:ea typeface="Times New Roman" panose="02020603050405020304" pitchFamily="18" charset="0"/>
              </a:rPr>
              <a:t>Lactogen</a:t>
            </a:r>
            <a:r>
              <a:rPr dirty="0" sz="2800" lang="en-US">
                <a:solidFill>
                  <a:prstClr val="black"/>
                </a:solidFill>
                <a:ea typeface="Times New Roman" panose="02020603050405020304" pitchFamily="18" charset="0"/>
              </a:rPr>
              <a:t> hormone (HPL), manufactured by the placenta, causes resistance to insulin in the maternal tissues. The blood </a:t>
            </a:r>
            <a:r>
              <a:rPr dirty="0" sz="2800" lang="en-US" smtClean="0">
                <a:solidFill>
                  <a:prstClr val="black"/>
                </a:solidFill>
                <a:ea typeface="Times New Roman" panose="02020603050405020304" pitchFamily="18" charset="0"/>
              </a:rPr>
              <a:t> glucose remains </a:t>
            </a:r>
            <a:r>
              <a:rPr dirty="0" sz="2800" lang="en-US">
                <a:solidFill>
                  <a:prstClr val="black"/>
                </a:solidFill>
                <a:ea typeface="Times New Roman" panose="02020603050405020304" pitchFamily="18" charset="0"/>
              </a:rPr>
              <a:t>raised for a longer period than in the non-pregnant </a:t>
            </a:r>
            <a:r>
              <a:rPr dirty="0" sz="2800" lang="en-US" smtClean="0">
                <a:solidFill>
                  <a:prstClr val="black"/>
                </a:solidFill>
                <a:ea typeface="Times New Roman" panose="02020603050405020304" pitchFamily="18" charset="0"/>
              </a:rPr>
              <a:t>state.</a:t>
            </a:r>
          </a:p>
          <a:p>
            <a:pPr algn="just" indent="-285750" lvl="2" marL="971550">
              <a:lnSpc>
                <a:spcPct val="10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extra demands on the pancreatic beta cells can precipitate glucose intolerance or overt diabetes in those whose capacity for producing insulin was just adequate prior to pregnancy. If the </a:t>
            </a:r>
            <a:r>
              <a:rPr dirty="0" sz="2800" lang="en-US" smtClean="0">
                <a:solidFill>
                  <a:prstClr val="black"/>
                </a:solidFill>
                <a:ea typeface="Times New Roman" panose="02020603050405020304" pitchFamily="18" charset="0"/>
              </a:rPr>
              <a:t>mother was diabetic before pregnancy her insulin demand will be increases. </a:t>
            </a:r>
            <a:endParaRPr dirty="0" sz="2800" lang="en-US">
              <a:solidFill>
                <a:prstClr val="black"/>
              </a:solidFill>
            </a:endParaRPr>
          </a:p>
          <a:p>
            <a:pPr indent="0" marL="0">
              <a:buNone/>
            </a:pPr>
            <a:endParaRPr dirty="0" lang="en-US"/>
          </a:p>
        </p:txBody>
      </p:sp>
      <p:sp>
        <p:nvSpPr>
          <p:cNvPr id="1049425" name="Slide Number Placeholder 3"/>
          <p:cNvSpPr>
            <a:spLocks noGrp="1"/>
          </p:cNvSpPr>
          <p:nvPr>
            <p:ph type="sldNum" sz="quarter" idx="12"/>
          </p:nvPr>
        </p:nvSpPr>
        <p:spPr/>
        <p:txBody>
          <a:bodyPr/>
          <a:p>
            <a:fld id="{5F0F26D2-990D-4104-B198-15B1F813F25B}" type="slidenum">
              <a:rPr lang="en-US" smtClean="0"/>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637" name=""/>
        <p:cNvGrpSpPr/>
        <p:nvPr/>
      </p:nvGrpSpPr>
      <p:grpSpPr>
        <a:xfrm>
          <a:off x="0" y="0"/>
          <a:ext cx="0" cy="0"/>
          <a:chOff x="0" y="0"/>
          <a:chExt cx="0" cy="0"/>
        </a:xfrm>
      </p:grpSpPr>
      <p:sp>
        <p:nvSpPr>
          <p:cNvPr id="1049426" name="Title 1"/>
          <p:cNvSpPr>
            <a:spLocks noGrp="1"/>
          </p:cNvSpPr>
          <p:nvPr>
            <p:ph type="title"/>
          </p:nvPr>
        </p:nvSpPr>
        <p:spPr>
          <a:xfrm>
            <a:off x="838200" y="1"/>
            <a:ext cx="10515600" cy="978793"/>
          </a:xfrm>
        </p:spPr>
        <p:txBody>
          <a:bodyPr>
            <a:normAutofit/>
          </a:bodyPr>
          <a:p>
            <a:pPr algn="ctr"/>
            <a:r>
              <a:rPr b="1" dirty="0" sz="4000" lang="en-US">
                <a:solidFill>
                  <a:srgbClr val="00B0F0"/>
                </a:solidFill>
                <a:latin typeface="Calibri" panose="020F0502020204030204"/>
                <a:ea typeface="Times New Roman" panose="02020603050405020304" pitchFamily="18" charset="0"/>
                <a:cs typeface="+mn-cs"/>
              </a:rPr>
              <a:t>The Effects of Pregnancy on Diabetes</a:t>
            </a:r>
            <a:endParaRPr dirty="0" sz="4000" lang="en-US">
              <a:solidFill>
                <a:srgbClr val="00B0F0"/>
              </a:solidFill>
            </a:endParaRPr>
          </a:p>
        </p:txBody>
      </p:sp>
      <p:sp>
        <p:nvSpPr>
          <p:cNvPr id="1049427" name="Content Placeholder 2"/>
          <p:cNvSpPr>
            <a:spLocks noGrp="1"/>
          </p:cNvSpPr>
          <p:nvPr>
            <p:ph idx="1"/>
          </p:nvPr>
        </p:nvSpPr>
        <p:spPr>
          <a:xfrm>
            <a:off x="838200" y="1120462"/>
            <a:ext cx="10515600" cy="5056501"/>
          </a:xfrm>
        </p:spPr>
        <p:txBody>
          <a:bodyPr>
            <a:normAutofit fontScale="92500"/>
          </a:bodyPr>
          <a:p>
            <a:pPr algn="just" marR="0">
              <a:lnSpc>
                <a:spcPct val="11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 When </a:t>
            </a:r>
            <a:r>
              <a:rPr dirty="0" lang="en-US">
                <a:ea typeface="Times New Roman" panose="02020603050405020304" pitchFamily="18" charset="0"/>
              </a:rPr>
              <a:t>the mother </a:t>
            </a:r>
            <a:r>
              <a:rPr dirty="0" lang="en-US" smtClean="0">
                <a:ea typeface="Times New Roman" panose="02020603050405020304" pitchFamily="18" charset="0"/>
              </a:rPr>
              <a:t> who has </a:t>
            </a:r>
            <a:r>
              <a:rPr dirty="0" lang="en-US">
                <a:ea typeface="Times New Roman" panose="02020603050405020304" pitchFamily="18" charset="0"/>
              </a:rPr>
              <a:t>diabetes and then becomes pregnant, there will be further </a:t>
            </a:r>
            <a:r>
              <a:rPr b="1" dirty="0" lang="en-US">
                <a:ea typeface="Times New Roman" panose="02020603050405020304" pitchFamily="18" charset="0"/>
              </a:rPr>
              <a:t>increase in insulin demand </a:t>
            </a:r>
            <a:r>
              <a:rPr dirty="0" lang="en-US">
                <a:ea typeface="Times New Roman" panose="02020603050405020304" pitchFamily="18" charset="0"/>
              </a:rPr>
              <a:t>and even a mother who had only been on a controlled diet, without need for medication, may now require insulin supplements. </a:t>
            </a:r>
            <a:endParaRPr dirty="0" lang="en-US" smtClean="0">
              <a:ea typeface="Times New Roman" panose="02020603050405020304" pitchFamily="18" charset="0"/>
            </a:endParaRPr>
          </a:p>
          <a:p>
            <a:pPr algn="just" marR="0">
              <a:lnSpc>
                <a:spcPct val="11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This </a:t>
            </a:r>
            <a:r>
              <a:rPr dirty="0" lang="en-US">
                <a:ea typeface="Times New Roman" panose="02020603050405020304" pitchFamily="18" charset="0"/>
              </a:rPr>
              <a:t>is due to </a:t>
            </a:r>
            <a:r>
              <a:rPr b="1" dirty="0" lang="en-US">
                <a:ea typeface="Times New Roman" panose="02020603050405020304" pitchFamily="18" charset="0"/>
              </a:rPr>
              <a:t>low renal threshold to glucose </a:t>
            </a:r>
            <a:r>
              <a:rPr dirty="0" lang="en-US">
                <a:ea typeface="Times New Roman" panose="02020603050405020304" pitchFamily="18" charset="0"/>
              </a:rPr>
              <a:t>and also low glucose intake by mother due to nausea and </a:t>
            </a:r>
            <a:r>
              <a:rPr dirty="0" lang="en-US" smtClean="0">
                <a:ea typeface="Times New Roman" panose="02020603050405020304" pitchFamily="18" charset="0"/>
              </a:rPr>
              <a:t>vomiting.</a:t>
            </a:r>
          </a:p>
          <a:p>
            <a:pPr algn="just" marR="0">
              <a:lnSpc>
                <a:spcPct val="11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The </a:t>
            </a:r>
            <a:r>
              <a:rPr dirty="0" lang="en-US">
                <a:ea typeface="Times New Roman" panose="02020603050405020304" pitchFamily="18" charset="0"/>
              </a:rPr>
              <a:t>mother </a:t>
            </a:r>
            <a:r>
              <a:rPr b="1" dirty="0" lang="en-US">
                <a:ea typeface="Times New Roman" panose="02020603050405020304" pitchFamily="18" charset="0"/>
              </a:rPr>
              <a:t>easily gets ketoacidosis </a:t>
            </a:r>
            <a:r>
              <a:rPr dirty="0" lang="en-US">
                <a:ea typeface="Times New Roman" panose="02020603050405020304" pitchFamily="18" charset="0"/>
              </a:rPr>
              <a:t>as the fat is broken down. </a:t>
            </a:r>
            <a:endParaRPr dirty="0" lang="en-US" smtClean="0">
              <a:ea typeface="Times New Roman" panose="02020603050405020304" pitchFamily="18" charset="0"/>
            </a:endParaRPr>
          </a:p>
          <a:p>
            <a:pPr algn="just" marR="0">
              <a:lnSpc>
                <a:spcPct val="11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In </a:t>
            </a:r>
            <a:r>
              <a:rPr dirty="0" lang="en-US">
                <a:ea typeface="Times New Roman" panose="02020603050405020304" pitchFamily="18" charset="0"/>
              </a:rPr>
              <a:t>late pregnancy, </a:t>
            </a:r>
            <a:r>
              <a:rPr b="1" dirty="0" lang="en-US">
                <a:ea typeface="Times New Roman" panose="02020603050405020304" pitchFamily="18" charset="0"/>
              </a:rPr>
              <a:t>insulin requirements are still high </a:t>
            </a:r>
            <a:r>
              <a:rPr dirty="0" lang="en-US">
                <a:ea typeface="Times New Roman" panose="02020603050405020304" pitchFamily="18" charset="0"/>
              </a:rPr>
              <a:t>as there is reduced sensitivity of the tissues </a:t>
            </a:r>
            <a:r>
              <a:rPr dirty="0" lang="en-US" smtClean="0">
                <a:ea typeface="Times New Roman" panose="02020603050405020304" pitchFamily="18" charset="0"/>
              </a:rPr>
              <a:t> </a:t>
            </a:r>
            <a:r>
              <a:rPr dirty="0" lang="en-US">
                <a:ea typeface="Times New Roman" panose="02020603050405020304" pitchFamily="18" charset="0"/>
              </a:rPr>
              <a:t>due to the Human Placental </a:t>
            </a:r>
            <a:r>
              <a:rPr dirty="0" lang="en-US" err="1">
                <a:ea typeface="Times New Roman" panose="02020603050405020304" pitchFamily="18" charset="0"/>
              </a:rPr>
              <a:t>Lactogen</a:t>
            </a:r>
            <a:r>
              <a:rPr dirty="0" lang="en-US">
                <a:ea typeface="Times New Roman" panose="02020603050405020304" pitchFamily="18" charset="0"/>
              </a:rPr>
              <a:t> </a:t>
            </a:r>
            <a:r>
              <a:rPr dirty="0" lang="en-US" smtClean="0">
                <a:ea typeface="Times New Roman" panose="02020603050405020304" pitchFamily="18" charset="0"/>
              </a:rPr>
              <a:t>hormone.</a:t>
            </a:r>
          </a:p>
          <a:p>
            <a:pPr algn="just" marR="0">
              <a:lnSpc>
                <a:spcPct val="11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Those </a:t>
            </a:r>
            <a:r>
              <a:rPr dirty="0" lang="en-US">
                <a:ea typeface="Times New Roman" panose="02020603050405020304" pitchFamily="18" charset="0"/>
              </a:rPr>
              <a:t>with juvenile diabetes may progress to </a:t>
            </a:r>
            <a:r>
              <a:rPr b="1" dirty="0" lang="en-US">
                <a:ea typeface="Times New Roman" panose="02020603050405020304" pitchFamily="18" charset="0"/>
              </a:rPr>
              <a:t>nephropathy</a:t>
            </a:r>
            <a:r>
              <a:rPr dirty="0" lang="en-US">
                <a:ea typeface="Times New Roman" panose="02020603050405020304" pitchFamily="18" charset="0"/>
              </a:rPr>
              <a:t> hence kidney failure and </a:t>
            </a:r>
            <a:r>
              <a:rPr b="1" dirty="0" lang="en-US">
                <a:ea typeface="Times New Roman" panose="02020603050405020304" pitchFamily="18" charset="0"/>
              </a:rPr>
              <a:t>retinopathy</a:t>
            </a:r>
            <a:r>
              <a:rPr dirty="0" lang="en-US">
                <a:ea typeface="Times New Roman" panose="02020603050405020304" pitchFamily="18" charset="0"/>
              </a:rPr>
              <a:t> leading to blindness.</a:t>
            </a:r>
          </a:p>
          <a:p>
            <a:endParaRPr dirty="0" lang="en-US"/>
          </a:p>
        </p:txBody>
      </p:sp>
      <p:sp>
        <p:nvSpPr>
          <p:cNvPr id="1049428" name="Slide Number Placeholder 3"/>
          <p:cNvSpPr>
            <a:spLocks noGrp="1"/>
          </p:cNvSpPr>
          <p:nvPr>
            <p:ph type="sldNum" sz="quarter" idx="12"/>
          </p:nvPr>
        </p:nvSpPr>
        <p:spPr/>
        <p:txBody>
          <a:bodyPr/>
          <a:p>
            <a:fld id="{5F0F26D2-990D-4104-B198-15B1F813F25B}" type="slidenum">
              <a:rPr lang="en-US" smtClean="0"/>
              <a:t>252</a:t>
            </a:fld>
            <a:endParaRPr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638" name=""/>
        <p:cNvGrpSpPr/>
        <p:nvPr/>
      </p:nvGrpSpPr>
      <p:grpSpPr>
        <a:xfrm>
          <a:off x="0" y="0"/>
          <a:ext cx="0" cy="0"/>
          <a:chOff x="0" y="0"/>
          <a:chExt cx="0" cy="0"/>
        </a:xfrm>
      </p:grpSpPr>
      <p:sp>
        <p:nvSpPr>
          <p:cNvPr id="1049429" name="Title 1"/>
          <p:cNvSpPr>
            <a:spLocks noGrp="1"/>
          </p:cNvSpPr>
          <p:nvPr>
            <p:ph type="title"/>
          </p:nvPr>
        </p:nvSpPr>
        <p:spPr>
          <a:xfrm>
            <a:off x="838200" y="218941"/>
            <a:ext cx="10515600" cy="1030311"/>
          </a:xfrm>
        </p:spPr>
        <p:txBody>
          <a:bodyPr>
            <a:normAutofit/>
          </a:bodyPr>
          <a:p>
            <a:pPr algn="ctr"/>
            <a:r>
              <a:rPr b="1" dirty="0" sz="4000" lang="en-US">
                <a:solidFill>
                  <a:srgbClr val="00B0F0"/>
                </a:solidFill>
                <a:latin typeface="Calibri" panose="020F0502020204030204"/>
                <a:ea typeface="Times New Roman" panose="02020603050405020304" pitchFamily="18" charset="0"/>
                <a:cs typeface="+mn-cs"/>
              </a:rPr>
              <a:t>Effects of Diabetes on the Mother</a:t>
            </a:r>
            <a:endParaRPr dirty="0" sz="4000" lang="en-US">
              <a:solidFill>
                <a:srgbClr val="00B0F0"/>
              </a:solidFill>
            </a:endParaRPr>
          </a:p>
        </p:txBody>
      </p:sp>
      <p:sp>
        <p:nvSpPr>
          <p:cNvPr id="1049430" name="Content Placeholder 2"/>
          <p:cNvSpPr>
            <a:spLocks noGrp="1"/>
          </p:cNvSpPr>
          <p:nvPr>
            <p:ph idx="1"/>
          </p:nvPr>
        </p:nvSpPr>
        <p:spPr>
          <a:xfrm>
            <a:off x="838200" y="1197735"/>
            <a:ext cx="10515600" cy="4979228"/>
          </a:xfrm>
        </p:spPr>
        <p:txBody>
          <a:bodyPr>
            <a:normAutofit/>
          </a:bodyPr>
          <a:p>
            <a:pPr lvl="1">
              <a:spcBef>
                <a:spcPts val="0"/>
              </a:spcBef>
              <a:buFont typeface="Wingdings" panose="05000000000000000000" pitchFamily="2" charset="2"/>
              <a:buChar char="Ø"/>
            </a:pPr>
            <a:r>
              <a:rPr dirty="0" sz="2800" lang="en-US" err="1" smtClean="0">
                <a:ea typeface="Times New Roman" panose="02020603050405020304" pitchFamily="18" charset="0"/>
              </a:rPr>
              <a:t>Unrecognised</a:t>
            </a:r>
            <a:r>
              <a:rPr dirty="0" sz="2800" lang="en-US" smtClean="0">
                <a:ea typeface="Times New Roman" panose="02020603050405020304" pitchFamily="18" charset="0"/>
              </a:rPr>
              <a:t> </a:t>
            </a:r>
            <a:r>
              <a:rPr dirty="0" sz="2800" lang="en-US">
                <a:ea typeface="Times New Roman" panose="02020603050405020304" pitchFamily="18" charset="0"/>
              </a:rPr>
              <a:t>or a badly treated diabetes leads to complications in both the mother and the baby. </a:t>
            </a:r>
          </a:p>
          <a:p>
            <a:pPr lvl="1">
              <a:spcBef>
                <a:spcPts val="0"/>
              </a:spcBef>
              <a:buFont typeface="Wingdings" panose="05000000000000000000" pitchFamily="2" charset="2"/>
              <a:buChar char="Ø"/>
            </a:pPr>
            <a:r>
              <a:rPr dirty="0" sz="2800" lang="en-US" smtClean="0">
                <a:ea typeface="Times New Roman" panose="02020603050405020304" pitchFamily="18" charset="0"/>
              </a:rPr>
              <a:t>If </a:t>
            </a:r>
            <a:r>
              <a:rPr dirty="0" sz="2800" lang="en-US">
                <a:ea typeface="Times New Roman" panose="02020603050405020304" pitchFamily="18" charset="0"/>
              </a:rPr>
              <a:t>well controlled, then the effects to pregnancy may be minimal.</a:t>
            </a:r>
          </a:p>
          <a:p>
            <a:pPr indent="0" lvl="1" marL="457200">
              <a:spcBef>
                <a:spcPts val="0"/>
              </a:spcBef>
              <a:buNone/>
            </a:pPr>
            <a:r>
              <a:rPr b="1" dirty="0" sz="2800" lang="en-US">
                <a:ea typeface="Times New Roman" panose="02020603050405020304" pitchFamily="18" charset="0"/>
              </a:rPr>
              <a:t>Maternal complications </a:t>
            </a:r>
            <a:r>
              <a:rPr b="1" dirty="0" sz="2800" lang="en-US" smtClean="0">
                <a:ea typeface="Times New Roman" panose="02020603050405020304" pitchFamily="18" charset="0"/>
              </a:rPr>
              <a:t>include</a:t>
            </a:r>
            <a:r>
              <a:rPr dirty="0" sz="2800" lang="en-US" smtClean="0">
                <a:ea typeface="Times New Roman" panose="02020603050405020304" pitchFamily="18" charset="0"/>
              </a:rPr>
              <a:t>:</a:t>
            </a:r>
          </a:p>
          <a:p>
            <a:pPr indent="-514350" lvl="4" marL="2114550">
              <a:spcBef>
                <a:spcPts val="0"/>
              </a:spcBef>
              <a:buFont typeface="+mj-lt"/>
              <a:buAutoNum type="arabicPeriod"/>
            </a:pPr>
            <a:r>
              <a:rPr dirty="0" sz="2800" lang="en-US" smtClean="0">
                <a:ea typeface="Times New Roman" panose="02020603050405020304" pitchFamily="18" charset="0"/>
              </a:rPr>
              <a:t>Urinary </a:t>
            </a:r>
            <a:r>
              <a:rPr dirty="0" sz="2800" lang="en-US">
                <a:ea typeface="Times New Roman" panose="02020603050405020304" pitchFamily="18" charset="0"/>
              </a:rPr>
              <a:t>tract </a:t>
            </a:r>
            <a:r>
              <a:rPr dirty="0" sz="2800" lang="en-US" smtClean="0">
                <a:ea typeface="Times New Roman" panose="02020603050405020304" pitchFamily="18" charset="0"/>
              </a:rPr>
              <a:t>infection</a:t>
            </a:r>
          </a:p>
          <a:p>
            <a:pPr indent="-514350" lvl="4" marL="2114550">
              <a:spcBef>
                <a:spcPts val="0"/>
              </a:spcBef>
              <a:buFont typeface="+mj-lt"/>
              <a:buAutoNum type="arabicPeriod"/>
            </a:pPr>
            <a:r>
              <a:rPr dirty="0" sz="2800" lang="en-US" smtClean="0">
                <a:ea typeface="Times New Roman" panose="02020603050405020304" pitchFamily="18" charset="0"/>
              </a:rPr>
              <a:t>Candidiasis </a:t>
            </a:r>
            <a:r>
              <a:rPr dirty="0" sz="2800" lang="en-US">
                <a:ea typeface="Times New Roman" panose="02020603050405020304" pitchFamily="18" charset="0"/>
              </a:rPr>
              <a:t>of vulva and </a:t>
            </a:r>
            <a:r>
              <a:rPr dirty="0" sz="2800" lang="en-US" smtClean="0">
                <a:ea typeface="Times New Roman" panose="02020603050405020304" pitchFamily="18" charset="0"/>
              </a:rPr>
              <a:t>vagina</a:t>
            </a:r>
          </a:p>
          <a:p>
            <a:pPr indent="-514350" lvl="4" marL="2114550">
              <a:spcBef>
                <a:spcPts val="0"/>
              </a:spcBef>
              <a:buFont typeface="+mj-lt"/>
              <a:buAutoNum type="arabicPeriod"/>
            </a:pPr>
            <a:r>
              <a:rPr dirty="0" sz="2800" lang="en-US" smtClean="0">
                <a:ea typeface="Times New Roman" panose="02020603050405020304" pitchFamily="18" charset="0"/>
              </a:rPr>
              <a:t>Reduced </a:t>
            </a:r>
            <a:r>
              <a:rPr dirty="0" sz="2800" lang="en-US">
                <a:ea typeface="Times New Roman" panose="02020603050405020304" pitchFamily="18" charset="0"/>
              </a:rPr>
              <a:t>fertility, </a:t>
            </a:r>
            <a:endParaRPr dirty="0" sz="2800" lang="en-US" smtClean="0">
              <a:ea typeface="Times New Roman" panose="02020603050405020304" pitchFamily="18" charset="0"/>
            </a:endParaRPr>
          </a:p>
          <a:p>
            <a:pPr indent="-514350" lvl="4" marL="2114550">
              <a:spcBef>
                <a:spcPts val="0"/>
              </a:spcBef>
              <a:buFont typeface="+mj-lt"/>
              <a:buAutoNum type="arabicPeriod"/>
            </a:pPr>
            <a:r>
              <a:rPr dirty="0" sz="2800" lang="en-US" smtClean="0">
                <a:ea typeface="Times New Roman" panose="02020603050405020304" pitchFamily="18" charset="0"/>
              </a:rPr>
              <a:t>spontaneous </a:t>
            </a:r>
            <a:r>
              <a:rPr dirty="0" sz="2800" lang="en-US">
                <a:ea typeface="Times New Roman" panose="02020603050405020304" pitchFamily="18" charset="0"/>
              </a:rPr>
              <a:t>abortion, </a:t>
            </a:r>
            <a:endParaRPr dirty="0" sz="2800" lang="en-US" smtClean="0">
              <a:ea typeface="Times New Roman" panose="02020603050405020304" pitchFamily="18" charset="0"/>
            </a:endParaRPr>
          </a:p>
          <a:p>
            <a:pPr indent="-514350" lvl="4" marL="2114550">
              <a:spcBef>
                <a:spcPts val="0"/>
              </a:spcBef>
              <a:buFont typeface="+mj-lt"/>
              <a:buAutoNum type="arabicPeriod"/>
            </a:pPr>
            <a:r>
              <a:rPr dirty="0" sz="2800" lang="en-US" smtClean="0">
                <a:ea typeface="Times New Roman" panose="02020603050405020304" pitchFamily="18" charset="0"/>
              </a:rPr>
              <a:t>pregnancy induced hypertension</a:t>
            </a:r>
          </a:p>
          <a:p>
            <a:pPr indent="-514350" lvl="4" marL="2114550">
              <a:spcBef>
                <a:spcPts val="0"/>
              </a:spcBef>
              <a:buFont typeface="+mj-lt"/>
              <a:buAutoNum type="arabicPeriod"/>
            </a:pPr>
            <a:r>
              <a:rPr dirty="0" sz="2800" lang="en-US" err="1" smtClean="0">
                <a:ea typeface="Times New Roman" panose="02020603050405020304" pitchFamily="18" charset="0"/>
              </a:rPr>
              <a:t>Hydramnios</a:t>
            </a:r>
            <a:r>
              <a:rPr dirty="0" sz="2800" lang="en-US" smtClean="0">
                <a:ea typeface="Times New Roman" panose="02020603050405020304" pitchFamily="18" charset="0"/>
              </a:rPr>
              <a:t> (</a:t>
            </a:r>
            <a:r>
              <a:rPr dirty="0" sz="2800" lang="en-US" err="1" smtClean="0">
                <a:ea typeface="Times New Roman" panose="02020603050405020304" pitchFamily="18" charset="0"/>
              </a:rPr>
              <a:t>polyhydramnios</a:t>
            </a:r>
            <a:r>
              <a:rPr dirty="0" sz="2800" lang="en-US" smtClean="0">
                <a:ea typeface="Times New Roman" panose="02020603050405020304" pitchFamily="18" charset="0"/>
              </a:rPr>
              <a:t>)</a:t>
            </a:r>
          </a:p>
          <a:p>
            <a:pPr indent="-514350" lvl="4" marL="2114550">
              <a:spcBef>
                <a:spcPts val="0"/>
              </a:spcBef>
              <a:buFont typeface="+mj-lt"/>
              <a:buAutoNum type="arabicPeriod"/>
            </a:pPr>
            <a:r>
              <a:rPr dirty="0" sz="2800" lang="en-US" smtClean="0">
                <a:ea typeface="Times New Roman" panose="02020603050405020304" pitchFamily="18" charset="0"/>
              </a:rPr>
              <a:t> Pre-term </a:t>
            </a:r>
            <a:r>
              <a:rPr dirty="0" sz="2800" lang="en-US" err="1" smtClean="0">
                <a:ea typeface="Times New Roman" panose="02020603050405020304" pitchFamily="18" charset="0"/>
              </a:rPr>
              <a:t>labour</a:t>
            </a:r>
            <a:r>
              <a:rPr dirty="0" sz="2800" lang="en-US" smtClean="0">
                <a:ea typeface="Times New Roman" panose="02020603050405020304" pitchFamily="18" charset="0"/>
              </a:rPr>
              <a:t> </a:t>
            </a:r>
          </a:p>
          <a:p>
            <a:pPr indent="-457200" lvl="4">
              <a:spcBef>
                <a:spcPts val="0"/>
              </a:spcBef>
              <a:buFont typeface="Wingdings" panose="05000000000000000000" pitchFamily="2" charset="2"/>
              <a:buChar char="Ø"/>
            </a:pPr>
            <a:endParaRPr dirty="0" sz="2800" lang="en-US" smtClean="0">
              <a:ea typeface="Times New Roman" panose="02020603050405020304" pitchFamily="18" charset="0"/>
            </a:endParaRPr>
          </a:p>
          <a:p>
            <a:pPr indent="-457200" lvl="4">
              <a:spcBef>
                <a:spcPts val="0"/>
              </a:spcBef>
              <a:buFont typeface="Wingdings" panose="05000000000000000000" pitchFamily="2" charset="2"/>
              <a:buChar char="Ø"/>
            </a:pPr>
            <a:endParaRPr dirty="0" sz="2800" lang="en-US">
              <a:ea typeface="Times New Roman" panose="02020603050405020304" pitchFamily="18" charset="0"/>
            </a:endParaRPr>
          </a:p>
          <a:p>
            <a:endParaRPr dirty="0" lang="en-US"/>
          </a:p>
        </p:txBody>
      </p:sp>
      <p:sp>
        <p:nvSpPr>
          <p:cNvPr id="1049431" name="Slide Number Placeholder 3"/>
          <p:cNvSpPr>
            <a:spLocks noGrp="1"/>
          </p:cNvSpPr>
          <p:nvPr>
            <p:ph type="sldNum" sz="quarter" idx="12"/>
          </p:nvPr>
        </p:nvSpPr>
        <p:spPr/>
        <p:txBody>
          <a:bodyPr/>
          <a:p>
            <a:fld id="{5F0F26D2-990D-4104-B198-15B1F813F25B}" type="slidenum">
              <a:rPr lang="en-US" smtClean="0"/>
              <a:t>253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639" name=""/>
        <p:cNvGrpSpPr/>
        <p:nvPr/>
      </p:nvGrpSpPr>
      <p:grpSpPr>
        <a:xfrm>
          <a:off x="0" y="0"/>
          <a:ext cx="0" cy="0"/>
          <a:chOff x="0" y="0"/>
          <a:chExt cx="0" cy="0"/>
        </a:xfrm>
      </p:grpSpPr>
      <p:sp>
        <p:nvSpPr>
          <p:cNvPr id="1049432" name="Title 1"/>
          <p:cNvSpPr>
            <a:spLocks noGrp="1"/>
          </p:cNvSpPr>
          <p:nvPr>
            <p:ph type="title"/>
          </p:nvPr>
        </p:nvSpPr>
        <p:spPr/>
        <p:txBody>
          <a:bodyPr/>
          <a:p>
            <a:pPr algn="ctr"/>
            <a:r>
              <a:rPr b="1" dirty="0" sz="4000" lang="en-US">
                <a:solidFill>
                  <a:srgbClr val="00B0F0"/>
                </a:solidFill>
                <a:latin typeface="Calibri" panose="020F0502020204030204"/>
                <a:ea typeface="Times New Roman" panose="02020603050405020304" pitchFamily="18" charset="0"/>
              </a:rPr>
              <a:t>Effects of Diabetes on the Mother</a:t>
            </a:r>
            <a:endParaRPr dirty="0" lang="en-US"/>
          </a:p>
        </p:txBody>
      </p:sp>
      <p:sp>
        <p:nvSpPr>
          <p:cNvPr id="1049433" name="Content Placeholder 2"/>
          <p:cNvSpPr>
            <a:spLocks noGrp="1"/>
          </p:cNvSpPr>
          <p:nvPr>
            <p:ph idx="1"/>
          </p:nvPr>
        </p:nvSpPr>
        <p:spPr/>
        <p:txBody>
          <a:bodyPr>
            <a:normAutofit/>
          </a:bodyPr>
          <a:p>
            <a:pPr indent="-514350" lvl="4" marL="1200150">
              <a:lnSpc>
                <a:spcPct val="100000"/>
              </a:lnSpc>
              <a:spcBef>
                <a:spcPts val="200"/>
              </a:spcBef>
              <a:spcAft>
                <a:spcPts val="400"/>
              </a:spcAft>
              <a:buFont typeface="+mj-lt"/>
              <a:buAutoNum type="arabicPeriod" startAt="8"/>
            </a:pPr>
            <a:r>
              <a:rPr dirty="0" sz="2800" lang="en-US">
                <a:solidFill>
                  <a:prstClr val="black"/>
                </a:solidFill>
                <a:latin typeface="Calibri" panose="020F0502020204030204" pitchFamily="34" charset="0"/>
              </a:rPr>
              <a:t>Diabetic retinopathy</a:t>
            </a:r>
          </a:p>
          <a:p>
            <a:pPr indent="-514350" lvl="4" marL="1200150">
              <a:lnSpc>
                <a:spcPct val="100000"/>
              </a:lnSpc>
              <a:spcBef>
                <a:spcPts val="200"/>
              </a:spcBef>
              <a:spcAft>
                <a:spcPts val="400"/>
              </a:spcAft>
              <a:buFont typeface="+mj-lt"/>
              <a:buAutoNum type="arabicPeriod" startAt="8"/>
            </a:pPr>
            <a:r>
              <a:rPr dirty="0" sz="2800" lang="en-US">
                <a:solidFill>
                  <a:prstClr val="black"/>
                </a:solidFill>
                <a:latin typeface="Calibri" panose="020F0502020204030204" pitchFamily="34" charset="0"/>
              </a:rPr>
              <a:t>Chronic hypertension</a:t>
            </a:r>
          </a:p>
          <a:p>
            <a:pPr indent="-514350" lvl="4" marL="1200150">
              <a:lnSpc>
                <a:spcPct val="100000"/>
              </a:lnSpc>
              <a:spcBef>
                <a:spcPts val="200"/>
              </a:spcBef>
              <a:spcAft>
                <a:spcPts val="400"/>
              </a:spcAft>
              <a:buFont typeface="+mj-lt"/>
              <a:buAutoNum type="arabicPeriod" startAt="8"/>
            </a:pPr>
            <a:r>
              <a:rPr dirty="0" sz="2800" lang="en-US" smtClean="0">
                <a:solidFill>
                  <a:prstClr val="black"/>
                </a:solidFill>
                <a:latin typeface="Calibri" panose="020F0502020204030204" pitchFamily="34" charset="0"/>
              </a:rPr>
              <a:t>Increased </a:t>
            </a:r>
            <a:r>
              <a:rPr dirty="0" sz="2800" lang="en-US">
                <a:solidFill>
                  <a:prstClr val="black"/>
                </a:solidFill>
                <a:latin typeface="Calibri" panose="020F0502020204030204" pitchFamily="34" charset="0"/>
              </a:rPr>
              <a:t>operative deliveries</a:t>
            </a:r>
          </a:p>
          <a:p>
            <a:pPr indent="-514350" lvl="4" marL="1200150">
              <a:lnSpc>
                <a:spcPct val="100000"/>
              </a:lnSpc>
              <a:spcBef>
                <a:spcPts val="200"/>
              </a:spcBef>
              <a:spcAft>
                <a:spcPts val="400"/>
              </a:spcAft>
              <a:buFont typeface="+mj-lt"/>
              <a:buAutoNum type="arabicPeriod" startAt="8"/>
            </a:pPr>
            <a:r>
              <a:rPr dirty="0" sz="2800" lang="en-US" err="1">
                <a:solidFill>
                  <a:prstClr val="black"/>
                </a:solidFill>
                <a:latin typeface="Calibri" panose="020F0502020204030204" pitchFamily="34" charset="0"/>
              </a:rPr>
              <a:t>Abruptio</a:t>
            </a:r>
            <a:r>
              <a:rPr dirty="0" sz="2800" lang="en-US">
                <a:solidFill>
                  <a:prstClr val="black"/>
                </a:solidFill>
                <a:latin typeface="Calibri" panose="020F0502020204030204" pitchFamily="34" charset="0"/>
              </a:rPr>
              <a:t> </a:t>
            </a:r>
            <a:r>
              <a:rPr dirty="0" sz="2800" lang="en-US" smtClean="0">
                <a:solidFill>
                  <a:prstClr val="black"/>
                </a:solidFill>
                <a:latin typeface="Calibri" panose="020F0502020204030204" pitchFamily="34" charset="0"/>
              </a:rPr>
              <a:t>placentae</a:t>
            </a:r>
          </a:p>
          <a:p>
            <a:pPr indent="-514350" lvl="4" marL="1200150">
              <a:lnSpc>
                <a:spcPct val="100000"/>
              </a:lnSpc>
              <a:spcBef>
                <a:spcPts val="200"/>
              </a:spcBef>
              <a:spcAft>
                <a:spcPts val="400"/>
              </a:spcAft>
              <a:buFont typeface="+mj-lt"/>
              <a:buAutoNum type="arabicPeriod" startAt="8"/>
            </a:pPr>
            <a:r>
              <a:rPr dirty="0" sz="2800" lang="sv-SE" smtClean="0">
                <a:solidFill>
                  <a:prstClr val="black"/>
                </a:solidFill>
                <a:latin typeface="Calibri" panose="020F0502020204030204" pitchFamily="34" charset="0"/>
              </a:rPr>
              <a:t>HELLP syndrome</a:t>
            </a:r>
          </a:p>
          <a:p>
            <a:pPr indent="-514350" lvl="4" marL="1200150">
              <a:lnSpc>
                <a:spcPct val="100000"/>
              </a:lnSpc>
              <a:spcBef>
                <a:spcPts val="200"/>
              </a:spcBef>
              <a:spcAft>
                <a:spcPts val="400"/>
              </a:spcAft>
              <a:buFont typeface="+mj-lt"/>
              <a:buAutoNum type="arabicPeriod" startAt="8"/>
            </a:pPr>
            <a:r>
              <a:rPr dirty="0" sz="2800" lang="sv-SE" smtClean="0">
                <a:solidFill>
                  <a:prstClr val="black"/>
                </a:solidFill>
                <a:latin typeface="Calibri" panose="020F0502020204030204" pitchFamily="34" charset="0"/>
              </a:rPr>
              <a:t>Maternal </a:t>
            </a:r>
            <a:r>
              <a:rPr dirty="0" sz="2800" lang="sv-SE">
                <a:solidFill>
                  <a:prstClr val="black"/>
                </a:solidFill>
                <a:latin typeface="Calibri" panose="020F0502020204030204" pitchFamily="34" charset="0"/>
              </a:rPr>
              <a:t>mortality</a:t>
            </a:r>
            <a:endParaRPr dirty="0" sz="2800" lang="en-US">
              <a:solidFill>
                <a:prstClr val="black"/>
              </a:solidFill>
              <a:latin typeface="Calibri" panose="020F0502020204030204" pitchFamily="34" charset="0"/>
            </a:endParaRPr>
          </a:p>
          <a:p>
            <a:endParaRPr dirty="0" lang="en-US"/>
          </a:p>
        </p:txBody>
      </p:sp>
      <p:sp>
        <p:nvSpPr>
          <p:cNvPr id="1049434" name="Slide Number Placeholder 3"/>
          <p:cNvSpPr>
            <a:spLocks noGrp="1"/>
          </p:cNvSpPr>
          <p:nvPr>
            <p:ph type="sldNum" sz="quarter" idx="12"/>
          </p:nvPr>
        </p:nvSpPr>
        <p:spPr/>
        <p:txBody>
          <a:bodyPr/>
          <a:p>
            <a:fld id="{5F0F26D2-990D-4104-B198-15B1F813F25B}" type="slidenum">
              <a:rPr lang="en-US" smtClean="0"/>
              <a:t>254</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640" name=""/>
        <p:cNvGrpSpPr/>
        <p:nvPr/>
      </p:nvGrpSpPr>
      <p:grpSpPr>
        <a:xfrm>
          <a:off x="0" y="0"/>
          <a:ext cx="0" cy="0"/>
          <a:chOff x="0" y="0"/>
          <a:chExt cx="0" cy="0"/>
        </a:xfrm>
      </p:grpSpPr>
      <p:sp>
        <p:nvSpPr>
          <p:cNvPr id="1049435" name="Title 1"/>
          <p:cNvSpPr>
            <a:spLocks noGrp="1"/>
          </p:cNvSpPr>
          <p:nvPr>
            <p:ph type="title"/>
          </p:nvPr>
        </p:nvSpPr>
        <p:spPr/>
        <p:txBody>
          <a:bodyPr/>
          <a:p>
            <a:pPr algn="ctr"/>
            <a:r>
              <a:rPr dirty="0" lang="en-US" smtClean="0">
                <a:solidFill>
                  <a:srgbClr val="00B0F0"/>
                </a:solidFill>
                <a:latin typeface="+mn-lt"/>
              </a:rPr>
              <a:t>Effects of diabetes to the </a:t>
            </a:r>
            <a:r>
              <a:rPr dirty="0" lang="en-US" err="1" smtClean="0">
                <a:solidFill>
                  <a:srgbClr val="00B0F0"/>
                </a:solidFill>
                <a:latin typeface="+mn-lt"/>
              </a:rPr>
              <a:t>foetus</a:t>
            </a:r>
            <a:r>
              <a:rPr dirty="0" lang="en-US" smtClean="0">
                <a:solidFill>
                  <a:srgbClr val="00B0F0"/>
                </a:solidFill>
                <a:latin typeface="+mn-lt"/>
              </a:rPr>
              <a:t>/neonate</a:t>
            </a:r>
            <a:endParaRPr dirty="0" lang="en-US">
              <a:solidFill>
                <a:srgbClr val="00B0F0"/>
              </a:solidFill>
              <a:latin typeface="+mn-lt"/>
            </a:endParaRPr>
          </a:p>
        </p:txBody>
      </p:sp>
      <p:sp>
        <p:nvSpPr>
          <p:cNvPr id="1049436" name="Content Placeholder 2"/>
          <p:cNvSpPr>
            <a:spLocks noGrp="1"/>
          </p:cNvSpPr>
          <p:nvPr>
            <p:ph idx="1"/>
          </p:nvPr>
        </p:nvSpPr>
        <p:spPr/>
        <p:txBody>
          <a:bodyPr/>
          <a:p>
            <a:pPr indent="-457200" marR="0">
              <a:spcBef>
                <a:spcPts val="0"/>
              </a:spcBef>
              <a:spcAft>
                <a:spcPts val="0"/>
              </a:spcAft>
              <a:buFont typeface="Wingdings" panose="05000000000000000000" pitchFamily="2" charset="2"/>
              <a:buChar char="Ø"/>
            </a:pPr>
            <a:r>
              <a:rPr dirty="0" lang="en-US">
                <a:ea typeface="Times New Roman" panose="02020603050405020304" pitchFamily="18" charset="0"/>
              </a:rPr>
              <a:t>The </a:t>
            </a:r>
            <a:r>
              <a:rPr dirty="0" lang="en-US" err="1">
                <a:ea typeface="Times New Roman" panose="02020603050405020304" pitchFamily="18" charset="0"/>
              </a:rPr>
              <a:t>foetal</a:t>
            </a:r>
            <a:r>
              <a:rPr dirty="0" lang="en-US">
                <a:ea typeface="Times New Roman" panose="02020603050405020304" pitchFamily="18" charset="0"/>
              </a:rPr>
              <a:t> and neonatal complications occur when the blood sugar is not controlled and are mainly due to glucose being attached to the </a:t>
            </a:r>
            <a:r>
              <a:rPr dirty="0" lang="en-US" err="1">
                <a:ea typeface="Times New Roman" panose="02020603050405020304" pitchFamily="18" charset="0"/>
              </a:rPr>
              <a:t>haemoglobin</a:t>
            </a:r>
            <a:r>
              <a:rPr dirty="0" lang="en-US">
                <a:ea typeface="Times New Roman" panose="02020603050405020304" pitchFamily="18" charset="0"/>
              </a:rPr>
              <a:t> (</a:t>
            </a:r>
            <a:r>
              <a:rPr dirty="0" lang="en-US" err="1">
                <a:ea typeface="Times New Roman" panose="02020603050405020304" pitchFamily="18" charset="0"/>
              </a:rPr>
              <a:t>glycosulated</a:t>
            </a:r>
            <a:r>
              <a:rPr dirty="0" lang="en-US">
                <a:ea typeface="Times New Roman" panose="02020603050405020304" pitchFamily="18" charset="0"/>
              </a:rPr>
              <a:t> </a:t>
            </a:r>
            <a:r>
              <a:rPr dirty="0" lang="en-US" err="1">
                <a:ea typeface="Times New Roman" panose="02020603050405020304" pitchFamily="18" charset="0"/>
              </a:rPr>
              <a:t>haemoglobin</a:t>
            </a:r>
            <a:r>
              <a:rPr dirty="0" lang="en-US">
                <a:ea typeface="Times New Roman" panose="02020603050405020304" pitchFamily="18" charset="0"/>
              </a:rPr>
              <a:t>). This results into impaired oxygen carrying capacity resulting in the following conditions</a:t>
            </a:r>
            <a:r>
              <a:rPr dirty="0" lang="en-US" smtClean="0">
                <a:ea typeface="Times New Roman" panose="02020603050405020304" pitchFamily="18" charset="0"/>
              </a:rPr>
              <a:t>.</a:t>
            </a:r>
          </a:p>
          <a:p>
            <a:pPr indent="-457200" lvl="3">
              <a:spcBef>
                <a:spcPts val="0"/>
              </a:spcBef>
              <a:buFont typeface="Wingdings" panose="05000000000000000000" pitchFamily="2" charset="2"/>
              <a:buChar char="Ø"/>
            </a:pPr>
            <a:r>
              <a:rPr dirty="0" sz="2800" lang="en-US" smtClean="0">
                <a:ea typeface="Times New Roman" panose="02020603050405020304" pitchFamily="18" charset="0"/>
              </a:rPr>
              <a:t>Congenital abnormalities or birth defects</a:t>
            </a:r>
          </a:p>
          <a:p>
            <a:pPr indent="-457200" lvl="3">
              <a:spcBef>
                <a:spcPts val="0"/>
              </a:spcBef>
              <a:buFont typeface="Wingdings" panose="05000000000000000000" pitchFamily="2" charset="2"/>
              <a:buChar char="Ø"/>
            </a:pPr>
            <a:r>
              <a:rPr dirty="0" sz="2800" lang="en-US" err="1" smtClean="0">
                <a:ea typeface="Times New Roman" panose="02020603050405020304" pitchFamily="18" charset="0"/>
              </a:rPr>
              <a:t>Macrosomia</a:t>
            </a:r>
            <a:r>
              <a:rPr dirty="0" sz="2800" lang="en-US" smtClean="0">
                <a:ea typeface="Times New Roman" panose="02020603050405020304" pitchFamily="18" charset="0"/>
              </a:rPr>
              <a:t> / very large babies</a:t>
            </a:r>
          </a:p>
          <a:p>
            <a:pPr indent="-457200" lvl="3">
              <a:spcBef>
                <a:spcPts val="0"/>
              </a:spcBef>
              <a:buFont typeface="Wingdings" panose="05000000000000000000" pitchFamily="2" charset="2"/>
              <a:buChar char="Ø"/>
            </a:pPr>
            <a:r>
              <a:rPr dirty="0" sz="2800" lang="en-US" err="1" smtClean="0">
                <a:ea typeface="Times New Roman" panose="02020603050405020304" pitchFamily="18" charset="0"/>
              </a:rPr>
              <a:t>Pramaturity</a:t>
            </a:r>
            <a:endParaRPr dirty="0" sz="2800" lang="en-US" smtClean="0">
              <a:ea typeface="Times New Roman" panose="02020603050405020304" pitchFamily="18" charset="0"/>
            </a:endParaRPr>
          </a:p>
          <a:p>
            <a:pPr indent="-457200" lvl="3">
              <a:spcBef>
                <a:spcPts val="0"/>
              </a:spcBef>
              <a:buFont typeface="Wingdings" panose="05000000000000000000" pitchFamily="2" charset="2"/>
              <a:buChar char="Ø"/>
            </a:pPr>
            <a:r>
              <a:rPr dirty="0" sz="2800" lang="en-US" smtClean="0">
                <a:ea typeface="Times New Roman" panose="02020603050405020304" pitchFamily="18" charset="0"/>
              </a:rPr>
              <a:t>Still births</a:t>
            </a:r>
          </a:p>
          <a:p>
            <a:pPr indent="-457200" lvl="3">
              <a:spcBef>
                <a:spcPts val="0"/>
              </a:spcBef>
              <a:buFont typeface="Wingdings" panose="05000000000000000000" pitchFamily="2" charset="2"/>
              <a:buChar char="Ø"/>
            </a:pPr>
            <a:r>
              <a:rPr dirty="0" sz="2800" lang="en-US" smtClean="0">
                <a:ea typeface="Times New Roman" panose="02020603050405020304" pitchFamily="18" charset="0"/>
              </a:rPr>
              <a:t>Newborn complication: </a:t>
            </a:r>
            <a:r>
              <a:rPr dirty="0" sz="2800" lang="en-US" err="1" smtClean="0">
                <a:ea typeface="Times New Roman" panose="02020603050405020304" pitchFamily="18" charset="0"/>
              </a:rPr>
              <a:t>hypoglycaemia</a:t>
            </a:r>
            <a:r>
              <a:rPr dirty="0" sz="2800" lang="en-US" smtClean="0">
                <a:ea typeface="Times New Roman" panose="02020603050405020304" pitchFamily="18" charset="0"/>
              </a:rPr>
              <a:t>, hypothermia, hypocalcaemia, jaundice, RDS, perinatal mortality.</a:t>
            </a:r>
          </a:p>
          <a:p>
            <a:pPr indent="-457200" lvl="3">
              <a:spcBef>
                <a:spcPts val="0"/>
              </a:spcBef>
              <a:buFont typeface="Wingdings" panose="05000000000000000000" pitchFamily="2" charset="2"/>
              <a:buChar char="Ø"/>
            </a:pPr>
            <a:endParaRPr dirty="0" sz="2800" lang="en-US" smtClean="0">
              <a:ea typeface="Times New Roman" panose="02020603050405020304" pitchFamily="18" charset="0"/>
            </a:endParaRPr>
          </a:p>
          <a:p>
            <a:pPr indent="-457200" marR="0">
              <a:spcBef>
                <a:spcPts val="0"/>
              </a:spcBef>
              <a:spcAft>
                <a:spcPts val="0"/>
              </a:spcAft>
              <a:buFont typeface="Wingdings" panose="05000000000000000000" pitchFamily="2" charset="2"/>
              <a:buChar char="Ø"/>
            </a:pPr>
            <a:endParaRPr dirty="0" sz="4000" lang="en-US">
              <a:ea typeface="Times New Roman" panose="02020603050405020304" pitchFamily="18" charset="0"/>
            </a:endParaRPr>
          </a:p>
          <a:p>
            <a:endParaRPr dirty="0" lang="en-US"/>
          </a:p>
        </p:txBody>
      </p:sp>
      <p:sp>
        <p:nvSpPr>
          <p:cNvPr id="1049437" name="Slide Number Placeholder 3"/>
          <p:cNvSpPr>
            <a:spLocks noGrp="1"/>
          </p:cNvSpPr>
          <p:nvPr>
            <p:ph type="sldNum" sz="quarter" idx="12"/>
          </p:nvPr>
        </p:nvSpPr>
        <p:spPr/>
        <p:txBody>
          <a:bodyPr/>
          <a:p>
            <a:fld id="{5F0F26D2-990D-4104-B198-15B1F813F25B}" type="slidenum">
              <a:rPr lang="en-US" smtClean="0"/>
              <a:t>255</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654" name=""/>
        <p:cNvGrpSpPr/>
        <p:nvPr/>
      </p:nvGrpSpPr>
      <p:grpSpPr>
        <a:xfrm>
          <a:off x="0" y="0"/>
          <a:ext cx="0" cy="0"/>
          <a:chOff x="0" y="0"/>
          <a:chExt cx="0" cy="0"/>
        </a:xfrm>
      </p:grpSpPr>
      <p:sp>
        <p:nvSpPr>
          <p:cNvPr id="1049448" name="Title 1"/>
          <p:cNvSpPr>
            <a:spLocks noGrp="1"/>
          </p:cNvSpPr>
          <p:nvPr>
            <p:ph type="title"/>
          </p:nvPr>
        </p:nvSpPr>
        <p:spPr>
          <a:xfrm>
            <a:off x="1024128" y="154546"/>
            <a:ext cx="9720072" cy="811369"/>
          </a:xfrm>
        </p:spPr>
        <p:txBody>
          <a:bodyPr>
            <a:normAutofit/>
          </a:bodyPr>
          <a:p>
            <a:pPr algn="ctr"/>
            <a:r>
              <a:rPr cap="none" dirty="0" lang="en-US" smtClean="0">
                <a:solidFill>
                  <a:srgbClr val="00B0F0"/>
                </a:solidFill>
                <a:latin typeface="Calibri" panose="020F0502020204030204" pitchFamily="34" charset="0"/>
              </a:rPr>
              <a:t>Effect Of Diabetes On </a:t>
            </a:r>
            <a:r>
              <a:rPr cap="none" dirty="0" lang="en-US" err="1" smtClean="0">
                <a:solidFill>
                  <a:srgbClr val="00B0F0"/>
                </a:solidFill>
                <a:latin typeface="Calibri" panose="020F0502020204030204" pitchFamily="34" charset="0"/>
              </a:rPr>
              <a:t>foetus</a:t>
            </a:r>
            <a:endParaRPr cap="none" dirty="0" lang="en-US">
              <a:solidFill>
                <a:srgbClr val="00B0F0"/>
              </a:solidFill>
              <a:latin typeface="Calibri" panose="020F0502020204030204" pitchFamily="34" charset="0"/>
            </a:endParaRPr>
          </a:p>
        </p:txBody>
      </p:sp>
      <p:sp>
        <p:nvSpPr>
          <p:cNvPr id="1049449" name="Content Placeholder 2"/>
          <p:cNvSpPr>
            <a:spLocks noGrp="1"/>
          </p:cNvSpPr>
          <p:nvPr>
            <p:ph idx="1"/>
          </p:nvPr>
        </p:nvSpPr>
        <p:spPr>
          <a:xfrm>
            <a:off x="1024128" y="1094704"/>
            <a:ext cx="9720073" cy="5460641"/>
          </a:xfrm>
        </p:spPr>
        <p:txBody>
          <a:bodyPr>
            <a:normAutofit fontScale="92500"/>
          </a:bodyPr>
          <a:p>
            <a:pPr indent="-457200" marL="457200">
              <a:lnSpc>
                <a:spcPct val="110000"/>
              </a:lnSpc>
              <a:buClrTx/>
              <a:buFont typeface="+mj-lt"/>
              <a:buAutoNum type="arabicPeriod"/>
            </a:pPr>
            <a:r>
              <a:rPr b="1" dirty="0" sz="2800" lang="en-US"/>
              <a:t>Birth defects: </a:t>
            </a:r>
            <a:r>
              <a:rPr dirty="0" sz="2800" lang="en-US" smtClean="0"/>
              <a:t>These include </a:t>
            </a:r>
            <a:r>
              <a:rPr dirty="0" sz="2800" lang="en-US"/>
              <a:t>heart defects or neural tube defects (NTDs), birth defects of the brain or spinal cord </a:t>
            </a:r>
          </a:p>
          <a:p>
            <a:pPr indent="-457200" marL="457200">
              <a:lnSpc>
                <a:spcPct val="110000"/>
              </a:lnSpc>
              <a:buClrTx/>
              <a:buFont typeface="+mj-lt"/>
              <a:buAutoNum type="arabicPeriod"/>
            </a:pPr>
            <a:r>
              <a:rPr b="1" dirty="0" sz="2800" lang="en-US" smtClean="0"/>
              <a:t>Premature </a:t>
            </a:r>
            <a:r>
              <a:rPr b="1" dirty="0" sz="2800" lang="en-US"/>
              <a:t>birth  </a:t>
            </a:r>
            <a:r>
              <a:rPr dirty="0" sz="2800" lang="en-US"/>
              <a:t>(before 37 completed weeks of pregnancy): Premature babies are at increased </a:t>
            </a:r>
            <a:r>
              <a:rPr dirty="0" sz="2800" lang="en-US" smtClean="0"/>
              <a:t>risk </a:t>
            </a:r>
            <a:r>
              <a:rPr dirty="0" sz="2800" lang="en-US"/>
              <a:t>of health problems in the newborn period as well as lasting disabilities. </a:t>
            </a:r>
            <a:r>
              <a:rPr dirty="0" sz="2800" lang="en-US" smtClean="0"/>
              <a:t> </a:t>
            </a:r>
          </a:p>
          <a:p>
            <a:pPr indent="-457200" marL="457200">
              <a:lnSpc>
                <a:spcPct val="110000"/>
              </a:lnSpc>
              <a:buClrTx/>
              <a:buFont typeface="+mj-lt"/>
              <a:buAutoNum type="arabicPeriod"/>
            </a:pPr>
            <a:r>
              <a:rPr b="1" dirty="0" sz="2800" lang="en-US" smtClean="0"/>
              <a:t>Macrosomia</a:t>
            </a:r>
            <a:r>
              <a:rPr b="1" dirty="0" sz="2800" lang="en-US"/>
              <a:t>: </a:t>
            </a:r>
            <a:r>
              <a:rPr dirty="0" sz="2800" lang="en-US"/>
              <a:t>Women with poorly controlled diabetes are at increased risk of having a very large </a:t>
            </a:r>
            <a:r>
              <a:rPr dirty="0" sz="2800" lang="en-US" smtClean="0"/>
              <a:t>baby </a:t>
            </a:r>
            <a:r>
              <a:rPr dirty="0" sz="2800" lang="en-US"/>
              <a:t>(10 pounds or more). Macrosomia is the medical term for this. These babies grow so large </a:t>
            </a:r>
            <a:r>
              <a:rPr dirty="0" sz="2800" lang="en-US" smtClean="0"/>
              <a:t>because  </a:t>
            </a:r>
            <a:r>
              <a:rPr dirty="0" sz="2800" lang="en-US"/>
              <a:t>some  of  the  extra  sugar  in  the  mother's  blood  crosses  the  placenta and  goes  to  the </a:t>
            </a:r>
            <a:r>
              <a:rPr dirty="0" sz="2800" lang="en-US" err="1" smtClean="0"/>
              <a:t>foetus</a:t>
            </a:r>
            <a:r>
              <a:rPr dirty="0" sz="2800" lang="en-US" smtClean="0"/>
              <a:t> excess sugar converted in to glycogen and is stored as fat by the </a:t>
            </a:r>
            <a:r>
              <a:rPr dirty="0" sz="2800" lang="en-US" err="1" smtClean="0"/>
              <a:t>foetus</a:t>
            </a:r>
            <a:r>
              <a:rPr dirty="0" sz="2800" lang="en-US" smtClean="0"/>
              <a:t>. </a:t>
            </a:r>
            <a:endParaRPr dirty="0" sz="2800" lang="en-US"/>
          </a:p>
        </p:txBody>
      </p:sp>
    </p:spTree>
  </p:cSld>
  <p:clrMapOvr>
    <a:masterClrMapping/>
  </p:clrMapOvr>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655" name=""/>
        <p:cNvGrpSpPr/>
        <p:nvPr/>
      </p:nvGrpSpPr>
      <p:grpSpPr>
        <a:xfrm>
          <a:off x="0" y="0"/>
          <a:ext cx="0" cy="0"/>
          <a:chOff x="0" y="0"/>
          <a:chExt cx="0" cy="0"/>
        </a:xfrm>
      </p:grpSpPr>
      <p:sp>
        <p:nvSpPr>
          <p:cNvPr id="1049450" name="Title 1"/>
          <p:cNvSpPr>
            <a:spLocks noGrp="1"/>
          </p:cNvSpPr>
          <p:nvPr>
            <p:ph type="title"/>
          </p:nvPr>
        </p:nvSpPr>
        <p:spPr>
          <a:xfrm>
            <a:off x="1024128" y="180304"/>
            <a:ext cx="9720072" cy="1262130"/>
          </a:xfrm>
        </p:spPr>
        <p:txBody>
          <a:bodyPr/>
          <a:p>
            <a:pPr algn="ctr"/>
            <a:r>
              <a:rPr cap="none" dirty="0" sz="4500" lang="en-US">
                <a:solidFill>
                  <a:srgbClr val="00B0F0"/>
                </a:solidFill>
                <a:latin typeface="Calibri" panose="020F0502020204030204" pitchFamily="34" charset="0"/>
              </a:rPr>
              <a:t>Effect Of Diabetes On </a:t>
            </a:r>
            <a:r>
              <a:rPr cap="none" dirty="0" sz="4500" lang="en-US" err="1">
                <a:solidFill>
                  <a:srgbClr val="00B0F0"/>
                </a:solidFill>
                <a:latin typeface="Calibri" panose="020F0502020204030204" pitchFamily="34" charset="0"/>
              </a:rPr>
              <a:t>foetus</a:t>
            </a:r>
            <a:endParaRPr dirty="0" lang="en-US"/>
          </a:p>
        </p:txBody>
      </p:sp>
      <p:sp>
        <p:nvSpPr>
          <p:cNvPr id="1049451" name="Content Placeholder 2"/>
          <p:cNvSpPr>
            <a:spLocks noGrp="1"/>
          </p:cNvSpPr>
          <p:nvPr>
            <p:ph idx="1"/>
          </p:nvPr>
        </p:nvSpPr>
        <p:spPr>
          <a:xfrm>
            <a:off x="1024128" y="1674254"/>
            <a:ext cx="9720073" cy="4790940"/>
          </a:xfrm>
        </p:spPr>
        <p:txBody>
          <a:bodyPr>
            <a:normAutofit/>
          </a:bodyPr>
          <a:p>
            <a:pPr defTabSz="457200" indent="0" lvl="0" marL="0">
              <a:lnSpc>
                <a:spcPct val="100000"/>
              </a:lnSpc>
              <a:spcBef>
                <a:spcPts val="0"/>
              </a:spcBef>
              <a:spcAft>
                <a:spcPts val="0"/>
              </a:spcAft>
              <a:buClrTx/>
              <a:buSzTx/>
              <a:buNone/>
            </a:pPr>
            <a:r>
              <a:rPr dirty="0" sz="2800" lang="en-US">
                <a:solidFill>
                  <a:prstClr val="black"/>
                </a:solidFill>
              </a:rPr>
              <a:t>5</a:t>
            </a:r>
            <a:r>
              <a:rPr dirty="0" sz="2800" lang="en-US">
                <a:solidFill>
                  <a:prstClr val="black"/>
                </a:solidFill>
                <a:latin typeface="Calibri" panose="020F0502020204030204" pitchFamily="34" charset="0"/>
              </a:rPr>
              <a:t>.   </a:t>
            </a:r>
            <a:r>
              <a:rPr b="1" dirty="0" sz="2800" lang="en-US">
                <a:solidFill>
                  <a:prstClr val="black"/>
                </a:solidFill>
                <a:latin typeface="Calibri" panose="020F0502020204030204" pitchFamily="34" charset="0"/>
              </a:rPr>
              <a:t> Stillbirth</a:t>
            </a:r>
            <a:r>
              <a:rPr dirty="0" sz="2800" lang="en-US">
                <a:solidFill>
                  <a:prstClr val="black"/>
                </a:solidFill>
                <a:latin typeface="Calibri" panose="020F0502020204030204" pitchFamily="34" charset="0"/>
              </a:rPr>
              <a:t>: Though stillbirth is rare, the risk is increased with poorly controlled diabetes </a:t>
            </a:r>
          </a:p>
          <a:p>
            <a:pPr defTabSz="457200" indent="0" lvl="0" marL="0">
              <a:lnSpc>
                <a:spcPct val="100000"/>
              </a:lnSpc>
              <a:spcBef>
                <a:spcPts val="0"/>
              </a:spcBef>
              <a:spcAft>
                <a:spcPts val="0"/>
              </a:spcAft>
              <a:buClrTx/>
              <a:buSzTx/>
              <a:buNone/>
            </a:pPr>
            <a:r>
              <a:rPr dirty="0" sz="2800" lang="en-US">
                <a:solidFill>
                  <a:prstClr val="black"/>
                </a:solidFill>
                <a:latin typeface="Calibri" panose="020F0502020204030204" pitchFamily="34" charset="0"/>
              </a:rPr>
              <a:t> 6.   </a:t>
            </a:r>
            <a:r>
              <a:rPr b="1" dirty="0" sz="2800" lang="en-US">
                <a:solidFill>
                  <a:prstClr val="black"/>
                </a:solidFill>
                <a:latin typeface="Calibri" panose="020F0502020204030204" pitchFamily="34" charset="0"/>
              </a:rPr>
              <a:t>Newborn  complications:  </a:t>
            </a:r>
            <a:r>
              <a:rPr dirty="0" sz="2800" lang="en-US">
                <a:solidFill>
                  <a:prstClr val="black"/>
                </a:solidFill>
                <a:latin typeface="Calibri" panose="020F0502020204030204" pitchFamily="34" charset="0"/>
              </a:rPr>
              <a:t>These  include  respiratory  distress  syndrome,  </a:t>
            </a:r>
            <a:r>
              <a:rPr dirty="0" sz="2800" lang="en-US" err="1">
                <a:solidFill>
                  <a:prstClr val="black"/>
                </a:solidFill>
                <a:latin typeface="Calibri" panose="020F0502020204030204" pitchFamily="34" charset="0"/>
              </a:rPr>
              <a:t>hypoglycaemia</a:t>
            </a:r>
            <a:r>
              <a:rPr dirty="0" sz="2800" lang="en-US">
                <a:solidFill>
                  <a:prstClr val="black"/>
                </a:solidFill>
                <a:latin typeface="Calibri" panose="020F0502020204030204" pitchFamily="34" charset="0"/>
              </a:rPr>
              <a:t>, </a:t>
            </a:r>
            <a:r>
              <a:rPr dirty="0" sz="2800" lang="en-US" err="1">
                <a:solidFill>
                  <a:prstClr val="black"/>
                </a:solidFill>
                <a:latin typeface="Calibri" panose="020F0502020204030204" pitchFamily="34" charset="0"/>
              </a:rPr>
              <a:t>polycythaemia</a:t>
            </a:r>
            <a:r>
              <a:rPr dirty="0" sz="2800" lang="en-US">
                <a:solidFill>
                  <a:prstClr val="black"/>
                </a:solidFill>
                <a:latin typeface="Calibri" panose="020F0502020204030204" pitchFamily="34" charset="0"/>
              </a:rPr>
              <a:t>,  neonatal  hypocalcaemia  and  neonatal  jaundice.  These  complications  can  be treated, but it's better to prevent them by controlling blood sugar levels during pregnancy. </a:t>
            </a:r>
          </a:p>
          <a:p>
            <a:pPr defTabSz="457200" indent="0" lvl="0" marL="0">
              <a:lnSpc>
                <a:spcPct val="100000"/>
              </a:lnSpc>
              <a:spcBef>
                <a:spcPts val="0"/>
              </a:spcBef>
              <a:spcAft>
                <a:spcPts val="0"/>
              </a:spcAft>
              <a:buClrTx/>
              <a:buSzTx/>
              <a:buNone/>
            </a:pPr>
            <a:r>
              <a:rPr dirty="0" sz="2800" lang="en-US">
                <a:solidFill>
                  <a:prstClr val="black"/>
                </a:solidFill>
                <a:latin typeface="Calibri" panose="020F0502020204030204" pitchFamily="34" charset="0"/>
              </a:rPr>
              <a:t> 7</a:t>
            </a:r>
            <a:r>
              <a:rPr b="1" dirty="0" sz="2800" lang="en-US">
                <a:solidFill>
                  <a:prstClr val="black"/>
                </a:solidFill>
                <a:latin typeface="Calibri" panose="020F0502020204030204" pitchFamily="34" charset="0"/>
              </a:rPr>
              <a:t>.  Obesity  and  diabetes:  </a:t>
            </a:r>
            <a:r>
              <a:rPr dirty="0" sz="2800" lang="en-US">
                <a:solidFill>
                  <a:prstClr val="black"/>
                </a:solidFill>
                <a:latin typeface="Calibri" panose="020F0502020204030204" pitchFamily="34" charset="0"/>
              </a:rPr>
              <a:t>Babies  of  women  with  poorly  controlled  diabetes may  be  at  increased risk  of  developing  metabolic  syndrome  (childhood  obesity,  glucose  intolerance,  hypertension and diabetes as young adults) </a:t>
            </a:r>
          </a:p>
          <a:p>
            <a:endParaRPr dirty="0"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656" name=""/>
        <p:cNvGrpSpPr/>
        <p:nvPr/>
      </p:nvGrpSpPr>
      <p:grpSpPr>
        <a:xfrm>
          <a:off x="0" y="0"/>
          <a:ext cx="0" cy="0"/>
          <a:chOff x="0" y="0"/>
          <a:chExt cx="0" cy="0"/>
        </a:xfrm>
      </p:grpSpPr>
      <p:sp>
        <p:nvSpPr>
          <p:cNvPr id="1049452" name="Title 1"/>
          <p:cNvSpPr>
            <a:spLocks noGrp="1"/>
          </p:cNvSpPr>
          <p:nvPr>
            <p:ph type="title"/>
          </p:nvPr>
        </p:nvSpPr>
        <p:spPr>
          <a:xfrm>
            <a:off x="1024128" y="0"/>
            <a:ext cx="9720072" cy="1068946"/>
          </a:xfrm>
        </p:spPr>
        <p:txBody>
          <a:bodyPr>
            <a:normAutofit fontScale="90000"/>
          </a:bodyPr>
          <a:p>
            <a:r>
              <a:rPr cap="none" dirty="0" sz="4400" lang="en-US" smtClean="0">
                <a:solidFill>
                  <a:srgbClr val="00B0F0"/>
                </a:solidFill>
                <a:latin typeface="Calibri" panose="020F0502020204030204" pitchFamily="34" charset="0"/>
              </a:rPr>
              <a:t>Diagnosis Of Gestational Diabetes Mellitus</a:t>
            </a:r>
            <a:r>
              <a:rPr dirty="0" lang="en-US"/>
              <a:t/>
            </a:r>
            <a:br>
              <a:rPr dirty="0" lang="en-US"/>
            </a:br>
            <a:endParaRPr dirty="0" lang="en-US"/>
          </a:p>
        </p:txBody>
      </p:sp>
      <p:sp>
        <p:nvSpPr>
          <p:cNvPr id="1049453" name="Content Placeholder 2"/>
          <p:cNvSpPr>
            <a:spLocks noGrp="1"/>
          </p:cNvSpPr>
          <p:nvPr>
            <p:ph idx="1"/>
          </p:nvPr>
        </p:nvSpPr>
        <p:spPr>
          <a:xfrm>
            <a:off x="1024128" y="1423851"/>
            <a:ext cx="9720073" cy="4885509"/>
          </a:xfrm>
        </p:spPr>
        <p:txBody>
          <a:bodyPr>
            <a:normAutofit/>
          </a:bodyPr>
          <a:p>
            <a:pPr lvl="2">
              <a:lnSpc>
                <a:spcPct val="100000"/>
              </a:lnSpc>
              <a:buClrTx/>
              <a:buFont typeface="Wingdings" panose="05000000000000000000" pitchFamily="2" charset="2"/>
              <a:buChar char="Ø"/>
            </a:pPr>
            <a:r>
              <a:rPr dirty="0" sz="2800" lang="en-US" smtClean="0">
                <a:latin typeface="Calibri" panose="020F0502020204030204" pitchFamily="34" charset="0"/>
              </a:rPr>
              <a:t>A </a:t>
            </a:r>
            <a:r>
              <a:rPr dirty="0" sz="2800" lang="en-US">
                <a:latin typeface="Calibri" panose="020F0502020204030204" pitchFamily="34" charset="0"/>
              </a:rPr>
              <a:t>fasting blood sugar &gt; 7.8 </a:t>
            </a:r>
            <a:r>
              <a:rPr dirty="0" sz="2800" lang="en-US" err="1" smtClean="0">
                <a:latin typeface="Calibri" panose="020F0502020204030204" pitchFamily="34" charset="0"/>
              </a:rPr>
              <a:t>mmol</a:t>
            </a:r>
            <a:r>
              <a:rPr dirty="0" sz="2800" lang="en-US" smtClean="0">
                <a:latin typeface="Calibri" panose="020F0502020204030204" pitchFamily="34" charset="0"/>
              </a:rPr>
              <a:t>/l  </a:t>
            </a:r>
            <a:r>
              <a:rPr dirty="0" sz="2800" lang="en-US">
                <a:latin typeface="Calibri" panose="020F0502020204030204" pitchFamily="34" charset="0"/>
              </a:rPr>
              <a:t>or  random  blood  sugar  &gt;11.1  </a:t>
            </a:r>
            <a:r>
              <a:rPr dirty="0" sz="2800" lang="en-US" err="1">
                <a:latin typeface="Calibri" panose="020F0502020204030204" pitchFamily="34" charset="0"/>
              </a:rPr>
              <a:t>mmol</a:t>
            </a:r>
            <a:r>
              <a:rPr dirty="0" sz="2800" lang="en-US">
                <a:latin typeface="Calibri" panose="020F0502020204030204" pitchFamily="34" charset="0"/>
              </a:rPr>
              <a:t>/l,  meets  the  criteria  for  diabetes  if  confirmed  on  a </a:t>
            </a:r>
            <a:r>
              <a:rPr dirty="0" sz="2800" lang="en-US" smtClean="0">
                <a:latin typeface="Calibri" panose="020F0502020204030204" pitchFamily="34" charset="0"/>
              </a:rPr>
              <a:t>subsequent </a:t>
            </a:r>
            <a:r>
              <a:rPr dirty="0" sz="2800" lang="en-US">
                <a:latin typeface="Calibri" panose="020F0502020204030204" pitchFamily="34" charset="0"/>
              </a:rPr>
              <a:t>day. </a:t>
            </a:r>
          </a:p>
          <a:p>
            <a:pPr lvl="2">
              <a:lnSpc>
                <a:spcPct val="100000"/>
              </a:lnSpc>
              <a:buClrTx/>
              <a:buFont typeface="Wingdings" panose="05000000000000000000" pitchFamily="2" charset="2"/>
              <a:buChar char="Ø"/>
            </a:pPr>
            <a:r>
              <a:rPr dirty="0" sz="2800" lang="en-US" smtClean="0">
                <a:latin typeface="Calibri" panose="020F0502020204030204" pitchFamily="34" charset="0"/>
              </a:rPr>
              <a:t>Symptoms </a:t>
            </a:r>
            <a:r>
              <a:rPr dirty="0" sz="2800" lang="en-US">
                <a:latin typeface="Calibri" panose="020F0502020204030204" pitchFamily="34" charset="0"/>
              </a:rPr>
              <a:t>of diabetes (polyuria, </a:t>
            </a:r>
            <a:r>
              <a:rPr dirty="0" sz="2800" lang="en-US" err="1">
                <a:latin typeface="Calibri" panose="020F0502020204030204" pitchFamily="34" charset="0"/>
              </a:rPr>
              <a:t>polydypsia</a:t>
            </a:r>
            <a:r>
              <a:rPr dirty="0" sz="2800" lang="en-US">
                <a:latin typeface="Calibri" panose="020F0502020204030204" pitchFamily="34" charset="0"/>
              </a:rPr>
              <a:t>, and/or unexplained  weight loss)  plus a  fasting blood </a:t>
            </a:r>
            <a:r>
              <a:rPr dirty="0" sz="2800" lang="en-US" smtClean="0">
                <a:latin typeface="Calibri" panose="020F0502020204030204" pitchFamily="34" charset="0"/>
              </a:rPr>
              <a:t>sugar </a:t>
            </a:r>
            <a:r>
              <a:rPr dirty="0" sz="2800" lang="en-US">
                <a:latin typeface="Calibri" panose="020F0502020204030204" pitchFamily="34" charset="0"/>
              </a:rPr>
              <a:t>&gt; 7.8 </a:t>
            </a:r>
            <a:r>
              <a:rPr dirty="0" sz="2800" lang="en-US" err="1">
                <a:latin typeface="Calibri" panose="020F0502020204030204" pitchFamily="34" charset="0"/>
              </a:rPr>
              <a:t>mmol</a:t>
            </a:r>
            <a:r>
              <a:rPr dirty="0" sz="2800" lang="en-US">
                <a:latin typeface="Calibri" panose="020F0502020204030204" pitchFamily="34" charset="0"/>
              </a:rPr>
              <a:t>/l should raise suspicion of gestational diabetes</a:t>
            </a:r>
            <a:r>
              <a:rPr dirty="0" sz="2800" lang="en-US" smtClean="0">
                <a:latin typeface="Calibri" panose="020F0502020204030204" pitchFamily="34" charset="0"/>
              </a:rPr>
              <a:t>.</a:t>
            </a:r>
          </a:p>
          <a:p>
            <a:pPr lvl="2">
              <a:lnSpc>
                <a:spcPct val="100000"/>
              </a:lnSpc>
              <a:buClrTx/>
            </a:pPr>
            <a:r>
              <a:rPr dirty="0" sz="2800" lang="en-US" smtClean="0">
                <a:latin typeface="Calibri" panose="020F0502020204030204" pitchFamily="34" charset="0"/>
              </a:rPr>
              <a:t> </a:t>
            </a:r>
            <a:r>
              <a:rPr b="1" dirty="0" sz="2800" lang="en-US" u="sng" smtClean="0">
                <a:latin typeface="Calibri" panose="020F0502020204030204" pitchFamily="34" charset="0"/>
              </a:rPr>
              <a:t>NB: </a:t>
            </a:r>
            <a:r>
              <a:rPr dirty="0" sz="2800" lang="en-US" smtClean="0">
                <a:latin typeface="Calibri" panose="020F0502020204030204" pitchFamily="34" charset="0"/>
              </a:rPr>
              <a:t>Glycosuria </a:t>
            </a:r>
            <a:r>
              <a:rPr dirty="0" sz="2800" lang="en-US">
                <a:latin typeface="Calibri" panose="020F0502020204030204" pitchFamily="34" charset="0"/>
              </a:rPr>
              <a:t>is a common finding in pregnancy due to increased glomerular filtration and is therefore </a:t>
            </a:r>
            <a:r>
              <a:rPr dirty="0" sz="2800" lang="en-US" smtClean="0">
                <a:latin typeface="Calibri" panose="020F0502020204030204" pitchFamily="34" charset="0"/>
              </a:rPr>
              <a:t>unreliable </a:t>
            </a:r>
            <a:r>
              <a:rPr dirty="0" sz="2800" lang="en-US">
                <a:latin typeface="Calibri" panose="020F0502020204030204" pitchFamily="34" charset="0"/>
              </a:rPr>
              <a:t>as a means of diagnosis.</a:t>
            </a:r>
          </a:p>
        </p:txBody>
      </p:sp>
    </p:spTree>
  </p:cSld>
  <p:clrMapOvr>
    <a:masterClrMapping/>
  </p:clrMapOvr>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657" name=""/>
        <p:cNvGrpSpPr/>
        <p:nvPr/>
      </p:nvGrpSpPr>
      <p:grpSpPr>
        <a:xfrm>
          <a:off x="0" y="0"/>
          <a:ext cx="0" cy="0"/>
          <a:chOff x="0" y="0"/>
          <a:chExt cx="0" cy="0"/>
        </a:xfrm>
      </p:grpSpPr>
      <p:sp>
        <p:nvSpPr>
          <p:cNvPr id="1049454" name="Title 1"/>
          <p:cNvSpPr>
            <a:spLocks noGrp="1"/>
          </p:cNvSpPr>
          <p:nvPr>
            <p:ph type="title"/>
          </p:nvPr>
        </p:nvSpPr>
        <p:spPr>
          <a:xfrm>
            <a:off x="1311511" y="167425"/>
            <a:ext cx="9720072" cy="734096"/>
          </a:xfrm>
        </p:spPr>
        <p:txBody>
          <a:bodyPr>
            <a:normAutofit fontScale="90000"/>
          </a:bodyPr>
          <a:p>
            <a:pPr algn="ctr"/>
            <a:r>
              <a:rPr dirty="0" lang="en-US" smtClean="0"/>
              <a:t/>
            </a:r>
            <a:br>
              <a:rPr dirty="0" lang="en-US" smtClean="0"/>
            </a:br>
            <a:r>
              <a:rPr cap="none" dirty="0" lang="en-US" smtClean="0">
                <a:solidFill>
                  <a:srgbClr val="00B0F0"/>
                </a:solidFill>
                <a:latin typeface="Calibri" panose="020F0502020204030204" pitchFamily="34" charset="0"/>
              </a:rPr>
              <a:t>Antenatal Care</a:t>
            </a:r>
            <a:r>
              <a:rPr dirty="0" lang="en-US"/>
              <a:t/>
            </a:r>
            <a:br>
              <a:rPr dirty="0" lang="en-US"/>
            </a:br>
            <a:endParaRPr dirty="0" lang="en-US"/>
          </a:p>
        </p:txBody>
      </p:sp>
      <p:sp>
        <p:nvSpPr>
          <p:cNvPr id="1049455" name="Content Placeholder 2"/>
          <p:cNvSpPr>
            <a:spLocks noGrp="1"/>
          </p:cNvSpPr>
          <p:nvPr>
            <p:ph idx="1"/>
          </p:nvPr>
        </p:nvSpPr>
        <p:spPr>
          <a:xfrm>
            <a:off x="378824" y="1201783"/>
            <a:ext cx="11377748" cy="5107577"/>
          </a:xfrm>
        </p:spPr>
        <p:txBody>
          <a:bodyPr>
            <a:normAutofit fontScale="92500" lnSpcReduction="20000"/>
          </a:bodyPr>
          <a:p>
            <a:pPr indent="0" lvl="2" marL="310896">
              <a:buClrTx/>
              <a:buNone/>
            </a:pPr>
            <a:r>
              <a:rPr dirty="0" sz="2800" lang="en-US" smtClean="0">
                <a:latin typeface="Calibri" panose="020F0502020204030204" pitchFamily="34" charset="0"/>
              </a:rPr>
              <a:t>The </a:t>
            </a:r>
            <a:r>
              <a:rPr dirty="0" sz="2800" lang="en-US">
                <a:latin typeface="Calibri" panose="020F0502020204030204" pitchFamily="34" charset="0"/>
              </a:rPr>
              <a:t>following should be observed on top of the routine ANC care. </a:t>
            </a:r>
            <a:endParaRPr dirty="0" sz="2800" lang="en-US" smtClean="0">
              <a:latin typeface="Calibri" panose="020F0502020204030204" pitchFamily="34" charset="0"/>
            </a:endParaRPr>
          </a:p>
          <a:p>
            <a:pPr indent="0" lvl="2" marL="310896">
              <a:buClrTx/>
              <a:buNone/>
            </a:pPr>
            <a:r>
              <a:rPr dirty="0" sz="2800" lang="en-US" smtClean="0">
                <a:latin typeface="Calibri" panose="020F0502020204030204" pitchFamily="34" charset="0"/>
              </a:rPr>
              <a:t>Note </a:t>
            </a:r>
            <a:r>
              <a:rPr dirty="0" sz="2800" lang="en-US">
                <a:latin typeface="Calibri" panose="020F0502020204030204" pitchFamily="34" charset="0"/>
              </a:rPr>
              <a:t>that diabetic patients will </a:t>
            </a:r>
            <a:r>
              <a:rPr dirty="0" sz="2800" lang="en-US" smtClean="0">
                <a:latin typeface="Calibri" panose="020F0502020204030204" pitchFamily="34" charset="0"/>
              </a:rPr>
              <a:t>require </a:t>
            </a:r>
            <a:r>
              <a:rPr dirty="0" sz="2800" lang="en-US">
                <a:latin typeface="Calibri" panose="020F0502020204030204" pitchFamily="34" charset="0"/>
              </a:rPr>
              <a:t>more ANC visits. </a:t>
            </a:r>
            <a:endParaRPr dirty="0" sz="2800" lang="en-US" smtClean="0">
              <a:latin typeface="Calibri" panose="020F0502020204030204" pitchFamily="34" charset="0"/>
            </a:endParaRPr>
          </a:p>
          <a:p>
            <a:pPr lvl="4">
              <a:buClrTx/>
              <a:buFont typeface="Wingdings" panose="05000000000000000000" pitchFamily="2" charset="2"/>
              <a:buChar char="Ø"/>
            </a:pPr>
            <a:r>
              <a:rPr dirty="0" sz="3000" lang="en-US">
                <a:latin typeface="Calibri" panose="020F0502020204030204" pitchFamily="34" charset="0"/>
              </a:rPr>
              <a:t>The patient should be managed jointly by the diabetes and antenatal clinic  team. Maintain </a:t>
            </a:r>
            <a:r>
              <a:rPr dirty="0" sz="3000" lang="en-US" smtClean="0">
                <a:latin typeface="Calibri" panose="020F0502020204030204" pitchFamily="34" charset="0"/>
              </a:rPr>
              <a:t>contact </a:t>
            </a:r>
            <a:r>
              <a:rPr dirty="0" sz="3000" lang="en-US">
                <a:latin typeface="Calibri" panose="020F0502020204030204" pitchFamily="34" charset="0"/>
              </a:rPr>
              <a:t>with the diabetes care team every 1–2 weeks to assess </a:t>
            </a:r>
            <a:r>
              <a:rPr dirty="0" sz="3000" lang="en-US" err="1">
                <a:latin typeface="Calibri" panose="020F0502020204030204" pitchFamily="34" charset="0"/>
              </a:rPr>
              <a:t>glycaemic</a:t>
            </a:r>
            <a:r>
              <a:rPr dirty="0" sz="3000" lang="en-US">
                <a:latin typeface="Calibri" panose="020F0502020204030204" pitchFamily="34" charset="0"/>
              </a:rPr>
              <a:t> control</a:t>
            </a:r>
            <a:endParaRPr dirty="0" sz="3000" lang="en-US" smtClean="0">
              <a:latin typeface="Calibri" panose="020F0502020204030204" pitchFamily="34" charset="0"/>
            </a:endParaRPr>
          </a:p>
          <a:p>
            <a:pPr lvl="4">
              <a:buClrTx/>
              <a:buFont typeface="Wingdings" panose="05000000000000000000" pitchFamily="2" charset="2"/>
              <a:buChar char="Ø"/>
            </a:pPr>
            <a:r>
              <a:rPr dirty="0" sz="3000" lang="en-US" smtClean="0">
                <a:latin typeface="Calibri" panose="020F0502020204030204" pitchFamily="34" charset="0"/>
              </a:rPr>
              <a:t>Stop </a:t>
            </a:r>
            <a:r>
              <a:rPr dirty="0" sz="3000" lang="en-US">
                <a:latin typeface="Calibri" panose="020F0502020204030204" pitchFamily="34" charset="0"/>
              </a:rPr>
              <a:t>oral </a:t>
            </a:r>
            <a:r>
              <a:rPr dirty="0" sz="3000" lang="en-US" err="1">
                <a:latin typeface="Calibri" panose="020F0502020204030204" pitchFamily="34" charset="0"/>
              </a:rPr>
              <a:t>hypoglycaemic</a:t>
            </a:r>
            <a:r>
              <a:rPr dirty="0" sz="3000" lang="en-US">
                <a:latin typeface="Calibri" panose="020F0502020204030204" pitchFamily="34" charset="0"/>
              </a:rPr>
              <a:t> agents, apart from metformin2, and commence </a:t>
            </a:r>
            <a:r>
              <a:rPr dirty="0" sz="3000" lang="en-US" smtClean="0">
                <a:latin typeface="Calibri" panose="020F0502020204030204" pitchFamily="34" charset="0"/>
              </a:rPr>
              <a:t>insulin</a:t>
            </a:r>
          </a:p>
          <a:p>
            <a:pPr lvl="4">
              <a:buClrTx/>
              <a:buFont typeface="Wingdings" panose="05000000000000000000" pitchFamily="2" charset="2"/>
              <a:buChar char="Ø"/>
            </a:pPr>
            <a:r>
              <a:rPr dirty="0" sz="3000" lang="en-US" smtClean="0">
                <a:latin typeface="Calibri" panose="020F0502020204030204" pitchFamily="34" charset="0"/>
              </a:rPr>
              <a:t>Nutritional support</a:t>
            </a:r>
          </a:p>
          <a:p>
            <a:pPr lvl="4">
              <a:buClrTx/>
              <a:buFont typeface="Wingdings" panose="05000000000000000000" pitchFamily="2" charset="2"/>
              <a:buChar char="Ø"/>
            </a:pPr>
            <a:r>
              <a:rPr dirty="0" sz="3000" lang="en-US" smtClean="0">
                <a:latin typeface="Calibri" panose="020F0502020204030204" pitchFamily="34" charset="0"/>
              </a:rPr>
              <a:t>Exercises and lifestyle modification</a:t>
            </a:r>
          </a:p>
          <a:p>
            <a:pPr lvl="4">
              <a:buClrTx/>
              <a:buFont typeface="Wingdings" panose="05000000000000000000" pitchFamily="2" charset="2"/>
              <a:buChar char="Ø"/>
            </a:pPr>
            <a:r>
              <a:rPr dirty="0" sz="3000" lang="en-US">
                <a:latin typeface="Calibri" panose="020F0502020204030204" pitchFamily="34" charset="0"/>
              </a:rPr>
              <a:t>Preterm </a:t>
            </a:r>
            <a:r>
              <a:rPr dirty="0" sz="3000" lang="en-US" err="1">
                <a:latin typeface="Calibri" panose="020F0502020204030204" pitchFamily="34" charset="0"/>
              </a:rPr>
              <a:t>labour</a:t>
            </a:r>
            <a:r>
              <a:rPr dirty="0" sz="3000" lang="en-US">
                <a:latin typeface="Calibri" panose="020F0502020204030204" pitchFamily="34" charset="0"/>
              </a:rPr>
              <a:t> is increased in patients with diabetes, and they should be treated with magnesium </a:t>
            </a:r>
            <a:r>
              <a:rPr dirty="0" sz="3000" lang="en-US" err="1" smtClean="0">
                <a:latin typeface="Calibri" panose="020F0502020204030204" pitchFamily="34" charset="0"/>
              </a:rPr>
              <a:t>sulphate</a:t>
            </a:r>
            <a:r>
              <a:rPr dirty="0" sz="3000" lang="en-US" smtClean="0">
                <a:latin typeface="Calibri" panose="020F0502020204030204" pitchFamily="34" charset="0"/>
              </a:rPr>
              <a:t>  </a:t>
            </a:r>
            <a:r>
              <a:rPr dirty="0" sz="3000" lang="en-US">
                <a:latin typeface="Calibri" panose="020F0502020204030204" pitchFamily="34" charset="0"/>
              </a:rPr>
              <a:t>as  the  initial  </a:t>
            </a:r>
            <a:r>
              <a:rPr dirty="0" sz="3000" lang="en-US" err="1">
                <a:latin typeface="Calibri" panose="020F0502020204030204" pitchFamily="34" charset="0"/>
              </a:rPr>
              <a:t>tocolytic</a:t>
            </a:r>
            <a:r>
              <a:rPr dirty="0" sz="3000" lang="en-US">
                <a:latin typeface="Calibri" panose="020F0502020204030204" pitchFamily="34" charset="0"/>
              </a:rPr>
              <a:t>  agent  because  the  beta  </a:t>
            </a:r>
            <a:r>
              <a:rPr dirty="0" sz="3000" lang="en-US" err="1">
                <a:latin typeface="Calibri" panose="020F0502020204030204" pitchFamily="34" charset="0"/>
              </a:rPr>
              <a:t>mimetics</a:t>
            </a:r>
            <a:r>
              <a:rPr dirty="0" sz="3000" lang="en-US">
                <a:latin typeface="Calibri" panose="020F0502020204030204" pitchFamily="34" charset="0"/>
              </a:rPr>
              <a:t>  markedly  influence  glucose </a:t>
            </a:r>
            <a:r>
              <a:rPr dirty="0" sz="3000" lang="en-US" smtClean="0">
                <a:latin typeface="Calibri" panose="020F0502020204030204" pitchFamily="34" charset="0"/>
              </a:rPr>
              <a:t>control</a:t>
            </a:r>
            <a:r>
              <a:rPr dirty="0" sz="3000" lang="en-US">
                <a:latin typeface="Calibri" panose="020F0502020204030204" pitchFamily="34" charset="0"/>
              </a:rPr>
              <a:t>. </a:t>
            </a:r>
            <a:endParaRPr dirty="0" sz="3000" lang="en-US" smtClean="0">
              <a:latin typeface="Calibri" panose="020F0502020204030204" pitchFamily="34" charset="0"/>
            </a:endParaRPr>
          </a:p>
          <a:p>
            <a:pPr lvl="4">
              <a:buClrTx/>
              <a:buFont typeface="Wingdings" panose="05000000000000000000" pitchFamily="2" charset="2"/>
              <a:buChar char="Ø"/>
            </a:pPr>
            <a:r>
              <a:rPr dirty="0" sz="3000" lang="en-US">
                <a:latin typeface="Calibri" panose="020F0502020204030204" pitchFamily="34" charset="0"/>
              </a:rPr>
              <a:t>Induction  of  </a:t>
            </a:r>
            <a:r>
              <a:rPr dirty="0" sz="3000" lang="en-US" err="1">
                <a:latin typeface="Calibri" panose="020F0502020204030204" pitchFamily="34" charset="0"/>
              </a:rPr>
              <a:t>labour</a:t>
            </a:r>
            <a:r>
              <a:rPr dirty="0" sz="3000" lang="en-US">
                <a:latin typeface="Calibri" panose="020F0502020204030204" pitchFamily="34" charset="0"/>
              </a:rPr>
              <a:t>  is  recommended  at  38  weeks  in  patients  with  poor  glucose  control  and </a:t>
            </a:r>
            <a:r>
              <a:rPr dirty="0" sz="3000" lang="en-US" smtClean="0">
                <a:latin typeface="Calibri" panose="020F0502020204030204" pitchFamily="34" charset="0"/>
              </a:rPr>
              <a:t>macrosomia</a:t>
            </a:r>
            <a:endParaRPr dirty="0" sz="3000" lang="en-US">
              <a:latin typeface="Calibri" panose="020F0502020204030204" pitchFamily="34" charset="0"/>
            </a:endParaRPr>
          </a:p>
          <a:p>
            <a:endParaRPr dirty="0" lang="en-US"/>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693" name="Title 1"/>
          <p:cNvSpPr>
            <a:spLocks noGrp="1"/>
          </p:cNvSpPr>
          <p:nvPr>
            <p:ph type="title"/>
          </p:nvPr>
        </p:nvSpPr>
        <p:spPr>
          <a:xfrm>
            <a:off x="838200" y="0"/>
            <a:ext cx="10515600" cy="1043190"/>
          </a:xfrm>
        </p:spPr>
        <p:txBody>
          <a:bodyPr>
            <a:normAutofit/>
          </a:bodyPr>
          <a:p>
            <a:pPr algn="ctr"/>
            <a:r>
              <a:rPr dirty="0" lang="en-US" smtClean="0">
                <a:solidFill>
                  <a:srgbClr val="00B0F0"/>
                </a:solidFill>
              </a:rPr>
              <a:t>Multiple Gestation</a:t>
            </a:r>
            <a:endParaRPr dirty="0" lang="en-US">
              <a:solidFill>
                <a:srgbClr val="00B0F0"/>
              </a:solidFill>
            </a:endParaRPr>
          </a:p>
        </p:txBody>
      </p:sp>
      <p:sp>
        <p:nvSpPr>
          <p:cNvPr id="1048694" name="Content Placeholder 2"/>
          <p:cNvSpPr>
            <a:spLocks noGrp="1"/>
          </p:cNvSpPr>
          <p:nvPr>
            <p:ph idx="1"/>
          </p:nvPr>
        </p:nvSpPr>
        <p:spPr>
          <a:xfrm>
            <a:off x="838200" y="1120462"/>
            <a:ext cx="10515600" cy="5422006"/>
          </a:xfrm>
        </p:spPr>
        <p:txBody>
          <a:bodyPr/>
          <a:p>
            <a:endParaRPr dirty="0" lang="en-US"/>
          </a:p>
        </p:txBody>
      </p:sp>
      <p:sp>
        <p:nvSpPr>
          <p:cNvPr id="1048695" name="Slide Number Placeholder 3"/>
          <p:cNvSpPr>
            <a:spLocks noGrp="1"/>
          </p:cNvSpPr>
          <p:nvPr>
            <p:ph type="sldNum" sz="quarter" idx="12"/>
          </p:nvPr>
        </p:nvSpPr>
        <p:spPr/>
        <p:txBody>
          <a:bodyPr/>
          <a:p>
            <a:fld id="{5F0F26D2-990D-4104-B198-15B1F813F25B}" type="slidenum">
              <a:rPr lang="en-US" smtClean="0"/>
              <a:t>26</a:t>
            </a:fld>
            <a:endParaRPr lang="en-US"/>
          </a:p>
        </p:txBody>
      </p:sp>
      <p:pic>
        <p:nvPicPr>
          <p:cNvPr id="2097152" name="Picture 4"/>
          <p:cNvPicPr>
            <a:picLocks noChangeAspect="1"/>
          </p:cNvPicPr>
          <p:nvPr/>
        </p:nvPicPr>
        <p:blipFill>
          <a:blip xmlns:r="http://schemas.openxmlformats.org/officeDocument/2006/relationships" r:embed="rId1"/>
          <a:stretch>
            <a:fillRect/>
          </a:stretch>
        </p:blipFill>
        <p:spPr>
          <a:xfrm>
            <a:off x="991673" y="1184855"/>
            <a:ext cx="10174310" cy="5048519"/>
          </a:xfrm>
          <a:prstGeom prst="rect"/>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658" name=""/>
        <p:cNvGrpSpPr/>
        <p:nvPr/>
      </p:nvGrpSpPr>
      <p:grpSpPr>
        <a:xfrm>
          <a:off x="0" y="0"/>
          <a:ext cx="0" cy="0"/>
          <a:chOff x="0" y="0"/>
          <a:chExt cx="0" cy="0"/>
        </a:xfrm>
      </p:grpSpPr>
      <p:sp>
        <p:nvSpPr>
          <p:cNvPr id="1049456" name="Title 1"/>
          <p:cNvSpPr>
            <a:spLocks noGrp="1"/>
          </p:cNvSpPr>
          <p:nvPr>
            <p:ph type="title"/>
          </p:nvPr>
        </p:nvSpPr>
        <p:spPr>
          <a:xfrm>
            <a:off x="1024128" y="103032"/>
            <a:ext cx="9720072" cy="940158"/>
          </a:xfrm>
        </p:spPr>
        <p:txBody>
          <a:bodyPr/>
          <a:p>
            <a:pPr algn="ctr"/>
            <a:r>
              <a:rPr cap="none" dirty="0" lang="en-US" smtClean="0">
                <a:solidFill>
                  <a:srgbClr val="00B0F0"/>
                </a:solidFill>
                <a:latin typeface="Calibri" panose="020F0502020204030204" pitchFamily="34" charset="0"/>
              </a:rPr>
              <a:t>Management Of </a:t>
            </a:r>
            <a:r>
              <a:rPr cap="none" dirty="0" lang="en-US" err="1" smtClean="0">
                <a:solidFill>
                  <a:srgbClr val="00B0F0"/>
                </a:solidFill>
                <a:latin typeface="Calibri" panose="020F0502020204030204" pitchFamily="34" charset="0"/>
              </a:rPr>
              <a:t>Labour</a:t>
            </a:r>
            <a:endParaRPr cap="none" dirty="0" lang="en-US">
              <a:solidFill>
                <a:srgbClr val="00B0F0"/>
              </a:solidFill>
              <a:latin typeface="Calibri" panose="020F0502020204030204" pitchFamily="34" charset="0"/>
            </a:endParaRPr>
          </a:p>
        </p:txBody>
      </p:sp>
      <p:sp>
        <p:nvSpPr>
          <p:cNvPr id="1049457" name="Content Placeholder 2"/>
          <p:cNvSpPr>
            <a:spLocks noGrp="1"/>
          </p:cNvSpPr>
          <p:nvPr>
            <p:ph idx="1"/>
          </p:nvPr>
        </p:nvSpPr>
        <p:spPr>
          <a:xfrm>
            <a:off x="404949" y="1358537"/>
            <a:ext cx="11469187" cy="4950823"/>
          </a:xfrm>
        </p:spPr>
        <p:txBody>
          <a:bodyPr>
            <a:normAutofit/>
          </a:bodyPr>
          <a:p>
            <a:pPr>
              <a:buClrTx/>
              <a:buFont typeface="Arial" panose="020B0604020202020204" pitchFamily="34" charset="0"/>
              <a:buChar char="•"/>
            </a:pPr>
            <a:r>
              <a:rPr dirty="0" lang="en-US" smtClean="0">
                <a:latin typeface="Calibri" panose="020F0502020204030204" pitchFamily="34" charset="0"/>
              </a:rPr>
              <a:t>Diabetic </a:t>
            </a:r>
            <a:r>
              <a:rPr dirty="0" lang="en-US">
                <a:latin typeface="Calibri" panose="020F0502020204030204" pitchFamily="34" charset="0"/>
              </a:rPr>
              <a:t>patients must be advised to deliver in hospital under skilled birth </a:t>
            </a:r>
            <a:r>
              <a:rPr dirty="0" lang="en-US" smtClean="0">
                <a:latin typeface="Calibri" panose="020F0502020204030204" pitchFamily="34" charset="0"/>
              </a:rPr>
              <a:t>attendance. </a:t>
            </a:r>
          </a:p>
          <a:p>
            <a:pPr>
              <a:buClrTx/>
              <a:buFont typeface="Arial" panose="020B0604020202020204" pitchFamily="34" charset="0"/>
              <a:buChar char="•"/>
            </a:pPr>
            <a:r>
              <a:rPr dirty="0" lang="en-US" smtClean="0">
                <a:latin typeface="Calibri" panose="020F0502020204030204" pitchFamily="34" charset="0"/>
              </a:rPr>
              <a:t>Insulin-dependent </a:t>
            </a:r>
            <a:r>
              <a:rPr dirty="0" lang="en-US">
                <a:latin typeface="Calibri" panose="020F0502020204030204" pitchFamily="34" charset="0"/>
              </a:rPr>
              <a:t>diabetics should be induced at 40 weeks’ gestation if spontaneous </a:t>
            </a:r>
            <a:r>
              <a:rPr dirty="0" lang="en-US" smtClean="0">
                <a:latin typeface="Calibri" panose="020F0502020204030204" pitchFamily="34" charset="0"/>
              </a:rPr>
              <a:t>labor </a:t>
            </a:r>
            <a:r>
              <a:rPr dirty="0" lang="en-US">
                <a:latin typeface="Calibri" panose="020F0502020204030204" pitchFamily="34" charset="0"/>
              </a:rPr>
              <a:t>has </a:t>
            </a:r>
          </a:p>
          <a:p>
            <a:pPr>
              <a:buClrTx/>
            </a:pPr>
            <a:r>
              <a:rPr dirty="0" lang="en-US">
                <a:latin typeface="Calibri" panose="020F0502020204030204" pitchFamily="34" charset="0"/>
              </a:rPr>
              <a:t>not  occurred. </a:t>
            </a:r>
            <a:endParaRPr dirty="0" lang="en-US" smtClean="0">
              <a:latin typeface="Calibri" panose="020F0502020204030204" pitchFamily="34" charset="0"/>
            </a:endParaRPr>
          </a:p>
          <a:p>
            <a:pPr>
              <a:buClrTx/>
              <a:buFont typeface="Arial" panose="020B0604020202020204" pitchFamily="34" charset="0"/>
              <a:buChar char="•"/>
            </a:pPr>
            <a:r>
              <a:rPr dirty="0" lang="en-US" smtClean="0">
                <a:latin typeface="Calibri" panose="020F0502020204030204" pitchFamily="34" charset="0"/>
              </a:rPr>
              <a:t>Diabetes  </a:t>
            </a:r>
            <a:r>
              <a:rPr dirty="0" lang="en-US">
                <a:latin typeface="Calibri" panose="020F0502020204030204" pitchFamily="34" charset="0"/>
              </a:rPr>
              <a:t>Mellitus  alone  is  not  an  indication  for  C/section.  Oxytocin  is  given  for </a:t>
            </a:r>
          </a:p>
          <a:p>
            <a:pPr>
              <a:buClrTx/>
            </a:pPr>
            <a:r>
              <a:rPr dirty="0" lang="en-US" err="1">
                <a:latin typeface="Calibri" panose="020F0502020204030204" pitchFamily="34" charset="0"/>
              </a:rPr>
              <a:t>labour</a:t>
            </a:r>
            <a:r>
              <a:rPr dirty="0" lang="en-US">
                <a:latin typeface="Calibri" panose="020F0502020204030204" pitchFamily="34" charset="0"/>
              </a:rPr>
              <a:t>  induction  similarly  to  normal  pregnancies.  </a:t>
            </a:r>
            <a:endParaRPr dirty="0" lang="en-US" smtClean="0">
              <a:latin typeface="Calibri" panose="020F0502020204030204" pitchFamily="34" charset="0"/>
            </a:endParaRPr>
          </a:p>
          <a:p>
            <a:pPr>
              <a:buClrTx/>
              <a:buFont typeface="Arial" panose="020B0604020202020204" pitchFamily="34" charset="0"/>
              <a:buChar char="•"/>
            </a:pPr>
            <a:r>
              <a:rPr dirty="0" lang="en-US" smtClean="0">
                <a:latin typeface="Calibri" panose="020F0502020204030204" pitchFamily="34" charset="0"/>
              </a:rPr>
              <a:t>Continuous  </a:t>
            </a:r>
            <a:r>
              <a:rPr dirty="0" lang="en-US" err="1">
                <a:latin typeface="Calibri" panose="020F0502020204030204" pitchFamily="34" charset="0"/>
              </a:rPr>
              <a:t>foetal</a:t>
            </a:r>
            <a:r>
              <a:rPr dirty="0" lang="en-US">
                <a:latin typeface="Calibri" panose="020F0502020204030204" pitchFamily="34" charset="0"/>
              </a:rPr>
              <a:t>  heart  rate  monitoring  is </a:t>
            </a:r>
            <a:r>
              <a:rPr dirty="0" lang="en-US" smtClean="0">
                <a:latin typeface="Calibri" panose="020F0502020204030204" pitchFamily="34" charset="0"/>
              </a:rPr>
              <a:t>required </a:t>
            </a:r>
            <a:r>
              <a:rPr dirty="0" lang="en-US">
                <a:latin typeface="Calibri" panose="020F0502020204030204" pitchFamily="34" charset="0"/>
              </a:rPr>
              <a:t>with careful attention to decelerations. </a:t>
            </a:r>
            <a:endParaRPr dirty="0" lang="en-US" smtClean="0">
              <a:latin typeface="Calibri" panose="020F0502020204030204" pitchFamily="34" charset="0"/>
            </a:endParaRPr>
          </a:p>
          <a:p>
            <a:pPr>
              <a:buClrTx/>
              <a:buFont typeface="Arial" panose="020B0604020202020204" pitchFamily="34" charset="0"/>
              <a:buChar char="•"/>
            </a:pPr>
            <a:r>
              <a:rPr dirty="0" lang="en-US">
                <a:latin typeface="Calibri" panose="020F0502020204030204" pitchFamily="34" charset="0"/>
              </a:rPr>
              <a:t>Glucose infusion (D5W, lactated Ringer’s solution) is given to all patients in </a:t>
            </a:r>
            <a:r>
              <a:rPr dirty="0" lang="en-US" smtClean="0">
                <a:latin typeface="Calibri" panose="020F0502020204030204" pitchFamily="34" charset="0"/>
              </a:rPr>
              <a:t>labor </a:t>
            </a:r>
            <a:r>
              <a:rPr dirty="0" lang="en-US">
                <a:latin typeface="Calibri" panose="020F0502020204030204" pitchFamily="34" charset="0"/>
              </a:rPr>
              <a:t>unless delivery </a:t>
            </a:r>
          </a:p>
          <a:p>
            <a:pPr lvl="0">
              <a:buClrTx/>
            </a:pPr>
            <a:r>
              <a:rPr dirty="0" lang="en-US">
                <a:latin typeface="Calibri" panose="020F0502020204030204" pitchFamily="34" charset="0"/>
              </a:rPr>
              <a:t>is immediate. During the 4-6 hours prior to delivery, there is increased risk of transient neonatal </a:t>
            </a:r>
            <a:r>
              <a:rPr dirty="0" lang="en-US" smtClean="0">
                <a:latin typeface="Calibri" panose="020F0502020204030204" pitchFamily="34" charset="0"/>
              </a:rPr>
              <a:t>hypoglycemia</a:t>
            </a:r>
            <a:endParaRPr dirty="0" lang="en-US">
              <a:latin typeface="Calibri" panose="020F0502020204030204" pitchFamily="34" charset="0"/>
            </a:endParaRPr>
          </a:p>
          <a:p>
            <a:pPr>
              <a:buClrTx/>
              <a:buFont typeface="Arial" panose="020B0604020202020204" pitchFamily="34" charset="0"/>
              <a:buChar char="•"/>
            </a:pPr>
            <a:r>
              <a:rPr dirty="0" lang="en-US" smtClean="0">
                <a:latin typeface="Calibri" panose="020F0502020204030204" pitchFamily="34" charset="0"/>
              </a:rPr>
              <a:t>Glucose </a:t>
            </a:r>
            <a:r>
              <a:rPr dirty="0" lang="en-US">
                <a:latin typeface="Calibri" panose="020F0502020204030204" pitchFamily="34" charset="0"/>
              </a:rPr>
              <a:t>levels are monitored every 2-4 hours with the goal of maintaining levels at 3-7 mmol/L till </a:t>
            </a:r>
            <a:r>
              <a:rPr dirty="0" lang="en-US" smtClean="0">
                <a:latin typeface="Calibri" panose="020F0502020204030204" pitchFamily="34" charset="0"/>
              </a:rPr>
              <a:t>delivery</a:t>
            </a:r>
            <a:r>
              <a:rPr dirty="0" lang="en-US">
                <a:latin typeface="Calibri" panose="020F0502020204030204" pitchFamily="34" charset="0"/>
              </a:rPr>
              <a:t>.</a:t>
            </a:r>
          </a:p>
        </p:txBody>
      </p:sp>
    </p:spTree>
  </p:cSld>
  <p:clrMapOvr>
    <a:masterClrMapping/>
  </p:clrMapOvr>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659" name=""/>
        <p:cNvGrpSpPr/>
        <p:nvPr/>
      </p:nvGrpSpPr>
      <p:grpSpPr>
        <a:xfrm>
          <a:off x="0" y="0"/>
          <a:ext cx="0" cy="0"/>
          <a:chOff x="0" y="0"/>
          <a:chExt cx="0" cy="0"/>
        </a:xfrm>
      </p:grpSpPr>
      <p:sp>
        <p:nvSpPr>
          <p:cNvPr id="1049458" name="Title 1"/>
          <p:cNvSpPr>
            <a:spLocks noGrp="1"/>
          </p:cNvSpPr>
          <p:nvPr>
            <p:ph type="title"/>
          </p:nvPr>
        </p:nvSpPr>
        <p:spPr>
          <a:xfrm>
            <a:off x="838200" y="115911"/>
            <a:ext cx="10515600" cy="914399"/>
          </a:xfrm>
        </p:spPr>
        <p:txBody>
          <a:bodyPr>
            <a:normAutofit/>
          </a:bodyPr>
          <a:p>
            <a:pPr algn="ctr"/>
            <a:r>
              <a:rPr dirty="0" sz="4000" lang="en-US" spc="100">
                <a:solidFill>
                  <a:srgbClr val="00B0F0"/>
                </a:solidFill>
                <a:latin typeface="+mn-lt"/>
              </a:rPr>
              <a:t>Management Of </a:t>
            </a:r>
            <a:r>
              <a:rPr dirty="0" sz="4000" lang="en-US" spc="100" err="1" smtClean="0">
                <a:solidFill>
                  <a:srgbClr val="00B0F0"/>
                </a:solidFill>
                <a:latin typeface="+mn-lt"/>
              </a:rPr>
              <a:t>Labour</a:t>
            </a:r>
            <a:endParaRPr dirty="0" sz="4000" lang="en-US">
              <a:latin typeface="+mn-lt"/>
            </a:endParaRPr>
          </a:p>
        </p:txBody>
      </p:sp>
      <p:sp>
        <p:nvSpPr>
          <p:cNvPr id="1049459" name="Content Placeholder 2"/>
          <p:cNvSpPr>
            <a:spLocks noGrp="1"/>
          </p:cNvSpPr>
          <p:nvPr>
            <p:ph idx="1"/>
          </p:nvPr>
        </p:nvSpPr>
        <p:spPr>
          <a:xfrm>
            <a:off x="838200" y="1017431"/>
            <a:ext cx="10515600" cy="5159532"/>
          </a:xfrm>
        </p:spPr>
        <p:txBody>
          <a:bodyPr>
            <a:normAutofit fontScale="92500" lnSpcReduction="20000"/>
          </a:bodyPr>
          <a:p>
            <a:pPr defTabSz="457200" lvl="0">
              <a:lnSpc>
                <a:spcPct val="110000"/>
              </a:lnSpc>
              <a:spcBef>
                <a:spcPts val="0"/>
              </a:spcBef>
              <a:buFont typeface="Wingdings" panose="05000000000000000000" pitchFamily="2" charset="2"/>
              <a:buChar char="Ø"/>
            </a:pPr>
            <a:r>
              <a:rPr dirty="0" lang="en-US">
                <a:solidFill>
                  <a:prstClr val="black"/>
                </a:solidFill>
                <a:latin typeface="Tw Cen MT" panose="020B0602020104020603"/>
              </a:rPr>
              <a:t>In those requiring insulin,  give half the dose of insulin with a light meal in the morning on the day of delivery. </a:t>
            </a:r>
            <a:endParaRPr dirty="0" lang="en-US" smtClean="0">
              <a:solidFill>
                <a:prstClr val="black"/>
              </a:solidFill>
              <a:latin typeface="Tw Cen MT" panose="020B0602020104020603"/>
            </a:endParaRPr>
          </a:p>
          <a:p>
            <a:pPr defTabSz="457200" lvl="0">
              <a:lnSpc>
                <a:spcPct val="110000"/>
              </a:lnSpc>
              <a:spcBef>
                <a:spcPts val="0"/>
              </a:spcBef>
              <a:buFont typeface="Wingdings" panose="05000000000000000000" pitchFamily="2" charset="2"/>
              <a:buChar char="Ø"/>
            </a:pPr>
            <a:r>
              <a:rPr dirty="0" lang="en-US" smtClean="0">
                <a:solidFill>
                  <a:prstClr val="black"/>
                </a:solidFill>
                <a:latin typeface="Tw Cen MT" panose="020B0602020104020603"/>
              </a:rPr>
              <a:t>Maintain </a:t>
            </a:r>
            <a:r>
              <a:rPr dirty="0" lang="en-US">
                <a:solidFill>
                  <a:prstClr val="black"/>
                </a:solidFill>
                <a:latin typeface="Tw Cen MT" panose="020B0602020104020603"/>
              </a:rPr>
              <a:t>with regular  insulin (25  </a:t>
            </a:r>
            <a:r>
              <a:rPr dirty="0" lang="en-US" err="1">
                <a:solidFill>
                  <a:prstClr val="black"/>
                </a:solidFill>
                <a:latin typeface="Tw Cen MT" panose="020B0602020104020603"/>
              </a:rPr>
              <a:t>i.u</a:t>
            </a:r>
            <a:r>
              <a:rPr dirty="0" lang="en-US">
                <a:solidFill>
                  <a:prstClr val="black"/>
                </a:solidFill>
                <a:latin typeface="Tw Cen MT" panose="020B0602020104020603"/>
              </a:rPr>
              <a:t>.  /250 mL normal saline, giving a dilution of 0.1  </a:t>
            </a:r>
            <a:r>
              <a:rPr dirty="0" lang="en-US" err="1">
                <a:solidFill>
                  <a:prstClr val="black"/>
                </a:solidFill>
                <a:latin typeface="Tw Cen MT" panose="020B0602020104020603"/>
              </a:rPr>
              <a:t>i.u</a:t>
            </a:r>
            <a:r>
              <a:rPr dirty="0" lang="en-US">
                <a:solidFill>
                  <a:prstClr val="black"/>
                </a:solidFill>
                <a:latin typeface="Tw Cen MT" panose="020B0602020104020603"/>
              </a:rPr>
              <a:t>./mL) by continuous infusion at levels of 0.5-2 </a:t>
            </a:r>
            <a:r>
              <a:rPr dirty="0" lang="en-US" err="1">
                <a:solidFill>
                  <a:prstClr val="black"/>
                </a:solidFill>
                <a:latin typeface="Tw Cen MT" panose="020B0602020104020603"/>
              </a:rPr>
              <a:t>i.u</a:t>
            </a:r>
            <a:r>
              <a:rPr dirty="0" lang="en-US">
                <a:solidFill>
                  <a:prstClr val="black"/>
                </a:solidFill>
                <a:latin typeface="Tw Cen MT" panose="020B0602020104020603"/>
              </a:rPr>
              <a:t>. /h</a:t>
            </a:r>
            <a:r>
              <a:rPr dirty="0" lang="en-US" smtClean="0">
                <a:solidFill>
                  <a:prstClr val="black"/>
                </a:solidFill>
                <a:latin typeface="Tw Cen MT" panose="020B0602020104020603"/>
              </a:rPr>
              <a:t>.</a:t>
            </a:r>
          </a:p>
          <a:p>
            <a:pPr defTabSz="457200" lvl="0">
              <a:lnSpc>
                <a:spcPct val="110000"/>
              </a:lnSpc>
              <a:spcBef>
                <a:spcPts val="0"/>
              </a:spcBef>
              <a:buFont typeface="Wingdings" panose="05000000000000000000" pitchFamily="2" charset="2"/>
              <a:buChar char="Ø"/>
            </a:pPr>
            <a:r>
              <a:rPr dirty="0" lang="en-US">
                <a:solidFill>
                  <a:prstClr val="black"/>
                </a:solidFill>
                <a:latin typeface="Tw Cen MT" panose="020B0602020104020603"/>
              </a:rPr>
              <a:t> </a:t>
            </a:r>
            <a:r>
              <a:rPr dirty="0" lang="en-US" smtClean="0">
                <a:solidFill>
                  <a:prstClr val="black"/>
                </a:solidFill>
                <a:latin typeface="Tw Cen MT" panose="020B0602020104020603"/>
              </a:rPr>
              <a:t>monitor blood sugar hourly </a:t>
            </a:r>
          </a:p>
          <a:p>
            <a:pPr defTabSz="457200" lvl="0">
              <a:lnSpc>
                <a:spcPct val="110000"/>
              </a:lnSpc>
              <a:spcBef>
                <a:spcPts val="0"/>
              </a:spcBef>
              <a:buFont typeface="Wingdings" panose="05000000000000000000" pitchFamily="2" charset="2"/>
              <a:buChar char="Ø"/>
            </a:pPr>
            <a:r>
              <a:rPr dirty="0" lang="en-US" smtClean="0">
                <a:solidFill>
                  <a:prstClr val="black"/>
                </a:solidFill>
                <a:latin typeface="Tw Cen MT" panose="020B0602020104020603"/>
              </a:rPr>
              <a:t>Shoulder </a:t>
            </a:r>
            <a:r>
              <a:rPr dirty="0" lang="en-US">
                <a:solidFill>
                  <a:prstClr val="black"/>
                </a:solidFill>
                <a:latin typeface="Tw Cen MT" panose="020B0602020104020603"/>
              </a:rPr>
              <a:t>dystocia should always be anticipated and prepared for. </a:t>
            </a:r>
            <a:endParaRPr dirty="0" lang="en-US" smtClean="0">
              <a:solidFill>
                <a:prstClr val="black"/>
              </a:solidFill>
              <a:latin typeface="Tw Cen MT" panose="020B0602020104020603"/>
            </a:endParaRPr>
          </a:p>
          <a:p>
            <a:pPr defTabSz="457200" lvl="0">
              <a:lnSpc>
                <a:spcPct val="110000"/>
              </a:lnSpc>
              <a:spcBef>
                <a:spcPts val="0"/>
              </a:spcBef>
              <a:buFont typeface="Wingdings" panose="05000000000000000000" pitchFamily="2" charset="2"/>
              <a:buChar char="Ø"/>
            </a:pPr>
            <a:r>
              <a:rPr dirty="0" lang="en-US" smtClean="0">
                <a:solidFill>
                  <a:prstClr val="black"/>
                </a:solidFill>
                <a:latin typeface="Tw Cen MT" panose="020B0602020104020603"/>
              </a:rPr>
              <a:t>If </a:t>
            </a:r>
            <a:r>
              <a:rPr dirty="0" lang="en-US">
                <a:solidFill>
                  <a:prstClr val="black"/>
                </a:solidFill>
                <a:latin typeface="Tw Cen MT" panose="020B0602020104020603"/>
              </a:rPr>
              <a:t>repeat  caesarean section  or other indication for elective surgery occurs, the patient should be directed to take the evening insulin dose prior to surgery, but  not her morning dose. </a:t>
            </a:r>
            <a:endParaRPr dirty="0" lang="en-US" smtClean="0">
              <a:solidFill>
                <a:prstClr val="black"/>
              </a:solidFill>
              <a:latin typeface="Tw Cen MT" panose="020B0602020104020603"/>
            </a:endParaRPr>
          </a:p>
          <a:p>
            <a:pPr defTabSz="457200" lvl="0">
              <a:lnSpc>
                <a:spcPct val="110000"/>
              </a:lnSpc>
              <a:spcBef>
                <a:spcPts val="0"/>
              </a:spcBef>
              <a:buFont typeface="Wingdings" panose="05000000000000000000" pitchFamily="2" charset="2"/>
              <a:buChar char="Ø"/>
            </a:pPr>
            <a:r>
              <a:rPr dirty="0" lang="en-US" smtClean="0">
                <a:solidFill>
                  <a:prstClr val="black"/>
                </a:solidFill>
                <a:latin typeface="Tw Cen MT" panose="020B0602020104020603"/>
              </a:rPr>
              <a:t>Showering </a:t>
            </a:r>
            <a:r>
              <a:rPr dirty="0" lang="en-US">
                <a:solidFill>
                  <a:prstClr val="black"/>
                </a:solidFill>
                <a:latin typeface="Tw Cen MT" panose="020B0602020104020603"/>
              </a:rPr>
              <a:t>with a bacterial solution the night before delivery seems reasonable due to the increase in wound infections  in  this  group. </a:t>
            </a:r>
            <a:endParaRPr dirty="0" lang="en-US" smtClean="0">
              <a:solidFill>
                <a:prstClr val="black"/>
              </a:solidFill>
              <a:latin typeface="Tw Cen MT" panose="020B0602020104020603"/>
            </a:endParaRPr>
          </a:p>
          <a:p>
            <a:pPr defTabSz="457200" lvl="0">
              <a:lnSpc>
                <a:spcPct val="110000"/>
              </a:lnSpc>
              <a:spcBef>
                <a:spcPts val="0"/>
              </a:spcBef>
              <a:buFont typeface="Wingdings" panose="05000000000000000000" pitchFamily="2" charset="2"/>
              <a:buChar char="Ø"/>
            </a:pPr>
            <a:r>
              <a:rPr dirty="0" lang="en-US" smtClean="0">
                <a:solidFill>
                  <a:prstClr val="black"/>
                </a:solidFill>
                <a:latin typeface="Tw Cen MT" panose="020B0602020104020603"/>
              </a:rPr>
              <a:t> </a:t>
            </a:r>
            <a:r>
              <a:rPr dirty="0" lang="en-US">
                <a:solidFill>
                  <a:prstClr val="black"/>
                </a:solidFill>
                <a:latin typeface="Tw Cen MT" panose="020B0602020104020603"/>
              </a:rPr>
              <a:t>The  patient  is  at  increased  risk  of  thromboembolic  events  due  to decreased prostacyclin production by the platelets. </a:t>
            </a:r>
          </a:p>
          <a:p>
            <a:endParaRPr dirty="0" lang="en-US"/>
          </a:p>
        </p:txBody>
      </p:sp>
      <p:sp>
        <p:nvSpPr>
          <p:cNvPr id="1049460" name="Slide Number Placeholder 3"/>
          <p:cNvSpPr>
            <a:spLocks noGrp="1"/>
          </p:cNvSpPr>
          <p:nvPr>
            <p:ph type="sldNum" sz="quarter" idx="12"/>
          </p:nvPr>
        </p:nvSpPr>
        <p:spPr/>
        <p:txBody>
          <a:bodyPr/>
          <a:p>
            <a:fld id="{5F0F26D2-990D-4104-B198-15B1F813F25B}" type="slidenum">
              <a:rPr lang="en-US" smtClean="0"/>
              <a:t>261</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660" name=""/>
        <p:cNvGrpSpPr/>
        <p:nvPr/>
      </p:nvGrpSpPr>
      <p:grpSpPr>
        <a:xfrm>
          <a:off x="0" y="0"/>
          <a:ext cx="0" cy="0"/>
          <a:chOff x="0" y="0"/>
          <a:chExt cx="0" cy="0"/>
        </a:xfrm>
      </p:grpSpPr>
      <p:sp>
        <p:nvSpPr>
          <p:cNvPr id="1049461" name="Title 1"/>
          <p:cNvSpPr>
            <a:spLocks noGrp="1"/>
          </p:cNvSpPr>
          <p:nvPr>
            <p:ph type="title"/>
          </p:nvPr>
        </p:nvSpPr>
        <p:spPr>
          <a:xfrm>
            <a:off x="1024128" y="585216"/>
            <a:ext cx="9720072" cy="668818"/>
          </a:xfrm>
        </p:spPr>
        <p:txBody>
          <a:bodyPr>
            <a:normAutofit fontScale="90000"/>
          </a:bodyPr>
          <a:p>
            <a:pPr algn="ctr"/>
            <a:r>
              <a:rPr cap="none" dirty="0" lang="en-US" smtClean="0">
                <a:solidFill>
                  <a:srgbClr val="00B0F0"/>
                </a:solidFill>
                <a:latin typeface="Calibri" panose="020F0502020204030204" pitchFamily="34" charset="0"/>
              </a:rPr>
              <a:t/>
            </a:r>
            <a:br>
              <a:rPr cap="none" dirty="0" lang="en-US" smtClean="0">
                <a:solidFill>
                  <a:srgbClr val="00B0F0"/>
                </a:solidFill>
                <a:latin typeface="Calibri" panose="020F0502020204030204" pitchFamily="34" charset="0"/>
              </a:rPr>
            </a:br>
            <a:r>
              <a:rPr cap="none" dirty="0" lang="en-US" smtClean="0">
                <a:solidFill>
                  <a:srgbClr val="00B0F0"/>
                </a:solidFill>
                <a:latin typeface="Calibri" panose="020F0502020204030204" pitchFamily="34" charset="0"/>
              </a:rPr>
              <a:t>Neonatal Care</a:t>
            </a:r>
            <a:r>
              <a:rPr dirty="0" lang="en-US"/>
              <a:t/>
            </a:r>
            <a:br>
              <a:rPr dirty="0" lang="en-US"/>
            </a:br>
            <a:endParaRPr dirty="0" lang="en-US"/>
          </a:p>
        </p:txBody>
      </p:sp>
      <p:sp>
        <p:nvSpPr>
          <p:cNvPr id="1049462" name="Content Placeholder 2"/>
          <p:cNvSpPr>
            <a:spLocks noGrp="1"/>
          </p:cNvSpPr>
          <p:nvPr>
            <p:ph idx="1"/>
          </p:nvPr>
        </p:nvSpPr>
        <p:spPr>
          <a:xfrm>
            <a:off x="1024128" y="1449977"/>
            <a:ext cx="9720073" cy="4859383"/>
          </a:xfrm>
        </p:spPr>
        <p:txBody>
          <a:bodyPr>
            <a:normAutofit/>
          </a:bodyPr>
          <a:p>
            <a:pPr lvl="2">
              <a:lnSpc>
                <a:spcPct val="100000"/>
              </a:lnSpc>
              <a:buClrTx/>
              <a:buFont typeface="Wingdings" panose="05000000000000000000" pitchFamily="2" charset="2"/>
              <a:buChar char="Ø"/>
            </a:pPr>
            <a:r>
              <a:rPr dirty="0" sz="2800" lang="en-US" smtClean="0">
                <a:latin typeface="Calibri" panose="020F0502020204030204" pitchFamily="34" charset="0"/>
              </a:rPr>
              <a:t>Babies  </a:t>
            </a:r>
            <a:r>
              <a:rPr dirty="0" sz="2800" lang="en-US">
                <a:latin typeface="Calibri" panose="020F0502020204030204" pitchFamily="34" charset="0"/>
              </a:rPr>
              <a:t>of  women  with  diabetes  should  be  kept  with  their  mothers  unless  there  is  a  clinical </a:t>
            </a:r>
            <a:r>
              <a:rPr dirty="0" sz="2800" lang="en-US" smtClean="0">
                <a:latin typeface="Calibri" panose="020F0502020204030204" pitchFamily="34" charset="0"/>
              </a:rPr>
              <a:t>complication </a:t>
            </a:r>
            <a:r>
              <a:rPr dirty="0" sz="2800" lang="en-US">
                <a:latin typeface="Calibri" panose="020F0502020204030204" pitchFamily="34" charset="0"/>
              </a:rPr>
              <a:t>or there are abnormal clinical signs that warrant admission for intensive or special </a:t>
            </a:r>
            <a:r>
              <a:rPr dirty="0" sz="2800" lang="en-US" smtClean="0">
                <a:latin typeface="Calibri" panose="020F0502020204030204" pitchFamily="34" charset="0"/>
              </a:rPr>
              <a:t>care</a:t>
            </a:r>
            <a:r>
              <a:rPr dirty="0" sz="2800" lang="en-US">
                <a:latin typeface="Calibri" panose="020F0502020204030204" pitchFamily="34" charset="0"/>
              </a:rPr>
              <a:t>.  </a:t>
            </a:r>
            <a:endParaRPr dirty="0" sz="2800" lang="en-US" smtClean="0">
              <a:latin typeface="Calibri" panose="020F0502020204030204" pitchFamily="34" charset="0"/>
            </a:endParaRPr>
          </a:p>
          <a:p>
            <a:pPr lvl="2">
              <a:lnSpc>
                <a:spcPct val="100000"/>
              </a:lnSpc>
              <a:buClrTx/>
              <a:buFont typeface="Wingdings" panose="05000000000000000000" pitchFamily="2" charset="2"/>
              <a:buChar char="Ø"/>
            </a:pPr>
            <a:r>
              <a:rPr dirty="0" sz="2800" lang="en-US" smtClean="0">
                <a:latin typeface="Calibri" panose="020F0502020204030204" pitchFamily="34" charset="0"/>
              </a:rPr>
              <a:t>However  </a:t>
            </a:r>
            <a:r>
              <a:rPr dirty="0" sz="2800" lang="en-US">
                <a:latin typeface="Calibri" panose="020F0502020204030204" pitchFamily="34" charset="0"/>
              </a:rPr>
              <a:t>they  need  to  be  observed  carefully  for  complications  such  as  </a:t>
            </a:r>
            <a:r>
              <a:rPr dirty="0" sz="2800" lang="en-US" smtClean="0">
                <a:latin typeface="Calibri" panose="020F0502020204030204" pitchFamily="34" charset="0"/>
              </a:rPr>
              <a:t>hypoglycemia, </a:t>
            </a:r>
          </a:p>
          <a:p>
            <a:pPr lvl="2">
              <a:lnSpc>
                <a:spcPct val="100000"/>
              </a:lnSpc>
              <a:buClrTx/>
              <a:buFont typeface="Wingdings" panose="05000000000000000000" pitchFamily="2" charset="2"/>
              <a:buChar char="Ø"/>
            </a:pPr>
            <a:r>
              <a:rPr dirty="0" sz="2800" lang="en-US" smtClean="0">
                <a:latin typeface="Calibri" panose="020F0502020204030204" pitchFamily="34" charset="0"/>
              </a:rPr>
              <a:t>Respiratory </a:t>
            </a:r>
            <a:r>
              <a:rPr dirty="0" sz="2800" lang="en-US">
                <a:latin typeface="Calibri" panose="020F0502020204030204" pitchFamily="34" charset="0"/>
              </a:rPr>
              <a:t>Distress Syndrome (RDS) and neonatal </a:t>
            </a:r>
            <a:r>
              <a:rPr dirty="0" sz="2800" lang="en-US" smtClean="0">
                <a:latin typeface="Calibri" panose="020F0502020204030204" pitchFamily="34" charset="0"/>
              </a:rPr>
              <a:t>jaundice.</a:t>
            </a:r>
          </a:p>
          <a:p>
            <a:pPr lvl="2">
              <a:lnSpc>
                <a:spcPct val="100000"/>
              </a:lnSpc>
              <a:buClrTx/>
              <a:buFont typeface="Wingdings" panose="05000000000000000000" pitchFamily="2" charset="2"/>
              <a:buChar char="Ø"/>
            </a:pPr>
            <a:r>
              <a:rPr dirty="0" sz="2800" lang="en-US" smtClean="0">
                <a:latin typeface="Calibri" panose="020F0502020204030204" pitchFamily="34" charset="0"/>
              </a:rPr>
              <a:t>Breastfeeding </a:t>
            </a:r>
            <a:r>
              <a:rPr dirty="0" sz="2800" lang="en-US">
                <a:latin typeface="Calibri" panose="020F0502020204030204" pitchFamily="34" charset="0"/>
              </a:rPr>
              <a:t>is not affected by diabetes and is generally encouraged. </a:t>
            </a:r>
          </a:p>
        </p:txBody>
      </p:sp>
    </p:spTree>
  </p:cSld>
  <p:clrMapOvr>
    <a:masterClrMapping/>
  </p:clrMapOvr>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661" name=""/>
        <p:cNvGrpSpPr/>
        <p:nvPr/>
      </p:nvGrpSpPr>
      <p:grpSpPr>
        <a:xfrm>
          <a:off x="0" y="0"/>
          <a:ext cx="0" cy="0"/>
          <a:chOff x="0" y="0"/>
          <a:chExt cx="0" cy="0"/>
        </a:xfrm>
      </p:grpSpPr>
      <p:sp>
        <p:nvSpPr>
          <p:cNvPr id="1049463" name="Title 1"/>
          <p:cNvSpPr>
            <a:spLocks noGrp="1"/>
          </p:cNvSpPr>
          <p:nvPr>
            <p:ph type="title"/>
          </p:nvPr>
        </p:nvSpPr>
        <p:spPr>
          <a:xfrm>
            <a:off x="1024128" y="283335"/>
            <a:ext cx="9720072" cy="656823"/>
          </a:xfrm>
        </p:spPr>
        <p:txBody>
          <a:bodyPr>
            <a:normAutofit fontScale="90000"/>
          </a:bodyPr>
          <a:p>
            <a:pPr algn="ctr"/>
            <a:r>
              <a:rPr cap="none" dirty="0" lang="en-US" smtClean="0">
                <a:solidFill>
                  <a:srgbClr val="00B0F0"/>
                </a:solidFill>
                <a:latin typeface="+mn-lt"/>
              </a:rPr>
              <a:t/>
            </a:r>
            <a:br>
              <a:rPr cap="none" dirty="0" lang="en-US" smtClean="0">
                <a:solidFill>
                  <a:srgbClr val="00B0F0"/>
                </a:solidFill>
                <a:latin typeface="+mn-lt"/>
              </a:rPr>
            </a:br>
            <a:r>
              <a:rPr cap="none" dirty="0" lang="en-US" smtClean="0">
                <a:solidFill>
                  <a:srgbClr val="00B0F0"/>
                </a:solidFill>
                <a:latin typeface="+mn-lt"/>
              </a:rPr>
              <a:t>Postnatal Care</a:t>
            </a:r>
            <a:br>
              <a:rPr cap="none" dirty="0" lang="en-US" smtClean="0">
                <a:solidFill>
                  <a:srgbClr val="00B0F0"/>
                </a:solidFill>
                <a:latin typeface="+mn-lt"/>
              </a:rPr>
            </a:br>
            <a:endParaRPr cap="none" dirty="0" lang="en-US">
              <a:solidFill>
                <a:srgbClr val="00B0F0"/>
              </a:solidFill>
              <a:latin typeface="+mn-lt"/>
            </a:endParaRPr>
          </a:p>
        </p:txBody>
      </p:sp>
      <p:sp>
        <p:nvSpPr>
          <p:cNvPr id="1049464" name="Content Placeholder 2"/>
          <p:cNvSpPr>
            <a:spLocks noGrp="1"/>
          </p:cNvSpPr>
          <p:nvPr>
            <p:ph idx="1"/>
          </p:nvPr>
        </p:nvSpPr>
        <p:spPr>
          <a:xfrm>
            <a:off x="1024128" y="1030310"/>
            <a:ext cx="10497312" cy="5279050"/>
          </a:xfrm>
        </p:spPr>
        <p:txBody>
          <a:bodyPr>
            <a:noAutofit/>
          </a:bodyPr>
          <a:p>
            <a:pPr algn="just" lvl="2">
              <a:buClrTx/>
              <a:buFont typeface="Wingdings" panose="05000000000000000000" pitchFamily="2" charset="2"/>
              <a:buChar char="Ø"/>
            </a:pPr>
            <a:r>
              <a:rPr dirty="0" sz="2800" lang="en-US" smtClean="0">
                <a:latin typeface="Calibri" panose="020F0502020204030204" pitchFamily="34" charset="0"/>
              </a:rPr>
              <a:t>Women </a:t>
            </a:r>
            <a:r>
              <a:rPr dirty="0" sz="2800" lang="en-US">
                <a:latin typeface="Calibri" panose="020F0502020204030204" pitchFamily="34" charset="0"/>
              </a:rPr>
              <a:t>who were diagnosed with gestational diabetes should be offered lifestyle advice (including </a:t>
            </a:r>
            <a:r>
              <a:rPr dirty="0" sz="2800" lang="en-US" smtClean="0">
                <a:latin typeface="Calibri" panose="020F0502020204030204" pitchFamily="34" charset="0"/>
              </a:rPr>
              <a:t>weight </a:t>
            </a:r>
            <a:r>
              <a:rPr dirty="0" sz="2800" lang="en-US">
                <a:latin typeface="Calibri" panose="020F0502020204030204" pitchFamily="34" charset="0"/>
              </a:rPr>
              <a:t>control, diet and exercise) and offered a fasting plasma glucose  measurement at  6-week </a:t>
            </a:r>
            <a:r>
              <a:rPr dirty="0" sz="2800" lang="en-US" smtClean="0">
                <a:latin typeface="Calibri" panose="020F0502020204030204" pitchFamily="34" charset="0"/>
              </a:rPr>
              <a:t>postnatal </a:t>
            </a:r>
            <a:r>
              <a:rPr dirty="0" sz="2800" lang="en-US">
                <a:latin typeface="Calibri" panose="020F0502020204030204" pitchFamily="34" charset="0"/>
              </a:rPr>
              <a:t>check and annually thereafter. </a:t>
            </a:r>
          </a:p>
          <a:p>
            <a:pPr algn="just" lvl="2">
              <a:buClrTx/>
              <a:buFont typeface="Wingdings" panose="05000000000000000000" pitchFamily="2" charset="2"/>
              <a:buChar char="Ø"/>
            </a:pPr>
            <a:r>
              <a:rPr dirty="0" sz="2800" lang="en-US">
                <a:latin typeface="Calibri" panose="020F0502020204030204" pitchFamily="34" charset="0"/>
              </a:rPr>
              <a:t>Contraception should be offered. For gestational diabetes, all methods are MEC category 1. </a:t>
            </a:r>
          </a:p>
          <a:p>
            <a:pPr algn="just" lvl="2">
              <a:buClrTx/>
              <a:buFont typeface="Wingdings" panose="05000000000000000000" pitchFamily="2" charset="2"/>
              <a:buChar char="Ø"/>
            </a:pPr>
            <a:r>
              <a:rPr dirty="0" sz="2800" lang="en-US">
                <a:latin typeface="Calibri" panose="020F0502020204030204" pitchFamily="34" charset="0"/>
              </a:rPr>
              <a:t>However if the diabetes is persistent, hormonal methods are MEC category 2, while IUCD is MEC </a:t>
            </a:r>
            <a:r>
              <a:rPr dirty="0" sz="2800" lang="en-US" smtClean="0">
                <a:latin typeface="Calibri" panose="020F0502020204030204" pitchFamily="34" charset="0"/>
              </a:rPr>
              <a:t>category </a:t>
            </a:r>
            <a:r>
              <a:rPr dirty="0" sz="2800" lang="en-US">
                <a:latin typeface="Calibri" panose="020F0502020204030204" pitchFamily="34" charset="0"/>
              </a:rPr>
              <a:t>1. Female </a:t>
            </a:r>
            <a:r>
              <a:rPr dirty="0" sz="2800" lang="en-US" smtClean="0">
                <a:latin typeface="Calibri" panose="020F0502020204030204" pitchFamily="34" charset="0"/>
              </a:rPr>
              <a:t>sterilization </a:t>
            </a:r>
            <a:r>
              <a:rPr dirty="0" sz="2800" lang="en-US">
                <a:latin typeface="Calibri" panose="020F0502020204030204" pitchFamily="34" charset="0"/>
              </a:rPr>
              <a:t>needs extra preparation and precaution (category C).</a:t>
            </a:r>
          </a:p>
          <a:p>
            <a:pPr algn="just" lvl="2">
              <a:buClrTx/>
              <a:buFont typeface="Wingdings" panose="05000000000000000000" pitchFamily="2" charset="2"/>
              <a:buChar char="Ø"/>
            </a:pPr>
            <a:r>
              <a:rPr dirty="0" sz="2800" lang="en-US">
                <a:latin typeface="Calibri" panose="020F0502020204030204" pitchFamily="34" charset="0"/>
              </a:rPr>
              <a:t>In  case  of  vascular  complications  including  kidney,  ocular  or  nerve  damage,  hormonal </a:t>
            </a:r>
            <a:r>
              <a:rPr dirty="0" sz="2800" lang="en-US" smtClean="0">
                <a:latin typeface="Calibri" panose="020F0502020204030204" pitchFamily="34" charset="0"/>
              </a:rPr>
              <a:t>contraceptives </a:t>
            </a:r>
            <a:r>
              <a:rPr dirty="0" sz="2800" lang="en-US">
                <a:latin typeface="Calibri" panose="020F0502020204030204" pitchFamily="34" charset="0"/>
              </a:rPr>
              <a:t>are categories 3 /4 meaning they should generally not be used.</a:t>
            </a:r>
          </a:p>
        </p:txBody>
      </p:sp>
    </p:spTree>
  </p:cSld>
  <p:clrMapOvr>
    <a:masterClrMapping/>
  </p:clrMapOvr>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sp>
        <p:nvSpPr>
          <p:cNvPr id="1049465" name="Title 1"/>
          <p:cNvSpPr>
            <a:spLocks noGrp="1"/>
          </p:cNvSpPr>
          <p:nvPr>
            <p:ph type="title"/>
          </p:nvPr>
        </p:nvSpPr>
        <p:spPr/>
        <p:txBody>
          <a:bodyPr/>
          <a:p>
            <a:pPr algn="ctr"/>
            <a:r>
              <a:rPr dirty="0" lang="en-US" smtClean="0">
                <a:solidFill>
                  <a:srgbClr val="FF0000"/>
                </a:solidFill>
              </a:rPr>
              <a:t>11. Urinary Tract Infections in pregnancy</a:t>
            </a:r>
            <a:endParaRPr dirty="0" lang="en-US">
              <a:solidFill>
                <a:srgbClr val="FF0000"/>
              </a:solidFill>
            </a:endParaRPr>
          </a:p>
        </p:txBody>
      </p:sp>
      <p:sp>
        <p:nvSpPr>
          <p:cNvPr id="1049466" name="Content Placeholder 2"/>
          <p:cNvSpPr>
            <a:spLocks noGrp="1"/>
          </p:cNvSpPr>
          <p:nvPr>
            <p:ph idx="1"/>
          </p:nvPr>
        </p:nvSpPr>
        <p:spPr/>
        <p:txBody>
          <a:bodyPr/>
          <a:p>
            <a:pPr algn="just"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Urinary tract infection  </a:t>
            </a:r>
            <a:r>
              <a:rPr dirty="0" sz="2800" lang="en-US">
                <a:ea typeface="Times New Roman" panose="02020603050405020304" pitchFamily="18" charset="0"/>
              </a:rPr>
              <a:t>is a common problem among pregnant women</a:t>
            </a:r>
            <a:r>
              <a:rPr dirty="0" sz="2800" lang="en-US" smtClean="0">
                <a:ea typeface="Times New Roman" panose="02020603050405020304" pitchFamily="18" charset="0"/>
              </a:rPr>
              <a:t>.</a:t>
            </a:r>
          </a:p>
          <a:p>
            <a:pPr algn="just"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In a pregnant woman, this infection presents in different forms, some of which are serious, and others of mild consequence. </a:t>
            </a:r>
            <a:endParaRPr dirty="0" sz="2800" lang="en-US" smtClean="0">
              <a:ea typeface="Times New Roman" panose="02020603050405020304" pitchFamily="18" charset="0"/>
            </a:endParaRPr>
          </a:p>
          <a:p>
            <a:pPr algn="just" indent="-342900" lvl="2" marL="102870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common conditions of urinary tract infection in pregnancy are: </a:t>
            </a:r>
            <a:endParaRPr dirty="0" sz="2800" lang="en-US" smtClean="0">
              <a:ea typeface="Times New Roman" panose="02020603050405020304" pitchFamily="18" charset="0"/>
            </a:endParaRPr>
          </a:p>
          <a:p>
            <a:pPr algn="just" indent="-514350" lvl="4" marL="2114550">
              <a:lnSpc>
                <a:spcPct val="100000"/>
              </a:lnSpc>
              <a:spcBef>
                <a:spcPts val="0"/>
              </a:spcBef>
              <a:buFont typeface="+mj-lt"/>
              <a:buAutoNum type="arabicPeriod"/>
            </a:pPr>
            <a:r>
              <a:rPr dirty="0" sz="2800" i="1" lang="en-US" smtClean="0">
                <a:ea typeface="Times New Roman" panose="02020603050405020304" pitchFamily="18" charset="0"/>
              </a:rPr>
              <a:t>Asymptomatic </a:t>
            </a:r>
            <a:r>
              <a:rPr dirty="0" sz="2800" i="1" lang="en-US" err="1" smtClean="0">
                <a:ea typeface="Times New Roman" panose="02020603050405020304" pitchFamily="18" charset="0"/>
              </a:rPr>
              <a:t>bacteriuria</a:t>
            </a:r>
            <a:endParaRPr dirty="0" sz="2800" i="1" lang="en-US" smtClean="0">
              <a:ea typeface="Times New Roman" panose="02020603050405020304" pitchFamily="18" charset="0"/>
            </a:endParaRPr>
          </a:p>
          <a:p>
            <a:pPr algn="just" indent="-514350" lvl="4" marL="2114550">
              <a:lnSpc>
                <a:spcPct val="100000"/>
              </a:lnSpc>
              <a:spcBef>
                <a:spcPts val="0"/>
              </a:spcBef>
              <a:buFont typeface="+mj-lt"/>
              <a:buAutoNum type="arabicPeriod"/>
            </a:pPr>
            <a:r>
              <a:rPr dirty="0" sz="2800" i="1" lang="en-US" smtClean="0">
                <a:ea typeface="Times New Roman" panose="02020603050405020304" pitchFamily="18" charset="0"/>
              </a:rPr>
              <a:t>Acute cystitis</a:t>
            </a:r>
          </a:p>
          <a:p>
            <a:pPr algn="just" indent="-514350" lvl="4" marL="2114550">
              <a:lnSpc>
                <a:spcPct val="100000"/>
              </a:lnSpc>
              <a:spcBef>
                <a:spcPts val="0"/>
              </a:spcBef>
              <a:buFont typeface="+mj-lt"/>
              <a:buAutoNum type="arabicPeriod"/>
            </a:pPr>
            <a:r>
              <a:rPr dirty="0" sz="2800" i="1" lang="en-US" smtClean="0">
                <a:ea typeface="Times New Roman" panose="02020603050405020304" pitchFamily="18" charset="0"/>
              </a:rPr>
              <a:t>Acute </a:t>
            </a:r>
            <a:r>
              <a:rPr dirty="0" sz="2800" i="1" lang="en-US">
                <a:ea typeface="Times New Roman" panose="02020603050405020304" pitchFamily="18" charset="0"/>
              </a:rPr>
              <a:t>pyelonephritis</a:t>
            </a:r>
          </a:p>
          <a:p>
            <a:endParaRPr dirty="0" lang="en-US"/>
          </a:p>
        </p:txBody>
      </p:sp>
      <p:sp>
        <p:nvSpPr>
          <p:cNvPr id="1049467" name="Slide Number Placeholder 3"/>
          <p:cNvSpPr>
            <a:spLocks noGrp="1"/>
          </p:cNvSpPr>
          <p:nvPr>
            <p:ph type="sldNum" sz="quarter" idx="12"/>
          </p:nvPr>
        </p:nvSpPr>
        <p:spPr/>
        <p:txBody>
          <a:bodyPr/>
          <a:p>
            <a:fld id="{5F0F26D2-990D-4104-B198-15B1F813F25B}" type="slidenum">
              <a:rPr lang="en-US" smtClean="0"/>
              <a:t>264</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663" name=""/>
        <p:cNvGrpSpPr/>
        <p:nvPr/>
      </p:nvGrpSpPr>
      <p:grpSpPr>
        <a:xfrm>
          <a:off x="0" y="0"/>
          <a:ext cx="0" cy="0"/>
          <a:chOff x="0" y="0"/>
          <a:chExt cx="0" cy="0"/>
        </a:xfrm>
      </p:grpSpPr>
      <p:sp>
        <p:nvSpPr>
          <p:cNvPr id="1049468" name="Title 1"/>
          <p:cNvSpPr>
            <a:spLocks noGrp="1"/>
          </p:cNvSpPr>
          <p:nvPr>
            <p:ph type="title"/>
          </p:nvPr>
        </p:nvSpPr>
        <p:spPr>
          <a:xfrm>
            <a:off x="838200" y="115910"/>
            <a:ext cx="10515600" cy="901522"/>
          </a:xfrm>
        </p:spPr>
        <p:txBody>
          <a:bodyPr>
            <a:normAutofit/>
          </a:bodyPr>
          <a:p>
            <a:pPr algn="ctr"/>
            <a:r>
              <a:rPr dirty="0" lang="en-US" smtClean="0">
                <a:solidFill>
                  <a:srgbClr val="00B0F0"/>
                </a:solidFill>
                <a:latin typeface="+mn-lt"/>
              </a:rPr>
              <a:t>UTI In Pregnancy</a:t>
            </a:r>
            <a:endParaRPr dirty="0" lang="en-US">
              <a:solidFill>
                <a:srgbClr val="00B0F0"/>
              </a:solidFill>
              <a:latin typeface="+mn-lt"/>
            </a:endParaRPr>
          </a:p>
        </p:txBody>
      </p:sp>
      <p:sp>
        <p:nvSpPr>
          <p:cNvPr id="1049469" name="Content Placeholder 2"/>
          <p:cNvSpPr>
            <a:spLocks noGrp="1"/>
          </p:cNvSpPr>
          <p:nvPr>
            <p:ph idx="1"/>
          </p:nvPr>
        </p:nvSpPr>
        <p:spPr>
          <a:xfrm>
            <a:off x="851079" y="1004552"/>
            <a:ext cx="10515600" cy="5486400"/>
          </a:xfrm>
        </p:spPr>
        <p:txBody>
          <a:bodyPr>
            <a:normAutofit/>
          </a:bodyPr>
          <a:p>
            <a:pPr algn="just" marR="0">
              <a:spcBef>
                <a:spcPts val="0"/>
              </a:spcBef>
              <a:spcAft>
                <a:spcPts val="0"/>
              </a:spcAft>
            </a:pPr>
            <a:r>
              <a:rPr dirty="0" lang="en-US" smtClean="0">
                <a:ea typeface="Times New Roman" panose="02020603050405020304" pitchFamily="18" charset="0"/>
              </a:rPr>
              <a:t>UTI is common in pregnancy </a:t>
            </a:r>
            <a:endParaRPr dirty="0" lang="en-US">
              <a:ea typeface="Times New Roman" panose="02020603050405020304" pitchFamily="18" charset="0"/>
            </a:endParaRPr>
          </a:p>
          <a:p>
            <a:pPr algn="just" marL="0" marR="0">
              <a:lnSpc>
                <a:spcPct val="100000"/>
              </a:lnSpc>
              <a:spcBef>
                <a:spcPts val="0"/>
              </a:spcBef>
              <a:spcAft>
                <a:spcPts val="0"/>
              </a:spcAft>
            </a:pPr>
            <a:r>
              <a:rPr dirty="0" lang="en-US" smtClean="0">
                <a:ea typeface="Times New Roman" panose="02020603050405020304" pitchFamily="18" charset="0"/>
              </a:rPr>
              <a:t>This </a:t>
            </a:r>
            <a:r>
              <a:rPr dirty="0" lang="en-US">
                <a:ea typeface="Times New Roman" panose="02020603050405020304" pitchFamily="18" charset="0"/>
              </a:rPr>
              <a:t>is </a:t>
            </a:r>
            <a:r>
              <a:rPr dirty="0" lang="en-US" smtClean="0">
                <a:ea typeface="Times New Roman" panose="02020603050405020304" pitchFamily="18" charset="0"/>
              </a:rPr>
              <a:t>because:</a:t>
            </a:r>
          </a:p>
          <a:p>
            <a:pPr algn="just" indent="-514350" lvl="2" marL="1200150">
              <a:lnSpc>
                <a:spcPct val="100000"/>
              </a:lnSpc>
              <a:spcBef>
                <a:spcPts val="0"/>
              </a:spcBef>
              <a:buFont typeface="+mj-lt"/>
              <a:buAutoNum type="arabicPeriod"/>
            </a:pPr>
            <a:r>
              <a:rPr dirty="0" sz="2800" lang="en-US" smtClean="0">
                <a:ea typeface="Times New Roman" panose="02020603050405020304" pitchFamily="18" charset="0"/>
              </a:rPr>
              <a:t>The </a:t>
            </a:r>
            <a:r>
              <a:rPr dirty="0" sz="2800" lang="en-US">
                <a:ea typeface="Times New Roman" panose="02020603050405020304" pitchFamily="18" charset="0"/>
              </a:rPr>
              <a:t>pregnant uterus causes </a:t>
            </a:r>
            <a:r>
              <a:rPr b="1" dirty="0" sz="2800" lang="en-US">
                <a:ea typeface="Times New Roman" panose="02020603050405020304" pitchFamily="18" charset="0"/>
              </a:rPr>
              <a:t>pressure on the ureters </a:t>
            </a:r>
            <a:r>
              <a:rPr dirty="0" sz="2800" lang="en-US">
                <a:ea typeface="Times New Roman" panose="02020603050405020304" pitchFamily="18" charset="0"/>
              </a:rPr>
              <a:t>and the </a:t>
            </a:r>
            <a:r>
              <a:rPr b="1" dirty="0" sz="2800" lang="en-US">
                <a:ea typeface="Times New Roman" panose="02020603050405020304" pitchFamily="18" charset="0"/>
              </a:rPr>
              <a:t>bladder</a:t>
            </a:r>
            <a:r>
              <a:rPr dirty="0" sz="2800" lang="en-US">
                <a:ea typeface="Times New Roman" panose="02020603050405020304" pitchFamily="18" charset="0"/>
              </a:rPr>
              <a:t> which delays </a:t>
            </a:r>
            <a:r>
              <a:rPr dirty="0" sz="2800" lang="en-US" smtClean="0">
                <a:ea typeface="Times New Roman" panose="02020603050405020304" pitchFamily="18" charset="0"/>
              </a:rPr>
              <a:t>emptying.</a:t>
            </a:r>
          </a:p>
          <a:p>
            <a:pPr algn="just" indent="-514350" lvl="2" marL="1200150">
              <a:lnSpc>
                <a:spcPct val="100000"/>
              </a:lnSpc>
              <a:spcBef>
                <a:spcPts val="0"/>
              </a:spcBef>
              <a:buFont typeface="+mj-lt"/>
              <a:buAutoNum type="arabicPeriod"/>
            </a:pPr>
            <a:r>
              <a:rPr b="1" dirty="0" sz="2800" lang="en-US" smtClean="0">
                <a:ea typeface="Times New Roman" panose="02020603050405020304" pitchFamily="18" charset="0"/>
              </a:rPr>
              <a:t>The </a:t>
            </a:r>
            <a:r>
              <a:rPr b="1" dirty="0" sz="2800" lang="en-US">
                <a:ea typeface="Times New Roman" panose="02020603050405020304" pitchFamily="18" charset="0"/>
              </a:rPr>
              <a:t>action of hormones </a:t>
            </a:r>
            <a:r>
              <a:rPr dirty="0" sz="2800" lang="en-US">
                <a:ea typeface="Times New Roman" panose="02020603050405020304" pitchFamily="18" charset="0"/>
              </a:rPr>
              <a:t>on the smooth muscles of the ureters and bladder also causes them to relax and dilate easily. This causes urine to move more slowly down the dilated tubes and infection lodges in them </a:t>
            </a:r>
            <a:r>
              <a:rPr dirty="0" sz="2800" lang="en-US" smtClean="0">
                <a:ea typeface="Times New Roman" panose="02020603050405020304" pitchFamily="18" charset="0"/>
              </a:rPr>
              <a:t>easily.</a:t>
            </a:r>
          </a:p>
          <a:p>
            <a:pPr algn="just" indent="-514350" lvl="2" marL="1200150">
              <a:lnSpc>
                <a:spcPct val="100000"/>
              </a:lnSpc>
              <a:spcBef>
                <a:spcPts val="0"/>
              </a:spcBef>
              <a:buFont typeface="Wingdings" panose="05000000000000000000" pitchFamily="2" charset="2"/>
              <a:buChar char="Ø"/>
            </a:pPr>
            <a:r>
              <a:rPr b="1" dirty="0" sz="2800" lang="en-US" smtClean="0">
                <a:ea typeface="Times New Roman" panose="02020603050405020304" pitchFamily="18" charset="0"/>
              </a:rPr>
              <a:t>Normally</a:t>
            </a:r>
            <a:r>
              <a:rPr dirty="0" sz="2800" lang="en-US" smtClean="0">
                <a:ea typeface="Times New Roman" panose="02020603050405020304" pitchFamily="18" charset="0"/>
              </a:rPr>
              <a:t> </a:t>
            </a:r>
            <a:r>
              <a:rPr dirty="0" sz="2800" lang="en-US">
                <a:ea typeface="Times New Roman" panose="02020603050405020304" pitchFamily="18" charset="0"/>
              </a:rPr>
              <a:t>the urinary tract mucosa is highly sensitive to invading organisms and the ureters go into spasmodic contractions to get rid of such invaders. </a:t>
            </a:r>
          </a:p>
          <a:p>
            <a:endParaRPr dirty="0" lang="en-US"/>
          </a:p>
        </p:txBody>
      </p:sp>
      <p:sp>
        <p:nvSpPr>
          <p:cNvPr id="1049470" name="Slide Number Placeholder 3"/>
          <p:cNvSpPr>
            <a:spLocks noGrp="1"/>
          </p:cNvSpPr>
          <p:nvPr>
            <p:ph type="sldNum" sz="quarter" idx="12"/>
          </p:nvPr>
        </p:nvSpPr>
        <p:spPr/>
        <p:txBody>
          <a:bodyPr/>
          <a:p>
            <a:fld id="{5F0F26D2-990D-4104-B198-15B1F813F25B}" type="slidenum">
              <a:rPr lang="en-US" smtClean="0"/>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664" name=""/>
        <p:cNvGrpSpPr/>
        <p:nvPr/>
      </p:nvGrpSpPr>
      <p:grpSpPr>
        <a:xfrm>
          <a:off x="0" y="0"/>
          <a:ext cx="0" cy="0"/>
          <a:chOff x="0" y="0"/>
          <a:chExt cx="0" cy="0"/>
        </a:xfrm>
      </p:grpSpPr>
      <p:sp>
        <p:nvSpPr>
          <p:cNvPr id="1049471" name="Title 1"/>
          <p:cNvSpPr>
            <a:spLocks noGrp="1"/>
          </p:cNvSpPr>
          <p:nvPr>
            <p:ph type="title"/>
          </p:nvPr>
        </p:nvSpPr>
        <p:spPr>
          <a:xfrm>
            <a:off x="838200" y="0"/>
            <a:ext cx="10515600" cy="1159100"/>
          </a:xfrm>
        </p:spPr>
        <p:txBody>
          <a:bodyPr/>
          <a:p>
            <a:pPr algn="ctr"/>
            <a:r>
              <a:rPr dirty="0" lang="en-US" smtClean="0">
                <a:solidFill>
                  <a:srgbClr val="00B0F0"/>
                </a:solidFill>
              </a:rPr>
              <a:t>1. Asymptomatic infections</a:t>
            </a:r>
            <a:endParaRPr dirty="0" lang="en-US">
              <a:solidFill>
                <a:srgbClr val="00B0F0"/>
              </a:solidFill>
            </a:endParaRPr>
          </a:p>
        </p:txBody>
      </p:sp>
      <p:sp>
        <p:nvSpPr>
          <p:cNvPr id="1049472" name="Content Placeholder 2"/>
          <p:cNvSpPr>
            <a:spLocks noGrp="1"/>
          </p:cNvSpPr>
          <p:nvPr>
            <p:ph idx="1"/>
          </p:nvPr>
        </p:nvSpPr>
        <p:spPr>
          <a:xfrm>
            <a:off x="838200" y="1146220"/>
            <a:ext cx="10515600" cy="5344732"/>
          </a:xfrm>
        </p:spPr>
        <p:txBody>
          <a:bodyPr>
            <a:normAutofit lnSpcReduction="10000"/>
          </a:bodyPr>
          <a:p>
            <a:pPr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Asymptomatic </a:t>
            </a:r>
            <a:r>
              <a:rPr dirty="0" sz="2800" lang="en-US" err="1">
                <a:ea typeface="Times New Roman" panose="02020603050405020304" pitchFamily="18" charset="0"/>
              </a:rPr>
              <a:t>bacteriuria</a:t>
            </a:r>
            <a:r>
              <a:rPr dirty="0" sz="2800" lang="en-US">
                <a:ea typeface="Times New Roman" panose="02020603050405020304" pitchFamily="18" charset="0"/>
              </a:rPr>
              <a:t> is more common in pregnant women than in non-pregnant women. </a:t>
            </a:r>
            <a:endParaRPr dirty="0" sz="2800" lang="en-US" smtClean="0">
              <a:ea typeface="Times New Roman" panose="02020603050405020304" pitchFamily="18" charset="0"/>
            </a:endParaRP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condition is also twice as common in pregnant women with </a:t>
            </a:r>
            <a:r>
              <a:rPr b="1" dirty="0" sz="2800" lang="en-US">
                <a:ea typeface="Times New Roman" panose="02020603050405020304" pitchFamily="18" charset="0"/>
              </a:rPr>
              <a:t>sickle cell trait </a:t>
            </a:r>
            <a:r>
              <a:rPr dirty="0" sz="2800" lang="en-US">
                <a:ea typeface="Times New Roman" panose="02020603050405020304" pitchFamily="18" charset="0"/>
              </a:rPr>
              <a:t>and three times in those with </a:t>
            </a:r>
            <a:r>
              <a:rPr b="1" dirty="0" sz="2800" lang="en-US">
                <a:ea typeface="Times New Roman" panose="02020603050405020304" pitchFamily="18" charset="0"/>
              </a:rPr>
              <a:t>diabetes </a:t>
            </a:r>
            <a:r>
              <a:rPr dirty="0" sz="2800" lang="en-US">
                <a:ea typeface="Times New Roman" panose="02020603050405020304" pitchFamily="18" charset="0"/>
              </a:rPr>
              <a:t>as compared to normal pregnant women.</a:t>
            </a:r>
          </a:p>
          <a:p>
            <a:pPr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A woman with asymptomatic UTI may feel nothing except a slight pain when passing urine</a:t>
            </a:r>
            <a:r>
              <a:rPr dirty="0" sz="2800" lang="en-US" smtClean="0">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She may also have </a:t>
            </a:r>
            <a:r>
              <a:rPr b="1" dirty="0" sz="2800" lang="en-US">
                <a:ea typeface="Times New Roman" panose="02020603050405020304" pitchFamily="18" charset="0"/>
              </a:rPr>
              <a:t>offensive smelling urine</a:t>
            </a:r>
            <a:r>
              <a:rPr b="1" dirty="0" sz="2800" lang="en-US" smtClean="0">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If the condition remains untreated during pregnancy, about </a:t>
            </a:r>
            <a:br>
              <a:rPr dirty="0" sz="2800" lang="en-US">
                <a:ea typeface="Times New Roman" panose="02020603050405020304" pitchFamily="18" charset="0"/>
              </a:rPr>
            </a:br>
            <a:r>
              <a:rPr dirty="0" sz="2800" lang="en-US">
                <a:ea typeface="Times New Roman" panose="02020603050405020304" pitchFamily="18" charset="0"/>
              </a:rPr>
              <a:t>25 to 35% </a:t>
            </a:r>
            <a:r>
              <a:rPr b="1" dirty="0" sz="2800" lang="en-US">
                <a:ea typeface="Times New Roman" panose="02020603050405020304" pitchFamily="18" charset="0"/>
              </a:rPr>
              <a:t>of these women will develop acute pyelonephritis</a:t>
            </a:r>
            <a:r>
              <a:rPr b="1" dirty="0" sz="2800" lang="en-US" smtClean="0">
                <a:ea typeface="Times New Roman" panose="02020603050405020304" pitchFamily="18" charset="0"/>
              </a:rPr>
              <a:t>.</a:t>
            </a:r>
          </a:p>
          <a:p>
            <a:pPr indent="-457200" lvl="2">
              <a:lnSpc>
                <a:spcPct val="100000"/>
              </a:lnSpc>
              <a:spcBef>
                <a:spcPts val="0"/>
              </a:spcBef>
              <a:buFont typeface="Wingdings" panose="05000000000000000000" pitchFamily="2" charset="2"/>
              <a:buChar char="Ø"/>
            </a:pPr>
            <a:r>
              <a:rPr b="1" dirty="0" sz="2800" lang="en-US" smtClean="0">
                <a:ea typeface="Times New Roman" panose="02020603050405020304" pitchFamily="18" charset="0"/>
              </a:rPr>
              <a:t>Diagnosis</a:t>
            </a:r>
            <a:r>
              <a:rPr dirty="0" sz="2800" lang="en-US" smtClean="0">
                <a:ea typeface="Times New Roman" panose="02020603050405020304" pitchFamily="18" charset="0"/>
              </a:rPr>
              <a:t> is through laboratory investigations</a:t>
            </a:r>
          </a:p>
          <a:p>
            <a:pPr indent="-457200" lvl="2">
              <a:lnSpc>
                <a:spcPct val="100000"/>
              </a:lnSpc>
              <a:spcBef>
                <a:spcPts val="0"/>
              </a:spcBef>
              <a:buFont typeface="Wingdings" panose="05000000000000000000" pitchFamily="2" charset="2"/>
              <a:buChar char="Ø"/>
            </a:pPr>
            <a:r>
              <a:rPr b="1" dirty="0" sz="2800" lang="en-US" smtClean="0">
                <a:solidFill>
                  <a:srgbClr val="00B0F0"/>
                </a:solidFill>
                <a:ea typeface="Times New Roman" panose="02020603050405020304" pitchFamily="18" charset="0"/>
              </a:rPr>
              <a:t>E-coli </a:t>
            </a:r>
            <a:r>
              <a:rPr b="1" dirty="0" sz="2800" lang="en-US">
                <a:solidFill>
                  <a:srgbClr val="00B0F0"/>
                </a:solidFill>
                <a:ea typeface="Times New Roman" panose="02020603050405020304" pitchFamily="18" charset="0"/>
              </a:rPr>
              <a:t>is the most common organism causing this condition and accounts </a:t>
            </a:r>
            <a:r>
              <a:rPr b="1" dirty="0" sz="2800" lang="en-US" smtClean="0">
                <a:solidFill>
                  <a:srgbClr val="00B0F0"/>
                </a:solidFill>
                <a:ea typeface="Times New Roman" panose="02020603050405020304" pitchFamily="18" charset="0"/>
              </a:rPr>
              <a:t>for 80</a:t>
            </a:r>
            <a:r>
              <a:rPr b="1" dirty="0" sz="2800" lang="en-US">
                <a:solidFill>
                  <a:srgbClr val="00B0F0"/>
                </a:solidFill>
                <a:ea typeface="Times New Roman" panose="02020603050405020304" pitchFamily="18" charset="0"/>
              </a:rPr>
              <a:t>% of the cases</a:t>
            </a:r>
            <a:r>
              <a:rPr b="1" dirty="0" sz="2800" lang="en-US" smtClean="0">
                <a:solidFill>
                  <a:srgbClr val="00B0F0"/>
                </a:solidFill>
                <a:ea typeface="Times New Roman" panose="02020603050405020304" pitchFamily="18" charset="0"/>
              </a:rPr>
              <a:t>.</a:t>
            </a:r>
            <a:endParaRPr b="1" dirty="0" sz="2800" lang="en-US">
              <a:solidFill>
                <a:srgbClr val="00B0F0"/>
              </a:solidFill>
              <a:ea typeface="Times New Roman" panose="02020603050405020304" pitchFamily="18" charset="0"/>
            </a:endParaRPr>
          </a:p>
          <a:p>
            <a:endParaRPr dirty="0" lang="en-US"/>
          </a:p>
        </p:txBody>
      </p:sp>
      <p:sp>
        <p:nvSpPr>
          <p:cNvPr id="1049473" name="Slide Number Placeholder 3"/>
          <p:cNvSpPr>
            <a:spLocks noGrp="1"/>
          </p:cNvSpPr>
          <p:nvPr>
            <p:ph type="sldNum" sz="quarter" idx="12"/>
          </p:nvPr>
        </p:nvSpPr>
        <p:spPr/>
        <p:txBody>
          <a:bodyPr/>
          <a:p>
            <a:fld id="{5F0F26D2-990D-4104-B198-15B1F813F25B}" type="slidenum">
              <a:rPr lang="en-US" smtClean="0"/>
              <a:t>266</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665" name=""/>
        <p:cNvGrpSpPr/>
        <p:nvPr/>
      </p:nvGrpSpPr>
      <p:grpSpPr>
        <a:xfrm>
          <a:off x="0" y="0"/>
          <a:ext cx="0" cy="0"/>
          <a:chOff x="0" y="0"/>
          <a:chExt cx="0" cy="0"/>
        </a:xfrm>
      </p:grpSpPr>
      <p:sp>
        <p:nvSpPr>
          <p:cNvPr id="1049474" name="Title 1"/>
          <p:cNvSpPr>
            <a:spLocks noGrp="1"/>
          </p:cNvSpPr>
          <p:nvPr>
            <p:ph type="title"/>
          </p:nvPr>
        </p:nvSpPr>
        <p:spPr>
          <a:xfrm>
            <a:off x="838200" y="167425"/>
            <a:ext cx="10515600" cy="772733"/>
          </a:xfrm>
        </p:spPr>
        <p:txBody>
          <a:bodyPr/>
          <a:p>
            <a:pPr algn="ctr"/>
            <a:r>
              <a:rPr dirty="0" lang="en-US" smtClean="0">
                <a:solidFill>
                  <a:srgbClr val="00B0F0"/>
                </a:solidFill>
                <a:latin typeface="+mn-lt"/>
              </a:rPr>
              <a:t>2. cystitis</a:t>
            </a:r>
            <a:endParaRPr dirty="0" lang="en-US">
              <a:solidFill>
                <a:srgbClr val="00B0F0"/>
              </a:solidFill>
              <a:latin typeface="+mn-lt"/>
            </a:endParaRPr>
          </a:p>
        </p:txBody>
      </p:sp>
      <p:sp>
        <p:nvSpPr>
          <p:cNvPr id="1049475" name="Content Placeholder 2"/>
          <p:cNvSpPr>
            <a:spLocks noGrp="1"/>
          </p:cNvSpPr>
          <p:nvPr>
            <p:ph idx="1"/>
          </p:nvPr>
        </p:nvSpPr>
        <p:spPr>
          <a:xfrm>
            <a:off x="838200" y="837127"/>
            <a:ext cx="10515600" cy="5339836"/>
          </a:xfrm>
        </p:spPr>
        <p:txBody>
          <a:bodyPr/>
          <a:p>
            <a:pPr marR="0">
              <a:lnSpc>
                <a:spcPct val="100000"/>
              </a:lnSpc>
              <a:spcBef>
                <a:spcPts val="0"/>
              </a:spcBef>
              <a:spcAft>
                <a:spcPts val="0"/>
              </a:spcAft>
              <a:buFont typeface="Wingdings" panose="05000000000000000000" pitchFamily="2" charset="2"/>
              <a:buChar char="Ø"/>
            </a:pPr>
            <a:r>
              <a:rPr dirty="0" lang="en-US">
                <a:ea typeface="Times New Roman" panose="02020603050405020304" pitchFamily="18" charset="0"/>
              </a:rPr>
              <a:t>Acute cystitis is less common in pregnancy than asymptomatic </a:t>
            </a:r>
            <a:r>
              <a:rPr dirty="0" lang="en-US" err="1">
                <a:ea typeface="Times New Roman" panose="02020603050405020304" pitchFamily="18" charset="0"/>
              </a:rPr>
              <a:t>bacteriuria</a:t>
            </a:r>
            <a:r>
              <a:rPr dirty="0" lang="en-US">
                <a:ea typeface="Times New Roman" panose="02020603050405020304" pitchFamily="18" charset="0"/>
              </a:rPr>
              <a:t>. </a:t>
            </a:r>
            <a:endParaRPr dirty="0" lang="en-US" smtClean="0">
              <a:ea typeface="Times New Roman" panose="02020603050405020304" pitchFamily="18" charset="0"/>
            </a:endParaRPr>
          </a:p>
          <a:p>
            <a:pPr indent="-457200"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However</a:t>
            </a:r>
            <a:r>
              <a:rPr dirty="0" lang="en-US">
                <a:ea typeface="Times New Roman" panose="02020603050405020304" pitchFamily="18" charset="0"/>
              </a:rPr>
              <a:t>, it causes more concern because of </a:t>
            </a:r>
            <a:r>
              <a:rPr dirty="0" lang="en-US" smtClean="0">
                <a:ea typeface="Times New Roman" panose="02020603050405020304" pitchFamily="18" charset="0"/>
              </a:rPr>
              <a:t>its </a:t>
            </a:r>
            <a:r>
              <a:rPr dirty="0" lang="en-US">
                <a:ea typeface="Times New Roman" panose="02020603050405020304" pitchFamily="18" charset="0"/>
              </a:rPr>
              <a:t>symptoms. </a:t>
            </a:r>
            <a:endParaRPr dirty="0" lang="en-US" smtClean="0">
              <a:ea typeface="Times New Roman" panose="02020603050405020304" pitchFamily="18" charset="0"/>
            </a:endParaRPr>
          </a:p>
          <a:p>
            <a:pPr indent="-457200"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Acute </a:t>
            </a:r>
            <a:r>
              <a:rPr dirty="0" lang="en-US">
                <a:ea typeface="Times New Roman" panose="02020603050405020304" pitchFamily="18" charset="0"/>
              </a:rPr>
              <a:t>cystitis presents </a:t>
            </a:r>
            <a:r>
              <a:rPr dirty="0" lang="en-US" smtClean="0">
                <a:ea typeface="Times New Roman" panose="02020603050405020304" pitchFamily="18" charset="0"/>
              </a:rPr>
              <a:t>with:</a:t>
            </a:r>
          </a:p>
          <a:p>
            <a:pPr indent="-514350" lvl="5" marL="2571750">
              <a:lnSpc>
                <a:spcPct val="100000"/>
              </a:lnSpc>
              <a:spcBef>
                <a:spcPts val="0"/>
              </a:spcBef>
              <a:buFont typeface="+mj-lt"/>
              <a:buAutoNum type="arabicPeriod"/>
            </a:pPr>
            <a:r>
              <a:rPr dirty="0" sz="2800" lang="en-US">
                <a:ea typeface="Times New Roman" panose="02020603050405020304" pitchFamily="18" charset="0"/>
              </a:rPr>
              <a:t>U</a:t>
            </a:r>
            <a:r>
              <a:rPr dirty="0" sz="2800" lang="en-US" smtClean="0">
                <a:ea typeface="Times New Roman" panose="02020603050405020304" pitchFamily="18" charset="0"/>
              </a:rPr>
              <a:t>rinary </a:t>
            </a:r>
            <a:r>
              <a:rPr dirty="0" sz="2800" lang="en-US">
                <a:ea typeface="Times New Roman" panose="02020603050405020304" pitchFamily="18" charset="0"/>
              </a:rPr>
              <a:t>frequency and urgency, </a:t>
            </a:r>
            <a:endParaRPr dirty="0" sz="2800" lang="en-US" smtClean="0">
              <a:ea typeface="Times New Roman" panose="02020603050405020304" pitchFamily="18" charset="0"/>
            </a:endParaRPr>
          </a:p>
          <a:p>
            <a:pPr indent="-514350" lvl="5" marL="2571750">
              <a:lnSpc>
                <a:spcPct val="100000"/>
              </a:lnSpc>
              <a:spcBef>
                <a:spcPts val="0"/>
              </a:spcBef>
              <a:buFont typeface="+mj-lt"/>
              <a:buAutoNum type="arabicPeriod"/>
            </a:pPr>
            <a:r>
              <a:rPr dirty="0" sz="2800" lang="en-US">
                <a:ea typeface="Times New Roman" panose="02020603050405020304" pitchFamily="18" charset="0"/>
              </a:rPr>
              <a:t>D</a:t>
            </a:r>
            <a:r>
              <a:rPr dirty="0" sz="2800" lang="en-US" smtClean="0">
                <a:ea typeface="Times New Roman" panose="02020603050405020304" pitchFamily="18" charset="0"/>
              </a:rPr>
              <a:t>ysuria,</a:t>
            </a:r>
          </a:p>
          <a:p>
            <a:pPr indent="-514350" lvl="5" marL="2571750">
              <a:lnSpc>
                <a:spcPct val="100000"/>
              </a:lnSpc>
              <a:spcBef>
                <a:spcPts val="0"/>
              </a:spcBef>
              <a:buFont typeface="+mj-lt"/>
              <a:buAutoNum type="arabicPeriod"/>
            </a:pPr>
            <a:r>
              <a:rPr dirty="0" sz="2800" lang="en-US" smtClean="0">
                <a:ea typeface="Times New Roman" panose="02020603050405020304" pitchFamily="18" charset="0"/>
              </a:rPr>
              <a:t> Suprapubic </a:t>
            </a:r>
            <a:r>
              <a:rPr dirty="0" sz="2800" lang="en-US">
                <a:ea typeface="Times New Roman" panose="02020603050405020304" pitchFamily="18" charset="0"/>
              </a:rPr>
              <a:t>discomfort, </a:t>
            </a:r>
            <a:endParaRPr dirty="0" sz="2800" lang="en-US" smtClean="0">
              <a:ea typeface="Times New Roman" panose="02020603050405020304" pitchFamily="18" charset="0"/>
            </a:endParaRPr>
          </a:p>
          <a:p>
            <a:pPr indent="-514350" lvl="5" marL="2571750">
              <a:lnSpc>
                <a:spcPct val="100000"/>
              </a:lnSpc>
              <a:spcBef>
                <a:spcPts val="0"/>
              </a:spcBef>
              <a:buFont typeface="+mj-lt"/>
              <a:buAutoNum type="arabicPeriod"/>
            </a:pPr>
            <a:r>
              <a:rPr dirty="0" sz="2800" lang="en-US">
                <a:ea typeface="Times New Roman" panose="02020603050405020304" pitchFamily="18" charset="0"/>
              </a:rPr>
              <a:t>U</a:t>
            </a:r>
            <a:r>
              <a:rPr dirty="0" sz="2800" lang="en-US" smtClean="0">
                <a:ea typeface="Times New Roman" panose="02020603050405020304" pitchFamily="18" charset="0"/>
              </a:rPr>
              <a:t>rine </a:t>
            </a:r>
            <a:r>
              <a:rPr dirty="0" sz="2800" lang="en-US">
                <a:ea typeface="Times New Roman" panose="02020603050405020304" pitchFamily="18" charset="0"/>
              </a:rPr>
              <a:t>is cloudy with offensive smell </a:t>
            </a:r>
            <a:r>
              <a:rPr dirty="0" sz="2800" lang="en-US" smtClean="0">
                <a:ea typeface="Times New Roman" panose="02020603050405020304" pitchFamily="18" charset="0"/>
              </a:rPr>
              <a:t>if</a:t>
            </a:r>
          </a:p>
          <a:p>
            <a:pPr indent="-514350" lvl="5" marL="2571750">
              <a:lnSpc>
                <a:spcPct val="100000"/>
              </a:lnSpc>
              <a:spcBef>
                <a:spcPts val="0"/>
              </a:spcBef>
              <a:buFont typeface="+mj-lt"/>
              <a:buAutoNum type="arabicPeriod"/>
            </a:pPr>
            <a:r>
              <a:rPr dirty="0" sz="2800" lang="en-US" smtClean="0">
                <a:ea typeface="Times New Roman" panose="02020603050405020304" pitchFamily="18" charset="0"/>
              </a:rPr>
              <a:t> Cultured, </a:t>
            </a:r>
            <a:r>
              <a:rPr dirty="0" sz="2800" lang="en-US">
                <a:ea typeface="Times New Roman" panose="02020603050405020304" pitchFamily="18" charset="0"/>
              </a:rPr>
              <a:t>bacteria cells are identified.</a:t>
            </a:r>
          </a:p>
          <a:p>
            <a:pPr algn="just" marL="0" marR="0">
              <a:spcBef>
                <a:spcPts val="0"/>
              </a:spcBef>
              <a:spcAft>
                <a:spcPts val="0"/>
              </a:spcAft>
            </a:pPr>
            <a:endParaRPr dirty="0" sz="4000" lang="en-US">
              <a:latin typeface="Times New Roman" panose="02020603050405020304" pitchFamily="18" charset="0"/>
              <a:ea typeface="Times New Roman" panose="02020603050405020304" pitchFamily="18" charset="0"/>
            </a:endParaRPr>
          </a:p>
          <a:p>
            <a:endParaRPr dirty="0" lang="en-US"/>
          </a:p>
        </p:txBody>
      </p:sp>
      <p:sp>
        <p:nvSpPr>
          <p:cNvPr id="1049476" name="Slide Number Placeholder 3"/>
          <p:cNvSpPr>
            <a:spLocks noGrp="1"/>
          </p:cNvSpPr>
          <p:nvPr>
            <p:ph type="sldNum" sz="quarter" idx="12"/>
          </p:nvPr>
        </p:nvSpPr>
        <p:spPr/>
        <p:txBody>
          <a:bodyPr/>
          <a:p>
            <a:fld id="{5F0F26D2-990D-4104-B198-15B1F813F25B}" type="slidenum">
              <a:rPr lang="en-US" smtClean="0"/>
              <a:t>267</a:t>
            </a:fld>
            <a:endParaRPr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666" name=""/>
        <p:cNvGrpSpPr/>
        <p:nvPr/>
      </p:nvGrpSpPr>
      <p:grpSpPr>
        <a:xfrm>
          <a:off x="0" y="0"/>
          <a:ext cx="0" cy="0"/>
          <a:chOff x="0" y="0"/>
          <a:chExt cx="0" cy="0"/>
        </a:xfrm>
      </p:grpSpPr>
      <p:sp>
        <p:nvSpPr>
          <p:cNvPr id="1049477" name="Title 1"/>
          <p:cNvSpPr>
            <a:spLocks noGrp="1"/>
          </p:cNvSpPr>
          <p:nvPr>
            <p:ph type="title"/>
          </p:nvPr>
        </p:nvSpPr>
        <p:spPr/>
        <p:txBody>
          <a:bodyPr/>
          <a:p>
            <a:pPr algn="ctr"/>
            <a:r>
              <a:rPr dirty="0" lang="en-US" smtClean="0">
                <a:solidFill>
                  <a:srgbClr val="00B0F0"/>
                </a:solidFill>
                <a:latin typeface="+mn-lt"/>
              </a:rPr>
              <a:t>3. Acute pyelonephritis</a:t>
            </a:r>
            <a:endParaRPr dirty="0" lang="en-US">
              <a:solidFill>
                <a:srgbClr val="00B0F0"/>
              </a:solidFill>
              <a:latin typeface="+mn-lt"/>
            </a:endParaRPr>
          </a:p>
        </p:txBody>
      </p:sp>
      <p:sp>
        <p:nvSpPr>
          <p:cNvPr id="1049478" name="Content Placeholder 2"/>
          <p:cNvSpPr>
            <a:spLocks noGrp="1"/>
          </p:cNvSpPr>
          <p:nvPr>
            <p:ph idx="1"/>
          </p:nvPr>
        </p:nvSpPr>
        <p:spPr/>
        <p:txBody>
          <a:bodyPr>
            <a:normAutofit lnSpcReduction="10000"/>
          </a:bodyPr>
          <a:p>
            <a:pPr marL="0" marR="0">
              <a:lnSpc>
                <a:spcPct val="100000"/>
              </a:lnSpc>
              <a:spcBef>
                <a:spcPts val="1200"/>
              </a:spcBef>
              <a:spcAft>
                <a:spcPts val="0"/>
              </a:spcAft>
            </a:pPr>
            <a:r>
              <a:rPr b="1" dirty="0" lang="en-GB">
                <a:ea typeface="Calibri" panose="020F0502020204030204" pitchFamily="34" charset="0"/>
                <a:cs typeface="Times New Roman" panose="02020603050405020304" pitchFamily="18" charset="0"/>
              </a:rPr>
              <a:t>DEFINITION:</a:t>
            </a:r>
            <a:r>
              <a:rPr dirty="0" lang="en-GB">
                <a:ea typeface="Calibri" panose="020F0502020204030204" pitchFamily="34" charset="0"/>
                <a:cs typeface="Times New Roman" panose="02020603050405020304" pitchFamily="18" charset="0"/>
              </a:rPr>
              <a:t> </a:t>
            </a:r>
            <a:r>
              <a:rPr dirty="0" lang="en-US">
                <a:ea typeface="Times New Roman" panose="02020603050405020304" pitchFamily="18" charset="0"/>
                <a:cs typeface="Times New Roman" panose="02020603050405020304" pitchFamily="18" charset="0"/>
              </a:rPr>
              <a:t>Bacterial pyelonephritis is an acute infection and inflammatory disease of the kidney and renal pelvis involving one or both kidneys.</a:t>
            </a:r>
            <a:endParaRPr dirty="0" sz="2400" lang="en-US">
              <a:ea typeface="Calibri" panose="020F0502020204030204" pitchFamily="34" charset="0"/>
              <a:cs typeface="Times New Roman" panose="02020603050405020304" pitchFamily="18" charset="0"/>
            </a:endParaRPr>
          </a:p>
          <a:p>
            <a:pPr marL="0" marR="0">
              <a:lnSpc>
                <a:spcPct val="100000"/>
              </a:lnSpc>
              <a:spcBef>
                <a:spcPts val="1200"/>
              </a:spcBef>
              <a:spcAft>
                <a:spcPts val="0"/>
              </a:spcAft>
            </a:pPr>
            <a:r>
              <a:rPr b="1" dirty="0" lang="en-US" smtClean="0">
                <a:ea typeface="Times New Roman" panose="02020603050405020304" pitchFamily="18" charset="0"/>
                <a:cs typeface="Times New Roman" panose="02020603050405020304" pitchFamily="18" charset="0"/>
              </a:rPr>
              <a:t>Etiology</a:t>
            </a:r>
            <a:endParaRPr dirty="0" sz="2400" lang="en-US" smtClean="0">
              <a:ea typeface="Times New Roman" panose="02020603050405020304" pitchFamily="18" charset="0"/>
              <a:cs typeface="Times New Roman" panose="02020603050405020304" pitchFamily="18" charset="0"/>
            </a:endParaRPr>
          </a:p>
          <a:p>
            <a:pPr indent="-342900" lvl="2" marL="1028700">
              <a:lnSpc>
                <a:spcPct val="100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Enteric </a:t>
            </a:r>
            <a:r>
              <a:rPr dirty="0" sz="2800" lang="en-US">
                <a:ea typeface="Times New Roman" panose="02020603050405020304" pitchFamily="18" charset="0"/>
                <a:cs typeface="Times New Roman" panose="02020603050405020304" pitchFamily="18" charset="0"/>
              </a:rPr>
              <a:t>bacteria, </a:t>
            </a:r>
            <a:r>
              <a:rPr b="1" dirty="0" sz="2800" lang="en-US">
                <a:ea typeface="Times New Roman" panose="02020603050405020304" pitchFamily="18" charset="0"/>
                <a:cs typeface="Times New Roman" panose="02020603050405020304" pitchFamily="18" charset="0"/>
              </a:rPr>
              <a:t>such as E. coli, is most common </a:t>
            </a:r>
            <a:r>
              <a:rPr dirty="0" sz="2800" lang="en-US">
                <a:ea typeface="Times New Roman" panose="02020603050405020304" pitchFamily="18" charset="0"/>
                <a:cs typeface="Times New Roman" panose="02020603050405020304" pitchFamily="18" charset="0"/>
              </a:rPr>
              <a:t>pathogen; </a:t>
            </a:r>
            <a:endParaRPr dirty="0" sz="2800" lang="en-US" smtClean="0">
              <a:ea typeface="Times New Roman" panose="02020603050405020304" pitchFamily="18" charset="0"/>
              <a:cs typeface="Times New Roman" panose="02020603050405020304" pitchFamily="18" charset="0"/>
            </a:endParaRPr>
          </a:p>
          <a:p>
            <a:pPr indent="-342900" lvl="2" marL="1028700">
              <a:lnSpc>
                <a:spcPct val="100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Other  </a:t>
            </a:r>
            <a:r>
              <a:rPr dirty="0" sz="2800" lang="en-US">
                <a:ea typeface="Times New Roman" panose="02020603050405020304" pitchFamily="18" charset="0"/>
                <a:cs typeface="Times New Roman" panose="02020603050405020304" pitchFamily="18" charset="0"/>
              </a:rPr>
              <a:t>gram-negative pathogens include Proteus species, </a:t>
            </a:r>
            <a:r>
              <a:rPr dirty="0" sz="2800" lang="en-US" err="1">
                <a:ea typeface="Times New Roman" panose="02020603050405020304" pitchFamily="18" charset="0"/>
                <a:cs typeface="Times New Roman" panose="02020603050405020304" pitchFamily="18" charset="0"/>
              </a:rPr>
              <a:t>Klebsiella</a:t>
            </a:r>
            <a:r>
              <a:rPr dirty="0" sz="2800" lang="en-US">
                <a:ea typeface="Times New Roman" panose="02020603050405020304" pitchFamily="18" charset="0"/>
                <a:cs typeface="Times New Roman" panose="02020603050405020304" pitchFamily="18" charset="0"/>
              </a:rPr>
              <a:t>, and Pseudomonas. </a:t>
            </a:r>
            <a:endParaRPr dirty="0" sz="2800" lang="en-US" smtClean="0">
              <a:ea typeface="Times New Roman" panose="02020603050405020304" pitchFamily="18" charset="0"/>
              <a:cs typeface="Times New Roman" panose="02020603050405020304" pitchFamily="18" charset="0"/>
            </a:endParaRPr>
          </a:p>
          <a:p>
            <a:pPr indent="-342900" lvl="2" marL="1028700">
              <a:lnSpc>
                <a:spcPct val="100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Gram-positive </a:t>
            </a:r>
            <a:r>
              <a:rPr dirty="0" sz="2800" lang="en-US">
                <a:ea typeface="Times New Roman" panose="02020603050405020304" pitchFamily="18" charset="0"/>
                <a:cs typeface="Times New Roman" panose="02020603050405020304" pitchFamily="18" charset="0"/>
              </a:rPr>
              <a:t>bacteria are less common, but include Enterococcus and Staphylococcus </a:t>
            </a:r>
            <a:r>
              <a:rPr dirty="0" sz="2800" lang="en-US" err="1">
                <a:ea typeface="Times New Roman" panose="02020603050405020304" pitchFamily="18" charset="0"/>
                <a:cs typeface="Times New Roman" panose="02020603050405020304" pitchFamily="18" charset="0"/>
              </a:rPr>
              <a:t>aureus</a:t>
            </a:r>
            <a:r>
              <a:rPr dirty="0" sz="2800" lang="en-US">
                <a:ea typeface="Times New Roman" panose="02020603050405020304" pitchFamily="18" charset="0"/>
                <a:cs typeface="Times New Roman" panose="02020603050405020304" pitchFamily="18" charset="0"/>
              </a:rPr>
              <a:t>.</a:t>
            </a:r>
            <a:endParaRPr dirty="0" sz="2800" lang="en-US">
              <a:ea typeface="Calibri" panose="020F0502020204030204" pitchFamily="34" charset="0"/>
              <a:cs typeface="Times New Roman" panose="02020603050405020304" pitchFamily="18" charset="0"/>
            </a:endParaRPr>
          </a:p>
          <a:p>
            <a:endParaRPr dirty="0" lang="en-US"/>
          </a:p>
        </p:txBody>
      </p:sp>
      <p:sp>
        <p:nvSpPr>
          <p:cNvPr id="1049479" name="Slide Number Placeholder 3"/>
          <p:cNvSpPr>
            <a:spLocks noGrp="1"/>
          </p:cNvSpPr>
          <p:nvPr>
            <p:ph type="sldNum" sz="quarter" idx="12"/>
          </p:nvPr>
        </p:nvSpPr>
        <p:spPr/>
        <p:txBody>
          <a:bodyPr/>
          <a:p>
            <a:fld id="{5F0F26D2-990D-4104-B198-15B1F813F25B}" type="slidenum">
              <a:rPr lang="en-US" smtClean="0"/>
              <a:t>268</a:t>
            </a:fld>
            <a:endParaRPr 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667" name=""/>
        <p:cNvGrpSpPr/>
        <p:nvPr/>
      </p:nvGrpSpPr>
      <p:grpSpPr>
        <a:xfrm>
          <a:off x="0" y="0"/>
          <a:ext cx="0" cy="0"/>
          <a:chOff x="0" y="0"/>
          <a:chExt cx="0" cy="0"/>
        </a:xfrm>
      </p:grpSpPr>
      <p:sp>
        <p:nvSpPr>
          <p:cNvPr id="1049480" name="Title 1"/>
          <p:cNvSpPr>
            <a:spLocks noGrp="1"/>
          </p:cNvSpPr>
          <p:nvPr>
            <p:ph type="title"/>
          </p:nvPr>
        </p:nvSpPr>
        <p:spPr/>
        <p:txBody>
          <a:bodyPr/>
          <a:p>
            <a:pPr algn="ctr"/>
            <a:r>
              <a:rPr dirty="0" lang="en-US" smtClean="0">
                <a:solidFill>
                  <a:srgbClr val="00B0F0"/>
                </a:solidFill>
              </a:rPr>
              <a:t>Pathophysiology </a:t>
            </a:r>
            <a:endParaRPr dirty="0" lang="en-US">
              <a:solidFill>
                <a:srgbClr val="00B0F0"/>
              </a:solidFill>
            </a:endParaRPr>
          </a:p>
        </p:txBody>
      </p:sp>
      <p:sp>
        <p:nvSpPr>
          <p:cNvPr id="1049481" name="Content Placeholder 2"/>
          <p:cNvSpPr>
            <a:spLocks noGrp="1"/>
          </p:cNvSpPr>
          <p:nvPr>
            <p:ph idx="1"/>
          </p:nvPr>
        </p:nvSpPr>
        <p:spPr/>
        <p:txBody>
          <a:bodyPr/>
          <a:p>
            <a:pPr indent="0" marL="0">
              <a:lnSpc>
                <a:spcPct val="100000"/>
              </a:lnSpc>
              <a:buNone/>
            </a:pPr>
            <a:endParaRPr dirty="0" sz="3200" lang="en-US"/>
          </a:p>
          <a:p>
            <a:pPr lvl="2">
              <a:lnSpc>
                <a:spcPct val="100000"/>
              </a:lnSpc>
            </a:pPr>
            <a:r>
              <a:rPr dirty="0" sz="3200" lang="en-US" smtClean="0">
                <a:solidFill>
                  <a:prstClr val="black"/>
                </a:solidFill>
                <a:ea typeface="Times New Roman" panose="02020603050405020304" pitchFamily="18" charset="0"/>
                <a:cs typeface="Times New Roman" panose="02020603050405020304" pitchFamily="18" charset="0"/>
              </a:rPr>
              <a:t>Bacterial </a:t>
            </a:r>
            <a:r>
              <a:rPr dirty="0" sz="3200" lang="en-US">
                <a:solidFill>
                  <a:prstClr val="black"/>
                </a:solidFill>
                <a:ea typeface="Times New Roman" panose="02020603050405020304" pitchFamily="18" charset="0"/>
                <a:cs typeface="Times New Roman" panose="02020603050405020304" pitchFamily="18" charset="0"/>
              </a:rPr>
              <a:t>infection usually ascends from the lower urinary tract; </a:t>
            </a:r>
            <a:endParaRPr dirty="0" sz="3200" lang="en-US" smtClean="0">
              <a:solidFill>
                <a:prstClr val="black"/>
              </a:solidFill>
              <a:ea typeface="Times New Roman" panose="02020603050405020304" pitchFamily="18" charset="0"/>
              <a:cs typeface="Times New Roman" panose="02020603050405020304" pitchFamily="18" charset="0"/>
            </a:endParaRPr>
          </a:p>
          <a:p>
            <a:pPr lvl="2">
              <a:lnSpc>
                <a:spcPct val="100000"/>
              </a:lnSpc>
            </a:pPr>
            <a:r>
              <a:rPr dirty="0" sz="3200" lang="en-US" smtClean="0">
                <a:solidFill>
                  <a:prstClr val="black"/>
                </a:solidFill>
                <a:ea typeface="Times New Roman" panose="02020603050405020304" pitchFamily="18" charset="0"/>
                <a:cs typeface="Times New Roman" panose="02020603050405020304" pitchFamily="18" charset="0"/>
              </a:rPr>
              <a:t>Low-grade </a:t>
            </a:r>
            <a:r>
              <a:rPr dirty="0" sz="3200" lang="en-US">
                <a:solidFill>
                  <a:prstClr val="black"/>
                </a:solidFill>
                <a:ea typeface="Times New Roman" panose="02020603050405020304" pitchFamily="18" charset="0"/>
                <a:cs typeface="Times New Roman" panose="02020603050405020304" pitchFamily="18" charset="0"/>
              </a:rPr>
              <a:t>inflammation and abscess </a:t>
            </a:r>
            <a:r>
              <a:rPr dirty="0" sz="3200" lang="en-US" smtClean="0">
                <a:solidFill>
                  <a:prstClr val="black"/>
                </a:solidFill>
                <a:ea typeface="Times New Roman" panose="02020603050405020304" pitchFamily="18" charset="0"/>
                <a:cs typeface="Times New Roman" panose="02020603050405020304" pitchFamily="18" charset="0"/>
              </a:rPr>
              <a:t>formation.</a:t>
            </a:r>
          </a:p>
          <a:p>
            <a:pPr lvl="2">
              <a:lnSpc>
                <a:spcPct val="100000"/>
              </a:lnSpc>
            </a:pPr>
            <a:r>
              <a:rPr dirty="0" sz="3200" lang="en-US" smtClean="0">
                <a:solidFill>
                  <a:prstClr val="black"/>
                </a:solidFill>
                <a:ea typeface="Times New Roman" panose="02020603050405020304" pitchFamily="18" charset="0"/>
                <a:cs typeface="Times New Roman" panose="02020603050405020304" pitchFamily="18" charset="0"/>
              </a:rPr>
              <a:t>Chronic </a:t>
            </a:r>
            <a:r>
              <a:rPr dirty="0" sz="3200" lang="en-US">
                <a:solidFill>
                  <a:prstClr val="black"/>
                </a:solidFill>
                <a:ea typeface="Times New Roman" panose="02020603050405020304" pitchFamily="18" charset="0"/>
                <a:cs typeface="Times New Roman" panose="02020603050405020304" pitchFamily="18" charset="0"/>
              </a:rPr>
              <a:t>pyelonephritis may result in scarred, atrophic, and nonfunctioning kidneys.</a:t>
            </a:r>
            <a:endParaRPr dirty="0" sz="3200" lang="en-US">
              <a:solidFill>
                <a:prstClr val="black"/>
              </a:solidFill>
              <a:ea typeface="Calibri" panose="020F0502020204030204" pitchFamily="34" charset="0"/>
              <a:cs typeface="Times New Roman" panose="02020603050405020304" pitchFamily="18" charset="0"/>
            </a:endParaRPr>
          </a:p>
          <a:p>
            <a:endParaRPr dirty="0" lang="en-US"/>
          </a:p>
        </p:txBody>
      </p:sp>
      <p:sp>
        <p:nvSpPr>
          <p:cNvPr id="1049482" name="Slide Number Placeholder 3"/>
          <p:cNvSpPr>
            <a:spLocks noGrp="1"/>
          </p:cNvSpPr>
          <p:nvPr>
            <p:ph type="sldNum" sz="quarter" idx="12"/>
          </p:nvPr>
        </p:nvSpPr>
        <p:spPr/>
        <p:txBody>
          <a:bodyPr/>
          <a:p>
            <a:fld id="{5F0F26D2-990D-4104-B198-15B1F813F25B}" type="slidenum">
              <a:rPr lang="en-US" smtClean="0"/>
              <a:t>269</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696" name="Title 1"/>
          <p:cNvSpPr>
            <a:spLocks noGrp="1"/>
          </p:cNvSpPr>
          <p:nvPr>
            <p:ph type="title"/>
          </p:nvPr>
        </p:nvSpPr>
        <p:spPr>
          <a:xfrm>
            <a:off x="838200" y="128790"/>
            <a:ext cx="10515600" cy="1030310"/>
          </a:xfrm>
        </p:spPr>
        <p:txBody>
          <a:bodyPr>
            <a:normAutofit fontScale="90000"/>
          </a:bodyPr>
          <a:p>
            <a:pPr algn="ctr"/>
            <a:r>
              <a:rPr dirty="0" sz="4000" lang="en-US">
                <a:solidFill>
                  <a:srgbClr val="00B0F0"/>
                </a:solidFill>
                <a:latin typeface="Calibri" panose="020F0502020204030204"/>
              </a:rPr>
              <a:t>1. Monozygotic or </a:t>
            </a:r>
            <a:r>
              <a:rPr dirty="0" sz="4000" lang="en-US" err="1">
                <a:solidFill>
                  <a:srgbClr val="00B0F0"/>
                </a:solidFill>
                <a:latin typeface="Calibri" panose="020F0502020204030204"/>
              </a:rPr>
              <a:t>uniovular</a:t>
            </a:r>
            <a:r>
              <a:rPr dirty="0" sz="4000" lang="en-US">
                <a:solidFill>
                  <a:srgbClr val="00B0F0"/>
                </a:solidFill>
                <a:latin typeface="Calibri" panose="020F0502020204030204"/>
              </a:rPr>
              <a:t> or identical  twins</a:t>
            </a:r>
            <a:br>
              <a:rPr dirty="0" sz="4000" lang="en-US">
                <a:solidFill>
                  <a:srgbClr val="00B0F0"/>
                </a:solidFill>
                <a:latin typeface="Calibri" panose="020F0502020204030204"/>
              </a:rPr>
            </a:br>
            <a:r>
              <a:rPr dirty="0" sz="4000" lang="en-US">
                <a:solidFill>
                  <a:srgbClr val="00B0F0"/>
                </a:solidFill>
                <a:latin typeface="Calibri" panose="020F0502020204030204"/>
              </a:rPr>
              <a:t> ( 20%)</a:t>
            </a:r>
            <a:endParaRPr dirty="0" lang="en-US"/>
          </a:p>
        </p:txBody>
      </p:sp>
      <p:sp>
        <p:nvSpPr>
          <p:cNvPr id="1048697" name="Content Placeholder 2"/>
          <p:cNvSpPr>
            <a:spLocks noGrp="1"/>
          </p:cNvSpPr>
          <p:nvPr>
            <p:ph idx="1"/>
          </p:nvPr>
        </p:nvSpPr>
        <p:spPr>
          <a:xfrm>
            <a:off x="838200" y="1159100"/>
            <a:ext cx="10515600" cy="5396246"/>
          </a:xfrm>
        </p:spPr>
        <p:txBody>
          <a:bodyPr>
            <a:normAutofit fontScale="96429" lnSpcReduction="10000"/>
          </a:bodyPr>
          <a:p>
            <a:pPr>
              <a:lnSpc>
                <a:spcPct val="110000"/>
              </a:lnSpc>
            </a:pPr>
            <a:r>
              <a:rPr dirty="0" lang="en-US" smtClean="0"/>
              <a:t>The twining may occur at different periods after fertilization and this </a:t>
            </a:r>
            <a:r>
              <a:rPr dirty="0" lang="en-US" err="1" smtClean="0"/>
              <a:t>markedlyinfluencies</a:t>
            </a:r>
            <a:r>
              <a:rPr dirty="0" lang="en-US" smtClean="0"/>
              <a:t> the process of implantation and formation of </a:t>
            </a:r>
            <a:r>
              <a:rPr dirty="0" lang="en-US" err="1" smtClean="0"/>
              <a:t>foetal</a:t>
            </a:r>
            <a:r>
              <a:rPr dirty="0" lang="en-US" smtClean="0"/>
              <a:t> membranes.</a:t>
            </a:r>
          </a:p>
          <a:p>
            <a:pPr>
              <a:lnSpc>
                <a:spcPct val="110000"/>
              </a:lnSpc>
            </a:pPr>
            <a:r>
              <a:rPr dirty="0" lang="en-US" smtClean="0"/>
              <a:t>The following possibility may occur:</a:t>
            </a:r>
          </a:p>
          <a:p>
            <a:pPr indent="-457200" lvl="2" marL="1371600">
              <a:lnSpc>
                <a:spcPct val="110000"/>
              </a:lnSpc>
              <a:buFont typeface="+mj-lt"/>
              <a:buAutoNum type="arabicPeriod"/>
            </a:pPr>
            <a:r>
              <a:rPr dirty="0" sz="2800" i="1" lang="en-US" smtClean="0"/>
              <a:t>If the division takes </a:t>
            </a:r>
            <a:r>
              <a:rPr b="1" dirty="0" sz="2800" i="1" lang="en-US" smtClean="0"/>
              <a:t>place within 72 hours after fertilization </a:t>
            </a:r>
            <a:r>
              <a:rPr dirty="0" sz="2800" lang="en-US" smtClean="0"/>
              <a:t>( prior to </a:t>
            </a:r>
            <a:r>
              <a:rPr dirty="0" sz="2800" lang="en-US" err="1" smtClean="0"/>
              <a:t>morula</a:t>
            </a:r>
            <a:r>
              <a:rPr dirty="0" sz="2800" lang="en-US" smtClean="0"/>
              <a:t> stage) the resulting embryos will have two separate placenta, chorion, amnions 33% (DCDA placenta)</a:t>
            </a:r>
          </a:p>
          <a:p>
            <a:pPr indent="-457200" lvl="2" marL="1371600">
              <a:lnSpc>
                <a:spcPct val="110000"/>
              </a:lnSpc>
              <a:buFont typeface="+mj-lt"/>
              <a:buAutoNum type="arabicPeriod"/>
            </a:pPr>
            <a:r>
              <a:rPr dirty="0" sz="2800" i="1" lang="en-US" smtClean="0"/>
              <a:t>If the division takes place </a:t>
            </a:r>
            <a:r>
              <a:rPr b="1" dirty="0" sz="2800" i="1" lang="en-US" smtClean="0"/>
              <a:t>between the fourth and eighth day </a:t>
            </a:r>
            <a:r>
              <a:rPr dirty="0" sz="2800" lang="en-US" smtClean="0"/>
              <a:t>after the formation of the inner cell mass when chorion has already developed there will be two amnion, one chorion 66% (MCDA)</a:t>
            </a:r>
          </a:p>
        </p:txBody>
      </p:sp>
      <p:sp>
        <p:nvSpPr>
          <p:cNvPr id="1048698" name="Slide Number Placeholder 4"/>
          <p:cNvSpPr>
            <a:spLocks noGrp="1"/>
          </p:cNvSpPr>
          <p:nvPr>
            <p:ph type="sldNum" sz="quarter" idx="12"/>
          </p:nvPr>
        </p:nvSpPr>
        <p:spPr/>
        <p:txBody>
          <a:bodyPr/>
          <a:p>
            <a:fld id="{5F0F26D2-990D-4104-B198-15B1F813F25B}" type="slidenum">
              <a:rPr lang="en-US" smtClean="0"/>
              <a:t>27</a:t>
            </a:fld>
            <a:endParaRPr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668" name=""/>
        <p:cNvGrpSpPr/>
        <p:nvPr/>
      </p:nvGrpSpPr>
      <p:grpSpPr>
        <a:xfrm>
          <a:off x="0" y="0"/>
          <a:ext cx="0" cy="0"/>
          <a:chOff x="0" y="0"/>
          <a:chExt cx="0" cy="0"/>
        </a:xfrm>
      </p:grpSpPr>
      <p:sp>
        <p:nvSpPr>
          <p:cNvPr id="1049483" name="Title 1"/>
          <p:cNvSpPr>
            <a:spLocks noGrp="1"/>
          </p:cNvSpPr>
          <p:nvPr>
            <p:ph type="title"/>
          </p:nvPr>
        </p:nvSpPr>
        <p:spPr/>
        <p:txBody>
          <a:bodyPr/>
          <a:p>
            <a:pPr algn="ctr"/>
            <a:r>
              <a:rPr dirty="0" lang="en-US" smtClean="0">
                <a:solidFill>
                  <a:srgbClr val="00B0F0"/>
                </a:solidFill>
                <a:latin typeface="+mn-lt"/>
              </a:rPr>
              <a:t>Clinical presentation of acute pyelonephritis</a:t>
            </a:r>
            <a:endParaRPr dirty="0" lang="en-US">
              <a:solidFill>
                <a:srgbClr val="00B0F0"/>
              </a:solidFill>
              <a:latin typeface="+mn-lt"/>
            </a:endParaRPr>
          </a:p>
        </p:txBody>
      </p:sp>
      <p:sp>
        <p:nvSpPr>
          <p:cNvPr id="1049484" name="Content Placeholder 2"/>
          <p:cNvSpPr>
            <a:spLocks noGrp="1"/>
          </p:cNvSpPr>
          <p:nvPr>
            <p:ph idx="1"/>
          </p:nvPr>
        </p:nvSpPr>
        <p:spPr/>
        <p:txBody>
          <a:bodyPr/>
          <a:p>
            <a:pPr algn="just" lvl="1" marL="457200">
              <a:spcBef>
                <a:spcPts val="0"/>
              </a:spcBef>
            </a:pPr>
            <a:r>
              <a:rPr dirty="0" sz="2800" lang="en-US">
                <a:ea typeface="Times New Roman" panose="02020603050405020304" pitchFamily="18" charset="0"/>
              </a:rPr>
              <a:t>In acute pyelonephritis, the patient will present with the </a:t>
            </a:r>
            <a:br>
              <a:rPr dirty="0" sz="2800" lang="en-US">
                <a:ea typeface="Times New Roman" panose="02020603050405020304" pitchFamily="18" charset="0"/>
              </a:rPr>
            </a:br>
            <a:r>
              <a:rPr dirty="0" sz="2800" lang="en-US">
                <a:ea typeface="Times New Roman" panose="02020603050405020304" pitchFamily="18" charset="0"/>
              </a:rPr>
              <a:t>following </a:t>
            </a:r>
            <a:r>
              <a:rPr dirty="0" sz="2800" lang="en-US" smtClean="0">
                <a:ea typeface="Times New Roman" panose="02020603050405020304" pitchFamily="18" charset="0"/>
              </a:rPr>
              <a:t>symptoms:</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Fever</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Nausea </a:t>
            </a:r>
            <a:r>
              <a:rPr dirty="0" sz="2800" lang="en-US">
                <a:ea typeface="Times New Roman" panose="02020603050405020304" pitchFamily="18" charset="0"/>
              </a:rPr>
              <a:t>and </a:t>
            </a:r>
            <a:r>
              <a:rPr dirty="0" sz="2800" lang="en-US" smtClean="0">
                <a:ea typeface="Times New Roman" panose="02020603050405020304" pitchFamily="18" charset="0"/>
              </a:rPr>
              <a:t>vomiting</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Headache</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Urinary frequency</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Dysuria</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Shivering </a:t>
            </a:r>
            <a:r>
              <a:rPr dirty="0" sz="2800" lang="en-US">
                <a:ea typeface="Times New Roman" panose="02020603050405020304" pitchFamily="18" charset="0"/>
              </a:rPr>
              <a:t>or </a:t>
            </a:r>
            <a:r>
              <a:rPr dirty="0" sz="2800" lang="en-US" smtClean="0">
                <a:ea typeface="Times New Roman" panose="02020603050405020304" pitchFamily="18" charset="0"/>
              </a:rPr>
              <a:t>chills</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Lower </a:t>
            </a:r>
            <a:r>
              <a:rPr dirty="0" sz="2800" lang="en-US">
                <a:ea typeface="Times New Roman" panose="02020603050405020304" pitchFamily="18" charset="0"/>
              </a:rPr>
              <a:t>abdominal </a:t>
            </a:r>
            <a:r>
              <a:rPr dirty="0" sz="2800" lang="en-US" smtClean="0">
                <a:ea typeface="Times New Roman" panose="02020603050405020304" pitchFamily="18" charset="0"/>
              </a:rPr>
              <a:t>pain</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Dehydration</a:t>
            </a:r>
            <a:r>
              <a:rPr dirty="0" sz="2800" lang="en-US">
                <a:ea typeface="Times New Roman" panose="02020603050405020304" pitchFamily="18" charset="0"/>
              </a:rPr>
              <a:t> if vomiting has been </a:t>
            </a:r>
            <a:r>
              <a:rPr dirty="0" sz="2800" lang="en-US" smtClean="0">
                <a:ea typeface="Times New Roman" panose="02020603050405020304" pitchFamily="18" charset="0"/>
              </a:rPr>
              <a:t>severe</a:t>
            </a:r>
          </a:p>
          <a:p>
            <a:pPr algn="just" indent="-285750" lvl="4" marL="1885950">
              <a:spcBef>
                <a:spcPts val="0"/>
              </a:spcBef>
              <a:buFont typeface="Wingdings" panose="05000000000000000000" pitchFamily="2" charset="2"/>
              <a:buChar char="Ø"/>
            </a:pPr>
            <a:r>
              <a:rPr dirty="0" sz="2800" lang="en-US" smtClean="0">
                <a:ea typeface="Times New Roman" panose="02020603050405020304" pitchFamily="18" charset="0"/>
              </a:rPr>
              <a:t>Renal </a:t>
            </a:r>
            <a:r>
              <a:rPr dirty="0" sz="2800" lang="en-US">
                <a:ea typeface="Times New Roman" panose="02020603050405020304" pitchFamily="18" charset="0"/>
              </a:rPr>
              <a:t>angle tenderness on examination</a:t>
            </a:r>
          </a:p>
          <a:p>
            <a:endParaRPr dirty="0" lang="en-US"/>
          </a:p>
        </p:txBody>
      </p:sp>
      <p:sp>
        <p:nvSpPr>
          <p:cNvPr id="1049485" name="Slide Number Placeholder 3"/>
          <p:cNvSpPr>
            <a:spLocks noGrp="1"/>
          </p:cNvSpPr>
          <p:nvPr>
            <p:ph type="sldNum" sz="quarter" idx="12"/>
          </p:nvPr>
        </p:nvSpPr>
        <p:spPr/>
        <p:txBody>
          <a:bodyPr/>
          <a:p>
            <a:fld id="{5F0F26D2-990D-4104-B198-15B1F813F25B}" type="slidenum">
              <a:rPr lang="en-US" smtClean="0"/>
              <a:t>270</a:t>
            </a:fld>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669" name=""/>
        <p:cNvGrpSpPr/>
        <p:nvPr/>
      </p:nvGrpSpPr>
      <p:grpSpPr>
        <a:xfrm>
          <a:off x="0" y="0"/>
          <a:ext cx="0" cy="0"/>
          <a:chOff x="0" y="0"/>
          <a:chExt cx="0" cy="0"/>
        </a:xfrm>
      </p:grpSpPr>
      <p:sp>
        <p:nvSpPr>
          <p:cNvPr id="1049486" name="Title 1"/>
          <p:cNvSpPr>
            <a:spLocks noGrp="1"/>
          </p:cNvSpPr>
          <p:nvPr>
            <p:ph type="title"/>
          </p:nvPr>
        </p:nvSpPr>
        <p:spPr>
          <a:xfrm>
            <a:off x="838200" y="128789"/>
            <a:ext cx="10515600" cy="1081825"/>
          </a:xfrm>
        </p:spPr>
        <p:txBody>
          <a:bodyPr/>
          <a:p>
            <a:pPr algn="ctr"/>
            <a:r>
              <a:rPr dirty="0" lang="en-US" smtClean="0">
                <a:solidFill>
                  <a:srgbClr val="00B0F0"/>
                </a:solidFill>
              </a:rPr>
              <a:t>Diagnosis </a:t>
            </a:r>
            <a:endParaRPr dirty="0" lang="en-US">
              <a:solidFill>
                <a:srgbClr val="00B0F0"/>
              </a:solidFill>
            </a:endParaRPr>
          </a:p>
        </p:txBody>
      </p:sp>
      <p:sp>
        <p:nvSpPr>
          <p:cNvPr id="1049487" name="Content Placeholder 2"/>
          <p:cNvSpPr>
            <a:spLocks noGrp="1"/>
          </p:cNvSpPr>
          <p:nvPr>
            <p:ph idx="1"/>
          </p:nvPr>
        </p:nvSpPr>
        <p:spPr>
          <a:xfrm>
            <a:off x="838200" y="1159098"/>
            <a:ext cx="10515600" cy="5241701"/>
          </a:xfrm>
        </p:spPr>
        <p:txBody>
          <a:bodyPr>
            <a:normAutofit lnSpcReduction="10000"/>
          </a:bodyPr>
          <a:p>
            <a:pPr marL="0" marR="0">
              <a:lnSpc>
                <a:spcPct val="115000"/>
              </a:lnSpc>
              <a:spcBef>
                <a:spcPts val="1200"/>
              </a:spcBef>
              <a:spcAft>
                <a:spcPts val="0"/>
              </a:spcAft>
            </a:pPr>
            <a:r>
              <a:rPr b="1" dirty="0" lang="en-US">
                <a:ea typeface="Times New Roman" panose="02020603050405020304" pitchFamily="18" charset="0"/>
                <a:cs typeface="Times New Roman" panose="02020603050405020304" pitchFamily="18" charset="0"/>
              </a:rPr>
              <a:t>Diagnostic </a:t>
            </a:r>
            <a:r>
              <a:rPr b="1" dirty="0" lang="en-US" smtClean="0">
                <a:ea typeface="Times New Roman" panose="02020603050405020304" pitchFamily="18" charset="0"/>
                <a:cs typeface="Times New Roman" panose="02020603050405020304" pitchFamily="18" charset="0"/>
              </a:rPr>
              <a:t>Evaluation</a:t>
            </a:r>
            <a:endParaRPr dirty="0" lang="en-US" smtClean="0">
              <a:ea typeface="Times New Roman" panose="02020603050405020304" pitchFamily="18" charset="0"/>
              <a:cs typeface="Times New Roman" panose="02020603050405020304" pitchFamily="18" charset="0"/>
            </a:endParaRPr>
          </a:p>
          <a:p>
            <a:pPr indent="-342900" lvl="2" marL="1028700">
              <a:lnSpc>
                <a:spcPct val="115000"/>
              </a:lnSpc>
              <a:spcBef>
                <a:spcPts val="120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Urinalysis </a:t>
            </a:r>
            <a:r>
              <a:rPr dirty="0" sz="2800" lang="en-US">
                <a:ea typeface="Times New Roman" panose="02020603050405020304" pitchFamily="18" charset="0"/>
                <a:cs typeface="Times New Roman" panose="02020603050405020304" pitchFamily="18" charset="0"/>
              </a:rPr>
              <a:t>(dipstick or microscopic) to identify leukocytes, bacteria, and RBCs and WBCs in urine; white cell casts may also be </a:t>
            </a:r>
            <a:r>
              <a:rPr dirty="0" sz="2800" lang="en-US" smtClean="0">
                <a:ea typeface="Times New Roman" panose="02020603050405020304" pitchFamily="18" charset="0"/>
                <a:cs typeface="Times New Roman" panose="02020603050405020304" pitchFamily="18" charset="0"/>
              </a:rPr>
              <a:t>seen.</a:t>
            </a:r>
          </a:p>
          <a:p>
            <a:pPr indent="-342900" lvl="2" marL="1028700">
              <a:lnSpc>
                <a:spcPct val="115000"/>
              </a:lnSpc>
              <a:spcBef>
                <a:spcPts val="120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Urine </a:t>
            </a:r>
            <a:r>
              <a:rPr b="1" dirty="0" sz="2800" lang="en-US">
                <a:ea typeface="Times New Roman" panose="02020603050405020304" pitchFamily="18" charset="0"/>
                <a:cs typeface="Times New Roman" panose="02020603050405020304" pitchFamily="18" charset="0"/>
              </a:rPr>
              <a:t>culture </a:t>
            </a:r>
            <a:r>
              <a:rPr dirty="0" sz="2800" lang="en-US">
                <a:ea typeface="Times New Roman" panose="02020603050405020304" pitchFamily="18" charset="0"/>
                <a:cs typeface="Times New Roman" panose="02020603050405020304" pitchFamily="18" charset="0"/>
              </a:rPr>
              <a:t>to identify causative </a:t>
            </a:r>
            <a:r>
              <a:rPr dirty="0" sz="2800" lang="en-US" smtClean="0">
                <a:ea typeface="Times New Roman" panose="02020603050405020304" pitchFamily="18" charset="0"/>
                <a:cs typeface="Times New Roman" panose="02020603050405020304" pitchFamily="18" charset="0"/>
              </a:rPr>
              <a:t>bacteria.</a:t>
            </a:r>
          </a:p>
          <a:p>
            <a:pPr indent="-342900" lvl="2" marL="1028700">
              <a:lnSpc>
                <a:spcPct val="115000"/>
              </a:lnSpc>
              <a:spcBef>
                <a:spcPts val="120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CBC </a:t>
            </a:r>
            <a:r>
              <a:rPr b="1" dirty="0" sz="2800" lang="en-US">
                <a:ea typeface="Times New Roman" panose="02020603050405020304" pitchFamily="18" charset="0"/>
                <a:cs typeface="Times New Roman" panose="02020603050405020304" pitchFamily="18" charset="0"/>
              </a:rPr>
              <a:t>shows elevated </a:t>
            </a:r>
            <a:r>
              <a:rPr dirty="0" sz="2800" lang="en-US">
                <a:ea typeface="Times New Roman" panose="02020603050405020304" pitchFamily="18" charset="0"/>
                <a:cs typeface="Times New Roman" panose="02020603050405020304" pitchFamily="18" charset="0"/>
              </a:rPr>
              <a:t>WBC count consisting of neutrophils and </a:t>
            </a:r>
            <a:r>
              <a:rPr dirty="0" sz="2800" lang="en-US" smtClean="0">
                <a:ea typeface="Times New Roman" panose="02020603050405020304" pitchFamily="18" charset="0"/>
                <a:cs typeface="Times New Roman" panose="02020603050405020304" pitchFamily="18" charset="0"/>
              </a:rPr>
              <a:t>bands.</a:t>
            </a:r>
          </a:p>
          <a:p>
            <a:pPr indent="-342900" lvl="2" marL="1028700">
              <a:lnSpc>
                <a:spcPct val="115000"/>
              </a:lnSpc>
              <a:spcBef>
                <a:spcPts val="120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Intravenous </a:t>
            </a:r>
            <a:r>
              <a:rPr b="1" dirty="0" sz="2800" lang="en-US">
                <a:ea typeface="Times New Roman" panose="02020603050405020304" pitchFamily="18" charset="0"/>
                <a:cs typeface="Times New Roman" panose="02020603050405020304" pitchFamily="18" charset="0"/>
              </a:rPr>
              <a:t>urography </a:t>
            </a:r>
            <a:r>
              <a:rPr dirty="0" sz="2800" lang="en-US">
                <a:ea typeface="Times New Roman" panose="02020603050405020304" pitchFamily="18" charset="0"/>
                <a:cs typeface="Times New Roman" panose="02020603050405020304" pitchFamily="18" charset="0"/>
              </a:rPr>
              <a:t>(IVU) or</a:t>
            </a:r>
            <a:r>
              <a:rPr b="1" dirty="0" sz="2800" lang="en-US">
                <a:ea typeface="Times New Roman" panose="02020603050405020304" pitchFamily="18" charset="0"/>
                <a:cs typeface="Times New Roman" panose="02020603050405020304" pitchFamily="18" charset="0"/>
              </a:rPr>
              <a:t> renal ultrasound </a:t>
            </a:r>
            <a:r>
              <a:rPr dirty="0" sz="2800" lang="en-US">
                <a:ea typeface="Times New Roman" panose="02020603050405020304" pitchFamily="18" charset="0"/>
                <a:cs typeface="Times New Roman" panose="02020603050405020304" pitchFamily="18" charset="0"/>
              </a:rPr>
              <a:t>to evaluate for urinary tract obstruction; other radiologic or urinary tests as necessary.</a:t>
            </a:r>
            <a:endParaRPr dirty="0" sz="2800" lang="en-US">
              <a:ea typeface="Calibri" panose="020F0502020204030204" pitchFamily="34" charset="0"/>
              <a:cs typeface="Times New Roman" panose="02020603050405020304" pitchFamily="18" charset="0"/>
            </a:endParaRPr>
          </a:p>
          <a:p>
            <a:endParaRPr dirty="0" lang="en-US"/>
          </a:p>
        </p:txBody>
      </p:sp>
      <p:sp>
        <p:nvSpPr>
          <p:cNvPr id="1049488" name="Slide Number Placeholder 3"/>
          <p:cNvSpPr>
            <a:spLocks noGrp="1"/>
          </p:cNvSpPr>
          <p:nvPr>
            <p:ph type="sldNum" sz="quarter" idx="12"/>
          </p:nvPr>
        </p:nvSpPr>
        <p:spPr/>
        <p:txBody>
          <a:bodyPr/>
          <a:p>
            <a:fld id="{5F0F26D2-990D-4104-B198-15B1F813F25B}" type="slidenum">
              <a:rPr lang="en-US" smtClean="0"/>
              <a:t>271</a:t>
            </a:fld>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670" name=""/>
        <p:cNvGrpSpPr/>
        <p:nvPr/>
      </p:nvGrpSpPr>
      <p:grpSpPr>
        <a:xfrm>
          <a:off x="0" y="0"/>
          <a:ext cx="0" cy="0"/>
          <a:chOff x="0" y="0"/>
          <a:chExt cx="0" cy="0"/>
        </a:xfrm>
      </p:grpSpPr>
      <p:sp>
        <p:nvSpPr>
          <p:cNvPr id="1049489" name="Title 1"/>
          <p:cNvSpPr>
            <a:spLocks noGrp="1"/>
          </p:cNvSpPr>
          <p:nvPr>
            <p:ph type="title"/>
          </p:nvPr>
        </p:nvSpPr>
        <p:spPr>
          <a:xfrm>
            <a:off x="838200" y="90153"/>
            <a:ext cx="10515600" cy="914399"/>
          </a:xfrm>
        </p:spPr>
        <p:txBody>
          <a:bodyPr/>
          <a:p>
            <a:pPr algn="ctr"/>
            <a:r>
              <a:rPr dirty="0" lang="en-US" smtClean="0">
                <a:solidFill>
                  <a:srgbClr val="00B0F0"/>
                </a:solidFill>
              </a:rPr>
              <a:t>Management </a:t>
            </a:r>
            <a:endParaRPr dirty="0" lang="en-US">
              <a:solidFill>
                <a:srgbClr val="00B0F0"/>
              </a:solidFill>
            </a:endParaRPr>
          </a:p>
        </p:txBody>
      </p:sp>
      <p:sp>
        <p:nvSpPr>
          <p:cNvPr id="1049490" name="Content Placeholder 2"/>
          <p:cNvSpPr>
            <a:spLocks noGrp="1"/>
          </p:cNvSpPr>
          <p:nvPr>
            <p:ph idx="1"/>
          </p:nvPr>
        </p:nvSpPr>
        <p:spPr>
          <a:xfrm>
            <a:off x="978794" y="1275008"/>
            <a:ext cx="10431888" cy="5409127"/>
          </a:xfrm>
        </p:spPr>
        <p:txBody>
          <a:bodyPr>
            <a:noAutofit/>
          </a:bodyPr>
          <a:p>
            <a:pPr indent="-457200" marR="0">
              <a:lnSpc>
                <a:spcPct val="115000"/>
              </a:lnSpc>
              <a:spcBef>
                <a:spcPts val="1200"/>
              </a:spcBef>
              <a:spcAft>
                <a:spcPts val="0"/>
              </a:spcAft>
              <a:buFont typeface="Wingdings" panose="05000000000000000000" pitchFamily="2" charset="2"/>
              <a:buChar char="Ø"/>
            </a:pPr>
            <a:r>
              <a:rPr b="1" dirty="0" lang="en-US" smtClean="0">
                <a:ea typeface="Times New Roman" panose="02020603050405020304" pitchFamily="18" charset="0"/>
                <a:cs typeface="Times New Roman" panose="02020603050405020304" pitchFamily="18" charset="0"/>
              </a:rPr>
              <a:t>Treatment</a:t>
            </a:r>
            <a:r>
              <a:rPr dirty="0" lang="en-US" smtClean="0">
                <a:ea typeface="Times New Roman" panose="02020603050405020304" pitchFamily="18" charset="0"/>
                <a:cs typeface="Times New Roman" panose="02020603050405020304" pitchFamily="18" charset="0"/>
              </a:rPr>
              <a:t>: </a:t>
            </a:r>
          </a:p>
          <a:p>
            <a:pPr indent="-514350" lvl="3" marL="1657350">
              <a:lnSpc>
                <a:spcPct val="115000"/>
              </a:lnSpc>
              <a:spcBef>
                <a:spcPts val="1200"/>
              </a:spcBef>
              <a:buFont typeface="+mj-lt"/>
              <a:buAutoNum type="arabicPeriod"/>
            </a:pPr>
            <a:r>
              <a:rPr dirty="0" sz="2800" lang="en-US" smtClean="0">
                <a:ea typeface="Times New Roman" panose="02020603050405020304" pitchFamily="18" charset="0"/>
                <a:cs typeface="Times New Roman" panose="02020603050405020304" pitchFamily="18" charset="0"/>
              </a:rPr>
              <a:t>For </a:t>
            </a:r>
            <a:r>
              <a:rPr dirty="0" sz="2800" lang="en-US">
                <a:ea typeface="Times New Roman" panose="02020603050405020304" pitchFamily="18" charset="0"/>
                <a:cs typeface="Times New Roman" panose="02020603050405020304" pitchFamily="18" charset="0"/>
              </a:rPr>
              <a:t>severe infections (dehydrated, cannot tolerate oral intake) or complicating factors (suspected obstruction, pregnancy, advanced age), inpatient antibiotic therapy is </a:t>
            </a:r>
            <a:r>
              <a:rPr dirty="0" sz="2800" lang="en-US" smtClean="0">
                <a:ea typeface="Times New Roman" panose="02020603050405020304" pitchFamily="18" charset="0"/>
                <a:cs typeface="Times New Roman" panose="02020603050405020304" pitchFamily="18" charset="0"/>
              </a:rPr>
              <a:t>recommended.</a:t>
            </a:r>
          </a:p>
          <a:p>
            <a:pPr indent="-514350" lvl="3" marL="1657350">
              <a:lnSpc>
                <a:spcPct val="115000"/>
              </a:lnSpc>
              <a:spcBef>
                <a:spcPts val="1200"/>
              </a:spcBef>
              <a:buFont typeface="+mj-lt"/>
              <a:buAutoNum type="arabicPeriod"/>
            </a:pPr>
            <a:r>
              <a:rPr b="1" dirty="0" sz="2800" lang="en-US" smtClean="0">
                <a:ea typeface="Times New Roman" panose="02020603050405020304" pitchFamily="18" charset="0"/>
                <a:cs typeface="Times New Roman" panose="02020603050405020304" pitchFamily="18" charset="0"/>
              </a:rPr>
              <a:t>Usually </a:t>
            </a:r>
            <a:r>
              <a:rPr b="1" dirty="0" sz="2800" lang="en-US">
                <a:ea typeface="Times New Roman" panose="02020603050405020304" pitchFamily="18" charset="0"/>
                <a:cs typeface="Times New Roman" panose="02020603050405020304" pitchFamily="18" charset="0"/>
              </a:rPr>
              <a:t>immediate </a:t>
            </a:r>
            <a:r>
              <a:rPr dirty="0" sz="2800" lang="en-US">
                <a:ea typeface="Times New Roman" panose="02020603050405020304" pitchFamily="18" charset="0"/>
                <a:cs typeface="Times New Roman" panose="02020603050405020304" pitchFamily="18" charset="0"/>
              </a:rPr>
              <a:t>treatment is started with a penicillin or aminoglycoside I.V. to cover the prevalent gram-negative pathogens; subsequently adjusted according to culture </a:t>
            </a:r>
            <a:r>
              <a:rPr dirty="0" sz="2800" lang="en-US" smtClean="0">
                <a:ea typeface="Times New Roman" panose="02020603050405020304" pitchFamily="18" charset="0"/>
                <a:cs typeface="Times New Roman" panose="02020603050405020304" pitchFamily="18" charset="0"/>
              </a:rPr>
              <a:t>results.</a:t>
            </a:r>
          </a:p>
        </p:txBody>
      </p:sp>
      <p:sp>
        <p:nvSpPr>
          <p:cNvPr id="1049491" name="Slide Number Placeholder 3"/>
          <p:cNvSpPr>
            <a:spLocks noGrp="1"/>
          </p:cNvSpPr>
          <p:nvPr>
            <p:ph type="sldNum" sz="quarter" idx="12"/>
          </p:nvPr>
        </p:nvSpPr>
        <p:spPr/>
        <p:txBody>
          <a:bodyPr/>
          <a:p>
            <a:fld id="{5F0F26D2-990D-4104-B198-15B1F813F25B}" type="slidenum">
              <a:rPr lang="en-US" smtClean="0"/>
              <a:t>272</a:t>
            </a:fld>
            <a:endParaRPr dirty="0"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671" name=""/>
        <p:cNvGrpSpPr/>
        <p:nvPr/>
      </p:nvGrpSpPr>
      <p:grpSpPr>
        <a:xfrm>
          <a:off x="0" y="0"/>
          <a:ext cx="0" cy="0"/>
          <a:chOff x="0" y="0"/>
          <a:chExt cx="0" cy="0"/>
        </a:xfrm>
      </p:grpSpPr>
      <p:sp>
        <p:nvSpPr>
          <p:cNvPr id="1049492" name="Title 1"/>
          <p:cNvSpPr>
            <a:spLocks noGrp="1"/>
          </p:cNvSpPr>
          <p:nvPr>
            <p:ph type="title"/>
          </p:nvPr>
        </p:nvSpPr>
        <p:spPr/>
        <p:txBody>
          <a:bodyPr/>
          <a:p>
            <a:r>
              <a:rPr dirty="0" lang="en-US" err="1" smtClean="0">
                <a:solidFill>
                  <a:srgbClr val="00B0F0"/>
                </a:solidFill>
              </a:rPr>
              <a:t>Mngx</a:t>
            </a:r>
            <a:r>
              <a:rPr dirty="0" lang="en-US" smtClean="0">
                <a:solidFill>
                  <a:srgbClr val="00B0F0"/>
                </a:solidFill>
              </a:rPr>
              <a:t>    treatment</a:t>
            </a:r>
            <a:endParaRPr dirty="0" lang="en-US">
              <a:solidFill>
                <a:srgbClr val="00B0F0"/>
              </a:solidFill>
            </a:endParaRPr>
          </a:p>
        </p:txBody>
      </p:sp>
      <p:sp>
        <p:nvSpPr>
          <p:cNvPr id="1049493" name="Content Placeholder 2"/>
          <p:cNvSpPr>
            <a:spLocks noGrp="1"/>
          </p:cNvSpPr>
          <p:nvPr>
            <p:ph idx="1"/>
          </p:nvPr>
        </p:nvSpPr>
        <p:spPr/>
        <p:txBody>
          <a:bodyPr>
            <a:normAutofit lnSpcReduction="10000"/>
          </a:bodyPr>
          <a:p>
            <a:pPr indent="-514350" lvl="3" marL="1657350">
              <a:lnSpc>
                <a:spcPct val="115000"/>
              </a:lnSpc>
              <a:spcBef>
                <a:spcPts val="1200"/>
              </a:spcBef>
              <a:buFont typeface="+mj-lt"/>
              <a:buAutoNum type="arabicPeriod" startAt="3"/>
            </a:pPr>
            <a:r>
              <a:rPr dirty="0" sz="2800" lang="en-US">
                <a:solidFill>
                  <a:prstClr val="black"/>
                </a:solidFill>
                <a:ea typeface="Times New Roman" panose="02020603050405020304" pitchFamily="18" charset="0"/>
                <a:cs typeface="Times New Roman" panose="02020603050405020304" pitchFamily="18" charset="0"/>
              </a:rPr>
              <a:t>An oral antibiotic may be started 24 hours after fever has resolved and oral therapy continued for 3 </a:t>
            </a:r>
            <a:r>
              <a:rPr dirty="0" sz="2800" lang="en-US" smtClean="0">
                <a:solidFill>
                  <a:prstClr val="black"/>
                </a:solidFill>
                <a:ea typeface="Times New Roman" panose="02020603050405020304" pitchFamily="18" charset="0"/>
                <a:cs typeface="Times New Roman" panose="02020603050405020304" pitchFamily="18" charset="0"/>
              </a:rPr>
              <a:t>weeks.</a:t>
            </a:r>
          </a:p>
          <a:p>
            <a:pPr indent="-514350" lvl="3" marL="1657350">
              <a:lnSpc>
                <a:spcPct val="115000"/>
              </a:lnSpc>
              <a:spcBef>
                <a:spcPts val="1200"/>
              </a:spcBef>
              <a:buFont typeface="+mj-lt"/>
              <a:buAutoNum type="arabicPeriod" startAt="3"/>
            </a:pPr>
            <a:r>
              <a:rPr dirty="0" sz="2800" lang="en-US" smtClean="0">
                <a:solidFill>
                  <a:prstClr val="black"/>
                </a:solidFill>
                <a:ea typeface="Times New Roman" panose="02020603050405020304" pitchFamily="18" charset="0"/>
                <a:cs typeface="Times New Roman" panose="02020603050405020304" pitchFamily="18" charset="0"/>
              </a:rPr>
              <a:t>Oral </a:t>
            </a:r>
            <a:r>
              <a:rPr dirty="0" sz="2800" lang="en-US">
                <a:solidFill>
                  <a:prstClr val="black"/>
                </a:solidFill>
                <a:ea typeface="Times New Roman" panose="02020603050405020304" pitchFamily="18" charset="0"/>
                <a:cs typeface="Times New Roman" panose="02020603050405020304" pitchFamily="18" charset="0"/>
              </a:rPr>
              <a:t>therapy antibiotic therapy is acceptable for outpatient treatment.</a:t>
            </a:r>
          </a:p>
          <a:p>
            <a:pPr indent="-514350" lvl="3" marL="1657350">
              <a:lnSpc>
                <a:spcPct val="115000"/>
              </a:lnSpc>
              <a:spcBef>
                <a:spcPts val="1200"/>
              </a:spcBef>
              <a:buFont typeface="+mj-lt"/>
              <a:buAutoNum type="arabicPeriod" startAt="3"/>
            </a:pPr>
            <a:r>
              <a:rPr dirty="0" sz="2800" lang="en-US">
                <a:solidFill>
                  <a:prstClr val="black"/>
                </a:solidFill>
                <a:ea typeface="Times New Roman" panose="02020603050405020304" pitchFamily="18" charset="0"/>
                <a:cs typeface="Times New Roman" panose="02020603050405020304" pitchFamily="18" charset="0"/>
              </a:rPr>
              <a:t>Repeat urine cultures should be performed after the completion of therapy.</a:t>
            </a:r>
          </a:p>
          <a:p>
            <a:pPr indent="-514350" lvl="3" marL="1657350">
              <a:lnSpc>
                <a:spcPct val="115000"/>
              </a:lnSpc>
              <a:spcBef>
                <a:spcPts val="1200"/>
              </a:spcBef>
              <a:buFont typeface="+mj-lt"/>
              <a:buAutoNum type="arabicPeriod" startAt="3"/>
            </a:pPr>
            <a:r>
              <a:rPr dirty="0" sz="2800" lang="en-US">
                <a:solidFill>
                  <a:prstClr val="black"/>
                </a:solidFill>
                <a:ea typeface="Times New Roman" panose="02020603050405020304" pitchFamily="18" charset="0"/>
                <a:cs typeface="Times New Roman" panose="02020603050405020304" pitchFamily="18" charset="0"/>
              </a:rPr>
              <a:t>Supportive therapy is given for fever and pain control and hydration.</a:t>
            </a:r>
            <a:endParaRPr dirty="0" sz="2800" lang="en-US">
              <a:solidFill>
                <a:prstClr val="black"/>
              </a:solidFill>
              <a:ea typeface="Calibri" panose="020F0502020204030204" pitchFamily="34" charset="0"/>
              <a:cs typeface="Times New Roman" panose="02020603050405020304" pitchFamily="18" charset="0"/>
            </a:endParaRPr>
          </a:p>
          <a:p>
            <a:endParaRPr dirty="0" lang="en-US"/>
          </a:p>
        </p:txBody>
      </p:sp>
      <p:sp>
        <p:nvSpPr>
          <p:cNvPr id="1049494" name="Slide Number Placeholder 3"/>
          <p:cNvSpPr>
            <a:spLocks noGrp="1"/>
          </p:cNvSpPr>
          <p:nvPr>
            <p:ph type="sldNum" sz="quarter" idx="12"/>
          </p:nvPr>
        </p:nvSpPr>
        <p:spPr/>
        <p:txBody>
          <a:bodyPr/>
          <a:p>
            <a:fld id="{5F0F26D2-990D-4104-B198-15B1F813F25B}" type="slidenum">
              <a:rPr lang="en-US" smtClean="0"/>
              <a:t>273</a:t>
            </a:fld>
            <a:endParaRPr 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672" name=""/>
        <p:cNvGrpSpPr/>
        <p:nvPr/>
      </p:nvGrpSpPr>
      <p:grpSpPr>
        <a:xfrm>
          <a:off x="0" y="0"/>
          <a:ext cx="0" cy="0"/>
          <a:chOff x="0" y="0"/>
          <a:chExt cx="0" cy="0"/>
        </a:xfrm>
      </p:grpSpPr>
      <p:sp>
        <p:nvSpPr>
          <p:cNvPr id="1049495" name="Title 1"/>
          <p:cNvSpPr>
            <a:spLocks noGrp="1"/>
          </p:cNvSpPr>
          <p:nvPr>
            <p:ph type="title"/>
          </p:nvPr>
        </p:nvSpPr>
        <p:spPr>
          <a:xfrm>
            <a:off x="838200" y="1"/>
            <a:ext cx="10515600" cy="1120462"/>
          </a:xfrm>
        </p:spPr>
        <p:txBody>
          <a:bodyPr/>
          <a:p>
            <a:pPr algn="ctr"/>
            <a:r>
              <a:rPr dirty="0" lang="en-US" smtClean="0">
                <a:solidFill>
                  <a:srgbClr val="00B0F0"/>
                </a:solidFill>
              </a:rPr>
              <a:t>Nursing intervention</a:t>
            </a:r>
            <a:endParaRPr dirty="0" lang="en-US">
              <a:solidFill>
                <a:srgbClr val="00B0F0"/>
              </a:solidFill>
            </a:endParaRPr>
          </a:p>
        </p:txBody>
      </p:sp>
      <p:sp>
        <p:nvSpPr>
          <p:cNvPr id="1049496" name="Content Placeholder 2"/>
          <p:cNvSpPr>
            <a:spLocks noGrp="1"/>
          </p:cNvSpPr>
          <p:nvPr>
            <p:ph idx="1"/>
          </p:nvPr>
        </p:nvSpPr>
        <p:spPr>
          <a:xfrm>
            <a:off x="399245" y="914400"/>
            <a:ext cx="11346287" cy="5692462"/>
          </a:xfrm>
        </p:spPr>
        <p:txBody>
          <a:bodyPr>
            <a:normAutofit fontScale="47500" lnSpcReduction="20000"/>
          </a:bodyPr>
          <a:p>
            <a:pPr indent="0" marL="0" marR="0">
              <a:lnSpc>
                <a:spcPct val="115000"/>
              </a:lnSpc>
              <a:spcBef>
                <a:spcPts val="1200"/>
              </a:spcBef>
              <a:spcAft>
                <a:spcPts val="0"/>
              </a:spcAft>
              <a:buNone/>
            </a:pPr>
            <a:r>
              <a:rPr b="1" dirty="0" sz="4500" lang="en-US" smtClean="0">
                <a:ea typeface="Times New Roman" panose="02020603050405020304" pitchFamily="18" charset="0"/>
                <a:cs typeface="Times New Roman" panose="02020603050405020304" pitchFamily="18" charset="0"/>
              </a:rPr>
              <a:t>1. Reducing </a:t>
            </a:r>
            <a:r>
              <a:rPr b="1" dirty="0" sz="4500" lang="en-US">
                <a:ea typeface="Times New Roman" panose="02020603050405020304" pitchFamily="18" charset="0"/>
                <a:cs typeface="Times New Roman" panose="02020603050405020304" pitchFamily="18" charset="0"/>
              </a:rPr>
              <a:t>Body </a:t>
            </a:r>
            <a:r>
              <a:rPr b="1" dirty="0" sz="4500" lang="en-US" smtClean="0">
                <a:ea typeface="Times New Roman" panose="02020603050405020304" pitchFamily="18" charset="0"/>
                <a:cs typeface="Times New Roman" panose="02020603050405020304" pitchFamily="18" charset="0"/>
              </a:rPr>
              <a:t>Temperature</a:t>
            </a:r>
            <a:endParaRPr dirty="0" sz="4500" lang="en-US" smtClean="0">
              <a:ea typeface="Times New Roman" panose="02020603050405020304" pitchFamily="18" charset="0"/>
              <a:cs typeface="Times New Roman" panose="02020603050405020304" pitchFamily="18" charset="0"/>
            </a:endParaRP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Administer </a:t>
            </a:r>
            <a:r>
              <a:rPr dirty="0" sz="5100" lang="en-US">
                <a:ea typeface="Times New Roman" panose="02020603050405020304" pitchFamily="18" charset="0"/>
                <a:cs typeface="Times New Roman" panose="02020603050405020304" pitchFamily="18" charset="0"/>
              </a:rPr>
              <a:t>or teach self-administration of antibiotics as prescribed, and monitor for effectiveness and adverse </a:t>
            </a:r>
            <a:r>
              <a:rPr dirty="0" sz="5100" lang="en-US" smtClean="0">
                <a:ea typeface="Times New Roman" panose="02020603050405020304" pitchFamily="18" charset="0"/>
                <a:cs typeface="Times New Roman" panose="02020603050405020304" pitchFamily="18" charset="0"/>
              </a:rPr>
              <a:t>effects.</a:t>
            </a: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Assess </a:t>
            </a:r>
            <a:r>
              <a:rPr dirty="0" sz="5100" lang="en-US">
                <a:ea typeface="Times New Roman" panose="02020603050405020304" pitchFamily="18" charset="0"/>
                <a:cs typeface="Times New Roman" panose="02020603050405020304" pitchFamily="18" charset="0"/>
              </a:rPr>
              <a:t>vital signs frequently, and monitor intake and output; administer antiemetic medications to control nausea and </a:t>
            </a:r>
            <a:r>
              <a:rPr dirty="0" sz="5100" lang="en-US" smtClean="0">
                <a:ea typeface="Times New Roman" panose="02020603050405020304" pitchFamily="18" charset="0"/>
                <a:cs typeface="Times New Roman" panose="02020603050405020304" pitchFamily="18" charset="0"/>
              </a:rPr>
              <a:t>vomiting.</a:t>
            </a: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Administer </a:t>
            </a:r>
            <a:r>
              <a:rPr dirty="0" sz="5100" lang="en-US">
                <a:ea typeface="Times New Roman" panose="02020603050405020304" pitchFamily="18" charset="0"/>
                <a:cs typeface="Times New Roman" panose="02020603050405020304" pitchFamily="18" charset="0"/>
              </a:rPr>
              <a:t>antipyretic medications as prescribed and according to </a:t>
            </a:r>
            <a:r>
              <a:rPr dirty="0" sz="5100" lang="en-US" smtClean="0">
                <a:ea typeface="Times New Roman" panose="02020603050405020304" pitchFamily="18" charset="0"/>
                <a:cs typeface="Times New Roman" panose="02020603050405020304" pitchFamily="18" charset="0"/>
              </a:rPr>
              <a:t>temperature.</a:t>
            </a: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Report </a:t>
            </a:r>
            <a:r>
              <a:rPr dirty="0" sz="5100" lang="en-US">
                <a:ea typeface="Times New Roman" panose="02020603050405020304" pitchFamily="18" charset="0"/>
                <a:cs typeface="Times New Roman" panose="02020603050405020304" pitchFamily="18" charset="0"/>
              </a:rPr>
              <a:t>fever that persists beyond 72 hours after initiating antibiotic therapy; further testing for complicating factors will be </a:t>
            </a:r>
            <a:r>
              <a:rPr dirty="0" sz="5100" lang="en-US" smtClean="0">
                <a:ea typeface="Times New Roman" panose="02020603050405020304" pitchFamily="18" charset="0"/>
                <a:cs typeface="Times New Roman" panose="02020603050405020304" pitchFamily="18" charset="0"/>
              </a:rPr>
              <a:t>ordered.</a:t>
            </a: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Use </a:t>
            </a:r>
            <a:r>
              <a:rPr dirty="0" sz="5100" lang="en-US">
                <a:ea typeface="Times New Roman" panose="02020603050405020304" pitchFamily="18" charset="0"/>
                <a:cs typeface="Times New Roman" panose="02020603050405020304" pitchFamily="18" charset="0"/>
              </a:rPr>
              <a:t>measures to decrease body temperature if indicated; cooling blanket, application of ice to armpits and groins, and so </a:t>
            </a:r>
            <a:r>
              <a:rPr dirty="0" sz="5100" lang="en-US" smtClean="0">
                <a:ea typeface="Times New Roman" panose="02020603050405020304" pitchFamily="18" charset="0"/>
                <a:cs typeface="Times New Roman" panose="02020603050405020304" pitchFamily="18" charset="0"/>
              </a:rPr>
              <a:t>forth.</a:t>
            </a: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Correct </a:t>
            </a:r>
            <a:r>
              <a:rPr dirty="0" sz="5100" lang="en-US">
                <a:ea typeface="Times New Roman" panose="02020603050405020304" pitchFamily="18" charset="0"/>
                <a:cs typeface="Times New Roman" panose="02020603050405020304" pitchFamily="18" charset="0"/>
              </a:rPr>
              <a:t>dehydration by replacing fluids, orally if possible, or </a:t>
            </a:r>
            <a:r>
              <a:rPr dirty="0" sz="5100" lang="en-US" smtClean="0">
                <a:ea typeface="Times New Roman" panose="02020603050405020304" pitchFamily="18" charset="0"/>
                <a:cs typeface="Times New Roman" panose="02020603050405020304" pitchFamily="18" charset="0"/>
              </a:rPr>
              <a:t>I.V.</a:t>
            </a:r>
          </a:p>
          <a:p>
            <a:pPr indent="-685800" lvl="2" marL="1371600">
              <a:lnSpc>
                <a:spcPct val="115000"/>
              </a:lnSpc>
              <a:spcBef>
                <a:spcPts val="1200"/>
              </a:spcBef>
              <a:buFont typeface="Wingdings" panose="05000000000000000000" pitchFamily="2" charset="2"/>
              <a:buChar char="Ø"/>
            </a:pPr>
            <a:r>
              <a:rPr dirty="0" sz="5100" lang="en-US" smtClean="0">
                <a:ea typeface="Times New Roman" panose="02020603050405020304" pitchFamily="18" charset="0"/>
                <a:cs typeface="Times New Roman" panose="02020603050405020304" pitchFamily="18" charset="0"/>
              </a:rPr>
              <a:t>Monitor </a:t>
            </a:r>
            <a:r>
              <a:rPr dirty="0" sz="5100" lang="en-US">
                <a:ea typeface="Times New Roman" panose="02020603050405020304" pitchFamily="18" charset="0"/>
                <a:cs typeface="Times New Roman" panose="02020603050405020304" pitchFamily="18" charset="0"/>
              </a:rPr>
              <a:t>CBC, blood cultures, and urine studies for resolving infection.</a:t>
            </a:r>
            <a:endParaRPr dirty="0" sz="5100" lang="en-US">
              <a:ea typeface="Calibri" panose="020F0502020204030204" pitchFamily="34" charset="0"/>
              <a:cs typeface="Times New Roman" panose="02020603050405020304" pitchFamily="18" charset="0"/>
            </a:endParaRPr>
          </a:p>
          <a:p>
            <a:endParaRPr dirty="0" lang="en-US"/>
          </a:p>
        </p:txBody>
      </p:sp>
      <p:sp>
        <p:nvSpPr>
          <p:cNvPr id="1049497" name="Slide Number Placeholder 3"/>
          <p:cNvSpPr>
            <a:spLocks noGrp="1"/>
          </p:cNvSpPr>
          <p:nvPr>
            <p:ph type="sldNum" sz="quarter" idx="12"/>
          </p:nvPr>
        </p:nvSpPr>
        <p:spPr/>
        <p:txBody>
          <a:bodyPr/>
          <a:p>
            <a:fld id="{5F0F26D2-990D-4104-B198-15B1F813F25B}" type="slidenum">
              <a:rPr lang="en-US" smtClean="0"/>
              <a:t>274</a:t>
            </a:fld>
            <a:endParaRPr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673" name=""/>
        <p:cNvGrpSpPr/>
        <p:nvPr/>
      </p:nvGrpSpPr>
      <p:grpSpPr>
        <a:xfrm>
          <a:off x="0" y="0"/>
          <a:ext cx="0" cy="0"/>
          <a:chOff x="0" y="0"/>
          <a:chExt cx="0" cy="0"/>
        </a:xfrm>
      </p:grpSpPr>
      <p:sp>
        <p:nvSpPr>
          <p:cNvPr id="1049498" name="Title 1"/>
          <p:cNvSpPr>
            <a:spLocks noGrp="1"/>
          </p:cNvSpPr>
          <p:nvPr>
            <p:ph type="title"/>
          </p:nvPr>
        </p:nvSpPr>
        <p:spPr/>
        <p:txBody>
          <a:bodyPr/>
          <a:p>
            <a:pPr algn="ctr"/>
            <a:r>
              <a:rPr dirty="0" lang="en-US" smtClean="0">
                <a:solidFill>
                  <a:srgbClr val="00B0F0"/>
                </a:solidFill>
              </a:rPr>
              <a:t>Nursing interventions</a:t>
            </a:r>
            <a:endParaRPr dirty="0" lang="en-US">
              <a:solidFill>
                <a:srgbClr val="00B0F0"/>
              </a:solidFill>
            </a:endParaRPr>
          </a:p>
        </p:txBody>
      </p:sp>
      <p:sp>
        <p:nvSpPr>
          <p:cNvPr id="1049499" name="Content Placeholder 2"/>
          <p:cNvSpPr>
            <a:spLocks noGrp="1"/>
          </p:cNvSpPr>
          <p:nvPr>
            <p:ph idx="1"/>
          </p:nvPr>
        </p:nvSpPr>
        <p:spPr/>
        <p:txBody>
          <a:bodyPr/>
          <a:p>
            <a:pPr indent="0" lvl="2" marL="914400">
              <a:lnSpc>
                <a:spcPct val="115000"/>
              </a:lnSpc>
              <a:spcBef>
                <a:spcPts val="1200"/>
              </a:spcBef>
              <a:buSzPts val="1000"/>
              <a:buNone/>
              <a:tabLst>
                <a:tab algn="l" pos="457200"/>
              </a:tabLst>
            </a:pPr>
            <a:r>
              <a:rPr b="1" dirty="0" sz="2800" lang="en-US" smtClean="0">
                <a:ea typeface="Times New Roman" panose="02020603050405020304" pitchFamily="18" charset="0"/>
                <a:cs typeface="Times New Roman" panose="02020603050405020304" pitchFamily="18" charset="0"/>
              </a:rPr>
              <a:t>2. Relieve  pain:</a:t>
            </a:r>
          </a:p>
          <a:p>
            <a:pPr indent="-342900" lvl="2" marL="1257300">
              <a:lnSpc>
                <a:spcPct val="115000"/>
              </a:lnSpc>
              <a:spcBef>
                <a:spcPts val="1200"/>
              </a:spcBef>
              <a:buSzPts val="1000"/>
              <a:buFont typeface="Symbol" panose="05050102010706020507" pitchFamily="18" charset="2"/>
              <a:buChar char=""/>
              <a:tabLst>
                <a:tab algn="l" pos="457200"/>
              </a:tabLst>
            </a:pPr>
            <a:r>
              <a:rPr dirty="0" sz="2800" lang="en-US" smtClean="0">
                <a:ea typeface="Times New Roman" panose="02020603050405020304" pitchFamily="18" charset="0"/>
                <a:cs typeface="Times New Roman" panose="02020603050405020304" pitchFamily="18" charset="0"/>
              </a:rPr>
              <a:t>Administer </a:t>
            </a:r>
            <a:r>
              <a:rPr dirty="0" sz="2800" lang="en-US">
                <a:ea typeface="Times New Roman" panose="02020603050405020304" pitchFamily="18" charset="0"/>
                <a:cs typeface="Times New Roman" panose="02020603050405020304" pitchFamily="18" charset="0"/>
              </a:rPr>
              <a:t>or teach self-administration of analgesics, and monitor their effectiveness.</a:t>
            </a:r>
            <a:endParaRPr dirty="0" sz="2800" lang="en-US">
              <a:ea typeface="Calibri" panose="020F0502020204030204" pitchFamily="34" charset="0"/>
              <a:cs typeface="Times New Roman" panose="02020603050405020304" pitchFamily="18" charset="0"/>
            </a:endParaRPr>
          </a:p>
          <a:p>
            <a:pPr indent="-342900" lvl="2" marL="1257300">
              <a:lnSpc>
                <a:spcPct val="115000"/>
              </a:lnSpc>
              <a:spcBef>
                <a:spcPts val="1200"/>
              </a:spcBef>
              <a:buSzPts val="1000"/>
              <a:buFont typeface="Symbol" panose="05050102010706020507" pitchFamily="18" charset="2"/>
              <a:buChar char=""/>
              <a:tabLst>
                <a:tab algn="l" pos="457200"/>
              </a:tabLst>
            </a:pPr>
            <a:r>
              <a:rPr dirty="0" sz="2800" lang="en-US">
                <a:ea typeface="Times New Roman" panose="02020603050405020304" pitchFamily="18" charset="0"/>
                <a:cs typeface="Times New Roman" panose="02020603050405020304" pitchFamily="18" charset="0"/>
              </a:rPr>
              <a:t>Use comfort measures, such as positioning, to locally relieve flank pain.</a:t>
            </a:r>
            <a:endParaRPr dirty="0" sz="2800" lang="en-US">
              <a:ea typeface="Calibri" panose="020F0502020204030204" pitchFamily="34" charset="0"/>
              <a:cs typeface="Times New Roman" panose="02020603050405020304" pitchFamily="18" charset="0"/>
            </a:endParaRPr>
          </a:p>
          <a:p>
            <a:pPr indent="-342900" lvl="2" marL="1257300">
              <a:lnSpc>
                <a:spcPct val="115000"/>
              </a:lnSpc>
              <a:spcBef>
                <a:spcPts val="1200"/>
              </a:spcBef>
              <a:buSzPts val="1000"/>
              <a:buFont typeface="Symbol" panose="05050102010706020507" pitchFamily="18" charset="2"/>
              <a:buChar char=""/>
              <a:tabLst>
                <a:tab algn="l" pos="457200"/>
              </a:tabLst>
            </a:pPr>
            <a:r>
              <a:rPr dirty="0" sz="2800" lang="en-US">
                <a:ea typeface="Times New Roman" panose="02020603050405020304" pitchFamily="18" charset="0"/>
                <a:cs typeface="Times New Roman" panose="02020603050405020304" pitchFamily="18" charset="0"/>
              </a:rPr>
              <a:t>Assess patient's response to pain control measures</a:t>
            </a:r>
            <a:r>
              <a:rPr dirty="0" lang="en-US">
                <a:latin typeface="Arial" panose="020B0604020202020204" pitchFamily="34" charset="0"/>
                <a:ea typeface="Times New Roman" panose="02020603050405020304" pitchFamily="18" charset="0"/>
                <a:cs typeface="Times New Roman" panose="02020603050405020304" pitchFamily="18" charset="0"/>
              </a:rPr>
              <a:t>.</a:t>
            </a:r>
            <a:endParaRPr dirty="0" sz="1600" lang="en-US">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
        <p:nvSpPr>
          <p:cNvPr id="1049500" name="Slide Number Placeholder 3"/>
          <p:cNvSpPr>
            <a:spLocks noGrp="1"/>
          </p:cNvSpPr>
          <p:nvPr>
            <p:ph type="sldNum" sz="quarter" idx="12"/>
          </p:nvPr>
        </p:nvSpPr>
        <p:spPr/>
        <p:txBody>
          <a:bodyPr/>
          <a:p>
            <a:fld id="{5F0F26D2-990D-4104-B198-15B1F813F25B}" type="slidenum">
              <a:rPr lang="en-US" smtClean="0"/>
              <a:t>275</a:t>
            </a:fld>
            <a:endParaRPr 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674" name=""/>
        <p:cNvGrpSpPr/>
        <p:nvPr/>
      </p:nvGrpSpPr>
      <p:grpSpPr>
        <a:xfrm>
          <a:off x="0" y="0"/>
          <a:ext cx="0" cy="0"/>
          <a:chOff x="0" y="0"/>
          <a:chExt cx="0" cy="0"/>
        </a:xfrm>
      </p:grpSpPr>
      <p:sp>
        <p:nvSpPr>
          <p:cNvPr id="1049501" name="Title 1"/>
          <p:cNvSpPr>
            <a:spLocks noGrp="1"/>
          </p:cNvSpPr>
          <p:nvPr>
            <p:ph type="title"/>
          </p:nvPr>
        </p:nvSpPr>
        <p:spPr/>
        <p:txBody>
          <a:bodyPr/>
          <a:p>
            <a:pPr algn="ctr"/>
            <a:r>
              <a:rPr dirty="0" lang="en-US" smtClean="0">
                <a:solidFill>
                  <a:srgbClr val="00B0F0"/>
                </a:solidFill>
              </a:rPr>
              <a:t>Nursing interventions</a:t>
            </a:r>
            <a:endParaRPr dirty="0" lang="en-US">
              <a:solidFill>
                <a:srgbClr val="00B0F0"/>
              </a:solidFill>
            </a:endParaRPr>
          </a:p>
        </p:txBody>
      </p:sp>
      <p:sp>
        <p:nvSpPr>
          <p:cNvPr id="1049502" name="Content Placeholder 2"/>
          <p:cNvSpPr>
            <a:spLocks noGrp="1"/>
          </p:cNvSpPr>
          <p:nvPr>
            <p:ph idx="1"/>
          </p:nvPr>
        </p:nvSpPr>
        <p:spPr/>
        <p:txBody>
          <a:bodyPr>
            <a:normAutofit/>
          </a:bodyPr>
          <a:p>
            <a:pPr indent="0" marL="0" marR="0">
              <a:lnSpc>
                <a:spcPct val="100000"/>
              </a:lnSpc>
              <a:spcBef>
                <a:spcPts val="1200"/>
              </a:spcBef>
              <a:spcAft>
                <a:spcPts val="0"/>
              </a:spcAft>
              <a:buNone/>
            </a:pPr>
            <a:r>
              <a:rPr b="1" dirty="0" lang="en-US" smtClean="0">
                <a:ea typeface="Times New Roman" panose="02020603050405020304" pitchFamily="18" charset="0"/>
                <a:cs typeface="Times New Roman" panose="02020603050405020304" pitchFamily="18" charset="0"/>
              </a:rPr>
              <a:t>3. Patient </a:t>
            </a:r>
            <a:r>
              <a:rPr b="1" dirty="0" lang="en-US">
                <a:ea typeface="Times New Roman" panose="02020603050405020304" pitchFamily="18" charset="0"/>
                <a:cs typeface="Times New Roman" panose="02020603050405020304" pitchFamily="18" charset="0"/>
              </a:rPr>
              <a:t>Education and Health </a:t>
            </a:r>
            <a:r>
              <a:rPr b="1" dirty="0" lang="en-US" smtClean="0">
                <a:ea typeface="Times New Roman" panose="02020603050405020304" pitchFamily="18" charset="0"/>
                <a:cs typeface="Times New Roman" panose="02020603050405020304" pitchFamily="18" charset="0"/>
              </a:rPr>
              <a:t>Maintenance</a:t>
            </a:r>
            <a:endParaRPr dirty="0" lang="en-US" smtClean="0">
              <a:ea typeface="Times New Roman" panose="02020603050405020304" pitchFamily="18" charset="0"/>
              <a:cs typeface="Times New Roman" panose="02020603050405020304" pitchFamily="18" charset="0"/>
            </a:endParaRPr>
          </a:p>
          <a:p>
            <a:pPr indent="-342900" lvl="2" marL="1028700">
              <a:lnSpc>
                <a:spcPct val="100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Explain </a:t>
            </a:r>
            <a:r>
              <a:rPr dirty="0" sz="2800" lang="en-US">
                <a:ea typeface="Times New Roman" panose="02020603050405020304" pitchFamily="18" charset="0"/>
                <a:cs typeface="Times New Roman" panose="02020603050405020304" pitchFamily="18" charset="0"/>
              </a:rPr>
              <a:t>to patient possible causes of pyelonephritis and its signs and symptoms; also, review signs and symptoms of lower </a:t>
            </a:r>
            <a:r>
              <a:rPr dirty="0" sz="2800" lang="en-US" smtClean="0">
                <a:ea typeface="Times New Roman" panose="02020603050405020304" pitchFamily="18" charset="0"/>
                <a:cs typeface="Times New Roman" panose="02020603050405020304" pitchFamily="18" charset="0"/>
              </a:rPr>
              <a:t>UTI.</a:t>
            </a:r>
          </a:p>
          <a:p>
            <a:pPr indent="-342900" lvl="2" marL="1028700">
              <a:lnSpc>
                <a:spcPct val="100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Review </a:t>
            </a:r>
            <a:r>
              <a:rPr dirty="0" sz="2800" lang="en-US">
                <a:ea typeface="Times New Roman" panose="02020603050405020304" pitchFamily="18" charset="0"/>
                <a:cs typeface="Times New Roman" panose="02020603050405020304" pitchFamily="18" charset="0"/>
              </a:rPr>
              <a:t>antibiotic therapy and importance of completing prescribed course of treatment and having follow-up urine </a:t>
            </a:r>
            <a:r>
              <a:rPr dirty="0" sz="2800" lang="en-US" smtClean="0">
                <a:ea typeface="Times New Roman" panose="02020603050405020304" pitchFamily="18" charset="0"/>
                <a:cs typeface="Times New Roman" panose="02020603050405020304" pitchFamily="18" charset="0"/>
              </a:rPr>
              <a:t>cultures.</a:t>
            </a:r>
          </a:p>
          <a:p>
            <a:pPr indent="-342900" lvl="2" marL="1028700">
              <a:lnSpc>
                <a:spcPct val="100000"/>
              </a:lnSpc>
              <a:spcBef>
                <a:spcPts val="1200"/>
              </a:spcBef>
              <a:buFont typeface="Wingdings" panose="05000000000000000000" pitchFamily="2" charset="2"/>
              <a:buChar char="Ø"/>
            </a:pPr>
            <a:r>
              <a:rPr b="1" dirty="0" sz="2800" lang="en-US" smtClean="0">
                <a:ea typeface="Times New Roman" panose="02020603050405020304" pitchFamily="18" charset="0"/>
                <a:cs typeface="Times New Roman" panose="02020603050405020304" pitchFamily="18" charset="0"/>
              </a:rPr>
              <a:t>Explain </a:t>
            </a:r>
            <a:r>
              <a:rPr b="1" dirty="0" sz="2800" lang="en-US">
                <a:ea typeface="Times New Roman" panose="02020603050405020304" pitchFamily="18" charset="0"/>
                <a:cs typeface="Times New Roman" panose="02020603050405020304" pitchFamily="18" charset="0"/>
              </a:rPr>
              <a:t>preventive measures</a:t>
            </a:r>
            <a:r>
              <a:rPr dirty="0" sz="2800" lang="en-US">
                <a:ea typeface="Times New Roman" panose="02020603050405020304" pitchFamily="18" charset="0"/>
                <a:cs typeface="Times New Roman" panose="02020603050405020304" pitchFamily="18" charset="0"/>
              </a:rPr>
              <a:t>, including good fluid intake, personal hygiene measures, and healthy voiding habits.</a:t>
            </a:r>
            <a:endParaRPr dirty="0" sz="2800" lang="en-US">
              <a:ea typeface="Calibri" panose="020F0502020204030204" pitchFamily="34" charset="0"/>
              <a:cs typeface="Times New Roman" panose="02020603050405020304" pitchFamily="18" charset="0"/>
            </a:endParaRPr>
          </a:p>
          <a:p>
            <a:endParaRPr dirty="0" lang="en-US"/>
          </a:p>
        </p:txBody>
      </p:sp>
      <p:sp>
        <p:nvSpPr>
          <p:cNvPr id="1049503" name="Slide Number Placeholder 3"/>
          <p:cNvSpPr>
            <a:spLocks noGrp="1"/>
          </p:cNvSpPr>
          <p:nvPr>
            <p:ph type="sldNum" sz="quarter" idx="12"/>
          </p:nvPr>
        </p:nvSpPr>
        <p:spPr/>
        <p:txBody>
          <a:bodyPr/>
          <a:p>
            <a:fld id="{5F0F26D2-990D-4104-B198-15B1F813F25B}" type="slidenum">
              <a:rPr lang="en-US" smtClean="0"/>
              <a:t>276</a:t>
            </a:fld>
            <a:endParaRPr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675" name=""/>
        <p:cNvGrpSpPr/>
        <p:nvPr/>
      </p:nvGrpSpPr>
      <p:grpSpPr>
        <a:xfrm>
          <a:off x="0" y="0"/>
          <a:ext cx="0" cy="0"/>
          <a:chOff x="0" y="0"/>
          <a:chExt cx="0" cy="0"/>
        </a:xfrm>
      </p:grpSpPr>
      <p:sp>
        <p:nvSpPr>
          <p:cNvPr id="1049504" name="Title 1"/>
          <p:cNvSpPr>
            <a:spLocks noGrp="1"/>
          </p:cNvSpPr>
          <p:nvPr>
            <p:ph type="title"/>
          </p:nvPr>
        </p:nvSpPr>
        <p:spPr/>
        <p:txBody>
          <a:bodyPr/>
          <a:p>
            <a:pPr algn="ctr"/>
            <a:r>
              <a:rPr dirty="0" lang="en-US">
                <a:solidFill>
                  <a:srgbClr val="00B0F0"/>
                </a:solidFill>
              </a:rPr>
              <a:t>C</a:t>
            </a:r>
            <a:r>
              <a:rPr dirty="0" lang="en-US" smtClean="0">
                <a:solidFill>
                  <a:srgbClr val="00B0F0"/>
                </a:solidFill>
              </a:rPr>
              <a:t>omplications</a:t>
            </a:r>
            <a:endParaRPr dirty="0" lang="en-US">
              <a:solidFill>
                <a:srgbClr val="00B0F0"/>
              </a:solidFill>
            </a:endParaRPr>
          </a:p>
        </p:txBody>
      </p:sp>
      <p:sp>
        <p:nvSpPr>
          <p:cNvPr id="1049505" name="Content Placeholder 2"/>
          <p:cNvSpPr>
            <a:spLocks noGrp="1"/>
          </p:cNvSpPr>
          <p:nvPr>
            <p:ph idx="1"/>
          </p:nvPr>
        </p:nvSpPr>
        <p:spPr/>
        <p:txBody>
          <a:bodyPr/>
          <a:p>
            <a:pPr indent="-457200" lvl="3">
              <a:lnSpc>
                <a:spcPct val="115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Bacteremia </a:t>
            </a:r>
            <a:r>
              <a:rPr dirty="0" sz="2800" lang="en-US">
                <a:ea typeface="Times New Roman" panose="02020603050405020304" pitchFamily="18" charset="0"/>
                <a:cs typeface="Times New Roman" panose="02020603050405020304" pitchFamily="18" charset="0"/>
              </a:rPr>
              <a:t>with </a:t>
            </a:r>
            <a:r>
              <a:rPr dirty="0" sz="2800" lang="en-US" smtClean="0">
                <a:ea typeface="Times New Roman" panose="02020603050405020304" pitchFamily="18" charset="0"/>
                <a:cs typeface="Times New Roman" panose="02020603050405020304" pitchFamily="18" charset="0"/>
              </a:rPr>
              <a:t>sepsis</a:t>
            </a:r>
          </a:p>
          <a:p>
            <a:pPr indent="-457200" lvl="3">
              <a:lnSpc>
                <a:spcPct val="115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Papillary </a:t>
            </a:r>
            <a:r>
              <a:rPr dirty="0" sz="2800" lang="en-US">
                <a:ea typeface="Times New Roman" panose="02020603050405020304" pitchFamily="18" charset="0"/>
                <a:cs typeface="Times New Roman" panose="02020603050405020304" pitchFamily="18" charset="0"/>
              </a:rPr>
              <a:t>necrosis leading to renal </a:t>
            </a:r>
            <a:r>
              <a:rPr dirty="0" sz="2800" lang="en-US" smtClean="0">
                <a:ea typeface="Times New Roman" panose="02020603050405020304" pitchFamily="18" charset="0"/>
                <a:cs typeface="Times New Roman" panose="02020603050405020304" pitchFamily="18" charset="0"/>
              </a:rPr>
              <a:t>failure</a:t>
            </a:r>
          </a:p>
          <a:p>
            <a:pPr indent="-457200" lvl="3">
              <a:lnSpc>
                <a:spcPct val="115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Renal </a:t>
            </a:r>
            <a:r>
              <a:rPr dirty="0" sz="2800" lang="en-US">
                <a:ea typeface="Times New Roman" panose="02020603050405020304" pitchFamily="18" charset="0"/>
                <a:cs typeface="Times New Roman" panose="02020603050405020304" pitchFamily="18" charset="0"/>
              </a:rPr>
              <a:t>abscess requiring treatment by percutaneous drainage or prolonged antibiotic </a:t>
            </a:r>
            <a:r>
              <a:rPr dirty="0" sz="2800" lang="en-US" smtClean="0">
                <a:ea typeface="Times New Roman" panose="02020603050405020304" pitchFamily="18" charset="0"/>
                <a:cs typeface="Times New Roman" panose="02020603050405020304" pitchFamily="18" charset="0"/>
              </a:rPr>
              <a:t>therapy</a:t>
            </a:r>
          </a:p>
          <a:p>
            <a:pPr indent="-457200" lvl="3">
              <a:lnSpc>
                <a:spcPct val="115000"/>
              </a:lnSpc>
              <a:spcBef>
                <a:spcPts val="120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Paralytic </a:t>
            </a:r>
            <a:r>
              <a:rPr dirty="0" sz="2800" lang="en-US">
                <a:ea typeface="Times New Roman" panose="02020603050405020304" pitchFamily="18" charset="0"/>
                <a:cs typeface="Times New Roman" panose="02020603050405020304" pitchFamily="18" charset="0"/>
              </a:rPr>
              <a:t>ileus</a:t>
            </a:r>
            <a:endParaRPr dirty="0" sz="2800" lang="en-US">
              <a:ea typeface="Calibri" panose="020F0502020204030204" pitchFamily="34" charset="0"/>
              <a:cs typeface="Times New Roman" panose="02020603050405020304" pitchFamily="18" charset="0"/>
            </a:endParaRPr>
          </a:p>
          <a:p>
            <a:endParaRPr dirty="0" lang="en-US"/>
          </a:p>
        </p:txBody>
      </p:sp>
      <p:sp>
        <p:nvSpPr>
          <p:cNvPr id="1049506" name="Slide Number Placeholder 3"/>
          <p:cNvSpPr>
            <a:spLocks noGrp="1"/>
          </p:cNvSpPr>
          <p:nvPr>
            <p:ph type="sldNum" sz="quarter" idx="12"/>
          </p:nvPr>
        </p:nvSpPr>
        <p:spPr/>
        <p:txBody>
          <a:bodyPr/>
          <a:p>
            <a:fld id="{5F0F26D2-990D-4104-B198-15B1F813F25B}" type="slidenum">
              <a:rPr lang="en-US" smtClean="0"/>
              <a:t>277</a:t>
            </a:fld>
            <a:endParaRPr 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676" name=""/>
        <p:cNvGrpSpPr/>
        <p:nvPr/>
      </p:nvGrpSpPr>
      <p:grpSpPr>
        <a:xfrm>
          <a:off x="0" y="0"/>
          <a:ext cx="0" cy="0"/>
          <a:chOff x="0" y="0"/>
          <a:chExt cx="0" cy="0"/>
        </a:xfrm>
      </p:grpSpPr>
      <p:sp>
        <p:nvSpPr>
          <p:cNvPr id="1049507" name="Title 1"/>
          <p:cNvSpPr>
            <a:spLocks noGrp="1"/>
          </p:cNvSpPr>
          <p:nvPr>
            <p:ph type="title"/>
          </p:nvPr>
        </p:nvSpPr>
        <p:spPr>
          <a:xfrm>
            <a:off x="838200" y="0"/>
            <a:ext cx="10515600" cy="798490"/>
          </a:xfrm>
        </p:spPr>
        <p:txBody>
          <a:bodyPr/>
          <a:p>
            <a:pPr algn="ctr"/>
            <a:r>
              <a:rPr dirty="0" lang="en-US" smtClean="0">
                <a:solidFill>
                  <a:srgbClr val="FF0000"/>
                </a:solidFill>
                <a:latin typeface="+mn-lt"/>
              </a:rPr>
              <a:t>12. Malaria in pregnancy</a:t>
            </a:r>
            <a:endParaRPr dirty="0" lang="en-US">
              <a:solidFill>
                <a:srgbClr val="FF0000"/>
              </a:solidFill>
              <a:latin typeface="+mn-lt"/>
            </a:endParaRPr>
          </a:p>
        </p:txBody>
      </p:sp>
      <p:sp>
        <p:nvSpPr>
          <p:cNvPr id="1049508" name="Content Placeholder 2"/>
          <p:cNvSpPr>
            <a:spLocks noGrp="1"/>
          </p:cNvSpPr>
          <p:nvPr>
            <p:ph idx="1"/>
          </p:nvPr>
        </p:nvSpPr>
        <p:spPr>
          <a:xfrm>
            <a:off x="838200" y="811368"/>
            <a:ext cx="10515600" cy="5589431"/>
          </a:xfrm>
        </p:spPr>
        <p:txBody>
          <a:bodyPr/>
          <a:p>
            <a:r>
              <a:rPr dirty="0" lang="en-US" smtClean="0"/>
              <a:t>Malaria is a life threatening disease caused by </a:t>
            </a:r>
            <a:r>
              <a:rPr b="1" dirty="0" i="1" lang="en-US" smtClean="0"/>
              <a:t>plasmodium</a:t>
            </a:r>
            <a:r>
              <a:rPr dirty="0" lang="en-US" smtClean="0"/>
              <a:t> parasite that are transmitted to people through bites of infected female anopheles mosquitoes.</a:t>
            </a:r>
          </a:p>
          <a:p>
            <a:r>
              <a:rPr dirty="0" lang="en-US" smtClean="0"/>
              <a:t>It is preventable and curable</a:t>
            </a:r>
          </a:p>
          <a:p>
            <a:r>
              <a:rPr dirty="0" lang="en-US" smtClean="0"/>
              <a:t>Malaria in pregnancy is a major, preventable cause of maternal morbidity and poor birth outcomes</a:t>
            </a:r>
            <a:endParaRPr dirty="0" lang="en-US"/>
          </a:p>
        </p:txBody>
      </p:sp>
      <p:sp>
        <p:nvSpPr>
          <p:cNvPr id="1049509" name="Slide Number Placeholder 3"/>
          <p:cNvSpPr>
            <a:spLocks noGrp="1"/>
          </p:cNvSpPr>
          <p:nvPr>
            <p:ph type="sldNum" sz="quarter" idx="12"/>
          </p:nvPr>
        </p:nvSpPr>
        <p:spPr/>
        <p:txBody>
          <a:bodyPr/>
          <a:p>
            <a:fld id="{5F0F26D2-990D-4104-B198-15B1F813F25B}" type="slidenum">
              <a:rPr lang="en-US" smtClean="0"/>
              <a:t>278</a:t>
            </a:fld>
            <a:endParaRPr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677" name=""/>
        <p:cNvGrpSpPr/>
        <p:nvPr/>
      </p:nvGrpSpPr>
      <p:grpSpPr>
        <a:xfrm>
          <a:off x="0" y="0"/>
          <a:ext cx="0" cy="0"/>
          <a:chOff x="0" y="0"/>
          <a:chExt cx="0" cy="0"/>
        </a:xfrm>
      </p:grpSpPr>
      <p:sp>
        <p:nvSpPr>
          <p:cNvPr id="1049510" name="Title 1"/>
          <p:cNvSpPr>
            <a:spLocks noGrp="1"/>
          </p:cNvSpPr>
          <p:nvPr>
            <p:ph type="title"/>
          </p:nvPr>
        </p:nvSpPr>
        <p:spPr/>
        <p:txBody>
          <a:bodyPr/>
          <a:p>
            <a:pPr algn="ctr"/>
            <a:r>
              <a:rPr b="1" dirty="0" lang="en-US" smtClean="0">
                <a:solidFill>
                  <a:srgbClr val="00B0F0"/>
                </a:solidFill>
              </a:rPr>
              <a:t>Facts about malaria in pregnancy</a:t>
            </a:r>
            <a:endParaRPr b="1" dirty="0" lang="en-US">
              <a:solidFill>
                <a:srgbClr val="00B0F0"/>
              </a:solidFill>
            </a:endParaRPr>
          </a:p>
        </p:txBody>
      </p:sp>
      <p:sp>
        <p:nvSpPr>
          <p:cNvPr id="1049511" name="Content Placeholder 2"/>
          <p:cNvSpPr>
            <a:spLocks noGrp="1"/>
          </p:cNvSpPr>
          <p:nvPr>
            <p:ph idx="1"/>
          </p:nvPr>
        </p:nvSpPr>
        <p:spPr/>
        <p:txBody>
          <a:bodyPr/>
          <a:p>
            <a:pPr indent="-514350" marL="514350">
              <a:buFont typeface="+mj-lt"/>
              <a:buAutoNum type="arabicPeriod"/>
            </a:pPr>
            <a:r>
              <a:rPr dirty="0" lang="en-US" smtClean="0"/>
              <a:t>Pregnant women get malaria more easily than women who are not pregnant.</a:t>
            </a:r>
          </a:p>
          <a:p>
            <a:pPr indent="-514350" marL="514350">
              <a:buFont typeface="+mj-lt"/>
              <a:buAutoNum type="arabicPeriod"/>
            </a:pPr>
            <a:r>
              <a:rPr dirty="0" lang="en-US" smtClean="0"/>
              <a:t>Many pregnant women have malaria parasites but </a:t>
            </a:r>
            <a:r>
              <a:rPr b="1" dirty="0" lang="en-US" smtClean="0"/>
              <a:t>have no symptoms at all.</a:t>
            </a:r>
          </a:p>
          <a:p>
            <a:pPr indent="-514350" marL="514350">
              <a:buFont typeface="+mj-lt"/>
              <a:buAutoNum type="arabicPeriod"/>
            </a:pPr>
            <a:r>
              <a:rPr dirty="0" lang="en-US" smtClean="0"/>
              <a:t>When a women are pregnant she loses some of her ability to fight malaria infections</a:t>
            </a:r>
          </a:p>
          <a:p>
            <a:pPr indent="-514350" marL="514350">
              <a:buFont typeface="+mj-lt"/>
              <a:buAutoNum type="arabicPeriod"/>
            </a:pPr>
            <a:r>
              <a:rPr dirty="0" lang="en-US" smtClean="0"/>
              <a:t>Blood test for peripheral </a:t>
            </a:r>
            <a:r>
              <a:rPr dirty="0" lang="en-US" err="1" smtClean="0"/>
              <a:t>parasitaemia</a:t>
            </a:r>
            <a:r>
              <a:rPr dirty="0" lang="en-US" smtClean="0"/>
              <a:t> is often negative, </a:t>
            </a:r>
            <a:r>
              <a:rPr b="1" dirty="0" lang="en-US" smtClean="0"/>
              <a:t>despite malaria parasites </a:t>
            </a:r>
            <a:r>
              <a:rPr dirty="0" lang="en-US" smtClean="0"/>
              <a:t>in the placenta.</a:t>
            </a:r>
            <a:endParaRPr dirty="0" lang="en-US"/>
          </a:p>
        </p:txBody>
      </p:sp>
      <p:sp>
        <p:nvSpPr>
          <p:cNvPr id="1049512" name="Slide Number Placeholder 3"/>
          <p:cNvSpPr>
            <a:spLocks noGrp="1"/>
          </p:cNvSpPr>
          <p:nvPr>
            <p:ph type="sldNum" sz="quarter" idx="12"/>
          </p:nvPr>
        </p:nvSpPr>
        <p:spPr/>
        <p:txBody>
          <a:bodyPr/>
          <a:p>
            <a:fld id="{5F0F26D2-990D-4104-B198-15B1F813F25B}" type="slidenum">
              <a:rPr lang="en-US" smtClean="0"/>
              <a:t>279</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699" name="Title 1"/>
          <p:cNvSpPr>
            <a:spLocks noGrp="1"/>
          </p:cNvSpPr>
          <p:nvPr>
            <p:ph type="title"/>
          </p:nvPr>
        </p:nvSpPr>
        <p:spPr/>
        <p:txBody>
          <a:bodyPr/>
          <a:p>
            <a:pPr algn="ctr"/>
            <a:r>
              <a:rPr dirty="0" sz="3600" lang="en-US">
                <a:solidFill>
                  <a:srgbClr val="00B0F0"/>
                </a:solidFill>
                <a:latin typeface="Calibri" panose="020F0502020204030204"/>
              </a:rPr>
              <a:t>Monozygotic or </a:t>
            </a:r>
            <a:r>
              <a:rPr dirty="0" sz="3600" lang="en-US" err="1">
                <a:solidFill>
                  <a:srgbClr val="00B0F0"/>
                </a:solidFill>
                <a:latin typeface="Calibri" panose="020F0502020204030204"/>
              </a:rPr>
              <a:t>uniovular</a:t>
            </a:r>
            <a:r>
              <a:rPr dirty="0" sz="3600" lang="en-US">
                <a:solidFill>
                  <a:srgbClr val="00B0F0"/>
                </a:solidFill>
                <a:latin typeface="Calibri" panose="020F0502020204030204"/>
              </a:rPr>
              <a:t> or identical  twins</a:t>
            </a:r>
            <a:br>
              <a:rPr dirty="0" sz="3600" lang="en-US">
                <a:solidFill>
                  <a:srgbClr val="00B0F0"/>
                </a:solidFill>
                <a:latin typeface="Calibri" panose="020F0502020204030204"/>
              </a:rPr>
            </a:br>
            <a:r>
              <a:rPr dirty="0" sz="3600" lang="en-US">
                <a:solidFill>
                  <a:srgbClr val="00B0F0"/>
                </a:solidFill>
                <a:latin typeface="Calibri" panose="020F0502020204030204"/>
              </a:rPr>
              <a:t> ( 20%)</a:t>
            </a:r>
            <a:endParaRPr dirty="0" lang="en-US"/>
          </a:p>
        </p:txBody>
      </p:sp>
      <p:sp>
        <p:nvSpPr>
          <p:cNvPr id="1048700" name="Content Placeholder 2"/>
          <p:cNvSpPr>
            <a:spLocks noGrp="1"/>
          </p:cNvSpPr>
          <p:nvPr>
            <p:ph idx="1"/>
          </p:nvPr>
        </p:nvSpPr>
        <p:spPr/>
        <p:txBody>
          <a:bodyPr/>
          <a:p>
            <a:pPr indent="-571500" lvl="2" marL="1485900">
              <a:lnSpc>
                <a:spcPct val="110000"/>
              </a:lnSpc>
              <a:buFont typeface="+mj-lt"/>
              <a:buAutoNum type="arabicPeriod" startAt="3"/>
            </a:pPr>
            <a:r>
              <a:rPr dirty="0" sz="2800" i="1" lang="en-US">
                <a:solidFill>
                  <a:prstClr val="black"/>
                </a:solidFill>
              </a:rPr>
              <a:t>If the division occurs </a:t>
            </a:r>
            <a:r>
              <a:rPr b="1" dirty="0" sz="2800" i="1" lang="en-US">
                <a:solidFill>
                  <a:prstClr val="black"/>
                </a:solidFill>
              </a:rPr>
              <a:t>after eighth day of fertilization </a:t>
            </a:r>
            <a:r>
              <a:rPr dirty="0" sz="2800" lang="en-US">
                <a:solidFill>
                  <a:prstClr val="black"/>
                </a:solidFill>
              </a:rPr>
              <a:t>When the amniotic cavity has already formed a  one amnion/one chorion </a:t>
            </a:r>
            <a:r>
              <a:rPr dirty="0" sz="2800" lang="en-US" err="1">
                <a:solidFill>
                  <a:prstClr val="black"/>
                </a:solidFill>
              </a:rPr>
              <a:t>monoamniotic-monochorionic</a:t>
            </a:r>
            <a:r>
              <a:rPr dirty="0" sz="2800" lang="en-US">
                <a:solidFill>
                  <a:prstClr val="black"/>
                </a:solidFill>
              </a:rPr>
              <a:t> twin develop 1-2% (MCMA)</a:t>
            </a:r>
          </a:p>
          <a:p>
            <a:pPr indent="-571500" lvl="2" marL="1485900">
              <a:lnSpc>
                <a:spcPct val="110000"/>
              </a:lnSpc>
              <a:buFont typeface="+mj-lt"/>
              <a:buAutoNum type="arabicPeriod" startAt="3"/>
            </a:pPr>
            <a:r>
              <a:rPr dirty="0" sz="2800" lang="en-US">
                <a:solidFill>
                  <a:prstClr val="black"/>
                </a:solidFill>
              </a:rPr>
              <a:t>In </a:t>
            </a:r>
            <a:r>
              <a:rPr dirty="0" sz="2800" i="1" lang="en-US">
                <a:solidFill>
                  <a:prstClr val="black"/>
                </a:solidFill>
              </a:rPr>
              <a:t>Extremely  rare occasion  division occur </a:t>
            </a:r>
            <a:r>
              <a:rPr b="1" dirty="0" sz="2800" i="1" lang="en-US">
                <a:solidFill>
                  <a:prstClr val="black"/>
                </a:solidFill>
              </a:rPr>
              <a:t>after </a:t>
            </a:r>
            <a:r>
              <a:rPr b="1" dirty="0" sz="2800" i="1" lang="en-US" smtClean="0">
                <a:solidFill>
                  <a:prstClr val="black"/>
                </a:solidFill>
              </a:rPr>
              <a:t>12-13 days </a:t>
            </a:r>
            <a:r>
              <a:rPr b="1" dirty="0" sz="2800" i="1" lang="en-US">
                <a:solidFill>
                  <a:prstClr val="black"/>
                </a:solidFill>
              </a:rPr>
              <a:t>of development </a:t>
            </a:r>
            <a:r>
              <a:rPr dirty="0" sz="2800" lang="en-US">
                <a:solidFill>
                  <a:prstClr val="black"/>
                </a:solidFill>
              </a:rPr>
              <a:t>of the embryonic disc resulting in conjoined twins  when division is incomplete(&lt;1%) called Siamese twins</a:t>
            </a:r>
          </a:p>
          <a:p>
            <a:endParaRPr dirty="0" lang="en-US"/>
          </a:p>
        </p:txBody>
      </p:sp>
      <p:sp>
        <p:nvSpPr>
          <p:cNvPr id="1048701" name="Slide Number Placeholder 4"/>
          <p:cNvSpPr>
            <a:spLocks noGrp="1"/>
          </p:cNvSpPr>
          <p:nvPr>
            <p:ph type="sldNum" sz="quarter" idx="12"/>
          </p:nvPr>
        </p:nvSpPr>
        <p:spPr/>
        <p:txBody>
          <a:bodyPr/>
          <a:p>
            <a:fld id="{5F0F26D2-990D-4104-B198-15B1F813F25B}" type="slidenum">
              <a:rPr lang="en-US" smtClean="0"/>
              <a:t>28</a:t>
            </a:fld>
            <a:endParaRPr lang="en-US"/>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678" name=""/>
        <p:cNvGrpSpPr/>
        <p:nvPr/>
      </p:nvGrpSpPr>
      <p:grpSpPr>
        <a:xfrm>
          <a:off x="0" y="0"/>
          <a:ext cx="0" cy="0"/>
          <a:chOff x="0" y="0"/>
          <a:chExt cx="0" cy="0"/>
        </a:xfrm>
      </p:grpSpPr>
      <p:sp>
        <p:nvSpPr>
          <p:cNvPr id="1049513" name="Title 1"/>
          <p:cNvSpPr>
            <a:spLocks noGrp="1"/>
          </p:cNvSpPr>
          <p:nvPr>
            <p:ph type="title"/>
          </p:nvPr>
        </p:nvSpPr>
        <p:spPr/>
        <p:txBody>
          <a:bodyPr/>
          <a:p>
            <a:pPr algn="ctr"/>
            <a:r>
              <a:rPr b="1" dirty="0" lang="en-US" smtClean="0">
                <a:solidFill>
                  <a:srgbClr val="00B0F0"/>
                </a:solidFill>
              </a:rPr>
              <a:t>Effects of Malaria on pregnancy</a:t>
            </a:r>
            <a:br>
              <a:rPr b="1" dirty="0" lang="en-US" smtClean="0">
                <a:solidFill>
                  <a:srgbClr val="00B0F0"/>
                </a:solidFill>
              </a:rPr>
            </a:br>
            <a:r>
              <a:rPr b="1" dirty="0" lang="en-US" smtClean="0">
                <a:solidFill>
                  <a:srgbClr val="00B0F0"/>
                </a:solidFill>
              </a:rPr>
              <a:t>to the mother/unborn baby</a:t>
            </a:r>
            <a:endParaRPr b="1" dirty="0" lang="en-US">
              <a:solidFill>
                <a:srgbClr val="00B0F0"/>
              </a:solidFill>
            </a:endParaRPr>
          </a:p>
        </p:txBody>
      </p:sp>
      <p:sp>
        <p:nvSpPr>
          <p:cNvPr id="1049514" name="Content Placeholder 2"/>
          <p:cNvSpPr>
            <a:spLocks noGrp="1"/>
          </p:cNvSpPr>
          <p:nvPr>
            <p:ph idx="1"/>
          </p:nvPr>
        </p:nvSpPr>
        <p:spPr/>
        <p:txBody>
          <a:bodyPr>
            <a:normAutofit lnSpcReduction="10000"/>
          </a:bodyPr>
          <a:p>
            <a:pPr indent="-514350" marL="514350">
              <a:buFont typeface="+mj-lt"/>
              <a:buAutoNum type="arabicPeriod"/>
            </a:pPr>
            <a:r>
              <a:rPr b="1" dirty="0" lang="en-US" err="1" smtClean="0">
                <a:ea typeface="Times New Roman" panose="02020603050405020304" pitchFamily="18" charset="0"/>
              </a:rPr>
              <a:t>Haemolysis</a:t>
            </a:r>
            <a:r>
              <a:rPr b="1" dirty="0" lang="en-US" smtClean="0">
                <a:ea typeface="Times New Roman" panose="02020603050405020304" pitchFamily="18" charset="0"/>
              </a:rPr>
              <a:t> </a:t>
            </a:r>
            <a:r>
              <a:rPr b="1" dirty="0" lang="en-US">
                <a:ea typeface="Times New Roman" panose="02020603050405020304" pitchFamily="18" charset="0"/>
              </a:rPr>
              <a:t>of red blood cells</a:t>
            </a:r>
            <a:r>
              <a:rPr dirty="0" lang="en-US">
                <a:ea typeface="Times New Roman" panose="02020603050405020304" pitchFamily="18" charset="0"/>
              </a:rPr>
              <a:t>, causing </a:t>
            </a:r>
            <a:r>
              <a:rPr b="1" dirty="0" lang="en-US" err="1">
                <a:ea typeface="Times New Roman" panose="02020603050405020304" pitchFamily="18" charset="0"/>
              </a:rPr>
              <a:t>anaemia</a:t>
            </a:r>
            <a:r>
              <a:rPr b="1" dirty="0" lang="en-US">
                <a:ea typeface="Times New Roman" panose="02020603050405020304" pitchFamily="18" charset="0"/>
              </a:rPr>
              <a:t> and </a:t>
            </a:r>
            <a:r>
              <a:rPr b="1" dirty="0" lang="en-US" smtClean="0">
                <a:ea typeface="Times New Roman" panose="02020603050405020304" pitchFamily="18" charset="0"/>
              </a:rPr>
              <a:t>jaundice</a:t>
            </a:r>
          </a:p>
          <a:p>
            <a:pPr indent="-514350" marL="514350">
              <a:buFont typeface="+mj-lt"/>
              <a:buAutoNum type="arabicPeriod"/>
            </a:pPr>
            <a:r>
              <a:rPr b="1" dirty="0" lang="en-US" smtClean="0">
                <a:ea typeface="Times New Roman" panose="02020603050405020304" pitchFamily="18" charset="0"/>
              </a:rPr>
              <a:t>Hyperpyrexia </a:t>
            </a:r>
            <a:r>
              <a:rPr b="1" dirty="0" lang="en-US">
                <a:ea typeface="Times New Roman" panose="02020603050405020304" pitchFamily="18" charset="0"/>
              </a:rPr>
              <a:t>(very high fever), </a:t>
            </a:r>
            <a:r>
              <a:rPr dirty="0" lang="en-US">
                <a:ea typeface="Times New Roman" panose="02020603050405020304" pitchFamily="18" charset="0"/>
              </a:rPr>
              <a:t>which may cause abortion or </a:t>
            </a:r>
            <a:r>
              <a:rPr dirty="0" lang="en-US" smtClean="0">
                <a:ea typeface="Times New Roman" panose="02020603050405020304" pitchFamily="18" charset="0"/>
              </a:rPr>
              <a:t>Preterm </a:t>
            </a:r>
            <a:r>
              <a:rPr dirty="0" lang="en-US" err="1" smtClean="0">
                <a:ea typeface="Times New Roman" panose="02020603050405020304" pitchFamily="18" charset="0"/>
              </a:rPr>
              <a:t>labour</a:t>
            </a:r>
            <a:endParaRPr dirty="0" lang="en-US">
              <a:ea typeface="Times New Roman" panose="02020603050405020304" pitchFamily="18" charset="0"/>
            </a:endParaRPr>
          </a:p>
          <a:p>
            <a:pPr indent="-514350" marL="514350">
              <a:buFont typeface="+mj-lt"/>
              <a:buAutoNum type="arabicPeriod"/>
            </a:pPr>
            <a:r>
              <a:rPr b="1" dirty="0" lang="en-US" smtClean="0">
                <a:ea typeface="Times New Roman" panose="02020603050405020304" pitchFamily="18" charset="0"/>
              </a:rPr>
              <a:t>Malaria </a:t>
            </a:r>
            <a:r>
              <a:rPr b="1" dirty="0" lang="en-US">
                <a:ea typeface="Times New Roman" panose="02020603050405020304" pitchFamily="18" charset="0"/>
              </a:rPr>
              <a:t>parasites have affinity for the placenta </a:t>
            </a:r>
            <a:r>
              <a:rPr dirty="0" lang="en-US">
                <a:ea typeface="Times New Roman" panose="02020603050405020304" pitchFamily="18" charset="0"/>
              </a:rPr>
              <a:t>and this interferes with nutrition of the unborn baby and may cause </a:t>
            </a:r>
            <a:endParaRPr dirty="0" lang="en-US" smtClean="0">
              <a:ea typeface="Times New Roman" panose="02020603050405020304" pitchFamily="18" charset="0"/>
            </a:endParaRPr>
          </a:p>
          <a:p>
            <a:pPr lvl="2">
              <a:buFont typeface="Wingdings" panose="05000000000000000000" pitchFamily="2" charset="2"/>
              <a:buChar char="Ø"/>
            </a:pPr>
            <a:r>
              <a:rPr dirty="0" sz="2800" lang="en-US" smtClean="0">
                <a:ea typeface="Times New Roman" panose="02020603050405020304" pitchFamily="18" charset="0"/>
              </a:rPr>
              <a:t>Premature </a:t>
            </a:r>
            <a:r>
              <a:rPr dirty="0" sz="2800" lang="en-US" err="1" smtClean="0">
                <a:ea typeface="Times New Roman" panose="02020603050405020304" pitchFamily="18" charset="0"/>
              </a:rPr>
              <a:t>labour</a:t>
            </a:r>
            <a:r>
              <a:rPr dirty="0" sz="2800" lang="en-US" smtClean="0">
                <a:ea typeface="Times New Roman" panose="02020603050405020304" pitchFamily="18" charset="0"/>
              </a:rPr>
              <a:t>/ premature delivery</a:t>
            </a:r>
          </a:p>
          <a:p>
            <a:pPr lvl="2">
              <a:buFont typeface="Wingdings" panose="05000000000000000000" pitchFamily="2" charset="2"/>
              <a:buChar char="Ø"/>
            </a:pPr>
            <a:r>
              <a:rPr dirty="0" sz="2800" lang="en-US" smtClean="0">
                <a:ea typeface="Times New Roman" panose="02020603050405020304" pitchFamily="18" charset="0"/>
              </a:rPr>
              <a:t>Spontaneous  abortion</a:t>
            </a:r>
          </a:p>
          <a:p>
            <a:pPr lvl="2">
              <a:buFont typeface="Wingdings" panose="05000000000000000000" pitchFamily="2" charset="2"/>
              <a:buChar char="Ø"/>
            </a:pPr>
            <a:r>
              <a:rPr dirty="0" sz="2800" lang="en-US" smtClean="0">
                <a:ea typeface="Times New Roman" panose="02020603050405020304" pitchFamily="18" charset="0"/>
              </a:rPr>
              <a:t>30% of the preventable low birth weight (IUGR)</a:t>
            </a:r>
          </a:p>
          <a:p>
            <a:pPr lvl="2">
              <a:buFont typeface="Wingdings" panose="05000000000000000000" pitchFamily="2" charset="2"/>
              <a:buChar char="Ø"/>
            </a:pPr>
            <a:r>
              <a:rPr dirty="0" sz="2800" lang="en-US" smtClean="0">
                <a:ea typeface="Times New Roman" panose="02020603050405020304" pitchFamily="18" charset="0"/>
              </a:rPr>
              <a:t>IUFD</a:t>
            </a:r>
          </a:p>
          <a:p>
            <a:pPr lvl="2">
              <a:buFont typeface="Wingdings" panose="05000000000000000000" pitchFamily="2" charset="2"/>
              <a:buChar char="Ø"/>
            </a:pPr>
            <a:r>
              <a:rPr dirty="0" sz="2800" lang="en-US" smtClean="0">
                <a:ea typeface="Times New Roman" panose="02020603050405020304" pitchFamily="18" charset="0"/>
              </a:rPr>
              <a:t>3-5% of the neonatal deaths</a:t>
            </a:r>
            <a:endParaRPr dirty="0" sz="2800" lang="en-US">
              <a:ea typeface="Times New Roman" panose="02020603050405020304" pitchFamily="18" charset="0"/>
            </a:endParaRPr>
          </a:p>
          <a:p>
            <a:endParaRPr dirty="0" lang="en-US"/>
          </a:p>
        </p:txBody>
      </p:sp>
      <p:sp>
        <p:nvSpPr>
          <p:cNvPr id="1049515" name="Slide Number Placeholder 3"/>
          <p:cNvSpPr>
            <a:spLocks noGrp="1"/>
          </p:cNvSpPr>
          <p:nvPr>
            <p:ph type="sldNum" sz="quarter" idx="12"/>
          </p:nvPr>
        </p:nvSpPr>
        <p:spPr/>
        <p:txBody>
          <a:bodyPr/>
          <a:p>
            <a:fld id="{5F0F26D2-990D-4104-B198-15B1F813F25B}" type="slidenum">
              <a:rPr lang="en-US" smtClean="0"/>
              <a:t>280</a:t>
            </a:fld>
            <a:endParaRPr 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679" name=""/>
        <p:cNvGrpSpPr/>
        <p:nvPr/>
      </p:nvGrpSpPr>
      <p:grpSpPr>
        <a:xfrm>
          <a:off x="0" y="0"/>
          <a:ext cx="0" cy="0"/>
          <a:chOff x="0" y="0"/>
          <a:chExt cx="0" cy="0"/>
        </a:xfrm>
      </p:grpSpPr>
      <p:sp>
        <p:nvSpPr>
          <p:cNvPr id="1049516" name="Title 1"/>
          <p:cNvSpPr>
            <a:spLocks noGrp="1"/>
          </p:cNvSpPr>
          <p:nvPr>
            <p:ph type="title"/>
          </p:nvPr>
        </p:nvSpPr>
        <p:spPr/>
        <p:txBody>
          <a:bodyPr/>
          <a:p>
            <a:pPr algn="ctr"/>
            <a:r>
              <a:rPr b="1" dirty="0" lang="en-US" smtClean="0">
                <a:solidFill>
                  <a:srgbClr val="00B0F0"/>
                </a:solidFill>
              </a:rPr>
              <a:t>Signs and symptoms of uncomplicated malaria</a:t>
            </a:r>
            <a:endParaRPr b="1" dirty="0" lang="en-US">
              <a:solidFill>
                <a:srgbClr val="00B0F0"/>
              </a:solidFill>
            </a:endParaRPr>
          </a:p>
        </p:txBody>
      </p:sp>
      <p:sp>
        <p:nvSpPr>
          <p:cNvPr id="1049517" name="Content Placeholder 2"/>
          <p:cNvSpPr>
            <a:spLocks noGrp="1"/>
          </p:cNvSpPr>
          <p:nvPr>
            <p:ph idx="1"/>
          </p:nvPr>
        </p:nvSpPr>
        <p:spPr/>
        <p:txBody>
          <a:bodyPr/>
          <a:p>
            <a:r>
              <a:rPr dirty="0" lang="en-US" smtClean="0"/>
              <a:t>Fever with or without shivering.</a:t>
            </a:r>
          </a:p>
          <a:p>
            <a:r>
              <a:rPr dirty="0" lang="en-US" smtClean="0"/>
              <a:t>Headaches</a:t>
            </a:r>
          </a:p>
          <a:p>
            <a:r>
              <a:rPr dirty="0" lang="en-US" smtClean="0"/>
              <a:t>Weakness</a:t>
            </a:r>
          </a:p>
          <a:p>
            <a:r>
              <a:rPr dirty="0" lang="en-US" smtClean="0"/>
              <a:t>Loss of appetite</a:t>
            </a:r>
          </a:p>
          <a:p>
            <a:r>
              <a:rPr dirty="0" lang="en-US" smtClean="0"/>
              <a:t>Nausea and vomiting</a:t>
            </a:r>
          </a:p>
          <a:p>
            <a:r>
              <a:rPr dirty="0" lang="en-US" smtClean="0"/>
              <a:t>Joint pains</a:t>
            </a:r>
          </a:p>
          <a:p>
            <a:r>
              <a:rPr dirty="0" lang="en-US" smtClean="0"/>
              <a:t>Backache and muscle pains.</a:t>
            </a:r>
          </a:p>
          <a:p>
            <a:r>
              <a:rPr dirty="0" lang="en-US" smtClean="0"/>
              <a:t>False </a:t>
            </a:r>
            <a:r>
              <a:rPr dirty="0" lang="en-US" err="1" smtClean="0"/>
              <a:t>labour</a:t>
            </a:r>
            <a:r>
              <a:rPr dirty="0" lang="en-US" smtClean="0"/>
              <a:t> pains (uterine contractions)</a:t>
            </a:r>
            <a:endParaRPr dirty="0" lang="en-US"/>
          </a:p>
        </p:txBody>
      </p:sp>
      <p:sp>
        <p:nvSpPr>
          <p:cNvPr id="1049518" name="Slide Number Placeholder 3"/>
          <p:cNvSpPr>
            <a:spLocks noGrp="1"/>
          </p:cNvSpPr>
          <p:nvPr>
            <p:ph type="sldNum" sz="quarter" idx="12"/>
          </p:nvPr>
        </p:nvSpPr>
        <p:spPr/>
        <p:txBody>
          <a:bodyPr/>
          <a:p>
            <a:fld id="{5F0F26D2-990D-4104-B198-15B1F813F25B}" type="slidenum">
              <a:rPr lang="en-US" smtClean="0"/>
              <a:t>281</a:t>
            </a:fld>
            <a:endParaRPr 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680" name=""/>
        <p:cNvGrpSpPr/>
        <p:nvPr/>
      </p:nvGrpSpPr>
      <p:grpSpPr>
        <a:xfrm>
          <a:off x="0" y="0"/>
          <a:ext cx="0" cy="0"/>
          <a:chOff x="0" y="0"/>
          <a:chExt cx="0" cy="0"/>
        </a:xfrm>
      </p:grpSpPr>
      <p:sp>
        <p:nvSpPr>
          <p:cNvPr id="1049519" name="Title 1"/>
          <p:cNvSpPr>
            <a:spLocks noGrp="1"/>
          </p:cNvSpPr>
          <p:nvPr>
            <p:ph type="title"/>
          </p:nvPr>
        </p:nvSpPr>
        <p:spPr/>
        <p:txBody>
          <a:bodyPr/>
          <a:p>
            <a:pPr algn="ctr"/>
            <a:r>
              <a:rPr dirty="0" lang="en-US" smtClean="0">
                <a:solidFill>
                  <a:srgbClr val="00B0F0"/>
                </a:solidFill>
              </a:rPr>
              <a:t>Management of uncomplicated malaria</a:t>
            </a:r>
            <a:endParaRPr dirty="0" lang="en-US">
              <a:solidFill>
                <a:srgbClr val="00B0F0"/>
              </a:solidFill>
            </a:endParaRPr>
          </a:p>
        </p:txBody>
      </p:sp>
      <p:sp>
        <p:nvSpPr>
          <p:cNvPr id="1049520" name="Content Placeholder 2"/>
          <p:cNvSpPr>
            <a:spLocks noGrp="1"/>
          </p:cNvSpPr>
          <p:nvPr>
            <p:ph idx="1"/>
          </p:nvPr>
        </p:nvSpPr>
        <p:spPr>
          <a:xfrm>
            <a:off x="838200" y="1825625"/>
            <a:ext cx="10515600" cy="4497902"/>
          </a:xfrm>
        </p:spPr>
        <p:txBody>
          <a:bodyPr>
            <a:noAutofit/>
          </a:bodyPr>
          <a:p>
            <a:pPr indent="-457200" lvl="1" marL="914400">
              <a:buFont typeface="+mj-lt"/>
              <a:buAutoNum type="arabicPeriod"/>
            </a:pPr>
            <a:r>
              <a:rPr dirty="0" sz="2800" lang="en-US" smtClean="0"/>
              <a:t>All trimester oral quinine 10mg/kg body weight 8hourly for 7days ( adult dosage 600mgs 8 hourly).</a:t>
            </a:r>
          </a:p>
          <a:p>
            <a:pPr indent="-457200" lvl="1" marL="914400">
              <a:buFont typeface="+mj-lt"/>
              <a:buAutoNum type="arabicPeriod"/>
            </a:pPr>
            <a:r>
              <a:rPr dirty="0" sz="2800" lang="en-US" err="1" smtClean="0"/>
              <a:t>Coartem</a:t>
            </a:r>
            <a:r>
              <a:rPr dirty="0" sz="2800" lang="en-US" smtClean="0"/>
              <a:t> (</a:t>
            </a:r>
            <a:r>
              <a:rPr dirty="0" sz="2800" lang="en-US" err="1" smtClean="0"/>
              <a:t>Artimether</a:t>
            </a:r>
            <a:r>
              <a:rPr dirty="0" sz="2800" lang="en-US" smtClean="0"/>
              <a:t> 20mgs/</a:t>
            </a:r>
            <a:r>
              <a:rPr dirty="0" sz="2800" lang="en-US" err="1" smtClean="0"/>
              <a:t>lumefantrine</a:t>
            </a:r>
            <a:r>
              <a:rPr dirty="0" sz="2800" lang="en-US" smtClean="0"/>
              <a:t> tablets120mgs). Dosage 4 tablets stat, 4 tablets after 8 hours and then 4 tablets twice daily (12 hourly) for 2 days. (  total course of 24 hours).</a:t>
            </a:r>
          </a:p>
          <a:p>
            <a:pPr lvl="3">
              <a:buFont typeface="Wingdings" panose="05000000000000000000" pitchFamily="2" charset="2"/>
              <a:buChar char="Ø"/>
            </a:pPr>
            <a:r>
              <a:rPr dirty="0" sz="2800" lang="en-US" smtClean="0"/>
              <a:t>DO NOT withhold AL in first trimester if quinine is not available.</a:t>
            </a:r>
          </a:p>
          <a:p>
            <a:pPr lvl="3">
              <a:buFont typeface="Wingdings" panose="05000000000000000000" pitchFamily="2" charset="2"/>
              <a:buChar char="Ø"/>
            </a:pPr>
            <a:r>
              <a:rPr dirty="0" sz="2800" lang="en-US" smtClean="0"/>
              <a:t>Give 1</a:t>
            </a:r>
            <a:r>
              <a:rPr baseline="30000" dirty="0" sz="2800" lang="en-US" smtClean="0"/>
              <a:t>st</a:t>
            </a:r>
            <a:r>
              <a:rPr dirty="0" sz="2800" lang="en-US" smtClean="0"/>
              <a:t> dose of AL as Directly Observed Therapy (DOT)</a:t>
            </a:r>
          </a:p>
          <a:p>
            <a:pPr lvl="3">
              <a:buFont typeface="Wingdings" panose="05000000000000000000" pitchFamily="2" charset="2"/>
              <a:buChar char="Ø"/>
            </a:pPr>
            <a:r>
              <a:rPr dirty="0" sz="2800" lang="en-US" smtClean="0"/>
              <a:t>All drugs should be given with a meal to enhance absorption but DO NOT withhold  the first dose due to lack of  a meal.</a:t>
            </a:r>
          </a:p>
        </p:txBody>
      </p:sp>
      <p:sp>
        <p:nvSpPr>
          <p:cNvPr id="1049521" name="Slide Number Placeholder 3"/>
          <p:cNvSpPr>
            <a:spLocks noGrp="1"/>
          </p:cNvSpPr>
          <p:nvPr>
            <p:ph type="sldNum" sz="quarter" idx="12"/>
          </p:nvPr>
        </p:nvSpPr>
        <p:spPr/>
        <p:txBody>
          <a:bodyPr/>
          <a:p>
            <a:fld id="{5F0F26D2-990D-4104-B198-15B1F813F25B}" type="slidenum">
              <a:rPr lang="en-US" smtClean="0"/>
              <a:t>282</a:t>
            </a:fld>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681" name=""/>
        <p:cNvGrpSpPr/>
        <p:nvPr/>
      </p:nvGrpSpPr>
      <p:grpSpPr>
        <a:xfrm>
          <a:off x="0" y="0"/>
          <a:ext cx="0" cy="0"/>
          <a:chOff x="0" y="0"/>
          <a:chExt cx="0" cy="0"/>
        </a:xfrm>
      </p:grpSpPr>
      <p:sp>
        <p:nvSpPr>
          <p:cNvPr id="1049522" name="Title 1"/>
          <p:cNvSpPr>
            <a:spLocks noGrp="1"/>
          </p:cNvSpPr>
          <p:nvPr>
            <p:ph type="title"/>
          </p:nvPr>
        </p:nvSpPr>
        <p:spPr/>
        <p:txBody>
          <a:bodyPr/>
          <a:p>
            <a:pPr algn="ctr"/>
            <a:r>
              <a:rPr dirty="0" lang="en-US" smtClean="0">
                <a:solidFill>
                  <a:srgbClr val="00B0F0"/>
                </a:solidFill>
              </a:rPr>
              <a:t>Management of uncomplicated malaria in pregnancy</a:t>
            </a:r>
            <a:endParaRPr dirty="0" lang="en-US">
              <a:solidFill>
                <a:srgbClr val="00B0F0"/>
              </a:solidFill>
            </a:endParaRPr>
          </a:p>
        </p:txBody>
      </p:sp>
      <p:sp>
        <p:nvSpPr>
          <p:cNvPr id="1049523" name="Content Placeholder 2"/>
          <p:cNvSpPr>
            <a:spLocks noGrp="1"/>
          </p:cNvSpPr>
          <p:nvPr>
            <p:ph idx="1"/>
          </p:nvPr>
        </p:nvSpPr>
        <p:spPr/>
        <p:txBody>
          <a:bodyPr/>
          <a:p>
            <a:pPr indent="-514350" lvl="1" marL="971550">
              <a:buFont typeface="+mj-lt"/>
              <a:buAutoNum type="arabicPeriod" startAt="3"/>
            </a:pPr>
            <a:r>
              <a:rPr dirty="0" sz="2800" lang="en-US">
                <a:solidFill>
                  <a:prstClr val="black"/>
                </a:solidFill>
              </a:rPr>
              <a:t>Give </a:t>
            </a:r>
            <a:r>
              <a:rPr dirty="0" sz="2800" lang="en-US" err="1">
                <a:solidFill>
                  <a:prstClr val="black"/>
                </a:solidFill>
              </a:rPr>
              <a:t>paracetamol</a:t>
            </a:r>
            <a:r>
              <a:rPr dirty="0" sz="2800" lang="en-US">
                <a:solidFill>
                  <a:prstClr val="black"/>
                </a:solidFill>
              </a:rPr>
              <a:t> 500mgs 8 hourly to relieve fever  and pain.</a:t>
            </a:r>
          </a:p>
          <a:p>
            <a:pPr indent="-514350" lvl="1" marL="971550">
              <a:buFont typeface="+mj-lt"/>
              <a:buAutoNum type="arabicPeriod" startAt="3"/>
            </a:pPr>
            <a:r>
              <a:rPr dirty="0" sz="2800" lang="en-US">
                <a:solidFill>
                  <a:prstClr val="black"/>
                </a:solidFill>
              </a:rPr>
              <a:t>Give plenty of oral fluids</a:t>
            </a:r>
          </a:p>
          <a:p>
            <a:pPr indent="-514350" lvl="1" marL="971550">
              <a:buFont typeface="+mj-lt"/>
              <a:buAutoNum type="arabicPeriod" startAt="3"/>
            </a:pPr>
            <a:r>
              <a:rPr dirty="0" sz="2800" lang="en-US">
                <a:solidFill>
                  <a:prstClr val="black"/>
                </a:solidFill>
              </a:rPr>
              <a:t>Rule out </a:t>
            </a:r>
            <a:r>
              <a:rPr dirty="0" sz="2800" lang="en-US" err="1">
                <a:solidFill>
                  <a:prstClr val="black"/>
                </a:solidFill>
              </a:rPr>
              <a:t>anaemia</a:t>
            </a:r>
            <a:r>
              <a:rPr dirty="0" sz="2800" lang="en-US">
                <a:solidFill>
                  <a:prstClr val="black"/>
                </a:solidFill>
              </a:rPr>
              <a:t> </a:t>
            </a:r>
          </a:p>
          <a:p>
            <a:pPr indent="-514350" lvl="1" marL="971550">
              <a:buFont typeface="+mj-lt"/>
              <a:buAutoNum type="arabicPeriod" startAt="3"/>
            </a:pPr>
            <a:r>
              <a:rPr dirty="0" sz="2800" lang="en-US">
                <a:solidFill>
                  <a:prstClr val="black"/>
                </a:solidFill>
              </a:rPr>
              <a:t>Supportive therapy and follow up</a:t>
            </a:r>
          </a:p>
          <a:p>
            <a:endParaRPr dirty="0" lang="en-US"/>
          </a:p>
        </p:txBody>
      </p:sp>
      <p:sp>
        <p:nvSpPr>
          <p:cNvPr id="1049524" name="Slide Number Placeholder 3"/>
          <p:cNvSpPr>
            <a:spLocks noGrp="1"/>
          </p:cNvSpPr>
          <p:nvPr>
            <p:ph type="sldNum" sz="quarter" idx="12"/>
          </p:nvPr>
        </p:nvSpPr>
        <p:spPr/>
        <p:txBody>
          <a:bodyPr/>
          <a:p>
            <a:fld id="{5F0F26D2-990D-4104-B198-15B1F813F25B}" type="slidenum">
              <a:rPr lang="en-US" smtClean="0"/>
              <a:t>283</a:t>
            </a:fld>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682" name=""/>
        <p:cNvGrpSpPr/>
        <p:nvPr/>
      </p:nvGrpSpPr>
      <p:grpSpPr>
        <a:xfrm>
          <a:off x="0" y="0"/>
          <a:ext cx="0" cy="0"/>
          <a:chOff x="0" y="0"/>
          <a:chExt cx="0" cy="0"/>
        </a:xfrm>
      </p:grpSpPr>
      <p:sp>
        <p:nvSpPr>
          <p:cNvPr id="1049525" name="Title 1"/>
          <p:cNvSpPr>
            <a:spLocks noGrp="1"/>
          </p:cNvSpPr>
          <p:nvPr>
            <p:ph type="title"/>
          </p:nvPr>
        </p:nvSpPr>
        <p:spPr>
          <a:xfrm>
            <a:off x="838200" y="365125"/>
            <a:ext cx="10515600" cy="639427"/>
          </a:xfrm>
        </p:spPr>
        <p:txBody>
          <a:bodyPr>
            <a:normAutofit fontScale="90000"/>
          </a:bodyPr>
          <a:p>
            <a:pPr algn="ctr"/>
            <a:r>
              <a:rPr b="1" dirty="0" sz="4000" lang="en-US" smtClean="0">
                <a:solidFill>
                  <a:srgbClr val="00B0F0"/>
                </a:solidFill>
              </a:rPr>
              <a:t>Severe/Complicated </a:t>
            </a:r>
            <a:r>
              <a:rPr b="1" dirty="0" sz="4000" lang="en-US">
                <a:solidFill>
                  <a:srgbClr val="00B0F0"/>
                </a:solidFill>
              </a:rPr>
              <a:t>Malaria</a:t>
            </a:r>
            <a:endParaRPr b="1" dirty="0" lang="en-US"/>
          </a:p>
        </p:txBody>
      </p:sp>
      <p:sp>
        <p:nvSpPr>
          <p:cNvPr id="1049526" name="Content Placeholder 2"/>
          <p:cNvSpPr>
            <a:spLocks noGrp="1"/>
          </p:cNvSpPr>
          <p:nvPr>
            <p:ph idx="1"/>
          </p:nvPr>
        </p:nvSpPr>
        <p:spPr>
          <a:xfrm>
            <a:off x="838200" y="1159099"/>
            <a:ext cx="10515600" cy="5017864"/>
          </a:xfrm>
        </p:spPr>
        <p:txBody>
          <a:bodyPr/>
          <a:p>
            <a:r>
              <a:rPr dirty="0" lang="en-US" smtClean="0"/>
              <a:t>In addition to other symptoms of uncomplicated malaria , the patient will present with at least one of the following:</a:t>
            </a:r>
          </a:p>
          <a:p>
            <a:pPr indent="-514350" lvl="2" marL="1428750">
              <a:buFont typeface="+mj-lt"/>
              <a:buAutoNum type="arabicPeriod"/>
            </a:pPr>
            <a:r>
              <a:rPr dirty="0" sz="2800" lang="en-US" smtClean="0"/>
              <a:t>Extreme  tiredness.</a:t>
            </a:r>
          </a:p>
          <a:p>
            <a:pPr indent="-514350" lvl="2" marL="1428750">
              <a:buFont typeface="+mj-lt"/>
              <a:buAutoNum type="arabicPeriod"/>
            </a:pPr>
            <a:r>
              <a:rPr b="1" dirty="0" sz="2800" lang="en-US" smtClean="0"/>
              <a:t>Changes in </a:t>
            </a:r>
            <a:r>
              <a:rPr b="1" dirty="0" sz="2800" lang="en-US" err="1" smtClean="0"/>
              <a:t>behaviour</a:t>
            </a:r>
            <a:r>
              <a:rPr b="1" dirty="0" sz="2800" lang="en-US" smtClean="0"/>
              <a:t>: </a:t>
            </a:r>
            <a:r>
              <a:rPr dirty="0" sz="2800" lang="en-US" smtClean="0"/>
              <a:t>sleepiness/drowsiness, confusion, convulsions, unconsciousness, inability to walk, sit, speak or recognize relatives.</a:t>
            </a:r>
          </a:p>
          <a:p>
            <a:pPr indent="-514350" lvl="2" marL="1428750">
              <a:buFont typeface="+mj-lt"/>
              <a:buAutoNum type="arabicPeriod"/>
            </a:pPr>
            <a:r>
              <a:rPr b="1" dirty="0" sz="2800" lang="en-US" smtClean="0"/>
              <a:t>Fast breathing </a:t>
            </a:r>
            <a:r>
              <a:rPr dirty="0" sz="2800" lang="en-US" smtClean="0"/>
              <a:t>due to (pulmonary </a:t>
            </a:r>
            <a:r>
              <a:rPr dirty="0" sz="2800" lang="en-US" err="1" smtClean="0"/>
              <a:t>oedema</a:t>
            </a:r>
            <a:r>
              <a:rPr dirty="0" sz="2800" lang="en-US" smtClean="0"/>
              <a:t> or cardiac failure)</a:t>
            </a:r>
          </a:p>
          <a:p>
            <a:pPr indent="-514350" lvl="2" marL="1428750">
              <a:buFont typeface="+mj-lt"/>
              <a:buAutoNum type="arabicPeriod"/>
            </a:pPr>
            <a:r>
              <a:rPr b="1" dirty="0" sz="2800" lang="en-US" smtClean="0"/>
              <a:t>Passage of very dark  </a:t>
            </a:r>
            <a:r>
              <a:rPr b="1" dirty="0" sz="2800" lang="en-US" err="1" smtClean="0"/>
              <a:t>coloured</a:t>
            </a:r>
            <a:r>
              <a:rPr b="1" dirty="0" sz="2800" lang="en-US" smtClean="0"/>
              <a:t> urine </a:t>
            </a:r>
            <a:r>
              <a:rPr dirty="0" sz="2800" lang="en-US" smtClean="0"/>
              <a:t>(coffee like or coca cola)</a:t>
            </a:r>
            <a:endParaRPr dirty="0" sz="2800" lang="en-US"/>
          </a:p>
        </p:txBody>
      </p:sp>
      <p:sp>
        <p:nvSpPr>
          <p:cNvPr id="1049527" name="Slide Number Placeholder 3"/>
          <p:cNvSpPr>
            <a:spLocks noGrp="1"/>
          </p:cNvSpPr>
          <p:nvPr>
            <p:ph type="sldNum" sz="quarter" idx="12"/>
          </p:nvPr>
        </p:nvSpPr>
        <p:spPr/>
        <p:txBody>
          <a:bodyPr/>
          <a:p>
            <a:fld id="{5F0F26D2-990D-4104-B198-15B1F813F25B}" type="slidenum">
              <a:rPr lang="en-US" smtClean="0"/>
              <a:t>284</a:t>
            </a:fld>
            <a:endParaRPr lang="en-US"/>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683" name=""/>
        <p:cNvGrpSpPr/>
        <p:nvPr/>
      </p:nvGrpSpPr>
      <p:grpSpPr>
        <a:xfrm>
          <a:off x="0" y="0"/>
          <a:ext cx="0" cy="0"/>
          <a:chOff x="0" y="0"/>
          <a:chExt cx="0" cy="0"/>
        </a:xfrm>
      </p:grpSpPr>
      <p:sp>
        <p:nvSpPr>
          <p:cNvPr id="1049528" name="Title 1"/>
          <p:cNvSpPr>
            <a:spLocks noGrp="1"/>
          </p:cNvSpPr>
          <p:nvPr>
            <p:ph type="title"/>
          </p:nvPr>
        </p:nvSpPr>
        <p:spPr>
          <a:xfrm>
            <a:off x="902594" y="128789"/>
            <a:ext cx="10515600" cy="837126"/>
          </a:xfrm>
        </p:spPr>
        <p:txBody>
          <a:bodyPr>
            <a:normAutofit fontScale="90000"/>
          </a:bodyPr>
          <a:p>
            <a:pPr algn="ctr" lvl="0">
              <a:spcBef>
                <a:spcPts val="1000"/>
              </a:spcBef>
            </a:pPr>
            <a:r>
              <a:rPr dirty="0" lang="en-US" smtClean="0">
                <a:solidFill>
                  <a:srgbClr val="00B0F0"/>
                </a:solidFill>
              </a:rPr>
              <a:t/>
            </a:r>
            <a:br>
              <a:rPr dirty="0" lang="en-US" smtClean="0">
                <a:solidFill>
                  <a:srgbClr val="00B0F0"/>
                </a:solidFill>
              </a:rPr>
            </a:br>
            <a:r>
              <a:rPr dirty="0" lang="en-US" smtClean="0">
                <a:solidFill>
                  <a:srgbClr val="00B0F0"/>
                </a:solidFill>
              </a:rPr>
              <a:t/>
            </a:r>
            <a:br>
              <a:rPr dirty="0" lang="en-US" smtClean="0">
                <a:solidFill>
                  <a:srgbClr val="00B0F0"/>
                </a:solidFill>
              </a:rPr>
            </a:br>
            <a:r>
              <a:rPr dirty="0" sz="4000" lang="en-US" smtClean="0">
                <a:solidFill>
                  <a:srgbClr val="00B0F0"/>
                </a:solidFill>
                <a:latin typeface="Calibri" panose="020F0502020204030204"/>
                <a:ea typeface="+mn-ea"/>
                <a:cs typeface="+mn-cs"/>
              </a:rPr>
              <a:t>Signs </a:t>
            </a:r>
            <a:r>
              <a:rPr b="1" dirty="0" sz="4000" lang="en-US">
                <a:solidFill>
                  <a:srgbClr val="00B0F0"/>
                </a:solidFill>
                <a:latin typeface="Calibri" panose="020F0502020204030204"/>
                <a:ea typeface="+mn-ea"/>
                <a:cs typeface="+mn-cs"/>
              </a:rPr>
              <a:t>of severe/ complicated malaria</a:t>
            </a:r>
            <a:br>
              <a:rPr b="1" dirty="0" sz="4000" lang="en-US">
                <a:solidFill>
                  <a:srgbClr val="00B0F0"/>
                </a:solidFill>
                <a:latin typeface="Calibri" panose="020F0502020204030204"/>
                <a:ea typeface="+mn-ea"/>
                <a:cs typeface="+mn-cs"/>
              </a:rPr>
            </a:br>
            <a:r>
              <a:rPr dirty="0" lang="en-US" smtClean="0">
                <a:solidFill>
                  <a:srgbClr val="00B0F0"/>
                </a:solidFill>
              </a:rPr>
              <a:t/>
            </a:r>
            <a:br>
              <a:rPr dirty="0" lang="en-US" smtClean="0">
                <a:solidFill>
                  <a:srgbClr val="00B0F0"/>
                </a:solidFill>
              </a:rPr>
            </a:br>
            <a:endParaRPr dirty="0" lang="en-US">
              <a:solidFill>
                <a:srgbClr val="00B0F0"/>
              </a:solidFill>
            </a:endParaRPr>
          </a:p>
        </p:txBody>
      </p:sp>
      <p:sp>
        <p:nvSpPr>
          <p:cNvPr id="1049529" name="Content Placeholder 2"/>
          <p:cNvSpPr>
            <a:spLocks noGrp="1"/>
          </p:cNvSpPr>
          <p:nvPr>
            <p:ph idx="1"/>
          </p:nvPr>
        </p:nvSpPr>
        <p:spPr>
          <a:xfrm>
            <a:off x="838200" y="953037"/>
            <a:ext cx="10515600" cy="5223926"/>
          </a:xfrm>
        </p:spPr>
        <p:txBody>
          <a:bodyPr/>
          <a:p>
            <a:pPr indent="-514350" marL="514350">
              <a:buFont typeface="+mj-lt"/>
              <a:buAutoNum type="arabicPeriod"/>
            </a:pPr>
            <a:r>
              <a:rPr b="1" dirty="0" lang="en-US" err="1" smtClean="0"/>
              <a:t>Anaemia</a:t>
            </a:r>
            <a:r>
              <a:rPr b="1" dirty="0" lang="en-US" smtClean="0"/>
              <a:t> (</a:t>
            </a:r>
            <a:r>
              <a:rPr b="1" dirty="0" lang="en-US" err="1" smtClean="0"/>
              <a:t>Hb</a:t>
            </a:r>
            <a:r>
              <a:rPr b="1" dirty="0" lang="en-US" smtClean="0"/>
              <a:t> &lt; 7g/dl,  </a:t>
            </a:r>
          </a:p>
          <a:p>
            <a:pPr indent="-514350" marL="514350">
              <a:buFont typeface="+mj-lt"/>
              <a:buAutoNum type="arabicPeriod"/>
            </a:pPr>
            <a:r>
              <a:rPr b="1" dirty="0" lang="en-US"/>
              <a:t>H</a:t>
            </a:r>
            <a:r>
              <a:rPr b="1" dirty="0" lang="en-US" smtClean="0"/>
              <a:t>igh fever, breathing difficulties</a:t>
            </a:r>
          </a:p>
          <a:p>
            <a:pPr indent="-514350" marL="514350">
              <a:buFont typeface="+mj-lt"/>
              <a:buAutoNum type="arabicPeriod"/>
            </a:pPr>
            <a:r>
              <a:rPr b="1" dirty="0" lang="en-US" smtClean="0"/>
              <a:t>Signs of cerebral malaria </a:t>
            </a:r>
            <a:r>
              <a:rPr dirty="0" lang="en-US" smtClean="0"/>
              <a:t>(convulsions, coma and other </a:t>
            </a:r>
            <a:r>
              <a:rPr dirty="0" lang="en-US" err="1" smtClean="0"/>
              <a:t>behavioural</a:t>
            </a:r>
            <a:r>
              <a:rPr dirty="0" lang="en-US" smtClean="0"/>
              <a:t> change)</a:t>
            </a:r>
          </a:p>
          <a:p>
            <a:pPr indent="-514350" marL="514350">
              <a:buFont typeface="+mj-lt"/>
              <a:buAutoNum type="arabicPeriod"/>
            </a:pPr>
            <a:r>
              <a:rPr b="1" dirty="0" lang="en-US" smtClean="0"/>
              <a:t>Signs of low blood sugar </a:t>
            </a:r>
            <a:r>
              <a:rPr dirty="0" lang="en-US" smtClean="0"/>
              <a:t>(</a:t>
            </a:r>
            <a:r>
              <a:rPr dirty="0" lang="en-US" err="1" smtClean="0"/>
              <a:t>hypoglycaemia</a:t>
            </a:r>
            <a:r>
              <a:rPr dirty="0" lang="en-US" smtClean="0"/>
              <a:t>) sweating, weakness and cold skin.</a:t>
            </a:r>
          </a:p>
          <a:p>
            <a:pPr indent="-514350" marL="514350">
              <a:buFont typeface="+mj-lt"/>
              <a:buAutoNum type="arabicPeriod"/>
            </a:pPr>
            <a:r>
              <a:rPr b="1" dirty="0" lang="en-US" smtClean="0"/>
              <a:t>Signs of severe dehydration</a:t>
            </a:r>
            <a:r>
              <a:rPr dirty="0" lang="en-US" smtClean="0"/>
              <a:t>, especially if she has been vomiting repeatedly</a:t>
            </a:r>
          </a:p>
          <a:p>
            <a:pPr indent="-514350" marL="514350">
              <a:buFont typeface="+mj-lt"/>
              <a:buAutoNum type="arabicPeriod"/>
            </a:pPr>
            <a:r>
              <a:rPr b="1" dirty="0" lang="en-US" smtClean="0"/>
              <a:t>Spontaneous bleeding </a:t>
            </a:r>
            <a:r>
              <a:rPr dirty="0" lang="en-US" smtClean="0"/>
              <a:t>from the gums, skin and vein puncture site</a:t>
            </a:r>
          </a:p>
          <a:p>
            <a:pPr indent="-514350" marL="514350">
              <a:buFont typeface="+mj-lt"/>
              <a:buAutoNum type="arabicPeriod"/>
            </a:pPr>
            <a:r>
              <a:rPr b="1" dirty="0" lang="en-US" smtClean="0"/>
              <a:t>Severe jaundice </a:t>
            </a:r>
            <a:r>
              <a:rPr dirty="0" lang="en-US" smtClean="0"/>
              <a:t>of conjunctiva, palms and skin</a:t>
            </a:r>
            <a:endParaRPr dirty="0" lang="en-US"/>
          </a:p>
        </p:txBody>
      </p:sp>
      <p:sp>
        <p:nvSpPr>
          <p:cNvPr id="1049530" name="Slide Number Placeholder 3"/>
          <p:cNvSpPr>
            <a:spLocks noGrp="1"/>
          </p:cNvSpPr>
          <p:nvPr>
            <p:ph type="sldNum" sz="quarter" idx="12"/>
          </p:nvPr>
        </p:nvSpPr>
        <p:spPr/>
        <p:txBody>
          <a:bodyPr/>
          <a:p>
            <a:fld id="{5F0F26D2-990D-4104-B198-15B1F813F25B}" type="slidenum">
              <a:rPr lang="en-US" smtClean="0"/>
              <a:t>285</a:t>
            </a:fld>
            <a:endParaRPr lang="en-US"/>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684" name=""/>
        <p:cNvGrpSpPr/>
        <p:nvPr/>
      </p:nvGrpSpPr>
      <p:grpSpPr>
        <a:xfrm>
          <a:off x="0" y="0"/>
          <a:ext cx="0" cy="0"/>
          <a:chOff x="0" y="0"/>
          <a:chExt cx="0" cy="0"/>
        </a:xfrm>
      </p:grpSpPr>
      <p:sp>
        <p:nvSpPr>
          <p:cNvPr id="1049531" name="Title 1"/>
          <p:cNvSpPr>
            <a:spLocks noGrp="1"/>
          </p:cNvSpPr>
          <p:nvPr>
            <p:ph type="title"/>
          </p:nvPr>
        </p:nvSpPr>
        <p:spPr>
          <a:xfrm>
            <a:off x="825321" y="206063"/>
            <a:ext cx="10515600" cy="1197734"/>
          </a:xfrm>
        </p:spPr>
        <p:txBody>
          <a:bodyPr/>
          <a:p>
            <a:pPr algn="ctr"/>
            <a:r>
              <a:rPr b="1" dirty="0" lang="en-US" smtClean="0">
                <a:solidFill>
                  <a:srgbClr val="00B0F0"/>
                </a:solidFill>
              </a:rPr>
              <a:t>Management of severe/complicated malaria</a:t>
            </a:r>
            <a:endParaRPr b="1" dirty="0" lang="en-US">
              <a:solidFill>
                <a:srgbClr val="00B0F0"/>
              </a:solidFill>
            </a:endParaRPr>
          </a:p>
        </p:txBody>
      </p:sp>
      <p:sp>
        <p:nvSpPr>
          <p:cNvPr id="1049532" name="Content Placeholder 2"/>
          <p:cNvSpPr>
            <a:spLocks noGrp="1"/>
          </p:cNvSpPr>
          <p:nvPr>
            <p:ph idx="1"/>
          </p:nvPr>
        </p:nvSpPr>
        <p:spPr>
          <a:xfrm>
            <a:off x="838200" y="1880315"/>
            <a:ext cx="10515600" cy="4456091"/>
          </a:xfrm>
        </p:spPr>
        <p:txBody>
          <a:bodyPr>
            <a:normAutofit/>
          </a:bodyPr>
          <a:p>
            <a:pPr lvl="1">
              <a:buFont typeface="Wingdings" panose="05000000000000000000" pitchFamily="2" charset="2"/>
              <a:buChar char="Ø"/>
            </a:pPr>
            <a:r>
              <a:rPr dirty="0" sz="3000" lang="en-US" smtClean="0"/>
              <a:t>Malaria progresses fast, leading to severe illness and death</a:t>
            </a:r>
          </a:p>
          <a:p>
            <a:pPr lvl="1">
              <a:buFont typeface="Wingdings" panose="05000000000000000000" pitchFamily="2" charset="2"/>
              <a:buChar char="Ø"/>
            </a:pPr>
            <a:r>
              <a:rPr dirty="0" sz="3000" lang="en-US" smtClean="0"/>
              <a:t>Severe malaria is  a medical emergency</a:t>
            </a:r>
          </a:p>
          <a:p>
            <a:pPr lvl="1">
              <a:buFont typeface="Wingdings" panose="05000000000000000000" pitchFamily="2" charset="2"/>
              <a:buChar char="Ø"/>
            </a:pPr>
            <a:r>
              <a:rPr dirty="0" sz="3000" lang="en-US" smtClean="0"/>
              <a:t>Patients with severe malaria should be managed promptly</a:t>
            </a:r>
          </a:p>
          <a:p>
            <a:pPr lvl="1">
              <a:buFont typeface="Wingdings" panose="05000000000000000000" pitchFamily="2" charset="2"/>
              <a:buChar char="Ø"/>
            </a:pPr>
            <a:r>
              <a:rPr b="1" dirty="0" sz="3000" lang="en-US" smtClean="0"/>
              <a:t>Admit </a:t>
            </a:r>
            <a:r>
              <a:rPr dirty="0" sz="3000" lang="en-US" smtClean="0"/>
              <a:t>all case of severe/ complicated malaria </a:t>
            </a:r>
          </a:p>
          <a:p>
            <a:pPr lvl="1">
              <a:buFont typeface="Wingdings" panose="05000000000000000000" pitchFamily="2" charset="2"/>
              <a:buChar char="Ø"/>
            </a:pPr>
            <a:r>
              <a:rPr b="1" dirty="0" sz="3000" lang="en-US" smtClean="0"/>
              <a:t>Weigh</a:t>
            </a:r>
            <a:r>
              <a:rPr dirty="0" sz="3000" lang="en-US" smtClean="0"/>
              <a:t> the patient.</a:t>
            </a:r>
            <a:endParaRPr b="1" dirty="0" sz="3000" lang="en-US" smtClean="0"/>
          </a:p>
          <a:p>
            <a:pPr lvl="1">
              <a:buFont typeface="Wingdings" panose="05000000000000000000" pitchFamily="2" charset="2"/>
              <a:buChar char="Ø"/>
            </a:pPr>
            <a:r>
              <a:rPr b="1" dirty="0" sz="3000" lang="en-US" smtClean="0"/>
              <a:t>Treatment of severe complicated malaria in pregnancy</a:t>
            </a:r>
          </a:p>
          <a:p>
            <a:pPr indent="-514350" lvl="1" marL="971550">
              <a:buFont typeface="+mj-lt"/>
              <a:buAutoNum type="arabicPeriod"/>
            </a:pPr>
            <a:r>
              <a:rPr b="1" dirty="0" sz="3000" lang="en-US" smtClean="0">
                <a:solidFill>
                  <a:srgbClr val="00B0F0"/>
                </a:solidFill>
              </a:rPr>
              <a:t> Quinine is safe to use in pregnancy</a:t>
            </a:r>
          </a:p>
          <a:p>
            <a:pPr lvl="1">
              <a:buFont typeface="Wingdings" panose="05000000000000000000" pitchFamily="2" charset="2"/>
              <a:buChar char="Ø"/>
            </a:pPr>
            <a:r>
              <a:rPr b="1" dirty="0" sz="3000" lang="en-US" smtClean="0"/>
              <a:t>Parenteral quinine IV route is preferred</a:t>
            </a:r>
            <a:r>
              <a:rPr dirty="0" sz="3000" lang="en-US" smtClean="0"/>
              <a:t>, however IM route can be used as an alternative where IV route is not feasible.</a:t>
            </a:r>
          </a:p>
          <a:p>
            <a:pPr algn="just" marL="0" marR="0">
              <a:lnSpc>
                <a:spcPct val="115000"/>
              </a:lnSpc>
              <a:spcBef>
                <a:spcPts val="0"/>
              </a:spcBef>
              <a:spcAft>
                <a:spcPts val="1000"/>
              </a:spcAft>
            </a:pP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dirty="0" lang="en-US" smtClean="0"/>
          </a:p>
          <a:p>
            <a:endParaRPr dirty="0" lang="en-US"/>
          </a:p>
        </p:txBody>
      </p:sp>
      <p:sp>
        <p:nvSpPr>
          <p:cNvPr id="1049533" name="Slide Number Placeholder 3"/>
          <p:cNvSpPr>
            <a:spLocks noGrp="1"/>
          </p:cNvSpPr>
          <p:nvPr>
            <p:ph type="sldNum" sz="quarter" idx="12"/>
          </p:nvPr>
        </p:nvSpPr>
        <p:spPr/>
        <p:txBody>
          <a:bodyPr/>
          <a:p>
            <a:fld id="{5F0F26D2-990D-4104-B198-15B1F813F25B}" type="slidenum">
              <a:rPr lang="en-US" smtClean="0"/>
              <a:t>286</a:t>
            </a:fld>
            <a:endParaRPr 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685" name=""/>
        <p:cNvGrpSpPr/>
        <p:nvPr/>
      </p:nvGrpSpPr>
      <p:grpSpPr>
        <a:xfrm>
          <a:off x="0" y="0"/>
          <a:ext cx="0" cy="0"/>
          <a:chOff x="0" y="0"/>
          <a:chExt cx="0" cy="0"/>
        </a:xfrm>
      </p:grpSpPr>
      <p:sp>
        <p:nvSpPr>
          <p:cNvPr id="1049534" name="Title 1"/>
          <p:cNvSpPr>
            <a:spLocks noGrp="1"/>
          </p:cNvSpPr>
          <p:nvPr>
            <p:ph type="title"/>
          </p:nvPr>
        </p:nvSpPr>
        <p:spPr/>
        <p:txBody>
          <a:bodyPr/>
          <a:p>
            <a:r>
              <a:rPr b="1" dirty="0" lang="en-US" smtClean="0">
                <a:solidFill>
                  <a:srgbClr val="00B0F0"/>
                </a:solidFill>
              </a:rPr>
              <a:t>Treatment of severe /complicated malaria</a:t>
            </a:r>
            <a:endParaRPr b="1" dirty="0" lang="en-US">
              <a:solidFill>
                <a:srgbClr val="00B0F0"/>
              </a:solidFill>
            </a:endParaRPr>
          </a:p>
        </p:txBody>
      </p:sp>
      <p:sp>
        <p:nvSpPr>
          <p:cNvPr id="1049535" name="Content Placeholder 2"/>
          <p:cNvSpPr>
            <a:spLocks noGrp="1"/>
          </p:cNvSpPr>
          <p:nvPr>
            <p:ph idx="1"/>
          </p:nvPr>
        </p:nvSpPr>
        <p:spPr/>
        <p:txBody>
          <a:bodyPr>
            <a:normAutofit lnSpcReduction="10000"/>
          </a:bodyPr>
          <a:p>
            <a:pPr lvl="1">
              <a:buFont typeface="Wingdings" panose="05000000000000000000" pitchFamily="2" charset="2"/>
              <a:buChar char="Ø"/>
            </a:pPr>
            <a:r>
              <a:rPr b="1" dirty="0" sz="2600" lang="en-US">
                <a:solidFill>
                  <a:prstClr val="black"/>
                </a:solidFill>
              </a:rPr>
              <a:t>First dose (loading dose): </a:t>
            </a:r>
            <a:r>
              <a:rPr dirty="0" sz="2600" lang="en-US">
                <a:solidFill>
                  <a:prstClr val="black"/>
                </a:solidFill>
              </a:rPr>
              <a:t>20mgs/kg in ½ </a:t>
            </a:r>
            <a:r>
              <a:rPr dirty="0" sz="2600" lang="en-US" err="1">
                <a:solidFill>
                  <a:prstClr val="black"/>
                </a:solidFill>
              </a:rPr>
              <a:t>litre</a:t>
            </a:r>
            <a:r>
              <a:rPr dirty="0" sz="2600" lang="en-US">
                <a:solidFill>
                  <a:prstClr val="black"/>
                </a:solidFill>
              </a:rPr>
              <a:t> of 5% dextrose or normal saline given over 4 hours up to a max of 1200mg</a:t>
            </a:r>
          </a:p>
          <a:p>
            <a:pPr algn="just" indent="-457200" lvl="1">
              <a:lnSpc>
                <a:spcPct val="115000"/>
              </a:lnSpc>
              <a:spcBef>
                <a:spcPts val="0"/>
              </a:spcBef>
              <a:spcAft>
                <a:spcPts val="1000"/>
              </a:spcAft>
              <a:buFont typeface="Wingdings" panose="05000000000000000000" pitchFamily="2" charset="2"/>
              <a:buChar char="Ø"/>
            </a:pPr>
            <a:r>
              <a:rPr dirty="0" sz="2600" lang="en-US">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dirty="0" sz="2600" lang="en-US">
                <a:solidFill>
                  <a:prstClr val="black"/>
                </a:solidFill>
                <a:ea typeface="Calibri" panose="020F0502020204030204" pitchFamily="34" charset="0"/>
                <a:cs typeface="Times New Roman" panose="02020603050405020304" pitchFamily="18" charset="0"/>
              </a:rPr>
              <a:t>8 hours from commencement of the initial dose of quinine, give 10mg/kg (maximum 600mg) diluted in 10mls/kg (maximum 500ml) of isotonic solution (5% dextrose or normal saline) to run over 4 hours. </a:t>
            </a:r>
          </a:p>
          <a:p>
            <a:pPr algn="just" indent="-457200" lvl="1">
              <a:lnSpc>
                <a:spcPct val="115000"/>
              </a:lnSpc>
              <a:spcBef>
                <a:spcPts val="0"/>
              </a:spcBef>
              <a:spcAft>
                <a:spcPts val="1000"/>
              </a:spcAft>
              <a:buFont typeface="Wingdings" panose="05000000000000000000" pitchFamily="2" charset="2"/>
              <a:buChar char="Ø"/>
            </a:pPr>
            <a:r>
              <a:rPr dirty="0" sz="2600" lang="en-US">
                <a:solidFill>
                  <a:prstClr val="black"/>
                </a:solidFill>
                <a:ea typeface="Calibri" panose="020F0502020204030204" pitchFamily="34" charset="0"/>
                <a:cs typeface="Times New Roman" panose="02020603050405020304" pitchFamily="18" charset="0"/>
              </a:rPr>
              <a:t>Repeat l0mg/kg quinine infusion every 8 hours until the patient can take medication orally.</a:t>
            </a:r>
          </a:p>
          <a:p>
            <a:pPr algn="just" indent="-457200" lvl="1">
              <a:lnSpc>
                <a:spcPct val="115000"/>
              </a:lnSpc>
              <a:spcBef>
                <a:spcPts val="0"/>
              </a:spcBef>
              <a:spcAft>
                <a:spcPts val="1000"/>
              </a:spcAft>
              <a:buFont typeface="Wingdings" panose="05000000000000000000" pitchFamily="2" charset="2"/>
              <a:buChar char="Ø"/>
            </a:pPr>
            <a:r>
              <a:rPr dirty="0" sz="2600" lang="en-US">
                <a:solidFill>
                  <a:prstClr val="black"/>
                </a:solidFill>
                <a:ea typeface="Calibri" panose="020F0502020204030204" pitchFamily="34" charset="0"/>
                <a:cs typeface="Times New Roman" panose="02020603050405020304" pitchFamily="18" charset="0"/>
              </a:rPr>
              <a:t>Change to oral quinine to complete 7 days of therapy OR</a:t>
            </a:r>
          </a:p>
          <a:p>
            <a:pPr algn="just" indent="-457200" lvl="1">
              <a:lnSpc>
                <a:spcPct val="115000"/>
              </a:lnSpc>
              <a:spcBef>
                <a:spcPts val="0"/>
              </a:spcBef>
              <a:spcAft>
                <a:spcPts val="1000"/>
              </a:spcAft>
              <a:buFont typeface="Wingdings" panose="05000000000000000000" pitchFamily="2" charset="2"/>
              <a:buChar char="Ø"/>
            </a:pPr>
            <a:r>
              <a:rPr dirty="0" sz="2600" lang="en-US">
                <a:solidFill>
                  <a:prstClr val="black"/>
                </a:solidFill>
                <a:ea typeface="Calibri" panose="020F0502020204030204" pitchFamily="34" charset="0"/>
                <a:cs typeface="Times New Roman" panose="02020603050405020304" pitchFamily="18" charset="0"/>
              </a:rPr>
              <a:t> A Complete course of </a:t>
            </a:r>
            <a:r>
              <a:rPr dirty="0" sz="2600" lang="en-US" err="1">
                <a:solidFill>
                  <a:prstClr val="black"/>
                </a:solidFill>
                <a:ea typeface="Calibri" panose="020F0502020204030204" pitchFamily="34" charset="0"/>
                <a:cs typeface="Times New Roman" panose="02020603050405020304" pitchFamily="18" charset="0"/>
              </a:rPr>
              <a:t>artemether-lumefantrine</a:t>
            </a:r>
            <a:r>
              <a:rPr dirty="0" sz="2600" lang="en-US">
                <a:solidFill>
                  <a:prstClr val="black"/>
                </a:solidFill>
                <a:ea typeface="Calibri" panose="020F0502020204030204" pitchFamily="34" charset="0"/>
                <a:cs typeface="Times New Roman" panose="02020603050405020304" pitchFamily="18" charset="0"/>
              </a:rPr>
              <a:t> (AL) is given </a:t>
            </a:r>
          </a:p>
          <a:p>
            <a:endParaRPr dirty="0" lang="en-US"/>
          </a:p>
        </p:txBody>
      </p:sp>
      <p:sp>
        <p:nvSpPr>
          <p:cNvPr id="1049536" name="Slide Number Placeholder 3"/>
          <p:cNvSpPr>
            <a:spLocks noGrp="1"/>
          </p:cNvSpPr>
          <p:nvPr>
            <p:ph type="sldNum" sz="quarter" idx="12"/>
          </p:nvPr>
        </p:nvSpPr>
        <p:spPr/>
        <p:txBody>
          <a:bodyPr/>
          <a:p>
            <a:fld id="{5F0F26D2-990D-4104-B198-15B1F813F25B}" type="slidenum">
              <a:rPr lang="en-US" smtClean="0"/>
              <a:t>287</a:t>
            </a:fld>
            <a:endParaRPr 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686" name=""/>
        <p:cNvGrpSpPr/>
        <p:nvPr/>
      </p:nvGrpSpPr>
      <p:grpSpPr>
        <a:xfrm>
          <a:off x="0" y="0"/>
          <a:ext cx="0" cy="0"/>
          <a:chOff x="0" y="0"/>
          <a:chExt cx="0" cy="0"/>
        </a:xfrm>
      </p:grpSpPr>
      <p:sp>
        <p:nvSpPr>
          <p:cNvPr id="1049537" name="Title 1"/>
          <p:cNvSpPr>
            <a:spLocks noGrp="1"/>
          </p:cNvSpPr>
          <p:nvPr>
            <p:ph type="title"/>
          </p:nvPr>
        </p:nvSpPr>
        <p:spPr/>
        <p:txBody>
          <a:bodyPr/>
          <a:p>
            <a:r>
              <a:rPr dirty="0" lang="en-US">
                <a:solidFill>
                  <a:srgbClr val="00B0F0"/>
                </a:solidFill>
              </a:rPr>
              <a:t>Management of severe/complicated malaria</a:t>
            </a:r>
            <a:endParaRPr dirty="0" lang="en-US"/>
          </a:p>
        </p:txBody>
      </p:sp>
      <p:sp>
        <p:nvSpPr>
          <p:cNvPr id="1049538" name="Content Placeholder 2"/>
          <p:cNvSpPr>
            <a:spLocks noGrp="1"/>
          </p:cNvSpPr>
          <p:nvPr>
            <p:ph idx="1"/>
          </p:nvPr>
        </p:nvSpPr>
        <p:spPr/>
        <p:txBody>
          <a:bodyPr/>
          <a:p>
            <a:pPr indent="-514350" marL="514350">
              <a:lnSpc>
                <a:spcPct val="100000"/>
              </a:lnSpc>
              <a:buFont typeface="+mj-lt"/>
              <a:buAutoNum type="arabicPeriod" startAt="2"/>
            </a:pPr>
            <a:r>
              <a:rPr b="1" dirty="0" sz="3200" lang="en-US" smtClean="0">
                <a:solidFill>
                  <a:srgbClr val="00B0F0"/>
                </a:solidFill>
              </a:rPr>
              <a:t>Artesunate</a:t>
            </a:r>
            <a:r>
              <a:rPr b="1" dirty="0" lang="en-US" smtClean="0">
                <a:solidFill>
                  <a:srgbClr val="00B0F0"/>
                </a:solidFill>
              </a:rPr>
              <a:t> </a:t>
            </a:r>
            <a:r>
              <a:rPr dirty="0" lang="en-US" smtClean="0"/>
              <a:t>IV 2.4 mg/kg at 0, 12, 24 hours, then daily there after until the patient can take orally maximum of 7days. When patient is able to take orally  prescribe a 3 day dose of AL .</a:t>
            </a:r>
            <a:endParaRPr dirty="0" lang="en-US"/>
          </a:p>
        </p:txBody>
      </p:sp>
      <p:sp>
        <p:nvSpPr>
          <p:cNvPr id="1049539" name="Slide Number Placeholder 3"/>
          <p:cNvSpPr>
            <a:spLocks noGrp="1"/>
          </p:cNvSpPr>
          <p:nvPr>
            <p:ph type="sldNum" sz="quarter" idx="12"/>
          </p:nvPr>
        </p:nvSpPr>
        <p:spPr/>
        <p:txBody>
          <a:bodyPr/>
          <a:p>
            <a:fld id="{5F0F26D2-990D-4104-B198-15B1F813F25B}" type="slidenum">
              <a:rPr lang="en-US" smtClean="0"/>
              <a:t>288</a:t>
            </a:fld>
            <a:endParaRPr 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sp>
        <p:nvSpPr>
          <p:cNvPr id="1049540" name="Title 1"/>
          <p:cNvSpPr>
            <a:spLocks noGrp="1"/>
          </p:cNvSpPr>
          <p:nvPr>
            <p:ph type="title"/>
          </p:nvPr>
        </p:nvSpPr>
        <p:spPr/>
        <p:txBody>
          <a:bodyPr/>
          <a:p>
            <a:r>
              <a:rPr dirty="0" lang="en-US" smtClean="0">
                <a:solidFill>
                  <a:srgbClr val="00B0F0"/>
                </a:solidFill>
              </a:rPr>
              <a:t>Management of severe/complicated malaria</a:t>
            </a:r>
            <a:endParaRPr dirty="0" lang="en-US">
              <a:solidFill>
                <a:srgbClr val="00B0F0"/>
              </a:solidFill>
            </a:endParaRPr>
          </a:p>
        </p:txBody>
      </p:sp>
      <p:sp>
        <p:nvSpPr>
          <p:cNvPr id="1049541" name="Content Placeholder 2"/>
          <p:cNvSpPr>
            <a:spLocks noGrp="1"/>
          </p:cNvSpPr>
          <p:nvPr>
            <p:ph idx="1"/>
          </p:nvPr>
        </p:nvSpPr>
        <p:spPr/>
        <p:txBody>
          <a:bodyPr/>
          <a:p>
            <a:r>
              <a:rPr b="1" dirty="0" lang="en-US" smtClean="0"/>
              <a:t>Manage fever </a:t>
            </a:r>
            <a:r>
              <a:rPr dirty="0" lang="en-US" smtClean="0"/>
              <a:t>with IV /IM/PO </a:t>
            </a:r>
            <a:r>
              <a:rPr dirty="0" lang="en-US" err="1" smtClean="0"/>
              <a:t>paracetamol</a:t>
            </a:r>
            <a:r>
              <a:rPr dirty="0" lang="en-US" smtClean="0"/>
              <a:t> 500mgs 8 hourly till fever subsides</a:t>
            </a:r>
          </a:p>
          <a:p>
            <a:r>
              <a:rPr b="1" dirty="0" lang="en-US" smtClean="0"/>
              <a:t>Manage dehydration</a:t>
            </a:r>
            <a:r>
              <a:rPr dirty="0" lang="en-US" smtClean="0"/>
              <a:t> with parenteral IV fluids N/S alt 5% dextrose </a:t>
            </a:r>
          </a:p>
          <a:p>
            <a:r>
              <a:rPr b="1" dirty="0" lang="en-US" smtClean="0"/>
              <a:t>Monitor for </a:t>
            </a:r>
            <a:r>
              <a:rPr b="1" dirty="0" lang="en-US" err="1" smtClean="0"/>
              <a:t>hypoglycaemia</a:t>
            </a:r>
            <a:r>
              <a:rPr b="1" dirty="0" lang="en-US" smtClean="0"/>
              <a:t> </a:t>
            </a:r>
            <a:r>
              <a:rPr dirty="0" lang="en-US" smtClean="0"/>
              <a:t>and correct it with 50% dextrose at 1ml/kg body weight</a:t>
            </a:r>
          </a:p>
          <a:p>
            <a:r>
              <a:rPr b="1" dirty="0" lang="en-US" smtClean="0"/>
              <a:t>Provide total nursing care physical and emotional support</a:t>
            </a:r>
            <a:r>
              <a:rPr dirty="0" lang="en-US" smtClean="0"/>
              <a:t>. </a:t>
            </a:r>
            <a:r>
              <a:rPr dirty="0" lang="en-US"/>
              <a:t>V</a:t>
            </a:r>
            <a:r>
              <a:rPr dirty="0" lang="en-US" smtClean="0"/>
              <a:t>ital signs TPR/BP, FHR and </a:t>
            </a:r>
            <a:r>
              <a:rPr dirty="0" lang="en-US" err="1" smtClean="0"/>
              <a:t>foetal</a:t>
            </a:r>
            <a:r>
              <a:rPr dirty="0" lang="en-US" smtClean="0"/>
              <a:t> kick chart, diet, hygiene, catheterization, input and output, reassurance emotional support ………….. </a:t>
            </a:r>
            <a:endParaRPr dirty="0" lang="en-US"/>
          </a:p>
        </p:txBody>
      </p:sp>
      <p:sp>
        <p:nvSpPr>
          <p:cNvPr id="1049542" name="Slide Number Placeholder 3"/>
          <p:cNvSpPr>
            <a:spLocks noGrp="1"/>
          </p:cNvSpPr>
          <p:nvPr>
            <p:ph type="sldNum" sz="quarter" idx="12"/>
          </p:nvPr>
        </p:nvSpPr>
        <p:spPr/>
        <p:txBody>
          <a:bodyPr/>
          <a:p>
            <a:fld id="{5F0F26D2-990D-4104-B198-15B1F813F25B}" type="slidenum">
              <a:rPr lang="en-US" smtClean="0"/>
              <a:t>289</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702" name="Title 1"/>
          <p:cNvSpPr>
            <a:spLocks noGrp="1"/>
          </p:cNvSpPr>
          <p:nvPr>
            <p:ph type="title"/>
          </p:nvPr>
        </p:nvSpPr>
        <p:spPr>
          <a:xfrm>
            <a:off x="838200" y="365125"/>
            <a:ext cx="10515600" cy="897005"/>
          </a:xfrm>
        </p:spPr>
        <p:txBody>
          <a:bodyPr>
            <a:normAutofit fontScale="90000"/>
          </a:bodyPr>
          <a:p>
            <a:pPr algn="ctr"/>
            <a:r>
              <a:rPr dirty="0" lang="en-US" smtClean="0">
                <a:solidFill>
                  <a:srgbClr val="00B0F0"/>
                </a:solidFill>
                <a:latin typeface="+mn-lt"/>
              </a:rPr>
              <a:t> Monozygotic or uniovular or identical  twins</a:t>
            </a:r>
            <a:br>
              <a:rPr dirty="0" lang="en-US" smtClean="0">
                <a:solidFill>
                  <a:srgbClr val="00B0F0"/>
                </a:solidFill>
                <a:latin typeface="+mn-lt"/>
              </a:rPr>
            </a:br>
            <a:r>
              <a:rPr dirty="0" lang="en-US" smtClean="0">
                <a:solidFill>
                  <a:srgbClr val="00B0F0"/>
                </a:solidFill>
                <a:latin typeface="+mn-lt"/>
              </a:rPr>
              <a:t> ( 20%)</a:t>
            </a:r>
            <a:endParaRPr dirty="0" lang="en-US">
              <a:solidFill>
                <a:srgbClr val="00B0F0"/>
              </a:solidFill>
              <a:latin typeface="+mn-lt"/>
            </a:endParaRPr>
          </a:p>
        </p:txBody>
      </p:sp>
      <p:sp>
        <p:nvSpPr>
          <p:cNvPr id="1048703" name="Content Placeholder 2"/>
          <p:cNvSpPr>
            <a:spLocks noGrp="1"/>
          </p:cNvSpPr>
          <p:nvPr>
            <p:ph idx="1"/>
          </p:nvPr>
        </p:nvSpPr>
        <p:spPr>
          <a:xfrm>
            <a:off x="838199" y="1262130"/>
            <a:ext cx="10881575" cy="5306095"/>
          </a:xfrm>
        </p:spPr>
        <p:txBody>
          <a:bodyPr>
            <a:noAutofit/>
          </a:bodyPr>
          <a:p>
            <a:pPr lvl="2">
              <a:buFont typeface="Wingdings" panose="05000000000000000000" pitchFamily="2" charset="2"/>
              <a:buChar char="Ø"/>
            </a:pPr>
            <a:r>
              <a:rPr dirty="0" sz="2800" lang="en-US" smtClean="0"/>
              <a:t>Monozygotic twins develop from one ova and one spermatozoon</a:t>
            </a:r>
          </a:p>
          <a:p>
            <a:pPr lvl="2">
              <a:buFont typeface="Wingdings" panose="05000000000000000000" pitchFamily="2" charset="2"/>
              <a:buChar char="Ø"/>
            </a:pPr>
            <a:r>
              <a:rPr dirty="0" sz="2800" lang="en-US" smtClean="0"/>
              <a:t>They have two amniotic sack</a:t>
            </a:r>
          </a:p>
          <a:p>
            <a:pPr lvl="2">
              <a:buFont typeface="Wingdings" panose="05000000000000000000" pitchFamily="2" charset="2"/>
              <a:buChar char="Ø"/>
            </a:pPr>
            <a:r>
              <a:rPr dirty="0" sz="2800" lang="en-US" smtClean="0"/>
              <a:t>One placenta</a:t>
            </a:r>
          </a:p>
          <a:p>
            <a:pPr lvl="2">
              <a:buFont typeface="Wingdings" panose="05000000000000000000" pitchFamily="2" charset="2"/>
              <a:buChar char="Ø"/>
            </a:pPr>
            <a:r>
              <a:rPr dirty="0" sz="2800" lang="en-US" smtClean="0"/>
              <a:t>Usually one chorionic although occasionally two chorion are found </a:t>
            </a:r>
          </a:p>
          <a:p>
            <a:pPr lvl="2">
              <a:buFont typeface="Wingdings" panose="05000000000000000000" pitchFamily="2" charset="2"/>
              <a:buChar char="Ø"/>
            </a:pPr>
            <a:r>
              <a:rPr dirty="0" sz="2800" lang="en-US" smtClean="0"/>
              <a:t>There is a connection between the </a:t>
            </a:r>
            <a:r>
              <a:rPr dirty="0" sz="2800" lang="en-US" err="1" smtClean="0"/>
              <a:t>foetal</a:t>
            </a:r>
            <a:r>
              <a:rPr dirty="0" sz="2800" lang="en-US" smtClean="0"/>
              <a:t> circulation</a:t>
            </a:r>
          </a:p>
          <a:p>
            <a:pPr lvl="2">
              <a:buFont typeface="Wingdings" panose="05000000000000000000" pitchFamily="2" charset="2"/>
              <a:buChar char="Ø"/>
            </a:pPr>
            <a:r>
              <a:rPr dirty="0" sz="2800" lang="en-US" smtClean="0"/>
              <a:t>The twins are always of the same sex and have similar palm and finger prints.</a:t>
            </a:r>
          </a:p>
          <a:p>
            <a:pPr lvl="2">
              <a:buFont typeface="Wingdings" panose="05000000000000000000" pitchFamily="2" charset="2"/>
              <a:buChar char="Ø"/>
            </a:pPr>
            <a:r>
              <a:rPr dirty="0" sz="2800" lang="en-US" smtClean="0"/>
              <a:t>There is high incidence of errors in development and malformation </a:t>
            </a:r>
          </a:p>
          <a:p>
            <a:pPr lvl="2">
              <a:buFont typeface="Wingdings" panose="05000000000000000000" pitchFamily="2" charset="2"/>
              <a:buChar char="Ø"/>
            </a:pPr>
            <a:r>
              <a:rPr dirty="0" sz="2800" lang="en-US" smtClean="0"/>
              <a:t>Conjoined or Siamese twins are monozygotic.</a:t>
            </a:r>
          </a:p>
          <a:p>
            <a:pPr lvl="2">
              <a:buFont typeface="Wingdings" panose="05000000000000000000" pitchFamily="2" charset="2"/>
              <a:buChar char="Ø"/>
            </a:pPr>
            <a:r>
              <a:rPr dirty="0" sz="2800" lang="en-US" smtClean="0"/>
              <a:t>Perinatal mortality are higher than in dizygotic and single </a:t>
            </a:r>
            <a:r>
              <a:rPr dirty="0" sz="2800" lang="en-US" err="1" smtClean="0"/>
              <a:t>foetuses</a:t>
            </a:r>
            <a:endParaRPr dirty="0" sz="2800" lang="en-US"/>
          </a:p>
        </p:txBody>
      </p:sp>
      <p:sp>
        <p:nvSpPr>
          <p:cNvPr id="1048704" name="Slide Number Placeholder 4"/>
          <p:cNvSpPr>
            <a:spLocks noGrp="1"/>
          </p:cNvSpPr>
          <p:nvPr>
            <p:ph type="sldNum" sz="quarter" idx="12"/>
          </p:nvPr>
        </p:nvSpPr>
        <p:spPr/>
        <p:txBody>
          <a:bodyPr/>
          <a:p>
            <a:fld id="{5F0F26D2-990D-4104-B198-15B1F813F25B}" type="slidenum">
              <a:rPr lang="en-US" smtClean="0"/>
              <a:t>29</a:t>
            </a:fld>
            <a:endParaRPr lang="en-US"/>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688" name=""/>
        <p:cNvGrpSpPr/>
        <p:nvPr/>
      </p:nvGrpSpPr>
      <p:grpSpPr>
        <a:xfrm>
          <a:off x="0" y="0"/>
          <a:ext cx="0" cy="0"/>
          <a:chOff x="0" y="0"/>
          <a:chExt cx="0" cy="0"/>
        </a:xfrm>
      </p:grpSpPr>
      <p:sp>
        <p:nvSpPr>
          <p:cNvPr id="1049543" name="Title 1"/>
          <p:cNvSpPr>
            <a:spLocks noGrp="1"/>
          </p:cNvSpPr>
          <p:nvPr>
            <p:ph type="title"/>
          </p:nvPr>
        </p:nvSpPr>
        <p:spPr>
          <a:xfrm>
            <a:off x="838200" y="128790"/>
            <a:ext cx="10515600" cy="1043188"/>
          </a:xfrm>
        </p:spPr>
        <p:txBody>
          <a:bodyPr>
            <a:normAutofit fontScale="90000"/>
          </a:bodyPr>
          <a:p>
            <a:pPr algn="ctr"/>
            <a:r>
              <a:rPr dirty="0" lang="en-US" smtClean="0">
                <a:solidFill>
                  <a:srgbClr val="00B0F0"/>
                </a:solidFill>
              </a:rPr>
              <a:t>Pre-</a:t>
            </a:r>
            <a:r>
              <a:rPr dirty="0" lang="en-US" err="1" smtClean="0">
                <a:solidFill>
                  <a:srgbClr val="00B0F0"/>
                </a:solidFill>
              </a:rPr>
              <a:t>referal</a:t>
            </a:r>
            <a:r>
              <a:rPr dirty="0" lang="en-US" smtClean="0">
                <a:solidFill>
                  <a:srgbClr val="00B0F0"/>
                </a:solidFill>
              </a:rPr>
              <a:t> management of severe/complicated malaria</a:t>
            </a:r>
            <a:endParaRPr dirty="0" lang="en-US">
              <a:solidFill>
                <a:srgbClr val="00B0F0"/>
              </a:solidFill>
            </a:endParaRPr>
          </a:p>
        </p:txBody>
      </p:sp>
      <p:sp>
        <p:nvSpPr>
          <p:cNvPr id="1049544" name="Content Placeholder 2"/>
          <p:cNvSpPr>
            <a:spLocks noGrp="1"/>
          </p:cNvSpPr>
          <p:nvPr>
            <p:ph idx="1"/>
          </p:nvPr>
        </p:nvSpPr>
        <p:spPr>
          <a:xfrm>
            <a:off x="838200" y="1223493"/>
            <a:ext cx="10515600" cy="4953470"/>
          </a:xfrm>
        </p:spPr>
        <p:txBody>
          <a:bodyPr>
            <a:normAutofit/>
          </a:bodyPr>
          <a:p>
            <a:pPr lvl="1">
              <a:lnSpc>
                <a:spcPct val="100000"/>
              </a:lnSpc>
              <a:buFont typeface="Wingdings" panose="05000000000000000000" pitchFamily="2" charset="2"/>
              <a:buChar char="Ø"/>
            </a:pPr>
            <a:r>
              <a:rPr dirty="0" sz="2800" lang="en-US" smtClean="0"/>
              <a:t>Take vital signs</a:t>
            </a:r>
          </a:p>
          <a:p>
            <a:pPr lvl="1">
              <a:lnSpc>
                <a:spcPct val="100000"/>
              </a:lnSpc>
              <a:buFont typeface="Wingdings" panose="05000000000000000000" pitchFamily="2" charset="2"/>
              <a:buChar char="Ø"/>
            </a:pPr>
            <a:r>
              <a:rPr dirty="0" sz="2800" lang="en-US" smtClean="0"/>
              <a:t>Give a loading dose  of 20mg/kg of quinine IM Stat</a:t>
            </a:r>
          </a:p>
          <a:p>
            <a:pPr lvl="1">
              <a:lnSpc>
                <a:spcPct val="100000"/>
              </a:lnSpc>
              <a:buFont typeface="Wingdings" panose="05000000000000000000" pitchFamily="2" charset="2"/>
              <a:buChar char="Ø"/>
            </a:pPr>
            <a:r>
              <a:rPr dirty="0" sz="2800" lang="en-US" smtClean="0"/>
              <a:t>A maximum of 3mls should be injected into one site.</a:t>
            </a:r>
          </a:p>
          <a:p>
            <a:pPr lvl="1">
              <a:lnSpc>
                <a:spcPct val="100000"/>
              </a:lnSpc>
              <a:buFont typeface="Wingdings" panose="05000000000000000000" pitchFamily="2" charset="2"/>
              <a:buChar char="Ø"/>
            </a:pPr>
            <a:r>
              <a:rPr dirty="0" sz="2800" lang="en-US" smtClean="0"/>
              <a:t>Repeat dose  at 10mgs/kg 8 hourly until IV treatment is initiated</a:t>
            </a:r>
          </a:p>
          <a:p>
            <a:pPr lvl="1">
              <a:lnSpc>
                <a:spcPct val="100000"/>
              </a:lnSpc>
              <a:buFont typeface="Wingdings" panose="05000000000000000000" pitchFamily="2" charset="2"/>
              <a:buChar char="Ø"/>
            </a:pPr>
            <a:r>
              <a:rPr dirty="0" sz="2800" lang="en-US" smtClean="0"/>
              <a:t>In absence of quinine artemether injection 3.2mgs/kg stat or artesunate injection 2.4 mgs/kg stat may be used to initiate treatment (in second and third trimester)</a:t>
            </a:r>
          </a:p>
          <a:p>
            <a:pPr lvl="1">
              <a:lnSpc>
                <a:spcPct val="100000"/>
              </a:lnSpc>
              <a:buFont typeface="Wingdings" panose="05000000000000000000" pitchFamily="2" charset="2"/>
              <a:buChar char="Ø"/>
            </a:pPr>
            <a:r>
              <a:rPr dirty="0" sz="2800" lang="en-US" smtClean="0"/>
              <a:t>Arrange for transport </a:t>
            </a:r>
          </a:p>
          <a:p>
            <a:pPr lvl="1">
              <a:lnSpc>
                <a:spcPct val="100000"/>
              </a:lnSpc>
              <a:buFont typeface="Wingdings" panose="05000000000000000000" pitchFamily="2" charset="2"/>
              <a:buChar char="Ø"/>
            </a:pPr>
            <a:r>
              <a:rPr dirty="0" sz="2800" lang="en-US" smtClean="0"/>
              <a:t>Give oral glucose( non-comatose)</a:t>
            </a:r>
          </a:p>
          <a:p>
            <a:pPr lvl="1">
              <a:lnSpc>
                <a:spcPct val="100000"/>
              </a:lnSpc>
              <a:buFont typeface="Wingdings" panose="05000000000000000000" pitchFamily="2" charset="2"/>
              <a:buChar char="Ø"/>
            </a:pPr>
            <a:r>
              <a:rPr dirty="0" sz="2800" lang="en-US" smtClean="0"/>
              <a:t>Accompany the patient.</a:t>
            </a:r>
            <a:endParaRPr dirty="0" sz="2800" lang="en-US"/>
          </a:p>
        </p:txBody>
      </p:sp>
      <p:sp>
        <p:nvSpPr>
          <p:cNvPr id="1049545" name="Slide Number Placeholder 3"/>
          <p:cNvSpPr>
            <a:spLocks noGrp="1"/>
          </p:cNvSpPr>
          <p:nvPr>
            <p:ph type="sldNum" sz="quarter" idx="12"/>
          </p:nvPr>
        </p:nvSpPr>
        <p:spPr/>
        <p:txBody>
          <a:bodyPr/>
          <a:p>
            <a:fld id="{5F0F26D2-990D-4104-B198-15B1F813F25B}" type="slidenum">
              <a:rPr lang="en-US" smtClean="0"/>
              <a:t>290</a:t>
            </a:fld>
            <a:endParaRPr 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689" name=""/>
        <p:cNvGrpSpPr/>
        <p:nvPr/>
      </p:nvGrpSpPr>
      <p:grpSpPr>
        <a:xfrm>
          <a:off x="0" y="0"/>
          <a:ext cx="0" cy="0"/>
          <a:chOff x="0" y="0"/>
          <a:chExt cx="0" cy="0"/>
        </a:xfrm>
      </p:grpSpPr>
      <p:sp>
        <p:nvSpPr>
          <p:cNvPr id="1049546" name="Title 1"/>
          <p:cNvSpPr>
            <a:spLocks noGrp="1"/>
          </p:cNvSpPr>
          <p:nvPr>
            <p:ph type="title"/>
          </p:nvPr>
        </p:nvSpPr>
        <p:spPr/>
        <p:txBody>
          <a:bodyPr/>
          <a:p>
            <a:pPr algn="ctr"/>
            <a:r>
              <a:rPr dirty="0" lang="en-US" smtClean="0">
                <a:solidFill>
                  <a:srgbClr val="00B0F0"/>
                </a:solidFill>
              </a:rPr>
              <a:t>Precautions  quinine</a:t>
            </a:r>
            <a:endParaRPr dirty="0" lang="en-US">
              <a:solidFill>
                <a:srgbClr val="00B0F0"/>
              </a:solidFill>
            </a:endParaRPr>
          </a:p>
        </p:txBody>
      </p:sp>
      <p:sp>
        <p:nvSpPr>
          <p:cNvPr id="1049547" name="Content Placeholder 2"/>
          <p:cNvSpPr>
            <a:spLocks noGrp="1"/>
          </p:cNvSpPr>
          <p:nvPr>
            <p:ph idx="1"/>
          </p:nvPr>
        </p:nvSpPr>
        <p:spPr/>
        <p:txBody>
          <a:bodyPr/>
          <a:p>
            <a:pPr indent="-514350" marL="514350">
              <a:buFont typeface="+mj-lt"/>
              <a:buAutoNum type="arabicPeriod"/>
            </a:pPr>
            <a:r>
              <a:rPr dirty="0" lang="en-US" smtClean="0"/>
              <a:t>A loading dose of quinine should not be used if the patient has received any quinine in the last 24 hours, or </a:t>
            </a:r>
            <a:r>
              <a:rPr dirty="0" lang="en-US" err="1" smtClean="0"/>
              <a:t>mefloquine</a:t>
            </a:r>
            <a:r>
              <a:rPr dirty="0" lang="en-US" smtClean="0"/>
              <a:t> in the last 7 days.</a:t>
            </a:r>
          </a:p>
          <a:p>
            <a:pPr indent="-514350" marL="514350">
              <a:buFont typeface="+mj-lt"/>
              <a:buAutoNum type="arabicPeriod"/>
            </a:pPr>
            <a:r>
              <a:rPr dirty="0" lang="en-US" smtClean="0"/>
              <a:t>The maintenance dose of quinine should be halved in patients  with renal failure after 2 days</a:t>
            </a:r>
          </a:p>
          <a:p>
            <a:pPr indent="-514350" marL="514350">
              <a:buFont typeface="+mj-lt"/>
              <a:buAutoNum type="arabicPeriod"/>
            </a:pPr>
            <a:r>
              <a:rPr dirty="0" lang="en-US" smtClean="0"/>
              <a:t>Look for signs of </a:t>
            </a:r>
            <a:r>
              <a:rPr dirty="0" lang="en-US" err="1" smtClean="0"/>
              <a:t>hypoglycaemia</a:t>
            </a:r>
            <a:r>
              <a:rPr dirty="0" lang="en-US" smtClean="0"/>
              <a:t> and correct it with  50%D 1ml/kg</a:t>
            </a:r>
          </a:p>
          <a:p>
            <a:pPr indent="-514350" marL="514350">
              <a:buFont typeface="+mj-lt"/>
              <a:buAutoNum type="arabicPeriod"/>
            </a:pPr>
            <a:r>
              <a:rPr dirty="0" lang="en-US" smtClean="0"/>
              <a:t>Quinine should be used as soon as it is reconstituted</a:t>
            </a:r>
          </a:p>
          <a:p>
            <a:pPr indent="-514350" marL="514350">
              <a:buFont typeface="+mj-lt"/>
              <a:buAutoNum type="arabicPeriod"/>
            </a:pPr>
            <a:r>
              <a:rPr dirty="0" lang="en-US" smtClean="0"/>
              <a:t>Protect quinine from direct sunlight.</a:t>
            </a:r>
          </a:p>
          <a:p>
            <a:pPr indent="-514350" marL="514350">
              <a:buFont typeface="+mj-lt"/>
              <a:buAutoNum type="arabicPeriod"/>
            </a:pPr>
            <a:endParaRPr dirty="0" lang="en-US"/>
          </a:p>
        </p:txBody>
      </p:sp>
      <p:sp>
        <p:nvSpPr>
          <p:cNvPr id="1049548" name="Slide Number Placeholder 3"/>
          <p:cNvSpPr>
            <a:spLocks noGrp="1"/>
          </p:cNvSpPr>
          <p:nvPr>
            <p:ph type="sldNum" sz="quarter" idx="12"/>
          </p:nvPr>
        </p:nvSpPr>
        <p:spPr/>
        <p:txBody>
          <a:bodyPr/>
          <a:p>
            <a:fld id="{5F0F26D2-990D-4104-B198-15B1F813F25B}" type="slidenum">
              <a:rPr lang="en-US" smtClean="0"/>
              <a:t>291</a:t>
            </a:fld>
            <a:endParaRPr lang="en-US"/>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690" name=""/>
        <p:cNvGrpSpPr/>
        <p:nvPr/>
      </p:nvGrpSpPr>
      <p:grpSpPr>
        <a:xfrm>
          <a:off x="0" y="0"/>
          <a:ext cx="0" cy="0"/>
          <a:chOff x="0" y="0"/>
          <a:chExt cx="0" cy="0"/>
        </a:xfrm>
      </p:grpSpPr>
      <p:sp>
        <p:nvSpPr>
          <p:cNvPr id="1049549" name="Title 1"/>
          <p:cNvSpPr>
            <a:spLocks noGrp="1"/>
          </p:cNvSpPr>
          <p:nvPr>
            <p:ph type="title"/>
          </p:nvPr>
        </p:nvSpPr>
        <p:spPr/>
        <p:txBody>
          <a:bodyPr/>
          <a:p>
            <a:pPr algn="ctr"/>
            <a:r>
              <a:rPr dirty="0" lang="en-US" smtClean="0">
                <a:solidFill>
                  <a:srgbClr val="00B0F0"/>
                </a:solidFill>
              </a:rPr>
              <a:t>Complications Of Severe/ Complicated Malaria</a:t>
            </a:r>
            <a:endParaRPr dirty="0" lang="en-US">
              <a:solidFill>
                <a:srgbClr val="00B0F0"/>
              </a:solidFill>
            </a:endParaRPr>
          </a:p>
        </p:txBody>
      </p:sp>
      <p:sp>
        <p:nvSpPr>
          <p:cNvPr id="1049550" name="Content Placeholder 2"/>
          <p:cNvSpPr>
            <a:spLocks noGrp="1"/>
          </p:cNvSpPr>
          <p:nvPr>
            <p:ph idx="1"/>
          </p:nvPr>
        </p:nvSpPr>
        <p:spPr/>
        <p:txBody>
          <a:bodyPr>
            <a:normAutofit/>
          </a:bodyPr>
          <a:p>
            <a:pPr indent="-514350" lvl="1" marL="971550">
              <a:buFont typeface="+mj-lt"/>
              <a:buAutoNum type="arabicPeriod"/>
            </a:pPr>
            <a:r>
              <a:rPr dirty="0" sz="2800" lang="en-US" smtClean="0"/>
              <a:t>Coma and/or convulsions due to cerebral malaria</a:t>
            </a:r>
          </a:p>
          <a:p>
            <a:pPr indent="-514350" lvl="1" marL="971550">
              <a:buFont typeface="+mj-lt"/>
              <a:buAutoNum type="arabicPeriod"/>
            </a:pPr>
            <a:r>
              <a:rPr dirty="0" sz="2800" lang="en-US" smtClean="0"/>
              <a:t>Severe </a:t>
            </a:r>
            <a:r>
              <a:rPr dirty="0" sz="2800" lang="en-US" err="1" smtClean="0"/>
              <a:t>anaemia</a:t>
            </a:r>
            <a:r>
              <a:rPr dirty="0" sz="2800" lang="en-US" smtClean="0"/>
              <a:t>  with a </a:t>
            </a:r>
            <a:r>
              <a:rPr dirty="0" sz="2800" lang="en-US" err="1" smtClean="0"/>
              <a:t>Hb</a:t>
            </a:r>
            <a:r>
              <a:rPr dirty="0" sz="2800" lang="en-US" smtClean="0"/>
              <a:t>&lt;7gm/dl</a:t>
            </a:r>
          </a:p>
          <a:p>
            <a:pPr indent="-514350" lvl="1" marL="971550">
              <a:buFont typeface="+mj-lt"/>
              <a:buAutoNum type="arabicPeriod"/>
            </a:pPr>
            <a:r>
              <a:rPr dirty="0" sz="2800" lang="en-US" smtClean="0"/>
              <a:t>Renal failure</a:t>
            </a:r>
          </a:p>
          <a:p>
            <a:pPr indent="-514350" lvl="1" marL="971550">
              <a:buFont typeface="+mj-lt"/>
              <a:buAutoNum type="arabicPeriod"/>
            </a:pPr>
            <a:r>
              <a:rPr dirty="0" sz="2800" lang="en-US" smtClean="0"/>
              <a:t>Hypoglycemia</a:t>
            </a:r>
          </a:p>
          <a:p>
            <a:pPr indent="-514350" lvl="1" marL="971550">
              <a:buFont typeface="+mj-lt"/>
              <a:buAutoNum type="arabicPeriod"/>
            </a:pPr>
            <a:r>
              <a:rPr dirty="0" sz="2800" lang="en-US" smtClean="0"/>
              <a:t>Fluid and electrolyte imbalance</a:t>
            </a:r>
          </a:p>
          <a:p>
            <a:pPr indent="-514350" lvl="1" marL="971550">
              <a:buFont typeface="+mj-lt"/>
              <a:buAutoNum type="arabicPeriod"/>
            </a:pPr>
            <a:r>
              <a:rPr dirty="0" sz="2800" lang="en-US" smtClean="0"/>
              <a:t>Pulmonary </a:t>
            </a:r>
            <a:r>
              <a:rPr dirty="0" sz="2800" lang="en-US" err="1" smtClean="0"/>
              <a:t>oedema</a:t>
            </a:r>
            <a:endParaRPr dirty="0" sz="2800" lang="en-US" smtClean="0"/>
          </a:p>
          <a:p>
            <a:pPr indent="-514350" lvl="1" marL="971550">
              <a:buFont typeface="+mj-lt"/>
              <a:buAutoNum type="arabicPeriod"/>
            </a:pPr>
            <a:r>
              <a:rPr dirty="0" sz="2800" lang="en-US" smtClean="0"/>
              <a:t>Hypovolemic shock</a:t>
            </a:r>
          </a:p>
          <a:p>
            <a:pPr indent="-514350" lvl="1" marL="971550">
              <a:buFont typeface="+mj-lt"/>
              <a:buAutoNum type="arabicPeriod"/>
            </a:pPr>
            <a:r>
              <a:rPr dirty="0" sz="2800" lang="en-US" err="1" smtClean="0"/>
              <a:t>Haemogloinuria</a:t>
            </a:r>
            <a:r>
              <a:rPr dirty="0" sz="2800" lang="en-US" smtClean="0"/>
              <a:t> ( Coca cola </a:t>
            </a:r>
            <a:r>
              <a:rPr dirty="0" sz="2800" lang="en-US" err="1" smtClean="0"/>
              <a:t>coloured</a:t>
            </a:r>
            <a:r>
              <a:rPr dirty="0" sz="2800" lang="en-US" smtClean="0"/>
              <a:t> urine)</a:t>
            </a:r>
          </a:p>
          <a:p>
            <a:pPr indent="-514350" lvl="1" marL="971550">
              <a:buFont typeface="+mj-lt"/>
              <a:buAutoNum type="arabicPeriod"/>
            </a:pPr>
            <a:r>
              <a:rPr dirty="0" sz="2800" lang="en-US" smtClean="0"/>
              <a:t>Intravascular coagulopathy</a:t>
            </a:r>
          </a:p>
        </p:txBody>
      </p:sp>
      <p:sp>
        <p:nvSpPr>
          <p:cNvPr id="1049551" name="Slide Number Placeholder 3"/>
          <p:cNvSpPr>
            <a:spLocks noGrp="1"/>
          </p:cNvSpPr>
          <p:nvPr>
            <p:ph type="sldNum" sz="quarter" idx="12"/>
          </p:nvPr>
        </p:nvSpPr>
        <p:spPr/>
        <p:txBody>
          <a:bodyPr/>
          <a:p>
            <a:fld id="{5F0F26D2-990D-4104-B198-15B1F813F25B}" type="slidenum">
              <a:rPr lang="en-US" smtClean="0"/>
              <a:t>292</a:t>
            </a:fld>
            <a:endParaRPr lang="en-US"/>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691" name=""/>
        <p:cNvGrpSpPr/>
        <p:nvPr/>
      </p:nvGrpSpPr>
      <p:grpSpPr>
        <a:xfrm>
          <a:off x="0" y="0"/>
          <a:ext cx="0" cy="0"/>
          <a:chOff x="0" y="0"/>
          <a:chExt cx="0" cy="0"/>
        </a:xfrm>
      </p:grpSpPr>
      <p:sp>
        <p:nvSpPr>
          <p:cNvPr id="1049552" name="Title 1"/>
          <p:cNvSpPr>
            <a:spLocks noGrp="1"/>
          </p:cNvSpPr>
          <p:nvPr>
            <p:ph type="title"/>
          </p:nvPr>
        </p:nvSpPr>
        <p:spPr/>
        <p:txBody>
          <a:bodyPr/>
          <a:p>
            <a:pPr algn="ctr"/>
            <a:r>
              <a:rPr b="1" dirty="0" lang="en-US" smtClean="0">
                <a:solidFill>
                  <a:srgbClr val="00B0F0"/>
                </a:solidFill>
              </a:rPr>
              <a:t>Prevention of malaria in pregnancy</a:t>
            </a:r>
            <a:endParaRPr b="1" dirty="0" lang="en-US">
              <a:solidFill>
                <a:srgbClr val="00B0F0"/>
              </a:solidFill>
            </a:endParaRPr>
          </a:p>
        </p:txBody>
      </p:sp>
      <p:sp>
        <p:nvSpPr>
          <p:cNvPr id="1049553" name="Content Placeholder 2"/>
          <p:cNvSpPr>
            <a:spLocks noGrp="1"/>
          </p:cNvSpPr>
          <p:nvPr>
            <p:ph idx="1"/>
          </p:nvPr>
        </p:nvSpPr>
        <p:spPr/>
        <p:txBody>
          <a:bodyPr>
            <a:normAutofit/>
          </a:bodyPr>
          <a:p>
            <a:pPr lvl="2">
              <a:lnSpc>
                <a:spcPct val="150000"/>
              </a:lnSpc>
              <a:buFont typeface="Wingdings" panose="05000000000000000000" pitchFamily="2" charset="2"/>
              <a:buChar char="Ø"/>
            </a:pPr>
            <a:r>
              <a:rPr dirty="0" sz="2800" lang="en-US" smtClean="0"/>
              <a:t>Pregnant women are more  at risk of malaria infections because pregnancy reduces the degree of partial immunity.</a:t>
            </a:r>
          </a:p>
          <a:p>
            <a:pPr lvl="2">
              <a:lnSpc>
                <a:spcPct val="150000"/>
              </a:lnSpc>
              <a:buFont typeface="Wingdings" panose="05000000000000000000" pitchFamily="2" charset="2"/>
              <a:buChar char="Ø"/>
            </a:pPr>
            <a:r>
              <a:rPr dirty="0" sz="2800" lang="en-US" smtClean="0"/>
              <a:t>Women in their first and second pregnancy are at a greater risk (because of lack of exposure to placental infection before)</a:t>
            </a:r>
          </a:p>
          <a:p>
            <a:pPr lvl="2">
              <a:lnSpc>
                <a:spcPct val="150000"/>
              </a:lnSpc>
              <a:buFont typeface="Wingdings" panose="05000000000000000000" pitchFamily="2" charset="2"/>
              <a:buChar char="Ø"/>
            </a:pPr>
            <a:r>
              <a:rPr dirty="0" sz="2800" lang="en-US" smtClean="0"/>
              <a:t>All pregnant women at risk should be advised on malaria prevention measures </a:t>
            </a:r>
            <a:endParaRPr dirty="0" sz="2800" lang="en-US"/>
          </a:p>
        </p:txBody>
      </p:sp>
      <p:sp>
        <p:nvSpPr>
          <p:cNvPr id="1049554" name="Slide Number Placeholder 3"/>
          <p:cNvSpPr>
            <a:spLocks noGrp="1"/>
          </p:cNvSpPr>
          <p:nvPr>
            <p:ph type="sldNum" sz="quarter" idx="12"/>
          </p:nvPr>
        </p:nvSpPr>
        <p:spPr/>
        <p:txBody>
          <a:bodyPr/>
          <a:p>
            <a:fld id="{5F0F26D2-990D-4104-B198-15B1F813F25B}" type="slidenum">
              <a:rPr lang="en-US" smtClean="0"/>
              <a:t>293</a:t>
            </a:fld>
            <a:endParaRPr lang="en-US"/>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692" name=""/>
        <p:cNvGrpSpPr/>
        <p:nvPr/>
      </p:nvGrpSpPr>
      <p:grpSpPr>
        <a:xfrm>
          <a:off x="0" y="0"/>
          <a:ext cx="0" cy="0"/>
          <a:chOff x="0" y="0"/>
          <a:chExt cx="0" cy="0"/>
        </a:xfrm>
      </p:grpSpPr>
      <p:sp>
        <p:nvSpPr>
          <p:cNvPr id="1049555" name="Title 1"/>
          <p:cNvSpPr>
            <a:spLocks noGrp="1"/>
          </p:cNvSpPr>
          <p:nvPr>
            <p:ph type="title"/>
          </p:nvPr>
        </p:nvSpPr>
        <p:spPr>
          <a:xfrm>
            <a:off x="838200" y="365125"/>
            <a:ext cx="10515600" cy="1167461"/>
          </a:xfrm>
        </p:spPr>
        <p:txBody>
          <a:bodyPr/>
          <a:p>
            <a:pPr algn="ctr"/>
            <a:r>
              <a:rPr dirty="0" lang="en-US" smtClean="0">
                <a:solidFill>
                  <a:srgbClr val="00B0F0"/>
                </a:solidFill>
              </a:rPr>
              <a:t>Prevention of malaria in pregnancy</a:t>
            </a:r>
            <a:endParaRPr dirty="0" lang="en-US">
              <a:solidFill>
                <a:srgbClr val="00B0F0"/>
              </a:solidFill>
            </a:endParaRPr>
          </a:p>
        </p:txBody>
      </p:sp>
      <p:sp>
        <p:nvSpPr>
          <p:cNvPr id="1049556" name="Content Placeholder 2"/>
          <p:cNvSpPr>
            <a:spLocks noGrp="1"/>
          </p:cNvSpPr>
          <p:nvPr>
            <p:ph idx="1"/>
          </p:nvPr>
        </p:nvSpPr>
        <p:spPr/>
        <p:txBody>
          <a:bodyPr>
            <a:noAutofit/>
          </a:bodyPr>
          <a:p>
            <a:pPr indent="-514350" marL="514350">
              <a:buFont typeface="+mj-lt"/>
              <a:buAutoNum type="arabicPeriod"/>
            </a:pPr>
            <a:r>
              <a:rPr dirty="0" lang="en-US" smtClean="0"/>
              <a:t>Intermittent preventive  treatment in pregnancy (</a:t>
            </a:r>
            <a:r>
              <a:rPr dirty="0" lang="en-US" err="1" smtClean="0"/>
              <a:t>IPTp</a:t>
            </a:r>
            <a:r>
              <a:rPr dirty="0" lang="en-US" smtClean="0"/>
              <a:t>) with </a:t>
            </a:r>
            <a:r>
              <a:rPr dirty="0" lang="en-US" err="1" smtClean="0"/>
              <a:t>sulfadoxine-pyrimethamine</a:t>
            </a:r>
            <a:r>
              <a:rPr dirty="0" lang="en-US" smtClean="0"/>
              <a:t> </a:t>
            </a:r>
            <a:r>
              <a:rPr dirty="0" lang="en-US" err="1" smtClean="0"/>
              <a:t>sp</a:t>
            </a:r>
            <a:r>
              <a:rPr dirty="0" lang="en-US" smtClean="0"/>
              <a:t> (</a:t>
            </a:r>
            <a:r>
              <a:rPr dirty="0" lang="en-US" err="1" smtClean="0"/>
              <a:t>fansidar</a:t>
            </a:r>
            <a:r>
              <a:rPr dirty="0" lang="en-US" smtClean="0"/>
              <a:t>)</a:t>
            </a:r>
          </a:p>
          <a:p>
            <a:pPr indent="-514350" marL="514350">
              <a:buFont typeface="+mj-lt"/>
              <a:buAutoNum type="arabicPeriod"/>
            </a:pPr>
            <a:r>
              <a:rPr dirty="0" lang="en-US" smtClean="0"/>
              <a:t>Use of insecticide treated net (ITNs) they are available in ANC </a:t>
            </a:r>
          </a:p>
          <a:p>
            <a:pPr indent="-514350" marL="514350">
              <a:buFont typeface="+mj-lt"/>
              <a:buAutoNum type="arabicPeriod"/>
            </a:pPr>
            <a:r>
              <a:rPr dirty="0" lang="en-US" smtClean="0"/>
              <a:t>Intermittent screening and treatment in pregnancy (</a:t>
            </a:r>
            <a:r>
              <a:rPr dirty="0" lang="en-US" err="1" smtClean="0"/>
              <a:t>ISTp</a:t>
            </a:r>
            <a:r>
              <a:rPr dirty="0" lang="en-US" smtClean="0"/>
              <a:t>) using rapid diagnostic kit (RDTs) during antenatal care visits.</a:t>
            </a:r>
          </a:p>
          <a:p>
            <a:pPr indent="-514350" marL="514350">
              <a:buFont typeface="+mj-lt"/>
              <a:buAutoNum type="arabicPeriod"/>
            </a:pPr>
            <a:r>
              <a:rPr dirty="0" lang="en-US" smtClean="0"/>
              <a:t>Case management of symptomatic women</a:t>
            </a:r>
          </a:p>
          <a:p>
            <a:pPr indent="-514350" marL="514350">
              <a:buFont typeface="+mj-lt"/>
              <a:buAutoNum type="arabicPeriod"/>
            </a:pPr>
            <a:r>
              <a:rPr dirty="0" lang="en-US" smtClean="0"/>
              <a:t>Good antenatal care </a:t>
            </a:r>
            <a:endParaRPr dirty="0" lang="en-US"/>
          </a:p>
          <a:p>
            <a:pPr indent="-514350" marL="514350">
              <a:buFont typeface="+mj-lt"/>
              <a:buAutoNum type="arabicPeriod"/>
            </a:pPr>
            <a:r>
              <a:rPr dirty="0" lang="en-US" smtClean="0"/>
              <a:t>Use of insect repellents</a:t>
            </a:r>
          </a:p>
        </p:txBody>
      </p:sp>
      <p:sp>
        <p:nvSpPr>
          <p:cNvPr id="1049557" name="Slide Number Placeholder 3"/>
          <p:cNvSpPr>
            <a:spLocks noGrp="1"/>
          </p:cNvSpPr>
          <p:nvPr>
            <p:ph type="sldNum" sz="quarter" idx="12"/>
          </p:nvPr>
        </p:nvSpPr>
        <p:spPr/>
        <p:txBody>
          <a:bodyPr/>
          <a:p>
            <a:fld id="{5F0F26D2-990D-4104-B198-15B1F813F25B}" type="slidenum">
              <a:rPr lang="en-US" smtClean="0"/>
              <a:t>294</a:t>
            </a:fld>
            <a:endParaRPr lang="en-US"/>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693" name=""/>
        <p:cNvGrpSpPr/>
        <p:nvPr/>
      </p:nvGrpSpPr>
      <p:grpSpPr>
        <a:xfrm>
          <a:off x="0" y="0"/>
          <a:ext cx="0" cy="0"/>
          <a:chOff x="0" y="0"/>
          <a:chExt cx="0" cy="0"/>
        </a:xfrm>
      </p:grpSpPr>
      <p:sp>
        <p:nvSpPr>
          <p:cNvPr id="1049558" name="Title 1"/>
          <p:cNvSpPr>
            <a:spLocks noGrp="1"/>
          </p:cNvSpPr>
          <p:nvPr>
            <p:ph type="title"/>
          </p:nvPr>
        </p:nvSpPr>
        <p:spPr/>
        <p:txBody>
          <a:bodyPr/>
          <a:p>
            <a:pPr algn="ctr"/>
            <a:r>
              <a:rPr b="1" dirty="0" lang="en-US" smtClean="0">
                <a:solidFill>
                  <a:srgbClr val="00B0F0"/>
                </a:solidFill>
              </a:rPr>
              <a:t>Prevention of malaria in pregnancy</a:t>
            </a:r>
            <a:endParaRPr b="1" dirty="0" lang="en-US">
              <a:solidFill>
                <a:srgbClr val="00B0F0"/>
              </a:solidFill>
            </a:endParaRPr>
          </a:p>
        </p:txBody>
      </p:sp>
      <p:sp>
        <p:nvSpPr>
          <p:cNvPr id="1049559" name="Content Placeholder 2"/>
          <p:cNvSpPr>
            <a:spLocks noGrp="1"/>
          </p:cNvSpPr>
          <p:nvPr>
            <p:ph idx="1"/>
          </p:nvPr>
        </p:nvSpPr>
        <p:spPr/>
        <p:txBody>
          <a:bodyPr/>
          <a:p>
            <a:pPr indent="-514350" lvl="0" marL="514350">
              <a:buFont typeface="+mj-lt"/>
              <a:buAutoNum type="arabicPeriod" startAt="7"/>
            </a:pPr>
            <a:r>
              <a:rPr dirty="0" lang="en-US">
                <a:solidFill>
                  <a:prstClr val="black"/>
                </a:solidFill>
              </a:rPr>
              <a:t>Wearing protective clothing that covers the body including arms  and legs this prevents mosquito bites.</a:t>
            </a:r>
          </a:p>
          <a:p>
            <a:pPr indent="-514350" lvl="0" marL="514350">
              <a:buFont typeface="+mj-lt"/>
              <a:buAutoNum type="arabicPeriod" startAt="7"/>
            </a:pPr>
            <a:r>
              <a:rPr dirty="0" lang="en-US">
                <a:solidFill>
                  <a:prstClr val="black"/>
                </a:solidFill>
              </a:rPr>
              <a:t>Having mosquito screening in windows prevents mosquito from entering our houses.</a:t>
            </a:r>
          </a:p>
          <a:p>
            <a:pPr indent="-514350" lvl="0" marL="514350">
              <a:buFont typeface="+mj-lt"/>
              <a:buAutoNum type="arabicPeriod" startAt="7"/>
            </a:pPr>
            <a:r>
              <a:rPr dirty="0" lang="en-US" smtClean="0">
                <a:solidFill>
                  <a:prstClr val="black"/>
                </a:solidFill>
              </a:rPr>
              <a:t>Environmental </a:t>
            </a:r>
            <a:r>
              <a:rPr dirty="0" lang="en-US">
                <a:solidFill>
                  <a:prstClr val="black"/>
                </a:solidFill>
              </a:rPr>
              <a:t>management including draining of stagnant water, where feasible</a:t>
            </a:r>
          </a:p>
          <a:p>
            <a:pPr indent="-514350" lvl="0" marL="514350">
              <a:buFont typeface="+mj-lt"/>
              <a:buAutoNum type="arabicPeriod" startAt="7"/>
            </a:pPr>
            <a:r>
              <a:rPr dirty="0" lang="en-US">
                <a:solidFill>
                  <a:prstClr val="black"/>
                </a:solidFill>
              </a:rPr>
              <a:t>Indoor residue spray in endemic areas.</a:t>
            </a:r>
          </a:p>
          <a:p>
            <a:endParaRPr dirty="0" lang="en-US"/>
          </a:p>
        </p:txBody>
      </p:sp>
      <p:sp>
        <p:nvSpPr>
          <p:cNvPr id="1049560" name="Slide Number Placeholder 3"/>
          <p:cNvSpPr>
            <a:spLocks noGrp="1"/>
          </p:cNvSpPr>
          <p:nvPr>
            <p:ph type="sldNum" sz="quarter" idx="12"/>
          </p:nvPr>
        </p:nvSpPr>
        <p:spPr/>
        <p:txBody>
          <a:bodyPr/>
          <a:p>
            <a:fld id="{5F0F26D2-990D-4104-B198-15B1F813F25B}" type="slidenum">
              <a:rPr lang="en-US" smtClean="0"/>
              <a:t>295</a:t>
            </a:fld>
            <a:endParaRPr lang="en-US"/>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694" name=""/>
        <p:cNvGrpSpPr/>
        <p:nvPr/>
      </p:nvGrpSpPr>
      <p:grpSpPr>
        <a:xfrm>
          <a:off x="0" y="0"/>
          <a:ext cx="0" cy="0"/>
          <a:chOff x="0" y="0"/>
          <a:chExt cx="0" cy="0"/>
        </a:xfrm>
      </p:grpSpPr>
      <p:sp>
        <p:nvSpPr>
          <p:cNvPr id="1049561" name="Title 1"/>
          <p:cNvSpPr>
            <a:spLocks noGrp="1"/>
          </p:cNvSpPr>
          <p:nvPr>
            <p:ph type="title"/>
          </p:nvPr>
        </p:nvSpPr>
        <p:spPr>
          <a:xfrm>
            <a:off x="773806" y="0"/>
            <a:ext cx="10515600" cy="819731"/>
          </a:xfrm>
        </p:spPr>
        <p:txBody>
          <a:bodyPr/>
          <a:p>
            <a:pPr algn="ctr"/>
            <a:r>
              <a:rPr b="1" dirty="0" lang="en-US" smtClean="0">
                <a:solidFill>
                  <a:srgbClr val="00B0F0"/>
                </a:solidFill>
              </a:rPr>
              <a:t>Intermittent preventive treatment (</a:t>
            </a:r>
            <a:r>
              <a:rPr b="1" dirty="0" lang="en-US" err="1" smtClean="0">
                <a:solidFill>
                  <a:srgbClr val="00B0F0"/>
                </a:solidFill>
              </a:rPr>
              <a:t>IPTp</a:t>
            </a:r>
            <a:r>
              <a:rPr b="1" dirty="0" lang="en-US" smtClean="0">
                <a:solidFill>
                  <a:srgbClr val="00B0F0"/>
                </a:solidFill>
              </a:rPr>
              <a:t>)</a:t>
            </a:r>
            <a:endParaRPr b="1" dirty="0" lang="en-US">
              <a:solidFill>
                <a:srgbClr val="00B0F0"/>
              </a:solidFill>
            </a:endParaRPr>
          </a:p>
        </p:txBody>
      </p:sp>
      <p:sp>
        <p:nvSpPr>
          <p:cNvPr id="1049562" name="Content Placeholder 2"/>
          <p:cNvSpPr>
            <a:spLocks noGrp="1"/>
          </p:cNvSpPr>
          <p:nvPr>
            <p:ph idx="1"/>
          </p:nvPr>
        </p:nvSpPr>
        <p:spPr>
          <a:xfrm>
            <a:off x="812442" y="1081825"/>
            <a:ext cx="10515600" cy="5352715"/>
          </a:xfrm>
        </p:spPr>
        <p:txBody>
          <a:bodyPr>
            <a:normAutofit/>
          </a:bodyPr>
          <a:p>
            <a:pPr indent="-514350" marL="514350">
              <a:buFont typeface="+mj-lt"/>
              <a:buAutoNum type="arabicPeriod"/>
            </a:pPr>
            <a:r>
              <a:rPr dirty="0" lang="en-US" smtClean="0"/>
              <a:t>Intermittent preventive therapy (</a:t>
            </a:r>
            <a:r>
              <a:rPr dirty="0" lang="en-US" err="1" smtClean="0"/>
              <a:t>IPTp</a:t>
            </a:r>
            <a:r>
              <a:rPr dirty="0" lang="en-US" smtClean="0"/>
              <a:t>) is an effective approach to preventing malaria in pregnant women by giving antimalarial drugs in treatment doses at defined intervals after quickening to clear a presumed burden of parasites.</a:t>
            </a:r>
          </a:p>
          <a:p>
            <a:pPr indent="-514350" marL="514350">
              <a:buFont typeface="+mj-lt"/>
              <a:buAutoNum type="arabicPeriod"/>
            </a:pPr>
            <a:r>
              <a:rPr dirty="0" lang="en-US" smtClean="0"/>
              <a:t>The ministry of health </a:t>
            </a:r>
            <a:r>
              <a:rPr dirty="0" lang="en-US" err="1" smtClean="0"/>
              <a:t>quidelines</a:t>
            </a:r>
            <a:r>
              <a:rPr dirty="0" lang="en-US" smtClean="0"/>
              <a:t> on malaria directs us to give SP to pregnant women in endemic malaria  areas , at least twice during each pregnancy, even if she has physical signs and </a:t>
            </a:r>
            <a:r>
              <a:rPr dirty="0" lang="en-US" err="1" smtClean="0"/>
              <a:t>haemoglobin</a:t>
            </a:r>
            <a:r>
              <a:rPr dirty="0" lang="en-US" smtClean="0"/>
              <a:t> is within normal range.</a:t>
            </a:r>
          </a:p>
          <a:p>
            <a:pPr indent="-514350" marL="514350">
              <a:buFont typeface="+mj-lt"/>
              <a:buAutoNum type="arabicPeriod"/>
            </a:pPr>
            <a:r>
              <a:rPr dirty="0" lang="en-US" smtClean="0"/>
              <a:t>Administer  </a:t>
            </a:r>
            <a:r>
              <a:rPr dirty="0" lang="en-US" err="1" smtClean="0"/>
              <a:t>IPTp</a:t>
            </a:r>
            <a:r>
              <a:rPr dirty="0" lang="en-US" smtClean="0"/>
              <a:t> with  each scheduled visit after quickening (16 weeks) to ensure women receive at least 2 doses at an interval of at least 4 weeks.</a:t>
            </a:r>
          </a:p>
          <a:p>
            <a:pPr indent="-514350" marL="514350">
              <a:buFont typeface="+mj-lt"/>
              <a:buAutoNum type="arabicPeriod"/>
            </a:pPr>
            <a:r>
              <a:rPr dirty="0" lang="en-US" err="1" smtClean="0"/>
              <a:t>IPTp</a:t>
            </a:r>
            <a:r>
              <a:rPr dirty="0" lang="en-US" smtClean="0"/>
              <a:t> should be given on an empty stomach</a:t>
            </a:r>
          </a:p>
        </p:txBody>
      </p:sp>
      <p:sp>
        <p:nvSpPr>
          <p:cNvPr id="1049563" name="Slide Number Placeholder 3"/>
          <p:cNvSpPr>
            <a:spLocks noGrp="1"/>
          </p:cNvSpPr>
          <p:nvPr>
            <p:ph type="sldNum" sz="quarter" idx="12"/>
          </p:nvPr>
        </p:nvSpPr>
        <p:spPr/>
        <p:txBody>
          <a:bodyPr/>
          <a:p>
            <a:fld id="{5F0F26D2-990D-4104-B198-15B1F813F25B}" type="slidenum">
              <a:rPr lang="en-US" smtClean="0"/>
              <a:t>296</a:t>
            </a:fld>
            <a:endParaRPr lang="en-US"/>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695" name=""/>
        <p:cNvGrpSpPr/>
        <p:nvPr/>
      </p:nvGrpSpPr>
      <p:grpSpPr>
        <a:xfrm>
          <a:off x="0" y="0"/>
          <a:ext cx="0" cy="0"/>
          <a:chOff x="0" y="0"/>
          <a:chExt cx="0" cy="0"/>
        </a:xfrm>
      </p:grpSpPr>
      <p:sp>
        <p:nvSpPr>
          <p:cNvPr id="1049564" name="Title 1"/>
          <p:cNvSpPr>
            <a:spLocks noGrp="1"/>
          </p:cNvSpPr>
          <p:nvPr>
            <p:ph type="title"/>
          </p:nvPr>
        </p:nvSpPr>
        <p:spPr>
          <a:xfrm>
            <a:off x="838200" y="365126"/>
            <a:ext cx="10515600" cy="678064"/>
          </a:xfrm>
        </p:spPr>
        <p:txBody>
          <a:bodyPr>
            <a:normAutofit fontScale="90000"/>
          </a:bodyPr>
          <a:p>
            <a:pPr algn="ctr"/>
            <a:r>
              <a:rPr dirty="0" lang="en-US" smtClean="0">
                <a:solidFill>
                  <a:srgbClr val="00B0F0"/>
                </a:solidFill>
              </a:rPr>
              <a:t>IPT</a:t>
            </a:r>
            <a:endParaRPr dirty="0" lang="en-US">
              <a:solidFill>
                <a:srgbClr val="00B0F0"/>
              </a:solidFill>
            </a:endParaRPr>
          </a:p>
        </p:txBody>
      </p:sp>
      <p:sp>
        <p:nvSpPr>
          <p:cNvPr id="1049565" name="Content Placeholder 2"/>
          <p:cNvSpPr>
            <a:spLocks noGrp="1"/>
          </p:cNvSpPr>
          <p:nvPr>
            <p:ph idx="1"/>
          </p:nvPr>
        </p:nvSpPr>
        <p:spPr>
          <a:xfrm>
            <a:off x="838200" y="1107583"/>
            <a:ext cx="10515600" cy="5069380"/>
          </a:xfrm>
        </p:spPr>
        <p:txBody>
          <a:bodyPr>
            <a:noAutofit/>
          </a:bodyPr>
          <a:p>
            <a:pPr indent="-514350" lvl="0" marL="514350">
              <a:buFont typeface="+mj-lt"/>
              <a:buAutoNum type="arabicPeriod" startAt="5"/>
            </a:pPr>
            <a:r>
              <a:rPr dirty="0" lang="en-US">
                <a:solidFill>
                  <a:prstClr val="black"/>
                </a:solidFill>
              </a:rPr>
              <a:t>One tablet of SP contains </a:t>
            </a:r>
            <a:r>
              <a:rPr dirty="0" lang="en-US" err="1">
                <a:solidFill>
                  <a:prstClr val="black"/>
                </a:solidFill>
              </a:rPr>
              <a:t>sulfadoxine</a:t>
            </a:r>
            <a:r>
              <a:rPr dirty="0" lang="en-US">
                <a:solidFill>
                  <a:prstClr val="black"/>
                </a:solidFill>
              </a:rPr>
              <a:t> 500mg and </a:t>
            </a:r>
            <a:r>
              <a:rPr dirty="0" lang="en-US" err="1">
                <a:solidFill>
                  <a:prstClr val="black"/>
                </a:solidFill>
              </a:rPr>
              <a:t>pyrimethamine</a:t>
            </a:r>
            <a:r>
              <a:rPr dirty="0" lang="en-US">
                <a:solidFill>
                  <a:prstClr val="black"/>
                </a:solidFill>
              </a:rPr>
              <a:t> 25mgs</a:t>
            </a:r>
          </a:p>
          <a:p>
            <a:pPr indent="-514350" lvl="0" marL="514350">
              <a:buFont typeface="+mj-lt"/>
              <a:buAutoNum type="arabicPeriod" startAt="5"/>
            </a:pPr>
            <a:r>
              <a:rPr dirty="0" lang="en-US">
                <a:solidFill>
                  <a:prstClr val="black"/>
                </a:solidFill>
              </a:rPr>
              <a:t>For now IPT means using  of  </a:t>
            </a:r>
            <a:r>
              <a:rPr dirty="0" lang="en-US" err="1">
                <a:solidFill>
                  <a:prstClr val="black"/>
                </a:solidFill>
              </a:rPr>
              <a:t>sulfadoxine</a:t>
            </a:r>
            <a:r>
              <a:rPr dirty="0" lang="en-US">
                <a:solidFill>
                  <a:prstClr val="black"/>
                </a:solidFill>
              </a:rPr>
              <a:t>/</a:t>
            </a:r>
            <a:r>
              <a:rPr dirty="0" lang="en-US" err="1">
                <a:solidFill>
                  <a:prstClr val="black"/>
                </a:solidFill>
              </a:rPr>
              <a:t>pyrimethamine</a:t>
            </a:r>
            <a:r>
              <a:rPr dirty="0" lang="en-US">
                <a:solidFill>
                  <a:prstClr val="black"/>
                </a:solidFill>
              </a:rPr>
              <a:t>   (SP) trade names (FANSIDAR, FALCIDIN </a:t>
            </a:r>
            <a:r>
              <a:rPr dirty="0" lang="en-US" smtClean="0">
                <a:solidFill>
                  <a:prstClr val="black"/>
                </a:solidFill>
              </a:rPr>
              <a:t>etc.), </a:t>
            </a:r>
            <a:r>
              <a:rPr dirty="0" lang="en-US">
                <a:solidFill>
                  <a:prstClr val="black"/>
                </a:solidFill>
              </a:rPr>
              <a:t>but we will always have to keep abreast of changes and treat our patients according to the latest MOH </a:t>
            </a:r>
            <a:r>
              <a:rPr dirty="0" lang="en-US" smtClean="0">
                <a:solidFill>
                  <a:prstClr val="black"/>
                </a:solidFill>
              </a:rPr>
              <a:t>guidelines</a:t>
            </a:r>
          </a:p>
          <a:p>
            <a:pPr indent="-514350" lvl="0" marL="514350">
              <a:buFont typeface="+mj-lt"/>
              <a:buAutoNum type="arabicPeriod" startAt="5"/>
            </a:pPr>
            <a:r>
              <a:rPr dirty="0" lang="en-US" smtClean="0"/>
              <a:t>A single dose consists of 3 tablets of SP taken once</a:t>
            </a:r>
          </a:p>
          <a:p>
            <a:pPr indent="-514350" lvl="0" marL="514350">
              <a:buFont typeface="+mj-lt"/>
              <a:buAutoNum type="arabicPeriod" startAt="5"/>
            </a:pPr>
            <a:r>
              <a:rPr b="1" dirty="0" lang="en-US" smtClean="0"/>
              <a:t>SP is best to clear placenta parasites </a:t>
            </a:r>
            <a:r>
              <a:rPr dirty="0" lang="en-US" smtClean="0"/>
              <a:t>during period of maximum </a:t>
            </a:r>
            <a:r>
              <a:rPr dirty="0" lang="en-US" err="1" smtClean="0"/>
              <a:t>foetal</a:t>
            </a:r>
            <a:r>
              <a:rPr dirty="0" lang="en-US" smtClean="0"/>
              <a:t> growth.</a:t>
            </a:r>
          </a:p>
          <a:p>
            <a:pPr indent="-514350" lvl="0" marL="514350">
              <a:buFont typeface="+mj-lt"/>
              <a:buAutoNum type="arabicPeriod" startAt="5"/>
            </a:pPr>
            <a:r>
              <a:rPr dirty="0" lang="en-US" smtClean="0"/>
              <a:t>It also </a:t>
            </a:r>
            <a:r>
              <a:rPr b="1" dirty="0" lang="en-US" smtClean="0"/>
              <a:t>allows the mother to recover from anemia </a:t>
            </a:r>
            <a:r>
              <a:rPr dirty="0" lang="en-US" smtClean="0"/>
              <a:t>by clearing the peripheral </a:t>
            </a:r>
            <a:r>
              <a:rPr dirty="0" lang="en-US" err="1" smtClean="0"/>
              <a:t>parasitaemia</a:t>
            </a:r>
            <a:r>
              <a:rPr dirty="0" lang="en-US" smtClean="0"/>
              <a:t>. </a:t>
            </a:r>
            <a:endParaRPr dirty="0" lang="en-US"/>
          </a:p>
        </p:txBody>
      </p:sp>
      <p:sp>
        <p:nvSpPr>
          <p:cNvPr id="1049566" name="Slide Number Placeholder 3"/>
          <p:cNvSpPr>
            <a:spLocks noGrp="1"/>
          </p:cNvSpPr>
          <p:nvPr>
            <p:ph type="sldNum" sz="quarter" idx="12"/>
          </p:nvPr>
        </p:nvSpPr>
        <p:spPr/>
        <p:txBody>
          <a:bodyPr/>
          <a:p>
            <a:fld id="{5F0F26D2-990D-4104-B198-15B1F813F25B}" type="slidenum">
              <a:rPr lang="en-US" smtClean="0"/>
              <a:t>297</a:t>
            </a:fld>
            <a:endParaRPr lang="en-US"/>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696" name=""/>
        <p:cNvGrpSpPr/>
        <p:nvPr/>
      </p:nvGrpSpPr>
      <p:grpSpPr>
        <a:xfrm>
          <a:off x="0" y="0"/>
          <a:ext cx="0" cy="0"/>
          <a:chOff x="0" y="0"/>
          <a:chExt cx="0" cy="0"/>
        </a:xfrm>
      </p:grpSpPr>
      <p:sp>
        <p:nvSpPr>
          <p:cNvPr id="1049567" name="Title 1"/>
          <p:cNvSpPr>
            <a:spLocks noGrp="1"/>
          </p:cNvSpPr>
          <p:nvPr>
            <p:ph type="title"/>
          </p:nvPr>
        </p:nvSpPr>
        <p:spPr>
          <a:xfrm>
            <a:off x="838200" y="0"/>
            <a:ext cx="10515600" cy="1171978"/>
          </a:xfrm>
        </p:spPr>
        <p:txBody>
          <a:bodyPr/>
          <a:p>
            <a:pPr algn="ctr"/>
            <a:r>
              <a:rPr dirty="0" lang="en-US" smtClean="0">
                <a:solidFill>
                  <a:srgbClr val="00B0F0"/>
                </a:solidFill>
              </a:rPr>
              <a:t>IPT</a:t>
            </a:r>
            <a:endParaRPr dirty="0" lang="en-US">
              <a:solidFill>
                <a:srgbClr val="00B0F0"/>
              </a:solidFill>
            </a:endParaRPr>
          </a:p>
        </p:txBody>
      </p:sp>
      <p:sp>
        <p:nvSpPr>
          <p:cNvPr id="1049568" name="Content Placeholder 2"/>
          <p:cNvSpPr>
            <a:spLocks noGrp="1"/>
          </p:cNvSpPr>
          <p:nvPr>
            <p:ph idx="1"/>
          </p:nvPr>
        </p:nvSpPr>
        <p:spPr>
          <a:xfrm>
            <a:off x="838200" y="901521"/>
            <a:ext cx="10515600" cy="5275442"/>
          </a:xfrm>
        </p:spPr>
        <p:txBody>
          <a:bodyPr/>
          <a:p>
            <a:pPr indent="-514350" marL="514350">
              <a:buFont typeface="+mj-lt"/>
              <a:buAutoNum type="arabicPeriod" startAt="9"/>
            </a:pPr>
            <a:r>
              <a:rPr dirty="0" lang="en-US" smtClean="0"/>
              <a:t>SP </a:t>
            </a:r>
            <a:r>
              <a:rPr dirty="0" lang="en-US">
                <a:latin typeface="Calibri" panose="020F0502020204030204" pitchFamily="34" charset="0"/>
                <a:ea typeface="+mj-ea"/>
                <a:cs typeface="+mj-cs"/>
              </a:rPr>
              <a:t>should not be taken together </a:t>
            </a:r>
            <a:r>
              <a:rPr dirty="0" lang="en-US" smtClean="0">
                <a:latin typeface="Calibri" panose="020F0502020204030204" pitchFamily="34" charset="0"/>
                <a:ea typeface="+mj-ea"/>
                <a:cs typeface="+mj-cs"/>
              </a:rPr>
              <a:t> with folic acid , delay folic acid for 2 weeks after taking SP ( folic acid reduces the efficacy of SP)</a:t>
            </a:r>
          </a:p>
          <a:p>
            <a:pPr indent="-514350" marL="514350">
              <a:buFont typeface="+mj-lt"/>
              <a:buAutoNum type="arabicPeriod" startAt="9"/>
            </a:pPr>
            <a:r>
              <a:rPr dirty="0" lang="en-US" smtClean="0">
                <a:latin typeface="Calibri" panose="020F0502020204030204" pitchFamily="34" charset="0"/>
                <a:ea typeface="+mj-ea"/>
                <a:cs typeface="+mj-cs"/>
              </a:rPr>
              <a:t>Record on the ANC card the date SP is given</a:t>
            </a:r>
          </a:p>
          <a:p>
            <a:pPr indent="-514350" marL="514350">
              <a:buFont typeface="+mj-lt"/>
              <a:buAutoNum type="arabicPeriod" startAt="9"/>
            </a:pPr>
            <a:r>
              <a:rPr dirty="0" lang="en-US" smtClean="0">
                <a:latin typeface="Calibri" panose="020F0502020204030204" pitchFamily="34" charset="0"/>
                <a:ea typeface="+mj-ea"/>
                <a:cs typeface="+mj-cs"/>
              </a:rPr>
              <a:t>Explain to the woman the importance of coming back for the second dose</a:t>
            </a:r>
          </a:p>
          <a:p>
            <a:pPr indent="-514350" marL="514350">
              <a:buFont typeface="+mj-lt"/>
              <a:buAutoNum type="arabicPeriod" startAt="9"/>
            </a:pPr>
            <a:r>
              <a:rPr dirty="0" lang="en-US" smtClean="0">
                <a:latin typeface="Calibri" panose="020F0502020204030204" pitchFamily="34" charset="0"/>
                <a:ea typeface="+mj-ea"/>
                <a:cs typeface="+mj-cs"/>
              </a:rPr>
              <a:t>Always ask about side-effects from the first dose of SP before giving the second dose</a:t>
            </a:r>
          </a:p>
          <a:p>
            <a:pPr indent="-514350" marL="514350">
              <a:buFont typeface="+mj-lt"/>
              <a:buAutoNum type="arabicPeriod" startAt="9"/>
            </a:pPr>
            <a:r>
              <a:rPr dirty="0" lang="en-US" smtClean="0">
                <a:latin typeface="Calibri" panose="020F0502020204030204" pitchFamily="34" charset="0"/>
                <a:ea typeface="+mj-ea"/>
                <a:cs typeface="+mj-cs"/>
              </a:rPr>
              <a:t>HIV positive women requires 3 doses of SP at monthly interval, until she delivers</a:t>
            </a:r>
          </a:p>
          <a:p>
            <a:pPr indent="-514350" marL="514350">
              <a:buFont typeface="+mj-lt"/>
              <a:buAutoNum type="arabicPeriod" startAt="9"/>
            </a:pPr>
            <a:r>
              <a:rPr dirty="0" lang="en-US" smtClean="0">
                <a:latin typeface="Calibri" panose="020F0502020204030204" pitchFamily="34" charset="0"/>
                <a:ea typeface="+mj-ea"/>
                <a:cs typeface="+mj-cs"/>
              </a:rPr>
              <a:t>Pregnant HIV positive women on </a:t>
            </a:r>
            <a:r>
              <a:rPr dirty="0" lang="en-US" err="1" smtClean="0">
                <a:latin typeface="Calibri" panose="020F0502020204030204" pitchFamily="34" charset="0"/>
                <a:ea typeface="+mj-ea"/>
                <a:cs typeface="+mj-cs"/>
              </a:rPr>
              <a:t>cotrimoxazole</a:t>
            </a:r>
            <a:r>
              <a:rPr dirty="0" lang="en-US" smtClean="0">
                <a:latin typeface="Calibri" panose="020F0502020204030204" pitchFamily="34" charset="0"/>
                <a:ea typeface="+mj-ea"/>
                <a:cs typeface="+mj-cs"/>
              </a:rPr>
              <a:t> chemoprophylaxis should not be given SP</a:t>
            </a:r>
          </a:p>
          <a:p>
            <a:pPr indent="-514350" marL="514350">
              <a:buFont typeface="+mj-lt"/>
              <a:buAutoNum type="arabicPeriod" startAt="9"/>
            </a:pPr>
            <a:endParaRPr dirty="0" lang="en-US">
              <a:latin typeface="Calibri" panose="020F0502020204030204" pitchFamily="34" charset="0"/>
            </a:endParaRPr>
          </a:p>
        </p:txBody>
      </p:sp>
      <p:sp>
        <p:nvSpPr>
          <p:cNvPr id="1049569" name="Slide Number Placeholder 3"/>
          <p:cNvSpPr>
            <a:spLocks noGrp="1"/>
          </p:cNvSpPr>
          <p:nvPr>
            <p:ph type="sldNum" sz="quarter" idx="12"/>
          </p:nvPr>
        </p:nvSpPr>
        <p:spPr/>
        <p:txBody>
          <a:bodyPr/>
          <a:p>
            <a:fld id="{5F0F26D2-990D-4104-B198-15B1F813F25B}" type="slidenum">
              <a:rPr lang="en-US" smtClean="0"/>
              <a:t>298</a:t>
            </a:fld>
            <a:endParaRPr lang="en-US"/>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697" name=""/>
        <p:cNvGrpSpPr/>
        <p:nvPr/>
      </p:nvGrpSpPr>
      <p:grpSpPr>
        <a:xfrm>
          <a:off x="0" y="0"/>
          <a:ext cx="0" cy="0"/>
          <a:chOff x="0" y="0"/>
          <a:chExt cx="0" cy="0"/>
        </a:xfrm>
      </p:grpSpPr>
      <p:sp>
        <p:nvSpPr>
          <p:cNvPr id="1049570" name="Title 1"/>
          <p:cNvSpPr>
            <a:spLocks noGrp="1"/>
          </p:cNvSpPr>
          <p:nvPr>
            <p:ph type="title"/>
          </p:nvPr>
        </p:nvSpPr>
        <p:spPr/>
        <p:txBody>
          <a:bodyPr/>
          <a:p>
            <a:pPr algn="ctr"/>
            <a:r>
              <a:rPr dirty="0" lang="en-US" smtClean="0">
                <a:solidFill>
                  <a:srgbClr val="FF0000"/>
                </a:solidFill>
              </a:rPr>
              <a:t>13. Tuberculosis In Pregnancy (TB)</a:t>
            </a:r>
            <a:endParaRPr dirty="0" lang="en-US">
              <a:solidFill>
                <a:srgbClr val="FF0000"/>
              </a:solidFill>
            </a:endParaRPr>
          </a:p>
        </p:txBody>
      </p:sp>
      <p:sp>
        <p:nvSpPr>
          <p:cNvPr id="1049571" name="Content Placeholder 2"/>
          <p:cNvSpPr>
            <a:spLocks noGrp="1"/>
          </p:cNvSpPr>
          <p:nvPr>
            <p:ph idx="1"/>
          </p:nvPr>
        </p:nvSpPr>
        <p:spPr/>
        <p:txBody>
          <a:bodyPr/>
          <a:p>
            <a:r>
              <a:rPr dirty="0" lang="en-US" smtClean="0"/>
              <a:t>Tuberculosis is a chronic infectious disease caused by a bacilli  called </a:t>
            </a:r>
            <a:r>
              <a:rPr b="1" dirty="0" lang="en-US" smtClean="0"/>
              <a:t>mycobacterium tuberculosis</a:t>
            </a:r>
          </a:p>
          <a:p>
            <a:r>
              <a:rPr b="1" dirty="0" lang="en-US" smtClean="0"/>
              <a:t>Over 90% of new TB </a:t>
            </a:r>
            <a:r>
              <a:rPr dirty="0" lang="en-US" smtClean="0"/>
              <a:t>cases and deaths occur in developing countries</a:t>
            </a:r>
          </a:p>
          <a:p>
            <a:r>
              <a:rPr dirty="0" lang="en-US" smtClean="0"/>
              <a:t>TB is one of the leading infectious causes of death among women of reproductive age.</a:t>
            </a:r>
          </a:p>
          <a:p>
            <a:r>
              <a:rPr dirty="0" lang="en-US" smtClean="0"/>
              <a:t>TB has increased by 10 over resent years  in Kenya because of its association with</a:t>
            </a:r>
            <a:r>
              <a:rPr b="1" dirty="0" i="1" lang="en-US" smtClean="0"/>
              <a:t> HIV/AIDS epidemic, poverty, overcrowding, poor nutrition and limited access to health services,</a:t>
            </a:r>
          </a:p>
          <a:p>
            <a:endParaRPr dirty="0" lang="en-US"/>
          </a:p>
        </p:txBody>
      </p:sp>
      <p:sp>
        <p:nvSpPr>
          <p:cNvPr id="1049572" name="Slide Number Placeholder 3"/>
          <p:cNvSpPr>
            <a:spLocks noGrp="1"/>
          </p:cNvSpPr>
          <p:nvPr>
            <p:ph type="sldNum" sz="quarter" idx="12"/>
          </p:nvPr>
        </p:nvSpPr>
        <p:spPr/>
        <p:txBody>
          <a:bodyPr/>
          <a:p>
            <a:fld id="{5F0F26D2-990D-4104-B198-15B1F813F25B}" type="slidenum">
              <a:rPr lang="en-US" smtClean="0"/>
              <a:t>299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618" name="Title 1"/>
          <p:cNvSpPr>
            <a:spLocks noGrp="1"/>
          </p:cNvSpPr>
          <p:nvPr>
            <p:ph type="title"/>
          </p:nvPr>
        </p:nvSpPr>
        <p:spPr>
          <a:xfrm>
            <a:off x="838200" y="159063"/>
            <a:ext cx="10515600" cy="729579"/>
          </a:xfrm>
        </p:spPr>
        <p:txBody>
          <a:bodyPr/>
          <a:p>
            <a:pPr algn="ctr"/>
            <a:r>
              <a:rPr dirty="0" lang="en-US" smtClean="0">
                <a:solidFill>
                  <a:srgbClr val="00B0F0"/>
                </a:solidFill>
              </a:rPr>
              <a:t>Introduction</a:t>
            </a:r>
            <a:endParaRPr dirty="0" lang="en-US">
              <a:solidFill>
                <a:srgbClr val="00B0F0"/>
              </a:solidFill>
            </a:endParaRPr>
          </a:p>
        </p:txBody>
      </p:sp>
      <p:sp>
        <p:nvSpPr>
          <p:cNvPr id="1048619" name="Content Placeholder 2"/>
          <p:cNvSpPr>
            <a:spLocks noGrp="1"/>
          </p:cNvSpPr>
          <p:nvPr>
            <p:ph idx="1"/>
          </p:nvPr>
        </p:nvSpPr>
        <p:spPr>
          <a:xfrm>
            <a:off x="283335" y="888642"/>
            <a:ext cx="11565227" cy="5653826"/>
          </a:xfrm>
        </p:spPr>
        <p:txBody>
          <a:bodyPr>
            <a:normAutofit/>
          </a:bodyPr>
          <a:p>
            <a:pPr algn="just" marR="0">
              <a:lnSpc>
                <a:spcPct val="100000"/>
              </a:lnSpc>
              <a:spcBef>
                <a:spcPts val="0"/>
              </a:spcBef>
              <a:spcAft>
                <a:spcPts val="0"/>
              </a:spcAft>
              <a:buFont typeface="Wingdings" panose="05000000000000000000" pitchFamily="2" charset="2"/>
              <a:buChar char="Ø"/>
            </a:pPr>
            <a:r>
              <a:rPr dirty="0" lang="en-US" smtClean="0">
                <a:effectLst/>
                <a:ea typeface="Times New Roman" panose="02020603050405020304" pitchFamily="18" charset="0"/>
              </a:rPr>
              <a:t>In this section you will look at the </a:t>
            </a:r>
            <a:r>
              <a:rPr b="1" dirty="0" lang="en-US" smtClean="0">
                <a:effectLst/>
                <a:ea typeface="Times New Roman" panose="02020603050405020304" pitchFamily="18" charset="0"/>
              </a:rPr>
              <a:t>high risk factors in pregnancy </a:t>
            </a:r>
            <a:r>
              <a:rPr dirty="0" lang="en-US" smtClean="0">
                <a:effectLst/>
                <a:ea typeface="Times New Roman" panose="02020603050405020304" pitchFamily="18" charset="0"/>
              </a:rPr>
              <a:t>including the </a:t>
            </a:r>
            <a:r>
              <a:rPr b="1" dirty="0" lang="en-US" smtClean="0">
                <a:effectLst/>
                <a:ea typeface="Times New Roman" panose="02020603050405020304" pitchFamily="18" charset="0"/>
              </a:rPr>
              <a:t>medical conditions </a:t>
            </a:r>
            <a:r>
              <a:rPr dirty="0" lang="en-US" smtClean="0">
                <a:effectLst/>
                <a:ea typeface="Times New Roman" panose="02020603050405020304" pitchFamily="18" charset="0"/>
              </a:rPr>
              <a:t>that affect pregnancy. </a:t>
            </a:r>
          </a:p>
          <a:p>
            <a:pPr algn="just" marR="0">
              <a:lnSpc>
                <a:spcPct val="100000"/>
              </a:lnSpc>
              <a:spcBef>
                <a:spcPts val="0"/>
              </a:spcBef>
              <a:spcAft>
                <a:spcPts val="0"/>
              </a:spcAft>
              <a:buFont typeface="Wingdings" panose="05000000000000000000" pitchFamily="2" charset="2"/>
              <a:buChar char="Ø"/>
            </a:pPr>
            <a:r>
              <a:rPr dirty="0" lang="en-US" smtClean="0">
                <a:effectLst/>
                <a:ea typeface="Times New Roman" panose="02020603050405020304" pitchFamily="18" charset="0"/>
              </a:rPr>
              <a:t>The types of women in this group are </a:t>
            </a:r>
            <a:r>
              <a:rPr b="1" dirty="0" lang="en-US" smtClean="0">
                <a:effectLst/>
                <a:ea typeface="Times New Roman" panose="02020603050405020304" pitchFamily="18" charset="0"/>
              </a:rPr>
              <a:t>those who are at higher risk of having complications either during pregnancy or </a:t>
            </a:r>
            <a:r>
              <a:rPr b="1" dirty="0" lang="en-US" err="1" smtClean="0">
                <a:effectLst/>
                <a:ea typeface="Times New Roman" panose="02020603050405020304" pitchFamily="18" charset="0"/>
              </a:rPr>
              <a:t>labour</a:t>
            </a:r>
            <a:r>
              <a:rPr dirty="0" lang="en-US" smtClean="0">
                <a:effectLst/>
                <a:ea typeface="Times New Roman" panose="02020603050405020304" pitchFamily="18" charset="0"/>
              </a:rPr>
              <a:t>.</a:t>
            </a:r>
          </a:p>
          <a:p>
            <a:pPr algn="just" marR="0">
              <a:lnSpc>
                <a:spcPct val="100000"/>
              </a:lnSpc>
              <a:spcBef>
                <a:spcPts val="0"/>
              </a:spcBef>
              <a:spcAft>
                <a:spcPts val="0"/>
              </a:spcAft>
              <a:buFont typeface="Wingdings" panose="05000000000000000000" pitchFamily="2" charset="2"/>
              <a:buChar char="Ø"/>
            </a:pPr>
            <a:r>
              <a:rPr dirty="0" lang="en-US" smtClean="0">
                <a:effectLst/>
                <a:ea typeface="Times New Roman" panose="02020603050405020304" pitchFamily="18" charset="0"/>
              </a:rPr>
              <a:t>This may be because in their past deliveries they had problems like postpartum haemorrhage, which are likely to recur, or they have chronic diseases such as diabetes which are likely to get worse with pregnancy. </a:t>
            </a:r>
            <a:endParaRPr dirty="0" lang="en-US">
              <a:ea typeface="Times New Roman" panose="02020603050405020304" pitchFamily="18" charset="0"/>
            </a:endParaRPr>
          </a:p>
          <a:p>
            <a:pPr algn="just" indent="0" marL="0" marR="0">
              <a:lnSpc>
                <a:spcPct val="100000"/>
              </a:lnSpc>
              <a:spcBef>
                <a:spcPts val="0"/>
              </a:spcBef>
              <a:spcAft>
                <a:spcPts val="0"/>
              </a:spcAft>
              <a:buNone/>
            </a:pPr>
            <a:r>
              <a:rPr b="1" dirty="0" lang="en-US" u="sng" smtClean="0">
                <a:effectLst/>
                <a:ea typeface="Times New Roman" panose="02020603050405020304" pitchFamily="18" charset="0"/>
              </a:rPr>
              <a:t>Note that:</a:t>
            </a:r>
          </a:p>
          <a:p>
            <a:pPr algn="just" indent="-457200" lvl="2">
              <a:lnSpc>
                <a:spcPct val="100000"/>
              </a:lnSpc>
              <a:spcBef>
                <a:spcPts val="0"/>
              </a:spcBef>
              <a:buFont typeface="+mj-lt"/>
              <a:buAutoNum type="arabicPeriod"/>
            </a:pPr>
            <a:r>
              <a:rPr dirty="0" sz="2800" lang="en-US" smtClean="0">
                <a:ea typeface="Times New Roman" panose="02020603050405020304" pitchFamily="18" charset="0"/>
              </a:rPr>
              <a:t>These </a:t>
            </a:r>
            <a:r>
              <a:rPr dirty="0" sz="2800" lang="en-US" smtClean="0">
                <a:effectLst/>
                <a:ea typeface="Times New Roman" panose="02020603050405020304" pitchFamily="18" charset="0"/>
              </a:rPr>
              <a:t>are the major causes of </a:t>
            </a:r>
            <a:r>
              <a:rPr b="1" dirty="0" sz="2800" lang="en-US" smtClean="0">
                <a:effectLst/>
                <a:ea typeface="Times New Roman" panose="02020603050405020304" pitchFamily="18" charset="0"/>
              </a:rPr>
              <a:t>both maternal and </a:t>
            </a:r>
            <a:r>
              <a:rPr b="1" dirty="0" sz="2800" lang="en-US" err="1" smtClean="0">
                <a:effectLst/>
                <a:ea typeface="Times New Roman" panose="02020603050405020304" pitchFamily="18" charset="0"/>
              </a:rPr>
              <a:t>foetal</a:t>
            </a:r>
            <a:r>
              <a:rPr b="1" dirty="0" sz="2800" lang="en-US" smtClean="0">
                <a:effectLst/>
                <a:ea typeface="Times New Roman" panose="02020603050405020304" pitchFamily="18" charset="0"/>
              </a:rPr>
              <a:t> morbidity and mortality. </a:t>
            </a:r>
          </a:p>
          <a:p>
            <a:pPr algn="just" indent="-457200" lvl="2">
              <a:lnSpc>
                <a:spcPct val="100000"/>
              </a:lnSpc>
              <a:spcBef>
                <a:spcPts val="0"/>
              </a:spcBef>
              <a:buFont typeface="+mj-lt"/>
              <a:buAutoNum type="arabicPeriod"/>
            </a:pPr>
            <a:r>
              <a:rPr dirty="0" sz="2800" lang="en-US" smtClean="0">
                <a:effectLst/>
                <a:ea typeface="Times New Roman" panose="02020603050405020304" pitchFamily="18" charset="0"/>
              </a:rPr>
              <a:t>Thus, </a:t>
            </a:r>
            <a:r>
              <a:rPr b="1" dirty="0" sz="2800" lang="en-US" smtClean="0">
                <a:effectLst/>
                <a:ea typeface="Times New Roman" panose="02020603050405020304" pitchFamily="18" charset="0"/>
              </a:rPr>
              <a:t>early diagnosis and proper management is essential for a successful pregnancy and delivery</a:t>
            </a:r>
            <a:endParaRPr dirty="0" sz="2800" lang="en-US" smtClean="0">
              <a:effectLst/>
              <a:ea typeface="Times New Roman" panose="02020603050405020304" pitchFamily="18" charset="0"/>
            </a:endParaRPr>
          </a:p>
          <a:p>
            <a:endParaRPr dirty="0" lang="en-US"/>
          </a:p>
        </p:txBody>
      </p:sp>
      <p:sp>
        <p:nvSpPr>
          <p:cNvPr id="1048620" name="Slide Number Placeholder 4"/>
          <p:cNvSpPr>
            <a:spLocks noGrp="1"/>
          </p:cNvSpPr>
          <p:nvPr>
            <p:ph type="sldNum" sz="quarter" idx="12"/>
          </p:nvPr>
        </p:nvSpPr>
        <p:spPr/>
        <p:txBody>
          <a:bodyPr/>
          <a:p>
            <a:fld id="{5F0F26D2-990D-4104-B198-15B1F813F25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705" name="Title 1"/>
          <p:cNvSpPr>
            <a:spLocks noGrp="1"/>
          </p:cNvSpPr>
          <p:nvPr>
            <p:ph type="title"/>
          </p:nvPr>
        </p:nvSpPr>
        <p:spPr>
          <a:xfrm>
            <a:off x="838200" y="128789"/>
            <a:ext cx="10515600" cy="1107583"/>
          </a:xfrm>
        </p:spPr>
        <p:txBody>
          <a:bodyPr>
            <a:normAutofit fontScale="90000"/>
          </a:bodyPr>
          <a:p>
            <a:pPr algn="ctr"/>
            <a:r>
              <a:rPr dirty="0" lang="en-US" smtClean="0">
                <a:solidFill>
                  <a:srgbClr val="00B0F0"/>
                </a:solidFill>
              </a:rPr>
              <a:t>Dizygotic or </a:t>
            </a:r>
            <a:r>
              <a:rPr dirty="0" lang="en-US" err="1" smtClean="0">
                <a:solidFill>
                  <a:srgbClr val="00B0F0"/>
                </a:solidFill>
              </a:rPr>
              <a:t>binovular</a:t>
            </a:r>
            <a:r>
              <a:rPr dirty="0" lang="en-US" smtClean="0">
                <a:solidFill>
                  <a:srgbClr val="00B0F0"/>
                </a:solidFill>
              </a:rPr>
              <a:t> or fraternal twin</a:t>
            </a:r>
            <a:br>
              <a:rPr dirty="0" lang="en-US" smtClean="0">
                <a:solidFill>
                  <a:srgbClr val="00B0F0"/>
                </a:solidFill>
              </a:rPr>
            </a:br>
            <a:r>
              <a:rPr dirty="0" lang="en-US" smtClean="0">
                <a:solidFill>
                  <a:srgbClr val="00B0F0"/>
                </a:solidFill>
              </a:rPr>
              <a:t>(80%)</a:t>
            </a:r>
            <a:endParaRPr dirty="0" lang="en-US">
              <a:solidFill>
                <a:srgbClr val="00B0F0"/>
              </a:solidFill>
            </a:endParaRPr>
          </a:p>
        </p:txBody>
      </p:sp>
      <p:sp>
        <p:nvSpPr>
          <p:cNvPr id="1048706" name="Content Placeholder 2"/>
          <p:cNvSpPr>
            <a:spLocks noGrp="1"/>
          </p:cNvSpPr>
          <p:nvPr>
            <p:ph idx="1"/>
          </p:nvPr>
        </p:nvSpPr>
        <p:spPr>
          <a:xfrm>
            <a:off x="838200" y="1146220"/>
            <a:ext cx="10515600" cy="5396248"/>
          </a:xfrm>
        </p:spPr>
        <p:txBody>
          <a:bodyPr>
            <a:normAutofit fontScale="89286" lnSpcReduction="10000"/>
          </a:bodyPr>
          <a:p>
            <a:pPr>
              <a:buFont typeface="Wingdings" panose="05000000000000000000" pitchFamily="2" charset="2"/>
              <a:buChar char="Ø"/>
            </a:pPr>
            <a:r>
              <a:rPr dirty="0" lang="en-US" smtClean="0"/>
              <a:t>Dizygotic twins develop from two ova from two distinct </a:t>
            </a:r>
            <a:r>
              <a:rPr dirty="0" lang="en-US" err="1" smtClean="0"/>
              <a:t>grafian</a:t>
            </a:r>
            <a:r>
              <a:rPr dirty="0" lang="en-US" smtClean="0"/>
              <a:t> follicles  usually of the same or one from each ovary and two spermatozoa. </a:t>
            </a:r>
          </a:p>
          <a:p>
            <a:pPr>
              <a:buFont typeface="Wingdings" panose="05000000000000000000" pitchFamily="2" charset="2"/>
              <a:buChar char="Ø"/>
            </a:pPr>
            <a:r>
              <a:rPr dirty="0" lang="en-US" smtClean="0"/>
              <a:t>They are more common than the monozygotic twins</a:t>
            </a:r>
          </a:p>
          <a:p>
            <a:pPr>
              <a:buFont typeface="Wingdings" panose="05000000000000000000" pitchFamily="2" charset="2"/>
              <a:buChar char="Ø"/>
            </a:pPr>
            <a:r>
              <a:rPr dirty="0" lang="en-US" smtClean="0"/>
              <a:t>They have two placenta which may be fused to for one </a:t>
            </a:r>
          </a:p>
          <a:p>
            <a:pPr>
              <a:buFont typeface="Wingdings" panose="05000000000000000000" pitchFamily="2" charset="2"/>
              <a:buChar char="Ø"/>
            </a:pPr>
            <a:r>
              <a:rPr dirty="0" lang="en-US" smtClean="0"/>
              <a:t>They have two amniotic sacs</a:t>
            </a:r>
          </a:p>
          <a:p>
            <a:pPr>
              <a:buFont typeface="Wingdings" panose="05000000000000000000" pitchFamily="2" charset="2"/>
              <a:buChar char="Ø"/>
            </a:pPr>
            <a:r>
              <a:rPr dirty="0" lang="en-US" smtClean="0"/>
              <a:t>They have two chorion </a:t>
            </a:r>
          </a:p>
          <a:p>
            <a:pPr>
              <a:buFont typeface="Wingdings" panose="05000000000000000000" pitchFamily="2" charset="2"/>
              <a:buChar char="Ø"/>
            </a:pPr>
            <a:r>
              <a:rPr dirty="0" lang="en-US" smtClean="0"/>
              <a:t>There is no connection between </a:t>
            </a:r>
            <a:r>
              <a:rPr dirty="0" lang="en-US" err="1" smtClean="0"/>
              <a:t>foetal</a:t>
            </a:r>
            <a:r>
              <a:rPr dirty="0" lang="en-US" smtClean="0"/>
              <a:t> circulation</a:t>
            </a:r>
          </a:p>
          <a:p>
            <a:pPr>
              <a:buFont typeface="Wingdings" panose="05000000000000000000" pitchFamily="2" charset="2"/>
              <a:buChar char="Ø"/>
            </a:pPr>
            <a:r>
              <a:rPr dirty="0" lang="en-US" smtClean="0"/>
              <a:t>These twins may be of same sex but are often of different sexes</a:t>
            </a:r>
          </a:p>
          <a:p>
            <a:pPr>
              <a:buFont typeface="Wingdings" panose="05000000000000000000" pitchFamily="2" charset="2"/>
              <a:buChar char="Ø"/>
            </a:pPr>
            <a:r>
              <a:rPr dirty="0" lang="en-US" smtClean="0"/>
              <a:t>There is a well known familial tendency.</a:t>
            </a:r>
          </a:p>
          <a:p>
            <a:pPr>
              <a:buFont typeface="Wingdings" panose="05000000000000000000" pitchFamily="2" charset="2"/>
              <a:buChar char="Ø"/>
            </a:pPr>
            <a:r>
              <a:rPr dirty="0" lang="en-US" smtClean="0"/>
              <a:t>The genetic factor which causes double ovulation is carried by the mother and passed on by the females in the family</a:t>
            </a:r>
          </a:p>
          <a:p>
            <a:pPr>
              <a:buFont typeface="Wingdings" panose="05000000000000000000" pitchFamily="2" charset="2"/>
              <a:buChar char="Ø"/>
            </a:pPr>
            <a:r>
              <a:rPr dirty="0" lang="en-US"/>
              <a:t> </a:t>
            </a:r>
            <a:r>
              <a:rPr dirty="0" lang="en-US" smtClean="0"/>
              <a:t>dizygotic twining is a sign of fertility </a:t>
            </a:r>
          </a:p>
          <a:p>
            <a:pPr>
              <a:buFont typeface="Wingdings" panose="05000000000000000000" pitchFamily="2" charset="2"/>
              <a:buChar char="Ø"/>
            </a:pPr>
            <a:endParaRPr dirty="0" lang="en-US"/>
          </a:p>
        </p:txBody>
      </p:sp>
      <p:sp>
        <p:nvSpPr>
          <p:cNvPr id="1048707" name="Slide Number Placeholder 4"/>
          <p:cNvSpPr>
            <a:spLocks noGrp="1"/>
          </p:cNvSpPr>
          <p:nvPr>
            <p:ph type="sldNum" sz="quarter" idx="12"/>
          </p:nvPr>
        </p:nvSpPr>
        <p:spPr/>
        <p:txBody>
          <a:bodyPr/>
          <a:p>
            <a:fld id="{5F0F26D2-990D-4104-B198-15B1F813F25B}" type="slidenum">
              <a:rPr lang="en-US" smtClean="0"/>
              <a:t>30</a:t>
            </a:fld>
            <a:endParaRPr lang="en-US"/>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698" name=""/>
        <p:cNvGrpSpPr/>
        <p:nvPr/>
      </p:nvGrpSpPr>
      <p:grpSpPr>
        <a:xfrm>
          <a:off x="0" y="0"/>
          <a:ext cx="0" cy="0"/>
          <a:chOff x="0" y="0"/>
          <a:chExt cx="0" cy="0"/>
        </a:xfrm>
      </p:grpSpPr>
      <p:sp>
        <p:nvSpPr>
          <p:cNvPr id="1049573" name="Title 1"/>
          <p:cNvSpPr>
            <a:spLocks noGrp="1"/>
          </p:cNvSpPr>
          <p:nvPr>
            <p:ph type="title"/>
          </p:nvPr>
        </p:nvSpPr>
        <p:spPr/>
        <p:txBody>
          <a:bodyPr/>
          <a:p>
            <a:pPr algn="ctr"/>
            <a:r>
              <a:rPr dirty="0" lang="en-US" smtClean="0">
                <a:solidFill>
                  <a:srgbClr val="00B0F0"/>
                </a:solidFill>
              </a:rPr>
              <a:t>Types of tuberculosis</a:t>
            </a:r>
            <a:endParaRPr dirty="0" lang="en-US">
              <a:solidFill>
                <a:srgbClr val="00B0F0"/>
              </a:solidFill>
            </a:endParaRPr>
          </a:p>
        </p:txBody>
      </p:sp>
      <p:sp>
        <p:nvSpPr>
          <p:cNvPr id="1049574" name="Content Placeholder 2"/>
          <p:cNvSpPr>
            <a:spLocks noGrp="1"/>
          </p:cNvSpPr>
          <p:nvPr>
            <p:ph idx="1"/>
          </p:nvPr>
        </p:nvSpPr>
        <p:spPr/>
        <p:txBody>
          <a:bodyPr/>
          <a:p>
            <a:pPr indent="-514350" marL="514350">
              <a:buAutoNum type="arabicPeriod"/>
            </a:pPr>
            <a:r>
              <a:rPr b="1" dirty="0" lang="en-US" smtClean="0"/>
              <a:t>Pulmonary tuberculosis (PTB) </a:t>
            </a:r>
            <a:r>
              <a:rPr dirty="0" lang="en-US" smtClean="0"/>
              <a:t>is the most common and infectious type of TB. It affects the lung and causes 81% of all TB cases.</a:t>
            </a:r>
          </a:p>
          <a:p>
            <a:pPr indent="-514350" marL="514350">
              <a:buAutoNum type="arabicPeriod"/>
            </a:pPr>
            <a:r>
              <a:rPr b="1" dirty="0" lang="en-US" smtClean="0"/>
              <a:t>Extra pulmonary tuberculosis ( outside the lungs) </a:t>
            </a:r>
            <a:r>
              <a:rPr dirty="0" lang="en-US" smtClean="0"/>
              <a:t>any organ such as the kidneys, bladder, ovaries, testis, eyes, bones or joints, intestines, skin and glands etc.   EXCEPT </a:t>
            </a:r>
            <a:r>
              <a:rPr b="1" dirty="0" lang="en-US" smtClean="0"/>
              <a:t>the nails </a:t>
            </a:r>
            <a:r>
              <a:rPr dirty="0" lang="en-US" smtClean="0"/>
              <a:t>and  </a:t>
            </a:r>
            <a:r>
              <a:rPr b="1" dirty="0" lang="en-US" smtClean="0"/>
              <a:t>hair.</a:t>
            </a:r>
          </a:p>
          <a:p>
            <a:pPr indent="-514350" marL="514350">
              <a:buAutoNum type="arabicPeriod"/>
            </a:pPr>
            <a:r>
              <a:rPr dirty="0" lang="en-US" smtClean="0"/>
              <a:t>The most common </a:t>
            </a:r>
            <a:r>
              <a:rPr b="1" dirty="0" lang="en-US" smtClean="0"/>
              <a:t>extra pulmonary TB </a:t>
            </a:r>
            <a:r>
              <a:rPr dirty="0" lang="en-US" smtClean="0"/>
              <a:t>is TB of the glands also called </a:t>
            </a:r>
            <a:r>
              <a:rPr b="1" dirty="0" lang="en-US" smtClean="0"/>
              <a:t>TB lymphadenitis</a:t>
            </a:r>
          </a:p>
          <a:p>
            <a:pPr indent="-514350" marL="514350">
              <a:buAutoNum type="arabicPeriod"/>
            </a:pPr>
            <a:endParaRPr dirty="0" lang="en-US" smtClean="0"/>
          </a:p>
        </p:txBody>
      </p:sp>
      <p:sp>
        <p:nvSpPr>
          <p:cNvPr id="1049575" name="Slide Number Placeholder 3"/>
          <p:cNvSpPr>
            <a:spLocks noGrp="1"/>
          </p:cNvSpPr>
          <p:nvPr>
            <p:ph type="sldNum" sz="quarter" idx="12"/>
          </p:nvPr>
        </p:nvSpPr>
        <p:spPr/>
        <p:txBody>
          <a:bodyPr/>
          <a:p>
            <a:fld id="{5F0F26D2-990D-4104-B198-15B1F813F25B}" type="slidenum">
              <a:rPr lang="en-US" smtClean="0"/>
              <a:t>300</a:t>
            </a:fld>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699" name=""/>
        <p:cNvGrpSpPr/>
        <p:nvPr/>
      </p:nvGrpSpPr>
      <p:grpSpPr>
        <a:xfrm>
          <a:off x="0" y="0"/>
          <a:ext cx="0" cy="0"/>
          <a:chOff x="0" y="0"/>
          <a:chExt cx="0" cy="0"/>
        </a:xfrm>
      </p:grpSpPr>
      <p:sp>
        <p:nvSpPr>
          <p:cNvPr id="1049576" name="Title 1"/>
          <p:cNvSpPr>
            <a:spLocks noGrp="1"/>
          </p:cNvSpPr>
          <p:nvPr>
            <p:ph type="title"/>
          </p:nvPr>
        </p:nvSpPr>
        <p:spPr>
          <a:xfrm>
            <a:off x="838200" y="1"/>
            <a:ext cx="10515600" cy="953036"/>
          </a:xfrm>
        </p:spPr>
        <p:txBody>
          <a:bodyPr/>
          <a:p>
            <a:pPr algn="ctr"/>
            <a:r>
              <a:rPr b="1" dirty="0" lang="en-US" smtClean="0">
                <a:solidFill>
                  <a:srgbClr val="00B0F0"/>
                </a:solidFill>
              </a:rPr>
              <a:t>Clinical manifestation of pulmonary TB</a:t>
            </a:r>
            <a:endParaRPr b="1" dirty="0" lang="en-US">
              <a:solidFill>
                <a:srgbClr val="00B0F0"/>
              </a:solidFill>
            </a:endParaRPr>
          </a:p>
        </p:txBody>
      </p:sp>
      <p:sp>
        <p:nvSpPr>
          <p:cNvPr id="1049577" name="Content Placeholder 2"/>
          <p:cNvSpPr>
            <a:spLocks noGrp="1"/>
          </p:cNvSpPr>
          <p:nvPr>
            <p:ph idx="1"/>
          </p:nvPr>
        </p:nvSpPr>
        <p:spPr>
          <a:xfrm>
            <a:off x="838200" y="1004552"/>
            <a:ext cx="10515600" cy="5460641"/>
          </a:xfrm>
        </p:spPr>
        <p:txBody>
          <a:bodyPr>
            <a:normAutofit lnSpcReduction="10000"/>
          </a:bodyPr>
          <a:p>
            <a:pPr algn="just" marL="0" marR="0">
              <a:spcBef>
                <a:spcPts val="0"/>
              </a:spcBef>
              <a:spcAft>
                <a:spcPts val="0"/>
              </a:spcAft>
            </a:pPr>
            <a:r>
              <a:rPr dirty="0" sz="3000" lang="en-US">
                <a:ea typeface="Times New Roman" panose="02020603050405020304" pitchFamily="18" charset="0"/>
              </a:rPr>
              <a:t>Clinical presentation of pulmonary tuberculosis in pregnancy may be asymptomatic but typical symptoms </a:t>
            </a:r>
            <a:r>
              <a:rPr dirty="0" sz="3000" lang="en-US" smtClean="0">
                <a:ea typeface="Times New Roman" panose="02020603050405020304" pitchFamily="18" charset="0"/>
              </a:rPr>
              <a:t>include:</a:t>
            </a:r>
          </a:p>
          <a:p>
            <a:pPr algn="just" indent="-457200" lvl="2">
              <a:spcBef>
                <a:spcPts val="0"/>
              </a:spcBef>
              <a:buFont typeface="+mj-lt"/>
              <a:buAutoNum type="arabicPeriod"/>
            </a:pPr>
            <a:r>
              <a:rPr dirty="0" sz="2800" lang="en-US" smtClean="0">
                <a:ea typeface="Times New Roman" panose="02020603050405020304" pitchFamily="18" charset="0"/>
              </a:rPr>
              <a:t>Persistent cough productive cough</a:t>
            </a:r>
          </a:p>
          <a:p>
            <a:pPr algn="just" indent="-457200" lvl="2">
              <a:spcBef>
                <a:spcPts val="0"/>
              </a:spcBef>
              <a:buFont typeface="+mj-lt"/>
              <a:buAutoNum type="arabicPeriod"/>
            </a:pPr>
            <a:r>
              <a:rPr dirty="0" sz="2800" lang="en-US" smtClean="0">
                <a:ea typeface="Times New Roman" panose="02020603050405020304" pitchFamily="18" charset="0"/>
              </a:rPr>
              <a:t>Excessive Night sweats </a:t>
            </a:r>
          </a:p>
          <a:p>
            <a:pPr algn="just" indent="-457200" lvl="2">
              <a:spcBef>
                <a:spcPts val="0"/>
              </a:spcBef>
              <a:buFont typeface="+mj-lt"/>
              <a:buAutoNum type="arabicPeriod"/>
            </a:pPr>
            <a:r>
              <a:rPr dirty="0" sz="2800" lang="en-US" smtClean="0">
                <a:ea typeface="Times New Roman" panose="02020603050405020304" pitchFamily="18" charset="0"/>
              </a:rPr>
              <a:t>Fever </a:t>
            </a:r>
            <a:r>
              <a:rPr dirty="0" sz="2800" lang="en-US">
                <a:ea typeface="Times New Roman" panose="02020603050405020304" pitchFamily="18" charset="0"/>
              </a:rPr>
              <a:t>in the </a:t>
            </a:r>
            <a:r>
              <a:rPr dirty="0" sz="2800" lang="en-US" smtClean="0">
                <a:ea typeface="Times New Roman" panose="02020603050405020304" pitchFamily="18" charset="0"/>
              </a:rPr>
              <a:t>evenings</a:t>
            </a:r>
          </a:p>
          <a:p>
            <a:pPr algn="just" indent="-457200" lvl="2">
              <a:spcBef>
                <a:spcPts val="0"/>
              </a:spcBef>
              <a:buFont typeface="+mj-lt"/>
              <a:buAutoNum type="arabicPeriod"/>
            </a:pPr>
            <a:r>
              <a:rPr dirty="0" sz="2800" lang="en-US" smtClean="0">
                <a:ea typeface="Times New Roman" panose="02020603050405020304" pitchFamily="18" charset="0"/>
              </a:rPr>
              <a:t>Shortness of breath secondary to pleural </a:t>
            </a:r>
            <a:r>
              <a:rPr dirty="0" sz="2800" lang="en-US" err="1" smtClean="0">
                <a:ea typeface="Times New Roman" panose="02020603050405020304" pitchFamily="18" charset="0"/>
              </a:rPr>
              <a:t>efussion</a:t>
            </a:r>
            <a:r>
              <a:rPr dirty="0" sz="2800" lang="en-US" smtClean="0">
                <a:ea typeface="Times New Roman" panose="02020603050405020304" pitchFamily="18" charset="0"/>
              </a:rPr>
              <a:t> and empyema</a:t>
            </a:r>
          </a:p>
          <a:p>
            <a:pPr algn="just" indent="-457200" lvl="2">
              <a:spcBef>
                <a:spcPts val="0"/>
              </a:spcBef>
              <a:buFont typeface="+mj-lt"/>
              <a:buAutoNum type="arabicPeriod"/>
            </a:pPr>
            <a:r>
              <a:rPr dirty="0" sz="2800" lang="en-US" smtClean="0">
                <a:ea typeface="Times New Roman" panose="02020603050405020304" pitchFamily="18" charset="0"/>
              </a:rPr>
              <a:t>Weight loss</a:t>
            </a:r>
          </a:p>
          <a:p>
            <a:pPr algn="just" indent="-457200" lvl="2">
              <a:spcBef>
                <a:spcPts val="0"/>
              </a:spcBef>
              <a:buFont typeface="+mj-lt"/>
              <a:buAutoNum type="arabicPeriod"/>
            </a:pPr>
            <a:r>
              <a:rPr dirty="0" sz="2800" lang="en-US" smtClean="0">
                <a:ea typeface="Times New Roman" panose="02020603050405020304" pitchFamily="18" charset="0"/>
              </a:rPr>
              <a:t>General weakness</a:t>
            </a:r>
          </a:p>
          <a:p>
            <a:pPr algn="just" indent="-457200" lvl="2">
              <a:spcBef>
                <a:spcPts val="0"/>
              </a:spcBef>
              <a:buFont typeface="+mj-lt"/>
              <a:buAutoNum type="arabicPeriod"/>
            </a:pPr>
            <a:r>
              <a:rPr dirty="0" sz="2800" lang="en-US" smtClean="0">
                <a:ea typeface="Times New Roman" panose="02020603050405020304" pitchFamily="18" charset="0"/>
              </a:rPr>
              <a:t>Loss </a:t>
            </a:r>
            <a:r>
              <a:rPr dirty="0" sz="2800" lang="en-US">
                <a:ea typeface="Times New Roman" panose="02020603050405020304" pitchFamily="18" charset="0"/>
              </a:rPr>
              <a:t>of </a:t>
            </a:r>
            <a:r>
              <a:rPr dirty="0" sz="2800" lang="en-US" smtClean="0">
                <a:ea typeface="Times New Roman" panose="02020603050405020304" pitchFamily="18" charset="0"/>
              </a:rPr>
              <a:t>appetite</a:t>
            </a:r>
          </a:p>
          <a:p>
            <a:pPr algn="just" indent="-457200" lvl="2">
              <a:spcBef>
                <a:spcPts val="0"/>
              </a:spcBef>
              <a:buFont typeface="+mj-lt"/>
              <a:buAutoNum type="arabicPeriod"/>
            </a:pPr>
            <a:r>
              <a:rPr dirty="0" sz="2800" lang="en-US" smtClean="0">
                <a:ea typeface="Times New Roman" panose="02020603050405020304" pitchFamily="18" charset="0"/>
              </a:rPr>
              <a:t>Occasionally </a:t>
            </a:r>
            <a:r>
              <a:rPr dirty="0" sz="2800" lang="en-US" err="1" smtClean="0">
                <a:ea typeface="Times New Roman" panose="02020603050405020304" pitchFamily="18" charset="0"/>
              </a:rPr>
              <a:t>haemoptysis</a:t>
            </a:r>
            <a:endParaRPr dirty="0" sz="2800" lang="en-US" smtClean="0">
              <a:ea typeface="Times New Roman" panose="02020603050405020304" pitchFamily="18" charset="0"/>
            </a:endParaRPr>
          </a:p>
          <a:p>
            <a:pPr algn="just" indent="-457200" lvl="2">
              <a:spcBef>
                <a:spcPts val="0"/>
              </a:spcBef>
              <a:buFont typeface="+mj-lt"/>
              <a:buAutoNum type="arabicPeriod"/>
            </a:pPr>
            <a:r>
              <a:rPr dirty="0" sz="2800" lang="en-US" smtClean="0">
                <a:ea typeface="Times New Roman" panose="02020603050405020304" pitchFamily="18" charset="0"/>
              </a:rPr>
              <a:t>In advance PTB the woman will present with </a:t>
            </a:r>
            <a:r>
              <a:rPr dirty="0" sz="2800" lang="en-US" err="1" smtClean="0">
                <a:ea typeface="Times New Roman" panose="02020603050405020304" pitchFamily="18" charset="0"/>
              </a:rPr>
              <a:t>anaemia</a:t>
            </a:r>
            <a:r>
              <a:rPr dirty="0" sz="2800" lang="en-US" smtClean="0">
                <a:ea typeface="Times New Roman" panose="02020603050405020304" pitchFamily="18" charset="0"/>
              </a:rPr>
              <a:t>  and she may go into premature </a:t>
            </a:r>
            <a:r>
              <a:rPr dirty="0" sz="2800" lang="en-US" err="1" smtClean="0">
                <a:ea typeface="Times New Roman" panose="02020603050405020304" pitchFamily="18" charset="0"/>
              </a:rPr>
              <a:t>labour</a:t>
            </a:r>
            <a:r>
              <a:rPr dirty="0" sz="2800" lang="en-US" smtClean="0">
                <a:ea typeface="Times New Roman" panose="02020603050405020304" pitchFamily="18" charset="0"/>
              </a:rPr>
              <a:t>.</a:t>
            </a:r>
          </a:p>
          <a:p>
            <a:pPr algn="just" indent="-457200" lvl="2">
              <a:spcBef>
                <a:spcPts val="0"/>
              </a:spcBef>
              <a:buFont typeface="+mj-lt"/>
              <a:buAutoNum type="arabicPeriod"/>
            </a:pPr>
            <a:r>
              <a:rPr dirty="0" sz="2800" lang="en-US" smtClean="0">
                <a:ea typeface="Times New Roman" panose="02020603050405020304" pitchFamily="18" charset="0"/>
              </a:rPr>
              <a:t>The </a:t>
            </a:r>
            <a:r>
              <a:rPr dirty="0" sz="2800" lang="en-US" err="1" smtClean="0">
                <a:ea typeface="Times New Roman" panose="02020603050405020304" pitchFamily="18" charset="0"/>
              </a:rPr>
              <a:t>anaemia</a:t>
            </a:r>
            <a:r>
              <a:rPr dirty="0" sz="2800" lang="en-US" smtClean="0">
                <a:ea typeface="Times New Roman" panose="02020603050405020304" pitchFamily="18" charset="0"/>
              </a:rPr>
              <a:t> which will not respond to </a:t>
            </a:r>
            <a:r>
              <a:rPr dirty="0" sz="2800" lang="en-US" err="1" smtClean="0">
                <a:ea typeface="Times New Roman" panose="02020603050405020304" pitchFamily="18" charset="0"/>
              </a:rPr>
              <a:t>haematinics</a:t>
            </a:r>
            <a:r>
              <a:rPr dirty="0" sz="2800" lang="en-US" smtClean="0">
                <a:ea typeface="Times New Roman" panose="02020603050405020304" pitchFamily="18" charset="0"/>
              </a:rPr>
              <a:t> until the PTB has been brought under control.</a:t>
            </a:r>
          </a:p>
          <a:p>
            <a:endParaRPr dirty="0" lang="en-US"/>
          </a:p>
        </p:txBody>
      </p:sp>
      <p:sp>
        <p:nvSpPr>
          <p:cNvPr id="1049578" name="Slide Number Placeholder 3"/>
          <p:cNvSpPr>
            <a:spLocks noGrp="1"/>
          </p:cNvSpPr>
          <p:nvPr>
            <p:ph type="sldNum" sz="quarter" idx="12"/>
          </p:nvPr>
        </p:nvSpPr>
        <p:spPr/>
        <p:txBody>
          <a:bodyPr/>
          <a:p>
            <a:fld id="{5F0F26D2-990D-4104-B198-15B1F813F25B}" type="slidenum">
              <a:rPr lang="en-US" smtClean="0"/>
              <a:t>301</a:t>
            </a:fld>
            <a:endParaRPr 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700" name=""/>
        <p:cNvGrpSpPr/>
        <p:nvPr/>
      </p:nvGrpSpPr>
      <p:grpSpPr>
        <a:xfrm>
          <a:off x="0" y="0"/>
          <a:ext cx="0" cy="0"/>
          <a:chOff x="0" y="0"/>
          <a:chExt cx="0" cy="0"/>
        </a:xfrm>
      </p:grpSpPr>
      <p:sp>
        <p:nvSpPr>
          <p:cNvPr id="1049579" name="Title 1"/>
          <p:cNvSpPr>
            <a:spLocks noGrp="1"/>
          </p:cNvSpPr>
          <p:nvPr>
            <p:ph type="title"/>
          </p:nvPr>
        </p:nvSpPr>
        <p:spPr/>
        <p:txBody>
          <a:bodyPr/>
          <a:p>
            <a:pPr algn="ctr"/>
            <a:r>
              <a:rPr dirty="0" lang="en-US" smtClean="0">
                <a:solidFill>
                  <a:srgbClr val="00B0F0"/>
                </a:solidFill>
              </a:rPr>
              <a:t>Signs and symptoms of TB of the glands</a:t>
            </a:r>
            <a:br>
              <a:rPr dirty="0" lang="en-US" smtClean="0">
                <a:solidFill>
                  <a:srgbClr val="00B0F0"/>
                </a:solidFill>
              </a:rPr>
            </a:br>
            <a:r>
              <a:rPr dirty="0" lang="en-US" smtClean="0">
                <a:solidFill>
                  <a:srgbClr val="00B0F0"/>
                </a:solidFill>
              </a:rPr>
              <a:t>(TB lymphadenitis)</a:t>
            </a:r>
            <a:endParaRPr dirty="0" lang="en-US">
              <a:solidFill>
                <a:srgbClr val="00B0F0"/>
              </a:solidFill>
            </a:endParaRPr>
          </a:p>
        </p:txBody>
      </p:sp>
      <p:sp>
        <p:nvSpPr>
          <p:cNvPr id="1049580" name="Content Placeholder 2"/>
          <p:cNvSpPr>
            <a:spLocks noGrp="1"/>
          </p:cNvSpPr>
          <p:nvPr>
            <p:ph idx="1"/>
          </p:nvPr>
        </p:nvSpPr>
        <p:spPr/>
        <p:txBody>
          <a:bodyPr>
            <a:normAutofit/>
          </a:bodyPr>
          <a:p>
            <a:pPr lvl="2">
              <a:buFont typeface="Wingdings" panose="05000000000000000000" pitchFamily="2" charset="2"/>
              <a:buChar char="Ø"/>
            </a:pPr>
            <a:r>
              <a:rPr b="1" dirty="0" sz="2800" lang="en-US"/>
              <a:t>S</a:t>
            </a:r>
            <a:r>
              <a:rPr b="1" dirty="0" sz="2800" lang="en-US" smtClean="0"/>
              <a:t>low and painless enlargement </a:t>
            </a:r>
            <a:r>
              <a:rPr dirty="0" sz="2800" lang="en-US" smtClean="0"/>
              <a:t>of the lymph nodes which later become matted and eventually discharge pus.</a:t>
            </a:r>
          </a:p>
          <a:p>
            <a:pPr lvl="2">
              <a:buFont typeface="Wingdings" panose="05000000000000000000" pitchFamily="2" charset="2"/>
              <a:buChar char="Ø"/>
            </a:pPr>
            <a:r>
              <a:rPr dirty="0" sz="2800" lang="en-US" smtClean="0"/>
              <a:t>The most common lymph nodes are the cervical (neck) lymph nodes</a:t>
            </a:r>
          </a:p>
          <a:p>
            <a:pPr lvl="2">
              <a:buFont typeface="Wingdings" panose="05000000000000000000" pitchFamily="2" charset="2"/>
              <a:buChar char="Ø"/>
            </a:pPr>
            <a:r>
              <a:rPr dirty="0" sz="2800" lang="en-US" smtClean="0"/>
              <a:t>Generalized lymph nodes enlargement is becoming common in HIV related TB.</a:t>
            </a:r>
          </a:p>
          <a:p>
            <a:pPr lvl="2">
              <a:buFont typeface="Wingdings" panose="05000000000000000000" pitchFamily="2" charset="2"/>
              <a:buChar char="Ø"/>
            </a:pPr>
            <a:r>
              <a:rPr dirty="0" sz="2800" lang="en-US" smtClean="0"/>
              <a:t>This should be confirmed during head to toe examination.</a:t>
            </a:r>
            <a:endParaRPr dirty="0" sz="2800" lang="en-US"/>
          </a:p>
        </p:txBody>
      </p:sp>
      <p:sp>
        <p:nvSpPr>
          <p:cNvPr id="1049581" name="Slide Number Placeholder 3"/>
          <p:cNvSpPr>
            <a:spLocks noGrp="1"/>
          </p:cNvSpPr>
          <p:nvPr>
            <p:ph type="sldNum" sz="quarter" idx="12"/>
          </p:nvPr>
        </p:nvSpPr>
        <p:spPr/>
        <p:txBody>
          <a:bodyPr/>
          <a:p>
            <a:fld id="{5F0F26D2-990D-4104-B198-15B1F813F25B}" type="slidenum">
              <a:rPr lang="en-US" smtClean="0"/>
              <a:t>302</a:t>
            </a:fld>
            <a:endParaRPr lang="en-US"/>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701" name=""/>
        <p:cNvGrpSpPr/>
        <p:nvPr/>
      </p:nvGrpSpPr>
      <p:grpSpPr>
        <a:xfrm>
          <a:off x="0" y="0"/>
          <a:ext cx="0" cy="0"/>
          <a:chOff x="0" y="0"/>
          <a:chExt cx="0" cy="0"/>
        </a:xfrm>
      </p:grpSpPr>
      <p:sp>
        <p:nvSpPr>
          <p:cNvPr id="1049582" name="Title 1"/>
          <p:cNvSpPr>
            <a:spLocks noGrp="1"/>
          </p:cNvSpPr>
          <p:nvPr>
            <p:ph type="title"/>
          </p:nvPr>
        </p:nvSpPr>
        <p:spPr/>
        <p:txBody>
          <a:bodyPr/>
          <a:p>
            <a:pPr algn="ctr"/>
            <a:r>
              <a:rPr dirty="0" lang="en-US" smtClean="0">
                <a:solidFill>
                  <a:srgbClr val="00B0F0"/>
                </a:solidFill>
                <a:latin typeface="+mn-lt"/>
              </a:rPr>
              <a:t>When does TB pass from mother to baby</a:t>
            </a:r>
            <a:endParaRPr dirty="0" lang="en-US">
              <a:solidFill>
                <a:srgbClr val="00B0F0"/>
              </a:solidFill>
              <a:latin typeface="+mn-lt"/>
            </a:endParaRPr>
          </a:p>
        </p:txBody>
      </p:sp>
      <p:sp>
        <p:nvSpPr>
          <p:cNvPr id="1049583" name="Content Placeholder 2"/>
          <p:cNvSpPr>
            <a:spLocks noGrp="1"/>
          </p:cNvSpPr>
          <p:nvPr>
            <p:ph idx="1"/>
          </p:nvPr>
        </p:nvSpPr>
        <p:spPr/>
        <p:txBody>
          <a:bodyPr/>
          <a:p>
            <a:pPr indent="-514350" marL="514350">
              <a:buFont typeface="+mj-lt"/>
              <a:buAutoNum type="arabicPeriod"/>
            </a:pPr>
            <a:r>
              <a:rPr dirty="0" lang="en-US" smtClean="0"/>
              <a:t>During pregnancy through the placenta barrier causing fetal death or infection (</a:t>
            </a:r>
            <a:r>
              <a:rPr b="1" dirty="0" lang="en-US" smtClean="0"/>
              <a:t>congenital TB is rare</a:t>
            </a:r>
            <a:r>
              <a:rPr dirty="0" lang="en-US" smtClean="0"/>
              <a:t>)</a:t>
            </a:r>
          </a:p>
          <a:p>
            <a:pPr indent="-514350" marL="514350">
              <a:buFont typeface="+mj-lt"/>
              <a:buAutoNum type="arabicPeriod"/>
            </a:pPr>
            <a:r>
              <a:rPr dirty="0" lang="en-US" smtClean="0"/>
              <a:t>At birth when baby inhales or ingests infected amniotic fluid or secretions</a:t>
            </a:r>
          </a:p>
          <a:p>
            <a:pPr indent="-514350" marL="514350">
              <a:buFont typeface="+mj-lt"/>
              <a:buAutoNum type="arabicPeriod"/>
            </a:pPr>
            <a:r>
              <a:rPr dirty="0" lang="en-US" smtClean="0"/>
              <a:t>After delivery when the baby inhales droplet secretions if the mother is coughing (</a:t>
            </a:r>
            <a:r>
              <a:rPr b="1" dirty="0" lang="en-US" smtClean="0"/>
              <a:t>commonest mode of transmission</a:t>
            </a:r>
            <a:r>
              <a:rPr dirty="0" lang="en-US" smtClean="0"/>
              <a:t>)</a:t>
            </a:r>
            <a:endParaRPr dirty="0" lang="en-US"/>
          </a:p>
        </p:txBody>
      </p:sp>
      <p:sp>
        <p:nvSpPr>
          <p:cNvPr id="1049584" name="Slide Number Placeholder 3"/>
          <p:cNvSpPr>
            <a:spLocks noGrp="1"/>
          </p:cNvSpPr>
          <p:nvPr>
            <p:ph type="sldNum" sz="quarter" idx="12"/>
          </p:nvPr>
        </p:nvSpPr>
        <p:spPr/>
        <p:txBody>
          <a:bodyPr/>
          <a:p>
            <a:fld id="{5F0F26D2-990D-4104-B198-15B1F813F25B}" type="slidenum">
              <a:rPr lang="en-US" smtClean="0"/>
              <a:t>303</a:t>
            </a:fld>
            <a:endParaRPr 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702" name=""/>
        <p:cNvGrpSpPr/>
        <p:nvPr/>
      </p:nvGrpSpPr>
      <p:grpSpPr>
        <a:xfrm>
          <a:off x="0" y="0"/>
          <a:ext cx="0" cy="0"/>
          <a:chOff x="0" y="0"/>
          <a:chExt cx="0" cy="0"/>
        </a:xfrm>
      </p:grpSpPr>
      <p:sp>
        <p:nvSpPr>
          <p:cNvPr id="1049585" name="Title 1"/>
          <p:cNvSpPr>
            <a:spLocks noGrp="1"/>
          </p:cNvSpPr>
          <p:nvPr>
            <p:ph type="title"/>
          </p:nvPr>
        </p:nvSpPr>
        <p:spPr>
          <a:xfrm>
            <a:off x="812443" y="352246"/>
            <a:ext cx="10515600" cy="1325563"/>
          </a:xfrm>
        </p:spPr>
        <p:txBody>
          <a:bodyPr/>
          <a:p>
            <a:pPr algn="ctr"/>
            <a:r>
              <a:rPr dirty="0" lang="en-US" smtClean="0">
                <a:solidFill>
                  <a:srgbClr val="00B0F0"/>
                </a:solidFill>
              </a:rPr>
              <a:t>Investigations/diagnosis</a:t>
            </a:r>
            <a:endParaRPr dirty="0" lang="en-US">
              <a:solidFill>
                <a:srgbClr val="00B0F0"/>
              </a:solidFill>
            </a:endParaRPr>
          </a:p>
        </p:txBody>
      </p:sp>
      <p:sp>
        <p:nvSpPr>
          <p:cNvPr id="1049586" name="Content Placeholder 2"/>
          <p:cNvSpPr>
            <a:spLocks noGrp="1"/>
          </p:cNvSpPr>
          <p:nvPr>
            <p:ph idx="1"/>
          </p:nvPr>
        </p:nvSpPr>
        <p:spPr/>
        <p:txBody>
          <a:bodyPr>
            <a:normAutofit/>
          </a:bodyPr>
          <a:p>
            <a:pPr lvl="2">
              <a:buFont typeface="Wingdings" panose="05000000000000000000" pitchFamily="2" charset="2"/>
              <a:buChar char="Ø"/>
            </a:pPr>
            <a:r>
              <a:rPr dirty="0" sz="2800" lang="en-US" smtClean="0"/>
              <a:t>History taking- history of exposure, unexplained weight loss</a:t>
            </a:r>
          </a:p>
          <a:p>
            <a:pPr lvl="2">
              <a:buFont typeface="Wingdings" panose="05000000000000000000" pitchFamily="2" charset="2"/>
              <a:buChar char="Ø"/>
            </a:pPr>
            <a:r>
              <a:rPr dirty="0" sz="2800" lang="en-US" smtClean="0"/>
              <a:t>Physical examination-</a:t>
            </a:r>
            <a:r>
              <a:rPr dirty="0" sz="2800" lang="en-US" err="1" smtClean="0"/>
              <a:t>extrapulmonary</a:t>
            </a:r>
            <a:endParaRPr dirty="0" sz="2800" lang="en-US"/>
          </a:p>
          <a:p>
            <a:pPr lvl="2">
              <a:buFont typeface="Wingdings" panose="05000000000000000000" pitchFamily="2" charset="2"/>
              <a:buChar char="Ø"/>
            </a:pPr>
            <a:r>
              <a:rPr dirty="0" sz="2800" lang="en-US" smtClean="0">
                <a:ea typeface="Times New Roman" panose="02020603050405020304" pitchFamily="18" charset="0"/>
              </a:rPr>
              <a:t>Sputum smear for AAFBS – pulmonary PTB</a:t>
            </a:r>
          </a:p>
          <a:p>
            <a:pPr lvl="2">
              <a:buFont typeface="Wingdings" panose="05000000000000000000" pitchFamily="2" charset="2"/>
              <a:buChar char="Ø"/>
            </a:pPr>
            <a:r>
              <a:rPr dirty="0" sz="2800" lang="en-US" smtClean="0">
                <a:ea typeface="Times New Roman" panose="02020603050405020304" pitchFamily="18" charset="0"/>
              </a:rPr>
              <a:t>Chest x-ray</a:t>
            </a:r>
            <a:endParaRPr dirty="0" sz="2800" lang="en-US">
              <a:ea typeface="Times New Roman" panose="02020603050405020304" pitchFamily="18" charset="0"/>
            </a:endParaRPr>
          </a:p>
          <a:p>
            <a:pPr lvl="2">
              <a:buFont typeface="Wingdings" panose="05000000000000000000" pitchFamily="2" charset="2"/>
              <a:buChar char="Ø"/>
            </a:pPr>
            <a:r>
              <a:rPr dirty="0" sz="2800" lang="en-US" err="1" smtClean="0">
                <a:ea typeface="Times New Roman" panose="02020603050405020304" pitchFamily="18" charset="0"/>
              </a:rPr>
              <a:t>Mantoux</a:t>
            </a:r>
            <a:r>
              <a:rPr dirty="0" sz="2800" lang="en-US" smtClean="0">
                <a:ea typeface="Times New Roman" panose="02020603050405020304" pitchFamily="18" charset="0"/>
              </a:rPr>
              <a:t> test</a:t>
            </a:r>
          </a:p>
          <a:p>
            <a:pPr lvl="2">
              <a:buFont typeface="Wingdings" panose="05000000000000000000" pitchFamily="2" charset="2"/>
              <a:buChar char="Ø"/>
            </a:pPr>
            <a:r>
              <a:rPr dirty="0" sz="2800" lang="en-US" smtClean="0">
                <a:ea typeface="Times New Roman" panose="02020603050405020304" pitchFamily="18" charset="0"/>
              </a:rPr>
              <a:t>Histology </a:t>
            </a:r>
          </a:p>
          <a:p>
            <a:pPr lvl="2">
              <a:buFont typeface="Wingdings" panose="05000000000000000000" pitchFamily="2" charset="2"/>
              <a:buChar char="Ø"/>
            </a:pPr>
            <a:r>
              <a:rPr dirty="0" sz="2600" lang="en-US" smtClean="0">
                <a:solidFill>
                  <a:prstClr val="black"/>
                </a:solidFill>
                <a:ea typeface="Times New Roman" panose="02020603050405020304" pitchFamily="18" charset="0"/>
              </a:rPr>
              <a:t> </a:t>
            </a:r>
            <a:r>
              <a:rPr b="1" dirty="0" sz="2600" lang="en-US" err="1">
                <a:solidFill>
                  <a:prstClr val="black"/>
                </a:solidFill>
                <a:ea typeface="Times New Roman" panose="02020603050405020304" pitchFamily="18" charset="0"/>
              </a:rPr>
              <a:t>Genexpert</a:t>
            </a:r>
            <a:r>
              <a:rPr b="1" dirty="0" sz="2600" lang="en-US">
                <a:solidFill>
                  <a:prstClr val="black"/>
                </a:solidFill>
                <a:ea typeface="Times New Roman" panose="02020603050405020304" pitchFamily="18" charset="0"/>
              </a:rPr>
              <a:t> (</a:t>
            </a:r>
            <a:r>
              <a:rPr dirty="0" sz="2600" lang="en-US">
                <a:solidFill>
                  <a:prstClr val="black"/>
                </a:solidFill>
                <a:ea typeface="Times New Roman" panose="02020603050405020304" pitchFamily="18" charset="0"/>
              </a:rPr>
              <a:t>Currently sputum is tested for presence of  TB bacteria as well as test resistant to the drug Rifampicin)</a:t>
            </a:r>
          </a:p>
          <a:p>
            <a:pPr lvl="2">
              <a:buFont typeface="Wingdings" panose="05000000000000000000" pitchFamily="2" charset="2"/>
              <a:buChar char="Ø"/>
            </a:pPr>
            <a:endParaRPr dirty="0" sz="2800" lang="en-US" smtClean="0">
              <a:ea typeface="Times New Roman" panose="02020603050405020304" pitchFamily="18" charset="0"/>
            </a:endParaRPr>
          </a:p>
          <a:p>
            <a:pPr lvl="2">
              <a:buFont typeface="Wingdings" panose="05000000000000000000" pitchFamily="2" charset="2"/>
              <a:buChar char="Ø"/>
            </a:pPr>
            <a:endParaRPr dirty="0" sz="2800" lang="en-US" smtClean="0">
              <a:ea typeface="Times New Roman" panose="02020603050405020304" pitchFamily="18" charset="0"/>
            </a:endParaRPr>
          </a:p>
          <a:p>
            <a:endParaRPr dirty="0" lang="en-US"/>
          </a:p>
        </p:txBody>
      </p:sp>
      <p:sp>
        <p:nvSpPr>
          <p:cNvPr id="1049587" name="Slide Number Placeholder 3"/>
          <p:cNvSpPr>
            <a:spLocks noGrp="1"/>
          </p:cNvSpPr>
          <p:nvPr>
            <p:ph type="sldNum" sz="quarter" idx="12"/>
          </p:nvPr>
        </p:nvSpPr>
        <p:spPr/>
        <p:txBody>
          <a:bodyPr/>
          <a:p>
            <a:fld id="{5F0F26D2-990D-4104-B198-15B1F813F25B}" type="slidenum">
              <a:rPr lang="en-US" smtClean="0"/>
              <a:t>304</a:t>
            </a:fld>
            <a:endParaRPr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703" name=""/>
        <p:cNvGrpSpPr/>
        <p:nvPr/>
      </p:nvGrpSpPr>
      <p:grpSpPr>
        <a:xfrm>
          <a:off x="0" y="0"/>
          <a:ext cx="0" cy="0"/>
          <a:chOff x="0" y="0"/>
          <a:chExt cx="0" cy="0"/>
        </a:xfrm>
      </p:grpSpPr>
      <p:sp>
        <p:nvSpPr>
          <p:cNvPr id="1049588" name="Title 1"/>
          <p:cNvSpPr>
            <a:spLocks noGrp="1"/>
          </p:cNvSpPr>
          <p:nvPr>
            <p:ph type="title"/>
          </p:nvPr>
        </p:nvSpPr>
        <p:spPr/>
        <p:txBody>
          <a:bodyPr/>
          <a:p>
            <a:pPr algn="ctr"/>
            <a:r>
              <a:rPr dirty="0" lang="en-US" smtClean="0">
                <a:solidFill>
                  <a:srgbClr val="00B0F0"/>
                </a:solidFill>
                <a:latin typeface="+mn-lt"/>
              </a:rPr>
              <a:t>Management</a:t>
            </a:r>
            <a:r>
              <a:rPr dirty="0" lang="en-US" smtClean="0">
                <a:solidFill>
                  <a:srgbClr val="00B0F0"/>
                </a:solidFill>
              </a:rPr>
              <a:t/>
            </a:r>
            <a:br>
              <a:rPr dirty="0" lang="en-US" smtClean="0">
                <a:solidFill>
                  <a:srgbClr val="00B0F0"/>
                </a:solidFill>
              </a:rPr>
            </a:br>
            <a:r>
              <a:rPr b="1" dirty="0" lang="en-US" smtClean="0">
                <a:solidFill>
                  <a:srgbClr val="00B0F0"/>
                </a:solidFill>
              </a:rPr>
              <a:t>Antenatal care</a:t>
            </a:r>
            <a:endParaRPr b="1" dirty="0" lang="en-US">
              <a:solidFill>
                <a:srgbClr val="00B0F0"/>
              </a:solidFill>
            </a:endParaRPr>
          </a:p>
        </p:txBody>
      </p:sp>
      <p:sp>
        <p:nvSpPr>
          <p:cNvPr id="1049589" name="Content Placeholder 2"/>
          <p:cNvSpPr>
            <a:spLocks noGrp="1"/>
          </p:cNvSpPr>
          <p:nvPr>
            <p:ph idx="1"/>
          </p:nvPr>
        </p:nvSpPr>
        <p:spPr/>
        <p:txBody>
          <a:bodyPr>
            <a:normAutofit lnSpcReduction="10000"/>
          </a:bodyPr>
          <a:p>
            <a:pPr indent="-514350" lvl="2" marL="1428750">
              <a:buFont typeface="+mj-lt"/>
              <a:buAutoNum type="arabicPeriod"/>
            </a:pPr>
            <a:r>
              <a:rPr dirty="0" sz="2800" lang="en-US">
                <a:solidFill>
                  <a:prstClr val="black"/>
                </a:solidFill>
                <a:ea typeface="Times New Roman" panose="02020603050405020304" pitchFamily="18" charset="0"/>
              </a:rPr>
              <a:t>All pregnant women should be screened for </a:t>
            </a:r>
            <a:r>
              <a:rPr dirty="0" sz="2800" lang="en-US" smtClean="0">
                <a:solidFill>
                  <a:prstClr val="black"/>
                </a:solidFill>
                <a:ea typeface="Times New Roman" panose="02020603050405020304" pitchFamily="18" charset="0"/>
              </a:rPr>
              <a:t>TB</a:t>
            </a:r>
          </a:p>
          <a:p>
            <a:pPr indent="-514350" lvl="2" marL="1428750">
              <a:buFont typeface="+mj-lt"/>
              <a:buAutoNum type="arabicPeriod"/>
            </a:pPr>
            <a:endParaRPr dirty="0" sz="2800" lang="en-US">
              <a:solidFill>
                <a:prstClr val="black"/>
              </a:solidFill>
              <a:ea typeface="Times New Roman" panose="02020603050405020304" pitchFamily="18" charset="0"/>
            </a:endParaRPr>
          </a:p>
          <a:p>
            <a:pPr indent="-514350" lvl="2" marL="1428750">
              <a:buFont typeface="+mj-lt"/>
              <a:buAutoNum type="arabicPeriod"/>
            </a:pPr>
            <a:r>
              <a:rPr dirty="0" sz="2800" lang="en-US">
                <a:solidFill>
                  <a:prstClr val="black"/>
                </a:solidFill>
                <a:ea typeface="Times New Roman" panose="02020603050405020304" pitchFamily="18" charset="0"/>
              </a:rPr>
              <a:t>All </a:t>
            </a:r>
            <a:r>
              <a:rPr dirty="0" sz="2800" lang="en-US" smtClean="0">
                <a:solidFill>
                  <a:prstClr val="black"/>
                </a:solidFill>
                <a:ea typeface="Times New Roman" panose="02020603050405020304" pitchFamily="18" charset="0"/>
              </a:rPr>
              <a:t>pregnant </a:t>
            </a:r>
            <a:r>
              <a:rPr dirty="0" sz="2800" lang="en-US">
                <a:solidFill>
                  <a:prstClr val="black"/>
                </a:solidFill>
                <a:ea typeface="Times New Roman" panose="02020603050405020304" pitchFamily="18" charset="0"/>
              </a:rPr>
              <a:t>women suspected for TB should be investigated  sputum for AAFBs OR </a:t>
            </a:r>
            <a:r>
              <a:rPr dirty="0" sz="2800" lang="en-US" err="1" smtClean="0">
                <a:solidFill>
                  <a:prstClr val="black"/>
                </a:solidFill>
                <a:ea typeface="Times New Roman" panose="02020603050405020304" pitchFamily="18" charset="0"/>
              </a:rPr>
              <a:t>genexpert</a:t>
            </a:r>
            <a:endParaRPr dirty="0" sz="2800" lang="en-US">
              <a:solidFill>
                <a:prstClr val="black"/>
              </a:solidFill>
              <a:ea typeface="Times New Roman" panose="02020603050405020304" pitchFamily="18" charset="0"/>
            </a:endParaRPr>
          </a:p>
          <a:p>
            <a:pPr indent="-514350" lvl="2" marL="1428750">
              <a:buFont typeface="+mj-lt"/>
              <a:buAutoNum type="arabicPeriod"/>
            </a:pPr>
            <a:r>
              <a:rPr dirty="0" sz="2800" lang="en-US" smtClean="0">
                <a:solidFill>
                  <a:prstClr val="black"/>
                </a:solidFill>
                <a:ea typeface="Times New Roman" panose="02020603050405020304" pitchFamily="18" charset="0"/>
              </a:rPr>
              <a:t>Pregnant  </a:t>
            </a:r>
            <a:r>
              <a:rPr dirty="0" sz="2800" lang="en-US">
                <a:solidFill>
                  <a:prstClr val="black"/>
                </a:solidFill>
                <a:ea typeface="Times New Roman" panose="02020603050405020304" pitchFamily="18" charset="0"/>
              </a:rPr>
              <a:t>women found to have TB should be </a:t>
            </a:r>
            <a:r>
              <a:rPr dirty="0" sz="2800" lang="en-US" err="1">
                <a:solidFill>
                  <a:prstClr val="black"/>
                </a:solidFill>
                <a:ea typeface="Times New Roman" panose="02020603050405020304" pitchFamily="18" charset="0"/>
              </a:rPr>
              <a:t>refered</a:t>
            </a:r>
            <a:r>
              <a:rPr dirty="0" sz="2800" lang="en-US">
                <a:solidFill>
                  <a:prstClr val="black"/>
                </a:solidFill>
                <a:ea typeface="Times New Roman" panose="02020603050405020304" pitchFamily="18" charset="0"/>
              </a:rPr>
              <a:t> to TB clinic for treatment </a:t>
            </a:r>
            <a:endParaRPr dirty="0" sz="2800" lang="en-US" smtClean="0">
              <a:ea typeface="Calibri" panose="020F0502020204030204" pitchFamily="34" charset="0"/>
              <a:cs typeface="Times New Roman" panose="02020603050405020304" pitchFamily="18" charset="0"/>
            </a:endParaRPr>
          </a:p>
          <a:p>
            <a:pPr indent="-514350" lvl="2" marL="1428750">
              <a:buFont typeface="+mj-lt"/>
              <a:buAutoNum type="arabicPeriod"/>
            </a:pPr>
            <a:r>
              <a:rPr dirty="0" sz="2800" lang="en-US" smtClean="0">
                <a:ea typeface="Calibri" panose="020F0502020204030204" pitchFamily="34" charset="0"/>
                <a:cs typeface="Times New Roman" panose="02020603050405020304" pitchFamily="18" charset="0"/>
              </a:rPr>
              <a:t>women </a:t>
            </a:r>
            <a:r>
              <a:rPr dirty="0" sz="2800" lang="en-US">
                <a:ea typeface="Calibri" panose="020F0502020204030204" pitchFamily="34" charset="0"/>
                <a:cs typeface="Times New Roman" panose="02020603050405020304" pitchFamily="18" charset="0"/>
              </a:rPr>
              <a:t>with sputum smear positive TB and with children under 5 years should be requested to get the children screened for TB</a:t>
            </a:r>
          </a:p>
          <a:p>
            <a:pPr algn="just" marL="0" marR="0">
              <a:lnSpc>
                <a:spcPct val="107000"/>
              </a:lnSpc>
              <a:spcBef>
                <a:spcPts val="0"/>
              </a:spcBef>
              <a:spcAft>
                <a:spcPts val="800"/>
              </a:spcAft>
            </a:pPr>
            <a:r>
              <a:rPr b="1" dirty="0" lang="en-US">
                <a:ea typeface="Calibri" panose="020F0502020204030204" pitchFamily="34" charset="0"/>
                <a:cs typeface="Times New Roman" panose="02020603050405020304" pitchFamily="18" charset="0"/>
              </a:rPr>
              <a:t>NB: Negative Sputum does not exclude TB!</a:t>
            </a:r>
          </a:p>
          <a:p>
            <a:pPr indent="-514350" lvl="2" marL="1428750">
              <a:buFont typeface="+mj-lt"/>
              <a:buAutoNum type="arabicPeriod"/>
            </a:pPr>
            <a:endParaRPr dirty="0" sz="2600" lang="en-US" smtClean="0">
              <a:solidFill>
                <a:prstClr val="black"/>
              </a:solidFill>
              <a:ea typeface="Times New Roman" panose="02020603050405020304" pitchFamily="18" charset="0"/>
            </a:endParaRPr>
          </a:p>
          <a:p>
            <a:pPr indent="-514350" lvl="2" marL="1428750">
              <a:buFont typeface="+mj-lt"/>
              <a:buAutoNum type="arabicPeriod"/>
            </a:pPr>
            <a:endParaRPr dirty="0" sz="2600" lang="en-US">
              <a:solidFill>
                <a:prstClr val="black"/>
              </a:solidFill>
              <a:ea typeface="Times New Roman" panose="02020603050405020304" pitchFamily="18" charset="0"/>
            </a:endParaRPr>
          </a:p>
          <a:p>
            <a:endParaRPr dirty="0" lang="en-US"/>
          </a:p>
        </p:txBody>
      </p:sp>
      <p:sp>
        <p:nvSpPr>
          <p:cNvPr id="1049590" name="Slide Number Placeholder 3"/>
          <p:cNvSpPr>
            <a:spLocks noGrp="1"/>
          </p:cNvSpPr>
          <p:nvPr>
            <p:ph type="sldNum" sz="quarter" idx="12"/>
          </p:nvPr>
        </p:nvSpPr>
        <p:spPr/>
        <p:txBody>
          <a:bodyPr/>
          <a:p>
            <a:fld id="{5F0F26D2-990D-4104-B198-15B1F813F25B}" type="slidenum">
              <a:rPr lang="en-US" smtClean="0"/>
              <a:t>305</a:t>
            </a:fld>
            <a:endParaRPr lang="en-US"/>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704" name=""/>
        <p:cNvGrpSpPr/>
        <p:nvPr/>
      </p:nvGrpSpPr>
      <p:grpSpPr>
        <a:xfrm>
          <a:off x="0" y="0"/>
          <a:ext cx="0" cy="0"/>
          <a:chOff x="0" y="0"/>
          <a:chExt cx="0" cy="0"/>
        </a:xfrm>
      </p:grpSpPr>
      <p:sp>
        <p:nvSpPr>
          <p:cNvPr id="1049591" name="Title 1"/>
          <p:cNvSpPr>
            <a:spLocks noGrp="1"/>
          </p:cNvSpPr>
          <p:nvPr>
            <p:ph type="title"/>
          </p:nvPr>
        </p:nvSpPr>
        <p:spPr>
          <a:xfrm>
            <a:off x="812442" y="0"/>
            <a:ext cx="10515600" cy="772732"/>
          </a:xfrm>
        </p:spPr>
        <p:txBody>
          <a:bodyPr>
            <a:normAutofit fontScale="90000"/>
          </a:bodyPr>
          <a:p>
            <a:pPr algn="ctr" indent="-228600" lvl="0">
              <a:lnSpc>
                <a:spcPct val="107000"/>
              </a:lnSpc>
              <a:spcBef>
                <a:spcPts val="0"/>
              </a:spcBef>
              <a:spcAft>
                <a:spcPts val="800"/>
              </a:spcAft>
            </a:pPr>
            <a:r>
              <a:rPr b="1" dirty="0" sz="3600" lang="en-US" smtClean="0">
                <a:solidFill>
                  <a:srgbClr val="00B0F0"/>
                </a:solidFill>
                <a:latin typeface="+mn-lt"/>
                <a:ea typeface="Calibri" panose="020F0502020204030204" pitchFamily="34" charset="0"/>
                <a:cs typeface="Times New Roman" panose="02020603050405020304" pitchFamily="18" charset="0"/>
              </a:rPr>
              <a:t/>
            </a:r>
            <a:br>
              <a:rPr b="1" dirty="0" sz="3600" lang="en-US" smtClean="0">
                <a:solidFill>
                  <a:srgbClr val="00B0F0"/>
                </a:solidFill>
                <a:latin typeface="+mn-lt"/>
                <a:ea typeface="Calibri" panose="020F0502020204030204" pitchFamily="34" charset="0"/>
                <a:cs typeface="Times New Roman" panose="02020603050405020304" pitchFamily="18" charset="0"/>
              </a:rPr>
            </a:br>
            <a:r>
              <a:rPr b="1" dirty="0" lang="en-US" smtClean="0">
                <a:solidFill>
                  <a:srgbClr val="00B0F0"/>
                </a:solidFill>
                <a:latin typeface="+mn-lt"/>
                <a:ea typeface="Calibri" panose="020F0502020204030204" pitchFamily="34" charset="0"/>
                <a:cs typeface="Times New Roman" panose="02020603050405020304" pitchFamily="18" charset="0"/>
              </a:rPr>
              <a:t>Counselling </a:t>
            </a:r>
            <a:r>
              <a:rPr b="1" dirty="0" lang="en-US">
                <a:solidFill>
                  <a:srgbClr val="00B0F0"/>
                </a:solidFill>
                <a:latin typeface="+mn-lt"/>
                <a:ea typeface="Calibri" panose="020F0502020204030204" pitchFamily="34" charset="0"/>
                <a:cs typeface="Times New Roman" panose="02020603050405020304" pitchFamily="18" charset="0"/>
              </a:rPr>
              <a:t>for TB during pregnancy</a:t>
            </a:r>
            <a:r>
              <a:rPr b="1" dirty="0" lang="en-US">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dirty="0" sz="2000" lang="en-US">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dirty="0" sz="2000" lang="en-US">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9592" name="Content Placeholder 2"/>
          <p:cNvSpPr>
            <a:spLocks noGrp="1"/>
          </p:cNvSpPr>
          <p:nvPr>
            <p:ph idx="1"/>
          </p:nvPr>
        </p:nvSpPr>
        <p:spPr>
          <a:xfrm>
            <a:off x="838200" y="798490"/>
            <a:ext cx="10515600" cy="5692462"/>
          </a:xfrm>
        </p:spPr>
        <p:txBody>
          <a:bodyPr>
            <a:noAutofit/>
          </a:bodyPr>
          <a:p>
            <a:pPr algn="just" indent="-342900" lvl="2" marL="1028700">
              <a:lnSpc>
                <a:spcPct val="107000"/>
              </a:lnSpc>
              <a:spcBef>
                <a:spcPts val="0"/>
              </a:spcBef>
              <a:spcAft>
                <a:spcPts val="800"/>
              </a:spcAft>
              <a:buFont typeface="Wingdings" panose="05000000000000000000" pitchFamily="2" charset="2"/>
              <a:buChar char="Ø"/>
            </a:pPr>
            <a:r>
              <a:rPr dirty="0" sz="2800" lang="en-US" smtClean="0">
                <a:ea typeface="Calibri" panose="020F0502020204030204" pitchFamily="34" charset="0"/>
                <a:cs typeface="Times New Roman" panose="02020603050405020304" pitchFamily="18" charset="0"/>
              </a:rPr>
              <a:t>If </a:t>
            </a:r>
            <a:r>
              <a:rPr dirty="0" sz="2800" lang="en-US">
                <a:ea typeface="Calibri" panose="020F0502020204030204" pitchFamily="34" charset="0"/>
                <a:cs typeface="Times New Roman" panose="02020603050405020304" pitchFamily="18" charset="0"/>
              </a:rPr>
              <a:t>the pregnant woman has been confirmed to have TB; </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Explain that treatment for TB is free</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Explain that TB is treated over a </a:t>
            </a:r>
            <a:r>
              <a:rPr dirty="0" sz="2800" lang="en-US" smtClean="0">
                <a:ea typeface="Calibri" panose="020F0502020204030204" pitchFamily="34" charset="0"/>
                <a:cs typeface="Times New Roman" panose="02020603050405020304" pitchFamily="18" charset="0"/>
              </a:rPr>
              <a:t>six to </a:t>
            </a:r>
            <a:r>
              <a:rPr dirty="0" sz="2800" lang="en-US">
                <a:ea typeface="Calibri" panose="020F0502020204030204" pitchFamily="34" charset="0"/>
                <a:cs typeface="Times New Roman" panose="02020603050405020304" pitchFamily="18" charset="0"/>
              </a:rPr>
              <a:t>eight-month period and</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The drugs are safe to use during pregnancy and breastfeeding</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Explain the importance of drug compliance and contact invitation </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Explain that after delivery, discussions on methods of family planning </a:t>
            </a:r>
            <a:r>
              <a:rPr dirty="0" sz="2800" lang="en-US" smtClean="0">
                <a:ea typeface="Calibri" panose="020F0502020204030204" pitchFamily="34" charset="0"/>
                <a:cs typeface="Times New Roman" panose="02020603050405020304" pitchFamily="18" charset="0"/>
              </a:rPr>
              <a:t>are necessary </a:t>
            </a:r>
            <a:r>
              <a:rPr dirty="0" sz="2800" lang="en-US">
                <a:ea typeface="Calibri" panose="020F0502020204030204" pitchFamily="34" charset="0"/>
                <a:cs typeface="Times New Roman" panose="02020603050405020304" pitchFamily="18" charset="0"/>
              </a:rPr>
              <a:t>as some TB drugs (rifampicin) interfere with the absorption of hormonal contraceptives</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Explain the need for high nutritious diet obtained from locally available sources</a:t>
            </a:r>
            <a:endParaRPr dirty="0" sz="2800" lang="en-US">
              <a:effectLst/>
              <a:ea typeface="Calibri" panose="020F0502020204030204" pitchFamily="34" charset="0"/>
              <a:cs typeface="Times New Roman" panose="02020603050405020304" pitchFamily="18" charset="0"/>
            </a:endParaRPr>
          </a:p>
        </p:txBody>
      </p:sp>
      <p:sp>
        <p:nvSpPr>
          <p:cNvPr id="1049593" name="Slide Number Placeholder 3"/>
          <p:cNvSpPr>
            <a:spLocks noGrp="1"/>
          </p:cNvSpPr>
          <p:nvPr>
            <p:ph type="sldNum" sz="quarter" idx="12"/>
          </p:nvPr>
        </p:nvSpPr>
        <p:spPr/>
        <p:txBody>
          <a:bodyPr/>
          <a:p>
            <a:fld id="{5F0F26D2-990D-4104-B198-15B1F813F25B}" type="slidenum">
              <a:rPr lang="en-US" smtClean="0"/>
              <a:t>306</a:t>
            </a:fld>
            <a:endParaRPr lang="en-US"/>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705" name=""/>
        <p:cNvGrpSpPr/>
        <p:nvPr/>
      </p:nvGrpSpPr>
      <p:grpSpPr>
        <a:xfrm>
          <a:off x="0" y="0"/>
          <a:ext cx="0" cy="0"/>
          <a:chOff x="0" y="0"/>
          <a:chExt cx="0" cy="0"/>
        </a:xfrm>
      </p:grpSpPr>
      <p:sp>
        <p:nvSpPr>
          <p:cNvPr id="1049594" name="Title 1"/>
          <p:cNvSpPr>
            <a:spLocks noGrp="1"/>
          </p:cNvSpPr>
          <p:nvPr>
            <p:ph type="title"/>
          </p:nvPr>
        </p:nvSpPr>
        <p:spPr/>
        <p:txBody>
          <a:bodyPr/>
          <a:p>
            <a:pPr algn="ctr"/>
            <a:r>
              <a:rPr dirty="0" lang="en-US" smtClean="0">
                <a:solidFill>
                  <a:srgbClr val="00B0F0"/>
                </a:solidFill>
              </a:rPr>
              <a:t>Management </a:t>
            </a:r>
            <a:endParaRPr dirty="0" lang="en-US">
              <a:solidFill>
                <a:srgbClr val="00B0F0"/>
              </a:solidFill>
            </a:endParaRPr>
          </a:p>
        </p:txBody>
      </p:sp>
      <p:sp>
        <p:nvSpPr>
          <p:cNvPr id="1049595" name="Content Placeholder 2"/>
          <p:cNvSpPr>
            <a:spLocks noGrp="1"/>
          </p:cNvSpPr>
          <p:nvPr>
            <p:ph idx="1"/>
          </p:nvPr>
        </p:nvSpPr>
        <p:spPr/>
        <p:txBody>
          <a:bodyPr>
            <a:normAutofit fontScale="55000" lnSpcReduction="20000"/>
          </a:bodyPr>
          <a:p>
            <a:pPr algn="just" indent="0" marL="0" marR="0">
              <a:lnSpc>
                <a:spcPct val="107000"/>
              </a:lnSpc>
              <a:spcBef>
                <a:spcPts val="0"/>
              </a:spcBef>
              <a:spcAft>
                <a:spcPts val="800"/>
              </a:spcAft>
              <a:buNone/>
            </a:pPr>
            <a:r>
              <a:rPr b="1" dirty="0" sz="4500" lang="en-US">
                <a:ea typeface="Calibri" panose="020F0502020204030204" pitchFamily="34" charset="0"/>
                <a:cs typeface="Times New Roman" panose="02020603050405020304" pitchFamily="18" charset="0"/>
              </a:rPr>
              <a:t>Treatment: </a:t>
            </a:r>
            <a:endParaRPr dirty="0" sz="4500" lang="en-US">
              <a:ea typeface="Calibri" panose="020F0502020204030204" pitchFamily="34" charset="0"/>
              <a:cs typeface="Times New Roman" panose="02020603050405020304" pitchFamily="18" charset="0"/>
            </a:endParaRPr>
          </a:p>
          <a:p>
            <a:pPr algn="just" indent="-685800" marL="457200" marR="0">
              <a:lnSpc>
                <a:spcPct val="107000"/>
              </a:lnSpc>
              <a:spcBef>
                <a:spcPts val="0"/>
              </a:spcBef>
              <a:spcAft>
                <a:spcPts val="800"/>
              </a:spcAft>
              <a:buFont typeface="Wingdings" panose="05000000000000000000" pitchFamily="2" charset="2"/>
              <a:buChar char="Ø"/>
            </a:pPr>
            <a:r>
              <a:rPr dirty="0" sz="4500" lang="en-US">
                <a:ea typeface="Calibri" panose="020F0502020204030204" pitchFamily="34" charset="0"/>
                <a:cs typeface="Times New Roman" panose="02020603050405020304" pitchFamily="18" charset="0"/>
              </a:rPr>
              <a:t>Most countries have standard drug treatment regimens in their national anti -TB programmers. </a:t>
            </a:r>
            <a:endParaRPr dirty="0" sz="4500" lang="en-US" smtClean="0">
              <a:ea typeface="Calibri" panose="020F0502020204030204" pitchFamily="34" charset="0"/>
              <a:cs typeface="Times New Roman" panose="02020603050405020304" pitchFamily="18" charset="0"/>
            </a:endParaRPr>
          </a:p>
          <a:p>
            <a:pPr algn="just" indent="-685800" marL="457200" marR="0">
              <a:lnSpc>
                <a:spcPct val="107000"/>
              </a:lnSpc>
              <a:spcBef>
                <a:spcPts val="0"/>
              </a:spcBef>
              <a:spcAft>
                <a:spcPts val="800"/>
              </a:spcAft>
              <a:buFont typeface="Wingdings" panose="05000000000000000000" pitchFamily="2" charset="2"/>
              <a:buChar char="Ø"/>
            </a:pPr>
            <a:r>
              <a:rPr b="1" dirty="0" sz="4500" lang="en-US" smtClean="0">
                <a:ea typeface="Calibri" panose="020F0502020204030204" pitchFamily="34" charset="0"/>
                <a:cs typeface="Times New Roman" panose="02020603050405020304" pitchFamily="18" charset="0"/>
              </a:rPr>
              <a:t>Generally</a:t>
            </a:r>
            <a:r>
              <a:rPr b="1" dirty="0" sz="4500" lang="en-US">
                <a:ea typeface="Calibri" panose="020F0502020204030204" pitchFamily="34" charset="0"/>
                <a:cs typeface="Times New Roman" panose="02020603050405020304" pitchFamily="18" charset="0"/>
              </a:rPr>
              <a:t>, treatment is in 2 phases. </a:t>
            </a:r>
            <a:r>
              <a:rPr dirty="0" sz="4500" lang="en-US">
                <a:ea typeface="Calibri" panose="020F0502020204030204" pitchFamily="34" charset="0"/>
                <a:cs typeface="Times New Roman" panose="02020603050405020304" pitchFamily="18" charset="0"/>
              </a:rPr>
              <a:t>The following drug regimens are used in Kenya </a:t>
            </a:r>
            <a:r>
              <a:rPr dirty="0" sz="4500" lang="en-US" smtClean="0">
                <a:ea typeface="Calibri" panose="020F0502020204030204" pitchFamily="34" charset="0"/>
                <a:cs typeface="Times New Roman" panose="02020603050405020304" pitchFamily="18" charset="0"/>
              </a:rPr>
              <a:t>:</a:t>
            </a:r>
            <a:endParaRPr dirty="0" sz="4500" lang="en-US">
              <a:ea typeface="Calibri" panose="020F0502020204030204" pitchFamily="34" charset="0"/>
              <a:cs typeface="Times New Roman" panose="02020603050405020304" pitchFamily="18" charset="0"/>
            </a:endParaRPr>
          </a:p>
          <a:p>
            <a:pPr algn="just" indent="0" lvl="2" marL="685800">
              <a:lnSpc>
                <a:spcPct val="107000"/>
              </a:lnSpc>
              <a:spcBef>
                <a:spcPts val="0"/>
              </a:spcBef>
              <a:spcAft>
                <a:spcPts val="800"/>
              </a:spcAft>
              <a:buNone/>
            </a:pPr>
            <a:r>
              <a:rPr dirty="0" sz="4500" lang="en-US">
                <a:ea typeface="Calibri" panose="020F0502020204030204" pitchFamily="34" charset="0"/>
                <a:cs typeface="Times New Roman" panose="02020603050405020304" pitchFamily="18" charset="0"/>
              </a:rPr>
              <a:t>For new TB case (previously untreated)</a:t>
            </a:r>
          </a:p>
          <a:p>
            <a:pPr algn="just" indent="-571500" lvl="2" marL="1257300">
              <a:lnSpc>
                <a:spcPct val="107000"/>
              </a:lnSpc>
              <a:spcBef>
                <a:spcPts val="0"/>
              </a:spcBef>
              <a:spcAft>
                <a:spcPts val="800"/>
              </a:spcAft>
              <a:buFont typeface="Wingdings" panose="05000000000000000000" pitchFamily="2" charset="2"/>
              <a:buChar char="Ø"/>
            </a:pPr>
            <a:r>
              <a:rPr b="1" dirty="0" sz="4500" lang="en-US">
                <a:ea typeface="Calibri" panose="020F0502020204030204" pitchFamily="34" charset="0"/>
                <a:cs typeface="Times New Roman" panose="02020603050405020304" pitchFamily="18" charset="0"/>
              </a:rPr>
              <a:t>Intensive phase (2 months</a:t>
            </a:r>
            <a:r>
              <a:rPr b="1" dirty="0" sz="4500" lang="en-US" smtClean="0">
                <a:ea typeface="Calibri" panose="020F0502020204030204" pitchFamily="34" charset="0"/>
                <a:cs typeface="Times New Roman" panose="02020603050405020304" pitchFamily="18" charset="0"/>
              </a:rPr>
              <a:t>): </a:t>
            </a:r>
            <a:r>
              <a:rPr dirty="0" sz="4500" lang="en-US" err="1" smtClean="0">
                <a:ea typeface="Calibri" panose="020F0502020204030204" pitchFamily="34" charset="0"/>
                <a:cs typeface="Times New Roman" panose="02020603050405020304" pitchFamily="18" charset="0"/>
              </a:rPr>
              <a:t>Ethambutol</a:t>
            </a:r>
            <a:r>
              <a:rPr dirty="0" sz="4500" lang="en-US" smtClean="0">
                <a:ea typeface="Calibri" panose="020F0502020204030204" pitchFamily="34" charset="0"/>
                <a:cs typeface="Times New Roman" panose="02020603050405020304" pitchFamily="18" charset="0"/>
              </a:rPr>
              <a:t> </a:t>
            </a:r>
            <a:r>
              <a:rPr dirty="0" sz="4500" lang="en-US">
                <a:ea typeface="Calibri" panose="020F0502020204030204" pitchFamily="34" charset="0"/>
                <a:cs typeface="Times New Roman" panose="02020603050405020304" pitchFamily="18" charset="0"/>
              </a:rPr>
              <a:t>(E), Rifampicin (R), Isoniazid (H), pyrazinamide (Z)</a:t>
            </a:r>
          </a:p>
          <a:p>
            <a:pPr algn="just" indent="-571500" lvl="2" marL="1257300">
              <a:lnSpc>
                <a:spcPct val="107000"/>
              </a:lnSpc>
              <a:spcBef>
                <a:spcPts val="0"/>
              </a:spcBef>
              <a:spcAft>
                <a:spcPts val="800"/>
              </a:spcAft>
              <a:buFont typeface="Wingdings" panose="05000000000000000000" pitchFamily="2" charset="2"/>
              <a:buChar char="Ø"/>
            </a:pPr>
            <a:r>
              <a:rPr b="1" dirty="0" sz="4500" lang="en-US">
                <a:ea typeface="Calibri" panose="020F0502020204030204" pitchFamily="34" charset="0"/>
                <a:cs typeface="Times New Roman" panose="02020603050405020304" pitchFamily="18" charset="0"/>
              </a:rPr>
              <a:t>Continuation phase (4 </a:t>
            </a:r>
            <a:r>
              <a:rPr b="1" dirty="0" sz="4500" lang="en-US" smtClean="0">
                <a:ea typeface="Calibri" panose="020F0502020204030204" pitchFamily="34" charset="0"/>
                <a:cs typeface="Times New Roman" panose="02020603050405020304" pitchFamily="18" charset="0"/>
              </a:rPr>
              <a:t>months): </a:t>
            </a:r>
            <a:r>
              <a:rPr dirty="0" sz="4500" lang="en-US" smtClean="0">
                <a:ea typeface="Calibri" panose="020F0502020204030204" pitchFamily="34" charset="0"/>
                <a:cs typeface="Times New Roman" panose="02020603050405020304" pitchFamily="18" charset="0"/>
              </a:rPr>
              <a:t>Rifampicin </a:t>
            </a:r>
            <a:r>
              <a:rPr dirty="0" sz="4500" lang="en-US">
                <a:ea typeface="Calibri" panose="020F0502020204030204" pitchFamily="34" charset="0"/>
                <a:cs typeface="Times New Roman" panose="02020603050405020304" pitchFamily="18" charset="0"/>
              </a:rPr>
              <a:t>(R) and Isoniazid (H)</a:t>
            </a:r>
          </a:p>
          <a:p>
            <a:endParaRPr dirty="0" lang="en-US"/>
          </a:p>
        </p:txBody>
      </p:sp>
      <p:sp>
        <p:nvSpPr>
          <p:cNvPr id="1049596" name="Slide Number Placeholder 3"/>
          <p:cNvSpPr>
            <a:spLocks noGrp="1"/>
          </p:cNvSpPr>
          <p:nvPr>
            <p:ph type="sldNum" sz="quarter" idx="12"/>
          </p:nvPr>
        </p:nvSpPr>
        <p:spPr/>
        <p:txBody>
          <a:bodyPr/>
          <a:p>
            <a:fld id="{5F0F26D2-990D-4104-B198-15B1F813F25B}" type="slidenum">
              <a:rPr lang="en-US" smtClean="0"/>
              <a:t>307</a:t>
            </a:fld>
            <a:endParaRPr lang="en-US"/>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706" name=""/>
        <p:cNvGrpSpPr/>
        <p:nvPr/>
      </p:nvGrpSpPr>
      <p:grpSpPr>
        <a:xfrm>
          <a:off x="0" y="0"/>
          <a:ext cx="0" cy="0"/>
          <a:chOff x="0" y="0"/>
          <a:chExt cx="0" cy="0"/>
        </a:xfrm>
      </p:grpSpPr>
      <p:sp>
        <p:nvSpPr>
          <p:cNvPr id="1049597" name="Title 1"/>
          <p:cNvSpPr>
            <a:spLocks noGrp="1"/>
          </p:cNvSpPr>
          <p:nvPr>
            <p:ph type="title"/>
          </p:nvPr>
        </p:nvSpPr>
        <p:spPr/>
        <p:txBody>
          <a:bodyPr/>
          <a:p>
            <a:r>
              <a:rPr dirty="0" lang="en-US" smtClean="0">
                <a:solidFill>
                  <a:srgbClr val="00B0F0"/>
                </a:solidFill>
              </a:rPr>
              <a:t>Treatment </a:t>
            </a:r>
            <a:endParaRPr dirty="0" lang="en-US">
              <a:solidFill>
                <a:srgbClr val="00B0F0"/>
              </a:solidFill>
            </a:endParaRPr>
          </a:p>
        </p:txBody>
      </p:sp>
      <p:sp>
        <p:nvSpPr>
          <p:cNvPr id="1049598" name="Content Placeholder 2"/>
          <p:cNvSpPr>
            <a:spLocks noGrp="1"/>
          </p:cNvSpPr>
          <p:nvPr>
            <p:ph idx="1"/>
          </p:nvPr>
        </p:nvSpPr>
        <p:spPr/>
        <p:txBody>
          <a:bodyPr/>
          <a:p>
            <a:pPr algn="just" indent="0" lvl="0" marL="0">
              <a:lnSpc>
                <a:spcPct val="107000"/>
              </a:lnSpc>
              <a:spcBef>
                <a:spcPts val="0"/>
              </a:spcBef>
              <a:spcAft>
                <a:spcPts val="800"/>
              </a:spcAft>
              <a:buNone/>
            </a:pPr>
            <a:r>
              <a:rPr b="1" dirty="0" lang="en-US">
                <a:solidFill>
                  <a:prstClr val="black"/>
                </a:solidFill>
                <a:ea typeface="Calibri" panose="020F0502020204030204" pitchFamily="34" charset="0"/>
                <a:cs typeface="Times New Roman" panose="02020603050405020304" pitchFamily="18" charset="0"/>
              </a:rPr>
              <a:t>For retreatment TB cases</a:t>
            </a:r>
          </a:p>
          <a:p>
            <a:pPr algn="just" indent="-342900" lvl="2" marL="1028700">
              <a:lnSpc>
                <a:spcPct val="107000"/>
              </a:lnSpc>
              <a:spcBef>
                <a:spcPts val="0"/>
              </a:spcBef>
              <a:spcAft>
                <a:spcPts val="800"/>
              </a:spcAft>
              <a:buFont typeface="Wingdings" panose="05000000000000000000" pitchFamily="2" charset="2"/>
              <a:buChar char="Ø"/>
            </a:pPr>
            <a:r>
              <a:rPr b="1" dirty="0" sz="2800" lang="en-US">
                <a:solidFill>
                  <a:prstClr val="black"/>
                </a:solidFill>
                <a:ea typeface="Calibri" panose="020F0502020204030204" pitchFamily="34" charset="0"/>
                <a:cs typeface="Times New Roman" panose="02020603050405020304" pitchFamily="18" charset="0"/>
              </a:rPr>
              <a:t>Intensive phase (3 months</a:t>
            </a:r>
            <a:r>
              <a:rPr b="1" dirty="0" sz="2800" lang="en-US" smtClean="0">
                <a:solidFill>
                  <a:prstClr val="black"/>
                </a:solidFill>
                <a:ea typeface="Calibri" panose="020F0502020204030204" pitchFamily="34" charset="0"/>
                <a:cs typeface="Times New Roman" panose="02020603050405020304" pitchFamily="18" charset="0"/>
              </a:rPr>
              <a:t>): </a:t>
            </a:r>
            <a:r>
              <a:rPr dirty="0" sz="2800" lang="en-US" err="1" smtClean="0">
                <a:solidFill>
                  <a:prstClr val="black"/>
                </a:solidFill>
                <a:ea typeface="Calibri" panose="020F0502020204030204" pitchFamily="34" charset="0"/>
                <a:cs typeface="Times New Roman" panose="02020603050405020304" pitchFamily="18" charset="0"/>
              </a:rPr>
              <a:t>Ethambutol</a:t>
            </a:r>
            <a:r>
              <a:rPr dirty="0" sz="2800" lang="en-US" smtClean="0">
                <a:solidFill>
                  <a:prstClr val="black"/>
                </a:solidFill>
                <a:ea typeface="Calibri" panose="020F0502020204030204" pitchFamily="34" charset="0"/>
                <a:cs typeface="Times New Roman" panose="02020603050405020304" pitchFamily="18" charset="0"/>
              </a:rPr>
              <a:t> </a:t>
            </a:r>
            <a:r>
              <a:rPr dirty="0" sz="2800" lang="en-US">
                <a:solidFill>
                  <a:prstClr val="black"/>
                </a:solidFill>
                <a:ea typeface="Calibri" panose="020F0502020204030204" pitchFamily="34" charset="0"/>
                <a:cs typeface="Times New Roman" panose="02020603050405020304" pitchFamily="18" charset="0"/>
              </a:rPr>
              <a:t>(E), Rifampicin (R), Isoniazid (H), pyrazinamide (Z</a:t>
            </a:r>
            <a:r>
              <a:rPr dirty="0" sz="2800" lang="en-US" smtClean="0">
                <a:solidFill>
                  <a:prstClr val="black"/>
                </a:solidFill>
                <a:ea typeface="Calibri" panose="020F0502020204030204" pitchFamily="34" charset="0"/>
                <a:cs typeface="Times New Roman" panose="02020603050405020304" pitchFamily="18" charset="0"/>
              </a:rPr>
              <a:t>)</a:t>
            </a:r>
          </a:p>
          <a:p>
            <a:pPr algn="just" indent="-342900" lvl="2" marL="1028700">
              <a:lnSpc>
                <a:spcPct val="107000"/>
              </a:lnSpc>
              <a:spcBef>
                <a:spcPts val="0"/>
              </a:spcBef>
              <a:spcAft>
                <a:spcPts val="800"/>
              </a:spcAft>
              <a:buFont typeface="Wingdings" panose="05000000000000000000" pitchFamily="2" charset="2"/>
              <a:buChar char="Ø"/>
            </a:pPr>
            <a:endParaRPr dirty="0" sz="2800" lang="en-US">
              <a:solidFill>
                <a:prstClr val="black"/>
              </a:solidFill>
              <a:ea typeface="Calibri" panose="020F0502020204030204" pitchFamily="34" charset="0"/>
              <a:cs typeface="Times New Roman" panose="02020603050405020304" pitchFamily="18" charset="0"/>
            </a:endParaRPr>
          </a:p>
          <a:p>
            <a:pPr algn="just" indent="-342900" lvl="2" marL="1028700">
              <a:lnSpc>
                <a:spcPct val="107000"/>
              </a:lnSpc>
              <a:spcBef>
                <a:spcPts val="0"/>
              </a:spcBef>
              <a:spcAft>
                <a:spcPts val="800"/>
              </a:spcAft>
              <a:buFont typeface="Wingdings" panose="05000000000000000000" pitchFamily="2" charset="2"/>
              <a:buChar char="Ø"/>
            </a:pPr>
            <a:r>
              <a:rPr b="1" dirty="0" sz="2800" lang="en-US">
                <a:solidFill>
                  <a:prstClr val="black"/>
                </a:solidFill>
                <a:ea typeface="Calibri" panose="020F0502020204030204" pitchFamily="34" charset="0"/>
                <a:cs typeface="Times New Roman" panose="02020603050405020304" pitchFamily="18" charset="0"/>
              </a:rPr>
              <a:t>Continuation phase (5 </a:t>
            </a:r>
            <a:r>
              <a:rPr b="1" dirty="0" sz="2800" lang="en-US" smtClean="0">
                <a:solidFill>
                  <a:prstClr val="black"/>
                </a:solidFill>
                <a:ea typeface="Calibri" panose="020F0502020204030204" pitchFamily="34" charset="0"/>
                <a:cs typeface="Times New Roman" panose="02020603050405020304" pitchFamily="18" charset="0"/>
              </a:rPr>
              <a:t>months):</a:t>
            </a:r>
            <a:r>
              <a:rPr dirty="0" sz="2800" lang="en-US" smtClean="0">
                <a:solidFill>
                  <a:prstClr val="black"/>
                </a:solidFill>
                <a:ea typeface="Calibri" panose="020F0502020204030204" pitchFamily="34" charset="0"/>
                <a:cs typeface="Times New Roman" panose="02020603050405020304" pitchFamily="18" charset="0"/>
              </a:rPr>
              <a:t>Rifampicin </a:t>
            </a:r>
            <a:r>
              <a:rPr dirty="0" sz="2800" lang="en-US">
                <a:solidFill>
                  <a:prstClr val="black"/>
                </a:solidFill>
                <a:ea typeface="Calibri" panose="020F0502020204030204" pitchFamily="34" charset="0"/>
                <a:cs typeface="Times New Roman" panose="02020603050405020304" pitchFamily="18" charset="0"/>
              </a:rPr>
              <a:t>(R) and Isoniazid (H) - </a:t>
            </a:r>
            <a:r>
              <a:rPr dirty="0" sz="2800" lang="en-US" err="1">
                <a:solidFill>
                  <a:prstClr val="black"/>
                </a:solidFill>
                <a:ea typeface="Calibri" panose="020F0502020204030204" pitchFamily="34" charset="0"/>
                <a:cs typeface="Times New Roman" panose="02020603050405020304" pitchFamily="18" charset="0"/>
              </a:rPr>
              <a:t>Ethambutol</a:t>
            </a:r>
            <a:r>
              <a:rPr dirty="0" sz="2800" lang="en-US">
                <a:solidFill>
                  <a:prstClr val="black"/>
                </a:solidFill>
                <a:ea typeface="Calibri" panose="020F0502020204030204" pitchFamily="34" charset="0"/>
                <a:cs typeface="Times New Roman" panose="02020603050405020304" pitchFamily="18" charset="0"/>
              </a:rPr>
              <a:t> (E), </a:t>
            </a:r>
          </a:p>
          <a:p>
            <a:endParaRPr dirty="0" lang="en-US"/>
          </a:p>
        </p:txBody>
      </p:sp>
      <p:sp>
        <p:nvSpPr>
          <p:cNvPr id="1049599" name="Slide Number Placeholder 3"/>
          <p:cNvSpPr>
            <a:spLocks noGrp="1"/>
          </p:cNvSpPr>
          <p:nvPr>
            <p:ph type="sldNum" sz="quarter" idx="12"/>
          </p:nvPr>
        </p:nvSpPr>
        <p:spPr/>
        <p:txBody>
          <a:bodyPr/>
          <a:p>
            <a:fld id="{5F0F26D2-990D-4104-B198-15B1F813F25B}" type="slidenum">
              <a:rPr lang="en-US" smtClean="0"/>
              <a:t>308</a:t>
            </a:fld>
            <a:endParaRPr lang="en-US"/>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707" name=""/>
        <p:cNvGrpSpPr/>
        <p:nvPr/>
      </p:nvGrpSpPr>
      <p:grpSpPr>
        <a:xfrm>
          <a:off x="0" y="0"/>
          <a:ext cx="0" cy="0"/>
          <a:chOff x="0" y="0"/>
          <a:chExt cx="0" cy="0"/>
        </a:xfrm>
      </p:grpSpPr>
      <p:sp>
        <p:nvSpPr>
          <p:cNvPr id="1049600" name="Title 1"/>
          <p:cNvSpPr>
            <a:spLocks noGrp="1"/>
          </p:cNvSpPr>
          <p:nvPr>
            <p:ph type="title"/>
          </p:nvPr>
        </p:nvSpPr>
        <p:spPr>
          <a:xfrm>
            <a:off x="838200" y="0"/>
            <a:ext cx="10515600" cy="1159100"/>
          </a:xfrm>
        </p:spPr>
        <p:txBody>
          <a:bodyPr/>
          <a:p>
            <a:pPr algn="ctr"/>
            <a:r>
              <a:rPr dirty="0" lang="en-US" smtClean="0">
                <a:solidFill>
                  <a:srgbClr val="00B0F0"/>
                </a:solidFill>
              </a:rPr>
              <a:t>Treatment </a:t>
            </a:r>
            <a:endParaRPr dirty="0" lang="en-US">
              <a:solidFill>
                <a:srgbClr val="00B0F0"/>
              </a:solidFill>
            </a:endParaRPr>
          </a:p>
        </p:txBody>
      </p:sp>
      <p:sp>
        <p:nvSpPr>
          <p:cNvPr id="1049601" name="Content Placeholder 2"/>
          <p:cNvSpPr>
            <a:spLocks noGrp="1"/>
          </p:cNvSpPr>
          <p:nvPr>
            <p:ph idx="1"/>
          </p:nvPr>
        </p:nvSpPr>
        <p:spPr>
          <a:xfrm>
            <a:off x="437881" y="991673"/>
            <a:ext cx="11256135" cy="5486400"/>
          </a:xfrm>
        </p:spPr>
        <p:txBody>
          <a:bodyPr>
            <a:normAutofit fontScale="85000" lnSpcReduction="20000"/>
          </a:bodyPr>
          <a:p>
            <a:pPr algn="ctr" indent="0" marL="0" marR="0">
              <a:lnSpc>
                <a:spcPct val="107000"/>
              </a:lnSpc>
              <a:spcBef>
                <a:spcPts val="0"/>
              </a:spcBef>
              <a:spcAft>
                <a:spcPts val="800"/>
              </a:spcAft>
              <a:buNone/>
            </a:pPr>
            <a:r>
              <a:rPr b="1" dirty="0" sz="4600" lang="en-US">
                <a:ea typeface="Calibri" panose="020F0502020204030204" pitchFamily="34" charset="0"/>
                <a:cs typeface="Times New Roman" panose="02020603050405020304" pitchFamily="18" charset="0"/>
              </a:rPr>
              <a:t>DOT: Directly Observed Treatment</a:t>
            </a:r>
            <a:endParaRPr dirty="0" sz="4600" lang="en-US">
              <a:ea typeface="Calibri" panose="020F0502020204030204" pitchFamily="34" charset="0"/>
              <a:cs typeface="Times New Roman" panose="02020603050405020304" pitchFamily="18" charset="0"/>
            </a:endParaRPr>
          </a:p>
          <a:p>
            <a:pPr algn="just" indent="0" marL="0" marR="0">
              <a:lnSpc>
                <a:spcPct val="107000"/>
              </a:lnSpc>
              <a:spcBef>
                <a:spcPts val="0"/>
              </a:spcBef>
              <a:spcAft>
                <a:spcPts val="800"/>
              </a:spcAft>
              <a:buNone/>
            </a:pPr>
            <a:r>
              <a:rPr b="1" dirty="0" lang="en-US">
                <a:ea typeface="Calibri" panose="020F0502020204030204" pitchFamily="34" charset="0"/>
                <a:cs typeface="Times New Roman" panose="02020603050405020304" pitchFamily="18" charset="0"/>
              </a:rPr>
              <a:t>Initial phase: </a:t>
            </a:r>
            <a:endParaRPr dirty="0" lang="en-US">
              <a:ea typeface="Calibri" panose="020F0502020204030204" pitchFamily="34" charset="0"/>
              <a:cs typeface="Times New Roman" panose="02020603050405020304" pitchFamily="18" charset="0"/>
            </a:endParaRP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The first 2 months of TB treatment should be administered under direct observation of either a health worker in the facility or a member of the household or community</a:t>
            </a:r>
            <a:r>
              <a:rPr dirty="0" sz="2800" lang="en-US" smtClean="0">
                <a:ea typeface="Calibri" panose="020F0502020204030204" pitchFamily="34" charset="0"/>
                <a:cs typeface="Times New Roman" panose="02020603050405020304" pitchFamily="18" charset="0"/>
              </a:rPr>
              <a:t>.</a:t>
            </a:r>
          </a:p>
          <a:p>
            <a:pPr algn="just" indent="-342900" lvl="2" marL="1028700">
              <a:lnSpc>
                <a:spcPct val="107000"/>
              </a:lnSpc>
              <a:spcBef>
                <a:spcPts val="0"/>
              </a:spcBef>
              <a:spcAft>
                <a:spcPts val="800"/>
              </a:spcAft>
              <a:buFont typeface="Wingdings" panose="05000000000000000000" pitchFamily="2" charset="2"/>
              <a:buChar char="Ø"/>
            </a:pPr>
            <a:r>
              <a:rPr dirty="0" sz="2800" lang="en-US" smtClean="0">
                <a:ea typeface="Calibri" panose="020F0502020204030204" pitchFamily="34" charset="0"/>
                <a:cs typeface="Times New Roman" panose="02020603050405020304" pitchFamily="18" charset="0"/>
              </a:rPr>
              <a:t> </a:t>
            </a:r>
            <a:r>
              <a:rPr dirty="0" sz="2800" lang="en-US">
                <a:ea typeface="Calibri" panose="020F0502020204030204" pitchFamily="34" charset="0"/>
                <a:cs typeface="Times New Roman" panose="02020603050405020304" pitchFamily="18" charset="0"/>
              </a:rPr>
              <a:t>If client is too sick or observed treatment is not possible, the client should be admitted to hospital.</a:t>
            </a:r>
          </a:p>
          <a:p>
            <a:pPr algn="just" indent="0" marL="0" marR="0">
              <a:lnSpc>
                <a:spcPct val="107000"/>
              </a:lnSpc>
              <a:spcBef>
                <a:spcPts val="0"/>
              </a:spcBef>
              <a:spcAft>
                <a:spcPts val="800"/>
              </a:spcAft>
              <a:buNone/>
            </a:pPr>
            <a:r>
              <a:rPr b="1" dirty="0" lang="en-US">
                <a:ea typeface="Calibri" panose="020F0502020204030204" pitchFamily="34" charset="0"/>
                <a:cs typeface="Times New Roman" panose="02020603050405020304" pitchFamily="18" charset="0"/>
              </a:rPr>
              <a:t>Continuation phase:</a:t>
            </a:r>
            <a:endParaRPr dirty="0" lang="en-US">
              <a:ea typeface="Calibri" panose="020F0502020204030204" pitchFamily="34" charset="0"/>
              <a:cs typeface="Times New Roman" panose="02020603050405020304" pitchFamily="18" charset="0"/>
            </a:endParaRP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The client collects supplies two weekly for daily DOT at home.</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For pregnant women who are HIV positive and also have TB, the treatment should be continued and the client referred to comprehensive care clinic.</a:t>
            </a:r>
          </a:p>
          <a:p>
            <a:pPr algn="just" indent="-342900" lvl="2" marL="1028700">
              <a:lnSpc>
                <a:spcPct val="107000"/>
              </a:lnSpc>
              <a:spcBef>
                <a:spcPts val="0"/>
              </a:spcBef>
              <a:spcAft>
                <a:spcPts val="800"/>
              </a:spcAft>
              <a:buFont typeface="Wingdings" panose="05000000000000000000" pitchFamily="2" charset="2"/>
              <a:buChar char="Ø"/>
            </a:pPr>
            <a:r>
              <a:rPr dirty="0" sz="2800" lang="en-US">
                <a:ea typeface="Calibri" panose="020F0502020204030204" pitchFamily="34" charset="0"/>
                <a:cs typeface="Times New Roman" panose="02020603050405020304" pitchFamily="18" charset="0"/>
              </a:rPr>
              <a:t>All co-infected patients (HIV and TB) should be started on co-</a:t>
            </a:r>
            <a:r>
              <a:rPr dirty="0" sz="2800" lang="en-US" err="1">
                <a:ea typeface="Calibri" panose="020F0502020204030204" pitchFamily="34" charset="0"/>
                <a:cs typeface="Times New Roman" panose="02020603050405020304" pitchFamily="18" charset="0"/>
              </a:rPr>
              <a:t>trimoxazole</a:t>
            </a:r>
            <a:r>
              <a:rPr dirty="0" sz="2800" lang="en-US">
                <a:ea typeface="Calibri" panose="020F0502020204030204" pitchFamily="34" charset="0"/>
                <a:cs typeface="Times New Roman" panose="02020603050405020304" pitchFamily="18" charset="0"/>
              </a:rPr>
              <a:t> prophylaxis as it reduces mortality.</a:t>
            </a:r>
          </a:p>
          <a:p>
            <a:endParaRPr dirty="0" lang="en-US"/>
          </a:p>
        </p:txBody>
      </p:sp>
      <p:sp>
        <p:nvSpPr>
          <p:cNvPr id="1049602" name="Slide Number Placeholder 3"/>
          <p:cNvSpPr>
            <a:spLocks noGrp="1"/>
          </p:cNvSpPr>
          <p:nvPr>
            <p:ph type="sldNum" sz="quarter" idx="12"/>
          </p:nvPr>
        </p:nvSpPr>
        <p:spPr/>
        <p:txBody>
          <a:bodyPr/>
          <a:p>
            <a:fld id="{5F0F26D2-990D-4104-B198-15B1F813F25B}" type="slidenum">
              <a:rPr lang="en-US" smtClean="0"/>
              <a:t>309</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716" name="Title 1"/>
          <p:cNvSpPr>
            <a:spLocks noGrp="1"/>
          </p:cNvSpPr>
          <p:nvPr>
            <p:ph type="title"/>
          </p:nvPr>
        </p:nvSpPr>
        <p:spPr/>
        <p:txBody>
          <a:bodyPr/>
          <a:p>
            <a:pPr algn="ctr"/>
            <a:r>
              <a:rPr dirty="0" lang="en-US" smtClean="0">
                <a:solidFill>
                  <a:srgbClr val="00B0F0"/>
                </a:solidFill>
                <a:latin typeface="+mn-lt"/>
              </a:rPr>
              <a:t>Monozygotic vs dizygotic</a:t>
            </a:r>
            <a:endParaRPr dirty="0" lang="en-US">
              <a:solidFill>
                <a:srgbClr val="00B0F0"/>
              </a:solidFill>
              <a:latin typeface="+mn-lt"/>
            </a:endParaRPr>
          </a:p>
        </p:txBody>
      </p:sp>
      <p:sp>
        <p:nvSpPr>
          <p:cNvPr id="1048717" name="Text Placeholder 2"/>
          <p:cNvSpPr>
            <a:spLocks noGrp="1"/>
          </p:cNvSpPr>
          <p:nvPr>
            <p:ph type="body" idx="1"/>
          </p:nvPr>
        </p:nvSpPr>
        <p:spPr/>
        <p:txBody>
          <a:bodyPr/>
          <a:p>
            <a:pPr algn="ctr"/>
            <a:r>
              <a:rPr dirty="0" lang="en-US" smtClean="0"/>
              <a:t>Monozygotic or </a:t>
            </a:r>
            <a:r>
              <a:rPr dirty="0" lang="en-US" err="1" smtClean="0"/>
              <a:t>uniovular</a:t>
            </a:r>
            <a:r>
              <a:rPr dirty="0" lang="en-US" smtClean="0"/>
              <a:t> or </a:t>
            </a:r>
            <a:r>
              <a:rPr dirty="0" lang="en-US" err="1" smtClean="0"/>
              <a:t>identicle</a:t>
            </a:r>
            <a:endParaRPr dirty="0" lang="en-US"/>
          </a:p>
        </p:txBody>
      </p:sp>
      <p:sp>
        <p:nvSpPr>
          <p:cNvPr id="1048718" name="Content Placeholder 3"/>
          <p:cNvSpPr>
            <a:spLocks noGrp="1"/>
          </p:cNvSpPr>
          <p:nvPr>
            <p:ph sz="half" idx="2"/>
          </p:nvPr>
        </p:nvSpPr>
        <p:spPr/>
        <p:txBody>
          <a:bodyPr/>
          <a:p>
            <a:pPr indent="-514350" marL="514350">
              <a:buFont typeface="+mj-lt"/>
              <a:buAutoNum type="arabicPeriod"/>
            </a:pPr>
            <a:r>
              <a:rPr dirty="0" lang="en-US" smtClean="0"/>
              <a:t>One ovum</a:t>
            </a:r>
          </a:p>
          <a:p>
            <a:pPr indent="-514350" marL="514350">
              <a:buFont typeface="+mj-lt"/>
              <a:buAutoNum type="arabicPeriod"/>
            </a:pPr>
            <a:r>
              <a:rPr dirty="0" lang="en-US" smtClean="0"/>
              <a:t>One spermatozoon</a:t>
            </a:r>
          </a:p>
          <a:p>
            <a:pPr indent="-514350" marL="514350">
              <a:buFont typeface="+mj-lt"/>
              <a:buAutoNum type="arabicPeriod"/>
            </a:pPr>
            <a:r>
              <a:rPr dirty="0" lang="en-US" smtClean="0"/>
              <a:t>One placenta</a:t>
            </a:r>
          </a:p>
          <a:p>
            <a:pPr indent="-514350" marL="514350">
              <a:buFont typeface="+mj-lt"/>
              <a:buAutoNum type="arabicPeriod"/>
            </a:pPr>
            <a:r>
              <a:rPr dirty="0" lang="en-US" smtClean="0"/>
              <a:t>One chorion</a:t>
            </a:r>
          </a:p>
          <a:p>
            <a:pPr indent="-514350" marL="514350">
              <a:buFont typeface="+mj-lt"/>
              <a:buAutoNum type="arabicPeriod"/>
            </a:pPr>
            <a:r>
              <a:rPr dirty="0" lang="en-US" smtClean="0"/>
              <a:t>two amnion (rarely one)</a:t>
            </a:r>
          </a:p>
          <a:p>
            <a:pPr indent="-514350" marL="514350">
              <a:buFont typeface="+mj-lt"/>
              <a:buAutoNum type="arabicPeriod"/>
            </a:pPr>
            <a:r>
              <a:rPr dirty="0" lang="en-US" smtClean="0"/>
              <a:t>Same sex</a:t>
            </a:r>
            <a:endParaRPr dirty="0" lang="en-US"/>
          </a:p>
        </p:txBody>
      </p:sp>
      <p:sp>
        <p:nvSpPr>
          <p:cNvPr id="1048719" name="Text Placeholder 4"/>
          <p:cNvSpPr>
            <a:spLocks noGrp="1"/>
          </p:cNvSpPr>
          <p:nvPr>
            <p:ph type="body" sz="quarter" idx="3"/>
          </p:nvPr>
        </p:nvSpPr>
        <p:spPr/>
        <p:txBody>
          <a:bodyPr/>
          <a:p>
            <a:pPr algn="ctr"/>
            <a:r>
              <a:rPr dirty="0" lang="en-US" smtClean="0"/>
              <a:t>Dizygotic or </a:t>
            </a:r>
            <a:r>
              <a:rPr dirty="0" lang="en-US" err="1" smtClean="0"/>
              <a:t>binovular</a:t>
            </a:r>
            <a:r>
              <a:rPr dirty="0" lang="en-US" smtClean="0"/>
              <a:t> or fraternal</a:t>
            </a:r>
            <a:endParaRPr dirty="0" lang="en-US"/>
          </a:p>
        </p:txBody>
      </p:sp>
      <p:sp>
        <p:nvSpPr>
          <p:cNvPr id="1048720" name="Content Placeholder 5"/>
          <p:cNvSpPr>
            <a:spLocks noGrp="1"/>
          </p:cNvSpPr>
          <p:nvPr>
            <p:ph sz="quarter" idx="4"/>
          </p:nvPr>
        </p:nvSpPr>
        <p:spPr/>
        <p:txBody>
          <a:bodyPr/>
          <a:p>
            <a:pPr indent="-514350" marL="514350">
              <a:buFont typeface="+mj-lt"/>
              <a:buAutoNum type="arabicPeriod"/>
            </a:pPr>
            <a:r>
              <a:rPr dirty="0" lang="en-US" smtClean="0"/>
              <a:t>Two ova </a:t>
            </a:r>
          </a:p>
          <a:p>
            <a:pPr indent="-514350" marL="514350">
              <a:buFont typeface="+mj-lt"/>
              <a:buAutoNum type="arabicPeriod"/>
            </a:pPr>
            <a:r>
              <a:rPr dirty="0" lang="en-US" smtClean="0"/>
              <a:t>Two spermatozoa</a:t>
            </a:r>
          </a:p>
          <a:p>
            <a:pPr indent="-514350" marL="514350">
              <a:buFont typeface="+mj-lt"/>
              <a:buAutoNum type="arabicPeriod"/>
            </a:pPr>
            <a:r>
              <a:rPr dirty="0" lang="en-US" smtClean="0"/>
              <a:t>Two placenta (may be fuse)</a:t>
            </a:r>
          </a:p>
          <a:p>
            <a:pPr indent="-514350" marL="514350">
              <a:buFont typeface="+mj-lt"/>
              <a:buAutoNum type="arabicPeriod"/>
            </a:pPr>
            <a:r>
              <a:rPr dirty="0" lang="en-US" smtClean="0"/>
              <a:t>Two </a:t>
            </a:r>
            <a:r>
              <a:rPr dirty="0" lang="en-US" err="1" smtClean="0"/>
              <a:t>chorions</a:t>
            </a:r>
            <a:endParaRPr dirty="0" lang="en-US" smtClean="0"/>
          </a:p>
          <a:p>
            <a:pPr indent="-514350" marL="514350">
              <a:buFont typeface="+mj-lt"/>
              <a:buAutoNum type="arabicPeriod"/>
            </a:pPr>
            <a:r>
              <a:rPr dirty="0" lang="en-US" smtClean="0"/>
              <a:t>Two amnion</a:t>
            </a:r>
          </a:p>
          <a:p>
            <a:pPr indent="-514350" marL="514350">
              <a:buFont typeface="+mj-lt"/>
              <a:buAutoNum type="arabicPeriod"/>
            </a:pPr>
            <a:r>
              <a:rPr dirty="0" lang="en-US" smtClean="0"/>
              <a:t>Two sex or same sex</a:t>
            </a:r>
            <a:endParaRPr dirty="0" lang="en-US"/>
          </a:p>
        </p:txBody>
      </p:sp>
      <p:sp>
        <p:nvSpPr>
          <p:cNvPr id="1048721" name="Slide Number Placeholder 7"/>
          <p:cNvSpPr>
            <a:spLocks noGrp="1"/>
          </p:cNvSpPr>
          <p:nvPr>
            <p:ph type="sldNum" sz="quarter" idx="12"/>
          </p:nvPr>
        </p:nvSpPr>
        <p:spPr/>
        <p:txBody>
          <a:bodyPr/>
          <a:p>
            <a:fld id="{5F0F26D2-990D-4104-B198-15B1F813F25B}" type="slidenum">
              <a:rPr lang="en-US" smtClean="0"/>
              <a:t>31</a:t>
            </a:fld>
            <a:endParaRPr 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708" name=""/>
        <p:cNvGrpSpPr/>
        <p:nvPr/>
      </p:nvGrpSpPr>
      <p:grpSpPr>
        <a:xfrm>
          <a:off x="0" y="0"/>
          <a:ext cx="0" cy="0"/>
          <a:chOff x="0" y="0"/>
          <a:chExt cx="0" cy="0"/>
        </a:xfrm>
      </p:grpSpPr>
      <p:sp>
        <p:nvSpPr>
          <p:cNvPr id="1049603" name="Title 1"/>
          <p:cNvSpPr>
            <a:spLocks noGrp="1"/>
          </p:cNvSpPr>
          <p:nvPr>
            <p:ph type="title"/>
          </p:nvPr>
        </p:nvSpPr>
        <p:spPr>
          <a:xfrm>
            <a:off x="838200" y="0"/>
            <a:ext cx="10515600" cy="1017431"/>
          </a:xfrm>
        </p:spPr>
        <p:txBody>
          <a:bodyPr/>
          <a:p>
            <a:pPr algn="ctr"/>
            <a:r>
              <a:rPr dirty="0" lang="en-US" smtClean="0">
                <a:solidFill>
                  <a:srgbClr val="00B0F0"/>
                </a:solidFill>
              </a:rPr>
              <a:t>During  puerperium</a:t>
            </a:r>
            <a:endParaRPr dirty="0" lang="en-US">
              <a:solidFill>
                <a:srgbClr val="00B0F0"/>
              </a:solidFill>
            </a:endParaRPr>
          </a:p>
        </p:txBody>
      </p:sp>
      <p:sp>
        <p:nvSpPr>
          <p:cNvPr id="1049604" name="Content Placeholder 2"/>
          <p:cNvSpPr>
            <a:spLocks noGrp="1"/>
          </p:cNvSpPr>
          <p:nvPr>
            <p:ph idx="1"/>
          </p:nvPr>
        </p:nvSpPr>
        <p:spPr>
          <a:xfrm>
            <a:off x="838200" y="953036"/>
            <a:ext cx="10515600" cy="5602309"/>
          </a:xfrm>
        </p:spPr>
        <p:txBody>
          <a:bodyPr>
            <a:normAutofit lnSpcReduction="10000"/>
          </a:bodyPr>
          <a:p>
            <a:pPr algn="just"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The mother is encouraged to breastfeed but remember to protect the baby from tuberculosis by giving </a:t>
            </a:r>
            <a:r>
              <a:rPr b="1" dirty="0" sz="2800" lang="en-US">
                <a:ea typeface="Times New Roman" panose="02020603050405020304" pitchFamily="18" charset="0"/>
              </a:rPr>
              <a:t>prophylactic Isoniazid (INAH, 25mg per kg per day</a:t>
            </a:r>
            <a:r>
              <a:rPr b="1" dirty="0" sz="2800" lang="en-US" smtClean="0">
                <a:ea typeface="Times New Roman" panose="02020603050405020304" pitchFamily="18" charset="0"/>
              </a:rPr>
              <a:t>).</a:t>
            </a:r>
          </a:p>
          <a:p>
            <a:pPr algn="just"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INAH resistant BCG should be given since ordinary BCG may be inhibited by INAH. </a:t>
            </a:r>
            <a:endParaRPr dirty="0" sz="2800" lang="en-US" smtClean="0">
              <a:ea typeface="Times New Roman" panose="02020603050405020304" pitchFamily="18" charset="0"/>
            </a:endParaRPr>
          </a:p>
          <a:p>
            <a:pPr algn="just" indent="-457200" lvl="2">
              <a:lnSpc>
                <a:spcPct val="100000"/>
              </a:lnSpc>
              <a:spcBef>
                <a:spcPts val="0"/>
              </a:spcBef>
              <a:buFont typeface="Wingdings" panose="05000000000000000000" pitchFamily="2" charset="2"/>
              <a:buChar char="Ø"/>
            </a:pPr>
            <a:r>
              <a:rPr b="1" dirty="0" sz="2800" lang="en-US" smtClean="0">
                <a:ea typeface="Times New Roman" panose="02020603050405020304" pitchFamily="18" charset="0"/>
              </a:rPr>
              <a:t>If </a:t>
            </a:r>
            <a:r>
              <a:rPr b="1" dirty="0" sz="2800" lang="en-US">
                <a:ea typeface="Times New Roman" panose="02020603050405020304" pitchFamily="18" charset="0"/>
              </a:rPr>
              <a:t>INAH resistant BCG is not available</a:t>
            </a:r>
            <a:r>
              <a:rPr dirty="0" sz="2800" lang="en-US">
                <a:ea typeface="Times New Roman" panose="02020603050405020304" pitchFamily="18" charset="0"/>
              </a:rPr>
              <a:t>, the baby should be given ordinary BCG at birth and separated from its mother for two weeks.</a:t>
            </a:r>
          </a:p>
          <a:p>
            <a:pPr algn="just" indent="-457200" lvl="2">
              <a:lnSpc>
                <a:spcPct val="100000"/>
              </a:lnSpc>
              <a:spcBef>
                <a:spcPts val="0"/>
              </a:spcBef>
              <a:buFont typeface="Wingdings" panose="05000000000000000000" pitchFamily="2" charset="2"/>
              <a:buChar char="Ø"/>
            </a:pPr>
            <a:r>
              <a:rPr dirty="0" sz="2800" lang="en-US">
                <a:ea typeface="Times New Roman" panose="02020603050405020304" pitchFamily="18" charset="0"/>
              </a:rPr>
              <a:t>If the baby still gives a negative </a:t>
            </a:r>
            <a:r>
              <a:rPr dirty="0" sz="2800" lang="en-US" smtClean="0">
                <a:ea typeface="Times New Roman" panose="02020603050405020304" pitchFamily="18" charset="0"/>
              </a:rPr>
              <a:t>reaction (</a:t>
            </a:r>
            <a:r>
              <a:rPr dirty="0" sz="2800" lang="en-US" err="1" smtClean="0">
                <a:ea typeface="Times New Roman" panose="02020603050405020304" pitchFamily="18" charset="0"/>
              </a:rPr>
              <a:t>mantoux</a:t>
            </a:r>
            <a:r>
              <a:rPr dirty="0" sz="2800" lang="en-US" smtClean="0">
                <a:ea typeface="Times New Roman" panose="02020603050405020304" pitchFamily="18" charset="0"/>
              </a:rPr>
              <a:t> test) </a:t>
            </a:r>
            <a:r>
              <a:rPr dirty="0" sz="2800" lang="en-US">
                <a:ea typeface="Times New Roman" panose="02020603050405020304" pitchFamily="18" charset="0"/>
              </a:rPr>
              <a:t>to tuberculosis at six to eight weeks, it should be re-vaccinated with INAH resistant BCG and prophylaxis should be maintained with INAH for a further six weeks until </a:t>
            </a:r>
            <a:r>
              <a:rPr dirty="0" sz="2800" lang="en-US" err="1">
                <a:ea typeface="Times New Roman" panose="02020603050405020304" pitchFamily="18" charset="0"/>
              </a:rPr>
              <a:t>mantoux</a:t>
            </a:r>
            <a:r>
              <a:rPr dirty="0" sz="2800" lang="en-US">
                <a:ea typeface="Times New Roman" panose="02020603050405020304" pitchFamily="18" charset="0"/>
              </a:rPr>
              <a:t> conversion occurs.</a:t>
            </a:r>
          </a:p>
          <a:p>
            <a:pPr>
              <a:lnSpc>
                <a:spcPct val="100000"/>
              </a:lnSpc>
            </a:pPr>
            <a:endParaRPr dirty="0" lang="en-US"/>
          </a:p>
        </p:txBody>
      </p:sp>
      <p:sp>
        <p:nvSpPr>
          <p:cNvPr id="1049605" name="Slide Number Placeholder 3"/>
          <p:cNvSpPr>
            <a:spLocks noGrp="1"/>
          </p:cNvSpPr>
          <p:nvPr>
            <p:ph type="sldNum" sz="quarter" idx="12"/>
          </p:nvPr>
        </p:nvSpPr>
        <p:spPr/>
        <p:txBody>
          <a:bodyPr/>
          <a:p>
            <a:fld id="{5F0F26D2-990D-4104-B198-15B1F813F25B}" type="slidenum">
              <a:rPr lang="en-US" smtClean="0"/>
              <a:t>310</a:t>
            </a:fld>
            <a:endParaRPr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709" name=""/>
        <p:cNvGrpSpPr/>
        <p:nvPr/>
      </p:nvGrpSpPr>
      <p:grpSpPr>
        <a:xfrm>
          <a:off x="0" y="0"/>
          <a:ext cx="0" cy="0"/>
          <a:chOff x="0" y="0"/>
          <a:chExt cx="0" cy="0"/>
        </a:xfrm>
      </p:grpSpPr>
      <p:sp>
        <p:nvSpPr>
          <p:cNvPr id="1049606" name="Title 1"/>
          <p:cNvSpPr>
            <a:spLocks noGrp="1"/>
          </p:cNvSpPr>
          <p:nvPr>
            <p:ph type="title"/>
          </p:nvPr>
        </p:nvSpPr>
        <p:spPr>
          <a:xfrm>
            <a:off x="799563" y="0"/>
            <a:ext cx="10515600" cy="1068946"/>
          </a:xfrm>
        </p:spPr>
        <p:txBody>
          <a:bodyPr/>
          <a:p>
            <a:pPr algn="ctr"/>
            <a:r>
              <a:rPr dirty="0" lang="en-US" smtClean="0">
                <a:solidFill>
                  <a:srgbClr val="00B0F0"/>
                </a:solidFill>
              </a:rPr>
              <a:t>Prevention of TB</a:t>
            </a:r>
            <a:endParaRPr dirty="0" lang="en-US">
              <a:solidFill>
                <a:srgbClr val="00B0F0"/>
              </a:solidFill>
            </a:endParaRPr>
          </a:p>
        </p:txBody>
      </p:sp>
      <p:sp>
        <p:nvSpPr>
          <p:cNvPr id="1049607" name="Content Placeholder 2"/>
          <p:cNvSpPr>
            <a:spLocks noGrp="1"/>
          </p:cNvSpPr>
          <p:nvPr>
            <p:ph idx="1"/>
          </p:nvPr>
        </p:nvSpPr>
        <p:spPr>
          <a:xfrm>
            <a:off x="838200" y="1030310"/>
            <a:ext cx="10515600" cy="5146653"/>
          </a:xfrm>
        </p:spPr>
        <p:txBody>
          <a:bodyPr>
            <a:normAutofit fontScale="55000" lnSpcReduction="20000"/>
          </a:bodyPr>
          <a:p>
            <a:pPr algn="just" indent="0" marL="0" marR="0">
              <a:lnSpc>
                <a:spcPct val="120000"/>
              </a:lnSpc>
              <a:spcBef>
                <a:spcPts val="0"/>
              </a:spcBef>
              <a:spcAft>
                <a:spcPts val="800"/>
              </a:spcAft>
              <a:buNone/>
            </a:pPr>
            <a:r>
              <a:rPr b="1" dirty="0" sz="4500" lang="en-US" smtClean="0">
                <a:ea typeface="Calibri" panose="020F0502020204030204" pitchFamily="34" charset="0"/>
                <a:cs typeface="Times New Roman" panose="02020603050405020304" pitchFamily="18" charset="0"/>
              </a:rPr>
              <a:t> </a:t>
            </a:r>
            <a:r>
              <a:rPr b="1" dirty="0" sz="4500" lang="en-US">
                <a:ea typeface="Calibri" panose="020F0502020204030204" pitchFamily="34" charset="0"/>
                <a:cs typeface="Times New Roman" panose="02020603050405020304" pitchFamily="18" charset="0"/>
              </a:rPr>
              <a:t>Patient Management</a:t>
            </a:r>
            <a:endParaRPr dirty="0" sz="4500" lang="en-US">
              <a:ea typeface="Calibri" panose="020F0502020204030204" pitchFamily="34" charset="0"/>
              <a:cs typeface="Times New Roman" panose="02020603050405020304" pitchFamily="18" charset="0"/>
            </a:endParaRPr>
          </a:p>
          <a:p>
            <a:pPr algn="just" indent="-571500" lvl="1" marL="800100">
              <a:lnSpc>
                <a:spcPct val="120000"/>
              </a:lnSpc>
              <a:spcBef>
                <a:spcPts val="0"/>
              </a:spcBef>
              <a:spcAft>
                <a:spcPts val="800"/>
              </a:spcAft>
              <a:buFont typeface="Wingdings" panose="05000000000000000000" pitchFamily="2" charset="2"/>
              <a:buChar char="Ø"/>
            </a:pPr>
            <a:r>
              <a:rPr dirty="0" sz="4100" lang="en-US" smtClean="0">
                <a:ea typeface="Calibri" panose="020F0502020204030204" pitchFamily="34" charset="0"/>
                <a:cs typeface="Times New Roman" panose="02020603050405020304" pitchFamily="18" charset="0"/>
              </a:rPr>
              <a:t> </a:t>
            </a:r>
            <a:r>
              <a:rPr dirty="0" sz="4100" lang="en-US">
                <a:ea typeface="Calibri" panose="020F0502020204030204" pitchFamily="34" charset="0"/>
                <a:cs typeface="Times New Roman" panose="02020603050405020304" pitchFamily="18" charset="0"/>
              </a:rPr>
              <a:t>Early recognition of patients with suspected or confirmed TB disease, through</a:t>
            </a:r>
          </a:p>
          <a:p>
            <a:pPr algn="just" indent="-571500" lvl="1" marL="800100">
              <a:lnSpc>
                <a:spcPct val="120000"/>
              </a:lnSpc>
              <a:spcBef>
                <a:spcPts val="0"/>
              </a:spcBef>
              <a:spcAft>
                <a:spcPts val="800"/>
              </a:spcAft>
              <a:buFont typeface="Wingdings" panose="05000000000000000000" pitchFamily="2" charset="2"/>
              <a:buChar char="Ø"/>
            </a:pPr>
            <a:r>
              <a:rPr dirty="0" sz="4100" lang="en-US">
                <a:ea typeface="Calibri" panose="020F0502020204030204" pitchFamily="34" charset="0"/>
                <a:cs typeface="Times New Roman" panose="02020603050405020304" pitchFamily="18" charset="0"/>
              </a:rPr>
              <a:t>screening – may be done by registering officer/clerk</a:t>
            </a:r>
          </a:p>
          <a:p>
            <a:pPr algn="just" indent="-571500" lvl="1" marL="800100">
              <a:lnSpc>
                <a:spcPct val="120000"/>
              </a:lnSpc>
              <a:spcBef>
                <a:spcPts val="0"/>
              </a:spcBef>
              <a:spcAft>
                <a:spcPts val="800"/>
              </a:spcAft>
              <a:buFont typeface="Wingdings" panose="05000000000000000000" pitchFamily="2" charset="2"/>
              <a:buChar char="Ø"/>
            </a:pPr>
            <a:r>
              <a:rPr dirty="0" sz="4100" lang="en-US" smtClean="0">
                <a:ea typeface="Calibri" panose="020F0502020204030204" pitchFamily="34" charset="0"/>
                <a:cs typeface="Times New Roman" panose="02020603050405020304" pitchFamily="18" charset="0"/>
              </a:rPr>
              <a:t>Education </a:t>
            </a:r>
            <a:r>
              <a:rPr dirty="0" sz="4100" lang="en-US">
                <a:ea typeface="Calibri" panose="020F0502020204030204" pitchFamily="34" charset="0"/>
                <a:cs typeface="Times New Roman" panose="02020603050405020304" pitchFamily="18" charset="0"/>
              </a:rPr>
              <a:t>of the above mentioned persons identified through screening in </a:t>
            </a:r>
            <a:r>
              <a:rPr dirty="0" sz="4100" lang="en-US" smtClean="0">
                <a:ea typeface="Calibri" panose="020F0502020204030204" pitchFamily="34" charset="0"/>
                <a:cs typeface="Times New Roman" panose="02020603050405020304" pitchFamily="18" charset="0"/>
              </a:rPr>
              <a:t>cough etiquette </a:t>
            </a:r>
            <a:r>
              <a:rPr dirty="0" sz="4100" lang="en-US">
                <a:ea typeface="Calibri" panose="020F0502020204030204" pitchFamily="34" charset="0"/>
                <a:cs typeface="Times New Roman" panose="02020603050405020304" pitchFamily="18" charset="0"/>
              </a:rPr>
              <a:t>and respiratory hygiene </a:t>
            </a:r>
          </a:p>
          <a:p>
            <a:pPr algn="just" indent="-571500" lvl="1" marL="800100">
              <a:lnSpc>
                <a:spcPct val="120000"/>
              </a:lnSpc>
              <a:spcBef>
                <a:spcPts val="0"/>
              </a:spcBef>
              <a:spcAft>
                <a:spcPts val="800"/>
              </a:spcAft>
              <a:buFont typeface="Wingdings" panose="05000000000000000000" pitchFamily="2" charset="2"/>
              <a:buChar char="Ø"/>
            </a:pPr>
            <a:r>
              <a:rPr dirty="0" sz="4100" lang="en-US" smtClean="0">
                <a:ea typeface="Calibri" panose="020F0502020204030204" pitchFamily="34" charset="0"/>
                <a:cs typeface="Times New Roman" panose="02020603050405020304" pitchFamily="18" charset="0"/>
              </a:rPr>
              <a:t> </a:t>
            </a:r>
            <a:r>
              <a:rPr dirty="0" sz="4100" lang="en-US">
                <a:ea typeface="Calibri" panose="020F0502020204030204" pitchFamily="34" charset="0"/>
                <a:cs typeface="Times New Roman" panose="02020603050405020304" pitchFamily="18" charset="0"/>
              </a:rPr>
              <a:t>Triaging symptomatic patients to the front of the line for the services they are</a:t>
            </a:r>
          </a:p>
          <a:p>
            <a:pPr algn="just" indent="-571500" lvl="1" marL="800100">
              <a:lnSpc>
                <a:spcPct val="120000"/>
              </a:lnSpc>
              <a:spcBef>
                <a:spcPts val="0"/>
              </a:spcBef>
              <a:spcAft>
                <a:spcPts val="800"/>
              </a:spcAft>
              <a:buFont typeface="Wingdings" panose="05000000000000000000" pitchFamily="2" charset="2"/>
              <a:buChar char="Ø"/>
            </a:pPr>
            <a:r>
              <a:rPr dirty="0" sz="4100" lang="en-US">
                <a:ea typeface="Calibri" panose="020F0502020204030204" pitchFamily="34" charset="0"/>
                <a:cs typeface="Times New Roman" panose="02020603050405020304" pitchFamily="18" charset="0"/>
              </a:rPr>
              <a:t>seeking </a:t>
            </a:r>
          </a:p>
          <a:p>
            <a:pPr algn="just" indent="-571500" lvl="1" marL="800100">
              <a:lnSpc>
                <a:spcPct val="120000"/>
              </a:lnSpc>
              <a:spcBef>
                <a:spcPts val="0"/>
              </a:spcBef>
              <a:spcAft>
                <a:spcPts val="800"/>
              </a:spcAft>
              <a:buFont typeface="Wingdings" panose="05000000000000000000" pitchFamily="2" charset="2"/>
              <a:buChar char="Ø"/>
            </a:pPr>
            <a:r>
              <a:rPr dirty="0" sz="4100" lang="en-US" smtClean="0">
                <a:ea typeface="Calibri" panose="020F0502020204030204" pitchFamily="34" charset="0"/>
                <a:cs typeface="Times New Roman" panose="02020603050405020304" pitchFamily="18" charset="0"/>
              </a:rPr>
              <a:t>TB </a:t>
            </a:r>
            <a:r>
              <a:rPr dirty="0" sz="4100" lang="en-US">
                <a:ea typeface="Calibri" panose="020F0502020204030204" pitchFamily="34" charset="0"/>
                <a:cs typeface="Times New Roman" panose="02020603050405020304" pitchFamily="18" charset="0"/>
              </a:rPr>
              <a:t>suspects or TB cases identified by the screening questions, are separated </a:t>
            </a:r>
            <a:r>
              <a:rPr dirty="0" sz="4100" lang="en-US" smtClean="0">
                <a:ea typeface="Calibri" panose="020F0502020204030204" pitchFamily="34" charset="0"/>
                <a:cs typeface="Times New Roman" panose="02020603050405020304" pitchFamily="18" charset="0"/>
              </a:rPr>
              <a:t>from other </a:t>
            </a:r>
            <a:r>
              <a:rPr dirty="0" sz="4100" lang="en-US">
                <a:ea typeface="Calibri" panose="020F0502020204030204" pitchFamily="34" charset="0"/>
                <a:cs typeface="Times New Roman" panose="02020603050405020304" pitchFamily="18" charset="0"/>
              </a:rPr>
              <a:t>patients and requested to wait in a separate well-ventilated waiting area or </a:t>
            </a:r>
            <a:r>
              <a:rPr dirty="0" sz="4100" lang="en-US" smtClean="0">
                <a:ea typeface="Calibri" panose="020F0502020204030204" pitchFamily="34" charset="0"/>
                <a:cs typeface="Times New Roman" panose="02020603050405020304" pitchFamily="18" charset="0"/>
              </a:rPr>
              <a:t>patient </a:t>
            </a:r>
            <a:r>
              <a:rPr dirty="0" sz="4100" lang="en-US">
                <a:ea typeface="Calibri" panose="020F0502020204030204" pitchFamily="34" charset="0"/>
                <a:cs typeface="Times New Roman" panose="02020603050405020304" pitchFamily="18" charset="0"/>
              </a:rPr>
              <a:t>ward</a:t>
            </a:r>
          </a:p>
          <a:p>
            <a:pPr algn="just" indent="-571500" lvl="1" marL="800100">
              <a:lnSpc>
                <a:spcPct val="120000"/>
              </a:lnSpc>
              <a:spcBef>
                <a:spcPts val="0"/>
              </a:spcBef>
              <a:spcAft>
                <a:spcPts val="800"/>
              </a:spcAft>
              <a:buFont typeface="Wingdings" panose="05000000000000000000" pitchFamily="2" charset="2"/>
              <a:buChar char="Ø"/>
            </a:pPr>
            <a:r>
              <a:rPr dirty="0" sz="4100" lang="en-US" smtClean="0">
                <a:ea typeface="Calibri" panose="020F0502020204030204" pitchFamily="34" charset="0"/>
                <a:cs typeface="Times New Roman" panose="02020603050405020304" pitchFamily="18" charset="0"/>
              </a:rPr>
              <a:t>Provide </a:t>
            </a:r>
            <a:r>
              <a:rPr dirty="0" sz="4100" lang="en-US">
                <a:ea typeface="Calibri" panose="020F0502020204030204" pitchFamily="34" charset="0"/>
                <a:cs typeface="Times New Roman" panose="02020603050405020304" pitchFamily="18" charset="0"/>
              </a:rPr>
              <a:t>identified TB suspects with a surgical mask or tissues to cover their mouths </a:t>
            </a:r>
            <a:r>
              <a:rPr dirty="0" sz="4100" lang="en-US" smtClean="0">
                <a:ea typeface="Calibri" panose="020F0502020204030204" pitchFamily="34" charset="0"/>
                <a:cs typeface="Times New Roman" panose="02020603050405020304" pitchFamily="18" charset="0"/>
              </a:rPr>
              <a:t> and </a:t>
            </a:r>
            <a:r>
              <a:rPr dirty="0" sz="4100" lang="en-US">
                <a:ea typeface="Calibri" panose="020F0502020204030204" pitchFamily="34" charset="0"/>
                <a:cs typeface="Times New Roman" panose="02020603050405020304" pitchFamily="18" charset="0"/>
              </a:rPr>
              <a:t>noses to ensure compliance with cough etiquette. </a:t>
            </a:r>
          </a:p>
          <a:p>
            <a:endParaRPr dirty="0" lang="en-US"/>
          </a:p>
        </p:txBody>
      </p:sp>
      <p:sp>
        <p:nvSpPr>
          <p:cNvPr id="1049608" name="Slide Number Placeholder 3"/>
          <p:cNvSpPr>
            <a:spLocks noGrp="1"/>
          </p:cNvSpPr>
          <p:nvPr>
            <p:ph type="sldNum" sz="quarter" idx="12"/>
          </p:nvPr>
        </p:nvSpPr>
        <p:spPr/>
        <p:txBody>
          <a:bodyPr/>
          <a:p>
            <a:fld id="{5F0F26D2-990D-4104-B198-15B1F813F25B}" type="slidenum">
              <a:rPr lang="en-US" smtClean="0"/>
              <a:t>311</a:t>
            </a:fld>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710" name=""/>
        <p:cNvGrpSpPr/>
        <p:nvPr/>
      </p:nvGrpSpPr>
      <p:grpSpPr>
        <a:xfrm>
          <a:off x="0" y="0"/>
          <a:ext cx="0" cy="0"/>
          <a:chOff x="0" y="0"/>
          <a:chExt cx="0" cy="0"/>
        </a:xfrm>
      </p:grpSpPr>
      <p:sp>
        <p:nvSpPr>
          <p:cNvPr id="1049609" name="Title 1"/>
          <p:cNvSpPr>
            <a:spLocks noGrp="1"/>
          </p:cNvSpPr>
          <p:nvPr>
            <p:ph type="title"/>
          </p:nvPr>
        </p:nvSpPr>
        <p:spPr>
          <a:xfrm>
            <a:off x="838200" y="1"/>
            <a:ext cx="10515600" cy="682579"/>
          </a:xfrm>
        </p:spPr>
        <p:txBody>
          <a:bodyPr>
            <a:normAutofit fontScale="90000"/>
          </a:bodyPr>
          <a:p>
            <a:pPr algn="ctr"/>
            <a:r>
              <a:rPr dirty="0" lang="en-US" smtClean="0">
                <a:solidFill>
                  <a:srgbClr val="00B0F0"/>
                </a:solidFill>
              </a:rPr>
              <a:t>Prevention and control of TB</a:t>
            </a:r>
            <a:endParaRPr dirty="0" lang="en-US">
              <a:solidFill>
                <a:srgbClr val="00B0F0"/>
              </a:solidFill>
            </a:endParaRPr>
          </a:p>
        </p:txBody>
      </p:sp>
      <p:sp>
        <p:nvSpPr>
          <p:cNvPr id="1049610" name="Content Placeholder 2"/>
          <p:cNvSpPr>
            <a:spLocks noGrp="1"/>
          </p:cNvSpPr>
          <p:nvPr>
            <p:ph idx="1"/>
          </p:nvPr>
        </p:nvSpPr>
        <p:spPr>
          <a:xfrm>
            <a:off x="838200" y="618186"/>
            <a:ext cx="10515600" cy="5558777"/>
          </a:xfrm>
        </p:spPr>
        <p:txBody>
          <a:bodyPr>
            <a:normAutofit fontScale="70000" lnSpcReduction="20000"/>
          </a:bodyPr>
          <a:p>
            <a:pPr algn="just" indent="0" marL="0" marR="0">
              <a:lnSpc>
                <a:spcPct val="107000"/>
              </a:lnSpc>
              <a:spcBef>
                <a:spcPts val="0"/>
              </a:spcBef>
              <a:spcAft>
                <a:spcPts val="800"/>
              </a:spcAft>
              <a:buNone/>
            </a:pPr>
            <a:r>
              <a:rPr b="1" dirty="0" sz="3300" lang="en-US">
                <a:ea typeface="Calibri" panose="020F0502020204030204" pitchFamily="34" charset="0"/>
                <a:cs typeface="Times New Roman" panose="02020603050405020304" pitchFamily="18" charset="0"/>
              </a:rPr>
              <a:t>Environmental control:</a:t>
            </a:r>
            <a:endParaRPr dirty="0" sz="3300" lang="en-US">
              <a:ea typeface="Calibri" panose="020F0502020204030204" pitchFamily="34" charset="0"/>
              <a:cs typeface="Times New Roman" panose="02020603050405020304" pitchFamily="18" charset="0"/>
            </a:endParaRPr>
          </a:p>
          <a:p>
            <a:pPr algn="just" marL="0" marR="0">
              <a:lnSpc>
                <a:spcPct val="107000"/>
              </a:lnSpc>
              <a:spcBef>
                <a:spcPts val="0"/>
              </a:spcBef>
              <a:spcAft>
                <a:spcPts val="800"/>
              </a:spcAft>
            </a:pPr>
            <a:r>
              <a:rPr dirty="0" sz="3300" lang="en-US">
                <a:ea typeface="Calibri" panose="020F0502020204030204" pitchFamily="34" charset="0"/>
                <a:cs typeface="Times New Roman" panose="02020603050405020304" pitchFamily="18" charset="0"/>
              </a:rPr>
              <a:t>This is used to reduce the concentration of infectious droplet It includes: </a:t>
            </a:r>
            <a:endParaRPr dirty="0" sz="3300" lang="en-US" smtClean="0">
              <a:ea typeface="Calibri" panose="020F0502020204030204" pitchFamily="34" charset="0"/>
              <a:cs typeface="Times New Roman" panose="02020603050405020304" pitchFamily="18" charset="0"/>
            </a:endParaRPr>
          </a:p>
          <a:p>
            <a:pPr algn="just" indent="-342900" lvl="2" marL="1028700">
              <a:lnSpc>
                <a:spcPct val="107000"/>
              </a:lnSpc>
              <a:spcBef>
                <a:spcPts val="0"/>
              </a:spcBef>
              <a:spcAft>
                <a:spcPts val="800"/>
              </a:spcAft>
              <a:buFont typeface="Wingdings" panose="05000000000000000000" pitchFamily="2" charset="2"/>
              <a:buChar char="Ø"/>
            </a:pPr>
            <a:r>
              <a:rPr dirty="0" sz="3300" lang="en-US" smtClean="0">
                <a:ea typeface="Calibri" panose="020F0502020204030204" pitchFamily="34" charset="0"/>
                <a:cs typeface="Times New Roman" panose="02020603050405020304" pitchFamily="18" charset="0"/>
              </a:rPr>
              <a:t> </a:t>
            </a:r>
            <a:r>
              <a:rPr dirty="0" sz="3300" lang="en-US">
                <a:ea typeface="Calibri" panose="020F0502020204030204" pitchFamily="34" charset="0"/>
                <a:cs typeface="Times New Roman" panose="02020603050405020304" pitchFamily="18" charset="0"/>
              </a:rPr>
              <a:t>Maximizing natural ventilation through open windows and doors</a:t>
            </a:r>
          </a:p>
          <a:p>
            <a:pPr algn="just" indent="-342900" lvl="2" marL="1028700">
              <a:lnSpc>
                <a:spcPct val="107000"/>
              </a:lnSpc>
              <a:spcBef>
                <a:spcPts val="0"/>
              </a:spcBef>
              <a:spcAft>
                <a:spcPts val="800"/>
              </a:spcAft>
              <a:buFont typeface="Wingdings" panose="05000000000000000000" pitchFamily="2" charset="2"/>
              <a:buChar char="Ø"/>
            </a:pPr>
            <a:r>
              <a:rPr dirty="0" sz="3300" lang="en-US">
                <a:ea typeface="Calibri" panose="020F0502020204030204" pitchFamily="34" charset="0"/>
                <a:cs typeface="Times New Roman" panose="02020603050405020304" pitchFamily="18" charset="0"/>
              </a:rPr>
              <a:t>Early identification</a:t>
            </a:r>
          </a:p>
          <a:p>
            <a:pPr algn="just" indent="-342900" lvl="2" marL="1028700">
              <a:lnSpc>
                <a:spcPct val="107000"/>
              </a:lnSpc>
              <a:spcBef>
                <a:spcPts val="0"/>
              </a:spcBef>
              <a:spcAft>
                <a:spcPts val="800"/>
              </a:spcAft>
              <a:buFont typeface="Wingdings" panose="05000000000000000000" pitchFamily="2" charset="2"/>
              <a:buChar char="Ø"/>
            </a:pPr>
            <a:r>
              <a:rPr dirty="0" sz="3300" lang="en-US">
                <a:ea typeface="Calibri" panose="020F0502020204030204" pitchFamily="34" charset="0"/>
                <a:cs typeface="Times New Roman" panose="02020603050405020304" pitchFamily="18" charset="0"/>
              </a:rPr>
              <a:t>Treatment of contact and cases</a:t>
            </a:r>
          </a:p>
          <a:p>
            <a:pPr algn="just" indent="-342900" lvl="2" marL="1028700">
              <a:lnSpc>
                <a:spcPct val="107000"/>
              </a:lnSpc>
              <a:spcBef>
                <a:spcPts val="0"/>
              </a:spcBef>
              <a:spcAft>
                <a:spcPts val="800"/>
              </a:spcAft>
              <a:buFont typeface="Wingdings" panose="05000000000000000000" pitchFamily="2" charset="2"/>
              <a:buChar char="Ø"/>
            </a:pPr>
            <a:r>
              <a:rPr dirty="0" sz="3300" lang="en-US">
                <a:ea typeface="Calibri" panose="020F0502020204030204" pitchFamily="34" charset="0"/>
                <a:cs typeface="Times New Roman" panose="02020603050405020304" pitchFamily="18" charset="0"/>
              </a:rPr>
              <a:t>Defaulter tracing </a:t>
            </a:r>
          </a:p>
          <a:p>
            <a:pPr algn="just" marL="0" marR="0">
              <a:lnSpc>
                <a:spcPct val="107000"/>
              </a:lnSpc>
              <a:spcBef>
                <a:spcPts val="0"/>
              </a:spcBef>
              <a:spcAft>
                <a:spcPts val="800"/>
              </a:spcAft>
            </a:pPr>
            <a:r>
              <a:rPr b="1" dirty="0" sz="3300" lang="en-US">
                <a:ea typeface="Calibri" panose="020F0502020204030204" pitchFamily="34" charset="0"/>
                <a:cs typeface="Times New Roman" panose="02020603050405020304" pitchFamily="18" charset="0"/>
              </a:rPr>
              <a:t>Infection Prevention of Air Borne diseases</a:t>
            </a:r>
            <a:endParaRPr dirty="0" sz="3300" lang="en-US">
              <a:ea typeface="Calibri" panose="020F0502020204030204" pitchFamily="34" charset="0"/>
              <a:cs typeface="Times New Roman" panose="02020603050405020304" pitchFamily="18" charset="0"/>
            </a:endParaRPr>
          </a:p>
          <a:p>
            <a:pPr algn="just" indent="-342900" lvl="2" marL="1028700">
              <a:lnSpc>
                <a:spcPct val="107000"/>
              </a:lnSpc>
              <a:spcBef>
                <a:spcPts val="0"/>
              </a:spcBef>
              <a:spcAft>
                <a:spcPts val="800"/>
              </a:spcAft>
              <a:buFont typeface="Wingdings" panose="05000000000000000000" pitchFamily="2" charset="2"/>
              <a:buChar char="Ø"/>
            </a:pPr>
            <a:r>
              <a:rPr dirty="0" sz="3300" lang="en-US" smtClean="0">
                <a:ea typeface="Calibri" panose="020F0502020204030204" pitchFamily="34" charset="0"/>
                <a:cs typeface="Times New Roman" panose="02020603050405020304" pitchFamily="18" charset="0"/>
              </a:rPr>
              <a:t>Each </a:t>
            </a:r>
            <a:r>
              <a:rPr dirty="0" sz="3300" lang="en-US">
                <a:ea typeface="Calibri" panose="020F0502020204030204" pitchFamily="34" charset="0"/>
                <a:cs typeface="Times New Roman" panose="02020603050405020304" pitchFamily="18" charset="0"/>
              </a:rPr>
              <a:t>facility should have a written airborne disease(TB/MDR-TB) infection </a:t>
            </a:r>
            <a:r>
              <a:rPr dirty="0" sz="3300" lang="en-US" smtClean="0">
                <a:ea typeface="Calibri" panose="020F0502020204030204" pitchFamily="34" charset="0"/>
                <a:cs typeface="Times New Roman" panose="02020603050405020304" pitchFamily="18" charset="0"/>
              </a:rPr>
              <a:t>prevention control </a:t>
            </a:r>
            <a:r>
              <a:rPr dirty="0" sz="3300" lang="en-US">
                <a:ea typeface="Calibri" panose="020F0502020204030204" pitchFamily="34" charset="0"/>
                <a:cs typeface="Times New Roman" panose="02020603050405020304" pitchFamily="18" charset="0"/>
              </a:rPr>
              <a:t>plan that outlines protocol for the immediate Recognition, Separation, Investigation for TB; Provision of services and/or Referral for services of patients with suspected or confirmed TB disease </a:t>
            </a:r>
          </a:p>
          <a:p>
            <a:pPr algn="just" indent="-342900" lvl="2" marL="1028700">
              <a:lnSpc>
                <a:spcPct val="107000"/>
              </a:lnSpc>
              <a:spcBef>
                <a:spcPts val="0"/>
              </a:spcBef>
              <a:spcAft>
                <a:spcPts val="800"/>
              </a:spcAft>
              <a:buFont typeface="Wingdings" panose="05000000000000000000" pitchFamily="2" charset="2"/>
              <a:buChar char="Ø"/>
            </a:pPr>
            <a:r>
              <a:rPr dirty="0" sz="3300" lang="en-US" smtClean="0">
                <a:ea typeface="Calibri" panose="020F0502020204030204" pitchFamily="34" charset="0"/>
                <a:cs typeface="Times New Roman" panose="02020603050405020304" pitchFamily="18" charset="0"/>
              </a:rPr>
              <a:t>Administrative </a:t>
            </a:r>
            <a:r>
              <a:rPr dirty="0" sz="3300" lang="en-US">
                <a:ea typeface="Calibri" panose="020F0502020204030204" pitchFamily="34" charset="0"/>
                <a:cs typeface="Times New Roman" panose="02020603050405020304" pitchFamily="18" charset="0"/>
              </a:rPr>
              <a:t>support for implementation of the plan, including quality assurance should be available</a:t>
            </a:r>
          </a:p>
          <a:p>
            <a:endParaRPr dirty="0" lang="en-US"/>
          </a:p>
        </p:txBody>
      </p:sp>
      <p:sp>
        <p:nvSpPr>
          <p:cNvPr id="1049611" name="Slide Number Placeholder 3"/>
          <p:cNvSpPr>
            <a:spLocks noGrp="1"/>
          </p:cNvSpPr>
          <p:nvPr>
            <p:ph type="sldNum" sz="quarter" idx="12"/>
          </p:nvPr>
        </p:nvSpPr>
        <p:spPr/>
        <p:txBody>
          <a:bodyPr/>
          <a:p>
            <a:fld id="{5F0F26D2-990D-4104-B198-15B1F813F25B}" type="slidenum">
              <a:rPr lang="en-US" smtClean="0"/>
              <a:t>312</a:t>
            </a:fld>
            <a:endParaRPr lang="en-US"/>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711" name=""/>
        <p:cNvGrpSpPr/>
        <p:nvPr/>
      </p:nvGrpSpPr>
      <p:grpSpPr>
        <a:xfrm>
          <a:off x="0" y="0"/>
          <a:ext cx="0" cy="0"/>
          <a:chOff x="0" y="0"/>
          <a:chExt cx="0" cy="0"/>
        </a:xfrm>
      </p:grpSpPr>
      <p:sp>
        <p:nvSpPr>
          <p:cNvPr id="1049612" name="Title 1"/>
          <p:cNvSpPr>
            <a:spLocks noGrp="1"/>
          </p:cNvSpPr>
          <p:nvPr>
            <p:ph type="title"/>
          </p:nvPr>
        </p:nvSpPr>
        <p:spPr/>
        <p:txBody>
          <a:bodyPr/>
          <a:p>
            <a:pPr algn="ctr"/>
            <a:r>
              <a:rPr dirty="0" lang="en-US">
                <a:solidFill>
                  <a:srgbClr val="FF0000"/>
                </a:solidFill>
              </a:rPr>
              <a:t>14. Cardiac Disease In Pregnancy</a:t>
            </a:r>
            <a:endParaRPr dirty="0" lang="en-US"/>
          </a:p>
        </p:txBody>
      </p:sp>
      <p:sp>
        <p:nvSpPr>
          <p:cNvPr id="1049613" name="Content Placeholder 2"/>
          <p:cNvSpPr>
            <a:spLocks noGrp="1"/>
          </p:cNvSpPr>
          <p:nvPr>
            <p:ph idx="1"/>
          </p:nvPr>
        </p:nvSpPr>
        <p:spPr/>
        <p:txBody>
          <a:bodyPr>
            <a:normAutofit fontScale="92500" lnSpcReduction="10000"/>
          </a:bodyPr>
          <a:p>
            <a:pPr defTabSz="457200" lvl="0">
              <a:lnSpc>
                <a:spcPct val="100000"/>
              </a:lnSpc>
              <a:buClr>
                <a:schemeClr val="tx1"/>
              </a:buClr>
              <a:buSzPct val="80000"/>
              <a:buFont typeface="Wingdings" panose="05000000000000000000" pitchFamily="2" charset="2"/>
              <a:buChar char="Ø"/>
            </a:pPr>
            <a:r>
              <a:rPr dirty="0" lang="en-US">
                <a:solidFill>
                  <a:prstClr val="black">
                    <a:lumMod val="75000"/>
                    <a:lumOff val="25000"/>
                  </a:prstClr>
                </a:solidFill>
              </a:rPr>
              <a:t>These are disorders that affect the heart muscles, valves or blood vessels in pregnancy. The disease impairs the ability of the heart to supply tissue with oxygen.</a:t>
            </a:r>
          </a:p>
          <a:p>
            <a:pPr defTabSz="457200" lvl="0">
              <a:lnSpc>
                <a:spcPct val="100000"/>
              </a:lnSpc>
              <a:buClr>
                <a:schemeClr val="tx1"/>
              </a:buClr>
              <a:buSzPct val="80000"/>
              <a:buFont typeface="Wingdings" panose="05000000000000000000" pitchFamily="2" charset="2"/>
              <a:buChar char="Ø"/>
            </a:pPr>
            <a:r>
              <a:rPr dirty="0" lang="en-US">
                <a:solidFill>
                  <a:prstClr val="black">
                    <a:lumMod val="75000"/>
                    <a:lumOff val="25000"/>
                  </a:prstClr>
                </a:solidFill>
              </a:rPr>
              <a:t>Cardiovascular  disorders  complicate  1%  of  all  pregnancies,  </a:t>
            </a:r>
          </a:p>
          <a:p>
            <a:pPr defTabSz="457200" lvl="0">
              <a:lnSpc>
                <a:spcPct val="100000"/>
              </a:lnSpc>
              <a:buClr>
                <a:schemeClr val="tx1"/>
              </a:buClr>
              <a:buSzPct val="80000"/>
              <a:buFont typeface="Wingdings" panose="05000000000000000000" pitchFamily="2" charset="2"/>
              <a:buChar char="Ø"/>
            </a:pPr>
            <a:r>
              <a:rPr dirty="0" lang="en-US" smtClean="0">
                <a:solidFill>
                  <a:prstClr val="black">
                    <a:lumMod val="75000"/>
                    <a:lumOff val="25000"/>
                  </a:prstClr>
                </a:solidFill>
              </a:rPr>
              <a:t>They   include:</a:t>
            </a:r>
          </a:p>
          <a:p>
            <a:pPr defTabSz="457200" lvl="3">
              <a:lnSpc>
                <a:spcPct val="100000"/>
              </a:lnSpc>
              <a:buClr>
                <a:schemeClr val="tx1"/>
              </a:buClr>
              <a:buSzPct val="80000"/>
              <a:buFont typeface="Wingdings" panose="05000000000000000000" pitchFamily="2" charset="2"/>
              <a:buChar char="Ø"/>
            </a:pPr>
            <a:r>
              <a:rPr dirty="0" sz="3000" lang="en-US" smtClean="0">
                <a:solidFill>
                  <a:prstClr val="black">
                    <a:lumMod val="75000"/>
                    <a:lumOff val="25000"/>
                  </a:prstClr>
                </a:solidFill>
              </a:rPr>
              <a:t> Pre-existing  </a:t>
            </a:r>
            <a:r>
              <a:rPr dirty="0" sz="3000" lang="en-US">
                <a:solidFill>
                  <a:prstClr val="black">
                    <a:lumMod val="75000"/>
                    <a:lumOff val="25000"/>
                  </a:prstClr>
                </a:solidFill>
              </a:rPr>
              <a:t>diseases</a:t>
            </a:r>
            <a:r>
              <a:rPr dirty="0" lang="en-US">
                <a:solidFill>
                  <a:prstClr val="black">
                    <a:lumMod val="75000"/>
                    <a:lumOff val="25000"/>
                  </a:prstClr>
                </a:solidFill>
              </a:rPr>
              <a:t>, </a:t>
            </a:r>
            <a:endParaRPr dirty="0" lang="en-US" smtClean="0">
              <a:solidFill>
                <a:prstClr val="black">
                  <a:lumMod val="75000"/>
                  <a:lumOff val="25000"/>
                </a:prstClr>
              </a:solidFill>
            </a:endParaRPr>
          </a:p>
          <a:p>
            <a:pPr defTabSz="457200" lvl="3">
              <a:lnSpc>
                <a:spcPct val="100000"/>
              </a:lnSpc>
              <a:buClr>
                <a:schemeClr val="tx1"/>
              </a:buClr>
              <a:buSzPct val="80000"/>
              <a:buFont typeface="Wingdings" panose="05000000000000000000" pitchFamily="2" charset="2"/>
              <a:buChar char="Ø"/>
            </a:pPr>
            <a:r>
              <a:rPr dirty="0" sz="2800" lang="en-US">
                <a:solidFill>
                  <a:prstClr val="black">
                    <a:lumMod val="75000"/>
                    <a:lumOff val="25000"/>
                  </a:prstClr>
                </a:solidFill>
              </a:rPr>
              <a:t>C</a:t>
            </a:r>
            <a:r>
              <a:rPr dirty="0" sz="2800" lang="en-US" smtClean="0">
                <a:solidFill>
                  <a:prstClr val="black">
                    <a:lumMod val="75000"/>
                    <a:lumOff val="25000"/>
                  </a:prstClr>
                </a:solidFill>
              </a:rPr>
              <a:t>onditions  </a:t>
            </a:r>
            <a:r>
              <a:rPr dirty="0" sz="2800" lang="en-US">
                <a:solidFill>
                  <a:prstClr val="black">
                    <a:lumMod val="75000"/>
                    <a:lumOff val="25000"/>
                  </a:prstClr>
                </a:solidFill>
              </a:rPr>
              <a:t>developed  during  pregnancy  </a:t>
            </a:r>
          </a:p>
          <a:p>
            <a:pPr defTabSz="457200" lvl="3">
              <a:lnSpc>
                <a:spcPct val="100000"/>
              </a:lnSpc>
              <a:buClr>
                <a:schemeClr val="tx1"/>
              </a:buClr>
              <a:buSzPct val="80000"/>
              <a:buFont typeface="Wingdings" panose="05000000000000000000" pitchFamily="2" charset="2"/>
              <a:buChar char="Ø"/>
            </a:pPr>
            <a:r>
              <a:rPr dirty="0" sz="2800" lang="en-US" smtClean="0">
                <a:solidFill>
                  <a:prstClr val="black">
                    <a:lumMod val="75000"/>
                    <a:lumOff val="25000"/>
                  </a:prstClr>
                </a:solidFill>
              </a:rPr>
              <a:t>Conditions developing during  </a:t>
            </a:r>
            <a:r>
              <a:rPr dirty="0" sz="2800" lang="en-US">
                <a:solidFill>
                  <a:prstClr val="black">
                    <a:lumMod val="75000"/>
                    <a:lumOff val="25000"/>
                  </a:prstClr>
                </a:solidFill>
              </a:rPr>
              <a:t>the  postpartum  period,  </a:t>
            </a:r>
            <a:endParaRPr dirty="0" sz="2800" lang="en-US" smtClean="0">
              <a:solidFill>
                <a:prstClr val="black">
                  <a:lumMod val="75000"/>
                  <a:lumOff val="25000"/>
                </a:prstClr>
              </a:solidFill>
            </a:endParaRPr>
          </a:p>
          <a:p>
            <a:pPr defTabSz="457200" lvl="3">
              <a:lnSpc>
                <a:spcPct val="100000"/>
              </a:lnSpc>
              <a:buClr>
                <a:schemeClr val="tx1"/>
              </a:buClr>
              <a:buSzPct val="80000"/>
              <a:buFont typeface="Wingdings" panose="05000000000000000000" pitchFamily="2" charset="2"/>
              <a:buChar char="Ø"/>
            </a:pPr>
            <a:r>
              <a:rPr dirty="0" sz="2800" lang="en-US" smtClean="0">
                <a:solidFill>
                  <a:prstClr val="black">
                    <a:lumMod val="75000"/>
                    <a:lumOff val="25000"/>
                  </a:prstClr>
                </a:solidFill>
              </a:rPr>
              <a:t>Congenital  </a:t>
            </a:r>
            <a:r>
              <a:rPr dirty="0" sz="2800" lang="en-US">
                <a:solidFill>
                  <a:prstClr val="black">
                    <a:lumMod val="75000"/>
                    <a:lumOff val="25000"/>
                  </a:prstClr>
                </a:solidFill>
              </a:rPr>
              <a:t>or  acquired  structural abnormalities  and  arrhythmias</a:t>
            </a:r>
            <a:r>
              <a:rPr dirty="0" lang="en-US">
                <a:solidFill>
                  <a:prstClr val="black">
                    <a:lumMod val="75000"/>
                    <a:lumOff val="25000"/>
                  </a:prstClr>
                </a:solidFill>
              </a:rPr>
              <a:t>.</a:t>
            </a:r>
          </a:p>
          <a:p>
            <a:endParaRPr dirty="0" lang="en-US"/>
          </a:p>
        </p:txBody>
      </p:sp>
      <p:sp>
        <p:nvSpPr>
          <p:cNvPr id="1049614" name="Slide Number Placeholder 3"/>
          <p:cNvSpPr>
            <a:spLocks noGrp="1"/>
          </p:cNvSpPr>
          <p:nvPr>
            <p:ph type="sldNum" sz="quarter" idx="12"/>
          </p:nvPr>
        </p:nvSpPr>
        <p:spPr/>
        <p:txBody>
          <a:bodyPr/>
          <a:p>
            <a:fld id="{5F0F26D2-990D-4104-B198-15B1F813F25B}" type="slidenum">
              <a:rPr lang="en-US" smtClean="0"/>
              <a:t>313</a:t>
            </a:fld>
            <a:endParaRPr lang="en-US"/>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sp>
        <p:nvSpPr>
          <p:cNvPr id="1049615" name="Title 1"/>
          <p:cNvSpPr>
            <a:spLocks noGrp="1"/>
          </p:cNvSpPr>
          <p:nvPr>
            <p:ph type="title"/>
          </p:nvPr>
        </p:nvSpPr>
        <p:spPr/>
        <p:txBody>
          <a:bodyPr/>
          <a:p>
            <a:r>
              <a:rPr dirty="0" lang="en-US" smtClean="0">
                <a:solidFill>
                  <a:srgbClr val="00B0F0"/>
                </a:solidFill>
              </a:rPr>
              <a:t>  Physiological </a:t>
            </a:r>
            <a:r>
              <a:rPr dirty="0" lang="en-US">
                <a:solidFill>
                  <a:srgbClr val="00B0F0"/>
                </a:solidFill>
              </a:rPr>
              <a:t>changes in the cardiac system</a:t>
            </a:r>
            <a:endParaRPr dirty="0" lang="en-US"/>
          </a:p>
        </p:txBody>
      </p:sp>
      <p:sp>
        <p:nvSpPr>
          <p:cNvPr id="1049616" name="Content Placeholder 2"/>
          <p:cNvSpPr>
            <a:spLocks noGrp="1"/>
          </p:cNvSpPr>
          <p:nvPr>
            <p:ph idx="1"/>
          </p:nvPr>
        </p:nvSpPr>
        <p:spPr/>
        <p:txBody>
          <a:bodyPr>
            <a:normAutofit lnSpcReduction="10000"/>
          </a:bodyPr>
          <a:p>
            <a:pPr indent="-342900" lvl="1" marL="571500">
              <a:lnSpc>
                <a:spcPct val="15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There are changes that occur in the cardiac system during pregnancy due to the increased demand in the </a:t>
            </a:r>
            <a:r>
              <a:rPr dirty="0" sz="2800" lang="en-US" err="1">
                <a:solidFill>
                  <a:prstClr val="black"/>
                </a:solidFill>
                <a:ea typeface="Times New Roman" panose="02020603050405020304" pitchFamily="18" charset="0"/>
              </a:rPr>
              <a:t>foeto</a:t>
            </a:r>
            <a:r>
              <a:rPr dirty="0" sz="2800" lang="en-US">
                <a:solidFill>
                  <a:prstClr val="black"/>
                </a:solidFill>
                <a:ea typeface="Times New Roman" panose="02020603050405020304" pitchFamily="18" charset="0"/>
              </a:rPr>
              <a:t>-placental unit. </a:t>
            </a:r>
          </a:p>
          <a:p>
            <a:pPr indent="-342900" lvl="1" marL="571500">
              <a:lnSpc>
                <a:spcPct val="150000"/>
              </a:lnSpc>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These changes increase the workload of the heart. </a:t>
            </a:r>
            <a:endParaRPr dirty="0" sz="2800" lang="en-US" smtClean="0">
              <a:solidFill>
                <a:prstClr val="black"/>
              </a:solidFill>
              <a:ea typeface="Times New Roman" panose="02020603050405020304" pitchFamily="18" charset="0"/>
            </a:endParaRPr>
          </a:p>
          <a:p>
            <a:pPr indent="-342900" lvl="1" marL="571500">
              <a:lnSpc>
                <a:spcPct val="150000"/>
              </a:lnSpc>
              <a:spcBef>
                <a:spcPts val="0"/>
              </a:spcBef>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major changes are: </a:t>
            </a:r>
          </a:p>
          <a:p>
            <a:pPr indent="-514350" lvl="3" marL="1657350">
              <a:lnSpc>
                <a:spcPct val="150000"/>
              </a:lnSpc>
              <a:spcBef>
                <a:spcPts val="0"/>
              </a:spcBef>
              <a:buFont typeface="+mj-lt"/>
              <a:buAutoNum type="arabicPeriod"/>
            </a:pPr>
            <a:r>
              <a:rPr dirty="0" sz="2800" lang="en-US">
                <a:solidFill>
                  <a:prstClr val="black"/>
                </a:solidFill>
                <a:ea typeface="Times New Roman" panose="02020603050405020304" pitchFamily="18" charset="0"/>
              </a:rPr>
              <a:t>Blood volume increases by 35%</a:t>
            </a:r>
          </a:p>
          <a:p>
            <a:pPr indent="-514350" lvl="3" marL="1657350">
              <a:lnSpc>
                <a:spcPct val="150000"/>
              </a:lnSpc>
              <a:spcBef>
                <a:spcPts val="0"/>
              </a:spcBef>
              <a:buFont typeface="+mj-lt"/>
              <a:buAutoNum type="arabicPeriod"/>
            </a:pPr>
            <a:r>
              <a:rPr dirty="0" sz="2800" lang="en-US">
                <a:solidFill>
                  <a:prstClr val="black"/>
                </a:solidFill>
                <a:ea typeface="Times New Roman" panose="02020603050405020304" pitchFamily="18" charset="0"/>
              </a:rPr>
              <a:t>Cardiac output increases by 40%, that is from </a:t>
            </a:r>
            <a:br>
              <a:rPr dirty="0" sz="2800" lang="en-US">
                <a:solidFill>
                  <a:prstClr val="black"/>
                </a:solidFill>
                <a:ea typeface="Times New Roman" panose="02020603050405020304" pitchFamily="18" charset="0"/>
              </a:rPr>
            </a:br>
            <a:r>
              <a:rPr dirty="0" sz="2800" lang="en-US">
                <a:solidFill>
                  <a:prstClr val="black"/>
                </a:solidFill>
                <a:ea typeface="Times New Roman" panose="02020603050405020304" pitchFamily="18" charset="0"/>
              </a:rPr>
              <a:t>4.5 to 6l/min</a:t>
            </a:r>
          </a:p>
          <a:p>
            <a:endParaRPr dirty="0" lang="en-US"/>
          </a:p>
        </p:txBody>
      </p:sp>
      <p:sp>
        <p:nvSpPr>
          <p:cNvPr id="1049617" name="Slide Number Placeholder 3"/>
          <p:cNvSpPr>
            <a:spLocks noGrp="1"/>
          </p:cNvSpPr>
          <p:nvPr>
            <p:ph type="sldNum" sz="quarter" idx="12"/>
          </p:nvPr>
        </p:nvSpPr>
        <p:spPr/>
        <p:txBody>
          <a:bodyPr/>
          <a:p>
            <a:fld id="{5F0F26D2-990D-4104-B198-15B1F813F25B}" type="slidenum">
              <a:rPr lang="en-US" smtClean="0"/>
              <a:t>314</a:t>
            </a:fld>
            <a:endParaRPr lang="en-US"/>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713" name=""/>
        <p:cNvGrpSpPr/>
        <p:nvPr/>
      </p:nvGrpSpPr>
      <p:grpSpPr>
        <a:xfrm>
          <a:off x="0" y="0"/>
          <a:ext cx="0" cy="0"/>
          <a:chOff x="0" y="0"/>
          <a:chExt cx="0" cy="0"/>
        </a:xfrm>
      </p:grpSpPr>
      <p:sp>
        <p:nvSpPr>
          <p:cNvPr id="1049618" name="Title 1"/>
          <p:cNvSpPr>
            <a:spLocks noGrp="1"/>
          </p:cNvSpPr>
          <p:nvPr>
            <p:ph type="title"/>
          </p:nvPr>
        </p:nvSpPr>
        <p:spPr>
          <a:xfrm>
            <a:off x="838200" y="1"/>
            <a:ext cx="10515600" cy="1030310"/>
          </a:xfrm>
        </p:spPr>
        <p:txBody>
          <a:bodyPr>
            <a:normAutofit/>
          </a:bodyPr>
          <a:p>
            <a:r>
              <a:rPr dirty="0" lang="en-US" smtClean="0">
                <a:solidFill>
                  <a:srgbClr val="00B0F0"/>
                </a:solidFill>
              </a:rPr>
              <a:t>Physiological changes in the cardiac system</a:t>
            </a:r>
            <a:endParaRPr dirty="0" lang="en-US">
              <a:solidFill>
                <a:srgbClr val="00B0F0"/>
              </a:solidFill>
            </a:endParaRPr>
          </a:p>
        </p:txBody>
      </p:sp>
      <p:sp>
        <p:nvSpPr>
          <p:cNvPr id="1049619" name="Content Placeholder 2"/>
          <p:cNvSpPr>
            <a:spLocks noGrp="1"/>
          </p:cNvSpPr>
          <p:nvPr>
            <p:ph idx="1"/>
          </p:nvPr>
        </p:nvSpPr>
        <p:spPr>
          <a:xfrm>
            <a:off x="838200" y="991673"/>
            <a:ext cx="10515600" cy="5422006"/>
          </a:xfrm>
        </p:spPr>
        <p:txBody>
          <a:bodyPr>
            <a:normAutofit/>
          </a:bodyPr>
          <a:p>
            <a:pPr algn="just" indent="-514350" lvl="2" marL="1200150">
              <a:lnSpc>
                <a:spcPct val="100000"/>
              </a:lnSpc>
              <a:spcBef>
                <a:spcPts val="0"/>
              </a:spcBef>
              <a:buFont typeface="Wingdings" panose="05000000000000000000" pitchFamily="2" charset="2"/>
              <a:buChar char="Ø"/>
            </a:pPr>
            <a:r>
              <a:rPr dirty="0" sz="2800" lang="en-US">
                <a:ea typeface="Times New Roman" panose="02020603050405020304" pitchFamily="18" charset="0"/>
              </a:rPr>
              <a:t>The extra work that the heart has to do is reduced </a:t>
            </a:r>
            <a:r>
              <a:rPr dirty="0" sz="2800" lang="en-US" smtClean="0">
                <a:ea typeface="Times New Roman" panose="02020603050405020304" pitchFamily="18" charset="0"/>
              </a:rPr>
              <a:t>by:</a:t>
            </a: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The </a:t>
            </a:r>
            <a:r>
              <a:rPr dirty="0" sz="2800" lang="en-US">
                <a:ea typeface="Times New Roman" panose="02020603050405020304" pitchFamily="18" charset="0"/>
              </a:rPr>
              <a:t>decreased blood viscosity and lowered peripheral </a:t>
            </a:r>
            <a:r>
              <a:rPr dirty="0" sz="2800" lang="en-US" smtClean="0">
                <a:ea typeface="Times New Roman" panose="02020603050405020304" pitchFamily="18" charset="0"/>
              </a:rPr>
              <a:t>resistance</a:t>
            </a:r>
            <a:r>
              <a:rPr dirty="0" sz="2800" lang="en-US">
                <a:ea typeface="Times New Roman" panose="02020603050405020304" pitchFamily="18" charset="0"/>
              </a:rPr>
              <a:t> </a:t>
            </a:r>
            <a:r>
              <a:rPr dirty="0" sz="2800" lang="en-US" smtClean="0">
                <a:ea typeface="Times New Roman" panose="02020603050405020304" pitchFamily="18" charset="0"/>
              </a:rPr>
              <a:t>due to vasodilation.</a:t>
            </a: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The </a:t>
            </a:r>
            <a:r>
              <a:rPr dirty="0" sz="2800" lang="en-US">
                <a:ea typeface="Times New Roman" panose="02020603050405020304" pitchFamily="18" charset="0"/>
              </a:rPr>
              <a:t>pulse rate rises slightly in order to pump out the extra blood around the body</a:t>
            </a:r>
            <a:r>
              <a:rPr dirty="0" sz="2800" lang="en-US" smtClean="0">
                <a:ea typeface="Times New Roman" panose="02020603050405020304" pitchFamily="18" charset="0"/>
              </a:rPr>
              <a:t>.</a:t>
            </a:r>
          </a:p>
          <a:p>
            <a:pPr algn="just" indent="-514350" lvl="5" marL="2571750">
              <a:lnSpc>
                <a:spcPct val="100000"/>
              </a:lnSpc>
              <a:spcBef>
                <a:spcPts val="0"/>
              </a:spcBef>
              <a:buFont typeface="+mj-lt"/>
              <a:buAutoNum type="arabicPeriod"/>
            </a:pPr>
            <a:r>
              <a:rPr dirty="0" sz="2800" lang="en-US" smtClean="0">
                <a:ea typeface="Times New Roman" panose="02020603050405020304" pitchFamily="18" charset="0"/>
              </a:rPr>
              <a:t> Oxygen consumption is raised.</a:t>
            </a:r>
          </a:p>
          <a:p>
            <a:pPr algn="just" indent="-514350" lvl="2" marL="12001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The heart is displaced upwards during the last trimester by the gravid uterus</a:t>
            </a:r>
            <a:r>
              <a:rPr dirty="0" sz="2800" lang="en-US" smtClean="0">
                <a:ea typeface="Times New Roman" panose="02020603050405020304" pitchFamily="18" charset="0"/>
              </a:rPr>
              <a:t>.</a:t>
            </a:r>
          </a:p>
          <a:p>
            <a:pPr algn="just" indent="-514350" lvl="2" marL="12001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dirty="0" sz="2800" lang="en-US">
                <a:ea typeface="Times New Roman" panose="02020603050405020304" pitchFamily="18" charset="0"/>
              </a:rPr>
              <a:t>During the third stage of </a:t>
            </a:r>
            <a:r>
              <a:rPr dirty="0" sz="2800" lang="en-US" err="1">
                <a:ea typeface="Times New Roman" panose="02020603050405020304" pitchFamily="18" charset="0"/>
              </a:rPr>
              <a:t>labour</a:t>
            </a:r>
            <a:r>
              <a:rPr dirty="0" sz="2800" lang="en-US">
                <a:ea typeface="Times New Roman" panose="02020603050405020304" pitchFamily="18" charset="0"/>
              </a:rPr>
              <a:t> 300 to 400ml of blood is added to the circulating volume by the contracting uterus.</a:t>
            </a:r>
          </a:p>
          <a:p>
            <a:pPr algn="just" indent="0" lvl="2" marL="685800">
              <a:lnSpc>
                <a:spcPct val="100000"/>
              </a:lnSpc>
              <a:spcBef>
                <a:spcPts val="0"/>
              </a:spcBef>
              <a:buNone/>
            </a:pPr>
            <a:r>
              <a:rPr b="1" dirty="0" sz="2800" lang="en-US" smtClean="0">
                <a:ea typeface="Times New Roman" panose="02020603050405020304" pitchFamily="18" charset="0"/>
              </a:rPr>
              <a:t>These </a:t>
            </a:r>
            <a:r>
              <a:rPr b="1" dirty="0" sz="2800" lang="en-US">
                <a:ea typeface="Times New Roman" panose="02020603050405020304" pitchFamily="18" charset="0"/>
              </a:rPr>
              <a:t>changes </a:t>
            </a:r>
            <a:r>
              <a:rPr dirty="0" sz="2800" lang="en-US">
                <a:ea typeface="Times New Roman" panose="02020603050405020304" pitchFamily="18" charset="0"/>
              </a:rPr>
              <a:t>commence in early pregnancy and gradually reach their maximum at the 30th week and are maintained until term</a:t>
            </a:r>
            <a:r>
              <a:rPr dirty="0" lang="en-US">
                <a:ea typeface="Times New Roman" panose="02020603050405020304" pitchFamily="18" charset="0"/>
              </a:rPr>
              <a:t>.</a:t>
            </a:r>
            <a:endParaRPr dirty="0" sz="3200" lang="en-US">
              <a:ea typeface="Times New Roman" panose="02020603050405020304" pitchFamily="18" charset="0"/>
            </a:endParaRPr>
          </a:p>
          <a:p>
            <a:endParaRPr dirty="0" lang="en-US"/>
          </a:p>
        </p:txBody>
      </p:sp>
      <p:sp>
        <p:nvSpPr>
          <p:cNvPr id="1049620" name="Slide Number Placeholder 3"/>
          <p:cNvSpPr>
            <a:spLocks noGrp="1"/>
          </p:cNvSpPr>
          <p:nvPr>
            <p:ph type="sldNum" sz="quarter" idx="12"/>
          </p:nvPr>
        </p:nvSpPr>
        <p:spPr/>
        <p:txBody>
          <a:bodyPr/>
          <a:p>
            <a:fld id="{5F0F26D2-990D-4104-B198-15B1F813F25B}" type="slidenum">
              <a:rPr lang="en-US" smtClean="0"/>
              <a:t>315</a:t>
            </a:fld>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714" name=""/>
        <p:cNvGrpSpPr/>
        <p:nvPr/>
      </p:nvGrpSpPr>
      <p:grpSpPr>
        <a:xfrm>
          <a:off x="0" y="0"/>
          <a:ext cx="0" cy="0"/>
          <a:chOff x="0" y="0"/>
          <a:chExt cx="0" cy="0"/>
        </a:xfrm>
      </p:grpSpPr>
      <p:sp>
        <p:nvSpPr>
          <p:cNvPr id="1049621" name="Title 1"/>
          <p:cNvSpPr>
            <a:spLocks noGrp="1"/>
          </p:cNvSpPr>
          <p:nvPr>
            <p:ph type="title"/>
          </p:nvPr>
        </p:nvSpPr>
        <p:spPr>
          <a:xfrm>
            <a:off x="838200" y="141668"/>
            <a:ext cx="10515600" cy="965915"/>
          </a:xfrm>
        </p:spPr>
        <p:txBody>
          <a:bodyPr/>
          <a:p>
            <a:pPr algn="ctr"/>
            <a:r>
              <a:rPr b="1" dirty="0" lang="en-US" smtClean="0">
                <a:solidFill>
                  <a:srgbClr val="00B0F0"/>
                </a:solidFill>
              </a:rPr>
              <a:t>Risk factors for heart disease</a:t>
            </a:r>
            <a:endParaRPr b="1" dirty="0" lang="en-US">
              <a:solidFill>
                <a:srgbClr val="00B0F0"/>
              </a:solidFill>
            </a:endParaRPr>
          </a:p>
        </p:txBody>
      </p:sp>
      <p:sp>
        <p:nvSpPr>
          <p:cNvPr id="1049622" name="Content Placeholder 2"/>
          <p:cNvSpPr>
            <a:spLocks noGrp="1"/>
          </p:cNvSpPr>
          <p:nvPr>
            <p:ph idx="1"/>
          </p:nvPr>
        </p:nvSpPr>
        <p:spPr>
          <a:xfrm>
            <a:off x="838199" y="1120462"/>
            <a:ext cx="10804301" cy="5056501"/>
          </a:xfrm>
        </p:spPr>
        <p:txBody>
          <a:bodyPr>
            <a:normAutofit fontScale="77500" lnSpcReduction="20000"/>
          </a:bodyPr>
          <a:p>
            <a:pPr marL="0" marR="0">
              <a:lnSpc>
                <a:spcPct val="120000"/>
              </a:lnSpc>
              <a:spcBef>
                <a:spcPts val="0"/>
              </a:spcBef>
              <a:spcAft>
                <a:spcPts val="0"/>
              </a:spcAft>
            </a:pPr>
            <a:r>
              <a:rPr dirty="0" sz="3000" lang="en-US" smtClean="0">
                <a:ea typeface="Times New Roman" panose="02020603050405020304" pitchFamily="18" charset="0"/>
              </a:rPr>
              <a:t>The </a:t>
            </a:r>
            <a:r>
              <a:rPr dirty="0" sz="3000" lang="en-US">
                <a:ea typeface="Times New Roman" panose="02020603050405020304" pitchFamily="18" charset="0"/>
              </a:rPr>
              <a:t>following factors predispose patients to heart </a:t>
            </a:r>
            <a:r>
              <a:rPr dirty="0" sz="3000" lang="en-US" smtClean="0">
                <a:ea typeface="Times New Roman" panose="02020603050405020304" pitchFamily="18" charset="0"/>
              </a:rPr>
              <a:t>disease:</a:t>
            </a:r>
          </a:p>
          <a:p>
            <a:pPr indent="-457200" lvl="2">
              <a:lnSpc>
                <a:spcPct val="120000"/>
              </a:lnSpc>
              <a:spcBef>
                <a:spcPts val="0"/>
              </a:spcBef>
              <a:buFont typeface="+mj-lt"/>
              <a:buAutoNum type="arabicPeriod"/>
            </a:pPr>
            <a:r>
              <a:rPr b="1" dirty="0" sz="3000" lang="en-US" err="1" smtClean="0">
                <a:ea typeface="Times New Roman" panose="02020603050405020304" pitchFamily="18" charset="0"/>
              </a:rPr>
              <a:t>Anaemia</a:t>
            </a:r>
            <a:r>
              <a:rPr dirty="0" sz="3000" lang="en-US">
                <a:ea typeface="Times New Roman" panose="02020603050405020304" pitchFamily="18" charset="0"/>
              </a:rPr>
              <a:t>, which should be avoided and if present, </a:t>
            </a:r>
            <a:r>
              <a:rPr dirty="0" sz="3000" lang="en-US" err="1" smtClean="0">
                <a:ea typeface="Times New Roman" panose="02020603050405020304" pitchFamily="18" charset="0"/>
              </a:rPr>
              <a:t>igorously</a:t>
            </a:r>
            <a:r>
              <a:rPr dirty="0" sz="3000" lang="en-US" smtClean="0">
                <a:ea typeface="Times New Roman" panose="02020603050405020304" pitchFamily="18" charset="0"/>
              </a:rPr>
              <a:t> treated.</a:t>
            </a:r>
          </a:p>
          <a:p>
            <a:pPr indent="-457200" lvl="2">
              <a:lnSpc>
                <a:spcPct val="120000"/>
              </a:lnSpc>
              <a:spcBef>
                <a:spcPts val="0"/>
              </a:spcBef>
              <a:buFont typeface="+mj-lt"/>
              <a:buAutoNum type="arabicPeriod"/>
            </a:pPr>
            <a:r>
              <a:rPr b="1" dirty="0" sz="3000" lang="en-US" smtClean="0">
                <a:ea typeface="Times New Roman" panose="02020603050405020304" pitchFamily="18" charset="0"/>
              </a:rPr>
              <a:t>Infections</a:t>
            </a:r>
            <a:r>
              <a:rPr dirty="0" sz="3000" lang="en-US">
                <a:ea typeface="Times New Roman" panose="02020603050405020304" pitchFamily="18" charset="0"/>
              </a:rPr>
              <a:t>, the most common of which are upper respiratory infections. These should be treated with </a:t>
            </a:r>
            <a:r>
              <a:rPr dirty="0" sz="3000" lang="en-US" smtClean="0">
                <a:ea typeface="Times New Roman" panose="02020603050405020304" pitchFamily="18" charset="0"/>
              </a:rPr>
              <a:t>antibiotics.</a:t>
            </a:r>
          </a:p>
          <a:p>
            <a:pPr indent="-457200" lvl="2">
              <a:lnSpc>
                <a:spcPct val="120000"/>
              </a:lnSpc>
              <a:spcBef>
                <a:spcPts val="0"/>
              </a:spcBef>
              <a:buFont typeface="+mj-lt"/>
              <a:buAutoNum type="arabicPeriod"/>
            </a:pPr>
            <a:r>
              <a:rPr b="1" dirty="0" sz="3000" lang="en-US" smtClean="0">
                <a:ea typeface="Times New Roman" panose="02020603050405020304" pitchFamily="18" charset="0"/>
              </a:rPr>
              <a:t>Obesity</a:t>
            </a:r>
            <a:r>
              <a:rPr dirty="0" sz="3000" lang="en-US" smtClean="0">
                <a:ea typeface="Times New Roman" panose="02020603050405020304" pitchFamily="18" charset="0"/>
              </a:rPr>
              <a:t> </a:t>
            </a:r>
            <a:r>
              <a:rPr dirty="0" sz="3000" lang="en-US">
                <a:ea typeface="Times New Roman" panose="02020603050405020304" pitchFamily="18" charset="0"/>
              </a:rPr>
              <a:t>should be avoided. Controlled weight gain should be encouraged to avoid extra strain on the </a:t>
            </a:r>
            <a:r>
              <a:rPr dirty="0" sz="3000" lang="en-US" smtClean="0">
                <a:ea typeface="Times New Roman" panose="02020603050405020304" pitchFamily="18" charset="0"/>
              </a:rPr>
              <a:t>heart.</a:t>
            </a:r>
          </a:p>
          <a:p>
            <a:pPr indent="-457200" lvl="2">
              <a:lnSpc>
                <a:spcPct val="120000"/>
              </a:lnSpc>
              <a:spcBef>
                <a:spcPts val="0"/>
              </a:spcBef>
              <a:buFont typeface="+mj-lt"/>
              <a:buAutoNum type="arabicPeriod"/>
            </a:pPr>
            <a:r>
              <a:rPr b="1" dirty="0" sz="3000" lang="en-US" smtClean="0">
                <a:ea typeface="Times New Roman" panose="02020603050405020304" pitchFamily="18" charset="0"/>
              </a:rPr>
              <a:t>Hypertension</a:t>
            </a:r>
            <a:r>
              <a:rPr dirty="0" sz="3000" lang="en-US" smtClean="0">
                <a:ea typeface="Times New Roman" panose="02020603050405020304" pitchFamily="18" charset="0"/>
              </a:rPr>
              <a:t> </a:t>
            </a:r>
            <a:r>
              <a:rPr dirty="0" sz="3000" lang="en-US">
                <a:ea typeface="Times New Roman" panose="02020603050405020304" pitchFamily="18" charset="0"/>
              </a:rPr>
              <a:t>and </a:t>
            </a:r>
            <a:r>
              <a:rPr b="1" dirty="0" sz="3000" lang="en-US">
                <a:ea typeface="Times New Roman" panose="02020603050405020304" pitchFamily="18" charset="0"/>
              </a:rPr>
              <a:t>pre-</a:t>
            </a:r>
            <a:r>
              <a:rPr b="1" dirty="0" sz="3000" lang="en-US" err="1">
                <a:ea typeface="Times New Roman" panose="02020603050405020304" pitchFamily="18" charset="0"/>
              </a:rPr>
              <a:t>eclampsia</a:t>
            </a:r>
            <a:r>
              <a:rPr dirty="0" sz="3000" lang="en-US">
                <a:ea typeface="Times New Roman" panose="02020603050405020304" pitchFamily="18" charset="0"/>
              </a:rPr>
              <a:t> should be admitted </a:t>
            </a:r>
            <a:r>
              <a:rPr dirty="0" sz="3000" lang="en-US" smtClean="0">
                <a:ea typeface="Times New Roman" panose="02020603050405020304" pitchFamily="18" charset="0"/>
              </a:rPr>
              <a:t>and controlled.</a:t>
            </a:r>
          </a:p>
          <a:p>
            <a:pPr indent="-457200" lvl="2">
              <a:lnSpc>
                <a:spcPct val="120000"/>
              </a:lnSpc>
              <a:spcBef>
                <a:spcPts val="0"/>
              </a:spcBef>
              <a:buFont typeface="+mj-lt"/>
              <a:buAutoNum type="arabicPeriod"/>
            </a:pPr>
            <a:r>
              <a:rPr b="1" dirty="0" sz="3000" lang="en-US" smtClean="0">
                <a:ea typeface="Times New Roman" panose="02020603050405020304" pitchFamily="18" charset="0"/>
              </a:rPr>
              <a:t>Smoking </a:t>
            </a:r>
            <a:r>
              <a:rPr dirty="0" sz="3000" lang="en-US">
                <a:ea typeface="Times New Roman" panose="02020603050405020304" pitchFamily="18" charset="0"/>
              </a:rPr>
              <a:t>mothers should be advised to control their </a:t>
            </a:r>
            <a:r>
              <a:rPr dirty="0" sz="3000" lang="en-US" smtClean="0">
                <a:ea typeface="Times New Roman" panose="02020603050405020304" pitchFamily="18" charset="0"/>
              </a:rPr>
              <a:t>habits.</a:t>
            </a:r>
          </a:p>
          <a:p>
            <a:pPr indent="-457200" lvl="2">
              <a:lnSpc>
                <a:spcPct val="120000"/>
              </a:lnSpc>
              <a:spcBef>
                <a:spcPts val="0"/>
              </a:spcBef>
              <a:buFont typeface="+mj-lt"/>
              <a:buAutoNum type="arabicPeriod"/>
            </a:pPr>
            <a:r>
              <a:rPr b="1" dirty="0" sz="3000" lang="en-US" smtClean="0">
                <a:ea typeface="Times New Roman" panose="02020603050405020304" pitchFamily="18" charset="0"/>
              </a:rPr>
              <a:t>Multiple </a:t>
            </a:r>
            <a:r>
              <a:rPr b="1" dirty="0" sz="3000" lang="en-US">
                <a:ea typeface="Times New Roman" panose="02020603050405020304" pitchFamily="18" charset="0"/>
              </a:rPr>
              <a:t>pregnancies </a:t>
            </a:r>
            <a:r>
              <a:rPr dirty="0" sz="3000" lang="en-US">
                <a:ea typeface="Times New Roman" panose="02020603050405020304" pitchFamily="18" charset="0"/>
              </a:rPr>
              <a:t>should be well </a:t>
            </a:r>
            <a:r>
              <a:rPr dirty="0" sz="3000" lang="en-US" smtClean="0">
                <a:ea typeface="Times New Roman" panose="02020603050405020304" pitchFamily="18" charset="0"/>
              </a:rPr>
              <a:t>monitored.</a:t>
            </a:r>
          </a:p>
          <a:p>
            <a:pPr indent="-457200" lvl="2">
              <a:lnSpc>
                <a:spcPct val="120000"/>
              </a:lnSpc>
              <a:spcBef>
                <a:spcPts val="0"/>
              </a:spcBef>
              <a:buFont typeface="+mj-lt"/>
              <a:buAutoNum type="arabicPeriod"/>
            </a:pPr>
            <a:r>
              <a:rPr b="1" dirty="0" sz="3000" lang="en-US" smtClean="0">
                <a:ea typeface="Times New Roman" panose="02020603050405020304" pitchFamily="18" charset="0"/>
              </a:rPr>
              <a:t>Strain </a:t>
            </a:r>
            <a:r>
              <a:rPr dirty="0" sz="3000" lang="en-US">
                <a:ea typeface="Times New Roman" panose="02020603050405020304" pitchFamily="18" charset="0"/>
              </a:rPr>
              <a:t>of any form should be avoided and mothers should be encouraged to have enough rest and adequate </a:t>
            </a:r>
            <a:r>
              <a:rPr dirty="0" sz="3000" lang="en-US" smtClean="0">
                <a:ea typeface="Times New Roman" panose="02020603050405020304" pitchFamily="18" charset="0"/>
              </a:rPr>
              <a:t>sleep.</a:t>
            </a:r>
          </a:p>
          <a:p>
            <a:pPr indent="-457200" lvl="2">
              <a:lnSpc>
                <a:spcPct val="120000"/>
              </a:lnSpc>
              <a:spcBef>
                <a:spcPts val="0"/>
              </a:spcBef>
              <a:buFont typeface="+mj-lt"/>
              <a:buAutoNum type="arabicPeriod"/>
            </a:pPr>
            <a:r>
              <a:rPr b="1" dirty="0" sz="3000" lang="en-US" smtClean="0">
                <a:ea typeface="Times New Roman" panose="02020603050405020304" pitchFamily="18" charset="0"/>
              </a:rPr>
              <a:t>Exercises</a:t>
            </a:r>
            <a:r>
              <a:rPr dirty="0" sz="3000" lang="en-US" smtClean="0">
                <a:ea typeface="Times New Roman" panose="02020603050405020304" pitchFamily="18" charset="0"/>
              </a:rPr>
              <a:t> </a:t>
            </a:r>
            <a:r>
              <a:rPr dirty="0" sz="3000" lang="en-US">
                <a:ea typeface="Times New Roman" panose="02020603050405020304" pitchFamily="18" charset="0"/>
              </a:rPr>
              <a:t>that induce breathlessness should </a:t>
            </a:r>
            <a:r>
              <a:rPr dirty="0" sz="3000" lang="en-US" smtClean="0">
                <a:ea typeface="Times New Roman" panose="02020603050405020304" pitchFamily="18" charset="0"/>
              </a:rPr>
              <a:t>be discouraged.</a:t>
            </a:r>
          </a:p>
          <a:p>
            <a:pPr indent="-457200" lvl="2">
              <a:lnSpc>
                <a:spcPct val="120000"/>
              </a:lnSpc>
              <a:spcBef>
                <a:spcPts val="0"/>
              </a:spcBef>
              <a:buFont typeface="+mj-lt"/>
              <a:buAutoNum type="arabicPeriod"/>
            </a:pPr>
            <a:r>
              <a:rPr b="1" dirty="0" sz="3000" lang="en-US" smtClean="0">
                <a:ea typeface="Times New Roman" panose="02020603050405020304" pitchFamily="18" charset="0"/>
              </a:rPr>
              <a:t>Fatigue </a:t>
            </a:r>
            <a:r>
              <a:rPr dirty="0" sz="3000" lang="en-US">
                <a:ea typeface="Times New Roman" panose="02020603050405020304" pitchFamily="18" charset="0"/>
              </a:rPr>
              <a:t>of any kind should be avoided.</a:t>
            </a:r>
          </a:p>
          <a:p>
            <a:pPr algn="just" indent="0" marL="0" marR="0">
              <a:spcBef>
                <a:spcPts val="0"/>
              </a:spcBef>
              <a:spcAft>
                <a:spcPts val="0"/>
              </a:spcAft>
              <a:buNone/>
            </a:pPr>
            <a:r>
              <a:rPr dirty="0" lang="en-US">
                <a:latin typeface="Arial" panose="020B0604020202020204" pitchFamily="34" charset="0"/>
                <a:ea typeface="Times New Roman" panose="02020603050405020304" pitchFamily="18" charset="0"/>
              </a:rPr>
              <a:t> </a:t>
            </a:r>
            <a:endParaRPr dirty="0" sz="4000" lang="en-US">
              <a:latin typeface="Times New Roman" panose="02020603050405020304" pitchFamily="18" charset="0"/>
              <a:ea typeface="Times New Roman" panose="02020603050405020304" pitchFamily="18" charset="0"/>
            </a:endParaRPr>
          </a:p>
          <a:p>
            <a:endParaRPr dirty="0" lang="en-US"/>
          </a:p>
        </p:txBody>
      </p:sp>
      <p:sp>
        <p:nvSpPr>
          <p:cNvPr id="1049623" name="Slide Number Placeholder 3"/>
          <p:cNvSpPr>
            <a:spLocks noGrp="1"/>
          </p:cNvSpPr>
          <p:nvPr>
            <p:ph type="sldNum" sz="quarter" idx="12"/>
          </p:nvPr>
        </p:nvSpPr>
        <p:spPr/>
        <p:txBody>
          <a:bodyPr/>
          <a:p>
            <a:fld id="{5F0F26D2-990D-4104-B198-15B1F813F25B}" type="slidenum">
              <a:rPr lang="en-US" smtClean="0"/>
              <a:t>316</a:t>
            </a:fld>
            <a:endParaRPr lang="en-US"/>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715" name=""/>
        <p:cNvGrpSpPr/>
        <p:nvPr/>
      </p:nvGrpSpPr>
      <p:grpSpPr>
        <a:xfrm>
          <a:off x="0" y="0"/>
          <a:ext cx="0" cy="0"/>
          <a:chOff x="0" y="0"/>
          <a:chExt cx="0" cy="0"/>
        </a:xfrm>
      </p:grpSpPr>
      <p:sp>
        <p:nvSpPr>
          <p:cNvPr id="1049624" name="Title 1"/>
          <p:cNvSpPr>
            <a:spLocks noGrp="1"/>
          </p:cNvSpPr>
          <p:nvPr>
            <p:ph type="title"/>
          </p:nvPr>
        </p:nvSpPr>
        <p:spPr/>
        <p:txBody>
          <a:bodyPr/>
          <a:p>
            <a:pPr algn="ctr"/>
            <a:r>
              <a:rPr lang="en-US" smtClean="0">
                <a:solidFill>
                  <a:srgbClr val="00B0F0"/>
                </a:solidFill>
              </a:rPr>
              <a:t>Classification/grades of cardiac disease</a:t>
            </a:r>
            <a:endParaRPr dirty="0" lang="en-US">
              <a:solidFill>
                <a:srgbClr val="00B0F0"/>
              </a:solidFill>
            </a:endParaRPr>
          </a:p>
        </p:txBody>
      </p:sp>
      <p:sp>
        <p:nvSpPr>
          <p:cNvPr id="1049625" name="Content Placeholder 2"/>
          <p:cNvSpPr>
            <a:spLocks noGrp="1"/>
          </p:cNvSpPr>
          <p:nvPr>
            <p:ph idx="1"/>
          </p:nvPr>
        </p:nvSpPr>
        <p:spPr/>
        <p:txBody>
          <a:bodyPr>
            <a:normAutofit fontScale="40000" lnSpcReduction="20000"/>
          </a:bodyPr>
          <a:p>
            <a:pPr indent="0" marL="0" marR="0">
              <a:spcBef>
                <a:spcPts val="0"/>
              </a:spcBef>
              <a:spcAft>
                <a:spcPts val="0"/>
              </a:spcAft>
              <a:buNone/>
            </a:pPr>
            <a:r>
              <a:rPr dirty="0" sz="7000" lang="en-US" smtClean="0">
                <a:ea typeface="Times New Roman" panose="02020603050405020304" pitchFamily="18" charset="0"/>
              </a:rPr>
              <a:t>Cardiac </a:t>
            </a:r>
            <a:r>
              <a:rPr dirty="0" sz="7000" lang="en-US">
                <a:ea typeface="Times New Roman" panose="02020603050405020304" pitchFamily="18" charset="0"/>
              </a:rPr>
              <a:t>disease in pregnancy has been classified in four grades. These are: </a:t>
            </a:r>
          </a:p>
          <a:p>
            <a:pPr indent="0" marL="0" marR="0">
              <a:spcBef>
                <a:spcPts val="0"/>
              </a:spcBef>
              <a:spcAft>
                <a:spcPts val="0"/>
              </a:spcAft>
              <a:buNone/>
            </a:pPr>
            <a:r>
              <a:rPr b="1" dirty="0" sz="5100" lang="en-US">
                <a:ea typeface="Times New Roman" panose="02020603050405020304" pitchFamily="18" charset="0"/>
              </a:rPr>
              <a:t> </a:t>
            </a:r>
            <a:endParaRPr dirty="0" sz="5900" lang="en-US">
              <a:ea typeface="Times New Roman" panose="02020603050405020304" pitchFamily="18" charset="0"/>
            </a:endParaRPr>
          </a:p>
          <a:p>
            <a:pPr marL="0" marR="0">
              <a:spcBef>
                <a:spcPts val="0"/>
              </a:spcBef>
              <a:spcAft>
                <a:spcPts val="0"/>
              </a:spcAft>
            </a:pPr>
            <a:r>
              <a:rPr b="1" dirty="0" sz="5900" lang="en-US">
                <a:ea typeface="Times New Roman" panose="02020603050405020304" pitchFamily="18" charset="0"/>
              </a:rPr>
              <a:t>Cardiac Grade </a:t>
            </a:r>
            <a:r>
              <a:rPr b="1" dirty="0" sz="5900" lang="en-US" smtClean="0">
                <a:ea typeface="Times New Roman" panose="02020603050405020304" pitchFamily="18" charset="0"/>
              </a:rPr>
              <a:t>I</a:t>
            </a:r>
            <a:r>
              <a:rPr b="1" dirty="0" sz="5900" lang="en-US">
                <a:ea typeface="Times New Roman" panose="02020603050405020304" pitchFamily="18" charset="0"/>
              </a:rPr>
              <a:t/>
            </a:r>
            <a:br>
              <a:rPr b="1" dirty="0" sz="5900" lang="en-US">
                <a:ea typeface="Times New Roman" panose="02020603050405020304" pitchFamily="18" charset="0"/>
              </a:rPr>
            </a:br>
            <a:r>
              <a:rPr dirty="0" sz="5900" lang="en-US" smtClean="0">
                <a:ea typeface="Times New Roman" panose="02020603050405020304" pitchFamily="18" charset="0"/>
              </a:rPr>
              <a:t>In this grade, there are no symptoms but a heart murmur is discovered on general examination.</a:t>
            </a:r>
            <a:endParaRPr dirty="0" sz="5900" lang="en-US">
              <a:ea typeface="Times New Roman" panose="02020603050405020304" pitchFamily="18" charset="0"/>
            </a:endParaRPr>
          </a:p>
          <a:p>
            <a:pPr indent="0" marL="0" marR="0">
              <a:spcBef>
                <a:spcPts val="0"/>
              </a:spcBef>
              <a:spcAft>
                <a:spcPts val="0"/>
              </a:spcAft>
              <a:buNone/>
            </a:pPr>
            <a:r>
              <a:rPr b="1" dirty="0" sz="5900" lang="en-US" smtClean="0">
                <a:ea typeface="Times New Roman" panose="02020603050405020304" pitchFamily="18" charset="0"/>
              </a:rPr>
              <a:t>Cardiac </a:t>
            </a:r>
            <a:r>
              <a:rPr b="1" dirty="0" sz="5900" lang="en-US">
                <a:ea typeface="Times New Roman" panose="02020603050405020304" pitchFamily="18" charset="0"/>
              </a:rPr>
              <a:t>Grade </a:t>
            </a:r>
            <a:r>
              <a:rPr b="1" dirty="0" sz="5900" lang="en-US" smtClean="0">
                <a:ea typeface="Times New Roman" panose="02020603050405020304" pitchFamily="18" charset="0"/>
              </a:rPr>
              <a:t>II</a:t>
            </a:r>
          </a:p>
          <a:p>
            <a:pPr indent="0" lvl="1" marL="457200">
              <a:spcBef>
                <a:spcPts val="0"/>
              </a:spcBef>
              <a:buNone/>
            </a:pPr>
            <a:r>
              <a:rPr dirty="0" sz="5900" lang="en-US" smtClean="0">
                <a:ea typeface="Times New Roman" panose="02020603050405020304" pitchFamily="18" charset="0"/>
              </a:rPr>
              <a:t>There </a:t>
            </a:r>
            <a:r>
              <a:rPr dirty="0" sz="5900" lang="en-US">
                <a:ea typeface="Times New Roman" panose="02020603050405020304" pitchFamily="18" charset="0"/>
              </a:rPr>
              <a:t>are symptoms during ordinary physical activity (breathlessness) but no symptoms when at </a:t>
            </a:r>
            <a:r>
              <a:rPr dirty="0" sz="5900" lang="en-US" smtClean="0">
                <a:ea typeface="Times New Roman" panose="02020603050405020304" pitchFamily="18" charset="0"/>
              </a:rPr>
              <a:t>rest.</a:t>
            </a:r>
          </a:p>
          <a:p>
            <a:pPr indent="0" marL="0" marR="0">
              <a:spcBef>
                <a:spcPts val="0"/>
              </a:spcBef>
              <a:spcAft>
                <a:spcPts val="0"/>
              </a:spcAft>
              <a:buNone/>
            </a:pPr>
            <a:r>
              <a:rPr b="1" dirty="0" sz="5900" lang="en-US" smtClean="0">
                <a:ea typeface="Times New Roman" panose="02020603050405020304" pitchFamily="18" charset="0"/>
              </a:rPr>
              <a:t>Cardiac </a:t>
            </a:r>
            <a:r>
              <a:rPr b="1" dirty="0" sz="5900" lang="en-US">
                <a:ea typeface="Times New Roman" panose="02020603050405020304" pitchFamily="18" charset="0"/>
              </a:rPr>
              <a:t>Grade III</a:t>
            </a:r>
            <a:endParaRPr dirty="0" sz="5900" lang="en-US">
              <a:ea typeface="Times New Roman" panose="02020603050405020304" pitchFamily="18" charset="0"/>
            </a:endParaRPr>
          </a:p>
          <a:p>
            <a:pPr indent="0" lvl="1" marL="457200">
              <a:spcBef>
                <a:spcPts val="0"/>
              </a:spcBef>
              <a:buNone/>
            </a:pPr>
            <a:r>
              <a:rPr dirty="0" sz="5900" lang="en-US" smtClean="0">
                <a:ea typeface="Times New Roman" panose="02020603050405020304" pitchFamily="18" charset="0"/>
              </a:rPr>
              <a:t>There </a:t>
            </a:r>
            <a:r>
              <a:rPr dirty="0" sz="5900" lang="en-US">
                <a:ea typeface="Times New Roman" panose="02020603050405020304" pitchFamily="18" charset="0"/>
              </a:rPr>
              <a:t>are symptoms during mild physical activity. The mother is unable to perform ordinary daily activity. On slight exertion she gets exhausted and severely </a:t>
            </a:r>
            <a:r>
              <a:rPr dirty="0" sz="5900" lang="en-US" err="1">
                <a:ea typeface="Times New Roman" panose="02020603050405020304" pitchFamily="18" charset="0"/>
              </a:rPr>
              <a:t>dyspnoeic</a:t>
            </a:r>
            <a:r>
              <a:rPr dirty="0" sz="5900" lang="en-US">
                <a:ea typeface="Times New Roman" panose="02020603050405020304" pitchFamily="18" charset="0"/>
              </a:rPr>
              <a:t> and has </a:t>
            </a:r>
            <a:r>
              <a:rPr dirty="0" sz="5900" lang="en-US" err="1">
                <a:ea typeface="Times New Roman" panose="02020603050405020304" pitchFamily="18" charset="0"/>
              </a:rPr>
              <a:t>anginal</a:t>
            </a:r>
            <a:r>
              <a:rPr dirty="0" sz="5900" lang="en-US">
                <a:ea typeface="Times New Roman" panose="02020603050405020304" pitchFamily="18" charset="0"/>
              </a:rPr>
              <a:t> pain.</a:t>
            </a:r>
          </a:p>
          <a:p>
            <a:pPr indent="0" marL="0" marR="0">
              <a:spcBef>
                <a:spcPts val="0"/>
              </a:spcBef>
              <a:spcAft>
                <a:spcPts val="0"/>
              </a:spcAft>
              <a:buNone/>
            </a:pPr>
            <a:r>
              <a:rPr b="1" dirty="0" sz="5900" lang="en-US" smtClean="0">
                <a:ea typeface="Times New Roman" panose="02020603050405020304" pitchFamily="18" charset="0"/>
              </a:rPr>
              <a:t>Cardiac </a:t>
            </a:r>
            <a:r>
              <a:rPr b="1" dirty="0" sz="5900" lang="en-US">
                <a:ea typeface="Times New Roman" panose="02020603050405020304" pitchFamily="18" charset="0"/>
              </a:rPr>
              <a:t>Grade IV</a:t>
            </a:r>
            <a:endParaRPr dirty="0" sz="5900" lang="en-US">
              <a:ea typeface="Times New Roman" panose="02020603050405020304" pitchFamily="18" charset="0"/>
            </a:endParaRPr>
          </a:p>
          <a:p>
            <a:pPr indent="0" lvl="1" marL="457200">
              <a:spcBef>
                <a:spcPts val="0"/>
              </a:spcBef>
              <a:buNone/>
            </a:pPr>
            <a:r>
              <a:rPr dirty="0" sz="5900" lang="en-US" smtClean="0">
                <a:ea typeface="Times New Roman" panose="02020603050405020304" pitchFamily="18" charset="0"/>
              </a:rPr>
              <a:t>There </a:t>
            </a:r>
            <a:r>
              <a:rPr dirty="0" sz="5900" lang="en-US">
                <a:ea typeface="Times New Roman" panose="02020603050405020304" pitchFamily="18" charset="0"/>
              </a:rPr>
              <a:t>are symptoms even at rest. There are signs of cardiac disease and heart failure.</a:t>
            </a:r>
            <a:r>
              <a:rPr dirty="0" sz="4700" lang="en-US">
                <a:ea typeface="Times New Roman" panose="02020603050405020304" pitchFamily="18" charset="0"/>
              </a:rPr>
              <a:t>  </a:t>
            </a:r>
          </a:p>
          <a:p>
            <a:pPr algn="just" marL="0" marR="0">
              <a:spcBef>
                <a:spcPts val="0"/>
              </a:spcBef>
              <a:spcAft>
                <a:spcPts val="0"/>
              </a:spcAft>
            </a:pPr>
            <a:endParaRPr dirty="0" sz="4000" lang="en-US">
              <a:latin typeface="Times New Roman" panose="02020603050405020304" pitchFamily="18" charset="0"/>
              <a:ea typeface="Times New Roman" panose="02020603050405020304" pitchFamily="18" charset="0"/>
            </a:endParaRPr>
          </a:p>
          <a:p>
            <a:endParaRPr dirty="0" lang="en-US"/>
          </a:p>
        </p:txBody>
      </p:sp>
      <p:sp>
        <p:nvSpPr>
          <p:cNvPr id="1049626" name="Slide Number Placeholder 3"/>
          <p:cNvSpPr>
            <a:spLocks noGrp="1"/>
          </p:cNvSpPr>
          <p:nvPr>
            <p:ph type="sldNum" sz="quarter" idx="12"/>
          </p:nvPr>
        </p:nvSpPr>
        <p:spPr/>
        <p:txBody>
          <a:bodyPr/>
          <a:p>
            <a:fld id="{5F0F26D2-990D-4104-B198-15B1F813F25B}" type="slidenum">
              <a:rPr lang="en-US" smtClean="0"/>
              <a:t>317</a:t>
            </a:fld>
            <a:endParaRPr lang="en-US"/>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716" name=""/>
        <p:cNvGrpSpPr/>
        <p:nvPr/>
      </p:nvGrpSpPr>
      <p:grpSpPr>
        <a:xfrm>
          <a:off x="0" y="0"/>
          <a:ext cx="0" cy="0"/>
          <a:chOff x="0" y="0"/>
          <a:chExt cx="0" cy="0"/>
        </a:xfrm>
      </p:grpSpPr>
      <p:sp>
        <p:nvSpPr>
          <p:cNvPr id="1049627" name="Title 1"/>
          <p:cNvSpPr>
            <a:spLocks noGrp="1"/>
          </p:cNvSpPr>
          <p:nvPr>
            <p:ph type="title"/>
          </p:nvPr>
        </p:nvSpPr>
        <p:spPr/>
        <p:txBody>
          <a:bodyPr/>
          <a:p>
            <a:pPr algn="ctr" indent="-228600" lvl="0">
              <a:spcBef>
                <a:spcPts val="0"/>
              </a:spcBef>
            </a:pPr>
            <a:r>
              <a:rPr dirty="0" sz="4000" lang="en-US">
                <a:solidFill>
                  <a:srgbClr val="00B0F0"/>
                </a:solidFill>
                <a:latin typeface="Calibri" panose="020F0502020204030204"/>
                <a:ea typeface="Times New Roman" panose="02020603050405020304" pitchFamily="18" charset="0"/>
                <a:cs typeface="+mn-cs"/>
              </a:rPr>
              <a:t>Effects of cardiac disease in pregnancy</a:t>
            </a:r>
            <a:r>
              <a:rPr dirty="0" sz="4000" lang="en-US">
                <a:solidFill>
                  <a:prstClr val="black"/>
                </a:solidFill>
                <a:latin typeface="Calibri" panose="020F0502020204030204"/>
                <a:ea typeface="Times New Roman" panose="02020603050405020304" pitchFamily="18" charset="0"/>
                <a:cs typeface="+mn-cs"/>
              </a:rPr>
              <a:t/>
            </a:r>
            <a:br>
              <a:rPr dirty="0" sz="4000" lang="en-US">
                <a:solidFill>
                  <a:prstClr val="black"/>
                </a:solidFill>
                <a:latin typeface="Calibri" panose="020F0502020204030204"/>
                <a:ea typeface="Times New Roman" panose="02020603050405020304" pitchFamily="18" charset="0"/>
                <a:cs typeface="+mn-cs"/>
              </a:rPr>
            </a:br>
            <a:endParaRPr dirty="0" lang="en-US"/>
          </a:p>
        </p:txBody>
      </p:sp>
      <p:sp>
        <p:nvSpPr>
          <p:cNvPr id="1049628" name="Content Placeholder 2"/>
          <p:cNvSpPr>
            <a:spLocks noGrp="1"/>
          </p:cNvSpPr>
          <p:nvPr>
            <p:ph idx="1"/>
          </p:nvPr>
        </p:nvSpPr>
        <p:spPr/>
        <p:txBody>
          <a:bodyPr/>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increase in blood volume and body weight causes strain on the already impaired </a:t>
            </a:r>
            <a:r>
              <a:rPr dirty="0" sz="2800" lang="en-US" smtClean="0">
                <a:ea typeface="Times New Roman" panose="02020603050405020304" pitchFamily="18" charset="0"/>
              </a:rPr>
              <a:t>heart.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increased cardiac output reaches maximum at 30 weeks when the output is 25% above normal and, therefore, there is greater need </a:t>
            </a:r>
            <a:r>
              <a:rPr dirty="0" sz="2800" lang="en-US" smtClean="0">
                <a:ea typeface="Times New Roman" panose="02020603050405020304" pitchFamily="18" charset="0"/>
              </a:rPr>
              <a:t>for rest.</a:t>
            </a:r>
          </a:p>
          <a:p>
            <a:pPr indent="-457200" lvl="2">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normal venous dilation, which accompanies pregnancy, slows the venous return to the heart and, therefore, increases the difficulty in maintaining adequate output. </a:t>
            </a:r>
          </a:p>
          <a:p>
            <a:endParaRPr dirty="0" lang="en-US"/>
          </a:p>
        </p:txBody>
      </p:sp>
      <p:sp>
        <p:nvSpPr>
          <p:cNvPr id="1049629" name="Slide Number Placeholder 3"/>
          <p:cNvSpPr>
            <a:spLocks noGrp="1"/>
          </p:cNvSpPr>
          <p:nvPr>
            <p:ph type="sldNum" sz="quarter" idx="12"/>
          </p:nvPr>
        </p:nvSpPr>
        <p:spPr/>
        <p:txBody>
          <a:bodyPr/>
          <a:p>
            <a:fld id="{5F0F26D2-990D-4104-B198-15B1F813F25B}" type="slidenum">
              <a:rPr lang="en-US" smtClean="0"/>
              <a:t>318</a:t>
            </a:fld>
            <a:endParaRPr lang="en-US"/>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1049630" name="Title 1"/>
          <p:cNvSpPr>
            <a:spLocks noGrp="1"/>
          </p:cNvSpPr>
          <p:nvPr>
            <p:ph type="title"/>
          </p:nvPr>
        </p:nvSpPr>
        <p:spPr/>
        <p:txBody>
          <a:bodyPr/>
          <a:p>
            <a:pPr algn="ctr"/>
            <a:r>
              <a:rPr dirty="0" sz="4000" lang="en-US">
                <a:solidFill>
                  <a:srgbClr val="00B0F0"/>
                </a:solidFill>
                <a:latin typeface="Calibri" panose="020F0502020204030204"/>
                <a:ea typeface="Times New Roman" panose="02020603050405020304" pitchFamily="18" charset="0"/>
              </a:rPr>
              <a:t>Effects of cardiac disease in pregnancy</a:t>
            </a:r>
            <a:endParaRPr dirty="0" lang="en-US"/>
          </a:p>
        </p:txBody>
      </p:sp>
      <p:sp>
        <p:nvSpPr>
          <p:cNvPr id="1049631" name="Content Placeholder 2"/>
          <p:cNvSpPr>
            <a:spLocks noGrp="1"/>
          </p:cNvSpPr>
          <p:nvPr>
            <p:ph idx="1"/>
          </p:nvPr>
        </p:nvSpPr>
        <p:spPr/>
        <p:txBody>
          <a:bodyPr>
            <a:normAutofit/>
          </a:bodyPr>
          <a:p>
            <a:pPr marL="0" marR="0">
              <a:lnSpc>
                <a:spcPct val="100000"/>
              </a:lnSpc>
              <a:spcBef>
                <a:spcPts val="0"/>
              </a:spcBef>
              <a:spcAft>
                <a:spcPts val="0"/>
              </a:spcAft>
            </a:pPr>
            <a:r>
              <a:rPr dirty="0" lang="en-US">
                <a:ea typeface="Times New Roman" panose="02020603050405020304" pitchFamily="18" charset="0"/>
              </a:rPr>
              <a:t>This results </a:t>
            </a:r>
            <a:r>
              <a:rPr dirty="0" lang="en-US" smtClean="0">
                <a:ea typeface="Times New Roman" panose="02020603050405020304" pitchFamily="18" charset="0"/>
              </a:rPr>
              <a:t>in</a:t>
            </a:r>
            <a:r>
              <a:rPr b="1" dirty="0" lang="en-US" smtClean="0">
                <a:ea typeface="Times New Roman" panose="02020603050405020304" pitchFamily="18" charset="0"/>
              </a:rPr>
              <a:t>:  effects to mother</a:t>
            </a:r>
          </a:p>
          <a:p>
            <a:pPr indent="-457200" lvl="2">
              <a:lnSpc>
                <a:spcPct val="100000"/>
              </a:lnSpc>
              <a:spcBef>
                <a:spcPts val="0"/>
              </a:spcBef>
              <a:buFont typeface="+mj-lt"/>
              <a:buAutoNum type="arabicPeriod"/>
            </a:pPr>
            <a:r>
              <a:rPr dirty="0" sz="2800" lang="en-US" smtClean="0">
                <a:ea typeface="Times New Roman" panose="02020603050405020304" pitchFamily="18" charset="0"/>
              </a:rPr>
              <a:t>an </a:t>
            </a:r>
            <a:r>
              <a:rPr dirty="0" sz="2800" lang="en-US">
                <a:ea typeface="Times New Roman" panose="02020603050405020304" pitchFamily="18" charset="0"/>
              </a:rPr>
              <a:t>increased risk of </a:t>
            </a:r>
            <a:r>
              <a:rPr dirty="0" sz="2800" lang="en-US" err="1" smtClean="0">
                <a:ea typeface="Times New Roman" panose="02020603050405020304" pitchFamily="18" charset="0"/>
              </a:rPr>
              <a:t>thrombo</a:t>
            </a:r>
            <a:r>
              <a:rPr dirty="0" sz="2800" lang="en-US" smtClean="0">
                <a:ea typeface="Times New Roman" panose="02020603050405020304" pitchFamily="18" charset="0"/>
              </a:rPr>
              <a:t>-emboli </a:t>
            </a:r>
            <a:endParaRPr dirty="0" sz="2800" lang="en-US">
              <a:ea typeface="Times New Roman" panose="02020603050405020304" pitchFamily="18" charset="0"/>
            </a:endParaRPr>
          </a:p>
          <a:p>
            <a:pPr indent="-457200" lvl="2">
              <a:lnSpc>
                <a:spcPct val="100000"/>
              </a:lnSpc>
              <a:spcBef>
                <a:spcPts val="0"/>
              </a:spcBef>
              <a:buFont typeface="+mj-lt"/>
              <a:buAutoNum type="arabicPeriod"/>
            </a:pPr>
            <a:r>
              <a:rPr dirty="0" sz="2800" lang="en-US">
                <a:ea typeface="Times New Roman" panose="02020603050405020304" pitchFamily="18" charset="0"/>
              </a:rPr>
              <a:t>B</a:t>
            </a:r>
            <a:r>
              <a:rPr dirty="0" sz="2800" lang="en-US" smtClean="0">
                <a:ea typeface="Times New Roman" panose="02020603050405020304" pitchFamily="18" charset="0"/>
              </a:rPr>
              <a:t>acterial </a:t>
            </a:r>
            <a:r>
              <a:rPr dirty="0" sz="2800" lang="en-US">
                <a:ea typeface="Times New Roman" panose="02020603050405020304" pitchFamily="18" charset="0"/>
              </a:rPr>
              <a:t>endocarditis </a:t>
            </a:r>
          </a:p>
          <a:p>
            <a:pPr indent="-457200" lvl="2">
              <a:lnSpc>
                <a:spcPct val="100000"/>
              </a:lnSpc>
              <a:spcBef>
                <a:spcPts val="0"/>
              </a:spcBef>
              <a:buFont typeface="+mj-lt"/>
              <a:buAutoNum type="arabicPeriod"/>
            </a:pPr>
            <a:r>
              <a:rPr dirty="0" sz="2800" lang="en-US">
                <a:ea typeface="Times New Roman" panose="02020603050405020304" pitchFamily="18" charset="0"/>
              </a:rPr>
              <a:t>R</a:t>
            </a:r>
            <a:r>
              <a:rPr dirty="0" sz="2800" lang="en-US" smtClean="0">
                <a:ea typeface="Times New Roman" panose="02020603050405020304" pitchFamily="18" charset="0"/>
              </a:rPr>
              <a:t>aised </a:t>
            </a:r>
            <a:r>
              <a:rPr dirty="0" sz="2800" lang="en-US">
                <a:ea typeface="Times New Roman" panose="02020603050405020304" pitchFamily="18" charset="0"/>
              </a:rPr>
              <a:t>maternal mortality </a:t>
            </a:r>
            <a:r>
              <a:rPr dirty="0" sz="2800" lang="en-US" smtClean="0">
                <a:ea typeface="Times New Roman" panose="02020603050405020304" pitchFamily="18" charset="0"/>
              </a:rPr>
              <a:t> due to impaired blood flow</a:t>
            </a:r>
          </a:p>
          <a:p>
            <a:pPr indent="-457200" lvl="2">
              <a:lnSpc>
                <a:spcPct val="100000"/>
              </a:lnSpc>
              <a:spcBef>
                <a:spcPts val="0"/>
              </a:spcBef>
              <a:buFont typeface="+mj-lt"/>
              <a:buAutoNum type="arabicPeriod"/>
            </a:pPr>
            <a:endParaRPr dirty="0" sz="2800" lang="en-US">
              <a:ea typeface="Times New Roman" panose="02020603050405020304" pitchFamily="18" charset="0"/>
            </a:endParaRPr>
          </a:p>
          <a:p>
            <a:pPr marL="0" marR="0">
              <a:lnSpc>
                <a:spcPct val="100000"/>
              </a:lnSpc>
              <a:spcBef>
                <a:spcPts val="0"/>
              </a:spcBef>
              <a:spcAft>
                <a:spcPts val="0"/>
              </a:spcAft>
            </a:pPr>
            <a:r>
              <a:rPr dirty="0" lang="en-US" smtClean="0">
                <a:ea typeface="Times New Roman" panose="02020603050405020304" pitchFamily="18" charset="0"/>
              </a:rPr>
              <a:t> </a:t>
            </a:r>
            <a:r>
              <a:rPr dirty="0" lang="en-US">
                <a:ea typeface="Times New Roman" panose="02020603050405020304" pitchFamily="18" charset="0"/>
              </a:rPr>
              <a:t>There also </a:t>
            </a:r>
            <a:r>
              <a:rPr b="1" dirty="0" lang="en-US" smtClean="0">
                <a:ea typeface="Times New Roman" panose="02020603050405020304" pitchFamily="18" charset="0"/>
              </a:rPr>
              <a:t>risks </a:t>
            </a:r>
            <a:r>
              <a:rPr b="1" dirty="0" lang="en-US">
                <a:ea typeface="Times New Roman" panose="02020603050405020304" pitchFamily="18" charset="0"/>
              </a:rPr>
              <a:t>to the </a:t>
            </a:r>
            <a:r>
              <a:rPr b="1" dirty="0" lang="en-US" err="1">
                <a:ea typeface="Times New Roman" panose="02020603050405020304" pitchFamily="18" charset="0"/>
              </a:rPr>
              <a:t>foetus</a:t>
            </a:r>
            <a:r>
              <a:rPr b="1" dirty="0" lang="en-US">
                <a:ea typeface="Times New Roman" panose="02020603050405020304" pitchFamily="18" charset="0"/>
              </a:rPr>
              <a:t> </a:t>
            </a:r>
            <a:r>
              <a:rPr dirty="0" lang="en-US">
                <a:ea typeface="Times New Roman" panose="02020603050405020304" pitchFamily="18" charset="0"/>
              </a:rPr>
              <a:t>and these </a:t>
            </a:r>
            <a:r>
              <a:rPr dirty="0" lang="en-US" smtClean="0">
                <a:ea typeface="Times New Roman" panose="02020603050405020304" pitchFamily="18" charset="0"/>
              </a:rPr>
              <a:t>include:</a:t>
            </a:r>
          </a:p>
          <a:p>
            <a:pPr indent="-457200" lvl="2">
              <a:lnSpc>
                <a:spcPct val="100000"/>
              </a:lnSpc>
              <a:spcBef>
                <a:spcPts val="0"/>
              </a:spcBef>
              <a:buFont typeface="+mj-lt"/>
              <a:buAutoNum type="arabicPeriod"/>
            </a:pPr>
            <a:r>
              <a:rPr dirty="0" sz="2800" lang="en-US">
                <a:ea typeface="Times New Roman" panose="02020603050405020304" pitchFamily="18" charset="0"/>
              </a:rPr>
              <a:t>I</a:t>
            </a:r>
            <a:r>
              <a:rPr dirty="0" sz="2800" lang="en-US" smtClean="0">
                <a:ea typeface="Times New Roman" panose="02020603050405020304" pitchFamily="18" charset="0"/>
              </a:rPr>
              <a:t>ntrauterine </a:t>
            </a:r>
            <a:r>
              <a:rPr dirty="0" sz="2800" lang="en-US">
                <a:ea typeface="Times New Roman" panose="02020603050405020304" pitchFamily="18" charset="0"/>
              </a:rPr>
              <a:t>growth retardation, </a:t>
            </a:r>
            <a:endParaRPr dirty="0" sz="2800" lang="en-US" smtClean="0">
              <a:ea typeface="Times New Roman" panose="02020603050405020304" pitchFamily="18" charset="0"/>
            </a:endParaRPr>
          </a:p>
          <a:p>
            <a:pPr indent="-457200" lvl="2">
              <a:lnSpc>
                <a:spcPct val="100000"/>
              </a:lnSpc>
              <a:spcBef>
                <a:spcPts val="0"/>
              </a:spcBef>
              <a:buFont typeface="+mj-lt"/>
              <a:buAutoNum type="arabicPeriod"/>
            </a:pPr>
            <a:r>
              <a:rPr dirty="0" sz="2800" lang="en-US">
                <a:ea typeface="Times New Roman" panose="02020603050405020304" pitchFamily="18" charset="0"/>
              </a:rPr>
              <a:t>R</a:t>
            </a:r>
            <a:r>
              <a:rPr dirty="0" sz="2800" lang="en-US" smtClean="0">
                <a:ea typeface="Times New Roman" panose="02020603050405020304" pitchFamily="18" charset="0"/>
              </a:rPr>
              <a:t>aised </a:t>
            </a:r>
            <a:r>
              <a:rPr dirty="0" sz="2800" lang="en-US">
                <a:ea typeface="Times New Roman" panose="02020603050405020304" pitchFamily="18" charset="0"/>
              </a:rPr>
              <a:t>incidence of congenital heart disease</a:t>
            </a:r>
            <a:r>
              <a:rPr dirty="0" sz="2800" lang="en-US" smtClean="0">
                <a:ea typeface="Times New Roman" panose="02020603050405020304" pitchFamily="18" charset="0"/>
              </a:rPr>
              <a:t>,</a:t>
            </a:r>
          </a:p>
          <a:p>
            <a:pPr indent="-457200" lvl="2">
              <a:lnSpc>
                <a:spcPct val="100000"/>
              </a:lnSpc>
              <a:spcBef>
                <a:spcPts val="0"/>
              </a:spcBef>
              <a:buFont typeface="+mj-lt"/>
              <a:buAutoNum type="arabicPeriod"/>
            </a:pPr>
            <a:r>
              <a:rPr dirty="0" sz="2800" lang="en-US" smtClean="0">
                <a:ea typeface="Times New Roman" panose="02020603050405020304" pitchFamily="18" charset="0"/>
              </a:rPr>
              <a:t> </a:t>
            </a:r>
            <a:r>
              <a:rPr dirty="0" sz="2800" lang="en-US">
                <a:ea typeface="Times New Roman" panose="02020603050405020304" pitchFamily="18" charset="0"/>
              </a:rPr>
              <a:t>and raised risk of </a:t>
            </a:r>
            <a:r>
              <a:rPr dirty="0" sz="2800" lang="en-US" err="1">
                <a:ea typeface="Times New Roman" panose="02020603050405020304" pitchFamily="18" charset="0"/>
              </a:rPr>
              <a:t>foetal</a:t>
            </a:r>
            <a:r>
              <a:rPr dirty="0" sz="2800" lang="en-US">
                <a:ea typeface="Times New Roman" panose="02020603050405020304" pitchFamily="18" charset="0"/>
              </a:rPr>
              <a:t> loss.</a:t>
            </a:r>
            <a:endParaRPr dirty="0" sz="2800" lang="en-US">
              <a:effectLst/>
              <a:ea typeface="Times New Roman" panose="02020603050405020304" pitchFamily="18" charset="0"/>
            </a:endParaRPr>
          </a:p>
        </p:txBody>
      </p:sp>
      <p:sp>
        <p:nvSpPr>
          <p:cNvPr id="1049632" name="Slide Number Placeholder 3"/>
          <p:cNvSpPr>
            <a:spLocks noGrp="1"/>
          </p:cNvSpPr>
          <p:nvPr>
            <p:ph type="sldNum" sz="quarter" idx="12"/>
          </p:nvPr>
        </p:nvSpPr>
        <p:spPr/>
        <p:txBody>
          <a:bodyPr/>
          <a:p>
            <a:fld id="{5F0F26D2-990D-4104-B198-15B1F813F25B}" type="slidenum">
              <a:rPr lang="en-US" smtClean="0"/>
              <a:t>319</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722" name="Title 1"/>
          <p:cNvSpPr>
            <a:spLocks noGrp="1"/>
          </p:cNvSpPr>
          <p:nvPr>
            <p:ph type="title"/>
          </p:nvPr>
        </p:nvSpPr>
        <p:spPr>
          <a:xfrm>
            <a:off x="838200" y="103031"/>
            <a:ext cx="10515600" cy="1056069"/>
          </a:xfrm>
        </p:spPr>
        <p:txBody>
          <a:bodyPr/>
          <a:p>
            <a:pPr algn="ctr"/>
            <a:r>
              <a:rPr dirty="0" lang="en-US" smtClean="0">
                <a:solidFill>
                  <a:srgbClr val="00B0F0"/>
                </a:solidFill>
              </a:rPr>
              <a:t>Multiple pregnancy…….</a:t>
            </a:r>
            <a:endParaRPr dirty="0" lang="en-US">
              <a:solidFill>
                <a:srgbClr val="00B0F0"/>
              </a:solidFill>
            </a:endParaRPr>
          </a:p>
        </p:txBody>
      </p:sp>
      <p:sp>
        <p:nvSpPr>
          <p:cNvPr id="1048723" name="Content Placeholder 2"/>
          <p:cNvSpPr>
            <a:spLocks noGrp="1"/>
          </p:cNvSpPr>
          <p:nvPr>
            <p:ph idx="1"/>
          </p:nvPr>
        </p:nvSpPr>
        <p:spPr>
          <a:xfrm>
            <a:off x="838200" y="1159100"/>
            <a:ext cx="10515600" cy="5017863"/>
          </a:xfrm>
        </p:spPr>
        <p:txBody>
          <a:bodyPr/>
          <a:p>
            <a:pPr>
              <a:buFont typeface="Wingdings" panose="05000000000000000000" pitchFamily="2" charset="2"/>
              <a:buChar char="Ø"/>
            </a:pPr>
            <a:r>
              <a:rPr dirty="0" lang="en-US" smtClean="0"/>
              <a:t>If diagnosis is made at 6 weeks the woman should be told about the risk of </a:t>
            </a:r>
            <a:r>
              <a:rPr dirty="0" i="1" lang="en-US" smtClean="0">
                <a:solidFill>
                  <a:srgbClr val="00B0F0"/>
                </a:solidFill>
              </a:rPr>
              <a:t>vanishing twin syndrome</a:t>
            </a:r>
          </a:p>
          <a:p>
            <a:pPr>
              <a:buFont typeface="Wingdings" panose="05000000000000000000" pitchFamily="2" charset="2"/>
              <a:buChar char="Ø"/>
            </a:pPr>
            <a:r>
              <a:rPr dirty="0" lang="en-US" smtClean="0"/>
              <a:t>One </a:t>
            </a:r>
            <a:r>
              <a:rPr dirty="0" lang="en-US" err="1" smtClean="0"/>
              <a:t>foetus</a:t>
            </a:r>
            <a:r>
              <a:rPr dirty="0" lang="en-US" smtClean="0"/>
              <a:t> may  die in utero and become a </a:t>
            </a:r>
            <a:r>
              <a:rPr dirty="0" lang="en-US" err="1" smtClean="0"/>
              <a:t>foetus</a:t>
            </a:r>
            <a:r>
              <a:rPr dirty="0" lang="en-US" smtClean="0"/>
              <a:t> </a:t>
            </a:r>
            <a:r>
              <a:rPr dirty="0" i="1" lang="en-US" err="1" smtClean="0">
                <a:solidFill>
                  <a:srgbClr val="00B0F0"/>
                </a:solidFill>
              </a:rPr>
              <a:t>papyraceous</a:t>
            </a:r>
            <a:r>
              <a:rPr dirty="0" i="1" lang="en-US" smtClean="0">
                <a:solidFill>
                  <a:srgbClr val="00B0F0"/>
                </a:solidFill>
              </a:rPr>
              <a:t> </a:t>
            </a:r>
            <a:r>
              <a:rPr dirty="0" lang="en-US" smtClean="0"/>
              <a:t>which may be expelled with the placenta at delivery</a:t>
            </a:r>
          </a:p>
          <a:p>
            <a:pPr>
              <a:buFont typeface="Wingdings" panose="05000000000000000000" pitchFamily="2" charset="2"/>
              <a:buChar char="Ø"/>
            </a:pPr>
            <a:r>
              <a:rPr dirty="0" lang="en-US" smtClean="0"/>
              <a:t>The baby may be very small and are often preterm but bigger babies may be delivered.</a:t>
            </a:r>
          </a:p>
          <a:p>
            <a:pPr>
              <a:buFont typeface="Wingdings" panose="05000000000000000000" pitchFamily="2" charset="2"/>
              <a:buChar char="Ø"/>
            </a:pPr>
            <a:r>
              <a:rPr dirty="0" lang="en-US" smtClean="0"/>
              <a:t>On examination of the placenta the presence of two </a:t>
            </a:r>
            <a:r>
              <a:rPr dirty="0" lang="en-US" err="1" smtClean="0"/>
              <a:t>chorions</a:t>
            </a:r>
            <a:r>
              <a:rPr dirty="0" lang="en-US" smtClean="0"/>
              <a:t> and two amnion should make a diagnosis of dizygotic twins obvious even if they are of the same sex.</a:t>
            </a:r>
          </a:p>
          <a:p>
            <a:pPr>
              <a:buFont typeface="Wingdings" panose="05000000000000000000" pitchFamily="2" charset="2"/>
              <a:buChar char="Ø"/>
            </a:pPr>
            <a:r>
              <a:rPr dirty="0" lang="en-US" smtClean="0"/>
              <a:t>One twin may be considerably larger than the other and there may be a marked discrepancy in weight.</a:t>
            </a:r>
          </a:p>
          <a:p>
            <a:pPr>
              <a:buFont typeface="Wingdings" panose="05000000000000000000" pitchFamily="2" charset="2"/>
              <a:buChar char="Ø"/>
            </a:pPr>
            <a:endParaRPr dirty="0" lang="en-US" smtClean="0">
              <a:solidFill>
                <a:srgbClr val="00B0F0"/>
              </a:solidFill>
            </a:endParaRPr>
          </a:p>
          <a:p>
            <a:pPr>
              <a:buFont typeface="Wingdings" panose="05000000000000000000" pitchFamily="2" charset="2"/>
              <a:buChar char="Ø"/>
            </a:pPr>
            <a:endParaRPr dirty="0" lang="en-US" smtClean="0"/>
          </a:p>
          <a:p>
            <a:pPr>
              <a:buFont typeface="Wingdings" panose="05000000000000000000" pitchFamily="2" charset="2"/>
              <a:buChar char="Ø"/>
            </a:pPr>
            <a:endParaRPr dirty="0" lang="en-US">
              <a:solidFill>
                <a:srgbClr val="00B0F0"/>
              </a:solidFill>
            </a:endParaRPr>
          </a:p>
        </p:txBody>
      </p:sp>
      <p:sp>
        <p:nvSpPr>
          <p:cNvPr id="1048724" name="Slide Number Placeholder 4"/>
          <p:cNvSpPr>
            <a:spLocks noGrp="1"/>
          </p:cNvSpPr>
          <p:nvPr>
            <p:ph type="sldNum" sz="quarter" idx="12"/>
          </p:nvPr>
        </p:nvSpPr>
        <p:spPr/>
        <p:txBody>
          <a:bodyPr/>
          <a:p>
            <a:fld id="{5F0F26D2-990D-4104-B198-15B1F813F25B}" type="slidenum">
              <a:rPr lang="en-US" smtClean="0"/>
              <a:t>32</a:t>
            </a:fld>
            <a:endParaRPr 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718" name=""/>
        <p:cNvGrpSpPr/>
        <p:nvPr/>
      </p:nvGrpSpPr>
      <p:grpSpPr>
        <a:xfrm>
          <a:off x="0" y="0"/>
          <a:ext cx="0" cy="0"/>
          <a:chOff x="0" y="0"/>
          <a:chExt cx="0" cy="0"/>
        </a:xfrm>
      </p:grpSpPr>
      <p:sp>
        <p:nvSpPr>
          <p:cNvPr id="1049633" name="Title 1"/>
          <p:cNvSpPr>
            <a:spLocks noGrp="1"/>
          </p:cNvSpPr>
          <p:nvPr>
            <p:ph type="title"/>
          </p:nvPr>
        </p:nvSpPr>
        <p:spPr>
          <a:xfrm>
            <a:off x="838200" y="90153"/>
            <a:ext cx="10515600" cy="914400"/>
          </a:xfrm>
        </p:spPr>
        <p:txBody>
          <a:bodyPr>
            <a:normAutofit/>
          </a:bodyPr>
          <a:p>
            <a:pPr algn="ctr"/>
            <a:r>
              <a:rPr dirty="0" lang="en-US" smtClean="0">
                <a:solidFill>
                  <a:srgbClr val="00B0F0"/>
                </a:solidFill>
              </a:rPr>
              <a:t>Diagnosis  of cardiac disease</a:t>
            </a:r>
            <a:endParaRPr dirty="0" lang="en-US">
              <a:solidFill>
                <a:srgbClr val="00B0F0"/>
              </a:solidFill>
            </a:endParaRPr>
          </a:p>
        </p:txBody>
      </p:sp>
      <p:sp>
        <p:nvSpPr>
          <p:cNvPr id="1049634" name="Content Placeholder 2"/>
          <p:cNvSpPr>
            <a:spLocks noGrp="1"/>
          </p:cNvSpPr>
          <p:nvPr>
            <p:ph idx="1"/>
          </p:nvPr>
        </p:nvSpPr>
        <p:spPr>
          <a:xfrm>
            <a:off x="838200" y="1068946"/>
            <a:ext cx="10515600" cy="5486400"/>
          </a:xfrm>
        </p:spPr>
        <p:txBody>
          <a:bodyPr>
            <a:normAutofit/>
          </a:bodyPr>
          <a:p>
            <a:pPr indent="-514350" lvl="1" marL="971550">
              <a:lnSpc>
                <a:spcPct val="100000"/>
              </a:lnSpc>
              <a:buFont typeface="+mj-lt"/>
              <a:buAutoNum type="arabicPeriod"/>
            </a:pPr>
            <a:r>
              <a:rPr dirty="0" sz="2800" lang="en-US" smtClean="0"/>
              <a:t>Full cardiovascular examination to including personal history and assessment of life style risk factors.</a:t>
            </a:r>
          </a:p>
          <a:p>
            <a:pPr indent="-514350" lvl="1" marL="971550">
              <a:lnSpc>
                <a:spcPct val="100000"/>
              </a:lnSpc>
              <a:buFont typeface="+mj-lt"/>
              <a:buAutoNum type="arabicPeriod"/>
            </a:pPr>
            <a:r>
              <a:rPr dirty="0" sz="2800" lang="en-US" smtClean="0"/>
              <a:t>Blood tests: FBC, clotting studies, and cardiac enzymes.</a:t>
            </a:r>
          </a:p>
          <a:p>
            <a:pPr indent="-514350" lvl="1" marL="971550">
              <a:lnSpc>
                <a:spcPct val="100000"/>
              </a:lnSpc>
              <a:buFont typeface="+mj-lt"/>
              <a:buAutoNum type="arabicPeriod"/>
            </a:pPr>
            <a:r>
              <a:rPr dirty="0" sz="2800" lang="en-US" smtClean="0"/>
              <a:t>12 lead </a:t>
            </a:r>
            <a:r>
              <a:rPr dirty="0" sz="2800" lang="en-US" err="1" smtClean="0"/>
              <a:t>electrocardialgram</a:t>
            </a:r>
            <a:r>
              <a:rPr dirty="0" sz="2800" lang="en-US" smtClean="0"/>
              <a:t> (ECG)</a:t>
            </a:r>
          </a:p>
          <a:p>
            <a:pPr indent="-514350" lvl="1" marL="971550">
              <a:lnSpc>
                <a:spcPct val="100000"/>
              </a:lnSpc>
              <a:buFont typeface="+mj-lt"/>
              <a:buAutoNum type="arabicPeriod"/>
            </a:pPr>
            <a:r>
              <a:rPr dirty="0" sz="2800" lang="en-US" smtClean="0"/>
              <a:t>Echocardiogram: an ultrasound examination to examine the cardiac structures and functions.</a:t>
            </a:r>
          </a:p>
          <a:p>
            <a:pPr indent="-514350" lvl="1" marL="971550">
              <a:lnSpc>
                <a:spcPct val="100000"/>
              </a:lnSpc>
              <a:buFont typeface="+mj-lt"/>
              <a:buAutoNum type="arabicPeriod"/>
            </a:pPr>
            <a:r>
              <a:rPr dirty="0" sz="2800" lang="en-US" smtClean="0"/>
              <a:t>Chest x-ray to assess cardiac size and outline, pulmonary vasculature and lung fields (always undertaken when clinically indicated e.g. women with chest pain)</a:t>
            </a:r>
          </a:p>
          <a:p>
            <a:pPr indent="-514350" lvl="1" marL="971550">
              <a:lnSpc>
                <a:spcPct val="100000"/>
              </a:lnSpc>
              <a:buFont typeface="+mj-lt"/>
              <a:buAutoNum type="arabicPeriod"/>
            </a:pPr>
            <a:r>
              <a:rPr dirty="0" sz="2800" lang="en-US" smtClean="0"/>
              <a:t>Other imaging: computerized tomography (CT) scan or magnetic resonance imaging (MRI) scan of the chest.</a:t>
            </a:r>
          </a:p>
        </p:txBody>
      </p:sp>
      <p:sp>
        <p:nvSpPr>
          <p:cNvPr id="1049635" name="Slide Number Placeholder 3"/>
          <p:cNvSpPr>
            <a:spLocks noGrp="1"/>
          </p:cNvSpPr>
          <p:nvPr>
            <p:ph type="sldNum" sz="quarter" idx="12"/>
          </p:nvPr>
        </p:nvSpPr>
        <p:spPr/>
        <p:txBody>
          <a:bodyPr/>
          <a:p>
            <a:fld id="{5F0F26D2-990D-4104-B198-15B1F813F25B}" type="slidenum">
              <a:rPr lang="en-US" smtClean="0"/>
              <a:t>320</a:t>
            </a:fld>
            <a:endParaRPr lang="en-US"/>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719" name=""/>
        <p:cNvGrpSpPr/>
        <p:nvPr/>
      </p:nvGrpSpPr>
      <p:grpSpPr>
        <a:xfrm>
          <a:off x="0" y="0"/>
          <a:ext cx="0" cy="0"/>
          <a:chOff x="0" y="0"/>
          <a:chExt cx="0" cy="0"/>
        </a:xfrm>
      </p:grpSpPr>
      <p:sp>
        <p:nvSpPr>
          <p:cNvPr id="1049636" name="Title 1"/>
          <p:cNvSpPr>
            <a:spLocks noGrp="1"/>
          </p:cNvSpPr>
          <p:nvPr>
            <p:ph type="title"/>
          </p:nvPr>
        </p:nvSpPr>
        <p:spPr>
          <a:xfrm>
            <a:off x="838200" y="365125"/>
            <a:ext cx="10515600" cy="781095"/>
          </a:xfrm>
        </p:spPr>
        <p:txBody>
          <a:bodyPr/>
          <a:p>
            <a:pPr algn="ctr"/>
            <a:r>
              <a:rPr dirty="0" lang="en-US" smtClean="0">
                <a:solidFill>
                  <a:srgbClr val="00B0F0"/>
                </a:solidFill>
              </a:rPr>
              <a:t>Management of heart disease</a:t>
            </a:r>
            <a:endParaRPr dirty="0" lang="en-US">
              <a:solidFill>
                <a:srgbClr val="00B0F0"/>
              </a:solidFill>
            </a:endParaRPr>
          </a:p>
        </p:txBody>
      </p:sp>
      <p:sp>
        <p:nvSpPr>
          <p:cNvPr id="1049637" name="Content Placeholder 2"/>
          <p:cNvSpPr>
            <a:spLocks noGrp="1"/>
          </p:cNvSpPr>
          <p:nvPr>
            <p:ph idx="1"/>
          </p:nvPr>
        </p:nvSpPr>
        <p:spPr>
          <a:xfrm>
            <a:off x="838200" y="1365161"/>
            <a:ext cx="10515600" cy="4811802"/>
          </a:xfrm>
        </p:spPr>
        <p:txBody>
          <a:bodyPr>
            <a:normAutofit fontScale="92500" lnSpcReduction="20000"/>
          </a:bodyPr>
          <a:p>
            <a:pPr marL="0" marR="0">
              <a:lnSpc>
                <a:spcPct val="150000"/>
              </a:lnSpc>
              <a:spcBef>
                <a:spcPts val="0"/>
              </a:spcBef>
              <a:spcAft>
                <a:spcPts val="0"/>
              </a:spcAft>
            </a:pPr>
            <a:r>
              <a:rPr dirty="0" sz="3000" lang="en-US">
                <a:ea typeface="Times New Roman" panose="02020603050405020304" pitchFamily="18" charset="0"/>
              </a:rPr>
              <a:t>The mother is followed up </a:t>
            </a:r>
            <a:r>
              <a:rPr dirty="0" sz="3000" lang="en-US" smtClean="0">
                <a:ea typeface="Times New Roman" panose="02020603050405020304" pitchFamily="18" charset="0"/>
              </a:rPr>
              <a:t>by:</a:t>
            </a:r>
          </a:p>
          <a:p>
            <a:pPr indent="-342900" lvl="3" marL="1485900">
              <a:lnSpc>
                <a:spcPct val="150000"/>
              </a:lnSpc>
              <a:spcBef>
                <a:spcPts val="0"/>
              </a:spcBef>
              <a:buFont typeface="+mj-lt"/>
              <a:buAutoNum type="arabicPeriod"/>
            </a:pPr>
            <a:r>
              <a:rPr dirty="0" sz="3000" lang="en-US">
                <a:ea typeface="Times New Roman" panose="02020603050405020304" pitchFamily="18" charset="0"/>
              </a:rPr>
              <a:t>A</a:t>
            </a:r>
            <a:r>
              <a:rPr dirty="0" sz="3000" lang="en-US" smtClean="0">
                <a:ea typeface="Times New Roman" panose="02020603050405020304" pitchFamily="18" charset="0"/>
              </a:rPr>
              <a:t>n </a:t>
            </a:r>
            <a:r>
              <a:rPr dirty="0" sz="3000" lang="en-US">
                <a:ea typeface="Times New Roman" panose="02020603050405020304" pitchFamily="18" charset="0"/>
              </a:rPr>
              <a:t>obstetrician, </a:t>
            </a:r>
            <a:endParaRPr dirty="0" sz="3000" lang="en-US" smtClean="0">
              <a:ea typeface="Times New Roman" panose="02020603050405020304" pitchFamily="18" charset="0"/>
            </a:endParaRPr>
          </a:p>
          <a:p>
            <a:pPr indent="-342900" lvl="3" marL="1485900">
              <a:lnSpc>
                <a:spcPct val="150000"/>
              </a:lnSpc>
              <a:spcBef>
                <a:spcPts val="0"/>
              </a:spcBef>
              <a:buFont typeface="+mj-lt"/>
              <a:buAutoNum type="arabicPeriod"/>
            </a:pPr>
            <a:r>
              <a:rPr dirty="0" sz="3000" lang="en-US" smtClean="0">
                <a:ea typeface="Times New Roman" panose="02020603050405020304" pitchFamily="18" charset="0"/>
              </a:rPr>
              <a:t>A cardiologist</a:t>
            </a:r>
            <a:r>
              <a:rPr dirty="0" sz="3000" lang="en-US">
                <a:ea typeface="Times New Roman" panose="02020603050405020304" pitchFamily="18" charset="0"/>
              </a:rPr>
              <a:t>, </a:t>
            </a:r>
            <a:endParaRPr dirty="0" sz="3000" lang="en-US" smtClean="0">
              <a:ea typeface="Times New Roman" panose="02020603050405020304" pitchFamily="18" charset="0"/>
            </a:endParaRPr>
          </a:p>
          <a:p>
            <a:pPr indent="-342900" lvl="3" marL="1485900">
              <a:lnSpc>
                <a:spcPct val="150000"/>
              </a:lnSpc>
              <a:spcBef>
                <a:spcPts val="0"/>
              </a:spcBef>
              <a:buFont typeface="+mj-lt"/>
              <a:buAutoNum type="arabicPeriod"/>
            </a:pPr>
            <a:r>
              <a:rPr dirty="0" sz="3000" lang="en-US" err="1" smtClean="0">
                <a:ea typeface="Times New Roman" panose="02020603050405020304" pitchFamily="18" charset="0"/>
              </a:rPr>
              <a:t>Haematologist</a:t>
            </a:r>
            <a:r>
              <a:rPr dirty="0" sz="3000" lang="en-US" smtClean="0">
                <a:ea typeface="Times New Roman" panose="02020603050405020304" pitchFamily="18" charset="0"/>
              </a:rPr>
              <a:t>  </a:t>
            </a:r>
          </a:p>
          <a:p>
            <a:pPr indent="-342900" lvl="3" marL="1485900">
              <a:lnSpc>
                <a:spcPct val="150000"/>
              </a:lnSpc>
              <a:spcBef>
                <a:spcPts val="0"/>
              </a:spcBef>
              <a:buFont typeface="+mj-lt"/>
              <a:buAutoNum type="arabicPeriod"/>
            </a:pPr>
            <a:r>
              <a:rPr dirty="0" sz="3000" lang="en-US" smtClean="0">
                <a:ea typeface="Times New Roman" panose="02020603050405020304" pitchFamily="18" charset="0"/>
              </a:rPr>
              <a:t>and </a:t>
            </a:r>
            <a:r>
              <a:rPr dirty="0" sz="3000" lang="en-US" err="1" smtClean="0">
                <a:ea typeface="Times New Roman" panose="02020603050405020304" pitchFamily="18" charset="0"/>
              </a:rPr>
              <a:t>anaesthetist</a:t>
            </a:r>
            <a:r>
              <a:rPr dirty="0" sz="3000" lang="en-US" smtClean="0">
                <a:ea typeface="Times New Roman" panose="02020603050405020304" pitchFamily="18" charset="0"/>
              </a:rPr>
              <a:t> </a:t>
            </a:r>
            <a:r>
              <a:rPr dirty="0" sz="3000" lang="en-US">
                <a:ea typeface="Times New Roman" panose="02020603050405020304" pitchFamily="18" charset="0"/>
              </a:rPr>
              <a:t>for effective management. </a:t>
            </a:r>
            <a:endParaRPr dirty="0" sz="3000" lang="en-US" smtClean="0">
              <a:ea typeface="Times New Roman" panose="02020603050405020304" pitchFamily="18" charset="0"/>
            </a:endParaRPr>
          </a:p>
          <a:p>
            <a:pPr indent="0" marL="0" marR="0">
              <a:lnSpc>
                <a:spcPct val="150000"/>
              </a:lnSpc>
              <a:spcBef>
                <a:spcPts val="0"/>
              </a:spcBef>
              <a:spcAft>
                <a:spcPts val="0"/>
              </a:spcAft>
              <a:buNone/>
            </a:pPr>
            <a:r>
              <a:rPr b="1" dirty="0" sz="3000" lang="en-US" smtClean="0">
                <a:ea typeface="Times New Roman" panose="02020603050405020304" pitchFamily="18" charset="0"/>
              </a:rPr>
              <a:t>The </a:t>
            </a:r>
            <a:r>
              <a:rPr b="1" dirty="0" sz="3000" lang="en-US">
                <a:ea typeface="Times New Roman" panose="02020603050405020304" pitchFamily="18" charset="0"/>
              </a:rPr>
              <a:t>main aim </a:t>
            </a:r>
            <a:r>
              <a:rPr b="1" dirty="0" sz="3000" lang="en-US" smtClean="0">
                <a:ea typeface="Times New Roman" panose="02020603050405020304" pitchFamily="18" charset="0"/>
              </a:rPr>
              <a:t>of management </a:t>
            </a:r>
            <a:r>
              <a:rPr b="1" dirty="0" sz="3000" lang="en-US">
                <a:ea typeface="Times New Roman" panose="02020603050405020304" pitchFamily="18" charset="0"/>
              </a:rPr>
              <a:t>is </a:t>
            </a:r>
            <a:r>
              <a:rPr b="1" dirty="0" sz="3000" lang="en-US" smtClean="0">
                <a:ea typeface="Times New Roman" panose="02020603050405020304" pitchFamily="18" charset="0"/>
              </a:rPr>
              <a:t>to</a:t>
            </a:r>
            <a:r>
              <a:rPr dirty="0" sz="3000" lang="en-US" smtClean="0">
                <a:ea typeface="Times New Roman" panose="02020603050405020304" pitchFamily="18" charset="0"/>
              </a:rPr>
              <a:t>; maintain and improve the physical and psychological well being of both the mother and the </a:t>
            </a:r>
            <a:r>
              <a:rPr dirty="0" sz="3000" lang="en-US" err="1" smtClean="0">
                <a:ea typeface="Times New Roman" panose="02020603050405020304" pitchFamily="18" charset="0"/>
              </a:rPr>
              <a:t>foetus</a:t>
            </a:r>
            <a:r>
              <a:rPr dirty="0" sz="3000" lang="en-US" smtClean="0">
                <a:ea typeface="Times New Roman" panose="02020603050405020304" pitchFamily="18" charset="0"/>
              </a:rPr>
              <a:t> and to prevent complications.</a:t>
            </a:r>
            <a:endParaRPr dirty="0" sz="3000" lang="en-US">
              <a:ea typeface="Times New Roman" panose="02020603050405020304" pitchFamily="18" charset="0"/>
            </a:endParaRPr>
          </a:p>
          <a:p>
            <a:endParaRPr dirty="0" lang="en-US"/>
          </a:p>
        </p:txBody>
      </p:sp>
      <p:sp>
        <p:nvSpPr>
          <p:cNvPr id="1049638" name="Slide Number Placeholder 3"/>
          <p:cNvSpPr>
            <a:spLocks noGrp="1"/>
          </p:cNvSpPr>
          <p:nvPr>
            <p:ph type="sldNum" sz="quarter" idx="12"/>
          </p:nvPr>
        </p:nvSpPr>
        <p:spPr/>
        <p:txBody>
          <a:bodyPr/>
          <a:p>
            <a:fld id="{5F0F26D2-990D-4104-B198-15B1F813F25B}" type="slidenum">
              <a:rPr lang="en-US" smtClean="0"/>
              <a:t>321</a:t>
            </a:fld>
            <a:endParaRPr lang="en-US"/>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720" name=""/>
        <p:cNvGrpSpPr/>
        <p:nvPr/>
      </p:nvGrpSpPr>
      <p:grpSpPr>
        <a:xfrm>
          <a:off x="0" y="0"/>
          <a:ext cx="0" cy="0"/>
          <a:chOff x="0" y="0"/>
          <a:chExt cx="0" cy="0"/>
        </a:xfrm>
      </p:grpSpPr>
      <p:sp>
        <p:nvSpPr>
          <p:cNvPr id="1049639" name="Title 1"/>
          <p:cNvSpPr>
            <a:spLocks noGrp="1"/>
          </p:cNvSpPr>
          <p:nvPr>
            <p:ph type="title"/>
          </p:nvPr>
        </p:nvSpPr>
        <p:spPr>
          <a:xfrm>
            <a:off x="838200" y="90153"/>
            <a:ext cx="10515600" cy="1236372"/>
          </a:xfrm>
        </p:spPr>
        <p:txBody>
          <a:bodyPr>
            <a:normAutofit/>
          </a:bodyPr>
          <a:p>
            <a:pPr algn="ctr"/>
            <a:r>
              <a:rPr dirty="0" sz="4000" lang="en-US">
                <a:solidFill>
                  <a:srgbClr val="00B0F0"/>
                </a:solidFill>
                <a:latin typeface="+mn-lt"/>
                <a:ea typeface="Times New Roman" panose="02020603050405020304" pitchFamily="18" charset="0"/>
                <a:cs typeface="+mn-cs"/>
              </a:rPr>
              <a:t>Prenatal management for mild cardiac disease (Grades I &amp; II)</a:t>
            </a:r>
            <a:endParaRPr dirty="0" sz="4000" lang="en-US">
              <a:solidFill>
                <a:srgbClr val="00B0F0"/>
              </a:solidFill>
              <a:latin typeface="+mn-lt"/>
            </a:endParaRPr>
          </a:p>
        </p:txBody>
      </p:sp>
      <p:sp>
        <p:nvSpPr>
          <p:cNvPr id="1049640" name="Content Placeholder 2"/>
          <p:cNvSpPr>
            <a:spLocks noGrp="1"/>
          </p:cNvSpPr>
          <p:nvPr>
            <p:ph idx="1"/>
          </p:nvPr>
        </p:nvSpPr>
        <p:spPr>
          <a:xfrm>
            <a:off x="566669" y="1313645"/>
            <a:ext cx="11153105" cy="5100034"/>
          </a:xfrm>
        </p:spPr>
        <p:txBody>
          <a:bodyPr>
            <a:normAutofit fontScale="85000" lnSpcReduction="10000"/>
          </a:bodyPr>
          <a:p>
            <a:pPr marL="0" marR="0">
              <a:spcBef>
                <a:spcPts val="0"/>
              </a:spcBef>
              <a:spcAft>
                <a:spcPts val="0"/>
              </a:spcAft>
            </a:pPr>
            <a:r>
              <a:rPr dirty="0" lang="en-US" smtClean="0">
                <a:ea typeface="Times New Roman" panose="02020603050405020304" pitchFamily="18" charset="0"/>
              </a:rPr>
              <a:t>Prenatal management for mild cardiac disease (Grades I &amp; II) should include: </a:t>
            </a:r>
            <a:endParaRPr dirty="0" sz="4000" lang="en-US" smtClean="0">
              <a:ea typeface="Times New Roman" panose="02020603050405020304" pitchFamily="18" charset="0"/>
            </a:endParaRPr>
          </a:p>
          <a:p>
            <a:pPr indent="-514350" lvl="2" marL="1200150">
              <a:lnSpc>
                <a:spcPct val="150000"/>
              </a:lnSpc>
              <a:spcBef>
                <a:spcPts val="0"/>
              </a:spcBef>
              <a:buFont typeface="+mj-lt"/>
              <a:buAutoNum type="arabicPeriod"/>
            </a:pPr>
            <a:r>
              <a:rPr b="1" dirty="0" sz="3000" lang="en-US" smtClean="0">
                <a:ea typeface="Times New Roman" panose="02020603050405020304" pitchFamily="18" charset="0"/>
              </a:rPr>
              <a:t>Good </a:t>
            </a:r>
            <a:r>
              <a:rPr b="1" dirty="0" sz="3000" lang="en-US">
                <a:ea typeface="Times New Roman" panose="02020603050405020304" pitchFamily="18" charset="0"/>
              </a:rPr>
              <a:t>history </a:t>
            </a:r>
            <a:r>
              <a:rPr dirty="0" sz="3000" lang="en-US">
                <a:ea typeface="Times New Roman" panose="02020603050405020304" pitchFamily="18" charset="0"/>
              </a:rPr>
              <a:t>taking and a </a:t>
            </a:r>
            <a:r>
              <a:rPr b="1" dirty="0" sz="3000" lang="en-US">
                <a:ea typeface="Times New Roman" panose="02020603050405020304" pitchFamily="18" charset="0"/>
              </a:rPr>
              <a:t>careful examination </a:t>
            </a:r>
            <a:r>
              <a:rPr dirty="0" sz="3000" lang="en-US">
                <a:ea typeface="Times New Roman" panose="02020603050405020304" pitchFamily="18" charset="0"/>
              </a:rPr>
              <a:t>of the mother should be done on the first </a:t>
            </a:r>
            <a:r>
              <a:rPr dirty="0" sz="3000" lang="en-US" smtClean="0">
                <a:ea typeface="Times New Roman" panose="02020603050405020304" pitchFamily="18" charset="0"/>
              </a:rPr>
              <a:t>visit.</a:t>
            </a:r>
          </a:p>
          <a:p>
            <a:pPr indent="-514350" lvl="2" marL="1200150">
              <a:lnSpc>
                <a:spcPct val="150000"/>
              </a:lnSpc>
              <a:spcBef>
                <a:spcPts val="0"/>
              </a:spcBef>
              <a:buFont typeface="+mj-lt"/>
              <a:buAutoNum type="arabicPeriod"/>
            </a:pPr>
            <a:r>
              <a:rPr dirty="0" sz="3000" lang="en-US" smtClean="0">
                <a:ea typeface="Times New Roman" panose="02020603050405020304" pitchFamily="18" charset="0"/>
              </a:rPr>
              <a:t>The </a:t>
            </a:r>
            <a:r>
              <a:rPr dirty="0" sz="3000" lang="en-US">
                <a:ea typeface="Times New Roman" panose="02020603050405020304" pitchFamily="18" charset="0"/>
              </a:rPr>
              <a:t>mother is seen </a:t>
            </a:r>
            <a:r>
              <a:rPr b="1" dirty="0" sz="3000" lang="en-US">
                <a:ea typeface="Times New Roman" panose="02020603050405020304" pitchFamily="18" charset="0"/>
              </a:rPr>
              <a:t>fortnightly until 32 weeks</a:t>
            </a:r>
            <a:r>
              <a:rPr dirty="0" sz="3000" lang="en-US">
                <a:ea typeface="Times New Roman" panose="02020603050405020304" pitchFamily="18" charset="0"/>
              </a:rPr>
              <a:t>, then weekly until term. </a:t>
            </a:r>
            <a:r>
              <a:rPr dirty="0" sz="3000" lang="en-US" smtClean="0">
                <a:ea typeface="Times New Roman" panose="02020603050405020304" pitchFamily="18" charset="0"/>
              </a:rPr>
              <a:t>Ideally</a:t>
            </a:r>
            <a:r>
              <a:rPr dirty="0" sz="3000" lang="en-US">
                <a:ea typeface="Times New Roman" panose="02020603050405020304" pitchFamily="18" charset="0"/>
              </a:rPr>
              <a:t>, she should be admitted between </a:t>
            </a:r>
            <a:r>
              <a:rPr b="1" dirty="0" sz="3000" lang="en-US">
                <a:ea typeface="Times New Roman" panose="02020603050405020304" pitchFamily="18" charset="0"/>
              </a:rPr>
              <a:t>29 to 32 weeks for </a:t>
            </a:r>
            <a:r>
              <a:rPr b="1" dirty="0" sz="3000" lang="en-US" smtClean="0">
                <a:ea typeface="Times New Roman" panose="02020603050405020304" pitchFamily="18" charset="0"/>
              </a:rPr>
              <a:t>rest.</a:t>
            </a:r>
          </a:p>
          <a:p>
            <a:pPr indent="-514350" lvl="2" marL="1200150">
              <a:lnSpc>
                <a:spcPct val="150000"/>
              </a:lnSpc>
              <a:spcBef>
                <a:spcPts val="0"/>
              </a:spcBef>
              <a:buFont typeface="+mj-lt"/>
              <a:buAutoNum type="arabicPeriod"/>
            </a:pPr>
            <a:r>
              <a:rPr b="1" dirty="0" sz="3000" lang="en-US" smtClean="0">
                <a:ea typeface="Times New Roman" panose="02020603050405020304" pitchFamily="18" charset="0"/>
              </a:rPr>
              <a:t>All </a:t>
            </a:r>
            <a:r>
              <a:rPr b="1" dirty="0" sz="3000" lang="en-US">
                <a:ea typeface="Times New Roman" panose="02020603050405020304" pitchFamily="18" charset="0"/>
              </a:rPr>
              <a:t>infections </a:t>
            </a:r>
            <a:r>
              <a:rPr dirty="0" sz="3000" lang="en-US">
                <a:ea typeface="Times New Roman" panose="02020603050405020304" pitchFamily="18" charset="0"/>
              </a:rPr>
              <a:t>should be prevented and, if present, treated </a:t>
            </a:r>
            <a:r>
              <a:rPr dirty="0" sz="3000" lang="en-US" smtClean="0">
                <a:ea typeface="Times New Roman" panose="02020603050405020304" pitchFamily="18" charset="0"/>
              </a:rPr>
              <a:t>promptly.</a:t>
            </a:r>
          </a:p>
          <a:p>
            <a:pPr indent="-514350" lvl="2" marL="1200150">
              <a:lnSpc>
                <a:spcPct val="150000"/>
              </a:lnSpc>
              <a:spcBef>
                <a:spcPts val="0"/>
              </a:spcBef>
              <a:buFont typeface="+mj-lt"/>
              <a:buAutoNum type="arabicPeriod"/>
            </a:pPr>
            <a:r>
              <a:rPr b="1" dirty="0" sz="3000" lang="en-US" err="1" smtClean="0">
                <a:ea typeface="Times New Roman" panose="02020603050405020304" pitchFamily="18" charset="0"/>
              </a:rPr>
              <a:t>Anaemia</a:t>
            </a:r>
            <a:r>
              <a:rPr b="1" dirty="0" sz="3000" lang="en-US" smtClean="0">
                <a:ea typeface="Times New Roman" panose="02020603050405020304" pitchFamily="18" charset="0"/>
              </a:rPr>
              <a:t> </a:t>
            </a:r>
            <a:r>
              <a:rPr dirty="0" sz="3000" lang="en-US">
                <a:ea typeface="Times New Roman" panose="02020603050405020304" pitchFamily="18" charset="0"/>
              </a:rPr>
              <a:t>should be treated effectively and prevented by extra iron </a:t>
            </a:r>
            <a:br>
              <a:rPr dirty="0" sz="3000" lang="en-US">
                <a:ea typeface="Times New Roman" panose="02020603050405020304" pitchFamily="18" charset="0"/>
              </a:rPr>
            </a:br>
            <a:r>
              <a:rPr dirty="0" sz="3000" lang="en-US">
                <a:ea typeface="Times New Roman" panose="02020603050405020304" pitchFamily="18" charset="0"/>
              </a:rPr>
              <a:t>Therefore, check regularly for </a:t>
            </a:r>
            <a:r>
              <a:rPr dirty="0" sz="3000" lang="en-US" err="1">
                <a:ea typeface="Times New Roman" panose="02020603050405020304" pitchFamily="18" charset="0"/>
              </a:rPr>
              <a:t>anaemia</a:t>
            </a:r>
            <a:r>
              <a:rPr dirty="0" sz="3000" lang="en-US">
                <a:ea typeface="Times New Roman" panose="02020603050405020304" pitchFamily="18" charset="0"/>
              </a:rPr>
              <a:t>.</a:t>
            </a:r>
          </a:p>
          <a:p>
            <a:endParaRPr dirty="0" lang="en-US"/>
          </a:p>
        </p:txBody>
      </p:sp>
      <p:sp>
        <p:nvSpPr>
          <p:cNvPr id="1049641" name="Slide Number Placeholder 3"/>
          <p:cNvSpPr>
            <a:spLocks noGrp="1"/>
          </p:cNvSpPr>
          <p:nvPr>
            <p:ph type="sldNum" sz="quarter" idx="12"/>
          </p:nvPr>
        </p:nvSpPr>
        <p:spPr/>
        <p:txBody>
          <a:bodyPr/>
          <a:p>
            <a:fld id="{5F0F26D2-990D-4104-B198-15B1F813F25B}" type="slidenum">
              <a:rPr lang="en-US" smtClean="0"/>
              <a:t>322</a:t>
            </a:fld>
            <a:endParaRPr lang="en-US"/>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721" name=""/>
        <p:cNvGrpSpPr/>
        <p:nvPr/>
      </p:nvGrpSpPr>
      <p:grpSpPr>
        <a:xfrm>
          <a:off x="0" y="0"/>
          <a:ext cx="0" cy="0"/>
          <a:chOff x="0" y="0"/>
          <a:chExt cx="0" cy="0"/>
        </a:xfrm>
      </p:grpSpPr>
      <p:sp>
        <p:nvSpPr>
          <p:cNvPr id="1049642" name="Title 1"/>
          <p:cNvSpPr>
            <a:spLocks noGrp="1"/>
          </p:cNvSpPr>
          <p:nvPr>
            <p:ph type="title"/>
          </p:nvPr>
        </p:nvSpPr>
        <p:spPr/>
        <p:txBody>
          <a:bodyPr/>
          <a:p>
            <a:pPr algn="ctr"/>
            <a:r>
              <a:rPr dirty="0" sz="4000" lang="en-US">
                <a:solidFill>
                  <a:srgbClr val="00B0F0"/>
                </a:solidFill>
                <a:latin typeface="Calibri" panose="020F0502020204030204"/>
                <a:ea typeface="Times New Roman" panose="02020603050405020304" pitchFamily="18" charset="0"/>
              </a:rPr>
              <a:t>Prenatal management for mild cardiac disease (Grades I &amp; II)</a:t>
            </a:r>
            <a:endParaRPr dirty="0" lang="en-US"/>
          </a:p>
        </p:txBody>
      </p:sp>
      <p:sp>
        <p:nvSpPr>
          <p:cNvPr id="1049643" name="Content Placeholder 2"/>
          <p:cNvSpPr>
            <a:spLocks noGrp="1"/>
          </p:cNvSpPr>
          <p:nvPr>
            <p:ph idx="1"/>
          </p:nvPr>
        </p:nvSpPr>
        <p:spPr/>
        <p:txBody>
          <a:bodyPr>
            <a:normAutofit/>
          </a:bodyPr>
          <a:p>
            <a:pPr indent="-514350" lvl="2" marL="1428750">
              <a:lnSpc>
                <a:spcPct val="100000"/>
              </a:lnSpc>
              <a:buFont typeface="+mj-lt"/>
              <a:buAutoNum type="arabicPeriod" startAt="5"/>
            </a:pPr>
            <a:r>
              <a:rPr b="1" dirty="0" sz="2800" lang="en-US" smtClean="0">
                <a:ea typeface="Times New Roman" panose="02020603050405020304" pitchFamily="18" charset="0"/>
              </a:rPr>
              <a:t>Health </a:t>
            </a:r>
            <a:r>
              <a:rPr b="1" dirty="0" sz="2800" lang="en-US">
                <a:ea typeface="Times New Roman" panose="02020603050405020304" pitchFamily="18" charset="0"/>
              </a:rPr>
              <a:t>messages </a:t>
            </a:r>
            <a:r>
              <a:rPr dirty="0" sz="2800" lang="en-US">
                <a:ea typeface="Times New Roman" panose="02020603050405020304" pitchFamily="18" charset="0"/>
              </a:rPr>
              <a:t>on the importance of </a:t>
            </a:r>
            <a:r>
              <a:rPr b="1" dirty="0" sz="2800" lang="en-US">
                <a:ea typeface="Times New Roman" panose="02020603050405020304" pitchFamily="18" charset="0"/>
              </a:rPr>
              <a:t>a balanced diet, avoiding excess weight, adequate rest and sleep, need for house help, and the effects of smoking, </a:t>
            </a:r>
            <a:r>
              <a:rPr dirty="0" sz="2800" lang="en-US">
                <a:ea typeface="Times New Roman" panose="02020603050405020304" pitchFamily="18" charset="0"/>
              </a:rPr>
              <a:t>should be </a:t>
            </a:r>
            <a:r>
              <a:rPr dirty="0" sz="2800" lang="en-US" smtClean="0">
                <a:ea typeface="Times New Roman" panose="02020603050405020304" pitchFamily="18" charset="0"/>
              </a:rPr>
              <a:t>shared.</a:t>
            </a:r>
          </a:p>
          <a:p>
            <a:pPr indent="-514350" lvl="2" marL="1428750">
              <a:lnSpc>
                <a:spcPct val="100000"/>
              </a:lnSpc>
              <a:buFont typeface="+mj-lt"/>
              <a:buAutoNum type="arabicPeriod" startAt="5"/>
            </a:pPr>
            <a:r>
              <a:rPr b="1" dirty="0" sz="2800" lang="en-US" smtClean="0">
                <a:ea typeface="Times New Roman" panose="02020603050405020304" pitchFamily="18" charset="0"/>
              </a:rPr>
              <a:t>Tooth </a:t>
            </a:r>
            <a:r>
              <a:rPr b="1" dirty="0" sz="2800" lang="en-US">
                <a:ea typeface="Times New Roman" panose="02020603050405020304" pitchFamily="18" charset="0"/>
              </a:rPr>
              <a:t>extraction </a:t>
            </a:r>
            <a:r>
              <a:rPr dirty="0" sz="2800" lang="en-US">
                <a:ea typeface="Times New Roman" panose="02020603050405020304" pitchFamily="18" charset="0"/>
              </a:rPr>
              <a:t>is possible under antibiotic cover but should be </a:t>
            </a:r>
            <a:r>
              <a:rPr dirty="0" sz="2800" lang="en-US" smtClean="0">
                <a:ea typeface="Times New Roman" panose="02020603050405020304" pitchFamily="18" charset="0"/>
              </a:rPr>
              <a:t>discouraged.</a:t>
            </a:r>
          </a:p>
          <a:p>
            <a:pPr indent="-514350" lvl="2" marL="1428750">
              <a:lnSpc>
                <a:spcPct val="100000"/>
              </a:lnSpc>
              <a:buFont typeface="+mj-lt"/>
              <a:buAutoNum type="arabicPeriod" startAt="5"/>
            </a:pPr>
            <a:r>
              <a:rPr b="1" dirty="0" sz="2800" lang="en-US" smtClean="0">
                <a:ea typeface="Times New Roman" panose="02020603050405020304" pitchFamily="18" charset="0"/>
              </a:rPr>
              <a:t>Drugs </a:t>
            </a:r>
            <a:r>
              <a:rPr b="1" dirty="0" sz="2800" lang="en-US">
                <a:ea typeface="Times New Roman" panose="02020603050405020304" pitchFamily="18" charset="0"/>
              </a:rPr>
              <a:t>like digoxin</a:t>
            </a:r>
            <a:r>
              <a:rPr dirty="0" sz="2800" lang="en-US">
                <a:ea typeface="Times New Roman" panose="02020603050405020304" pitchFamily="18" charset="0"/>
              </a:rPr>
              <a:t>, diuretics such as </a:t>
            </a:r>
            <a:r>
              <a:rPr dirty="0" sz="2800" lang="en-US" err="1">
                <a:ea typeface="Times New Roman" panose="02020603050405020304" pitchFamily="18" charset="0"/>
              </a:rPr>
              <a:t>lasix</a:t>
            </a:r>
            <a:r>
              <a:rPr dirty="0" sz="2800" lang="en-US">
                <a:ea typeface="Times New Roman" panose="02020603050405020304" pitchFamily="18" charset="0"/>
              </a:rPr>
              <a:t> to reduce </a:t>
            </a:r>
            <a:r>
              <a:rPr dirty="0" sz="2800" lang="en-US" err="1">
                <a:ea typeface="Times New Roman" panose="02020603050405020304" pitchFamily="18" charset="0"/>
              </a:rPr>
              <a:t>oedema</a:t>
            </a:r>
            <a:r>
              <a:rPr dirty="0" sz="2800" lang="en-US">
                <a:ea typeface="Times New Roman" panose="02020603050405020304" pitchFamily="18" charset="0"/>
              </a:rPr>
              <a:t>, and sedatives may be taken as </a:t>
            </a:r>
            <a:r>
              <a:rPr dirty="0" sz="2800" lang="en-US" smtClean="0">
                <a:ea typeface="Times New Roman" panose="02020603050405020304" pitchFamily="18" charset="0"/>
              </a:rPr>
              <a:t>prescribed.</a:t>
            </a:r>
          </a:p>
          <a:p>
            <a:pPr indent="-514350" lvl="2" marL="1428750">
              <a:lnSpc>
                <a:spcPct val="100000"/>
              </a:lnSpc>
              <a:buFont typeface="+mj-lt"/>
              <a:buAutoNum type="arabicPeriod" startAt="5"/>
            </a:pPr>
            <a:r>
              <a:rPr b="1" dirty="0" sz="2800" lang="en-US" smtClean="0">
                <a:ea typeface="Times New Roman" panose="02020603050405020304" pitchFamily="18" charset="0"/>
              </a:rPr>
              <a:t>At </a:t>
            </a:r>
            <a:r>
              <a:rPr b="1" dirty="0" sz="2800" lang="en-US">
                <a:ea typeface="Times New Roman" panose="02020603050405020304" pitchFamily="18" charset="0"/>
              </a:rPr>
              <a:t>38 weeks gestation, </a:t>
            </a:r>
            <a:r>
              <a:rPr dirty="0" sz="2800" lang="en-US">
                <a:ea typeface="Times New Roman" panose="02020603050405020304" pitchFamily="18" charset="0"/>
              </a:rPr>
              <a:t>the patient should be admitted for complete bed rest</a:t>
            </a:r>
            <a:r>
              <a:rPr dirty="0" sz="2800" lang="en-US">
                <a:latin typeface="Arial" panose="020B0604020202020204" pitchFamily="34" charset="0"/>
                <a:ea typeface="Times New Roman" panose="02020603050405020304" pitchFamily="18" charset="0"/>
              </a:rPr>
              <a:t>.</a:t>
            </a:r>
            <a:endParaRPr dirty="0" sz="2800" lang="en-US">
              <a:latin typeface="Times New Roman" panose="02020603050405020304" pitchFamily="18" charset="0"/>
              <a:ea typeface="Times New Roman" panose="02020603050405020304" pitchFamily="18" charset="0"/>
            </a:endParaRPr>
          </a:p>
          <a:p>
            <a:endParaRPr dirty="0" lang="en-US"/>
          </a:p>
        </p:txBody>
      </p:sp>
      <p:sp>
        <p:nvSpPr>
          <p:cNvPr id="1049644" name="Slide Number Placeholder 3"/>
          <p:cNvSpPr>
            <a:spLocks noGrp="1"/>
          </p:cNvSpPr>
          <p:nvPr>
            <p:ph type="sldNum" sz="quarter" idx="12"/>
          </p:nvPr>
        </p:nvSpPr>
        <p:spPr/>
        <p:txBody>
          <a:bodyPr/>
          <a:p>
            <a:fld id="{5F0F26D2-990D-4104-B198-15B1F813F25B}" type="slidenum">
              <a:rPr lang="en-US" smtClean="0"/>
              <a:t>323</a:t>
            </a:fld>
            <a:endParaRPr lang="en-US"/>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722" name=""/>
        <p:cNvGrpSpPr/>
        <p:nvPr/>
      </p:nvGrpSpPr>
      <p:grpSpPr>
        <a:xfrm>
          <a:off x="0" y="0"/>
          <a:ext cx="0" cy="0"/>
          <a:chOff x="0" y="0"/>
          <a:chExt cx="0" cy="0"/>
        </a:xfrm>
      </p:grpSpPr>
      <p:sp>
        <p:nvSpPr>
          <p:cNvPr id="1049645" name="Title 1"/>
          <p:cNvSpPr>
            <a:spLocks noGrp="1"/>
          </p:cNvSpPr>
          <p:nvPr>
            <p:ph type="title"/>
          </p:nvPr>
        </p:nvSpPr>
        <p:spPr/>
        <p:txBody>
          <a:bodyPr/>
          <a:p>
            <a:pPr algn="ctr"/>
            <a:r>
              <a:rPr dirty="0" lang="en-US" smtClean="0">
                <a:solidFill>
                  <a:srgbClr val="00B0F0"/>
                </a:solidFill>
              </a:rPr>
              <a:t>Grade I&amp;II during </a:t>
            </a:r>
            <a:r>
              <a:rPr dirty="0" lang="en-US" err="1" smtClean="0">
                <a:solidFill>
                  <a:srgbClr val="00B0F0"/>
                </a:solidFill>
              </a:rPr>
              <a:t>labour</a:t>
            </a:r>
            <a:endParaRPr dirty="0" lang="en-US">
              <a:solidFill>
                <a:srgbClr val="00B0F0"/>
              </a:solidFill>
            </a:endParaRPr>
          </a:p>
        </p:txBody>
      </p:sp>
      <p:sp>
        <p:nvSpPr>
          <p:cNvPr id="1049646" name="Content Placeholder 2"/>
          <p:cNvSpPr>
            <a:spLocks noGrp="1"/>
          </p:cNvSpPr>
          <p:nvPr>
            <p:ph idx="1"/>
          </p:nvPr>
        </p:nvSpPr>
        <p:spPr/>
        <p:txBody>
          <a:bodyPr/>
          <a:p>
            <a:pPr algn="just" marL="0" marR="0">
              <a:spcBef>
                <a:spcPts val="0"/>
              </a:spcBef>
              <a:spcAft>
                <a:spcPts val="0"/>
              </a:spcAft>
            </a:pPr>
            <a:r>
              <a:rPr dirty="0" lang="en-US">
                <a:ea typeface="Times New Roman" panose="02020603050405020304" pitchFamily="18" charset="0"/>
              </a:rPr>
              <a:t>In </a:t>
            </a:r>
            <a:r>
              <a:rPr b="1" dirty="0" lang="en-US">
                <a:ea typeface="Times New Roman" panose="02020603050405020304" pitchFamily="18" charset="0"/>
              </a:rPr>
              <a:t>first stage</a:t>
            </a:r>
            <a:r>
              <a:rPr dirty="0" lang="en-US">
                <a:ea typeface="Times New Roman" panose="02020603050405020304" pitchFamily="18" charset="0"/>
              </a:rPr>
              <a:t> </a:t>
            </a:r>
            <a:r>
              <a:rPr b="1" dirty="0" lang="en-US" err="1">
                <a:ea typeface="Times New Roman" panose="02020603050405020304" pitchFamily="18" charset="0"/>
              </a:rPr>
              <a:t>labour</a:t>
            </a:r>
            <a:r>
              <a:rPr b="1" dirty="0" lang="en-US">
                <a:ea typeface="Times New Roman" panose="02020603050405020304" pitchFamily="18" charset="0"/>
              </a:rPr>
              <a:t>, </a:t>
            </a:r>
            <a:r>
              <a:rPr dirty="0" lang="en-US">
                <a:ea typeface="Times New Roman" panose="02020603050405020304" pitchFamily="18" charset="0"/>
              </a:rPr>
              <a:t>follow normal admission procedure</a:t>
            </a:r>
            <a:r>
              <a:rPr dirty="0" lang="en-US" smtClean="0">
                <a:ea typeface="Times New Roman" panose="02020603050405020304" pitchFamily="18" charset="0"/>
              </a:rPr>
              <a:t>.</a:t>
            </a:r>
          </a:p>
          <a:p>
            <a:pPr algn="just" marL="0" marR="0">
              <a:spcBef>
                <a:spcPts val="0"/>
              </a:spcBef>
              <a:spcAft>
                <a:spcPts val="0"/>
              </a:spcAft>
            </a:pPr>
            <a:r>
              <a:rPr dirty="0" lang="en-US" smtClean="0">
                <a:ea typeface="Times New Roman" panose="02020603050405020304" pitchFamily="18" charset="0"/>
              </a:rPr>
              <a:t> </a:t>
            </a:r>
            <a:r>
              <a:rPr dirty="0" lang="en-US">
                <a:ea typeface="Times New Roman" panose="02020603050405020304" pitchFamily="18" charset="0"/>
              </a:rPr>
              <a:t>You should: </a:t>
            </a:r>
            <a:endParaRPr dirty="0" sz="40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Inform </a:t>
            </a:r>
            <a:r>
              <a:rPr dirty="0" sz="2800" lang="en-US">
                <a:ea typeface="Times New Roman" panose="02020603050405020304" pitchFamily="18" charset="0"/>
              </a:rPr>
              <a:t>the obstetrician and the </a:t>
            </a:r>
            <a:r>
              <a:rPr dirty="0" sz="2800" lang="en-US" smtClean="0">
                <a:ea typeface="Times New Roman" panose="02020603050405020304" pitchFamily="18" charset="0"/>
              </a:rPr>
              <a:t>cardiologist</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Vigilant </a:t>
            </a:r>
            <a:r>
              <a:rPr dirty="0" sz="2800" lang="en-US">
                <a:ea typeface="Times New Roman" panose="02020603050405020304" pitchFamily="18" charset="0"/>
              </a:rPr>
              <a:t>observations quarter to half hourly, especially of pulse, respirations, </a:t>
            </a:r>
            <a:r>
              <a:rPr dirty="0" sz="2800" lang="en-US" err="1">
                <a:ea typeface="Times New Roman" panose="02020603050405020304" pitchFamily="18" charset="0"/>
              </a:rPr>
              <a:t>colour</a:t>
            </a:r>
            <a:r>
              <a:rPr dirty="0" sz="2800" lang="en-US">
                <a:ea typeface="Times New Roman" panose="02020603050405020304" pitchFamily="18" charset="0"/>
              </a:rPr>
              <a:t> and </a:t>
            </a:r>
            <a:r>
              <a:rPr dirty="0" sz="2800" lang="en-US" err="1">
                <a:ea typeface="Times New Roman" panose="02020603050405020304" pitchFamily="18" charset="0"/>
              </a:rPr>
              <a:t>foetal</a:t>
            </a:r>
            <a:r>
              <a:rPr dirty="0" sz="2800" lang="en-US">
                <a:ea typeface="Times New Roman" panose="02020603050405020304" pitchFamily="18" charset="0"/>
              </a:rPr>
              <a:t> heart </a:t>
            </a:r>
            <a:r>
              <a:rPr dirty="0" sz="2800" lang="en-US" smtClean="0">
                <a:ea typeface="Times New Roman" panose="02020603050405020304" pitchFamily="18" charset="0"/>
              </a:rPr>
              <a:t>rate</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Administer </a:t>
            </a:r>
            <a:r>
              <a:rPr dirty="0" sz="2800" lang="en-US">
                <a:ea typeface="Times New Roman" panose="02020603050405020304" pitchFamily="18" charset="0"/>
              </a:rPr>
              <a:t>prophylactic </a:t>
            </a:r>
            <a:r>
              <a:rPr dirty="0" sz="2800" lang="en-US" smtClean="0">
                <a:ea typeface="Times New Roman" panose="02020603050405020304" pitchFamily="18" charset="0"/>
              </a:rPr>
              <a:t>antibiotics</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Mild </a:t>
            </a:r>
            <a:r>
              <a:rPr dirty="0" sz="2800" lang="en-US">
                <a:ea typeface="Times New Roman" panose="02020603050405020304" pitchFamily="18" charset="0"/>
              </a:rPr>
              <a:t>sedation</a:t>
            </a:r>
          </a:p>
          <a:p>
            <a:endParaRPr dirty="0" lang="en-US"/>
          </a:p>
        </p:txBody>
      </p:sp>
      <p:sp>
        <p:nvSpPr>
          <p:cNvPr id="1049647" name="Slide Number Placeholder 3"/>
          <p:cNvSpPr>
            <a:spLocks noGrp="1"/>
          </p:cNvSpPr>
          <p:nvPr>
            <p:ph type="sldNum" sz="quarter" idx="12"/>
          </p:nvPr>
        </p:nvSpPr>
        <p:spPr/>
        <p:txBody>
          <a:bodyPr/>
          <a:p>
            <a:fld id="{5F0F26D2-990D-4104-B198-15B1F813F25B}" type="slidenum">
              <a:rPr lang="en-US" smtClean="0"/>
              <a:t>324</a:t>
            </a:fld>
            <a:endParaRPr lang="en-US"/>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723" name=""/>
        <p:cNvGrpSpPr/>
        <p:nvPr/>
      </p:nvGrpSpPr>
      <p:grpSpPr>
        <a:xfrm>
          <a:off x="0" y="0"/>
          <a:ext cx="0" cy="0"/>
          <a:chOff x="0" y="0"/>
          <a:chExt cx="0" cy="0"/>
        </a:xfrm>
      </p:grpSpPr>
      <p:sp>
        <p:nvSpPr>
          <p:cNvPr id="1049648" name="Title 1"/>
          <p:cNvSpPr>
            <a:spLocks noGrp="1"/>
          </p:cNvSpPr>
          <p:nvPr>
            <p:ph type="title"/>
          </p:nvPr>
        </p:nvSpPr>
        <p:spPr>
          <a:xfrm>
            <a:off x="838200" y="1"/>
            <a:ext cx="10515600" cy="901520"/>
          </a:xfrm>
        </p:spPr>
        <p:txBody>
          <a:bodyPr/>
          <a:p>
            <a:pPr algn="ctr"/>
            <a:r>
              <a:rPr dirty="0" lang="en-US">
                <a:solidFill>
                  <a:srgbClr val="00B0F0"/>
                </a:solidFill>
              </a:rPr>
              <a:t>Grade I&amp;II during </a:t>
            </a:r>
            <a:r>
              <a:rPr dirty="0" lang="en-US" err="1">
                <a:solidFill>
                  <a:srgbClr val="00B0F0"/>
                </a:solidFill>
              </a:rPr>
              <a:t>labour</a:t>
            </a:r>
            <a:endParaRPr dirty="0" lang="en-US"/>
          </a:p>
        </p:txBody>
      </p:sp>
      <p:sp>
        <p:nvSpPr>
          <p:cNvPr id="1049649" name="Content Placeholder 2"/>
          <p:cNvSpPr>
            <a:spLocks noGrp="1"/>
          </p:cNvSpPr>
          <p:nvPr>
            <p:ph idx="1"/>
          </p:nvPr>
        </p:nvSpPr>
        <p:spPr>
          <a:xfrm>
            <a:off x="838200" y="1056068"/>
            <a:ext cx="10515600" cy="5120895"/>
          </a:xfrm>
        </p:spPr>
        <p:txBody>
          <a:bodyPr>
            <a:normAutofit fontScale="85000" lnSpcReduction="20000"/>
          </a:bodyPr>
          <a:p>
            <a:pPr>
              <a:lnSpc>
                <a:spcPct val="110000"/>
              </a:lnSpc>
            </a:pPr>
            <a:r>
              <a:rPr b="1" dirty="0" lang="en-US" smtClean="0">
                <a:ea typeface="Times New Roman" panose="02020603050405020304" pitchFamily="18" charset="0"/>
              </a:rPr>
              <a:t>During second stage of </a:t>
            </a:r>
            <a:r>
              <a:rPr b="1" dirty="0" lang="en-US" err="1" smtClean="0">
                <a:ea typeface="Times New Roman" panose="02020603050405020304" pitchFamily="18" charset="0"/>
              </a:rPr>
              <a:t>labour</a:t>
            </a:r>
            <a:endParaRPr b="1" dirty="0" lang="en-US" smtClean="0">
              <a:ea typeface="Times New Roman" panose="02020603050405020304" pitchFamily="18" charset="0"/>
            </a:endParaRPr>
          </a:p>
          <a:p>
            <a:pPr lvl="2">
              <a:lnSpc>
                <a:spcPct val="110000"/>
              </a:lnSpc>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patient should avoid </a:t>
            </a:r>
            <a:r>
              <a:rPr dirty="0" sz="2800" lang="en-US" smtClean="0">
                <a:ea typeface="Times New Roman" panose="02020603050405020304" pitchFamily="18" charset="0"/>
              </a:rPr>
              <a:t>exhaustion</a:t>
            </a:r>
          </a:p>
          <a:p>
            <a:pPr lvl="2">
              <a:lnSpc>
                <a:spcPct val="110000"/>
              </a:lnSpc>
              <a:buFont typeface="Wingdings" panose="05000000000000000000" pitchFamily="2" charset="2"/>
              <a:buChar char="Ø"/>
            </a:pPr>
            <a:r>
              <a:rPr dirty="0" sz="2800" lang="en-US" err="1" smtClean="0">
                <a:ea typeface="Times New Roman" panose="02020603050405020304" pitchFamily="18" charset="0"/>
              </a:rPr>
              <a:t>Paediatrician</a:t>
            </a:r>
            <a:r>
              <a:rPr dirty="0" sz="2800" lang="en-US" smtClean="0">
                <a:ea typeface="Times New Roman" panose="02020603050405020304" pitchFamily="18" charset="0"/>
              </a:rPr>
              <a:t> </a:t>
            </a:r>
            <a:r>
              <a:rPr dirty="0" sz="2800" lang="en-US">
                <a:ea typeface="Times New Roman" panose="02020603050405020304" pitchFamily="18" charset="0"/>
              </a:rPr>
              <a:t>to be </a:t>
            </a:r>
            <a:r>
              <a:rPr dirty="0" sz="2800" lang="en-US" smtClean="0">
                <a:ea typeface="Times New Roman" panose="02020603050405020304" pitchFamily="18" charset="0"/>
              </a:rPr>
              <a:t>around</a:t>
            </a:r>
          </a:p>
          <a:p>
            <a:pPr lvl="2">
              <a:lnSpc>
                <a:spcPct val="110000"/>
              </a:lnSpc>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mother should be placed in the dorsal position or the position in which she feels most </a:t>
            </a:r>
            <a:r>
              <a:rPr dirty="0" sz="2800" lang="en-US" smtClean="0">
                <a:ea typeface="Times New Roman" panose="02020603050405020304" pitchFamily="18" charset="0"/>
              </a:rPr>
              <a:t>comfortable</a:t>
            </a:r>
            <a:endParaRPr dirty="0" sz="2800" lang="en-US">
              <a:ea typeface="Times New Roman" panose="02020603050405020304" pitchFamily="18" charset="0"/>
            </a:endParaRPr>
          </a:p>
          <a:p>
            <a:pPr lvl="2">
              <a:lnSpc>
                <a:spcPct val="110000"/>
              </a:lnSpc>
              <a:buFont typeface="Wingdings" panose="05000000000000000000" pitchFamily="2" charset="2"/>
              <a:buChar char="Ø"/>
            </a:pPr>
            <a:r>
              <a:rPr dirty="0" sz="2800" lang="en-US" smtClean="0">
                <a:ea typeface="Times New Roman" panose="02020603050405020304" pitchFamily="18" charset="0"/>
              </a:rPr>
              <a:t>Episiotomy </a:t>
            </a:r>
            <a:r>
              <a:rPr dirty="0" sz="2800" lang="en-US">
                <a:ea typeface="Times New Roman" panose="02020603050405020304" pitchFamily="18" charset="0"/>
              </a:rPr>
              <a:t>and vacuum extraction may </a:t>
            </a:r>
            <a:br>
              <a:rPr dirty="0" sz="2800" lang="en-US">
                <a:ea typeface="Times New Roman" panose="02020603050405020304" pitchFamily="18" charset="0"/>
              </a:rPr>
            </a:br>
            <a:r>
              <a:rPr dirty="0" sz="2800" lang="en-US">
                <a:ea typeface="Times New Roman" panose="02020603050405020304" pitchFamily="18" charset="0"/>
              </a:rPr>
              <a:t>be </a:t>
            </a:r>
            <a:r>
              <a:rPr dirty="0" sz="2800" lang="en-US" smtClean="0">
                <a:ea typeface="Times New Roman" panose="02020603050405020304" pitchFamily="18" charset="0"/>
              </a:rPr>
              <a:t>performed</a:t>
            </a:r>
          </a:p>
          <a:p>
            <a:pPr indent="0" lvl="2" marL="914400">
              <a:lnSpc>
                <a:spcPct val="110000"/>
              </a:lnSpc>
              <a:buNone/>
            </a:pPr>
            <a:r>
              <a:rPr b="1" dirty="0" sz="2800" lang="en-US" smtClean="0">
                <a:ea typeface="Times New Roman" panose="02020603050405020304" pitchFamily="18" charset="0"/>
              </a:rPr>
              <a:t>During third stage of </a:t>
            </a:r>
            <a:r>
              <a:rPr b="1" dirty="0" sz="2800" lang="en-US" err="1" smtClean="0">
                <a:ea typeface="Times New Roman" panose="02020603050405020304" pitchFamily="18" charset="0"/>
              </a:rPr>
              <a:t>labour</a:t>
            </a:r>
            <a:endParaRPr b="1" dirty="0" sz="2800" lang="en-US" smtClean="0">
              <a:ea typeface="Times New Roman" panose="02020603050405020304" pitchFamily="18" charset="0"/>
            </a:endParaRPr>
          </a:p>
          <a:p>
            <a:pPr lvl="2">
              <a:lnSpc>
                <a:spcPct val="110000"/>
              </a:lnSpc>
              <a:buFont typeface="Wingdings" panose="05000000000000000000" pitchFamily="2" charset="2"/>
              <a:buChar char="Ø"/>
            </a:pPr>
            <a:r>
              <a:rPr dirty="0" sz="2800" lang="en-US" smtClean="0">
                <a:ea typeface="Times New Roman" panose="02020603050405020304" pitchFamily="18" charset="0"/>
              </a:rPr>
              <a:t>Active management of third stage </a:t>
            </a:r>
            <a:r>
              <a:rPr dirty="0" sz="2800" lang="en-US" err="1" smtClean="0">
                <a:ea typeface="Times New Roman" panose="02020603050405020304" pitchFamily="18" charset="0"/>
              </a:rPr>
              <a:t>labour</a:t>
            </a:r>
            <a:r>
              <a:rPr dirty="0" sz="2800" lang="en-US" smtClean="0">
                <a:ea typeface="Times New Roman" panose="02020603050405020304" pitchFamily="18" charset="0"/>
              </a:rPr>
              <a:t> (AMTSL) with slow IV Oxytocin 2iu/min </a:t>
            </a:r>
          </a:p>
          <a:p>
            <a:pPr lvl="2">
              <a:lnSpc>
                <a:spcPct val="110000"/>
              </a:lnSpc>
              <a:buFont typeface="Wingdings" panose="05000000000000000000" pitchFamily="2" charset="2"/>
              <a:buChar char="Ø"/>
            </a:pPr>
            <a:r>
              <a:rPr dirty="0" sz="2800" lang="en-US" smtClean="0">
                <a:ea typeface="Times New Roman" panose="02020603050405020304" pitchFamily="18" charset="0"/>
              </a:rPr>
              <a:t>NO ERGOMETRINE  it can cause vasoconstriction and hypertension.</a:t>
            </a:r>
          </a:p>
          <a:p>
            <a:pPr lvl="2">
              <a:lnSpc>
                <a:spcPct val="110000"/>
              </a:lnSpc>
              <a:buFont typeface="Wingdings" panose="05000000000000000000" pitchFamily="2" charset="2"/>
              <a:buChar char="Ø"/>
            </a:pPr>
            <a:r>
              <a:rPr dirty="0" sz="2800" lang="en-US" smtClean="0">
                <a:ea typeface="Times New Roman" panose="02020603050405020304" pitchFamily="18" charset="0"/>
              </a:rPr>
              <a:t>The placenta should </a:t>
            </a:r>
            <a:r>
              <a:rPr dirty="0" sz="2800" lang="en-US">
                <a:ea typeface="Times New Roman" panose="02020603050405020304" pitchFamily="18" charset="0"/>
              </a:rPr>
              <a:t>be delivered by controlled </a:t>
            </a:r>
            <a:br>
              <a:rPr dirty="0" sz="2800" lang="en-US">
                <a:ea typeface="Times New Roman" panose="02020603050405020304" pitchFamily="18" charset="0"/>
              </a:rPr>
            </a:br>
            <a:r>
              <a:rPr dirty="0" sz="2800" lang="en-US">
                <a:ea typeface="Times New Roman" panose="02020603050405020304" pitchFamily="18" charset="0"/>
              </a:rPr>
              <a:t>cord </a:t>
            </a:r>
            <a:r>
              <a:rPr dirty="0" sz="2800" lang="en-US" smtClean="0">
                <a:ea typeface="Times New Roman" panose="02020603050405020304" pitchFamily="18" charset="0"/>
              </a:rPr>
              <a:t>traction and counter pressure on the uterus.</a:t>
            </a:r>
            <a:endParaRPr dirty="0" sz="2800" lang="en-US">
              <a:ea typeface="Times New Roman" panose="02020603050405020304" pitchFamily="18" charset="0"/>
            </a:endParaRPr>
          </a:p>
          <a:p>
            <a:pPr lvl="2">
              <a:lnSpc>
                <a:spcPct val="100000"/>
              </a:lnSpc>
              <a:buFont typeface="Wingdings" panose="05000000000000000000" pitchFamily="2" charset="2"/>
              <a:buChar char="Ø"/>
            </a:pPr>
            <a:endParaRPr dirty="0" sz="2800" lang="en-US" smtClean="0">
              <a:latin typeface="Arial" panose="020B0604020202020204" pitchFamily="34" charset="0"/>
              <a:ea typeface="Times New Roman" panose="02020603050405020304" pitchFamily="18" charset="0"/>
            </a:endParaRPr>
          </a:p>
          <a:p>
            <a:pPr lvl="2">
              <a:lnSpc>
                <a:spcPct val="100000"/>
              </a:lnSpc>
              <a:buFont typeface="Wingdings" panose="05000000000000000000" pitchFamily="2" charset="2"/>
              <a:buChar char="Ø"/>
            </a:pPr>
            <a:endParaRPr dirty="0" sz="2800" lang="en-US">
              <a:latin typeface="Times New Roman" panose="02020603050405020304" pitchFamily="18" charset="0"/>
              <a:ea typeface="Times New Roman" panose="02020603050405020304" pitchFamily="18" charset="0"/>
            </a:endParaRPr>
          </a:p>
          <a:p>
            <a:endParaRPr dirty="0" lang="en-US"/>
          </a:p>
        </p:txBody>
      </p:sp>
      <p:sp>
        <p:nvSpPr>
          <p:cNvPr id="1049650" name="Slide Number Placeholder 3"/>
          <p:cNvSpPr>
            <a:spLocks noGrp="1"/>
          </p:cNvSpPr>
          <p:nvPr>
            <p:ph type="sldNum" sz="quarter" idx="12"/>
          </p:nvPr>
        </p:nvSpPr>
        <p:spPr/>
        <p:txBody>
          <a:bodyPr/>
          <a:p>
            <a:fld id="{5F0F26D2-990D-4104-B198-15B1F813F25B}" type="slidenum">
              <a:rPr lang="en-US" smtClean="0"/>
              <a:t>325</a:t>
            </a:fld>
            <a:endParaRPr lang="en-US"/>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724" name=""/>
        <p:cNvGrpSpPr/>
        <p:nvPr/>
      </p:nvGrpSpPr>
      <p:grpSpPr>
        <a:xfrm>
          <a:off x="0" y="0"/>
          <a:ext cx="0" cy="0"/>
          <a:chOff x="0" y="0"/>
          <a:chExt cx="0" cy="0"/>
        </a:xfrm>
      </p:grpSpPr>
      <p:sp>
        <p:nvSpPr>
          <p:cNvPr id="1049651" name="Title 1"/>
          <p:cNvSpPr>
            <a:spLocks noGrp="1"/>
          </p:cNvSpPr>
          <p:nvPr>
            <p:ph type="title"/>
          </p:nvPr>
        </p:nvSpPr>
        <p:spPr/>
        <p:txBody>
          <a:bodyPr/>
          <a:p>
            <a:pPr algn="ctr"/>
            <a:r>
              <a:rPr dirty="0" lang="en-US">
                <a:solidFill>
                  <a:srgbClr val="00B0F0"/>
                </a:solidFill>
              </a:rPr>
              <a:t>Grade I&amp;II during </a:t>
            </a:r>
            <a:r>
              <a:rPr dirty="0" lang="en-US" err="1">
                <a:solidFill>
                  <a:srgbClr val="00B0F0"/>
                </a:solidFill>
              </a:rPr>
              <a:t>labour</a:t>
            </a:r>
            <a:endParaRPr dirty="0" lang="en-US"/>
          </a:p>
        </p:txBody>
      </p:sp>
      <p:sp>
        <p:nvSpPr>
          <p:cNvPr id="1049652" name="Content Placeholder 2"/>
          <p:cNvSpPr>
            <a:spLocks noGrp="1"/>
          </p:cNvSpPr>
          <p:nvPr>
            <p:ph idx="1"/>
          </p:nvPr>
        </p:nvSpPr>
        <p:spPr/>
        <p:txBody>
          <a:bodyPr>
            <a:normAutofit lnSpcReduction="10000"/>
          </a:bodyPr>
          <a:p>
            <a:pPr indent="0" lvl="2" marL="685800">
              <a:lnSpc>
                <a:spcPct val="100000"/>
              </a:lnSpc>
              <a:spcBef>
                <a:spcPts val="0"/>
              </a:spcBef>
              <a:buNone/>
            </a:pPr>
            <a:r>
              <a:rPr b="1" dirty="0" sz="2800" lang="en-US">
                <a:ea typeface="Times New Roman" panose="02020603050405020304" pitchFamily="18" charset="0"/>
              </a:rPr>
              <a:t>During the puerperium, </a:t>
            </a:r>
            <a:endParaRPr b="1" dirty="0" sz="2800" lang="en-US" smtClean="0">
              <a:ea typeface="Times New Roman" panose="02020603050405020304" pitchFamily="18" charset="0"/>
            </a:endParaRPr>
          </a:p>
          <a:p>
            <a:pPr lvl="2" marL="914400">
              <a:lnSpc>
                <a:spcPct val="100000"/>
              </a:lnSpc>
              <a:spcBef>
                <a:spcPts val="0"/>
              </a:spcBef>
            </a:pPr>
            <a:r>
              <a:rPr dirty="0" sz="2800" lang="en-US">
                <a:ea typeface="Times New Roman" panose="02020603050405020304" pitchFamily="18" charset="0"/>
              </a:rPr>
              <a:t>T</a:t>
            </a:r>
            <a:r>
              <a:rPr dirty="0" sz="2800" lang="en-US" smtClean="0">
                <a:ea typeface="Times New Roman" panose="02020603050405020304" pitchFamily="18" charset="0"/>
              </a:rPr>
              <a:t>he </a:t>
            </a:r>
            <a:r>
              <a:rPr dirty="0" sz="2800" lang="en-US">
                <a:ea typeface="Times New Roman" panose="02020603050405020304" pitchFamily="18" charset="0"/>
              </a:rPr>
              <a:t>following measures should be </a:t>
            </a:r>
            <a:r>
              <a:rPr dirty="0" sz="2800" lang="en-US" smtClean="0">
                <a:ea typeface="Times New Roman" panose="02020603050405020304" pitchFamily="18" charset="0"/>
              </a:rPr>
              <a:t>taken: </a:t>
            </a:r>
          </a:p>
          <a:p>
            <a:pPr indent="-457200" lvl="5">
              <a:lnSpc>
                <a:spcPct val="100000"/>
              </a:lnSpc>
              <a:spcBef>
                <a:spcPts val="0"/>
              </a:spcBef>
              <a:buFont typeface="Wingdings" panose="05000000000000000000" pitchFamily="2" charset="2"/>
              <a:buChar char="Ø"/>
            </a:pPr>
            <a:r>
              <a:rPr dirty="0" sz="2600" lang="en-US" smtClean="0">
                <a:ea typeface="Times New Roman" panose="02020603050405020304" pitchFamily="18" charset="0"/>
              </a:rPr>
              <a:t>The </a:t>
            </a:r>
            <a:r>
              <a:rPr dirty="0" sz="2600" lang="en-US">
                <a:ea typeface="Times New Roman" panose="02020603050405020304" pitchFamily="18" charset="0"/>
              </a:rPr>
              <a:t>patient may need to rest and may </a:t>
            </a:r>
            <a:r>
              <a:rPr dirty="0" sz="2600" lang="en-US" smtClean="0">
                <a:ea typeface="Times New Roman" panose="02020603050405020304" pitchFamily="18" charset="0"/>
              </a:rPr>
              <a:t>require sedatives</a:t>
            </a:r>
          </a:p>
          <a:p>
            <a:pPr indent="-457200" lvl="5">
              <a:lnSpc>
                <a:spcPct val="100000"/>
              </a:lnSpc>
              <a:spcBef>
                <a:spcPts val="0"/>
              </a:spcBef>
              <a:buFont typeface="Wingdings" panose="05000000000000000000" pitchFamily="2" charset="2"/>
              <a:buChar char="Ø"/>
            </a:pPr>
            <a:r>
              <a:rPr dirty="0" sz="2600" lang="en-US" smtClean="0">
                <a:ea typeface="Times New Roman" panose="02020603050405020304" pitchFamily="18" charset="0"/>
              </a:rPr>
              <a:t>Keep </a:t>
            </a:r>
            <a:r>
              <a:rPr dirty="0" sz="2600" lang="en-US">
                <a:ea typeface="Times New Roman" panose="02020603050405020304" pitchFamily="18" charset="0"/>
              </a:rPr>
              <a:t>her under strict observation half hourly until stable then two to four </a:t>
            </a:r>
            <a:r>
              <a:rPr dirty="0" sz="2600" lang="en-US" smtClean="0">
                <a:ea typeface="Times New Roman" panose="02020603050405020304" pitchFamily="18" charset="0"/>
              </a:rPr>
              <a:t>hourly</a:t>
            </a:r>
          </a:p>
          <a:p>
            <a:pPr indent="-457200" lvl="5">
              <a:lnSpc>
                <a:spcPct val="100000"/>
              </a:lnSpc>
              <a:spcBef>
                <a:spcPts val="0"/>
              </a:spcBef>
              <a:buFont typeface="Wingdings" panose="05000000000000000000" pitchFamily="2" charset="2"/>
              <a:buChar char="Ø"/>
            </a:pPr>
            <a:r>
              <a:rPr dirty="0" sz="2600" lang="en-US" smtClean="0">
                <a:ea typeface="Times New Roman" panose="02020603050405020304" pitchFamily="18" charset="0"/>
              </a:rPr>
              <a:t>Treat </a:t>
            </a:r>
            <a:r>
              <a:rPr dirty="0" sz="2600" lang="en-US">
                <a:ea typeface="Times New Roman" panose="02020603050405020304" pitchFamily="18" charset="0"/>
              </a:rPr>
              <a:t>any infections </a:t>
            </a:r>
            <a:r>
              <a:rPr dirty="0" sz="2600" lang="en-US" smtClean="0">
                <a:ea typeface="Times New Roman" panose="02020603050405020304" pitchFamily="18" charset="0"/>
              </a:rPr>
              <a:t>promptly</a:t>
            </a:r>
          </a:p>
          <a:p>
            <a:pPr indent="-457200" lvl="5">
              <a:lnSpc>
                <a:spcPct val="100000"/>
              </a:lnSpc>
              <a:spcBef>
                <a:spcPts val="0"/>
              </a:spcBef>
              <a:buFont typeface="Wingdings" panose="05000000000000000000" pitchFamily="2" charset="2"/>
              <a:buChar char="Ø"/>
            </a:pPr>
            <a:r>
              <a:rPr dirty="0" sz="2600" lang="en-US" smtClean="0">
                <a:ea typeface="Times New Roman" panose="02020603050405020304" pitchFamily="18" charset="0"/>
              </a:rPr>
              <a:t>If </a:t>
            </a:r>
            <a:r>
              <a:rPr dirty="0" sz="2600" lang="en-US">
                <a:ea typeface="Times New Roman" panose="02020603050405020304" pitchFamily="18" charset="0"/>
              </a:rPr>
              <a:t>there are no complications, discharge on the tenth day </a:t>
            </a:r>
            <a:r>
              <a:rPr dirty="0" sz="2600" lang="en-US" smtClean="0">
                <a:ea typeface="Times New Roman" panose="02020603050405020304" pitchFamily="18" charset="0"/>
              </a:rPr>
              <a:t>post delivery</a:t>
            </a:r>
          </a:p>
          <a:p>
            <a:pPr indent="-457200" lvl="5">
              <a:lnSpc>
                <a:spcPct val="100000"/>
              </a:lnSpc>
              <a:spcBef>
                <a:spcPts val="0"/>
              </a:spcBef>
              <a:buFont typeface="Wingdings" panose="05000000000000000000" pitchFamily="2" charset="2"/>
              <a:buChar char="Ø"/>
            </a:pPr>
            <a:r>
              <a:rPr dirty="0" sz="2600" lang="en-US" smtClean="0">
                <a:ea typeface="Times New Roman" panose="02020603050405020304" pitchFamily="18" charset="0"/>
              </a:rPr>
              <a:t>Breastfeeding should be encouraged as CO is not affected by lactation.</a:t>
            </a:r>
          </a:p>
          <a:p>
            <a:pPr indent="-457200" lvl="5">
              <a:lnSpc>
                <a:spcPct val="100000"/>
              </a:lnSpc>
              <a:spcBef>
                <a:spcPts val="0"/>
              </a:spcBef>
              <a:buFont typeface="Wingdings" panose="05000000000000000000" pitchFamily="2" charset="2"/>
              <a:buChar char="Ø"/>
            </a:pPr>
            <a:r>
              <a:rPr dirty="0" sz="2600" lang="en-US" smtClean="0">
                <a:ea typeface="Times New Roman" panose="02020603050405020304" pitchFamily="18" charset="0"/>
              </a:rPr>
              <a:t>Provide appropriate FP Method</a:t>
            </a:r>
            <a:endParaRPr dirty="0" sz="2600" lang="en-US">
              <a:ea typeface="Times New Roman" panose="02020603050405020304" pitchFamily="18" charset="0"/>
            </a:endParaRPr>
          </a:p>
          <a:p>
            <a:endParaRPr dirty="0" lang="en-US"/>
          </a:p>
        </p:txBody>
      </p:sp>
      <p:sp>
        <p:nvSpPr>
          <p:cNvPr id="1049653" name="Slide Number Placeholder 3"/>
          <p:cNvSpPr>
            <a:spLocks noGrp="1"/>
          </p:cNvSpPr>
          <p:nvPr>
            <p:ph type="sldNum" sz="quarter" idx="12"/>
          </p:nvPr>
        </p:nvSpPr>
        <p:spPr/>
        <p:txBody>
          <a:bodyPr/>
          <a:p>
            <a:fld id="{5F0F26D2-990D-4104-B198-15B1F813F25B}" type="slidenum">
              <a:rPr lang="en-US" smtClean="0"/>
              <a:t>326</a:t>
            </a:fld>
            <a:endParaRPr lang="en-US"/>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725" name=""/>
        <p:cNvGrpSpPr/>
        <p:nvPr/>
      </p:nvGrpSpPr>
      <p:grpSpPr>
        <a:xfrm>
          <a:off x="0" y="0"/>
          <a:ext cx="0" cy="0"/>
          <a:chOff x="0" y="0"/>
          <a:chExt cx="0" cy="0"/>
        </a:xfrm>
      </p:grpSpPr>
      <p:sp>
        <p:nvSpPr>
          <p:cNvPr id="1049654" name="Title 1"/>
          <p:cNvSpPr>
            <a:spLocks noGrp="1"/>
          </p:cNvSpPr>
          <p:nvPr>
            <p:ph type="title"/>
          </p:nvPr>
        </p:nvSpPr>
        <p:spPr>
          <a:xfrm>
            <a:off x="838200" y="128789"/>
            <a:ext cx="10515600" cy="1262129"/>
          </a:xfrm>
        </p:spPr>
        <p:txBody>
          <a:bodyPr>
            <a:normAutofit fontScale="90000"/>
          </a:bodyPr>
          <a:p>
            <a:pPr algn="ctr"/>
            <a:r>
              <a:rPr dirty="0" lang="en-US" smtClean="0">
                <a:solidFill>
                  <a:srgbClr val="00B0F0"/>
                </a:solidFill>
              </a:rPr>
              <a:t>Management Of Heart Disease</a:t>
            </a:r>
            <a:br>
              <a:rPr dirty="0" lang="en-US" smtClean="0">
                <a:solidFill>
                  <a:srgbClr val="00B0F0"/>
                </a:solidFill>
              </a:rPr>
            </a:br>
            <a:r>
              <a:rPr dirty="0" lang="en-US" smtClean="0">
                <a:solidFill>
                  <a:srgbClr val="00B0F0"/>
                </a:solidFill>
              </a:rPr>
              <a:t> Grade III&amp;IV </a:t>
            </a:r>
            <a:r>
              <a:rPr dirty="0" lang="en-US" err="1" smtClean="0">
                <a:solidFill>
                  <a:srgbClr val="00B0F0"/>
                </a:solidFill>
              </a:rPr>
              <a:t>antenatally</a:t>
            </a:r>
            <a:endParaRPr dirty="0" lang="en-US">
              <a:solidFill>
                <a:srgbClr val="00B0F0"/>
              </a:solidFill>
            </a:endParaRPr>
          </a:p>
        </p:txBody>
      </p:sp>
      <p:sp>
        <p:nvSpPr>
          <p:cNvPr id="1049655" name="Content Placeholder 2"/>
          <p:cNvSpPr>
            <a:spLocks noGrp="1"/>
          </p:cNvSpPr>
          <p:nvPr>
            <p:ph idx="1"/>
          </p:nvPr>
        </p:nvSpPr>
        <p:spPr>
          <a:xfrm>
            <a:off x="838200" y="1378038"/>
            <a:ext cx="10515600" cy="5306097"/>
          </a:xfrm>
        </p:spPr>
        <p:txBody>
          <a:bodyPr>
            <a:normAutofit fontScale="92500" lnSpcReduction="10000"/>
          </a:bodyPr>
          <a:p>
            <a:pPr algn="just" indent="-342900" lvl="2" marL="1028700">
              <a:lnSpc>
                <a:spcPct val="150000"/>
              </a:lnSpc>
              <a:spcBef>
                <a:spcPts val="0"/>
              </a:spcBef>
              <a:buFont typeface="Wingdings" panose="05000000000000000000" pitchFamily="2" charset="2"/>
              <a:buChar char="Ø"/>
            </a:pPr>
            <a:r>
              <a:rPr dirty="0" sz="2800" lang="en-US">
                <a:ea typeface="Times New Roman" panose="02020603050405020304" pitchFamily="18" charset="0"/>
              </a:rPr>
              <a:t>When managing a patient with </a:t>
            </a:r>
            <a:r>
              <a:rPr b="1" dirty="0" sz="2800" lang="en-US">
                <a:ea typeface="Times New Roman" panose="02020603050405020304" pitchFamily="18" charset="0"/>
              </a:rPr>
              <a:t>severe cardiac disease</a:t>
            </a:r>
            <a:r>
              <a:rPr dirty="0" sz="2800" lang="en-US">
                <a:ea typeface="Times New Roman" panose="02020603050405020304" pitchFamily="18" charset="0"/>
              </a:rPr>
              <a:t>, </a:t>
            </a:r>
            <a:endParaRPr dirty="0" sz="2800" lang="en-US" smtClean="0">
              <a:ea typeface="Times New Roman" panose="02020603050405020304" pitchFamily="18" charset="0"/>
            </a:endParaRP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following steps should be taken in the </a:t>
            </a:r>
            <a:r>
              <a:rPr b="1" dirty="0" sz="2800" lang="en-US" smtClean="0">
                <a:ea typeface="Times New Roman" panose="02020603050405020304" pitchFamily="18" charset="0"/>
              </a:rPr>
              <a:t>prenatal stage. </a:t>
            </a: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The patient should be nursed as a </a:t>
            </a:r>
            <a:r>
              <a:rPr b="1" dirty="0" sz="2800" lang="en-US" smtClean="0">
                <a:ea typeface="Times New Roman" panose="02020603050405020304" pitchFamily="18" charset="0"/>
              </a:rPr>
              <a:t>cardiac failure patient</a:t>
            </a:r>
            <a:r>
              <a:rPr dirty="0" sz="2800" lang="en-US" smtClean="0">
                <a:ea typeface="Times New Roman" panose="02020603050405020304" pitchFamily="18" charset="0"/>
              </a:rPr>
              <a:t>. </a:t>
            </a: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She should be </a:t>
            </a:r>
            <a:r>
              <a:rPr b="1" dirty="0" sz="2800" lang="en-US" smtClean="0">
                <a:ea typeface="Times New Roman" panose="02020603050405020304" pitchFamily="18" charset="0"/>
              </a:rPr>
              <a:t>admitted on first contact </a:t>
            </a:r>
            <a:r>
              <a:rPr dirty="0" sz="2800" lang="en-US" smtClean="0">
                <a:ea typeface="Times New Roman" panose="02020603050405020304" pitchFamily="18" charset="0"/>
              </a:rPr>
              <a:t>for </a:t>
            </a:r>
            <a:r>
              <a:rPr b="1" dirty="0" sz="2800" lang="en-US" smtClean="0">
                <a:ea typeface="Times New Roman" panose="02020603050405020304" pitchFamily="18" charset="0"/>
              </a:rPr>
              <a:t>complete bed rest</a:t>
            </a: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Patient should </a:t>
            </a:r>
            <a:r>
              <a:rPr b="1" dirty="0" sz="2800" lang="en-US" smtClean="0">
                <a:ea typeface="Times New Roman" panose="02020603050405020304" pitchFamily="18" charset="0"/>
              </a:rPr>
              <a:t>be propped up in bed</a:t>
            </a:r>
            <a:r>
              <a:rPr dirty="0" sz="2800" lang="en-US">
                <a:ea typeface="Times New Roman" panose="02020603050405020304" pitchFamily="18" charset="0"/>
              </a:rPr>
              <a:t> </a:t>
            </a:r>
            <a:r>
              <a:rPr dirty="0" sz="2800" lang="en-US" smtClean="0">
                <a:ea typeface="Times New Roman" panose="02020603050405020304" pitchFamily="18" charset="0"/>
              </a:rPr>
              <a:t>preferably on a cardiac bed.</a:t>
            </a: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The strain is greatest between the 23rd and 32nd weeks and so </a:t>
            </a:r>
            <a:r>
              <a:rPr b="1" dirty="0" sz="2800" lang="en-US" smtClean="0">
                <a:ea typeface="Times New Roman" panose="02020603050405020304" pitchFamily="18" charset="0"/>
              </a:rPr>
              <a:t>total nursing care should </a:t>
            </a:r>
            <a:r>
              <a:rPr dirty="0" sz="2800" lang="en-US" smtClean="0">
                <a:ea typeface="Times New Roman" panose="02020603050405020304" pitchFamily="18" charset="0"/>
              </a:rPr>
              <a:t>be given during that period.</a:t>
            </a:r>
          </a:p>
          <a:p>
            <a:pPr algn="just" indent="-342900" lvl="2" marL="1028700">
              <a:lnSpc>
                <a:spcPct val="150000"/>
              </a:lnSpc>
              <a:spcBef>
                <a:spcPts val="0"/>
              </a:spcBef>
              <a:buFont typeface="Wingdings" panose="05000000000000000000" pitchFamily="2" charset="2"/>
              <a:buChar char="Ø"/>
            </a:pPr>
            <a:r>
              <a:rPr dirty="0" sz="2800" lang="en-US" smtClean="0">
                <a:ea typeface="Times New Roman" panose="02020603050405020304" pitchFamily="18" charset="0"/>
              </a:rPr>
              <a:t> There should always be </a:t>
            </a:r>
            <a:r>
              <a:rPr b="1" dirty="0" sz="2800" lang="en-US" smtClean="0">
                <a:ea typeface="Times New Roman" panose="02020603050405020304" pitchFamily="18" charset="0"/>
              </a:rPr>
              <a:t>two nurses present </a:t>
            </a:r>
            <a:r>
              <a:rPr dirty="0" sz="2800" lang="en-US" smtClean="0">
                <a:ea typeface="Times New Roman" panose="02020603050405020304" pitchFamily="18" charset="0"/>
              </a:rPr>
              <a:t>to perform any procedure.</a:t>
            </a:r>
          </a:p>
        </p:txBody>
      </p:sp>
      <p:sp>
        <p:nvSpPr>
          <p:cNvPr id="1049656" name="Slide Number Placeholder 3"/>
          <p:cNvSpPr>
            <a:spLocks noGrp="1"/>
          </p:cNvSpPr>
          <p:nvPr>
            <p:ph type="sldNum" sz="quarter" idx="12"/>
          </p:nvPr>
        </p:nvSpPr>
        <p:spPr/>
        <p:txBody>
          <a:bodyPr/>
          <a:p>
            <a:fld id="{5F0F26D2-990D-4104-B198-15B1F813F25B}" type="slidenum">
              <a:rPr lang="en-US" smtClean="0"/>
              <a:t>327</a:t>
            </a:fld>
            <a:endParaRPr lang="en-US"/>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726" name=""/>
        <p:cNvGrpSpPr/>
        <p:nvPr/>
      </p:nvGrpSpPr>
      <p:grpSpPr>
        <a:xfrm>
          <a:off x="0" y="0"/>
          <a:ext cx="0" cy="0"/>
          <a:chOff x="0" y="0"/>
          <a:chExt cx="0" cy="0"/>
        </a:xfrm>
      </p:grpSpPr>
      <p:sp>
        <p:nvSpPr>
          <p:cNvPr id="1049657" name="Title 1"/>
          <p:cNvSpPr>
            <a:spLocks noGrp="1"/>
          </p:cNvSpPr>
          <p:nvPr>
            <p:ph type="title"/>
          </p:nvPr>
        </p:nvSpPr>
        <p:spPr>
          <a:xfrm>
            <a:off x="645017" y="0"/>
            <a:ext cx="10515600" cy="1325563"/>
          </a:xfrm>
        </p:spPr>
        <p:txBody>
          <a:bodyPr/>
          <a:p>
            <a:pPr algn="ctr"/>
            <a:r>
              <a:rPr dirty="0" sz="4000" lang="en-US">
                <a:solidFill>
                  <a:srgbClr val="00B0F0"/>
                </a:solidFill>
              </a:rPr>
              <a:t>Management Of Heart Disease</a:t>
            </a:r>
            <a:br>
              <a:rPr dirty="0" sz="4000" lang="en-US">
                <a:solidFill>
                  <a:srgbClr val="00B0F0"/>
                </a:solidFill>
              </a:rPr>
            </a:br>
            <a:r>
              <a:rPr dirty="0" sz="4000" lang="en-US">
                <a:solidFill>
                  <a:srgbClr val="00B0F0"/>
                </a:solidFill>
              </a:rPr>
              <a:t> Grade III&amp;IV </a:t>
            </a:r>
            <a:r>
              <a:rPr dirty="0" sz="4000" lang="en-US" err="1">
                <a:solidFill>
                  <a:srgbClr val="00B0F0"/>
                </a:solidFill>
              </a:rPr>
              <a:t>antenatally</a:t>
            </a:r>
            <a:endParaRPr dirty="0" lang="en-US"/>
          </a:p>
        </p:txBody>
      </p:sp>
      <p:sp>
        <p:nvSpPr>
          <p:cNvPr id="1049658" name="Content Placeholder 2"/>
          <p:cNvSpPr>
            <a:spLocks noGrp="1"/>
          </p:cNvSpPr>
          <p:nvPr>
            <p:ph idx="1"/>
          </p:nvPr>
        </p:nvSpPr>
        <p:spPr>
          <a:xfrm>
            <a:off x="838199" y="1236372"/>
            <a:ext cx="10765665" cy="5125791"/>
          </a:xfrm>
        </p:spPr>
        <p:txBody>
          <a:bodyPr>
            <a:normAutofit fontScale="70000" lnSpcReduction="20000"/>
          </a:bodyPr>
          <a:p>
            <a:pPr lvl="2">
              <a:lnSpc>
                <a:spcPct val="120000"/>
              </a:lnSpc>
              <a:buFont typeface="Wingdings" panose="05000000000000000000" pitchFamily="2" charset="2"/>
              <a:buChar char="Ø"/>
            </a:pPr>
            <a:r>
              <a:rPr dirty="0" sz="3600" lang="en-US" smtClean="0">
                <a:solidFill>
                  <a:prstClr val="black"/>
                </a:solidFill>
                <a:ea typeface="Times New Roman" panose="02020603050405020304" pitchFamily="18" charset="0"/>
              </a:rPr>
              <a:t>You </a:t>
            </a:r>
            <a:r>
              <a:rPr dirty="0" sz="3600" lang="en-US">
                <a:solidFill>
                  <a:prstClr val="black"/>
                </a:solidFill>
                <a:ea typeface="Times New Roman" panose="02020603050405020304" pitchFamily="18" charset="0"/>
              </a:rPr>
              <a:t>should monitor </a:t>
            </a:r>
            <a:r>
              <a:rPr dirty="0" sz="3600" lang="en-US" err="1">
                <a:solidFill>
                  <a:prstClr val="black"/>
                </a:solidFill>
                <a:ea typeface="Times New Roman" panose="02020603050405020304" pitchFamily="18" charset="0"/>
              </a:rPr>
              <a:t>foetal</a:t>
            </a:r>
            <a:r>
              <a:rPr dirty="0" sz="3600" lang="en-US">
                <a:solidFill>
                  <a:prstClr val="black"/>
                </a:solidFill>
                <a:ea typeface="Times New Roman" panose="02020603050405020304" pitchFamily="18" charset="0"/>
              </a:rPr>
              <a:t> heart and </a:t>
            </a:r>
            <a:r>
              <a:rPr dirty="0" sz="3600" lang="en-US" err="1">
                <a:solidFill>
                  <a:prstClr val="black"/>
                </a:solidFill>
                <a:ea typeface="Times New Roman" panose="02020603050405020304" pitchFamily="18" charset="0"/>
              </a:rPr>
              <a:t>foetal</a:t>
            </a:r>
            <a:r>
              <a:rPr dirty="0" sz="3600" lang="en-US">
                <a:solidFill>
                  <a:prstClr val="black"/>
                </a:solidFill>
                <a:ea typeface="Times New Roman" panose="02020603050405020304" pitchFamily="18" charset="0"/>
              </a:rPr>
              <a:t> placental blood flow. </a:t>
            </a:r>
            <a:endParaRPr dirty="0" sz="3600" lang="en-US" smtClean="0">
              <a:solidFill>
                <a:prstClr val="black"/>
              </a:solidFill>
              <a:ea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Ø"/>
            </a:pPr>
            <a:r>
              <a:rPr dirty="0" sz="3600" lang="en-US" smtClean="0">
                <a:solidFill>
                  <a:prstClr val="black"/>
                </a:solidFill>
                <a:ea typeface="Times New Roman" panose="02020603050405020304" pitchFamily="18" charset="0"/>
              </a:rPr>
              <a:t>Administer </a:t>
            </a:r>
            <a:r>
              <a:rPr dirty="0" sz="3600" lang="en-US">
                <a:solidFill>
                  <a:prstClr val="black"/>
                </a:solidFill>
                <a:ea typeface="Times New Roman" panose="02020603050405020304" pitchFamily="18" charset="0"/>
              </a:rPr>
              <a:t>a diet low in salt </a:t>
            </a:r>
          </a:p>
          <a:p>
            <a:pPr algn="just" indent="-342900" lvl="2" marL="1028700">
              <a:lnSpc>
                <a:spcPct val="120000"/>
              </a:lnSpc>
              <a:spcBef>
                <a:spcPts val="0"/>
              </a:spcBef>
              <a:buFont typeface="Wingdings" panose="05000000000000000000" pitchFamily="2" charset="2"/>
              <a:buChar char="Ø"/>
            </a:pPr>
            <a:r>
              <a:rPr dirty="0" sz="3600" lang="en-US" smtClean="0">
                <a:solidFill>
                  <a:prstClr val="black"/>
                </a:solidFill>
                <a:ea typeface="Times New Roman" panose="02020603050405020304" pitchFamily="18" charset="0"/>
              </a:rPr>
              <a:t>Ensure  </a:t>
            </a:r>
            <a:r>
              <a:rPr dirty="0" sz="3600" lang="en-US">
                <a:solidFill>
                  <a:prstClr val="black"/>
                </a:solidFill>
                <a:ea typeface="Times New Roman" panose="02020603050405020304" pitchFamily="18" charset="0"/>
              </a:rPr>
              <a:t>adequate rest, through the use of sedatives if necessary</a:t>
            </a:r>
            <a:r>
              <a:rPr dirty="0" sz="3600" lang="en-US" smtClean="0">
                <a:solidFill>
                  <a:prstClr val="black"/>
                </a:solidFill>
                <a:ea typeface="Times New Roman" panose="02020603050405020304" pitchFamily="18" charset="0"/>
              </a:rPr>
              <a:t>.</a:t>
            </a:r>
          </a:p>
          <a:p>
            <a:pPr algn="just" indent="-342900" lvl="2" marL="1028700">
              <a:lnSpc>
                <a:spcPct val="120000"/>
              </a:lnSpc>
              <a:spcBef>
                <a:spcPts val="0"/>
              </a:spcBef>
              <a:buFont typeface="Wingdings" panose="05000000000000000000" pitchFamily="2" charset="2"/>
              <a:buChar char="Ø"/>
            </a:pPr>
            <a:r>
              <a:rPr dirty="0" sz="3600" lang="en-US" smtClean="0">
                <a:ea typeface="Times New Roman" panose="02020603050405020304" pitchFamily="18" charset="0"/>
              </a:rPr>
              <a:t> </a:t>
            </a:r>
            <a:r>
              <a:rPr dirty="0" sz="3600" lang="en-US">
                <a:ea typeface="Times New Roman" panose="02020603050405020304" pitchFamily="18" charset="0"/>
              </a:rPr>
              <a:t>Maintain good hygiene. </a:t>
            </a:r>
            <a:endParaRPr dirty="0" sz="3600" lang="en-US" smtClean="0">
              <a:ea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Ø"/>
            </a:pPr>
            <a:r>
              <a:rPr dirty="0" sz="3600" lang="en-US" smtClean="0">
                <a:ea typeface="Times New Roman" panose="02020603050405020304" pitchFamily="18" charset="0"/>
              </a:rPr>
              <a:t>Administer </a:t>
            </a:r>
            <a:r>
              <a:rPr dirty="0" sz="3600" lang="en-US">
                <a:ea typeface="Times New Roman" panose="02020603050405020304" pitchFamily="18" charset="0"/>
              </a:rPr>
              <a:t>drugs as prescribed by the doctor and treat </a:t>
            </a:r>
            <a:r>
              <a:rPr dirty="0" sz="3600" lang="en-US" err="1">
                <a:ea typeface="Times New Roman" panose="02020603050405020304" pitchFamily="18" charset="0"/>
              </a:rPr>
              <a:t>anaemia</a:t>
            </a:r>
            <a:r>
              <a:rPr dirty="0" sz="3600" lang="en-US" smtClean="0">
                <a:ea typeface="Times New Roman" panose="02020603050405020304" pitchFamily="18" charset="0"/>
              </a:rPr>
              <a:t>.</a:t>
            </a:r>
          </a:p>
          <a:p>
            <a:pPr algn="just" indent="-342900" lvl="2" marL="1028700">
              <a:lnSpc>
                <a:spcPct val="120000"/>
              </a:lnSpc>
              <a:spcBef>
                <a:spcPts val="0"/>
              </a:spcBef>
              <a:buFont typeface="Wingdings" panose="05000000000000000000" pitchFamily="2" charset="2"/>
              <a:buChar char="Ø"/>
            </a:pPr>
            <a:r>
              <a:rPr dirty="0" sz="3600" lang="en-US" smtClean="0">
                <a:ea typeface="Times New Roman" panose="02020603050405020304" pitchFamily="18" charset="0"/>
              </a:rPr>
              <a:t> </a:t>
            </a:r>
            <a:r>
              <a:rPr dirty="0" sz="3600" lang="en-US">
                <a:ea typeface="Times New Roman" panose="02020603050405020304" pitchFamily="18" charset="0"/>
              </a:rPr>
              <a:t>Ensure that there is social care and support by family members and social </a:t>
            </a:r>
            <a:r>
              <a:rPr dirty="0" sz="3600" lang="en-US" smtClean="0">
                <a:ea typeface="Times New Roman" panose="02020603050405020304" pitchFamily="18" charset="0"/>
              </a:rPr>
              <a:t>workers.</a:t>
            </a:r>
          </a:p>
          <a:p>
            <a:pPr algn="just" indent="-342900" lvl="2" marL="1028700">
              <a:lnSpc>
                <a:spcPct val="120000"/>
              </a:lnSpc>
              <a:spcBef>
                <a:spcPts val="0"/>
              </a:spcBef>
              <a:buFont typeface="Wingdings" panose="05000000000000000000" pitchFamily="2" charset="2"/>
              <a:buChar char="Ø"/>
            </a:pPr>
            <a:r>
              <a:rPr dirty="0" sz="3600" lang="en-US" smtClean="0">
                <a:ea typeface="Times New Roman" panose="02020603050405020304" pitchFamily="18" charset="0"/>
              </a:rPr>
              <a:t>In </a:t>
            </a:r>
            <a:r>
              <a:rPr dirty="0" sz="3600" lang="en-US">
                <a:ea typeface="Times New Roman" panose="02020603050405020304" pitchFamily="18" charset="0"/>
              </a:rPr>
              <a:t>terms of psychological care, it is very important to reassure the patient about her condition. </a:t>
            </a:r>
            <a:endParaRPr dirty="0" sz="3600" lang="en-US" smtClean="0">
              <a:ea typeface="Times New Roman" panose="02020603050405020304" pitchFamily="18" charset="0"/>
            </a:endParaRPr>
          </a:p>
          <a:p>
            <a:pPr algn="just" indent="-342900" lvl="2" marL="1028700">
              <a:lnSpc>
                <a:spcPct val="120000"/>
              </a:lnSpc>
              <a:spcBef>
                <a:spcPts val="0"/>
              </a:spcBef>
              <a:buFont typeface="Wingdings" panose="05000000000000000000" pitchFamily="2" charset="2"/>
              <a:buChar char="Ø"/>
            </a:pPr>
            <a:r>
              <a:rPr dirty="0" sz="3600" lang="en-US" smtClean="0">
                <a:ea typeface="Times New Roman" panose="02020603050405020304" pitchFamily="18" charset="0"/>
              </a:rPr>
              <a:t>Attend </a:t>
            </a:r>
            <a:r>
              <a:rPr dirty="0" sz="3600" lang="en-US">
                <a:ea typeface="Times New Roman" panose="02020603050405020304" pitchFamily="18" charset="0"/>
              </a:rPr>
              <a:t>to her emotional needs and give counselling on reproductive health.</a:t>
            </a:r>
          </a:p>
          <a:p>
            <a:pPr algn="just" indent="0" marL="0" marR="0">
              <a:spcBef>
                <a:spcPts val="0"/>
              </a:spcBef>
              <a:spcAft>
                <a:spcPts val="0"/>
              </a:spcAft>
              <a:buNone/>
            </a:pPr>
            <a:endParaRPr dirty="0" sz="4000" lang="en-US">
              <a:latin typeface="Times New Roman" panose="02020603050405020304" pitchFamily="18" charset="0"/>
              <a:ea typeface="Times New Roman" panose="02020603050405020304" pitchFamily="18" charset="0"/>
            </a:endParaRPr>
          </a:p>
          <a:p>
            <a:pPr indent="0" lvl="0" marL="0">
              <a:buNone/>
            </a:pPr>
            <a:r>
              <a:rPr dirty="0" lang="en-US" smtClean="0">
                <a:solidFill>
                  <a:prstClr val="black"/>
                </a:solidFill>
                <a:ea typeface="Times New Roman" panose="02020603050405020304" pitchFamily="18" charset="0"/>
              </a:rPr>
              <a:t> </a:t>
            </a:r>
            <a:endParaRPr dirty="0" lang="en-US">
              <a:solidFill>
                <a:prstClr val="black"/>
              </a:solidFill>
            </a:endParaRPr>
          </a:p>
        </p:txBody>
      </p:sp>
      <p:sp>
        <p:nvSpPr>
          <p:cNvPr id="1049659" name="Slide Number Placeholder 3"/>
          <p:cNvSpPr>
            <a:spLocks noGrp="1"/>
          </p:cNvSpPr>
          <p:nvPr>
            <p:ph type="sldNum" sz="quarter" idx="12"/>
          </p:nvPr>
        </p:nvSpPr>
        <p:spPr/>
        <p:txBody>
          <a:bodyPr/>
          <a:p>
            <a:fld id="{5F0F26D2-990D-4104-B198-15B1F813F25B}" type="slidenum">
              <a:rPr lang="en-US" smtClean="0"/>
              <a:t>328</a:t>
            </a:fld>
            <a:endParaRPr 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727" name=""/>
        <p:cNvGrpSpPr/>
        <p:nvPr/>
      </p:nvGrpSpPr>
      <p:grpSpPr>
        <a:xfrm>
          <a:off x="0" y="0"/>
          <a:ext cx="0" cy="0"/>
          <a:chOff x="0" y="0"/>
          <a:chExt cx="0" cy="0"/>
        </a:xfrm>
      </p:grpSpPr>
      <p:sp>
        <p:nvSpPr>
          <p:cNvPr id="1049660" name="Title 1"/>
          <p:cNvSpPr>
            <a:spLocks noGrp="1"/>
          </p:cNvSpPr>
          <p:nvPr>
            <p:ph type="title"/>
          </p:nvPr>
        </p:nvSpPr>
        <p:spPr>
          <a:xfrm>
            <a:off x="838200" y="0"/>
            <a:ext cx="10515600" cy="1081825"/>
          </a:xfrm>
        </p:spPr>
        <p:txBody>
          <a:bodyPr>
            <a:normAutofit fontScale="90000"/>
          </a:bodyPr>
          <a:p>
            <a:pPr algn="ctr"/>
            <a:r>
              <a:rPr dirty="0" lang="en-US" err="1" smtClean="0">
                <a:solidFill>
                  <a:srgbClr val="00B0F0"/>
                </a:solidFill>
              </a:rPr>
              <a:t>Mnx</a:t>
            </a:r>
            <a:r>
              <a:rPr dirty="0" lang="en-US" smtClean="0">
                <a:solidFill>
                  <a:srgbClr val="00B0F0"/>
                </a:solidFill>
              </a:rPr>
              <a:t> grade II&amp;IV Intrapartum period (</a:t>
            </a:r>
            <a:r>
              <a:rPr dirty="0" lang="en-US" err="1" smtClean="0">
                <a:solidFill>
                  <a:srgbClr val="00B0F0"/>
                </a:solidFill>
              </a:rPr>
              <a:t>labour</a:t>
            </a:r>
            <a:r>
              <a:rPr dirty="0" lang="en-US" smtClean="0">
                <a:solidFill>
                  <a:srgbClr val="00B0F0"/>
                </a:solidFill>
              </a:rPr>
              <a:t> and delivery)</a:t>
            </a:r>
            <a:endParaRPr dirty="0" lang="en-US">
              <a:solidFill>
                <a:srgbClr val="00B0F0"/>
              </a:solidFill>
            </a:endParaRPr>
          </a:p>
        </p:txBody>
      </p:sp>
      <p:sp>
        <p:nvSpPr>
          <p:cNvPr id="1049661" name="Content Placeholder 2"/>
          <p:cNvSpPr>
            <a:spLocks noGrp="1"/>
          </p:cNvSpPr>
          <p:nvPr>
            <p:ph idx="1"/>
          </p:nvPr>
        </p:nvSpPr>
        <p:spPr>
          <a:xfrm>
            <a:off x="838200" y="1030310"/>
            <a:ext cx="10515600" cy="5146653"/>
          </a:xfrm>
        </p:spPr>
        <p:txBody>
          <a:bodyPr>
            <a:normAutofit/>
          </a:bodyPr>
          <a:p>
            <a:pPr algn="just" marL="0" marR="0">
              <a:spcBef>
                <a:spcPts val="0"/>
              </a:spcBef>
              <a:spcAft>
                <a:spcPts val="0"/>
              </a:spcAft>
            </a:pPr>
            <a:r>
              <a:rPr dirty="0" lang="en-US">
                <a:ea typeface="Times New Roman" panose="02020603050405020304" pitchFamily="18" charset="0"/>
              </a:rPr>
              <a:t>Intrapartum management usually involves an easy delivery due to hypoxia. </a:t>
            </a:r>
            <a:endParaRPr dirty="0" lang="en-US" smtClean="0">
              <a:ea typeface="Times New Roman" panose="02020603050405020304" pitchFamily="18" charset="0"/>
            </a:endParaRPr>
          </a:p>
          <a:p>
            <a:pPr algn="just" marL="0" marR="0">
              <a:spcBef>
                <a:spcPts val="0"/>
              </a:spcBef>
              <a:spcAft>
                <a:spcPts val="0"/>
              </a:spcAft>
            </a:pPr>
            <a:r>
              <a:rPr b="1" dirty="0" lang="en-US" smtClean="0">
                <a:ea typeface="Times New Roman" panose="02020603050405020304" pitchFamily="18" charset="0"/>
              </a:rPr>
              <a:t>Take </a:t>
            </a:r>
            <a:r>
              <a:rPr b="1" dirty="0" lang="en-US">
                <a:ea typeface="Times New Roman" panose="02020603050405020304" pitchFamily="18" charset="0"/>
              </a:rPr>
              <a:t>the following </a:t>
            </a:r>
            <a:r>
              <a:rPr b="1" dirty="0" lang="en-US" smtClean="0">
                <a:ea typeface="Times New Roman" panose="02020603050405020304" pitchFamily="18" charset="0"/>
              </a:rPr>
              <a:t>measures</a:t>
            </a:r>
            <a:r>
              <a:rPr dirty="0" lang="en-US" smtClean="0">
                <a:ea typeface="Times New Roman" panose="02020603050405020304" pitchFamily="18" charset="0"/>
              </a:rPr>
              <a:t>:</a:t>
            </a:r>
            <a:endParaRPr dirty="0" sz="4000" lang="en-US" smtClean="0">
              <a:ea typeface="Times New Roman" panose="02020603050405020304" pitchFamily="18" charset="0"/>
            </a:endParaRPr>
          </a:p>
          <a:p>
            <a:pPr algn="just" indent="-342900" lvl="3" marL="1485900">
              <a:spcBef>
                <a:spcPts val="0"/>
              </a:spcBef>
              <a:buFont typeface="+mj-lt"/>
              <a:buAutoNum type="arabicPeriod"/>
            </a:pPr>
            <a:r>
              <a:rPr dirty="0" sz="2800" lang="en-US" smtClean="0">
                <a:ea typeface="Times New Roman" panose="02020603050405020304" pitchFamily="18" charset="0"/>
              </a:rPr>
              <a:t>Avoid exhaustion</a:t>
            </a:r>
          </a:p>
          <a:p>
            <a:pPr algn="just" indent="-342900" lvl="3" marL="1485900">
              <a:spcBef>
                <a:spcPts val="0"/>
              </a:spcBef>
              <a:buFont typeface="+mj-lt"/>
              <a:buAutoNum type="arabicPeriod"/>
            </a:pPr>
            <a:r>
              <a:rPr dirty="0" sz="2800" lang="en-US" smtClean="0">
                <a:ea typeface="Times New Roman" panose="02020603050405020304" pitchFamily="18" charset="0"/>
              </a:rPr>
              <a:t>Prop </a:t>
            </a:r>
            <a:r>
              <a:rPr dirty="0" sz="2800" lang="en-US">
                <a:ea typeface="Times New Roman" panose="02020603050405020304" pitchFamily="18" charset="0"/>
              </a:rPr>
              <a:t>up in bed to prevent </a:t>
            </a:r>
            <a:r>
              <a:rPr dirty="0" sz="2800" lang="en-US" err="1" smtClean="0">
                <a:ea typeface="Times New Roman" panose="02020603050405020304" pitchFamily="18" charset="0"/>
              </a:rPr>
              <a:t>orthopnoea</a:t>
            </a:r>
            <a:endParaRPr dirty="0" sz="2800" lang="en-US" smtClean="0">
              <a:ea typeface="Times New Roman" panose="02020603050405020304" pitchFamily="18" charset="0"/>
            </a:endParaRPr>
          </a:p>
          <a:p>
            <a:pPr algn="just" indent="-342900" lvl="3" marL="1485900">
              <a:spcBef>
                <a:spcPts val="0"/>
              </a:spcBef>
              <a:buFont typeface="+mj-lt"/>
              <a:buAutoNum type="arabicPeriod"/>
            </a:pPr>
            <a:r>
              <a:rPr dirty="0" sz="2800" lang="en-US" smtClean="0">
                <a:ea typeface="Times New Roman" panose="02020603050405020304" pitchFamily="18" charset="0"/>
              </a:rPr>
              <a:t>Give </a:t>
            </a:r>
            <a:r>
              <a:rPr dirty="0" sz="2800" lang="en-US">
                <a:ea typeface="Times New Roman" panose="02020603050405020304" pitchFamily="18" charset="0"/>
              </a:rPr>
              <a:t>oxygen </a:t>
            </a:r>
            <a:r>
              <a:rPr dirty="0" sz="2800" lang="en-US" smtClean="0">
                <a:ea typeface="Times New Roman" panose="02020603050405020304" pitchFamily="18" charset="0"/>
              </a:rPr>
              <a:t>continuously</a:t>
            </a:r>
          </a:p>
          <a:p>
            <a:pPr algn="just" indent="-342900" lvl="3" marL="1485900">
              <a:spcBef>
                <a:spcPts val="0"/>
              </a:spcBef>
              <a:buFont typeface="+mj-lt"/>
              <a:buAutoNum type="arabicPeriod"/>
            </a:pPr>
            <a:r>
              <a:rPr dirty="0" sz="2800" lang="en-US" smtClean="0">
                <a:ea typeface="Times New Roman" panose="02020603050405020304" pitchFamily="18" charset="0"/>
              </a:rPr>
              <a:t>Give </a:t>
            </a:r>
            <a:r>
              <a:rPr dirty="0" sz="2800" lang="en-US">
                <a:ea typeface="Times New Roman" panose="02020603050405020304" pitchFamily="18" charset="0"/>
              </a:rPr>
              <a:t>analgesics but avoid </a:t>
            </a:r>
            <a:r>
              <a:rPr dirty="0" sz="2800" lang="en-US" smtClean="0">
                <a:ea typeface="Times New Roman" panose="02020603050405020304" pitchFamily="18" charset="0"/>
              </a:rPr>
              <a:t>inhalation</a:t>
            </a:r>
          </a:p>
          <a:p>
            <a:pPr algn="just" indent="-342900" lvl="3" marL="1485900">
              <a:spcBef>
                <a:spcPts val="0"/>
              </a:spcBef>
              <a:buFont typeface="+mj-lt"/>
              <a:buAutoNum type="arabicPeriod"/>
            </a:pPr>
            <a:r>
              <a:rPr dirty="0" sz="2800" lang="en-US" smtClean="0">
                <a:ea typeface="Times New Roman" panose="02020603050405020304" pitchFamily="18" charset="0"/>
              </a:rPr>
              <a:t>Observations </a:t>
            </a:r>
            <a:r>
              <a:rPr dirty="0" sz="2800" lang="en-US">
                <a:ea typeface="Times New Roman" panose="02020603050405020304" pitchFamily="18" charset="0"/>
              </a:rPr>
              <a:t>should be taken quarter hourly</a:t>
            </a:r>
          </a:p>
          <a:p>
            <a:pPr algn="just" marL="0" marR="0">
              <a:spcBef>
                <a:spcPts val="0"/>
              </a:spcBef>
              <a:spcAft>
                <a:spcPts val="0"/>
              </a:spcAft>
            </a:pPr>
            <a:r>
              <a:rPr b="1" dirty="0" lang="en-US">
                <a:ea typeface="Times New Roman" panose="02020603050405020304" pitchFamily="18" charset="0"/>
              </a:rPr>
              <a:t>In the second </a:t>
            </a:r>
            <a:r>
              <a:rPr b="1" dirty="0" lang="en-US" smtClean="0">
                <a:ea typeface="Times New Roman" panose="02020603050405020304" pitchFamily="18" charset="0"/>
              </a:rPr>
              <a:t>stage</a:t>
            </a:r>
            <a:r>
              <a:rPr dirty="0" lang="en-US" smtClean="0">
                <a:ea typeface="Times New Roman" panose="02020603050405020304" pitchFamily="18" charset="0"/>
              </a:rPr>
              <a:t>:</a:t>
            </a:r>
          </a:p>
          <a:p>
            <a:pPr algn="just" marL="0" marR="0">
              <a:spcBef>
                <a:spcPts val="0"/>
              </a:spcBef>
              <a:spcAft>
                <a:spcPts val="0"/>
              </a:spcAft>
            </a:pPr>
            <a:r>
              <a:rPr dirty="0" lang="en-US">
                <a:ea typeface="Times New Roman" panose="02020603050405020304" pitchFamily="18" charset="0"/>
              </a:rPr>
              <a:t>A</a:t>
            </a:r>
            <a:r>
              <a:rPr dirty="0" lang="en-US" smtClean="0">
                <a:ea typeface="Times New Roman" panose="02020603050405020304" pitchFamily="18" charset="0"/>
              </a:rPr>
              <a:t>void </a:t>
            </a:r>
            <a:r>
              <a:rPr dirty="0" lang="en-US">
                <a:ea typeface="Times New Roman" panose="02020603050405020304" pitchFamily="18" charset="0"/>
              </a:rPr>
              <a:t>pushing and give episiotomy and vacuum extraction. </a:t>
            </a:r>
            <a:endParaRPr dirty="0" lang="en-US" smtClean="0">
              <a:ea typeface="Times New Roman" panose="02020603050405020304" pitchFamily="18" charset="0"/>
            </a:endParaRPr>
          </a:p>
          <a:p>
            <a:pPr algn="just" marL="0" marR="0">
              <a:spcBef>
                <a:spcPts val="0"/>
              </a:spcBef>
              <a:spcAft>
                <a:spcPts val="0"/>
              </a:spcAft>
            </a:pPr>
            <a:r>
              <a:rPr dirty="0" lang="en-US" smtClean="0">
                <a:ea typeface="Times New Roman" panose="02020603050405020304" pitchFamily="18" charset="0"/>
              </a:rPr>
              <a:t>No </a:t>
            </a:r>
            <a:r>
              <a:rPr dirty="0" lang="en-US" err="1">
                <a:ea typeface="Times New Roman" panose="02020603050405020304" pitchFamily="18" charset="0"/>
              </a:rPr>
              <a:t>ergometrine</a:t>
            </a:r>
            <a:r>
              <a:rPr dirty="0" lang="en-US">
                <a:ea typeface="Times New Roman" panose="02020603050405020304" pitchFamily="18" charset="0"/>
              </a:rPr>
              <a:t> should be administered. </a:t>
            </a:r>
            <a:endParaRPr dirty="0" lang="en-US" smtClean="0">
              <a:ea typeface="Times New Roman" panose="02020603050405020304" pitchFamily="18" charset="0"/>
            </a:endParaRPr>
          </a:p>
          <a:p>
            <a:pPr algn="just" marL="0" marR="0">
              <a:spcBef>
                <a:spcPts val="0"/>
              </a:spcBef>
              <a:spcAft>
                <a:spcPts val="0"/>
              </a:spcAft>
            </a:pPr>
            <a:r>
              <a:rPr dirty="0" lang="en-US" smtClean="0">
                <a:ea typeface="Times New Roman" panose="02020603050405020304" pitchFamily="18" charset="0"/>
              </a:rPr>
              <a:t>If </a:t>
            </a:r>
            <a:r>
              <a:rPr dirty="0" lang="en-US">
                <a:ea typeface="Times New Roman" panose="02020603050405020304" pitchFamily="18" charset="0"/>
              </a:rPr>
              <a:t>there is any post partum </a:t>
            </a:r>
            <a:r>
              <a:rPr dirty="0" lang="en-US" err="1">
                <a:ea typeface="Times New Roman" panose="02020603050405020304" pitchFamily="18" charset="0"/>
              </a:rPr>
              <a:t>haemorrhage</a:t>
            </a:r>
            <a:r>
              <a:rPr dirty="0" lang="en-US">
                <a:ea typeface="Times New Roman" panose="02020603050405020304" pitchFamily="18" charset="0"/>
              </a:rPr>
              <a:t>, give </a:t>
            </a:r>
            <a:r>
              <a:rPr dirty="0" lang="en-US" smtClean="0">
                <a:ea typeface="Times New Roman" panose="02020603050405020304" pitchFamily="18" charset="0"/>
              </a:rPr>
              <a:t>oxytocin.</a:t>
            </a:r>
            <a:endParaRPr dirty="0" sz="4000" lang="en-US">
              <a:ea typeface="Times New Roman" panose="02020603050405020304" pitchFamily="18" charset="0"/>
            </a:endParaRPr>
          </a:p>
          <a:p>
            <a:endParaRPr dirty="0" lang="en-US"/>
          </a:p>
        </p:txBody>
      </p:sp>
      <p:sp>
        <p:nvSpPr>
          <p:cNvPr id="1049662" name="Slide Number Placeholder 3"/>
          <p:cNvSpPr>
            <a:spLocks noGrp="1"/>
          </p:cNvSpPr>
          <p:nvPr>
            <p:ph type="sldNum" sz="quarter" idx="12"/>
          </p:nvPr>
        </p:nvSpPr>
        <p:spPr/>
        <p:txBody>
          <a:bodyPr/>
          <a:p>
            <a:fld id="{5F0F26D2-990D-4104-B198-15B1F813F25B}" type="slidenum">
              <a:rPr lang="en-US" smtClean="0"/>
              <a:t>329</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725" name="Title 1"/>
          <p:cNvSpPr>
            <a:spLocks noGrp="1"/>
          </p:cNvSpPr>
          <p:nvPr>
            <p:ph type="title"/>
          </p:nvPr>
        </p:nvSpPr>
        <p:spPr>
          <a:xfrm>
            <a:off x="838200" y="115911"/>
            <a:ext cx="10515600" cy="862883"/>
          </a:xfrm>
        </p:spPr>
        <p:txBody>
          <a:bodyPr/>
          <a:p>
            <a:pPr algn="ctr"/>
            <a:r>
              <a:rPr dirty="0" lang="en-US" smtClean="0">
                <a:solidFill>
                  <a:srgbClr val="00B0F0"/>
                </a:solidFill>
              </a:rPr>
              <a:t>Diagnosis of multiple pregnancy</a:t>
            </a:r>
            <a:endParaRPr dirty="0" lang="en-US">
              <a:solidFill>
                <a:srgbClr val="00B0F0"/>
              </a:solidFill>
            </a:endParaRPr>
          </a:p>
        </p:txBody>
      </p:sp>
      <p:sp>
        <p:nvSpPr>
          <p:cNvPr id="1048726" name="Content Placeholder 2"/>
          <p:cNvSpPr>
            <a:spLocks noGrp="1"/>
          </p:cNvSpPr>
          <p:nvPr>
            <p:ph idx="1"/>
          </p:nvPr>
        </p:nvSpPr>
        <p:spPr>
          <a:xfrm>
            <a:off x="838200" y="1159099"/>
            <a:ext cx="10515600" cy="5017864"/>
          </a:xfrm>
        </p:spPr>
        <p:txBody>
          <a:bodyPr/>
          <a:p>
            <a:r>
              <a:rPr dirty="0" lang="en-US" smtClean="0"/>
              <a:t>Diagnosis may be difficult , although  a family history of twins may alert the midwife to the possibility</a:t>
            </a:r>
          </a:p>
          <a:p>
            <a:pPr algn="ctr" indent="0" marL="0">
              <a:buNone/>
            </a:pPr>
            <a:r>
              <a:rPr b="1" dirty="0" sz="3600" lang="en-US" smtClean="0">
                <a:solidFill>
                  <a:srgbClr val="00B0F0"/>
                </a:solidFill>
              </a:rPr>
              <a:t>Abdominal examination:</a:t>
            </a:r>
          </a:p>
          <a:p>
            <a:pPr indent="0" marL="0">
              <a:buNone/>
            </a:pPr>
            <a:r>
              <a:rPr b="1" dirty="0" lang="en-US" smtClean="0"/>
              <a:t>1. On inspection: </a:t>
            </a:r>
          </a:p>
          <a:p>
            <a:pPr lvl="2">
              <a:buFont typeface="Wingdings" panose="05000000000000000000" pitchFamily="2" charset="2"/>
              <a:buChar char="Ø"/>
            </a:pPr>
            <a:r>
              <a:rPr dirty="0" sz="2800" lang="en-US" smtClean="0"/>
              <a:t>Uterus looks bigger than expected period of gestation</a:t>
            </a:r>
          </a:p>
          <a:p>
            <a:pPr lvl="2">
              <a:buFont typeface="Wingdings" panose="05000000000000000000" pitchFamily="2" charset="2"/>
              <a:buChar char="Ø"/>
            </a:pPr>
            <a:r>
              <a:rPr dirty="0" sz="2800" lang="en-US" err="1" smtClean="0"/>
              <a:t>Foetal</a:t>
            </a:r>
            <a:r>
              <a:rPr dirty="0" sz="2800" lang="en-US" smtClean="0"/>
              <a:t> movement are seen over a wide area of the abdomen</a:t>
            </a:r>
          </a:p>
        </p:txBody>
      </p:sp>
      <p:sp>
        <p:nvSpPr>
          <p:cNvPr id="1048727" name="Slide Number Placeholder 4"/>
          <p:cNvSpPr>
            <a:spLocks noGrp="1"/>
          </p:cNvSpPr>
          <p:nvPr>
            <p:ph type="sldNum" sz="quarter" idx="12"/>
          </p:nvPr>
        </p:nvSpPr>
        <p:spPr/>
        <p:txBody>
          <a:bodyPr/>
          <a:p>
            <a:fld id="{5F0F26D2-990D-4104-B198-15B1F813F25B}" type="slidenum">
              <a:rPr lang="en-US" smtClean="0"/>
              <a:t>33</a:t>
            </a:fld>
            <a:endParaRPr 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728" name=""/>
        <p:cNvGrpSpPr/>
        <p:nvPr/>
      </p:nvGrpSpPr>
      <p:grpSpPr>
        <a:xfrm>
          <a:off x="0" y="0"/>
          <a:ext cx="0" cy="0"/>
          <a:chOff x="0" y="0"/>
          <a:chExt cx="0" cy="0"/>
        </a:xfrm>
      </p:grpSpPr>
      <p:sp>
        <p:nvSpPr>
          <p:cNvPr id="1049663" name="Title 1"/>
          <p:cNvSpPr>
            <a:spLocks noGrp="1"/>
          </p:cNvSpPr>
          <p:nvPr>
            <p:ph type="title"/>
          </p:nvPr>
        </p:nvSpPr>
        <p:spPr>
          <a:xfrm>
            <a:off x="838200" y="115911"/>
            <a:ext cx="10515600" cy="940158"/>
          </a:xfrm>
        </p:spPr>
        <p:txBody>
          <a:bodyPr>
            <a:normAutofit/>
          </a:bodyPr>
          <a:p>
            <a:pPr algn="ctr"/>
            <a:r>
              <a:rPr dirty="0" lang="en-US" err="1" smtClean="0">
                <a:solidFill>
                  <a:srgbClr val="00B0F0"/>
                </a:solidFill>
              </a:rPr>
              <a:t>Mnx</a:t>
            </a:r>
            <a:r>
              <a:rPr dirty="0" lang="en-US" smtClean="0">
                <a:solidFill>
                  <a:srgbClr val="00B0F0"/>
                </a:solidFill>
              </a:rPr>
              <a:t> grade III &amp; IV in puerperium</a:t>
            </a:r>
            <a:endParaRPr dirty="0" lang="en-US">
              <a:solidFill>
                <a:srgbClr val="00B0F0"/>
              </a:solidFill>
            </a:endParaRPr>
          </a:p>
        </p:txBody>
      </p:sp>
      <p:sp>
        <p:nvSpPr>
          <p:cNvPr id="1049664" name="Content Placeholder 2"/>
          <p:cNvSpPr>
            <a:spLocks noGrp="1"/>
          </p:cNvSpPr>
          <p:nvPr>
            <p:ph idx="1"/>
          </p:nvPr>
        </p:nvSpPr>
        <p:spPr>
          <a:xfrm>
            <a:off x="838200" y="991673"/>
            <a:ext cx="10515600" cy="5185290"/>
          </a:xfrm>
        </p:spPr>
        <p:txBody>
          <a:bodyPr>
            <a:normAutofit fontScale="92500" lnSpcReduction="10000"/>
          </a:bodyPr>
          <a:p>
            <a:pPr algn="just" marL="0" marR="0">
              <a:lnSpc>
                <a:spcPct val="110000"/>
              </a:lnSpc>
              <a:spcBef>
                <a:spcPts val="0"/>
              </a:spcBef>
              <a:spcAft>
                <a:spcPts val="0"/>
              </a:spcAft>
            </a:pPr>
            <a:r>
              <a:rPr dirty="0" lang="en-US" smtClean="0">
                <a:ea typeface="Times New Roman" panose="02020603050405020304" pitchFamily="18" charset="0"/>
              </a:rPr>
              <a:t>Puerperium management involves nursing in Intensive Care Unit (ICU) for 48 hours.</a:t>
            </a:r>
          </a:p>
          <a:p>
            <a:pPr algn="just" marL="0" marR="0">
              <a:lnSpc>
                <a:spcPct val="110000"/>
              </a:lnSpc>
              <a:spcBef>
                <a:spcPts val="0"/>
              </a:spcBef>
              <a:spcAft>
                <a:spcPts val="0"/>
              </a:spcAft>
            </a:pPr>
            <a:r>
              <a:rPr dirty="0" lang="en-US" smtClean="0">
                <a:ea typeface="Times New Roman" panose="02020603050405020304" pitchFamily="18" charset="0"/>
              </a:rPr>
              <a:t> You should take the following steps:</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Ensure that the patient has complete bed rest and total nursing care</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Observations half hourly until stable, then four hourly</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Withhold breast feeding if mother is in heart failure</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Admit the baby in a special care unit</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Remember: Carry out a thorough first examination to rule out congenital heart condition.</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 Continue antibiotics and sedatives for two weeks. </a:t>
            </a:r>
          </a:p>
          <a:p>
            <a:pPr indent="-514350" lvl="3" marL="1657350">
              <a:lnSpc>
                <a:spcPct val="110000"/>
              </a:lnSpc>
              <a:spcBef>
                <a:spcPts val="0"/>
              </a:spcBef>
              <a:buFont typeface="+mj-lt"/>
              <a:buAutoNum type="arabicPeriod"/>
            </a:pPr>
            <a:r>
              <a:rPr dirty="0" sz="2800" lang="en-US" smtClean="0">
                <a:ea typeface="Times New Roman" panose="02020603050405020304" pitchFamily="18" charset="0"/>
              </a:rPr>
              <a:t>Discharge when condition is satisfactory.</a:t>
            </a:r>
          </a:p>
          <a:p>
            <a:pPr algn="just" indent="-514350" lvl="3" marL="1657350">
              <a:lnSpc>
                <a:spcPct val="100000"/>
              </a:lnSpc>
              <a:spcBef>
                <a:spcPts val="0"/>
              </a:spcBef>
              <a:buFont typeface="+mj-lt"/>
              <a:buAutoNum type="arabicPeriod"/>
            </a:pPr>
            <a:endParaRPr dirty="0" sz="2800" lang="en-US">
              <a:ea typeface="Times New Roman" panose="02020603050405020304" pitchFamily="18" charset="0"/>
            </a:endParaRPr>
          </a:p>
          <a:p>
            <a:endParaRPr dirty="0" lang="en-US"/>
          </a:p>
        </p:txBody>
      </p:sp>
      <p:sp>
        <p:nvSpPr>
          <p:cNvPr id="1049665" name="Slide Number Placeholder 3"/>
          <p:cNvSpPr>
            <a:spLocks noGrp="1"/>
          </p:cNvSpPr>
          <p:nvPr>
            <p:ph type="sldNum" sz="quarter" idx="12"/>
          </p:nvPr>
        </p:nvSpPr>
        <p:spPr/>
        <p:txBody>
          <a:bodyPr/>
          <a:p>
            <a:fld id="{5F0F26D2-990D-4104-B198-15B1F813F25B}" type="slidenum">
              <a:rPr lang="en-US" smtClean="0"/>
              <a:t>330</a:t>
            </a:fld>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729" name=""/>
        <p:cNvGrpSpPr/>
        <p:nvPr/>
      </p:nvGrpSpPr>
      <p:grpSpPr>
        <a:xfrm>
          <a:off x="0" y="0"/>
          <a:ext cx="0" cy="0"/>
          <a:chOff x="0" y="0"/>
          <a:chExt cx="0" cy="0"/>
        </a:xfrm>
      </p:grpSpPr>
      <p:sp>
        <p:nvSpPr>
          <p:cNvPr id="1049666" name="Title 1"/>
          <p:cNvSpPr>
            <a:spLocks noGrp="1"/>
          </p:cNvSpPr>
          <p:nvPr>
            <p:ph type="title"/>
          </p:nvPr>
        </p:nvSpPr>
        <p:spPr/>
        <p:txBody>
          <a:bodyPr/>
          <a:p>
            <a:r>
              <a:rPr dirty="0" lang="en-US" smtClean="0">
                <a:solidFill>
                  <a:srgbClr val="00B0F0"/>
                </a:solidFill>
              </a:rPr>
              <a:t>Complications of cardiac disease in pregnancy </a:t>
            </a:r>
            <a:endParaRPr dirty="0" lang="en-US">
              <a:solidFill>
                <a:srgbClr val="00B0F0"/>
              </a:solidFill>
            </a:endParaRPr>
          </a:p>
        </p:txBody>
      </p:sp>
      <p:sp>
        <p:nvSpPr>
          <p:cNvPr id="1049667" name="Content Placeholder 2"/>
          <p:cNvSpPr>
            <a:spLocks noGrp="1"/>
          </p:cNvSpPr>
          <p:nvPr>
            <p:ph idx="1"/>
          </p:nvPr>
        </p:nvSpPr>
        <p:spPr/>
        <p:txBody>
          <a:bodyPr>
            <a:normAutofit lnSpcReduction="10000"/>
          </a:bodyPr>
          <a:p>
            <a:pPr indent="-514350" lvl="2" marL="1428750">
              <a:buFont typeface="+mj-lt"/>
              <a:buAutoNum type="arabicPeriod"/>
            </a:pPr>
            <a:r>
              <a:rPr dirty="0" sz="2800" lang="en-US" smtClean="0">
                <a:ea typeface="Times New Roman" panose="02020603050405020304" pitchFamily="18" charset="0"/>
              </a:rPr>
              <a:t>Congestive </a:t>
            </a:r>
            <a:r>
              <a:rPr dirty="0" sz="2800" lang="en-US">
                <a:ea typeface="Times New Roman" panose="02020603050405020304" pitchFamily="18" charset="0"/>
              </a:rPr>
              <a:t>cardiac </a:t>
            </a:r>
            <a:r>
              <a:rPr dirty="0" sz="2800" lang="en-US" smtClean="0">
                <a:ea typeface="Times New Roman" panose="02020603050405020304" pitchFamily="18" charset="0"/>
              </a:rPr>
              <a:t>failure</a:t>
            </a:r>
          </a:p>
          <a:p>
            <a:pPr indent="-514350" lvl="2" marL="1428750">
              <a:buFont typeface="+mj-lt"/>
              <a:buAutoNum type="arabicPeriod"/>
            </a:pPr>
            <a:r>
              <a:rPr dirty="0" sz="2800" lang="en-US" smtClean="0">
                <a:ea typeface="Times New Roman" panose="02020603050405020304" pitchFamily="18" charset="0"/>
              </a:rPr>
              <a:t>Pulmonary </a:t>
            </a:r>
            <a:r>
              <a:rPr dirty="0" sz="2800" lang="en-US" err="1">
                <a:ea typeface="Times New Roman" panose="02020603050405020304" pitchFamily="18" charset="0"/>
              </a:rPr>
              <a:t>oedema</a:t>
            </a:r>
            <a:r>
              <a:rPr dirty="0" sz="2800" lang="en-US">
                <a:ea typeface="Times New Roman" panose="02020603050405020304" pitchFamily="18" charset="0"/>
              </a:rPr>
              <a:t> </a:t>
            </a:r>
            <a:endParaRPr dirty="0" sz="2800" lang="en-US" smtClean="0">
              <a:ea typeface="Times New Roman" panose="02020603050405020304" pitchFamily="18" charset="0"/>
            </a:endParaRPr>
          </a:p>
          <a:p>
            <a:pPr indent="-514350" lvl="2" marL="1428750">
              <a:buFont typeface="+mj-lt"/>
              <a:buAutoNum type="arabicPeriod"/>
            </a:pPr>
            <a:r>
              <a:rPr dirty="0" sz="2800" lang="en-US" smtClean="0">
                <a:ea typeface="Times New Roman" panose="02020603050405020304" pitchFamily="18" charset="0"/>
              </a:rPr>
              <a:t>Cardiac arrest</a:t>
            </a:r>
          </a:p>
          <a:p>
            <a:pPr indent="-514350" lvl="2" marL="1428750">
              <a:buFont typeface="+mj-lt"/>
              <a:buAutoNum type="arabicPeriod"/>
            </a:pPr>
            <a:r>
              <a:rPr dirty="0" sz="2800" lang="en-US" smtClean="0">
                <a:ea typeface="Times New Roman" panose="02020603050405020304" pitchFamily="18" charset="0"/>
              </a:rPr>
              <a:t>Puerperal </a:t>
            </a:r>
            <a:r>
              <a:rPr dirty="0" sz="2800" lang="en-US">
                <a:ea typeface="Times New Roman" panose="02020603050405020304" pitchFamily="18" charset="0"/>
              </a:rPr>
              <a:t>sepsis as a result of lowered resistance </a:t>
            </a:r>
            <a:br>
              <a:rPr dirty="0" sz="2800" lang="en-US">
                <a:ea typeface="Times New Roman" panose="02020603050405020304" pitchFamily="18" charset="0"/>
              </a:rPr>
            </a:br>
            <a:r>
              <a:rPr dirty="0" sz="2800" lang="en-US">
                <a:ea typeface="Times New Roman" panose="02020603050405020304" pitchFamily="18" charset="0"/>
              </a:rPr>
              <a:t>to </a:t>
            </a:r>
            <a:r>
              <a:rPr dirty="0" sz="2800" lang="en-US" smtClean="0">
                <a:ea typeface="Times New Roman" panose="02020603050405020304" pitchFamily="18" charset="0"/>
              </a:rPr>
              <a:t>infection</a:t>
            </a:r>
          </a:p>
          <a:p>
            <a:pPr indent="-514350" lvl="2" marL="1428750">
              <a:buFont typeface="+mj-lt"/>
              <a:buAutoNum type="arabicPeriod"/>
            </a:pPr>
            <a:r>
              <a:rPr dirty="0" sz="2800" lang="en-US" smtClean="0">
                <a:ea typeface="Times New Roman" panose="02020603050405020304" pitchFamily="18" charset="0"/>
              </a:rPr>
              <a:t>Deep </a:t>
            </a:r>
            <a:r>
              <a:rPr dirty="0" sz="2800" lang="en-US">
                <a:ea typeface="Times New Roman" panose="02020603050405020304" pitchFamily="18" charset="0"/>
              </a:rPr>
              <a:t>venous thrombosis, pulmonary embolus, which may lead to </a:t>
            </a:r>
            <a:r>
              <a:rPr dirty="0" sz="2800" lang="en-US" smtClean="0">
                <a:ea typeface="Times New Roman" panose="02020603050405020304" pitchFamily="18" charset="0"/>
              </a:rPr>
              <a:t>death</a:t>
            </a:r>
          </a:p>
          <a:p>
            <a:pPr indent="-514350" lvl="2" marL="1428750">
              <a:buFont typeface="+mj-lt"/>
              <a:buAutoNum type="arabicPeriod"/>
            </a:pPr>
            <a:r>
              <a:rPr dirty="0" sz="2800" lang="en-US" smtClean="0">
                <a:ea typeface="Times New Roman" panose="02020603050405020304" pitchFamily="18" charset="0"/>
              </a:rPr>
              <a:t>Postpartum </a:t>
            </a:r>
            <a:r>
              <a:rPr dirty="0" sz="2800" lang="en-US" err="1">
                <a:ea typeface="Times New Roman" panose="02020603050405020304" pitchFamily="18" charset="0"/>
              </a:rPr>
              <a:t>haemorrhage</a:t>
            </a:r>
            <a:r>
              <a:rPr dirty="0" sz="2800" lang="en-US">
                <a:ea typeface="Times New Roman" panose="02020603050405020304" pitchFamily="18" charset="0"/>
              </a:rPr>
              <a:t> due to </a:t>
            </a:r>
            <a:r>
              <a:rPr dirty="0" sz="2800" lang="en-US" err="1" smtClean="0">
                <a:ea typeface="Times New Roman" panose="02020603050405020304" pitchFamily="18" charset="0"/>
              </a:rPr>
              <a:t>anaemia</a:t>
            </a:r>
            <a:endParaRPr dirty="0" sz="2800" lang="en-US" smtClean="0">
              <a:ea typeface="Times New Roman" panose="02020603050405020304" pitchFamily="18" charset="0"/>
            </a:endParaRPr>
          </a:p>
          <a:p>
            <a:pPr indent="-514350" lvl="2" marL="1428750">
              <a:buFont typeface="+mj-lt"/>
              <a:buAutoNum type="arabicPeriod"/>
            </a:pPr>
            <a:r>
              <a:rPr dirty="0" sz="2800" lang="en-US" smtClean="0">
                <a:ea typeface="Times New Roman" panose="02020603050405020304" pitchFamily="18" charset="0"/>
              </a:rPr>
              <a:t>Bacterial endocarditis</a:t>
            </a:r>
          </a:p>
          <a:p>
            <a:pPr indent="-514350" lvl="2" marL="1428750">
              <a:buFont typeface="+mj-lt"/>
              <a:buAutoNum type="arabicPeriod"/>
            </a:pPr>
            <a:r>
              <a:rPr dirty="0" sz="2800" lang="en-US" smtClean="0">
                <a:ea typeface="Times New Roman" panose="02020603050405020304" pitchFamily="18" charset="0"/>
              </a:rPr>
              <a:t>Myocardial </a:t>
            </a:r>
            <a:r>
              <a:rPr dirty="0" sz="2800" lang="en-US">
                <a:ea typeface="Times New Roman" panose="02020603050405020304" pitchFamily="18" charset="0"/>
              </a:rPr>
              <a:t>infarction</a:t>
            </a:r>
          </a:p>
          <a:p>
            <a:endParaRPr dirty="0" lang="en-US"/>
          </a:p>
        </p:txBody>
      </p:sp>
      <p:sp>
        <p:nvSpPr>
          <p:cNvPr id="1049668" name="Slide Number Placeholder 3"/>
          <p:cNvSpPr>
            <a:spLocks noGrp="1"/>
          </p:cNvSpPr>
          <p:nvPr>
            <p:ph type="sldNum" sz="quarter" idx="12"/>
          </p:nvPr>
        </p:nvSpPr>
        <p:spPr/>
        <p:txBody>
          <a:bodyPr/>
          <a:p>
            <a:fld id="{5F0F26D2-990D-4104-B198-15B1F813F25B}" type="slidenum">
              <a:rPr lang="en-US" smtClean="0"/>
              <a:t>331</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728" name="Title 1"/>
          <p:cNvSpPr>
            <a:spLocks noGrp="1"/>
          </p:cNvSpPr>
          <p:nvPr>
            <p:ph type="title"/>
          </p:nvPr>
        </p:nvSpPr>
        <p:spPr>
          <a:xfrm>
            <a:off x="838200" y="0"/>
            <a:ext cx="10515600" cy="888642"/>
          </a:xfrm>
        </p:spPr>
        <p:txBody>
          <a:bodyPr/>
          <a:p>
            <a:pPr algn="ctr"/>
            <a:r>
              <a:rPr dirty="0" lang="en-US" smtClean="0">
                <a:solidFill>
                  <a:srgbClr val="00B0F0"/>
                </a:solidFill>
              </a:rPr>
              <a:t>Diagnosis </a:t>
            </a:r>
            <a:endParaRPr dirty="0" lang="en-US">
              <a:solidFill>
                <a:srgbClr val="00B0F0"/>
              </a:solidFill>
            </a:endParaRPr>
          </a:p>
        </p:txBody>
      </p:sp>
      <p:sp>
        <p:nvSpPr>
          <p:cNvPr id="1048729" name="Content Placeholder 2"/>
          <p:cNvSpPr>
            <a:spLocks noGrp="1"/>
          </p:cNvSpPr>
          <p:nvPr>
            <p:ph idx="1"/>
          </p:nvPr>
        </p:nvSpPr>
        <p:spPr>
          <a:xfrm>
            <a:off x="463639" y="888642"/>
            <a:ext cx="11359167" cy="5692461"/>
          </a:xfrm>
        </p:spPr>
        <p:txBody>
          <a:bodyPr>
            <a:normAutofit fontScale="92857" lnSpcReduction="10000"/>
          </a:bodyPr>
          <a:p>
            <a:pPr indent="0" lvl="0" marL="0">
              <a:buNone/>
            </a:pPr>
            <a:r>
              <a:rPr b="1" dirty="0" lang="en-US" smtClean="0">
                <a:solidFill>
                  <a:prstClr val="black"/>
                </a:solidFill>
              </a:rPr>
              <a:t>2. On </a:t>
            </a:r>
            <a:r>
              <a:rPr b="1" dirty="0" lang="en-US">
                <a:solidFill>
                  <a:prstClr val="black"/>
                </a:solidFill>
              </a:rPr>
              <a:t>palpation</a:t>
            </a:r>
            <a:r>
              <a:rPr b="1" dirty="0" lang="en-US" smtClean="0">
                <a:solidFill>
                  <a:prstClr val="black"/>
                </a:solidFill>
              </a:rPr>
              <a:t>;</a:t>
            </a:r>
            <a:endParaRPr b="1" dirty="0" lang="en-US">
              <a:solidFill>
                <a:prstClr val="black"/>
              </a:solidFill>
            </a:endParaRPr>
          </a:p>
          <a:p>
            <a:pPr lvl="2">
              <a:buFont typeface="Wingdings" panose="05000000000000000000" pitchFamily="2" charset="2"/>
              <a:buChar char="Ø"/>
            </a:pPr>
            <a:r>
              <a:rPr dirty="0" sz="2800" lang="en-US">
                <a:solidFill>
                  <a:prstClr val="black"/>
                </a:solidFill>
              </a:rPr>
              <a:t>Fundal height may be greater than expected for  the period of gestation</a:t>
            </a:r>
            <a:r>
              <a:rPr dirty="0" sz="2800" lang="en-US" smtClean="0">
                <a:solidFill>
                  <a:prstClr val="black"/>
                </a:solidFill>
              </a:rPr>
              <a:t>.</a:t>
            </a:r>
          </a:p>
          <a:p>
            <a:pPr lvl="2">
              <a:buFont typeface="Wingdings" panose="05000000000000000000" pitchFamily="2" charset="2"/>
              <a:buChar char="Ø"/>
            </a:pPr>
            <a:r>
              <a:rPr dirty="0" sz="2800" lang="en-US" smtClean="0">
                <a:solidFill>
                  <a:prstClr val="black"/>
                </a:solidFill>
              </a:rPr>
              <a:t>Abdominal girth will be 105.5 or more centimeters</a:t>
            </a:r>
          </a:p>
          <a:p>
            <a:pPr lvl="2">
              <a:buFont typeface="Wingdings" panose="05000000000000000000" pitchFamily="2" charset="2"/>
              <a:buChar char="Ø"/>
            </a:pPr>
            <a:r>
              <a:rPr dirty="0" sz="2800" lang="en-US" smtClean="0">
                <a:solidFill>
                  <a:prstClr val="black"/>
                </a:solidFill>
              </a:rPr>
              <a:t>There is presence of two </a:t>
            </a:r>
            <a:r>
              <a:rPr dirty="0" sz="2800" lang="en-US" err="1" smtClean="0">
                <a:solidFill>
                  <a:prstClr val="black"/>
                </a:solidFill>
              </a:rPr>
              <a:t>foetal</a:t>
            </a:r>
            <a:r>
              <a:rPr dirty="0" sz="2800" lang="en-US" smtClean="0">
                <a:solidFill>
                  <a:prstClr val="black"/>
                </a:solidFill>
              </a:rPr>
              <a:t> poles (head or breech at the fundus) </a:t>
            </a:r>
          </a:p>
          <a:p>
            <a:pPr lvl="2">
              <a:buFont typeface="Wingdings" panose="05000000000000000000" pitchFamily="2" charset="2"/>
              <a:buChar char="Ø"/>
            </a:pPr>
            <a:r>
              <a:rPr dirty="0" sz="2800" lang="en-US">
                <a:solidFill>
                  <a:prstClr val="black"/>
                </a:solidFill>
              </a:rPr>
              <a:t> M</a:t>
            </a:r>
            <a:r>
              <a:rPr dirty="0" sz="2800" lang="en-US" smtClean="0">
                <a:solidFill>
                  <a:prstClr val="black"/>
                </a:solidFill>
              </a:rPr>
              <a:t>ultiple </a:t>
            </a:r>
            <a:r>
              <a:rPr dirty="0" sz="2800" lang="en-US" err="1" smtClean="0">
                <a:solidFill>
                  <a:prstClr val="black"/>
                </a:solidFill>
              </a:rPr>
              <a:t>foetal</a:t>
            </a:r>
            <a:r>
              <a:rPr dirty="0" sz="2800" lang="en-US" smtClean="0">
                <a:solidFill>
                  <a:prstClr val="black"/>
                </a:solidFill>
              </a:rPr>
              <a:t> limbs may be palpated </a:t>
            </a:r>
          </a:p>
          <a:p>
            <a:pPr lvl="2">
              <a:buFont typeface="Wingdings" panose="05000000000000000000" pitchFamily="2" charset="2"/>
              <a:buChar char="Ø"/>
            </a:pPr>
            <a:r>
              <a:rPr dirty="0" sz="2800" lang="en-US" smtClean="0">
                <a:solidFill>
                  <a:prstClr val="black"/>
                </a:solidFill>
              </a:rPr>
              <a:t>The size of the head in relation to the size of the uterus may lead one to suspect there could be more than one </a:t>
            </a:r>
            <a:r>
              <a:rPr dirty="0" sz="2800" lang="en-US" err="1" smtClean="0">
                <a:solidFill>
                  <a:prstClr val="black"/>
                </a:solidFill>
              </a:rPr>
              <a:t>foetus</a:t>
            </a:r>
            <a:r>
              <a:rPr dirty="0" sz="2800" lang="en-US" smtClean="0">
                <a:solidFill>
                  <a:prstClr val="black"/>
                </a:solidFill>
              </a:rPr>
              <a:t> in utero</a:t>
            </a:r>
          </a:p>
          <a:p>
            <a:pPr lvl="2">
              <a:buFont typeface="Wingdings" panose="05000000000000000000" pitchFamily="2" charset="2"/>
              <a:buChar char="Ø"/>
            </a:pPr>
            <a:r>
              <a:rPr dirty="0" sz="2800" lang="en-US" smtClean="0">
                <a:solidFill>
                  <a:prstClr val="black"/>
                </a:solidFill>
              </a:rPr>
              <a:t>Lateral palpation may reveal more than one </a:t>
            </a:r>
            <a:r>
              <a:rPr dirty="0" sz="2800" lang="en-US" err="1" smtClean="0">
                <a:solidFill>
                  <a:prstClr val="black"/>
                </a:solidFill>
              </a:rPr>
              <a:t>foetal</a:t>
            </a:r>
            <a:r>
              <a:rPr dirty="0" sz="2800" lang="en-US" smtClean="0">
                <a:solidFill>
                  <a:prstClr val="black"/>
                </a:solidFill>
              </a:rPr>
              <a:t> back or limbs on both sides.</a:t>
            </a:r>
          </a:p>
          <a:p>
            <a:pPr lvl="2">
              <a:buFont typeface="Wingdings" panose="05000000000000000000" pitchFamily="2" charset="2"/>
              <a:buChar char="Ø"/>
            </a:pPr>
            <a:r>
              <a:rPr dirty="0" sz="2800" lang="en-US" smtClean="0">
                <a:solidFill>
                  <a:prstClr val="black"/>
                </a:solidFill>
              </a:rPr>
              <a:t>Pelvic palpation may give findings similar to those at the fundus although one </a:t>
            </a:r>
            <a:r>
              <a:rPr dirty="0" sz="2800" lang="en-US" err="1" smtClean="0">
                <a:solidFill>
                  <a:prstClr val="black"/>
                </a:solidFill>
              </a:rPr>
              <a:t>foetus</a:t>
            </a:r>
            <a:r>
              <a:rPr dirty="0" sz="2800" lang="en-US" smtClean="0">
                <a:solidFill>
                  <a:prstClr val="black"/>
                </a:solidFill>
              </a:rPr>
              <a:t> may lie behind the other making palpation difficult;</a:t>
            </a:r>
          </a:p>
          <a:p>
            <a:pPr lvl="2">
              <a:buFont typeface="Wingdings" panose="05000000000000000000" pitchFamily="2" charset="2"/>
              <a:buChar char="Ø"/>
            </a:pPr>
            <a:r>
              <a:rPr dirty="0" sz="2800" lang="en-US" smtClean="0">
                <a:solidFill>
                  <a:prstClr val="black"/>
                </a:solidFill>
              </a:rPr>
              <a:t>Location of three poles in total is diagnostic of at least two fetuses.</a:t>
            </a:r>
          </a:p>
        </p:txBody>
      </p:sp>
      <p:sp>
        <p:nvSpPr>
          <p:cNvPr id="1048730" name="Slide Number Placeholder 4"/>
          <p:cNvSpPr>
            <a:spLocks noGrp="1"/>
          </p:cNvSpPr>
          <p:nvPr>
            <p:ph type="sldNum" sz="quarter" idx="12"/>
          </p:nvPr>
        </p:nvSpPr>
        <p:spPr/>
        <p:txBody>
          <a:bodyPr/>
          <a:p>
            <a:fld id="{5F0F26D2-990D-4104-B198-15B1F813F25B}"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731" name="Title 1"/>
          <p:cNvSpPr>
            <a:spLocks noGrp="1"/>
          </p:cNvSpPr>
          <p:nvPr>
            <p:ph type="title"/>
          </p:nvPr>
        </p:nvSpPr>
        <p:spPr>
          <a:xfrm>
            <a:off x="838200" y="167426"/>
            <a:ext cx="10515600" cy="734096"/>
          </a:xfrm>
        </p:spPr>
        <p:txBody>
          <a:bodyPr/>
          <a:p>
            <a:pPr algn="ctr"/>
            <a:r>
              <a:rPr dirty="0" lang="en-US" smtClean="0">
                <a:solidFill>
                  <a:srgbClr val="00B0F0"/>
                </a:solidFill>
              </a:rPr>
              <a:t>Diagnosis </a:t>
            </a:r>
            <a:endParaRPr dirty="0" lang="en-US">
              <a:solidFill>
                <a:srgbClr val="00B0F0"/>
              </a:solidFill>
            </a:endParaRPr>
          </a:p>
        </p:txBody>
      </p:sp>
      <p:sp>
        <p:nvSpPr>
          <p:cNvPr id="1048732" name="Content Placeholder 2"/>
          <p:cNvSpPr>
            <a:spLocks noGrp="1"/>
          </p:cNvSpPr>
          <p:nvPr>
            <p:ph idx="1"/>
          </p:nvPr>
        </p:nvSpPr>
        <p:spPr>
          <a:xfrm>
            <a:off x="838200" y="1017430"/>
            <a:ext cx="10515600" cy="5537915"/>
          </a:xfrm>
        </p:spPr>
        <p:txBody>
          <a:bodyPr>
            <a:normAutofit fontScale="92857" lnSpcReduction="10000"/>
          </a:bodyPr>
          <a:p>
            <a:pPr indent="0" marL="0">
              <a:buNone/>
            </a:pPr>
            <a:r>
              <a:rPr b="1" dirty="0" lang="en-US" smtClean="0"/>
              <a:t>3. On auscultation:</a:t>
            </a:r>
          </a:p>
          <a:p>
            <a:pPr lvl="2">
              <a:buFont typeface="Wingdings" panose="05000000000000000000" pitchFamily="2" charset="2"/>
              <a:buChar char="Ø"/>
            </a:pPr>
            <a:r>
              <a:rPr dirty="0" sz="2800" lang="en-US" smtClean="0"/>
              <a:t>Hearing two distinct and separate </a:t>
            </a:r>
            <a:r>
              <a:rPr dirty="0" sz="2800" lang="en-US" err="1" smtClean="0"/>
              <a:t>foetal</a:t>
            </a:r>
            <a:r>
              <a:rPr dirty="0" sz="2800" lang="en-US" smtClean="0"/>
              <a:t> hearts with a variation of at least 10 beats per minute may be assumed that two hearts are being heard.</a:t>
            </a:r>
          </a:p>
          <a:p>
            <a:pPr indent="0" marL="0">
              <a:buNone/>
            </a:pPr>
            <a:r>
              <a:rPr b="1" dirty="0" lang="en-US" smtClean="0"/>
              <a:t>4. </a:t>
            </a:r>
            <a:r>
              <a:rPr b="1" dirty="0" lang="en-US"/>
              <a:t>C</a:t>
            </a:r>
            <a:r>
              <a:rPr b="1" dirty="0" lang="en-US" smtClean="0"/>
              <a:t>onfirmatory: </a:t>
            </a:r>
          </a:p>
          <a:p>
            <a:pPr lvl="2">
              <a:buFont typeface="Wingdings" panose="05000000000000000000" pitchFamily="2" charset="2"/>
              <a:buChar char="Ø"/>
            </a:pPr>
            <a:r>
              <a:rPr dirty="0" sz="2800" lang="en-US" smtClean="0"/>
              <a:t>Ultrasound can demonstrate the presence of two </a:t>
            </a:r>
            <a:r>
              <a:rPr dirty="0" sz="2800" lang="en-US" err="1" smtClean="0"/>
              <a:t>foetal</a:t>
            </a:r>
            <a:r>
              <a:rPr dirty="0" sz="2800" lang="en-US" smtClean="0"/>
              <a:t> sac as early as 8 weeks gestation but the presence of two fetuses may not be detected  until 15 weeks when the outline of the head will be noted.</a:t>
            </a:r>
          </a:p>
          <a:p>
            <a:pPr lvl="2">
              <a:buFont typeface="Wingdings" panose="05000000000000000000" pitchFamily="2" charset="2"/>
              <a:buChar char="Ø"/>
            </a:pPr>
            <a:r>
              <a:rPr dirty="0" sz="2800" lang="en-US" smtClean="0"/>
              <a:t>X-ray may be used after 30 weeks of gestation due to the risks involved.</a:t>
            </a:r>
          </a:p>
          <a:p>
            <a:pPr indent="0" marL="0">
              <a:buNone/>
            </a:pPr>
            <a:r>
              <a:rPr b="1" dirty="0" lang="en-US" smtClean="0"/>
              <a:t>5. At birth: </a:t>
            </a:r>
            <a:r>
              <a:rPr dirty="0" lang="en-US" smtClean="0"/>
              <a:t>If multiple gestation was missed </a:t>
            </a:r>
            <a:r>
              <a:rPr dirty="0" lang="en-US" err="1" smtClean="0"/>
              <a:t>antenatally</a:t>
            </a:r>
            <a:r>
              <a:rPr dirty="0" lang="en-US" smtClean="0"/>
              <a:t> </a:t>
            </a:r>
          </a:p>
          <a:p>
            <a:pPr lvl="2">
              <a:buFont typeface="Wingdings" panose="05000000000000000000" pitchFamily="2" charset="2"/>
              <a:buChar char="Ø"/>
            </a:pPr>
            <a:r>
              <a:rPr dirty="0" sz="2800" lang="en-US" smtClean="0"/>
              <a:t>After the birth of the first baby the uterus still feels heard</a:t>
            </a:r>
          </a:p>
          <a:p>
            <a:pPr lvl="2">
              <a:buFont typeface="Wingdings" panose="05000000000000000000" pitchFamily="2" charset="2"/>
              <a:buChar char="Ø"/>
            </a:pPr>
            <a:r>
              <a:rPr dirty="0" sz="2800" lang="en-US" smtClean="0"/>
              <a:t>Uterine fundal height remains above the umbilicus</a:t>
            </a:r>
          </a:p>
          <a:p>
            <a:pPr indent="0" marL="0">
              <a:buNone/>
            </a:pPr>
            <a:endParaRPr dirty="0" lang="en-US" smtClean="0"/>
          </a:p>
        </p:txBody>
      </p:sp>
      <p:sp>
        <p:nvSpPr>
          <p:cNvPr id="1048733" name="Slide Number Placeholder 4"/>
          <p:cNvSpPr>
            <a:spLocks noGrp="1"/>
          </p:cNvSpPr>
          <p:nvPr>
            <p:ph type="sldNum" sz="quarter" idx="12"/>
          </p:nvPr>
        </p:nvSpPr>
        <p:spPr/>
        <p:txBody>
          <a:bodyPr/>
          <a:p>
            <a:fld id="{5F0F26D2-990D-4104-B198-15B1F813F25B}"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734" name="Title 1"/>
          <p:cNvSpPr>
            <a:spLocks noGrp="1"/>
          </p:cNvSpPr>
          <p:nvPr>
            <p:ph type="title"/>
          </p:nvPr>
        </p:nvSpPr>
        <p:spPr/>
        <p:txBody>
          <a:bodyPr/>
          <a:p>
            <a:pPr algn="ctr"/>
            <a:r>
              <a:rPr dirty="0" lang="en-US" smtClean="0">
                <a:solidFill>
                  <a:srgbClr val="00B0F0"/>
                </a:solidFill>
              </a:rPr>
              <a:t>Differential diagnosis</a:t>
            </a:r>
            <a:endParaRPr dirty="0" lang="en-US">
              <a:solidFill>
                <a:srgbClr val="00B0F0"/>
              </a:solidFill>
            </a:endParaRPr>
          </a:p>
        </p:txBody>
      </p:sp>
      <p:sp>
        <p:nvSpPr>
          <p:cNvPr id="1048735" name="Content Placeholder 2"/>
          <p:cNvSpPr>
            <a:spLocks noGrp="1"/>
          </p:cNvSpPr>
          <p:nvPr>
            <p:ph idx="1"/>
          </p:nvPr>
        </p:nvSpPr>
        <p:spPr/>
        <p:txBody>
          <a:bodyPr/>
          <a:p>
            <a:pPr algn="just" indent="-514350" lvl="2" marL="1428750">
              <a:lnSpc>
                <a:spcPct val="115000"/>
              </a:lnSpc>
              <a:spcBef>
                <a:spcPts val="0"/>
              </a:spcBef>
              <a:buFont typeface="+mj-lt"/>
              <a:buAutoNum type="arabicPeriod"/>
            </a:pPr>
            <a:r>
              <a:rPr dirty="0" sz="2800" lang="en-US" smtClean="0">
                <a:ea typeface="Times New Roman" panose="02020603050405020304" pitchFamily="18" charset="0"/>
                <a:cs typeface="Times New Roman" panose="02020603050405020304" pitchFamily="18" charset="0"/>
              </a:rPr>
              <a:t>Large </a:t>
            </a:r>
            <a:r>
              <a:rPr dirty="0" sz="2800" lang="en-US">
                <a:ea typeface="Times New Roman" panose="02020603050405020304" pitchFamily="18" charset="0"/>
                <a:cs typeface="Times New Roman" panose="02020603050405020304" pitchFamily="18" charset="0"/>
              </a:rPr>
              <a:t>single </a:t>
            </a:r>
            <a:r>
              <a:rPr dirty="0" sz="2800" lang="en-US" err="1">
                <a:ea typeface="Times New Roman" panose="02020603050405020304" pitchFamily="18" charset="0"/>
                <a:cs typeface="Times New Roman" panose="02020603050405020304" pitchFamily="18" charset="0"/>
              </a:rPr>
              <a:t>foetus</a:t>
            </a:r>
            <a:r>
              <a:rPr dirty="0" sz="2800" lang="en-US">
                <a:ea typeface="Times New Roman" panose="02020603050405020304" pitchFamily="18" charset="0"/>
                <a:cs typeface="Times New Roman" panose="02020603050405020304" pitchFamily="18" charset="0"/>
              </a:rPr>
              <a:t>  </a:t>
            </a:r>
            <a:endParaRPr dirty="0" sz="2800" lang="en-US">
              <a:ea typeface="Calibri" panose="020F0502020204030204" pitchFamily="34" charset="0"/>
              <a:cs typeface="Times New Roman" panose="02020603050405020304" pitchFamily="18" charset="0"/>
            </a:endParaRPr>
          </a:p>
          <a:p>
            <a:pPr algn="just" indent="-514350" lvl="2" marL="1428750">
              <a:lnSpc>
                <a:spcPct val="115000"/>
              </a:lnSpc>
              <a:spcBef>
                <a:spcPts val="0"/>
              </a:spcBef>
              <a:buFont typeface="+mj-lt"/>
              <a:buAutoNum type="arabicPeriod"/>
            </a:pPr>
            <a:r>
              <a:rPr dirty="0" sz="2800" lang="en-US">
                <a:ea typeface="Times New Roman" panose="02020603050405020304" pitchFamily="18" charset="0"/>
                <a:cs typeface="Times New Roman" panose="02020603050405020304" pitchFamily="18" charset="0"/>
              </a:rPr>
              <a:t>Wrong dates  </a:t>
            </a:r>
            <a:endParaRPr dirty="0" sz="2800" lang="en-US">
              <a:ea typeface="Calibri" panose="020F0502020204030204" pitchFamily="34" charset="0"/>
              <a:cs typeface="Times New Roman" panose="02020603050405020304" pitchFamily="18" charset="0"/>
            </a:endParaRPr>
          </a:p>
          <a:p>
            <a:pPr algn="just" indent="-514350" lvl="2" marL="1428750">
              <a:lnSpc>
                <a:spcPct val="115000"/>
              </a:lnSpc>
              <a:spcBef>
                <a:spcPts val="0"/>
              </a:spcBef>
              <a:buFont typeface="+mj-lt"/>
              <a:buAutoNum type="arabicPeriod"/>
            </a:pPr>
            <a:r>
              <a:rPr dirty="0" sz="2800" lang="en-US">
                <a:ea typeface="Times New Roman" panose="02020603050405020304" pitchFamily="18" charset="0"/>
                <a:cs typeface="Times New Roman" panose="02020603050405020304" pitchFamily="18" charset="0"/>
              </a:rPr>
              <a:t>Polyhydramnios  </a:t>
            </a:r>
            <a:endParaRPr dirty="0" sz="2800" lang="en-US">
              <a:ea typeface="Calibri" panose="020F0502020204030204" pitchFamily="34" charset="0"/>
              <a:cs typeface="Times New Roman" panose="02020603050405020304" pitchFamily="18" charset="0"/>
            </a:endParaRPr>
          </a:p>
          <a:p>
            <a:pPr algn="just" indent="-514350" lvl="2" marL="1428750">
              <a:lnSpc>
                <a:spcPct val="115000"/>
              </a:lnSpc>
              <a:spcBef>
                <a:spcPts val="0"/>
              </a:spcBef>
              <a:buFont typeface="+mj-lt"/>
              <a:buAutoNum type="arabicPeriod"/>
            </a:pPr>
            <a:r>
              <a:rPr dirty="0" sz="2800" lang="en-US">
                <a:ea typeface="Times New Roman" panose="02020603050405020304" pitchFamily="18" charset="0"/>
                <a:cs typeface="Times New Roman" panose="02020603050405020304" pitchFamily="18" charset="0"/>
              </a:rPr>
              <a:t>Obesity of the mother </a:t>
            </a:r>
            <a:endParaRPr dirty="0" sz="2800" lang="en-US">
              <a:ea typeface="Calibri" panose="020F0502020204030204" pitchFamily="34" charset="0"/>
              <a:cs typeface="Times New Roman" panose="02020603050405020304" pitchFamily="18" charset="0"/>
            </a:endParaRPr>
          </a:p>
          <a:p>
            <a:pPr algn="just" indent="-514350" lvl="2" marL="1428750">
              <a:lnSpc>
                <a:spcPct val="115000"/>
              </a:lnSpc>
              <a:spcBef>
                <a:spcPts val="0"/>
              </a:spcBef>
              <a:buFont typeface="+mj-lt"/>
              <a:buAutoNum type="arabicPeriod"/>
            </a:pPr>
            <a:r>
              <a:rPr dirty="0" sz="2800" lang="en-US">
                <a:ea typeface="Times New Roman" panose="02020603050405020304" pitchFamily="18" charset="0"/>
                <a:cs typeface="Times New Roman" panose="02020603050405020304" pitchFamily="18" charset="0"/>
              </a:rPr>
              <a:t> Hydrocephalus  </a:t>
            </a:r>
            <a:endParaRPr dirty="0" sz="2800" lang="en-US">
              <a:ea typeface="Calibri" panose="020F0502020204030204" pitchFamily="34" charset="0"/>
              <a:cs typeface="Times New Roman" panose="02020603050405020304" pitchFamily="18" charset="0"/>
            </a:endParaRPr>
          </a:p>
          <a:p>
            <a:pPr algn="just" indent="-514350" lvl="2" marL="1428750">
              <a:lnSpc>
                <a:spcPct val="115000"/>
              </a:lnSpc>
              <a:spcBef>
                <a:spcPts val="0"/>
              </a:spcBef>
              <a:buFont typeface="+mj-lt"/>
              <a:buAutoNum type="arabicPeriod"/>
            </a:pPr>
            <a:r>
              <a:rPr dirty="0" sz="2800" lang="en-US">
                <a:ea typeface="Times New Roman" panose="02020603050405020304" pitchFamily="18" charset="0"/>
                <a:cs typeface="Times New Roman" panose="02020603050405020304" pitchFamily="18" charset="0"/>
              </a:rPr>
              <a:t>Uterine / ovarian mass </a:t>
            </a:r>
            <a:endParaRPr dirty="0" sz="2800" lang="en-US">
              <a:ea typeface="Calibri" panose="020F0502020204030204" pitchFamily="34" charset="0"/>
              <a:cs typeface="Times New Roman" panose="02020603050405020304" pitchFamily="18" charset="0"/>
            </a:endParaRPr>
          </a:p>
          <a:p>
            <a:endParaRPr dirty="0" lang="en-US"/>
          </a:p>
        </p:txBody>
      </p:sp>
      <p:sp>
        <p:nvSpPr>
          <p:cNvPr id="1048736" name="Slide Number Placeholder 4"/>
          <p:cNvSpPr>
            <a:spLocks noGrp="1"/>
          </p:cNvSpPr>
          <p:nvPr>
            <p:ph type="sldNum" sz="quarter" idx="12"/>
          </p:nvPr>
        </p:nvSpPr>
        <p:spPr/>
        <p:txBody>
          <a:bodyPr/>
          <a:p>
            <a:fld id="{5F0F26D2-990D-4104-B198-15B1F813F25B}"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737" name="Title 1"/>
          <p:cNvSpPr>
            <a:spLocks noGrp="1"/>
          </p:cNvSpPr>
          <p:nvPr>
            <p:ph type="title"/>
          </p:nvPr>
        </p:nvSpPr>
        <p:spPr>
          <a:xfrm>
            <a:off x="838200" y="1"/>
            <a:ext cx="10515600" cy="888641"/>
          </a:xfrm>
        </p:spPr>
        <p:txBody>
          <a:bodyPr/>
          <a:p>
            <a:pPr algn="ctr"/>
            <a:r>
              <a:rPr dirty="0" lang="en-US" smtClean="0">
                <a:solidFill>
                  <a:srgbClr val="00B0F0"/>
                </a:solidFill>
                <a:latin typeface="+mn-lt"/>
              </a:rPr>
              <a:t>Effects of multiple pregnancy</a:t>
            </a:r>
            <a:endParaRPr dirty="0" lang="en-US">
              <a:solidFill>
                <a:srgbClr val="00B0F0"/>
              </a:solidFill>
              <a:latin typeface="+mn-lt"/>
            </a:endParaRPr>
          </a:p>
        </p:txBody>
      </p:sp>
      <p:sp>
        <p:nvSpPr>
          <p:cNvPr id="1048738" name="Content Placeholder 2"/>
          <p:cNvSpPr>
            <a:spLocks noGrp="1"/>
          </p:cNvSpPr>
          <p:nvPr>
            <p:ph idx="1"/>
          </p:nvPr>
        </p:nvSpPr>
        <p:spPr>
          <a:xfrm>
            <a:off x="838200" y="888642"/>
            <a:ext cx="10515600" cy="5615189"/>
          </a:xfrm>
        </p:spPr>
        <p:txBody>
          <a:bodyPr>
            <a:normAutofit/>
          </a:bodyPr>
          <a:p>
            <a:pPr indent="-514350" marL="514350">
              <a:buAutoNum type="alphaLcParenR"/>
            </a:pPr>
            <a:r>
              <a:rPr b="1" dirty="0" lang="en-US" smtClean="0"/>
              <a:t>To mother: </a:t>
            </a:r>
          </a:p>
          <a:p>
            <a:pPr indent="0" marL="0">
              <a:buNone/>
            </a:pPr>
            <a:r>
              <a:rPr dirty="0" lang="en-US"/>
              <a:t>T</a:t>
            </a:r>
            <a:r>
              <a:rPr dirty="0" lang="en-US" smtClean="0"/>
              <a:t>hese are:</a:t>
            </a:r>
          </a:p>
          <a:p>
            <a:pPr indent="-514350" lvl="2" marL="1428750">
              <a:buFont typeface="+mj-lt"/>
              <a:buAutoNum type="arabicPeriod"/>
            </a:pPr>
            <a:r>
              <a:rPr dirty="0" sz="2800" lang="en-US" smtClean="0"/>
              <a:t>Exacerbation of minor disorders of pregnancy, </a:t>
            </a:r>
          </a:p>
          <a:p>
            <a:pPr indent="-514350" lvl="2" marL="1428750">
              <a:buFont typeface="+mj-lt"/>
              <a:buAutoNum type="arabicPeriod"/>
            </a:pPr>
            <a:r>
              <a:rPr dirty="0" sz="2800" lang="en-US" smtClean="0"/>
              <a:t>Anaemia, </a:t>
            </a:r>
          </a:p>
          <a:p>
            <a:pPr indent="-514350" lvl="2" marL="1428750">
              <a:buFont typeface="+mj-lt"/>
              <a:buAutoNum type="arabicPeriod"/>
            </a:pPr>
            <a:r>
              <a:rPr dirty="0" sz="2800" lang="en-US" smtClean="0"/>
              <a:t>Pre-</a:t>
            </a:r>
            <a:r>
              <a:rPr dirty="0" sz="2800" lang="en-US" err="1" smtClean="0"/>
              <a:t>eclampsia</a:t>
            </a:r>
            <a:r>
              <a:rPr dirty="0" sz="2800" lang="en-US" smtClean="0"/>
              <a:t>, </a:t>
            </a:r>
          </a:p>
          <a:p>
            <a:pPr indent="-514350" lvl="2" marL="1428750">
              <a:buFont typeface="+mj-lt"/>
              <a:buAutoNum type="arabicPeriod"/>
            </a:pPr>
            <a:r>
              <a:rPr dirty="0" sz="2800" lang="en-US" smtClean="0"/>
              <a:t>Polyhydramnios,</a:t>
            </a:r>
          </a:p>
          <a:p>
            <a:pPr indent="-514350" lvl="2" marL="1428750">
              <a:buFont typeface="+mj-lt"/>
              <a:buAutoNum type="arabicPeriod"/>
            </a:pPr>
            <a:r>
              <a:rPr dirty="0" sz="2800" lang="en-US" smtClean="0"/>
              <a:t>Increased pressure symptoms, </a:t>
            </a:r>
          </a:p>
          <a:p>
            <a:pPr indent="-514350" lvl="2" marL="1428750">
              <a:buFont typeface="+mj-lt"/>
              <a:buAutoNum type="arabicPeriod"/>
            </a:pPr>
            <a:r>
              <a:rPr dirty="0" sz="2800" lang="en-US" smtClean="0"/>
              <a:t>APH (antepartum haemorrhage) due to placenta </a:t>
            </a:r>
            <a:r>
              <a:rPr dirty="0" sz="2800" lang="en-US" err="1" smtClean="0"/>
              <a:t>praevia</a:t>
            </a:r>
            <a:r>
              <a:rPr dirty="0" sz="2800" lang="en-US"/>
              <a:t> </a:t>
            </a:r>
            <a:endParaRPr dirty="0" sz="2800" lang="en-US" smtClean="0"/>
          </a:p>
          <a:p>
            <a:pPr indent="-514350" lvl="2" marL="1428750">
              <a:buFont typeface="+mj-lt"/>
              <a:buAutoNum type="arabicPeriod"/>
            </a:pPr>
            <a:r>
              <a:rPr dirty="0" sz="2800" lang="en-US" smtClean="0"/>
              <a:t>Premature </a:t>
            </a:r>
            <a:r>
              <a:rPr dirty="0" sz="2800" lang="en-US" err="1" smtClean="0"/>
              <a:t>labour</a:t>
            </a:r>
            <a:r>
              <a:rPr dirty="0" sz="2800" lang="en-US" smtClean="0"/>
              <a:t> </a:t>
            </a:r>
          </a:p>
          <a:p>
            <a:pPr indent="-514350" lvl="2" marL="1428750">
              <a:buFont typeface="+mj-lt"/>
              <a:buAutoNum type="arabicPeriod"/>
            </a:pPr>
            <a:r>
              <a:rPr dirty="0" sz="2800" lang="en-US"/>
              <a:t>C</a:t>
            </a:r>
            <a:r>
              <a:rPr dirty="0" sz="2800" lang="en-US" smtClean="0"/>
              <a:t>ongenital malformations e.g. co-joined twins</a:t>
            </a:r>
          </a:p>
        </p:txBody>
      </p:sp>
      <p:sp>
        <p:nvSpPr>
          <p:cNvPr id="1048739" name="Slide Number Placeholder 4"/>
          <p:cNvSpPr>
            <a:spLocks noGrp="1"/>
          </p:cNvSpPr>
          <p:nvPr>
            <p:ph type="sldNum" sz="quarter" idx="12"/>
          </p:nvPr>
        </p:nvSpPr>
        <p:spPr/>
        <p:txBody>
          <a:bodyPr/>
          <a:p>
            <a:fld id="{5F0F26D2-990D-4104-B198-15B1F813F25B}"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740" name="Title 1"/>
          <p:cNvSpPr>
            <a:spLocks noGrp="1"/>
          </p:cNvSpPr>
          <p:nvPr>
            <p:ph type="title"/>
          </p:nvPr>
        </p:nvSpPr>
        <p:spPr/>
        <p:txBody>
          <a:bodyPr/>
          <a:p>
            <a:pPr algn="ctr"/>
            <a:r>
              <a:rPr b="1" dirty="0" lang="en-US" smtClean="0">
                <a:solidFill>
                  <a:srgbClr val="00B0F0"/>
                </a:solidFill>
              </a:rPr>
              <a:t>Effects on pregnancy</a:t>
            </a:r>
            <a:endParaRPr b="1" dirty="0" lang="en-US">
              <a:solidFill>
                <a:srgbClr val="00B0F0"/>
              </a:solidFill>
            </a:endParaRPr>
          </a:p>
        </p:txBody>
      </p:sp>
      <p:sp>
        <p:nvSpPr>
          <p:cNvPr id="1048741" name="Content Placeholder 2"/>
          <p:cNvSpPr>
            <a:spLocks noGrp="1"/>
          </p:cNvSpPr>
          <p:nvPr>
            <p:ph idx="1"/>
          </p:nvPr>
        </p:nvSpPr>
        <p:spPr/>
        <p:txBody>
          <a:bodyPr/>
          <a:p>
            <a:pPr indent="-514350" lvl="0" marL="514350">
              <a:lnSpc>
                <a:spcPct val="100000"/>
              </a:lnSpc>
              <a:buFont typeface="+mj-lt"/>
              <a:buAutoNum type="arabicPeriod"/>
            </a:pPr>
            <a:r>
              <a:rPr b="1" dirty="0" lang="en-US">
                <a:solidFill>
                  <a:srgbClr val="00B0F0"/>
                </a:solidFill>
              </a:rPr>
              <a:t>Exacerbation of minor disorders in pregnancy </a:t>
            </a:r>
            <a:r>
              <a:rPr dirty="0" lang="en-US">
                <a:solidFill>
                  <a:prstClr val="black"/>
                </a:solidFill>
              </a:rPr>
              <a:t>this is due to higher levels of circulation hormones. Morning sickness, nausea and heartburn may be more persistent and more troublesome than in single uterine pregnancy.</a:t>
            </a:r>
          </a:p>
          <a:p>
            <a:pPr indent="-514350" lvl="0" marL="514350">
              <a:lnSpc>
                <a:spcPct val="100000"/>
              </a:lnSpc>
              <a:buFont typeface="+mj-lt"/>
              <a:buAutoNum type="arabicPeriod"/>
            </a:pPr>
            <a:r>
              <a:rPr b="1" dirty="0" lang="en-US">
                <a:solidFill>
                  <a:srgbClr val="00B0F0"/>
                </a:solidFill>
              </a:rPr>
              <a:t>Anaemia</a:t>
            </a:r>
            <a:r>
              <a:rPr dirty="0" lang="en-US">
                <a:solidFill>
                  <a:prstClr val="black"/>
                </a:solidFill>
              </a:rPr>
              <a:t> iron deficiency and folic acid deficiency are more common. Early growth and development of the uterus and its content make greater demands on maternal iron stores and in later pregnancy ( after the 28</a:t>
            </a:r>
            <a:r>
              <a:rPr baseline="30000" dirty="0" lang="en-US">
                <a:solidFill>
                  <a:prstClr val="black"/>
                </a:solidFill>
              </a:rPr>
              <a:t>th</a:t>
            </a:r>
            <a:r>
              <a:rPr dirty="0" lang="en-US">
                <a:solidFill>
                  <a:prstClr val="black"/>
                </a:solidFill>
              </a:rPr>
              <a:t> week ) </a:t>
            </a:r>
            <a:r>
              <a:rPr dirty="0" lang="en-US" err="1">
                <a:solidFill>
                  <a:prstClr val="black"/>
                </a:solidFill>
              </a:rPr>
              <a:t>foetal</a:t>
            </a:r>
            <a:r>
              <a:rPr dirty="0" lang="en-US">
                <a:solidFill>
                  <a:prstClr val="black"/>
                </a:solidFill>
              </a:rPr>
              <a:t> demand for iron deplete those stores further.</a:t>
            </a:r>
          </a:p>
          <a:p>
            <a:endParaRPr dirty="0" lang="en-US"/>
          </a:p>
        </p:txBody>
      </p:sp>
      <p:sp>
        <p:nvSpPr>
          <p:cNvPr id="1048742" name="Slide Number Placeholder 4"/>
          <p:cNvSpPr>
            <a:spLocks noGrp="1"/>
          </p:cNvSpPr>
          <p:nvPr>
            <p:ph type="sldNum" sz="quarter" idx="12"/>
          </p:nvPr>
        </p:nvSpPr>
        <p:spPr/>
        <p:txBody>
          <a:bodyPr/>
          <a:p>
            <a:fld id="{5F0F26D2-990D-4104-B198-15B1F813F25B}"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743" name="Title 1"/>
          <p:cNvSpPr>
            <a:spLocks noGrp="1"/>
          </p:cNvSpPr>
          <p:nvPr>
            <p:ph type="title"/>
          </p:nvPr>
        </p:nvSpPr>
        <p:spPr>
          <a:xfrm>
            <a:off x="838200" y="1"/>
            <a:ext cx="10515600" cy="1094704"/>
          </a:xfrm>
        </p:spPr>
        <p:txBody>
          <a:bodyPr/>
          <a:p>
            <a:pPr algn="ctr"/>
            <a:r>
              <a:rPr dirty="0" lang="en-US" smtClean="0">
                <a:solidFill>
                  <a:srgbClr val="00B0F0"/>
                </a:solidFill>
              </a:rPr>
              <a:t>Effects on pregnancy</a:t>
            </a:r>
            <a:endParaRPr dirty="0" lang="en-US">
              <a:solidFill>
                <a:srgbClr val="00B0F0"/>
              </a:solidFill>
            </a:endParaRPr>
          </a:p>
        </p:txBody>
      </p:sp>
      <p:sp>
        <p:nvSpPr>
          <p:cNvPr id="1048744" name="Content Placeholder 2"/>
          <p:cNvSpPr>
            <a:spLocks noGrp="1"/>
          </p:cNvSpPr>
          <p:nvPr>
            <p:ph idx="1"/>
          </p:nvPr>
        </p:nvSpPr>
        <p:spPr>
          <a:xfrm>
            <a:off x="476519" y="1094704"/>
            <a:ext cx="11307650" cy="5460641"/>
          </a:xfrm>
        </p:spPr>
        <p:txBody>
          <a:bodyPr>
            <a:normAutofit/>
          </a:bodyPr>
          <a:p>
            <a:pPr indent="-514350" marL="514350">
              <a:lnSpc>
                <a:spcPct val="110000"/>
              </a:lnSpc>
              <a:buFont typeface="+mj-lt"/>
              <a:buAutoNum type="arabicPeriod" startAt="3"/>
            </a:pPr>
            <a:r>
              <a:rPr dirty="0" lang="en-US" smtClean="0">
                <a:solidFill>
                  <a:srgbClr val="00B0F0"/>
                </a:solidFill>
              </a:rPr>
              <a:t>Pre-</a:t>
            </a:r>
            <a:r>
              <a:rPr dirty="0" lang="en-US" err="1" smtClean="0">
                <a:solidFill>
                  <a:srgbClr val="00B0F0"/>
                </a:solidFill>
              </a:rPr>
              <a:t>eclampsia</a:t>
            </a:r>
            <a:r>
              <a:rPr dirty="0" lang="en-US" smtClean="0">
                <a:solidFill>
                  <a:srgbClr val="00B0F0"/>
                </a:solidFill>
              </a:rPr>
              <a:t> ( pregnancy induced hypertension)</a:t>
            </a:r>
          </a:p>
          <a:p>
            <a:pPr lvl="2">
              <a:lnSpc>
                <a:spcPct val="110000"/>
              </a:lnSpc>
              <a:buFont typeface="Wingdings" panose="05000000000000000000" pitchFamily="2" charset="2"/>
              <a:buChar char="Ø"/>
            </a:pPr>
            <a:r>
              <a:rPr dirty="0" sz="2800" lang="en-US" smtClean="0"/>
              <a:t>More common in twin pregnancy and may be associated with large placental site or the increased hormonal output.</a:t>
            </a:r>
          </a:p>
          <a:p>
            <a:pPr lvl="2">
              <a:lnSpc>
                <a:spcPct val="110000"/>
              </a:lnSpc>
              <a:buFont typeface="Wingdings" panose="05000000000000000000" pitchFamily="2" charset="2"/>
              <a:buChar char="Ø"/>
            </a:pPr>
            <a:r>
              <a:rPr dirty="0" sz="2800" lang="en-US" smtClean="0"/>
              <a:t>Incidence of pre-</a:t>
            </a:r>
            <a:r>
              <a:rPr dirty="0" sz="2800" lang="en-US" err="1" smtClean="0"/>
              <a:t>eclampsia</a:t>
            </a:r>
            <a:r>
              <a:rPr dirty="0" sz="2800" lang="en-US" smtClean="0"/>
              <a:t> is higher is higher in monozygotic twins</a:t>
            </a:r>
          </a:p>
          <a:p>
            <a:pPr indent="-514350" marL="514350">
              <a:lnSpc>
                <a:spcPct val="110000"/>
              </a:lnSpc>
              <a:buFont typeface="+mj-lt"/>
              <a:buAutoNum type="arabicPeriod" startAt="4"/>
            </a:pPr>
            <a:r>
              <a:rPr dirty="0" lang="en-US" smtClean="0">
                <a:solidFill>
                  <a:srgbClr val="00B0F0"/>
                </a:solidFill>
              </a:rPr>
              <a:t>Polyhydramnios</a:t>
            </a:r>
          </a:p>
          <a:p>
            <a:pPr lvl="2">
              <a:lnSpc>
                <a:spcPct val="110000"/>
              </a:lnSpc>
              <a:buFont typeface="Wingdings" panose="05000000000000000000" pitchFamily="2" charset="2"/>
              <a:buChar char="Ø"/>
            </a:pPr>
            <a:r>
              <a:rPr dirty="0" sz="2800" lang="en-US" smtClean="0"/>
              <a:t>This is also common and is a </a:t>
            </a:r>
            <a:r>
              <a:rPr dirty="0" sz="2800" lang="en-US" err="1" smtClean="0"/>
              <a:t>sssociated</a:t>
            </a:r>
            <a:r>
              <a:rPr dirty="0" sz="2800" lang="en-US" smtClean="0"/>
              <a:t> with monozygotic twins and </a:t>
            </a:r>
            <a:r>
              <a:rPr dirty="0" sz="2800" lang="en-US" err="1" smtClean="0"/>
              <a:t>foetal</a:t>
            </a:r>
            <a:r>
              <a:rPr dirty="0" sz="2800" lang="en-US" smtClean="0"/>
              <a:t> abnormalities.</a:t>
            </a:r>
          </a:p>
          <a:p>
            <a:pPr indent="-514350" marL="514350">
              <a:buFont typeface="+mj-lt"/>
              <a:buAutoNum type="arabicPeriod" startAt="3"/>
            </a:pPr>
            <a:endParaRPr dirty="0" lang="en-US"/>
          </a:p>
        </p:txBody>
      </p:sp>
      <p:sp>
        <p:nvSpPr>
          <p:cNvPr id="1048745" name="Slide Number Placeholder 4"/>
          <p:cNvSpPr>
            <a:spLocks noGrp="1"/>
          </p:cNvSpPr>
          <p:nvPr>
            <p:ph type="sldNum" sz="quarter" idx="12"/>
          </p:nvPr>
        </p:nvSpPr>
        <p:spPr/>
        <p:txBody>
          <a:bodyPr/>
          <a:p>
            <a:fld id="{5F0F26D2-990D-4104-B198-15B1F813F25B}"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621" name="Title 1"/>
          <p:cNvSpPr>
            <a:spLocks noGrp="1"/>
          </p:cNvSpPr>
          <p:nvPr>
            <p:ph type="title"/>
          </p:nvPr>
        </p:nvSpPr>
        <p:spPr/>
        <p:txBody>
          <a:bodyPr/>
          <a:p>
            <a:pPr algn="ctr"/>
            <a:r>
              <a:rPr dirty="0" lang="en-US" smtClean="0">
                <a:solidFill>
                  <a:srgbClr val="00B0F0"/>
                </a:solidFill>
                <a:latin typeface="+mn-lt"/>
              </a:rPr>
              <a:t>Introduction</a:t>
            </a:r>
            <a:endParaRPr dirty="0" lang="en-US">
              <a:solidFill>
                <a:srgbClr val="00B0F0"/>
              </a:solidFill>
              <a:latin typeface="+mn-lt"/>
            </a:endParaRPr>
          </a:p>
        </p:txBody>
      </p:sp>
      <p:sp>
        <p:nvSpPr>
          <p:cNvPr id="1048622" name="Content Placeholder 2"/>
          <p:cNvSpPr>
            <a:spLocks noGrp="1"/>
          </p:cNvSpPr>
          <p:nvPr>
            <p:ph idx="1"/>
          </p:nvPr>
        </p:nvSpPr>
        <p:spPr/>
        <p:txBody>
          <a:bodyPr>
            <a:normAutofit fontScale="92500" lnSpcReduction="10000"/>
          </a:bodyPr>
          <a:p>
            <a:pPr indent="0" lvl="2" marL="914400">
              <a:buNone/>
            </a:pPr>
            <a:r>
              <a:rPr dirty="0" sz="2600" lang="en-US">
                <a:solidFill>
                  <a:prstClr val="black"/>
                </a:solidFill>
              </a:rPr>
              <a:t>NOTE: </a:t>
            </a:r>
            <a:endParaRPr dirty="0" sz="2600" lang="en-US" smtClean="0">
              <a:solidFill>
                <a:prstClr val="black"/>
              </a:solidFill>
            </a:endParaRPr>
          </a:p>
          <a:p>
            <a:pPr indent="0" lvl="2" marL="914400">
              <a:buNone/>
            </a:pPr>
            <a:r>
              <a:rPr dirty="0" sz="2600" lang="en-US" smtClean="0">
                <a:solidFill>
                  <a:prstClr val="black"/>
                </a:solidFill>
              </a:rPr>
              <a:t>For each of the condition you are to:</a:t>
            </a:r>
          </a:p>
          <a:p>
            <a:pPr lvl="4">
              <a:buFont typeface="Wingdings" panose="05000000000000000000" pitchFamily="2" charset="2"/>
              <a:buChar char="Ø"/>
            </a:pPr>
            <a:r>
              <a:rPr b="1" dirty="0" sz="2400" lang="en-US" smtClean="0">
                <a:solidFill>
                  <a:prstClr val="black"/>
                </a:solidFill>
              </a:rPr>
              <a:t>Definition, </a:t>
            </a:r>
          </a:p>
          <a:p>
            <a:pPr lvl="4">
              <a:buFont typeface="Wingdings" panose="05000000000000000000" pitchFamily="2" charset="2"/>
              <a:buChar char="Ø"/>
            </a:pPr>
            <a:r>
              <a:rPr b="1" dirty="0" sz="2400" lang="en-US" smtClean="0">
                <a:solidFill>
                  <a:prstClr val="black"/>
                </a:solidFill>
              </a:rPr>
              <a:t>Incidence,</a:t>
            </a:r>
          </a:p>
          <a:p>
            <a:pPr lvl="4">
              <a:buFont typeface="Wingdings" panose="05000000000000000000" pitchFamily="2" charset="2"/>
              <a:buChar char="Ø"/>
            </a:pPr>
            <a:r>
              <a:rPr b="1" dirty="0" sz="2400" lang="en-US" smtClean="0">
                <a:solidFill>
                  <a:prstClr val="black"/>
                </a:solidFill>
              </a:rPr>
              <a:t> Pathophysiology, </a:t>
            </a:r>
          </a:p>
          <a:p>
            <a:pPr lvl="4">
              <a:buFont typeface="Wingdings" panose="05000000000000000000" pitchFamily="2" charset="2"/>
              <a:buChar char="Ø"/>
            </a:pPr>
            <a:r>
              <a:rPr b="1" dirty="0" sz="2400" lang="en-US" smtClean="0">
                <a:solidFill>
                  <a:prstClr val="black"/>
                </a:solidFill>
              </a:rPr>
              <a:t>Risk Factors, </a:t>
            </a:r>
          </a:p>
          <a:p>
            <a:pPr lvl="4">
              <a:buFont typeface="Wingdings" panose="05000000000000000000" pitchFamily="2" charset="2"/>
              <a:buChar char="Ø"/>
            </a:pPr>
            <a:r>
              <a:rPr b="1" dirty="0" sz="2400" lang="en-US" smtClean="0">
                <a:solidFill>
                  <a:prstClr val="black"/>
                </a:solidFill>
              </a:rPr>
              <a:t>Screening, </a:t>
            </a:r>
          </a:p>
          <a:p>
            <a:pPr lvl="4">
              <a:buFont typeface="Wingdings" panose="05000000000000000000" pitchFamily="2" charset="2"/>
              <a:buChar char="Ø"/>
            </a:pPr>
            <a:r>
              <a:rPr b="1" dirty="0" sz="2400" lang="en-US" smtClean="0">
                <a:solidFill>
                  <a:prstClr val="black"/>
                </a:solidFill>
              </a:rPr>
              <a:t>Clinical Presentation,</a:t>
            </a:r>
          </a:p>
          <a:p>
            <a:pPr lvl="4">
              <a:buFont typeface="Wingdings" panose="05000000000000000000" pitchFamily="2" charset="2"/>
              <a:buChar char="Ø"/>
            </a:pPr>
            <a:r>
              <a:rPr b="1" dirty="0" sz="2400" lang="en-US" smtClean="0">
                <a:solidFill>
                  <a:prstClr val="black"/>
                </a:solidFill>
              </a:rPr>
              <a:t> Diagnosis, </a:t>
            </a:r>
          </a:p>
          <a:p>
            <a:pPr lvl="4">
              <a:buFont typeface="Wingdings" panose="05000000000000000000" pitchFamily="2" charset="2"/>
              <a:buChar char="Ø"/>
            </a:pPr>
            <a:r>
              <a:rPr b="1" dirty="0" sz="2400" lang="en-US" smtClean="0">
                <a:solidFill>
                  <a:prstClr val="black"/>
                </a:solidFill>
              </a:rPr>
              <a:t>Management, </a:t>
            </a:r>
          </a:p>
          <a:p>
            <a:pPr lvl="4">
              <a:buFont typeface="Wingdings" panose="05000000000000000000" pitchFamily="2" charset="2"/>
              <a:buChar char="Ø"/>
            </a:pPr>
            <a:r>
              <a:rPr b="1" dirty="0" sz="2400" lang="en-US" smtClean="0">
                <a:solidFill>
                  <a:prstClr val="black"/>
                </a:solidFill>
              </a:rPr>
              <a:t>Prevention And Control And </a:t>
            </a:r>
          </a:p>
          <a:p>
            <a:pPr lvl="4">
              <a:buFont typeface="Wingdings" panose="05000000000000000000" pitchFamily="2" charset="2"/>
              <a:buChar char="Ø"/>
            </a:pPr>
            <a:r>
              <a:rPr b="1" dirty="0" sz="2400" lang="en-US" smtClean="0">
                <a:solidFill>
                  <a:prstClr val="black"/>
                </a:solidFill>
              </a:rPr>
              <a:t>Complications</a:t>
            </a:r>
          </a:p>
          <a:p>
            <a:endParaRPr dirty="0" lang="en-US"/>
          </a:p>
        </p:txBody>
      </p:sp>
      <p:sp>
        <p:nvSpPr>
          <p:cNvPr id="1048623" name="Slide Number Placeholder 4"/>
          <p:cNvSpPr>
            <a:spLocks noGrp="1"/>
          </p:cNvSpPr>
          <p:nvPr>
            <p:ph type="sldNum" sz="quarter" idx="12"/>
          </p:nvPr>
        </p:nvSpPr>
        <p:spPr/>
        <p:txBody>
          <a:bodyPr/>
          <a:p>
            <a:fld id="{5F0F26D2-990D-4104-B198-15B1F813F25B}"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746" name="Title 1"/>
          <p:cNvSpPr>
            <a:spLocks noGrp="1"/>
          </p:cNvSpPr>
          <p:nvPr>
            <p:ph type="title"/>
          </p:nvPr>
        </p:nvSpPr>
        <p:spPr>
          <a:xfrm>
            <a:off x="838200" y="0"/>
            <a:ext cx="10515600" cy="1004552"/>
          </a:xfrm>
        </p:spPr>
        <p:txBody>
          <a:bodyPr/>
          <a:p>
            <a:pPr algn="ctr"/>
            <a:r>
              <a:rPr dirty="0" lang="en-US" smtClean="0">
                <a:solidFill>
                  <a:srgbClr val="00B0F0"/>
                </a:solidFill>
              </a:rPr>
              <a:t>Effects on pregnancy</a:t>
            </a:r>
            <a:endParaRPr dirty="0" lang="en-US">
              <a:solidFill>
                <a:srgbClr val="00B0F0"/>
              </a:solidFill>
            </a:endParaRPr>
          </a:p>
        </p:txBody>
      </p:sp>
      <p:sp>
        <p:nvSpPr>
          <p:cNvPr id="1048747" name="Content Placeholder 2"/>
          <p:cNvSpPr>
            <a:spLocks noGrp="1"/>
          </p:cNvSpPr>
          <p:nvPr>
            <p:ph idx="1"/>
          </p:nvPr>
        </p:nvSpPr>
        <p:spPr>
          <a:xfrm>
            <a:off x="838200" y="1004552"/>
            <a:ext cx="10515600" cy="5172411"/>
          </a:xfrm>
        </p:spPr>
        <p:txBody>
          <a:bodyPr>
            <a:normAutofit fontScale="96429" lnSpcReduction="20000"/>
          </a:bodyPr>
          <a:p>
            <a:pPr indent="-514350" lvl="0" marL="514350">
              <a:lnSpc>
                <a:spcPct val="110000"/>
              </a:lnSpc>
              <a:buFont typeface="+mj-lt"/>
              <a:buAutoNum type="arabicPeriod" startAt="5"/>
            </a:pPr>
            <a:r>
              <a:rPr dirty="0" lang="en-US">
                <a:solidFill>
                  <a:srgbClr val="00B0F0"/>
                </a:solidFill>
              </a:rPr>
              <a:t>Pressure symptoms </a:t>
            </a:r>
          </a:p>
          <a:p>
            <a:pPr lvl="2">
              <a:lnSpc>
                <a:spcPct val="110000"/>
              </a:lnSpc>
              <a:buFont typeface="Wingdings" panose="05000000000000000000" pitchFamily="2" charset="2"/>
              <a:buChar char="Ø"/>
            </a:pPr>
            <a:r>
              <a:rPr dirty="0" sz="2800" lang="en-US">
                <a:solidFill>
                  <a:prstClr val="black"/>
                </a:solidFill>
              </a:rPr>
              <a:t>The increase in weight and size of uterus  and its content leads to impaired venous return from the lower limbs increasing the tendency to varicose veins and </a:t>
            </a:r>
            <a:r>
              <a:rPr dirty="0" sz="2800" lang="en-US" err="1">
                <a:solidFill>
                  <a:prstClr val="black"/>
                </a:solidFill>
              </a:rPr>
              <a:t>oedema</a:t>
            </a:r>
            <a:r>
              <a:rPr dirty="0" sz="2800" lang="en-US">
                <a:solidFill>
                  <a:prstClr val="black"/>
                </a:solidFill>
              </a:rPr>
              <a:t> of the lower limbs. Backache , dyspnea and indigestion is also common</a:t>
            </a:r>
          </a:p>
          <a:p>
            <a:pPr indent="-514350" marL="514350">
              <a:buFont typeface="+mj-lt"/>
              <a:buAutoNum type="arabicPeriod" startAt="6"/>
            </a:pPr>
            <a:r>
              <a:rPr dirty="0" lang="en-US" smtClean="0">
                <a:solidFill>
                  <a:srgbClr val="00B0F0"/>
                </a:solidFill>
              </a:rPr>
              <a:t>APH </a:t>
            </a:r>
            <a:r>
              <a:rPr dirty="0" lang="en-US" smtClean="0"/>
              <a:t>due to placenta </a:t>
            </a:r>
            <a:r>
              <a:rPr dirty="0" lang="en-US" err="1" smtClean="0"/>
              <a:t>praevia</a:t>
            </a:r>
            <a:r>
              <a:rPr dirty="0" lang="en-US" smtClean="0"/>
              <a:t> as a result of large placental area</a:t>
            </a:r>
          </a:p>
          <a:p>
            <a:pPr indent="-514350" marL="514350">
              <a:buFont typeface="+mj-lt"/>
              <a:buAutoNum type="arabicPeriod" startAt="6"/>
            </a:pPr>
            <a:r>
              <a:rPr dirty="0" lang="en-US" smtClean="0">
                <a:solidFill>
                  <a:srgbClr val="00B0F0"/>
                </a:solidFill>
              </a:rPr>
              <a:t>Premature </a:t>
            </a:r>
            <a:r>
              <a:rPr dirty="0" lang="en-US" err="1" smtClean="0">
                <a:solidFill>
                  <a:srgbClr val="00B0F0"/>
                </a:solidFill>
              </a:rPr>
              <a:t>labour</a:t>
            </a:r>
            <a:r>
              <a:rPr dirty="0" lang="en-US" smtClean="0">
                <a:solidFill>
                  <a:srgbClr val="00B0F0"/>
                </a:solidFill>
              </a:rPr>
              <a:t> </a:t>
            </a:r>
            <a:r>
              <a:rPr dirty="0" lang="en-US" smtClean="0"/>
              <a:t>due to bulky uterus pressing on the cervix</a:t>
            </a:r>
          </a:p>
          <a:p>
            <a:pPr indent="0" marL="0">
              <a:buNone/>
            </a:pPr>
            <a:r>
              <a:rPr b="1" dirty="0" lang="en-US" smtClean="0"/>
              <a:t>b) To </a:t>
            </a:r>
            <a:r>
              <a:rPr b="1" dirty="0" lang="en-US" err="1" smtClean="0"/>
              <a:t>foetus</a:t>
            </a:r>
            <a:endParaRPr b="1" dirty="0" lang="en-US" smtClean="0"/>
          </a:p>
          <a:p>
            <a:pPr indent="-514350" lvl="2" marL="1428750">
              <a:buFont typeface="+mj-lt"/>
              <a:buAutoNum type="arabicPeriod"/>
            </a:pPr>
            <a:r>
              <a:rPr dirty="0" sz="2800" lang="en-US" smtClean="0">
                <a:solidFill>
                  <a:srgbClr val="00B0F0"/>
                </a:solidFill>
              </a:rPr>
              <a:t>Prematurity</a:t>
            </a:r>
          </a:p>
          <a:p>
            <a:pPr indent="-514350" lvl="2" marL="1428750">
              <a:buFont typeface="+mj-lt"/>
              <a:buAutoNum type="arabicPeriod"/>
            </a:pPr>
            <a:r>
              <a:rPr dirty="0" sz="2800" lang="en-US" smtClean="0">
                <a:solidFill>
                  <a:srgbClr val="00B0F0"/>
                </a:solidFill>
              </a:rPr>
              <a:t>Congenital malformations </a:t>
            </a:r>
            <a:r>
              <a:rPr dirty="0" sz="2800" lang="en-US" smtClean="0"/>
              <a:t>e.g. co-joined twins</a:t>
            </a:r>
            <a:endParaRPr dirty="0" sz="2800" lang="en-US"/>
          </a:p>
        </p:txBody>
      </p:sp>
      <p:sp>
        <p:nvSpPr>
          <p:cNvPr id="1048748" name="Slide Number Placeholder 4"/>
          <p:cNvSpPr>
            <a:spLocks noGrp="1"/>
          </p:cNvSpPr>
          <p:nvPr>
            <p:ph type="sldNum" sz="quarter" idx="12"/>
          </p:nvPr>
        </p:nvSpPr>
        <p:spPr/>
        <p:txBody>
          <a:bodyPr/>
          <a:p>
            <a:fld id="{5F0F26D2-990D-4104-B198-15B1F813F25B}"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749" name="Title 1"/>
          <p:cNvSpPr>
            <a:spLocks noGrp="1"/>
          </p:cNvSpPr>
          <p:nvPr>
            <p:ph type="title"/>
          </p:nvPr>
        </p:nvSpPr>
        <p:spPr>
          <a:xfrm>
            <a:off x="838200" y="103031"/>
            <a:ext cx="10515600" cy="1017431"/>
          </a:xfrm>
        </p:spPr>
        <p:txBody>
          <a:bodyPr/>
          <a:p>
            <a:pPr algn="ctr"/>
            <a:r>
              <a:rPr dirty="0" lang="en-US" smtClean="0">
                <a:solidFill>
                  <a:srgbClr val="00B0F0"/>
                </a:solidFill>
                <a:latin typeface="+mn-lt"/>
              </a:rPr>
              <a:t>Effects on </a:t>
            </a:r>
            <a:r>
              <a:rPr dirty="0" lang="en-US" err="1">
                <a:solidFill>
                  <a:srgbClr val="00B0F0"/>
                </a:solidFill>
                <a:latin typeface="+mn-lt"/>
              </a:rPr>
              <a:t>L</a:t>
            </a:r>
            <a:r>
              <a:rPr dirty="0" lang="en-US" err="1" smtClean="0">
                <a:solidFill>
                  <a:srgbClr val="00B0F0"/>
                </a:solidFill>
                <a:latin typeface="+mn-lt"/>
              </a:rPr>
              <a:t>abour</a:t>
            </a:r>
            <a:endParaRPr dirty="0" lang="en-US">
              <a:solidFill>
                <a:srgbClr val="00B0F0"/>
              </a:solidFill>
              <a:latin typeface="+mn-lt"/>
            </a:endParaRPr>
          </a:p>
        </p:txBody>
      </p:sp>
      <p:sp>
        <p:nvSpPr>
          <p:cNvPr id="1048750" name="Content Placeholder 2"/>
          <p:cNvSpPr>
            <a:spLocks noGrp="1"/>
          </p:cNvSpPr>
          <p:nvPr>
            <p:ph idx="1"/>
          </p:nvPr>
        </p:nvSpPr>
        <p:spPr>
          <a:xfrm>
            <a:off x="838200" y="1120462"/>
            <a:ext cx="10515600" cy="5056501"/>
          </a:xfrm>
        </p:spPr>
        <p:txBody>
          <a:bodyPr/>
          <a:p>
            <a:pPr indent="-514350" marL="514350">
              <a:buFont typeface="+mj-lt"/>
              <a:buAutoNum type="arabicPeriod"/>
            </a:pPr>
            <a:r>
              <a:rPr dirty="0" lang="en-US" smtClean="0"/>
              <a:t>Labor often occurs spontaneously before term due to the overstretching of the uterus or it may be induced early if complications arise.</a:t>
            </a:r>
          </a:p>
          <a:p>
            <a:pPr indent="-514350" marL="514350">
              <a:buFont typeface="+mj-lt"/>
              <a:buAutoNum type="arabicPeriod"/>
            </a:pPr>
            <a:r>
              <a:rPr dirty="0" lang="en-US" smtClean="0"/>
              <a:t>Malpresentation </a:t>
            </a:r>
          </a:p>
          <a:p>
            <a:pPr indent="-514350" marL="514350">
              <a:buFont typeface="+mj-lt"/>
              <a:buAutoNum type="arabicPeriod"/>
            </a:pPr>
            <a:r>
              <a:rPr dirty="0" lang="en-US" smtClean="0"/>
              <a:t>Premature </a:t>
            </a:r>
            <a:r>
              <a:rPr dirty="0" lang="en-US" err="1" smtClean="0"/>
              <a:t>labour</a:t>
            </a:r>
            <a:endParaRPr dirty="0" lang="en-US" smtClean="0"/>
          </a:p>
          <a:p>
            <a:pPr indent="-514350" marL="514350">
              <a:buFont typeface="+mj-lt"/>
              <a:buAutoNum type="arabicPeriod"/>
            </a:pPr>
            <a:r>
              <a:rPr dirty="0" lang="en-US" smtClean="0"/>
              <a:t>Cord prolapse</a:t>
            </a:r>
          </a:p>
          <a:p>
            <a:pPr indent="-514350" marL="514350">
              <a:buFont typeface="+mj-lt"/>
              <a:buAutoNum type="arabicPeriod"/>
            </a:pPr>
            <a:r>
              <a:rPr dirty="0" lang="en-US" smtClean="0"/>
              <a:t>Postpartum haemorrhage</a:t>
            </a:r>
          </a:p>
          <a:p>
            <a:pPr indent="-514350" marL="514350">
              <a:buFont typeface="+mj-lt"/>
              <a:buAutoNum type="arabicPeriod"/>
            </a:pPr>
            <a:r>
              <a:rPr dirty="0" lang="en-US" smtClean="0"/>
              <a:t>Low birth weight baby</a:t>
            </a:r>
          </a:p>
          <a:p>
            <a:pPr indent="-514350" marL="514350">
              <a:buFont typeface="+mj-lt"/>
              <a:buAutoNum type="arabicPeriod"/>
            </a:pPr>
            <a:r>
              <a:rPr dirty="0" lang="en-US" smtClean="0"/>
              <a:t>PROM ( premature rupture of membranes)</a:t>
            </a:r>
          </a:p>
          <a:p>
            <a:pPr indent="-514350" marL="514350">
              <a:buFont typeface="+mj-lt"/>
              <a:buAutoNum type="arabicPeriod"/>
            </a:pPr>
            <a:r>
              <a:rPr dirty="0" lang="en-US" smtClean="0"/>
              <a:t>Retained second twin.</a:t>
            </a:r>
            <a:endParaRPr dirty="0" lang="en-US"/>
          </a:p>
        </p:txBody>
      </p:sp>
      <p:sp>
        <p:nvSpPr>
          <p:cNvPr id="1048751" name="Slide Number Placeholder 4"/>
          <p:cNvSpPr>
            <a:spLocks noGrp="1"/>
          </p:cNvSpPr>
          <p:nvPr>
            <p:ph type="sldNum" sz="quarter" idx="12"/>
          </p:nvPr>
        </p:nvSpPr>
        <p:spPr/>
        <p:txBody>
          <a:bodyPr/>
          <a:p>
            <a:fld id="{5F0F26D2-990D-4104-B198-15B1F813F25B}"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752" name="Title 1"/>
          <p:cNvSpPr>
            <a:spLocks noGrp="1"/>
          </p:cNvSpPr>
          <p:nvPr>
            <p:ph type="title"/>
          </p:nvPr>
        </p:nvSpPr>
        <p:spPr>
          <a:xfrm>
            <a:off x="838200" y="115910"/>
            <a:ext cx="10515600" cy="746975"/>
          </a:xfrm>
        </p:spPr>
        <p:txBody>
          <a:bodyPr>
            <a:normAutofit/>
          </a:bodyPr>
          <a:p>
            <a:pPr algn="ctr"/>
            <a:r>
              <a:rPr dirty="0" lang="en-US" smtClean="0">
                <a:solidFill>
                  <a:srgbClr val="00B0F0"/>
                </a:solidFill>
              </a:rPr>
              <a:t>Management of  multiple pregnancy</a:t>
            </a:r>
            <a:endParaRPr dirty="0" lang="en-US">
              <a:solidFill>
                <a:srgbClr val="00B0F0"/>
              </a:solidFill>
            </a:endParaRPr>
          </a:p>
        </p:txBody>
      </p:sp>
      <p:sp>
        <p:nvSpPr>
          <p:cNvPr id="1048753" name="Content Placeholder 2"/>
          <p:cNvSpPr>
            <a:spLocks noGrp="1"/>
          </p:cNvSpPr>
          <p:nvPr>
            <p:ph idx="1"/>
          </p:nvPr>
        </p:nvSpPr>
        <p:spPr>
          <a:xfrm>
            <a:off x="838200" y="1184857"/>
            <a:ext cx="10515600" cy="5357611"/>
          </a:xfrm>
        </p:spPr>
        <p:txBody>
          <a:bodyPr>
            <a:normAutofit/>
          </a:bodyPr>
          <a:p>
            <a:pPr algn="just" indent="0" marL="0" marR="0">
              <a:lnSpc>
                <a:spcPct val="115000"/>
              </a:lnSpc>
              <a:spcBef>
                <a:spcPts val="0"/>
              </a:spcBef>
              <a:spcAft>
                <a:spcPts val="0"/>
              </a:spcAft>
              <a:buNone/>
            </a:pPr>
            <a:r>
              <a:rPr b="1" dirty="0" sz="3300" lang="en-US" smtClean="0">
                <a:ea typeface="Times New Roman" panose="02020603050405020304" pitchFamily="18" charset="0"/>
                <a:cs typeface="Times New Roman" panose="02020603050405020304" pitchFamily="18" charset="0"/>
              </a:rPr>
              <a:t>Management </a:t>
            </a:r>
            <a:r>
              <a:rPr b="1" dirty="0" sz="3300" lang="en-US">
                <a:ea typeface="Times New Roman" panose="02020603050405020304" pitchFamily="18" charset="0"/>
                <a:cs typeface="Times New Roman" panose="02020603050405020304" pitchFamily="18" charset="0"/>
              </a:rPr>
              <a:t>and Nursing </a:t>
            </a:r>
            <a:r>
              <a:rPr b="1" dirty="0" sz="3300" lang="en-US" smtClean="0">
                <a:ea typeface="Times New Roman" panose="02020603050405020304" pitchFamily="18" charset="0"/>
                <a:cs typeface="Times New Roman" panose="02020603050405020304" pitchFamily="18" charset="0"/>
              </a:rPr>
              <a:t>Interventions</a:t>
            </a:r>
          </a:p>
          <a:p>
            <a:pPr algn="just" indent="0" marL="0" marR="0">
              <a:lnSpc>
                <a:spcPct val="115000"/>
              </a:lnSpc>
              <a:spcBef>
                <a:spcPts val="0"/>
              </a:spcBef>
              <a:spcAft>
                <a:spcPts val="0"/>
              </a:spcAft>
              <a:buNone/>
            </a:pPr>
            <a:r>
              <a:rPr b="1" dirty="0" sz="3300" lang="en-US" smtClean="0">
                <a:solidFill>
                  <a:srgbClr val="00B0F0"/>
                </a:solidFill>
                <a:ea typeface="Calibri" panose="020F0502020204030204" pitchFamily="34" charset="0"/>
                <a:cs typeface="Times New Roman" panose="02020603050405020304" pitchFamily="18" charset="0"/>
              </a:rPr>
              <a:t>a)</a:t>
            </a:r>
            <a:r>
              <a:rPr b="1" dirty="0" sz="3300" lang="en-US" err="1" smtClean="0">
                <a:solidFill>
                  <a:srgbClr val="00B0F0"/>
                </a:solidFill>
                <a:ea typeface="Calibri" panose="020F0502020204030204" pitchFamily="34" charset="0"/>
                <a:cs typeface="Times New Roman" panose="02020603050405020304" pitchFamily="18" charset="0"/>
              </a:rPr>
              <a:t>Antenatally</a:t>
            </a:r>
            <a:r>
              <a:rPr b="1" dirty="0" sz="3300" lang="en-US">
                <a:solidFill>
                  <a:srgbClr val="00B0F0"/>
                </a:solidFill>
                <a:ea typeface="Calibri" panose="020F0502020204030204" pitchFamily="34" charset="0"/>
                <a:cs typeface="Times New Roman" panose="02020603050405020304" pitchFamily="18" charset="0"/>
              </a:rPr>
              <a:t>:</a:t>
            </a:r>
            <a:endParaRPr dirty="0" sz="3300" lang="en-US" smtClean="0">
              <a:solidFill>
                <a:srgbClr val="00B0F0"/>
              </a:solidFill>
              <a:ea typeface="Calibri" panose="020F0502020204030204" pitchFamily="34" charset="0"/>
              <a:cs typeface="Times New Roman" panose="02020603050405020304" pitchFamily="18" charset="0"/>
            </a:endParaRPr>
          </a:p>
          <a:p>
            <a:pPr>
              <a:buFont typeface="Wingdings" panose="05000000000000000000" pitchFamily="2" charset="2"/>
              <a:buChar char="Ø"/>
            </a:pPr>
            <a:r>
              <a:rPr b="1" dirty="0" lang="en-US" smtClean="0"/>
              <a:t>Early diagnosis of twin pregnancy </a:t>
            </a:r>
            <a:r>
              <a:rPr dirty="0" lang="en-US" smtClean="0"/>
              <a:t>is important in order to anticipate or prevent problems.</a:t>
            </a:r>
          </a:p>
          <a:p>
            <a:pPr>
              <a:buFont typeface="Wingdings" panose="05000000000000000000" pitchFamily="2" charset="2"/>
              <a:buChar char="Ø"/>
            </a:pPr>
            <a:r>
              <a:rPr b="1" dirty="0" lang="en-US" smtClean="0"/>
              <a:t>Prevention of anaemia </a:t>
            </a:r>
            <a:r>
              <a:rPr dirty="0" lang="en-US" smtClean="0"/>
              <a:t>is essential and haemoglobin estimations should be carried out at regular intervals.</a:t>
            </a:r>
            <a:r>
              <a:rPr dirty="0" lang="en-US">
                <a:solidFill>
                  <a:prstClr val="black"/>
                </a:solidFill>
              </a:rPr>
              <a:t> </a:t>
            </a:r>
            <a:r>
              <a:rPr dirty="0" lang="en-US" smtClean="0"/>
              <a:t>prescription of iron, folic and vitamins should help keep her haemoglobin at an acceptable level </a:t>
            </a:r>
          </a:p>
          <a:p>
            <a:pPr>
              <a:buFont typeface="Wingdings" panose="05000000000000000000" pitchFamily="2" charset="2"/>
              <a:buChar char="Ø"/>
            </a:pPr>
            <a:r>
              <a:rPr b="1" dirty="0" lang="en-US" smtClean="0"/>
              <a:t>Avoid heavy work </a:t>
            </a:r>
            <a:r>
              <a:rPr dirty="0" lang="en-US" smtClean="0"/>
              <a:t>to prevent pressure symptoms</a:t>
            </a:r>
          </a:p>
          <a:p>
            <a:pPr>
              <a:buFont typeface="Wingdings" panose="05000000000000000000" pitchFamily="2" charset="2"/>
              <a:buChar char="Ø"/>
            </a:pPr>
            <a:r>
              <a:rPr b="1" dirty="0" lang="en-US" smtClean="0"/>
              <a:t>Rest</a:t>
            </a:r>
            <a:r>
              <a:rPr dirty="0" lang="en-US" smtClean="0"/>
              <a:t> She may be admitted to ensure rest and close monitoring</a:t>
            </a:r>
          </a:p>
          <a:p>
            <a:pPr>
              <a:buFont typeface="Wingdings" panose="05000000000000000000" pitchFamily="2" charset="2"/>
              <a:buChar char="Ø"/>
            </a:pPr>
            <a:endParaRPr dirty="0" lang="en-US" smtClean="0"/>
          </a:p>
          <a:p>
            <a:pPr indent="-514350" marL="514350">
              <a:buAutoNum type="alphaLcParenR"/>
            </a:pPr>
            <a:endParaRPr dirty="0" lang="en-US"/>
          </a:p>
        </p:txBody>
      </p:sp>
      <p:sp>
        <p:nvSpPr>
          <p:cNvPr id="1048754" name="Slide Number Placeholder 4"/>
          <p:cNvSpPr>
            <a:spLocks noGrp="1"/>
          </p:cNvSpPr>
          <p:nvPr>
            <p:ph type="sldNum" sz="quarter" idx="12"/>
          </p:nvPr>
        </p:nvSpPr>
        <p:spPr/>
        <p:txBody>
          <a:bodyPr/>
          <a:p>
            <a:fld id="{5F0F26D2-990D-4104-B198-15B1F813F25B}"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755" name="Title 1"/>
          <p:cNvSpPr>
            <a:spLocks noGrp="1"/>
          </p:cNvSpPr>
          <p:nvPr>
            <p:ph type="title"/>
          </p:nvPr>
        </p:nvSpPr>
        <p:spPr>
          <a:xfrm>
            <a:off x="838200" y="1"/>
            <a:ext cx="10515600" cy="631064"/>
          </a:xfrm>
        </p:spPr>
        <p:txBody>
          <a:bodyPr>
            <a:normAutofit fontScale="90000"/>
          </a:bodyPr>
          <a:p>
            <a:pPr algn="ctr"/>
            <a:r>
              <a:rPr dirty="0" lang="en-US" smtClean="0">
                <a:solidFill>
                  <a:srgbClr val="00B0F0"/>
                </a:solidFill>
              </a:rPr>
              <a:t>Antenatal management………</a:t>
            </a:r>
            <a:endParaRPr dirty="0" lang="en-US">
              <a:solidFill>
                <a:srgbClr val="00B0F0"/>
              </a:solidFill>
            </a:endParaRPr>
          </a:p>
        </p:txBody>
      </p:sp>
      <p:sp>
        <p:nvSpPr>
          <p:cNvPr id="1048756" name="Content Placeholder 2"/>
          <p:cNvSpPr>
            <a:spLocks noGrp="1"/>
          </p:cNvSpPr>
          <p:nvPr>
            <p:ph idx="1"/>
          </p:nvPr>
        </p:nvSpPr>
        <p:spPr>
          <a:xfrm>
            <a:off x="463639" y="631064"/>
            <a:ext cx="11449319" cy="5885645"/>
          </a:xfrm>
        </p:spPr>
        <p:txBody>
          <a:bodyPr>
            <a:normAutofit/>
          </a:bodyPr>
          <a:p>
            <a:pPr lvl="2">
              <a:lnSpc>
                <a:spcPct val="100000"/>
              </a:lnSpc>
              <a:buFont typeface="Wingdings" panose="05000000000000000000" pitchFamily="2" charset="2"/>
              <a:buChar char="Ø"/>
            </a:pPr>
            <a:r>
              <a:rPr b="1" dirty="0" sz="2800" lang="en-US" smtClean="0">
                <a:solidFill>
                  <a:prstClr val="black"/>
                </a:solidFill>
                <a:ea typeface="Times New Roman" panose="02020603050405020304" pitchFamily="18" charset="0"/>
                <a:cs typeface="Times New Roman" panose="02020603050405020304" pitchFamily="18" charset="0"/>
              </a:rPr>
              <a:t>Nutrition </a:t>
            </a:r>
            <a:r>
              <a:rPr b="1" dirty="0" sz="2800" lang="en-US">
                <a:solidFill>
                  <a:prstClr val="black"/>
                </a:solidFill>
                <a:ea typeface="Times New Roman" panose="02020603050405020304" pitchFamily="18" charset="0"/>
                <a:cs typeface="Times New Roman" panose="02020603050405020304" pitchFamily="18" charset="0"/>
              </a:rPr>
              <a:t>counseling: </a:t>
            </a:r>
            <a:r>
              <a:rPr dirty="0" sz="2800" lang="en-US">
                <a:solidFill>
                  <a:prstClr val="black"/>
                </a:solidFill>
                <a:ea typeface="Times New Roman" panose="02020603050405020304" pitchFamily="18" charset="0"/>
                <a:cs typeface="Times New Roman" panose="02020603050405020304" pitchFamily="18" charset="0"/>
              </a:rPr>
              <a:t>stress increased caloric and protein intake as well as vitamin supplements to meet the demands of multiple </a:t>
            </a:r>
            <a:r>
              <a:rPr dirty="0" sz="2800" lang="en-US" smtClean="0">
                <a:solidFill>
                  <a:prstClr val="black"/>
                </a:solidFill>
                <a:ea typeface="Times New Roman" panose="02020603050405020304" pitchFamily="18" charset="0"/>
                <a:cs typeface="Times New Roman" panose="02020603050405020304" pitchFamily="18" charset="0"/>
              </a:rPr>
              <a:t>gestation.</a:t>
            </a:r>
          </a:p>
          <a:p>
            <a:pPr lvl="2">
              <a:lnSpc>
                <a:spcPct val="100000"/>
              </a:lnSpc>
              <a:buFont typeface="Wingdings" panose="05000000000000000000" pitchFamily="2" charset="2"/>
              <a:buChar char="Ø"/>
            </a:pPr>
            <a:r>
              <a:rPr b="1" dirty="0" sz="2800" lang="en-US" smtClean="0">
                <a:solidFill>
                  <a:prstClr val="black"/>
                </a:solidFill>
                <a:ea typeface="Times New Roman" panose="02020603050405020304" pitchFamily="18" charset="0"/>
                <a:cs typeface="Times New Roman" panose="02020603050405020304" pitchFamily="18" charset="0"/>
              </a:rPr>
              <a:t>Fetal </a:t>
            </a:r>
            <a:r>
              <a:rPr b="1" dirty="0" sz="2800" lang="en-US">
                <a:solidFill>
                  <a:prstClr val="black"/>
                </a:solidFill>
                <a:ea typeface="Times New Roman" panose="02020603050405020304" pitchFamily="18" charset="0"/>
                <a:cs typeface="Times New Roman" panose="02020603050405020304" pitchFamily="18" charset="0"/>
              </a:rPr>
              <a:t>evaluation </a:t>
            </a:r>
            <a:r>
              <a:rPr dirty="0" sz="2800" lang="en-US">
                <a:solidFill>
                  <a:prstClr val="black"/>
                </a:solidFill>
                <a:ea typeface="Times New Roman" panose="02020603050405020304" pitchFamily="18" charset="0"/>
                <a:cs typeface="Times New Roman" panose="02020603050405020304" pitchFamily="18" charset="0"/>
              </a:rPr>
              <a:t>encourage follow-up for serial sonograms during the pregnancy to evaluate growth and development and to detect IUGR.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Explain  non stress test (NST), biophysical profile (BPP), </a:t>
            </a:r>
            <a:r>
              <a:rPr dirty="0" sz="2800" lang="en-US">
                <a:solidFill>
                  <a:prstClr val="black"/>
                </a:solidFill>
                <a:ea typeface="Times New Roman" panose="02020603050405020304" pitchFamily="18" charset="0"/>
                <a:cs typeface="Times New Roman" panose="02020603050405020304" pitchFamily="18" charset="0"/>
              </a:rPr>
              <a:t>and amniocentesis for detection of fetal lung maturity. Percutaneous umbilical cord sampling may be used to establish fetal well-being if twin-to-twin transfusion is </a:t>
            </a:r>
            <a:r>
              <a:rPr dirty="0" sz="2800" lang="en-US" smtClean="0">
                <a:solidFill>
                  <a:prstClr val="black"/>
                </a:solidFill>
                <a:ea typeface="Times New Roman" panose="02020603050405020304" pitchFamily="18" charset="0"/>
                <a:cs typeface="Times New Roman" panose="02020603050405020304" pitchFamily="18" charset="0"/>
              </a:rPr>
              <a:t>suspected.</a:t>
            </a:r>
          </a:p>
          <a:p>
            <a:pPr lvl="2">
              <a:lnSpc>
                <a:spcPct val="100000"/>
              </a:lnSpc>
              <a:buFont typeface="Wingdings" panose="05000000000000000000" pitchFamily="2" charset="2"/>
              <a:buChar char="Ø"/>
            </a:pPr>
            <a:r>
              <a:rPr b="1" dirty="0" sz="2800" lang="en-US" smtClean="0">
                <a:solidFill>
                  <a:prstClr val="black"/>
                </a:solidFill>
                <a:ea typeface="Times New Roman" panose="02020603050405020304" pitchFamily="18" charset="0"/>
                <a:cs typeface="Times New Roman" panose="02020603050405020304" pitchFamily="18" charset="0"/>
              </a:rPr>
              <a:t>Evaluate </a:t>
            </a:r>
            <a:r>
              <a:rPr dirty="0" sz="2800" lang="en-US">
                <a:solidFill>
                  <a:prstClr val="black"/>
                </a:solidFill>
                <a:ea typeface="Times New Roman" panose="02020603050405020304" pitchFamily="18" charset="0"/>
                <a:cs typeface="Times New Roman" panose="02020603050405020304" pitchFamily="18" charset="0"/>
              </a:rPr>
              <a:t>the woman for signs and symptoms of obstetrical complications as noted above, which are more common in multiple gestation.</a:t>
            </a:r>
            <a:endParaRPr dirty="0" sz="2800" lang="en-US">
              <a:solidFill>
                <a:prstClr val="black"/>
              </a:solidFill>
              <a:ea typeface="Calibri" panose="020F0502020204030204" pitchFamily="34" charset="0"/>
              <a:cs typeface="Times New Roman" panose="02020603050405020304" pitchFamily="18" charset="0"/>
            </a:endParaRPr>
          </a:p>
          <a:p>
            <a:endParaRPr dirty="0" lang="en-US"/>
          </a:p>
        </p:txBody>
      </p:sp>
      <p:sp>
        <p:nvSpPr>
          <p:cNvPr id="1048757" name="Slide Number Placeholder 4"/>
          <p:cNvSpPr>
            <a:spLocks noGrp="1"/>
          </p:cNvSpPr>
          <p:nvPr>
            <p:ph type="sldNum" sz="quarter" idx="12"/>
          </p:nvPr>
        </p:nvSpPr>
        <p:spPr/>
        <p:txBody>
          <a:bodyPr/>
          <a:p>
            <a:fld id="{5F0F26D2-990D-4104-B198-15B1F813F25B}"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758" name="Title 1"/>
          <p:cNvSpPr>
            <a:spLocks noGrp="1"/>
          </p:cNvSpPr>
          <p:nvPr>
            <p:ph type="title"/>
          </p:nvPr>
        </p:nvSpPr>
        <p:spPr>
          <a:xfrm>
            <a:off x="838200" y="0"/>
            <a:ext cx="10515600" cy="862885"/>
          </a:xfrm>
        </p:spPr>
        <p:txBody>
          <a:bodyPr>
            <a:normAutofit/>
          </a:bodyPr>
          <a:p>
            <a:pPr algn="ctr"/>
            <a:r>
              <a:rPr dirty="0" lang="en-US" smtClean="0">
                <a:solidFill>
                  <a:srgbClr val="00B0F0"/>
                </a:solidFill>
              </a:rPr>
              <a:t>Antenatal management</a:t>
            </a:r>
            <a:endParaRPr dirty="0" lang="en-US">
              <a:solidFill>
                <a:srgbClr val="00B0F0"/>
              </a:solidFill>
            </a:endParaRPr>
          </a:p>
        </p:txBody>
      </p:sp>
      <p:sp>
        <p:nvSpPr>
          <p:cNvPr id="1048759" name="Content Placeholder 2"/>
          <p:cNvSpPr>
            <a:spLocks noGrp="1"/>
          </p:cNvSpPr>
          <p:nvPr>
            <p:ph idx="1"/>
          </p:nvPr>
        </p:nvSpPr>
        <p:spPr>
          <a:xfrm>
            <a:off x="838200" y="862885"/>
            <a:ext cx="10515600" cy="5705340"/>
          </a:xfrm>
        </p:spPr>
        <p:txBody>
          <a:bodyPr>
            <a:normAutofit/>
          </a:bodyPr>
          <a:p>
            <a:r>
              <a:rPr dirty="0" sz="3300" lang="en-US" smtClean="0">
                <a:ea typeface="Times New Roman" panose="02020603050405020304" pitchFamily="18" charset="0"/>
                <a:cs typeface="Times New Roman" panose="02020603050405020304" pitchFamily="18" charset="0"/>
              </a:rPr>
              <a:t>Evaluate </a:t>
            </a:r>
            <a:r>
              <a:rPr dirty="0" sz="3300" lang="en-US">
                <a:ea typeface="Times New Roman" panose="02020603050405020304" pitchFamily="18" charset="0"/>
                <a:cs typeface="Times New Roman" panose="02020603050405020304" pitchFamily="18" charset="0"/>
              </a:rPr>
              <a:t>the woman for signs and symptoms </a:t>
            </a:r>
            <a:r>
              <a:rPr b="1" dirty="0" sz="3300" lang="en-US">
                <a:ea typeface="Times New Roman" panose="02020603050405020304" pitchFamily="18" charset="0"/>
                <a:cs typeface="Times New Roman" panose="02020603050405020304" pitchFamily="18" charset="0"/>
              </a:rPr>
              <a:t>of obstetrical complications </a:t>
            </a:r>
            <a:r>
              <a:rPr dirty="0" sz="3300" lang="en-US">
                <a:ea typeface="Times New Roman" panose="02020603050405020304" pitchFamily="18" charset="0"/>
                <a:cs typeface="Times New Roman" panose="02020603050405020304" pitchFamily="18" charset="0"/>
              </a:rPr>
              <a:t>as noted above, which are more common in multiple </a:t>
            </a:r>
            <a:r>
              <a:rPr dirty="0" sz="3300" lang="en-US" smtClean="0">
                <a:ea typeface="Times New Roman" panose="02020603050405020304" pitchFamily="18" charset="0"/>
                <a:cs typeface="Times New Roman" panose="02020603050405020304" pitchFamily="18" charset="0"/>
              </a:rPr>
              <a:t>gestation.</a:t>
            </a:r>
          </a:p>
          <a:p>
            <a:r>
              <a:rPr b="1" dirty="0" sz="3300" lang="en-US" smtClean="0">
                <a:ea typeface="Times New Roman" panose="02020603050405020304" pitchFamily="18" charset="0"/>
                <a:cs typeface="Times New Roman" panose="02020603050405020304" pitchFamily="18" charset="0"/>
              </a:rPr>
              <a:t>Preterm </a:t>
            </a:r>
            <a:r>
              <a:rPr b="1" dirty="0" sz="3300" lang="en-US">
                <a:ea typeface="Times New Roman" panose="02020603050405020304" pitchFamily="18" charset="0"/>
                <a:cs typeface="Times New Roman" panose="02020603050405020304" pitchFamily="18" charset="0"/>
              </a:rPr>
              <a:t>Labor (PTL) prevention</a:t>
            </a:r>
            <a:r>
              <a:rPr dirty="0" sz="3300" lang="en-US">
                <a:ea typeface="Times New Roman" panose="02020603050405020304" pitchFamily="18" charset="0"/>
                <a:cs typeface="Times New Roman" panose="02020603050405020304" pitchFamily="18" charset="0"/>
              </a:rPr>
              <a:t>; explain that hospitalization may be necessary for signs and symptoms of </a:t>
            </a:r>
            <a:r>
              <a:rPr dirty="0" sz="3300" lang="en-US" smtClean="0">
                <a:ea typeface="Times New Roman" panose="02020603050405020304" pitchFamily="18" charset="0"/>
                <a:cs typeface="Times New Roman" panose="02020603050405020304" pitchFamily="18" charset="0"/>
              </a:rPr>
              <a:t>PTL.</a:t>
            </a:r>
          </a:p>
          <a:p>
            <a:r>
              <a:rPr dirty="0" sz="3300" lang="en-US" smtClean="0">
                <a:ea typeface="Times New Roman" panose="02020603050405020304" pitchFamily="18" charset="0"/>
                <a:cs typeface="Times New Roman" panose="02020603050405020304" pitchFamily="18" charset="0"/>
              </a:rPr>
              <a:t>Encourage </a:t>
            </a:r>
            <a:r>
              <a:rPr b="1" dirty="0" sz="3300" lang="en-US">
                <a:ea typeface="Times New Roman" panose="02020603050405020304" pitchFamily="18" charset="0"/>
                <a:cs typeface="Times New Roman" panose="02020603050405020304" pitchFamily="18" charset="0"/>
              </a:rPr>
              <a:t>bed rest </a:t>
            </a:r>
            <a:r>
              <a:rPr dirty="0" sz="3300" lang="en-US">
                <a:ea typeface="Times New Roman" panose="02020603050405020304" pitchFamily="18" charset="0"/>
                <a:cs typeface="Times New Roman" panose="02020603050405020304" pitchFamily="18" charset="0"/>
              </a:rPr>
              <a:t>and </a:t>
            </a:r>
            <a:r>
              <a:rPr b="1" dirty="0" sz="3300" lang="en-US" smtClean="0">
                <a:ea typeface="Times New Roman" panose="02020603050405020304" pitchFamily="18" charset="0"/>
                <a:cs typeface="Times New Roman" panose="02020603050405020304" pitchFamily="18" charset="0"/>
              </a:rPr>
              <a:t>hydration</a:t>
            </a:r>
            <a:r>
              <a:rPr dirty="0" sz="3300" lang="en-US" smtClean="0">
                <a:ea typeface="Times New Roman" panose="02020603050405020304" pitchFamily="18" charset="0"/>
                <a:cs typeface="Times New Roman" panose="02020603050405020304" pitchFamily="18" charset="0"/>
              </a:rPr>
              <a:t>.</a:t>
            </a:r>
          </a:p>
          <a:p>
            <a:r>
              <a:rPr b="1" dirty="0" sz="3300" lang="en-US" smtClean="0">
                <a:ea typeface="Times New Roman" panose="02020603050405020304" pitchFamily="18" charset="0"/>
                <a:cs typeface="Times New Roman" panose="02020603050405020304" pitchFamily="18" charset="0"/>
              </a:rPr>
              <a:t>Institute </a:t>
            </a:r>
            <a:r>
              <a:rPr b="1" dirty="0" sz="3300" lang="en-US">
                <a:ea typeface="Times New Roman" panose="02020603050405020304" pitchFamily="18" charset="0"/>
                <a:cs typeface="Times New Roman" panose="02020603050405020304" pitchFamily="18" charset="0"/>
              </a:rPr>
              <a:t>fetal monitoring </a:t>
            </a:r>
            <a:r>
              <a:rPr dirty="0" sz="3300" lang="en-US">
                <a:ea typeface="Times New Roman" panose="02020603050405020304" pitchFamily="18" charset="0"/>
                <a:cs typeface="Times New Roman" panose="02020603050405020304" pitchFamily="18" charset="0"/>
              </a:rPr>
              <a:t>and assist with tocolytic </a:t>
            </a:r>
            <a:r>
              <a:rPr dirty="0" sz="3300" lang="en-US" smtClean="0">
                <a:ea typeface="Times New Roman" panose="02020603050405020304" pitchFamily="18" charset="0"/>
                <a:cs typeface="Times New Roman" panose="02020603050405020304" pitchFamily="18" charset="0"/>
              </a:rPr>
              <a:t>therapy</a:t>
            </a:r>
          </a:p>
          <a:p>
            <a:pPr indent="0" marL="0">
              <a:buNone/>
            </a:pPr>
            <a:endParaRPr dirty="0" lang="en-US"/>
          </a:p>
        </p:txBody>
      </p:sp>
      <p:sp>
        <p:nvSpPr>
          <p:cNvPr id="1048760" name="Slide Number Placeholder 4"/>
          <p:cNvSpPr>
            <a:spLocks noGrp="1"/>
          </p:cNvSpPr>
          <p:nvPr>
            <p:ph type="sldNum" sz="quarter" idx="12"/>
          </p:nvPr>
        </p:nvSpPr>
        <p:spPr/>
        <p:txBody>
          <a:bodyPr/>
          <a:p>
            <a:fld id="{5F0F26D2-990D-4104-B198-15B1F813F25B}"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761" name="Title 1"/>
          <p:cNvSpPr>
            <a:spLocks noGrp="1"/>
          </p:cNvSpPr>
          <p:nvPr>
            <p:ph type="title"/>
          </p:nvPr>
        </p:nvSpPr>
        <p:spPr>
          <a:xfrm>
            <a:off x="838200" y="1"/>
            <a:ext cx="10515600" cy="618185"/>
          </a:xfrm>
        </p:spPr>
        <p:txBody>
          <a:bodyPr>
            <a:normAutofit fontScale="90000"/>
          </a:bodyPr>
          <a:p>
            <a:pPr algn="ctr"/>
            <a:r>
              <a:rPr dirty="0" lang="en-US" smtClean="0">
                <a:solidFill>
                  <a:srgbClr val="00B0F0"/>
                </a:solidFill>
                <a:latin typeface="+mn-lt"/>
              </a:rPr>
              <a:t>Antepartum  management</a:t>
            </a:r>
            <a:endParaRPr dirty="0" lang="en-US">
              <a:solidFill>
                <a:srgbClr val="00B0F0"/>
              </a:solidFill>
              <a:latin typeface="+mn-lt"/>
            </a:endParaRPr>
          </a:p>
        </p:txBody>
      </p:sp>
      <p:sp>
        <p:nvSpPr>
          <p:cNvPr id="1048762" name="Content Placeholder 2"/>
          <p:cNvSpPr>
            <a:spLocks noGrp="1"/>
          </p:cNvSpPr>
          <p:nvPr>
            <p:ph idx="1"/>
          </p:nvPr>
        </p:nvSpPr>
        <p:spPr>
          <a:xfrm>
            <a:off x="838200" y="772732"/>
            <a:ext cx="10515600" cy="5948743"/>
          </a:xfrm>
        </p:spPr>
        <p:txBody>
          <a:bodyPr>
            <a:normAutofit fontScale="96429" lnSpcReduction="20000"/>
          </a:bodyPr>
          <a:p>
            <a:pPr lvl="0"/>
            <a:r>
              <a:rPr dirty="0" lang="en-US">
                <a:solidFill>
                  <a:prstClr val="black"/>
                </a:solidFill>
              </a:rPr>
              <a:t>Labor often occurs spontaneously before term due to the overstretching of the uterus or it may be induced early if complications </a:t>
            </a:r>
            <a:r>
              <a:rPr dirty="0" lang="en-US" smtClean="0">
                <a:solidFill>
                  <a:prstClr val="black"/>
                </a:solidFill>
              </a:rPr>
              <a:t>arise.</a:t>
            </a:r>
          </a:p>
          <a:p>
            <a:pPr lvl="0"/>
            <a:r>
              <a:rPr b="1" dirty="0" sz="3100" lang="en-US" smtClean="0">
                <a:solidFill>
                  <a:prstClr val="black"/>
                </a:solidFill>
                <a:ea typeface="Times New Roman" panose="02020603050405020304" pitchFamily="18" charset="0"/>
                <a:cs typeface="Times New Roman" panose="02020603050405020304" pitchFamily="18" charset="0"/>
              </a:rPr>
              <a:t>Explain </a:t>
            </a:r>
            <a:r>
              <a:rPr b="1" dirty="0" sz="3100" lang="en-US">
                <a:solidFill>
                  <a:prstClr val="black"/>
                </a:solidFill>
                <a:ea typeface="Times New Roman" panose="02020603050405020304" pitchFamily="18" charset="0"/>
                <a:cs typeface="Times New Roman" panose="02020603050405020304" pitchFamily="18" charset="0"/>
              </a:rPr>
              <a:t>to the woman that mode for delivery depends </a:t>
            </a:r>
            <a:r>
              <a:rPr b="1" dirty="0" sz="3100" lang="en-US" smtClean="0">
                <a:solidFill>
                  <a:prstClr val="black"/>
                </a:solidFill>
                <a:ea typeface="Times New Roman" panose="02020603050405020304" pitchFamily="18" charset="0"/>
                <a:cs typeface="Times New Roman" panose="02020603050405020304" pitchFamily="18" charset="0"/>
              </a:rPr>
              <a:t>on:</a:t>
            </a:r>
          </a:p>
          <a:p>
            <a:pPr lvl="2">
              <a:lnSpc>
                <a:spcPct val="100000"/>
              </a:lnSpc>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The </a:t>
            </a:r>
            <a:r>
              <a:rPr dirty="0" sz="2800" lang="en-US">
                <a:solidFill>
                  <a:prstClr val="black"/>
                </a:solidFill>
                <a:ea typeface="Times New Roman" panose="02020603050405020304" pitchFamily="18" charset="0"/>
                <a:cs typeface="Times New Roman" panose="02020603050405020304" pitchFamily="18" charset="0"/>
              </a:rPr>
              <a:t>presentation of the twins,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M</a:t>
            </a:r>
            <a:r>
              <a:rPr dirty="0" sz="2800" lang="en-US" smtClean="0">
                <a:solidFill>
                  <a:prstClr val="black"/>
                </a:solidFill>
                <a:ea typeface="Times New Roman" panose="02020603050405020304" pitchFamily="18" charset="0"/>
                <a:cs typeface="Times New Roman" panose="02020603050405020304" pitchFamily="18" charset="0"/>
              </a:rPr>
              <a:t>aternal </a:t>
            </a:r>
            <a:r>
              <a:rPr dirty="0" sz="2800" lang="en-US">
                <a:solidFill>
                  <a:prstClr val="black"/>
                </a:solidFill>
                <a:ea typeface="Times New Roman" panose="02020603050405020304" pitchFamily="18" charset="0"/>
                <a:cs typeface="Times New Roman" panose="02020603050405020304" pitchFamily="18" charset="0"/>
              </a:rPr>
              <a:t>and fetal status, and gestational age.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Cesarean </a:t>
            </a:r>
            <a:r>
              <a:rPr dirty="0" sz="2800" lang="en-US">
                <a:solidFill>
                  <a:prstClr val="black"/>
                </a:solidFill>
                <a:ea typeface="Times New Roman" panose="02020603050405020304" pitchFamily="18" charset="0"/>
                <a:cs typeface="Times New Roman" panose="02020603050405020304" pitchFamily="18" charset="0"/>
              </a:rPr>
              <a:t>delivery is commonly used for multiples other than twins;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H</a:t>
            </a:r>
            <a:r>
              <a:rPr dirty="0" sz="2800" lang="en-US" smtClean="0">
                <a:solidFill>
                  <a:prstClr val="black"/>
                </a:solidFill>
                <a:ea typeface="Times New Roman" panose="02020603050405020304" pitchFamily="18" charset="0"/>
                <a:cs typeface="Times New Roman" panose="02020603050405020304" pitchFamily="18" charset="0"/>
              </a:rPr>
              <a:t>owever</a:t>
            </a:r>
            <a:r>
              <a:rPr dirty="0" sz="2800" lang="en-US">
                <a:solidFill>
                  <a:prstClr val="black"/>
                </a:solidFill>
                <a:ea typeface="Times New Roman" panose="02020603050405020304" pitchFamily="18" charset="0"/>
                <a:cs typeface="Times New Roman" panose="02020603050405020304" pitchFamily="18" charset="0"/>
              </a:rPr>
              <a:t>, vaginal birth of triplets may be indicated in the presence of non-contracted pelvis, vertical lie of first triplet, unscarred uterus, and onset of labor at more than 32 completed weeks of gestation</a:t>
            </a:r>
            <a:r>
              <a:rPr dirty="0" sz="2800" lang="en-US" smtClean="0">
                <a:solidFill>
                  <a:prstClr val="black"/>
                </a:solidFill>
                <a:ea typeface="Times New Roman" panose="02020603050405020304" pitchFamily="18" charset="0"/>
                <a:cs typeface="Times New Roman" panose="02020603050405020304" pitchFamily="18" charset="0"/>
              </a:rPr>
              <a:t>.</a:t>
            </a:r>
          </a:p>
          <a:p>
            <a:pPr lvl="2">
              <a:lnSpc>
                <a:spcPct val="100000"/>
              </a:lnSpc>
              <a:buFont typeface="Wingdings" panose="05000000000000000000" pitchFamily="2" charset="2"/>
              <a:buChar char="Ø"/>
            </a:pPr>
            <a:r>
              <a:rPr dirty="0" sz="2800" lang="en-US" err="1" smtClean="0">
                <a:solidFill>
                  <a:prstClr val="black"/>
                </a:solidFill>
                <a:ea typeface="Calibri" panose="020F0502020204030204" pitchFamily="34" charset="0"/>
                <a:cs typeface="Times New Roman" panose="02020603050405020304" pitchFamily="18" charset="0"/>
              </a:rPr>
              <a:t>Labour</a:t>
            </a:r>
            <a:r>
              <a:rPr dirty="0" sz="2800" lang="en-US" smtClean="0">
                <a:solidFill>
                  <a:prstClr val="black"/>
                </a:solidFill>
                <a:ea typeface="Calibri" panose="020F0502020204030204" pitchFamily="34" charset="0"/>
                <a:cs typeface="Times New Roman" panose="02020603050405020304" pitchFamily="18" charset="0"/>
              </a:rPr>
              <a:t> can be induced at 38 weeks due to </a:t>
            </a:r>
            <a:r>
              <a:rPr dirty="0" sz="2800" lang="en-US" err="1" smtClean="0">
                <a:solidFill>
                  <a:prstClr val="black"/>
                </a:solidFill>
                <a:ea typeface="Calibri" panose="020F0502020204030204" pitchFamily="34" charset="0"/>
                <a:cs typeface="Times New Roman" panose="02020603050405020304" pitchFamily="18" charset="0"/>
              </a:rPr>
              <a:t>copmlications</a:t>
            </a:r>
            <a:r>
              <a:rPr dirty="0" sz="2800" lang="en-US" smtClean="0">
                <a:solidFill>
                  <a:prstClr val="black"/>
                </a:solidFill>
                <a:ea typeface="Calibri" panose="020F0502020204030204" pitchFamily="34" charset="0"/>
                <a:cs typeface="Times New Roman" panose="02020603050405020304" pitchFamily="18" charset="0"/>
              </a:rPr>
              <a:t>  like IUGR (Intra uterine growth retardation), </a:t>
            </a:r>
            <a:r>
              <a:rPr dirty="0" sz="2800" lang="en-US" err="1" smtClean="0">
                <a:solidFill>
                  <a:prstClr val="black"/>
                </a:solidFill>
                <a:ea typeface="Calibri" panose="020F0502020204030204" pitchFamily="34" charset="0"/>
                <a:cs typeface="Times New Roman" panose="02020603050405020304" pitchFamily="18" charset="0"/>
              </a:rPr>
              <a:t>hypertention</a:t>
            </a:r>
            <a:r>
              <a:rPr dirty="0" sz="2800" lang="en-US" smtClean="0">
                <a:solidFill>
                  <a:prstClr val="black"/>
                </a:solidFill>
                <a:ea typeface="Calibri" panose="020F0502020204030204" pitchFamily="34" charset="0"/>
                <a:cs typeface="Times New Roman" panose="02020603050405020304" pitchFamily="18" charset="0"/>
              </a:rPr>
              <a:t>, </a:t>
            </a:r>
            <a:r>
              <a:rPr dirty="0" sz="2800" lang="en-US" err="1" smtClean="0">
                <a:solidFill>
                  <a:prstClr val="black"/>
                </a:solidFill>
                <a:ea typeface="Calibri" panose="020F0502020204030204" pitchFamily="34" charset="0"/>
                <a:cs typeface="Times New Roman" panose="02020603050405020304" pitchFamily="18" charset="0"/>
              </a:rPr>
              <a:t>foetal-foetal</a:t>
            </a:r>
            <a:r>
              <a:rPr dirty="0" sz="2800" lang="en-US" smtClean="0">
                <a:solidFill>
                  <a:prstClr val="black"/>
                </a:solidFill>
                <a:ea typeface="Calibri" panose="020F0502020204030204" pitchFamily="34" charset="0"/>
                <a:cs typeface="Times New Roman" panose="02020603050405020304" pitchFamily="18" charset="0"/>
              </a:rPr>
              <a:t> transfusion syndrome.</a:t>
            </a:r>
            <a:endParaRPr dirty="0" sz="2800" lang="en-US">
              <a:solidFill>
                <a:prstClr val="black"/>
              </a:solidFill>
              <a:ea typeface="Calibri" panose="020F0502020204030204" pitchFamily="34" charset="0"/>
              <a:cs typeface="Times New Roman" panose="02020603050405020304" pitchFamily="18" charset="0"/>
            </a:endParaRPr>
          </a:p>
          <a:p>
            <a:endParaRPr dirty="0" lang="en-US"/>
          </a:p>
        </p:txBody>
      </p:sp>
      <p:sp>
        <p:nvSpPr>
          <p:cNvPr id="1048763" name="Slide Number Placeholder 4"/>
          <p:cNvSpPr>
            <a:spLocks noGrp="1"/>
          </p:cNvSpPr>
          <p:nvPr>
            <p:ph type="sldNum" sz="quarter" idx="12"/>
          </p:nvPr>
        </p:nvSpPr>
        <p:spPr/>
        <p:txBody>
          <a:bodyPr/>
          <a:p>
            <a:fld id="{5F0F26D2-990D-4104-B198-15B1F813F25B}"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764" name="Title 1"/>
          <p:cNvSpPr>
            <a:spLocks noGrp="1"/>
          </p:cNvSpPr>
          <p:nvPr>
            <p:ph type="title"/>
          </p:nvPr>
        </p:nvSpPr>
        <p:spPr>
          <a:xfrm>
            <a:off x="838200" y="1"/>
            <a:ext cx="10515600" cy="965914"/>
          </a:xfrm>
        </p:spPr>
        <p:txBody>
          <a:bodyPr/>
          <a:p>
            <a:r>
              <a:rPr b="1" dirty="0" lang="en-US" err="1" smtClean="0">
                <a:solidFill>
                  <a:srgbClr val="00B0F0"/>
                </a:solidFill>
              </a:rPr>
              <a:t>Intrapartally</a:t>
            </a:r>
            <a:r>
              <a:rPr b="1" dirty="0" lang="en-US" smtClean="0">
                <a:solidFill>
                  <a:srgbClr val="00B0F0"/>
                </a:solidFill>
              </a:rPr>
              <a:t> (during </a:t>
            </a:r>
            <a:r>
              <a:rPr b="1" dirty="0" lang="en-US" err="1" smtClean="0">
                <a:solidFill>
                  <a:srgbClr val="00B0F0"/>
                </a:solidFill>
              </a:rPr>
              <a:t>labour</a:t>
            </a:r>
            <a:r>
              <a:rPr b="1" dirty="0" lang="en-US" smtClean="0">
                <a:solidFill>
                  <a:srgbClr val="00B0F0"/>
                </a:solidFill>
              </a:rPr>
              <a:t> and delivery</a:t>
            </a:r>
            <a:r>
              <a:rPr dirty="0" lang="en-US" smtClean="0">
                <a:solidFill>
                  <a:srgbClr val="00B0F0"/>
                </a:solidFill>
              </a:rPr>
              <a:t>)</a:t>
            </a:r>
            <a:endParaRPr dirty="0" lang="en-US">
              <a:solidFill>
                <a:srgbClr val="00B0F0"/>
              </a:solidFill>
            </a:endParaRPr>
          </a:p>
        </p:txBody>
      </p:sp>
      <p:sp>
        <p:nvSpPr>
          <p:cNvPr id="1048765" name="Content Placeholder 2"/>
          <p:cNvSpPr>
            <a:spLocks noGrp="1"/>
          </p:cNvSpPr>
          <p:nvPr>
            <p:ph idx="1"/>
          </p:nvPr>
        </p:nvSpPr>
        <p:spPr>
          <a:xfrm>
            <a:off x="838200" y="785610"/>
            <a:ext cx="10515600" cy="5769735"/>
          </a:xfrm>
        </p:spPr>
        <p:txBody>
          <a:bodyPr>
            <a:normAutofit/>
          </a:bodyPr>
          <a:p>
            <a:pPr lvl="2">
              <a:lnSpc>
                <a:spcPct val="100000"/>
              </a:lnSpc>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Allow </a:t>
            </a:r>
            <a:r>
              <a:rPr dirty="0" sz="2800" lang="en-US">
                <a:ea typeface="Times New Roman" panose="02020603050405020304" pitchFamily="18" charset="0"/>
                <a:cs typeface="Times New Roman" panose="02020603050405020304" pitchFamily="18" charset="0"/>
              </a:rPr>
              <a:t>spontaneous </a:t>
            </a:r>
            <a:r>
              <a:rPr dirty="0" sz="2800" lang="en-US" err="1">
                <a:ea typeface="Times New Roman" panose="02020603050405020304" pitchFamily="18" charset="0"/>
                <a:cs typeface="Times New Roman" panose="02020603050405020304" pitchFamily="18" charset="0"/>
              </a:rPr>
              <a:t>labour</a:t>
            </a:r>
            <a:r>
              <a:rPr dirty="0" sz="2800" lang="en-US">
                <a:ea typeface="Times New Roman" panose="02020603050405020304" pitchFamily="18" charset="0"/>
                <a:cs typeface="Times New Roman" panose="02020603050405020304" pitchFamily="18" charset="0"/>
              </a:rPr>
              <a:t> only if the first twin is presenting cephalic</a:t>
            </a:r>
            <a:r>
              <a:rPr dirty="0" sz="2800" lang="en-US" smtClean="0">
                <a:ea typeface="Times New Roman" panose="02020603050405020304" pitchFamily="18" charset="0"/>
                <a:cs typeface="Times New Roman" panose="02020603050405020304" pitchFamily="18" charset="0"/>
              </a:rPr>
              <a:t>.</a:t>
            </a:r>
            <a:r>
              <a:rPr dirty="0" sz="2800" lang="en-US">
                <a:solidFill>
                  <a:prstClr val="black"/>
                </a:solidFill>
                <a:ea typeface="Times New Roman" panose="02020603050405020304" pitchFamily="18" charset="0"/>
                <a:cs typeface="Times New Roman" panose="02020603050405020304" pitchFamily="18" charset="0"/>
              </a:rPr>
              <a:t>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start </a:t>
            </a:r>
            <a:r>
              <a:rPr dirty="0" sz="2800" lang="en-US">
                <a:solidFill>
                  <a:prstClr val="black"/>
                </a:solidFill>
                <a:ea typeface="Times New Roman" panose="02020603050405020304" pitchFamily="18" charset="0"/>
                <a:cs typeface="Times New Roman" panose="02020603050405020304" pitchFamily="18" charset="0"/>
              </a:rPr>
              <a:t>patient on IV  fluids on admission</a:t>
            </a:r>
            <a:r>
              <a:rPr dirty="0" sz="2800" lang="en-US" smtClean="0">
                <a:solidFill>
                  <a:prstClr val="black"/>
                </a:solidFill>
                <a:ea typeface="Times New Roman" panose="02020603050405020304" pitchFamily="18" charset="0"/>
                <a:cs typeface="Times New Roman" panose="02020603050405020304" pitchFamily="18" charset="0"/>
              </a:rPr>
              <a:t>.</a:t>
            </a:r>
          </a:p>
          <a:p>
            <a:pPr lvl="2">
              <a:lnSpc>
                <a:spcPct val="100000"/>
              </a:lnSpc>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 </a:t>
            </a:r>
            <a:r>
              <a:rPr dirty="0" sz="2800" lang="en-US">
                <a:solidFill>
                  <a:prstClr val="black"/>
                </a:solidFill>
                <a:ea typeface="Times New Roman" panose="02020603050405020304" pitchFamily="18" charset="0"/>
                <a:cs typeface="Times New Roman" panose="02020603050405020304" pitchFamily="18" charset="0"/>
              </a:rPr>
              <a:t>Set up an IV </a:t>
            </a:r>
            <a:r>
              <a:rPr dirty="0" sz="2800" lang="en-US" smtClean="0">
                <a:solidFill>
                  <a:prstClr val="black"/>
                </a:solidFill>
                <a:ea typeface="Times New Roman" panose="02020603050405020304" pitchFamily="18" charset="0"/>
                <a:cs typeface="Times New Roman" panose="02020603050405020304" pitchFamily="18" charset="0"/>
              </a:rPr>
              <a:t>line </a:t>
            </a:r>
            <a:r>
              <a:rPr dirty="0" sz="2800" lang="en-US">
                <a:solidFill>
                  <a:prstClr val="black"/>
                </a:solidFill>
                <a:ea typeface="Times New Roman" panose="02020603050405020304" pitchFamily="18" charset="0"/>
                <a:cs typeface="Times New Roman" panose="02020603050405020304" pitchFamily="18" charset="0"/>
              </a:rPr>
              <a:t>and take blood for grouping and cross matching and full blood count. (GXM &amp; FBC) </a:t>
            </a:r>
            <a:endParaRPr dirty="0" sz="2800" lang="en-US" smtClean="0">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I</a:t>
            </a:r>
            <a:r>
              <a:rPr dirty="0" sz="2800" lang="en-US" smtClean="0">
                <a:ea typeface="Times New Roman" panose="02020603050405020304" pitchFamily="18" charset="0"/>
                <a:cs typeface="Times New Roman" panose="02020603050405020304" pitchFamily="18" charset="0"/>
              </a:rPr>
              <a:t>f </a:t>
            </a:r>
            <a:r>
              <a:rPr dirty="0" sz="2800" lang="en-US">
                <a:ea typeface="Times New Roman" panose="02020603050405020304" pitchFamily="18" charset="0"/>
                <a:cs typeface="Times New Roman" panose="02020603050405020304" pitchFamily="18" charset="0"/>
              </a:rPr>
              <a:t>the first baby is a </a:t>
            </a:r>
            <a:r>
              <a:rPr dirty="0" sz="2800" lang="en-US" err="1">
                <a:ea typeface="Times New Roman" panose="02020603050405020304" pitchFamily="18" charset="0"/>
                <a:cs typeface="Times New Roman" panose="02020603050405020304" pitchFamily="18" charset="0"/>
              </a:rPr>
              <a:t>malpresentation</a:t>
            </a:r>
            <a:r>
              <a:rPr dirty="0" sz="2800" lang="en-US">
                <a:ea typeface="Times New Roman" panose="02020603050405020304" pitchFamily="18" charset="0"/>
                <a:cs typeface="Times New Roman" panose="02020603050405020304" pitchFamily="18" charset="0"/>
              </a:rPr>
              <a:t>, </a:t>
            </a:r>
            <a:r>
              <a:rPr dirty="0" sz="2800" lang="en-US" smtClean="0">
                <a:ea typeface="Times New Roman" panose="02020603050405020304" pitchFamily="18" charset="0"/>
                <a:cs typeface="Times New Roman" panose="02020603050405020304" pitchFamily="18" charset="0"/>
              </a:rPr>
              <a:t>C/S </a:t>
            </a:r>
            <a:r>
              <a:rPr dirty="0" sz="2800" lang="en-US">
                <a:ea typeface="Times New Roman" panose="02020603050405020304" pitchFamily="18" charset="0"/>
                <a:cs typeface="Times New Roman" panose="02020603050405020304" pitchFamily="18" charset="0"/>
              </a:rPr>
              <a:t>should be performed</a:t>
            </a:r>
            <a:r>
              <a:rPr dirty="0" sz="2800" lang="en-US" smtClean="0">
                <a:ea typeface="Times New Roman" panose="02020603050405020304" pitchFamily="18" charset="0"/>
                <a:cs typeface="Times New Roman" panose="02020603050405020304" pitchFamily="18" charset="0"/>
              </a:rPr>
              <a:t>.</a:t>
            </a:r>
          </a:p>
          <a:p>
            <a:pPr lvl="2">
              <a:lnSpc>
                <a:spcPct val="100000"/>
              </a:lnSpc>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Obtain informed consent </a:t>
            </a:r>
            <a:r>
              <a:rPr dirty="0" sz="2800" lang="en-US">
                <a:ea typeface="Times New Roman" panose="02020603050405020304" pitchFamily="18" charset="0"/>
                <a:cs typeface="Times New Roman" panose="02020603050405020304" pitchFamily="18" charset="0"/>
              </a:rPr>
              <a:t> </a:t>
            </a:r>
            <a:r>
              <a:rPr dirty="0" sz="2800" lang="en-US" smtClean="0">
                <a:ea typeface="Times New Roman" panose="02020603050405020304" pitchFamily="18" charset="0"/>
                <a:cs typeface="Times New Roman" panose="02020603050405020304" pitchFamily="18" charset="0"/>
              </a:rPr>
              <a:t>incase of C/S and inform theater in advance;  </a:t>
            </a:r>
          </a:p>
          <a:p>
            <a:pPr lvl="2">
              <a:lnSpc>
                <a:spcPct val="100000"/>
              </a:lnSpc>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Prepare to receive a premature or an asphyxiated babies</a:t>
            </a:r>
          </a:p>
          <a:p>
            <a:pPr lvl="2">
              <a:lnSpc>
                <a:spcPct val="100000"/>
              </a:lnSpc>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Ensure preparedness of neonatal/</a:t>
            </a:r>
            <a:r>
              <a:rPr dirty="0" sz="2800" lang="en-US" err="1" smtClean="0">
                <a:ea typeface="Times New Roman" panose="02020603050405020304" pitchFamily="18" charset="0"/>
                <a:cs typeface="Times New Roman" panose="02020603050405020304" pitchFamily="18" charset="0"/>
              </a:rPr>
              <a:t>paediatric</a:t>
            </a:r>
            <a:r>
              <a:rPr dirty="0" sz="2800" lang="en-US" smtClean="0">
                <a:ea typeface="Times New Roman" panose="02020603050405020304" pitchFamily="18" charset="0"/>
                <a:cs typeface="Times New Roman" panose="02020603050405020304" pitchFamily="18" charset="0"/>
              </a:rPr>
              <a:t> unit teams</a:t>
            </a:r>
          </a:p>
          <a:p>
            <a:endParaRPr dirty="0" lang="en-US"/>
          </a:p>
        </p:txBody>
      </p:sp>
      <p:sp>
        <p:nvSpPr>
          <p:cNvPr id="1048766" name="Slide Number Placeholder 4"/>
          <p:cNvSpPr>
            <a:spLocks noGrp="1"/>
          </p:cNvSpPr>
          <p:nvPr>
            <p:ph type="sldNum" sz="quarter" idx="12"/>
          </p:nvPr>
        </p:nvSpPr>
        <p:spPr/>
        <p:txBody>
          <a:bodyPr/>
          <a:p>
            <a:fld id="{5F0F26D2-990D-4104-B198-15B1F813F25B}"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767" name="Title 1"/>
          <p:cNvSpPr>
            <a:spLocks noGrp="1"/>
          </p:cNvSpPr>
          <p:nvPr>
            <p:ph type="title"/>
          </p:nvPr>
        </p:nvSpPr>
        <p:spPr>
          <a:xfrm>
            <a:off x="838200" y="1"/>
            <a:ext cx="10515600" cy="708338"/>
          </a:xfrm>
        </p:spPr>
        <p:txBody>
          <a:bodyPr>
            <a:normAutofit/>
          </a:bodyPr>
          <a:p>
            <a:pPr algn="ctr"/>
            <a:r>
              <a:rPr dirty="0" lang="en-US" smtClean="0">
                <a:solidFill>
                  <a:srgbClr val="00B0F0"/>
                </a:solidFill>
              </a:rPr>
              <a:t>Intrapartum………..</a:t>
            </a:r>
            <a:endParaRPr dirty="0" lang="en-US">
              <a:solidFill>
                <a:srgbClr val="00B0F0"/>
              </a:solidFill>
            </a:endParaRPr>
          </a:p>
        </p:txBody>
      </p:sp>
      <p:sp>
        <p:nvSpPr>
          <p:cNvPr id="1048768" name="Content Placeholder 2"/>
          <p:cNvSpPr>
            <a:spLocks noGrp="1"/>
          </p:cNvSpPr>
          <p:nvPr>
            <p:ph idx="1"/>
          </p:nvPr>
        </p:nvSpPr>
        <p:spPr>
          <a:xfrm>
            <a:off x="838200" y="708340"/>
            <a:ext cx="10515600" cy="5872764"/>
          </a:xfrm>
        </p:spPr>
        <p:txBody>
          <a:bodyPr>
            <a:normAutofit/>
          </a:bodyPr>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Nurse the woman in sitting up position to relieve dyspnea or she may adopt a position she finds comfortable</a:t>
            </a:r>
          </a:p>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If uterine activity is poor </a:t>
            </a:r>
            <a:r>
              <a:rPr dirty="0" sz="2800" lang="en-US" err="1">
                <a:solidFill>
                  <a:prstClr val="black"/>
                </a:solidFill>
                <a:ea typeface="Times New Roman" panose="02020603050405020304" pitchFamily="18" charset="0"/>
                <a:cs typeface="Times New Roman" panose="02020603050405020304" pitchFamily="18" charset="0"/>
              </a:rPr>
              <a:t>labour</a:t>
            </a:r>
            <a:r>
              <a:rPr dirty="0" sz="2800" lang="en-US">
                <a:solidFill>
                  <a:prstClr val="black"/>
                </a:solidFill>
                <a:ea typeface="Times New Roman" panose="02020603050405020304" pitchFamily="18" charset="0"/>
                <a:cs typeface="Times New Roman" panose="02020603050405020304" pitchFamily="18" charset="0"/>
              </a:rPr>
              <a:t> may be </a:t>
            </a:r>
            <a:r>
              <a:rPr dirty="0" sz="2800" lang="en-US" smtClean="0">
                <a:solidFill>
                  <a:prstClr val="black"/>
                </a:solidFill>
                <a:ea typeface="Times New Roman" panose="02020603050405020304" pitchFamily="18" charset="0"/>
                <a:cs typeface="Times New Roman" panose="02020603050405020304" pitchFamily="18" charset="0"/>
              </a:rPr>
              <a:t>augmented </a:t>
            </a:r>
            <a:r>
              <a:rPr dirty="0" sz="2800" lang="en-US">
                <a:solidFill>
                  <a:prstClr val="black"/>
                </a:solidFill>
                <a:ea typeface="Times New Roman" panose="02020603050405020304" pitchFamily="18" charset="0"/>
                <a:cs typeface="Times New Roman" panose="02020603050405020304" pitchFamily="18" charset="0"/>
              </a:rPr>
              <a:t>with oxytocin once the membranes have ruptured.</a:t>
            </a:r>
          </a:p>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ARM May be sufficient in its self to stimulate good uterine activity.</a:t>
            </a:r>
          </a:p>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Monitor both  </a:t>
            </a:r>
            <a:r>
              <a:rPr dirty="0" sz="2800" lang="en-US" err="1">
                <a:solidFill>
                  <a:prstClr val="black"/>
                </a:solidFill>
                <a:ea typeface="Times New Roman" panose="02020603050405020304" pitchFamily="18" charset="0"/>
                <a:cs typeface="Times New Roman" panose="02020603050405020304" pitchFamily="18" charset="0"/>
              </a:rPr>
              <a:t>foetal</a:t>
            </a:r>
            <a:r>
              <a:rPr dirty="0" sz="2800" lang="en-US">
                <a:solidFill>
                  <a:prstClr val="black"/>
                </a:solidFill>
                <a:ea typeface="Times New Roman" panose="02020603050405020304" pitchFamily="18" charset="0"/>
                <a:cs typeface="Times New Roman" panose="02020603050405020304" pitchFamily="18" charset="0"/>
              </a:rPr>
              <a:t> heart </a:t>
            </a:r>
            <a:r>
              <a:rPr dirty="0" sz="2800" lang="en-US" smtClean="0">
                <a:solidFill>
                  <a:prstClr val="black"/>
                </a:solidFill>
                <a:ea typeface="Times New Roman" panose="02020603050405020304" pitchFamily="18" charset="0"/>
                <a:cs typeface="Times New Roman" panose="02020603050405020304" pitchFamily="18" charset="0"/>
              </a:rPr>
              <a:t>closely</a:t>
            </a:r>
          </a:p>
          <a:p>
            <a:pPr lvl="2">
              <a:lnSpc>
                <a:spcPct val="100000"/>
              </a:lnSpc>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If </a:t>
            </a:r>
            <a:r>
              <a:rPr dirty="0" sz="2800" lang="en-US" err="1" smtClean="0">
                <a:solidFill>
                  <a:prstClr val="black"/>
                </a:solidFill>
                <a:ea typeface="Times New Roman" panose="02020603050405020304" pitchFamily="18" charset="0"/>
                <a:cs typeface="Times New Roman" panose="02020603050405020304" pitchFamily="18" charset="0"/>
              </a:rPr>
              <a:t>foetal</a:t>
            </a:r>
            <a:r>
              <a:rPr dirty="0" sz="2800" lang="en-US" smtClean="0">
                <a:solidFill>
                  <a:prstClr val="black"/>
                </a:solidFill>
                <a:ea typeface="Times New Roman" panose="02020603050405020304" pitchFamily="18" charset="0"/>
                <a:cs typeface="Times New Roman" panose="02020603050405020304" pitchFamily="18" charset="0"/>
              </a:rPr>
              <a:t> distress occurs during </a:t>
            </a:r>
            <a:r>
              <a:rPr dirty="0" sz="2800" lang="en-US" err="1" smtClean="0">
                <a:solidFill>
                  <a:prstClr val="black"/>
                </a:solidFill>
                <a:ea typeface="Times New Roman" panose="02020603050405020304" pitchFamily="18" charset="0"/>
                <a:cs typeface="Times New Roman" panose="02020603050405020304" pitchFamily="18" charset="0"/>
              </a:rPr>
              <a:t>labour</a:t>
            </a:r>
            <a:r>
              <a:rPr dirty="0" sz="2800" lang="en-US" smtClean="0">
                <a:solidFill>
                  <a:prstClr val="black"/>
                </a:solidFill>
                <a:ea typeface="Times New Roman" panose="02020603050405020304" pitchFamily="18" charset="0"/>
                <a:cs typeface="Times New Roman" panose="02020603050405020304" pitchFamily="18" charset="0"/>
              </a:rPr>
              <a:t> delivery should be expedited , often by caesarean section</a:t>
            </a:r>
            <a:endParaRPr dirty="0" sz="2800" lang="en-US">
              <a:solidFill>
                <a:prstClr val="black"/>
              </a:solidFill>
              <a:ea typeface="Times New Roman" panose="02020603050405020304" pitchFamily="18" charset="0"/>
              <a:cs typeface="Times New Roman" panose="02020603050405020304" pitchFamily="18" charset="0"/>
            </a:endParaRPr>
          </a:p>
          <a:p>
            <a:pPr lvl="2">
              <a:lnSpc>
                <a:spcPct val="100000"/>
              </a:lnSpc>
              <a:buFont typeface="Wingdings" panose="05000000000000000000" pitchFamily="2" charset="2"/>
              <a:buChar char="Ø"/>
            </a:pPr>
            <a:r>
              <a:rPr dirty="0" sz="2800" lang="en-US">
                <a:solidFill>
                  <a:prstClr val="black"/>
                </a:solidFill>
                <a:ea typeface="Times New Roman" panose="02020603050405020304" pitchFamily="18" charset="0"/>
                <a:cs typeface="Times New Roman" panose="02020603050405020304" pitchFamily="18" charset="0"/>
              </a:rPr>
              <a:t>Physical and psychological support of the mother is key in having a successful </a:t>
            </a:r>
            <a:r>
              <a:rPr dirty="0" sz="2800" lang="en-US" smtClean="0">
                <a:solidFill>
                  <a:prstClr val="black"/>
                </a:solidFill>
                <a:ea typeface="Times New Roman" panose="02020603050405020304" pitchFamily="18" charset="0"/>
                <a:cs typeface="Times New Roman" panose="02020603050405020304" pitchFamily="18" charset="0"/>
              </a:rPr>
              <a:t>outcome  </a:t>
            </a:r>
            <a:endParaRPr dirty="0" sz="2800" lang="en-US">
              <a:solidFill>
                <a:prstClr val="black"/>
              </a:solidFill>
              <a:ea typeface="Times New Roman" panose="02020603050405020304" pitchFamily="18" charset="0"/>
              <a:cs typeface="Times New Roman" panose="02020603050405020304" pitchFamily="18" charset="0"/>
            </a:endParaRPr>
          </a:p>
          <a:p>
            <a:endParaRPr dirty="0" lang="en-US"/>
          </a:p>
        </p:txBody>
      </p:sp>
      <p:sp>
        <p:nvSpPr>
          <p:cNvPr id="1048769" name="Slide Number Placeholder 4"/>
          <p:cNvSpPr>
            <a:spLocks noGrp="1"/>
          </p:cNvSpPr>
          <p:nvPr>
            <p:ph type="sldNum" sz="quarter" idx="12"/>
          </p:nvPr>
        </p:nvSpPr>
        <p:spPr/>
        <p:txBody>
          <a:bodyPr/>
          <a:p>
            <a:fld id="{5F0F26D2-990D-4104-B198-15B1F813F25B}"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770" name="Title 1"/>
          <p:cNvSpPr>
            <a:spLocks noGrp="1"/>
          </p:cNvSpPr>
          <p:nvPr>
            <p:ph type="title"/>
          </p:nvPr>
        </p:nvSpPr>
        <p:spPr>
          <a:xfrm>
            <a:off x="838200" y="0"/>
            <a:ext cx="10515600" cy="837128"/>
          </a:xfrm>
        </p:spPr>
        <p:txBody>
          <a:bodyPr>
            <a:normAutofit/>
          </a:bodyPr>
          <a:p>
            <a:pPr algn="ctr"/>
            <a:r>
              <a:rPr dirty="0" lang="en-US" smtClean="0">
                <a:solidFill>
                  <a:srgbClr val="00B0F0"/>
                </a:solidFill>
              </a:rPr>
              <a:t>Intrapartum………..</a:t>
            </a:r>
            <a:endParaRPr dirty="0" lang="en-US">
              <a:solidFill>
                <a:srgbClr val="00B0F0"/>
              </a:solidFill>
            </a:endParaRPr>
          </a:p>
        </p:txBody>
      </p:sp>
      <p:sp>
        <p:nvSpPr>
          <p:cNvPr id="1048771" name="Content Placeholder 2"/>
          <p:cNvSpPr>
            <a:spLocks noGrp="1"/>
          </p:cNvSpPr>
          <p:nvPr>
            <p:ph idx="1"/>
          </p:nvPr>
        </p:nvSpPr>
        <p:spPr>
          <a:xfrm>
            <a:off x="838200" y="837128"/>
            <a:ext cx="10515600" cy="5339835"/>
          </a:xfrm>
        </p:spPr>
        <p:txBody>
          <a:bodyPr>
            <a:normAutofit/>
          </a:bodyPr>
          <a:p>
            <a:pPr indent="0" marL="0">
              <a:buNone/>
            </a:pPr>
            <a:r>
              <a:rPr b="1" dirty="0" lang="en-US" smtClean="0">
                <a:solidFill>
                  <a:srgbClr val="00B0F0"/>
                </a:solidFill>
              </a:rPr>
              <a:t>During second stage of </a:t>
            </a:r>
            <a:r>
              <a:rPr b="1" dirty="0" lang="en-US" err="1" smtClean="0">
                <a:solidFill>
                  <a:srgbClr val="00B0F0"/>
                </a:solidFill>
              </a:rPr>
              <a:t>labour</a:t>
            </a:r>
            <a:r>
              <a:rPr b="1" dirty="0" lang="en-US" smtClean="0">
                <a:solidFill>
                  <a:srgbClr val="00B0F0"/>
                </a:solidFill>
              </a:rPr>
              <a:t>:</a:t>
            </a:r>
          </a:p>
          <a:p>
            <a:pPr>
              <a:buFont typeface="Wingdings" panose="05000000000000000000" pitchFamily="2" charset="2"/>
              <a:buChar char="Ø"/>
            </a:pPr>
            <a:r>
              <a:rPr dirty="0" lang="en-US" smtClean="0"/>
              <a:t>An obstetrician, </a:t>
            </a:r>
            <a:r>
              <a:rPr dirty="0" lang="en-US" err="1" smtClean="0"/>
              <a:t>paediatrician</a:t>
            </a:r>
            <a:r>
              <a:rPr dirty="0" lang="en-US" smtClean="0"/>
              <a:t> and </a:t>
            </a:r>
            <a:r>
              <a:rPr dirty="0" lang="en-US" err="1" smtClean="0"/>
              <a:t>anaesthetist</a:t>
            </a:r>
            <a:r>
              <a:rPr dirty="0" lang="en-US" smtClean="0"/>
              <a:t> should be present for delivery because of the risk of complications</a:t>
            </a:r>
          </a:p>
          <a:p>
            <a:pPr>
              <a:buFont typeface="Wingdings" panose="05000000000000000000" pitchFamily="2" charset="2"/>
              <a:buChar char="Ø"/>
            </a:pPr>
            <a:r>
              <a:rPr dirty="0" lang="en-US" smtClean="0"/>
              <a:t>Monitoring of both </a:t>
            </a:r>
            <a:r>
              <a:rPr dirty="0" lang="en-US" err="1" smtClean="0"/>
              <a:t>foetal</a:t>
            </a:r>
            <a:r>
              <a:rPr dirty="0" lang="en-US" smtClean="0"/>
              <a:t> hearts should continue</a:t>
            </a:r>
          </a:p>
          <a:p>
            <a:pPr>
              <a:buFont typeface="Wingdings" panose="05000000000000000000" pitchFamily="2" charset="2"/>
              <a:buChar char="Ø"/>
            </a:pPr>
            <a:r>
              <a:rPr dirty="0" lang="en-US" smtClean="0"/>
              <a:t>An elective episiotomy may be performed to shorten first stage if it is premature </a:t>
            </a:r>
            <a:r>
              <a:rPr dirty="0" lang="en-US" err="1" smtClean="0"/>
              <a:t>labour</a:t>
            </a:r>
            <a:r>
              <a:rPr dirty="0" lang="en-US" smtClean="0"/>
              <a:t> or the second twin is breech to prevent intracranial injury</a:t>
            </a:r>
          </a:p>
          <a:p>
            <a:pPr>
              <a:buFont typeface="Wingdings" panose="05000000000000000000" pitchFamily="2" charset="2"/>
              <a:buChar char="Ø"/>
            </a:pPr>
            <a:r>
              <a:rPr dirty="0" lang="en-US" smtClean="0"/>
              <a:t>After delivery of the first twin , not time of delivery, sex,  APGAR score, and </a:t>
            </a:r>
            <a:r>
              <a:rPr dirty="0" lang="en-US" err="1" smtClean="0"/>
              <a:t>lable</a:t>
            </a:r>
            <a:r>
              <a:rPr dirty="0" lang="en-US" smtClean="0"/>
              <a:t> the baby ‘twin one’ immediately confirm with the mother before applying on the infants ankle or wrist, place the baby on skin to skin and initiate breast feeding if the baby is stable .if unstable resuscitation hand over to the </a:t>
            </a:r>
            <a:r>
              <a:rPr dirty="0" lang="en-US" err="1" smtClean="0"/>
              <a:t>paediatrician</a:t>
            </a:r>
            <a:endParaRPr dirty="0" lang="en-US" smtClean="0"/>
          </a:p>
          <a:p>
            <a:pPr>
              <a:buFont typeface="Wingdings" panose="05000000000000000000" pitchFamily="2" charset="2"/>
              <a:buChar char="Ø"/>
            </a:pPr>
            <a:endParaRPr dirty="0" lang="en-US" smtClean="0"/>
          </a:p>
          <a:p>
            <a:pPr>
              <a:buFont typeface="Wingdings" panose="05000000000000000000" pitchFamily="2" charset="2"/>
              <a:buChar char="Ø"/>
            </a:pPr>
            <a:endParaRPr dirty="0" lang="en-US"/>
          </a:p>
        </p:txBody>
      </p:sp>
      <p:sp>
        <p:nvSpPr>
          <p:cNvPr id="1048772" name="Slide Number Placeholder 4"/>
          <p:cNvSpPr>
            <a:spLocks noGrp="1"/>
          </p:cNvSpPr>
          <p:nvPr>
            <p:ph type="sldNum" sz="quarter" idx="12"/>
          </p:nvPr>
        </p:nvSpPr>
        <p:spPr/>
        <p:txBody>
          <a:bodyPr/>
          <a:p>
            <a:fld id="{5F0F26D2-990D-4104-B198-15B1F813F25B}"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773" name="Title 1"/>
          <p:cNvSpPr>
            <a:spLocks noGrp="1"/>
          </p:cNvSpPr>
          <p:nvPr>
            <p:ph type="title"/>
          </p:nvPr>
        </p:nvSpPr>
        <p:spPr>
          <a:xfrm>
            <a:off x="838200" y="1"/>
            <a:ext cx="10515600" cy="850006"/>
          </a:xfrm>
        </p:spPr>
        <p:txBody>
          <a:bodyPr>
            <a:normAutofit/>
          </a:bodyPr>
          <a:p>
            <a:pPr algn="ctr"/>
            <a:r>
              <a:rPr dirty="0" lang="en-US" smtClean="0">
                <a:solidFill>
                  <a:srgbClr val="00B0F0"/>
                </a:solidFill>
              </a:rPr>
              <a:t>Second stage…………</a:t>
            </a:r>
            <a:endParaRPr dirty="0" lang="en-US">
              <a:solidFill>
                <a:srgbClr val="00B0F0"/>
              </a:solidFill>
            </a:endParaRPr>
          </a:p>
        </p:txBody>
      </p:sp>
      <p:sp>
        <p:nvSpPr>
          <p:cNvPr id="1048774" name="Content Placeholder 2"/>
          <p:cNvSpPr>
            <a:spLocks noGrp="1"/>
          </p:cNvSpPr>
          <p:nvPr>
            <p:ph idx="1"/>
          </p:nvPr>
        </p:nvSpPr>
        <p:spPr>
          <a:xfrm>
            <a:off x="902595" y="977499"/>
            <a:ext cx="11230377" cy="5743976"/>
          </a:xfrm>
        </p:spPr>
        <p:txBody>
          <a:bodyPr>
            <a:normAutofit/>
          </a:bodyPr>
          <a:p>
            <a:pPr lvl="0">
              <a:lnSpc>
                <a:spcPct val="120000"/>
              </a:lnSpc>
              <a:buFont typeface="Wingdings" panose="05000000000000000000" pitchFamily="2" charset="2"/>
              <a:buChar char="Ø"/>
            </a:pPr>
            <a:r>
              <a:rPr dirty="0" sz="3000" lang="en-US">
                <a:solidFill>
                  <a:prstClr val="black"/>
                </a:solidFill>
              </a:rPr>
              <a:t>perform abdominal examination to </a:t>
            </a:r>
            <a:r>
              <a:rPr dirty="0" sz="3000" lang="en-US" smtClean="0">
                <a:solidFill>
                  <a:prstClr val="black"/>
                </a:solidFill>
              </a:rPr>
              <a:t> </a:t>
            </a:r>
            <a:r>
              <a:rPr dirty="0" sz="3000" lang="en-US">
                <a:solidFill>
                  <a:prstClr val="black"/>
                </a:solidFill>
              </a:rPr>
              <a:t>ascertain lie, presentation and position of the second </a:t>
            </a:r>
            <a:r>
              <a:rPr dirty="0" sz="3000" lang="en-US" err="1">
                <a:solidFill>
                  <a:prstClr val="black"/>
                </a:solidFill>
              </a:rPr>
              <a:t>foetus</a:t>
            </a:r>
            <a:r>
              <a:rPr dirty="0" sz="3000" lang="en-US">
                <a:solidFill>
                  <a:prstClr val="black"/>
                </a:solidFill>
              </a:rPr>
              <a:t> and to auscultate  the </a:t>
            </a:r>
            <a:r>
              <a:rPr dirty="0" sz="3000" lang="en-US" err="1">
                <a:solidFill>
                  <a:prstClr val="black"/>
                </a:solidFill>
              </a:rPr>
              <a:t>foetal</a:t>
            </a:r>
            <a:r>
              <a:rPr dirty="0" sz="3000" lang="en-US">
                <a:solidFill>
                  <a:prstClr val="black"/>
                </a:solidFill>
              </a:rPr>
              <a:t> </a:t>
            </a:r>
            <a:r>
              <a:rPr dirty="0" sz="3000" lang="en-US" smtClean="0">
                <a:solidFill>
                  <a:prstClr val="black"/>
                </a:solidFill>
              </a:rPr>
              <a:t>heart rate.</a:t>
            </a:r>
            <a:endParaRPr dirty="0" sz="3000" lang="en-US">
              <a:solidFill>
                <a:prstClr val="black"/>
              </a:solidFill>
            </a:endParaRPr>
          </a:p>
          <a:p>
            <a:pPr lvl="0">
              <a:lnSpc>
                <a:spcPct val="120000"/>
              </a:lnSpc>
              <a:buFont typeface="Wingdings" panose="05000000000000000000" pitchFamily="2" charset="2"/>
              <a:buChar char="Ø"/>
            </a:pPr>
            <a:r>
              <a:rPr dirty="0" sz="3000" lang="en-US">
                <a:solidFill>
                  <a:prstClr val="black"/>
                </a:solidFill>
              </a:rPr>
              <a:t>If lie is not longitudinal an attempt is made to correct it by external  cephalic version</a:t>
            </a:r>
          </a:p>
          <a:p>
            <a:pPr lvl="0">
              <a:lnSpc>
                <a:spcPct val="120000"/>
              </a:lnSpc>
              <a:buFont typeface="Wingdings" panose="05000000000000000000" pitchFamily="2" charset="2"/>
              <a:buChar char="Ø"/>
            </a:pPr>
            <a:r>
              <a:rPr dirty="0" sz="3000" lang="en-US">
                <a:solidFill>
                  <a:prstClr val="black"/>
                </a:solidFill>
              </a:rPr>
              <a:t>If longitudinal VE is done to confirm the presentation</a:t>
            </a:r>
          </a:p>
          <a:p>
            <a:pPr lvl="0">
              <a:lnSpc>
                <a:spcPct val="120000"/>
              </a:lnSpc>
              <a:buFont typeface="Wingdings" panose="05000000000000000000" pitchFamily="2" charset="2"/>
              <a:buChar char="Ø"/>
            </a:pPr>
            <a:r>
              <a:rPr dirty="0" sz="3000" lang="en-US">
                <a:solidFill>
                  <a:prstClr val="black"/>
                </a:solidFill>
              </a:rPr>
              <a:t>If it is not engaged it is pushed to the pelvis by </a:t>
            </a:r>
            <a:r>
              <a:rPr dirty="0" sz="3000" lang="en-US" smtClean="0">
                <a:solidFill>
                  <a:prstClr val="black"/>
                </a:solidFill>
              </a:rPr>
              <a:t>fundal </a:t>
            </a:r>
            <a:r>
              <a:rPr dirty="0" sz="3000" lang="en-US">
                <a:solidFill>
                  <a:prstClr val="black"/>
                </a:solidFill>
              </a:rPr>
              <a:t>pressure before the second sac of membranes is ruptured, check the F</a:t>
            </a:r>
            <a:r>
              <a:rPr dirty="0" sz="3000" lang="en-US" smtClean="0">
                <a:solidFill>
                  <a:prstClr val="black"/>
                </a:solidFill>
              </a:rPr>
              <a:t>HR </a:t>
            </a:r>
            <a:endParaRPr dirty="0" sz="3000" lang="en-US">
              <a:solidFill>
                <a:prstClr val="black"/>
              </a:solidFill>
            </a:endParaRPr>
          </a:p>
          <a:p>
            <a:endParaRPr dirty="0" lang="en-US"/>
          </a:p>
        </p:txBody>
      </p:sp>
      <p:sp>
        <p:nvSpPr>
          <p:cNvPr id="1048775" name="Slide Number Placeholder 4"/>
          <p:cNvSpPr>
            <a:spLocks noGrp="1"/>
          </p:cNvSpPr>
          <p:nvPr>
            <p:ph type="sldNum" sz="quarter" idx="12"/>
          </p:nvPr>
        </p:nvSpPr>
        <p:spPr/>
        <p:txBody>
          <a:bodyPr/>
          <a:p>
            <a:fld id="{5F0F26D2-990D-4104-B198-15B1F813F25B}"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8624" name="Title 1"/>
          <p:cNvSpPr>
            <a:spLocks noGrp="1"/>
          </p:cNvSpPr>
          <p:nvPr>
            <p:ph type="title"/>
          </p:nvPr>
        </p:nvSpPr>
        <p:spPr/>
        <p:txBody>
          <a:bodyPr/>
          <a:p>
            <a:pPr algn="ctr"/>
            <a:r>
              <a:rPr b="1" dirty="0" lang="en-US" smtClean="0">
                <a:solidFill>
                  <a:srgbClr val="00B0F0"/>
                </a:solidFill>
              </a:rPr>
              <a:t>Complications of pregnancy </a:t>
            </a:r>
            <a:br>
              <a:rPr b="1" dirty="0" lang="en-US" smtClean="0">
                <a:solidFill>
                  <a:srgbClr val="00B0F0"/>
                </a:solidFill>
              </a:rPr>
            </a:br>
            <a:r>
              <a:rPr b="1" dirty="0" lang="en-US" smtClean="0">
                <a:solidFill>
                  <a:srgbClr val="00B0F0"/>
                </a:solidFill>
              </a:rPr>
              <a:t>( obstetric conditions)</a:t>
            </a:r>
            <a:endParaRPr b="1" dirty="0" lang="en-US">
              <a:solidFill>
                <a:srgbClr val="00B0F0"/>
              </a:solidFill>
            </a:endParaRPr>
          </a:p>
        </p:txBody>
      </p:sp>
      <p:sp>
        <p:nvSpPr>
          <p:cNvPr id="1048625" name="Content Placeholder 2"/>
          <p:cNvSpPr>
            <a:spLocks noGrp="1"/>
          </p:cNvSpPr>
          <p:nvPr>
            <p:ph idx="1"/>
          </p:nvPr>
        </p:nvSpPr>
        <p:spPr/>
        <p:txBody>
          <a:bodyPr>
            <a:normAutofit lnSpcReduction="10000"/>
          </a:bodyPr>
          <a:p>
            <a:r>
              <a:rPr dirty="0" lang="en-US" smtClean="0"/>
              <a:t>These are :</a:t>
            </a:r>
          </a:p>
          <a:p>
            <a:pPr indent="-514350" lvl="3" marL="1885950">
              <a:buAutoNum type="arabicPeriod"/>
            </a:pPr>
            <a:r>
              <a:rPr dirty="0" sz="2800" lang="en-US" smtClean="0"/>
              <a:t>Hyperemesis gravidarum </a:t>
            </a:r>
          </a:p>
          <a:p>
            <a:pPr indent="-514350" lvl="3" marL="1885950">
              <a:buAutoNum type="arabicPeriod"/>
            </a:pPr>
            <a:r>
              <a:rPr dirty="0" sz="2800" lang="en-US" smtClean="0"/>
              <a:t>Multiple pregnancy</a:t>
            </a:r>
          </a:p>
          <a:p>
            <a:pPr indent="-514350" lvl="3" marL="1885950">
              <a:buAutoNum type="arabicPeriod"/>
            </a:pPr>
            <a:r>
              <a:rPr dirty="0" sz="2800" lang="en-US" err="1" smtClean="0"/>
              <a:t>Poyhydromnious</a:t>
            </a:r>
            <a:r>
              <a:rPr dirty="0" sz="2800" lang="en-US" smtClean="0"/>
              <a:t> </a:t>
            </a:r>
          </a:p>
          <a:p>
            <a:pPr indent="-514350" lvl="3" marL="1885950">
              <a:buAutoNum type="arabicPeriod"/>
            </a:pPr>
            <a:r>
              <a:rPr dirty="0" sz="2800" lang="en-US" err="1" smtClean="0"/>
              <a:t>Oligohydromnious</a:t>
            </a:r>
            <a:endParaRPr dirty="0" sz="2800" lang="en-US" smtClean="0"/>
          </a:p>
          <a:p>
            <a:pPr indent="-514350" lvl="3" marL="1885950">
              <a:buAutoNum type="arabicPeriod"/>
            </a:pPr>
            <a:r>
              <a:rPr dirty="0" sz="2800" lang="en-US" smtClean="0"/>
              <a:t>Preeclampsia</a:t>
            </a:r>
          </a:p>
          <a:p>
            <a:pPr indent="-514350" lvl="3" marL="1885950">
              <a:buAutoNum type="arabicPeriod"/>
            </a:pPr>
            <a:r>
              <a:rPr dirty="0" sz="2800" lang="en-US" smtClean="0"/>
              <a:t>Eclampsia </a:t>
            </a:r>
          </a:p>
          <a:p>
            <a:pPr indent="-514350" lvl="3" marL="1885950">
              <a:buAutoNum type="arabicPeriod"/>
            </a:pPr>
            <a:r>
              <a:rPr dirty="0" sz="2800" lang="en-US" smtClean="0"/>
              <a:t>Premature rupture of membranes</a:t>
            </a:r>
          </a:p>
          <a:p>
            <a:pPr indent="-514350" lvl="3" marL="1885950">
              <a:buAutoNum type="arabicPeriod"/>
            </a:pPr>
            <a:r>
              <a:rPr dirty="0" sz="2800" lang="en-US" smtClean="0"/>
              <a:t>Postdatism</a:t>
            </a:r>
          </a:p>
          <a:p>
            <a:pPr indent="-514350" lvl="3" marL="1885950">
              <a:buAutoNum type="arabicPeriod"/>
            </a:pPr>
            <a:r>
              <a:rPr dirty="0" sz="2800" lang="en-US" smtClean="0"/>
              <a:t>Premature </a:t>
            </a:r>
            <a:r>
              <a:rPr dirty="0" sz="2800" lang="en-US" err="1" smtClean="0"/>
              <a:t>labour</a:t>
            </a:r>
            <a:endParaRPr dirty="0" sz="2800" lang="en-US" smtClean="0"/>
          </a:p>
          <a:p>
            <a:pPr indent="0" marL="0">
              <a:buNone/>
            </a:pPr>
            <a:endParaRPr dirty="0" lang="en-US" smtClean="0"/>
          </a:p>
        </p:txBody>
      </p:sp>
      <p:sp>
        <p:nvSpPr>
          <p:cNvPr id="1048626" name="Slide Number Placeholder 4"/>
          <p:cNvSpPr>
            <a:spLocks noGrp="1"/>
          </p:cNvSpPr>
          <p:nvPr>
            <p:ph type="sldNum" sz="quarter" idx="12"/>
          </p:nvPr>
        </p:nvSpPr>
        <p:spPr/>
        <p:txBody>
          <a:bodyPr/>
          <a:p>
            <a:fld id="{5F0F26D2-990D-4104-B198-15B1F813F25B}"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776" name="Title 1"/>
          <p:cNvSpPr>
            <a:spLocks noGrp="1"/>
          </p:cNvSpPr>
          <p:nvPr>
            <p:ph type="title"/>
          </p:nvPr>
        </p:nvSpPr>
        <p:spPr>
          <a:xfrm>
            <a:off x="838200" y="365126"/>
            <a:ext cx="10515600" cy="858368"/>
          </a:xfrm>
        </p:spPr>
        <p:txBody>
          <a:bodyPr/>
          <a:p>
            <a:pPr algn="ctr"/>
            <a:r>
              <a:rPr dirty="0" lang="en-US" smtClean="0">
                <a:solidFill>
                  <a:srgbClr val="00B0F0"/>
                </a:solidFill>
              </a:rPr>
              <a:t>Second stage………</a:t>
            </a:r>
            <a:endParaRPr dirty="0" lang="en-US">
              <a:solidFill>
                <a:srgbClr val="00B0F0"/>
              </a:solidFill>
            </a:endParaRPr>
          </a:p>
        </p:txBody>
      </p:sp>
      <p:sp>
        <p:nvSpPr>
          <p:cNvPr id="1048777" name="Content Placeholder 2"/>
          <p:cNvSpPr>
            <a:spLocks noGrp="1"/>
          </p:cNvSpPr>
          <p:nvPr>
            <p:ph idx="1"/>
          </p:nvPr>
        </p:nvSpPr>
        <p:spPr>
          <a:xfrm>
            <a:off x="1004552" y="1094704"/>
            <a:ext cx="10515600" cy="4837560"/>
          </a:xfrm>
        </p:spPr>
        <p:txBody>
          <a:bodyPr>
            <a:normAutofit fontScale="96429" lnSpcReduction="10000"/>
          </a:bodyPr>
          <a:p>
            <a:pPr lvl="0">
              <a:lnSpc>
                <a:spcPct val="120000"/>
              </a:lnSpc>
              <a:buFont typeface="Wingdings" panose="05000000000000000000" pitchFamily="2" charset="2"/>
              <a:buChar char="Ø"/>
            </a:pPr>
            <a:r>
              <a:rPr dirty="0" lang="en-US">
                <a:solidFill>
                  <a:prstClr val="black"/>
                </a:solidFill>
              </a:rPr>
              <a:t>Assess uterine contractions if </a:t>
            </a:r>
            <a:r>
              <a:rPr dirty="0" lang="en-US" smtClean="0">
                <a:solidFill>
                  <a:prstClr val="black"/>
                </a:solidFill>
              </a:rPr>
              <a:t>absent in ten minutes </a:t>
            </a:r>
            <a:r>
              <a:rPr dirty="0" lang="en-US">
                <a:solidFill>
                  <a:prstClr val="black"/>
                </a:solidFill>
              </a:rPr>
              <a:t>start oxytocin drip to stimulate  </a:t>
            </a:r>
            <a:r>
              <a:rPr dirty="0" lang="en-US" smtClean="0">
                <a:solidFill>
                  <a:prstClr val="black"/>
                </a:solidFill>
              </a:rPr>
              <a:t>contractions.</a:t>
            </a:r>
            <a:endParaRPr dirty="0" lang="en-US">
              <a:solidFill>
                <a:prstClr val="black"/>
              </a:solidFill>
            </a:endParaRPr>
          </a:p>
          <a:p>
            <a:pPr lvl="0">
              <a:lnSpc>
                <a:spcPct val="120000"/>
              </a:lnSpc>
              <a:buFont typeface="Wingdings" panose="05000000000000000000" pitchFamily="2" charset="2"/>
              <a:buChar char="Ø"/>
            </a:pPr>
            <a:r>
              <a:rPr dirty="0" lang="en-US">
                <a:solidFill>
                  <a:prstClr val="black"/>
                </a:solidFill>
              </a:rPr>
              <a:t>Give oxygen by mask to prevent  </a:t>
            </a:r>
            <a:r>
              <a:rPr dirty="0" lang="en-US" err="1">
                <a:solidFill>
                  <a:prstClr val="black"/>
                </a:solidFill>
              </a:rPr>
              <a:t>foetal</a:t>
            </a:r>
            <a:r>
              <a:rPr dirty="0" lang="en-US">
                <a:solidFill>
                  <a:prstClr val="black"/>
                </a:solidFill>
              </a:rPr>
              <a:t> hypoxia of 2</a:t>
            </a:r>
            <a:r>
              <a:rPr baseline="30000" dirty="0" lang="en-US">
                <a:solidFill>
                  <a:prstClr val="black"/>
                </a:solidFill>
              </a:rPr>
              <a:t>nd</a:t>
            </a:r>
            <a:r>
              <a:rPr dirty="0" lang="en-US">
                <a:solidFill>
                  <a:prstClr val="black"/>
                </a:solidFill>
              </a:rPr>
              <a:t> twin due to reduced placental site after delivery of the 1</a:t>
            </a:r>
            <a:r>
              <a:rPr baseline="30000" dirty="0" lang="en-US">
                <a:solidFill>
                  <a:prstClr val="black"/>
                </a:solidFill>
              </a:rPr>
              <a:t>st</a:t>
            </a:r>
            <a:r>
              <a:rPr dirty="0" lang="en-US">
                <a:solidFill>
                  <a:prstClr val="black"/>
                </a:solidFill>
              </a:rPr>
              <a:t> twin</a:t>
            </a:r>
          </a:p>
          <a:p>
            <a:pPr lvl="0">
              <a:lnSpc>
                <a:spcPct val="120000"/>
              </a:lnSpc>
              <a:buFont typeface="Wingdings" panose="05000000000000000000" pitchFamily="2" charset="2"/>
              <a:buChar char="Ø"/>
            </a:pPr>
            <a:r>
              <a:rPr dirty="0" lang="en-US">
                <a:solidFill>
                  <a:prstClr val="black"/>
                </a:solidFill>
              </a:rPr>
              <a:t>Deliver will proceed as normal in vertex presentation but if it is breech the  midwife may need to hand </a:t>
            </a:r>
            <a:r>
              <a:rPr dirty="0" lang="en-US" smtClean="0">
                <a:solidFill>
                  <a:prstClr val="black"/>
                </a:solidFill>
              </a:rPr>
              <a:t>over the delivery </a:t>
            </a:r>
            <a:r>
              <a:rPr dirty="0" lang="en-US">
                <a:solidFill>
                  <a:prstClr val="black"/>
                </a:solidFill>
              </a:rPr>
              <a:t>to the doctor or most </a:t>
            </a:r>
            <a:r>
              <a:rPr dirty="0" lang="en-US" smtClean="0">
                <a:solidFill>
                  <a:prstClr val="black"/>
                </a:solidFill>
              </a:rPr>
              <a:t>senior or expert in breech delivery. </a:t>
            </a:r>
            <a:r>
              <a:rPr dirty="0" lang="en-US">
                <a:solidFill>
                  <a:prstClr val="black"/>
                </a:solidFill>
              </a:rPr>
              <a:t>Delivery should be complete in 15-20 minutes</a:t>
            </a:r>
          </a:p>
          <a:p>
            <a:pPr lvl="0">
              <a:lnSpc>
                <a:spcPct val="120000"/>
              </a:lnSpc>
              <a:buFont typeface="Wingdings" panose="05000000000000000000" pitchFamily="2" charset="2"/>
              <a:buChar char="Ø"/>
            </a:pPr>
            <a:r>
              <a:rPr dirty="0" lang="en-US">
                <a:solidFill>
                  <a:prstClr val="black"/>
                </a:solidFill>
              </a:rPr>
              <a:t>After delivery note time , sex, APGAR score, </a:t>
            </a:r>
            <a:r>
              <a:rPr dirty="0" lang="en-US" err="1">
                <a:solidFill>
                  <a:prstClr val="black"/>
                </a:solidFill>
              </a:rPr>
              <a:t>lable</a:t>
            </a:r>
            <a:r>
              <a:rPr dirty="0" lang="en-US">
                <a:solidFill>
                  <a:prstClr val="black"/>
                </a:solidFill>
              </a:rPr>
              <a:t> ‘twin two’</a:t>
            </a:r>
          </a:p>
          <a:p>
            <a:endParaRPr dirty="0" lang="en-US"/>
          </a:p>
        </p:txBody>
      </p:sp>
      <p:sp>
        <p:nvSpPr>
          <p:cNvPr id="1048778" name="Slide Number Placeholder 4"/>
          <p:cNvSpPr>
            <a:spLocks noGrp="1"/>
          </p:cNvSpPr>
          <p:nvPr>
            <p:ph type="sldNum" sz="quarter" idx="12"/>
          </p:nvPr>
        </p:nvSpPr>
        <p:spPr/>
        <p:txBody>
          <a:bodyPr/>
          <a:p>
            <a:fld id="{5F0F26D2-990D-4104-B198-15B1F813F25B}"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779" name="Title 1"/>
          <p:cNvSpPr>
            <a:spLocks noGrp="1"/>
          </p:cNvSpPr>
          <p:nvPr>
            <p:ph type="title"/>
          </p:nvPr>
        </p:nvSpPr>
        <p:spPr>
          <a:xfrm>
            <a:off x="838200" y="141668"/>
            <a:ext cx="10515600" cy="721218"/>
          </a:xfrm>
        </p:spPr>
        <p:txBody>
          <a:bodyPr>
            <a:normAutofit/>
          </a:bodyPr>
          <a:p>
            <a:pPr algn="ctr"/>
            <a:r>
              <a:rPr dirty="0" lang="en-US" smtClean="0">
                <a:solidFill>
                  <a:srgbClr val="00B0F0"/>
                </a:solidFill>
              </a:rPr>
              <a:t>Second stage……………………</a:t>
            </a:r>
            <a:endParaRPr dirty="0" lang="en-US">
              <a:solidFill>
                <a:srgbClr val="00B0F0"/>
              </a:solidFill>
            </a:endParaRPr>
          </a:p>
        </p:txBody>
      </p:sp>
      <p:sp>
        <p:nvSpPr>
          <p:cNvPr id="1048780" name="Content Placeholder 2"/>
          <p:cNvSpPr>
            <a:spLocks noGrp="1"/>
          </p:cNvSpPr>
          <p:nvPr>
            <p:ph idx="1"/>
          </p:nvPr>
        </p:nvSpPr>
        <p:spPr>
          <a:xfrm>
            <a:off x="838200" y="965916"/>
            <a:ext cx="10515600" cy="5390434"/>
          </a:xfrm>
        </p:spPr>
        <p:txBody>
          <a:bodyPr>
            <a:normAutofit/>
          </a:bodyPr>
          <a:p>
            <a:pPr lvl="2">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In </a:t>
            </a:r>
            <a:r>
              <a:rPr dirty="0" sz="2800" lang="en-US">
                <a:solidFill>
                  <a:prstClr val="black"/>
                </a:solidFill>
                <a:ea typeface="Times New Roman" panose="02020603050405020304" pitchFamily="18" charset="0"/>
                <a:cs typeface="Times New Roman" panose="02020603050405020304" pitchFamily="18" charset="0"/>
              </a:rPr>
              <a:t>case of retained subsequent baby (&gt;30 minutes after delivery of first twin), consider C/section </a:t>
            </a:r>
            <a:endParaRPr dirty="0" sz="2800" lang="en-US" smtClean="0">
              <a:solidFill>
                <a:prstClr val="black"/>
              </a:solidFill>
              <a:ea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After delivery of the 2</a:t>
            </a:r>
            <a:r>
              <a:rPr baseline="30000" dirty="0" sz="2800" lang="en-US" smtClean="0">
                <a:solidFill>
                  <a:prstClr val="black"/>
                </a:solidFill>
                <a:ea typeface="Times New Roman" panose="02020603050405020304" pitchFamily="18" charset="0"/>
                <a:cs typeface="Times New Roman" panose="02020603050405020304" pitchFamily="18" charset="0"/>
              </a:rPr>
              <a:t>nd</a:t>
            </a:r>
            <a:r>
              <a:rPr dirty="0" sz="2800" lang="en-US" smtClean="0">
                <a:solidFill>
                  <a:prstClr val="black"/>
                </a:solidFill>
                <a:ea typeface="Times New Roman" panose="02020603050405020304" pitchFamily="18" charset="0"/>
                <a:cs typeface="Times New Roman" panose="02020603050405020304" pitchFamily="18" charset="0"/>
              </a:rPr>
              <a:t> twin, </a:t>
            </a:r>
            <a:r>
              <a:rPr dirty="0" sz="2800" lang="en-US" smtClean="0">
                <a:ea typeface="Times New Roman" panose="02020603050405020304" pitchFamily="18" charset="0"/>
                <a:cs typeface="Times New Roman" panose="02020603050405020304" pitchFamily="18" charset="0"/>
              </a:rPr>
              <a:t>Palpate </a:t>
            </a:r>
            <a:r>
              <a:rPr dirty="0" sz="2800" lang="en-US">
                <a:ea typeface="Times New Roman" panose="02020603050405020304" pitchFamily="18" charset="0"/>
                <a:cs typeface="Times New Roman" panose="02020603050405020304" pitchFamily="18" charset="0"/>
              </a:rPr>
              <a:t>uterus and ensure that there is no baby before giving oxytocin </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Conduct </a:t>
            </a:r>
            <a:r>
              <a:rPr dirty="0" sz="2800" lang="en-US">
                <a:ea typeface="Times New Roman" panose="02020603050405020304" pitchFamily="18" charset="0"/>
                <a:cs typeface="Times New Roman" panose="02020603050405020304" pitchFamily="18" charset="0"/>
              </a:rPr>
              <a:t>active management of third stage of </a:t>
            </a:r>
            <a:r>
              <a:rPr dirty="0" sz="2800" lang="en-US" err="1">
                <a:ea typeface="Times New Roman" panose="02020603050405020304" pitchFamily="18" charset="0"/>
                <a:cs typeface="Times New Roman" panose="02020603050405020304" pitchFamily="18" charset="0"/>
              </a:rPr>
              <a:t>labour</a:t>
            </a:r>
            <a:r>
              <a:rPr dirty="0" sz="2800" lang="en-US">
                <a:ea typeface="Times New Roman" panose="02020603050405020304" pitchFamily="18" charset="0"/>
                <a:cs typeface="Times New Roman" panose="02020603050405020304" pitchFamily="18" charset="0"/>
              </a:rPr>
              <a:t>  </a:t>
            </a:r>
            <a:endParaRPr dirty="0" sz="2800" lang="en-US" smtClean="0">
              <a:ea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Examine </a:t>
            </a:r>
            <a:r>
              <a:rPr dirty="0" sz="2800" lang="en-US">
                <a:ea typeface="Times New Roman" panose="02020603050405020304" pitchFamily="18" charset="0"/>
                <a:cs typeface="Times New Roman" panose="02020603050405020304" pitchFamily="18" charset="0"/>
              </a:rPr>
              <a:t>placenta(s</a:t>
            </a:r>
            <a:r>
              <a:rPr dirty="0" sz="2800" lang="en-US" smtClean="0">
                <a:ea typeface="Times New Roman" panose="02020603050405020304" pitchFamily="18" charset="0"/>
                <a:cs typeface="Times New Roman" panose="02020603050405020304" pitchFamily="18" charset="0"/>
              </a:rPr>
              <a:t>)</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Continue </a:t>
            </a:r>
            <a:r>
              <a:rPr dirty="0" sz="2800" lang="en-US">
                <a:ea typeface="Times New Roman" panose="02020603050405020304" pitchFamily="18" charset="0"/>
                <a:cs typeface="Times New Roman" panose="02020603050405020304" pitchFamily="18" charset="0"/>
              </a:rPr>
              <a:t>with IV oxytocin for one hour after delivery of </a:t>
            </a:r>
            <a:r>
              <a:rPr dirty="0" sz="2800" lang="en-US" smtClean="0">
                <a:ea typeface="Times New Roman" panose="02020603050405020304" pitchFamily="18" charset="0"/>
                <a:cs typeface="Times New Roman" panose="02020603050405020304" pitchFamily="18" charset="0"/>
              </a:rPr>
              <a:t>placenta to ensure uterus is well contracted and prevent PPH due to uterine atony</a:t>
            </a:r>
            <a:endParaRPr dirty="0" sz="2800" lang="en-US" smtClean="0">
              <a:solidFill>
                <a:prstClr val="black"/>
              </a:solidFill>
              <a:ea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dirty="0" sz="2800" lang="en-US" smtClean="0">
                <a:solidFill>
                  <a:prstClr val="black"/>
                </a:solidFill>
                <a:ea typeface="Times New Roman" panose="02020603050405020304" pitchFamily="18" charset="0"/>
                <a:cs typeface="Times New Roman" panose="02020603050405020304" pitchFamily="18" charset="0"/>
              </a:rPr>
              <a:t>Double </a:t>
            </a:r>
            <a:r>
              <a:rPr dirty="0" sz="2800" lang="en-US">
                <a:solidFill>
                  <a:prstClr val="black"/>
                </a:solidFill>
                <a:ea typeface="Times New Roman" panose="02020603050405020304" pitchFamily="18" charset="0"/>
                <a:cs typeface="Times New Roman" panose="02020603050405020304" pitchFamily="18" charset="0"/>
              </a:rPr>
              <a:t>setup is recommended for delivery. </a:t>
            </a:r>
            <a:endParaRPr dirty="0" sz="2800" lang="en-US" smtClean="0">
              <a:ea typeface="Times New Roman" panose="02020603050405020304" pitchFamily="18" charset="0"/>
              <a:cs typeface="Times New Roman" panose="02020603050405020304" pitchFamily="18" charset="0"/>
            </a:endParaRPr>
          </a:p>
          <a:p>
            <a:pPr lvl="0"/>
            <a:endParaRPr dirty="0" sz="2400" lang="en-US" smtClean="0">
              <a:latin typeface="Calibri" panose="020F0502020204030204" pitchFamily="34" charset="0"/>
              <a:ea typeface="Times New Roman" panose="02020603050405020304" pitchFamily="18" charset="0"/>
              <a:cs typeface="Times New Roman" panose="02020603050405020304" pitchFamily="18" charset="0"/>
            </a:endParaRPr>
          </a:p>
          <a:p>
            <a:pPr lvl="0"/>
            <a:endParaRPr dirty="0" lang="en-US" smtClean="0">
              <a:solidFill>
                <a:prstClr val="black"/>
              </a:solidFill>
              <a:ea typeface="Times New Roman" panose="02020603050405020304" pitchFamily="18" charset="0"/>
              <a:cs typeface="Times New Roman" panose="02020603050405020304" pitchFamily="18" charset="0"/>
            </a:endParaRPr>
          </a:p>
          <a:p>
            <a:pPr lvl="0"/>
            <a:endParaRPr dirty="0" sz="2400" lang="en-US">
              <a:solidFill>
                <a:prstClr val="black"/>
              </a:solidFill>
              <a:ea typeface="Calibri" panose="020F0502020204030204" pitchFamily="34" charset="0"/>
              <a:cs typeface="Times New Roman" panose="02020603050405020304" pitchFamily="18" charset="0"/>
            </a:endParaRPr>
          </a:p>
          <a:p>
            <a:endParaRPr dirty="0" lang="en-US"/>
          </a:p>
        </p:txBody>
      </p:sp>
      <p:sp>
        <p:nvSpPr>
          <p:cNvPr id="1048781" name="Slide Number Placeholder 4"/>
          <p:cNvSpPr>
            <a:spLocks noGrp="1"/>
          </p:cNvSpPr>
          <p:nvPr>
            <p:ph type="sldNum" sz="quarter" idx="12"/>
          </p:nvPr>
        </p:nvSpPr>
        <p:spPr/>
        <p:txBody>
          <a:bodyPr/>
          <a:p>
            <a:fld id="{5F0F26D2-990D-4104-B198-15B1F813F25B}"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782" name="Title 1"/>
          <p:cNvSpPr>
            <a:spLocks noGrp="1"/>
          </p:cNvSpPr>
          <p:nvPr>
            <p:ph type="title"/>
          </p:nvPr>
        </p:nvSpPr>
        <p:spPr>
          <a:xfrm>
            <a:off x="838200" y="103031"/>
            <a:ext cx="10515600" cy="1017431"/>
          </a:xfrm>
        </p:spPr>
        <p:txBody>
          <a:bodyPr/>
          <a:p>
            <a:r>
              <a:rPr dirty="0" lang="en-US" smtClean="0">
                <a:solidFill>
                  <a:srgbClr val="00B0F0"/>
                </a:solidFill>
              </a:rPr>
              <a:t>Guidelines for vaginal birth of twins</a:t>
            </a:r>
            <a:endParaRPr dirty="0" lang="en-US">
              <a:solidFill>
                <a:srgbClr val="00B0F0"/>
              </a:solidFill>
            </a:endParaRPr>
          </a:p>
        </p:txBody>
      </p:sp>
      <p:sp>
        <p:nvSpPr>
          <p:cNvPr id="1048783" name="Content Placeholder 2"/>
          <p:cNvSpPr>
            <a:spLocks noGrp="1"/>
          </p:cNvSpPr>
          <p:nvPr>
            <p:ph idx="1"/>
          </p:nvPr>
        </p:nvSpPr>
        <p:spPr>
          <a:xfrm>
            <a:off x="838200" y="1120462"/>
            <a:ext cx="10515600" cy="5357611"/>
          </a:xfrm>
        </p:spPr>
        <p:txBody>
          <a:bodyPr>
            <a:normAutofit/>
          </a:bodyPr>
          <a:p>
            <a:pPr indent="0" marL="0">
              <a:lnSpc>
                <a:spcPct val="100000"/>
              </a:lnSpc>
              <a:buNone/>
            </a:pPr>
            <a:endParaRPr dirty="0" lang="en-US"/>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Availability </a:t>
            </a:r>
            <a:r>
              <a:rPr dirty="0" sz="2800" lang="en-US">
                <a:ea typeface="Times New Roman" panose="02020603050405020304" pitchFamily="18" charset="0"/>
                <a:cs typeface="Times New Roman" panose="02020603050405020304" pitchFamily="18" charset="0"/>
              </a:rPr>
              <a:t>of two units of </a:t>
            </a:r>
            <a:r>
              <a:rPr dirty="0" sz="2800" lang="en-US" smtClean="0">
                <a:ea typeface="Times New Roman" panose="02020603050405020304" pitchFamily="18" charset="0"/>
                <a:cs typeface="Times New Roman" panose="02020603050405020304" pitchFamily="18" charset="0"/>
              </a:rPr>
              <a:t>cross matched </a:t>
            </a:r>
            <a:r>
              <a:rPr dirty="0" sz="2800" lang="en-US">
                <a:ea typeface="Times New Roman" panose="02020603050405020304" pitchFamily="18" charset="0"/>
                <a:cs typeface="Times New Roman" panose="02020603050405020304" pitchFamily="18" charset="0"/>
              </a:rPr>
              <a:t>whole </a:t>
            </a:r>
            <a:r>
              <a:rPr dirty="0" sz="2800" lang="en-US" smtClean="0">
                <a:ea typeface="Times New Roman" panose="02020603050405020304" pitchFamily="18" charset="0"/>
                <a:cs typeface="Times New Roman" panose="02020603050405020304" pitchFamily="18" charset="0"/>
              </a:rPr>
              <a:t>blood.</a:t>
            </a:r>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I.V</a:t>
            </a:r>
            <a:r>
              <a:rPr dirty="0" sz="2800" lang="en-US">
                <a:ea typeface="Times New Roman" panose="02020603050405020304" pitchFamily="18" charset="0"/>
                <a:cs typeface="Times New Roman" panose="02020603050405020304" pitchFamily="18" charset="0"/>
              </a:rPr>
              <a:t>. access with large bore </a:t>
            </a:r>
            <a:r>
              <a:rPr dirty="0" sz="2800" lang="en-US" smtClean="0">
                <a:ea typeface="Times New Roman" panose="02020603050405020304" pitchFamily="18" charset="0"/>
                <a:cs typeface="Times New Roman" panose="02020603050405020304" pitchFamily="18" charset="0"/>
              </a:rPr>
              <a:t>catheter.</a:t>
            </a:r>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Surgical </a:t>
            </a:r>
            <a:r>
              <a:rPr dirty="0" sz="2800" lang="en-US">
                <a:ea typeface="Times New Roman" panose="02020603050405020304" pitchFamily="18" charset="0"/>
                <a:cs typeface="Times New Roman" panose="02020603050405020304" pitchFamily="18" charset="0"/>
              </a:rPr>
              <a:t>suite immediately </a:t>
            </a:r>
            <a:r>
              <a:rPr dirty="0" sz="2800" lang="en-US" smtClean="0">
                <a:ea typeface="Times New Roman" panose="02020603050405020304" pitchFamily="18" charset="0"/>
                <a:cs typeface="Times New Roman" panose="02020603050405020304" pitchFamily="18" charset="0"/>
              </a:rPr>
              <a:t>available.</a:t>
            </a:r>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An </a:t>
            </a:r>
            <a:r>
              <a:rPr dirty="0" sz="2800" lang="en-US">
                <a:ea typeface="Times New Roman" panose="02020603050405020304" pitchFamily="18" charset="0"/>
                <a:cs typeface="Times New Roman" panose="02020603050405020304" pitchFamily="18" charset="0"/>
              </a:rPr>
              <a:t>obstetrician and assistant experienced in vaginal births of </a:t>
            </a:r>
            <a:r>
              <a:rPr dirty="0" sz="2800" lang="en-US" smtClean="0">
                <a:ea typeface="Times New Roman" panose="02020603050405020304" pitchFamily="18" charset="0"/>
                <a:cs typeface="Times New Roman" panose="02020603050405020304" pitchFamily="18" charset="0"/>
              </a:rPr>
              <a:t>twins.</a:t>
            </a:r>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Best </a:t>
            </a:r>
            <a:r>
              <a:rPr dirty="0" sz="2800" lang="en-US">
                <a:ea typeface="Times New Roman" panose="02020603050405020304" pitchFamily="18" charset="0"/>
                <a:cs typeface="Times New Roman" panose="02020603050405020304" pitchFamily="18" charset="0"/>
              </a:rPr>
              <a:t>choice of anesthesia: </a:t>
            </a:r>
            <a:r>
              <a:rPr dirty="0" sz="2800" lang="en-US" smtClean="0">
                <a:ea typeface="Times New Roman" panose="02020603050405020304" pitchFamily="18" charset="0"/>
                <a:cs typeface="Times New Roman" panose="02020603050405020304" pitchFamily="18" charset="0"/>
              </a:rPr>
              <a:t>epidural.</a:t>
            </a:r>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Anesthesia </a:t>
            </a:r>
            <a:r>
              <a:rPr dirty="0" sz="2800" lang="en-US">
                <a:ea typeface="Times New Roman" panose="02020603050405020304" pitchFamily="18" charset="0"/>
                <a:cs typeface="Times New Roman" panose="02020603050405020304" pitchFamily="18" charset="0"/>
              </a:rPr>
              <a:t>provider capable of administering general </a:t>
            </a:r>
            <a:r>
              <a:rPr dirty="0" sz="2800" lang="en-US" smtClean="0">
                <a:ea typeface="Times New Roman" panose="02020603050405020304" pitchFamily="18" charset="0"/>
                <a:cs typeface="Times New Roman" panose="02020603050405020304" pitchFamily="18" charset="0"/>
              </a:rPr>
              <a:t>anesthesia.</a:t>
            </a:r>
          </a:p>
          <a:p>
            <a:pPr indent="-514350" lvl="2" marL="1428750">
              <a:lnSpc>
                <a:spcPct val="100000"/>
              </a:lnSpc>
              <a:buFont typeface="+mj-lt"/>
              <a:buAutoNum type="arabicPeriod"/>
            </a:pPr>
            <a:r>
              <a:rPr dirty="0" sz="2800" lang="en-US" smtClean="0">
                <a:ea typeface="Times New Roman" panose="02020603050405020304" pitchFamily="18" charset="0"/>
                <a:cs typeface="Times New Roman" panose="02020603050405020304" pitchFamily="18" charset="0"/>
              </a:rPr>
              <a:t>Neonatal </a:t>
            </a:r>
            <a:r>
              <a:rPr dirty="0" sz="2800" lang="en-US">
                <a:ea typeface="Times New Roman" panose="02020603050405020304" pitchFamily="18" charset="0"/>
                <a:cs typeface="Times New Roman" panose="02020603050405020304" pitchFamily="18" charset="0"/>
              </a:rPr>
              <a:t>team for each neonate present at birth for neonatal resuscitation.</a:t>
            </a:r>
            <a:endParaRPr dirty="0" sz="2800" lang="en-US">
              <a:ea typeface="Calibri" panose="020F0502020204030204" pitchFamily="34" charset="0"/>
              <a:cs typeface="Times New Roman" panose="02020603050405020304" pitchFamily="18" charset="0"/>
            </a:endParaRPr>
          </a:p>
          <a:p>
            <a:pPr indent="0" marL="0">
              <a:buNone/>
            </a:pPr>
            <a:endParaRPr dirty="0" lang="en-US"/>
          </a:p>
        </p:txBody>
      </p:sp>
      <p:sp>
        <p:nvSpPr>
          <p:cNvPr id="1048784" name="Slide Number Placeholder 4"/>
          <p:cNvSpPr>
            <a:spLocks noGrp="1"/>
          </p:cNvSpPr>
          <p:nvPr>
            <p:ph type="sldNum" sz="quarter" idx="12"/>
          </p:nvPr>
        </p:nvSpPr>
        <p:spPr/>
        <p:txBody>
          <a:bodyPr/>
          <a:p>
            <a:fld id="{5F0F26D2-990D-4104-B198-15B1F813F25B}"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785" name="Title 1"/>
          <p:cNvSpPr>
            <a:spLocks noGrp="1"/>
          </p:cNvSpPr>
          <p:nvPr>
            <p:ph type="title"/>
          </p:nvPr>
        </p:nvSpPr>
        <p:spPr>
          <a:xfrm>
            <a:off x="838200" y="115910"/>
            <a:ext cx="10515600" cy="1043190"/>
          </a:xfrm>
        </p:spPr>
        <p:txBody>
          <a:bodyPr>
            <a:normAutofit fontScale="90000"/>
          </a:bodyPr>
          <a:p>
            <a:pPr algn="ctr"/>
            <a:r>
              <a:rPr dirty="0" lang="en-US" smtClean="0">
                <a:solidFill>
                  <a:srgbClr val="00B0F0"/>
                </a:solidFill>
              </a:rPr>
              <a:t>Complications of </a:t>
            </a:r>
            <a:r>
              <a:rPr dirty="0" lang="en-US" err="1" smtClean="0">
                <a:solidFill>
                  <a:srgbClr val="00B0F0"/>
                </a:solidFill>
              </a:rPr>
              <a:t>labour</a:t>
            </a:r>
            <a:r>
              <a:rPr dirty="0" lang="en-US" smtClean="0">
                <a:solidFill>
                  <a:srgbClr val="00B0F0"/>
                </a:solidFill>
              </a:rPr>
              <a:t> and interventions</a:t>
            </a:r>
            <a:endParaRPr dirty="0" lang="en-US">
              <a:solidFill>
                <a:srgbClr val="00B0F0"/>
              </a:solidFill>
            </a:endParaRPr>
          </a:p>
        </p:txBody>
      </p:sp>
      <p:sp>
        <p:nvSpPr>
          <p:cNvPr id="1048786" name="Content Placeholder 2"/>
          <p:cNvSpPr>
            <a:spLocks noGrp="1"/>
          </p:cNvSpPr>
          <p:nvPr>
            <p:ph idx="1"/>
          </p:nvPr>
        </p:nvSpPr>
        <p:spPr>
          <a:xfrm>
            <a:off x="838200" y="1171979"/>
            <a:ext cx="10515600" cy="5017863"/>
          </a:xfrm>
        </p:spPr>
        <p:txBody>
          <a:bodyPr>
            <a:normAutofit fontScale="89286" lnSpcReduction="20000"/>
          </a:bodyPr>
          <a:p>
            <a:pPr indent="-514350" marL="514350">
              <a:buFont typeface="+mj-lt"/>
              <a:buAutoNum type="arabicPeriod"/>
            </a:pPr>
            <a:r>
              <a:rPr dirty="0" lang="en-US" smtClean="0"/>
              <a:t>Delayed second twin more than 20 minutes due to absence of contractions. If cervix is open, instruct the mother to bear down.</a:t>
            </a:r>
          </a:p>
          <a:p>
            <a:pPr indent="-514350" marL="514350">
              <a:buFont typeface="+mj-lt"/>
              <a:buAutoNum type="arabicPeriod"/>
            </a:pPr>
            <a:r>
              <a:rPr dirty="0" lang="en-US" smtClean="0"/>
              <a:t>Malpresentation  especially transverse lie, do internal cephalic version and turn into cephalic or breech.</a:t>
            </a:r>
          </a:p>
          <a:p>
            <a:pPr indent="-514350" marL="514350">
              <a:buFont typeface="+mj-lt"/>
              <a:buAutoNum type="arabicPeriod"/>
            </a:pPr>
            <a:r>
              <a:rPr dirty="0" lang="en-US" smtClean="0"/>
              <a:t>Locked twins one being cephalic and the other breech take mother for C/S</a:t>
            </a:r>
          </a:p>
          <a:p>
            <a:pPr indent="-514350" marL="514350">
              <a:buFont typeface="+mj-lt"/>
              <a:buAutoNum type="arabicPeriod"/>
            </a:pPr>
            <a:r>
              <a:rPr dirty="0" lang="en-US" smtClean="0"/>
              <a:t>Premature expulsion of the placenta before the birth of the second twin</a:t>
            </a:r>
          </a:p>
          <a:p>
            <a:pPr indent="-514350" marL="514350">
              <a:buFont typeface="+mj-lt"/>
              <a:buAutoNum type="arabicPeriod"/>
            </a:pPr>
            <a:r>
              <a:rPr dirty="0" lang="en-US" smtClean="0"/>
              <a:t>Co-joined twins e.g. at the abdomen they may share intestines</a:t>
            </a:r>
          </a:p>
          <a:p>
            <a:pPr indent="-514350" marL="514350">
              <a:buFont typeface="+mj-lt"/>
              <a:buAutoNum type="arabicPeriod"/>
            </a:pPr>
            <a:r>
              <a:rPr dirty="0" lang="en-US" smtClean="0"/>
              <a:t>Cord prolapse especially if 2</a:t>
            </a:r>
            <a:r>
              <a:rPr baseline="30000" dirty="0" lang="en-US" smtClean="0"/>
              <a:t>nd</a:t>
            </a:r>
            <a:r>
              <a:rPr dirty="0" lang="en-US" smtClean="0"/>
              <a:t> twin presents transversely manage appropriately</a:t>
            </a:r>
          </a:p>
          <a:p>
            <a:pPr indent="-514350" marL="514350">
              <a:buFont typeface="+mj-lt"/>
              <a:buAutoNum type="arabicPeriod"/>
            </a:pPr>
            <a:r>
              <a:rPr dirty="0" lang="en-US" smtClean="0"/>
              <a:t>Postpartum haemorrhage due to uterine atony manage appropriately.</a:t>
            </a:r>
            <a:endParaRPr dirty="0" lang="en-US"/>
          </a:p>
        </p:txBody>
      </p:sp>
      <p:sp>
        <p:nvSpPr>
          <p:cNvPr id="1048787" name="Slide Number Placeholder 4"/>
          <p:cNvSpPr>
            <a:spLocks noGrp="1"/>
          </p:cNvSpPr>
          <p:nvPr>
            <p:ph type="sldNum" sz="quarter" idx="12"/>
          </p:nvPr>
        </p:nvSpPr>
        <p:spPr/>
        <p:txBody>
          <a:bodyPr/>
          <a:p>
            <a:fld id="{5F0F26D2-990D-4104-B198-15B1F813F25B}"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788" name="Title 1"/>
          <p:cNvSpPr>
            <a:spLocks noGrp="1"/>
          </p:cNvSpPr>
          <p:nvPr>
            <p:ph type="title"/>
          </p:nvPr>
        </p:nvSpPr>
        <p:spPr/>
        <p:txBody>
          <a:bodyPr/>
          <a:p>
            <a:pPr algn="ctr"/>
            <a:r>
              <a:rPr dirty="0" lang="en-US" smtClean="0">
                <a:solidFill>
                  <a:srgbClr val="00B0F0"/>
                </a:solidFill>
              </a:rPr>
              <a:t>Complications</a:t>
            </a:r>
            <a:r>
              <a:rPr dirty="0" lang="en-US" smtClean="0"/>
              <a:t> </a:t>
            </a:r>
            <a:endParaRPr dirty="0" lang="en-US"/>
          </a:p>
        </p:txBody>
      </p:sp>
      <p:sp>
        <p:nvSpPr>
          <p:cNvPr id="1048789" name="Content Placeholder 2"/>
          <p:cNvSpPr>
            <a:spLocks noGrp="1"/>
          </p:cNvSpPr>
          <p:nvPr>
            <p:ph idx="1"/>
          </p:nvPr>
        </p:nvSpPr>
        <p:spPr/>
        <p:txBody>
          <a:bodyPr/>
          <a:p>
            <a:pPr indent="-514350" marL="514350">
              <a:buFont typeface="+mj-lt"/>
              <a:buAutoNum type="arabicPeriod" startAt="8"/>
            </a:pPr>
            <a:r>
              <a:rPr dirty="0" lang="en-US" smtClean="0"/>
              <a:t>Prolonged </a:t>
            </a:r>
            <a:r>
              <a:rPr dirty="0" lang="en-US" err="1" smtClean="0"/>
              <a:t>labour</a:t>
            </a:r>
            <a:r>
              <a:rPr dirty="0" lang="en-US" smtClean="0"/>
              <a:t>: </a:t>
            </a:r>
            <a:r>
              <a:rPr dirty="0" lang="en-US" err="1" smtClean="0"/>
              <a:t>Malpresentation</a:t>
            </a:r>
            <a:r>
              <a:rPr dirty="0" lang="en-US"/>
              <a:t> </a:t>
            </a:r>
            <a:r>
              <a:rPr dirty="0" lang="en-US" smtClean="0"/>
              <a:t>and </a:t>
            </a:r>
            <a:r>
              <a:rPr dirty="0" lang="en-US" err="1" smtClean="0"/>
              <a:t>overdistended</a:t>
            </a:r>
            <a:r>
              <a:rPr dirty="0" lang="en-US" smtClean="0"/>
              <a:t> uterus may cause to poor uterine contraction lading to prolonged </a:t>
            </a:r>
            <a:r>
              <a:rPr dirty="0" lang="en-US" err="1" smtClean="0"/>
              <a:t>labour</a:t>
            </a:r>
            <a:endParaRPr dirty="0" lang="en-US" smtClean="0"/>
          </a:p>
          <a:p>
            <a:pPr indent="-514350" marL="514350">
              <a:buFont typeface="+mj-lt"/>
              <a:buAutoNum type="arabicPeriod" startAt="8"/>
            </a:pPr>
            <a:r>
              <a:rPr dirty="0" lang="en-US" smtClean="0"/>
              <a:t>Twin to twin transfusion syndrome</a:t>
            </a:r>
          </a:p>
        </p:txBody>
      </p:sp>
      <p:sp>
        <p:nvSpPr>
          <p:cNvPr id="1048790" name="Slide Number Placeholder 4"/>
          <p:cNvSpPr>
            <a:spLocks noGrp="1"/>
          </p:cNvSpPr>
          <p:nvPr>
            <p:ph type="sldNum" sz="quarter" idx="12"/>
          </p:nvPr>
        </p:nvSpPr>
        <p:spPr/>
        <p:txBody>
          <a:bodyPr/>
          <a:p>
            <a:fld id="{5F0F26D2-990D-4104-B198-15B1F813F25B}"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791" name="Title 1"/>
          <p:cNvSpPr>
            <a:spLocks noGrp="1"/>
          </p:cNvSpPr>
          <p:nvPr>
            <p:ph type="title"/>
          </p:nvPr>
        </p:nvSpPr>
        <p:spPr>
          <a:xfrm>
            <a:off x="838200" y="103031"/>
            <a:ext cx="10515600" cy="901521"/>
          </a:xfrm>
        </p:spPr>
        <p:txBody>
          <a:bodyPr/>
          <a:p>
            <a:pPr algn="ctr"/>
            <a:r>
              <a:rPr dirty="0" lang="en-US">
                <a:solidFill>
                  <a:srgbClr val="FF0000"/>
                </a:solidFill>
                <a:latin typeface="+mn-lt"/>
              </a:rPr>
              <a:t>3</a:t>
            </a:r>
            <a:r>
              <a:rPr dirty="0" lang="en-US" smtClean="0">
                <a:solidFill>
                  <a:srgbClr val="FF0000"/>
                </a:solidFill>
                <a:latin typeface="+mn-lt"/>
              </a:rPr>
              <a:t>. </a:t>
            </a:r>
            <a:r>
              <a:rPr dirty="0" lang="en-US" err="1" smtClean="0">
                <a:solidFill>
                  <a:srgbClr val="FF0000"/>
                </a:solidFill>
                <a:latin typeface="+mn-lt"/>
              </a:rPr>
              <a:t>Polyhyramnios</a:t>
            </a:r>
            <a:r>
              <a:rPr dirty="0" lang="en-US" smtClean="0">
                <a:solidFill>
                  <a:srgbClr val="FF0000"/>
                </a:solidFill>
                <a:latin typeface="+mn-lt"/>
              </a:rPr>
              <a:t>/</a:t>
            </a:r>
            <a:r>
              <a:rPr dirty="0" lang="en-US" err="1" smtClean="0">
                <a:solidFill>
                  <a:srgbClr val="FF0000"/>
                </a:solidFill>
                <a:latin typeface="+mn-lt"/>
              </a:rPr>
              <a:t>hydramnios</a:t>
            </a:r>
            <a:r>
              <a:rPr dirty="0" lang="en-US" smtClean="0">
                <a:solidFill>
                  <a:srgbClr val="FF0000"/>
                </a:solidFill>
                <a:latin typeface="+mn-lt"/>
              </a:rPr>
              <a:t> </a:t>
            </a:r>
            <a:endParaRPr dirty="0" lang="en-US">
              <a:solidFill>
                <a:srgbClr val="FF0000"/>
              </a:solidFill>
              <a:latin typeface="+mn-lt"/>
            </a:endParaRPr>
          </a:p>
        </p:txBody>
      </p:sp>
      <p:sp>
        <p:nvSpPr>
          <p:cNvPr id="1048792" name="Content Placeholder 2"/>
          <p:cNvSpPr>
            <a:spLocks noGrp="1"/>
          </p:cNvSpPr>
          <p:nvPr>
            <p:ph idx="1"/>
          </p:nvPr>
        </p:nvSpPr>
        <p:spPr>
          <a:xfrm>
            <a:off x="838200" y="1004552"/>
            <a:ext cx="10515600" cy="5473521"/>
          </a:xfrm>
        </p:spPr>
        <p:txBody>
          <a:bodyPr>
            <a:normAutofit/>
          </a:bodyPr>
          <a:p>
            <a:pPr algn="just" marL="0" marR="0">
              <a:lnSpc>
                <a:spcPct val="100000"/>
              </a:lnSpc>
              <a:spcBef>
                <a:spcPts val="0"/>
              </a:spcBef>
              <a:spcAft>
                <a:spcPts val="0"/>
              </a:spcAft>
            </a:pPr>
            <a:r>
              <a:rPr b="1" dirty="0" lang="en-US" smtClean="0">
                <a:ea typeface="Times New Roman" panose="02020603050405020304" pitchFamily="18" charset="0"/>
              </a:rPr>
              <a:t>Polyhydramnios </a:t>
            </a:r>
            <a:r>
              <a:rPr dirty="0" lang="en-US" smtClean="0">
                <a:ea typeface="Times New Roman" panose="02020603050405020304" pitchFamily="18" charset="0"/>
              </a:rPr>
              <a:t> </a:t>
            </a:r>
            <a:r>
              <a:rPr dirty="0" lang="en-US">
                <a:ea typeface="Times New Roman" panose="02020603050405020304" pitchFamily="18" charset="0"/>
              </a:rPr>
              <a:t>is a condition in which the quantity of amniotic fluid exceeds </a:t>
            </a:r>
            <a:r>
              <a:rPr b="1" dirty="0" lang="en-US" smtClean="0">
                <a:ea typeface="Times New Roman" panose="02020603050405020304" pitchFamily="18" charset="0"/>
              </a:rPr>
              <a:t>1500mls</a:t>
            </a:r>
            <a:r>
              <a:rPr dirty="0" lang="en-US">
                <a:ea typeface="Times New Roman" panose="02020603050405020304" pitchFamily="18" charset="0"/>
              </a:rPr>
              <a:t> </a:t>
            </a:r>
            <a:r>
              <a:rPr dirty="0" lang="en-US" smtClean="0">
                <a:ea typeface="Times New Roman" panose="02020603050405020304" pitchFamily="18" charset="0"/>
              </a:rPr>
              <a:t>( normal at term is 800-1000). </a:t>
            </a:r>
            <a:r>
              <a:rPr dirty="0" lang="en-US">
                <a:ea typeface="Times New Roman" panose="02020603050405020304" pitchFamily="18" charset="0"/>
              </a:rPr>
              <a:t>It may not become apparent until it reaches 3000mls. </a:t>
            </a:r>
            <a:endParaRPr dirty="0" lang="en-US" smtClean="0">
              <a:ea typeface="Times New Roman" panose="02020603050405020304" pitchFamily="18" charset="0"/>
            </a:endParaRPr>
          </a:p>
          <a:p>
            <a:pPr algn="just" marL="0" marR="0">
              <a:lnSpc>
                <a:spcPct val="100000"/>
              </a:lnSpc>
              <a:spcBef>
                <a:spcPts val="0"/>
              </a:spcBef>
              <a:spcAft>
                <a:spcPts val="0"/>
              </a:spcAft>
            </a:pPr>
            <a:r>
              <a:rPr dirty="0" lang="en-US" smtClean="0">
                <a:ea typeface="Times New Roman" panose="02020603050405020304" pitchFamily="18" charset="0"/>
              </a:rPr>
              <a:t>It </a:t>
            </a:r>
            <a:r>
              <a:rPr dirty="0" lang="en-US">
                <a:ea typeface="Times New Roman" panose="02020603050405020304" pitchFamily="18" charset="0"/>
              </a:rPr>
              <a:t>is a fairly rare condition. </a:t>
            </a:r>
            <a:endParaRPr dirty="0" sz="4000" lang="en-US">
              <a:ea typeface="Times New Roman" panose="02020603050405020304" pitchFamily="18" charset="0"/>
            </a:endParaRPr>
          </a:p>
          <a:p>
            <a:pPr algn="just" marL="0" marR="0">
              <a:lnSpc>
                <a:spcPct val="100000"/>
              </a:lnSpc>
              <a:spcBef>
                <a:spcPts val="0"/>
              </a:spcBef>
              <a:spcAft>
                <a:spcPts val="0"/>
              </a:spcAft>
            </a:pPr>
            <a:r>
              <a:rPr dirty="0" lang="en-US">
                <a:ea typeface="Times New Roman" panose="02020603050405020304" pitchFamily="18" charset="0"/>
              </a:rPr>
              <a:t>Polyhydramnios is associated with the following </a:t>
            </a:r>
            <a:r>
              <a:rPr dirty="0" lang="en-US" smtClean="0">
                <a:ea typeface="Times New Roman" panose="02020603050405020304" pitchFamily="18" charset="0"/>
              </a:rPr>
              <a:t>conditions:</a:t>
            </a:r>
            <a:endParaRPr dirty="0" sz="4000" lang="en-US" smtClean="0">
              <a:ea typeface="Times New Roman" panose="02020603050405020304" pitchFamily="18" charset="0"/>
            </a:endParaRPr>
          </a:p>
          <a:p>
            <a:pPr algn="just" indent="-285750" lvl="4" marL="1885950">
              <a:lnSpc>
                <a:spcPct val="100000"/>
              </a:lnSpc>
              <a:spcBef>
                <a:spcPts val="0"/>
              </a:spcBef>
              <a:buFont typeface="Wingdings" panose="05000000000000000000" pitchFamily="2" charset="2"/>
              <a:buChar char="Ø"/>
            </a:pPr>
            <a:r>
              <a:rPr dirty="0" sz="2800" lang="en-US" err="1" smtClean="0">
                <a:ea typeface="Times New Roman" panose="02020603050405020304" pitchFamily="18" charset="0"/>
              </a:rPr>
              <a:t>Oesophageal</a:t>
            </a:r>
            <a:r>
              <a:rPr dirty="0" sz="2800" lang="en-US" smtClean="0">
                <a:ea typeface="Times New Roman" panose="02020603050405020304" pitchFamily="18" charset="0"/>
              </a:rPr>
              <a:t> atresia</a:t>
            </a:r>
          </a:p>
          <a:p>
            <a:pPr algn="just" indent="-285750" lvl="4" marL="18859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Open </a:t>
            </a:r>
            <a:r>
              <a:rPr dirty="0" sz="2800" lang="en-US">
                <a:ea typeface="Times New Roman" panose="02020603050405020304" pitchFamily="18" charset="0"/>
              </a:rPr>
              <a:t>neural tube </a:t>
            </a:r>
            <a:r>
              <a:rPr dirty="0" sz="2800" lang="en-US" smtClean="0">
                <a:ea typeface="Times New Roman" panose="02020603050405020304" pitchFamily="18" charset="0"/>
              </a:rPr>
              <a:t>defect</a:t>
            </a:r>
          </a:p>
          <a:p>
            <a:pPr algn="just" indent="-285750" lvl="4" marL="18859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Multiple </a:t>
            </a:r>
            <a:r>
              <a:rPr dirty="0" sz="2800" lang="en-US">
                <a:ea typeface="Times New Roman" panose="02020603050405020304" pitchFamily="18" charset="0"/>
              </a:rPr>
              <a:t>pregnancy, especially in monozygotic </a:t>
            </a:r>
            <a:r>
              <a:rPr dirty="0" sz="2800" lang="en-US" smtClean="0">
                <a:ea typeface="Times New Roman" panose="02020603050405020304" pitchFamily="18" charset="0"/>
              </a:rPr>
              <a:t>twins</a:t>
            </a:r>
            <a:endParaRPr dirty="0" sz="2800" lang="en-US">
              <a:ea typeface="Times New Roman" panose="02020603050405020304" pitchFamily="18" charset="0"/>
            </a:endParaRPr>
          </a:p>
          <a:p>
            <a:pPr algn="just" indent="-285750" lvl="4" marL="18859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Maternal </a:t>
            </a:r>
            <a:r>
              <a:rPr dirty="0" sz="2800" lang="en-US">
                <a:ea typeface="Times New Roman" panose="02020603050405020304" pitchFamily="18" charset="0"/>
              </a:rPr>
              <a:t>diabetes </a:t>
            </a:r>
            <a:r>
              <a:rPr dirty="0" sz="2800" lang="en-US" smtClean="0">
                <a:ea typeface="Times New Roman" panose="02020603050405020304" pitchFamily="18" charset="0"/>
              </a:rPr>
              <a:t>mellitus</a:t>
            </a:r>
          </a:p>
          <a:p>
            <a:pPr algn="just" indent="-285750" lvl="4" marL="18859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Rarely </a:t>
            </a:r>
            <a:r>
              <a:rPr dirty="0" sz="2800" lang="en-US">
                <a:ea typeface="Times New Roman" panose="02020603050405020304" pitchFamily="18" charset="0"/>
              </a:rPr>
              <a:t>in rhesus </a:t>
            </a:r>
            <a:r>
              <a:rPr dirty="0" sz="2800" lang="en-US" err="1" smtClean="0">
                <a:ea typeface="Times New Roman" panose="02020603050405020304" pitchFamily="18" charset="0"/>
              </a:rPr>
              <a:t>isoimmunisation</a:t>
            </a:r>
            <a:endParaRPr dirty="0" sz="2800" lang="en-US" smtClean="0">
              <a:ea typeface="Times New Roman" panose="02020603050405020304" pitchFamily="18" charset="0"/>
            </a:endParaRPr>
          </a:p>
          <a:p>
            <a:pPr algn="just" indent="-285750" lvl="4" marL="18859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Severe </a:t>
            </a:r>
            <a:r>
              <a:rPr dirty="0" sz="2800" lang="en-US" err="1">
                <a:ea typeface="Times New Roman" panose="02020603050405020304" pitchFamily="18" charset="0"/>
              </a:rPr>
              <a:t>foetal</a:t>
            </a:r>
            <a:r>
              <a:rPr dirty="0" sz="2800" lang="en-US">
                <a:ea typeface="Times New Roman" panose="02020603050405020304" pitchFamily="18" charset="0"/>
              </a:rPr>
              <a:t> </a:t>
            </a:r>
            <a:r>
              <a:rPr dirty="0" sz="2800" lang="en-US" smtClean="0">
                <a:ea typeface="Times New Roman" panose="02020603050405020304" pitchFamily="18" charset="0"/>
              </a:rPr>
              <a:t>abnormalities</a:t>
            </a:r>
          </a:p>
          <a:p>
            <a:pPr algn="just" indent="-285750" lvl="4" marL="18859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In many cases the cause is unknown</a:t>
            </a:r>
            <a:endParaRPr dirty="0" sz="2800" lang="en-US">
              <a:ea typeface="Times New Roman" panose="02020603050405020304" pitchFamily="18" charset="0"/>
            </a:endParaRPr>
          </a:p>
          <a:p>
            <a:endParaRPr dirty="0" lang="en-US"/>
          </a:p>
        </p:txBody>
      </p:sp>
      <p:sp>
        <p:nvSpPr>
          <p:cNvPr id="1048793" name="Slide Number Placeholder 4"/>
          <p:cNvSpPr>
            <a:spLocks noGrp="1"/>
          </p:cNvSpPr>
          <p:nvPr>
            <p:ph type="sldNum" sz="quarter" idx="12"/>
          </p:nvPr>
        </p:nvSpPr>
        <p:spPr/>
        <p:txBody>
          <a:bodyPr/>
          <a:p>
            <a:fld id="{5F0F26D2-990D-4104-B198-15B1F813F25B}"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794" name="Title 1"/>
          <p:cNvSpPr>
            <a:spLocks noGrp="1"/>
          </p:cNvSpPr>
          <p:nvPr>
            <p:ph type="title"/>
          </p:nvPr>
        </p:nvSpPr>
        <p:spPr>
          <a:xfrm>
            <a:off x="838200" y="128790"/>
            <a:ext cx="10515600" cy="502275"/>
          </a:xfrm>
        </p:spPr>
        <p:txBody>
          <a:bodyPr>
            <a:normAutofit fontScale="90000"/>
          </a:bodyPr>
          <a:p>
            <a:pPr algn="ctr"/>
            <a:r>
              <a:rPr dirty="0" lang="en-US" smtClean="0">
                <a:solidFill>
                  <a:srgbClr val="00B0F0"/>
                </a:solidFill>
              </a:rPr>
              <a:t>Types of polyhydramnios</a:t>
            </a:r>
            <a:endParaRPr dirty="0" lang="en-US">
              <a:solidFill>
                <a:srgbClr val="00B0F0"/>
              </a:solidFill>
            </a:endParaRPr>
          </a:p>
        </p:txBody>
      </p:sp>
      <p:sp>
        <p:nvSpPr>
          <p:cNvPr id="1048795" name="Content Placeholder 2"/>
          <p:cNvSpPr>
            <a:spLocks noGrp="1"/>
          </p:cNvSpPr>
          <p:nvPr>
            <p:ph idx="1"/>
          </p:nvPr>
        </p:nvSpPr>
        <p:spPr>
          <a:xfrm>
            <a:off x="360609" y="631065"/>
            <a:ext cx="11539470" cy="5924281"/>
          </a:xfrm>
        </p:spPr>
        <p:txBody>
          <a:bodyPr>
            <a:normAutofit fontScale="96429" lnSpcReduction="20000"/>
          </a:bodyPr>
          <a:p>
            <a:pPr algn="just" marL="0" marR="0">
              <a:lnSpc>
                <a:spcPct val="110000"/>
              </a:lnSpc>
              <a:spcBef>
                <a:spcPts val="0"/>
              </a:spcBef>
              <a:spcAft>
                <a:spcPts val="0"/>
              </a:spcAft>
            </a:pPr>
            <a:r>
              <a:rPr dirty="0" lang="en-US">
                <a:ea typeface="Times New Roman" panose="02020603050405020304" pitchFamily="18" charset="0"/>
              </a:rPr>
              <a:t>There are two types of polyhydramnios</a:t>
            </a:r>
            <a:r>
              <a:rPr dirty="0" lang="en-US" smtClean="0">
                <a:ea typeface="Times New Roman" panose="02020603050405020304" pitchFamily="18" charset="0"/>
              </a:rPr>
              <a:t>:</a:t>
            </a:r>
          </a:p>
          <a:p>
            <a:pPr algn="just" indent="-342900" lvl="3" marL="1485900">
              <a:lnSpc>
                <a:spcPct val="110000"/>
              </a:lnSpc>
              <a:spcBef>
                <a:spcPts val="0"/>
              </a:spcBef>
              <a:buFont typeface="+mj-lt"/>
              <a:buAutoNum type="arabicPeriod"/>
            </a:pPr>
            <a:r>
              <a:rPr dirty="0" sz="2800" lang="en-US" smtClean="0">
                <a:ea typeface="Times New Roman" panose="02020603050405020304" pitchFamily="18" charset="0"/>
              </a:rPr>
              <a:t>Chronic </a:t>
            </a:r>
          </a:p>
          <a:p>
            <a:pPr algn="just" indent="-342900" lvl="3" marL="1485900">
              <a:lnSpc>
                <a:spcPct val="110000"/>
              </a:lnSpc>
              <a:spcBef>
                <a:spcPts val="0"/>
              </a:spcBef>
              <a:buFont typeface="+mj-lt"/>
              <a:buAutoNum type="arabicPeriod"/>
            </a:pPr>
            <a:r>
              <a:rPr dirty="0" sz="2800" lang="en-US" smtClean="0">
                <a:ea typeface="Times New Roman" panose="02020603050405020304" pitchFamily="18" charset="0"/>
              </a:rPr>
              <a:t>Acute.</a:t>
            </a:r>
          </a:p>
          <a:p>
            <a:pPr algn="just" indent="0" marL="0" marR="0">
              <a:lnSpc>
                <a:spcPct val="110000"/>
              </a:lnSpc>
              <a:spcBef>
                <a:spcPts val="0"/>
              </a:spcBef>
              <a:spcAft>
                <a:spcPts val="0"/>
              </a:spcAft>
              <a:buNone/>
            </a:pPr>
            <a:r>
              <a:rPr b="1" dirty="0" lang="en-US" smtClean="0">
                <a:ea typeface="Times New Roman" panose="02020603050405020304" pitchFamily="18" charset="0"/>
              </a:rPr>
              <a:t>1. Chronic </a:t>
            </a:r>
            <a:r>
              <a:rPr b="1" dirty="0" lang="en-US">
                <a:ea typeface="Times New Roman" panose="02020603050405020304" pitchFamily="18" charset="0"/>
              </a:rPr>
              <a:t>Polyhydramnios</a:t>
            </a:r>
            <a:r>
              <a:rPr dirty="0" lang="en-US">
                <a:ea typeface="Times New Roman" panose="02020603050405020304" pitchFamily="18" charset="0"/>
              </a:rPr>
              <a:t> </a:t>
            </a:r>
          </a:p>
          <a:p>
            <a:pPr algn="just" indent="-457200" lvl="3">
              <a:lnSpc>
                <a:spcPct val="110000"/>
              </a:lnSpc>
              <a:spcBef>
                <a:spcPts val="0"/>
              </a:spcBef>
              <a:buFont typeface="Wingdings" panose="05000000000000000000" pitchFamily="2" charset="2"/>
              <a:buChar char="Ø"/>
            </a:pPr>
            <a:r>
              <a:rPr dirty="0" sz="2800" lang="en-US">
                <a:ea typeface="Times New Roman" panose="02020603050405020304" pitchFamily="18" charset="0"/>
              </a:rPr>
              <a:t>This occurs </a:t>
            </a:r>
            <a:r>
              <a:rPr b="1" dirty="0" sz="2800" lang="en-US">
                <a:ea typeface="Times New Roman" panose="02020603050405020304" pitchFamily="18" charset="0"/>
              </a:rPr>
              <a:t>gradually,</a:t>
            </a:r>
            <a:r>
              <a:rPr dirty="0" sz="2800" lang="en-US">
                <a:ea typeface="Times New Roman" panose="02020603050405020304" pitchFamily="18" charset="0"/>
              </a:rPr>
              <a:t> usually from about the </a:t>
            </a:r>
            <a:r>
              <a:rPr b="1" dirty="0" sz="2800" lang="en-US">
                <a:ea typeface="Times New Roman" panose="02020603050405020304" pitchFamily="18" charset="0"/>
              </a:rPr>
              <a:t>30th week </a:t>
            </a:r>
            <a:r>
              <a:rPr dirty="0" sz="2800" lang="en-US">
                <a:ea typeface="Times New Roman" panose="02020603050405020304" pitchFamily="18" charset="0"/>
              </a:rPr>
              <a:t/>
            </a:r>
            <a:br>
              <a:rPr dirty="0" sz="2800" lang="en-US">
                <a:ea typeface="Times New Roman" panose="02020603050405020304" pitchFamily="18" charset="0"/>
              </a:rPr>
            </a:br>
            <a:r>
              <a:rPr dirty="0" sz="2800" lang="en-US">
                <a:ea typeface="Times New Roman" panose="02020603050405020304" pitchFamily="18" charset="0"/>
              </a:rPr>
              <a:t>of pregnancy. </a:t>
            </a:r>
          </a:p>
          <a:p>
            <a:pPr algn="just" indent="-457200" lvl="3">
              <a:lnSpc>
                <a:spcPct val="110000"/>
              </a:lnSpc>
              <a:spcBef>
                <a:spcPts val="0"/>
              </a:spcBef>
              <a:buFont typeface="Wingdings" panose="05000000000000000000" pitchFamily="2" charset="2"/>
              <a:buChar char="Ø"/>
            </a:pPr>
            <a:r>
              <a:rPr dirty="0" sz="2800" lang="en-US">
                <a:ea typeface="Times New Roman" panose="02020603050405020304" pitchFamily="18" charset="0"/>
              </a:rPr>
              <a:t>It is the most </a:t>
            </a:r>
            <a:r>
              <a:rPr b="1" dirty="0" sz="2800" lang="en-US">
                <a:ea typeface="Times New Roman" panose="02020603050405020304" pitchFamily="18" charset="0"/>
              </a:rPr>
              <a:t>common </a:t>
            </a:r>
            <a:r>
              <a:rPr b="1" dirty="0" sz="2800" lang="en-US" smtClean="0">
                <a:ea typeface="Times New Roman" panose="02020603050405020304" pitchFamily="18" charset="0"/>
              </a:rPr>
              <a:t>type</a:t>
            </a:r>
            <a:r>
              <a:rPr dirty="0" sz="2800" lang="en-US" smtClean="0">
                <a:ea typeface="Times New Roman" panose="02020603050405020304" pitchFamily="18" charset="0"/>
              </a:rPr>
              <a:t>.</a:t>
            </a:r>
          </a:p>
          <a:p>
            <a:pPr algn="just" indent="0" marL="0" marR="0">
              <a:lnSpc>
                <a:spcPct val="110000"/>
              </a:lnSpc>
              <a:spcBef>
                <a:spcPts val="0"/>
              </a:spcBef>
              <a:spcAft>
                <a:spcPts val="0"/>
              </a:spcAft>
              <a:buNone/>
            </a:pPr>
            <a:r>
              <a:rPr b="1" dirty="0" lang="en-US" smtClean="0">
                <a:ea typeface="Times New Roman" panose="02020603050405020304" pitchFamily="18" charset="0"/>
              </a:rPr>
              <a:t>2. Acute </a:t>
            </a:r>
            <a:r>
              <a:rPr b="1" dirty="0" lang="en-US">
                <a:ea typeface="Times New Roman" panose="02020603050405020304" pitchFamily="18" charset="0"/>
              </a:rPr>
              <a:t>Polyhydramnios</a:t>
            </a:r>
            <a:r>
              <a:rPr dirty="0" lang="en-US">
                <a:ea typeface="Times New Roman" panose="02020603050405020304" pitchFamily="18" charset="0"/>
              </a:rPr>
              <a:t> </a:t>
            </a:r>
          </a:p>
          <a:p>
            <a:pPr algn="just" indent="-457200" lvl="3">
              <a:lnSpc>
                <a:spcPct val="110000"/>
              </a:lnSpc>
              <a:spcBef>
                <a:spcPts val="0"/>
              </a:spcBef>
              <a:buFont typeface="Wingdings" panose="05000000000000000000" pitchFamily="2" charset="2"/>
              <a:buChar char="Ø"/>
            </a:pPr>
            <a:r>
              <a:rPr dirty="0" sz="2800" lang="en-US">
                <a:ea typeface="Times New Roman" panose="02020603050405020304" pitchFamily="18" charset="0"/>
              </a:rPr>
              <a:t>This is a rare type, </a:t>
            </a:r>
            <a:endParaRPr dirty="0" sz="2800" lang="en-US" smtClean="0">
              <a:ea typeface="Times New Roman" panose="02020603050405020304" pitchFamily="18" charset="0"/>
            </a:endParaRPr>
          </a:p>
          <a:p>
            <a:pPr algn="just" indent="-457200" lvl="3">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It  </a:t>
            </a:r>
            <a:r>
              <a:rPr dirty="0" sz="2800" lang="en-US">
                <a:ea typeface="Times New Roman" panose="02020603050405020304" pitchFamily="18" charset="0"/>
              </a:rPr>
              <a:t>occurs at </a:t>
            </a:r>
            <a:r>
              <a:rPr b="1" dirty="0" sz="2800" lang="en-US" smtClean="0">
                <a:ea typeface="Times New Roman" panose="02020603050405020304" pitchFamily="18" charset="0"/>
              </a:rPr>
              <a:t>between 16 to  </a:t>
            </a:r>
            <a:r>
              <a:rPr b="1" dirty="0" sz="2800" lang="en-US">
                <a:ea typeface="Times New Roman" panose="02020603050405020304" pitchFamily="18" charset="0"/>
              </a:rPr>
              <a:t>20 </a:t>
            </a:r>
            <a:r>
              <a:rPr b="1" dirty="0" sz="2800" lang="en-US" smtClean="0">
                <a:ea typeface="Times New Roman" panose="02020603050405020304" pitchFamily="18" charset="0"/>
              </a:rPr>
              <a:t>weeks of gestation </a:t>
            </a:r>
            <a:r>
              <a:rPr dirty="0" sz="2800" lang="en-US">
                <a:ea typeface="Times New Roman" panose="02020603050405020304" pitchFamily="18" charset="0"/>
              </a:rPr>
              <a:t>and comes on very </a:t>
            </a:r>
            <a:r>
              <a:rPr b="1" dirty="0" sz="2800" lang="en-US" smtClean="0">
                <a:ea typeface="Times New Roman" panose="02020603050405020304" pitchFamily="18" charset="0"/>
              </a:rPr>
              <a:t>suddenly.</a:t>
            </a:r>
          </a:p>
          <a:p>
            <a:pPr algn="just" indent="-457200" lvl="3">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uterus reaches the </a:t>
            </a:r>
            <a:r>
              <a:rPr b="1" dirty="0" sz="2800" lang="en-US" err="1">
                <a:ea typeface="Times New Roman" panose="02020603050405020304" pitchFamily="18" charset="0"/>
              </a:rPr>
              <a:t>xiphisternum</a:t>
            </a:r>
            <a:r>
              <a:rPr dirty="0" sz="2800" lang="en-US">
                <a:ea typeface="Times New Roman" panose="02020603050405020304" pitchFamily="18" charset="0"/>
              </a:rPr>
              <a:t> in about </a:t>
            </a:r>
            <a:r>
              <a:rPr b="1" dirty="0" sz="2800" lang="en-US">
                <a:ea typeface="Times New Roman" panose="02020603050405020304" pitchFamily="18" charset="0"/>
              </a:rPr>
              <a:t>three to four days. </a:t>
            </a:r>
            <a:endParaRPr b="1" dirty="0" sz="2800" lang="en-US" smtClean="0">
              <a:ea typeface="Times New Roman" panose="02020603050405020304" pitchFamily="18" charset="0"/>
            </a:endParaRPr>
          </a:p>
          <a:p>
            <a:pPr algn="just" indent="-457200" lvl="3">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It </a:t>
            </a:r>
            <a:r>
              <a:rPr dirty="0" sz="2800" lang="en-US">
                <a:ea typeface="Times New Roman" panose="02020603050405020304" pitchFamily="18" charset="0"/>
              </a:rPr>
              <a:t>is associated with monozygotic twins or severe </a:t>
            </a:r>
            <a:r>
              <a:rPr dirty="0" sz="2800" lang="en-US" err="1">
                <a:ea typeface="Times New Roman" panose="02020603050405020304" pitchFamily="18" charset="0"/>
              </a:rPr>
              <a:t>foetal</a:t>
            </a:r>
            <a:r>
              <a:rPr dirty="0" sz="2800" lang="en-US">
                <a:ea typeface="Times New Roman" panose="02020603050405020304" pitchFamily="18" charset="0"/>
              </a:rPr>
              <a:t> abnormality. </a:t>
            </a:r>
          </a:p>
          <a:p>
            <a:endParaRPr dirty="0" lang="en-US"/>
          </a:p>
        </p:txBody>
      </p:sp>
      <p:sp>
        <p:nvSpPr>
          <p:cNvPr id="1048796" name="Slide Number Placeholder 4"/>
          <p:cNvSpPr>
            <a:spLocks noGrp="1"/>
          </p:cNvSpPr>
          <p:nvPr>
            <p:ph type="sldNum" sz="quarter" idx="12"/>
          </p:nvPr>
        </p:nvSpPr>
        <p:spPr/>
        <p:txBody>
          <a:bodyPr/>
          <a:p>
            <a:fld id="{5F0F26D2-990D-4104-B198-15B1F813F25B}"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797" name="Title 1"/>
          <p:cNvSpPr>
            <a:spLocks noGrp="1"/>
          </p:cNvSpPr>
          <p:nvPr>
            <p:ph type="title"/>
          </p:nvPr>
        </p:nvSpPr>
        <p:spPr/>
        <p:txBody>
          <a:bodyPr/>
          <a:p>
            <a:pPr algn="ctr"/>
            <a:r>
              <a:rPr dirty="0" lang="en-US" smtClean="0">
                <a:solidFill>
                  <a:srgbClr val="00B0F0"/>
                </a:solidFill>
              </a:rPr>
              <a:t>Pathophysiology </a:t>
            </a:r>
            <a:endParaRPr dirty="0" lang="en-US">
              <a:solidFill>
                <a:srgbClr val="00B0F0"/>
              </a:solidFill>
            </a:endParaRPr>
          </a:p>
        </p:txBody>
      </p:sp>
      <p:sp>
        <p:nvSpPr>
          <p:cNvPr id="1048798" name="Content Placeholder 2"/>
          <p:cNvSpPr>
            <a:spLocks noGrp="1"/>
          </p:cNvSpPr>
          <p:nvPr>
            <p:ph idx="1"/>
          </p:nvPr>
        </p:nvSpPr>
        <p:spPr/>
        <p:txBody>
          <a:bodyPr/>
          <a:p>
            <a:pPr indent="0" marL="0" marR="0">
              <a:lnSpc>
                <a:spcPct val="107000"/>
              </a:lnSpc>
              <a:spcBef>
                <a:spcPts val="0"/>
              </a:spcBef>
              <a:spcAft>
                <a:spcPts val="0"/>
              </a:spcAft>
              <a:buNone/>
            </a:pPr>
            <a:endParaRPr dirty="0" sz="2400" lang="en-U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b="1" dirty="0" lang="en-US">
                <a:ea typeface="Times New Roman" panose="02020603050405020304" pitchFamily="18" charset="0"/>
                <a:cs typeface="Times New Roman" panose="02020603050405020304" pitchFamily="18" charset="0"/>
              </a:rPr>
              <a:t>Pathophysiology and </a:t>
            </a:r>
            <a:r>
              <a:rPr b="1" dirty="0" lang="en-US" smtClean="0">
                <a:ea typeface="Times New Roman" panose="02020603050405020304" pitchFamily="18" charset="0"/>
                <a:cs typeface="Times New Roman" panose="02020603050405020304" pitchFamily="18" charset="0"/>
              </a:rPr>
              <a:t>Etiology</a:t>
            </a:r>
            <a:endParaRPr dirty="0" sz="2400" lang="en-US" smtClean="0">
              <a:ea typeface="Times New Roman" panose="02020603050405020304" pitchFamily="18" charset="0"/>
              <a:cs typeface="Times New Roman" panose="02020603050405020304" pitchFamily="18" charset="0"/>
            </a:endParaRPr>
          </a:p>
          <a:p>
            <a:pPr indent="-285750" lvl="3" marL="1428750">
              <a:lnSpc>
                <a:spcPct val="107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The </a:t>
            </a:r>
            <a:r>
              <a:rPr dirty="0" sz="2800" lang="en-US">
                <a:ea typeface="Times New Roman" panose="02020603050405020304" pitchFamily="18" charset="0"/>
                <a:cs typeface="Times New Roman" panose="02020603050405020304" pitchFamily="18" charset="0"/>
              </a:rPr>
              <a:t>etiology is usually </a:t>
            </a:r>
            <a:r>
              <a:rPr dirty="0" sz="2800" lang="en-US" smtClean="0">
                <a:ea typeface="Times New Roman" panose="02020603050405020304" pitchFamily="18" charset="0"/>
                <a:cs typeface="Times New Roman" panose="02020603050405020304" pitchFamily="18" charset="0"/>
              </a:rPr>
              <a:t>unclear.</a:t>
            </a:r>
          </a:p>
          <a:p>
            <a:pPr indent="-285750" lvl="3" marL="1428750">
              <a:lnSpc>
                <a:spcPct val="107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Normal </a:t>
            </a:r>
            <a:r>
              <a:rPr dirty="0" sz="2800" lang="en-US">
                <a:ea typeface="Times New Roman" panose="02020603050405020304" pitchFamily="18" charset="0"/>
                <a:cs typeface="Times New Roman" panose="02020603050405020304" pitchFamily="18" charset="0"/>
              </a:rPr>
              <a:t>amniotic fluid volume at term is 500 to 1,000 </a:t>
            </a:r>
            <a:r>
              <a:rPr dirty="0" sz="2800" lang="en-US" err="1">
                <a:ea typeface="Times New Roman" panose="02020603050405020304" pitchFamily="18" charset="0"/>
                <a:cs typeface="Times New Roman" panose="02020603050405020304" pitchFamily="18" charset="0"/>
              </a:rPr>
              <a:t>mL.</a:t>
            </a:r>
            <a:r>
              <a:rPr dirty="0" sz="2800" lang="en-US">
                <a:ea typeface="Times New Roman" panose="02020603050405020304" pitchFamily="18" charset="0"/>
                <a:cs typeface="Times New Roman" panose="02020603050405020304" pitchFamily="18" charset="0"/>
              </a:rPr>
              <a:t> The volume in polyhydramnios exceeds 2,000 mL between 32 and 36 </a:t>
            </a:r>
            <a:r>
              <a:rPr dirty="0" sz="2800" lang="en-US" smtClean="0">
                <a:ea typeface="Times New Roman" panose="02020603050405020304" pitchFamily="18" charset="0"/>
                <a:cs typeface="Times New Roman" panose="02020603050405020304" pitchFamily="18" charset="0"/>
              </a:rPr>
              <a:t>weeks.</a:t>
            </a:r>
          </a:p>
          <a:p>
            <a:pPr indent="-285750" lvl="3" marL="1428750">
              <a:lnSpc>
                <a:spcPct val="107000"/>
              </a:lnSpc>
              <a:spcBef>
                <a:spcPts val="0"/>
              </a:spcBef>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Anomalies </a:t>
            </a:r>
            <a:r>
              <a:rPr dirty="0" sz="2800" lang="en-US">
                <a:ea typeface="Times New Roman" panose="02020603050405020304" pitchFamily="18" charset="0"/>
                <a:cs typeface="Times New Roman" panose="02020603050405020304" pitchFamily="18" charset="0"/>
              </a:rPr>
              <a:t>causing impaired fetal swallowing or excessive micturition may contribute to the condition.</a:t>
            </a:r>
            <a:endParaRPr dirty="0" sz="2800" lang="en-US">
              <a:ea typeface="Calibri" panose="020F0502020204030204" pitchFamily="34" charset="0"/>
              <a:cs typeface="Times New Roman" panose="02020603050405020304" pitchFamily="18" charset="0"/>
            </a:endParaRPr>
          </a:p>
          <a:p>
            <a:endParaRPr dirty="0" lang="en-US"/>
          </a:p>
        </p:txBody>
      </p:sp>
      <p:sp>
        <p:nvSpPr>
          <p:cNvPr id="1048799" name="Slide Number Placeholder 4"/>
          <p:cNvSpPr>
            <a:spLocks noGrp="1"/>
          </p:cNvSpPr>
          <p:nvPr>
            <p:ph type="sldNum" sz="quarter" idx="12"/>
          </p:nvPr>
        </p:nvSpPr>
        <p:spPr/>
        <p:txBody>
          <a:bodyPr/>
          <a:p>
            <a:fld id="{5F0F26D2-990D-4104-B198-15B1F813F25B}"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800" name="Title 1"/>
          <p:cNvSpPr>
            <a:spLocks noGrp="1"/>
          </p:cNvSpPr>
          <p:nvPr>
            <p:ph type="title"/>
          </p:nvPr>
        </p:nvSpPr>
        <p:spPr>
          <a:xfrm>
            <a:off x="838200" y="141669"/>
            <a:ext cx="10515600" cy="515154"/>
          </a:xfrm>
        </p:spPr>
        <p:txBody>
          <a:bodyPr>
            <a:normAutofit fontScale="90000"/>
          </a:bodyPr>
          <a:p>
            <a:pPr algn="ctr"/>
            <a:r>
              <a:rPr dirty="0" lang="en-US" smtClean="0">
                <a:solidFill>
                  <a:srgbClr val="00B0F0"/>
                </a:solidFill>
              </a:rPr>
              <a:t>causes</a:t>
            </a:r>
            <a:endParaRPr dirty="0" lang="en-US">
              <a:solidFill>
                <a:srgbClr val="00B0F0"/>
              </a:solidFill>
            </a:endParaRPr>
          </a:p>
        </p:txBody>
      </p:sp>
      <p:sp>
        <p:nvSpPr>
          <p:cNvPr id="1048801" name="Content Placeholder 2"/>
          <p:cNvSpPr>
            <a:spLocks noGrp="1"/>
          </p:cNvSpPr>
          <p:nvPr>
            <p:ph idx="1"/>
          </p:nvPr>
        </p:nvSpPr>
        <p:spPr>
          <a:xfrm>
            <a:off x="838200" y="1017431"/>
            <a:ext cx="10515600" cy="5159532"/>
          </a:xfrm>
        </p:spPr>
        <p:txBody>
          <a:bodyPr/>
          <a:p>
            <a:pPr>
              <a:lnSpc>
                <a:spcPct val="100000"/>
              </a:lnSpc>
            </a:pPr>
            <a:r>
              <a:rPr dirty="0" lang="en-US" smtClean="0"/>
              <a:t>Causes include </a:t>
            </a:r>
            <a:r>
              <a:rPr dirty="0" lang="en-US" err="1" smtClean="0"/>
              <a:t>foetal</a:t>
            </a:r>
            <a:r>
              <a:rPr dirty="0" lang="en-US" smtClean="0"/>
              <a:t> and maternal conditions that increase formation of amniotic fluid or reduce its absorption.</a:t>
            </a:r>
          </a:p>
          <a:p>
            <a:pPr indent="-514350" marL="514350">
              <a:lnSpc>
                <a:spcPct val="100000"/>
              </a:lnSpc>
              <a:buFont typeface="+mj-lt"/>
              <a:buAutoNum type="arabicPeriod"/>
            </a:pPr>
            <a:r>
              <a:rPr b="1" dirty="0" lang="en-US" err="1" smtClean="0"/>
              <a:t>Foetal</a:t>
            </a:r>
            <a:r>
              <a:rPr b="1" dirty="0" lang="en-US" smtClean="0"/>
              <a:t> conditions:</a:t>
            </a:r>
          </a:p>
          <a:p>
            <a:pPr lvl="2">
              <a:lnSpc>
                <a:spcPct val="100000"/>
              </a:lnSpc>
              <a:buFont typeface="Wingdings" panose="05000000000000000000" pitchFamily="2" charset="2"/>
              <a:buChar char="Ø"/>
            </a:pPr>
            <a:r>
              <a:rPr b="1" dirty="0" sz="2800" lang="en-US" err="1" smtClean="0"/>
              <a:t>Oesophageal</a:t>
            </a:r>
            <a:r>
              <a:rPr b="1" dirty="0" sz="2800" lang="en-US" smtClean="0"/>
              <a:t> atresia- </a:t>
            </a:r>
            <a:r>
              <a:rPr dirty="0" sz="2800" lang="en-US" err="1" smtClean="0"/>
              <a:t>foetus</a:t>
            </a:r>
            <a:r>
              <a:rPr dirty="0" sz="2800" lang="en-US" smtClean="0"/>
              <a:t> can not swallow amniotic fluid</a:t>
            </a:r>
          </a:p>
          <a:p>
            <a:pPr lvl="2">
              <a:lnSpc>
                <a:spcPct val="100000"/>
              </a:lnSpc>
              <a:buFont typeface="Wingdings" panose="05000000000000000000" pitchFamily="2" charset="2"/>
              <a:buChar char="Ø"/>
            </a:pPr>
            <a:r>
              <a:rPr b="1" dirty="0" sz="2800" lang="en-US" err="1" smtClean="0"/>
              <a:t>Anecephally</a:t>
            </a:r>
            <a:r>
              <a:rPr b="1" dirty="0" sz="2800" lang="en-US" smtClean="0"/>
              <a:t> and </a:t>
            </a:r>
            <a:r>
              <a:rPr b="1" dirty="0" sz="2800" lang="en-US" err="1" smtClean="0"/>
              <a:t>spinabifida</a:t>
            </a:r>
            <a:r>
              <a:rPr b="1" dirty="0" sz="2800" lang="en-US" smtClean="0"/>
              <a:t> </a:t>
            </a:r>
            <a:r>
              <a:rPr dirty="0" sz="2800" lang="en-US" smtClean="0"/>
              <a:t>– there is transudation of CSF through exposed meninges.</a:t>
            </a:r>
          </a:p>
          <a:p>
            <a:pPr lvl="2">
              <a:lnSpc>
                <a:spcPct val="100000"/>
              </a:lnSpc>
              <a:buFont typeface="Wingdings" panose="05000000000000000000" pitchFamily="2" charset="2"/>
              <a:buChar char="Ø"/>
            </a:pPr>
            <a:r>
              <a:rPr b="1" dirty="0" sz="2800" lang="en-US" err="1" smtClean="0"/>
              <a:t>Hydrofoetalis</a:t>
            </a:r>
            <a:r>
              <a:rPr dirty="0" sz="2800" lang="en-US" smtClean="0"/>
              <a:t> due to rhesus </a:t>
            </a:r>
            <a:r>
              <a:rPr dirty="0" sz="2800" lang="en-US" err="1" smtClean="0"/>
              <a:t>isoimmunization</a:t>
            </a:r>
            <a:r>
              <a:rPr dirty="0" sz="2800" lang="en-US" smtClean="0"/>
              <a:t>- there is excessive breakdown of RBCs leading to </a:t>
            </a:r>
            <a:r>
              <a:rPr dirty="0" sz="2800" lang="en-US" err="1" smtClean="0"/>
              <a:t>oedema</a:t>
            </a:r>
            <a:r>
              <a:rPr dirty="0" sz="2800" lang="en-US" smtClean="0"/>
              <a:t> and more water is secreted.</a:t>
            </a:r>
            <a:endParaRPr dirty="0" sz="2800" lang="en-US"/>
          </a:p>
        </p:txBody>
      </p:sp>
      <p:sp>
        <p:nvSpPr>
          <p:cNvPr id="1048802" name="Slide Number Placeholder 4"/>
          <p:cNvSpPr>
            <a:spLocks noGrp="1"/>
          </p:cNvSpPr>
          <p:nvPr>
            <p:ph type="sldNum" sz="quarter" idx="12"/>
          </p:nvPr>
        </p:nvSpPr>
        <p:spPr/>
        <p:txBody>
          <a:bodyPr/>
          <a:p>
            <a:fld id="{5F0F26D2-990D-4104-B198-15B1F813F25B}"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803" name="Title 1"/>
          <p:cNvSpPr>
            <a:spLocks noGrp="1"/>
          </p:cNvSpPr>
          <p:nvPr>
            <p:ph type="title"/>
          </p:nvPr>
        </p:nvSpPr>
        <p:spPr/>
        <p:txBody>
          <a:bodyPr/>
          <a:p>
            <a:pPr algn="ctr"/>
            <a:r>
              <a:rPr dirty="0" lang="en-US" smtClean="0">
                <a:solidFill>
                  <a:srgbClr val="00B0F0"/>
                </a:solidFill>
              </a:rPr>
              <a:t>Causes of polyhydramnios</a:t>
            </a:r>
            <a:endParaRPr dirty="0" lang="en-US">
              <a:solidFill>
                <a:srgbClr val="00B0F0"/>
              </a:solidFill>
            </a:endParaRPr>
          </a:p>
        </p:txBody>
      </p:sp>
      <p:sp>
        <p:nvSpPr>
          <p:cNvPr id="1048804" name="Content Placeholder 2"/>
          <p:cNvSpPr>
            <a:spLocks noGrp="1"/>
          </p:cNvSpPr>
          <p:nvPr>
            <p:ph idx="1"/>
          </p:nvPr>
        </p:nvSpPr>
        <p:spPr/>
        <p:txBody>
          <a:bodyPr/>
          <a:p>
            <a:pPr indent="0" marL="0">
              <a:buNone/>
            </a:pPr>
            <a:r>
              <a:rPr b="1" dirty="0" lang="en-US" smtClean="0"/>
              <a:t>2. Maternal conditions:</a:t>
            </a:r>
          </a:p>
          <a:p>
            <a:pPr lvl="2">
              <a:lnSpc>
                <a:spcPct val="100000"/>
              </a:lnSpc>
              <a:buFont typeface="Wingdings" panose="05000000000000000000" pitchFamily="2" charset="2"/>
              <a:buChar char="Ø"/>
            </a:pPr>
            <a:r>
              <a:rPr b="1" dirty="0" sz="2800" lang="en-US" smtClean="0"/>
              <a:t>Diabetes mellitus:  </a:t>
            </a:r>
            <a:r>
              <a:rPr dirty="0" sz="2800" lang="en-US" smtClean="0"/>
              <a:t>the </a:t>
            </a:r>
            <a:r>
              <a:rPr dirty="0" sz="2800" lang="en-US" err="1" smtClean="0"/>
              <a:t>foetus</a:t>
            </a:r>
            <a:r>
              <a:rPr dirty="0" sz="2800" lang="en-US" smtClean="0"/>
              <a:t> takes a lot of sugar from the maternal blood which leads to </a:t>
            </a:r>
            <a:r>
              <a:rPr dirty="0" sz="2800" lang="en-US" err="1" smtClean="0"/>
              <a:t>foetal</a:t>
            </a:r>
            <a:r>
              <a:rPr dirty="0" sz="2800" lang="en-US" smtClean="0"/>
              <a:t> polyuria that increases amniotic fluid.</a:t>
            </a:r>
          </a:p>
          <a:p>
            <a:pPr lvl="2">
              <a:lnSpc>
                <a:spcPct val="100000"/>
              </a:lnSpc>
              <a:buFont typeface="Wingdings" panose="05000000000000000000" pitchFamily="2" charset="2"/>
              <a:buChar char="Ø"/>
            </a:pPr>
            <a:r>
              <a:rPr b="1" dirty="0" sz="2800" lang="en-US" smtClean="0"/>
              <a:t>Multiple pregnancy</a:t>
            </a:r>
            <a:r>
              <a:rPr dirty="0" sz="2800" lang="en-US" smtClean="0"/>
              <a:t>: two or more fetuses are excreting urine. It is more in monozygotic twins.</a:t>
            </a:r>
          </a:p>
          <a:p>
            <a:pPr lvl="2">
              <a:lnSpc>
                <a:spcPct val="100000"/>
              </a:lnSpc>
              <a:buFont typeface="Wingdings" panose="05000000000000000000" pitchFamily="2" charset="2"/>
              <a:buChar char="Ø"/>
            </a:pPr>
            <a:r>
              <a:rPr b="1" dirty="0" sz="2800" lang="en-US" err="1" smtClean="0"/>
              <a:t>Tumours</a:t>
            </a:r>
            <a:r>
              <a:rPr b="1" dirty="0" sz="2800" lang="en-US" smtClean="0"/>
              <a:t> of the placenta </a:t>
            </a:r>
            <a:r>
              <a:rPr dirty="0" sz="2800" lang="en-US" err="1" smtClean="0"/>
              <a:t>e.g</a:t>
            </a:r>
            <a:r>
              <a:rPr dirty="0" sz="2800" lang="en-US" smtClean="0"/>
              <a:t> </a:t>
            </a:r>
            <a:r>
              <a:rPr dirty="0" sz="2800" lang="en-US" err="1" smtClean="0"/>
              <a:t>chorioangiomas</a:t>
            </a:r>
            <a:endParaRPr dirty="0" sz="2800" lang="en-US"/>
          </a:p>
        </p:txBody>
      </p:sp>
      <p:sp>
        <p:nvSpPr>
          <p:cNvPr id="1048805" name="Slide Number Placeholder 4"/>
          <p:cNvSpPr>
            <a:spLocks noGrp="1"/>
          </p:cNvSpPr>
          <p:nvPr>
            <p:ph type="sldNum" sz="quarter" idx="12"/>
          </p:nvPr>
        </p:nvSpPr>
        <p:spPr/>
        <p:txBody>
          <a:bodyPr/>
          <a:p>
            <a:fld id="{5F0F26D2-990D-4104-B198-15B1F813F25B}"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8633" name="Title 1"/>
          <p:cNvSpPr>
            <a:spLocks noGrp="1"/>
          </p:cNvSpPr>
          <p:nvPr>
            <p:ph type="title"/>
          </p:nvPr>
        </p:nvSpPr>
        <p:spPr>
          <a:xfrm>
            <a:off x="838200" y="61219"/>
            <a:ext cx="10515600" cy="1325563"/>
          </a:xfrm>
        </p:spPr>
        <p:txBody>
          <a:bodyPr/>
          <a:p>
            <a:pPr algn="ctr"/>
            <a:r>
              <a:rPr dirty="0" lang="en-US" smtClean="0">
                <a:solidFill>
                  <a:srgbClr val="00B0F0"/>
                </a:solidFill>
                <a:latin typeface="+mn-lt"/>
              </a:rPr>
              <a:t>Complications  of pregnancy</a:t>
            </a:r>
            <a:br>
              <a:rPr dirty="0" lang="en-US" smtClean="0">
                <a:solidFill>
                  <a:srgbClr val="00B0F0"/>
                </a:solidFill>
                <a:latin typeface="+mn-lt"/>
              </a:rPr>
            </a:br>
            <a:r>
              <a:rPr dirty="0" lang="en-US" smtClean="0">
                <a:solidFill>
                  <a:srgbClr val="00B0F0"/>
                </a:solidFill>
                <a:latin typeface="+mn-lt"/>
              </a:rPr>
              <a:t>( medical conditions)</a:t>
            </a:r>
            <a:endParaRPr dirty="0" lang="en-US">
              <a:solidFill>
                <a:srgbClr val="00B0F0"/>
              </a:solidFill>
              <a:latin typeface="+mn-lt"/>
            </a:endParaRPr>
          </a:p>
        </p:txBody>
      </p:sp>
      <p:sp>
        <p:nvSpPr>
          <p:cNvPr id="1048634" name="Content Placeholder 2"/>
          <p:cNvSpPr>
            <a:spLocks noGrp="1"/>
          </p:cNvSpPr>
          <p:nvPr>
            <p:ph sz="half" idx="1"/>
          </p:nvPr>
        </p:nvSpPr>
        <p:spPr>
          <a:xfrm>
            <a:off x="696532" y="1825625"/>
            <a:ext cx="5181600" cy="4351338"/>
          </a:xfrm>
        </p:spPr>
        <p:txBody>
          <a:bodyPr>
            <a:normAutofit fontScale="92500" lnSpcReduction="20000"/>
          </a:bodyPr>
          <a:p>
            <a:pPr indent="0" lvl="3" marL="1371600">
              <a:buNone/>
            </a:pPr>
            <a:endParaRPr dirty="0" sz="2600" lang="en-US">
              <a:solidFill>
                <a:prstClr val="black"/>
              </a:solidFill>
            </a:endParaRPr>
          </a:p>
          <a:p>
            <a:pPr indent="-514350" lvl="0" marL="514350">
              <a:buFont typeface="+mj-lt"/>
              <a:buAutoNum type="arabicPeriod"/>
            </a:pPr>
            <a:r>
              <a:rPr dirty="0" sz="3000" lang="en-US" smtClean="0">
                <a:solidFill>
                  <a:prstClr val="black"/>
                </a:solidFill>
              </a:rPr>
              <a:t>Anaemia in </a:t>
            </a:r>
            <a:r>
              <a:rPr dirty="0" sz="3000" lang="en-US" err="1" smtClean="0">
                <a:solidFill>
                  <a:prstClr val="black"/>
                </a:solidFill>
              </a:rPr>
              <a:t>pregancy</a:t>
            </a:r>
            <a:endParaRPr dirty="0" sz="3000" lang="en-US" smtClean="0">
              <a:solidFill>
                <a:prstClr val="black"/>
              </a:solidFill>
            </a:endParaRPr>
          </a:p>
          <a:p>
            <a:pPr indent="-514350" lvl="0" marL="514350">
              <a:buFont typeface="+mj-lt"/>
              <a:buAutoNum type="arabicPeriod"/>
            </a:pPr>
            <a:r>
              <a:rPr dirty="0" sz="3000" lang="en-US">
                <a:solidFill>
                  <a:prstClr val="black"/>
                </a:solidFill>
              </a:rPr>
              <a:t>H</a:t>
            </a:r>
            <a:r>
              <a:rPr dirty="0" sz="3000" lang="en-US" smtClean="0">
                <a:solidFill>
                  <a:prstClr val="black"/>
                </a:solidFill>
              </a:rPr>
              <a:t>ypertension </a:t>
            </a:r>
            <a:r>
              <a:rPr dirty="0" sz="3000" lang="en-US">
                <a:solidFill>
                  <a:prstClr val="black"/>
                </a:solidFill>
              </a:rPr>
              <a:t>in pregnancy, </a:t>
            </a:r>
          </a:p>
          <a:p>
            <a:pPr indent="-514350" lvl="0" marL="514350">
              <a:buFont typeface="+mj-lt"/>
              <a:buAutoNum type="arabicPeriod"/>
            </a:pPr>
            <a:r>
              <a:rPr dirty="0" sz="3000" lang="en-US" smtClean="0">
                <a:solidFill>
                  <a:prstClr val="black"/>
                </a:solidFill>
              </a:rPr>
              <a:t>Diabetes </a:t>
            </a:r>
            <a:r>
              <a:rPr dirty="0" sz="3000" lang="en-US">
                <a:solidFill>
                  <a:prstClr val="black"/>
                </a:solidFill>
              </a:rPr>
              <a:t>in pregnancy,</a:t>
            </a:r>
          </a:p>
          <a:p>
            <a:pPr indent="-514350" lvl="0" marL="514350">
              <a:buFont typeface="+mj-lt"/>
              <a:buAutoNum type="arabicPeriod"/>
            </a:pPr>
            <a:r>
              <a:rPr dirty="0" sz="3000" lang="en-US" smtClean="0">
                <a:solidFill>
                  <a:prstClr val="black"/>
                </a:solidFill>
              </a:rPr>
              <a:t>Cardiac </a:t>
            </a:r>
            <a:r>
              <a:rPr dirty="0" sz="3000" lang="en-US">
                <a:solidFill>
                  <a:prstClr val="black"/>
                </a:solidFill>
              </a:rPr>
              <a:t>disease in pregnancy,</a:t>
            </a:r>
          </a:p>
          <a:p>
            <a:pPr indent="-514350" lvl="0" marL="514350">
              <a:buFont typeface="+mj-lt"/>
              <a:buAutoNum type="arabicPeriod"/>
            </a:pPr>
            <a:r>
              <a:rPr dirty="0" sz="3000" lang="en-US" smtClean="0">
                <a:solidFill>
                  <a:prstClr val="black"/>
                </a:solidFill>
              </a:rPr>
              <a:t>Pyelonephritis in pregnancy</a:t>
            </a:r>
            <a:endParaRPr dirty="0" sz="3000" lang="en-US">
              <a:solidFill>
                <a:prstClr val="black"/>
              </a:solidFill>
            </a:endParaRPr>
          </a:p>
          <a:p>
            <a:pPr indent="-514350" lvl="0" marL="514350">
              <a:buFont typeface="+mj-lt"/>
              <a:buAutoNum type="arabicPeriod"/>
            </a:pPr>
            <a:r>
              <a:rPr dirty="0" sz="3000" lang="en-US" smtClean="0">
                <a:solidFill>
                  <a:prstClr val="black"/>
                </a:solidFill>
              </a:rPr>
              <a:t>Malaria in pregnancy</a:t>
            </a:r>
          </a:p>
          <a:p>
            <a:pPr indent="-514350" lvl="0" marL="514350">
              <a:buFont typeface="+mj-lt"/>
              <a:buAutoNum type="arabicPeriod"/>
            </a:pPr>
            <a:r>
              <a:rPr dirty="0" sz="3000" lang="en-US">
                <a:solidFill>
                  <a:prstClr val="black"/>
                </a:solidFill>
              </a:rPr>
              <a:t>T</a:t>
            </a:r>
            <a:r>
              <a:rPr dirty="0" sz="3000" lang="en-US" smtClean="0">
                <a:solidFill>
                  <a:prstClr val="black"/>
                </a:solidFill>
              </a:rPr>
              <a:t>uberculosis </a:t>
            </a:r>
            <a:r>
              <a:rPr dirty="0" sz="3000" lang="en-US">
                <a:solidFill>
                  <a:prstClr val="black"/>
                </a:solidFill>
              </a:rPr>
              <a:t>in pregnancy</a:t>
            </a:r>
            <a:r>
              <a:rPr dirty="0" sz="3000" lang="en-US" smtClean="0">
                <a:solidFill>
                  <a:prstClr val="black"/>
                </a:solidFill>
              </a:rPr>
              <a:t>,</a:t>
            </a:r>
          </a:p>
          <a:p>
            <a:pPr indent="-514350" lvl="0" marL="514350">
              <a:buFont typeface="+mj-lt"/>
              <a:buAutoNum type="arabicPeriod"/>
            </a:pPr>
            <a:r>
              <a:rPr dirty="0" sz="3000" lang="en-US" smtClean="0">
                <a:solidFill>
                  <a:prstClr val="black"/>
                </a:solidFill>
              </a:rPr>
              <a:t>Intrauterine </a:t>
            </a:r>
            <a:r>
              <a:rPr dirty="0" sz="3000" lang="en-US" err="1" smtClean="0">
                <a:solidFill>
                  <a:prstClr val="black"/>
                </a:solidFill>
              </a:rPr>
              <a:t>foetal</a:t>
            </a:r>
            <a:r>
              <a:rPr dirty="0" sz="3000" lang="en-US" smtClean="0">
                <a:solidFill>
                  <a:prstClr val="black"/>
                </a:solidFill>
              </a:rPr>
              <a:t> death</a:t>
            </a:r>
            <a:endParaRPr dirty="0" sz="3000" lang="en-US">
              <a:solidFill>
                <a:prstClr val="black"/>
              </a:solidFill>
            </a:endParaRPr>
          </a:p>
          <a:p>
            <a:endParaRPr dirty="0" lang="en-US"/>
          </a:p>
        </p:txBody>
      </p:sp>
      <p:sp>
        <p:nvSpPr>
          <p:cNvPr id="1048635" name="Content Placeholder 3"/>
          <p:cNvSpPr>
            <a:spLocks noGrp="1"/>
          </p:cNvSpPr>
          <p:nvPr>
            <p:ph sz="half" idx="2"/>
          </p:nvPr>
        </p:nvSpPr>
        <p:spPr/>
        <p:txBody>
          <a:bodyPr>
            <a:normAutofit fontScale="92500" lnSpcReduction="20000"/>
          </a:bodyPr>
          <a:p>
            <a:pPr indent="-514350" lvl="0" marL="514350">
              <a:buFont typeface="+mj-lt"/>
              <a:buAutoNum type="arabicPeriod" startAt="9"/>
            </a:pPr>
            <a:r>
              <a:rPr dirty="0" lang="en-US" smtClean="0">
                <a:solidFill>
                  <a:prstClr val="black"/>
                </a:solidFill>
              </a:rPr>
              <a:t>Intra-uterine </a:t>
            </a:r>
            <a:r>
              <a:rPr dirty="0" lang="en-US">
                <a:solidFill>
                  <a:prstClr val="black"/>
                </a:solidFill>
              </a:rPr>
              <a:t>growth restriction (IUGR),</a:t>
            </a:r>
          </a:p>
          <a:p>
            <a:pPr indent="-514350" lvl="0" marL="514350">
              <a:buFont typeface="+mj-lt"/>
              <a:buAutoNum type="arabicPeriod" startAt="9"/>
            </a:pPr>
            <a:r>
              <a:rPr dirty="0" lang="en-US">
                <a:solidFill>
                  <a:prstClr val="black"/>
                </a:solidFill>
              </a:rPr>
              <a:t>Rhesus  and ABO incompatibility,</a:t>
            </a:r>
          </a:p>
          <a:p>
            <a:pPr indent="-514350" lvl="0" marL="514350">
              <a:buFont typeface="+mj-lt"/>
              <a:buAutoNum type="arabicPeriod" startAt="9"/>
            </a:pPr>
            <a:r>
              <a:rPr dirty="0" lang="en-US">
                <a:solidFill>
                  <a:prstClr val="black"/>
                </a:solidFill>
              </a:rPr>
              <a:t>Malnutrition in pregnancy,</a:t>
            </a:r>
          </a:p>
          <a:p>
            <a:pPr indent="-514350" lvl="0" marL="514350">
              <a:buFont typeface="+mj-lt"/>
              <a:buAutoNum type="arabicPeriod" startAt="9"/>
            </a:pPr>
            <a:r>
              <a:rPr dirty="0" lang="en-US">
                <a:solidFill>
                  <a:prstClr val="black"/>
                </a:solidFill>
              </a:rPr>
              <a:t>Deep venous thrombosis (DVT) in pregnancy,</a:t>
            </a:r>
          </a:p>
          <a:p>
            <a:pPr indent="-514350" lvl="0" marL="514350">
              <a:buFont typeface="+mj-lt"/>
              <a:buAutoNum type="arabicPeriod" startAt="9"/>
            </a:pPr>
            <a:r>
              <a:rPr dirty="0" lang="en-US">
                <a:solidFill>
                  <a:prstClr val="black"/>
                </a:solidFill>
              </a:rPr>
              <a:t>Opportunistic infections of STI/HIV/AIDS,</a:t>
            </a:r>
          </a:p>
          <a:p>
            <a:pPr indent="-514350" lvl="0" marL="514350">
              <a:buFont typeface="+mj-lt"/>
              <a:buAutoNum type="arabicPeriod" startAt="9"/>
            </a:pPr>
            <a:r>
              <a:rPr dirty="0" lang="en-US">
                <a:solidFill>
                  <a:prstClr val="black"/>
                </a:solidFill>
              </a:rPr>
              <a:t>Sickle cell disease in pregnancy,</a:t>
            </a:r>
          </a:p>
          <a:p>
            <a:pPr indent="-514350" lvl="0" marL="514350">
              <a:buFont typeface="+mj-lt"/>
              <a:buAutoNum type="arabicPeriod" startAt="9"/>
            </a:pPr>
            <a:r>
              <a:rPr dirty="0" lang="en-US" smtClean="0">
                <a:solidFill>
                  <a:prstClr val="black"/>
                </a:solidFill>
              </a:rPr>
              <a:t>Thyrotoxicosis</a:t>
            </a:r>
            <a:r>
              <a:rPr dirty="0" lang="en-US">
                <a:solidFill>
                  <a:prstClr val="black"/>
                </a:solidFill>
              </a:rPr>
              <a:t> </a:t>
            </a:r>
            <a:r>
              <a:rPr dirty="0" lang="en-US" smtClean="0">
                <a:solidFill>
                  <a:prstClr val="black"/>
                </a:solidFill>
              </a:rPr>
              <a:t>in pregnancy</a:t>
            </a:r>
          </a:p>
          <a:p>
            <a:pPr indent="-514350" lvl="0" marL="514350">
              <a:buFont typeface="+mj-lt"/>
              <a:buAutoNum type="arabicPeriod" startAt="9"/>
            </a:pPr>
            <a:r>
              <a:rPr dirty="0" lang="en-US">
                <a:solidFill>
                  <a:prstClr val="black"/>
                </a:solidFill>
              </a:rPr>
              <a:t>S</a:t>
            </a:r>
            <a:r>
              <a:rPr dirty="0" lang="en-US" smtClean="0">
                <a:solidFill>
                  <a:prstClr val="black"/>
                </a:solidFill>
              </a:rPr>
              <a:t>yphilis </a:t>
            </a:r>
            <a:r>
              <a:rPr dirty="0" lang="en-US">
                <a:solidFill>
                  <a:prstClr val="black"/>
                </a:solidFill>
              </a:rPr>
              <a:t>in pregnancy. </a:t>
            </a:r>
          </a:p>
        </p:txBody>
      </p:sp>
      <p:sp>
        <p:nvSpPr>
          <p:cNvPr id="1048636" name="Slide Number Placeholder 5"/>
          <p:cNvSpPr>
            <a:spLocks noGrp="1"/>
          </p:cNvSpPr>
          <p:nvPr>
            <p:ph type="sldNum" sz="quarter" idx="12"/>
          </p:nvPr>
        </p:nvSpPr>
        <p:spPr/>
        <p:txBody>
          <a:bodyPr/>
          <a:p>
            <a:fld id="{5F0F26D2-990D-4104-B198-15B1F813F25B}"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806" name="Title 1"/>
          <p:cNvSpPr>
            <a:spLocks noGrp="1"/>
          </p:cNvSpPr>
          <p:nvPr>
            <p:ph type="title"/>
          </p:nvPr>
        </p:nvSpPr>
        <p:spPr>
          <a:xfrm>
            <a:off x="838200" y="1"/>
            <a:ext cx="10515600" cy="605306"/>
          </a:xfrm>
        </p:spPr>
        <p:txBody>
          <a:bodyPr>
            <a:normAutofit fontScale="90000"/>
          </a:bodyPr>
          <a:p>
            <a:pPr algn="ctr"/>
            <a:r>
              <a:rPr dirty="0" lang="en-US" smtClean="0">
                <a:solidFill>
                  <a:srgbClr val="00B0F0"/>
                </a:solidFill>
              </a:rPr>
              <a:t>Clinical presentation</a:t>
            </a:r>
            <a:endParaRPr dirty="0" lang="en-US">
              <a:solidFill>
                <a:srgbClr val="00B0F0"/>
              </a:solidFill>
            </a:endParaRPr>
          </a:p>
        </p:txBody>
      </p:sp>
      <p:sp>
        <p:nvSpPr>
          <p:cNvPr id="1048807" name="Content Placeholder 2"/>
          <p:cNvSpPr>
            <a:spLocks noGrp="1"/>
          </p:cNvSpPr>
          <p:nvPr>
            <p:ph idx="1"/>
          </p:nvPr>
        </p:nvSpPr>
        <p:spPr>
          <a:xfrm>
            <a:off x="734095" y="1506829"/>
            <a:ext cx="10619705" cy="4417454"/>
          </a:xfrm>
        </p:spPr>
        <p:txBody>
          <a:bodyPr>
            <a:normAutofit fontScale="96429" lnSpcReduction="10000"/>
          </a:bodyPr>
          <a:p>
            <a:pPr>
              <a:lnSpc>
                <a:spcPct val="110000"/>
              </a:lnSpc>
              <a:buFont typeface="Wingdings" panose="05000000000000000000" pitchFamily="2" charset="2"/>
              <a:buChar char="Ø"/>
            </a:pPr>
            <a:r>
              <a:rPr dirty="0" lang="en-US" smtClean="0">
                <a:solidFill>
                  <a:prstClr val="black"/>
                </a:solidFill>
                <a:ea typeface="Times New Roman" panose="02020603050405020304" pitchFamily="18" charset="0"/>
              </a:rPr>
              <a:t>The </a:t>
            </a:r>
            <a:r>
              <a:rPr dirty="0" lang="en-US">
                <a:solidFill>
                  <a:prstClr val="black"/>
                </a:solidFill>
                <a:ea typeface="Times New Roman" panose="02020603050405020304" pitchFamily="18" charset="0"/>
              </a:rPr>
              <a:t>mother may complain </a:t>
            </a:r>
            <a:r>
              <a:rPr b="1" dirty="0" lang="en-US">
                <a:solidFill>
                  <a:prstClr val="black"/>
                </a:solidFill>
                <a:ea typeface="Times New Roman" panose="02020603050405020304" pitchFamily="18" charset="0"/>
              </a:rPr>
              <a:t>of breathlessness </a:t>
            </a:r>
            <a:r>
              <a:rPr dirty="0" lang="en-US" smtClean="0">
                <a:solidFill>
                  <a:prstClr val="black"/>
                </a:solidFill>
                <a:ea typeface="Times New Roman" panose="02020603050405020304" pitchFamily="18" charset="0"/>
              </a:rPr>
              <a:t>and </a:t>
            </a:r>
            <a:r>
              <a:rPr b="1" dirty="0" lang="en-US" smtClean="0">
                <a:solidFill>
                  <a:prstClr val="black"/>
                </a:solidFill>
                <a:ea typeface="Times New Roman" panose="02020603050405020304" pitchFamily="18" charset="0"/>
              </a:rPr>
              <a:t>discomfort.</a:t>
            </a:r>
          </a:p>
          <a:p>
            <a:pPr>
              <a:lnSpc>
                <a:spcPct val="110000"/>
              </a:lnSpc>
              <a:buFont typeface="Wingdings" panose="05000000000000000000" pitchFamily="2" charset="2"/>
              <a:buChar char="Ø"/>
            </a:pPr>
            <a:r>
              <a:rPr b="1" dirty="0" lang="en-US" smtClean="0">
                <a:solidFill>
                  <a:prstClr val="black"/>
                </a:solidFill>
                <a:ea typeface="Times New Roman" panose="02020603050405020304" pitchFamily="18" charset="0"/>
              </a:rPr>
              <a:t>The abdomen is tense and shine</a:t>
            </a:r>
          </a:p>
          <a:p>
            <a:pPr>
              <a:lnSpc>
                <a:spcPct val="110000"/>
              </a:lnSpc>
              <a:buFont typeface="Wingdings" panose="05000000000000000000" pitchFamily="2" charset="2"/>
              <a:buChar char="Ø"/>
            </a:pPr>
            <a:r>
              <a:rPr dirty="0" sz="2800" lang="en-US" smtClean="0">
                <a:solidFill>
                  <a:prstClr val="black"/>
                </a:solidFill>
                <a:ea typeface="Times New Roman" panose="02020603050405020304" pitchFamily="18" charset="0"/>
              </a:rPr>
              <a:t>If </a:t>
            </a:r>
            <a:r>
              <a:rPr dirty="0" sz="2800" lang="en-US">
                <a:solidFill>
                  <a:prstClr val="black"/>
                </a:solidFill>
                <a:ea typeface="Times New Roman" panose="02020603050405020304" pitchFamily="18" charset="0"/>
              </a:rPr>
              <a:t>the condition </a:t>
            </a:r>
            <a:r>
              <a:rPr b="1" dirty="0" sz="2800" lang="en-US">
                <a:solidFill>
                  <a:prstClr val="black"/>
                </a:solidFill>
                <a:ea typeface="Times New Roman" panose="02020603050405020304" pitchFamily="18" charset="0"/>
              </a:rPr>
              <a:t>is acute in onset</a:t>
            </a:r>
            <a:r>
              <a:rPr dirty="0" sz="2800" lang="en-US">
                <a:solidFill>
                  <a:prstClr val="black"/>
                </a:solidFill>
                <a:ea typeface="Times New Roman" panose="02020603050405020304" pitchFamily="18" charset="0"/>
              </a:rPr>
              <a:t>, </a:t>
            </a:r>
            <a:endParaRPr dirty="0" sz="2800" lang="en-US" smtClean="0">
              <a:solidFill>
                <a:prstClr val="black"/>
              </a:solidFill>
              <a:ea typeface="Times New Roman" panose="02020603050405020304" pitchFamily="18" charset="0"/>
            </a:endParaRPr>
          </a:p>
          <a:p>
            <a:pPr lvl="4">
              <a:lnSpc>
                <a:spcPct val="110000"/>
              </a:lnSpc>
              <a:buFont typeface="Wingdings" panose="05000000000000000000" pitchFamily="2" charset="2"/>
              <a:buChar char="ü"/>
            </a:pPr>
            <a:r>
              <a:rPr dirty="0" sz="2800" lang="en-US">
                <a:solidFill>
                  <a:prstClr val="black"/>
                </a:solidFill>
                <a:ea typeface="Times New Roman" panose="02020603050405020304" pitchFamily="18" charset="0"/>
              </a:rPr>
              <a:t>S</a:t>
            </a:r>
            <a:r>
              <a:rPr dirty="0" sz="2800" lang="en-US" smtClean="0">
                <a:solidFill>
                  <a:prstClr val="black"/>
                </a:solidFill>
                <a:ea typeface="Times New Roman" panose="02020603050405020304" pitchFamily="18" charset="0"/>
              </a:rPr>
              <a:t>he </a:t>
            </a:r>
            <a:r>
              <a:rPr dirty="0" sz="2800" lang="en-US">
                <a:solidFill>
                  <a:prstClr val="black"/>
                </a:solidFill>
                <a:ea typeface="Times New Roman" panose="02020603050405020304" pitchFamily="18" charset="0"/>
              </a:rPr>
              <a:t>may complain of </a:t>
            </a:r>
            <a:r>
              <a:rPr b="1" dirty="0" sz="2800" lang="en-US">
                <a:solidFill>
                  <a:prstClr val="black"/>
                </a:solidFill>
                <a:ea typeface="Times New Roman" panose="02020603050405020304" pitchFamily="18" charset="0"/>
              </a:rPr>
              <a:t>severe abdominal </a:t>
            </a:r>
            <a:r>
              <a:rPr b="1" dirty="0" sz="2800" lang="en-US" smtClean="0">
                <a:solidFill>
                  <a:prstClr val="black"/>
                </a:solidFill>
                <a:ea typeface="Times New Roman" panose="02020603050405020304" pitchFamily="18" charset="0"/>
              </a:rPr>
              <a:t>pain, </a:t>
            </a:r>
          </a:p>
          <a:p>
            <a:pPr lvl="4">
              <a:lnSpc>
                <a:spcPct val="110000"/>
              </a:lnSpc>
              <a:buFont typeface="Wingdings" panose="05000000000000000000" pitchFamily="2" charset="2"/>
              <a:buChar char="ü"/>
            </a:pPr>
            <a:r>
              <a:rPr b="1" dirty="0" sz="2800" lang="en-US">
                <a:solidFill>
                  <a:prstClr val="black"/>
                </a:solidFill>
                <a:ea typeface="Times New Roman" panose="02020603050405020304" pitchFamily="18" charset="0"/>
              </a:rPr>
              <a:t>N</a:t>
            </a:r>
            <a:r>
              <a:rPr b="1" dirty="0" sz="2800" lang="en-US" smtClean="0">
                <a:solidFill>
                  <a:prstClr val="black"/>
                </a:solidFill>
                <a:ea typeface="Times New Roman" panose="02020603050405020304" pitchFamily="18" charset="0"/>
              </a:rPr>
              <a:t>ausea and vomiting, </a:t>
            </a:r>
          </a:p>
          <a:p>
            <a:pPr lvl="4">
              <a:lnSpc>
                <a:spcPct val="110000"/>
              </a:lnSpc>
              <a:buFont typeface="Wingdings" panose="05000000000000000000" pitchFamily="2" charset="2"/>
              <a:buChar char="ü"/>
            </a:pPr>
            <a:r>
              <a:rPr b="1" dirty="0" sz="2800" lang="en-US">
                <a:solidFill>
                  <a:prstClr val="black"/>
                </a:solidFill>
                <a:ea typeface="Times New Roman" panose="02020603050405020304" pitchFamily="18" charset="0"/>
              </a:rPr>
              <a:t>P</a:t>
            </a:r>
            <a:r>
              <a:rPr b="1" dirty="0" sz="2800" lang="en-US" smtClean="0">
                <a:solidFill>
                  <a:prstClr val="black"/>
                </a:solidFill>
                <a:ea typeface="Times New Roman" panose="02020603050405020304" pitchFamily="18" charset="0"/>
              </a:rPr>
              <a:t>alpitation due to effects on the respiratory and cardiac pressure.</a:t>
            </a:r>
          </a:p>
          <a:p>
            <a:pPr lvl="4">
              <a:lnSpc>
                <a:spcPct val="110000"/>
              </a:lnSpc>
              <a:buFont typeface="Wingdings" panose="05000000000000000000" pitchFamily="2" charset="2"/>
              <a:buChar char="ü"/>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condition may aggravate other symptoms associated with pregnancy such </a:t>
            </a:r>
            <a:r>
              <a:rPr dirty="0" sz="2800" lang="en-US" smtClean="0">
                <a:solidFill>
                  <a:prstClr val="black"/>
                </a:solidFill>
                <a:ea typeface="Times New Roman" panose="02020603050405020304" pitchFamily="18" charset="0"/>
              </a:rPr>
              <a:t>as</a:t>
            </a:r>
          </a:p>
          <a:p>
            <a:pPr indent="0" marL="0">
              <a:buNone/>
            </a:pPr>
            <a:endParaRPr dirty="0" lang="en-US"/>
          </a:p>
        </p:txBody>
      </p:sp>
      <p:sp>
        <p:nvSpPr>
          <p:cNvPr id="1048808" name="Slide Number Placeholder 4"/>
          <p:cNvSpPr>
            <a:spLocks noGrp="1"/>
          </p:cNvSpPr>
          <p:nvPr>
            <p:ph type="sldNum" sz="quarter" idx="12"/>
          </p:nvPr>
        </p:nvSpPr>
        <p:spPr/>
        <p:txBody>
          <a:bodyPr/>
          <a:p>
            <a:fld id="{5F0F26D2-990D-4104-B198-15B1F813F25B}"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812" name="Title 1"/>
          <p:cNvSpPr>
            <a:spLocks noGrp="1"/>
          </p:cNvSpPr>
          <p:nvPr>
            <p:ph type="title"/>
          </p:nvPr>
        </p:nvSpPr>
        <p:spPr>
          <a:xfrm>
            <a:off x="838200" y="103031"/>
            <a:ext cx="10515600" cy="1249251"/>
          </a:xfrm>
        </p:spPr>
        <p:txBody>
          <a:bodyPr/>
          <a:p>
            <a:pPr algn="ctr"/>
            <a:r>
              <a:rPr dirty="0" lang="en-US" smtClean="0">
                <a:solidFill>
                  <a:srgbClr val="00B0F0"/>
                </a:solidFill>
              </a:rPr>
              <a:t>S&amp;S In Chronic Polyhydramnios</a:t>
            </a:r>
            <a:endParaRPr dirty="0" lang="en-US">
              <a:solidFill>
                <a:srgbClr val="00B0F0"/>
              </a:solidFill>
            </a:endParaRPr>
          </a:p>
        </p:txBody>
      </p:sp>
      <p:sp>
        <p:nvSpPr>
          <p:cNvPr id="1048813" name="Content Placeholder 2"/>
          <p:cNvSpPr>
            <a:spLocks noGrp="1"/>
          </p:cNvSpPr>
          <p:nvPr>
            <p:ph idx="1"/>
          </p:nvPr>
        </p:nvSpPr>
        <p:spPr>
          <a:xfrm>
            <a:off x="838200" y="1352282"/>
            <a:ext cx="10515600" cy="4824681"/>
          </a:xfrm>
        </p:spPr>
        <p:txBody>
          <a:bodyPr>
            <a:normAutofit fontScale="92857" lnSpcReduction="20000"/>
          </a:bodyPr>
          <a:p>
            <a:pPr indent="-514350" lvl="2" marL="1428750">
              <a:lnSpc>
                <a:spcPct val="110000"/>
              </a:lnSpc>
              <a:buFont typeface="+mj-lt"/>
              <a:buAutoNum type="arabicPeriod"/>
            </a:pPr>
            <a:r>
              <a:rPr dirty="0" sz="2800" lang="en-US" smtClean="0">
                <a:solidFill>
                  <a:prstClr val="black"/>
                </a:solidFill>
                <a:ea typeface="Times New Roman" panose="02020603050405020304" pitchFamily="18" charset="0"/>
              </a:rPr>
              <a:t>Pressure symptoms are less since the enlargement is gradual</a:t>
            </a:r>
          </a:p>
          <a:p>
            <a:pPr indent="-514350" lvl="2" marL="1428750">
              <a:lnSpc>
                <a:spcPct val="110000"/>
              </a:lnSpc>
              <a:buFont typeface="+mj-lt"/>
              <a:buAutoNum type="arabicPeriod"/>
            </a:pPr>
            <a:r>
              <a:rPr dirty="0" sz="2800" lang="en-US" smtClean="0">
                <a:solidFill>
                  <a:prstClr val="black"/>
                </a:solidFill>
                <a:ea typeface="Times New Roman" panose="02020603050405020304" pitchFamily="18" charset="0"/>
              </a:rPr>
              <a:t>Indigestion</a:t>
            </a:r>
            <a:r>
              <a:rPr dirty="0" sz="2800" lang="en-US">
                <a:solidFill>
                  <a:prstClr val="black"/>
                </a:solidFill>
                <a:ea typeface="Times New Roman" panose="02020603050405020304" pitchFamily="18" charset="0"/>
              </a:rPr>
              <a:t>, </a:t>
            </a:r>
          </a:p>
          <a:p>
            <a:pPr indent="-514350" lvl="2" marL="1428750">
              <a:lnSpc>
                <a:spcPct val="110000"/>
              </a:lnSpc>
              <a:buFont typeface="+mj-lt"/>
              <a:buAutoNum type="arabicPeriod"/>
            </a:pPr>
            <a:r>
              <a:rPr dirty="0" sz="2800" lang="en-US">
                <a:solidFill>
                  <a:prstClr val="black"/>
                </a:solidFill>
                <a:ea typeface="Times New Roman" panose="02020603050405020304" pitchFamily="18" charset="0"/>
              </a:rPr>
              <a:t>Heartburn, </a:t>
            </a:r>
          </a:p>
          <a:p>
            <a:pPr indent="-514350" lvl="2" marL="1428750">
              <a:lnSpc>
                <a:spcPct val="110000"/>
              </a:lnSpc>
              <a:buFont typeface="+mj-lt"/>
              <a:buAutoNum type="arabicPeriod"/>
            </a:pPr>
            <a:r>
              <a:rPr dirty="0" sz="2800" lang="en-US">
                <a:solidFill>
                  <a:prstClr val="black"/>
                </a:solidFill>
                <a:ea typeface="Times New Roman" panose="02020603050405020304" pitchFamily="18" charset="0"/>
              </a:rPr>
              <a:t>Constipation, </a:t>
            </a:r>
          </a:p>
          <a:p>
            <a:pPr indent="-514350" lvl="2" marL="1428750">
              <a:lnSpc>
                <a:spcPct val="110000"/>
              </a:lnSpc>
              <a:buFont typeface="+mj-lt"/>
              <a:buAutoNum type="arabicPeriod"/>
            </a:pPr>
            <a:r>
              <a:rPr dirty="0" sz="2800" lang="en-US">
                <a:solidFill>
                  <a:prstClr val="black"/>
                </a:solidFill>
                <a:ea typeface="Times New Roman" panose="02020603050405020304" pitchFamily="18" charset="0"/>
              </a:rPr>
              <a:t>Varicose veins of the vulva and lower limbs</a:t>
            </a:r>
            <a:r>
              <a:rPr dirty="0" sz="2800" lang="en-US" smtClean="0">
                <a:solidFill>
                  <a:prstClr val="black"/>
                </a:solidFill>
                <a:ea typeface="Times New Roman" panose="02020603050405020304" pitchFamily="18" charset="0"/>
              </a:rPr>
              <a:t>.</a:t>
            </a:r>
          </a:p>
          <a:p>
            <a:pPr indent="-514350" lvl="2" marL="1428750">
              <a:lnSpc>
                <a:spcPct val="110000"/>
              </a:lnSpc>
              <a:buFont typeface="+mj-lt"/>
              <a:buAutoNum type="arabicPeriod"/>
            </a:pPr>
            <a:r>
              <a:rPr dirty="0" sz="2800" lang="en-US" smtClean="0">
                <a:solidFill>
                  <a:prstClr val="black"/>
                </a:solidFill>
                <a:ea typeface="Times New Roman" panose="02020603050405020304" pitchFamily="18" charset="0"/>
              </a:rPr>
              <a:t>Oedema of the abdomen, vulva and legs</a:t>
            </a:r>
            <a:endParaRPr dirty="0" sz="2800" lang="en-US">
              <a:solidFill>
                <a:prstClr val="black"/>
              </a:solidFill>
              <a:ea typeface="Times New Roman" panose="02020603050405020304" pitchFamily="18" charset="0"/>
            </a:endParaRPr>
          </a:p>
          <a:p>
            <a:pPr indent="-514350" lvl="2" marL="1428750">
              <a:lnSpc>
                <a:spcPct val="110000"/>
              </a:lnSpc>
              <a:buFont typeface="+mj-lt"/>
              <a:buAutoNum type="arabicPeriod"/>
            </a:pPr>
            <a:r>
              <a:rPr dirty="0" sz="2800" lang="en-US" err="1">
                <a:solidFill>
                  <a:prstClr val="black"/>
                </a:solidFill>
                <a:ea typeface="Times New Roman" panose="02020603050405020304" pitchFamily="18" charset="0"/>
              </a:rPr>
              <a:t>Haemorrhoids</a:t>
            </a:r>
            <a:r>
              <a:rPr dirty="0" sz="2800" lang="en-US">
                <a:solidFill>
                  <a:prstClr val="black"/>
                </a:solidFill>
                <a:ea typeface="Times New Roman" panose="02020603050405020304" pitchFamily="18" charset="0"/>
              </a:rPr>
              <a:t> due to poor venous </a:t>
            </a:r>
            <a:r>
              <a:rPr dirty="0" sz="2800" lang="en-US" smtClean="0">
                <a:solidFill>
                  <a:prstClr val="black"/>
                </a:solidFill>
                <a:ea typeface="Times New Roman" panose="02020603050405020304" pitchFamily="18" charset="0"/>
              </a:rPr>
              <a:t>return</a:t>
            </a:r>
          </a:p>
          <a:p>
            <a:pPr indent="-514350" lvl="2" marL="1428750">
              <a:lnSpc>
                <a:spcPct val="110000"/>
              </a:lnSpc>
              <a:buFont typeface="+mj-lt"/>
              <a:buAutoNum type="arabicPeriod"/>
            </a:pPr>
            <a:r>
              <a:rPr dirty="0" sz="2800" lang="en-US" smtClean="0">
                <a:solidFill>
                  <a:prstClr val="black"/>
                </a:solidFill>
                <a:ea typeface="Times New Roman" panose="02020603050405020304" pitchFamily="18" charset="0"/>
              </a:rPr>
              <a:t>Abdomen is larger than dates</a:t>
            </a:r>
          </a:p>
          <a:p>
            <a:pPr indent="-514350" lvl="2" marL="1428750">
              <a:lnSpc>
                <a:spcPct val="110000"/>
              </a:lnSpc>
              <a:buFont typeface="+mj-lt"/>
              <a:buAutoNum type="arabicPeriod"/>
            </a:pPr>
            <a:r>
              <a:rPr dirty="0" sz="2800" lang="en-US" smtClean="0">
                <a:solidFill>
                  <a:prstClr val="black"/>
                </a:solidFill>
                <a:ea typeface="Times New Roman" panose="02020603050405020304" pitchFamily="18" charset="0"/>
              </a:rPr>
              <a:t>Superficial blood vessels on the abdomen</a:t>
            </a:r>
          </a:p>
          <a:p>
            <a:pPr indent="-514350" lvl="2" marL="1428750">
              <a:lnSpc>
                <a:spcPct val="110000"/>
              </a:lnSpc>
              <a:buFont typeface="+mj-lt"/>
              <a:buAutoNum type="arabicPeriod"/>
            </a:pPr>
            <a:r>
              <a:rPr dirty="0" sz="2800" lang="en-US" smtClean="0">
                <a:solidFill>
                  <a:prstClr val="black"/>
                </a:solidFill>
                <a:ea typeface="Times New Roman" panose="02020603050405020304" pitchFamily="18" charset="0"/>
              </a:rPr>
              <a:t>On auscultation FHNH or mild due to the accumulated fluid between the </a:t>
            </a:r>
            <a:r>
              <a:rPr dirty="0" sz="2800" lang="en-US" err="1" smtClean="0">
                <a:solidFill>
                  <a:prstClr val="black"/>
                </a:solidFill>
                <a:ea typeface="Times New Roman" panose="02020603050405020304" pitchFamily="18" charset="0"/>
              </a:rPr>
              <a:t>foetus</a:t>
            </a:r>
            <a:r>
              <a:rPr dirty="0" sz="2800" lang="en-US" smtClean="0">
                <a:solidFill>
                  <a:prstClr val="black"/>
                </a:solidFill>
                <a:ea typeface="Times New Roman" panose="02020603050405020304" pitchFamily="18" charset="0"/>
              </a:rPr>
              <a:t> and abdominal wall.</a:t>
            </a:r>
          </a:p>
          <a:p>
            <a:pPr indent="-514350" lvl="2" marL="1428750">
              <a:lnSpc>
                <a:spcPct val="110000"/>
              </a:lnSpc>
              <a:buFont typeface="+mj-lt"/>
              <a:buAutoNum type="arabicPeriod"/>
            </a:pPr>
            <a:endParaRPr dirty="0" sz="2800" lang="en-US">
              <a:solidFill>
                <a:prstClr val="black"/>
              </a:solidFill>
              <a:ea typeface="Times New Roman" panose="02020603050405020304" pitchFamily="18" charset="0"/>
            </a:endParaRPr>
          </a:p>
          <a:p>
            <a:endParaRPr dirty="0" lang="en-US"/>
          </a:p>
        </p:txBody>
      </p:sp>
      <p:sp>
        <p:nvSpPr>
          <p:cNvPr id="1048814" name="Slide Number Placeholder 4"/>
          <p:cNvSpPr>
            <a:spLocks noGrp="1"/>
          </p:cNvSpPr>
          <p:nvPr>
            <p:ph type="sldNum" sz="quarter" idx="12"/>
          </p:nvPr>
        </p:nvSpPr>
        <p:spPr/>
        <p:txBody>
          <a:bodyPr/>
          <a:p>
            <a:fld id="{5F0F26D2-990D-4104-B198-15B1F813F25B}"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815" name="Title 1"/>
          <p:cNvSpPr>
            <a:spLocks noGrp="1"/>
          </p:cNvSpPr>
          <p:nvPr>
            <p:ph type="title"/>
          </p:nvPr>
        </p:nvSpPr>
        <p:spPr/>
        <p:txBody>
          <a:bodyPr/>
          <a:p>
            <a:pPr algn="ctr"/>
            <a:r>
              <a:rPr dirty="0" lang="en-US" smtClean="0">
                <a:solidFill>
                  <a:srgbClr val="00B0F0"/>
                </a:solidFill>
              </a:rPr>
              <a:t>Clinical presentation</a:t>
            </a:r>
            <a:endParaRPr dirty="0" lang="en-US">
              <a:solidFill>
                <a:srgbClr val="00B0F0"/>
              </a:solidFill>
            </a:endParaRPr>
          </a:p>
        </p:txBody>
      </p:sp>
      <p:sp>
        <p:nvSpPr>
          <p:cNvPr id="1048816" name="Content Placeholder 2"/>
          <p:cNvSpPr>
            <a:spLocks noGrp="1"/>
          </p:cNvSpPr>
          <p:nvPr>
            <p:ph idx="1"/>
          </p:nvPr>
        </p:nvSpPr>
        <p:spPr/>
        <p:txBody>
          <a:bodyPr>
            <a:normAutofit fontScale="95833" lnSpcReduction="20000"/>
          </a:bodyPr>
          <a:p>
            <a:pPr lvl="0">
              <a:lnSpc>
                <a:spcPct val="110000"/>
              </a:lnSpc>
              <a:buFont typeface="Wingdings" panose="05000000000000000000" pitchFamily="2" charset="2"/>
              <a:buChar char="Ø"/>
            </a:pPr>
            <a:r>
              <a:rPr b="1" dirty="0" lang="en-US" smtClean="0">
                <a:solidFill>
                  <a:prstClr val="black"/>
                </a:solidFill>
                <a:ea typeface="Times New Roman" panose="02020603050405020304" pitchFamily="18" charset="0"/>
              </a:rPr>
              <a:t>On abdominal inspection,</a:t>
            </a:r>
          </a:p>
          <a:p>
            <a:pPr lvl="3">
              <a:lnSpc>
                <a:spcPct val="110000"/>
              </a:lnSpc>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uterus is </a:t>
            </a:r>
            <a:r>
              <a:rPr b="1" dirty="0" sz="2800" lang="en-US">
                <a:solidFill>
                  <a:prstClr val="black"/>
                </a:solidFill>
                <a:ea typeface="Times New Roman" panose="02020603050405020304" pitchFamily="18" charset="0"/>
              </a:rPr>
              <a:t>larger than expected </a:t>
            </a:r>
            <a:r>
              <a:rPr dirty="0" sz="2800" lang="en-US">
                <a:solidFill>
                  <a:prstClr val="black"/>
                </a:solidFill>
                <a:ea typeface="Times New Roman" panose="02020603050405020304" pitchFamily="18" charset="0"/>
              </a:rPr>
              <a:t>for the period of gestation and is </a:t>
            </a:r>
            <a:r>
              <a:rPr b="1" dirty="0" sz="2800" lang="en-US">
                <a:solidFill>
                  <a:prstClr val="black"/>
                </a:solidFill>
                <a:ea typeface="Times New Roman" panose="02020603050405020304" pitchFamily="18" charset="0"/>
              </a:rPr>
              <a:t>globular in </a:t>
            </a:r>
            <a:r>
              <a:rPr b="1" dirty="0" sz="2800" lang="en-US" smtClean="0">
                <a:solidFill>
                  <a:prstClr val="black"/>
                </a:solidFill>
                <a:ea typeface="Times New Roman" panose="02020603050405020304" pitchFamily="18" charset="0"/>
              </a:rPr>
              <a:t>shape</a:t>
            </a:r>
            <a:r>
              <a:rPr dirty="0" sz="2800" lang="en-US" smtClean="0">
                <a:solidFill>
                  <a:prstClr val="black"/>
                </a:solidFill>
                <a:ea typeface="Times New Roman" panose="02020603050405020304" pitchFamily="18" charset="0"/>
              </a:rPr>
              <a:t>.</a:t>
            </a:r>
          </a:p>
          <a:p>
            <a:pPr lvl="3">
              <a:lnSpc>
                <a:spcPct val="110000"/>
              </a:lnSpc>
              <a:buFont typeface="Wingdings" panose="05000000000000000000" pitchFamily="2" charset="2"/>
              <a:buChar char="Ø"/>
            </a:pPr>
            <a:r>
              <a:rPr dirty="0" sz="2800" lang="en-US" smtClean="0">
                <a:solidFill>
                  <a:prstClr val="black"/>
                </a:solidFill>
                <a:ea typeface="Times New Roman" panose="02020603050405020304" pitchFamily="18" charset="0"/>
              </a:rPr>
              <a:t>The </a:t>
            </a:r>
            <a:r>
              <a:rPr dirty="0" sz="2800" lang="en-US">
                <a:solidFill>
                  <a:prstClr val="black"/>
                </a:solidFill>
                <a:ea typeface="Times New Roman" panose="02020603050405020304" pitchFamily="18" charset="0"/>
              </a:rPr>
              <a:t>abdominal skin appears stretched and tight with marked </a:t>
            </a:r>
            <a:r>
              <a:rPr b="1" dirty="0" sz="2800" lang="en-US" err="1">
                <a:solidFill>
                  <a:prstClr val="black"/>
                </a:solidFill>
                <a:ea typeface="Times New Roman" panose="02020603050405020304" pitchFamily="18" charset="0"/>
              </a:rPr>
              <a:t>striae</a:t>
            </a:r>
            <a:r>
              <a:rPr b="1" dirty="0" sz="2800" lang="en-US">
                <a:solidFill>
                  <a:prstClr val="black"/>
                </a:solidFill>
                <a:ea typeface="Times New Roman" panose="02020603050405020304" pitchFamily="18" charset="0"/>
              </a:rPr>
              <a:t> gravidarum </a:t>
            </a:r>
            <a:r>
              <a:rPr dirty="0" sz="2800" lang="en-US">
                <a:solidFill>
                  <a:prstClr val="black"/>
                </a:solidFill>
                <a:ea typeface="Times New Roman" panose="02020603050405020304" pitchFamily="18" charset="0"/>
              </a:rPr>
              <a:t>and </a:t>
            </a:r>
            <a:r>
              <a:rPr b="1" dirty="0" sz="2800" lang="en-US">
                <a:solidFill>
                  <a:prstClr val="black"/>
                </a:solidFill>
                <a:ea typeface="Times New Roman" panose="02020603050405020304" pitchFamily="18" charset="0"/>
              </a:rPr>
              <a:t>marked superficial blood vessels</a:t>
            </a:r>
            <a:endParaRPr dirty="0" sz="2800" lang="en-US">
              <a:solidFill>
                <a:prstClr val="black"/>
              </a:solidFill>
              <a:ea typeface="Times New Roman" panose="02020603050405020304" pitchFamily="18" charset="0"/>
            </a:endParaRPr>
          </a:p>
          <a:p>
            <a:pPr lvl="0">
              <a:lnSpc>
                <a:spcPct val="110000"/>
              </a:lnSpc>
              <a:buFont typeface="Wingdings" panose="05000000000000000000" pitchFamily="2" charset="2"/>
              <a:buChar char="Ø"/>
            </a:pPr>
            <a:r>
              <a:rPr b="1" dirty="0" lang="en-US" smtClean="0">
                <a:solidFill>
                  <a:prstClr val="black"/>
                </a:solidFill>
                <a:ea typeface="Times New Roman" panose="02020603050405020304" pitchFamily="18" charset="0"/>
              </a:rPr>
              <a:t>On palpation: </a:t>
            </a:r>
            <a:r>
              <a:rPr dirty="0" lang="en-US" err="1" smtClean="0">
                <a:solidFill>
                  <a:prstClr val="black"/>
                </a:solidFill>
                <a:ea typeface="Times New Roman" panose="02020603050405020304" pitchFamily="18" charset="0"/>
              </a:rPr>
              <a:t>foetal</a:t>
            </a:r>
            <a:r>
              <a:rPr dirty="0" lang="en-US" smtClean="0">
                <a:solidFill>
                  <a:prstClr val="black"/>
                </a:solidFill>
                <a:ea typeface="Times New Roman" panose="02020603050405020304" pitchFamily="18" charset="0"/>
              </a:rPr>
              <a:t> parts </a:t>
            </a:r>
            <a:r>
              <a:rPr dirty="0" lang="en-US">
                <a:solidFill>
                  <a:prstClr val="black"/>
                </a:solidFill>
                <a:ea typeface="Times New Roman" panose="02020603050405020304" pitchFamily="18" charset="0"/>
              </a:rPr>
              <a:t>a</a:t>
            </a:r>
            <a:r>
              <a:rPr dirty="0" lang="en-US" smtClean="0">
                <a:solidFill>
                  <a:prstClr val="black"/>
                </a:solidFill>
                <a:ea typeface="Times New Roman" panose="02020603050405020304" pitchFamily="18" charset="0"/>
              </a:rPr>
              <a:t>re difficult to be palpated</a:t>
            </a:r>
          </a:p>
          <a:p>
            <a:pPr lvl="0">
              <a:lnSpc>
                <a:spcPct val="110000"/>
              </a:lnSpc>
              <a:buFont typeface="Wingdings" panose="05000000000000000000" pitchFamily="2" charset="2"/>
              <a:buChar char="Ø"/>
            </a:pPr>
            <a:r>
              <a:rPr b="1" dirty="0" lang="en-US" smtClean="0">
                <a:solidFill>
                  <a:prstClr val="black"/>
                </a:solidFill>
                <a:ea typeface="Times New Roman" panose="02020603050405020304" pitchFamily="18" charset="0"/>
              </a:rPr>
              <a:t>Fluid thrill </a:t>
            </a:r>
            <a:r>
              <a:rPr dirty="0" lang="en-US" smtClean="0">
                <a:solidFill>
                  <a:prstClr val="black"/>
                </a:solidFill>
                <a:ea typeface="Times New Roman" panose="02020603050405020304" pitchFamily="18" charset="0"/>
              </a:rPr>
              <a:t>may be elicited by placing a hand on one side  of the abdomen and tapping the other side with the fingers</a:t>
            </a:r>
          </a:p>
          <a:p>
            <a:pPr lvl="0">
              <a:lnSpc>
                <a:spcPct val="110000"/>
              </a:lnSpc>
              <a:buFont typeface="Wingdings" panose="05000000000000000000" pitchFamily="2" charset="2"/>
              <a:buChar char="Ø"/>
            </a:pPr>
            <a:r>
              <a:rPr b="1" dirty="0" lang="en-US" smtClean="0">
                <a:solidFill>
                  <a:prstClr val="black"/>
                </a:solidFill>
                <a:ea typeface="Times New Roman" panose="02020603050405020304" pitchFamily="18" charset="0"/>
              </a:rPr>
              <a:t>On auscultation</a:t>
            </a:r>
            <a:r>
              <a:rPr dirty="0" lang="en-US" smtClean="0">
                <a:solidFill>
                  <a:prstClr val="black"/>
                </a:solidFill>
                <a:ea typeface="Times New Roman" panose="02020603050405020304" pitchFamily="18" charset="0"/>
              </a:rPr>
              <a:t>: FHNH or mild due to the accumulated fluid between the </a:t>
            </a:r>
            <a:r>
              <a:rPr dirty="0" lang="en-US" err="1" smtClean="0">
                <a:solidFill>
                  <a:prstClr val="black"/>
                </a:solidFill>
                <a:ea typeface="Times New Roman" panose="02020603050405020304" pitchFamily="18" charset="0"/>
              </a:rPr>
              <a:t>foetus</a:t>
            </a:r>
            <a:r>
              <a:rPr dirty="0" lang="en-US" smtClean="0">
                <a:solidFill>
                  <a:prstClr val="black"/>
                </a:solidFill>
                <a:ea typeface="Times New Roman" panose="02020603050405020304" pitchFamily="18" charset="0"/>
              </a:rPr>
              <a:t> and abdominal wall</a:t>
            </a:r>
            <a:endParaRPr dirty="0" lang="en-US">
              <a:solidFill>
                <a:prstClr val="black"/>
              </a:solidFill>
              <a:ea typeface="Times New Roman" panose="02020603050405020304" pitchFamily="18" charset="0"/>
            </a:endParaRPr>
          </a:p>
          <a:p>
            <a:pPr indent="0" lvl="2" marL="914400">
              <a:lnSpc>
                <a:spcPct val="110000"/>
              </a:lnSpc>
              <a:buNone/>
            </a:pPr>
            <a:endParaRPr dirty="0" sz="2400" lang="en-US">
              <a:solidFill>
                <a:prstClr val="black"/>
              </a:solidFill>
              <a:ea typeface="Times New Roman" panose="02020603050405020304" pitchFamily="18" charset="0"/>
            </a:endParaRPr>
          </a:p>
          <a:p>
            <a:endParaRPr dirty="0" lang="en-US"/>
          </a:p>
        </p:txBody>
      </p:sp>
      <p:sp>
        <p:nvSpPr>
          <p:cNvPr id="1048817" name="Slide Number Placeholder 4"/>
          <p:cNvSpPr>
            <a:spLocks noGrp="1"/>
          </p:cNvSpPr>
          <p:nvPr>
            <p:ph type="sldNum" sz="quarter" idx="12"/>
          </p:nvPr>
        </p:nvSpPr>
        <p:spPr/>
        <p:txBody>
          <a:bodyPr/>
          <a:p>
            <a:fld id="{5F0F26D2-990D-4104-B198-15B1F813F25B}"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818" name="Title 1"/>
          <p:cNvSpPr>
            <a:spLocks noGrp="1"/>
          </p:cNvSpPr>
          <p:nvPr>
            <p:ph type="title"/>
          </p:nvPr>
        </p:nvSpPr>
        <p:spPr/>
        <p:txBody>
          <a:bodyPr/>
          <a:p>
            <a:pPr algn="ctr"/>
            <a:r>
              <a:rPr dirty="0" lang="en-US" smtClean="0">
                <a:solidFill>
                  <a:srgbClr val="00B0F0"/>
                </a:solidFill>
              </a:rPr>
              <a:t>Diagnosis</a:t>
            </a:r>
            <a:r>
              <a:rPr dirty="0" lang="en-US" smtClean="0"/>
              <a:t> </a:t>
            </a:r>
            <a:endParaRPr dirty="0" lang="en-US"/>
          </a:p>
        </p:txBody>
      </p:sp>
      <p:sp>
        <p:nvSpPr>
          <p:cNvPr id="1048819" name="Content Placeholder 2"/>
          <p:cNvSpPr>
            <a:spLocks noGrp="1"/>
          </p:cNvSpPr>
          <p:nvPr>
            <p:ph idx="1"/>
          </p:nvPr>
        </p:nvSpPr>
        <p:spPr/>
        <p:txBody>
          <a:bodyPr/>
          <a:p>
            <a:pPr indent="0" marL="0">
              <a:buNone/>
            </a:pPr>
            <a:endParaRPr dirty="0" lang="en-US"/>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A </a:t>
            </a:r>
            <a:r>
              <a:rPr dirty="0" sz="2800" lang="en-US">
                <a:ea typeface="Times New Roman" panose="02020603050405020304" pitchFamily="18" charset="0"/>
                <a:cs typeface="Times New Roman" panose="02020603050405020304" pitchFamily="18" charset="0"/>
              </a:rPr>
              <a:t>diagnosis is made based on the present symptoms and ultrasound evaluation revealing AFI </a:t>
            </a:r>
            <a:r>
              <a:rPr dirty="0" sz="2800" lang="en-US" smtClean="0">
                <a:ea typeface="Times New Roman" panose="02020603050405020304" pitchFamily="18" charset="0"/>
                <a:cs typeface="Times New Roman" panose="02020603050405020304" pitchFamily="18" charset="0"/>
              </a:rPr>
              <a:t>(amniotic fluid index) greater </a:t>
            </a:r>
            <a:r>
              <a:rPr dirty="0" sz="2800" lang="en-US">
                <a:ea typeface="Times New Roman" panose="02020603050405020304" pitchFamily="18" charset="0"/>
                <a:cs typeface="Times New Roman" panose="02020603050405020304" pitchFamily="18" charset="0"/>
              </a:rPr>
              <a:t>than 25 </a:t>
            </a:r>
            <a:r>
              <a:rPr dirty="0" sz="2800" lang="en-US" smtClean="0">
                <a:ea typeface="Times New Roman" panose="02020603050405020304" pitchFamily="18" charset="0"/>
                <a:cs typeface="Times New Roman" panose="02020603050405020304" pitchFamily="18" charset="0"/>
              </a:rPr>
              <a:t>cm.</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Ultrasound </a:t>
            </a:r>
            <a:r>
              <a:rPr dirty="0" sz="2800" lang="en-US">
                <a:ea typeface="Times New Roman" panose="02020603050405020304" pitchFamily="18" charset="0"/>
                <a:cs typeface="Times New Roman" panose="02020603050405020304" pitchFamily="18" charset="0"/>
              </a:rPr>
              <a:t>evaluation will show large pockets of fluid between the fetus and uterine wall or </a:t>
            </a:r>
            <a:r>
              <a:rPr dirty="0" sz="2800" lang="en-US" smtClean="0">
                <a:ea typeface="Times New Roman" panose="02020603050405020304" pitchFamily="18" charset="0"/>
                <a:cs typeface="Times New Roman" panose="02020603050405020304" pitchFamily="18" charset="0"/>
              </a:rPr>
              <a:t>placenta.</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Difficult </a:t>
            </a:r>
            <a:r>
              <a:rPr dirty="0" sz="2800" lang="en-US">
                <a:ea typeface="Times New Roman" panose="02020603050405020304" pitchFamily="18" charset="0"/>
                <a:cs typeface="Times New Roman" panose="02020603050405020304" pitchFamily="18" charset="0"/>
              </a:rPr>
              <a:t>to palpate fetus or hear FHR; non-reassuring FHR </a:t>
            </a:r>
            <a:r>
              <a:rPr dirty="0" sz="2800" lang="en-US" smtClean="0">
                <a:ea typeface="Times New Roman" panose="02020603050405020304" pitchFamily="18" charset="0"/>
                <a:cs typeface="Times New Roman" panose="02020603050405020304" pitchFamily="18" charset="0"/>
              </a:rPr>
              <a:t>tracing.</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Fundal </a:t>
            </a:r>
            <a:r>
              <a:rPr dirty="0" sz="2800" lang="en-US">
                <a:ea typeface="Times New Roman" panose="02020603050405020304" pitchFamily="18" charset="0"/>
                <a:cs typeface="Times New Roman" panose="02020603050405020304" pitchFamily="18" charset="0"/>
              </a:rPr>
              <a:t>height (FH) greater than </a:t>
            </a:r>
            <a:r>
              <a:rPr dirty="0" sz="2800" lang="en-US" smtClean="0">
                <a:ea typeface="Times New Roman" panose="02020603050405020304" pitchFamily="18" charset="0"/>
                <a:cs typeface="Times New Roman" panose="02020603050405020304" pitchFamily="18" charset="0"/>
              </a:rPr>
              <a:t> gestation </a:t>
            </a:r>
            <a:endParaRPr dirty="0" sz="2800" lang="en-US">
              <a:effectLst/>
              <a:ea typeface="Calibri" panose="020F0502020204030204" pitchFamily="34" charset="0"/>
              <a:cs typeface="Times New Roman" panose="02020603050405020304" pitchFamily="18" charset="0"/>
            </a:endParaRPr>
          </a:p>
        </p:txBody>
      </p:sp>
      <p:sp>
        <p:nvSpPr>
          <p:cNvPr id="1048820" name="Slide Number Placeholder 4"/>
          <p:cNvSpPr>
            <a:spLocks noGrp="1"/>
          </p:cNvSpPr>
          <p:nvPr>
            <p:ph type="sldNum" sz="quarter" idx="12"/>
          </p:nvPr>
        </p:nvSpPr>
        <p:spPr/>
        <p:txBody>
          <a:bodyPr/>
          <a:p>
            <a:fld id="{5F0F26D2-990D-4104-B198-15B1F813F25B}"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821" name="Title 1"/>
          <p:cNvSpPr>
            <a:spLocks noGrp="1"/>
          </p:cNvSpPr>
          <p:nvPr>
            <p:ph type="title"/>
          </p:nvPr>
        </p:nvSpPr>
        <p:spPr>
          <a:xfrm>
            <a:off x="838200" y="103031"/>
            <a:ext cx="10515600" cy="1043189"/>
          </a:xfrm>
        </p:spPr>
        <p:txBody>
          <a:bodyPr/>
          <a:p>
            <a:pPr algn="ctr"/>
            <a:r>
              <a:rPr dirty="0" lang="en-US" smtClean="0">
                <a:solidFill>
                  <a:srgbClr val="00B0F0"/>
                </a:solidFill>
              </a:rPr>
              <a:t>Management of polyhydramnios</a:t>
            </a:r>
            <a:endParaRPr dirty="0" lang="en-US">
              <a:solidFill>
                <a:srgbClr val="00B0F0"/>
              </a:solidFill>
            </a:endParaRPr>
          </a:p>
        </p:txBody>
      </p:sp>
      <p:sp>
        <p:nvSpPr>
          <p:cNvPr id="1048822" name="Content Placeholder 2"/>
          <p:cNvSpPr>
            <a:spLocks noGrp="1"/>
          </p:cNvSpPr>
          <p:nvPr>
            <p:ph idx="1"/>
          </p:nvPr>
        </p:nvSpPr>
        <p:spPr>
          <a:xfrm>
            <a:off x="838200" y="1146220"/>
            <a:ext cx="10515600" cy="5030743"/>
          </a:xfrm>
        </p:spPr>
        <p:txBody>
          <a:bodyPr>
            <a:normAutofit/>
          </a:bodyPr>
          <a:p>
            <a:pPr>
              <a:buFont typeface="Wingdings" panose="05000000000000000000" pitchFamily="2" charset="2"/>
              <a:buChar char="Ø"/>
            </a:pPr>
            <a:r>
              <a:rPr dirty="0" lang="en-US" smtClean="0"/>
              <a:t>Management depends on the severity and the cause; hospitalization is indicated for maternal distress or for interventions regarding </a:t>
            </a:r>
            <a:r>
              <a:rPr dirty="0" lang="en-US" err="1" smtClean="0"/>
              <a:t>foetal</a:t>
            </a:r>
            <a:r>
              <a:rPr dirty="0" lang="en-US" smtClean="0"/>
              <a:t> prognosis.</a:t>
            </a:r>
          </a:p>
          <a:p>
            <a:pPr>
              <a:buFont typeface="Wingdings" panose="05000000000000000000" pitchFamily="2" charset="2"/>
              <a:buChar char="Ø"/>
            </a:pPr>
            <a:r>
              <a:rPr dirty="0" lang="en-US" smtClean="0">
                <a:solidFill>
                  <a:srgbClr val="00B0F0"/>
                </a:solidFill>
              </a:rPr>
              <a:t>Indication to allow pregnancy to continue</a:t>
            </a:r>
          </a:p>
          <a:p>
            <a:pPr indent="-514350" lvl="2" marL="1428750">
              <a:buFont typeface="+mj-lt"/>
              <a:buAutoNum type="arabicPeriod"/>
            </a:pPr>
            <a:r>
              <a:rPr dirty="0" sz="2800" lang="en-US" smtClean="0"/>
              <a:t>Pregnancy that is less than 35 weeks gestation</a:t>
            </a:r>
          </a:p>
          <a:p>
            <a:pPr indent="-514350" lvl="2" marL="1428750">
              <a:buFont typeface="+mj-lt"/>
              <a:buAutoNum type="arabicPeriod"/>
            </a:pPr>
            <a:r>
              <a:rPr dirty="0" sz="2800" lang="en-US" smtClean="0"/>
              <a:t>No major pressure symptoms</a:t>
            </a:r>
          </a:p>
          <a:p>
            <a:pPr indent="-514350" lvl="2" marL="1428750">
              <a:buFont typeface="+mj-lt"/>
              <a:buAutoNum type="arabicPeriod"/>
            </a:pPr>
            <a:r>
              <a:rPr dirty="0" sz="2800" lang="en-US" smtClean="0"/>
              <a:t>Absence of congenital abnormalities</a:t>
            </a:r>
          </a:p>
          <a:p>
            <a:pPr>
              <a:buFont typeface="Wingdings" panose="05000000000000000000" pitchFamily="2" charset="2"/>
              <a:buChar char="Ø"/>
            </a:pPr>
            <a:r>
              <a:rPr dirty="0" lang="en-US">
                <a:solidFill>
                  <a:srgbClr val="00B0F0"/>
                </a:solidFill>
              </a:rPr>
              <a:t> I</a:t>
            </a:r>
            <a:r>
              <a:rPr dirty="0" lang="en-US" smtClean="0">
                <a:solidFill>
                  <a:srgbClr val="00B0F0"/>
                </a:solidFill>
              </a:rPr>
              <a:t>ndications for termination of pregnancy</a:t>
            </a:r>
          </a:p>
          <a:p>
            <a:pPr indent="-514350" lvl="2" marL="1428750">
              <a:buFont typeface="+mj-lt"/>
              <a:buAutoNum type="arabicPeriod"/>
            </a:pPr>
            <a:r>
              <a:rPr dirty="0" sz="2800" lang="en-US" smtClean="0"/>
              <a:t>Pregnancy</a:t>
            </a:r>
            <a:r>
              <a:rPr dirty="0" sz="2800" lang="en-US" smtClean="0">
                <a:solidFill>
                  <a:srgbClr val="00B0F0"/>
                </a:solidFill>
              </a:rPr>
              <a:t>  </a:t>
            </a:r>
            <a:r>
              <a:rPr dirty="0" sz="2800" lang="en-US" smtClean="0"/>
              <a:t>that is near term or at term</a:t>
            </a:r>
          </a:p>
          <a:p>
            <a:pPr indent="-514350" lvl="2" marL="1428750">
              <a:buFont typeface="+mj-lt"/>
              <a:buAutoNum type="arabicPeriod"/>
            </a:pPr>
            <a:r>
              <a:rPr dirty="0" sz="2800" lang="en-US" smtClean="0"/>
              <a:t>When major congenital malformation are diagnosed</a:t>
            </a:r>
          </a:p>
          <a:p>
            <a:pPr indent="-514350" lvl="2" marL="1428750">
              <a:buFont typeface="+mj-lt"/>
              <a:buAutoNum type="arabicPeriod"/>
            </a:pPr>
            <a:r>
              <a:rPr dirty="0" sz="2800" lang="en-US" smtClean="0"/>
              <a:t>If the mother presents in </a:t>
            </a:r>
            <a:r>
              <a:rPr dirty="0" sz="2800" lang="en-US" err="1" smtClean="0"/>
              <a:t>labour</a:t>
            </a:r>
            <a:endParaRPr dirty="0" sz="2800" lang="en-US"/>
          </a:p>
        </p:txBody>
      </p:sp>
      <p:sp>
        <p:nvSpPr>
          <p:cNvPr id="1048823" name="Slide Number Placeholder 4"/>
          <p:cNvSpPr>
            <a:spLocks noGrp="1"/>
          </p:cNvSpPr>
          <p:nvPr>
            <p:ph type="sldNum" sz="quarter" idx="12"/>
          </p:nvPr>
        </p:nvSpPr>
        <p:spPr/>
        <p:txBody>
          <a:bodyPr/>
          <a:p>
            <a:fld id="{5F0F26D2-990D-4104-B198-15B1F813F25B}"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824" name="Title 1"/>
          <p:cNvSpPr>
            <a:spLocks noGrp="1"/>
          </p:cNvSpPr>
          <p:nvPr>
            <p:ph type="title"/>
          </p:nvPr>
        </p:nvSpPr>
        <p:spPr>
          <a:xfrm>
            <a:off x="838200" y="1"/>
            <a:ext cx="10515600" cy="888641"/>
          </a:xfrm>
        </p:spPr>
        <p:txBody>
          <a:bodyPr/>
          <a:p>
            <a:pPr algn="ctr"/>
            <a:r>
              <a:rPr dirty="0" lang="en-US" smtClean="0">
                <a:solidFill>
                  <a:srgbClr val="00B0F0"/>
                </a:solidFill>
              </a:rPr>
              <a:t>Management of polyhydramnios</a:t>
            </a:r>
            <a:endParaRPr dirty="0" lang="en-US">
              <a:solidFill>
                <a:srgbClr val="00B0F0"/>
              </a:solidFill>
            </a:endParaRPr>
          </a:p>
        </p:txBody>
      </p:sp>
      <p:sp>
        <p:nvSpPr>
          <p:cNvPr id="1048825" name="Content Placeholder 2"/>
          <p:cNvSpPr>
            <a:spLocks noGrp="1"/>
          </p:cNvSpPr>
          <p:nvPr>
            <p:ph idx="1"/>
          </p:nvPr>
        </p:nvSpPr>
        <p:spPr>
          <a:xfrm>
            <a:off x="838200" y="888642"/>
            <a:ext cx="10515600" cy="5832833"/>
          </a:xfrm>
        </p:spPr>
        <p:txBody>
          <a:bodyPr>
            <a:normAutofit/>
          </a:bodyPr>
          <a:p>
            <a:pPr algn="just"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The </a:t>
            </a:r>
            <a:r>
              <a:rPr dirty="0" lang="en-US">
                <a:ea typeface="Times New Roman" panose="02020603050405020304" pitchFamily="18" charset="0"/>
              </a:rPr>
              <a:t>mother is admitted to hospital and, </a:t>
            </a:r>
            <a:endParaRPr dirty="0" lang="en-US" smtClean="0">
              <a:ea typeface="Times New Roman" panose="02020603050405020304" pitchFamily="18" charset="0"/>
            </a:endParaRPr>
          </a:p>
          <a:p>
            <a:pPr algn="just" marR="0">
              <a:lnSpc>
                <a:spcPct val="100000"/>
              </a:lnSpc>
              <a:spcBef>
                <a:spcPts val="0"/>
              </a:spcBef>
              <a:spcAft>
                <a:spcPts val="0"/>
              </a:spcAft>
              <a:buFont typeface="Wingdings" panose="05000000000000000000" pitchFamily="2" charset="2"/>
              <a:buChar char="Ø"/>
            </a:pPr>
            <a:r>
              <a:rPr dirty="0" lang="en-US">
                <a:ea typeface="Times New Roman" panose="02020603050405020304" pitchFamily="18" charset="0"/>
              </a:rPr>
              <a:t>T</a:t>
            </a:r>
            <a:r>
              <a:rPr dirty="0" lang="en-US" smtClean="0">
                <a:ea typeface="Times New Roman" panose="02020603050405020304" pitchFamily="18" charset="0"/>
              </a:rPr>
              <a:t>he </a:t>
            </a:r>
            <a:r>
              <a:rPr dirty="0" lang="en-US">
                <a:ea typeface="Times New Roman" panose="02020603050405020304" pitchFamily="18" charset="0"/>
              </a:rPr>
              <a:t>cause of the condition is determined. </a:t>
            </a:r>
            <a:endParaRPr dirty="0" lang="en-US" smtClean="0">
              <a:ea typeface="Times New Roman" panose="02020603050405020304" pitchFamily="18" charset="0"/>
            </a:endParaRPr>
          </a:p>
          <a:p>
            <a:pPr algn="just"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The </a:t>
            </a:r>
            <a:r>
              <a:rPr dirty="0" lang="en-US">
                <a:ea typeface="Times New Roman" panose="02020603050405020304" pitchFamily="18" charset="0"/>
              </a:rPr>
              <a:t>subsequent care will be determined by the condition of the mother, the cause and the period of gestation. </a:t>
            </a:r>
            <a:endParaRPr dirty="0" sz="4000" lang="en-US">
              <a:ea typeface="Times New Roman" panose="02020603050405020304" pitchFamily="18" charset="0"/>
            </a:endParaRPr>
          </a:p>
          <a:p>
            <a:pPr algn="just" indent="-457200" marR="0">
              <a:lnSpc>
                <a:spcPct val="100000"/>
              </a:lnSpc>
              <a:spcBef>
                <a:spcPts val="0"/>
              </a:spcBef>
              <a:spcAft>
                <a:spcPts val="0"/>
              </a:spcAft>
              <a:buFont typeface="Wingdings" panose="05000000000000000000" pitchFamily="2" charset="2"/>
              <a:buChar char="Ø"/>
            </a:pPr>
            <a:r>
              <a:rPr dirty="0" lang="en-US">
                <a:ea typeface="Times New Roman" panose="02020603050405020304" pitchFamily="18" charset="0"/>
              </a:rPr>
              <a:t>If there is </a:t>
            </a:r>
            <a:r>
              <a:rPr dirty="0" lang="en-US" err="1">
                <a:ea typeface="Times New Roman" panose="02020603050405020304" pitchFamily="18" charset="0"/>
              </a:rPr>
              <a:t>foetal</a:t>
            </a:r>
            <a:r>
              <a:rPr dirty="0" lang="en-US">
                <a:ea typeface="Times New Roman" panose="02020603050405020304" pitchFamily="18" charset="0"/>
              </a:rPr>
              <a:t> abnormality, the method and timing of delivery will depend on the severity</a:t>
            </a:r>
            <a:r>
              <a:rPr dirty="0" lang="en-US" smtClean="0">
                <a:ea typeface="Times New Roman" panose="02020603050405020304" pitchFamily="18" charset="0"/>
              </a:rPr>
              <a:t>.</a:t>
            </a:r>
          </a:p>
          <a:p>
            <a:pPr algn="just" indent="-457200"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If </a:t>
            </a:r>
            <a:r>
              <a:rPr dirty="0" lang="en-US">
                <a:ea typeface="Times New Roman" panose="02020603050405020304" pitchFamily="18" charset="0"/>
              </a:rPr>
              <a:t>there is gross abnormality, induction should be started. </a:t>
            </a:r>
          </a:p>
          <a:p>
            <a:pPr algn="just" indent="-457200"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The </a:t>
            </a:r>
            <a:r>
              <a:rPr dirty="0" lang="en-US">
                <a:ea typeface="Times New Roman" panose="02020603050405020304" pitchFamily="18" charset="0"/>
              </a:rPr>
              <a:t>nursing care should </a:t>
            </a:r>
            <a:r>
              <a:rPr b="1" dirty="0" lang="en-US">
                <a:ea typeface="Times New Roman" panose="02020603050405020304" pitchFamily="18" charset="0"/>
              </a:rPr>
              <a:t>include rest in bed in sitting position to relieve </a:t>
            </a:r>
            <a:r>
              <a:rPr b="1" dirty="0" lang="en-US" err="1">
                <a:ea typeface="Times New Roman" panose="02020603050405020304" pitchFamily="18" charset="0"/>
              </a:rPr>
              <a:t>dyspnoea</a:t>
            </a:r>
            <a:r>
              <a:rPr b="1" dirty="0" lang="en-US">
                <a:ea typeface="Times New Roman" panose="02020603050405020304" pitchFamily="18" charset="0"/>
              </a:rPr>
              <a:t>. </a:t>
            </a:r>
            <a:endParaRPr b="1" dirty="0" lang="en-US" smtClean="0">
              <a:ea typeface="Times New Roman" panose="02020603050405020304" pitchFamily="18" charset="0"/>
            </a:endParaRPr>
          </a:p>
          <a:p>
            <a:pPr algn="just" indent="-457200" marR="0">
              <a:lnSpc>
                <a:spcPct val="100000"/>
              </a:lnSpc>
              <a:spcBef>
                <a:spcPts val="0"/>
              </a:spcBef>
              <a:spcAft>
                <a:spcPts val="0"/>
              </a:spcAft>
              <a:buFont typeface="Wingdings" panose="05000000000000000000" pitchFamily="2" charset="2"/>
              <a:buChar char="Ø"/>
            </a:pPr>
            <a:r>
              <a:rPr b="1" dirty="0" lang="en-US" smtClean="0">
                <a:ea typeface="Times New Roman" panose="02020603050405020304" pitchFamily="18" charset="0"/>
              </a:rPr>
              <a:t>Administer oxygen PRN</a:t>
            </a:r>
          </a:p>
          <a:p>
            <a:pPr algn="just" indent="-457200" marR="0">
              <a:lnSpc>
                <a:spcPct val="100000"/>
              </a:lnSpc>
              <a:spcBef>
                <a:spcPts val="0"/>
              </a:spcBef>
              <a:spcAft>
                <a:spcPts val="0"/>
              </a:spcAft>
              <a:buFont typeface="Wingdings" panose="05000000000000000000" pitchFamily="2" charset="2"/>
              <a:buChar char="Ø"/>
            </a:pPr>
            <a:r>
              <a:rPr b="1" dirty="0" lang="en-US" err="1" smtClean="0">
                <a:ea typeface="Times New Roman" panose="02020603050405020304" pitchFamily="18" charset="0"/>
              </a:rPr>
              <a:t>Antiacids</a:t>
            </a:r>
            <a:r>
              <a:rPr b="1" dirty="0" lang="en-US" smtClean="0">
                <a:ea typeface="Times New Roman" panose="02020603050405020304" pitchFamily="18" charset="0"/>
              </a:rPr>
              <a:t> </a:t>
            </a:r>
            <a:r>
              <a:rPr dirty="0" lang="en-US" smtClean="0">
                <a:ea typeface="Times New Roman" panose="02020603050405020304" pitchFamily="18" charset="0"/>
              </a:rPr>
              <a:t>to relieve heartburn</a:t>
            </a:r>
          </a:p>
          <a:p>
            <a:pPr algn="just" indent="-457200" marR="0">
              <a:lnSpc>
                <a:spcPct val="100000"/>
              </a:lnSpc>
              <a:spcBef>
                <a:spcPts val="0"/>
              </a:spcBef>
              <a:spcAft>
                <a:spcPts val="0"/>
              </a:spcAft>
              <a:buFont typeface="Wingdings" panose="05000000000000000000" pitchFamily="2" charset="2"/>
              <a:buChar char="Ø"/>
            </a:pPr>
            <a:r>
              <a:rPr dirty="0" lang="en-US" smtClean="0">
                <a:ea typeface="Times New Roman" panose="02020603050405020304" pitchFamily="18" charset="0"/>
              </a:rPr>
              <a:t>Assist </a:t>
            </a:r>
            <a:r>
              <a:rPr dirty="0" lang="en-US">
                <a:ea typeface="Times New Roman" panose="02020603050405020304" pitchFamily="18" charset="0"/>
              </a:rPr>
              <a:t>the patient with </a:t>
            </a:r>
            <a:r>
              <a:rPr b="1" dirty="0" lang="en-US">
                <a:ea typeface="Times New Roman" panose="02020603050405020304" pitchFamily="18" charset="0"/>
              </a:rPr>
              <a:t>personal hygiene and routine prenatal observations. </a:t>
            </a:r>
            <a:r>
              <a:rPr b="1" dirty="0" lang="en-US" smtClean="0">
                <a:ea typeface="Times New Roman" panose="02020603050405020304" pitchFamily="18" charset="0"/>
              </a:rPr>
              <a:t>FHR, TPR/BP, </a:t>
            </a:r>
            <a:r>
              <a:rPr b="1" dirty="0" lang="en-US" err="1" smtClean="0">
                <a:ea typeface="Times New Roman" panose="02020603050405020304" pitchFamily="18" charset="0"/>
              </a:rPr>
              <a:t>Foetal</a:t>
            </a:r>
            <a:r>
              <a:rPr b="1" dirty="0" lang="en-US" smtClean="0">
                <a:ea typeface="Times New Roman" panose="02020603050405020304" pitchFamily="18" charset="0"/>
              </a:rPr>
              <a:t> kick chart, weighing</a:t>
            </a:r>
            <a:endParaRPr b="1" dirty="0" sz="4000" lang="en-US">
              <a:ea typeface="Times New Roman" panose="02020603050405020304" pitchFamily="18" charset="0"/>
            </a:endParaRPr>
          </a:p>
        </p:txBody>
      </p:sp>
      <p:sp>
        <p:nvSpPr>
          <p:cNvPr id="1048826" name="Slide Number Placeholder 4"/>
          <p:cNvSpPr>
            <a:spLocks noGrp="1"/>
          </p:cNvSpPr>
          <p:nvPr>
            <p:ph type="sldNum" sz="quarter" idx="12"/>
          </p:nvPr>
        </p:nvSpPr>
        <p:spPr/>
        <p:txBody>
          <a:bodyPr/>
          <a:p>
            <a:fld id="{5F0F26D2-990D-4104-B198-15B1F813F25B}"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827" name="Title 1"/>
          <p:cNvSpPr>
            <a:spLocks noGrp="1"/>
          </p:cNvSpPr>
          <p:nvPr>
            <p:ph type="title"/>
          </p:nvPr>
        </p:nvSpPr>
        <p:spPr>
          <a:xfrm>
            <a:off x="838200" y="128790"/>
            <a:ext cx="10515600" cy="837126"/>
          </a:xfrm>
        </p:spPr>
        <p:txBody>
          <a:bodyPr/>
          <a:p>
            <a:pPr algn="ctr"/>
            <a:r>
              <a:rPr dirty="0" lang="en-US" smtClean="0">
                <a:solidFill>
                  <a:srgbClr val="00B0F0"/>
                </a:solidFill>
              </a:rPr>
              <a:t>Management of polyhydramnios</a:t>
            </a:r>
            <a:endParaRPr dirty="0" lang="en-US">
              <a:solidFill>
                <a:srgbClr val="00B0F0"/>
              </a:solidFill>
            </a:endParaRPr>
          </a:p>
        </p:txBody>
      </p:sp>
      <p:sp>
        <p:nvSpPr>
          <p:cNvPr id="1048828" name="Content Placeholder 2"/>
          <p:cNvSpPr>
            <a:spLocks noGrp="1"/>
          </p:cNvSpPr>
          <p:nvPr>
            <p:ph idx="1"/>
          </p:nvPr>
        </p:nvSpPr>
        <p:spPr>
          <a:xfrm>
            <a:off x="838200" y="965916"/>
            <a:ext cx="10515600" cy="5481503"/>
          </a:xfrm>
        </p:spPr>
        <p:txBody>
          <a:bodyPr>
            <a:normAutofit fontScale="89286" lnSpcReduction="20000"/>
          </a:bodyPr>
          <a:p>
            <a:pPr lvl="0">
              <a:lnSpc>
                <a:spcPct val="100000"/>
              </a:lnSpc>
            </a:pPr>
            <a:r>
              <a:rPr dirty="0" sz="3400" lang="en-US">
                <a:solidFill>
                  <a:prstClr val="black"/>
                </a:solidFill>
                <a:ea typeface="Times New Roman" panose="02020603050405020304" pitchFamily="18" charset="0"/>
                <a:cs typeface="Times New Roman" panose="02020603050405020304" pitchFamily="18" charset="0"/>
              </a:rPr>
              <a:t>If impairment of maternal respiratory status occurs, amniocentesis for removal of fluid may be performed</a:t>
            </a:r>
            <a:r>
              <a:rPr dirty="0" sz="3400" lang="en-US" smtClean="0">
                <a:solidFill>
                  <a:prstClr val="black"/>
                </a:solidFill>
                <a:ea typeface="Times New Roman" panose="02020603050405020304" pitchFamily="18" charset="0"/>
                <a:cs typeface="Times New Roman" panose="02020603050405020304" pitchFamily="18" charset="0"/>
              </a:rPr>
              <a:t>.</a:t>
            </a:r>
            <a:endParaRPr dirty="0" sz="3600" lang="en-US" smtClean="0">
              <a:solidFill>
                <a:prstClr val="black"/>
              </a:solidFill>
              <a:ea typeface="Times New Roman" panose="02020603050405020304" pitchFamily="18" charset="0"/>
            </a:endParaRPr>
          </a:p>
          <a:p>
            <a:pPr lvl="0">
              <a:lnSpc>
                <a:spcPct val="100000"/>
              </a:lnSpc>
            </a:pPr>
            <a:r>
              <a:rPr dirty="0" sz="3600" lang="en-US" smtClean="0">
                <a:solidFill>
                  <a:prstClr val="black"/>
                </a:solidFill>
                <a:ea typeface="Times New Roman" panose="02020603050405020304" pitchFamily="18" charset="0"/>
              </a:rPr>
              <a:t>If </a:t>
            </a:r>
            <a:r>
              <a:rPr dirty="0" sz="3600" lang="en-US">
                <a:solidFill>
                  <a:prstClr val="black"/>
                </a:solidFill>
                <a:ea typeface="Times New Roman" panose="02020603050405020304" pitchFamily="18" charset="0"/>
              </a:rPr>
              <a:t>abdominal discomfort is severe, abdominal amniocentesis may be </a:t>
            </a:r>
            <a:r>
              <a:rPr dirty="0" sz="3600" lang="en-US" smtClean="0">
                <a:solidFill>
                  <a:prstClr val="black"/>
                </a:solidFill>
                <a:ea typeface="Times New Roman" panose="02020603050405020304" pitchFamily="18" charset="0"/>
              </a:rPr>
              <a:t>considered to relieve pressure.</a:t>
            </a:r>
          </a:p>
          <a:p>
            <a:pPr lvl="0">
              <a:lnSpc>
                <a:spcPct val="100000"/>
              </a:lnSpc>
            </a:pPr>
            <a:r>
              <a:rPr dirty="0" sz="3600" lang="en-US" smtClean="0">
                <a:solidFill>
                  <a:prstClr val="black"/>
                </a:solidFill>
                <a:ea typeface="Times New Roman" panose="02020603050405020304" pitchFamily="18" charset="0"/>
              </a:rPr>
              <a:t>If it is done, infection prevention measures must be observed and only 500ml should be withdrawn at a time.</a:t>
            </a:r>
          </a:p>
          <a:p>
            <a:pPr lvl="0">
              <a:lnSpc>
                <a:spcPct val="100000"/>
              </a:lnSpc>
            </a:pPr>
            <a:r>
              <a:rPr dirty="0" sz="3600" lang="en-US" smtClean="0">
                <a:ea typeface="Times New Roman" panose="02020603050405020304" pitchFamily="18" charset="0"/>
                <a:cs typeface="Times New Roman" panose="02020603050405020304" pitchFamily="18" charset="0"/>
              </a:rPr>
              <a:t>The </a:t>
            </a:r>
            <a:r>
              <a:rPr dirty="0" sz="3600" lang="en-US">
                <a:ea typeface="Times New Roman" panose="02020603050405020304" pitchFamily="18" charset="0"/>
                <a:cs typeface="Times New Roman" panose="02020603050405020304" pitchFamily="18" charset="0"/>
              </a:rPr>
              <a:t>amniocentesis is performed under ultrasound for location of the placenta and fetal </a:t>
            </a:r>
            <a:r>
              <a:rPr dirty="0" sz="3600" lang="en-US" smtClean="0">
                <a:ea typeface="Times New Roman" panose="02020603050405020304" pitchFamily="18" charset="0"/>
                <a:cs typeface="Times New Roman" panose="02020603050405020304" pitchFamily="18" charset="0"/>
              </a:rPr>
              <a:t>parts.</a:t>
            </a:r>
          </a:p>
          <a:p>
            <a:pPr lvl="2">
              <a:lnSpc>
                <a:spcPct val="100000"/>
              </a:lnSpc>
              <a:buFont typeface="Wingdings" panose="05000000000000000000" pitchFamily="2" charset="2"/>
              <a:buChar char="Ø"/>
            </a:pPr>
            <a:r>
              <a:rPr dirty="0" sz="3600" lang="en-US" smtClean="0">
                <a:ea typeface="Times New Roman" panose="02020603050405020304" pitchFamily="18" charset="0"/>
                <a:cs typeface="Times New Roman" panose="02020603050405020304" pitchFamily="18" charset="0"/>
              </a:rPr>
              <a:t>The </a:t>
            </a:r>
            <a:r>
              <a:rPr dirty="0" sz="3600" lang="en-US">
                <a:ea typeface="Times New Roman" panose="02020603050405020304" pitchFamily="18" charset="0"/>
                <a:cs typeface="Times New Roman" panose="02020603050405020304" pitchFamily="18" charset="0"/>
              </a:rPr>
              <a:t>fluid is then slowly </a:t>
            </a:r>
            <a:r>
              <a:rPr dirty="0" sz="3600" lang="en-US" smtClean="0">
                <a:ea typeface="Times New Roman" panose="02020603050405020304" pitchFamily="18" charset="0"/>
                <a:cs typeface="Times New Roman" panose="02020603050405020304" pitchFamily="18" charset="0"/>
              </a:rPr>
              <a:t>removed.</a:t>
            </a:r>
          </a:p>
          <a:p>
            <a:pPr lvl="2">
              <a:lnSpc>
                <a:spcPct val="100000"/>
              </a:lnSpc>
              <a:buFont typeface="Wingdings" panose="05000000000000000000" pitchFamily="2" charset="2"/>
              <a:buChar char="Ø"/>
            </a:pPr>
            <a:r>
              <a:rPr dirty="0" sz="3600" lang="en-US" smtClean="0">
                <a:ea typeface="Times New Roman" panose="02020603050405020304" pitchFamily="18" charset="0"/>
                <a:cs typeface="Times New Roman" panose="02020603050405020304" pitchFamily="18" charset="0"/>
              </a:rPr>
              <a:t>Rapid </a:t>
            </a:r>
            <a:r>
              <a:rPr dirty="0" sz="3600" lang="en-US">
                <a:ea typeface="Times New Roman" panose="02020603050405020304" pitchFamily="18" charset="0"/>
                <a:cs typeface="Times New Roman" panose="02020603050405020304" pitchFamily="18" charset="0"/>
              </a:rPr>
              <a:t>removal of the fluid can result in a premature separation of the </a:t>
            </a:r>
            <a:r>
              <a:rPr dirty="0" sz="3600" lang="en-US" smtClean="0">
                <a:ea typeface="Times New Roman" panose="02020603050405020304" pitchFamily="18" charset="0"/>
                <a:cs typeface="Times New Roman" panose="02020603050405020304" pitchFamily="18" charset="0"/>
              </a:rPr>
              <a:t>placenta.</a:t>
            </a:r>
          </a:p>
          <a:p>
            <a:pPr lvl="2">
              <a:lnSpc>
                <a:spcPct val="100000"/>
              </a:lnSpc>
              <a:buFont typeface="Wingdings" panose="05000000000000000000" pitchFamily="2" charset="2"/>
              <a:buChar char="Ø"/>
            </a:pPr>
            <a:r>
              <a:rPr dirty="0" sz="3600" lang="en-US" smtClean="0">
                <a:ea typeface="Times New Roman" panose="02020603050405020304" pitchFamily="18" charset="0"/>
                <a:cs typeface="Times New Roman" panose="02020603050405020304" pitchFamily="18" charset="0"/>
              </a:rPr>
              <a:t>Usually </a:t>
            </a:r>
            <a:r>
              <a:rPr dirty="0" sz="3600" lang="en-US">
                <a:ea typeface="Times New Roman" panose="02020603050405020304" pitchFamily="18" charset="0"/>
                <a:cs typeface="Times New Roman" panose="02020603050405020304" pitchFamily="18" charset="0"/>
              </a:rPr>
              <a:t>500 to 1,000 mL of fluid is removed.</a:t>
            </a:r>
            <a:endParaRPr dirty="0" sz="3600" lang="en-US">
              <a:ea typeface="Calibri" panose="020F0502020204030204" pitchFamily="34" charset="0"/>
              <a:cs typeface="Times New Roman" panose="02020603050405020304" pitchFamily="18" charset="0"/>
            </a:endParaRPr>
          </a:p>
          <a:p>
            <a:pPr lvl="0">
              <a:lnSpc>
                <a:spcPct val="100000"/>
              </a:lnSpc>
            </a:pPr>
            <a:endParaRPr dirty="0" lang="en-US" smtClean="0">
              <a:solidFill>
                <a:prstClr val="black"/>
              </a:solidFill>
              <a:ea typeface="Times New Roman" panose="02020603050405020304" pitchFamily="18" charset="0"/>
            </a:endParaRPr>
          </a:p>
          <a:p>
            <a:pPr lvl="0">
              <a:lnSpc>
                <a:spcPct val="100000"/>
              </a:lnSpc>
            </a:pPr>
            <a:endParaRPr dirty="0" lang="en-US" smtClean="0">
              <a:solidFill>
                <a:prstClr val="black"/>
              </a:solidFill>
              <a:ea typeface="Times New Roman" panose="02020603050405020304" pitchFamily="18" charset="0"/>
            </a:endParaRPr>
          </a:p>
          <a:p>
            <a:endParaRPr dirty="0" lang="en-US"/>
          </a:p>
        </p:txBody>
      </p:sp>
      <p:sp>
        <p:nvSpPr>
          <p:cNvPr id="1048829" name="Slide Number Placeholder 4"/>
          <p:cNvSpPr>
            <a:spLocks noGrp="1"/>
          </p:cNvSpPr>
          <p:nvPr>
            <p:ph type="sldNum" sz="quarter" idx="12"/>
          </p:nvPr>
        </p:nvSpPr>
        <p:spPr/>
        <p:txBody>
          <a:bodyPr/>
          <a:p>
            <a:fld id="{5F0F26D2-990D-4104-B198-15B1F813F25B}"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830" name="Title 1"/>
          <p:cNvSpPr>
            <a:spLocks noGrp="1"/>
          </p:cNvSpPr>
          <p:nvPr>
            <p:ph type="title"/>
          </p:nvPr>
        </p:nvSpPr>
        <p:spPr/>
        <p:txBody>
          <a:bodyPr/>
          <a:p>
            <a:pPr algn="ctr"/>
            <a:r>
              <a:rPr dirty="0" lang="en-US" err="1" smtClean="0">
                <a:solidFill>
                  <a:srgbClr val="00B0F0"/>
                </a:solidFill>
              </a:rPr>
              <a:t>Mnx</a:t>
            </a:r>
            <a:r>
              <a:rPr dirty="0" lang="en-US" smtClean="0">
                <a:solidFill>
                  <a:srgbClr val="00B0F0"/>
                </a:solidFill>
              </a:rPr>
              <a:t> of polyhydramnios</a:t>
            </a:r>
            <a:endParaRPr dirty="0" lang="en-US">
              <a:solidFill>
                <a:srgbClr val="00B0F0"/>
              </a:solidFill>
            </a:endParaRPr>
          </a:p>
        </p:txBody>
      </p:sp>
      <p:sp>
        <p:nvSpPr>
          <p:cNvPr id="1048831" name="Content Placeholder 2"/>
          <p:cNvSpPr>
            <a:spLocks noGrp="1"/>
          </p:cNvSpPr>
          <p:nvPr>
            <p:ph idx="1"/>
          </p:nvPr>
        </p:nvSpPr>
        <p:spPr/>
        <p:txBody>
          <a:bodyPr>
            <a:normAutofit fontScale="89286" lnSpcReduction="10000"/>
          </a:bodyPr>
          <a:p>
            <a:r>
              <a:rPr dirty="0" lang="en-US" smtClean="0"/>
              <a:t>Nurse the  woman in bed until there is engagement to reduce chances of cord prolapse. </a:t>
            </a:r>
          </a:p>
          <a:p>
            <a:r>
              <a:rPr dirty="0" lang="en-US" smtClean="0"/>
              <a:t>Incase of cord prolapse prepare for  C/S</a:t>
            </a:r>
            <a:endParaRPr dirty="0" lang="en-US"/>
          </a:p>
          <a:p>
            <a:r>
              <a:rPr dirty="0" lang="en-US"/>
              <a:t>H</a:t>
            </a:r>
            <a:r>
              <a:rPr dirty="0" lang="en-US" smtClean="0"/>
              <a:t>ypotonic uterine action is likely so give oxytocin and perform AMSTL</a:t>
            </a:r>
          </a:p>
          <a:p>
            <a:r>
              <a:rPr dirty="0" lang="en-US" smtClean="0"/>
              <a:t>Prepare for possible PPH</a:t>
            </a:r>
          </a:p>
          <a:p>
            <a:r>
              <a:rPr dirty="0" lang="en-US" smtClean="0"/>
              <a:t>Nurse the baby in an incubator with the head tilted to enhance drainage of aspirated liquor.</a:t>
            </a:r>
          </a:p>
          <a:p>
            <a:r>
              <a:rPr dirty="0" lang="en-US" smtClean="0"/>
              <a:t>Pass an NG tube into the stomach of the baby to rule out </a:t>
            </a:r>
            <a:r>
              <a:rPr dirty="0" lang="en-US" err="1" smtClean="0"/>
              <a:t>oesophageal</a:t>
            </a:r>
            <a:r>
              <a:rPr dirty="0" lang="en-US" smtClean="0"/>
              <a:t> atresia.</a:t>
            </a:r>
          </a:p>
          <a:p>
            <a:r>
              <a:rPr dirty="0" lang="en-US" smtClean="0"/>
              <a:t>Aspirate stomach to empty any fluid to prevent regurgitation</a:t>
            </a:r>
            <a:endParaRPr dirty="0" lang="en-US"/>
          </a:p>
        </p:txBody>
      </p:sp>
      <p:sp>
        <p:nvSpPr>
          <p:cNvPr id="1048832" name="Slide Number Placeholder 4"/>
          <p:cNvSpPr>
            <a:spLocks noGrp="1"/>
          </p:cNvSpPr>
          <p:nvPr>
            <p:ph type="sldNum" sz="quarter" idx="12"/>
          </p:nvPr>
        </p:nvSpPr>
        <p:spPr/>
        <p:txBody>
          <a:bodyPr/>
          <a:p>
            <a:fld id="{5F0F26D2-990D-4104-B198-15B1F813F25B}" type="slidenum">
              <a:rPr lang="en-US" smtClean="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833" name="Title 1"/>
          <p:cNvSpPr>
            <a:spLocks noGrp="1"/>
          </p:cNvSpPr>
          <p:nvPr>
            <p:ph type="title"/>
          </p:nvPr>
        </p:nvSpPr>
        <p:spPr>
          <a:xfrm>
            <a:off x="838200" y="115911"/>
            <a:ext cx="10515600" cy="772732"/>
          </a:xfrm>
        </p:spPr>
        <p:txBody>
          <a:bodyPr>
            <a:normAutofit/>
          </a:bodyPr>
          <a:p>
            <a:pPr algn="ctr"/>
            <a:r>
              <a:rPr dirty="0" lang="en-US" smtClean="0">
                <a:solidFill>
                  <a:srgbClr val="00B0F0"/>
                </a:solidFill>
              </a:rPr>
              <a:t>Complication of polyhydramnios</a:t>
            </a:r>
            <a:endParaRPr dirty="0" lang="en-US">
              <a:solidFill>
                <a:srgbClr val="00B0F0"/>
              </a:solidFill>
            </a:endParaRPr>
          </a:p>
        </p:txBody>
      </p:sp>
      <p:sp>
        <p:nvSpPr>
          <p:cNvPr id="1048834" name="Content Placeholder 2"/>
          <p:cNvSpPr>
            <a:spLocks noGrp="1"/>
          </p:cNvSpPr>
          <p:nvPr>
            <p:ph idx="1"/>
          </p:nvPr>
        </p:nvSpPr>
        <p:spPr>
          <a:xfrm>
            <a:off x="838200" y="888643"/>
            <a:ext cx="10515600" cy="5288320"/>
          </a:xfrm>
        </p:spPr>
        <p:txBody>
          <a:bodyPr/>
          <a:p>
            <a:pPr algn="just" marL="0" marR="0">
              <a:lnSpc>
                <a:spcPct val="100000"/>
              </a:lnSpc>
              <a:spcBef>
                <a:spcPts val="0"/>
              </a:spcBef>
              <a:spcAft>
                <a:spcPts val="0"/>
              </a:spcAft>
            </a:pPr>
            <a:r>
              <a:rPr dirty="0" lang="en-US" smtClean="0">
                <a:ea typeface="Times New Roman" panose="02020603050405020304" pitchFamily="18" charset="0"/>
              </a:rPr>
              <a:t>There </a:t>
            </a:r>
            <a:r>
              <a:rPr dirty="0" lang="en-US">
                <a:ea typeface="Times New Roman" panose="02020603050405020304" pitchFamily="18" charset="0"/>
              </a:rPr>
              <a:t>are several complications associated with polyhydramnios. These </a:t>
            </a:r>
            <a:r>
              <a:rPr dirty="0" lang="en-US" smtClean="0">
                <a:ea typeface="Times New Roman" panose="02020603050405020304" pitchFamily="18" charset="0"/>
              </a:rPr>
              <a:t>include:</a:t>
            </a:r>
            <a:endParaRPr dirty="0" sz="40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Increased </a:t>
            </a:r>
            <a:r>
              <a:rPr dirty="0" sz="2800" lang="en-US" err="1">
                <a:ea typeface="Times New Roman" panose="02020603050405020304" pitchFamily="18" charset="0"/>
              </a:rPr>
              <a:t>foetal</a:t>
            </a:r>
            <a:r>
              <a:rPr dirty="0" sz="2800" lang="en-US">
                <a:ea typeface="Times New Roman" panose="02020603050405020304" pitchFamily="18" charset="0"/>
              </a:rPr>
              <a:t> mobility leading to unstable lie </a:t>
            </a:r>
            <a:br>
              <a:rPr dirty="0" sz="2800" lang="en-US">
                <a:ea typeface="Times New Roman" panose="02020603050405020304" pitchFamily="18" charset="0"/>
              </a:rPr>
            </a:br>
            <a:r>
              <a:rPr dirty="0" sz="2800" lang="en-US">
                <a:ea typeface="Times New Roman" panose="02020603050405020304" pitchFamily="18" charset="0"/>
              </a:rPr>
              <a:t>and </a:t>
            </a:r>
            <a:r>
              <a:rPr dirty="0" sz="2800" lang="en-US" err="1" smtClean="0">
                <a:ea typeface="Times New Roman" panose="02020603050405020304" pitchFamily="18" charset="0"/>
              </a:rPr>
              <a:t>malpresentation</a:t>
            </a:r>
            <a:endParaRPr dirty="0" sz="28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Cord </a:t>
            </a:r>
            <a:r>
              <a:rPr dirty="0" sz="2800" lang="en-US">
                <a:ea typeface="Times New Roman" panose="02020603050405020304" pitchFamily="18" charset="0"/>
              </a:rPr>
              <a:t>presentation and cord </a:t>
            </a:r>
            <a:r>
              <a:rPr dirty="0" sz="2800" lang="en-US" smtClean="0">
                <a:ea typeface="Times New Roman" panose="02020603050405020304" pitchFamily="18" charset="0"/>
              </a:rPr>
              <a:t>prolapse</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Premature </a:t>
            </a:r>
            <a:r>
              <a:rPr dirty="0" sz="2800" lang="en-US">
                <a:ea typeface="Times New Roman" panose="02020603050405020304" pitchFamily="18" charset="0"/>
              </a:rPr>
              <a:t>rupture of the </a:t>
            </a:r>
            <a:r>
              <a:rPr dirty="0" sz="2800" lang="en-US" smtClean="0">
                <a:ea typeface="Times New Roman" panose="02020603050405020304" pitchFamily="18" charset="0"/>
              </a:rPr>
              <a:t>membranes</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Spontaneous abortion.</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Placenta abruption (APH) </a:t>
            </a:r>
            <a:r>
              <a:rPr dirty="0" sz="2800" lang="en-US">
                <a:ea typeface="Times New Roman" panose="02020603050405020304" pitchFamily="18" charset="0"/>
              </a:rPr>
              <a:t>when the membranes </a:t>
            </a:r>
            <a:r>
              <a:rPr dirty="0" sz="2800" lang="en-US" smtClean="0">
                <a:ea typeface="Times New Roman" panose="02020603050405020304" pitchFamily="18" charset="0"/>
              </a:rPr>
              <a:t>rupture</a:t>
            </a: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Premature </a:t>
            </a:r>
            <a:r>
              <a:rPr dirty="0" sz="2800" lang="en-US" err="1" smtClean="0">
                <a:ea typeface="Times New Roman" panose="02020603050405020304" pitchFamily="18" charset="0"/>
              </a:rPr>
              <a:t>labour</a:t>
            </a:r>
            <a:endParaRPr dirty="0" sz="2800" lang="en-US" smtClean="0">
              <a:ea typeface="Times New Roman" panose="02020603050405020304" pitchFamily="18" charset="0"/>
            </a:endParaRPr>
          </a:p>
          <a:p>
            <a:pPr algn="just" indent="-285750" lvl="3" marL="1428750">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Postpartum haemorrhage (PPH) due to uterine atony</a:t>
            </a:r>
            <a:endParaRPr dirty="0" sz="2800" lang="en-US">
              <a:ea typeface="Times New Roman" panose="02020603050405020304" pitchFamily="18" charset="0"/>
            </a:endParaRPr>
          </a:p>
          <a:p>
            <a:endParaRPr dirty="0" lang="en-US"/>
          </a:p>
        </p:txBody>
      </p:sp>
      <p:sp>
        <p:nvSpPr>
          <p:cNvPr id="1048835" name="Slide Number Placeholder 4"/>
          <p:cNvSpPr>
            <a:spLocks noGrp="1"/>
          </p:cNvSpPr>
          <p:nvPr>
            <p:ph type="sldNum" sz="quarter" idx="12"/>
          </p:nvPr>
        </p:nvSpPr>
        <p:spPr/>
        <p:txBody>
          <a:bodyPr/>
          <a:p>
            <a:fld id="{5F0F26D2-990D-4104-B198-15B1F813F25B}" type="slidenum">
              <a:rPr lang="en-US" smtClean="0"/>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836" name="Title 1"/>
          <p:cNvSpPr>
            <a:spLocks noGrp="1"/>
          </p:cNvSpPr>
          <p:nvPr>
            <p:ph type="title"/>
          </p:nvPr>
        </p:nvSpPr>
        <p:spPr>
          <a:xfrm>
            <a:off x="838200" y="168813"/>
            <a:ext cx="10515600" cy="874376"/>
          </a:xfrm>
        </p:spPr>
        <p:txBody>
          <a:bodyPr/>
          <a:p>
            <a:pPr algn="ctr"/>
            <a:r>
              <a:rPr dirty="0" lang="en-US" smtClean="0">
                <a:solidFill>
                  <a:srgbClr val="FF0000"/>
                </a:solidFill>
              </a:rPr>
              <a:t>3. </a:t>
            </a:r>
            <a:r>
              <a:rPr dirty="0" lang="en-US" err="1" smtClean="0">
                <a:solidFill>
                  <a:srgbClr val="FF0000"/>
                </a:solidFill>
              </a:rPr>
              <a:t>Oligohydramnios</a:t>
            </a:r>
            <a:r>
              <a:rPr dirty="0" lang="en-US" smtClean="0">
                <a:solidFill>
                  <a:srgbClr val="FF0000"/>
                </a:solidFill>
              </a:rPr>
              <a:t> </a:t>
            </a:r>
            <a:endParaRPr dirty="0" lang="en-US">
              <a:solidFill>
                <a:srgbClr val="FF0000"/>
              </a:solidFill>
            </a:endParaRPr>
          </a:p>
        </p:txBody>
      </p:sp>
      <p:sp>
        <p:nvSpPr>
          <p:cNvPr id="1048837" name="Content Placeholder 2"/>
          <p:cNvSpPr>
            <a:spLocks noGrp="1"/>
          </p:cNvSpPr>
          <p:nvPr>
            <p:ph idx="1"/>
          </p:nvPr>
        </p:nvSpPr>
        <p:spPr>
          <a:xfrm>
            <a:off x="838200" y="1043189"/>
            <a:ext cx="10515600" cy="5678286"/>
          </a:xfrm>
        </p:spPr>
        <p:txBody>
          <a:bodyPr>
            <a:normAutofit fontScale="96429" lnSpcReduction="20000"/>
          </a:bodyPr>
          <a:p>
            <a:pPr algn="just" lvl="1">
              <a:lnSpc>
                <a:spcPct val="100000"/>
              </a:lnSpc>
              <a:spcBef>
                <a:spcPts val="0"/>
              </a:spcBef>
            </a:pPr>
            <a:r>
              <a:rPr b="1" dirty="0" sz="2800" lang="en-US" err="1" smtClean="0">
                <a:ea typeface="Times New Roman" panose="02020603050405020304" pitchFamily="18" charset="0"/>
              </a:rPr>
              <a:t>Oligohydramnios</a:t>
            </a:r>
            <a:r>
              <a:rPr dirty="0" sz="2800" lang="en-US">
                <a:ea typeface="Times New Roman" panose="02020603050405020304" pitchFamily="18" charset="0"/>
              </a:rPr>
              <a:t> </a:t>
            </a:r>
            <a:r>
              <a:rPr dirty="0" sz="2800" lang="en-US" smtClean="0">
                <a:ea typeface="Times New Roman" panose="02020603050405020304" pitchFamily="18" charset="0"/>
              </a:rPr>
              <a:t>is </a:t>
            </a:r>
            <a:r>
              <a:rPr dirty="0" sz="2800" lang="en-US">
                <a:ea typeface="Times New Roman" panose="02020603050405020304" pitchFamily="18" charset="0"/>
              </a:rPr>
              <a:t>condition </a:t>
            </a:r>
            <a:r>
              <a:rPr dirty="0" sz="2800" lang="en-US" smtClean="0">
                <a:ea typeface="Times New Roman" panose="02020603050405020304" pitchFamily="18" charset="0"/>
              </a:rPr>
              <a:t>when there </a:t>
            </a:r>
            <a:r>
              <a:rPr dirty="0" sz="2800" lang="en-US">
                <a:ea typeface="Times New Roman" panose="02020603050405020304" pitchFamily="18" charset="0"/>
              </a:rPr>
              <a:t>is an abnormally small amount of amniotic fluid. It may be </a:t>
            </a:r>
            <a:r>
              <a:rPr b="1" dirty="0" sz="2800" lang="en-US">
                <a:ea typeface="Times New Roman" panose="02020603050405020304" pitchFamily="18" charset="0"/>
              </a:rPr>
              <a:t>300 to 500ml </a:t>
            </a:r>
            <a:r>
              <a:rPr dirty="0" sz="2800" lang="en-US">
                <a:ea typeface="Times New Roman" panose="02020603050405020304" pitchFamily="18" charset="0"/>
              </a:rPr>
              <a:t>at term but amounts vary and it may be much less. </a:t>
            </a:r>
            <a:endParaRPr dirty="0" sz="2800" lang="en-US" smtClean="0">
              <a:ea typeface="Times New Roman" panose="02020603050405020304" pitchFamily="18" charset="0"/>
            </a:endParaRPr>
          </a:p>
          <a:p>
            <a:pPr algn="just" lvl="1">
              <a:lnSpc>
                <a:spcPct val="100000"/>
              </a:lnSpc>
              <a:spcBef>
                <a:spcPts val="0"/>
              </a:spcBef>
            </a:pPr>
            <a:r>
              <a:rPr dirty="0" sz="2800" lang="en-US" err="1" smtClean="0">
                <a:ea typeface="Times New Roman" panose="02020603050405020304" pitchFamily="18" charset="0"/>
              </a:rPr>
              <a:t>Occures</a:t>
            </a:r>
            <a:r>
              <a:rPr dirty="0" sz="2800" lang="en-US" smtClean="0">
                <a:ea typeface="Times New Roman" panose="02020603050405020304" pitchFamily="18" charset="0"/>
              </a:rPr>
              <a:t> in 3-5% of all pregnancies </a:t>
            </a:r>
            <a:endParaRPr dirty="0" sz="2800" lang="en-US">
              <a:ea typeface="Times New Roman" panose="02020603050405020304" pitchFamily="18" charset="0"/>
            </a:endParaRPr>
          </a:p>
          <a:p>
            <a:pPr algn="just" lvl="1">
              <a:lnSpc>
                <a:spcPct val="100000"/>
              </a:lnSpc>
              <a:spcBef>
                <a:spcPts val="0"/>
              </a:spcBef>
            </a:pPr>
            <a:r>
              <a:rPr dirty="0" sz="2800" lang="en-US" smtClean="0">
                <a:ea typeface="Times New Roman" panose="02020603050405020304" pitchFamily="18" charset="0"/>
              </a:rPr>
              <a:t>When dx in the first half of pregnancy it </a:t>
            </a:r>
            <a:r>
              <a:rPr dirty="0" sz="2800" lang="en-US">
                <a:ea typeface="Times New Roman" panose="02020603050405020304" pitchFamily="18" charset="0"/>
              </a:rPr>
              <a:t>is associated with </a:t>
            </a:r>
            <a:r>
              <a:rPr b="1" dirty="0" sz="2800" lang="en-US">
                <a:ea typeface="Times New Roman" panose="02020603050405020304" pitchFamily="18" charset="0"/>
              </a:rPr>
              <a:t>absence of kidneys or Potter's syndrome </a:t>
            </a:r>
            <a:r>
              <a:rPr dirty="0" sz="2800" lang="en-US">
                <a:ea typeface="Times New Roman" panose="02020603050405020304" pitchFamily="18" charset="0"/>
              </a:rPr>
              <a:t>in which the </a:t>
            </a:r>
            <a:r>
              <a:rPr dirty="0" sz="2800" lang="en-US" err="1">
                <a:ea typeface="Times New Roman" panose="02020603050405020304" pitchFamily="18" charset="0"/>
              </a:rPr>
              <a:t>foetus</a:t>
            </a:r>
            <a:r>
              <a:rPr dirty="0" sz="2800" lang="en-US">
                <a:ea typeface="Times New Roman" panose="02020603050405020304" pitchFamily="18" charset="0"/>
              </a:rPr>
              <a:t> has pulmonary hypoplasia. </a:t>
            </a:r>
            <a:endParaRPr dirty="0" sz="2800" lang="en-US" smtClean="0">
              <a:ea typeface="Times New Roman" panose="02020603050405020304" pitchFamily="18" charset="0"/>
            </a:endParaRPr>
          </a:p>
          <a:p>
            <a:pPr algn="just" lvl="1">
              <a:lnSpc>
                <a:spcPct val="100000"/>
              </a:lnSpc>
              <a:spcBef>
                <a:spcPts val="0"/>
              </a:spcBef>
            </a:pPr>
            <a:r>
              <a:rPr dirty="0" sz="2800" lang="en-US" err="1" smtClean="0">
                <a:ea typeface="Times New Roman" panose="02020603050405020304" pitchFamily="18" charset="0"/>
              </a:rPr>
              <a:t>Dx</a:t>
            </a:r>
            <a:r>
              <a:rPr dirty="0" sz="2800" lang="en-US" smtClean="0">
                <a:ea typeface="Times New Roman" panose="02020603050405020304" pitchFamily="18" charset="0"/>
              </a:rPr>
              <a:t> before 37 weeks is associated with PPROM or </a:t>
            </a:r>
            <a:r>
              <a:rPr dirty="0" sz="2800" lang="en-US" err="1" smtClean="0">
                <a:ea typeface="Times New Roman" panose="02020603050405020304" pitchFamily="18" charset="0"/>
              </a:rPr>
              <a:t>foetal</a:t>
            </a:r>
            <a:r>
              <a:rPr dirty="0" sz="2800" lang="en-US" smtClean="0">
                <a:ea typeface="Times New Roman" panose="02020603050405020304" pitchFamily="18" charset="0"/>
              </a:rPr>
              <a:t> malformation</a:t>
            </a:r>
            <a:endParaRPr dirty="0" sz="2800" lang="en-US">
              <a:ea typeface="Times New Roman" panose="02020603050405020304" pitchFamily="18" charset="0"/>
            </a:endParaRPr>
          </a:p>
          <a:p>
            <a:pPr algn="just" lvl="1">
              <a:lnSpc>
                <a:spcPct val="100000"/>
              </a:lnSpc>
              <a:spcBef>
                <a:spcPts val="0"/>
              </a:spcBef>
            </a:pPr>
            <a:r>
              <a:rPr dirty="0" sz="2800" lang="en-US" smtClean="0">
                <a:ea typeface="Times New Roman" panose="02020603050405020304" pitchFamily="18" charset="0"/>
              </a:rPr>
              <a:t>The </a:t>
            </a:r>
            <a:r>
              <a:rPr dirty="0" sz="2800" lang="en-US">
                <a:ea typeface="Times New Roman" panose="02020603050405020304" pitchFamily="18" charset="0"/>
              </a:rPr>
              <a:t>lack of amniotic fluid reduces intrauterine space and </a:t>
            </a:r>
            <a:r>
              <a:rPr dirty="0" sz="2800" lang="en-US" smtClean="0">
                <a:ea typeface="Times New Roman" panose="02020603050405020304" pitchFamily="18" charset="0"/>
              </a:rPr>
              <a:t>causes: </a:t>
            </a:r>
          </a:p>
          <a:p>
            <a:pPr algn="just" indent="-457200" lvl="3">
              <a:lnSpc>
                <a:spcPct val="100000"/>
              </a:lnSpc>
              <a:spcBef>
                <a:spcPts val="0"/>
              </a:spcBef>
              <a:buFont typeface="Wingdings" panose="05000000000000000000" pitchFamily="2" charset="2"/>
              <a:buChar char="Ø"/>
            </a:pPr>
            <a:r>
              <a:rPr dirty="0" sz="2800" lang="en-US">
                <a:ea typeface="Times New Roman" panose="02020603050405020304" pitchFamily="18" charset="0"/>
              </a:rPr>
              <a:t>D</a:t>
            </a:r>
            <a:r>
              <a:rPr dirty="0" sz="2800" lang="en-US" smtClean="0">
                <a:ea typeface="Times New Roman" panose="02020603050405020304" pitchFamily="18" charset="0"/>
              </a:rPr>
              <a:t>eformities </a:t>
            </a:r>
            <a:r>
              <a:rPr dirty="0" sz="2800" lang="en-US">
                <a:ea typeface="Times New Roman" panose="02020603050405020304" pitchFamily="18" charset="0"/>
              </a:rPr>
              <a:t>of the </a:t>
            </a:r>
            <a:r>
              <a:rPr dirty="0" sz="2800" lang="en-US" err="1">
                <a:ea typeface="Times New Roman" panose="02020603050405020304" pitchFamily="18" charset="0"/>
              </a:rPr>
              <a:t>foetus</a:t>
            </a:r>
            <a:r>
              <a:rPr dirty="0" sz="2800" lang="en-US">
                <a:ea typeface="Times New Roman" panose="02020603050405020304" pitchFamily="18" charset="0"/>
              </a:rPr>
              <a:t> due to compression. </a:t>
            </a:r>
            <a:endParaRPr dirty="0" sz="2800" lang="en-US" smtClean="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baby's skin is dry and leathery in appearance and </a:t>
            </a:r>
            <a:endParaRPr dirty="0" sz="2800" lang="en-US" smtClean="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a:ea typeface="Times New Roman" panose="02020603050405020304" pitchFamily="18" charset="0"/>
              </a:rPr>
              <a:t>T</a:t>
            </a:r>
            <a:r>
              <a:rPr dirty="0" sz="2800" lang="en-US" smtClean="0">
                <a:ea typeface="Times New Roman" panose="02020603050405020304" pitchFamily="18" charset="0"/>
              </a:rPr>
              <a:t>he </a:t>
            </a:r>
            <a:r>
              <a:rPr dirty="0" sz="2800" lang="en-US">
                <a:ea typeface="Times New Roman" panose="02020603050405020304" pitchFamily="18" charset="0"/>
              </a:rPr>
              <a:t>nose may be flat. </a:t>
            </a:r>
            <a:endParaRPr dirty="0" sz="2800" lang="en-US" smtClean="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It </a:t>
            </a:r>
            <a:r>
              <a:rPr dirty="0" sz="2800" lang="en-US">
                <a:ea typeface="Times New Roman" panose="02020603050405020304" pitchFamily="18" charset="0"/>
              </a:rPr>
              <a:t>may have </a:t>
            </a:r>
            <a:r>
              <a:rPr dirty="0" sz="2800" lang="en-US" err="1">
                <a:ea typeface="Times New Roman" panose="02020603050405020304" pitchFamily="18" charset="0"/>
              </a:rPr>
              <a:t>talipes</a:t>
            </a:r>
            <a:r>
              <a:rPr dirty="0" sz="2800" lang="en-US">
                <a:ea typeface="Times New Roman" panose="02020603050405020304" pitchFamily="18" charset="0"/>
              </a:rPr>
              <a:t> and </a:t>
            </a:r>
            <a:endParaRPr dirty="0" sz="2800" lang="en-US" smtClean="0">
              <a:ea typeface="Times New Roman" panose="02020603050405020304" pitchFamily="18" charset="0"/>
            </a:endParaRPr>
          </a:p>
          <a:p>
            <a:pPr algn="just" indent="-457200" lvl="3">
              <a:lnSpc>
                <a:spcPct val="100000"/>
              </a:lnSpc>
              <a:spcBef>
                <a:spcPts val="0"/>
              </a:spcBef>
              <a:buFont typeface="Wingdings" panose="05000000000000000000" pitchFamily="2" charset="2"/>
              <a:buChar char="Ø"/>
            </a:pPr>
            <a:r>
              <a:rPr dirty="0" sz="2800" lang="en-US">
                <a:ea typeface="Times New Roman" panose="02020603050405020304" pitchFamily="18" charset="0"/>
              </a:rPr>
              <a:t>A</a:t>
            </a:r>
            <a:r>
              <a:rPr dirty="0" sz="2800" lang="en-US" smtClean="0">
                <a:ea typeface="Times New Roman" panose="02020603050405020304" pitchFamily="18" charset="0"/>
              </a:rPr>
              <a:t> </a:t>
            </a:r>
            <a:r>
              <a:rPr dirty="0" sz="2800" lang="en-US">
                <a:ea typeface="Times New Roman" panose="02020603050405020304" pitchFamily="18" charset="0"/>
              </a:rPr>
              <a:t>squashed-looking face.</a:t>
            </a:r>
          </a:p>
          <a:p>
            <a:endParaRPr dirty="0" lang="en-US"/>
          </a:p>
        </p:txBody>
      </p:sp>
      <p:sp>
        <p:nvSpPr>
          <p:cNvPr id="1048838" name="Slide Number Placeholder 4"/>
          <p:cNvSpPr>
            <a:spLocks noGrp="1"/>
          </p:cNvSpPr>
          <p:nvPr>
            <p:ph type="sldNum" sz="quarter" idx="12"/>
          </p:nvPr>
        </p:nvSpPr>
        <p:spPr/>
        <p:txBody>
          <a:bodyPr/>
          <a:p>
            <a:fld id="{5F0F26D2-990D-4104-B198-15B1F813F25B}" type="slidenum">
              <a:rPr lang="en-US" smtClean="0"/>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8637" name="Title 1"/>
          <p:cNvSpPr>
            <a:spLocks noGrp="1"/>
          </p:cNvSpPr>
          <p:nvPr>
            <p:ph type="title"/>
          </p:nvPr>
        </p:nvSpPr>
        <p:spPr>
          <a:xfrm>
            <a:off x="838200" y="365125"/>
            <a:ext cx="10515600" cy="1051551"/>
          </a:xfrm>
        </p:spPr>
        <p:txBody>
          <a:bodyPr/>
          <a:p>
            <a:pPr algn="ctr"/>
            <a:r>
              <a:rPr dirty="0" lang="en-US" smtClean="0">
                <a:solidFill>
                  <a:srgbClr val="FF0000"/>
                </a:solidFill>
              </a:rPr>
              <a:t>1. Hyperemesis  gravidarum</a:t>
            </a:r>
            <a:endParaRPr dirty="0" lang="en-US">
              <a:solidFill>
                <a:srgbClr val="FF0000"/>
              </a:solidFill>
            </a:endParaRPr>
          </a:p>
        </p:txBody>
      </p:sp>
      <p:sp>
        <p:nvSpPr>
          <p:cNvPr id="1048638" name="Content Placeholder 2"/>
          <p:cNvSpPr>
            <a:spLocks noGrp="1"/>
          </p:cNvSpPr>
          <p:nvPr>
            <p:ph idx="1"/>
          </p:nvPr>
        </p:nvSpPr>
        <p:spPr>
          <a:xfrm>
            <a:off x="838200" y="1416676"/>
            <a:ext cx="10515600" cy="5074276"/>
          </a:xfrm>
        </p:spPr>
        <p:txBody>
          <a:bodyPr>
            <a:normAutofit fontScale="92500" lnSpcReduction="20000"/>
          </a:bodyPr>
          <a:p>
            <a:pPr>
              <a:lnSpc>
                <a:spcPct val="100000"/>
              </a:lnSpc>
            </a:pPr>
            <a:r>
              <a:rPr b="1" dirty="0" lang="en-US" err="1" smtClean="0">
                <a:ea typeface="Times New Roman" panose="02020603050405020304" pitchFamily="18" charset="0"/>
              </a:rPr>
              <a:t>Def</a:t>
            </a:r>
            <a:r>
              <a:rPr b="1" dirty="0" lang="en-US" smtClean="0">
                <a:ea typeface="Times New Roman" panose="02020603050405020304" pitchFamily="18" charset="0"/>
              </a:rPr>
              <a:t>: </a:t>
            </a:r>
            <a:r>
              <a:rPr dirty="0" lang="en-US" smtClean="0">
                <a:ea typeface="Times New Roman" panose="02020603050405020304" pitchFamily="18" charset="0"/>
              </a:rPr>
              <a:t>This </a:t>
            </a:r>
            <a:r>
              <a:rPr dirty="0" lang="en-US">
                <a:ea typeface="Times New Roman" panose="02020603050405020304" pitchFamily="18" charset="0"/>
              </a:rPr>
              <a:t>is a </a:t>
            </a:r>
            <a:r>
              <a:rPr dirty="0" lang="en-US" smtClean="0">
                <a:ea typeface="Times New Roman" panose="02020603050405020304" pitchFamily="18" charset="0"/>
              </a:rPr>
              <a:t> condition in pregnancy where </a:t>
            </a:r>
            <a:r>
              <a:rPr dirty="0" lang="en-US">
                <a:ea typeface="Times New Roman" panose="02020603050405020304" pitchFamily="18" charset="0"/>
              </a:rPr>
              <a:t>vomiting is severe and continuous throughout the </a:t>
            </a:r>
            <a:r>
              <a:rPr dirty="0" lang="en-US" smtClean="0">
                <a:ea typeface="Times New Roman" panose="02020603050405020304" pitchFamily="18" charset="0"/>
              </a:rPr>
              <a:t>day common before 20 weeks of gestation. The nausea and vomiting persists and the  woman vomits </a:t>
            </a:r>
            <a:r>
              <a:rPr dirty="0" lang="en-US">
                <a:ea typeface="Times New Roman" panose="02020603050405020304" pitchFamily="18" charset="0"/>
              </a:rPr>
              <a:t>everything she has eaten</a:t>
            </a:r>
            <a:r>
              <a:rPr dirty="0" lang="en-US" smtClean="0">
                <a:ea typeface="Times New Roman" panose="02020603050405020304" pitchFamily="18" charset="0"/>
              </a:rPr>
              <a:t>.</a:t>
            </a:r>
          </a:p>
          <a:p>
            <a:pPr>
              <a:lnSpc>
                <a:spcPct val="100000"/>
              </a:lnSpc>
            </a:pPr>
            <a:r>
              <a:rPr dirty="0" lang="en-US" smtClean="0">
                <a:ea typeface="Times New Roman" panose="02020603050405020304" pitchFamily="18" charset="0"/>
              </a:rPr>
              <a:t> </a:t>
            </a:r>
            <a:r>
              <a:rPr b="1" dirty="0" lang="en-US" smtClean="0">
                <a:ea typeface="Times New Roman" panose="02020603050405020304" pitchFamily="18" charset="0"/>
              </a:rPr>
              <a:t>OR</a:t>
            </a:r>
            <a:r>
              <a:rPr dirty="0" lang="en-US" smtClean="0">
                <a:ea typeface="Times New Roman" panose="02020603050405020304" pitchFamily="18" charset="0"/>
              </a:rPr>
              <a:t> It is a severe type of vomiting of pregnancy which has got deleterious effect on the health of the mother and /or </a:t>
            </a:r>
            <a:r>
              <a:rPr dirty="0" lang="en-US" err="1" smtClean="0">
                <a:ea typeface="Times New Roman" panose="02020603050405020304" pitchFamily="18" charset="0"/>
              </a:rPr>
              <a:t>incapacitaes</a:t>
            </a:r>
            <a:r>
              <a:rPr dirty="0" lang="en-US" smtClean="0">
                <a:ea typeface="Times New Roman" panose="02020603050405020304" pitchFamily="18" charset="0"/>
              </a:rPr>
              <a:t> her in day-to-day activities.</a:t>
            </a:r>
          </a:p>
          <a:p>
            <a:pPr>
              <a:lnSpc>
                <a:spcPct val="100000"/>
              </a:lnSpc>
            </a:pPr>
            <a:r>
              <a:rPr dirty="0" lang="en-US">
                <a:ea typeface="Times New Roman" panose="02020603050405020304" pitchFamily="18" charset="0"/>
              </a:rPr>
              <a:t>U</a:t>
            </a:r>
            <a:r>
              <a:rPr dirty="0" lang="en-US" smtClean="0">
                <a:ea typeface="Times New Roman" panose="02020603050405020304" pitchFamily="18" charset="0"/>
              </a:rPr>
              <a:t>sually </a:t>
            </a:r>
            <a:r>
              <a:rPr dirty="0" lang="en-US">
                <a:ea typeface="Times New Roman" panose="02020603050405020304" pitchFamily="18" charset="0"/>
              </a:rPr>
              <a:t>leads to severe </a:t>
            </a:r>
            <a:r>
              <a:rPr dirty="0" lang="en-US" smtClean="0">
                <a:ea typeface="Times New Roman" panose="02020603050405020304" pitchFamily="18" charset="0"/>
              </a:rPr>
              <a:t>dehydration, metabolic acidosis (from starvation), alkalosis (from loss of hydrochloric acid),  weight loss  </a:t>
            </a:r>
            <a:r>
              <a:rPr dirty="0" lang="en-US">
                <a:ea typeface="Times New Roman" panose="02020603050405020304" pitchFamily="18" charset="0"/>
              </a:rPr>
              <a:t>and ketoacidosis. She becomes malnourished. If treatment is not started quickly, liver and kidney damage may result. Anaemia may develop as a result of lack of vitamin B, folic acid and iron</a:t>
            </a:r>
            <a:r>
              <a:rPr dirty="0" lang="en-US" smtClean="0">
                <a:ea typeface="Times New Roman" panose="02020603050405020304" pitchFamily="18" charset="0"/>
              </a:rPr>
              <a:t>.  </a:t>
            </a:r>
          </a:p>
          <a:p>
            <a:pPr>
              <a:lnSpc>
                <a:spcPct val="100000"/>
              </a:lnSpc>
            </a:pPr>
            <a:r>
              <a:rPr b="1" dirty="0" lang="en-US" smtClean="0">
                <a:ea typeface="Times New Roman" panose="02020603050405020304" pitchFamily="18" charset="0"/>
              </a:rPr>
              <a:t>Incidence: </a:t>
            </a:r>
            <a:r>
              <a:rPr dirty="0" lang="en-US" smtClean="0">
                <a:ea typeface="Times New Roman" panose="02020603050405020304" pitchFamily="18" charset="0"/>
              </a:rPr>
              <a:t>less than 1 in 1000 pregnancies.</a:t>
            </a:r>
            <a:endParaRPr dirty="0" lang="en-US">
              <a:ea typeface="Times New Roman" panose="02020603050405020304" pitchFamily="18" charset="0"/>
            </a:endParaRPr>
          </a:p>
          <a:p>
            <a:endParaRPr dirty="0" lang="en-US"/>
          </a:p>
        </p:txBody>
      </p:sp>
      <p:sp>
        <p:nvSpPr>
          <p:cNvPr id="1048639" name="Slide Number Placeholder 4"/>
          <p:cNvSpPr>
            <a:spLocks noGrp="1"/>
          </p:cNvSpPr>
          <p:nvPr>
            <p:ph type="sldNum" sz="quarter" idx="12"/>
          </p:nvPr>
        </p:nvSpPr>
        <p:spPr/>
        <p:txBody>
          <a:bodyPr/>
          <a:p>
            <a:fld id="{5F0F26D2-990D-4104-B198-15B1F813F25B}" type="slidenum">
              <a:rPr lang="en-US" smtClean="0"/>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839" name="Title 1"/>
          <p:cNvSpPr>
            <a:spLocks noGrp="1"/>
          </p:cNvSpPr>
          <p:nvPr>
            <p:ph type="title"/>
          </p:nvPr>
        </p:nvSpPr>
        <p:spPr>
          <a:xfrm>
            <a:off x="838200" y="90153"/>
            <a:ext cx="10515600" cy="1094704"/>
          </a:xfrm>
        </p:spPr>
        <p:txBody>
          <a:bodyPr/>
          <a:p>
            <a:pPr algn="ctr"/>
            <a:r>
              <a:rPr dirty="0" lang="en-US" smtClean="0">
                <a:solidFill>
                  <a:srgbClr val="00B0F0"/>
                </a:solidFill>
              </a:rPr>
              <a:t>Clinical presentation</a:t>
            </a:r>
            <a:endParaRPr dirty="0" lang="en-US">
              <a:solidFill>
                <a:srgbClr val="00B0F0"/>
              </a:solidFill>
            </a:endParaRPr>
          </a:p>
        </p:txBody>
      </p:sp>
      <p:sp>
        <p:nvSpPr>
          <p:cNvPr id="1048840" name="Content Placeholder 2"/>
          <p:cNvSpPr>
            <a:spLocks noGrp="1"/>
          </p:cNvSpPr>
          <p:nvPr>
            <p:ph idx="1"/>
          </p:nvPr>
        </p:nvSpPr>
        <p:spPr>
          <a:xfrm>
            <a:off x="838200" y="1184857"/>
            <a:ext cx="10515600" cy="4992106"/>
          </a:xfrm>
        </p:spPr>
        <p:txBody>
          <a:bodyPr/>
          <a:p>
            <a:pPr algn="just" marL="0" marR="0">
              <a:lnSpc>
                <a:spcPct val="100000"/>
              </a:lnSpc>
              <a:spcBef>
                <a:spcPts val="0"/>
              </a:spcBef>
              <a:spcAft>
                <a:spcPts val="0"/>
              </a:spcAft>
            </a:pPr>
            <a:r>
              <a:rPr dirty="0" lang="en-US">
                <a:ea typeface="Times New Roman" panose="02020603050405020304" pitchFamily="18" charset="0"/>
              </a:rPr>
              <a:t>The following characteristics will help you recognise the presence </a:t>
            </a:r>
            <a:br>
              <a:rPr dirty="0" lang="en-US">
                <a:ea typeface="Times New Roman" panose="02020603050405020304" pitchFamily="18" charset="0"/>
              </a:rPr>
            </a:br>
            <a:r>
              <a:rPr dirty="0" lang="en-US">
                <a:ea typeface="Times New Roman" panose="02020603050405020304" pitchFamily="18" charset="0"/>
              </a:rPr>
              <a:t>of </a:t>
            </a:r>
            <a:r>
              <a:rPr dirty="0" lang="en-US" err="1" smtClean="0">
                <a:ea typeface="Times New Roman" panose="02020603050405020304" pitchFamily="18" charset="0"/>
              </a:rPr>
              <a:t>oligohydramnios</a:t>
            </a:r>
            <a:r>
              <a:rPr dirty="0" lang="en-US" smtClean="0">
                <a:ea typeface="Times New Roman" panose="02020603050405020304" pitchFamily="18" charset="0"/>
              </a:rPr>
              <a:t>:</a:t>
            </a:r>
          </a:p>
          <a:p>
            <a:pPr algn="just" marL="0" marR="0">
              <a:lnSpc>
                <a:spcPct val="100000"/>
              </a:lnSpc>
              <a:spcBef>
                <a:spcPts val="0"/>
              </a:spcBef>
              <a:spcAft>
                <a:spcPts val="0"/>
              </a:spcAft>
            </a:pPr>
            <a:r>
              <a:rPr b="1" dirty="0" lang="en-US" smtClean="0">
                <a:ea typeface="Times New Roman" panose="02020603050405020304" pitchFamily="18" charset="0"/>
              </a:rPr>
              <a:t>On inspection</a:t>
            </a:r>
            <a:r>
              <a:rPr dirty="0" lang="en-US" smtClean="0">
                <a:ea typeface="Times New Roman" panose="02020603050405020304" pitchFamily="18" charset="0"/>
              </a:rPr>
              <a:t>:</a:t>
            </a: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uterus is smaller than expected for the period </a:t>
            </a:r>
            <a:br>
              <a:rPr dirty="0" sz="2800" lang="en-US">
                <a:ea typeface="Times New Roman" panose="02020603050405020304" pitchFamily="18" charset="0"/>
              </a:rPr>
            </a:br>
            <a:r>
              <a:rPr dirty="0" sz="2800" lang="en-US">
                <a:ea typeface="Times New Roman" panose="02020603050405020304" pitchFamily="18" charset="0"/>
              </a:rPr>
              <a:t>of </a:t>
            </a:r>
            <a:r>
              <a:rPr dirty="0" sz="2800" lang="en-US" smtClean="0">
                <a:ea typeface="Times New Roman" panose="02020603050405020304" pitchFamily="18" charset="0"/>
              </a:rPr>
              <a:t>gestation.</a:t>
            </a:r>
          </a:p>
          <a:p>
            <a:pPr algn="just" indent="-457200" lvl="3">
              <a:lnSpc>
                <a:spcPct val="100000"/>
              </a:lnSpc>
              <a:spcBef>
                <a:spcPts val="0"/>
              </a:spcBef>
              <a:buFont typeface="Wingdings" panose="05000000000000000000" pitchFamily="2" charset="2"/>
              <a:buChar char="Ø"/>
            </a:pPr>
            <a:r>
              <a:rPr dirty="0" sz="2800" lang="en-US" smtClean="0">
                <a:ea typeface="Times New Roman" panose="02020603050405020304" pitchFamily="18" charset="0"/>
              </a:rPr>
              <a:t> </a:t>
            </a:r>
            <a:r>
              <a:rPr b="1" dirty="0" sz="2800" lang="en-US" smtClean="0">
                <a:ea typeface="Times New Roman" panose="02020603050405020304" pitchFamily="18" charset="0"/>
              </a:rPr>
              <a:t>history</a:t>
            </a:r>
            <a:r>
              <a:rPr dirty="0" sz="2800" lang="en-US" smtClean="0">
                <a:ea typeface="Times New Roman" panose="02020603050405020304" pitchFamily="18" charset="0"/>
              </a:rPr>
              <a:t> The </a:t>
            </a:r>
            <a:r>
              <a:rPr dirty="0" sz="2800" lang="en-US">
                <a:ea typeface="Times New Roman" panose="02020603050405020304" pitchFamily="18" charset="0"/>
              </a:rPr>
              <a:t>mother notices reduced </a:t>
            </a:r>
            <a:r>
              <a:rPr dirty="0" sz="2800" lang="en-US" err="1">
                <a:ea typeface="Times New Roman" panose="02020603050405020304" pitchFamily="18" charset="0"/>
              </a:rPr>
              <a:t>foetal</a:t>
            </a:r>
            <a:r>
              <a:rPr dirty="0" sz="2800" lang="en-US">
                <a:ea typeface="Times New Roman" panose="02020603050405020304" pitchFamily="18" charset="0"/>
              </a:rPr>
              <a:t> movements if she has had a previous normal </a:t>
            </a:r>
            <a:r>
              <a:rPr dirty="0" sz="2800" lang="en-US" smtClean="0">
                <a:ea typeface="Times New Roman" panose="02020603050405020304" pitchFamily="18" charset="0"/>
              </a:rPr>
              <a:t>pregnancy.</a:t>
            </a:r>
          </a:p>
          <a:p>
            <a:pPr algn="just" indent="-457200" lvl="3">
              <a:lnSpc>
                <a:spcPct val="100000"/>
              </a:lnSpc>
              <a:spcBef>
                <a:spcPts val="0"/>
              </a:spcBef>
              <a:buFont typeface="Wingdings" panose="05000000000000000000" pitchFamily="2" charset="2"/>
              <a:buChar char="Ø"/>
            </a:pPr>
            <a:r>
              <a:rPr b="1" dirty="0" sz="2800" lang="en-US" smtClean="0">
                <a:ea typeface="Times New Roman" panose="02020603050405020304" pitchFamily="18" charset="0"/>
              </a:rPr>
              <a:t>On </a:t>
            </a:r>
            <a:r>
              <a:rPr b="1" dirty="0" sz="2800" lang="en-US">
                <a:ea typeface="Times New Roman" panose="02020603050405020304" pitchFamily="18" charset="0"/>
              </a:rPr>
              <a:t>palpation </a:t>
            </a:r>
            <a:r>
              <a:rPr dirty="0" sz="2800" lang="en-US">
                <a:ea typeface="Times New Roman" panose="02020603050405020304" pitchFamily="18" charset="0"/>
              </a:rPr>
              <a:t>the </a:t>
            </a:r>
            <a:r>
              <a:rPr dirty="0" sz="2800" lang="en-US" err="1">
                <a:ea typeface="Times New Roman" panose="02020603050405020304" pitchFamily="18" charset="0"/>
              </a:rPr>
              <a:t>foetal</a:t>
            </a:r>
            <a:r>
              <a:rPr dirty="0" sz="2800" lang="en-US">
                <a:ea typeface="Times New Roman" panose="02020603050405020304" pitchFamily="18" charset="0"/>
              </a:rPr>
              <a:t> parts are easily felt and the uterus is small and </a:t>
            </a:r>
            <a:r>
              <a:rPr dirty="0" sz="2800" lang="en-US" smtClean="0">
                <a:ea typeface="Times New Roman" panose="02020603050405020304" pitchFamily="18" charset="0"/>
              </a:rPr>
              <a:t>compact.</a:t>
            </a:r>
            <a:endParaRPr dirty="0" sz="2800" lang="en-US">
              <a:ea typeface="Times New Roman" panose="02020603050405020304" pitchFamily="18" charset="0"/>
            </a:endParaRPr>
          </a:p>
          <a:p>
            <a:endParaRPr dirty="0" lang="en-US"/>
          </a:p>
        </p:txBody>
      </p:sp>
      <p:sp>
        <p:nvSpPr>
          <p:cNvPr id="1048841" name="Slide Number Placeholder 4"/>
          <p:cNvSpPr>
            <a:spLocks noGrp="1"/>
          </p:cNvSpPr>
          <p:nvPr>
            <p:ph type="sldNum" sz="quarter" idx="12"/>
          </p:nvPr>
        </p:nvSpPr>
        <p:spPr/>
        <p:txBody>
          <a:bodyPr/>
          <a:p>
            <a:fld id="{5F0F26D2-990D-4104-B198-15B1F813F25B}" type="slidenum">
              <a:rPr lang="en-US" smtClean="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842" name="Title 1"/>
          <p:cNvSpPr>
            <a:spLocks noGrp="1"/>
          </p:cNvSpPr>
          <p:nvPr>
            <p:ph type="title"/>
          </p:nvPr>
        </p:nvSpPr>
        <p:spPr>
          <a:xfrm>
            <a:off x="838200" y="0"/>
            <a:ext cx="10515600" cy="785611"/>
          </a:xfrm>
        </p:spPr>
        <p:txBody>
          <a:bodyPr/>
          <a:p>
            <a:pPr algn="ctr"/>
            <a:r>
              <a:rPr dirty="0" lang="en-US" smtClean="0">
                <a:solidFill>
                  <a:srgbClr val="00B0F0"/>
                </a:solidFill>
              </a:rPr>
              <a:t>Management of </a:t>
            </a:r>
            <a:r>
              <a:rPr dirty="0" lang="en-US" err="1">
                <a:solidFill>
                  <a:srgbClr val="00B0F0"/>
                </a:solidFill>
              </a:rPr>
              <a:t>O</a:t>
            </a:r>
            <a:r>
              <a:rPr dirty="0" lang="en-US" err="1" smtClean="0">
                <a:solidFill>
                  <a:srgbClr val="00B0F0"/>
                </a:solidFill>
              </a:rPr>
              <a:t>ligohydramnios</a:t>
            </a:r>
            <a:endParaRPr dirty="0" lang="en-US">
              <a:solidFill>
                <a:srgbClr val="00B0F0"/>
              </a:solidFill>
            </a:endParaRPr>
          </a:p>
        </p:txBody>
      </p:sp>
      <p:sp>
        <p:nvSpPr>
          <p:cNvPr id="1048843" name="Content Placeholder 2"/>
          <p:cNvSpPr>
            <a:spLocks noGrp="1"/>
          </p:cNvSpPr>
          <p:nvPr>
            <p:ph idx="1"/>
          </p:nvPr>
        </p:nvSpPr>
        <p:spPr>
          <a:xfrm>
            <a:off x="838200" y="785611"/>
            <a:ext cx="10515600" cy="5731099"/>
          </a:xfrm>
        </p:spPr>
        <p:txBody>
          <a:bodyPr>
            <a:normAutofit fontScale="96429" lnSpcReduction="20000"/>
          </a:bodyPr>
          <a:p>
            <a:pPr algn="just" lvl="1">
              <a:lnSpc>
                <a:spcPct val="110000"/>
              </a:lnSpc>
              <a:spcBef>
                <a:spcPts val="0"/>
              </a:spcBef>
              <a:buFont typeface="Wingdings" panose="05000000000000000000" pitchFamily="2" charset="2"/>
              <a:buChar char="Ø"/>
            </a:pPr>
            <a:r>
              <a:rPr dirty="0" sz="2800" lang="en-US" err="1" smtClean="0">
                <a:ea typeface="Times New Roman" panose="02020603050405020304" pitchFamily="18" charset="0"/>
              </a:rPr>
              <a:t>Manegement</a:t>
            </a:r>
            <a:r>
              <a:rPr dirty="0" sz="2800" lang="en-US" smtClean="0">
                <a:ea typeface="Times New Roman" panose="02020603050405020304" pitchFamily="18" charset="0"/>
              </a:rPr>
              <a:t> depends on gestation age , severity and cause of the </a:t>
            </a:r>
            <a:r>
              <a:rPr dirty="0" sz="2800" lang="en-US" err="1" smtClean="0">
                <a:ea typeface="Times New Roman" panose="02020603050405020304" pitchFamily="18" charset="0"/>
              </a:rPr>
              <a:t>oligohydramnios</a:t>
            </a:r>
            <a:endParaRPr dirty="0" sz="2800" lang="en-US">
              <a:ea typeface="Times New Roman" panose="02020603050405020304" pitchFamily="18" charset="0"/>
            </a:endParaRPr>
          </a:p>
          <a:p>
            <a:pPr algn="just" lvl="1">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The </a:t>
            </a:r>
            <a:r>
              <a:rPr dirty="0" sz="2800" lang="en-US">
                <a:ea typeface="Times New Roman" panose="02020603050405020304" pitchFamily="18" charset="0"/>
              </a:rPr>
              <a:t>woman should be admitted for investigations, usually in the form of an </a:t>
            </a:r>
            <a:r>
              <a:rPr b="1" dirty="0" sz="2800" lang="en-US">
                <a:ea typeface="Times New Roman" panose="02020603050405020304" pitchFamily="18" charset="0"/>
              </a:rPr>
              <a:t>ultrasound scan</a:t>
            </a:r>
            <a:r>
              <a:rPr dirty="0" sz="2800" lang="en-US">
                <a:ea typeface="Times New Roman" panose="02020603050405020304" pitchFamily="18" charset="0"/>
              </a:rPr>
              <a:t>. </a:t>
            </a:r>
            <a:endParaRPr dirty="0" sz="2800" lang="en-US" smtClean="0">
              <a:ea typeface="Times New Roman" panose="02020603050405020304" pitchFamily="18" charset="0"/>
            </a:endParaRPr>
          </a:p>
          <a:p>
            <a:pPr algn="just" lvl="1">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If </a:t>
            </a:r>
            <a:r>
              <a:rPr dirty="0" sz="2800" lang="en-US">
                <a:ea typeface="Times New Roman" panose="02020603050405020304" pitchFamily="18" charset="0"/>
              </a:rPr>
              <a:t>there are no </a:t>
            </a:r>
            <a:r>
              <a:rPr dirty="0" sz="2800" lang="en-US" err="1">
                <a:ea typeface="Times New Roman" panose="02020603050405020304" pitchFamily="18" charset="0"/>
              </a:rPr>
              <a:t>foetal</a:t>
            </a:r>
            <a:r>
              <a:rPr dirty="0" sz="2800" lang="en-US">
                <a:ea typeface="Times New Roman" panose="02020603050405020304" pitchFamily="18" charset="0"/>
              </a:rPr>
              <a:t> abnormalities, the pregnancy will be allowed to continue. </a:t>
            </a:r>
            <a:endParaRPr dirty="0" sz="2800" lang="en-US" smtClean="0">
              <a:ea typeface="Times New Roman" panose="02020603050405020304" pitchFamily="18" charset="0"/>
            </a:endParaRPr>
          </a:p>
          <a:p>
            <a:pPr algn="just" lvl="1">
              <a:lnSpc>
                <a:spcPct val="110000"/>
              </a:lnSpc>
              <a:spcBef>
                <a:spcPts val="0"/>
              </a:spcBef>
              <a:buFont typeface="Wingdings" panose="05000000000000000000" pitchFamily="2" charset="2"/>
              <a:buChar char="Ø"/>
            </a:pPr>
            <a:r>
              <a:rPr dirty="0" sz="2800" lang="en-US" err="1" smtClean="0">
                <a:ea typeface="Times New Roman" panose="02020603050405020304" pitchFamily="18" charset="0"/>
              </a:rPr>
              <a:t>Labour</a:t>
            </a:r>
            <a:r>
              <a:rPr dirty="0" sz="2800" lang="en-US" smtClean="0">
                <a:ea typeface="Times New Roman" panose="02020603050405020304" pitchFamily="18" charset="0"/>
              </a:rPr>
              <a:t> </a:t>
            </a:r>
            <a:r>
              <a:rPr dirty="0" sz="2800" lang="en-US">
                <a:ea typeface="Times New Roman" panose="02020603050405020304" pitchFamily="18" charset="0"/>
              </a:rPr>
              <a:t>may be induced early to avoid placental </a:t>
            </a:r>
            <a:r>
              <a:rPr dirty="0" sz="2800" lang="en-US" smtClean="0">
                <a:ea typeface="Times New Roman" panose="02020603050405020304" pitchFamily="18" charset="0"/>
              </a:rPr>
              <a:t>insufficiency.</a:t>
            </a:r>
          </a:p>
          <a:p>
            <a:pPr algn="just" lvl="1">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Analgesics </a:t>
            </a:r>
            <a:r>
              <a:rPr dirty="0" sz="2800" lang="en-US">
                <a:ea typeface="Times New Roman" panose="02020603050405020304" pitchFamily="18" charset="0"/>
              </a:rPr>
              <a:t>are given during </a:t>
            </a:r>
            <a:r>
              <a:rPr dirty="0" sz="2800" lang="en-US" err="1">
                <a:ea typeface="Times New Roman" panose="02020603050405020304" pitchFamily="18" charset="0"/>
              </a:rPr>
              <a:t>labour</a:t>
            </a:r>
            <a:r>
              <a:rPr dirty="0" sz="2800" lang="en-US">
                <a:ea typeface="Times New Roman" panose="02020603050405020304" pitchFamily="18" charset="0"/>
              </a:rPr>
              <a:t> because the contractions are usually very painful. </a:t>
            </a:r>
            <a:r>
              <a:rPr dirty="0" sz="2800" lang="en-US" smtClean="0">
                <a:ea typeface="Times New Roman" panose="02020603050405020304" pitchFamily="18" charset="0"/>
              </a:rPr>
              <a:t> Monitor </a:t>
            </a:r>
            <a:r>
              <a:rPr dirty="0" sz="2800" lang="en-US" err="1" smtClean="0">
                <a:ea typeface="Times New Roman" panose="02020603050405020304" pitchFamily="18" charset="0"/>
              </a:rPr>
              <a:t>foetal</a:t>
            </a:r>
            <a:r>
              <a:rPr dirty="0" sz="2800" lang="en-US" smtClean="0">
                <a:ea typeface="Times New Roman" panose="02020603050405020304" pitchFamily="18" charset="0"/>
              </a:rPr>
              <a:t> heart very closely</a:t>
            </a:r>
            <a:endParaRPr dirty="0" sz="2800" lang="en-US">
              <a:ea typeface="Times New Roman" panose="02020603050405020304" pitchFamily="18" charset="0"/>
            </a:endParaRPr>
          </a:p>
          <a:p>
            <a:pPr algn="just" lvl="1">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However</a:t>
            </a:r>
            <a:r>
              <a:rPr dirty="0" sz="2800" lang="en-US">
                <a:ea typeface="Times New Roman" panose="02020603050405020304" pitchFamily="18" charset="0"/>
              </a:rPr>
              <a:t>, be aware that impaired circulation may cause </a:t>
            </a:r>
            <a:r>
              <a:rPr dirty="0" sz="2800" lang="en-US" err="1">
                <a:ea typeface="Times New Roman" panose="02020603050405020304" pitchFamily="18" charset="0"/>
              </a:rPr>
              <a:t>foetal</a:t>
            </a:r>
            <a:r>
              <a:rPr dirty="0" sz="2800" lang="en-US">
                <a:ea typeface="Times New Roman" panose="02020603050405020304" pitchFamily="18" charset="0"/>
              </a:rPr>
              <a:t> hypoxia. </a:t>
            </a:r>
          </a:p>
          <a:p>
            <a:pPr algn="just" lvl="1">
              <a:lnSpc>
                <a:spcPct val="110000"/>
              </a:lnSpc>
              <a:spcBef>
                <a:spcPts val="0"/>
              </a:spcBef>
              <a:buFont typeface="Wingdings" panose="05000000000000000000" pitchFamily="2" charset="2"/>
              <a:buChar char="Ø"/>
            </a:pPr>
            <a:r>
              <a:rPr dirty="0" sz="2800" lang="en-US" smtClean="0">
                <a:ea typeface="Times New Roman" panose="02020603050405020304" pitchFamily="18" charset="0"/>
              </a:rPr>
              <a:t>After </a:t>
            </a:r>
            <a:r>
              <a:rPr dirty="0" sz="2800" lang="en-US">
                <a:ea typeface="Times New Roman" panose="02020603050405020304" pitchFamily="18" charset="0"/>
              </a:rPr>
              <a:t>delivery the baby is examined carefully for abnormalities.</a:t>
            </a:r>
          </a:p>
          <a:p>
            <a:endParaRPr dirty="0" lang="en-US"/>
          </a:p>
        </p:txBody>
      </p:sp>
      <p:sp>
        <p:nvSpPr>
          <p:cNvPr id="1048844" name="Slide Number Placeholder 4"/>
          <p:cNvSpPr>
            <a:spLocks noGrp="1"/>
          </p:cNvSpPr>
          <p:nvPr>
            <p:ph type="sldNum" sz="quarter" idx="12"/>
          </p:nvPr>
        </p:nvSpPr>
        <p:spPr/>
        <p:txBody>
          <a:bodyPr/>
          <a:p>
            <a:fld id="{5F0F26D2-990D-4104-B198-15B1F813F25B}" type="slidenum">
              <a:rPr lang="en-US" smtClean="0"/>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845" name="Title 1"/>
          <p:cNvSpPr>
            <a:spLocks noGrp="1"/>
          </p:cNvSpPr>
          <p:nvPr>
            <p:ph type="title"/>
          </p:nvPr>
        </p:nvSpPr>
        <p:spPr/>
        <p:txBody>
          <a:bodyPr/>
          <a:p>
            <a:pPr algn="ctr"/>
            <a:r>
              <a:rPr dirty="0" lang="en-US" smtClean="0">
                <a:solidFill>
                  <a:srgbClr val="00B0F0"/>
                </a:solidFill>
              </a:rPr>
              <a:t>Complication </a:t>
            </a:r>
            <a:endParaRPr dirty="0" lang="en-US">
              <a:solidFill>
                <a:srgbClr val="00B0F0"/>
              </a:solidFill>
            </a:endParaRPr>
          </a:p>
        </p:txBody>
      </p:sp>
      <p:sp>
        <p:nvSpPr>
          <p:cNvPr id="1048846" name="Content Placeholder 2"/>
          <p:cNvSpPr>
            <a:spLocks noGrp="1"/>
          </p:cNvSpPr>
          <p:nvPr>
            <p:ph idx="1"/>
          </p:nvPr>
        </p:nvSpPr>
        <p:spPr/>
        <p:txBody>
          <a:bodyPr/>
          <a:p>
            <a:pPr indent="0" marL="0">
              <a:buNone/>
            </a:pPr>
            <a:endParaRPr dirty="0" lang="en-US"/>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Umbilical </a:t>
            </a:r>
            <a:r>
              <a:rPr dirty="0" sz="2800" lang="en-US">
                <a:ea typeface="Times New Roman" panose="02020603050405020304" pitchFamily="18" charset="0"/>
                <a:cs typeface="Times New Roman" panose="02020603050405020304" pitchFamily="18" charset="0"/>
              </a:rPr>
              <a:t>cord </a:t>
            </a:r>
            <a:r>
              <a:rPr dirty="0" sz="2800" lang="en-US" smtClean="0">
                <a:ea typeface="Times New Roman" panose="02020603050405020304" pitchFamily="18" charset="0"/>
                <a:cs typeface="Times New Roman" panose="02020603050405020304" pitchFamily="18" charset="0"/>
              </a:rPr>
              <a:t>compression</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Passage </a:t>
            </a:r>
            <a:r>
              <a:rPr dirty="0" sz="2800" lang="en-US">
                <a:ea typeface="Times New Roman" panose="02020603050405020304" pitchFamily="18" charset="0"/>
                <a:cs typeface="Times New Roman" panose="02020603050405020304" pitchFamily="18" charset="0"/>
              </a:rPr>
              <a:t>of </a:t>
            </a:r>
            <a:r>
              <a:rPr dirty="0" sz="2800" lang="en-US" smtClean="0">
                <a:ea typeface="Times New Roman" panose="02020603050405020304" pitchFamily="18" charset="0"/>
                <a:cs typeface="Times New Roman" panose="02020603050405020304" pitchFamily="18" charset="0"/>
              </a:rPr>
              <a:t>meconium</a:t>
            </a:r>
          </a:p>
          <a:p>
            <a:pPr lvl="2">
              <a:buFont typeface="Wingdings" panose="05000000000000000000" pitchFamily="2" charset="2"/>
              <a:buChar char="Ø"/>
            </a:pPr>
            <a:r>
              <a:rPr dirty="0" sz="2800" lang="en-US" smtClean="0">
                <a:ea typeface="Times New Roman" panose="02020603050405020304" pitchFamily="18" charset="0"/>
                <a:cs typeface="Times New Roman" panose="02020603050405020304" pitchFamily="18" charset="0"/>
              </a:rPr>
              <a:t>Fetal/neonatal </a:t>
            </a:r>
            <a:r>
              <a:rPr dirty="0" sz="2800" lang="en-US">
                <a:ea typeface="Times New Roman" panose="02020603050405020304" pitchFamily="18" charset="0"/>
                <a:cs typeface="Times New Roman" panose="02020603050405020304" pitchFamily="18" charset="0"/>
              </a:rPr>
              <a:t>death</a:t>
            </a:r>
            <a:endParaRPr dirty="0" sz="2800" lang="en-US">
              <a:ea typeface="Calibri" panose="020F0502020204030204" pitchFamily="34" charset="0"/>
              <a:cs typeface="Times New Roman" panose="02020603050405020304" pitchFamily="18" charset="0"/>
            </a:endParaRPr>
          </a:p>
          <a:p>
            <a:endParaRPr dirty="0" lang="en-US" smtClean="0"/>
          </a:p>
          <a:p>
            <a:endParaRPr dirty="0" lang="en-US"/>
          </a:p>
        </p:txBody>
      </p:sp>
      <p:sp>
        <p:nvSpPr>
          <p:cNvPr id="1048847" name="Slide Number Placeholder 4"/>
          <p:cNvSpPr>
            <a:spLocks noGrp="1"/>
          </p:cNvSpPr>
          <p:nvPr>
            <p:ph type="sldNum" sz="quarter" idx="12"/>
          </p:nvPr>
        </p:nvSpPr>
        <p:spPr/>
        <p:txBody>
          <a:bodyPr/>
          <a:p>
            <a:fld id="{5F0F26D2-990D-4104-B198-15B1F813F25B}" type="slidenum">
              <a:rPr lang="en-US" smtClean="0"/>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848" name="Title 1"/>
          <p:cNvSpPr>
            <a:spLocks noGrp="1"/>
          </p:cNvSpPr>
          <p:nvPr>
            <p:ph type="title"/>
          </p:nvPr>
        </p:nvSpPr>
        <p:spPr>
          <a:xfrm>
            <a:off x="838200" y="206063"/>
            <a:ext cx="10515600" cy="1133340"/>
          </a:xfrm>
        </p:spPr>
        <p:txBody>
          <a:bodyPr>
            <a:normAutofit fontScale="90000"/>
          </a:bodyPr>
          <a:p>
            <a:pPr algn="ctr"/>
            <a:r>
              <a:rPr dirty="0" lang="en-US" smtClean="0">
                <a:solidFill>
                  <a:srgbClr val="FF0000"/>
                </a:solidFill>
              </a:rPr>
              <a:t>4. Bleeding In Late Pregnancy (Antepartum Haemorrhage) APH</a:t>
            </a:r>
            <a:endParaRPr dirty="0" lang="en-US">
              <a:solidFill>
                <a:srgbClr val="FF0000"/>
              </a:solidFill>
            </a:endParaRPr>
          </a:p>
        </p:txBody>
      </p:sp>
      <p:sp>
        <p:nvSpPr>
          <p:cNvPr id="1048849" name="Content Placeholder 2"/>
          <p:cNvSpPr>
            <a:spLocks noGrp="1"/>
          </p:cNvSpPr>
          <p:nvPr>
            <p:ph idx="1"/>
          </p:nvPr>
        </p:nvSpPr>
        <p:spPr>
          <a:xfrm>
            <a:off x="838200" y="1339402"/>
            <a:ext cx="10515600" cy="5125791"/>
          </a:xfrm>
        </p:spPr>
        <p:txBody>
          <a:bodyPr>
            <a:normAutofit/>
          </a:bodyPr>
          <a:p>
            <a:pPr fontAlgn="base" indent="-342900" lvl="0" marL="342900">
              <a:lnSpc>
                <a:spcPct val="100000"/>
              </a:lnSpc>
              <a:spcBef>
                <a:spcPct val="20000"/>
              </a:spcBef>
              <a:spcAft>
                <a:spcPct val="0"/>
              </a:spcAft>
              <a:buFontTx/>
              <a:buChar char="•"/>
            </a:pPr>
            <a:r>
              <a:rPr b="1" dirty="0" sz="3000" lang="en-US" smtClean="0">
                <a:ea typeface="Times New Roman" panose="02020603050405020304" pitchFamily="18" charset="0"/>
              </a:rPr>
              <a:t>APH</a:t>
            </a:r>
            <a:r>
              <a:rPr dirty="0" sz="3000" lang="en-US" smtClean="0">
                <a:ea typeface="Times New Roman" panose="02020603050405020304" pitchFamily="18" charset="0"/>
              </a:rPr>
              <a:t> is  </a:t>
            </a:r>
            <a:r>
              <a:rPr dirty="0" sz="3000" lang="en-US">
                <a:ea typeface="Times New Roman" panose="02020603050405020304" pitchFamily="18" charset="0"/>
              </a:rPr>
              <a:t>bleeding from the genital tract from the 28th week of gestation and before the </a:t>
            </a:r>
            <a:r>
              <a:rPr dirty="0" sz="3000" lang="en-US" smtClean="0">
                <a:ea typeface="Times New Roman" panose="02020603050405020304" pitchFamily="18" charset="0"/>
              </a:rPr>
              <a:t>onset of </a:t>
            </a:r>
            <a:r>
              <a:rPr dirty="0" sz="3000" lang="en-US" err="1" smtClean="0">
                <a:ea typeface="Times New Roman" panose="02020603050405020304" pitchFamily="18" charset="0"/>
              </a:rPr>
              <a:t>labour</a:t>
            </a:r>
            <a:r>
              <a:rPr dirty="0" sz="3000" lang="en-US" smtClean="0">
                <a:ea typeface="Times New Roman" panose="02020603050405020304" pitchFamily="18" charset="0"/>
              </a:rPr>
              <a:t>.</a:t>
            </a:r>
          </a:p>
          <a:p>
            <a:pPr fontAlgn="base" indent="-342900" lvl="0" marL="342900">
              <a:lnSpc>
                <a:spcPct val="100000"/>
              </a:lnSpc>
              <a:spcBef>
                <a:spcPct val="20000"/>
              </a:spcBef>
              <a:spcAft>
                <a:spcPct val="0"/>
              </a:spcAft>
              <a:buFontTx/>
              <a:buChar char="•"/>
            </a:pPr>
            <a:r>
              <a:rPr dirty="0" sz="3000" lang="en-US" smtClean="0">
                <a:ea typeface="Times New Roman" panose="02020603050405020304" pitchFamily="18" charset="0"/>
              </a:rPr>
              <a:t> </a:t>
            </a:r>
            <a:r>
              <a:rPr altLang="en-US" dirty="0" sz="3000" kern="0" lang="en-US" smtClean="0">
                <a:solidFill>
                  <a:srgbClr val="000000"/>
                </a:solidFill>
                <a:cs typeface="Arial"/>
              </a:rPr>
              <a:t>Antepartum </a:t>
            </a:r>
            <a:r>
              <a:rPr altLang="en-US" dirty="0" sz="3000" kern="0" lang="en-US">
                <a:solidFill>
                  <a:srgbClr val="000000"/>
                </a:solidFill>
                <a:cs typeface="Arial"/>
              </a:rPr>
              <a:t>Hemorrhage is one of the leading causes of antepartum hospitalization, maternal morbidity, and operative </a:t>
            </a:r>
            <a:r>
              <a:rPr altLang="en-US" dirty="0" sz="3000" kern="0" lang="en-US" smtClean="0">
                <a:solidFill>
                  <a:srgbClr val="000000"/>
                </a:solidFill>
                <a:cs typeface="Arial"/>
              </a:rPr>
              <a:t>intervention</a:t>
            </a:r>
          </a:p>
          <a:p>
            <a:pPr fontAlgn="base" indent="-342900" lvl="0" marL="342900">
              <a:lnSpc>
                <a:spcPct val="100000"/>
              </a:lnSpc>
              <a:spcBef>
                <a:spcPct val="20000"/>
              </a:spcBef>
              <a:spcAft>
                <a:spcPct val="0"/>
              </a:spcAft>
              <a:buFontTx/>
              <a:buChar char="•"/>
            </a:pPr>
            <a:r>
              <a:rPr altLang="en-US" b="1" dirty="0" sz="3000" kern="0" lang="en-US" smtClean="0">
                <a:solidFill>
                  <a:srgbClr val="000000"/>
                </a:solidFill>
                <a:cs typeface="Arial"/>
              </a:rPr>
              <a:t>Bleeding can be due to:</a:t>
            </a:r>
          </a:p>
          <a:p>
            <a:pPr fontAlgn="base" indent="-514350" lvl="3" marL="1885950">
              <a:lnSpc>
                <a:spcPct val="100000"/>
              </a:lnSpc>
              <a:spcBef>
                <a:spcPct val="20000"/>
              </a:spcBef>
              <a:spcAft>
                <a:spcPct val="0"/>
              </a:spcAft>
              <a:buFont typeface="+mj-lt"/>
              <a:buAutoNum type="arabicPeriod"/>
            </a:pPr>
            <a:r>
              <a:rPr altLang="en-US" dirty="0" sz="2800" kern="0" lang="en-US">
                <a:solidFill>
                  <a:srgbClr val="000000"/>
                </a:solidFill>
                <a:cs typeface="Arial"/>
              </a:rPr>
              <a:t>B</a:t>
            </a:r>
            <a:r>
              <a:rPr altLang="en-US" dirty="0" sz="2800" kern="0" lang="en-US" smtClean="0">
                <a:solidFill>
                  <a:srgbClr val="000000"/>
                </a:solidFill>
                <a:cs typeface="Arial"/>
              </a:rPr>
              <a:t>leeding from local lesions of the genital tract (incidental causes)</a:t>
            </a:r>
          </a:p>
          <a:p>
            <a:pPr fontAlgn="base" indent="-514350" lvl="3" marL="1885950">
              <a:lnSpc>
                <a:spcPct val="100000"/>
              </a:lnSpc>
              <a:spcBef>
                <a:spcPct val="20000"/>
              </a:spcBef>
              <a:spcAft>
                <a:spcPct val="0"/>
              </a:spcAft>
              <a:buFont typeface="+mj-lt"/>
              <a:buAutoNum type="arabicPeriod"/>
            </a:pPr>
            <a:r>
              <a:rPr altLang="en-US" dirty="0" sz="2800" kern="0" lang="en-US" smtClean="0">
                <a:solidFill>
                  <a:srgbClr val="000000"/>
                </a:solidFill>
                <a:cs typeface="Arial"/>
              </a:rPr>
              <a:t>Bleeding from placenta separation due to placenta </a:t>
            </a:r>
            <a:r>
              <a:rPr altLang="en-US" dirty="0" sz="2800" kern="0" lang="en-US" err="1" smtClean="0">
                <a:solidFill>
                  <a:srgbClr val="000000"/>
                </a:solidFill>
                <a:cs typeface="Arial"/>
              </a:rPr>
              <a:t>praevia</a:t>
            </a:r>
            <a:r>
              <a:rPr altLang="en-US" dirty="0" sz="2800" kern="0" lang="en-US" smtClean="0">
                <a:solidFill>
                  <a:srgbClr val="000000"/>
                </a:solidFill>
                <a:cs typeface="Arial"/>
              </a:rPr>
              <a:t> or placenta </a:t>
            </a:r>
            <a:r>
              <a:rPr altLang="en-US" dirty="0" sz="2800" kern="0" lang="en-US" err="1" smtClean="0">
                <a:solidFill>
                  <a:srgbClr val="000000"/>
                </a:solidFill>
                <a:cs typeface="Arial"/>
              </a:rPr>
              <a:t>abruptio</a:t>
            </a:r>
            <a:endParaRPr altLang="en-US" dirty="0" sz="2800" kern="0" lang="en-US" smtClean="0">
              <a:solidFill>
                <a:srgbClr val="000000"/>
              </a:solidFill>
              <a:cs typeface="Arial"/>
            </a:endParaRPr>
          </a:p>
          <a:p>
            <a:pPr algn="just" marL="0" marR="0">
              <a:spcBef>
                <a:spcPts val="0"/>
              </a:spcBef>
              <a:spcAft>
                <a:spcPts val="0"/>
              </a:spcAft>
            </a:pPr>
            <a:endParaRPr b="1" dirty="0" lang="en-US" smtClean="0">
              <a:ea typeface="Times New Roman" panose="02020603050405020304" pitchFamily="18" charset="0"/>
            </a:endParaRPr>
          </a:p>
        </p:txBody>
      </p:sp>
      <p:sp>
        <p:nvSpPr>
          <p:cNvPr id="1048850" name="Slide Number Placeholder 4"/>
          <p:cNvSpPr>
            <a:spLocks noGrp="1"/>
          </p:cNvSpPr>
          <p:nvPr>
            <p:ph type="sldNum" sz="quarter" idx="12"/>
          </p:nvPr>
        </p:nvSpPr>
        <p:spPr/>
        <p:txBody>
          <a:bodyPr/>
          <a:p>
            <a:fld id="{5F0F26D2-990D-4104-B198-15B1F813F25B}" type="slidenum">
              <a:rPr lang="en-US" smtClean="0"/>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851" name="Title 1"/>
          <p:cNvSpPr>
            <a:spLocks noGrp="1"/>
          </p:cNvSpPr>
          <p:nvPr>
            <p:ph type="title"/>
          </p:nvPr>
        </p:nvSpPr>
        <p:spPr>
          <a:xfrm>
            <a:off x="838200" y="0"/>
            <a:ext cx="10515600" cy="888642"/>
          </a:xfrm>
        </p:spPr>
        <p:txBody>
          <a:bodyPr/>
          <a:p>
            <a:r>
              <a:rPr dirty="0" lang="en-US" smtClean="0">
                <a:solidFill>
                  <a:srgbClr val="00B0F0"/>
                </a:solidFill>
              </a:rPr>
              <a:t>APH</a:t>
            </a:r>
            <a:endParaRPr dirty="0" lang="en-US">
              <a:solidFill>
                <a:srgbClr val="00B0F0"/>
              </a:solidFill>
            </a:endParaRPr>
          </a:p>
        </p:txBody>
      </p:sp>
      <p:sp>
        <p:nvSpPr>
          <p:cNvPr id="1048852" name="Content Placeholder 2"/>
          <p:cNvSpPr>
            <a:spLocks noGrp="1"/>
          </p:cNvSpPr>
          <p:nvPr>
            <p:ph idx="1"/>
          </p:nvPr>
        </p:nvSpPr>
        <p:spPr>
          <a:xfrm>
            <a:off x="838200" y="888642"/>
            <a:ext cx="10515600" cy="5288321"/>
          </a:xfrm>
        </p:spPr>
        <p:txBody>
          <a:bodyPr>
            <a:normAutofit lnSpcReduction="10000"/>
          </a:bodyPr>
          <a:p>
            <a:pPr fontAlgn="base" indent="0" lvl="0" marL="0">
              <a:lnSpc>
                <a:spcPct val="100000"/>
              </a:lnSpc>
              <a:spcBef>
                <a:spcPct val="20000"/>
              </a:spcBef>
              <a:spcAft>
                <a:spcPct val="0"/>
              </a:spcAft>
              <a:buNone/>
            </a:pPr>
            <a:r>
              <a:rPr altLang="en-US" b="1" dirty="0" kern="0" lang="en-US" smtClean="0">
                <a:solidFill>
                  <a:srgbClr val="000000"/>
                </a:solidFill>
                <a:cs typeface="Arial"/>
              </a:rPr>
              <a:t>Most common causes of bleeding in pregnancy:</a:t>
            </a:r>
          </a:p>
          <a:p>
            <a:pPr fontAlgn="base" indent="-457200" lvl="3" marL="1828800">
              <a:lnSpc>
                <a:spcPct val="80000"/>
              </a:lnSpc>
              <a:spcBef>
                <a:spcPct val="20000"/>
              </a:spcBef>
              <a:spcAft>
                <a:spcPct val="0"/>
              </a:spcAft>
              <a:buFont typeface="+mj-lt"/>
              <a:buAutoNum type="arabicPeriod"/>
            </a:pPr>
            <a:r>
              <a:rPr altLang="en-US" dirty="0" sz="2800" kern="0" lang="en-US" smtClean="0">
                <a:solidFill>
                  <a:prstClr val="black"/>
                </a:solidFill>
                <a:cs typeface="Arial"/>
              </a:rPr>
              <a:t>Placenta Previa, 31%</a:t>
            </a:r>
          </a:p>
          <a:p>
            <a:pPr fontAlgn="base" indent="-457200" lvl="3" marL="1828800">
              <a:lnSpc>
                <a:spcPct val="80000"/>
              </a:lnSpc>
              <a:spcBef>
                <a:spcPct val="20000"/>
              </a:spcBef>
              <a:spcAft>
                <a:spcPct val="0"/>
              </a:spcAft>
              <a:buFont typeface="+mj-lt"/>
              <a:buAutoNum type="arabicPeriod"/>
            </a:pPr>
            <a:r>
              <a:rPr altLang="en-US" dirty="0" sz="2800" kern="0" lang="en-US" smtClean="0">
                <a:solidFill>
                  <a:prstClr val="black"/>
                </a:solidFill>
                <a:cs typeface="Arial"/>
              </a:rPr>
              <a:t>Placental Abruption, 22%</a:t>
            </a:r>
          </a:p>
          <a:p>
            <a:pPr fontAlgn="base" indent="-457200" lvl="3" marL="1828800">
              <a:lnSpc>
                <a:spcPct val="80000"/>
              </a:lnSpc>
              <a:spcBef>
                <a:spcPct val="20000"/>
              </a:spcBef>
              <a:spcAft>
                <a:spcPct val="0"/>
              </a:spcAft>
              <a:buFont typeface="+mj-lt"/>
              <a:buAutoNum type="arabicPeriod"/>
            </a:pPr>
            <a:r>
              <a:rPr altLang="en-US" dirty="0" sz="2800" kern="0" lang="en-US" smtClean="0">
                <a:solidFill>
                  <a:prstClr val="black"/>
                </a:solidFill>
                <a:cs typeface="Arial"/>
              </a:rPr>
              <a:t>‘Unclassified bleeding’ 47% of which</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Marginal 60%</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Bloody Show 20%</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Cervicitis 8%</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Trauma 5%</a:t>
            </a:r>
          </a:p>
          <a:p>
            <a:pPr fontAlgn="base" lvl="5">
              <a:lnSpc>
                <a:spcPct val="80000"/>
              </a:lnSpc>
              <a:spcBef>
                <a:spcPct val="20000"/>
              </a:spcBef>
              <a:spcAft>
                <a:spcPct val="0"/>
              </a:spcAft>
              <a:buFont typeface="Wingdings" panose="05000000000000000000" pitchFamily="2" charset="2"/>
              <a:buChar char="Ø"/>
            </a:pPr>
            <a:r>
              <a:rPr altLang="en-US" dirty="0" sz="2400" kern="0" lang="en-US" err="1" smtClean="0">
                <a:solidFill>
                  <a:prstClr val="black"/>
                </a:solidFill>
                <a:cs typeface="Arial"/>
              </a:rPr>
              <a:t>Vulvovaginal</a:t>
            </a:r>
            <a:r>
              <a:rPr altLang="en-US" dirty="0" sz="2400" kern="0" lang="en-US" smtClean="0">
                <a:solidFill>
                  <a:prstClr val="black"/>
                </a:solidFill>
                <a:cs typeface="Arial"/>
              </a:rPr>
              <a:t> varicosity 2 %</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Genital </a:t>
            </a:r>
            <a:r>
              <a:rPr altLang="en-US" dirty="0" sz="2400" kern="0" lang="en-US" err="1" smtClean="0">
                <a:solidFill>
                  <a:prstClr val="black"/>
                </a:solidFill>
                <a:cs typeface="Arial"/>
              </a:rPr>
              <a:t>tumours</a:t>
            </a:r>
            <a:r>
              <a:rPr altLang="en-US" dirty="0" sz="2400" kern="0" lang="en-US" smtClean="0">
                <a:solidFill>
                  <a:prstClr val="black"/>
                </a:solidFill>
                <a:cs typeface="Arial"/>
              </a:rPr>
              <a:t> 0.5%</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Genital infections 0.5%</a:t>
            </a:r>
          </a:p>
          <a:p>
            <a:pPr fontAlgn="base" lvl="5">
              <a:lnSpc>
                <a:spcPct val="80000"/>
              </a:lnSpc>
              <a:spcBef>
                <a:spcPct val="20000"/>
              </a:spcBef>
              <a:spcAft>
                <a:spcPct val="0"/>
              </a:spcAft>
              <a:buFont typeface="Wingdings" panose="05000000000000000000" pitchFamily="2" charset="2"/>
              <a:buChar char="Ø"/>
            </a:pPr>
            <a:r>
              <a:rPr altLang="en-US" dirty="0" sz="2400" kern="0" lang="en-US" err="1" smtClean="0">
                <a:solidFill>
                  <a:prstClr val="black"/>
                </a:solidFill>
                <a:cs typeface="Arial"/>
              </a:rPr>
              <a:t>Haematuria</a:t>
            </a:r>
            <a:r>
              <a:rPr altLang="en-US" dirty="0" sz="2400" kern="0" lang="en-US" smtClean="0">
                <a:solidFill>
                  <a:prstClr val="black"/>
                </a:solidFill>
                <a:cs typeface="Arial"/>
              </a:rPr>
              <a:t> 0.5%</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Vasa </a:t>
            </a:r>
            <a:r>
              <a:rPr altLang="en-US" dirty="0" sz="2400" kern="0" lang="en-US" err="1" smtClean="0">
                <a:solidFill>
                  <a:prstClr val="black"/>
                </a:solidFill>
                <a:cs typeface="Arial"/>
              </a:rPr>
              <a:t>praevia</a:t>
            </a:r>
            <a:r>
              <a:rPr altLang="en-US" dirty="0" sz="2400" kern="0" lang="en-US" smtClean="0">
                <a:solidFill>
                  <a:prstClr val="black"/>
                </a:solidFill>
                <a:cs typeface="Arial"/>
              </a:rPr>
              <a:t> 0.5%</a:t>
            </a:r>
          </a:p>
          <a:p>
            <a:pPr fontAlgn="base" lvl="5">
              <a:lnSpc>
                <a:spcPct val="80000"/>
              </a:lnSpc>
              <a:spcBef>
                <a:spcPct val="20000"/>
              </a:spcBef>
              <a:spcAft>
                <a:spcPct val="0"/>
              </a:spcAft>
              <a:buFont typeface="Wingdings" panose="05000000000000000000" pitchFamily="2" charset="2"/>
              <a:buChar char="Ø"/>
            </a:pPr>
            <a:r>
              <a:rPr altLang="en-US" dirty="0" sz="2400" kern="0" lang="en-US" smtClean="0">
                <a:solidFill>
                  <a:prstClr val="black"/>
                </a:solidFill>
                <a:cs typeface="Arial"/>
              </a:rPr>
              <a:t>Others 0.5%</a:t>
            </a:r>
          </a:p>
          <a:p>
            <a:endParaRPr dirty="0" lang="en-US"/>
          </a:p>
        </p:txBody>
      </p:sp>
      <p:sp>
        <p:nvSpPr>
          <p:cNvPr id="1048853" name="Slide Number Placeholder 4"/>
          <p:cNvSpPr>
            <a:spLocks noGrp="1"/>
          </p:cNvSpPr>
          <p:nvPr>
            <p:ph type="sldNum" sz="quarter" idx="12"/>
          </p:nvPr>
        </p:nvSpPr>
        <p:spPr/>
        <p:txBody>
          <a:bodyPr/>
          <a:p>
            <a:fld id="{5F0F26D2-990D-4104-B198-15B1F813F25B}" type="slidenum">
              <a:rPr lang="en-US" smtClean="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854" name="Title 1"/>
          <p:cNvSpPr>
            <a:spLocks noGrp="1"/>
          </p:cNvSpPr>
          <p:nvPr>
            <p:ph type="title"/>
          </p:nvPr>
        </p:nvSpPr>
        <p:spPr/>
        <p:txBody>
          <a:bodyPr/>
          <a:p>
            <a:r>
              <a:rPr dirty="0" lang="en-US" smtClean="0">
                <a:solidFill>
                  <a:srgbClr val="00B0F0"/>
                </a:solidFill>
                <a:latin typeface="+mn-lt"/>
              </a:rPr>
              <a:t>Types of APH (antepartum haemorrhage)</a:t>
            </a:r>
            <a:endParaRPr dirty="0" lang="en-US">
              <a:solidFill>
                <a:srgbClr val="00B0F0"/>
              </a:solidFill>
              <a:latin typeface="+mn-lt"/>
            </a:endParaRPr>
          </a:p>
        </p:txBody>
      </p:sp>
      <p:sp>
        <p:nvSpPr>
          <p:cNvPr id="1048855" name="Content Placeholder 2"/>
          <p:cNvSpPr>
            <a:spLocks noGrp="1"/>
          </p:cNvSpPr>
          <p:nvPr>
            <p:ph idx="1"/>
          </p:nvPr>
        </p:nvSpPr>
        <p:spPr/>
        <p:txBody>
          <a:bodyPr>
            <a:normAutofit/>
          </a:bodyPr>
          <a:p>
            <a:pPr indent="-514350" lvl="1" marL="971550">
              <a:buFont typeface="+mj-lt"/>
              <a:buAutoNum type="arabicPeriod"/>
            </a:pPr>
            <a:r>
              <a:rPr dirty="0" sz="2800" lang="en-US" smtClean="0"/>
              <a:t>Placenta </a:t>
            </a:r>
            <a:r>
              <a:rPr dirty="0" sz="2800" lang="en-US" err="1" smtClean="0"/>
              <a:t>praevia</a:t>
            </a:r>
            <a:endParaRPr dirty="0" sz="2800" lang="en-US" smtClean="0"/>
          </a:p>
          <a:p>
            <a:pPr indent="-514350" lvl="1" marL="971550">
              <a:buFont typeface="+mj-lt"/>
              <a:buAutoNum type="arabicPeriod"/>
            </a:pPr>
            <a:r>
              <a:rPr dirty="0" sz="2800" lang="en-US" smtClean="0"/>
              <a:t>Placenta abruption</a:t>
            </a:r>
            <a:endParaRPr dirty="0" sz="2800" lang="en-US"/>
          </a:p>
        </p:txBody>
      </p:sp>
      <p:sp>
        <p:nvSpPr>
          <p:cNvPr id="1048856" name="Slide Number Placeholder 4"/>
          <p:cNvSpPr>
            <a:spLocks noGrp="1"/>
          </p:cNvSpPr>
          <p:nvPr>
            <p:ph type="sldNum" sz="quarter" idx="12"/>
          </p:nvPr>
        </p:nvSpPr>
        <p:spPr/>
        <p:txBody>
          <a:bodyPr/>
          <a:p>
            <a:fld id="{5F0F26D2-990D-4104-B198-15B1F813F25B}" type="slidenum">
              <a:rPr lang="en-US" smtClean="0"/>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857" name="Title 1"/>
          <p:cNvSpPr>
            <a:spLocks noGrp="1"/>
          </p:cNvSpPr>
          <p:nvPr>
            <p:ph type="title"/>
          </p:nvPr>
        </p:nvSpPr>
        <p:spPr>
          <a:xfrm>
            <a:off x="838200" y="141669"/>
            <a:ext cx="10515600" cy="1004552"/>
          </a:xfrm>
        </p:spPr>
        <p:txBody>
          <a:bodyPr/>
          <a:p>
            <a:pPr algn="ctr"/>
            <a:r>
              <a:rPr dirty="0" lang="en-US" smtClean="0">
                <a:solidFill>
                  <a:srgbClr val="FF0000"/>
                </a:solidFill>
              </a:rPr>
              <a:t>b) Placenta Previa</a:t>
            </a:r>
            <a:endParaRPr dirty="0" lang="en-US">
              <a:solidFill>
                <a:srgbClr val="FF0000"/>
              </a:solidFill>
            </a:endParaRPr>
          </a:p>
        </p:txBody>
      </p:sp>
      <p:sp>
        <p:nvSpPr>
          <p:cNvPr id="1048858" name="Content Placeholder 2"/>
          <p:cNvSpPr>
            <a:spLocks noGrp="1"/>
          </p:cNvSpPr>
          <p:nvPr>
            <p:ph idx="1"/>
          </p:nvPr>
        </p:nvSpPr>
        <p:spPr>
          <a:xfrm>
            <a:off x="838200" y="1146221"/>
            <a:ext cx="10515600" cy="5357610"/>
          </a:xfrm>
        </p:spPr>
        <p:txBody>
          <a:bodyPr>
            <a:normAutofit fontScale="96429" lnSpcReduction="20000"/>
          </a:bodyPr>
          <a:p>
            <a:pPr algn="just" marR="0">
              <a:spcBef>
                <a:spcPts val="0"/>
              </a:spcBef>
              <a:spcAft>
                <a:spcPts val="0"/>
              </a:spcAft>
            </a:pPr>
            <a:r>
              <a:rPr b="1" dirty="0" lang="en-US" smtClean="0">
                <a:ea typeface="Times New Roman" panose="02020603050405020304" pitchFamily="18" charset="0"/>
              </a:rPr>
              <a:t>Placenta Previa </a:t>
            </a:r>
            <a:r>
              <a:rPr dirty="0" lang="en-US">
                <a:ea typeface="Times New Roman" panose="02020603050405020304" pitchFamily="18" charset="0"/>
              </a:rPr>
              <a:t>is bleeding from a partially separated placenta, which is wholly or partially situated in the lower uterine segment</a:t>
            </a:r>
            <a:r>
              <a:rPr dirty="0" lang="en-US" smtClean="0">
                <a:ea typeface="Times New Roman" panose="02020603050405020304" pitchFamily="18" charset="0"/>
              </a:rPr>
              <a:t>.</a:t>
            </a:r>
          </a:p>
          <a:p>
            <a:pPr fontAlgn="base" indent="0" lvl="0" marL="0">
              <a:lnSpc>
                <a:spcPct val="100000"/>
              </a:lnSpc>
              <a:spcBef>
                <a:spcPct val="20000"/>
              </a:spcBef>
              <a:spcAft>
                <a:spcPct val="0"/>
              </a:spcAft>
              <a:buNone/>
            </a:pPr>
            <a:r>
              <a:rPr dirty="0" lang="en-US" smtClean="0">
                <a:ea typeface="Times New Roman" panose="02020603050405020304" pitchFamily="18" charset="0"/>
              </a:rPr>
              <a:t> </a:t>
            </a:r>
            <a:r>
              <a:rPr dirty="0" lang="en-US">
                <a:ea typeface="Times New Roman" panose="02020603050405020304" pitchFamily="18" charset="0"/>
              </a:rPr>
              <a:t>It might be covering either part or the entire internal </a:t>
            </a:r>
            <a:r>
              <a:rPr dirty="0" lang="en-US" smtClean="0">
                <a:ea typeface="Times New Roman" panose="02020603050405020304" pitchFamily="18" charset="0"/>
              </a:rPr>
              <a:t>OS.</a:t>
            </a:r>
            <a:r>
              <a:rPr altLang="en-US" dirty="0" kern="0" lang="en-US">
                <a:solidFill>
                  <a:srgbClr val="000000"/>
                </a:solidFill>
                <a:cs typeface="Arial"/>
              </a:rPr>
              <a:t> </a:t>
            </a:r>
            <a:endParaRPr altLang="en-US" dirty="0" kern="0" lang="en-US" smtClean="0">
              <a:solidFill>
                <a:srgbClr val="000000"/>
              </a:solidFill>
              <a:cs typeface="Arial"/>
            </a:endParaRPr>
          </a:p>
          <a:p>
            <a:pPr fontAlgn="base" indent="0" lvl="0" marL="0">
              <a:lnSpc>
                <a:spcPct val="100000"/>
              </a:lnSpc>
              <a:spcBef>
                <a:spcPct val="20000"/>
              </a:spcBef>
              <a:spcAft>
                <a:spcPct val="0"/>
              </a:spcAft>
              <a:buNone/>
            </a:pPr>
            <a:r>
              <a:rPr altLang="en-US" b="1" dirty="0" kern="0" lang="en-US" smtClean="0">
                <a:solidFill>
                  <a:srgbClr val="000000"/>
                </a:solidFill>
                <a:cs typeface="Arial"/>
              </a:rPr>
              <a:t>Pathophysiology:</a:t>
            </a:r>
            <a:endParaRPr altLang="en-US" b="1" dirty="0" kern="0" lang="en-US">
              <a:solidFill>
                <a:srgbClr val="000000"/>
              </a:solidFill>
              <a:cs typeface="Arial"/>
            </a:endParaRPr>
          </a:p>
          <a:p>
            <a:pPr fontAlgn="base" indent="-342900" lvl="2" marL="1257300">
              <a:lnSpc>
                <a:spcPct val="100000"/>
              </a:lnSpc>
              <a:spcBef>
                <a:spcPct val="20000"/>
              </a:spcBef>
              <a:spcAft>
                <a:spcPct val="0"/>
              </a:spcAft>
              <a:buFontTx/>
              <a:buChar char="•"/>
            </a:pPr>
            <a:r>
              <a:rPr altLang="en-US" dirty="0" sz="2800" kern="0" lang="en-US">
                <a:solidFill>
                  <a:srgbClr val="000000"/>
                </a:solidFill>
                <a:cs typeface="Arial"/>
              </a:rPr>
              <a:t>Lower uterine segment  stretch and grow after 12 </a:t>
            </a:r>
            <a:r>
              <a:rPr altLang="en-US" dirty="0" sz="2800" kern="0" lang="en-US" smtClean="0">
                <a:solidFill>
                  <a:srgbClr val="000000"/>
                </a:solidFill>
                <a:cs typeface="Arial"/>
              </a:rPr>
              <a:t>weeks,</a:t>
            </a:r>
          </a:p>
          <a:p>
            <a:pPr fontAlgn="base" indent="-342900" lvl="2" marL="1257300">
              <a:lnSpc>
                <a:spcPct val="100000"/>
              </a:lnSpc>
              <a:spcBef>
                <a:spcPct val="20000"/>
              </a:spcBef>
              <a:spcAft>
                <a:spcPct val="0"/>
              </a:spcAft>
              <a:buFontTx/>
              <a:buChar char="•"/>
            </a:pPr>
            <a:r>
              <a:rPr altLang="en-US" dirty="0" sz="2800" kern="0" lang="en-US" smtClean="0">
                <a:solidFill>
                  <a:srgbClr val="000000"/>
                </a:solidFill>
                <a:cs typeface="Arial"/>
              </a:rPr>
              <a:t>Later </a:t>
            </a:r>
            <a:r>
              <a:rPr altLang="en-US" dirty="0" sz="2800" kern="0" lang="en-US">
                <a:solidFill>
                  <a:srgbClr val="000000"/>
                </a:solidFill>
                <a:cs typeface="Arial"/>
              </a:rPr>
              <a:t>weeks ,placenta separate and cause severe bleeding</a:t>
            </a:r>
            <a:endParaRPr altLang="en-US" dirty="0" sz="2800" kern="0" lang="ar-SA">
              <a:solidFill>
                <a:srgbClr val="000000"/>
              </a:solidFill>
              <a:cs typeface="Arial"/>
            </a:endParaRPr>
          </a:p>
          <a:p>
            <a:pPr algn="just" indent="0" lvl="2" marL="914400">
              <a:spcBef>
                <a:spcPts val="0"/>
              </a:spcBef>
              <a:buNone/>
            </a:pPr>
            <a:r>
              <a:rPr b="1" dirty="0" sz="2800" lang="en-US" smtClean="0">
                <a:ea typeface="Times New Roman" panose="02020603050405020304" pitchFamily="18" charset="0"/>
              </a:rPr>
              <a:t>Risk factors</a:t>
            </a:r>
            <a:endParaRPr b="1" dirty="0" sz="2800" lang="en-US">
              <a:ea typeface="Times New Roman" panose="02020603050405020304" pitchFamily="18" charset="0"/>
            </a:endParaRPr>
          </a:p>
          <a:p>
            <a:pPr algn="just" indent="-514350" lvl="4" marL="2114550">
              <a:spcBef>
                <a:spcPts val="0"/>
              </a:spcBef>
              <a:buFont typeface="+mj-lt"/>
              <a:buAutoNum type="arabicPeriod"/>
            </a:pPr>
            <a:r>
              <a:rPr dirty="0" sz="2800" lang="en-US">
                <a:ea typeface="Times New Roman" panose="02020603050405020304" pitchFamily="18" charset="0"/>
              </a:rPr>
              <a:t>It is more likely to occur with increasing maternal </a:t>
            </a:r>
            <a:r>
              <a:rPr dirty="0" sz="2800" lang="en-US" smtClean="0">
                <a:ea typeface="Times New Roman" panose="02020603050405020304" pitchFamily="18" charset="0"/>
              </a:rPr>
              <a:t>age.</a:t>
            </a:r>
          </a:p>
          <a:p>
            <a:pPr algn="just" indent="-514350" lvl="4" marL="2114550">
              <a:spcBef>
                <a:spcPts val="0"/>
              </a:spcBef>
              <a:buFont typeface="+mj-lt"/>
              <a:buAutoNum type="arabicPeriod"/>
            </a:pPr>
            <a:r>
              <a:rPr dirty="0" sz="2800" lang="en-US" smtClean="0">
                <a:ea typeface="Times New Roman" panose="02020603050405020304" pitchFamily="18" charset="0"/>
              </a:rPr>
              <a:t>It </a:t>
            </a:r>
            <a:r>
              <a:rPr dirty="0" sz="2800" lang="en-US">
                <a:ea typeface="Times New Roman" panose="02020603050405020304" pitchFamily="18" charset="0"/>
              </a:rPr>
              <a:t>is more common in women aged 35 and above. </a:t>
            </a:r>
            <a:endParaRPr dirty="0" sz="2800" lang="en-US" smtClean="0">
              <a:ea typeface="Times New Roman" panose="02020603050405020304" pitchFamily="18" charset="0"/>
            </a:endParaRPr>
          </a:p>
          <a:p>
            <a:pPr algn="just" indent="-514350" lvl="4" marL="2114550">
              <a:spcBef>
                <a:spcPts val="0"/>
              </a:spcBef>
              <a:buFont typeface="+mj-lt"/>
              <a:buAutoNum type="arabicPeriod"/>
            </a:pPr>
            <a:r>
              <a:rPr dirty="0" sz="2800" lang="en-US" smtClean="0">
                <a:ea typeface="Times New Roman" panose="02020603050405020304" pitchFamily="18" charset="0"/>
              </a:rPr>
              <a:t>It </a:t>
            </a:r>
            <a:r>
              <a:rPr dirty="0" sz="2800" lang="en-US">
                <a:ea typeface="Times New Roman" panose="02020603050405020304" pitchFamily="18" charset="0"/>
              </a:rPr>
              <a:t>is also associated with increasing parity, and is twice as common in multigravida as in </a:t>
            </a:r>
            <a:r>
              <a:rPr dirty="0" sz="2800" lang="en-US" err="1">
                <a:ea typeface="Times New Roman" panose="02020603050405020304" pitchFamily="18" charset="0"/>
              </a:rPr>
              <a:t>primigravida</a:t>
            </a:r>
            <a:r>
              <a:rPr dirty="0" sz="2800" lang="en-US">
                <a:ea typeface="Times New Roman" panose="02020603050405020304" pitchFamily="18" charset="0"/>
              </a:rPr>
              <a:t>.</a:t>
            </a:r>
          </a:p>
          <a:p>
            <a:endParaRPr dirty="0" lang="en-US"/>
          </a:p>
        </p:txBody>
      </p:sp>
      <p:sp>
        <p:nvSpPr>
          <p:cNvPr id="1048859" name="Slide Number Placeholder 4"/>
          <p:cNvSpPr>
            <a:spLocks noGrp="1"/>
          </p:cNvSpPr>
          <p:nvPr>
            <p:ph type="sldNum" sz="quarter" idx="12"/>
          </p:nvPr>
        </p:nvSpPr>
        <p:spPr/>
        <p:txBody>
          <a:bodyPr/>
          <a:p>
            <a:fld id="{5F0F26D2-990D-4104-B198-15B1F813F25B}" type="slidenum">
              <a:rPr lang="en-US" smtClean="0"/>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860" name="Title 1"/>
          <p:cNvSpPr>
            <a:spLocks noGrp="1"/>
          </p:cNvSpPr>
          <p:nvPr>
            <p:ph type="title"/>
          </p:nvPr>
        </p:nvSpPr>
        <p:spPr>
          <a:xfrm>
            <a:off x="838200" y="1"/>
            <a:ext cx="10515600" cy="1068946"/>
          </a:xfrm>
        </p:spPr>
        <p:txBody>
          <a:bodyPr/>
          <a:p>
            <a:pPr algn="ctr"/>
            <a:r>
              <a:rPr dirty="0" lang="en-US" smtClean="0">
                <a:solidFill>
                  <a:srgbClr val="00B0F0"/>
                </a:solidFill>
              </a:rPr>
              <a:t>Degree/types of placenta </a:t>
            </a:r>
            <a:r>
              <a:rPr dirty="0" lang="en-US" err="1" smtClean="0">
                <a:solidFill>
                  <a:srgbClr val="00B0F0"/>
                </a:solidFill>
              </a:rPr>
              <a:t>previa</a:t>
            </a:r>
            <a:endParaRPr dirty="0" lang="en-US">
              <a:solidFill>
                <a:srgbClr val="00B0F0"/>
              </a:solidFill>
            </a:endParaRPr>
          </a:p>
        </p:txBody>
      </p:sp>
      <p:pic>
        <p:nvPicPr>
          <p:cNvPr id="2097153" name="Content Placeholder 4"/>
          <p:cNvPicPr>
            <a:picLocks noChangeAspect="1" noGrp="1"/>
          </p:cNvPicPr>
          <p:nvPr>
            <p:ph idx="1"/>
          </p:nvPr>
        </p:nvPicPr>
        <p:blipFill>
          <a:blip xmlns:r="http://schemas.openxmlformats.org/officeDocument/2006/relationships" r:embed="rId1"/>
          <a:stretch>
            <a:fillRect/>
          </a:stretch>
        </p:blipFill>
        <p:spPr>
          <a:xfrm>
            <a:off x="811369" y="978794"/>
            <a:ext cx="10045521" cy="5615189"/>
          </a:xfrm>
          <a:prstGeom prst="rect"/>
        </p:spPr>
      </p:pic>
      <p:sp>
        <p:nvSpPr>
          <p:cNvPr id="1048861" name="Slide Number Placeholder 3"/>
          <p:cNvSpPr>
            <a:spLocks noGrp="1"/>
          </p:cNvSpPr>
          <p:nvPr>
            <p:ph type="sldNum" sz="quarter" idx="12"/>
          </p:nvPr>
        </p:nvSpPr>
        <p:spPr/>
        <p:txBody>
          <a:bodyPr/>
          <a:p>
            <a:fld id="{5F0F26D2-990D-4104-B198-15B1F813F25B}" type="slidenum">
              <a:rPr lang="en-US" smtClean="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862" name="Title 1"/>
          <p:cNvSpPr>
            <a:spLocks noGrp="1"/>
          </p:cNvSpPr>
          <p:nvPr>
            <p:ph type="title"/>
          </p:nvPr>
        </p:nvSpPr>
        <p:spPr>
          <a:xfrm>
            <a:off x="838200" y="365125"/>
            <a:ext cx="10515600" cy="845489"/>
          </a:xfrm>
        </p:spPr>
        <p:txBody>
          <a:bodyPr/>
          <a:p>
            <a:pPr algn="ctr"/>
            <a:r>
              <a:rPr dirty="0" lang="en-US" smtClean="0">
                <a:solidFill>
                  <a:srgbClr val="00B0F0"/>
                </a:solidFill>
              </a:rPr>
              <a:t>Types/degrees of placenta </a:t>
            </a:r>
            <a:r>
              <a:rPr dirty="0" lang="en-US" err="1" smtClean="0">
                <a:solidFill>
                  <a:srgbClr val="00B0F0"/>
                </a:solidFill>
              </a:rPr>
              <a:t>praevia</a:t>
            </a:r>
            <a:endParaRPr dirty="0" lang="en-US">
              <a:solidFill>
                <a:srgbClr val="00B0F0"/>
              </a:solidFill>
            </a:endParaRPr>
          </a:p>
        </p:txBody>
      </p:sp>
      <p:pic>
        <p:nvPicPr>
          <p:cNvPr id="2097154" name="Content Placeholder 4"/>
          <p:cNvPicPr>
            <a:picLocks noChangeAspect="1" noGrp="1"/>
          </p:cNvPicPr>
          <p:nvPr>
            <p:ph idx="1"/>
          </p:nvPr>
        </p:nvPicPr>
        <p:blipFill>
          <a:blip xmlns:r="http://schemas.openxmlformats.org/officeDocument/2006/relationships" r:embed="rId1"/>
          <a:stretch>
            <a:fillRect/>
          </a:stretch>
        </p:blipFill>
        <p:spPr>
          <a:xfrm>
            <a:off x="1725769" y="1442434"/>
            <a:ext cx="7933386" cy="4803819"/>
          </a:xfrm>
          <a:prstGeom prst="rect"/>
        </p:spPr>
      </p:pic>
      <p:sp>
        <p:nvSpPr>
          <p:cNvPr id="1048863" name="Slide Number Placeholder 2"/>
          <p:cNvSpPr>
            <a:spLocks noGrp="1"/>
          </p:cNvSpPr>
          <p:nvPr>
            <p:ph type="sldNum" sz="quarter" idx="12"/>
          </p:nvPr>
        </p:nvSpPr>
        <p:spPr/>
        <p:txBody>
          <a:bodyPr/>
          <a:p>
            <a:fld id="{5F0F26D2-990D-4104-B198-15B1F813F25B}" type="slidenum">
              <a:rPr lang="en-US" smtClean="0"/>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864" name="Title 1"/>
          <p:cNvSpPr>
            <a:spLocks noGrp="1"/>
          </p:cNvSpPr>
          <p:nvPr>
            <p:ph type="title"/>
          </p:nvPr>
        </p:nvSpPr>
        <p:spPr/>
        <p:txBody>
          <a:bodyPr/>
          <a:p>
            <a:endParaRPr lang="en-US"/>
          </a:p>
        </p:txBody>
      </p:sp>
      <p:pic>
        <p:nvPicPr>
          <p:cNvPr id="2097155" name="Content Placeholder 4"/>
          <p:cNvPicPr>
            <a:picLocks noChangeAspect="1" noGrp="1"/>
          </p:cNvPicPr>
          <p:nvPr>
            <p:ph idx="1"/>
          </p:nvPr>
        </p:nvPicPr>
        <p:blipFill>
          <a:blip xmlns:r="http://schemas.openxmlformats.org/officeDocument/2006/relationships" r:embed="rId1"/>
          <a:stretch>
            <a:fillRect/>
          </a:stretch>
        </p:blipFill>
        <p:spPr>
          <a:xfrm>
            <a:off x="3765529" y="1825625"/>
            <a:ext cx="4660942" cy="4351338"/>
          </a:xfrm>
          <a:prstGeom prst="rect"/>
        </p:spPr>
      </p:pic>
      <p:sp>
        <p:nvSpPr>
          <p:cNvPr id="1048865" name="Slide Number Placeholder 2"/>
          <p:cNvSpPr>
            <a:spLocks noGrp="1"/>
          </p:cNvSpPr>
          <p:nvPr>
            <p:ph type="sldNum" sz="quarter" idx="12"/>
          </p:nvPr>
        </p:nvSpPr>
        <p:spPr/>
        <p:txBody>
          <a:bodyPr/>
          <a:p>
            <a:fld id="{5F0F26D2-990D-4104-B198-15B1F813F25B}" type="slidenum">
              <a:rPr lang="en-US" smtClean="0"/>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640" name="Title 1"/>
          <p:cNvSpPr>
            <a:spLocks noGrp="1"/>
          </p:cNvSpPr>
          <p:nvPr>
            <p:ph type="title"/>
          </p:nvPr>
        </p:nvSpPr>
        <p:spPr>
          <a:xfrm>
            <a:off x="838200" y="103032"/>
            <a:ext cx="10515600" cy="901520"/>
          </a:xfrm>
        </p:spPr>
        <p:txBody>
          <a:bodyPr/>
          <a:p>
            <a:pPr algn="ctr"/>
            <a:r>
              <a:rPr dirty="0" lang="en-US" smtClean="0">
                <a:solidFill>
                  <a:srgbClr val="00B0F0"/>
                </a:solidFill>
              </a:rPr>
              <a:t>Pathophysiology </a:t>
            </a:r>
            <a:endParaRPr dirty="0" lang="en-US">
              <a:solidFill>
                <a:srgbClr val="00B0F0"/>
              </a:solidFill>
            </a:endParaRPr>
          </a:p>
        </p:txBody>
      </p:sp>
      <p:sp>
        <p:nvSpPr>
          <p:cNvPr id="1048641" name="Content Placeholder 2"/>
          <p:cNvSpPr>
            <a:spLocks noGrp="1"/>
          </p:cNvSpPr>
          <p:nvPr>
            <p:ph idx="1"/>
          </p:nvPr>
        </p:nvSpPr>
        <p:spPr>
          <a:xfrm>
            <a:off x="425003" y="1017431"/>
            <a:ext cx="11423559" cy="5512158"/>
          </a:xfrm>
        </p:spPr>
        <p:txBody>
          <a:bodyPr>
            <a:normAutofit lnSpcReduction="10000"/>
          </a:bodyPr>
          <a:p>
            <a:pPr>
              <a:lnSpc>
                <a:spcPct val="100000"/>
              </a:lnSpc>
            </a:pPr>
            <a:r>
              <a:rPr dirty="0" lang="en-US" smtClean="0"/>
              <a:t>The exact cause of hyperemesis gravidarum remains unclear. However, there are several theories for what may contribute to the development of this disease process;</a:t>
            </a:r>
          </a:p>
          <a:p>
            <a:pPr indent="0" marL="0">
              <a:lnSpc>
                <a:spcPct val="100000"/>
              </a:lnSpc>
              <a:buNone/>
            </a:pPr>
            <a:r>
              <a:rPr b="1" dirty="0" lang="en-US" smtClean="0"/>
              <a:t>1. Hormonal theory:</a:t>
            </a:r>
          </a:p>
          <a:p>
            <a:pPr lvl="2">
              <a:lnSpc>
                <a:spcPct val="100000"/>
              </a:lnSpc>
            </a:pPr>
            <a:r>
              <a:rPr dirty="0" sz="2800" lang="en-US" smtClean="0"/>
              <a:t> </a:t>
            </a:r>
            <a:r>
              <a:rPr b="1" dirty="0" sz="2800" lang="en-US" smtClean="0"/>
              <a:t> Excess Human </a:t>
            </a:r>
            <a:r>
              <a:rPr b="1" dirty="0" sz="2800" lang="en-US" err="1" smtClean="0"/>
              <a:t>Choronic</a:t>
            </a:r>
            <a:r>
              <a:rPr b="1" dirty="0" sz="2800" lang="en-US" smtClean="0"/>
              <a:t> Gonadotropin Hormone (HCG</a:t>
            </a:r>
            <a:r>
              <a:rPr dirty="0" sz="2800" lang="en-US" smtClean="0"/>
              <a:t>) Peak during the 1</a:t>
            </a:r>
            <a:r>
              <a:rPr baseline="30000" dirty="0" sz="2800" lang="en-US" smtClean="0"/>
              <a:t>st</a:t>
            </a:r>
            <a:r>
              <a:rPr dirty="0" sz="2800" lang="en-US" smtClean="0"/>
              <a:t> trimester corresponding with the typical onset of hyperemesis symptoms and association with </a:t>
            </a:r>
            <a:r>
              <a:rPr dirty="0" sz="2800" lang="en-US" err="1" smtClean="0"/>
              <a:t>hydatidiform</a:t>
            </a:r>
            <a:r>
              <a:rPr dirty="0" sz="2800" lang="en-US" smtClean="0"/>
              <a:t> mole and multiple pregnancy when HCG titer is very much raise.</a:t>
            </a:r>
          </a:p>
          <a:p>
            <a:pPr lvl="2">
              <a:lnSpc>
                <a:spcPct val="100000"/>
              </a:lnSpc>
            </a:pPr>
            <a:r>
              <a:rPr b="1" dirty="0" sz="2800" lang="en-US" err="1" smtClean="0"/>
              <a:t>Oestrogen</a:t>
            </a:r>
            <a:r>
              <a:rPr dirty="0" sz="2800" lang="en-US" smtClean="0"/>
              <a:t> is also thought to contribute to nausea and vomiting in pregnancy. Estradiol levels increase early in pregnancy and decrease later, mirroring the typical cause of nausea and vomiting in pregnancy. As the level of </a:t>
            </a:r>
            <a:r>
              <a:rPr dirty="0" sz="2800" lang="en-US" err="1" smtClean="0"/>
              <a:t>oestrogen</a:t>
            </a:r>
            <a:r>
              <a:rPr dirty="0" sz="2800" lang="en-US" smtClean="0"/>
              <a:t> increases so does the incidence of vomiting.</a:t>
            </a:r>
          </a:p>
        </p:txBody>
      </p:sp>
      <p:sp>
        <p:nvSpPr>
          <p:cNvPr id="1048642" name="Slide Number Placeholder 4"/>
          <p:cNvSpPr>
            <a:spLocks noGrp="1"/>
          </p:cNvSpPr>
          <p:nvPr>
            <p:ph type="sldNum" sz="quarter" idx="12"/>
          </p:nvPr>
        </p:nvSpPr>
        <p:spPr/>
        <p:txBody>
          <a:bodyPr/>
          <a:p>
            <a:fld id="{5F0F26D2-990D-4104-B198-15B1F813F25B}" type="slidenum">
              <a:rPr lang="en-US" smtClean="0"/>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866" name="Title 1"/>
          <p:cNvSpPr>
            <a:spLocks noGrp="1"/>
          </p:cNvSpPr>
          <p:nvPr>
            <p:ph type="title"/>
          </p:nvPr>
        </p:nvSpPr>
        <p:spPr/>
        <p:txBody>
          <a:bodyPr/>
          <a:p>
            <a:pPr algn="ctr"/>
            <a:r>
              <a:rPr dirty="0" lang="en-US" smtClean="0">
                <a:solidFill>
                  <a:srgbClr val="00B0F0"/>
                </a:solidFill>
              </a:rPr>
              <a:t>Types of placenta </a:t>
            </a:r>
            <a:r>
              <a:rPr dirty="0" lang="en-US" err="1" smtClean="0">
                <a:solidFill>
                  <a:srgbClr val="00B0F0"/>
                </a:solidFill>
              </a:rPr>
              <a:t>previa</a:t>
            </a:r>
            <a:endParaRPr dirty="0" lang="en-US">
              <a:solidFill>
                <a:srgbClr val="00B0F0"/>
              </a:solidFill>
            </a:endParaRPr>
          </a:p>
        </p:txBody>
      </p:sp>
      <p:sp>
        <p:nvSpPr>
          <p:cNvPr id="1048867" name="Content Placeholder 2"/>
          <p:cNvSpPr>
            <a:spLocks noGrp="1"/>
          </p:cNvSpPr>
          <p:nvPr>
            <p:ph idx="1"/>
          </p:nvPr>
        </p:nvSpPr>
        <p:spPr/>
        <p:txBody>
          <a:bodyPr/>
          <a:p>
            <a:pPr indent="0" marL="0">
              <a:buNone/>
            </a:pPr>
            <a:endParaRPr dirty="0" lang="en-US"/>
          </a:p>
        </p:txBody>
      </p:sp>
      <p:pic>
        <p:nvPicPr>
          <p:cNvPr id="2097156" name="Picture 7" descr="partial placenta previa"/>
          <p:cNvPicPr>
            <a:picLocks noChangeAspect="1" noChangeArrowheads="1"/>
          </p:cNvPicPr>
          <p:nvPr/>
        </p:nvPicPr>
        <p:blipFill>
          <a:blip xmlns:r="http://schemas.openxmlformats.org/officeDocument/2006/relationships" r:embed="rId1"/>
          <a:srcRect/>
          <a:stretch>
            <a:fillRect/>
          </a:stretch>
        </p:blipFill>
        <p:spPr bwMode="auto">
          <a:xfrm>
            <a:off x="1885682" y="1944710"/>
            <a:ext cx="5943600" cy="3979572"/>
          </a:xfrm>
          <a:prstGeom prst="rect"/>
          <a:noFill/>
          <a:ln>
            <a:noFill/>
          </a:ln>
        </p:spPr>
      </p:pic>
      <p:sp>
        <p:nvSpPr>
          <p:cNvPr id="1048868" name="Slide Number Placeholder 5"/>
          <p:cNvSpPr>
            <a:spLocks noGrp="1"/>
          </p:cNvSpPr>
          <p:nvPr>
            <p:ph type="sldNum" sz="quarter" idx="12"/>
          </p:nvPr>
        </p:nvSpPr>
        <p:spPr/>
        <p:txBody>
          <a:bodyPr/>
          <a:p>
            <a:fld id="{5F0F26D2-990D-4104-B198-15B1F813F25B}" type="slidenum">
              <a:rPr lang="en-US" smtClean="0"/>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869" name="Title 1"/>
          <p:cNvSpPr>
            <a:spLocks noGrp="1"/>
          </p:cNvSpPr>
          <p:nvPr>
            <p:ph type="title"/>
          </p:nvPr>
        </p:nvSpPr>
        <p:spPr/>
        <p:txBody>
          <a:bodyPr/>
          <a:p>
            <a:endParaRPr dirty="0" lang="en-US"/>
          </a:p>
        </p:txBody>
      </p:sp>
      <p:sp>
        <p:nvSpPr>
          <p:cNvPr id="1048870" name="Content Placeholder 2"/>
          <p:cNvSpPr>
            <a:spLocks noGrp="1"/>
          </p:cNvSpPr>
          <p:nvPr>
            <p:ph idx="1"/>
          </p:nvPr>
        </p:nvSpPr>
        <p:spPr/>
        <p:txBody>
          <a:bodyPr/>
          <a:p>
            <a:pPr fontAlgn="base" indent="-342900" lvl="0" marL="342900">
              <a:lnSpc>
                <a:spcPct val="100000"/>
              </a:lnSpc>
              <a:spcBef>
                <a:spcPct val="20000"/>
              </a:spcBef>
              <a:spcAft>
                <a:spcPct val="0"/>
              </a:spcAft>
              <a:buFontTx/>
              <a:buChar char="•"/>
            </a:pPr>
            <a:r>
              <a:rPr altLang="en-US" b="1" dirty="0" sz="3200" kern="0" lang="en-US">
                <a:solidFill>
                  <a:srgbClr val="000000"/>
                </a:solidFill>
                <a:latin typeface="Comic Sans MS"/>
                <a:cs typeface="Arial"/>
              </a:rPr>
              <a:t>type I-</a:t>
            </a:r>
            <a:endParaRPr altLang="en-US" dirty="0" sz="3200" kern="0" lang="en-US">
              <a:solidFill>
                <a:srgbClr val="000000"/>
              </a:solidFill>
              <a:latin typeface="Comic Sans MS"/>
              <a:cs typeface="Arial"/>
            </a:endParaRPr>
          </a:p>
          <a:p>
            <a:pPr fontAlgn="base" indent="-342900" lvl="2" marL="1257300">
              <a:lnSpc>
                <a:spcPct val="100000"/>
              </a:lnSpc>
              <a:spcBef>
                <a:spcPct val="20000"/>
              </a:spcBef>
              <a:spcAft>
                <a:spcPct val="0"/>
              </a:spcAft>
              <a:buFontTx/>
              <a:buChar char="•"/>
            </a:pPr>
            <a:r>
              <a:rPr altLang="en-US" dirty="0" sz="2800" kern="0" lang="en-US" smtClean="0">
                <a:solidFill>
                  <a:srgbClr val="000000"/>
                </a:solidFill>
                <a:cs typeface="Arial"/>
              </a:rPr>
              <a:t>Majority of placenta in upper uterine segment.</a:t>
            </a:r>
          </a:p>
          <a:p>
            <a:pPr fontAlgn="base" indent="-342900" lvl="2" marL="1257300">
              <a:lnSpc>
                <a:spcPct val="100000"/>
              </a:lnSpc>
              <a:spcBef>
                <a:spcPct val="20000"/>
              </a:spcBef>
              <a:spcAft>
                <a:spcPct val="0"/>
              </a:spcAft>
              <a:buFontTx/>
              <a:buChar char="•"/>
            </a:pPr>
            <a:r>
              <a:rPr altLang="en-US" dirty="0" sz="2800" kern="0" lang="en-US" smtClean="0">
                <a:solidFill>
                  <a:srgbClr val="000000"/>
                </a:solidFill>
                <a:cs typeface="Arial"/>
              </a:rPr>
              <a:t>Vaginal birth.</a:t>
            </a:r>
          </a:p>
          <a:p>
            <a:pPr fontAlgn="base" indent="-342900" lvl="2" marL="1257300">
              <a:lnSpc>
                <a:spcPct val="100000"/>
              </a:lnSpc>
              <a:spcBef>
                <a:spcPct val="20000"/>
              </a:spcBef>
              <a:spcAft>
                <a:spcPct val="0"/>
              </a:spcAft>
              <a:buFontTx/>
              <a:buChar char="•"/>
            </a:pPr>
            <a:r>
              <a:rPr altLang="en-US" dirty="0" sz="2800" kern="0" lang="en-US" smtClean="0">
                <a:solidFill>
                  <a:srgbClr val="000000"/>
                </a:solidFill>
                <a:cs typeface="Arial"/>
              </a:rPr>
              <a:t>Mild blood loss .</a:t>
            </a:r>
          </a:p>
          <a:p>
            <a:pPr fontAlgn="base" indent="-342900" lvl="2" marL="1257300">
              <a:lnSpc>
                <a:spcPct val="100000"/>
              </a:lnSpc>
              <a:spcBef>
                <a:spcPct val="20000"/>
              </a:spcBef>
              <a:spcAft>
                <a:spcPct val="0"/>
              </a:spcAft>
              <a:buFontTx/>
              <a:buChar char="•"/>
            </a:pPr>
            <a:r>
              <a:rPr altLang="en-US" dirty="0" sz="2800" kern="0" lang="en-US" smtClean="0">
                <a:solidFill>
                  <a:srgbClr val="000000"/>
                </a:solidFill>
                <a:cs typeface="Arial"/>
              </a:rPr>
              <a:t>Mother and fetus in good condition</a:t>
            </a:r>
            <a:endParaRPr altLang="en-US" dirty="0" sz="2800" kern="0" lang="ar-SA" smtClean="0">
              <a:solidFill>
                <a:srgbClr val="000000"/>
              </a:solidFill>
              <a:cs typeface="Arial"/>
            </a:endParaRPr>
          </a:p>
          <a:p>
            <a:endParaRPr dirty="0" lang="en-US"/>
          </a:p>
        </p:txBody>
      </p:sp>
      <p:sp>
        <p:nvSpPr>
          <p:cNvPr id="1048871" name="Slide Number Placeholder 4"/>
          <p:cNvSpPr>
            <a:spLocks noGrp="1"/>
          </p:cNvSpPr>
          <p:nvPr>
            <p:ph type="sldNum" sz="quarter" idx="12"/>
          </p:nvPr>
        </p:nvSpPr>
        <p:spPr/>
        <p:txBody>
          <a:bodyPr/>
          <a:p>
            <a:fld id="{5F0F26D2-990D-4104-B198-15B1F813F25B}" type="slidenum">
              <a:rPr lang="en-US" smtClean="0"/>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872" name="Title 1"/>
          <p:cNvSpPr>
            <a:spLocks noGrp="1"/>
          </p:cNvSpPr>
          <p:nvPr>
            <p:ph type="title"/>
          </p:nvPr>
        </p:nvSpPr>
        <p:spPr/>
        <p:txBody>
          <a:bodyPr/>
          <a:p>
            <a:endParaRPr lang="en-US"/>
          </a:p>
        </p:txBody>
      </p:sp>
      <p:sp>
        <p:nvSpPr>
          <p:cNvPr id="1048873" name="Content Placeholder 2"/>
          <p:cNvSpPr>
            <a:spLocks noGrp="1"/>
          </p:cNvSpPr>
          <p:nvPr>
            <p:ph idx="1"/>
          </p:nvPr>
        </p:nvSpPr>
        <p:spPr/>
        <p:txBody>
          <a:bodyPr/>
          <a:p>
            <a:pPr fontAlgn="base" indent="-342900" lvl="0" marL="342900">
              <a:lnSpc>
                <a:spcPct val="100000"/>
              </a:lnSpc>
              <a:spcBef>
                <a:spcPct val="20000"/>
              </a:spcBef>
              <a:spcAft>
                <a:spcPct val="0"/>
              </a:spcAft>
              <a:buFontTx/>
              <a:buChar char="•"/>
            </a:pPr>
            <a:r>
              <a:rPr altLang="en-US" b="1" dirty="0" kern="0" lang="en-US">
                <a:solidFill>
                  <a:srgbClr val="000000"/>
                </a:solidFill>
                <a:cs typeface="Arial"/>
              </a:rPr>
              <a:t>Type II</a:t>
            </a:r>
            <a:r>
              <a:rPr altLang="en-US" dirty="0" kern="0" lang="en-US">
                <a:solidFill>
                  <a:srgbClr val="000000"/>
                </a:solidFill>
                <a:cs typeface="Arial"/>
              </a:rPr>
              <a:t> :</a:t>
            </a: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partially in lower uterine segment.</a:t>
            </a: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Near the cervical </a:t>
            </a:r>
            <a:r>
              <a:rPr altLang="en-US" dirty="0" sz="2800" kern="0" lang="en-US" err="1">
                <a:solidFill>
                  <a:srgbClr val="000000"/>
                </a:solidFill>
                <a:cs typeface="Arial"/>
              </a:rPr>
              <a:t>os</a:t>
            </a:r>
            <a:r>
              <a:rPr altLang="en-US" dirty="0" sz="2800" kern="0" lang="en-US">
                <a:solidFill>
                  <a:srgbClr val="000000"/>
                </a:solidFill>
                <a:cs typeface="Arial"/>
              </a:rPr>
              <a:t>.</a:t>
            </a: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Called placenta </a:t>
            </a:r>
            <a:r>
              <a:rPr altLang="en-US" dirty="0" sz="2800" kern="0" lang="en-US" err="1">
                <a:solidFill>
                  <a:srgbClr val="000000"/>
                </a:solidFill>
                <a:cs typeface="Arial"/>
              </a:rPr>
              <a:t>previa</a:t>
            </a:r>
            <a:r>
              <a:rPr altLang="en-US" dirty="0" sz="2800" kern="0" lang="en-US">
                <a:solidFill>
                  <a:srgbClr val="000000"/>
                </a:solidFill>
                <a:cs typeface="Arial"/>
              </a:rPr>
              <a:t> </a:t>
            </a:r>
            <a:r>
              <a:rPr altLang="en-US" dirty="0" sz="2800" kern="0" lang="en-US" err="1">
                <a:solidFill>
                  <a:srgbClr val="000000"/>
                </a:solidFill>
                <a:cs typeface="Arial"/>
              </a:rPr>
              <a:t>marginal's</a:t>
            </a:r>
            <a:endParaRPr altLang="en-US" dirty="0" sz="2800" kern="0" lang="en-US">
              <a:solidFill>
                <a:srgbClr val="000000"/>
              </a:solidFill>
              <a:cs typeface="Arial"/>
            </a:endParaRP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Vaginal  birth possible " placenta anterior"</a:t>
            </a: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Moderate blood loss.</a:t>
            </a: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Maternal shock.</a:t>
            </a:r>
          </a:p>
          <a:p>
            <a:pPr fontAlgn="base" lvl="3">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Fetal hypoxia</a:t>
            </a:r>
          </a:p>
          <a:p>
            <a:endParaRPr dirty="0" lang="en-US"/>
          </a:p>
        </p:txBody>
      </p:sp>
      <p:sp>
        <p:nvSpPr>
          <p:cNvPr id="1048874" name="Slide Number Placeholder 4"/>
          <p:cNvSpPr>
            <a:spLocks noGrp="1"/>
          </p:cNvSpPr>
          <p:nvPr>
            <p:ph type="sldNum" sz="quarter" idx="12"/>
          </p:nvPr>
        </p:nvSpPr>
        <p:spPr/>
        <p:txBody>
          <a:bodyPr/>
          <a:p>
            <a:fld id="{5F0F26D2-990D-4104-B198-15B1F813F25B}" type="slidenum">
              <a:rPr lang="en-US" smtClean="0"/>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875" name="Title 1"/>
          <p:cNvSpPr>
            <a:spLocks noGrp="1"/>
          </p:cNvSpPr>
          <p:nvPr>
            <p:ph type="title"/>
          </p:nvPr>
        </p:nvSpPr>
        <p:spPr/>
        <p:txBody>
          <a:bodyPr/>
          <a:p>
            <a:endParaRPr lang="en-US"/>
          </a:p>
        </p:txBody>
      </p:sp>
      <p:sp>
        <p:nvSpPr>
          <p:cNvPr id="1048876" name="Content Placeholder 2"/>
          <p:cNvSpPr>
            <a:spLocks noGrp="1"/>
          </p:cNvSpPr>
          <p:nvPr>
            <p:ph idx="1"/>
          </p:nvPr>
        </p:nvSpPr>
        <p:spPr/>
        <p:txBody>
          <a:bodyPr>
            <a:normAutofit/>
          </a:bodyPr>
          <a:p>
            <a:pPr fontAlgn="base" indent="-342900" lvl="0" marL="342900">
              <a:lnSpc>
                <a:spcPct val="100000"/>
              </a:lnSpc>
              <a:spcBef>
                <a:spcPct val="20000"/>
              </a:spcBef>
              <a:spcAft>
                <a:spcPct val="0"/>
              </a:spcAft>
              <a:buFontTx/>
              <a:buChar char="•"/>
            </a:pPr>
            <a:r>
              <a:rPr altLang="en-US" b="1" dirty="0" kern="0" lang="en-US">
                <a:solidFill>
                  <a:srgbClr val="000000"/>
                </a:solidFill>
                <a:cs typeface="Arial"/>
              </a:rPr>
              <a:t>Type III</a:t>
            </a:r>
            <a:endParaRPr altLang="en-US" dirty="0" kern="0" lang="en-US">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placenta </a:t>
            </a:r>
            <a:r>
              <a:rPr altLang="en-US" dirty="0" sz="2800" kern="0" lang="en-US">
                <a:solidFill>
                  <a:srgbClr val="000000"/>
                </a:solidFill>
                <a:cs typeface="Arial"/>
              </a:rPr>
              <a:t>located  over the  internal cervical </a:t>
            </a:r>
            <a:r>
              <a:rPr altLang="en-US" dirty="0" sz="2800" kern="0" lang="en-US" err="1">
                <a:solidFill>
                  <a:srgbClr val="000000"/>
                </a:solidFill>
                <a:cs typeface="Arial"/>
              </a:rPr>
              <a:t>os</a:t>
            </a:r>
            <a:r>
              <a:rPr altLang="en-US" dirty="0" sz="2800" kern="0" lang="en-US">
                <a:solidFill>
                  <a:srgbClr val="000000"/>
                </a:solidFill>
                <a:cs typeface="Arial"/>
              </a:rPr>
              <a:t> ,but not centrally </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Severe </a:t>
            </a:r>
            <a:r>
              <a:rPr altLang="en-US" dirty="0" sz="2800" kern="0" lang="en-US">
                <a:solidFill>
                  <a:srgbClr val="000000"/>
                </a:solidFill>
                <a:cs typeface="Arial"/>
              </a:rPr>
              <a:t>bleeding </a:t>
            </a:r>
            <a:endParaRPr altLang="en-US" dirty="0" sz="2800" kern="0" lang="en-US" smtClean="0">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C.S </a:t>
            </a:r>
            <a:r>
              <a:rPr altLang="en-US" dirty="0" sz="2800" kern="0" lang="en-US">
                <a:solidFill>
                  <a:srgbClr val="000000"/>
                </a:solidFill>
                <a:cs typeface="Arial"/>
              </a:rPr>
              <a:t>delivery better </a:t>
            </a:r>
            <a:r>
              <a:rPr altLang="en-US" dirty="0" kern="0" lang="en-US">
                <a:solidFill>
                  <a:srgbClr val="000000"/>
                </a:solidFill>
                <a:latin typeface="Comic Sans MS"/>
                <a:cs typeface="Arial"/>
              </a:rPr>
              <a:t> </a:t>
            </a:r>
          </a:p>
          <a:p>
            <a:pPr fontAlgn="base" indent="0" lvl="2" marL="914400">
              <a:lnSpc>
                <a:spcPct val="100000"/>
              </a:lnSpc>
              <a:spcBef>
                <a:spcPct val="20000"/>
              </a:spcBef>
              <a:spcAft>
                <a:spcPct val="0"/>
              </a:spcAft>
              <a:buNone/>
            </a:pPr>
            <a:endParaRPr altLang="en-US" dirty="0" sz="2800" kern="0" lang="en-US" smtClean="0">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endParaRPr altLang="en-US" dirty="0" sz="2800" kern="0" lang="en-US">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endParaRPr altLang="en-US" dirty="0" sz="2800" kern="0" lang="en-US">
              <a:solidFill>
                <a:srgbClr val="000000"/>
              </a:solidFill>
              <a:cs typeface="Arial"/>
            </a:endParaRPr>
          </a:p>
        </p:txBody>
      </p:sp>
      <p:sp>
        <p:nvSpPr>
          <p:cNvPr id="1048877" name="Slide Number Placeholder 4"/>
          <p:cNvSpPr>
            <a:spLocks noGrp="1"/>
          </p:cNvSpPr>
          <p:nvPr>
            <p:ph type="sldNum" sz="quarter" idx="12"/>
          </p:nvPr>
        </p:nvSpPr>
        <p:spPr/>
        <p:txBody>
          <a:bodyPr/>
          <a:p>
            <a:fld id="{5F0F26D2-990D-4104-B198-15B1F813F25B}" type="slidenum">
              <a:rPr lang="en-US" smtClean="0"/>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878" name="Title 1"/>
          <p:cNvSpPr>
            <a:spLocks noGrp="1"/>
          </p:cNvSpPr>
          <p:nvPr>
            <p:ph type="title"/>
          </p:nvPr>
        </p:nvSpPr>
        <p:spPr/>
        <p:txBody>
          <a:bodyPr/>
          <a:p>
            <a:endParaRPr lang="en-US"/>
          </a:p>
        </p:txBody>
      </p:sp>
      <p:sp>
        <p:nvSpPr>
          <p:cNvPr id="1048879" name="Content Placeholder 2"/>
          <p:cNvSpPr>
            <a:spLocks noGrp="1"/>
          </p:cNvSpPr>
          <p:nvPr>
            <p:ph idx="1"/>
          </p:nvPr>
        </p:nvSpPr>
        <p:spPr/>
        <p:txBody>
          <a:bodyPr/>
          <a:p>
            <a:pPr fontAlgn="base" indent="-342900" lvl="0" marL="342900">
              <a:lnSpc>
                <a:spcPct val="100000"/>
              </a:lnSpc>
              <a:spcBef>
                <a:spcPct val="20000"/>
              </a:spcBef>
              <a:spcAft>
                <a:spcPct val="0"/>
              </a:spcAft>
              <a:buFontTx/>
              <a:buChar char="•"/>
            </a:pPr>
            <a:r>
              <a:rPr altLang="en-US" dirty="0" kern="0" lang="en-US">
                <a:solidFill>
                  <a:srgbClr val="000000"/>
                </a:solidFill>
                <a:cs typeface="Arial"/>
              </a:rPr>
              <a:t> </a:t>
            </a:r>
            <a:r>
              <a:rPr altLang="en-US" b="1" dirty="0" kern="0" lang="en-US">
                <a:solidFill>
                  <a:srgbClr val="000000"/>
                </a:solidFill>
                <a:cs typeface="Arial"/>
              </a:rPr>
              <a:t>Type IV</a:t>
            </a:r>
            <a:endParaRPr altLang="en-US" dirty="0" kern="0" lang="en-US">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 placenta located centrally over the internal cervical </a:t>
            </a:r>
            <a:r>
              <a:rPr altLang="en-US" dirty="0" sz="2800" kern="0" lang="en-US" err="1">
                <a:solidFill>
                  <a:srgbClr val="000000"/>
                </a:solidFill>
                <a:cs typeface="Arial"/>
              </a:rPr>
              <a:t>os</a:t>
            </a:r>
            <a:r>
              <a:rPr altLang="en-US" dirty="0" sz="2800" kern="0" lang="en-US">
                <a:solidFill>
                  <a:srgbClr val="000000"/>
                </a:solidFill>
                <a:cs typeface="Arial"/>
              </a:rPr>
              <a:t> </a:t>
            </a: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 </a:t>
            </a:r>
            <a:r>
              <a:rPr altLang="en-US" dirty="0" sz="2800" kern="0" lang="en-US" smtClean="0">
                <a:solidFill>
                  <a:srgbClr val="000000"/>
                </a:solidFill>
                <a:cs typeface="Arial"/>
              </a:rPr>
              <a:t>torrential </a:t>
            </a:r>
            <a:r>
              <a:rPr altLang="en-US" dirty="0" sz="2800" kern="0" lang="en-US">
                <a:solidFill>
                  <a:srgbClr val="000000"/>
                </a:solidFill>
                <a:cs typeface="Arial"/>
              </a:rPr>
              <a:t>Hemorrhage</a:t>
            </a: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C .S delivery.</a:t>
            </a:r>
          </a:p>
          <a:p>
            <a:endParaRPr dirty="0" lang="en-US"/>
          </a:p>
        </p:txBody>
      </p:sp>
      <p:sp>
        <p:nvSpPr>
          <p:cNvPr id="1048880" name="Slide Number Placeholder 4"/>
          <p:cNvSpPr>
            <a:spLocks noGrp="1"/>
          </p:cNvSpPr>
          <p:nvPr>
            <p:ph type="sldNum" sz="quarter" idx="12"/>
          </p:nvPr>
        </p:nvSpPr>
        <p:spPr/>
        <p:txBody>
          <a:bodyPr/>
          <a:p>
            <a:fld id="{5F0F26D2-990D-4104-B198-15B1F813F25B}" type="slidenum">
              <a:rPr lang="en-US" smtClean="0"/>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881" name="Title 1"/>
          <p:cNvSpPr>
            <a:spLocks noGrp="1"/>
          </p:cNvSpPr>
          <p:nvPr>
            <p:ph type="title"/>
          </p:nvPr>
        </p:nvSpPr>
        <p:spPr/>
        <p:txBody>
          <a:bodyPr/>
          <a:p>
            <a:r>
              <a:rPr dirty="0" lang="en-US" smtClean="0">
                <a:solidFill>
                  <a:srgbClr val="00B0F0"/>
                </a:solidFill>
                <a:latin typeface="+mn-lt"/>
              </a:rPr>
              <a:t>Signs and symptoms of placenta </a:t>
            </a:r>
            <a:r>
              <a:rPr dirty="0" lang="en-US" err="1" smtClean="0">
                <a:solidFill>
                  <a:srgbClr val="00B0F0"/>
                </a:solidFill>
                <a:latin typeface="+mn-lt"/>
              </a:rPr>
              <a:t>praevia</a:t>
            </a:r>
            <a:endParaRPr dirty="0" lang="en-US">
              <a:solidFill>
                <a:srgbClr val="00B0F0"/>
              </a:solidFill>
              <a:latin typeface="+mn-lt"/>
            </a:endParaRPr>
          </a:p>
        </p:txBody>
      </p:sp>
      <p:sp>
        <p:nvSpPr>
          <p:cNvPr id="1048882" name="Content Placeholder 2"/>
          <p:cNvSpPr>
            <a:spLocks noGrp="1"/>
          </p:cNvSpPr>
          <p:nvPr>
            <p:ph idx="1"/>
          </p:nvPr>
        </p:nvSpPr>
        <p:spPr/>
        <p:txBody>
          <a:bodyPr/>
          <a:p>
            <a:pPr algn="just" marR="0">
              <a:spcBef>
                <a:spcPts val="0"/>
              </a:spcBef>
              <a:spcAft>
                <a:spcPts val="0"/>
              </a:spcAft>
              <a:buFont typeface="Wingdings" panose="05000000000000000000" pitchFamily="2" charset="2"/>
              <a:buChar char="Ø"/>
            </a:pPr>
            <a:r>
              <a:rPr dirty="0" lang="en-US">
                <a:ea typeface="Times New Roman" panose="02020603050405020304" pitchFamily="18" charset="0"/>
              </a:rPr>
              <a:t>P</a:t>
            </a:r>
            <a:r>
              <a:rPr dirty="0" lang="en-US" smtClean="0">
                <a:ea typeface="Times New Roman" panose="02020603050405020304" pitchFamily="18" charset="0"/>
              </a:rPr>
              <a:t>ainless </a:t>
            </a:r>
            <a:r>
              <a:rPr dirty="0" lang="en-US">
                <a:ea typeface="Times New Roman" panose="02020603050405020304" pitchFamily="18" charset="0"/>
              </a:rPr>
              <a:t>vaginal bleeding which starts when at rest or sleeping. </a:t>
            </a:r>
            <a:endParaRPr dirty="0" lang="en-US" smtClean="0">
              <a:ea typeface="Times New Roman" panose="02020603050405020304" pitchFamily="18" charset="0"/>
            </a:endParaRPr>
          </a:p>
          <a:p>
            <a:pPr algn="just" marR="0">
              <a:spcBef>
                <a:spcPts val="0"/>
              </a:spcBef>
              <a:spcAft>
                <a:spcPts val="0"/>
              </a:spcAft>
              <a:buFont typeface="Wingdings" panose="05000000000000000000" pitchFamily="2" charset="2"/>
              <a:buChar char="Ø"/>
            </a:pPr>
            <a:r>
              <a:rPr dirty="0" lang="en-US" smtClean="0">
                <a:ea typeface="Times New Roman" panose="02020603050405020304" pitchFamily="18" charset="0"/>
              </a:rPr>
              <a:t>It </a:t>
            </a:r>
            <a:r>
              <a:rPr dirty="0" lang="en-US">
                <a:ea typeface="Times New Roman" panose="02020603050405020304" pitchFamily="18" charset="0"/>
              </a:rPr>
              <a:t>starts suddenly, </a:t>
            </a:r>
            <a:endParaRPr dirty="0" lang="en-US" smtClean="0">
              <a:ea typeface="Times New Roman" panose="02020603050405020304" pitchFamily="18" charset="0"/>
            </a:endParaRPr>
          </a:p>
          <a:p>
            <a:pPr algn="just" marR="0">
              <a:spcBef>
                <a:spcPts val="0"/>
              </a:spcBef>
              <a:spcAft>
                <a:spcPts val="0"/>
              </a:spcAft>
              <a:buFont typeface="Wingdings" panose="05000000000000000000" pitchFamily="2" charset="2"/>
              <a:buChar char="Ø"/>
            </a:pPr>
            <a:r>
              <a:rPr dirty="0" lang="en-US">
                <a:ea typeface="Times New Roman" panose="02020603050405020304" pitchFamily="18" charset="0"/>
              </a:rPr>
              <a:t>U</a:t>
            </a:r>
            <a:r>
              <a:rPr dirty="0" lang="en-US" smtClean="0">
                <a:ea typeface="Times New Roman" panose="02020603050405020304" pitchFamily="18" charset="0"/>
              </a:rPr>
              <a:t>sually </a:t>
            </a:r>
            <a:r>
              <a:rPr dirty="0" lang="en-US">
                <a:ea typeface="Times New Roman" panose="02020603050405020304" pitchFamily="18" charset="0"/>
              </a:rPr>
              <a:t>from the 32nd week of gestation because of Braxton Hicks contractions. </a:t>
            </a:r>
            <a:endParaRPr dirty="0" lang="en-US" smtClean="0">
              <a:ea typeface="Times New Roman" panose="02020603050405020304" pitchFamily="18" charset="0"/>
            </a:endParaRPr>
          </a:p>
          <a:p>
            <a:pPr algn="just" marR="0">
              <a:spcBef>
                <a:spcPts val="0"/>
              </a:spcBef>
              <a:spcAft>
                <a:spcPts val="0"/>
              </a:spcAft>
              <a:buFont typeface="Wingdings" panose="05000000000000000000" pitchFamily="2" charset="2"/>
              <a:buChar char="Ø"/>
            </a:pPr>
            <a:r>
              <a:rPr dirty="0" lang="en-US" smtClean="0">
                <a:ea typeface="Times New Roman" panose="02020603050405020304" pitchFamily="18" charset="0"/>
              </a:rPr>
              <a:t>The </a:t>
            </a:r>
            <a:r>
              <a:rPr dirty="0" lang="en-US" err="1">
                <a:ea typeface="Times New Roman" panose="02020603050405020304" pitchFamily="18" charset="0"/>
              </a:rPr>
              <a:t>foetal</a:t>
            </a:r>
            <a:r>
              <a:rPr dirty="0" lang="en-US">
                <a:ea typeface="Times New Roman" panose="02020603050405020304" pitchFamily="18" charset="0"/>
              </a:rPr>
              <a:t> head remains high, which results in </a:t>
            </a:r>
            <a:r>
              <a:rPr dirty="0" lang="en-US" err="1">
                <a:ea typeface="Times New Roman" panose="02020603050405020304" pitchFamily="18" charset="0"/>
              </a:rPr>
              <a:t>malpresentation</a:t>
            </a:r>
            <a:r>
              <a:rPr dirty="0" lang="en-US">
                <a:ea typeface="Times New Roman" panose="02020603050405020304" pitchFamily="18" charset="0"/>
              </a:rPr>
              <a:t> and unstable lie. </a:t>
            </a:r>
          </a:p>
          <a:p>
            <a:pPr algn="just" marR="0">
              <a:spcBef>
                <a:spcPts val="0"/>
              </a:spcBef>
              <a:spcAft>
                <a:spcPts val="0"/>
              </a:spcAft>
              <a:buFont typeface="Wingdings" panose="05000000000000000000" pitchFamily="2" charset="2"/>
              <a:buChar char="Ø"/>
            </a:pPr>
            <a:r>
              <a:rPr dirty="0" lang="en-US" smtClean="0">
                <a:ea typeface="Times New Roman" panose="02020603050405020304" pitchFamily="18" charset="0"/>
              </a:rPr>
              <a:t>If </a:t>
            </a:r>
            <a:r>
              <a:rPr dirty="0" lang="en-US">
                <a:ea typeface="Times New Roman" panose="02020603050405020304" pitchFamily="18" charset="0"/>
              </a:rPr>
              <a:t>bleeding is severe, the blood pressure is low, the pulse and respirations are </a:t>
            </a:r>
            <a:r>
              <a:rPr dirty="0" lang="en-US" smtClean="0">
                <a:ea typeface="Times New Roman" panose="02020603050405020304" pitchFamily="18" charset="0"/>
              </a:rPr>
              <a:t>high,</a:t>
            </a:r>
          </a:p>
          <a:p>
            <a:pPr algn="just" marR="0">
              <a:spcBef>
                <a:spcPts val="0"/>
              </a:spcBef>
              <a:spcAft>
                <a:spcPts val="0"/>
              </a:spcAft>
              <a:buFont typeface="Wingdings" panose="05000000000000000000" pitchFamily="2" charset="2"/>
              <a:buChar char="Ø"/>
            </a:pPr>
            <a:r>
              <a:rPr dirty="0" lang="en-US" smtClean="0">
                <a:ea typeface="Times New Roman" panose="02020603050405020304" pitchFamily="18" charset="0"/>
              </a:rPr>
              <a:t>There </a:t>
            </a:r>
            <a:r>
              <a:rPr dirty="0" lang="en-US">
                <a:ea typeface="Times New Roman" panose="02020603050405020304" pitchFamily="18" charset="0"/>
              </a:rPr>
              <a:t>is shock corresponding with the amount of bleeding. </a:t>
            </a:r>
          </a:p>
          <a:p>
            <a:endParaRPr dirty="0" lang="en-US"/>
          </a:p>
        </p:txBody>
      </p:sp>
      <p:sp>
        <p:nvSpPr>
          <p:cNvPr id="1048883" name="Slide Number Placeholder 4"/>
          <p:cNvSpPr>
            <a:spLocks noGrp="1"/>
          </p:cNvSpPr>
          <p:nvPr>
            <p:ph type="sldNum" sz="quarter" idx="12"/>
          </p:nvPr>
        </p:nvSpPr>
        <p:spPr/>
        <p:txBody>
          <a:bodyPr/>
          <a:p>
            <a:fld id="{5F0F26D2-990D-4104-B198-15B1F813F25B}" type="slidenum">
              <a:rPr lang="en-US" smtClean="0"/>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604" name="Title 1"/>
          <p:cNvSpPr>
            <a:spLocks noGrp="1"/>
          </p:cNvSpPr>
          <p:nvPr>
            <p:ph type="title"/>
          </p:nvPr>
        </p:nvSpPr>
        <p:spPr>
          <a:xfrm>
            <a:off x="838200" y="365126"/>
            <a:ext cx="10515600" cy="793974"/>
          </a:xfrm>
        </p:spPr>
        <p:txBody>
          <a:bodyPr/>
          <a:p>
            <a:pPr algn="ctr"/>
            <a:r>
              <a:rPr dirty="0" lang="en-US" smtClean="0">
                <a:solidFill>
                  <a:srgbClr val="00B0F0"/>
                </a:solidFill>
                <a:latin typeface="+mn-lt"/>
              </a:rPr>
              <a:t>Assessment of mothers condition</a:t>
            </a:r>
            <a:endParaRPr dirty="0" lang="en-US">
              <a:solidFill>
                <a:srgbClr val="00B0F0"/>
              </a:solidFill>
              <a:latin typeface="+mn-lt"/>
            </a:endParaRPr>
          </a:p>
        </p:txBody>
      </p:sp>
      <p:sp>
        <p:nvSpPr>
          <p:cNvPr id="1048605" name="Content Placeholder 2"/>
          <p:cNvSpPr>
            <a:spLocks noGrp="1"/>
          </p:cNvSpPr>
          <p:nvPr>
            <p:ph idx="1"/>
          </p:nvPr>
        </p:nvSpPr>
        <p:spPr>
          <a:xfrm>
            <a:off x="838200" y="1159100"/>
            <a:ext cx="10515600" cy="5197249"/>
          </a:xfrm>
        </p:spPr>
        <p:txBody>
          <a:bodyPr>
            <a:normAutofit fontScale="92857" lnSpcReduction="10000"/>
          </a:bodyPr>
          <a:p>
            <a:pPr fontAlgn="base" indent="0" lvl="0" marL="0">
              <a:lnSpc>
                <a:spcPct val="100000"/>
              </a:lnSpc>
              <a:spcBef>
                <a:spcPct val="20000"/>
              </a:spcBef>
              <a:spcAft>
                <a:spcPct val="0"/>
              </a:spcAft>
              <a:buNone/>
            </a:pPr>
            <a:r>
              <a:rPr altLang="en-US" dirty="0" kern="0" lang="en-US">
                <a:solidFill>
                  <a:srgbClr val="000000"/>
                </a:solidFill>
                <a:cs typeface="Arial"/>
              </a:rPr>
              <a:t>Assessing of mother condition:</a:t>
            </a: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Amount of vaginal bleeding.</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History </a:t>
            </a:r>
            <a:r>
              <a:rPr altLang="en-US" dirty="0" sz="2800" kern="0" lang="en-US">
                <a:solidFill>
                  <a:srgbClr val="000000"/>
                </a:solidFill>
                <a:cs typeface="Arial"/>
              </a:rPr>
              <a:t>of small repeated blood loss (intervals)</a:t>
            </a: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After  20</a:t>
            </a:r>
            <a:r>
              <a:rPr altLang="en-US" baseline="30000" dirty="0" sz="2800" kern="0" lang="en-US">
                <a:solidFill>
                  <a:srgbClr val="000000"/>
                </a:solidFill>
                <a:cs typeface="Arial"/>
              </a:rPr>
              <a:t>th</a:t>
            </a:r>
            <a:r>
              <a:rPr altLang="en-US" dirty="0" sz="2800" kern="0" lang="en-US">
                <a:solidFill>
                  <a:srgbClr val="000000"/>
                </a:solidFill>
                <a:cs typeface="Arial"/>
              </a:rPr>
              <a:t> weeks gestation.</a:t>
            </a: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Common after 34</a:t>
            </a:r>
            <a:r>
              <a:rPr altLang="en-US" baseline="30000" dirty="0" sz="2800" kern="0" lang="en-US">
                <a:solidFill>
                  <a:srgbClr val="000000"/>
                </a:solidFill>
                <a:cs typeface="Arial"/>
              </a:rPr>
              <a:t>th</a:t>
            </a:r>
            <a:r>
              <a:rPr altLang="en-US" dirty="0" sz="2800" kern="0" lang="en-US">
                <a:solidFill>
                  <a:srgbClr val="000000"/>
                </a:solidFill>
                <a:cs typeface="Arial"/>
              </a:rPr>
              <a:t> weeks</a:t>
            </a:r>
            <a:r>
              <a:rPr altLang="en-US" dirty="0" sz="2800" kern="0" lang="en-US" smtClean="0">
                <a:solidFill>
                  <a:srgbClr val="000000"/>
                </a:solidFill>
                <a:cs typeface="Arial"/>
              </a:rPr>
              <a:t>.</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 </a:t>
            </a:r>
            <a:r>
              <a:rPr altLang="en-US" dirty="0" sz="2800" kern="0" lang="en-US">
                <a:solidFill>
                  <a:srgbClr val="000000"/>
                </a:solidFill>
                <a:cs typeface="Arial"/>
              </a:rPr>
              <a:t>Degree of the Hemorrhage : mild, moderate, severe.</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Bleeding occur </a:t>
            </a:r>
            <a:r>
              <a:rPr altLang="en-US" dirty="0" sz="2800" kern="0" lang="en-US">
                <a:solidFill>
                  <a:srgbClr val="000000"/>
                </a:solidFill>
                <a:cs typeface="Arial"/>
              </a:rPr>
              <a:t>when doing activity, or even on bed rest.</a:t>
            </a: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Bright red color bleeding (fresh</a:t>
            </a:r>
            <a:r>
              <a:rPr altLang="en-US" dirty="0" sz="2800" kern="0" lang="en-US" smtClean="0">
                <a:solidFill>
                  <a:srgbClr val="000000"/>
                </a:solidFill>
                <a:cs typeface="Arial"/>
              </a:rPr>
              <a:t>).</a:t>
            </a:r>
            <a:endParaRPr altLang="en-US" dirty="0" sz="2800" kern="0" lang="en-US">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r>
              <a:rPr altLang="en-US" dirty="0" sz="2800" kern="0" lang="en-US">
                <a:solidFill>
                  <a:srgbClr val="000000"/>
                </a:solidFill>
                <a:cs typeface="Arial"/>
              </a:rPr>
              <a:t>Retro placental blood clot not formed "So no pain</a:t>
            </a:r>
            <a:r>
              <a:rPr altLang="en-US" dirty="0" sz="2800" kern="0" lang="en-US" smtClean="0">
                <a:solidFill>
                  <a:srgbClr val="000000"/>
                </a:solidFill>
                <a:cs typeface="Arial"/>
              </a:rPr>
              <a:t>”</a:t>
            </a:r>
          </a:p>
          <a:p>
            <a:pPr fontAlgn="base" lvl="2">
              <a:lnSpc>
                <a:spcPct val="100000"/>
              </a:lnSpc>
              <a:spcBef>
                <a:spcPct val="20000"/>
              </a:spcBef>
              <a:spcAft>
                <a:spcPct val="0"/>
              </a:spcAft>
              <a:buFont typeface="Wingdings" panose="05000000000000000000" pitchFamily="2" charset="2"/>
              <a:buChar char="Ø"/>
            </a:pPr>
            <a:r>
              <a:rPr altLang="en-US" b="1" dirty="0" sz="2800" kern="0" lang="en-US" smtClean="0">
                <a:solidFill>
                  <a:srgbClr val="FF0000"/>
                </a:solidFill>
                <a:cs typeface="Arial"/>
              </a:rPr>
              <a:t>DO NOT perform vaginal or rectal examination nor perform an enema or suppositories to a woman with APH as this could result in torrential </a:t>
            </a:r>
            <a:r>
              <a:rPr altLang="en-US" b="1" dirty="0" sz="2800" kern="0" lang="en-US" err="1" smtClean="0">
                <a:solidFill>
                  <a:srgbClr val="FF0000"/>
                </a:solidFill>
                <a:cs typeface="Arial"/>
              </a:rPr>
              <a:t>haemorrhage</a:t>
            </a:r>
            <a:endParaRPr altLang="en-US" b="1" dirty="0" sz="2800" kern="0" lang="ar-SA">
              <a:solidFill>
                <a:srgbClr val="FF0000"/>
              </a:solidFill>
              <a:cs typeface="Arial"/>
            </a:endParaRPr>
          </a:p>
          <a:p>
            <a:pPr fontAlgn="base" indent="-342900" lvl="0" marL="342900">
              <a:lnSpc>
                <a:spcPct val="100000"/>
              </a:lnSpc>
              <a:spcBef>
                <a:spcPct val="20000"/>
              </a:spcBef>
              <a:spcAft>
                <a:spcPct val="0"/>
              </a:spcAft>
              <a:buFontTx/>
              <a:buChar char="•"/>
            </a:pPr>
            <a:endParaRPr altLang="en-US" dirty="0" sz="3200" kern="0" lang="en-US" smtClean="0">
              <a:solidFill>
                <a:srgbClr val="000000"/>
              </a:solidFill>
              <a:cs typeface="Arial"/>
            </a:endParaRPr>
          </a:p>
          <a:p>
            <a:pPr fontAlgn="base" indent="-342900" lvl="0" marL="342900">
              <a:lnSpc>
                <a:spcPct val="100000"/>
              </a:lnSpc>
              <a:spcBef>
                <a:spcPct val="20000"/>
              </a:spcBef>
              <a:spcAft>
                <a:spcPct val="0"/>
              </a:spcAft>
              <a:buFontTx/>
              <a:buChar char="•"/>
            </a:pPr>
            <a:endParaRPr altLang="en-US" dirty="0" sz="3200" kern="0" lang="en-US">
              <a:solidFill>
                <a:srgbClr val="000000"/>
              </a:solidFill>
              <a:cs typeface="Arial"/>
            </a:endParaRPr>
          </a:p>
        </p:txBody>
      </p:sp>
      <p:sp>
        <p:nvSpPr>
          <p:cNvPr id="1048606" name="Slide Number Placeholder 4"/>
          <p:cNvSpPr>
            <a:spLocks noGrp="1"/>
          </p:cNvSpPr>
          <p:nvPr>
            <p:ph type="sldNum" sz="quarter" idx="12"/>
          </p:nvPr>
        </p:nvSpPr>
        <p:spPr/>
        <p:txBody>
          <a:bodyPr/>
          <a:p>
            <a:fld id="{5F0F26D2-990D-4104-B198-15B1F813F25B}" type="slidenum">
              <a:rPr lang="en-US" smtClean="0"/>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598" name="Title 1"/>
          <p:cNvSpPr>
            <a:spLocks noGrp="1"/>
          </p:cNvSpPr>
          <p:nvPr>
            <p:ph type="title"/>
          </p:nvPr>
        </p:nvSpPr>
        <p:spPr>
          <a:xfrm>
            <a:off x="838200" y="1"/>
            <a:ext cx="10515600" cy="914399"/>
          </a:xfrm>
        </p:spPr>
        <p:txBody>
          <a:bodyPr/>
          <a:p>
            <a:pPr algn="ctr"/>
            <a:r>
              <a:rPr dirty="0" lang="en-US" smtClean="0">
                <a:solidFill>
                  <a:srgbClr val="00B0F0"/>
                </a:solidFill>
                <a:latin typeface="+mn-lt"/>
              </a:rPr>
              <a:t>Management of placenta </a:t>
            </a:r>
            <a:r>
              <a:rPr dirty="0" lang="en-US" err="1" smtClean="0">
                <a:solidFill>
                  <a:srgbClr val="00B0F0"/>
                </a:solidFill>
                <a:latin typeface="+mn-lt"/>
              </a:rPr>
              <a:t>praevia</a:t>
            </a:r>
            <a:endParaRPr dirty="0" lang="en-US">
              <a:solidFill>
                <a:srgbClr val="00B0F0"/>
              </a:solidFill>
              <a:latin typeface="+mn-lt"/>
            </a:endParaRPr>
          </a:p>
        </p:txBody>
      </p:sp>
      <p:sp>
        <p:nvSpPr>
          <p:cNvPr id="1048599" name="Content Placeholder 2"/>
          <p:cNvSpPr>
            <a:spLocks noGrp="1"/>
          </p:cNvSpPr>
          <p:nvPr>
            <p:ph idx="1"/>
          </p:nvPr>
        </p:nvSpPr>
        <p:spPr>
          <a:xfrm>
            <a:off x="838200" y="914400"/>
            <a:ext cx="10515600" cy="5262563"/>
          </a:xfrm>
        </p:spPr>
        <p:txBody>
          <a:bodyPr>
            <a:normAutofit fontScale="89286" lnSpcReduction="20000"/>
          </a:bodyPr>
          <a:p>
            <a:pPr algn="just" marR="0">
              <a:spcBef>
                <a:spcPts val="0"/>
              </a:spcBef>
              <a:spcAft>
                <a:spcPts val="0"/>
              </a:spcAft>
            </a:pPr>
            <a:r>
              <a:rPr b="1" dirty="0" lang="en-US" smtClean="0">
                <a:ea typeface="Times New Roman" panose="02020603050405020304" pitchFamily="18" charset="0"/>
              </a:rPr>
              <a:t>If </a:t>
            </a:r>
            <a:r>
              <a:rPr b="1" dirty="0" lang="en-US">
                <a:ea typeface="Times New Roman" panose="02020603050405020304" pitchFamily="18" charset="0"/>
              </a:rPr>
              <a:t>in a health </a:t>
            </a:r>
            <a:r>
              <a:rPr b="1" dirty="0" lang="en-US" err="1">
                <a:ea typeface="Times New Roman" panose="02020603050405020304" pitchFamily="18" charset="0"/>
              </a:rPr>
              <a:t>centre</a:t>
            </a:r>
            <a:r>
              <a:rPr b="1" dirty="0" lang="en-US">
                <a:ea typeface="Times New Roman" panose="02020603050405020304" pitchFamily="18" charset="0"/>
              </a:rPr>
              <a:t> or </a:t>
            </a:r>
            <a:r>
              <a:rPr b="1" dirty="0" lang="en-US" smtClean="0">
                <a:ea typeface="Times New Roman" panose="02020603050405020304" pitchFamily="18" charset="0"/>
              </a:rPr>
              <a:t>dispensary:</a:t>
            </a:r>
          </a:p>
          <a:p>
            <a:pPr algn="just" indent="-514350" lvl="2" marL="1428750">
              <a:spcBef>
                <a:spcPts val="0"/>
              </a:spcBef>
              <a:buFont typeface="+mj-lt"/>
              <a:buAutoNum type="arabicPeriod"/>
            </a:pPr>
            <a:r>
              <a:rPr dirty="0" sz="2800" lang="en-US" smtClean="0">
                <a:ea typeface="Times New Roman" panose="02020603050405020304" pitchFamily="18" charset="0"/>
              </a:rPr>
              <a:t>Refer </a:t>
            </a:r>
            <a:r>
              <a:rPr dirty="0" sz="2800" lang="en-US">
                <a:ea typeface="Times New Roman" panose="02020603050405020304" pitchFamily="18" charset="0"/>
              </a:rPr>
              <a:t>all pregnant women with vaginal bleeding to hospital</a:t>
            </a:r>
            <a:r>
              <a:rPr dirty="0" sz="2800" lang="en-US" smtClean="0">
                <a:ea typeface="Times New Roman" panose="02020603050405020304" pitchFamily="18" charset="0"/>
              </a:rPr>
              <a:t>.</a:t>
            </a:r>
          </a:p>
          <a:p>
            <a:pPr algn="just" indent="-514350" lvl="2" marL="1428750">
              <a:spcBef>
                <a:spcPts val="0"/>
              </a:spcBef>
              <a:buFont typeface="+mj-lt"/>
              <a:buAutoNum type="arabicPeriod"/>
            </a:pPr>
            <a:r>
              <a:rPr dirty="0" sz="2800" lang="en-US" smtClean="0">
                <a:ea typeface="Times New Roman" panose="02020603050405020304" pitchFamily="18" charset="0"/>
              </a:rPr>
              <a:t>IV line access take blood for grouping and cross matching </a:t>
            </a:r>
          </a:p>
          <a:p>
            <a:pPr algn="just" indent="-514350" lvl="2" marL="1428750">
              <a:spcBef>
                <a:spcPts val="0"/>
              </a:spcBef>
              <a:buFont typeface="+mj-lt"/>
              <a:buAutoNum type="arabicPeriod"/>
            </a:pPr>
            <a:r>
              <a:rPr dirty="0" sz="2800" lang="en-US" smtClean="0">
                <a:ea typeface="Times New Roman" panose="02020603050405020304" pitchFamily="18" charset="0"/>
              </a:rPr>
              <a:t>Ensure </a:t>
            </a:r>
            <a:r>
              <a:rPr dirty="0" sz="2800" lang="en-US">
                <a:ea typeface="Times New Roman" panose="02020603050405020304" pitchFamily="18" charset="0"/>
              </a:rPr>
              <a:t>there is a running intravenous drip of saline or </a:t>
            </a:r>
            <a:r>
              <a:rPr dirty="0" sz="2800" lang="en-US" smtClean="0">
                <a:ea typeface="Times New Roman" panose="02020603050405020304" pitchFamily="18" charset="0"/>
              </a:rPr>
              <a:t>ringers lactate solution  </a:t>
            </a:r>
            <a:r>
              <a:rPr dirty="0" sz="2800" lang="en-US">
                <a:ea typeface="Times New Roman" panose="02020603050405020304" pitchFamily="18" charset="0"/>
              </a:rPr>
              <a:t>before transferring the patient to the </a:t>
            </a:r>
            <a:r>
              <a:rPr dirty="0" sz="2800" lang="en-US" smtClean="0">
                <a:ea typeface="Times New Roman" panose="02020603050405020304" pitchFamily="18" charset="0"/>
              </a:rPr>
              <a:t>hospital.</a:t>
            </a:r>
          </a:p>
          <a:p>
            <a:pPr algn="just" indent="-514350" lvl="2" marL="1428750">
              <a:spcBef>
                <a:spcPts val="0"/>
              </a:spcBef>
              <a:buFont typeface="+mj-lt"/>
              <a:buAutoNum type="arabicPeriod"/>
            </a:pPr>
            <a:r>
              <a:rPr dirty="0" sz="2800" lang="en-US" smtClean="0">
                <a:ea typeface="Times New Roman" panose="02020603050405020304" pitchFamily="18" charset="0"/>
              </a:rPr>
              <a:t>A </a:t>
            </a:r>
            <a:r>
              <a:rPr dirty="0" sz="2800" lang="en-US">
                <a:ea typeface="Times New Roman" panose="02020603050405020304" pitchFamily="18" charset="0"/>
              </a:rPr>
              <a:t>nurse should always accompany the patient to </a:t>
            </a:r>
            <a:br>
              <a:rPr dirty="0" sz="2800" lang="en-US">
                <a:ea typeface="Times New Roman" panose="02020603050405020304" pitchFamily="18" charset="0"/>
              </a:rPr>
            </a:br>
            <a:r>
              <a:rPr dirty="0" sz="2800" lang="en-US">
                <a:ea typeface="Times New Roman" panose="02020603050405020304" pitchFamily="18" charset="0"/>
              </a:rPr>
              <a:t>the hospital. </a:t>
            </a:r>
          </a:p>
          <a:p>
            <a:pPr algn="just" indent="0" marL="0" marR="0">
              <a:spcBef>
                <a:spcPts val="0"/>
              </a:spcBef>
              <a:spcAft>
                <a:spcPts val="0"/>
              </a:spcAft>
              <a:buNone/>
            </a:pPr>
            <a:r>
              <a:rPr b="1" dirty="0" lang="en-US">
                <a:ea typeface="Times New Roman" panose="02020603050405020304" pitchFamily="18" charset="0"/>
              </a:rPr>
              <a:t>In the hospital </a:t>
            </a:r>
            <a:endParaRPr b="1" dirty="0" lang="en-US" smtClean="0">
              <a:ea typeface="Times New Roman" panose="02020603050405020304" pitchFamily="18" charset="0"/>
            </a:endParaRPr>
          </a:p>
          <a:p>
            <a:pPr algn="just" marL="0" marR="0">
              <a:spcBef>
                <a:spcPts val="0"/>
              </a:spcBef>
              <a:spcAft>
                <a:spcPts val="0"/>
              </a:spcAft>
            </a:pPr>
            <a:r>
              <a:rPr dirty="0" lang="en-US">
                <a:ea typeface="Times New Roman" panose="02020603050405020304" pitchFamily="18" charset="0"/>
              </a:rPr>
              <a:t>T</a:t>
            </a:r>
            <a:r>
              <a:rPr dirty="0" lang="en-US" smtClean="0">
                <a:ea typeface="Times New Roman" panose="02020603050405020304" pitchFamily="18" charset="0"/>
              </a:rPr>
              <a:t>he </a:t>
            </a:r>
            <a:r>
              <a:rPr dirty="0" lang="en-US">
                <a:ea typeface="Times New Roman" panose="02020603050405020304" pitchFamily="18" charset="0"/>
              </a:rPr>
              <a:t>type of management will depend </a:t>
            </a:r>
            <a:r>
              <a:rPr dirty="0" lang="en-US" smtClean="0">
                <a:ea typeface="Times New Roman" panose="02020603050405020304" pitchFamily="18" charset="0"/>
              </a:rPr>
              <a:t>on: </a:t>
            </a:r>
          </a:p>
          <a:p>
            <a:pPr algn="just" indent="-514350" lvl="3" marL="1657350">
              <a:spcBef>
                <a:spcPts val="0"/>
              </a:spcBef>
              <a:buFont typeface="+mj-lt"/>
              <a:buAutoNum type="arabicPeriod"/>
            </a:pPr>
            <a:r>
              <a:rPr dirty="0" sz="3000" lang="en-US">
                <a:ea typeface="Times New Roman" panose="02020603050405020304" pitchFamily="18" charset="0"/>
              </a:rPr>
              <a:t>T</a:t>
            </a:r>
            <a:r>
              <a:rPr dirty="0" sz="3000" lang="en-US" smtClean="0">
                <a:ea typeface="Times New Roman" panose="02020603050405020304" pitchFamily="18" charset="0"/>
              </a:rPr>
              <a:t>he </a:t>
            </a:r>
            <a:r>
              <a:rPr dirty="0" sz="3000" lang="en-US">
                <a:ea typeface="Times New Roman" panose="02020603050405020304" pitchFamily="18" charset="0"/>
              </a:rPr>
              <a:t>amount of blood loss, </a:t>
            </a:r>
            <a:endParaRPr dirty="0" sz="3000" lang="en-US" smtClean="0">
              <a:ea typeface="Times New Roman" panose="02020603050405020304" pitchFamily="18" charset="0"/>
            </a:endParaRPr>
          </a:p>
          <a:p>
            <a:pPr algn="just" indent="-514350" lvl="3" marL="1657350">
              <a:spcBef>
                <a:spcPts val="0"/>
              </a:spcBef>
              <a:buFont typeface="+mj-lt"/>
              <a:buAutoNum type="arabicPeriod"/>
            </a:pPr>
            <a:r>
              <a:rPr dirty="0" sz="3000" lang="en-US">
                <a:ea typeface="Times New Roman" panose="02020603050405020304" pitchFamily="18" charset="0"/>
              </a:rPr>
              <a:t>T</a:t>
            </a:r>
            <a:r>
              <a:rPr dirty="0" sz="3000" lang="en-US" smtClean="0">
                <a:ea typeface="Times New Roman" panose="02020603050405020304" pitchFamily="18" charset="0"/>
              </a:rPr>
              <a:t>he </a:t>
            </a:r>
            <a:r>
              <a:rPr dirty="0" sz="3000" lang="en-US">
                <a:ea typeface="Times New Roman" panose="02020603050405020304" pitchFamily="18" charset="0"/>
              </a:rPr>
              <a:t>condition of the mother </a:t>
            </a:r>
            <a:endParaRPr dirty="0" sz="3000" lang="en-US" smtClean="0">
              <a:ea typeface="Times New Roman" panose="02020603050405020304" pitchFamily="18" charset="0"/>
            </a:endParaRPr>
          </a:p>
          <a:p>
            <a:pPr algn="just" indent="-514350" lvl="3" marL="1657350">
              <a:spcBef>
                <a:spcPts val="0"/>
              </a:spcBef>
              <a:buFont typeface="+mj-lt"/>
              <a:buAutoNum type="arabicPeriod"/>
            </a:pPr>
            <a:r>
              <a:rPr dirty="0" sz="3000" lang="en-US">
                <a:ea typeface="Times New Roman" panose="02020603050405020304" pitchFamily="18" charset="0"/>
              </a:rPr>
              <a:t>T</a:t>
            </a:r>
            <a:r>
              <a:rPr dirty="0" sz="3000" lang="en-US" smtClean="0">
                <a:ea typeface="Times New Roman" panose="02020603050405020304" pitchFamily="18" charset="0"/>
              </a:rPr>
              <a:t>he condition of the  </a:t>
            </a:r>
            <a:r>
              <a:rPr dirty="0" sz="3000" lang="en-US" err="1">
                <a:ea typeface="Times New Roman" panose="02020603050405020304" pitchFamily="18" charset="0"/>
              </a:rPr>
              <a:t>foetus</a:t>
            </a:r>
            <a:r>
              <a:rPr dirty="0" sz="3000" lang="en-US">
                <a:ea typeface="Times New Roman" panose="02020603050405020304" pitchFamily="18" charset="0"/>
              </a:rPr>
              <a:t>, </a:t>
            </a:r>
            <a:endParaRPr dirty="0" sz="3000" lang="en-US" smtClean="0">
              <a:ea typeface="Times New Roman" panose="02020603050405020304" pitchFamily="18" charset="0"/>
            </a:endParaRPr>
          </a:p>
          <a:p>
            <a:pPr algn="just" indent="-514350" lvl="3" marL="1657350">
              <a:spcBef>
                <a:spcPts val="0"/>
              </a:spcBef>
              <a:buFont typeface="+mj-lt"/>
              <a:buAutoNum type="arabicPeriod"/>
            </a:pPr>
            <a:r>
              <a:rPr dirty="0" sz="3000" lang="en-US">
                <a:ea typeface="Times New Roman" panose="02020603050405020304" pitchFamily="18" charset="0"/>
              </a:rPr>
              <a:t>T</a:t>
            </a:r>
            <a:r>
              <a:rPr dirty="0" sz="3000" lang="en-US" smtClean="0">
                <a:ea typeface="Times New Roman" panose="02020603050405020304" pitchFamily="18" charset="0"/>
              </a:rPr>
              <a:t>he </a:t>
            </a:r>
            <a:r>
              <a:rPr dirty="0" sz="3000" lang="en-US">
                <a:ea typeface="Times New Roman" panose="02020603050405020304" pitchFamily="18" charset="0"/>
              </a:rPr>
              <a:t>location of the placenta </a:t>
            </a:r>
          </a:p>
          <a:p>
            <a:pPr algn="just" indent="-514350" lvl="3" marL="1657350">
              <a:spcBef>
                <a:spcPts val="0"/>
              </a:spcBef>
              <a:buFont typeface="+mj-lt"/>
              <a:buAutoNum type="arabicPeriod"/>
            </a:pPr>
            <a:r>
              <a:rPr dirty="0" sz="3000" lang="en-US">
                <a:ea typeface="Times New Roman" panose="02020603050405020304" pitchFamily="18" charset="0"/>
              </a:rPr>
              <a:t>T</a:t>
            </a:r>
            <a:r>
              <a:rPr dirty="0" sz="3000" lang="en-US" smtClean="0">
                <a:ea typeface="Times New Roman" panose="02020603050405020304" pitchFamily="18" charset="0"/>
              </a:rPr>
              <a:t>he </a:t>
            </a:r>
            <a:r>
              <a:rPr dirty="0" sz="3000" lang="en-US">
                <a:ea typeface="Times New Roman" panose="02020603050405020304" pitchFamily="18" charset="0"/>
              </a:rPr>
              <a:t>gestation period. </a:t>
            </a:r>
          </a:p>
        </p:txBody>
      </p:sp>
      <p:sp>
        <p:nvSpPr>
          <p:cNvPr id="1048600" name="Slide Number Placeholder 4"/>
          <p:cNvSpPr>
            <a:spLocks noGrp="1"/>
          </p:cNvSpPr>
          <p:nvPr>
            <p:ph type="sldNum" sz="quarter" idx="12"/>
          </p:nvPr>
        </p:nvSpPr>
        <p:spPr/>
        <p:txBody>
          <a:bodyPr/>
          <a:p>
            <a:fld id="{5F0F26D2-990D-4104-B198-15B1F813F25B}" type="slidenum">
              <a:rPr lang="en-US" smtClean="0"/>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592" name="Title 1"/>
          <p:cNvSpPr>
            <a:spLocks noGrp="1"/>
          </p:cNvSpPr>
          <p:nvPr>
            <p:ph type="title"/>
          </p:nvPr>
        </p:nvSpPr>
        <p:spPr>
          <a:xfrm>
            <a:off x="838200" y="476517"/>
            <a:ext cx="10515600" cy="1133342"/>
          </a:xfrm>
        </p:spPr>
        <p:txBody>
          <a:bodyPr/>
          <a:p>
            <a:pPr algn="ctr"/>
            <a:r>
              <a:rPr dirty="0" lang="en-US" smtClean="0">
                <a:solidFill>
                  <a:srgbClr val="00B0F0"/>
                </a:solidFill>
                <a:latin typeface="+mn-lt"/>
              </a:rPr>
              <a:t>Management of APH (placenta </a:t>
            </a:r>
            <a:r>
              <a:rPr dirty="0" lang="en-US" err="1" smtClean="0">
                <a:solidFill>
                  <a:srgbClr val="00B0F0"/>
                </a:solidFill>
                <a:latin typeface="+mn-lt"/>
              </a:rPr>
              <a:t>previa</a:t>
            </a:r>
            <a:r>
              <a:rPr dirty="0" lang="en-US" smtClean="0">
                <a:solidFill>
                  <a:srgbClr val="00B0F0"/>
                </a:solidFill>
                <a:latin typeface="+mn-lt"/>
              </a:rPr>
              <a:t>)</a:t>
            </a:r>
            <a:endParaRPr dirty="0" lang="en-US">
              <a:solidFill>
                <a:srgbClr val="00B0F0"/>
              </a:solidFill>
              <a:latin typeface="+mn-lt"/>
            </a:endParaRPr>
          </a:p>
        </p:txBody>
      </p:sp>
      <p:sp>
        <p:nvSpPr>
          <p:cNvPr id="1048593" name="Content Placeholder 2"/>
          <p:cNvSpPr>
            <a:spLocks noGrp="1"/>
          </p:cNvSpPr>
          <p:nvPr>
            <p:ph idx="1"/>
          </p:nvPr>
        </p:nvSpPr>
        <p:spPr>
          <a:xfrm>
            <a:off x="838200" y="1893194"/>
            <a:ext cx="10515600" cy="4597758"/>
          </a:xfrm>
        </p:spPr>
        <p:txBody>
          <a:bodyPr/>
          <a:p>
            <a:pPr algn="just" indent="0" lvl="0" marL="0">
              <a:spcBef>
                <a:spcPts val="0"/>
              </a:spcBef>
              <a:buNone/>
            </a:pPr>
            <a:r>
              <a:rPr b="1" dirty="0" lang="en-US">
                <a:solidFill>
                  <a:prstClr val="black"/>
                </a:solidFill>
                <a:ea typeface="Times New Roman" panose="02020603050405020304" pitchFamily="18" charset="0"/>
              </a:rPr>
              <a:t>The aim of management is </a:t>
            </a:r>
            <a:r>
              <a:rPr b="1" dirty="0" lang="en-US" smtClean="0">
                <a:solidFill>
                  <a:prstClr val="black"/>
                </a:solidFill>
                <a:ea typeface="Times New Roman" panose="02020603050405020304" pitchFamily="18" charset="0"/>
              </a:rPr>
              <a:t>to</a:t>
            </a:r>
            <a:r>
              <a:rPr dirty="0" lang="en-US" smtClean="0">
                <a:solidFill>
                  <a:prstClr val="black"/>
                </a:solidFill>
                <a:ea typeface="Times New Roman" panose="02020603050405020304" pitchFamily="18" charset="0"/>
              </a:rPr>
              <a:t>:</a:t>
            </a:r>
          </a:p>
          <a:p>
            <a:pPr lvl="2" marL="914400">
              <a:spcBef>
                <a:spcPts val="0"/>
              </a:spcBef>
            </a:pPr>
            <a:r>
              <a:rPr dirty="0" sz="2800" lang="en-US" smtClean="0">
                <a:solidFill>
                  <a:prstClr val="black"/>
                </a:solidFill>
                <a:ea typeface="Times New Roman" panose="02020603050405020304" pitchFamily="18" charset="0"/>
              </a:rPr>
              <a:t> Control haemorrhage and to try to conserve the pregnancy up to 38 weeks gestation when the </a:t>
            </a:r>
            <a:r>
              <a:rPr dirty="0" sz="2800" lang="en-US" err="1" smtClean="0">
                <a:solidFill>
                  <a:prstClr val="black"/>
                </a:solidFill>
                <a:ea typeface="Times New Roman" panose="02020603050405020304" pitchFamily="18" charset="0"/>
              </a:rPr>
              <a:t>foetus</a:t>
            </a:r>
            <a:r>
              <a:rPr dirty="0" sz="2800" lang="en-US" smtClean="0">
                <a:solidFill>
                  <a:prstClr val="black"/>
                </a:solidFill>
                <a:ea typeface="Times New Roman" panose="02020603050405020304" pitchFamily="18" charset="0"/>
              </a:rPr>
              <a:t> is mature.</a:t>
            </a:r>
          </a:p>
          <a:p>
            <a:pPr lvl="0"/>
            <a:r>
              <a:rPr b="1" dirty="0" lang="en-US" smtClean="0">
                <a:solidFill>
                  <a:prstClr val="black"/>
                </a:solidFill>
                <a:ea typeface="Times New Roman" panose="02020603050405020304" pitchFamily="18" charset="0"/>
              </a:rPr>
              <a:t>Where there is slight vaginal bleeding</a:t>
            </a:r>
            <a:r>
              <a:rPr dirty="0" lang="en-US" smtClean="0">
                <a:solidFill>
                  <a:prstClr val="black"/>
                </a:solidFill>
                <a:ea typeface="Times New Roman" panose="02020603050405020304" pitchFamily="18" charset="0"/>
              </a:rPr>
              <a:t>, </a:t>
            </a:r>
            <a:r>
              <a:rPr dirty="0" lang="en-US" smtClean="0">
                <a:solidFill>
                  <a:srgbClr val="00B0F0"/>
                </a:solidFill>
                <a:ea typeface="Times New Roman" panose="02020603050405020304" pitchFamily="18" charset="0"/>
              </a:rPr>
              <a:t>conservative treatment </a:t>
            </a:r>
            <a:r>
              <a:rPr dirty="0" lang="en-US" smtClean="0">
                <a:solidFill>
                  <a:prstClr val="black"/>
                </a:solidFill>
                <a:ea typeface="Times New Roman" panose="02020603050405020304" pitchFamily="18" charset="0"/>
              </a:rPr>
              <a:t>is started if the pregnancy has not reached 38 weeks of gestation. </a:t>
            </a:r>
          </a:p>
          <a:p>
            <a:pPr lvl="0"/>
            <a:r>
              <a:rPr dirty="0" lang="en-US" smtClean="0">
                <a:solidFill>
                  <a:prstClr val="black"/>
                </a:solidFill>
                <a:ea typeface="Times New Roman" panose="02020603050405020304" pitchFamily="18" charset="0"/>
              </a:rPr>
              <a:t>The patient is admitted for complete bed rest and total care</a:t>
            </a:r>
            <a:endParaRPr dirty="0" lang="en-US" smtClean="0">
              <a:solidFill>
                <a:prstClr val="black"/>
              </a:solidFill>
            </a:endParaRPr>
          </a:p>
          <a:p>
            <a:endParaRPr dirty="0" lang="en-US"/>
          </a:p>
        </p:txBody>
      </p:sp>
      <p:sp>
        <p:nvSpPr>
          <p:cNvPr id="1048594" name="Slide Number Placeholder 4"/>
          <p:cNvSpPr>
            <a:spLocks noGrp="1"/>
          </p:cNvSpPr>
          <p:nvPr>
            <p:ph type="sldNum" sz="quarter" idx="12"/>
          </p:nvPr>
        </p:nvSpPr>
        <p:spPr/>
        <p:txBody>
          <a:bodyPr/>
          <a:p>
            <a:fld id="{5F0F26D2-990D-4104-B198-15B1F813F25B}" type="slidenum">
              <a:rPr lang="en-US" smtClean="0"/>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586" name="Title 1"/>
          <p:cNvSpPr>
            <a:spLocks noGrp="1"/>
          </p:cNvSpPr>
          <p:nvPr>
            <p:ph type="title"/>
          </p:nvPr>
        </p:nvSpPr>
        <p:spPr>
          <a:xfrm>
            <a:off x="838200" y="365126"/>
            <a:ext cx="10515600" cy="1012914"/>
          </a:xfrm>
        </p:spPr>
        <p:txBody>
          <a:bodyPr>
            <a:normAutofit fontScale="90000"/>
          </a:bodyPr>
          <a:p>
            <a:r>
              <a:rPr b="1" dirty="0" lang="en-US" smtClean="0">
                <a:solidFill>
                  <a:srgbClr val="00B0F0"/>
                </a:solidFill>
              </a:rPr>
              <a:t>Conservative Management of placenta </a:t>
            </a:r>
            <a:r>
              <a:rPr b="1" dirty="0" lang="en-US" err="1" smtClean="0">
                <a:solidFill>
                  <a:srgbClr val="00B0F0"/>
                </a:solidFill>
              </a:rPr>
              <a:t>praevia</a:t>
            </a:r>
            <a:endParaRPr b="1" dirty="0" lang="en-US">
              <a:solidFill>
                <a:srgbClr val="00B0F0"/>
              </a:solidFill>
            </a:endParaRPr>
          </a:p>
        </p:txBody>
      </p:sp>
      <p:sp>
        <p:nvSpPr>
          <p:cNvPr id="1048587" name="Content Placeholder 2"/>
          <p:cNvSpPr>
            <a:spLocks noGrp="1"/>
          </p:cNvSpPr>
          <p:nvPr>
            <p:ph idx="1"/>
          </p:nvPr>
        </p:nvSpPr>
        <p:spPr>
          <a:xfrm>
            <a:off x="838200" y="1493949"/>
            <a:ext cx="10515600" cy="4683014"/>
          </a:xfrm>
        </p:spPr>
        <p:txBody>
          <a:bodyPr>
            <a:normAutofit/>
          </a:bodyPr>
          <a:p>
            <a:pPr lvl="2">
              <a:buFont typeface="Wingdings" panose="05000000000000000000" pitchFamily="2" charset="2"/>
              <a:buChar char="Ø"/>
            </a:pPr>
            <a:r>
              <a:rPr dirty="0" sz="2800" lang="en-US" smtClean="0">
                <a:ea typeface="Times New Roman" panose="02020603050405020304" pitchFamily="18" charset="0"/>
              </a:rPr>
              <a:t>Blood </a:t>
            </a:r>
            <a:r>
              <a:rPr dirty="0" sz="2800" lang="en-US">
                <a:ea typeface="Times New Roman" panose="02020603050405020304" pitchFamily="18" charset="0"/>
              </a:rPr>
              <a:t>is taken for HB, grouping and cross </a:t>
            </a:r>
            <a:r>
              <a:rPr dirty="0" sz="2800" lang="en-US" smtClean="0">
                <a:ea typeface="Times New Roman" panose="02020603050405020304" pitchFamily="18" charset="0"/>
              </a:rPr>
              <a:t>matching</a:t>
            </a:r>
          </a:p>
          <a:p>
            <a:pPr lvl="2">
              <a:buFont typeface="Wingdings" panose="05000000000000000000" pitchFamily="2" charset="2"/>
              <a:buChar char="Ø"/>
            </a:pPr>
            <a:r>
              <a:rPr dirty="0" sz="2800" lang="en-US" smtClean="0">
                <a:ea typeface="Times New Roman" panose="02020603050405020304" pitchFamily="18" charset="0"/>
              </a:rPr>
              <a:t>She </a:t>
            </a:r>
            <a:r>
              <a:rPr dirty="0" sz="2800" lang="en-US">
                <a:ea typeface="Times New Roman" panose="02020603050405020304" pitchFamily="18" charset="0"/>
              </a:rPr>
              <a:t>is put on mild sedation like </a:t>
            </a:r>
            <a:r>
              <a:rPr dirty="0" sz="2800" lang="en-US" smtClean="0">
                <a:ea typeface="Times New Roman" panose="02020603050405020304" pitchFamily="18" charset="0"/>
              </a:rPr>
              <a:t>phenobarbitone</a:t>
            </a:r>
          </a:p>
          <a:p>
            <a:pPr lvl="2">
              <a:buFont typeface="Wingdings" panose="05000000000000000000" pitchFamily="2" charset="2"/>
              <a:buChar char="Ø"/>
            </a:pPr>
            <a:r>
              <a:rPr dirty="0" sz="2800" lang="en-US" smtClean="0">
                <a:ea typeface="Times New Roman" panose="02020603050405020304" pitchFamily="18" charset="0"/>
              </a:rPr>
              <a:t>No </a:t>
            </a:r>
            <a:r>
              <a:rPr dirty="0" sz="2800" lang="en-US">
                <a:ea typeface="Times New Roman" panose="02020603050405020304" pitchFamily="18" charset="0"/>
              </a:rPr>
              <a:t>abdominal palpation is done as it may trigger severe </a:t>
            </a:r>
            <a:r>
              <a:rPr dirty="0" sz="2800" lang="en-US" smtClean="0">
                <a:ea typeface="Times New Roman" panose="02020603050405020304" pitchFamily="18" charset="0"/>
              </a:rPr>
              <a:t>bleeding</a:t>
            </a:r>
          </a:p>
          <a:p>
            <a:pPr lvl="2">
              <a:buFont typeface="Wingdings" panose="05000000000000000000" pitchFamily="2" charset="2"/>
              <a:buChar char="Ø"/>
            </a:pPr>
            <a:r>
              <a:rPr dirty="0" sz="2800" lang="en-US" smtClean="0">
                <a:ea typeface="Times New Roman" panose="02020603050405020304" pitchFamily="18" charset="0"/>
              </a:rPr>
              <a:t>Save </a:t>
            </a:r>
            <a:r>
              <a:rPr dirty="0" sz="2800" lang="en-US">
                <a:ea typeface="Times New Roman" panose="02020603050405020304" pitchFamily="18" charset="0"/>
              </a:rPr>
              <a:t>all pads to assess blood </a:t>
            </a:r>
            <a:r>
              <a:rPr dirty="0" sz="2800" lang="en-US" smtClean="0">
                <a:ea typeface="Times New Roman" panose="02020603050405020304" pitchFamily="18" charset="0"/>
              </a:rPr>
              <a:t>loss</a:t>
            </a:r>
          </a:p>
          <a:p>
            <a:pPr lvl="2">
              <a:buFont typeface="Wingdings" panose="05000000000000000000" pitchFamily="2" charset="2"/>
              <a:buChar char="Ø"/>
            </a:pPr>
            <a:r>
              <a:rPr dirty="0" sz="2800" lang="en-US" smtClean="0">
                <a:ea typeface="Times New Roman" panose="02020603050405020304" pitchFamily="18" charset="0"/>
              </a:rPr>
              <a:t>Give </a:t>
            </a:r>
            <a:r>
              <a:rPr dirty="0" sz="2800" lang="en-US">
                <a:ea typeface="Times New Roman" panose="02020603050405020304" pitchFamily="18" charset="0"/>
              </a:rPr>
              <a:t>high protein </a:t>
            </a:r>
            <a:r>
              <a:rPr dirty="0" sz="2800" lang="en-US" smtClean="0">
                <a:ea typeface="Times New Roman" panose="02020603050405020304" pitchFamily="18" charset="0"/>
              </a:rPr>
              <a:t>diet</a:t>
            </a:r>
          </a:p>
          <a:p>
            <a:pPr lvl="2">
              <a:buFont typeface="Wingdings" panose="05000000000000000000" pitchFamily="2" charset="2"/>
              <a:buChar char="Ø"/>
            </a:pPr>
            <a:r>
              <a:rPr dirty="0" sz="2800" lang="en-US" smtClean="0">
                <a:ea typeface="Times New Roman" panose="02020603050405020304" pitchFamily="18" charset="0"/>
              </a:rPr>
              <a:t>Take </a:t>
            </a:r>
            <a:r>
              <a:rPr dirty="0" sz="2800" lang="en-US">
                <a:ea typeface="Times New Roman" panose="02020603050405020304" pitchFamily="18" charset="0"/>
              </a:rPr>
              <a:t>two hourly vital </a:t>
            </a:r>
            <a:r>
              <a:rPr dirty="0" sz="2800" lang="en-US" smtClean="0">
                <a:ea typeface="Times New Roman" panose="02020603050405020304" pitchFamily="18" charset="0"/>
              </a:rPr>
              <a:t>signs</a:t>
            </a:r>
          </a:p>
          <a:p>
            <a:pPr lvl="2">
              <a:buFont typeface="Wingdings" panose="05000000000000000000" pitchFamily="2" charset="2"/>
              <a:buChar char="Ø"/>
            </a:pPr>
            <a:r>
              <a:rPr dirty="0" sz="2800" lang="en-US" smtClean="0">
                <a:ea typeface="Times New Roman" panose="02020603050405020304" pitchFamily="18" charset="0"/>
              </a:rPr>
              <a:t>On </a:t>
            </a:r>
            <a:r>
              <a:rPr dirty="0" sz="2800" lang="en-US">
                <a:ea typeface="Times New Roman" panose="02020603050405020304" pitchFamily="18" charset="0"/>
              </a:rPr>
              <a:t>the third day speculum examination is done to exclude incidental haemorrhage</a:t>
            </a:r>
          </a:p>
          <a:p>
            <a:endParaRPr dirty="0" lang="en-US"/>
          </a:p>
        </p:txBody>
      </p:sp>
      <p:sp>
        <p:nvSpPr>
          <p:cNvPr id="1048588" name="Slide Number Placeholder 4"/>
          <p:cNvSpPr>
            <a:spLocks noGrp="1"/>
          </p:cNvSpPr>
          <p:nvPr>
            <p:ph type="sldNum" sz="quarter" idx="12"/>
          </p:nvPr>
        </p:nvSpPr>
        <p:spPr/>
        <p:txBody>
          <a:bodyPr/>
          <a:p>
            <a:fld id="{5F0F26D2-990D-4104-B198-15B1F813F25B}" type="slidenum">
              <a:rPr lang="en-US" smtClean="0"/>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643" name="Title 1"/>
          <p:cNvSpPr>
            <a:spLocks noGrp="1"/>
          </p:cNvSpPr>
          <p:nvPr>
            <p:ph type="title"/>
          </p:nvPr>
        </p:nvSpPr>
        <p:spPr/>
        <p:txBody>
          <a:bodyPr/>
          <a:p>
            <a:r>
              <a:rPr dirty="0" lang="en-US" smtClean="0">
                <a:solidFill>
                  <a:srgbClr val="00B0F0"/>
                </a:solidFill>
              </a:rPr>
              <a:t>Pathophysiology </a:t>
            </a:r>
            <a:endParaRPr dirty="0" lang="en-US">
              <a:solidFill>
                <a:srgbClr val="00B0F0"/>
              </a:solidFill>
            </a:endParaRPr>
          </a:p>
        </p:txBody>
      </p:sp>
      <p:sp>
        <p:nvSpPr>
          <p:cNvPr id="1048644" name="Content Placeholder 2"/>
          <p:cNvSpPr>
            <a:spLocks noGrp="1"/>
          </p:cNvSpPr>
          <p:nvPr>
            <p:ph idx="1"/>
          </p:nvPr>
        </p:nvSpPr>
        <p:spPr/>
        <p:txBody>
          <a:bodyPr/>
          <a:p>
            <a:pPr indent="0" marL="0">
              <a:buNone/>
            </a:pPr>
            <a:r>
              <a:rPr dirty="0" lang="en-US" smtClean="0"/>
              <a:t>2. Changes in the gastrointestinal system theory</a:t>
            </a:r>
          </a:p>
          <a:p>
            <a:r>
              <a:rPr dirty="0" lang="en-US" smtClean="0"/>
              <a:t>It is well known that the lower </a:t>
            </a:r>
            <a:r>
              <a:rPr dirty="0" lang="en-US" err="1" smtClean="0"/>
              <a:t>oesophageal</a:t>
            </a:r>
            <a:r>
              <a:rPr dirty="0" lang="en-US" smtClean="0"/>
              <a:t> sphincter relaxes during pregnancy due to the elevations in </a:t>
            </a:r>
            <a:r>
              <a:rPr dirty="0" lang="en-US" err="1" smtClean="0"/>
              <a:t>oestrogen</a:t>
            </a:r>
            <a:r>
              <a:rPr dirty="0" lang="en-US" smtClean="0"/>
              <a:t> and progesterone. This leads to an increased incidence of gastro-esophageal reflux disease (GERD) Symptoms in pregnancy and one of the symptoms is nausea and vomiting</a:t>
            </a:r>
          </a:p>
          <a:p>
            <a:r>
              <a:rPr dirty="0" lang="en-US" smtClean="0"/>
              <a:t>Decreased gut </a:t>
            </a:r>
            <a:r>
              <a:rPr dirty="0" lang="en-US" err="1" smtClean="0"/>
              <a:t>mortility</a:t>
            </a:r>
            <a:endParaRPr dirty="0" lang="en-US" smtClean="0"/>
          </a:p>
          <a:p>
            <a:pPr indent="-514350" marL="514350">
              <a:buAutoNum type="arabicPeriod" startAt="3"/>
            </a:pPr>
            <a:r>
              <a:rPr dirty="0" lang="en-US" smtClean="0"/>
              <a:t>Psychological theory : psychological stress increases the symptoms</a:t>
            </a:r>
          </a:p>
          <a:p>
            <a:pPr indent="-514350" marL="514350">
              <a:buAutoNum type="arabicPeriod" startAt="3"/>
            </a:pPr>
            <a:r>
              <a:rPr dirty="0" lang="en-US" smtClean="0"/>
              <a:t>Allergic or </a:t>
            </a:r>
            <a:r>
              <a:rPr dirty="0" lang="en-US" err="1" smtClean="0"/>
              <a:t>immunologicalbasis</a:t>
            </a:r>
            <a:endParaRPr dirty="0" lang="en-US"/>
          </a:p>
        </p:txBody>
      </p:sp>
      <p:sp>
        <p:nvSpPr>
          <p:cNvPr id="1048645" name="Slide Number Placeholder 4"/>
          <p:cNvSpPr>
            <a:spLocks noGrp="1"/>
          </p:cNvSpPr>
          <p:nvPr>
            <p:ph type="sldNum" sz="quarter" idx="12"/>
          </p:nvPr>
        </p:nvSpPr>
        <p:spPr/>
        <p:txBody>
          <a:bodyPr/>
          <a:p>
            <a:fld id="{5F0F26D2-990D-4104-B198-15B1F813F25B}" type="slidenum">
              <a:rPr lang="en-US" smtClean="0"/>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589" name="Title 1"/>
          <p:cNvSpPr>
            <a:spLocks noGrp="1"/>
          </p:cNvSpPr>
          <p:nvPr>
            <p:ph type="title"/>
          </p:nvPr>
        </p:nvSpPr>
        <p:spPr>
          <a:xfrm>
            <a:off x="838200" y="1"/>
            <a:ext cx="10515600" cy="798490"/>
          </a:xfrm>
        </p:spPr>
        <p:txBody>
          <a:bodyPr>
            <a:normAutofit/>
          </a:bodyPr>
          <a:p>
            <a:pPr algn="ctr"/>
            <a:r>
              <a:rPr dirty="0" lang="en-US" smtClean="0">
                <a:solidFill>
                  <a:srgbClr val="00B0F0"/>
                </a:solidFill>
                <a:latin typeface="+mn-lt"/>
              </a:rPr>
              <a:t>Conservative management</a:t>
            </a:r>
            <a:endParaRPr dirty="0" lang="en-US">
              <a:solidFill>
                <a:srgbClr val="00B0F0"/>
              </a:solidFill>
              <a:latin typeface="+mn-lt"/>
            </a:endParaRPr>
          </a:p>
        </p:txBody>
      </p:sp>
      <p:sp>
        <p:nvSpPr>
          <p:cNvPr id="1048590" name="Content Placeholder 2"/>
          <p:cNvSpPr>
            <a:spLocks noGrp="1"/>
          </p:cNvSpPr>
          <p:nvPr>
            <p:ph idx="1"/>
          </p:nvPr>
        </p:nvSpPr>
        <p:spPr>
          <a:xfrm>
            <a:off x="838200" y="1442434"/>
            <a:ext cx="10515600" cy="4734529"/>
          </a:xfrm>
        </p:spPr>
        <p:txBody>
          <a:bodyPr/>
          <a:p>
            <a:r>
              <a:rPr dirty="0" lang="en-US" smtClean="0">
                <a:ea typeface="Times New Roman" panose="02020603050405020304" pitchFamily="18" charset="0"/>
              </a:rPr>
              <a:t>At </a:t>
            </a:r>
            <a:r>
              <a:rPr dirty="0" lang="en-US">
                <a:ea typeface="Times New Roman" panose="02020603050405020304" pitchFamily="18" charset="0"/>
              </a:rPr>
              <a:t>34 weeks scanning is carried out to assess progress and to confirm </a:t>
            </a:r>
            <a:r>
              <a:rPr dirty="0" lang="en-US" smtClean="0">
                <a:ea typeface="Times New Roman" panose="02020603050405020304" pitchFamily="18" charset="0"/>
              </a:rPr>
              <a:t>diagnosis</a:t>
            </a:r>
            <a:endParaRPr dirty="0" sz="4000" lang="en-US" smtClean="0">
              <a:ea typeface="Times New Roman" panose="02020603050405020304" pitchFamily="18" charset="0"/>
            </a:endParaRPr>
          </a:p>
          <a:p>
            <a:r>
              <a:rPr dirty="0" lang="en-US" smtClean="0">
                <a:ea typeface="Times New Roman" panose="02020603050405020304" pitchFamily="18" charset="0"/>
              </a:rPr>
              <a:t>The </a:t>
            </a:r>
            <a:r>
              <a:rPr dirty="0" lang="en-US">
                <a:ea typeface="Times New Roman" panose="02020603050405020304" pitchFamily="18" charset="0"/>
              </a:rPr>
              <a:t>patient should be retained in hospital until the 37th week when Examination Under </a:t>
            </a:r>
            <a:r>
              <a:rPr dirty="0" lang="en-US" err="1">
                <a:ea typeface="Times New Roman" panose="02020603050405020304" pitchFamily="18" charset="0"/>
              </a:rPr>
              <a:t>Anaesthesia</a:t>
            </a:r>
            <a:r>
              <a:rPr dirty="0" lang="en-US">
                <a:ea typeface="Times New Roman" panose="02020603050405020304" pitchFamily="18" charset="0"/>
              </a:rPr>
              <a:t> (EUA) is done in theatre ready for caesarean section in case of </a:t>
            </a:r>
            <a:r>
              <a:rPr dirty="0" lang="en-US" smtClean="0">
                <a:ea typeface="Times New Roman" panose="02020603050405020304" pitchFamily="18" charset="0"/>
              </a:rPr>
              <a:t>severe bleeding</a:t>
            </a:r>
            <a:endParaRPr dirty="0" sz="4000" lang="en-US" smtClean="0">
              <a:ea typeface="Times New Roman" panose="02020603050405020304" pitchFamily="18" charset="0"/>
            </a:endParaRPr>
          </a:p>
          <a:p>
            <a:r>
              <a:rPr dirty="0" lang="en-US" smtClean="0">
                <a:ea typeface="Times New Roman" panose="02020603050405020304" pitchFamily="18" charset="0"/>
              </a:rPr>
              <a:t>In </a:t>
            </a:r>
            <a:r>
              <a:rPr dirty="0" lang="en-US">
                <a:ea typeface="Times New Roman" panose="02020603050405020304" pitchFamily="18" charset="0"/>
              </a:rPr>
              <a:t>placenta </a:t>
            </a:r>
            <a:r>
              <a:rPr dirty="0" lang="en-US" err="1">
                <a:ea typeface="Times New Roman" panose="02020603050405020304" pitchFamily="18" charset="0"/>
              </a:rPr>
              <a:t>praevia</a:t>
            </a:r>
            <a:r>
              <a:rPr dirty="0" lang="en-US">
                <a:ea typeface="Times New Roman" panose="02020603050405020304" pitchFamily="18" charset="0"/>
              </a:rPr>
              <a:t> </a:t>
            </a:r>
            <a:r>
              <a:rPr b="1" dirty="0" lang="en-US">
                <a:ea typeface="Times New Roman" panose="02020603050405020304" pitchFamily="18" charset="0"/>
              </a:rPr>
              <a:t>type one and two </a:t>
            </a:r>
            <a:r>
              <a:rPr dirty="0" lang="en-US">
                <a:ea typeface="Times New Roman" panose="02020603050405020304" pitchFamily="18" charset="0"/>
              </a:rPr>
              <a:t>and if placenta is anterior, the membranes are ruptured and spontaneous delivery awaited. </a:t>
            </a:r>
            <a:r>
              <a:rPr dirty="0" lang="en-US" err="1" smtClean="0">
                <a:ea typeface="Times New Roman" panose="02020603050405020304" pitchFamily="18" charset="0"/>
              </a:rPr>
              <a:t>Labour</a:t>
            </a:r>
            <a:r>
              <a:rPr dirty="0" lang="en-US" smtClean="0">
                <a:ea typeface="Times New Roman" panose="02020603050405020304" pitchFamily="18" charset="0"/>
              </a:rPr>
              <a:t> </a:t>
            </a:r>
            <a:r>
              <a:rPr dirty="0" lang="en-US">
                <a:ea typeface="Times New Roman" panose="02020603050405020304" pitchFamily="18" charset="0"/>
              </a:rPr>
              <a:t>is induced with oxytocin </a:t>
            </a:r>
            <a:r>
              <a:rPr dirty="0" lang="en-US" smtClean="0">
                <a:ea typeface="Times New Roman" panose="02020603050405020304" pitchFamily="18" charset="0"/>
              </a:rPr>
              <a:t>drug</a:t>
            </a:r>
            <a:endParaRPr dirty="0" sz="4000" lang="en-US" smtClean="0">
              <a:ea typeface="Times New Roman" panose="02020603050405020304" pitchFamily="18" charset="0"/>
            </a:endParaRPr>
          </a:p>
          <a:p>
            <a:r>
              <a:rPr dirty="0" lang="en-US" smtClean="0">
                <a:ea typeface="Times New Roman" panose="02020603050405020304" pitchFamily="18" charset="0"/>
              </a:rPr>
              <a:t>In </a:t>
            </a:r>
            <a:r>
              <a:rPr dirty="0" lang="en-US">
                <a:ea typeface="Times New Roman" panose="02020603050405020304" pitchFamily="18" charset="0"/>
              </a:rPr>
              <a:t>placenta </a:t>
            </a:r>
            <a:r>
              <a:rPr dirty="0" lang="en-US" err="1">
                <a:ea typeface="Times New Roman" panose="02020603050405020304" pitchFamily="18" charset="0"/>
              </a:rPr>
              <a:t>praevia</a:t>
            </a:r>
            <a:r>
              <a:rPr dirty="0" lang="en-US">
                <a:ea typeface="Times New Roman" panose="02020603050405020304" pitchFamily="18" charset="0"/>
              </a:rPr>
              <a:t> type two </a:t>
            </a:r>
            <a:r>
              <a:rPr b="1" dirty="0" lang="en-US">
                <a:ea typeface="Times New Roman" panose="02020603050405020304" pitchFamily="18" charset="0"/>
              </a:rPr>
              <a:t>with placenta posteriorly situated </a:t>
            </a:r>
            <a:r>
              <a:rPr dirty="0" lang="en-US">
                <a:ea typeface="Times New Roman" panose="02020603050405020304" pitchFamily="18" charset="0"/>
              </a:rPr>
              <a:t>and in type three and four, caesarean section is </a:t>
            </a:r>
            <a:r>
              <a:rPr dirty="0" lang="en-US" smtClean="0">
                <a:ea typeface="Times New Roman" panose="02020603050405020304" pitchFamily="18" charset="0"/>
              </a:rPr>
              <a:t>performed</a:t>
            </a:r>
          </a:p>
          <a:p>
            <a:endParaRPr dirty="0" sz="4000" lang="en-US">
              <a:ea typeface="Times New Roman" panose="02020603050405020304" pitchFamily="18" charset="0"/>
            </a:endParaRPr>
          </a:p>
          <a:p>
            <a:endParaRPr dirty="0" lang="en-US"/>
          </a:p>
        </p:txBody>
      </p:sp>
      <p:sp>
        <p:nvSpPr>
          <p:cNvPr id="1048591" name="Slide Number Placeholder 4"/>
          <p:cNvSpPr>
            <a:spLocks noGrp="1"/>
          </p:cNvSpPr>
          <p:nvPr>
            <p:ph type="sldNum" sz="quarter" idx="12"/>
          </p:nvPr>
        </p:nvSpPr>
        <p:spPr/>
        <p:txBody>
          <a:bodyPr/>
          <a:p>
            <a:fld id="{5F0F26D2-990D-4104-B198-15B1F813F25B}" type="slidenum">
              <a:rPr lang="en-US" smtClean="0"/>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595" name="Title 1"/>
          <p:cNvSpPr>
            <a:spLocks noGrp="1"/>
          </p:cNvSpPr>
          <p:nvPr>
            <p:ph type="title"/>
          </p:nvPr>
        </p:nvSpPr>
        <p:spPr>
          <a:xfrm>
            <a:off x="838200" y="128788"/>
            <a:ext cx="10515600" cy="631065"/>
          </a:xfrm>
        </p:spPr>
        <p:txBody>
          <a:bodyPr>
            <a:normAutofit fontScale="90000"/>
          </a:bodyPr>
          <a:p>
            <a:pPr algn="ctr"/>
            <a:r>
              <a:rPr dirty="0" lang="en-US" smtClean="0">
                <a:solidFill>
                  <a:srgbClr val="00B0F0"/>
                </a:solidFill>
              </a:rPr>
              <a:t>ACTIVE Management of placenta </a:t>
            </a:r>
            <a:r>
              <a:rPr dirty="0" lang="en-US" err="1" smtClean="0">
                <a:solidFill>
                  <a:srgbClr val="00B0F0"/>
                </a:solidFill>
              </a:rPr>
              <a:t>praevia</a:t>
            </a:r>
            <a:endParaRPr dirty="0" lang="en-US">
              <a:solidFill>
                <a:srgbClr val="00B0F0"/>
              </a:solidFill>
            </a:endParaRPr>
          </a:p>
        </p:txBody>
      </p:sp>
      <p:sp>
        <p:nvSpPr>
          <p:cNvPr id="1048596" name="Content Placeholder 2"/>
          <p:cNvSpPr>
            <a:spLocks noGrp="1"/>
          </p:cNvSpPr>
          <p:nvPr>
            <p:ph idx="1"/>
          </p:nvPr>
        </p:nvSpPr>
        <p:spPr>
          <a:xfrm>
            <a:off x="838200" y="940158"/>
            <a:ext cx="10515600" cy="5615188"/>
          </a:xfrm>
        </p:spPr>
        <p:txBody>
          <a:bodyPr>
            <a:normAutofit fontScale="96429" lnSpcReduction="20000"/>
          </a:bodyPr>
          <a:p>
            <a:pPr lvl="2">
              <a:buFont typeface="Wingdings" panose="05000000000000000000" pitchFamily="2" charset="2"/>
              <a:buChar char="Ø"/>
            </a:pPr>
            <a:r>
              <a:rPr b="1" dirty="0" sz="2800" lang="en-US" smtClean="0"/>
              <a:t>If bleeding moderate or severe  this an obstetric emergency </a:t>
            </a:r>
          </a:p>
          <a:p>
            <a:pPr lvl="2">
              <a:buFont typeface="Wingdings" panose="05000000000000000000" pitchFamily="2" charset="2"/>
              <a:buChar char="Ø"/>
            </a:pPr>
            <a:r>
              <a:rPr b="1" dirty="0" sz="2800" lang="en-US" smtClean="0"/>
              <a:t>Shout for help call obstetrician, theater team, </a:t>
            </a:r>
            <a:r>
              <a:rPr b="1" dirty="0" sz="2800" lang="en-US" err="1" smtClean="0"/>
              <a:t>paediatrician</a:t>
            </a:r>
            <a:r>
              <a:rPr b="1" dirty="0" sz="2800" lang="en-US"/>
              <a:t>,</a:t>
            </a:r>
            <a:r>
              <a:rPr b="1" dirty="0" sz="2800" lang="en-US" smtClean="0"/>
              <a:t> laboratory team and prepare for C/S regardless of the type of APH or condition of the </a:t>
            </a:r>
            <a:r>
              <a:rPr b="1" dirty="0" sz="2800" lang="en-US" err="1" smtClean="0"/>
              <a:t>foetus</a:t>
            </a:r>
            <a:r>
              <a:rPr b="1" dirty="0" sz="2800" lang="en-US" smtClean="0"/>
              <a:t> or the gestation to prevent maternal death.</a:t>
            </a:r>
            <a:endParaRPr b="1" dirty="0" sz="2800" lang="en-US"/>
          </a:p>
          <a:p>
            <a:pPr lvl="2">
              <a:buFont typeface="Wingdings" panose="05000000000000000000" pitchFamily="2" charset="2"/>
              <a:buChar char="Ø"/>
            </a:pPr>
            <a:r>
              <a:rPr dirty="0" sz="2800" lang="en-US"/>
              <a:t>G</a:t>
            </a:r>
            <a:r>
              <a:rPr dirty="0" sz="2800" lang="en-US" smtClean="0"/>
              <a:t>ive IV fluids normal saline </a:t>
            </a:r>
            <a:r>
              <a:rPr dirty="0" sz="2800" lang="en-US"/>
              <a:t> </a:t>
            </a:r>
            <a:r>
              <a:rPr dirty="0" sz="2800" lang="en-US" smtClean="0"/>
              <a:t>or ringers lactate rapidly to correct hypovolemia, collect blood for HB, GXM and clotting time.</a:t>
            </a:r>
          </a:p>
          <a:p>
            <a:pPr lvl="2">
              <a:buFont typeface="Wingdings" panose="05000000000000000000" pitchFamily="2" charset="2"/>
              <a:buChar char="Ø"/>
            </a:pPr>
            <a:r>
              <a:rPr dirty="0" sz="2800" lang="en-US" smtClean="0"/>
              <a:t>Give analgesics for pain e.g. pethidine 100mgs  or morphine 10 mgs </a:t>
            </a:r>
          </a:p>
          <a:p>
            <a:pPr lvl="2">
              <a:buFont typeface="Wingdings" panose="05000000000000000000" pitchFamily="2" charset="2"/>
              <a:buChar char="Ø"/>
            </a:pPr>
            <a:r>
              <a:rPr dirty="0" sz="2800" lang="en-US" smtClean="0"/>
              <a:t>Transfuse when blood is ready.</a:t>
            </a:r>
          </a:p>
          <a:p>
            <a:pPr lvl="2">
              <a:buFont typeface="Wingdings" panose="05000000000000000000" pitchFamily="2" charset="2"/>
              <a:buChar char="Ø"/>
            </a:pPr>
            <a:r>
              <a:rPr dirty="0" sz="2800" lang="en-US" smtClean="0"/>
              <a:t>Prepare the woman physically and psychologically  for emergency caesarean section (EMC/S) and be prepared to receive an asphyxiated baby.</a:t>
            </a:r>
            <a:r>
              <a:rPr dirty="0" sz="2800" lang="en-US">
                <a:latin typeface="Arial" panose="020B0604020202020204" pitchFamily="34" charset="0"/>
                <a:ea typeface="Times New Roman" panose="02020603050405020304" pitchFamily="18" charset="0"/>
              </a:rPr>
              <a:t> </a:t>
            </a:r>
            <a:endParaRPr dirty="0" sz="2800" lang="en-US"/>
          </a:p>
        </p:txBody>
      </p:sp>
      <p:sp>
        <p:nvSpPr>
          <p:cNvPr id="1048597" name="Slide Number Placeholder 4"/>
          <p:cNvSpPr>
            <a:spLocks noGrp="1"/>
          </p:cNvSpPr>
          <p:nvPr>
            <p:ph type="sldNum" sz="quarter" idx="12"/>
          </p:nvPr>
        </p:nvSpPr>
        <p:spPr/>
        <p:txBody>
          <a:bodyPr/>
          <a:p>
            <a:fld id="{5F0F26D2-990D-4104-B198-15B1F813F25B}" type="slidenum">
              <a:rPr lang="en-US" smtClean="0"/>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601" name="Title 1"/>
          <p:cNvSpPr>
            <a:spLocks noGrp="1"/>
          </p:cNvSpPr>
          <p:nvPr>
            <p:ph type="title"/>
          </p:nvPr>
        </p:nvSpPr>
        <p:spPr/>
        <p:txBody>
          <a:bodyPr/>
          <a:p>
            <a:pPr algn="ctr"/>
            <a:r>
              <a:rPr dirty="0" lang="en-US" smtClean="0">
                <a:solidFill>
                  <a:srgbClr val="00B0F0"/>
                </a:solidFill>
              </a:rPr>
              <a:t>Active management of APH</a:t>
            </a:r>
            <a:endParaRPr dirty="0" lang="en-US">
              <a:solidFill>
                <a:srgbClr val="00B0F0"/>
              </a:solidFill>
            </a:endParaRPr>
          </a:p>
        </p:txBody>
      </p:sp>
      <p:sp>
        <p:nvSpPr>
          <p:cNvPr id="1048602" name="Content Placeholder 2"/>
          <p:cNvSpPr>
            <a:spLocks noGrp="1"/>
          </p:cNvSpPr>
          <p:nvPr>
            <p:ph idx="1"/>
          </p:nvPr>
        </p:nvSpPr>
        <p:spPr/>
        <p:txBody>
          <a:bodyPr>
            <a:normAutofit fontScale="96429" lnSpcReduction="10000"/>
          </a:bodyPr>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Patient or partner if patient is not stable to give  informed consent </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Take observations TPR/BP and FHR assess general state of mother. </a:t>
            </a:r>
            <a:endParaRPr altLang="en-US" dirty="0" sz="2800" kern="0" lang="en-US">
              <a:solidFill>
                <a:srgbClr val="000000"/>
              </a:solidFill>
              <a:cs typeface="Arial"/>
            </a:endParaRP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Emergency </a:t>
            </a:r>
            <a:r>
              <a:rPr altLang="en-US" dirty="0" sz="2800" kern="0" lang="en-US">
                <a:solidFill>
                  <a:srgbClr val="000000"/>
                </a:solidFill>
                <a:cs typeface="Arial"/>
              </a:rPr>
              <a:t>blood group o –</a:t>
            </a:r>
            <a:r>
              <a:rPr altLang="en-US" dirty="0" sz="2800" kern="0" lang="en-US" err="1">
                <a:solidFill>
                  <a:srgbClr val="000000"/>
                </a:solidFill>
                <a:cs typeface="Arial"/>
              </a:rPr>
              <a:t>ve</a:t>
            </a:r>
            <a:r>
              <a:rPr altLang="en-US" dirty="0" sz="2800" kern="0" lang="en-US">
                <a:solidFill>
                  <a:srgbClr val="000000"/>
                </a:solidFill>
                <a:cs typeface="Arial"/>
              </a:rPr>
              <a:t> </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Monitor intake </a:t>
            </a:r>
            <a:r>
              <a:rPr altLang="en-US" dirty="0" sz="2800" kern="0" lang="en-US">
                <a:solidFill>
                  <a:srgbClr val="000000"/>
                </a:solidFill>
                <a:cs typeface="Arial"/>
              </a:rPr>
              <a:t>&amp; </a:t>
            </a:r>
            <a:r>
              <a:rPr altLang="en-US" dirty="0" sz="2800" kern="0" lang="en-US" smtClean="0">
                <a:solidFill>
                  <a:srgbClr val="000000"/>
                </a:solidFill>
                <a:cs typeface="Arial"/>
              </a:rPr>
              <a:t>output,</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Comforting </a:t>
            </a:r>
            <a:r>
              <a:rPr altLang="en-US" dirty="0" sz="2800" kern="0" lang="en-US">
                <a:solidFill>
                  <a:srgbClr val="000000"/>
                </a:solidFill>
                <a:cs typeface="Arial"/>
              </a:rPr>
              <a:t>mother </a:t>
            </a:r>
            <a:r>
              <a:rPr altLang="en-US" dirty="0" sz="2800" kern="0" lang="en-US" smtClean="0">
                <a:solidFill>
                  <a:srgbClr val="000000"/>
                </a:solidFill>
                <a:cs typeface="Arial"/>
              </a:rPr>
              <a:t>&amp; </a:t>
            </a:r>
            <a:r>
              <a:rPr altLang="en-US" dirty="0" sz="2800" kern="0" lang="en-US" err="1" smtClean="0">
                <a:solidFill>
                  <a:srgbClr val="000000"/>
                </a:solidFill>
                <a:cs typeface="Arial"/>
              </a:rPr>
              <a:t>Ssupport</a:t>
            </a:r>
            <a:r>
              <a:rPr altLang="en-US" dirty="0" sz="2800" kern="0" lang="en-US" smtClean="0">
                <a:solidFill>
                  <a:srgbClr val="000000"/>
                </a:solidFill>
                <a:cs typeface="Arial"/>
              </a:rPr>
              <a:t> partner by </a:t>
            </a:r>
            <a:r>
              <a:rPr altLang="en-US" dirty="0" sz="2800" kern="0" lang="en-US">
                <a:solidFill>
                  <a:srgbClr val="000000"/>
                </a:solidFill>
                <a:cs typeface="Arial"/>
              </a:rPr>
              <a:t>sharing information </a:t>
            </a:r>
          </a:p>
          <a:p>
            <a:pPr fontAlgn="base" lvl="2">
              <a:lnSpc>
                <a:spcPct val="100000"/>
              </a:lnSpc>
              <a:spcBef>
                <a:spcPct val="20000"/>
              </a:spcBef>
              <a:spcAft>
                <a:spcPct val="0"/>
              </a:spcAft>
              <a:buFont typeface="Wingdings" panose="05000000000000000000" pitchFamily="2" charset="2"/>
              <a:buChar char="Ø"/>
            </a:pPr>
            <a:r>
              <a:rPr altLang="en-US" dirty="0" sz="2800" kern="0" lang="en-US" smtClean="0">
                <a:solidFill>
                  <a:srgbClr val="000000"/>
                </a:solidFill>
                <a:cs typeface="Arial"/>
              </a:rPr>
              <a:t>placenta II posterior, type </a:t>
            </a:r>
            <a:r>
              <a:rPr altLang="en-US" dirty="0" sz="2800" kern="0" lang="en-US">
                <a:solidFill>
                  <a:srgbClr val="000000"/>
                </a:solidFill>
                <a:cs typeface="Arial"/>
              </a:rPr>
              <a:t>3,4 require </a:t>
            </a:r>
            <a:r>
              <a:rPr altLang="en-US" dirty="0" sz="2800" kern="0" lang="en-US" err="1">
                <a:solidFill>
                  <a:srgbClr val="000000"/>
                </a:solidFill>
                <a:cs typeface="Arial"/>
              </a:rPr>
              <a:t>c.s</a:t>
            </a:r>
            <a:r>
              <a:rPr altLang="en-US" dirty="0" sz="2800" kern="0" lang="en-US">
                <a:solidFill>
                  <a:srgbClr val="000000"/>
                </a:solidFill>
                <a:cs typeface="Arial"/>
              </a:rPr>
              <a:t> </a:t>
            </a:r>
            <a:r>
              <a:rPr altLang="en-US" dirty="0" sz="2800" kern="0" lang="en-US" smtClean="0">
                <a:solidFill>
                  <a:srgbClr val="000000"/>
                </a:solidFill>
                <a:cs typeface="Arial"/>
              </a:rPr>
              <a:t>even if </a:t>
            </a:r>
            <a:r>
              <a:rPr altLang="en-US" dirty="0" sz="2800" kern="0" lang="en-US">
                <a:solidFill>
                  <a:srgbClr val="000000"/>
                </a:solidFill>
                <a:cs typeface="Arial"/>
              </a:rPr>
              <a:t>the baby </a:t>
            </a:r>
            <a:r>
              <a:rPr altLang="en-US" dirty="0" sz="2800" kern="0" lang="en-US" smtClean="0">
                <a:solidFill>
                  <a:srgbClr val="000000"/>
                </a:solidFill>
                <a:cs typeface="Arial"/>
              </a:rPr>
              <a:t>is dead </a:t>
            </a:r>
            <a:r>
              <a:rPr altLang="en-US" dirty="0" sz="2800" kern="0" lang="en-US">
                <a:solidFill>
                  <a:srgbClr val="000000"/>
                </a:solidFill>
                <a:cs typeface="Arial"/>
              </a:rPr>
              <a:t>to stop hemorrhage &amp; prevent maternal death </a:t>
            </a:r>
          </a:p>
          <a:p>
            <a:pPr fontAlgn="base" indent="-342900" lvl="0" marL="342900">
              <a:lnSpc>
                <a:spcPct val="100000"/>
              </a:lnSpc>
              <a:spcBef>
                <a:spcPct val="20000"/>
              </a:spcBef>
              <a:spcAft>
                <a:spcPct val="0"/>
              </a:spcAft>
              <a:buFontTx/>
              <a:buChar char="•"/>
            </a:pPr>
            <a:endParaRPr altLang="en-US" dirty="0" sz="3200" kern="0" lang="ar-SA">
              <a:solidFill>
                <a:srgbClr val="000000"/>
              </a:solidFill>
              <a:latin typeface="Comic Sans MS"/>
              <a:cs typeface="Arial"/>
            </a:endParaRPr>
          </a:p>
          <a:p>
            <a:endParaRPr dirty="0" lang="en-US"/>
          </a:p>
        </p:txBody>
      </p:sp>
      <p:sp>
        <p:nvSpPr>
          <p:cNvPr id="1048603" name="Slide Number Placeholder 4"/>
          <p:cNvSpPr>
            <a:spLocks noGrp="1"/>
          </p:cNvSpPr>
          <p:nvPr>
            <p:ph type="sldNum" sz="quarter" idx="12"/>
          </p:nvPr>
        </p:nvSpPr>
        <p:spPr/>
        <p:txBody>
          <a:bodyPr/>
          <a:p>
            <a:fld id="{5F0F26D2-990D-4104-B198-15B1F813F25B}" type="slidenum">
              <a:rPr lang="en-US" smtClean="0"/>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884" name="Title 1"/>
          <p:cNvSpPr>
            <a:spLocks noGrp="1"/>
          </p:cNvSpPr>
          <p:nvPr>
            <p:ph type="title"/>
          </p:nvPr>
        </p:nvSpPr>
        <p:spPr>
          <a:xfrm>
            <a:off x="838200" y="90153"/>
            <a:ext cx="10515600" cy="888642"/>
          </a:xfrm>
        </p:spPr>
        <p:txBody>
          <a:bodyPr>
            <a:normAutofit/>
          </a:bodyPr>
          <a:p>
            <a:pPr algn="ctr"/>
            <a:r>
              <a:rPr dirty="0" lang="en-US" smtClean="0">
                <a:solidFill>
                  <a:srgbClr val="00B0F0"/>
                </a:solidFill>
              </a:rPr>
              <a:t>complications</a:t>
            </a:r>
            <a:endParaRPr dirty="0" lang="en-US">
              <a:solidFill>
                <a:srgbClr val="00B0F0"/>
              </a:solidFill>
            </a:endParaRPr>
          </a:p>
        </p:txBody>
      </p:sp>
      <p:sp>
        <p:nvSpPr>
          <p:cNvPr id="1048885" name="Content Placeholder 2"/>
          <p:cNvSpPr>
            <a:spLocks noGrp="1"/>
          </p:cNvSpPr>
          <p:nvPr>
            <p:ph idx="1"/>
          </p:nvPr>
        </p:nvSpPr>
        <p:spPr>
          <a:xfrm>
            <a:off x="838200" y="1068946"/>
            <a:ext cx="10515600" cy="5108017"/>
          </a:xfrm>
        </p:spPr>
        <p:txBody>
          <a:bodyPr>
            <a:normAutofit fontScale="96429" lnSpcReduction="20000"/>
          </a:bodyPr>
          <a:p>
            <a:pPr fontAlgn="base" indent="-514350" lvl="2" marL="1428750">
              <a:lnSpc>
                <a:spcPct val="100000"/>
              </a:lnSpc>
              <a:spcBef>
                <a:spcPct val="20000"/>
              </a:spcBef>
              <a:spcAft>
                <a:spcPct val="0"/>
              </a:spcAft>
              <a:buFont typeface="+mj-lt"/>
              <a:buAutoNum type="arabicPeriod"/>
            </a:pPr>
            <a:r>
              <a:rPr altLang="en-US" b="1" dirty="0" sz="2800" kern="0" lang="en-US">
                <a:solidFill>
                  <a:srgbClr val="000000"/>
                </a:solidFill>
                <a:cs typeface="Arial"/>
              </a:rPr>
              <a:t>M</a:t>
            </a:r>
            <a:r>
              <a:rPr altLang="en-US" b="1" dirty="0" sz="2800" kern="0" lang="en-US" smtClean="0">
                <a:solidFill>
                  <a:srgbClr val="000000"/>
                </a:solidFill>
                <a:cs typeface="Arial"/>
              </a:rPr>
              <a:t>aternal shock</a:t>
            </a:r>
            <a:r>
              <a:rPr altLang="en-US" dirty="0" sz="2800" kern="0" lang="en-US" smtClean="0">
                <a:solidFill>
                  <a:srgbClr val="000000"/>
                </a:solidFill>
                <a:cs typeface="Arial"/>
              </a:rPr>
              <a:t>, resulting from blood loss and </a:t>
            </a:r>
            <a:r>
              <a:rPr altLang="en-US" dirty="0" sz="2800" kern="0" lang="en-US" err="1" smtClean="0">
                <a:solidFill>
                  <a:srgbClr val="000000"/>
                </a:solidFill>
                <a:cs typeface="Arial"/>
              </a:rPr>
              <a:t>hypovolaemia</a:t>
            </a:r>
            <a:endParaRPr altLang="en-US" dirty="0" sz="2800" kern="0" lang="en-US" smtClean="0">
              <a:solidFill>
                <a:srgbClr val="000000"/>
              </a:solidFill>
              <a:cs typeface="Arial"/>
            </a:endParaRPr>
          </a:p>
          <a:p>
            <a:pPr fontAlgn="base" indent="-514350" lvl="2" marL="1428750">
              <a:lnSpc>
                <a:spcPct val="100000"/>
              </a:lnSpc>
              <a:spcBef>
                <a:spcPct val="20000"/>
              </a:spcBef>
              <a:spcAft>
                <a:spcPct val="0"/>
              </a:spcAft>
              <a:buFont typeface="+mj-lt"/>
              <a:buAutoNum type="arabicPeriod"/>
            </a:pPr>
            <a:r>
              <a:rPr altLang="en-US" b="1" dirty="0" sz="2800" kern="0" lang="en-US">
                <a:solidFill>
                  <a:srgbClr val="000000"/>
                </a:solidFill>
                <a:cs typeface="Arial"/>
              </a:rPr>
              <a:t>M</a:t>
            </a:r>
            <a:r>
              <a:rPr altLang="en-US" b="1" dirty="0" sz="2800" kern="0" lang="en-US" smtClean="0">
                <a:solidFill>
                  <a:srgbClr val="000000"/>
                </a:solidFill>
                <a:cs typeface="Arial"/>
              </a:rPr>
              <a:t>aternal death</a:t>
            </a:r>
            <a:r>
              <a:rPr altLang="en-US" dirty="0" sz="2800" kern="0" lang="en-US" smtClean="0">
                <a:solidFill>
                  <a:srgbClr val="000000"/>
                </a:solidFill>
                <a:cs typeface="Arial"/>
              </a:rPr>
              <a:t>, a very rare outcome </a:t>
            </a:r>
          </a:p>
          <a:p>
            <a:pPr fontAlgn="base" indent="-514350" lvl="2" marL="1428750">
              <a:lnSpc>
                <a:spcPct val="100000"/>
              </a:lnSpc>
              <a:spcBef>
                <a:spcPct val="20000"/>
              </a:spcBef>
              <a:spcAft>
                <a:spcPct val="0"/>
              </a:spcAft>
              <a:buFont typeface="+mj-lt"/>
              <a:buAutoNum type="arabicPeriod"/>
            </a:pPr>
            <a:r>
              <a:rPr altLang="en-US" b="1" dirty="0" sz="2800" kern="0" lang="en-US">
                <a:solidFill>
                  <a:srgbClr val="000000"/>
                </a:solidFill>
                <a:cs typeface="Arial"/>
              </a:rPr>
              <a:t>F</a:t>
            </a:r>
            <a:r>
              <a:rPr altLang="en-US" b="1" dirty="0" sz="2800" kern="0" lang="en-US" smtClean="0">
                <a:solidFill>
                  <a:srgbClr val="000000"/>
                </a:solidFill>
                <a:cs typeface="Arial"/>
              </a:rPr>
              <a:t>etal hypoxia </a:t>
            </a:r>
            <a:r>
              <a:rPr altLang="en-US" dirty="0" sz="2800" kern="0" lang="en-US" smtClean="0">
                <a:solidFill>
                  <a:srgbClr val="000000"/>
                </a:solidFill>
                <a:cs typeface="Arial"/>
              </a:rPr>
              <a:t>and its </a:t>
            </a:r>
            <a:r>
              <a:rPr altLang="en-US" dirty="0" sz="2800" kern="0" lang="en-US" err="1" smtClean="0">
                <a:solidFill>
                  <a:srgbClr val="000000"/>
                </a:solidFill>
                <a:cs typeface="Arial"/>
              </a:rPr>
              <a:t>sequelae</a:t>
            </a:r>
            <a:r>
              <a:rPr altLang="en-US" dirty="0" sz="2800" kern="0" lang="en-US" smtClean="0">
                <a:solidFill>
                  <a:srgbClr val="000000"/>
                </a:solidFill>
                <a:cs typeface="Arial"/>
              </a:rPr>
              <a:t> due to placental separation</a:t>
            </a:r>
          </a:p>
          <a:p>
            <a:pPr fontAlgn="base" indent="-514350" lvl="2" marL="1428750">
              <a:lnSpc>
                <a:spcPct val="100000"/>
              </a:lnSpc>
              <a:spcBef>
                <a:spcPct val="20000"/>
              </a:spcBef>
              <a:spcAft>
                <a:spcPct val="0"/>
              </a:spcAft>
              <a:buFont typeface="+mj-lt"/>
              <a:buAutoNum type="arabicPeriod"/>
            </a:pPr>
            <a:r>
              <a:rPr altLang="en-US" b="1" dirty="0" sz="2800" kern="0" lang="en-US">
                <a:solidFill>
                  <a:srgbClr val="000000"/>
                </a:solidFill>
                <a:cs typeface="Arial"/>
              </a:rPr>
              <a:t>F</a:t>
            </a:r>
            <a:r>
              <a:rPr altLang="en-US" b="1" dirty="0" sz="2800" kern="0" lang="en-US" smtClean="0">
                <a:solidFill>
                  <a:srgbClr val="000000"/>
                </a:solidFill>
                <a:cs typeface="Arial"/>
              </a:rPr>
              <a:t>etal death, </a:t>
            </a:r>
            <a:r>
              <a:rPr altLang="en-US" dirty="0" sz="2800" kern="0" lang="en-US" smtClean="0">
                <a:solidFill>
                  <a:srgbClr val="000000"/>
                </a:solidFill>
                <a:cs typeface="Arial"/>
              </a:rPr>
              <a:t>depending on gestation and amount of blood loss</a:t>
            </a:r>
          </a:p>
          <a:p>
            <a:pPr fontAlgn="base" indent="-514350" lvl="2" marL="1428750">
              <a:lnSpc>
                <a:spcPct val="100000"/>
              </a:lnSpc>
              <a:spcBef>
                <a:spcPct val="20000"/>
              </a:spcBef>
              <a:spcAft>
                <a:spcPct val="0"/>
              </a:spcAft>
              <a:buFont typeface="+mj-lt"/>
              <a:buAutoNum type="arabicPeriod"/>
            </a:pPr>
            <a:r>
              <a:rPr altLang="en-US" b="1" dirty="0" sz="2800" kern="0" lang="en-US">
                <a:solidFill>
                  <a:srgbClr val="000000"/>
                </a:solidFill>
                <a:cs typeface="Arial"/>
              </a:rPr>
              <a:t>A</a:t>
            </a:r>
            <a:r>
              <a:rPr altLang="en-US" b="1" dirty="0" sz="2800" kern="0" lang="en-US" smtClean="0">
                <a:solidFill>
                  <a:srgbClr val="000000"/>
                </a:solidFill>
                <a:cs typeface="Arial"/>
              </a:rPr>
              <a:t>nesthetic and surgical complications</a:t>
            </a:r>
            <a:r>
              <a:rPr altLang="en-US" dirty="0" sz="2800" kern="0" lang="en-US" smtClean="0">
                <a:solidFill>
                  <a:srgbClr val="000000"/>
                </a:solidFill>
                <a:cs typeface="Arial"/>
              </a:rPr>
              <a:t>, which are more common in women with major degrees of placenta </a:t>
            </a:r>
            <a:r>
              <a:rPr altLang="en-US" dirty="0" sz="2800" kern="0" lang="en-US" err="1" smtClean="0">
                <a:solidFill>
                  <a:srgbClr val="000000"/>
                </a:solidFill>
                <a:cs typeface="Arial"/>
              </a:rPr>
              <a:t>praevia</a:t>
            </a:r>
            <a:r>
              <a:rPr altLang="en-US" dirty="0" sz="2800" kern="0" lang="en-US" smtClean="0">
                <a:solidFill>
                  <a:srgbClr val="000000"/>
                </a:solidFill>
                <a:cs typeface="Arial"/>
              </a:rPr>
              <a:t>.</a:t>
            </a:r>
          </a:p>
          <a:p>
            <a:pPr fontAlgn="base" indent="-514350" lvl="2" marL="1428750">
              <a:lnSpc>
                <a:spcPct val="100000"/>
              </a:lnSpc>
              <a:spcBef>
                <a:spcPct val="20000"/>
              </a:spcBef>
              <a:spcAft>
                <a:spcPct val="0"/>
              </a:spcAft>
              <a:buFont typeface="+mj-lt"/>
              <a:buAutoNum type="arabicPeriod"/>
            </a:pPr>
            <a:r>
              <a:rPr altLang="en-US" b="1" dirty="0" sz="2800" kern="0" lang="en-US">
                <a:solidFill>
                  <a:srgbClr val="000000"/>
                </a:solidFill>
                <a:cs typeface="Arial"/>
              </a:rPr>
              <a:t>P</a:t>
            </a:r>
            <a:r>
              <a:rPr altLang="en-US" b="1" dirty="0" sz="2800" kern="0" lang="en-US" smtClean="0">
                <a:solidFill>
                  <a:srgbClr val="000000"/>
                </a:solidFill>
                <a:cs typeface="Arial"/>
              </a:rPr>
              <a:t>lacenta </a:t>
            </a:r>
            <a:r>
              <a:rPr altLang="en-US" b="1" dirty="0" sz="2800" kern="0" lang="en-US" err="1" smtClean="0">
                <a:solidFill>
                  <a:srgbClr val="000000"/>
                </a:solidFill>
                <a:cs typeface="Arial"/>
              </a:rPr>
              <a:t>accreta</a:t>
            </a:r>
            <a:r>
              <a:rPr altLang="en-US" b="1" dirty="0" sz="2800" kern="0" lang="en-US" smtClean="0">
                <a:solidFill>
                  <a:srgbClr val="000000"/>
                </a:solidFill>
                <a:cs typeface="Arial"/>
              </a:rPr>
              <a:t>, </a:t>
            </a:r>
            <a:r>
              <a:rPr altLang="en-US" dirty="0" sz="2800" kern="0" lang="en-US" smtClean="0">
                <a:solidFill>
                  <a:srgbClr val="000000"/>
                </a:solidFill>
                <a:cs typeface="Arial"/>
              </a:rPr>
              <a:t>in up to 15% of women with placenta </a:t>
            </a:r>
            <a:r>
              <a:rPr altLang="en-US" dirty="0" sz="2800" kern="0" lang="en-US" err="1" smtClean="0">
                <a:solidFill>
                  <a:srgbClr val="000000"/>
                </a:solidFill>
                <a:cs typeface="Arial"/>
              </a:rPr>
              <a:t>praevia</a:t>
            </a:r>
            <a:endParaRPr altLang="en-US" dirty="0" sz="2800" kern="0" lang="en-US" smtClean="0">
              <a:solidFill>
                <a:srgbClr val="000000"/>
              </a:solidFill>
              <a:cs typeface="Arial"/>
            </a:endParaRPr>
          </a:p>
          <a:p>
            <a:endParaRPr dirty="0" lang="en-US"/>
          </a:p>
        </p:txBody>
      </p:sp>
      <p:sp>
        <p:nvSpPr>
          <p:cNvPr id="1048886" name="Slide Number Placeholder 4"/>
          <p:cNvSpPr>
            <a:spLocks noGrp="1"/>
          </p:cNvSpPr>
          <p:nvPr>
            <p:ph type="sldNum" sz="quarter" idx="12"/>
          </p:nvPr>
        </p:nvSpPr>
        <p:spPr/>
        <p:txBody>
          <a:bodyPr/>
          <a:p>
            <a:fld id="{5F0F26D2-990D-4104-B198-15B1F813F25B}" type="slidenum">
              <a:rPr lang="en-US" smtClean="0"/>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887" name="Title 1"/>
          <p:cNvSpPr>
            <a:spLocks noGrp="1"/>
          </p:cNvSpPr>
          <p:nvPr>
            <p:ph type="title"/>
          </p:nvPr>
        </p:nvSpPr>
        <p:spPr>
          <a:xfrm>
            <a:off x="838200" y="1"/>
            <a:ext cx="10515600" cy="837126"/>
          </a:xfrm>
        </p:spPr>
        <p:txBody>
          <a:bodyPr/>
          <a:p>
            <a:pPr algn="ctr"/>
            <a:r>
              <a:rPr dirty="0" lang="en-US" smtClean="0">
                <a:solidFill>
                  <a:srgbClr val="00B0F0"/>
                </a:solidFill>
              </a:rPr>
              <a:t>complications</a:t>
            </a:r>
            <a:endParaRPr dirty="0" lang="en-US">
              <a:solidFill>
                <a:srgbClr val="00B0F0"/>
              </a:solidFill>
            </a:endParaRPr>
          </a:p>
        </p:txBody>
      </p:sp>
      <p:sp>
        <p:nvSpPr>
          <p:cNvPr id="1048888" name="Content Placeholder 2"/>
          <p:cNvSpPr>
            <a:spLocks noGrp="1"/>
          </p:cNvSpPr>
          <p:nvPr>
            <p:ph idx="1"/>
          </p:nvPr>
        </p:nvSpPr>
        <p:spPr>
          <a:xfrm>
            <a:off x="838200" y="901521"/>
            <a:ext cx="10515600" cy="5275442"/>
          </a:xfrm>
        </p:spPr>
        <p:txBody>
          <a:bodyPr>
            <a:normAutofit/>
          </a:bodyPr>
          <a:p>
            <a:pPr fontAlgn="base" indent="-514350" lvl="0" marL="514350">
              <a:lnSpc>
                <a:spcPct val="100000"/>
              </a:lnSpc>
              <a:spcBef>
                <a:spcPct val="20000"/>
              </a:spcBef>
              <a:spcAft>
                <a:spcPct val="0"/>
              </a:spcAft>
              <a:buFont typeface="+mj-lt"/>
              <a:buAutoNum type="arabicPeriod" startAt="7"/>
            </a:pPr>
            <a:r>
              <a:rPr altLang="en-US" b="1" dirty="0" sz="3200" kern="0" lang="en-US">
                <a:solidFill>
                  <a:srgbClr val="000000"/>
                </a:solidFill>
                <a:cs typeface="Arial"/>
              </a:rPr>
              <a:t>A</a:t>
            </a:r>
            <a:r>
              <a:rPr altLang="en-US" b="1" dirty="0" sz="3200" kern="0" lang="en-US" smtClean="0">
                <a:solidFill>
                  <a:srgbClr val="000000"/>
                </a:solidFill>
                <a:cs typeface="Arial"/>
              </a:rPr>
              <a:t>ir </a:t>
            </a:r>
            <a:r>
              <a:rPr altLang="en-US" b="1" dirty="0" sz="3200" kern="0" lang="en-US">
                <a:solidFill>
                  <a:srgbClr val="000000"/>
                </a:solidFill>
                <a:cs typeface="Arial"/>
              </a:rPr>
              <a:t>embolism, </a:t>
            </a:r>
            <a:r>
              <a:rPr altLang="en-US" dirty="0" sz="3200" kern="0" lang="en-US">
                <a:solidFill>
                  <a:srgbClr val="000000"/>
                </a:solidFill>
                <a:cs typeface="Arial"/>
              </a:rPr>
              <a:t>an occasional occurrence when the sinuses in the placental bed have been broken</a:t>
            </a:r>
          </a:p>
          <a:p>
            <a:pPr fontAlgn="base" indent="-514350" lvl="0" marL="514350">
              <a:lnSpc>
                <a:spcPct val="100000"/>
              </a:lnSpc>
              <a:spcBef>
                <a:spcPct val="20000"/>
              </a:spcBef>
              <a:spcAft>
                <a:spcPct val="0"/>
              </a:spcAft>
              <a:buFont typeface="+mj-lt"/>
              <a:buAutoNum type="arabicPeriod" startAt="7"/>
            </a:pPr>
            <a:r>
              <a:rPr altLang="en-US" b="1" dirty="0" sz="3200" kern="0" lang="en-US" smtClean="0">
                <a:solidFill>
                  <a:srgbClr val="000000"/>
                </a:solidFill>
                <a:cs typeface="Arial"/>
              </a:rPr>
              <a:t>Postpartum </a:t>
            </a:r>
            <a:r>
              <a:rPr altLang="en-US" b="1" dirty="0" sz="3200" kern="0" lang="en-US">
                <a:solidFill>
                  <a:srgbClr val="000000"/>
                </a:solidFill>
                <a:cs typeface="Arial"/>
              </a:rPr>
              <a:t>hemorrhage: </a:t>
            </a:r>
            <a:r>
              <a:rPr altLang="en-US" dirty="0" sz="3200" kern="0" lang="en-US">
                <a:solidFill>
                  <a:srgbClr val="000000"/>
                </a:solidFill>
                <a:cs typeface="Arial"/>
              </a:rPr>
              <a:t>occasionally uncontrolled hemorrhage will continue, despite the administration of </a:t>
            </a:r>
            <a:r>
              <a:rPr altLang="en-US" dirty="0" sz="3200" kern="0" lang="en-US" err="1">
                <a:solidFill>
                  <a:srgbClr val="000000"/>
                </a:solidFill>
                <a:cs typeface="Arial"/>
              </a:rPr>
              <a:t>uterotonic</a:t>
            </a:r>
            <a:r>
              <a:rPr altLang="en-US" dirty="0" sz="3200" kern="0" lang="en-US">
                <a:solidFill>
                  <a:srgbClr val="000000"/>
                </a:solidFill>
                <a:cs typeface="Arial"/>
              </a:rPr>
              <a:t> drugs at </a:t>
            </a:r>
            <a:r>
              <a:rPr altLang="en-US" dirty="0" sz="3200" kern="0" lang="en-US" smtClean="0">
                <a:solidFill>
                  <a:srgbClr val="000000"/>
                </a:solidFill>
                <a:cs typeface="Arial"/>
              </a:rPr>
              <a:t>delivery even </a:t>
            </a:r>
            <a:r>
              <a:rPr altLang="en-US" dirty="0" sz="3200" kern="0" lang="en-US">
                <a:solidFill>
                  <a:srgbClr val="000000"/>
                </a:solidFill>
                <a:cs typeface="Arial"/>
              </a:rPr>
              <a:t>following the best efforts to control it, and a ligation of the internal iliac artery, a caesarean hysterectomy may be required to save the woman's </a:t>
            </a:r>
            <a:r>
              <a:rPr altLang="en-US" dirty="0" sz="3200" kern="0" lang="en-US" smtClean="0">
                <a:solidFill>
                  <a:srgbClr val="000000"/>
                </a:solidFill>
                <a:cs typeface="Arial"/>
              </a:rPr>
              <a:t>life</a:t>
            </a:r>
          </a:p>
          <a:p>
            <a:pPr fontAlgn="base" indent="-514350" lvl="0" marL="514350">
              <a:lnSpc>
                <a:spcPct val="100000"/>
              </a:lnSpc>
              <a:spcBef>
                <a:spcPct val="20000"/>
              </a:spcBef>
              <a:spcAft>
                <a:spcPct val="0"/>
              </a:spcAft>
              <a:buFont typeface="+mj-lt"/>
              <a:buAutoNum type="arabicPeriod" startAt="7"/>
            </a:pPr>
            <a:r>
              <a:rPr altLang="en-US" b="1" dirty="0" sz="3200" kern="0" lang="en-US">
                <a:solidFill>
                  <a:srgbClr val="000000"/>
                </a:solidFill>
                <a:cs typeface="Arial"/>
              </a:rPr>
              <a:t>M</a:t>
            </a:r>
            <a:r>
              <a:rPr altLang="en-US" b="1" dirty="0" sz="3200" kern="0" lang="en-US" smtClean="0">
                <a:solidFill>
                  <a:srgbClr val="000000"/>
                </a:solidFill>
                <a:cs typeface="Arial"/>
              </a:rPr>
              <a:t>aternal </a:t>
            </a:r>
            <a:r>
              <a:rPr altLang="en-US" b="1" dirty="0" sz="3200" kern="0" lang="en-US">
                <a:solidFill>
                  <a:srgbClr val="000000"/>
                </a:solidFill>
                <a:cs typeface="Arial"/>
              </a:rPr>
              <a:t>death, </a:t>
            </a:r>
            <a:r>
              <a:rPr altLang="en-US" dirty="0" sz="3200" kern="0" lang="en-US">
                <a:solidFill>
                  <a:srgbClr val="000000"/>
                </a:solidFill>
                <a:cs typeface="Arial"/>
              </a:rPr>
              <a:t>a very rare outcome </a:t>
            </a:r>
          </a:p>
          <a:p>
            <a:endParaRPr dirty="0" lang="en-US"/>
          </a:p>
        </p:txBody>
      </p:sp>
      <p:sp>
        <p:nvSpPr>
          <p:cNvPr id="1048889" name="Slide Number Placeholder 4"/>
          <p:cNvSpPr>
            <a:spLocks noGrp="1"/>
          </p:cNvSpPr>
          <p:nvPr>
            <p:ph type="sldNum" sz="quarter" idx="12"/>
          </p:nvPr>
        </p:nvSpPr>
        <p:spPr/>
        <p:txBody>
          <a:bodyPr/>
          <a:p>
            <a:fld id="{5F0F26D2-990D-4104-B198-15B1F813F25B}" type="slidenum">
              <a:rPr lang="en-US" smtClean="0"/>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8890" name="Title 1"/>
          <p:cNvSpPr>
            <a:spLocks noGrp="1"/>
          </p:cNvSpPr>
          <p:nvPr>
            <p:ph type="title"/>
          </p:nvPr>
        </p:nvSpPr>
        <p:spPr>
          <a:xfrm>
            <a:off x="838200" y="1"/>
            <a:ext cx="10515600" cy="1326524"/>
          </a:xfrm>
        </p:spPr>
        <p:txBody>
          <a:bodyPr>
            <a:normAutofit/>
          </a:bodyPr>
          <a:p>
            <a:pPr algn="ctr"/>
            <a:r>
              <a:rPr dirty="0" lang="en-US">
                <a:solidFill>
                  <a:srgbClr val="FF0000"/>
                </a:solidFill>
              </a:rPr>
              <a:t>b</a:t>
            </a:r>
            <a:r>
              <a:rPr dirty="0" lang="en-US" smtClean="0">
                <a:solidFill>
                  <a:srgbClr val="FF0000"/>
                </a:solidFill>
              </a:rPr>
              <a:t>) Placenta Abruption </a:t>
            </a:r>
            <a:br>
              <a:rPr dirty="0" lang="en-US" smtClean="0">
                <a:solidFill>
                  <a:srgbClr val="FF0000"/>
                </a:solidFill>
              </a:rPr>
            </a:br>
            <a:r>
              <a:rPr dirty="0" lang="en-US" smtClean="0">
                <a:solidFill>
                  <a:srgbClr val="FF0000"/>
                </a:solidFill>
              </a:rPr>
              <a:t>( Accidental </a:t>
            </a:r>
            <a:r>
              <a:rPr dirty="0" lang="en-US" err="1" smtClean="0">
                <a:solidFill>
                  <a:srgbClr val="FF0000"/>
                </a:solidFill>
              </a:rPr>
              <a:t>Haemorrhge</a:t>
            </a:r>
            <a:r>
              <a:rPr dirty="0" lang="en-US" smtClean="0">
                <a:solidFill>
                  <a:srgbClr val="FF0000"/>
                </a:solidFill>
              </a:rPr>
              <a:t>)</a:t>
            </a:r>
            <a:endParaRPr dirty="0" lang="en-US">
              <a:solidFill>
                <a:srgbClr val="FF0000"/>
              </a:solidFill>
            </a:endParaRPr>
          </a:p>
        </p:txBody>
      </p:sp>
      <p:sp>
        <p:nvSpPr>
          <p:cNvPr id="1048891" name="Content Placeholder 2"/>
          <p:cNvSpPr>
            <a:spLocks noGrp="1"/>
          </p:cNvSpPr>
          <p:nvPr>
            <p:ph idx="1"/>
          </p:nvPr>
        </p:nvSpPr>
        <p:spPr>
          <a:xfrm>
            <a:off x="399246" y="1442434"/>
            <a:ext cx="11372044" cy="4945487"/>
          </a:xfrm>
        </p:spPr>
        <p:txBody>
          <a:bodyPr>
            <a:normAutofit/>
          </a:bodyPr>
          <a:p>
            <a:pPr algn="just" marR="0">
              <a:lnSpc>
                <a:spcPct val="100000"/>
              </a:lnSpc>
              <a:spcBef>
                <a:spcPts val="0"/>
              </a:spcBef>
              <a:spcAft>
                <a:spcPts val="0"/>
              </a:spcAft>
            </a:pPr>
            <a:r>
              <a:rPr b="1" dirty="0" lang="en-US" err="1" smtClean="0">
                <a:ea typeface="Times New Roman" panose="02020603050405020304" pitchFamily="18" charset="0"/>
              </a:rPr>
              <a:t>Abruptio</a:t>
            </a:r>
            <a:r>
              <a:rPr b="1" dirty="0" lang="en-US" smtClean="0">
                <a:ea typeface="Times New Roman" panose="02020603050405020304" pitchFamily="18" charset="0"/>
              </a:rPr>
              <a:t> Placentae</a:t>
            </a:r>
            <a:r>
              <a:rPr dirty="0" lang="en-US" smtClean="0">
                <a:ea typeface="Times New Roman" panose="02020603050405020304" pitchFamily="18" charset="0"/>
              </a:rPr>
              <a:t> </a:t>
            </a:r>
            <a:r>
              <a:rPr dirty="0" lang="en-US">
                <a:ea typeface="Times New Roman" panose="02020603050405020304" pitchFamily="18" charset="0"/>
              </a:rPr>
              <a:t>is bleeding from premature separation of a normally situated placenta occurring after the 28th week of gestation</a:t>
            </a:r>
            <a:r>
              <a:rPr dirty="0" lang="en-US" smtClean="0">
                <a:ea typeface="Times New Roman" panose="02020603050405020304" pitchFamily="18" charset="0"/>
              </a:rPr>
              <a:t>.</a:t>
            </a:r>
          </a:p>
          <a:p>
            <a:pPr algn="just" marR="0">
              <a:spcBef>
                <a:spcPts val="0"/>
              </a:spcBef>
              <a:spcAft>
                <a:spcPts val="0"/>
              </a:spcAft>
            </a:pPr>
            <a:endParaRPr dirty="0" lang="en-US" smtClean="0">
              <a:ea typeface="Times New Roman" panose="02020603050405020304" pitchFamily="18" charset="0"/>
            </a:endParaRPr>
          </a:p>
          <a:p>
            <a:pPr fontAlgn="base" indent="-342900" lvl="0" marL="342900">
              <a:spcBef>
                <a:spcPct val="20000"/>
              </a:spcBef>
              <a:spcAft>
                <a:spcPct val="0"/>
              </a:spcAft>
              <a:buFontTx/>
              <a:buChar char="•"/>
            </a:pPr>
            <a:r>
              <a:rPr altLang="en-US" b="1" dirty="0" sz="3200" i="1" kern="0" lang="en-US">
                <a:solidFill>
                  <a:srgbClr val="000000"/>
                </a:solidFill>
                <a:latin typeface="Calibri" panose="020F0502020204030204" pitchFamily="34" charset="0"/>
                <a:cs typeface="Arial"/>
              </a:rPr>
              <a:t>Pathophysiology</a:t>
            </a:r>
            <a:endParaRPr altLang="en-US" dirty="0" sz="3200" kern="0" lang="en-US">
              <a:solidFill>
                <a:srgbClr val="000000"/>
              </a:solidFill>
              <a:latin typeface="Calibri" panose="020F0502020204030204" pitchFamily="34" charset="0"/>
              <a:cs typeface="Arial"/>
            </a:endParaRPr>
          </a:p>
          <a:p>
            <a:pPr fontAlgn="base" indent="-285750" lvl="1" marL="742950">
              <a:spcBef>
                <a:spcPct val="20000"/>
              </a:spcBef>
              <a:spcAft>
                <a:spcPct val="0"/>
              </a:spcAft>
              <a:buFont typeface="Wingdings" panose="05000000000000000000" pitchFamily="2" charset="2"/>
              <a:buChar char="Ø"/>
            </a:pPr>
            <a:r>
              <a:rPr altLang="en-US" dirty="0" sz="2800" kern="0" lang="en-US">
                <a:solidFill>
                  <a:srgbClr val="000000"/>
                </a:solidFill>
                <a:latin typeface="Calibri" panose="020F0502020204030204" pitchFamily="34" charset="0"/>
                <a:cs typeface="Arial"/>
              </a:rPr>
              <a:t>Placental abruption is initiated by hemorrhage into the decidua </a:t>
            </a:r>
            <a:r>
              <a:rPr altLang="en-US" dirty="0" sz="2800" kern="0" lang="en-US" err="1">
                <a:solidFill>
                  <a:srgbClr val="000000"/>
                </a:solidFill>
                <a:latin typeface="Calibri" panose="020F0502020204030204" pitchFamily="34" charset="0"/>
                <a:cs typeface="Arial"/>
              </a:rPr>
              <a:t>basalis</a:t>
            </a:r>
            <a:r>
              <a:rPr altLang="en-US" dirty="0" sz="2800" kern="0" lang="en-US">
                <a:solidFill>
                  <a:srgbClr val="000000"/>
                </a:solidFill>
                <a:latin typeface="Calibri" panose="020F0502020204030204" pitchFamily="34" charset="0"/>
                <a:cs typeface="Arial"/>
              </a:rPr>
              <a:t>.</a:t>
            </a:r>
          </a:p>
          <a:p>
            <a:pPr fontAlgn="base" indent="-285750" lvl="1" marL="742950">
              <a:spcBef>
                <a:spcPct val="20000"/>
              </a:spcBef>
              <a:spcAft>
                <a:spcPct val="0"/>
              </a:spcAft>
              <a:buFont typeface="Wingdings" panose="05000000000000000000" pitchFamily="2" charset="2"/>
              <a:buChar char="Ø"/>
            </a:pPr>
            <a:r>
              <a:rPr altLang="en-US" dirty="0" sz="2800" kern="0" lang="en-US">
                <a:solidFill>
                  <a:srgbClr val="000000"/>
                </a:solidFill>
                <a:latin typeface="Calibri" panose="020F0502020204030204" pitchFamily="34" charset="0"/>
                <a:cs typeface="Arial"/>
              </a:rPr>
              <a:t> The decidua then splits, leaving a thin layer adherent to the myometrium.</a:t>
            </a:r>
          </a:p>
          <a:p>
            <a:pPr fontAlgn="base" indent="-285750" lvl="1" marL="742950">
              <a:spcBef>
                <a:spcPct val="20000"/>
              </a:spcBef>
              <a:spcAft>
                <a:spcPct val="0"/>
              </a:spcAft>
              <a:buFont typeface="Wingdings" panose="05000000000000000000" pitchFamily="2" charset="2"/>
              <a:buChar char="Ø"/>
            </a:pPr>
            <a:r>
              <a:rPr altLang="en-US" dirty="0" sz="2800" kern="0" lang="en-US">
                <a:solidFill>
                  <a:srgbClr val="000000"/>
                </a:solidFill>
                <a:latin typeface="Calibri" panose="020F0502020204030204" pitchFamily="34" charset="0"/>
                <a:cs typeface="Arial"/>
              </a:rPr>
              <a:t>Development of a </a:t>
            </a:r>
            <a:r>
              <a:rPr altLang="en-US" dirty="0" sz="2800" kern="0" lang="en-US" err="1">
                <a:solidFill>
                  <a:srgbClr val="000000"/>
                </a:solidFill>
                <a:latin typeface="Calibri" panose="020F0502020204030204" pitchFamily="34" charset="0"/>
                <a:cs typeface="Arial"/>
              </a:rPr>
              <a:t>decidual</a:t>
            </a:r>
            <a:r>
              <a:rPr altLang="en-US" dirty="0" sz="2800" kern="0" lang="en-US">
                <a:solidFill>
                  <a:srgbClr val="000000"/>
                </a:solidFill>
                <a:latin typeface="Calibri" panose="020F0502020204030204" pitchFamily="34" charset="0"/>
                <a:cs typeface="Arial"/>
              </a:rPr>
              <a:t> hematoma leads to separation, compression, and the ultimate destruction of the placenta adjacent to it.</a:t>
            </a:r>
          </a:p>
          <a:p>
            <a:endParaRPr dirty="0" lang="en-US"/>
          </a:p>
        </p:txBody>
      </p:sp>
      <p:sp>
        <p:nvSpPr>
          <p:cNvPr id="1048892" name="Slide Number Placeholder 5"/>
          <p:cNvSpPr>
            <a:spLocks noGrp="1"/>
          </p:cNvSpPr>
          <p:nvPr>
            <p:ph type="sldNum" sz="quarter" idx="12"/>
          </p:nvPr>
        </p:nvSpPr>
        <p:spPr/>
        <p:txBody>
          <a:bodyPr/>
          <a:p>
            <a:fld id="{5F0F26D2-990D-4104-B198-15B1F813F25B}" type="slidenum">
              <a:rPr lang="en-US" smtClean="0"/>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893" name="Title 1"/>
          <p:cNvSpPr>
            <a:spLocks noGrp="1"/>
          </p:cNvSpPr>
          <p:nvPr>
            <p:ph type="title"/>
          </p:nvPr>
        </p:nvSpPr>
        <p:spPr>
          <a:xfrm>
            <a:off x="838200" y="90152"/>
            <a:ext cx="10515600" cy="1043190"/>
          </a:xfrm>
        </p:spPr>
        <p:txBody>
          <a:bodyPr/>
          <a:p>
            <a:pPr algn="ctr"/>
            <a:r>
              <a:rPr dirty="0" lang="en-US" smtClean="0">
                <a:solidFill>
                  <a:srgbClr val="00B0F0"/>
                </a:solidFill>
              </a:rPr>
              <a:t>Placenta </a:t>
            </a:r>
            <a:r>
              <a:rPr dirty="0" lang="en-US" err="1" smtClean="0">
                <a:solidFill>
                  <a:srgbClr val="00B0F0"/>
                </a:solidFill>
              </a:rPr>
              <a:t>abruptio</a:t>
            </a:r>
            <a:endParaRPr dirty="0" lang="en-US">
              <a:solidFill>
                <a:srgbClr val="00B0F0"/>
              </a:solidFill>
            </a:endParaRPr>
          </a:p>
        </p:txBody>
      </p:sp>
      <p:sp>
        <p:nvSpPr>
          <p:cNvPr id="1048894" name="Content Placeholder 2"/>
          <p:cNvSpPr>
            <a:spLocks noGrp="1"/>
          </p:cNvSpPr>
          <p:nvPr>
            <p:ph idx="1"/>
          </p:nvPr>
        </p:nvSpPr>
        <p:spPr>
          <a:xfrm>
            <a:off x="838200" y="1184856"/>
            <a:ext cx="10515600" cy="5370490"/>
          </a:xfrm>
        </p:spPr>
        <p:txBody>
          <a:bodyPr>
            <a:normAutofit/>
          </a:bodyPr>
          <a:p>
            <a:pPr algn="just" lvl="0">
              <a:spcBef>
                <a:spcPts val="0"/>
              </a:spcBef>
            </a:pPr>
            <a:r>
              <a:rPr b="1" dirty="0" sz="2600" lang="en-US">
                <a:solidFill>
                  <a:prstClr val="black"/>
                </a:solidFill>
                <a:ea typeface="Times New Roman" panose="02020603050405020304" pitchFamily="18" charset="0"/>
              </a:rPr>
              <a:t> </a:t>
            </a:r>
            <a:r>
              <a:rPr b="1" dirty="0" sz="2600" lang="en-US" smtClean="0">
                <a:solidFill>
                  <a:prstClr val="black"/>
                </a:solidFill>
                <a:ea typeface="Times New Roman" panose="02020603050405020304" pitchFamily="18" charset="0"/>
              </a:rPr>
              <a:t> Placenta abruption is associated </a:t>
            </a:r>
            <a:r>
              <a:rPr b="1" dirty="0" sz="2600" lang="en-US">
                <a:solidFill>
                  <a:prstClr val="black"/>
                </a:solidFill>
                <a:ea typeface="Times New Roman" panose="02020603050405020304" pitchFamily="18" charset="0"/>
              </a:rPr>
              <a:t>with the following conditions</a:t>
            </a:r>
            <a:r>
              <a:rPr b="1" dirty="0" sz="2600" lang="en-US" smtClean="0">
                <a:solidFill>
                  <a:prstClr val="black"/>
                </a:solidFill>
                <a:ea typeface="Times New Roman" panose="02020603050405020304" pitchFamily="18" charset="0"/>
              </a:rPr>
              <a:t>:</a:t>
            </a:r>
          </a:p>
          <a:p>
            <a:pPr algn="just" lvl="0">
              <a:spcBef>
                <a:spcPts val="0"/>
              </a:spcBef>
            </a:pPr>
            <a:endParaRPr b="1" dirty="0" sz="3700" lang="en-US">
              <a:solidFill>
                <a:prstClr val="black"/>
              </a:solidFill>
              <a:ea typeface="Times New Roman" panose="02020603050405020304" pitchFamily="18" charset="0"/>
            </a:endParaRPr>
          </a:p>
          <a:p>
            <a:pPr algn="just" indent="-457200" lvl="2">
              <a:spcBef>
                <a:spcPts val="0"/>
              </a:spcBef>
              <a:buFont typeface="+mj-lt"/>
              <a:buAutoNum type="arabicPeriod"/>
            </a:pPr>
            <a:r>
              <a:rPr dirty="0" sz="2600" lang="en-US">
                <a:solidFill>
                  <a:prstClr val="black"/>
                </a:solidFill>
                <a:ea typeface="Times New Roman" panose="02020603050405020304" pitchFamily="18" charset="0"/>
              </a:rPr>
              <a:t>Hypertensive conditions and pre-</a:t>
            </a:r>
            <a:r>
              <a:rPr dirty="0" sz="2600" lang="en-US" err="1">
                <a:solidFill>
                  <a:prstClr val="black"/>
                </a:solidFill>
                <a:ea typeface="Times New Roman" panose="02020603050405020304" pitchFamily="18" charset="0"/>
              </a:rPr>
              <a:t>eclampsia</a:t>
            </a:r>
            <a:endParaRPr dirty="0" sz="2600" lang="en-US">
              <a:solidFill>
                <a:prstClr val="black"/>
              </a:solidFill>
              <a:ea typeface="Times New Roman" panose="02020603050405020304" pitchFamily="18" charset="0"/>
            </a:endParaRPr>
          </a:p>
          <a:p>
            <a:pPr algn="just" indent="-457200" lvl="2">
              <a:spcBef>
                <a:spcPts val="0"/>
              </a:spcBef>
              <a:buFont typeface="+mj-lt"/>
              <a:buAutoNum type="arabicPeriod"/>
            </a:pPr>
            <a:r>
              <a:rPr dirty="0" sz="2600" lang="en-US">
                <a:solidFill>
                  <a:prstClr val="black"/>
                </a:solidFill>
                <a:ea typeface="Times New Roman" panose="02020603050405020304" pitchFamily="18" charset="0"/>
              </a:rPr>
              <a:t>High parity due to </a:t>
            </a:r>
            <a:r>
              <a:rPr dirty="0" sz="2600" lang="en-US" err="1">
                <a:solidFill>
                  <a:prstClr val="black"/>
                </a:solidFill>
                <a:ea typeface="Times New Roman" panose="02020603050405020304" pitchFamily="18" charset="0"/>
              </a:rPr>
              <a:t>laxed</a:t>
            </a:r>
            <a:r>
              <a:rPr dirty="0" sz="2600" lang="en-US">
                <a:solidFill>
                  <a:prstClr val="black"/>
                </a:solidFill>
                <a:ea typeface="Times New Roman" panose="02020603050405020304" pitchFamily="18" charset="0"/>
              </a:rPr>
              <a:t> muscles</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Trauma </a:t>
            </a:r>
            <a:r>
              <a:rPr dirty="0" sz="2600" lang="en-US" err="1">
                <a:solidFill>
                  <a:prstClr val="black"/>
                </a:solidFill>
                <a:ea typeface="Times New Roman" panose="02020603050405020304" pitchFamily="18" charset="0"/>
              </a:rPr>
              <a:t>e.g</a:t>
            </a:r>
            <a:r>
              <a:rPr dirty="0" sz="2600" lang="en-US">
                <a:solidFill>
                  <a:prstClr val="black"/>
                </a:solidFill>
                <a:ea typeface="Times New Roman" panose="02020603050405020304" pitchFamily="18" charset="0"/>
              </a:rPr>
              <a:t> in RTA, fall</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Sudden reduction in uterine size as in rupture of membrane in </a:t>
            </a:r>
            <a:r>
              <a:rPr dirty="0" sz="2600" lang="en-US" err="1">
                <a:solidFill>
                  <a:prstClr val="black"/>
                </a:solidFill>
                <a:ea typeface="Times New Roman" panose="02020603050405020304" pitchFamily="18" charset="0"/>
              </a:rPr>
              <a:t>polyhydramnious</a:t>
            </a:r>
            <a:r>
              <a:rPr dirty="0" sz="2600" lang="en-US">
                <a:solidFill>
                  <a:prstClr val="black"/>
                </a:solidFill>
                <a:ea typeface="Times New Roman" panose="02020603050405020304" pitchFamily="18" charset="0"/>
              </a:rPr>
              <a:t> or after birth of a 1</a:t>
            </a:r>
            <a:r>
              <a:rPr baseline="30000" dirty="0" sz="2600" lang="en-US">
                <a:solidFill>
                  <a:prstClr val="black"/>
                </a:solidFill>
                <a:ea typeface="Times New Roman" panose="02020603050405020304" pitchFamily="18" charset="0"/>
              </a:rPr>
              <a:t>st</a:t>
            </a:r>
            <a:r>
              <a:rPr dirty="0" sz="2600" lang="en-US">
                <a:solidFill>
                  <a:prstClr val="black"/>
                </a:solidFill>
                <a:ea typeface="Times New Roman" panose="02020603050405020304" pitchFamily="18" charset="0"/>
              </a:rPr>
              <a:t> twin</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High fever</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Traction of abnormally short umbilical cord during </a:t>
            </a:r>
            <a:r>
              <a:rPr dirty="0" sz="2600" lang="en-US" err="1">
                <a:solidFill>
                  <a:prstClr val="black"/>
                </a:solidFill>
                <a:ea typeface="Times New Roman" panose="02020603050405020304" pitchFamily="18" charset="0"/>
              </a:rPr>
              <a:t>labour</a:t>
            </a:r>
            <a:endParaRPr dirty="0" sz="2600" lang="en-US">
              <a:solidFill>
                <a:prstClr val="black"/>
              </a:solidFill>
              <a:ea typeface="Times New Roman" panose="02020603050405020304" pitchFamily="18" charset="0"/>
            </a:endParaRPr>
          </a:p>
          <a:p>
            <a:pPr algn="just" indent="-457200" lvl="2">
              <a:spcBef>
                <a:spcPts val="0"/>
              </a:spcBef>
              <a:buFont typeface="+mj-lt"/>
              <a:buAutoNum type="arabicPeriod"/>
            </a:pPr>
            <a:r>
              <a:rPr dirty="0" sz="2600" lang="en-US">
                <a:solidFill>
                  <a:prstClr val="black"/>
                </a:solidFill>
                <a:ea typeface="Times New Roman" panose="02020603050405020304" pitchFamily="18" charset="0"/>
              </a:rPr>
              <a:t>External cephalic version</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Fright or sudden shock, for example, bad news</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Cigarette smoking</a:t>
            </a:r>
          </a:p>
          <a:p>
            <a:pPr algn="just" indent="-457200" lvl="2">
              <a:spcBef>
                <a:spcPts val="0"/>
              </a:spcBef>
              <a:buFont typeface="+mj-lt"/>
              <a:buAutoNum type="arabicPeriod"/>
            </a:pPr>
            <a:r>
              <a:rPr dirty="0" sz="2600" lang="en-US">
                <a:solidFill>
                  <a:prstClr val="black"/>
                </a:solidFill>
                <a:ea typeface="Times New Roman" panose="02020603050405020304" pitchFamily="18" charset="0"/>
              </a:rPr>
              <a:t>Traction of abnormally short cord  during </a:t>
            </a:r>
            <a:r>
              <a:rPr dirty="0" sz="2600" lang="en-US" err="1">
                <a:solidFill>
                  <a:prstClr val="black"/>
                </a:solidFill>
                <a:ea typeface="Times New Roman" panose="02020603050405020304" pitchFamily="18" charset="0"/>
              </a:rPr>
              <a:t>labour</a:t>
            </a:r>
            <a:endParaRPr dirty="0" sz="2600" lang="en-US">
              <a:solidFill>
                <a:prstClr val="black"/>
              </a:solidFill>
              <a:ea typeface="Times New Roman" panose="02020603050405020304" pitchFamily="18" charset="0"/>
            </a:endParaRPr>
          </a:p>
          <a:p>
            <a:endParaRPr dirty="0" lang="en-US"/>
          </a:p>
        </p:txBody>
      </p:sp>
      <p:sp>
        <p:nvSpPr>
          <p:cNvPr id="1048895" name="Slide Number Placeholder 4"/>
          <p:cNvSpPr>
            <a:spLocks noGrp="1"/>
          </p:cNvSpPr>
          <p:nvPr>
            <p:ph type="sldNum" sz="quarter" idx="12"/>
          </p:nvPr>
        </p:nvSpPr>
        <p:spPr/>
        <p:txBody>
          <a:bodyPr/>
          <a:p>
            <a:fld id="{5F0F26D2-990D-4104-B198-15B1F813F25B}" type="slidenum">
              <a:rPr lang="en-US" smtClean="0"/>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896" name="Title 1"/>
          <p:cNvSpPr>
            <a:spLocks noGrp="1"/>
          </p:cNvSpPr>
          <p:nvPr>
            <p:ph type="title"/>
          </p:nvPr>
        </p:nvSpPr>
        <p:spPr>
          <a:xfrm>
            <a:off x="838200" y="90152"/>
            <a:ext cx="10515600" cy="1043190"/>
          </a:xfrm>
        </p:spPr>
        <p:txBody>
          <a:bodyPr/>
          <a:p>
            <a:pPr algn="ctr"/>
            <a:r>
              <a:rPr dirty="0" lang="en-US" smtClean="0">
                <a:solidFill>
                  <a:srgbClr val="00B0F0"/>
                </a:solidFill>
              </a:rPr>
              <a:t>Placenta abruption</a:t>
            </a:r>
            <a:endParaRPr dirty="0" lang="en-US">
              <a:solidFill>
                <a:srgbClr val="00B0F0"/>
              </a:solidFill>
            </a:endParaRPr>
          </a:p>
        </p:txBody>
      </p:sp>
      <p:sp>
        <p:nvSpPr>
          <p:cNvPr id="1048897" name="Content Placeholder 2"/>
          <p:cNvSpPr>
            <a:spLocks noGrp="1"/>
          </p:cNvSpPr>
          <p:nvPr>
            <p:ph idx="1"/>
          </p:nvPr>
        </p:nvSpPr>
        <p:spPr>
          <a:xfrm>
            <a:off x="838200" y="927279"/>
            <a:ext cx="10515600" cy="5249684"/>
          </a:xfrm>
        </p:spPr>
        <p:txBody>
          <a:bodyPr>
            <a:normAutofit fontScale="89286" lnSpcReduction="10000"/>
          </a:bodyPr>
          <a:p>
            <a:pPr indent="-514350" marL="514350">
              <a:lnSpc>
                <a:spcPct val="110000"/>
              </a:lnSpc>
              <a:buFont typeface="+mj-lt"/>
              <a:buAutoNum type="arabicPeriod"/>
            </a:pPr>
            <a:r>
              <a:rPr b="1" dirty="0" lang="en-US" smtClean="0"/>
              <a:t>Incidence </a:t>
            </a:r>
            <a:r>
              <a:rPr dirty="0" lang="en-US" smtClean="0"/>
              <a:t>: occurs in0.49-1.08% of all pregnancies with 30% of cases being concealed and 70% being revealed although there is a probability of both in many situations (mixed </a:t>
            </a:r>
            <a:r>
              <a:rPr dirty="0" lang="en-US" err="1" smtClean="0"/>
              <a:t>haemorrhage</a:t>
            </a:r>
            <a:r>
              <a:rPr dirty="0" lang="en-US" smtClean="0"/>
              <a:t>)</a:t>
            </a:r>
          </a:p>
          <a:p>
            <a:pPr algn="just" indent="0" marL="0" marR="0">
              <a:spcBef>
                <a:spcPts val="0"/>
              </a:spcBef>
              <a:spcAft>
                <a:spcPts val="0"/>
              </a:spcAft>
              <a:buNone/>
            </a:pPr>
            <a:r>
              <a:rPr b="1" dirty="0" lang="en-US">
                <a:ea typeface="Times New Roman" panose="02020603050405020304" pitchFamily="18" charset="0"/>
              </a:rPr>
              <a:t> </a:t>
            </a:r>
            <a:endParaRPr dirty="0" sz="4000" lang="en-US">
              <a:ea typeface="Times New Roman" panose="02020603050405020304" pitchFamily="18" charset="0"/>
            </a:endParaRPr>
          </a:p>
          <a:p>
            <a:pPr algn="ctr" indent="0" marL="0" marR="0">
              <a:spcBef>
                <a:spcPts val="0"/>
              </a:spcBef>
              <a:spcAft>
                <a:spcPts val="0"/>
              </a:spcAft>
              <a:buNone/>
            </a:pPr>
            <a:r>
              <a:rPr b="1" dirty="0" sz="3000" lang="en-US">
                <a:solidFill>
                  <a:srgbClr val="00B0F0"/>
                </a:solidFill>
                <a:ea typeface="Times New Roman" panose="02020603050405020304" pitchFamily="18" charset="0"/>
              </a:rPr>
              <a:t>Types of </a:t>
            </a:r>
            <a:r>
              <a:rPr b="1" dirty="0" sz="3000" lang="en-US" err="1">
                <a:solidFill>
                  <a:srgbClr val="00B0F0"/>
                </a:solidFill>
                <a:ea typeface="Times New Roman" panose="02020603050405020304" pitchFamily="18" charset="0"/>
              </a:rPr>
              <a:t>Abruptio</a:t>
            </a:r>
            <a:r>
              <a:rPr b="1" dirty="0" sz="3000" lang="en-US">
                <a:solidFill>
                  <a:srgbClr val="00B0F0"/>
                </a:solidFill>
                <a:ea typeface="Times New Roman" panose="02020603050405020304" pitchFamily="18" charset="0"/>
              </a:rPr>
              <a:t> </a:t>
            </a:r>
            <a:r>
              <a:rPr b="1" dirty="0" sz="3000" lang="en-US" smtClean="0">
                <a:solidFill>
                  <a:srgbClr val="00B0F0"/>
                </a:solidFill>
                <a:ea typeface="Times New Roman" panose="02020603050405020304" pitchFamily="18" charset="0"/>
              </a:rPr>
              <a:t>Placenta</a:t>
            </a:r>
          </a:p>
          <a:p>
            <a:pPr algn="just" indent="0" marL="0" marR="0">
              <a:spcBef>
                <a:spcPts val="0"/>
              </a:spcBef>
              <a:spcAft>
                <a:spcPts val="0"/>
              </a:spcAft>
              <a:buNone/>
            </a:pPr>
            <a:r>
              <a:rPr dirty="0" lang="en-US">
                <a:ea typeface="Times New Roman" panose="02020603050405020304" pitchFamily="18" charset="0"/>
              </a:rPr>
              <a:t> </a:t>
            </a:r>
            <a:r>
              <a:rPr dirty="0" sz="3000" lang="en-US">
                <a:ea typeface="Times New Roman" panose="02020603050405020304" pitchFamily="18" charset="0"/>
              </a:rPr>
              <a:t> </a:t>
            </a:r>
          </a:p>
          <a:p>
            <a:pPr algn="just" marL="0" marR="0">
              <a:spcBef>
                <a:spcPts val="0"/>
              </a:spcBef>
              <a:spcAft>
                <a:spcPts val="0"/>
              </a:spcAft>
            </a:pPr>
            <a:r>
              <a:rPr dirty="0" sz="3000" lang="en-US">
                <a:ea typeface="Times New Roman" panose="02020603050405020304" pitchFamily="18" charset="0"/>
              </a:rPr>
              <a:t>There are three clinical </a:t>
            </a:r>
            <a:r>
              <a:rPr dirty="0" sz="3000" lang="en-US" smtClean="0">
                <a:ea typeface="Times New Roman" panose="02020603050405020304" pitchFamily="18" charset="0"/>
              </a:rPr>
              <a:t>presentations.</a:t>
            </a:r>
          </a:p>
          <a:p>
            <a:pPr algn="just" indent="-514350" lvl="3" marL="1657350">
              <a:spcBef>
                <a:spcPts val="0"/>
              </a:spcBef>
              <a:buFont typeface="+mj-lt"/>
              <a:buAutoNum type="arabicPeriod"/>
            </a:pPr>
            <a:r>
              <a:rPr b="1" dirty="0" sz="2800" lang="en-US" smtClean="0">
                <a:ea typeface="Times New Roman" panose="02020603050405020304" pitchFamily="18" charset="0"/>
              </a:rPr>
              <a:t>Mixed </a:t>
            </a:r>
            <a:r>
              <a:rPr b="1" dirty="0" sz="2800" lang="en-US">
                <a:ea typeface="Times New Roman" panose="02020603050405020304" pitchFamily="18" charset="0"/>
              </a:rPr>
              <a:t>or combined,</a:t>
            </a:r>
            <a:r>
              <a:rPr dirty="0" sz="2800" lang="en-US">
                <a:ea typeface="Times New Roman" panose="02020603050405020304" pitchFamily="18" charset="0"/>
              </a:rPr>
              <a:t> where bleeding is partly revealed and partly </a:t>
            </a:r>
            <a:r>
              <a:rPr dirty="0" sz="2800" lang="en-US" smtClean="0">
                <a:ea typeface="Times New Roman" panose="02020603050405020304" pitchFamily="18" charset="0"/>
              </a:rPr>
              <a:t>concealed.</a:t>
            </a:r>
          </a:p>
          <a:p>
            <a:pPr algn="just" indent="-514350" lvl="3" marL="1657350">
              <a:spcBef>
                <a:spcPts val="0"/>
              </a:spcBef>
              <a:buFont typeface="+mj-lt"/>
              <a:buAutoNum type="arabicPeriod"/>
            </a:pPr>
            <a:r>
              <a:rPr b="1" dirty="0" sz="2800" lang="en-US" smtClean="0">
                <a:ea typeface="Times New Roman" panose="02020603050405020304" pitchFamily="18" charset="0"/>
              </a:rPr>
              <a:t>Concealed</a:t>
            </a:r>
            <a:r>
              <a:rPr dirty="0" sz="2800" lang="en-US">
                <a:ea typeface="Times New Roman" panose="02020603050405020304" pitchFamily="18" charset="0"/>
              </a:rPr>
              <a:t>, where the blood is trapped between the placenta, membranes and the uterine </a:t>
            </a:r>
            <a:r>
              <a:rPr dirty="0" sz="2800" lang="en-US" smtClean="0">
                <a:ea typeface="Times New Roman" panose="02020603050405020304" pitchFamily="18" charset="0"/>
              </a:rPr>
              <a:t>wall forming a clot. </a:t>
            </a:r>
            <a:r>
              <a:rPr dirty="0" sz="2800" lang="en-US">
                <a:ea typeface="Times New Roman" panose="02020603050405020304" pitchFamily="18" charset="0"/>
              </a:rPr>
              <a:t>There is no visible </a:t>
            </a:r>
            <a:r>
              <a:rPr dirty="0" sz="2800" lang="en-US" smtClean="0">
                <a:ea typeface="Times New Roman" panose="02020603050405020304" pitchFamily="18" charset="0"/>
              </a:rPr>
              <a:t>bleeding.</a:t>
            </a:r>
          </a:p>
          <a:p>
            <a:pPr algn="just" indent="-514350" lvl="3" marL="1657350">
              <a:spcBef>
                <a:spcPts val="0"/>
              </a:spcBef>
              <a:buFont typeface="+mj-lt"/>
              <a:buAutoNum type="arabicPeriod"/>
            </a:pPr>
            <a:r>
              <a:rPr b="1" dirty="0" sz="2800" lang="en-US" smtClean="0">
                <a:ea typeface="Times New Roman" panose="02020603050405020304" pitchFamily="18" charset="0"/>
              </a:rPr>
              <a:t>External </a:t>
            </a:r>
            <a:r>
              <a:rPr b="1" dirty="0" sz="2800" lang="en-US">
                <a:ea typeface="Times New Roman" panose="02020603050405020304" pitchFamily="18" charset="0"/>
              </a:rPr>
              <a:t>or revealed,</a:t>
            </a:r>
            <a:r>
              <a:rPr dirty="0" sz="2800" lang="en-US">
                <a:ea typeface="Times New Roman" panose="02020603050405020304" pitchFamily="18" charset="0"/>
              </a:rPr>
              <a:t> which is where there is free (visible) vaginal </a:t>
            </a:r>
            <a:r>
              <a:rPr dirty="0" sz="2800" lang="en-US" err="1">
                <a:ea typeface="Times New Roman" panose="02020603050405020304" pitchFamily="18" charset="0"/>
              </a:rPr>
              <a:t>haemorrhage</a:t>
            </a:r>
            <a:r>
              <a:rPr dirty="0" sz="2800" lang="en-US" smtClean="0">
                <a:ea typeface="Times New Roman" panose="02020603050405020304" pitchFamily="18" charset="0"/>
              </a:rPr>
              <a:t>.( all the blood lost is seen dripping from the cervix to the vaginal canal</a:t>
            </a:r>
            <a:endParaRPr dirty="0" sz="2800" lang="en-US">
              <a:ea typeface="Times New Roman" panose="02020603050405020304" pitchFamily="18" charset="0"/>
            </a:endParaRPr>
          </a:p>
          <a:p>
            <a:endParaRPr dirty="0" lang="en-US"/>
          </a:p>
        </p:txBody>
      </p:sp>
      <p:sp>
        <p:nvSpPr>
          <p:cNvPr id="1048898" name="Slide Number Placeholder 4"/>
          <p:cNvSpPr>
            <a:spLocks noGrp="1"/>
          </p:cNvSpPr>
          <p:nvPr>
            <p:ph type="sldNum" sz="quarter" idx="12"/>
          </p:nvPr>
        </p:nvSpPr>
        <p:spPr/>
        <p:txBody>
          <a:bodyPr/>
          <a:p>
            <a:fld id="{5F0F26D2-990D-4104-B198-15B1F813F25B}" type="slidenum">
              <a:rPr lang="en-US" smtClean="0"/>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899" name="Title 1"/>
          <p:cNvSpPr>
            <a:spLocks noGrp="1"/>
          </p:cNvSpPr>
          <p:nvPr>
            <p:ph type="title"/>
          </p:nvPr>
        </p:nvSpPr>
        <p:spPr>
          <a:xfrm>
            <a:off x="838200" y="103031"/>
            <a:ext cx="10515600" cy="965915"/>
          </a:xfrm>
        </p:spPr>
        <p:txBody>
          <a:bodyPr>
            <a:normAutofit fontScale="90000"/>
          </a:bodyPr>
          <a:p>
            <a:r>
              <a:rPr dirty="0" lang="en-US" smtClean="0">
                <a:solidFill>
                  <a:srgbClr val="00B0F0"/>
                </a:solidFill>
              </a:rPr>
              <a:t>Signs and symptoms of abruption placenta</a:t>
            </a:r>
            <a:endParaRPr dirty="0" lang="en-US">
              <a:solidFill>
                <a:srgbClr val="00B0F0"/>
              </a:solidFill>
            </a:endParaRPr>
          </a:p>
        </p:txBody>
      </p:sp>
      <p:sp>
        <p:nvSpPr>
          <p:cNvPr id="1048900" name="Content Placeholder 2"/>
          <p:cNvSpPr>
            <a:spLocks noGrp="1"/>
          </p:cNvSpPr>
          <p:nvPr>
            <p:ph idx="1"/>
          </p:nvPr>
        </p:nvSpPr>
        <p:spPr>
          <a:xfrm>
            <a:off x="1429555" y="1146220"/>
            <a:ext cx="9633398" cy="5030743"/>
          </a:xfrm>
        </p:spPr>
        <p:txBody>
          <a:bodyPr>
            <a:normAutofit/>
          </a:bodyPr>
          <a:p>
            <a:pPr algn="just" marL="0" marR="0">
              <a:spcBef>
                <a:spcPts val="0"/>
              </a:spcBef>
              <a:spcAft>
                <a:spcPts val="0"/>
              </a:spcAft>
            </a:pPr>
            <a:r>
              <a:rPr b="1" dirty="0" sz="3000" lang="en-US" smtClean="0">
                <a:ea typeface="Times New Roman" panose="02020603050405020304" pitchFamily="18" charset="0"/>
              </a:rPr>
              <a:t>In </a:t>
            </a:r>
            <a:r>
              <a:rPr b="1" dirty="0" sz="3000" lang="en-US">
                <a:ea typeface="Times New Roman" panose="02020603050405020304" pitchFamily="18" charset="0"/>
              </a:rPr>
              <a:t>the revealed type</a:t>
            </a:r>
            <a:r>
              <a:rPr dirty="0" sz="3000" lang="en-US">
                <a:ea typeface="Times New Roman" panose="02020603050405020304" pitchFamily="18" charset="0"/>
              </a:rPr>
              <a:t>, </a:t>
            </a:r>
            <a:endParaRPr dirty="0" sz="3000" lang="en-US" smtClean="0">
              <a:ea typeface="Times New Roman" panose="02020603050405020304" pitchFamily="18" charset="0"/>
            </a:endParaRPr>
          </a:p>
          <a:p>
            <a:pPr algn="just" marL="0" marR="0">
              <a:spcBef>
                <a:spcPts val="0"/>
              </a:spcBef>
              <a:spcAft>
                <a:spcPts val="0"/>
              </a:spcAft>
            </a:pPr>
            <a:endParaRPr dirty="0" sz="3000" lang="en-US" smtClean="0">
              <a:ea typeface="Times New Roman" panose="02020603050405020304" pitchFamily="18" charset="0"/>
            </a:endParaRPr>
          </a:p>
          <a:p>
            <a:pPr algn="just" indent="-342900" lvl="2" marL="1028700">
              <a:spcBef>
                <a:spcPts val="0"/>
              </a:spcBef>
              <a:buFont typeface="Wingdings" panose="05000000000000000000" pitchFamily="2" charset="2"/>
              <a:buChar char="Ø"/>
            </a:pPr>
            <a:r>
              <a:rPr dirty="0" sz="3200" lang="en-US">
                <a:ea typeface="Times New Roman" panose="02020603050405020304" pitchFamily="18" charset="0"/>
              </a:rPr>
              <a:t>T</a:t>
            </a:r>
            <a:r>
              <a:rPr dirty="0" sz="3200" lang="en-US" smtClean="0">
                <a:ea typeface="Times New Roman" panose="02020603050405020304" pitchFamily="18" charset="0"/>
              </a:rPr>
              <a:t>here </a:t>
            </a:r>
            <a:r>
              <a:rPr dirty="0" sz="3200" lang="en-US">
                <a:ea typeface="Times New Roman" panose="02020603050405020304" pitchFamily="18" charset="0"/>
              </a:rPr>
              <a:t>is slight to severe vaginal </a:t>
            </a:r>
            <a:r>
              <a:rPr dirty="0" sz="3200" lang="en-US" smtClean="0">
                <a:ea typeface="Times New Roman" panose="02020603050405020304" pitchFamily="18" charset="0"/>
              </a:rPr>
              <a:t>bleeding.</a:t>
            </a:r>
          </a:p>
          <a:p>
            <a:pPr algn="just" indent="-342900" lvl="2" marL="1028700">
              <a:spcBef>
                <a:spcPts val="0"/>
              </a:spcBef>
              <a:buFont typeface="Wingdings" panose="05000000000000000000" pitchFamily="2" charset="2"/>
              <a:buChar char="Ø"/>
            </a:pPr>
            <a:r>
              <a:rPr b="1" dirty="0" sz="3200" lang="en-US" smtClean="0">
                <a:ea typeface="Times New Roman" panose="02020603050405020304" pitchFamily="18" charset="0"/>
              </a:rPr>
              <a:t>On </a:t>
            </a:r>
            <a:r>
              <a:rPr b="1" dirty="0" sz="3200" lang="en-US">
                <a:ea typeface="Times New Roman" panose="02020603050405020304" pitchFamily="18" charset="0"/>
              </a:rPr>
              <a:t>abdominal palpation </a:t>
            </a:r>
            <a:r>
              <a:rPr dirty="0" sz="3200" lang="en-US">
                <a:ea typeface="Times New Roman" panose="02020603050405020304" pitchFamily="18" charset="0"/>
              </a:rPr>
              <a:t>there may or may not be pain and tenderness. </a:t>
            </a:r>
            <a:endParaRPr dirty="0" sz="3200" lang="en-US" smtClean="0">
              <a:ea typeface="Times New Roman" panose="02020603050405020304" pitchFamily="18" charset="0"/>
            </a:endParaRPr>
          </a:p>
          <a:p>
            <a:pPr algn="just" indent="-342900" lvl="2" marL="1028700">
              <a:spcBef>
                <a:spcPts val="0"/>
              </a:spcBef>
              <a:buFont typeface="Wingdings" panose="05000000000000000000" pitchFamily="2" charset="2"/>
              <a:buChar char="Ø"/>
            </a:pPr>
            <a:r>
              <a:rPr dirty="0" sz="3200" lang="en-US" smtClean="0">
                <a:ea typeface="Times New Roman" panose="02020603050405020304" pitchFamily="18" charset="0"/>
              </a:rPr>
              <a:t>The </a:t>
            </a:r>
            <a:r>
              <a:rPr dirty="0" sz="3200" lang="en-US">
                <a:ea typeface="Times New Roman" panose="02020603050405020304" pitchFamily="18" charset="0"/>
              </a:rPr>
              <a:t>pulse is raised and there is low blood pressure or hypertension</a:t>
            </a:r>
            <a:r>
              <a:rPr dirty="0" sz="2200" lang="en-US">
                <a:ea typeface="Times New Roman" panose="02020603050405020304" pitchFamily="18" charset="0"/>
              </a:rPr>
              <a:t>.</a:t>
            </a:r>
          </a:p>
          <a:p>
            <a:endParaRPr dirty="0" lang="en-US"/>
          </a:p>
        </p:txBody>
      </p:sp>
      <p:sp>
        <p:nvSpPr>
          <p:cNvPr id="1048901" name="Slide Number Placeholder 4"/>
          <p:cNvSpPr>
            <a:spLocks noGrp="1"/>
          </p:cNvSpPr>
          <p:nvPr>
            <p:ph type="sldNum" sz="quarter" idx="12"/>
          </p:nvPr>
        </p:nvSpPr>
        <p:spPr/>
        <p:txBody>
          <a:bodyPr/>
          <a:p>
            <a:fld id="{5F0F26D2-990D-4104-B198-15B1F813F25B}" type="slidenum">
              <a:rPr lang="en-US" smtClean="0"/>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sp>
        <p:nvSpPr>
          <p:cNvPr id="1048902" name="Title 1"/>
          <p:cNvSpPr>
            <a:spLocks noGrp="1"/>
          </p:cNvSpPr>
          <p:nvPr>
            <p:ph type="title"/>
          </p:nvPr>
        </p:nvSpPr>
        <p:spPr/>
        <p:txBody>
          <a:bodyPr/>
          <a:p>
            <a:r>
              <a:rPr dirty="0" lang="en-US">
                <a:solidFill>
                  <a:srgbClr val="00B0F0"/>
                </a:solidFill>
              </a:rPr>
              <a:t>Signs and symptoms of abruption placenta</a:t>
            </a:r>
            <a:endParaRPr dirty="0" lang="en-US"/>
          </a:p>
        </p:txBody>
      </p:sp>
      <p:sp>
        <p:nvSpPr>
          <p:cNvPr id="1048903" name="Content Placeholder 2"/>
          <p:cNvSpPr>
            <a:spLocks noGrp="1"/>
          </p:cNvSpPr>
          <p:nvPr>
            <p:ph idx="1"/>
          </p:nvPr>
        </p:nvSpPr>
        <p:spPr/>
        <p:txBody>
          <a:bodyPr>
            <a:normAutofit fontScale="89286" lnSpcReduction="20000"/>
          </a:bodyPr>
          <a:p>
            <a:pPr algn="just" lvl="0" marL="0">
              <a:spcBef>
                <a:spcPts val="0"/>
              </a:spcBef>
            </a:pPr>
            <a:r>
              <a:rPr b="1" dirty="0" lang="en-US">
                <a:solidFill>
                  <a:prstClr val="black"/>
                </a:solidFill>
                <a:ea typeface="Times New Roman" panose="02020603050405020304" pitchFamily="18" charset="0"/>
              </a:rPr>
              <a:t>In the concealed type, </a:t>
            </a:r>
          </a:p>
          <a:p>
            <a:pPr algn="just" indent="-457200" lvl="3">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There is severe abdominal pain and the patient is in shock. </a:t>
            </a:r>
          </a:p>
          <a:p>
            <a:pPr algn="just" indent="-457200" lvl="3">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There is no vaginal bleeding and the uterus is very tender and is board like. </a:t>
            </a:r>
          </a:p>
          <a:p>
            <a:pPr algn="just" indent="-457200" lvl="3">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parts cannot be palpated and there are no </a:t>
            </a:r>
            <a:r>
              <a:rPr dirty="0" sz="2800" lang="en-US" err="1">
                <a:solidFill>
                  <a:prstClr val="black"/>
                </a:solidFill>
                <a:ea typeface="Times New Roman" panose="02020603050405020304" pitchFamily="18" charset="0"/>
              </a:rPr>
              <a:t>foetal</a:t>
            </a:r>
            <a:r>
              <a:rPr dirty="0" sz="2800" lang="en-US">
                <a:solidFill>
                  <a:prstClr val="black"/>
                </a:solidFill>
                <a:ea typeface="Times New Roman" panose="02020603050405020304" pitchFamily="18" charset="0"/>
              </a:rPr>
              <a:t> heart sounds. </a:t>
            </a:r>
          </a:p>
          <a:p>
            <a:pPr algn="just" indent="-457200" lvl="3">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pulse is raised and there may be oliguria and proteinuria.</a:t>
            </a:r>
          </a:p>
          <a:p>
            <a:pPr algn="just" lvl="0" marL="0">
              <a:spcBef>
                <a:spcPts val="0"/>
              </a:spcBef>
            </a:pPr>
            <a:r>
              <a:rPr b="1" dirty="0" lang="en-US">
                <a:solidFill>
                  <a:prstClr val="black"/>
                </a:solidFill>
                <a:ea typeface="Times New Roman" panose="02020603050405020304" pitchFamily="18" charset="0"/>
              </a:rPr>
              <a:t>In the combined type,</a:t>
            </a:r>
          </a:p>
          <a:p>
            <a:pPr algn="just" indent="-285750" lvl="3" marL="142875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patient has both features of revealed and concealed bleeding.</a:t>
            </a:r>
          </a:p>
          <a:p>
            <a:pPr algn="just" indent="-285750" lvl="3" marL="142875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degree of shock is higher than the visible blood loss. </a:t>
            </a:r>
          </a:p>
          <a:p>
            <a:pPr algn="just" indent="-285750" lvl="3" marL="1428750">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uterus is tender and rigid and pain is constant.</a:t>
            </a:r>
          </a:p>
          <a:p>
            <a:endParaRPr dirty="0" lang="en-US"/>
          </a:p>
        </p:txBody>
      </p:sp>
      <p:sp>
        <p:nvSpPr>
          <p:cNvPr id="1048904" name="Slide Number Placeholder 4"/>
          <p:cNvSpPr>
            <a:spLocks noGrp="1"/>
          </p:cNvSpPr>
          <p:nvPr>
            <p:ph type="sldNum" sz="quarter" idx="12"/>
          </p:nvPr>
        </p:nvSpPr>
        <p:spPr/>
        <p:txBody>
          <a:bodyPr/>
          <a:p>
            <a:fld id="{5F0F26D2-990D-4104-B198-15B1F813F25B}" type="slidenum">
              <a:rPr lang="en-US" smtClean="0"/>
              <a:t>99</a:t>
            </a:fld>
            <a:endParaRPr lang="en-US"/>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ahLst/>
          <a:rect l="0" t="0" r="0" b="0"/>
          <a:pathLst/>
        </a:custGeom>
        <a:solidFill>
          <a:schemeClr val="accent1"/>
        </a:solidFill>
        <a:ln w="9525" cap="flat" cmpd="sng" algn="ctr">
          <a:solidFill>
            <a:schemeClr val="tx1"/>
          </a:solidFill>
          <a:prstDash val="solid"/>
          <a:round/>
          <a:headEnd type="none" w="med" len="med"/>
          <a:tailEnd type="none" w="med" len="med"/>
        </a:ln>
        <a:effectLst/>
      </a:spPr>
      <a:bodyPr anchor="t" anchorCtr="0" bIns="45720" compatLnSpc="1" lIns="91440" numCol="1" rIns="91440" tIns="45720" vert="horz" wrap="square">
        <a:prstTxWarp prst="textNoShape"/>
      </a:bodyPr>
      <a:lstStyle>
        <a:defPPr algn="l" defTabSz="914400" eaLnBrk="1" fontAlgn="base" hangingPunct="1" indent="0" latinLnBrk="0" marL="0" marR="0" rtl="0">
          <a:lnSpc>
            <a:spcPct val="100000"/>
          </a:lnSpc>
          <a:spcBef>
            <a:spcPct val="0"/>
          </a:spcBef>
          <a:spcAft>
            <a:spcPct val="0"/>
          </a:spcAft>
          <a:buClrTx/>
          <a:buSzTx/>
          <a:buFontTx/>
          <a:buNone/>
          <a:defRPr baseline="0" b="0" cap="none" sz="1800" i="0" kumimoji="0" lang="en-US" normalizeH="0" strike="noStrike" u="none" smtClean="0">
            <a:ln>
              <a:noFill/>
            </a:ln>
            <a:solidFill>
              <a:schemeClr val="tx1"/>
            </a:solidFill>
            <a:effectLst/>
            <a:latin typeface="Comic Sans MS" pitchFamily="66" charset="0"/>
            <a:cs typeface="Arial" pitchFamily="34" charset="0"/>
          </a:defRPr>
        </a:defPPr>
      </a:lstStyle>
    </a:spDef>
    <a:lnDef>
      <a:spPr bwMode="auto">
        <a:xfrm>
          <a:off x="0" y="0"/>
          <a:ext cx="1" cy="1"/>
        </a:xfrm>
        <a:custGeom>
          <a:avLst/>
          <a:ahLst/>
          <a:rect l="0" t="0" r="0" b="0"/>
          <a:pathLst/>
        </a:custGeom>
        <a:solidFill>
          <a:schemeClr val="accent1"/>
        </a:solidFill>
        <a:ln w="9525" cap="flat" cmpd="sng" algn="ctr">
          <a:solidFill>
            <a:schemeClr val="tx1"/>
          </a:solidFill>
          <a:prstDash val="solid"/>
          <a:round/>
          <a:headEnd type="none" w="med" len="med"/>
          <a:tailEnd type="none" w="med" len="med"/>
        </a:ln>
        <a:effectLst/>
      </a:spPr>
      <a:bodyPr anchor="t" anchorCtr="0" bIns="45720" compatLnSpc="1" lIns="91440" numCol="1" rIns="91440" tIns="45720" vert="horz" wrap="square">
        <a:prstTxWarp prst="textNoShape"/>
      </a:bodyPr>
      <a:lstStyle>
        <a:defPPr algn="l" defTabSz="914400" eaLnBrk="1" fontAlgn="base" hangingPunct="1" indent="0" latinLnBrk="0" marL="0" marR="0" rtl="0">
          <a:lnSpc>
            <a:spcPct val="100000"/>
          </a:lnSpc>
          <a:spcBef>
            <a:spcPct val="0"/>
          </a:spcBef>
          <a:spcAft>
            <a:spcPct val="0"/>
          </a:spcAft>
          <a:buClrTx/>
          <a:buSzTx/>
          <a:buFontTx/>
          <a:buNone/>
          <a:defRPr baseline="0" b="0" cap="none" sz="1800" i="0" kumimoji="0" lang="en-US" normalizeH="0" strike="noStrike" u="none" smtClean="0">
            <a:ln>
              <a:noFill/>
            </a:ln>
            <a:solidFill>
              <a:schemeClr val="tx1"/>
            </a:solidFill>
            <a:effectLst/>
            <a:latin typeface="Comic Sans MS" pitchFamily="66"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gral">
  <a:themeElements>
    <a:clrScheme name="Integral">
      <a:dk1>
        <a:sysClr lastClr="000000" val="windowText"/>
      </a:dk1>
      <a:lt1>
        <a:sysClr lastClr="FFFFFF" val="window"/>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algn="ctr" blurRad="50800" dir="5400000" dist="12700" rotWithShape="0">
              <a:srgbClr val="000000">
                <a:alpha val="50000"/>
              </a:srgbClr>
            </a:outerShdw>
          </a:effectLst>
        </a:effectStyle>
        <a:effectStyle>
          <a:effectLst>
            <a:outerShdw algn="ctr" blurRad="76200" dir="5400000" dist="25400" rotWithShape="0">
              <a:srgbClr val="000000">
                <a:alpha val="60000"/>
              </a:srgbClr>
            </a:outerShdw>
          </a:effectLst>
          <a:scene3d>
            <a:camera prst="orthographicFront">
              <a:rot lat="0" lon="0" rev="0"/>
            </a:camera>
            <a:lightRig dir="t" rig="fla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algn="tl" flip="none" sx="40000" sy="40000" tx="0" ty="0"/>
        </a:blip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MNH 2</dc:title>
  <dc:creator>user</dc:creator>
  <cp:lastModifiedBy>user</cp:lastModifiedBy>
  <dcterms:created xsi:type="dcterms:W3CDTF">2019-08-15T02:02:20Z</dcterms:created>
  <dcterms:modified xsi:type="dcterms:W3CDTF">2019-11-06T17:20:32Z</dcterms:modified>
</cp:coreProperties>
</file>