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81" r:id="rId34"/>
    <p:sldId id="282" r:id="rId35"/>
    <p:sldId id="299" r:id="rId36"/>
    <p:sldId id="300" r:id="rId37"/>
    <p:sldId id="283" r:id="rId38"/>
    <p:sldId id="284" r:id="rId39"/>
    <p:sldId id="296" r:id="rId40"/>
    <p:sldId id="298" r:id="rId41"/>
    <p:sldId id="297" r:id="rId42"/>
    <p:sldId id="293" r:id="rId43"/>
    <p:sldId id="292" r:id="rId44"/>
    <p:sldId id="294" r:id="rId45"/>
    <p:sldId id="303" r:id="rId46"/>
    <p:sldId id="295" r:id="rId47"/>
    <p:sldId id="302" r:id="rId48"/>
    <p:sldId id="304" r:id="rId49"/>
    <p:sldId id="305" r:id="rId50"/>
    <p:sldId id="306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4" r:id="rId66"/>
    <p:sldId id="325" r:id="rId67"/>
    <p:sldId id="326" r:id="rId68"/>
    <p:sldId id="351" r:id="rId69"/>
    <p:sldId id="352" r:id="rId70"/>
    <p:sldId id="353" r:id="rId71"/>
    <p:sldId id="354" r:id="rId72"/>
    <p:sldId id="355" r:id="rId73"/>
    <p:sldId id="356" r:id="rId74"/>
    <p:sldId id="357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50" r:id="rId92"/>
    <p:sldId id="343" r:id="rId93"/>
    <p:sldId id="344" r:id="rId94"/>
    <p:sldId id="345" r:id="rId95"/>
    <p:sldId id="346" r:id="rId96"/>
    <p:sldId id="347" r:id="rId97"/>
    <p:sldId id="348" r:id="rId98"/>
    <p:sldId id="349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3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A9F7F-0D30-46B5-9D99-439220396262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C4853-265E-41C9-B474-55408B5E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1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C4853-265E-41C9-B474-55408B5ED25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8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8482-908B-4BAE-8C43-2A0929B715C3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0BC9-FE9E-4B7E-8C35-CB3618AD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8482-908B-4BAE-8C43-2A0929B715C3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0BC9-FE9E-4B7E-8C35-CB3618AD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8482-908B-4BAE-8C43-2A0929B715C3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0BC9-FE9E-4B7E-8C35-CB3618AD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2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8482-908B-4BAE-8C43-2A0929B715C3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0BC9-FE9E-4B7E-8C35-CB3618AD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6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8482-908B-4BAE-8C43-2A0929B715C3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0BC9-FE9E-4B7E-8C35-CB3618AD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5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8482-908B-4BAE-8C43-2A0929B715C3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0BC9-FE9E-4B7E-8C35-CB3618AD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9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8482-908B-4BAE-8C43-2A0929B715C3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0BC9-FE9E-4B7E-8C35-CB3618AD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3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8482-908B-4BAE-8C43-2A0929B715C3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0BC9-FE9E-4B7E-8C35-CB3618AD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7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8482-908B-4BAE-8C43-2A0929B715C3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0BC9-FE9E-4B7E-8C35-CB3618AD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0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8482-908B-4BAE-8C43-2A0929B715C3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0BC9-FE9E-4B7E-8C35-CB3618AD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3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8482-908B-4BAE-8C43-2A0929B715C3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0BC9-FE9E-4B7E-8C35-CB3618AD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6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78482-908B-4BAE-8C43-2A0929B715C3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00BC9-FE9E-4B7E-8C35-CB3618AD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4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 nursing procedures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medical history or any allergies to drugs</a:t>
            </a:r>
          </a:p>
          <a:p>
            <a:r>
              <a:rPr lang="en-US" dirty="0" smtClean="0"/>
              <a:t>History of bleeding disorders or blood thinning medication</a:t>
            </a:r>
          </a:p>
          <a:p>
            <a:r>
              <a:rPr lang="en-US" dirty="0" smtClean="0"/>
              <a:t>Assess for pregnancy</a:t>
            </a:r>
          </a:p>
          <a:p>
            <a:r>
              <a:rPr lang="en-US" dirty="0" smtClean="0"/>
              <a:t>Advise the patient to empty bladder</a:t>
            </a:r>
          </a:p>
          <a:p>
            <a:r>
              <a:rPr lang="en-US" dirty="0" smtClean="0"/>
              <a:t>Check for a signed consent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the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Ensure privacy</a:t>
            </a:r>
          </a:p>
          <a:p>
            <a:r>
              <a:rPr lang="en-US" dirty="0" smtClean="0"/>
              <a:t>Shave the skin clean</a:t>
            </a:r>
          </a:p>
          <a:p>
            <a:r>
              <a:rPr lang="en-US" dirty="0" smtClean="0"/>
              <a:t>Record basal vital signs; </a:t>
            </a:r>
          </a:p>
          <a:p>
            <a:r>
              <a:rPr lang="en-US" dirty="0" smtClean="0"/>
              <a:t>Maintain patency of IV lines, for emergency medications and fluids</a:t>
            </a:r>
          </a:p>
          <a:p>
            <a:r>
              <a:rPr lang="en-US" dirty="0" smtClean="0"/>
              <a:t>Observe the fluid color and measure quantity</a:t>
            </a:r>
          </a:p>
          <a:p>
            <a:r>
              <a:rPr lang="en-US" dirty="0" smtClean="0"/>
              <a:t>Immediately seal the puncture wound with sterile dressing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IO </a:t>
            </a:r>
          </a:p>
          <a:p>
            <a:r>
              <a:rPr lang="en-US" dirty="0" smtClean="0"/>
              <a:t>Monitor vital continuously</a:t>
            </a:r>
          </a:p>
          <a:p>
            <a:r>
              <a:rPr lang="en-US" dirty="0" smtClean="0"/>
              <a:t>Observe for any complication within the first 24 hours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Fevers higher than 100f</a:t>
            </a:r>
          </a:p>
          <a:p>
            <a:r>
              <a:rPr lang="en-US" dirty="0" smtClean="0"/>
              <a:t>Sever belly pain</a:t>
            </a:r>
          </a:p>
          <a:p>
            <a:r>
              <a:rPr lang="en-US" dirty="0" smtClean="0"/>
              <a:t>More redness or tenderness </a:t>
            </a:r>
          </a:p>
          <a:p>
            <a:r>
              <a:rPr lang="en-US" dirty="0" smtClean="0"/>
              <a:t>Blood in urine</a:t>
            </a:r>
          </a:p>
          <a:p>
            <a:r>
              <a:rPr lang="en-US" dirty="0" smtClean="0"/>
              <a:t>Bleeding from the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CATHETERIZATION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Catheterization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Refers to the introduction of a plastic tube through the urethra into the bladder</a:t>
            </a:r>
          </a:p>
          <a:p>
            <a:r>
              <a:rPr lang="en-US" dirty="0" smtClean="0"/>
              <a:t>When urine cannot be eliminated naturally and must be drained artificially, catheters</a:t>
            </a:r>
            <a:br>
              <a:rPr lang="en-US" dirty="0" smtClean="0"/>
            </a:br>
            <a:r>
              <a:rPr lang="en-US" dirty="0" smtClean="0"/>
              <a:t>may be inserted directly into the bladder, the ureter, or the renal pelvis. </a:t>
            </a:r>
          </a:p>
          <a:p>
            <a:r>
              <a:rPr lang="en-US" dirty="0" smtClean="0"/>
              <a:t>Catheters vary in size, shape, length, material, and configuration.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Catheterization </a:t>
            </a:r>
            <a:r>
              <a:rPr lang="en-US" dirty="0" err="1" smtClean="0"/>
              <a:t>ct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Catheterization is performed to achieve the following: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Relieve urinary tract obstruction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Assist with postoperative drainage in urologic and other surgeries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Monitor accurate urine output in critically ill patients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Promote urinary drainage in patients with neurogenic bladder dysfunction or urine retention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Prevent urinary leakage in patients with stage III to IV pressure ulcers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catheterization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Urethral Catheter</a:t>
            </a:r>
          </a:p>
          <a:p>
            <a:r>
              <a:rPr lang="en-US" dirty="0" smtClean="0"/>
              <a:t>common system consists of an indwelling catheter, a connecting tube, and a collecting bag with an </a:t>
            </a:r>
            <a:r>
              <a:rPr lang="en-US" dirty="0" err="1" smtClean="0"/>
              <a:t>antireflux</a:t>
            </a:r>
            <a:r>
              <a:rPr lang="en-US" dirty="0" smtClean="0"/>
              <a:t> chamber emptied by a drainage spout</a:t>
            </a:r>
          </a:p>
          <a:p>
            <a:r>
              <a:rPr lang="en-US" dirty="0" smtClean="0"/>
              <a:t>Another system has a triple-lumen indwelling urethral catheter attached to a closed sterile drainage system. With the triple-lumen catheter, urinary drainage occurs through one channel</a:t>
            </a:r>
          </a:p>
          <a:p>
            <a:r>
              <a:rPr lang="en-US" dirty="0" smtClean="0"/>
              <a:t>Triple-lumen catheters are commonly used after transurethral prostate surgery.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catheterization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Suprapubic</a:t>
            </a:r>
            <a:r>
              <a:rPr lang="en-US" b="1" dirty="0" smtClean="0"/>
              <a:t> Catheterization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Suprapubic</a:t>
            </a:r>
            <a:r>
              <a:rPr lang="en-US" dirty="0" smtClean="0"/>
              <a:t> catheterization allows bladder drainage by inserting a catheter or tube into the bladder through a </a:t>
            </a:r>
            <a:r>
              <a:rPr lang="en-US" dirty="0" err="1" smtClean="0"/>
              <a:t>suprapubic</a:t>
            </a:r>
            <a:r>
              <a:rPr lang="en-US" dirty="0"/>
              <a:t> </a:t>
            </a:r>
            <a:r>
              <a:rPr lang="en-US" dirty="0" smtClean="0"/>
              <a:t>incision or puncture</a:t>
            </a:r>
          </a:p>
        </p:txBody>
      </p:sp>
    </p:spTree>
    <p:extLst>
      <p:ext uri="{BB962C8B-B14F-4D97-AF65-F5344CB8AC3E}">
        <p14:creationId xmlns:p14="http://schemas.microsoft.com/office/powerpoint/2010/main" val="9324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Indications of </a:t>
            </a:r>
            <a:r>
              <a:rPr lang="en-US" dirty="0" err="1" smtClean="0"/>
              <a:t>suprapubic</a:t>
            </a:r>
            <a:r>
              <a:rPr lang="en-US" dirty="0" smtClean="0"/>
              <a:t> catheterization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Injuries to the urethra</a:t>
            </a:r>
          </a:p>
          <a:p>
            <a:r>
              <a:rPr lang="en-US" dirty="0" smtClean="0"/>
              <a:t>Strictures in the urethra </a:t>
            </a:r>
          </a:p>
          <a:p>
            <a:r>
              <a:rPr lang="en-US" dirty="0" smtClean="0"/>
              <a:t>Prostatic obstruction, </a:t>
            </a:r>
          </a:p>
          <a:p>
            <a:r>
              <a:rPr lang="en-US" dirty="0" smtClean="0"/>
              <a:t>After gynecologic or other abdominal surgery when bladder dysfunction is likely to occur, and </a:t>
            </a:r>
          </a:p>
          <a:p>
            <a:r>
              <a:rPr lang="en-US" dirty="0" smtClean="0"/>
              <a:t>Occasionally after pelvic fractures. </a:t>
            </a:r>
          </a:p>
          <a:p>
            <a:r>
              <a:rPr lang="en-US" dirty="0" smtClean="0"/>
              <a:t>long-term basis for women with urethral destruction secondary to long-term indwelling urethral catheters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Lumbar puncture (LP)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Refers to the insertion of a hollow tube needle under local anesthesia into the subarachnoid space of the spinal canal to obtain </a:t>
            </a:r>
            <a:r>
              <a:rPr lang="en-US" dirty="0" err="1" smtClean="0"/>
              <a:t>csf</a:t>
            </a:r>
            <a:endParaRPr lang="en-US" dirty="0" smtClean="0"/>
          </a:p>
          <a:p>
            <a:r>
              <a:rPr lang="en-US" dirty="0" smtClean="0"/>
              <a:t>The needle is usually inserted into the subarachnoid space between the third and fourth or fourth and fifth lumbar vertebrae.</a:t>
            </a:r>
          </a:p>
        </p:txBody>
      </p:sp>
    </p:spTree>
    <p:extLst>
      <p:ext uri="{BB962C8B-B14F-4D97-AF65-F5344CB8AC3E}">
        <p14:creationId xmlns:p14="http://schemas.microsoft.com/office/powerpoint/2010/main" val="42244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</a:t>
            </a:r>
            <a:r>
              <a:rPr lang="en-US" dirty="0" err="1" smtClean="0"/>
              <a:t>spc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can usually void sooner after surgery than those with urethral catheters,</a:t>
            </a:r>
          </a:p>
          <a:p>
            <a:r>
              <a:rPr lang="en-US" dirty="0" smtClean="0"/>
              <a:t>More comfortable. </a:t>
            </a:r>
          </a:p>
          <a:p>
            <a:r>
              <a:rPr lang="en-US" dirty="0" smtClean="0"/>
              <a:t>The catheter allows greater mobility, permits measurement of residual urine without urethral instrumentation</a:t>
            </a:r>
          </a:p>
          <a:p>
            <a:r>
              <a:rPr lang="en-US" dirty="0" smtClean="0"/>
              <a:t>Less risk of bladder infection.</a:t>
            </a:r>
          </a:p>
        </p:txBody>
      </p:sp>
    </p:spTree>
    <p:extLst>
      <p:ext uri="{BB962C8B-B14F-4D97-AF65-F5344CB8AC3E}">
        <p14:creationId xmlns:p14="http://schemas.microsoft.com/office/powerpoint/2010/main" val="25573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of SPC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patient is placed in a supine position</a:t>
            </a:r>
          </a:p>
          <a:p>
            <a:r>
              <a:rPr lang="en-US" dirty="0" smtClean="0"/>
              <a:t>Bladder distended by administering</a:t>
            </a:r>
          </a:p>
          <a:p>
            <a:r>
              <a:rPr lang="en-US" dirty="0" smtClean="0"/>
              <a:t> The </a:t>
            </a:r>
            <a:r>
              <a:rPr lang="en-US" dirty="0" err="1" smtClean="0"/>
              <a:t>suprapubic</a:t>
            </a:r>
            <a:r>
              <a:rPr lang="en-US" dirty="0" smtClean="0"/>
              <a:t> area is prepared as for surgery and the puncture site located about 5 cm above </a:t>
            </a:r>
            <a:r>
              <a:rPr lang="en-US" dirty="0" err="1" smtClean="0"/>
              <a:t>symphysis</a:t>
            </a:r>
            <a:r>
              <a:rPr lang="en-US" dirty="0" smtClean="0"/>
              <a:t> pubis. </a:t>
            </a:r>
          </a:p>
          <a:p>
            <a:r>
              <a:rPr lang="en-US" dirty="0" smtClean="0"/>
              <a:t>The bladder is entered through an incision or through a puncture made by a small trocar (pointed instrument).</a:t>
            </a:r>
          </a:p>
          <a:p>
            <a:r>
              <a:rPr lang="en-US" dirty="0" smtClean="0"/>
              <a:t>The catheter or </a:t>
            </a:r>
            <a:r>
              <a:rPr lang="en-US" dirty="0" err="1" smtClean="0"/>
              <a:t>suprapubic</a:t>
            </a:r>
            <a:r>
              <a:rPr lang="en-US" dirty="0" smtClean="0"/>
              <a:t> drainage tube is threaded into the bladder and secured with sutures or tape; the area around the catheter is covered with a sterile dressing.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intervention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During catheterization </a:t>
            </a:r>
            <a:endParaRPr lang="en-US" dirty="0" smtClean="0"/>
          </a:p>
          <a:p>
            <a:r>
              <a:rPr lang="en-US" dirty="0" smtClean="0"/>
              <a:t>Assessing the patient and the system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assesses the drainage system to ensure that it provides adequate urinary drainage.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Monitor the color, odor and volume of the urine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Assessing for age-related complications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 the elderly, change in physical condition or mental status must be considered a possible indication of infection and promptly investigated because sepsis may occur before the infection is diagnosed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Preventing infection</a:t>
            </a:r>
            <a:r>
              <a:rPr lang="en-US" dirty="0" smtClean="0"/>
              <a:t>-  Most urinary tract infections follow instrumentation of the urinary tract, usually catheterization</a:t>
            </a:r>
          </a:p>
          <a:p>
            <a:r>
              <a:rPr lang="en-US" b="1" dirty="0" smtClean="0"/>
              <a:t>Minimizing trauma:- </a:t>
            </a:r>
            <a:r>
              <a:rPr lang="en-US" dirty="0" smtClean="0"/>
              <a:t> by:</a:t>
            </a:r>
          </a:p>
          <a:p>
            <a:r>
              <a:rPr lang="en-US" dirty="0" smtClean="0"/>
              <a:t> Using an appropriate-sized catheter</a:t>
            </a:r>
          </a:p>
          <a:p>
            <a:r>
              <a:rPr lang="en-US" dirty="0" smtClean="0"/>
              <a:t> Lubricating the catheter adequately with a water-soluble lubricant during insertion</a:t>
            </a:r>
          </a:p>
          <a:p>
            <a:r>
              <a:rPr lang="en-US" b="1" dirty="0" smtClean="0"/>
              <a:t>Retraining the bladder:- </a:t>
            </a:r>
            <a:r>
              <a:rPr lang="en-US" dirty="0" smtClean="0"/>
              <a:t>by making a voiding schedule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487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Biopsy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biopsy is a medical procedure involving taking a small sample of body tissue for examination</a:t>
            </a:r>
          </a:p>
          <a:p>
            <a:r>
              <a:rPr lang="en-US" dirty="0" smtClean="0"/>
              <a:t>Abnormalities  examined can be functional or structural</a:t>
            </a:r>
          </a:p>
          <a:p>
            <a:r>
              <a:rPr lang="en-US" dirty="0" smtClean="0"/>
              <a:t>Biopsy examination helps in diagnosis of a specific condition or in assessing severity of a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dirty="0" err="1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conditions requiring biopsy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Cancer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Inflammation </a:t>
            </a:r>
            <a:r>
              <a:rPr lang="en-US" dirty="0" err="1" smtClean="0"/>
              <a:t>eg</a:t>
            </a:r>
            <a:r>
              <a:rPr lang="en-US" dirty="0" smtClean="0"/>
              <a:t> nephritis or hepatitis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Infections especially in the lymph nodes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tb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Various skin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biopsy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smtClean="0"/>
              <a:t>A punch biopsy- </a:t>
            </a:r>
            <a:r>
              <a:rPr lang="en-US" dirty="0" smtClean="0"/>
              <a:t>a special instrument punches a small hole in the skin to obtain skin sample</a:t>
            </a:r>
          </a:p>
          <a:p>
            <a:r>
              <a:rPr lang="en-US" u="sng" dirty="0" smtClean="0"/>
              <a:t>A needle biopsy- </a:t>
            </a:r>
            <a:r>
              <a:rPr lang="en-US" dirty="0" smtClean="0"/>
              <a:t>a special hollow needle, guided by X-ray, CT scan </a:t>
            </a:r>
            <a:r>
              <a:rPr lang="en-US" dirty="0" err="1" smtClean="0"/>
              <a:t>etc</a:t>
            </a:r>
            <a:r>
              <a:rPr lang="en-US" dirty="0" smtClean="0"/>
              <a:t> is used to obtain a tissue from an organ</a:t>
            </a:r>
          </a:p>
          <a:p>
            <a:pPr marL="0" indent="0">
              <a:buNone/>
            </a:pPr>
            <a:r>
              <a:rPr lang="en-US" dirty="0" smtClean="0"/>
              <a:t>- A needle biopsy can be Fine Needle Aspiration, Core    Needle Biopsy, Vacuum Assisted Biopsy </a:t>
            </a:r>
          </a:p>
          <a:p>
            <a:r>
              <a:rPr lang="en-US" u="sng" dirty="0" smtClean="0"/>
              <a:t>Endoscopic biopsy</a:t>
            </a:r>
            <a:r>
              <a:rPr lang="en-US" dirty="0" smtClean="0"/>
              <a:t>- an endoscope is used to remove a tissue</a:t>
            </a:r>
          </a:p>
          <a:p>
            <a:r>
              <a:rPr lang="en-US" u="sng" dirty="0" smtClean="0"/>
              <a:t>Excision biopsy- </a:t>
            </a:r>
            <a:r>
              <a:rPr lang="en-US" dirty="0" smtClean="0"/>
              <a:t>surgery is done to remove a larger section of tissue</a:t>
            </a:r>
          </a:p>
          <a:p>
            <a:r>
              <a:rPr lang="en-US" u="sng" dirty="0" smtClean="0"/>
              <a:t>Perioperative biopsy-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0323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for 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obtain CSF for examination, </a:t>
            </a:r>
          </a:p>
          <a:p>
            <a:r>
              <a:rPr lang="en-US" dirty="0" smtClean="0"/>
              <a:t>to measure and reduce CSF pressure,</a:t>
            </a:r>
          </a:p>
          <a:p>
            <a:r>
              <a:rPr lang="en-US" dirty="0" smtClean="0"/>
              <a:t> to determine the presence or absence of blood in the CSF,</a:t>
            </a:r>
          </a:p>
          <a:p>
            <a:r>
              <a:rPr lang="en-US" dirty="0" smtClean="0"/>
              <a:t> to detect spinal subarachnoid block,</a:t>
            </a:r>
          </a:p>
          <a:p>
            <a:r>
              <a:rPr lang="en-US" dirty="0" smtClean="0"/>
              <a:t>to administer antibiotics intrathecally (into the spinal canal) in certain cases of infection.</a:t>
            </a:r>
          </a:p>
          <a:p>
            <a:r>
              <a:rPr lang="en-US" dirty="0" smtClean="0"/>
              <a:t>to administer anesthetic agent during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Before the procedure</a:t>
            </a:r>
          </a:p>
          <a:p>
            <a:r>
              <a:rPr lang="en-US" dirty="0" smtClean="0"/>
              <a:t>Review the chart for a signed consent</a:t>
            </a:r>
          </a:p>
          <a:p>
            <a:r>
              <a:rPr lang="en-US" dirty="0" smtClean="0"/>
              <a:t>Keep NPO when prescribed</a:t>
            </a:r>
          </a:p>
          <a:p>
            <a:r>
              <a:rPr lang="en-US" dirty="0" smtClean="0"/>
              <a:t>Assess and record baseline vital signs</a:t>
            </a:r>
          </a:p>
          <a:p>
            <a:r>
              <a:rPr lang="en-US" dirty="0" smtClean="0"/>
              <a:t>Review laboratory results </a:t>
            </a:r>
          </a:p>
          <a:p>
            <a:r>
              <a:rPr lang="en-US" dirty="0" smtClean="0"/>
              <a:t>Instruct the patient to empty bladder</a:t>
            </a:r>
          </a:p>
          <a:p>
            <a:r>
              <a:rPr lang="en-US" dirty="0" smtClean="0"/>
              <a:t>Teach about the procedure and its purpose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client hold breathe following expiration</a:t>
            </a:r>
          </a:p>
          <a:p>
            <a:r>
              <a:rPr lang="en-US" dirty="0" smtClean="0"/>
              <a:t>Assess for pain or discomfort during procedure</a:t>
            </a:r>
          </a:p>
          <a:p>
            <a:r>
              <a:rPr lang="en-US" dirty="0" smtClean="0"/>
              <a:t>Receive the tissue in the designated container, cork well and preserve in the right fluid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Apply direct pressure on the site in case of needle aspiration</a:t>
            </a:r>
          </a:p>
          <a:p>
            <a:r>
              <a:rPr lang="en-US" dirty="0" smtClean="0"/>
              <a:t>Frequently assess the site for bleeding</a:t>
            </a:r>
          </a:p>
          <a:p>
            <a:r>
              <a:rPr lang="en-US" dirty="0" smtClean="0"/>
              <a:t>Assess the vital signs regularly</a:t>
            </a:r>
          </a:p>
          <a:p>
            <a:r>
              <a:rPr lang="en-US" dirty="0" smtClean="0"/>
              <a:t>Advice on the pain management</a:t>
            </a:r>
          </a:p>
          <a:p>
            <a:r>
              <a:rPr lang="en-US" dirty="0" smtClean="0"/>
              <a:t>Report immediately any incidence of bleeding from the site</a:t>
            </a:r>
          </a:p>
          <a:p>
            <a:r>
              <a:rPr lang="en-US" dirty="0" smtClean="0"/>
              <a:t>Keep NPO as prescribed</a:t>
            </a:r>
          </a:p>
          <a:p>
            <a:r>
              <a:rPr lang="en-US" dirty="0" smtClean="0"/>
              <a:t>For liver biopsy, advice to avoid lifting, coughing or straining for 2 weeks</a:t>
            </a:r>
          </a:p>
        </p:txBody>
      </p:sp>
    </p:spTree>
    <p:extLst>
      <p:ext uri="{BB962C8B-B14F-4D97-AF65-F5344CB8AC3E}">
        <p14:creationId xmlns:p14="http://schemas.microsoft.com/office/powerpoint/2010/main" val="35839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Dialysis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Dialysis is used to remove fluid and uremic waste products </a:t>
            </a:r>
            <a:r>
              <a:rPr lang="en-US" dirty="0" smtClean="0"/>
              <a:t>from the </a:t>
            </a:r>
            <a:r>
              <a:rPr lang="en-US" dirty="0"/>
              <a:t>body when the kidneys cannot do so.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may also be </a:t>
            </a:r>
            <a:r>
              <a:rPr lang="en-US" dirty="0" smtClean="0"/>
              <a:t>used to </a:t>
            </a:r>
            <a:r>
              <a:rPr lang="en-US" dirty="0"/>
              <a:t>treat patients with edema that does not respond to </a:t>
            </a:r>
            <a:r>
              <a:rPr lang="en-US" dirty="0" smtClean="0"/>
              <a:t>treatment, hepatic </a:t>
            </a:r>
            <a:r>
              <a:rPr lang="en-US" dirty="0"/>
              <a:t>coma, hyperkalemia, </a:t>
            </a:r>
            <a:r>
              <a:rPr lang="en-US" dirty="0" err="1"/>
              <a:t>hypercalcemia</a:t>
            </a:r>
            <a:r>
              <a:rPr lang="en-US" dirty="0"/>
              <a:t>, hypertension, </a:t>
            </a:r>
            <a:r>
              <a:rPr lang="en-US" dirty="0" smtClean="0"/>
              <a:t>and uremia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Methods </a:t>
            </a:r>
            <a:r>
              <a:rPr lang="en-US" dirty="0"/>
              <a:t>of therapy include hemodialysis, </a:t>
            </a:r>
            <a:r>
              <a:rPr lang="en-US" dirty="0" smtClean="0"/>
              <a:t>continuous renal </a:t>
            </a:r>
            <a:r>
              <a:rPr lang="en-US" dirty="0"/>
              <a:t>replacement therapy 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various forms </a:t>
            </a:r>
            <a:r>
              <a:rPr lang="en-US" dirty="0"/>
              <a:t>of peritoneal dialysis. </a:t>
            </a:r>
          </a:p>
        </p:txBody>
      </p:sp>
    </p:spTree>
    <p:extLst>
      <p:ext uri="{BB962C8B-B14F-4D97-AF65-F5344CB8AC3E}">
        <p14:creationId xmlns:p14="http://schemas.microsoft.com/office/powerpoint/2010/main" val="32239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Vascular </a:t>
            </a:r>
            <a:r>
              <a:rPr lang="en-US" b="1" u="sng" dirty="0" smtClean="0"/>
              <a:t>graft</a:t>
            </a:r>
            <a:r>
              <a:rPr lang="en-US" dirty="0" smtClean="0"/>
              <a:t>: A </a:t>
            </a:r>
            <a:r>
              <a:rPr lang="en-US" dirty="0"/>
              <a:t>surgically placed artificial tube  between a vein and artery (usually in the arm).</a:t>
            </a:r>
          </a:p>
          <a:p>
            <a:r>
              <a:rPr lang="en-US" dirty="0"/>
              <a:t>Accessed via needle for HD</a:t>
            </a:r>
          </a:p>
          <a:p>
            <a:pPr marL="0" indent="0">
              <a:buNone/>
            </a:pPr>
            <a:r>
              <a:rPr lang="en-US" b="1" u="sng" dirty="0" smtClean="0"/>
              <a:t>Dialysate: </a:t>
            </a:r>
            <a:r>
              <a:rPr lang="en-US" dirty="0" smtClean="0"/>
              <a:t>A </a:t>
            </a:r>
            <a:r>
              <a:rPr lang="en-US" dirty="0"/>
              <a:t>balanced electrolyte solution on one side of the semi-permeable membrane to exchange solutes with blood during HD</a:t>
            </a:r>
          </a:p>
          <a:p>
            <a:pPr marL="0" indent="0">
              <a:buNone/>
            </a:pPr>
            <a:r>
              <a:rPr lang="en-US" b="1" u="sng" dirty="0"/>
              <a:t>Dialysis </a:t>
            </a:r>
            <a:r>
              <a:rPr lang="en-US" b="1" u="sng" dirty="0" smtClean="0"/>
              <a:t>water: </a:t>
            </a:r>
            <a:r>
              <a:rPr lang="en-US" dirty="0" smtClean="0"/>
              <a:t>Purified </a:t>
            </a:r>
            <a:r>
              <a:rPr lang="en-US" dirty="0"/>
              <a:t>water that is used to:</a:t>
            </a:r>
          </a:p>
          <a:p>
            <a:r>
              <a:rPr lang="en-US" dirty="0"/>
              <a:t> mix dialysate </a:t>
            </a:r>
          </a:p>
          <a:p>
            <a:r>
              <a:rPr lang="en-US" dirty="0"/>
              <a:t> to disinfect, rinse, or reprocess the </a:t>
            </a:r>
            <a:r>
              <a:rPr lang="en-US" dirty="0" err="1"/>
              <a:t>dialyser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The </a:t>
            </a:r>
            <a:r>
              <a:rPr lang="en-US" b="1" u="sng" dirty="0" err="1"/>
              <a:t>dialyser</a:t>
            </a:r>
            <a:r>
              <a:rPr lang="en-US" b="1" u="sng" dirty="0"/>
              <a:t> </a:t>
            </a:r>
            <a:r>
              <a:rPr lang="en-US" b="1" u="sng" dirty="0" smtClean="0"/>
              <a:t>: </a:t>
            </a:r>
            <a:r>
              <a:rPr lang="en-US" dirty="0" smtClean="0"/>
              <a:t>is </a:t>
            </a:r>
            <a:r>
              <a:rPr lang="en-US" dirty="0"/>
              <a:t>the piece of equipment that </a:t>
            </a:r>
            <a:r>
              <a:rPr lang="en-US" dirty="0" smtClean="0"/>
              <a:t>filters </a:t>
            </a:r>
            <a:r>
              <a:rPr lang="en-US" dirty="0"/>
              <a:t>the blood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722391"/>
            <a:ext cx="42672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3743325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3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and chronic dialysis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Acute dialysis is indicated when there is a high and rising </a:t>
            </a:r>
            <a:r>
              <a:rPr lang="en-US" dirty="0" smtClean="0"/>
              <a:t>level of </a:t>
            </a:r>
            <a:r>
              <a:rPr lang="en-US" dirty="0"/>
              <a:t>serum potassium, fluid overload, or impending </a:t>
            </a:r>
            <a:r>
              <a:rPr lang="en-US" dirty="0" smtClean="0"/>
              <a:t>pulmonary edema</a:t>
            </a:r>
            <a:r>
              <a:rPr lang="en-US" dirty="0"/>
              <a:t>, increasing acidosis, pericarditis, and severe </a:t>
            </a:r>
            <a:r>
              <a:rPr lang="en-US" dirty="0" smtClean="0"/>
              <a:t>confusion</a:t>
            </a:r>
          </a:p>
          <a:p>
            <a:r>
              <a:rPr lang="en-US" dirty="0"/>
              <a:t>Chronic or maintenance dialysis is indicated in chronic </a:t>
            </a:r>
            <a:r>
              <a:rPr lang="en-US" dirty="0" smtClean="0"/>
              <a:t>renal failure</a:t>
            </a:r>
            <a:r>
              <a:rPr lang="en-US" dirty="0"/>
              <a:t>, known as end-stage renal disease (</a:t>
            </a:r>
            <a:r>
              <a:rPr lang="en-US" dirty="0" smtClean="0"/>
              <a:t>ESRD)</a:t>
            </a:r>
          </a:p>
          <a:p>
            <a:r>
              <a:rPr lang="en-US" dirty="0"/>
              <a:t>An urgent indication for dialysis </a:t>
            </a:r>
            <a:r>
              <a:rPr lang="en-US" dirty="0" smtClean="0"/>
              <a:t>in patients </a:t>
            </a:r>
            <a:r>
              <a:rPr lang="en-US" dirty="0"/>
              <a:t>with chronic renal failure is pericardial friction rub.</a:t>
            </a:r>
          </a:p>
        </p:txBody>
      </p:sp>
    </p:spTree>
    <p:extLst>
      <p:ext uri="{BB962C8B-B14F-4D97-AF65-F5344CB8AC3E}">
        <p14:creationId xmlns:p14="http://schemas.microsoft.com/office/powerpoint/2010/main" val="40868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Hemodialysis </a:t>
            </a:r>
            <a:endParaRPr lang="en-US" dirty="0" smtClean="0"/>
          </a:p>
          <a:p>
            <a:r>
              <a:rPr lang="en-US" dirty="0"/>
              <a:t>A dialyzer (once referred to as an artificial kidney) serves </a:t>
            </a:r>
            <a:r>
              <a:rPr lang="en-US" dirty="0" smtClean="0"/>
              <a:t>as a </a:t>
            </a:r>
            <a:r>
              <a:rPr lang="en-US" dirty="0"/>
              <a:t>synthetic semipermeable membrane, replacing the renal </a:t>
            </a:r>
            <a:r>
              <a:rPr lang="en-US" dirty="0" smtClean="0"/>
              <a:t>glomeruli and </a:t>
            </a:r>
            <a:r>
              <a:rPr lang="en-US" dirty="0"/>
              <a:t>tubules as the filter for the impaired </a:t>
            </a:r>
            <a:r>
              <a:rPr lang="en-US" dirty="0" smtClean="0"/>
              <a:t>kidneys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Hemodialysis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781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6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CSF should be clear and colorless.</a:t>
            </a:r>
          </a:p>
          <a:p>
            <a:r>
              <a:rPr lang="en-US" dirty="0" smtClean="0"/>
              <a:t> Pink, blood-tinged, or grossly bloody CSF may indicate a cerebral contusion, laceration, or subarachnoid hemorrhage. </a:t>
            </a:r>
          </a:p>
          <a:p>
            <a:r>
              <a:rPr lang="en-US" dirty="0" smtClean="0"/>
              <a:t>Usually, specimens are obtained for cell count, culture, and glucose and protein testing.</a:t>
            </a:r>
          </a:p>
          <a:p>
            <a:r>
              <a:rPr lang="en-US" dirty="0" smtClean="0"/>
              <a:t> The specimens should be sent to the laboratory immediately because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Hemodialysis </a:t>
            </a:r>
            <a:r>
              <a:rPr lang="en-US" dirty="0" err="1" smtClean="0"/>
              <a:t>ct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Blood passes over a semi-permeable membrane which allows some molecules to pass through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patient’s blood enters the machine from an access point: A fistula, vascular graft, or a temporary central line. </a:t>
            </a:r>
            <a:endParaRPr lang="en-US" dirty="0" smtClean="0"/>
          </a:p>
          <a:p>
            <a:r>
              <a:rPr lang="en-US" dirty="0" smtClean="0"/>
              <a:t>Fluid </a:t>
            </a:r>
            <a:r>
              <a:rPr lang="en-US" dirty="0"/>
              <a:t>removal is achieved by altering the hydrostatic pressure of the dialysate compartment, causing free water and some dissolved solutes to move across the membrane along a created pressure gradient.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hemodialysis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atherosclerotic cardiovascular </a:t>
            </a:r>
            <a:r>
              <a:rPr lang="en-US" dirty="0" smtClean="0"/>
              <a:t>disease</a:t>
            </a:r>
          </a:p>
          <a:p>
            <a:r>
              <a:rPr lang="en-US" dirty="0" smtClean="0"/>
              <a:t>Hypertriglyceridemia</a:t>
            </a:r>
          </a:p>
          <a:p>
            <a:r>
              <a:rPr lang="en-US" dirty="0"/>
              <a:t>Heart </a:t>
            </a:r>
            <a:r>
              <a:rPr lang="en-US" dirty="0" smtClean="0"/>
              <a:t>failure</a:t>
            </a:r>
          </a:p>
          <a:p>
            <a:r>
              <a:rPr lang="en-US" dirty="0" smtClean="0"/>
              <a:t>coronary </a:t>
            </a:r>
            <a:r>
              <a:rPr lang="en-US" dirty="0"/>
              <a:t>heart disease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anginal</a:t>
            </a:r>
            <a:r>
              <a:rPr lang="en-US" dirty="0"/>
              <a:t> </a:t>
            </a:r>
            <a:r>
              <a:rPr lang="en-US" dirty="0" smtClean="0"/>
              <a:t>pain</a:t>
            </a:r>
            <a:endParaRPr lang="en-US" dirty="0"/>
          </a:p>
          <a:p>
            <a:r>
              <a:rPr lang="en-US" dirty="0" smtClean="0"/>
              <a:t>stroke </a:t>
            </a:r>
          </a:p>
          <a:p>
            <a:r>
              <a:rPr lang="en-US" dirty="0" smtClean="0"/>
              <a:t> peripheral </a:t>
            </a:r>
            <a:r>
              <a:rPr lang="en-US" dirty="0"/>
              <a:t>vascular </a:t>
            </a:r>
            <a:r>
              <a:rPr lang="en-US" dirty="0" smtClean="0"/>
              <a:t>insufficiency</a:t>
            </a:r>
          </a:p>
          <a:p>
            <a:r>
              <a:rPr lang="en-US" dirty="0"/>
              <a:t>Anemia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Gastric </a:t>
            </a:r>
            <a:r>
              <a:rPr lang="en-US" dirty="0" smtClean="0"/>
              <a:t>ulcers</a:t>
            </a:r>
          </a:p>
          <a:p>
            <a:r>
              <a:rPr lang="en-US" dirty="0"/>
              <a:t>bone pain and </a:t>
            </a:r>
            <a:r>
              <a:rPr lang="en-US" dirty="0" smtClean="0"/>
              <a:t>fractures</a:t>
            </a:r>
          </a:p>
          <a:p>
            <a:r>
              <a:rPr lang="en-US" dirty="0"/>
              <a:t>fluid overload associated with heart </a:t>
            </a:r>
            <a:r>
              <a:rPr lang="en-US" dirty="0" smtClean="0"/>
              <a:t>failure</a:t>
            </a:r>
          </a:p>
          <a:p>
            <a:r>
              <a:rPr lang="en-US" dirty="0" smtClean="0"/>
              <a:t>malnutrition</a:t>
            </a:r>
            <a:endParaRPr lang="en-US" dirty="0"/>
          </a:p>
          <a:p>
            <a:r>
              <a:rPr lang="en-US" dirty="0" smtClean="0"/>
              <a:t>infection </a:t>
            </a:r>
          </a:p>
          <a:p>
            <a:r>
              <a:rPr lang="en-US" dirty="0" smtClean="0"/>
              <a:t>neuropathy </a:t>
            </a:r>
          </a:p>
          <a:p>
            <a:r>
              <a:rPr lang="en-US" dirty="0" smtClean="0"/>
              <a:t>pruritus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97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Peritoneal Dialysis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18" y="1600200"/>
            <a:ext cx="36725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0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Peritoneal dialysis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process uses the patient's peritoneum in the abdomen as a membrane across which fluids and dissolved substances (electrolytes, urea, glucose, albumin and other small molecules) are exchanged from the blood. </a:t>
            </a:r>
            <a:endParaRPr lang="en-US" dirty="0" smtClean="0"/>
          </a:p>
          <a:p>
            <a:r>
              <a:rPr lang="en-US" dirty="0" smtClean="0"/>
              <a:t>Fluid </a:t>
            </a:r>
            <a:r>
              <a:rPr lang="en-US" dirty="0"/>
              <a:t>is introduced through a permanent tube in the abdomen and flushed out either every night while the patient sleeps (automatic peritoneal dialysis) or via regular exchanges throughout the day (continuous ambulatory peritoneal dialysis).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Peritoneal dialysis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catheters are silicone</a:t>
            </a:r>
          </a:p>
          <a:p>
            <a:r>
              <a:rPr lang="en-US" dirty="0"/>
              <a:t>Fluid is removed to take out toxins</a:t>
            </a:r>
          </a:p>
          <a:p>
            <a:r>
              <a:rPr lang="en-US" dirty="0"/>
              <a:t>Most common types include: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Chronic ambulatory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Continuous cyclical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Chronic intermittent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peritoneal dialysis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Hypertriglyceridemia </a:t>
            </a:r>
          </a:p>
          <a:p>
            <a:r>
              <a:rPr lang="en-US" dirty="0" smtClean="0"/>
              <a:t>abdominal </a:t>
            </a:r>
            <a:r>
              <a:rPr lang="en-US" dirty="0"/>
              <a:t>hernias (incisional, </a:t>
            </a:r>
            <a:r>
              <a:rPr lang="en-US" dirty="0" smtClean="0"/>
              <a:t>inguinal, diaphragmatic</a:t>
            </a:r>
            <a:r>
              <a:rPr lang="en-US" dirty="0"/>
              <a:t>, and umbilical), probably resulting from </a:t>
            </a:r>
            <a:r>
              <a:rPr lang="en-US" dirty="0" smtClean="0"/>
              <a:t>continuously increased </a:t>
            </a:r>
            <a:r>
              <a:rPr lang="en-US" dirty="0"/>
              <a:t>intra-abdominal </a:t>
            </a:r>
            <a:r>
              <a:rPr lang="en-US" dirty="0" smtClean="0"/>
              <a:t>pressure.</a:t>
            </a:r>
          </a:p>
          <a:p>
            <a:r>
              <a:rPr lang="en-US" dirty="0" smtClean="0"/>
              <a:t>Hemorrhoids.</a:t>
            </a:r>
          </a:p>
          <a:p>
            <a:r>
              <a:rPr lang="en-US" dirty="0" smtClean="0"/>
              <a:t>Low </a:t>
            </a:r>
            <a:r>
              <a:rPr lang="en-US" dirty="0"/>
              <a:t>back pain and anorexia </a:t>
            </a:r>
          </a:p>
          <a:p>
            <a:r>
              <a:rPr lang="en-US" dirty="0" smtClean="0"/>
              <a:t>Peritonitis </a:t>
            </a:r>
          </a:p>
          <a:p>
            <a:r>
              <a:rPr lang="en-US" dirty="0" smtClean="0"/>
              <a:t>Bleeding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intervention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Before dialysis</a:t>
            </a:r>
          </a:p>
          <a:p>
            <a:r>
              <a:rPr lang="en-US" dirty="0" smtClean="0"/>
              <a:t>Explain the </a:t>
            </a:r>
            <a:r>
              <a:rPr lang="en-US" dirty="0"/>
              <a:t>procedure to the patient and </a:t>
            </a:r>
            <a:r>
              <a:rPr lang="en-US" dirty="0" smtClean="0"/>
              <a:t>obtains signed </a:t>
            </a:r>
            <a:r>
              <a:rPr lang="en-US" dirty="0"/>
              <a:t>consent for it.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Take baseline </a:t>
            </a:r>
            <a:r>
              <a:rPr lang="en-US" dirty="0"/>
              <a:t>vital signs, weight, and serum electrolyte</a:t>
            </a:r>
          </a:p>
          <a:p>
            <a:r>
              <a:rPr lang="en-US" dirty="0" smtClean="0"/>
              <a:t>Encourage the </a:t>
            </a:r>
            <a:r>
              <a:rPr lang="en-US" dirty="0"/>
              <a:t>patient </a:t>
            </a:r>
            <a:r>
              <a:rPr lang="en-US" dirty="0" smtClean="0"/>
              <a:t>to empty the </a:t>
            </a:r>
            <a:r>
              <a:rPr lang="en-US" dirty="0"/>
              <a:t>bladder and bowel to reduce the risk of puncturing </a:t>
            </a:r>
            <a:r>
              <a:rPr lang="en-US" dirty="0" smtClean="0"/>
              <a:t>internal organs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Assess </a:t>
            </a:r>
            <a:r>
              <a:rPr lang="en-US" dirty="0"/>
              <a:t>the patient’s anxiety about the </a:t>
            </a:r>
            <a:r>
              <a:rPr lang="en-US" dirty="0" smtClean="0"/>
              <a:t>procedure and provide </a:t>
            </a:r>
            <a:r>
              <a:rPr lang="en-US" dirty="0"/>
              <a:t>support and instruction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Broad-spectrum antibiotic </a:t>
            </a:r>
            <a:r>
              <a:rPr lang="en-US" dirty="0"/>
              <a:t>agents may be administered to prevent infection. </a:t>
            </a:r>
          </a:p>
        </p:txBody>
      </p:sp>
    </p:spTree>
    <p:extLst>
      <p:ext uri="{BB962C8B-B14F-4D97-AF65-F5344CB8AC3E}">
        <p14:creationId xmlns:p14="http://schemas.microsoft.com/office/powerpoint/2010/main" val="13854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Nursing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Frequently conduct cardiac </a:t>
            </a:r>
            <a:r>
              <a:rPr lang="en-US" dirty="0"/>
              <a:t>and respiratory </a:t>
            </a:r>
            <a:r>
              <a:rPr lang="en-US" dirty="0" smtClean="0"/>
              <a:t>assessment</a:t>
            </a:r>
          </a:p>
          <a:p>
            <a:r>
              <a:rPr lang="en-US" dirty="0" smtClean="0"/>
              <a:t>Control electrolyte levels and diet</a:t>
            </a:r>
          </a:p>
          <a:p>
            <a:r>
              <a:rPr lang="en-US" dirty="0" smtClean="0"/>
              <a:t>Manage discomfort and pain</a:t>
            </a:r>
          </a:p>
          <a:p>
            <a:r>
              <a:rPr lang="en-US" dirty="0" smtClean="0"/>
              <a:t>Care for the catheter site</a:t>
            </a:r>
          </a:p>
          <a:p>
            <a:r>
              <a:rPr lang="en-US" dirty="0" smtClean="0"/>
              <a:t>Administer medications</a:t>
            </a:r>
          </a:p>
          <a:p>
            <a:r>
              <a:rPr lang="en-US" dirty="0" smtClean="0"/>
              <a:t>Provide psychological support</a:t>
            </a:r>
          </a:p>
          <a:p>
            <a:r>
              <a:rPr lang="en-US" dirty="0" smtClean="0"/>
              <a:t>Monitor blood pressure</a:t>
            </a:r>
          </a:p>
          <a:p>
            <a:r>
              <a:rPr lang="en-US" dirty="0" smtClean="0"/>
              <a:t>Prevent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Stoma care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3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procedure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Determine whether written consent for the procedure has been obtained.</a:t>
            </a:r>
          </a:p>
          <a:p>
            <a:r>
              <a:rPr lang="en-US" dirty="0" smtClean="0"/>
              <a:t>Explain the procedure to the patient and describe sensations that are likely during the procedure</a:t>
            </a:r>
          </a:p>
          <a:p>
            <a:r>
              <a:rPr lang="en-US" dirty="0" smtClean="0"/>
              <a:t>Reassure the patient that the needle will not enter the spinal cord or cause paralysis.</a:t>
            </a:r>
          </a:p>
          <a:p>
            <a:r>
              <a:rPr lang="en-US" dirty="0" smtClean="0"/>
              <a:t>Instruct the patient to void before the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Stoma is an opening that is created to allow stool or urine to pass out of the body. </a:t>
            </a:r>
          </a:p>
          <a:p>
            <a:r>
              <a:rPr lang="en-US" dirty="0" smtClean="0"/>
              <a:t>Common conditions that might necessitate a stoma are: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Imperforate anus: where there is no exit for the bowel or its contents.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Hirschsprungs</a:t>
            </a:r>
            <a:r>
              <a:rPr lang="en-US" dirty="0" smtClean="0"/>
              <a:t> disease: where nerves called the ganglion nerves are missing and waste matter cannot easily pass.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Inflammatory bowel disease: this includes </a:t>
            </a:r>
            <a:r>
              <a:rPr lang="en-US" dirty="0" err="1" smtClean="0"/>
              <a:t>Crohns</a:t>
            </a:r>
            <a:r>
              <a:rPr lang="en-US" dirty="0" smtClean="0"/>
              <a:t> Disease and Ulcerative Colitis, both inflammatory diseases of the intestines.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Neonatal </a:t>
            </a:r>
            <a:r>
              <a:rPr lang="en-US" dirty="0" err="1"/>
              <a:t>necrotising</a:t>
            </a:r>
            <a:r>
              <a:rPr lang="en-US" dirty="0"/>
              <a:t> </a:t>
            </a:r>
            <a:r>
              <a:rPr lang="en-US" dirty="0" err="1"/>
              <a:t>enterocolitis</a:t>
            </a:r>
            <a:r>
              <a:rPr lang="en-US" dirty="0"/>
              <a:t>: this occurs when a portion of the bowel is dead and cannot function 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Spina</a:t>
            </a:r>
            <a:r>
              <a:rPr lang="en-US" dirty="0" smtClean="0"/>
              <a:t> bifida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Stomas will be a pinkish red in </a:t>
            </a:r>
            <a:r>
              <a:rPr lang="en-US" dirty="0" err="1"/>
              <a:t>colour</a:t>
            </a:r>
            <a:r>
              <a:rPr lang="en-US" dirty="0"/>
              <a:t>, similar to the inside of your mouth, and will be soft and moist</a:t>
            </a:r>
            <a:r>
              <a:rPr lang="en-US" dirty="0" smtClean="0"/>
              <a:t>.</a:t>
            </a:r>
          </a:p>
          <a:p>
            <a:r>
              <a:rPr lang="en-US" dirty="0"/>
              <a:t>Stomas have no nerve endings and therefore no feeling so it will not hurt when touched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stoma may sit out above or be slightly below the skin level.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Colostomy</a:t>
            </a:r>
          </a:p>
          <a:p>
            <a:r>
              <a:rPr lang="en-US" dirty="0"/>
              <a:t>This is the most common stoma </a:t>
            </a:r>
            <a:r>
              <a:rPr lang="en-US" dirty="0" smtClean="0"/>
              <a:t>type. </a:t>
            </a:r>
          </a:p>
          <a:p>
            <a:r>
              <a:rPr lang="en-US" dirty="0" smtClean="0"/>
              <a:t>A </a:t>
            </a:r>
            <a:r>
              <a:rPr lang="en-US" dirty="0"/>
              <a:t>colostomy is an opening made into the large intestine or colon.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stool can then pass from the stoma out of your child’s body which tends to be solid in consistency but can sometimes be liquid</a:t>
            </a:r>
          </a:p>
        </p:txBody>
      </p:sp>
    </p:spTree>
    <p:extLst>
      <p:ext uri="{BB962C8B-B14F-4D97-AF65-F5344CB8AC3E}">
        <p14:creationId xmlns:p14="http://schemas.microsoft.com/office/powerpoint/2010/main" val="35907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6200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0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Ileostomy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</a:t>
            </a:r>
            <a:r>
              <a:rPr lang="en-US" dirty="0"/>
              <a:t>an ileostomy the opening is made in the small intestine – the ileum.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end or loop of the small intestine is brought through the skin’s surface on </a:t>
            </a:r>
            <a:r>
              <a:rPr lang="en-US" dirty="0" smtClean="0"/>
              <a:t>the </a:t>
            </a:r>
            <a:r>
              <a:rPr lang="en-US" dirty="0"/>
              <a:t>abdomen and the output then passes out through the stoma. </a:t>
            </a:r>
          </a:p>
          <a:p>
            <a:r>
              <a:rPr lang="en-US" dirty="0" smtClean="0"/>
              <a:t>Due </a:t>
            </a:r>
            <a:r>
              <a:rPr lang="en-US" dirty="0"/>
              <a:t>to the fact that ileostomy output contains digestive enzymes, this can be harmful to the skin and so requires extra care when </a:t>
            </a:r>
            <a:r>
              <a:rPr lang="en-US" dirty="0" smtClean="0"/>
              <a:t>pouching.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467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8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Urostomy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opening </a:t>
            </a:r>
            <a:r>
              <a:rPr lang="en-US" dirty="0"/>
              <a:t>made to divert urine from the bladder and also resembles a ‘spout’ as the output is </a:t>
            </a:r>
            <a:r>
              <a:rPr lang="en-US" dirty="0" smtClean="0"/>
              <a:t>urine.</a:t>
            </a: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5654039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5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change a pouch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an </a:t>
            </a:r>
            <a:r>
              <a:rPr lang="en-US" dirty="0"/>
              <a:t>open-ended pouch, empty the contents from pouch into the toilet. </a:t>
            </a:r>
            <a:endParaRPr lang="en-US" dirty="0" smtClean="0"/>
          </a:p>
          <a:p>
            <a:r>
              <a:rPr lang="en-US" dirty="0" smtClean="0"/>
              <a:t>Gently </a:t>
            </a:r>
            <a:r>
              <a:rPr lang="en-US" dirty="0"/>
              <a:t>remove the pouch by pushing the skin down and away from the adhesive skin barrier with one hand.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the other hand, pull the pouch up and away from the </a:t>
            </a:r>
            <a:r>
              <a:rPr lang="en-US" dirty="0" smtClean="0"/>
              <a:t>stoma</a:t>
            </a:r>
          </a:p>
          <a:p>
            <a:r>
              <a:rPr lang="en-US" dirty="0"/>
              <a:t>Clean the skin around the stoma with warm water. You may also use soap but do not use soaps that have oil or perfumes</a:t>
            </a:r>
          </a:p>
        </p:txBody>
      </p:sp>
    </p:spTree>
    <p:extLst>
      <p:ext uri="{BB962C8B-B14F-4D97-AF65-F5344CB8AC3E}">
        <p14:creationId xmlns:p14="http://schemas.microsoft.com/office/powerpoint/2010/main" val="265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change a </a:t>
            </a:r>
            <a:r>
              <a:rPr lang="en-US" dirty="0" smtClean="0"/>
              <a:t>pouch </a:t>
            </a:r>
            <a:r>
              <a:rPr lang="en-US" dirty="0" err="1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Use skin protection products if you have irritated skin around the stoma. </a:t>
            </a:r>
            <a:endParaRPr lang="en-US" dirty="0" smtClean="0"/>
          </a:p>
          <a:p>
            <a:r>
              <a:rPr lang="en-US" dirty="0" smtClean="0"/>
              <a:t>Center </a:t>
            </a:r>
            <a:r>
              <a:rPr lang="en-US" dirty="0"/>
              <a:t>the pouch over the stoma and press it firmly into place on clean, dry skin. </a:t>
            </a:r>
          </a:p>
          <a:p>
            <a:r>
              <a:rPr lang="en-US" dirty="0" smtClean="0"/>
              <a:t>It </a:t>
            </a:r>
            <a:r>
              <a:rPr lang="en-US" dirty="0"/>
              <a:t>may be helpful to hold your hand over the newly applied pouch for 30 seconds. The warmth of your hand can help to mold the adhesive skin barrier into place.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Place the old pouch in another plastic bag to be thrown away if the pouch is disposable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If you use a reusable pouch, talk to your caregiver about how to clean the reusable pouch</a:t>
            </a:r>
          </a:p>
        </p:txBody>
      </p:sp>
    </p:spTree>
    <p:extLst>
      <p:ext uri="{BB962C8B-B14F-4D97-AF65-F5344CB8AC3E}">
        <p14:creationId xmlns:p14="http://schemas.microsoft.com/office/powerpoint/2010/main" val="6401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empty a pouch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Empty the pouch when it is one-third to one-half full. </a:t>
            </a:r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not wait until the pouch is completely full because this could put pressure on the seal, causing a leak. The pouch may also detach, causing all of the pouch contents to </a:t>
            </a:r>
            <a:r>
              <a:rPr lang="en-US" dirty="0" smtClean="0"/>
              <a:t>spill.</a:t>
            </a:r>
          </a:p>
          <a:p>
            <a:r>
              <a:rPr lang="en-US" dirty="0" smtClean="0"/>
              <a:t>Take </a:t>
            </a:r>
            <a:r>
              <a:rPr lang="en-US" dirty="0"/>
              <a:t>the end of the pouch and hold it up. Remove the clamp (if the pouch has a clamp system</a:t>
            </a:r>
            <a:r>
              <a:rPr lang="en-US" dirty="0" smtClean="0"/>
              <a:t>).</a:t>
            </a:r>
          </a:p>
          <a:p>
            <a:r>
              <a:rPr lang="en-US" dirty="0"/>
              <a:t>You may need to make a cuff at the end of the pouch to keep it from getting soiled</a:t>
            </a:r>
            <a:endParaRPr lang="en-US" dirty="0" smtClean="0"/>
          </a:p>
          <a:p>
            <a:r>
              <a:rPr lang="en-US" dirty="0"/>
              <a:t>Drain the pouch by squeezing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nurse assists the patient to maintain the position to avoid sudden movement, which can produce a traumatic (bloody) tap.</a:t>
            </a:r>
          </a:p>
          <a:p>
            <a:r>
              <a:rPr lang="en-US" dirty="0" smtClean="0"/>
              <a:t>The patient is encouraged to relax and is instructed to breathe normally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empty a </a:t>
            </a:r>
            <a:r>
              <a:rPr lang="en-US" dirty="0" smtClean="0"/>
              <a:t>pouch </a:t>
            </a:r>
            <a:r>
              <a:rPr lang="en-US" dirty="0" err="1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Clean the cuffed end of the pouch with toilet paper or a moist paper </a:t>
            </a:r>
            <a:r>
              <a:rPr lang="en-US" dirty="0" smtClean="0"/>
              <a:t>towel</a:t>
            </a:r>
          </a:p>
          <a:p>
            <a:r>
              <a:rPr lang="en-US" dirty="0"/>
              <a:t>Undo the cuff at the end of the pouch. Replace the clamp or close the end of the </a:t>
            </a:r>
            <a:r>
              <a:rPr lang="en-US" dirty="0" smtClean="0"/>
              <a:t>pouch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Assessment</a:t>
            </a:r>
          </a:p>
          <a:p>
            <a:r>
              <a:rPr lang="en-US" dirty="0" smtClean="0"/>
              <a:t>Assess </a:t>
            </a:r>
            <a:r>
              <a:rPr lang="en-US" dirty="0"/>
              <a:t>the location of the stoma and the type of colostomy performed.</a:t>
            </a:r>
          </a:p>
          <a:p>
            <a:r>
              <a:rPr lang="en-US" i="1" dirty="0"/>
              <a:t>Stoma location is an indicator of the section of bowel </a:t>
            </a:r>
            <a:r>
              <a:rPr lang="en-US" i="1" dirty="0" smtClean="0"/>
              <a:t>in which </a:t>
            </a:r>
            <a:r>
              <a:rPr lang="en-US" i="1" dirty="0"/>
              <a:t>it is located and a predictor of the type of fecal drainage </a:t>
            </a:r>
          </a:p>
          <a:p>
            <a:pPr marL="0" indent="0">
              <a:buNone/>
            </a:pPr>
            <a:r>
              <a:rPr lang="en-US" dirty="0"/>
              <a:t>• Assess stoma appearance and surrounding skin condition frequently</a:t>
            </a:r>
          </a:p>
        </p:txBody>
      </p:sp>
    </p:spTree>
    <p:extLst>
      <p:ext uri="{BB962C8B-B14F-4D97-AF65-F5344CB8AC3E}">
        <p14:creationId xmlns:p14="http://schemas.microsoft.com/office/powerpoint/2010/main" val="28694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Position a collection bag or drainable pouch over the stoma.</a:t>
            </a:r>
          </a:p>
          <a:p>
            <a:r>
              <a:rPr lang="en-US" i="1" dirty="0"/>
              <a:t>Initial drainage may contain more mucus and </a:t>
            </a:r>
            <a:r>
              <a:rPr lang="en-US" i="1" dirty="0" err="1" smtClean="0"/>
              <a:t>serosanguineous</a:t>
            </a:r>
            <a:r>
              <a:rPr lang="en-US" i="1" dirty="0" smtClean="0"/>
              <a:t> fluid </a:t>
            </a:r>
            <a:r>
              <a:rPr lang="en-US" i="1" dirty="0"/>
              <a:t>than fecal material. </a:t>
            </a:r>
            <a:endParaRPr lang="en-US" i="1" dirty="0" smtClean="0"/>
          </a:p>
          <a:p>
            <a:r>
              <a:rPr lang="en-US" dirty="0" smtClean="0"/>
              <a:t> </a:t>
            </a:r>
            <a:r>
              <a:rPr lang="en-US" dirty="0"/>
              <a:t>irrigate the colostomy, instilling water into the </a:t>
            </a:r>
            <a:r>
              <a:rPr lang="en-US" dirty="0" smtClean="0"/>
              <a:t>colon similar </a:t>
            </a:r>
            <a:r>
              <a:rPr lang="en-US" dirty="0"/>
              <a:t>to an enema procedure. </a:t>
            </a:r>
            <a:r>
              <a:rPr lang="en-US" i="1" dirty="0"/>
              <a:t>The water stimulates the colon </a:t>
            </a:r>
            <a:r>
              <a:rPr lang="en-US" i="1" dirty="0" smtClean="0"/>
              <a:t>to empty</a:t>
            </a:r>
            <a:r>
              <a:rPr lang="en-US" i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 </a:t>
            </a:r>
            <a:r>
              <a:rPr lang="en-US" dirty="0" err="1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When a colostomy irrigation is ordered for a client with a double-barrel or loop colostomy, irrigate the proximal stoma</a:t>
            </a:r>
          </a:p>
          <a:p>
            <a:r>
              <a:rPr lang="en-US" dirty="0" smtClean="0"/>
              <a:t>Empty </a:t>
            </a:r>
            <a:r>
              <a:rPr lang="en-US" dirty="0"/>
              <a:t>a drainable pouch or replace the colostomy bag as needed or when it is no more than one-third </a:t>
            </a:r>
            <a:r>
              <a:rPr lang="en-US" dirty="0" smtClean="0"/>
              <a:t>full</a:t>
            </a:r>
          </a:p>
          <a:p>
            <a:r>
              <a:rPr lang="en-US" dirty="0"/>
              <a:t>Good skin and stoma care is important to maintain skin integrity and </a:t>
            </a:r>
            <a:r>
              <a:rPr lang="en-US" dirty="0" smtClean="0"/>
              <a:t>function</a:t>
            </a:r>
            <a:endParaRPr lang="en-US" dirty="0"/>
          </a:p>
          <a:p>
            <a:r>
              <a:rPr lang="en-US" dirty="0"/>
              <a:t>For patients with loop colostomy Use </a:t>
            </a:r>
            <a:r>
              <a:rPr lang="en-US" dirty="0" err="1"/>
              <a:t>stomahesive</a:t>
            </a:r>
            <a:r>
              <a:rPr lang="en-US" dirty="0"/>
              <a:t> or skin barrier wafer as needed to maintain a secure </a:t>
            </a:r>
            <a:r>
              <a:rPr lang="en-US" dirty="0" err="1"/>
              <a:t>ostomy</a:t>
            </a:r>
            <a:r>
              <a:rPr lang="en-US" dirty="0"/>
              <a:t> </a:t>
            </a:r>
            <a:r>
              <a:rPr lang="en-US" dirty="0" smtClean="0"/>
              <a:t>pouch</a:t>
            </a:r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9736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small needle hole high on the colostomy pouch will allow </a:t>
            </a:r>
            <a:r>
              <a:rPr lang="en-US" dirty="0" smtClean="0"/>
              <a:t>flatus to </a:t>
            </a:r>
            <a:r>
              <a:rPr lang="en-US" dirty="0"/>
              <a:t>escape. This hole may be closed with a Band-Aid </a:t>
            </a:r>
            <a:r>
              <a:rPr lang="en-US" dirty="0" smtClean="0"/>
              <a:t>and opened </a:t>
            </a:r>
            <a:r>
              <a:rPr lang="en-US" dirty="0"/>
              <a:t>only while the client is in the bathroom for odor control.</a:t>
            </a:r>
          </a:p>
        </p:txBody>
      </p:sp>
    </p:spTree>
    <p:extLst>
      <p:ext uri="{BB962C8B-B14F-4D97-AF65-F5344CB8AC3E}">
        <p14:creationId xmlns:p14="http://schemas.microsoft.com/office/powerpoint/2010/main" val="3311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and family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Prior to discharge, provide written, verbal, and psychomotor </a:t>
            </a:r>
            <a:r>
              <a:rPr lang="en-US" dirty="0" smtClean="0"/>
              <a:t>instruction on </a:t>
            </a:r>
            <a:r>
              <a:rPr lang="en-US" dirty="0"/>
              <a:t>colostomy </a:t>
            </a:r>
            <a:r>
              <a:rPr lang="en-US" dirty="0" err="1"/>
              <a:t>care,pouch</a:t>
            </a:r>
            <a:r>
              <a:rPr lang="en-US" dirty="0"/>
              <a:t> management, skin care, </a:t>
            </a:r>
            <a:r>
              <a:rPr lang="en-US" dirty="0" smtClean="0"/>
              <a:t>and irrigation </a:t>
            </a:r>
            <a:r>
              <a:rPr lang="en-US" dirty="0"/>
              <a:t>for the </a:t>
            </a:r>
            <a:r>
              <a:rPr lang="en-US" dirty="0" smtClean="0"/>
              <a:t>client</a:t>
            </a:r>
          </a:p>
          <a:p>
            <a:r>
              <a:rPr lang="en-US" dirty="0"/>
              <a:t>Allow ample time for the client (and family, if necessary) </a:t>
            </a:r>
            <a:r>
              <a:rPr lang="en-US" dirty="0" smtClean="0"/>
              <a:t>to practice </a:t>
            </a:r>
            <a:r>
              <a:rPr lang="en-US" dirty="0"/>
              <a:t>changing the pouch, either on the client or a model</a:t>
            </a:r>
            <a:r>
              <a:rPr lang="en-US" dirty="0" smtClean="0"/>
              <a:t>.</a:t>
            </a:r>
          </a:p>
          <a:p>
            <a:r>
              <a:rPr lang="en-US" dirty="0"/>
              <a:t>If an </a:t>
            </a:r>
            <a:r>
              <a:rPr lang="en-US" dirty="0" err="1"/>
              <a:t>abdominoperineal</a:t>
            </a:r>
            <a:r>
              <a:rPr lang="en-US" dirty="0"/>
              <a:t> resection has been performed, </a:t>
            </a:r>
            <a:r>
              <a:rPr lang="en-US" dirty="0" smtClean="0"/>
              <a:t>emphasize the </a:t>
            </a:r>
            <a:r>
              <a:rPr lang="en-US" dirty="0"/>
              <a:t>importance of using no rectal suppositories, </a:t>
            </a:r>
            <a:r>
              <a:rPr lang="en-US" dirty="0" smtClean="0"/>
              <a:t>rectal temperatures</a:t>
            </a:r>
            <a:r>
              <a:rPr lang="en-US" dirty="0"/>
              <a:t>, or enemas.</a:t>
            </a:r>
          </a:p>
        </p:txBody>
      </p:sp>
    </p:spTree>
    <p:extLst>
      <p:ext uri="{BB962C8B-B14F-4D97-AF65-F5344CB8AC3E}">
        <p14:creationId xmlns:p14="http://schemas.microsoft.com/office/powerpoint/2010/main" val="2144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Washouts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Bowel (rectal) washouts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Rectal washouts are performed to decompress the lower intestine and deflate the abdomen by removing gas and stool using small amount of 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4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Instruct the patient to lie prone for 2 to 3 hours to separate the alignment of the </a:t>
            </a:r>
            <a:r>
              <a:rPr lang="en-US" dirty="0" err="1" smtClean="0"/>
              <a:t>dural</a:t>
            </a:r>
            <a:r>
              <a:rPr lang="en-US" dirty="0" smtClean="0"/>
              <a:t> and arachnoid needle punctures in the meninges, to reduce leakage of CSF.</a:t>
            </a:r>
          </a:p>
          <a:p>
            <a:r>
              <a:rPr lang="en-US" dirty="0" smtClean="0"/>
              <a:t>Monitor the patient for complications of lumbar puncture; notify physician if complications occur.</a:t>
            </a:r>
          </a:p>
          <a:p>
            <a:r>
              <a:rPr lang="en-US" dirty="0" smtClean="0"/>
              <a:t> Encourage increased fluid intake to reduce the risk of </a:t>
            </a:r>
            <a:r>
              <a:rPr lang="en-US" dirty="0" err="1" smtClean="0"/>
              <a:t>postprocedure</a:t>
            </a:r>
            <a:r>
              <a:rPr lang="en-US" dirty="0" smtClean="0"/>
              <a:t> headache.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washouts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babies and children to relieve low IO </a:t>
            </a:r>
            <a:r>
              <a:rPr lang="en-US" dirty="0" err="1" smtClean="0"/>
              <a:t>eg</a:t>
            </a:r>
            <a:r>
              <a:rPr lang="en-US" dirty="0" smtClean="0"/>
              <a:t> in meconium plug</a:t>
            </a:r>
          </a:p>
          <a:p>
            <a:r>
              <a:rPr lang="en-US" dirty="0" smtClean="0"/>
              <a:t>As a temporary management of patients with </a:t>
            </a:r>
            <a:r>
              <a:rPr lang="en-US" dirty="0" err="1" smtClean="0"/>
              <a:t>hirschsprungs</a:t>
            </a:r>
            <a:r>
              <a:rPr lang="en-US" dirty="0" smtClean="0"/>
              <a:t> disease before surgery</a:t>
            </a:r>
          </a:p>
          <a:p>
            <a:r>
              <a:rPr lang="en-US" dirty="0" smtClean="0"/>
              <a:t>In management of </a:t>
            </a:r>
            <a:r>
              <a:rPr lang="en-US" dirty="0" err="1" smtClean="0"/>
              <a:t>enterocolitis</a:t>
            </a:r>
            <a:endParaRPr lang="en-US" dirty="0" smtClean="0"/>
          </a:p>
          <a:p>
            <a:r>
              <a:rPr lang="en-US" dirty="0" smtClean="0"/>
              <a:t>Preoperatively in patients undergoing closure of stoma procedures</a:t>
            </a:r>
          </a:p>
          <a:p>
            <a:r>
              <a:rPr lang="en-US" dirty="0" smtClean="0"/>
              <a:t>Management of constipation in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Position the patient in a semi recumbent position or prone position</a:t>
            </a:r>
          </a:p>
          <a:p>
            <a:r>
              <a:rPr lang="en-US" dirty="0" smtClean="0"/>
              <a:t>Lubricate catheter tip and insert gently into the rectum</a:t>
            </a:r>
          </a:p>
          <a:p>
            <a:r>
              <a:rPr lang="en-US" dirty="0" smtClean="0"/>
              <a:t>Using syringe plunger Instill warm NS solution in 10 – 20ml aliquots over 1-2 </a:t>
            </a:r>
            <a:r>
              <a:rPr lang="en-US" dirty="0" err="1" smtClean="0"/>
              <a:t>mins</a:t>
            </a:r>
            <a:endParaRPr lang="en-US" dirty="0" smtClean="0"/>
          </a:p>
          <a:p>
            <a:r>
              <a:rPr lang="en-US" dirty="0" smtClean="0"/>
              <a:t>Remove the syringe and let the fluid flow back to the kidney dish</a:t>
            </a:r>
          </a:p>
          <a:p>
            <a:r>
              <a:rPr lang="en-US" dirty="0" smtClean="0"/>
              <a:t>Repeat two to three times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</a:t>
            </a:r>
            <a:r>
              <a:rPr lang="en-US" dirty="0" err="1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the catheter from the rectum and leave the patient clean and dry</a:t>
            </a:r>
          </a:p>
          <a:p>
            <a:r>
              <a:rPr lang="en-US" dirty="0" smtClean="0"/>
              <a:t>Note and record the results accurately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 the frequency, color and amount of vomitus</a:t>
            </a:r>
          </a:p>
          <a:p>
            <a:r>
              <a:rPr lang="en-US" dirty="0" smtClean="0"/>
              <a:t>Assess any increase in amount and change in color of NG aspirate – green indicates IO</a:t>
            </a:r>
          </a:p>
          <a:p>
            <a:r>
              <a:rPr lang="en-US" dirty="0" smtClean="0"/>
              <a:t>Assess and describe the degree of distension of the abdomen</a:t>
            </a:r>
          </a:p>
          <a:p>
            <a:r>
              <a:rPr lang="en-US" dirty="0" smtClean="0"/>
              <a:t>Note the time of each bowel action frequency, amount, consistency and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ENDOSCOPIC PROCEDURES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ENDOSCOPIC PROCEDURES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Endoscopic procedures used in GI tract assessment include</a:t>
            </a:r>
          </a:p>
          <a:p>
            <a:r>
              <a:rPr lang="en-US" dirty="0" err="1" smtClean="0"/>
              <a:t>fibroscopy</a:t>
            </a:r>
            <a:r>
              <a:rPr lang="en-US" dirty="0" smtClean="0"/>
              <a:t>/esophagogastroduodenoscopy, </a:t>
            </a:r>
            <a:r>
              <a:rPr lang="en-US" dirty="0" err="1" smtClean="0"/>
              <a:t>anoscopy</a:t>
            </a:r>
            <a:r>
              <a:rPr lang="en-US" dirty="0" smtClean="0"/>
              <a:t>, </a:t>
            </a:r>
            <a:r>
              <a:rPr lang="en-US" dirty="0" err="1" smtClean="0"/>
              <a:t>proctoscopy</a:t>
            </a:r>
            <a:r>
              <a:rPr lang="en-US" dirty="0" smtClean="0"/>
              <a:t>, </a:t>
            </a:r>
            <a:r>
              <a:rPr lang="en-US" dirty="0" err="1" smtClean="0"/>
              <a:t>sigmoidoscopy</a:t>
            </a:r>
            <a:r>
              <a:rPr lang="en-US" dirty="0" smtClean="0"/>
              <a:t>, colonoscopy, small-bowel </a:t>
            </a:r>
            <a:r>
              <a:rPr lang="en-US" dirty="0" err="1" smtClean="0"/>
              <a:t>enteroscopy</a:t>
            </a:r>
            <a:r>
              <a:rPr lang="en-US" dirty="0" smtClean="0"/>
              <a:t>, and endoscopy through </a:t>
            </a:r>
            <a:r>
              <a:rPr lang="en-US" dirty="0" err="1" smtClean="0"/>
              <a:t>ostomy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Fibroscopy</a:t>
            </a:r>
            <a:r>
              <a:rPr lang="en-US" dirty="0" smtClean="0"/>
              <a:t> (esophagogastroduodenoscopy)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Fiberscopes are flexible scopes equipped with </a:t>
            </a:r>
            <a:r>
              <a:rPr lang="en-US" dirty="0" err="1" smtClean="0"/>
              <a:t>fiberoptic</a:t>
            </a:r>
            <a:r>
              <a:rPr lang="en-US" dirty="0" smtClean="0"/>
              <a:t> lenses.</a:t>
            </a:r>
          </a:p>
          <a:p>
            <a:r>
              <a:rPr lang="en-US" dirty="0" err="1" smtClean="0"/>
              <a:t>Fibroscopy</a:t>
            </a:r>
            <a:r>
              <a:rPr lang="en-US" dirty="0" smtClean="0"/>
              <a:t> of the upper GI (EGD) allows direct visualization of the esophageal, gastric, and duodenal mucosa through a lighted endoscope</a:t>
            </a:r>
          </a:p>
          <a:p>
            <a:r>
              <a:rPr lang="en-US" dirty="0" smtClean="0"/>
              <a:t>Valuable when esophageal, gastric, or duodenal abnormalities or inflammatory, neoplastic, or infectious processes are suspected.</a:t>
            </a:r>
          </a:p>
          <a:p>
            <a:r>
              <a:rPr lang="en-US" dirty="0" smtClean="0"/>
              <a:t>also used to evaluate esophageal and gastric motility and to collect secretions and tissue specimens </a:t>
            </a:r>
          </a:p>
        </p:txBody>
      </p:sp>
    </p:spTree>
    <p:extLst>
      <p:ext uri="{BB962C8B-B14F-4D97-AF65-F5344CB8AC3E}">
        <p14:creationId xmlns:p14="http://schemas.microsoft.com/office/powerpoint/2010/main" val="11806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Fibroscopy</a:t>
            </a:r>
            <a:r>
              <a:rPr lang="en-US" dirty="0" smtClean="0"/>
              <a:t>  </a:t>
            </a:r>
            <a:r>
              <a:rPr lang="en-US" dirty="0" err="1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Upper GI </a:t>
            </a:r>
            <a:r>
              <a:rPr lang="en-US" dirty="0" err="1" smtClean="0"/>
              <a:t>fibroscopy</a:t>
            </a:r>
            <a:r>
              <a:rPr lang="en-US" dirty="0" smtClean="0"/>
              <a:t> also can be a therapeutic procedure when it is combined with other procedures. </a:t>
            </a:r>
          </a:p>
          <a:p>
            <a:r>
              <a:rPr lang="en-US" dirty="0" smtClean="0"/>
              <a:t>Therapeutic endoscopy can be used to remove common bile duct stones, dilate strictures, and treat gastric bleeding and esophageal </a:t>
            </a:r>
            <a:r>
              <a:rPr lang="en-US" dirty="0" err="1" smtClean="0"/>
              <a:t>varices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Laser-compatible scopes can be used to provide laser therapy for upper GI neoplasms.</a:t>
            </a:r>
          </a:p>
          <a:p>
            <a:r>
              <a:rPr lang="en-US" dirty="0" err="1" smtClean="0"/>
              <a:t>Sclerosing</a:t>
            </a:r>
            <a:r>
              <a:rPr lang="en-US" dirty="0" smtClean="0"/>
              <a:t> solutions can be injected through the scope in an attempt to control upper GI bleeding.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Before the procedure</a:t>
            </a:r>
          </a:p>
          <a:p>
            <a:r>
              <a:rPr lang="en-US" dirty="0" smtClean="0"/>
              <a:t>Starve the patient 6-12 </a:t>
            </a:r>
            <a:r>
              <a:rPr lang="en-US" dirty="0" err="1" smtClean="0"/>
              <a:t>hrs</a:t>
            </a:r>
            <a:endParaRPr lang="en-US" dirty="0" smtClean="0"/>
          </a:p>
          <a:p>
            <a:r>
              <a:rPr lang="en-US" dirty="0" smtClean="0"/>
              <a:t>Help the patient spray or gargle with a local anesthetic, </a:t>
            </a:r>
            <a:endParaRPr lang="en-US" dirty="0"/>
          </a:p>
          <a:p>
            <a:r>
              <a:rPr lang="en-US" dirty="0" smtClean="0"/>
              <a:t>Administer midazolam  intravenously just before the scope is introduced.</a:t>
            </a:r>
          </a:p>
          <a:p>
            <a:r>
              <a:rPr lang="en-US" dirty="0" smtClean="0"/>
              <a:t>Administer atropine to reduce secretions,</a:t>
            </a:r>
          </a:p>
          <a:p>
            <a:r>
              <a:rPr lang="en-US" dirty="0" smtClean="0"/>
              <a:t>Give glucagon, if needed and prescribed, to relax smooth muscle. </a:t>
            </a:r>
          </a:p>
          <a:p>
            <a:r>
              <a:rPr lang="en-US" dirty="0" smtClean="0"/>
              <a:t>The nurse positions the patient on the left side to facilitate saliva drainage and to provide easy access for the endoscope.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Headache </a:t>
            </a:r>
          </a:p>
          <a:p>
            <a:r>
              <a:rPr lang="en-US" dirty="0" smtClean="0"/>
              <a:t>Herniation of the intracranial contents, </a:t>
            </a:r>
          </a:p>
          <a:p>
            <a:r>
              <a:rPr lang="en-US" dirty="0" smtClean="0"/>
              <a:t>Spinal epidural abscess,</a:t>
            </a:r>
          </a:p>
          <a:p>
            <a:r>
              <a:rPr lang="en-US" dirty="0" smtClean="0"/>
              <a:t>Spinal epidural hematoma,</a:t>
            </a:r>
          </a:p>
          <a:p>
            <a:r>
              <a:rPr lang="en-US" dirty="0" smtClean="0"/>
              <a:t>Meningitis </a:t>
            </a:r>
          </a:p>
          <a:p>
            <a:r>
              <a:rPr lang="en-US" dirty="0" smtClean="0"/>
              <a:t>Temporary voiding problems,</a:t>
            </a:r>
          </a:p>
          <a:p>
            <a:r>
              <a:rPr lang="en-US" dirty="0" smtClean="0"/>
              <a:t>Slight elevation of temperature,</a:t>
            </a:r>
          </a:p>
          <a:p>
            <a:r>
              <a:rPr lang="en-US" dirty="0"/>
              <a:t>B</a:t>
            </a:r>
            <a:r>
              <a:rPr lang="en-US" dirty="0" smtClean="0"/>
              <a:t>ackache or spasms, </a:t>
            </a:r>
          </a:p>
          <a:p>
            <a:r>
              <a:rPr lang="en-US" dirty="0" smtClean="0"/>
              <a:t>Stiffness of the neck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After the procedure</a:t>
            </a:r>
            <a:r>
              <a:rPr lang="en-US" dirty="0" smtClean="0"/>
              <a:t>,</a:t>
            </a:r>
          </a:p>
          <a:p>
            <a:r>
              <a:rPr lang="en-US" dirty="0" smtClean="0"/>
              <a:t>The nurse instructs the patient not to eat or drink until the gag reflex returns (in 1 to 2 hours), to prevent aspiration of food or fluids into the lungs. </a:t>
            </a:r>
          </a:p>
          <a:p>
            <a:r>
              <a:rPr lang="en-US" dirty="0" smtClean="0"/>
              <a:t>The nurse places the patient in the Simms position until he or she is awake and then places the patient in the semi-Fowler’s position until ready for discharge.</a:t>
            </a:r>
          </a:p>
          <a:p>
            <a:r>
              <a:rPr lang="en-US" dirty="0" smtClean="0"/>
              <a:t>Observe for signs of perforation, such as pain, bleeding, unusual difficulty swallowing, and an elevated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procedure </a:t>
            </a:r>
            <a:r>
              <a:rPr lang="en-US" dirty="0" err="1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monitor the pulse and blood pressure for changes that can occur with sedation.</a:t>
            </a:r>
          </a:p>
          <a:p>
            <a:r>
              <a:rPr lang="en-US" dirty="0" smtClean="0"/>
              <a:t>test the gag reflex by placing a tongue blade onto the back of the throat to see whether gagging occurs. </a:t>
            </a:r>
          </a:p>
          <a:p>
            <a:r>
              <a:rPr lang="en-US" dirty="0" smtClean="0"/>
              <a:t>After the patient’s gag reflex has returned, offer lozenges, saline gargle, and oral analgesics to relieve minor throat discomfort.</a:t>
            </a:r>
          </a:p>
          <a:p>
            <a:r>
              <a:rPr lang="en-US" dirty="0" smtClean="0"/>
              <a:t>Instruct the patient not to drive for 10 to 12 hours if sedation was 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Anoscopy</a:t>
            </a:r>
            <a:r>
              <a:rPr lang="en-US" dirty="0" smtClean="0"/>
              <a:t>, </a:t>
            </a:r>
            <a:r>
              <a:rPr lang="en-US" dirty="0" err="1" smtClean="0"/>
              <a:t>Proctoscopy</a:t>
            </a:r>
            <a:r>
              <a:rPr lang="en-US" dirty="0" smtClean="0"/>
              <a:t>, and </a:t>
            </a:r>
            <a:r>
              <a:rPr lang="en-US" dirty="0" err="1" smtClean="0"/>
              <a:t>Sigmoidoscopy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lower portion of the colon can be viewed directly to evaluate </a:t>
            </a:r>
          </a:p>
          <a:p>
            <a:r>
              <a:rPr lang="en-US" dirty="0" smtClean="0"/>
              <a:t>rectal bleeding</a:t>
            </a:r>
          </a:p>
          <a:p>
            <a:r>
              <a:rPr lang="en-US" dirty="0" smtClean="0"/>
              <a:t>acute or chronic diarrhea</a:t>
            </a:r>
          </a:p>
          <a:p>
            <a:r>
              <a:rPr lang="en-US" dirty="0" smtClean="0"/>
              <a:t>change in bowel patterns</a:t>
            </a:r>
          </a:p>
          <a:p>
            <a:r>
              <a:rPr lang="en-US" dirty="0" smtClean="0"/>
              <a:t>Ulceration, fissures, abscesses, tumors, polyps, or other pathologic processes. </a:t>
            </a:r>
          </a:p>
        </p:txBody>
      </p:sp>
    </p:spTree>
    <p:extLst>
      <p:ext uri="{BB962C8B-B14F-4D97-AF65-F5344CB8AC3E}">
        <p14:creationId xmlns:p14="http://schemas.microsoft.com/office/powerpoint/2010/main" val="20423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Anoscopy</a:t>
            </a:r>
            <a:r>
              <a:rPr lang="en-US" dirty="0" smtClean="0"/>
              <a:t>, </a:t>
            </a:r>
            <a:r>
              <a:rPr lang="en-US" dirty="0" err="1" smtClean="0"/>
              <a:t>Proctoscopy</a:t>
            </a:r>
            <a:r>
              <a:rPr lang="en-US" dirty="0" smtClean="0"/>
              <a:t>, and </a:t>
            </a:r>
            <a:r>
              <a:rPr lang="en-US" dirty="0" err="1" smtClean="0"/>
              <a:t>Sigmoidoscopy</a:t>
            </a:r>
            <a:r>
              <a:rPr lang="en-US" dirty="0" smtClean="0"/>
              <a:t> </a:t>
            </a:r>
            <a:r>
              <a:rPr lang="en-US" dirty="0" err="1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anoscope</a:t>
            </a:r>
            <a:r>
              <a:rPr lang="en-US" dirty="0" smtClean="0"/>
              <a:t> is a rigid scope that is used to examine the anus and lower rectum.</a:t>
            </a:r>
          </a:p>
          <a:p>
            <a:r>
              <a:rPr lang="en-US" dirty="0" err="1" smtClean="0"/>
              <a:t>Proctoscopes</a:t>
            </a:r>
            <a:r>
              <a:rPr lang="en-US" dirty="0" smtClean="0"/>
              <a:t> and </a:t>
            </a:r>
            <a:r>
              <a:rPr lang="en-US" dirty="0" err="1" smtClean="0"/>
              <a:t>sigmoidoscopes</a:t>
            </a:r>
            <a:r>
              <a:rPr lang="en-US" dirty="0" smtClean="0"/>
              <a:t> are rigid scopes that are used to inspect the rectum and the sigmoid colon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These examinations require only limited bowel preparation, including a warm tap water or Fleet’s enema until returns are clear.</a:t>
            </a:r>
          </a:p>
          <a:p>
            <a:r>
              <a:rPr lang="en-US" dirty="0" smtClean="0"/>
              <a:t>Dietary restrictions usually are not necessary, and sedation usually is not required.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During the procedure, </a:t>
            </a:r>
          </a:p>
          <a:p>
            <a:r>
              <a:rPr lang="en-US" dirty="0" smtClean="0"/>
              <a:t>Monitor vital signs,</a:t>
            </a:r>
          </a:p>
          <a:p>
            <a:r>
              <a:rPr lang="en-US" dirty="0" smtClean="0"/>
              <a:t>skin color and temperature</a:t>
            </a:r>
          </a:p>
          <a:p>
            <a:r>
              <a:rPr lang="en-US" dirty="0" smtClean="0"/>
              <a:t>pain 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After the procedure</a:t>
            </a:r>
            <a:r>
              <a:rPr lang="en-US" dirty="0" smtClean="0"/>
              <a:t>,</a:t>
            </a:r>
          </a:p>
          <a:p>
            <a:r>
              <a:rPr lang="en-US" dirty="0" smtClean="0"/>
              <a:t>monitor the patient for rectal bleeding and signs of intestinal perforation (</a:t>
            </a:r>
            <a:r>
              <a:rPr lang="en-US" dirty="0" err="1" smtClean="0"/>
              <a:t>ie</a:t>
            </a:r>
            <a:r>
              <a:rPr lang="en-US" dirty="0" smtClean="0"/>
              <a:t>, fever, rectal drainage, abdominal distention, and pain). </a:t>
            </a:r>
          </a:p>
          <a:p>
            <a:r>
              <a:rPr lang="en-US" dirty="0" smtClean="0"/>
              <a:t>On completion of the examination, the patient can resume regular activities and dietary practices.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Colonoscopy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visual inspection of the colon to the cecum by use of a </a:t>
            </a:r>
            <a:r>
              <a:rPr lang="en-US" dirty="0" err="1" smtClean="0"/>
              <a:t>fibreoptic</a:t>
            </a:r>
            <a:r>
              <a:rPr lang="en-US" dirty="0" smtClean="0"/>
              <a:t> scope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colonoscopy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used for cancer screening and for surveillance in patients with previous colon cancer or polyps.</a:t>
            </a:r>
          </a:p>
          <a:p>
            <a:r>
              <a:rPr lang="en-US" dirty="0" smtClean="0"/>
              <a:t>To obtain tissue biopsies</a:t>
            </a:r>
          </a:p>
          <a:p>
            <a:r>
              <a:rPr lang="en-US" dirty="0" smtClean="0"/>
              <a:t>To remove and evaluate polyps </a:t>
            </a:r>
          </a:p>
          <a:p>
            <a:r>
              <a:rPr lang="en-US" dirty="0" smtClean="0"/>
              <a:t>To evaluate patients with diarrhea of unknown cause, occult bleeding, or anemia; </a:t>
            </a:r>
          </a:p>
          <a:p>
            <a:r>
              <a:rPr lang="en-US" dirty="0" smtClean="0"/>
              <a:t>To determine the extent of inflammatory or other bowel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BEFORE</a:t>
            </a:r>
          </a:p>
          <a:p>
            <a:r>
              <a:rPr lang="en-US" dirty="0" smtClean="0"/>
              <a:t>Adequate colon cleansing will provide optimal visualization and decreases the time needed for the procedure</a:t>
            </a:r>
          </a:p>
          <a:p>
            <a:r>
              <a:rPr lang="en-US" dirty="0" smtClean="0"/>
              <a:t>Limit fluid intake </a:t>
            </a:r>
          </a:p>
          <a:p>
            <a:r>
              <a:rPr lang="en-US" dirty="0" smtClean="0"/>
              <a:t>Glucagon may be used, if needed, to relax the colonic musculature and to reduce spasm during the test</a:t>
            </a:r>
          </a:p>
          <a:p>
            <a:r>
              <a:rPr lang="en-US" dirty="0" smtClean="0"/>
              <a:t>Administer midazolam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DURING the procedure</a:t>
            </a:r>
          </a:p>
          <a:p>
            <a:r>
              <a:rPr lang="en-US" dirty="0" smtClean="0"/>
              <a:t>monitor for changes in oxygen saturation, vital signs, color and temperature of the skin, level of consciousness, abdominal distention, vagal response, and pain intensity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Paracentesis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Puncturing of the peritoneum to remove fluid</a:t>
            </a:r>
          </a:p>
          <a:p>
            <a:r>
              <a:rPr lang="en-US" dirty="0" smtClean="0"/>
              <a:t>Used for</a:t>
            </a:r>
          </a:p>
          <a:p>
            <a:pPr>
              <a:buFontTx/>
              <a:buChar char="-"/>
            </a:pPr>
            <a:r>
              <a:rPr lang="en-US" dirty="0" smtClean="0"/>
              <a:t>Drainage of ascites</a:t>
            </a:r>
          </a:p>
          <a:p>
            <a:pPr>
              <a:buFontTx/>
              <a:buChar char="-"/>
            </a:pPr>
            <a:r>
              <a:rPr lang="en-US" dirty="0" smtClean="0"/>
              <a:t>Fluid for lab investigations (histopathology)</a:t>
            </a:r>
          </a:p>
          <a:p>
            <a:pPr>
              <a:buFontTx/>
              <a:buChar char="-"/>
            </a:pPr>
            <a:r>
              <a:rPr lang="en-US" dirty="0" smtClean="0"/>
              <a:t>For relieving pressure on the chest and abdominal organs</a:t>
            </a:r>
          </a:p>
          <a:p>
            <a:pPr>
              <a:buFontTx/>
              <a:buChar char="-"/>
            </a:pPr>
            <a:r>
              <a:rPr lang="en-US" dirty="0" smtClean="0"/>
              <a:t> find the cause of fluid build up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After the procedure</a:t>
            </a:r>
          </a:p>
          <a:p>
            <a:r>
              <a:rPr lang="en-US" dirty="0" smtClean="0"/>
              <a:t>patients who were sedated are maintained on bed rest until fully alert. Some will have abdominal</a:t>
            </a:r>
          </a:p>
          <a:p>
            <a:r>
              <a:rPr lang="en-US" dirty="0" smtClean="0"/>
              <a:t>observes the patient for signs and symptoms of bowel perforation (</a:t>
            </a:r>
            <a:r>
              <a:rPr lang="en-US" dirty="0" err="1" smtClean="0"/>
              <a:t>eg</a:t>
            </a:r>
            <a:r>
              <a:rPr lang="en-US" dirty="0" smtClean="0"/>
              <a:t>, rectal bleeding, abdominal pain or distention,</a:t>
            </a:r>
          </a:p>
          <a:p>
            <a:r>
              <a:rPr lang="en-US" dirty="0" smtClean="0"/>
              <a:t>fever, focal peritoneal signs).</a:t>
            </a:r>
          </a:p>
          <a:p>
            <a:r>
              <a:rPr lang="en-US" dirty="0" smtClean="0"/>
              <a:t> If midazolam was used, the explain its amnesic effects.</a:t>
            </a:r>
          </a:p>
          <a:p>
            <a:r>
              <a:rPr lang="en-US" dirty="0" smtClean="0"/>
              <a:t> If the procedure is performed on an outpatient basis, someone must accompany and transport the patient home.</a:t>
            </a:r>
          </a:p>
          <a:p>
            <a:r>
              <a:rPr lang="en-US" dirty="0" smtClean="0"/>
              <a:t>Instruct the patient to report any bleeding to the physician.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Radiation therapy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RADIATION THERAPY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Ionizing </a:t>
            </a:r>
            <a:r>
              <a:rPr lang="en-US" dirty="0"/>
              <a:t>radiation is used to interrupt </a:t>
            </a:r>
            <a:r>
              <a:rPr lang="en-US" dirty="0" smtClean="0"/>
              <a:t>cellular growth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Radiation may </a:t>
            </a:r>
            <a:r>
              <a:rPr lang="en-US" dirty="0"/>
              <a:t>be used to cure the cancer, as in Hodgkin’s disease, </a:t>
            </a:r>
            <a:r>
              <a:rPr lang="en-US" dirty="0" smtClean="0"/>
              <a:t>testicular seminomas</a:t>
            </a:r>
            <a:r>
              <a:rPr lang="en-US" dirty="0"/>
              <a:t>, thyroid carcinomas, localized cancers of </a:t>
            </a:r>
            <a:r>
              <a:rPr lang="en-US" dirty="0" smtClean="0"/>
              <a:t>the head </a:t>
            </a:r>
            <a:r>
              <a:rPr lang="en-US" dirty="0"/>
              <a:t>and neck, and cancers of the uterine cervix. </a:t>
            </a:r>
            <a:endParaRPr lang="en-US" dirty="0" smtClean="0"/>
          </a:p>
          <a:p>
            <a:r>
              <a:rPr lang="en-US" dirty="0" smtClean="0"/>
              <a:t>Radiation therapy may </a:t>
            </a:r>
            <a:r>
              <a:rPr lang="en-US" dirty="0"/>
              <a:t>also be used to control malignant disease when a </a:t>
            </a:r>
            <a:r>
              <a:rPr lang="en-US" dirty="0" smtClean="0"/>
              <a:t>tumor cannot </a:t>
            </a:r>
            <a:r>
              <a:rPr lang="en-US" dirty="0"/>
              <a:t>be removed surgically or when local nodal metastasis </a:t>
            </a:r>
            <a:r>
              <a:rPr lang="en-US" dirty="0" smtClean="0"/>
              <a:t>is present</a:t>
            </a:r>
          </a:p>
          <a:p>
            <a:r>
              <a:rPr lang="en-US" dirty="0" smtClean="0"/>
              <a:t>It </a:t>
            </a:r>
            <a:r>
              <a:rPr lang="en-US" dirty="0"/>
              <a:t>can be used prophylactically to prevent leukemic </a:t>
            </a:r>
            <a:r>
              <a:rPr lang="en-US" dirty="0" smtClean="0"/>
              <a:t>infiltration to </a:t>
            </a:r>
            <a:r>
              <a:rPr lang="en-US" dirty="0"/>
              <a:t>the brain or spinal cord.</a:t>
            </a:r>
          </a:p>
        </p:txBody>
      </p:sp>
    </p:spTree>
    <p:extLst>
      <p:ext uri="{BB962C8B-B14F-4D97-AF65-F5344CB8AC3E}">
        <p14:creationId xmlns:p14="http://schemas.microsoft.com/office/powerpoint/2010/main" val="13089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Palliative radiation therapy is used to relieve the symptoms </a:t>
            </a:r>
            <a:r>
              <a:rPr lang="en-US" dirty="0" smtClean="0"/>
              <a:t>of metastatic </a:t>
            </a:r>
            <a:r>
              <a:rPr lang="en-US" dirty="0"/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15789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Radiotherapy </a:t>
            </a:r>
            <a:r>
              <a:rPr lang="en-US" dirty="0" err="1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types of ionizing radiation</a:t>
            </a:r>
            <a:r>
              <a:rPr lang="en-US" dirty="0" smtClean="0"/>
              <a:t>—</a:t>
            </a:r>
          </a:p>
          <a:p>
            <a:r>
              <a:rPr lang="en-US" dirty="0" smtClean="0"/>
              <a:t>electromagnetic </a:t>
            </a:r>
            <a:r>
              <a:rPr lang="en-US" dirty="0"/>
              <a:t>rays (</a:t>
            </a:r>
            <a:r>
              <a:rPr lang="en-US" dirty="0" smtClean="0"/>
              <a:t>x-rays and </a:t>
            </a:r>
            <a:r>
              <a:rPr lang="en-US" dirty="0"/>
              <a:t>gamma rays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particles (electrons [beta particles], </a:t>
            </a:r>
            <a:r>
              <a:rPr lang="en-US" dirty="0" smtClean="0"/>
              <a:t>protons, neutrons</a:t>
            </a:r>
            <a:r>
              <a:rPr lang="en-US" dirty="0"/>
              <a:t>, and alpha particles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Radiotherapy can lead to tissue disruption </a:t>
            </a:r>
          </a:p>
          <a:p>
            <a:r>
              <a:rPr lang="en-US" dirty="0" smtClean="0"/>
              <a:t>most </a:t>
            </a:r>
            <a:r>
              <a:rPr lang="en-US" dirty="0"/>
              <a:t>harmful tissue disruption is the alteration of the DNA </a:t>
            </a:r>
            <a:r>
              <a:rPr lang="en-US" dirty="0" smtClean="0"/>
              <a:t>molecule within </a:t>
            </a:r>
            <a:r>
              <a:rPr lang="en-US" dirty="0"/>
              <a:t>the cells of the tissue. </a:t>
            </a:r>
            <a:endParaRPr lang="en-US" dirty="0" smtClean="0"/>
          </a:p>
          <a:p>
            <a:r>
              <a:rPr lang="en-US" dirty="0" smtClean="0"/>
              <a:t>Ionizing </a:t>
            </a:r>
            <a:r>
              <a:rPr lang="en-US" dirty="0"/>
              <a:t>radiation breaks </a:t>
            </a:r>
            <a:r>
              <a:rPr lang="en-US" dirty="0" smtClean="0"/>
              <a:t>the strands </a:t>
            </a:r>
            <a:r>
              <a:rPr lang="en-US" dirty="0"/>
              <a:t>of the DNA helix, leading to cell </a:t>
            </a:r>
            <a:r>
              <a:rPr lang="en-US" dirty="0" smtClean="0"/>
              <a:t>death.</a:t>
            </a:r>
          </a:p>
          <a:p>
            <a:r>
              <a:rPr lang="en-US" dirty="0" smtClean="0"/>
              <a:t>Can </a:t>
            </a:r>
            <a:r>
              <a:rPr lang="en-US" dirty="0"/>
              <a:t>also ionize constituents of body fluids, especially </a:t>
            </a:r>
            <a:r>
              <a:rPr lang="en-US" dirty="0" smtClean="0"/>
              <a:t>water, leading </a:t>
            </a:r>
            <a:r>
              <a:rPr lang="en-US" dirty="0"/>
              <a:t>to the formation of free radicals and irreversibly </a:t>
            </a:r>
            <a:r>
              <a:rPr lang="en-US" dirty="0" smtClean="0"/>
              <a:t>damaging DNA.</a:t>
            </a:r>
          </a:p>
          <a:p>
            <a:r>
              <a:rPr lang="en-US" dirty="0" smtClean="0"/>
              <a:t> </a:t>
            </a:r>
            <a:r>
              <a:rPr lang="en-US" dirty="0"/>
              <a:t>If the DNA is incapable of repair, the </a:t>
            </a:r>
            <a:r>
              <a:rPr lang="en-US" dirty="0" smtClean="0"/>
              <a:t>cell dies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radiotherapy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External radiation:- x-rays </a:t>
            </a:r>
            <a:r>
              <a:rPr lang="en-US" dirty="0" smtClean="0"/>
              <a:t>are used </a:t>
            </a:r>
            <a:r>
              <a:rPr lang="en-US" dirty="0"/>
              <a:t>to destroy cancerous cells at the skin surface or </a:t>
            </a:r>
            <a:r>
              <a:rPr lang="en-US" dirty="0" smtClean="0"/>
              <a:t>deeper in </a:t>
            </a:r>
            <a:r>
              <a:rPr lang="en-US" dirty="0"/>
              <a:t>the body</a:t>
            </a:r>
            <a:r>
              <a:rPr lang="en-US" dirty="0" smtClean="0"/>
              <a:t>.</a:t>
            </a:r>
          </a:p>
          <a:p>
            <a:r>
              <a:rPr lang="en-US" dirty="0"/>
              <a:t>Internal radiation:- implantation, </a:t>
            </a:r>
            <a:r>
              <a:rPr lang="en-US" dirty="0" smtClean="0"/>
              <a:t>or brachytherapy</a:t>
            </a:r>
            <a:r>
              <a:rPr lang="en-US" dirty="0"/>
              <a:t>, delivers </a:t>
            </a:r>
            <a:r>
              <a:rPr lang="en-US" dirty="0" smtClean="0"/>
              <a:t>a high </a:t>
            </a:r>
            <a:r>
              <a:rPr lang="en-US" dirty="0"/>
              <a:t>dose of radiation to a localized area. The specific </a:t>
            </a:r>
            <a:r>
              <a:rPr lang="en-US" dirty="0" smtClean="0"/>
              <a:t>radioisotope for </a:t>
            </a:r>
            <a:r>
              <a:rPr lang="en-US" dirty="0"/>
              <a:t>implantation is selected on the basis of its half-life</a:t>
            </a:r>
          </a:p>
        </p:txBody>
      </p:sp>
    </p:spTree>
    <p:extLst>
      <p:ext uri="{BB962C8B-B14F-4D97-AF65-F5344CB8AC3E}">
        <p14:creationId xmlns:p14="http://schemas.microsoft.com/office/powerpoint/2010/main" val="30909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Nursing Management in </a:t>
            </a:r>
            <a:r>
              <a:rPr lang="en-US" dirty="0" smtClean="0"/>
              <a:t>Radiotherapy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Explain the </a:t>
            </a:r>
            <a:r>
              <a:rPr lang="en-US" dirty="0"/>
              <a:t>procedure for delivering radiation and describe </a:t>
            </a:r>
            <a:r>
              <a:rPr lang="en-US" dirty="0" smtClean="0"/>
              <a:t>the equipment</a:t>
            </a:r>
            <a:r>
              <a:rPr lang="en-US" dirty="0"/>
              <a:t>, the duration of the </a:t>
            </a:r>
            <a:r>
              <a:rPr lang="en-US" dirty="0" smtClean="0"/>
              <a:t>procedure</a:t>
            </a:r>
          </a:p>
          <a:p>
            <a:r>
              <a:rPr lang="en-US" dirty="0"/>
              <a:t>If a radioactive implant is used, the nurse </a:t>
            </a:r>
            <a:r>
              <a:rPr lang="en-US" dirty="0" smtClean="0"/>
              <a:t>informs the </a:t>
            </a:r>
            <a:r>
              <a:rPr lang="en-US" dirty="0"/>
              <a:t>patient and family about the restrictions placed on </a:t>
            </a:r>
            <a:r>
              <a:rPr lang="en-US" dirty="0" smtClean="0"/>
              <a:t>visitors and </a:t>
            </a:r>
            <a:r>
              <a:rPr lang="en-US" dirty="0"/>
              <a:t>health care personnel and other radiation </a:t>
            </a:r>
            <a:r>
              <a:rPr lang="en-US" dirty="0" smtClean="0"/>
              <a:t>precautions</a:t>
            </a:r>
          </a:p>
          <a:p>
            <a:r>
              <a:rPr lang="en-US" dirty="0" smtClean="0"/>
              <a:t>Protect the skin and the mucosa- assess signs of irritation, restriction on use of ointments</a:t>
            </a:r>
          </a:p>
          <a:p>
            <a:r>
              <a:rPr lang="en-US" dirty="0"/>
              <a:t>Gentle oral hygiene is essential to remove debris, prevent </a:t>
            </a:r>
            <a:r>
              <a:rPr lang="en-US" dirty="0" smtClean="0"/>
              <a:t>irritation and </a:t>
            </a:r>
            <a:r>
              <a:rPr lang="en-US" dirty="0"/>
              <a:t>promote healing</a:t>
            </a:r>
            <a:endParaRPr lang="en-US" dirty="0" smtClean="0"/>
          </a:p>
          <a:p>
            <a:r>
              <a:rPr lang="en-US" dirty="0" smtClean="0"/>
              <a:t>Protect the caregivers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4113</Words>
  <Application>Microsoft Office PowerPoint</Application>
  <PresentationFormat>On-screen Show (4:3)</PresentationFormat>
  <Paragraphs>425</Paragraphs>
  <Slides>98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Office Theme</vt:lpstr>
      <vt:lpstr>Advance nursing procedures</vt:lpstr>
      <vt:lpstr>1. Lumbar puncture (LP)</vt:lpstr>
      <vt:lpstr>Indications for LP</vt:lpstr>
      <vt:lpstr>CSF</vt:lpstr>
      <vt:lpstr>Pre procedure management</vt:lpstr>
      <vt:lpstr>During the procedure</vt:lpstr>
      <vt:lpstr>Post procedure</vt:lpstr>
      <vt:lpstr>Complications of LP</vt:lpstr>
      <vt:lpstr>Paracentesis </vt:lpstr>
      <vt:lpstr>Before the procedure</vt:lpstr>
      <vt:lpstr>During the procedure</vt:lpstr>
      <vt:lpstr>After the procedure</vt:lpstr>
      <vt:lpstr>Complications </vt:lpstr>
      <vt:lpstr>CATHETERIZATION </vt:lpstr>
      <vt:lpstr>Catheterization </vt:lpstr>
      <vt:lpstr>Catheterization ct </vt:lpstr>
      <vt:lpstr>Types of catheterization </vt:lpstr>
      <vt:lpstr>Types of catheterization</vt:lpstr>
      <vt:lpstr>Indications of suprapubic catheterization</vt:lpstr>
      <vt:lpstr>Advantages of spc</vt:lpstr>
      <vt:lpstr>Insertion of SPC</vt:lpstr>
      <vt:lpstr>Nursing intervention </vt:lpstr>
      <vt:lpstr>Nursing intervention</vt:lpstr>
      <vt:lpstr>Nursing intervention</vt:lpstr>
      <vt:lpstr>PowerPoint Presentation</vt:lpstr>
      <vt:lpstr>Biopsy </vt:lpstr>
      <vt:lpstr>Introduction </vt:lpstr>
      <vt:lpstr>Introduction ct</vt:lpstr>
      <vt:lpstr>Types of biopsy</vt:lpstr>
      <vt:lpstr>Nursing intervention</vt:lpstr>
      <vt:lpstr>During the procedure</vt:lpstr>
      <vt:lpstr>After the procedure</vt:lpstr>
      <vt:lpstr>Dialysis </vt:lpstr>
      <vt:lpstr>Introduction </vt:lpstr>
      <vt:lpstr>Def </vt:lpstr>
      <vt:lpstr>Def </vt:lpstr>
      <vt:lpstr>Acute and chronic dialysis </vt:lpstr>
      <vt:lpstr>Types of dialysis</vt:lpstr>
      <vt:lpstr>Hemodialysis </vt:lpstr>
      <vt:lpstr>Hemodialysis ct </vt:lpstr>
      <vt:lpstr>Complications of hemodialysis </vt:lpstr>
      <vt:lpstr>Peritoneal Dialysis</vt:lpstr>
      <vt:lpstr>Peritoneal dialysis </vt:lpstr>
      <vt:lpstr>Peritoneal dialysis </vt:lpstr>
      <vt:lpstr>Complications of peritoneal dialysis</vt:lpstr>
      <vt:lpstr>Nursing intervention </vt:lpstr>
      <vt:lpstr>Nursing management </vt:lpstr>
      <vt:lpstr>PowerPoint Presentation</vt:lpstr>
      <vt:lpstr>Stoma care</vt:lpstr>
      <vt:lpstr>Stoma care</vt:lpstr>
      <vt:lpstr>Stoma </vt:lpstr>
      <vt:lpstr>Types of stoma</vt:lpstr>
      <vt:lpstr>PowerPoint Presentation</vt:lpstr>
      <vt:lpstr>Ileostomy </vt:lpstr>
      <vt:lpstr>PowerPoint Presentation</vt:lpstr>
      <vt:lpstr>Urostomy </vt:lpstr>
      <vt:lpstr>How to change a pouch</vt:lpstr>
      <vt:lpstr>How to change a pouch ct</vt:lpstr>
      <vt:lpstr>How to empty a pouch</vt:lpstr>
      <vt:lpstr>How to empty a pouch ct</vt:lpstr>
      <vt:lpstr>PowerPoint Presentation</vt:lpstr>
      <vt:lpstr>Nursing management</vt:lpstr>
      <vt:lpstr>intervention</vt:lpstr>
      <vt:lpstr>Intervention ct</vt:lpstr>
      <vt:lpstr>ct</vt:lpstr>
      <vt:lpstr>Client and family care</vt:lpstr>
      <vt:lpstr>PowerPoint Presentation</vt:lpstr>
      <vt:lpstr>Washouts </vt:lpstr>
      <vt:lpstr>Bowel (rectal) washouts</vt:lpstr>
      <vt:lpstr>Uses of washouts</vt:lpstr>
      <vt:lpstr>The procedure</vt:lpstr>
      <vt:lpstr>Procedure ct</vt:lpstr>
      <vt:lpstr>Nursing management </vt:lpstr>
      <vt:lpstr>PowerPoint Presentation</vt:lpstr>
      <vt:lpstr>ENDOSCOPIC PROCEDURES</vt:lpstr>
      <vt:lpstr>ENDOSCOPIC PROCEDURES </vt:lpstr>
      <vt:lpstr>Fibroscopy (esophagogastroduodenoscopy)</vt:lpstr>
      <vt:lpstr>Fibroscopy  ct</vt:lpstr>
      <vt:lpstr>Nursing management</vt:lpstr>
      <vt:lpstr>PowerPoint Presentation</vt:lpstr>
      <vt:lpstr>After the procedure ct</vt:lpstr>
      <vt:lpstr>Anoscopy, Proctoscopy, and Sigmoidoscopy </vt:lpstr>
      <vt:lpstr>Anoscopy, Proctoscopy, and Sigmoidoscopy ct</vt:lpstr>
      <vt:lpstr>Nursing management</vt:lpstr>
      <vt:lpstr>PowerPoint Presentation</vt:lpstr>
      <vt:lpstr>Colonoscopy </vt:lpstr>
      <vt:lpstr>Uses of colonoscopy</vt:lpstr>
      <vt:lpstr>Nursing management</vt:lpstr>
      <vt:lpstr>Nursing management</vt:lpstr>
      <vt:lpstr>Nursing management</vt:lpstr>
      <vt:lpstr>PowerPoint Presentation</vt:lpstr>
      <vt:lpstr>Radiation therapy</vt:lpstr>
      <vt:lpstr>RADIATION THERAPY </vt:lpstr>
      <vt:lpstr>PowerPoint Presentation</vt:lpstr>
      <vt:lpstr>Radiotherapy ct</vt:lpstr>
      <vt:lpstr>Radiotherapy </vt:lpstr>
      <vt:lpstr>Types of radiotherapy </vt:lpstr>
      <vt:lpstr>Nursing Management in Radiotherapy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 nursing procedures</dc:title>
  <dc:creator>Eric</dc:creator>
  <cp:lastModifiedBy>DIANA</cp:lastModifiedBy>
  <cp:revision>48</cp:revision>
  <dcterms:created xsi:type="dcterms:W3CDTF">2009-01-05T06:28:19Z</dcterms:created>
  <dcterms:modified xsi:type="dcterms:W3CDTF">2017-05-30T16:44:42Z</dcterms:modified>
</cp:coreProperties>
</file>