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7" r:id="rId8"/>
    <p:sldId id="264" r:id="rId9"/>
    <p:sldId id="265" r:id="rId10"/>
    <p:sldId id="261"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2000" r="-2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752601"/>
          </a:xfrm>
        </p:spPr>
        <p:txBody>
          <a:bodyPr>
            <a:normAutofit/>
          </a:bodyPr>
          <a:lstStyle/>
          <a:p>
            <a:r>
              <a:rPr lang="en-US" b="1" dirty="0" smtClean="0">
                <a:solidFill>
                  <a:srgbClr val="FFFF00"/>
                </a:solidFill>
              </a:rPr>
              <a:t>Aims, Responsibilities, &amp; Qualities of a First Aider</a:t>
            </a:r>
            <a:endParaRPr lang="en-US" b="1" dirty="0">
              <a:solidFill>
                <a:srgbClr val="FFFF00"/>
              </a:solidFill>
            </a:endParaRPr>
          </a:p>
        </p:txBody>
      </p:sp>
      <p:sp>
        <p:nvSpPr>
          <p:cNvPr id="3" name="Subtitle 2"/>
          <p:cNvSpPr>
            <a:spLocks noGrp="1"/>
          </p:cNvSpPr>
          <p:nvPr>
            <p:ph type="subTitle" idx="1"/>
          </p:nvPr>
        </p:nvSpPr>
        <p:spPr>
          <a:xfrm>
            <a:off x="1371600" y="5334000"/>
            <a:ext cx="6400800" cy="1295400"/>
          </a:xfrm>
        </p:spPr>
        <p:txBody>
          <a:bodyPr>
            <a:normAutofit/>
          </a:bodyPr>
          <a:lstStyle/>
          <a:p>
            <a:r>
              <a:rPr lang="en-US" dirty="0" smtClean="0">
                <a:solidFill>
                  <a:srgbClr val="0070C0"/>
                </a:solidFill>
              </a:rPr>
              <a:t>Samuel </a:t>
            </a:r>
            <a:r>
              <a:rPr lang="en-US" dirty="0" err="1" smtClean="0">
                <a:solidFill>
                  <a:srgbClr val="0070C0"/>
                </a:solidFill>
              </a:rPr>
              <a:t>Ngigi</a:t>
            </a:r>
            <a:r>
              <a:rPr lang="en-US" dirty="0" smtClean="0">
                <a:solidFill>
                  <a:srgbClr val="0070C0"/>
                </a:solidFill>
              </a:rPr>
              <a:t> K.</a:t>
            </a:r>
          </a:p>
          <a:p>
            <a:r>
              <a:rPr lang="en-US" dirty="0" smtClean="0">
                <a:solidFill>
                  <a:srgbClr val="0070C0"/>
                </a:solidFill>
              </a:rPr>
              <a:t>KMTC LECTURER</a:t>
            </a:r>
            <a:endParaRPr lang="en-US"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Cyrus\Desktop\KMTC\Clinical Medicine\March 2019 Class CM\1st Year 2nd Semester\First Aid\first-aid-8-638.jpg"/>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is the scope of </a:t>
            </a:r>
            <a:r>
              <a:rPr lang="en-US" b="1" dirty="0" smtClean="0"/>
              <a:t>a first aider</a:t>
            </a:r>
            <a:endParaRPr lang="en-US" dirty="0"/>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pPr fontAlgn="base"/>
            <a:r>
              <a:rPr lang="en-US" dirty="0" smtClean="0"/>
              <a:t>The scope of first aid includes the diagnosis, the treatment and the disposal of the case.</a:t>
            </a:r>
          </a:p>
          <a:p>
            <a:pPr fontAlgn="base"/>
            <a:r>
              <a:rPr lang="en-US" dirty="0" smtClean="0"/>
              <a:t>(a) For </a:t>
            </a:r>
            <a:r>
              <a:rPr lang="en-US" b="1" dirty="0" smtClean="0"/>
              <a:t>diagnosis</a:t>
            </a:r>
            <a:r>
              <a:rPr lang="en-US" dirty="0" smtClean="0"/>
              <a:t>, the first aider must first know how the accident or sudden injury has occurred. This can be got from the victim if he can tell or from witnesses. This is called the history of the case.</a:t>
            </a:r>
          </a:p>
          <a:p>
            <a:pPr fontAlgn="base"/>
            <a:r>
              <a:rPr lang="en-US" dirty="0" smtClean="0"/>
              <a:t>The next step in diagnosis is to watch the symptoms like faintness, thirst, pain or shivering</a:t>
            </a:r>
            <a:r>
              <a:rPr lang="en-US" dirty="0" smtClean="0"/>
              <a:t>.</a:t>
            </a:r>
          </a:p>
          <a:p>
            <a:pPr fontAlgn="base"/>
            <a:r>
              <a:rPr lang="en-US" dirty="0" smtClean="0"/>
              <a:t>Then the first aider looks at the signs, which are variations from normal conditions. These may include swelling, congestion, paleness or deformity, which can be very easily observed by the first aider. Signs are the most reliable indications on which diagnosis can be based.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scope of a first aider</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smtClean="0"/>
              <a:t>(b) For </a:t>
            </a:r>
            <a:r>
              <a:rPr lang="en-US" b="1" dirty="0" smtClean="0"/>
              <a:t>treatment</a:t>
            </a:r>
            <a:r>
              <a:rPr lang="en-US" dirty="0" smtClean="0"/>
              <a:t>, the cause of the condition should be imme­diately removed, with a view to prevent the condition from becoming worse. Special attention should be paid to cases of severe bleeding, shock, unconsciousness and failure of breathing.</a:t>
            </a:r>
          </a:p>
          <a:p>
            <a:pPr fontAlgn="base"/>
            <a:r>
              <a:rPr lang="en-US" dirty="0" smtClean="0"/>
              <a:t>(c) For quick </a:t>
            </a:r>
            <a:r>
              <a:rPr lang="en-US" b="1" dirty="0" smtClean="0"/>
              <a:t>disposal</a:t>
            </a:r>
            <a:r>
              <a:rPr lang="en-US" dirty="0" smtClean="0"/>
              <a:t>, the casualty or the victim should either be examined by the doctor on the spot or, if that is not possible, he should be immediately taken to his home or to a suitable place of shelter or to a hospital, according to circumstances. The members of the victim’s family or his relatives should be informed at once</a:t>
            </a:r>
            <a:r>
              <a:rPr lang="en-US" dirty="0" smtClean="0"/>
              <a:t>.</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Qualities That Will Make You a Good First Aid </a:t>
            </a:r>
            <a:r>
              <a:rPr lang="en-US" dirty="0" smtClean="0"/>
              <a:t>Provider</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Quick and smooth</a:t>
            </a:r>
            <a:endParaRPr lang="en-US" dirty="0" smtClean="0"/>
          </a:p>
          <a:p>
            <a:r>
              <a:rPr lang="en-US" dirty="0" smtClean="0"/>
              <a:t>First aid providers have to be very quick in their actions. As soon as some accident takes place, they have to be quick in response and take over the situation immediately, without any delay. Hesitation, doubts clouding the face and panic, these damage the already injured victim</a:t>
            </a:r>
            <a:r>
              <a:rPr lang="en-US" dirty="0" smtClean="0"/>
              <a:t>.</a:t>
            </a:r>
          </a:p>
          <a:p>
            <a:pPr>
              <a:buNone/>
            </a:pPr>
            <a:r>
              <a:rPr lang="en-US" b="1" dirty="0" smtClean="0"/>
              <a:t>• </a:t>
            </a:r>
            <a:r>
              <a:rPr lang="en-US" b="1" dirty="0" smtClean="0"/>
              <a:t>Controlled and calm</a:t>
            </a:r>
            <a:endParaRPr lang="en-US" dirty="0" smtClean="0"/>
          </a:p>
          <a:p>
            <a:r>
              <a:rPr lang="en-US" dirty="0" smtClean="0"/>
              <a:t>Without showing any panic, you should be able to perform in front of the people and the victim. Your actions should exhibit confidence, the only thing that can calm scared people. The first aid training you </a:t>
            </a:r>
            <a:r>
              <a:rPr lang="en-US" dirty="0" smtClean="0"/>
              <a:t>will undergo will give </a:t>
            </a:r>
            <a:r>
              <a:rPr lang="en-US" dirty="0" smtClean="0"/>
              <a:t>you the skills; there is no reason to </a:t>
            </a:r>
            <a:r>
              <a:rPr lang="en-US" dirty="0" smtClean="0"/>
              <a:t>panic</a:t>
            </a:r>
            <a:r>
              <a:rPr lang="en-US"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Qualities That Will Make You a Good First Aid Provider</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Intelligent and decisive</a:t>
            </a:r>
            <a:endParaRPr lang="en-US" dirty="0" smtClean="0"/>
          </a:p>
          <a:p>
            <a:r>
              <a:rPr lang="en-US" dirty="0" smtClean="0"/>
              <a:t>You should be able to decide the course of treatment within seconds. Depending on what is there in front of you, you should take an immediate yet a wise call, and keep the injured person stable till help arrives. If there are more than one casualty, you must be quick to judge and must start working on the victim who needs attention the most.</a:t>
            </a:r>
          </a:p>
          <a:p>
            <a:pPr>
              <a:buNone/>
            </a:pPr>
            <a:r>
              <a:rPr lang="en-US" b="1" dirty="0" smtClean="0"/>
              <a:t>• Resourceful</a:t>
            </a:r>
            <a:endParaRPr lang="en-US" dirty="0" smtClean="0"/>
          </a:p>
          <a:p>
            <a:r>
              <a:rPr lang="en-US" dirty="0" smtClean="0"/>
              <a:t>Your first aid kit should, at all times, have the required material without fail. In case you don't have it, you should make immediate arrangement or look for the right alternatives off what is available. You should be able to use the people around you resourcefully, delegating responsibilities to people around</a:t>
            </a:r>
            <a:r>
              <a:rPr lang="en-US" dirty="0" smtClean="0"/>
              <a:t>.</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Qualities That Will Make You a Good First Aid Provider</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Reassuring and sympathetic</a:t>
            </a:r>
            <a:endParaRPr lang="en-US" dirty="0" smtClean="0"/>
          </a:p>
          <a:p>
            <a:r>
              <a:rPr lang="en-US" dirty="0" smtClean="0"/>
              <a:t>It is your duty as a first aider is to reassure the victim that you are there to take care of him and that help is on its way. You need to be calm, kind and sympathetic to the victim's calls. The victim needs reassuring words. He needs to be told that everything will be alright and that he is in safe hands. This quality is the most important when it comes to dealing with small kids in schools and play schools.</a:t>
            </a:r>
          </a:p>
          <a:p>
            <a:pPr>
              <a:buNone/>
            </a:pPr>
            <a:r>
              <a:rPr lang="en-US" b="1" dirty="0" smtClean="0"/>
              <a:t>• Skilled</a:t>
            </a:r>
            <a:endParaRPr lang="en-US" dirty="0" smtClean="0"/>
          </a:p>
          <a:p>
            <a:r>
              <a:rPr lang="en-US" dirty="0" smtClean="0"/>
              <a:t>A first aider has the basic medical skills. You are trained to perform these skills under pressure. You should have the right skills to judge the problem depending on the symptoms and make quick calls. If you require help, you should be able to garner some from the crowd and should be able to take charge and lead</a:t>
            </a:r>
            <a:r>
              <a:rPr lang="en-US"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Qualities That Will Make You a Good First Aid Provider</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Efficient</a:t>
            </a:r>
            <a:endParaRPr lang="en-US" dirty="0" smtClean="0"/>
          </a:p>
          <a:p>
            <a:r>
              <a:rPr lang="en-US" dirty="0" smtClean="0"/>
              <a:t>You should be able to start the first aid without the victim feeling too much pain or without increasing his pain anymore. There is never any time to waste when there is a medical emergency. With the available resources, you need to attend to as many casualties are there, till help arrives.</a:t>
            </a:r>
          </a:p>
          <a:p>
            <a:pPr>
              <a:buNone/>
            </a:pPr>
            <a:r>
              <a:rPr lang="en-US" b="1" dirty="0" smtClean="0"/>
              <a:t>• Confident</a:t>
            </a:r>
            <a:endParaRPr lang="en-US" dirty="0" smtClean="0"/>
          </a:p>
          <a:p>
            <a:r>
              <a:rPr lang="en-US" dirty="0" smtClean="0"/>
              <a:t>As a first aid provider you must have faith in yourself and your actions before you start first aid on the victim. The confidence which you would exhibit while performing would reassure the victim and the onlookers</a:t>
            </a:r>
            <a:r>
              <a:rPr lang="en-US"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Contents of a basic first aid </a:t>
            </a:r>
            <a:r>
              <a:rPr lang="en-US" b="1" dirty="0" smtClean="0"/>
              <a:t>kit</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r>
              <a:rPr lang="en-US" sz="2000" dirty="0" smtClean="0"/>
              <a:t>First aid kit contents vary according to their particular use. For example, a first aid kit for a farm will contain a few different items to a first aid kit for a city-dwelling family.</a:t>
            </a:r>
            <a:br>
              <a:rPr lang="en-US" sz="2000" dirty="0" smtClean="0"/>
            </a:br>
            <a:r>
              <a:rPr lang="en-US" sz="2000" dirty="0" smtClean="0"/>
              <a:t/>
            </a:r>
            <a:br>
              <a:rPr lang="en-US" sz="2000" dirty="0" smtClean="0"/>
            </a:br>
            <a:r>
              <a:rPr lang="en-US" sz="2000" dirty="0" smtClean="0"/>
              <a:t>A basic first aid kit should contain</a:t>
            </a:r>
            <a:r>
              <a:rPr lang="en-US" sz="2000" dirty="0" smtClean="0"/>
              <a:t>:</a:t>
            </a:r>
          </a:p>
          <a:p>
            <a:r>
              <a:rPr lang="en-US" sz="2000" dirty="0" smtClean="0"/>
              <a:t>Triangular </a:t>
            </a:r>
            <a:r>
              <a:rPr lang="en-US" sz="2000" dirty="0" smtClean="0"/>
              <a:t>bandages</a:t>
            </a:r>
          </a:p>
          <a:p>
            <a:r>
              <a:rPr lang="en-US" sz="2000" dirty="0" smtClean="0"/>
              <a:t>Crepe ('conforming' or elastic) bandages of varying widths</a:t>
            </a:r>
          </a:p>
          <a:p>
            <a:r>
              <a:rPr lang="en-US" sz="2000" dirty="0" smtClean="0"/>
              <a:t>Non-adhesive (non-stick) dressings of varying sizes</a:t>
            </a:r>
          </a:p>
          <a:p>
            <a:r>
              <a:rPr lang="en-US" sz="2000" dirty="0" smtClean="0"/>
              <a:t>Disposable gloves (medium and large), preferably made of non-latex material</a:t>
            </a:r>
          </a:p>
          <a:p>
            <a:r>
              <a:rPr lang="en-US" sz="2000" dirty="0" smtClean="0"/>
              <a:t>Thermal </a:t>
            </a:r>
            <a:r>
              <a:rPr lang="en-US" sz="2000" dirty="0" smtClean="0"/>
              <a:t>blanket</a:t>
            </a:r>
            <a:endParaRPr lang="en-US" sz="2000" dirty="0" smtClean="0"/>
          </a:p>
          <a:p>
            <a:r>
              <a:rPr lang="en-US" sz="2000" dirty="0" smtClean="0"/>
              <a:t>Adhesive tape (2.5 cm wide – preferably a permeable tape such as </a:t>
            </a:r>
            <a:r>
              <a:rPr lang="en-US" sz="2000" dirty="0" err="1" smtClean="0"/>
              <a:t>Micropore</a:t>
            </a:r>
            <a:r>
              <a:rPr lang="en-US" sz="2000" dirty="0" smtClean="0"/>
              <a:t>)</a:t>
            </a:r>
          </a:p>
          <a:p>
            <a:r>
              <a:rPr lang="en-US" sz="2000" dirty="0" smtClean="0"/>
              <a:t>Resuscitation mask or face shield</a:t>
            </a:r>
            <a:r>
              <a:rPr lang="en-US" sz="2000" dirty="0" smtClean="0"/>
              <a:t>.</a:t>
            </a:r>
            <a:endParaRPr lang="en-US"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 of a basic first aid kit</a:t>
            </a:r>
            <a:endParaRPr lang="en-US" dirty="0"/>
          </a:p>
        </p:txBody>
      </p:sp>
      <p:sp>
        <p:nvSpPr>
          <p:cNvPr id="3" name="Content Placeholder 2"/>
          <p:cNvSpPr>
            <a:spLocks noGrp="1"/>
          </p:cNvSpPr>
          <p:nvPr>
            <p:ph sz="half" idx="1"/>
          </p:nvPr>
        </p:nvSpPr>
        <p:spPr>
          <a:xfrm>
            <a:off x="457200" y="1219201"/>
            <a:ext cx="7848600" cy="4495800"/>
          </a:xfrm>
        </p:spPr>
        <p:txBody>
          <a:bodyPr>
            <a:normAutofit fontScale="92500"/>
          </a:bodyPr>
          <a:lstStyle/>
          <a:p>
            <a:r>
              <a:rPr lang="en-US" dirty="0" smtClean="0"/>
              <a:t>Other equipment can </a:t>
            </a:r>
            <a:r>
              <a:rPr lang="en-US" dirty="0" err="1" smtClean="0"/>
              <a:t>include:Medium</a:t>
            </a:r>
            <a:r>
              <a:rPr lang="en-US" dirty="0" smtClean="0"/>
              <a:t> combine dressing pads (9 x 20 cm)</a:t>
            </a:r>
          </a:p>
          <a:p>
            <a:r>
              <a:rPr lang="en-US" dirty="0" smtClean="0"/>
              <a:t>Large combine dressing pads (20 x 20 cm)</a:t>
            </a:r>
          </a:p>
          <a:p>
            <a:r>
              <a:rPr lang="en-US" dirty="0" smtClean="0"/>
              <a:t>Adhesive dressing strips (</a:t>
            </a:r>
            <a:r>
              <a:rPr lang="en-US" dirty="0" err="1" smtClean="0"/>
              <a:t>bandaids</a:t>
            </a:r>
            <a:r>
              <a:rPr lang="en-US" dirty="0" smtClean="0"/>
              <a:t>)</a:t>
            </a:r>
          </a:p>
          <a:p>
            <a:r>
              <a:rPr lang="en-US" dirty="0" smtClean="0"/>
              <a:t>Medium gauze dressing (7.5 x 7.5 cm)</a:t>
            </a:r>
          </a:p>
          <a:p>
            <a:r>
              <a:rPr lang="en-US" dirty="0" smtClean="0"/>
              <a:t>Four sterile tubes of saline solution (minimum 10 ml)</a:t>
            </a:r>
          </a:p>
          <a:p>
            <a:r>
              <a:rPr lang="en-US" dirty="0" smtClean="0"/>
              <a:t>One pair of </a:t>
            </a:r>
            <a:r>
              <a:rPr lang="en-US" dirty="0" smtClean="0"/>
              <a:t>scissors- to cut dressing/bandage</a:t>
            </a:r>
            <a:endParaRPr lang="en-US" dirty="0" smtClean="0"/>
          </a:p>
          <a:p>
            <a:r>
              <a:rPr lang="en-US" dirty="0" smtClean="0"/>
              <a:t>One pair of </a:t>
            </a:r>
            <a:r>
              <a:rPr lang="en-US" dirty="0" smtClean="0"/>
              <a:t>tweezers- to pull out stings</a:t>
            </a:r>
            <a:endParaRPr lang="en-US" dirty="0" smtClean="0"/>
          </a:p>
          <a:p>
            <a:r>
              <a:rPr lang="en-US" dirty="0" smtClean="0"/>
              <a:t>First aid booklet.</a:t>
            </a:r>
          </a:p>
          <a:p>
            <a:pPr>
              <a:buNone/>
            </a:pPr>
            <a:endParaRPr lang="en-US" dirty="0"/>
          </a:p>
        </p:txBody>
      </p:sp>
      <p:pic>
        <p:nvPicPr>
          <p:cNvPr id="4098" name="Picture 2" descr="C:\Users\Cyrus\Desktop\KMTC\Clinical Medicine\March 2019 Class CM\1st Year 2nd Semester\First Aid\download (1).jpg"/>
          <p:cNvPicPr>
            <a:picLocks noGrp="1" noChangeAspect="1" noChangeArrowheads="1"/>
          </p:cNvPicPr>
          <p:nvPr>
            <p:ph sz="half" idx="2"/>
          </p:nvPr>
        </p:nvPicPr>
        <p:blipFill>
          <a:blip r:embed="rId2" cstate="print"/>
          <a:srcRect/>
          <a:stretch>
            <a:fillRect/>
          </a:stretch>
        </p:blipFill>
        <p:spPr bwMode="auto">
          <a:xfrm>
            <a:off x="3276600" y="5105400"/>
            <a:ext cx="3743325" cy="17526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dirty="0" smtClean="0"/>
              <a:t>First aid equipment </a:t>
            </a:r>
            <a:r>
              <a:rPr lang="en-US" b="1" dirty="0" smtClean="0"/>
              <a:t>explained</a:t>
            </a:r>
            <a:endParaRPr lang="en-US" dirty="0"/>
          </a:p>
        </p:txBody>
      </p:sp>
      <p:sp>
        <p:nvSpPr>
          <p:cNvPr id="3" name="Content Placeholder 2"/>
          <p:cNvSpPr>
            <a:spLocks noGrp="1"/>
          </p:cNvSpPr>
          <p:nvPr>
            <p:ph idx="1"/>
          </p:nvPr>
        </p:nvSpPr>
        <p:spPr>
          <a:xfrm>
            <a:off x="228600" y="762000"/>
            <a:ext cx="8686800" cy="5943600"/>
          </a:xfrm>
        </p:spPr>
        <p:txBody>
          <a:bodyPr>
            <a:noAutofit/>
          </a:bodyPr>
          <a:lstStyle/>
          <a:p>
            <a:r>
              <a:rPr lang="en-US" sz="2050" dirty="0" smtClean="0"/>
              <a:t>The various gauzes, dressings and bandages found in a first aid kit have different uses. Some of these </a:t>
            </a:r>
            <a:r>
              <a:rPr lang="en-US" sz="2050" dirty="0" err="1" smtClean="0"/>
              <a:t>include:Adhesive</a:t>
            </a:r>
            <a:r>
              <a:rPr lang="en-US" sz="2050" dirty="0" smtClean="0"/>
              <a:t> strip dressings – small strips of gauze attached to a sticky backing. These dressings are used for minor cuts and skin injuries. In Australia, they are commonly called </a:t>
            </a:r>
            <a:r>
              <a:rPr lang="en-US" sz="2050" dirty="0" err="1" smtClean="0"/>
              <a:t>bandaids</a:t>
            </a:r>
            <a:r>
              <a:rPr lang="en-US" sz="2050" dirty="0" smtClean="0"/>
              <a:t>. It is important to be aware that some people are allergic to </a:t>
            </a:r>
            <a:r>
              <a:rPr lang="en-US" sz="2050" dirty="0" err="1" smtClean="0"/>
              <a:t>bandaids</a:t>
            </a:r>
            <a:r>
              <a:rPr lang="en-US" sz="2050" dirty="0" smtClean="0"/>
              <a:t>.</a:t>
            </a:r>
          </a:p>
          <a:p>
            <a:r>
              <a:rPr lang="en-US" sz="2050" dirty="0" smtClean="0"/>
              <a:t>Non-adhesive dressings – best used for covering burnt or abraded (scraped or grazed) skin. Never use adhesive dressings on burnt or abraded skin.</a:t>
            </a:r>
          </a:p>
          <a:p>
            <a:r>
              <a:rPr lang="en-US" sz="2050" dirty="0" smtClean="0"/>
              <a:t>Wound dressings – these thick pads are used to help control bleeding and reduce the risk of infection. Different sizes are needed for different-sized wounds.</a:t>
            </a:r>
          </a:p>
          <a:p>
            <a:r>
              <a:rPr lang="en-US" sz="2050" dirty="0" smtClean="0"/>
              <a:t>Crepe or conforming bandages – these elastic bandages are used to create pressure, hold dressings in place, reduce swelling and provide some support.</a:t>
            </a:r>
          </a:p>
          <a:p>
            <a:r>
              <a:rPr lang="en-US" sz="2050" dirty="0" smtClean="0"/>
              <a:t>Triangular bandages – these non-elastic bandages are used for slings, to hold splints in place and to restrict movement.</a:t>
            </a:r>
          </a:p>
          <a:p>
            <a:r>
              <a:rPr lang="en-US" sz="2050" dirty="0" smtClean="0"/>
              <a:t>Sterile eyewash solution – used to flush eyelashes, insects, dust, sand or similar particles from the eye. Never attempt to remove an object that is embedded in or has penetrated an eye – in such an instance, seek urgent medical attention.</a:t>
            </a:r>
            <a:endParaRPr lang="en-US" sz="205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aims of first aid – the three </a:t>
            </a:r>
            <a:r>
              <a:rPr lang="en-US" dirty="0" smtClean="0"/>
              <a:t>Ps</a:t>
            </a:r>
            <a:endParaRPr lang="en-US" dirty="0"/>
          </a:p>
        </p:txBody>
      </p:sp>
      <p:sp>
        <p:nvSpPr>
          <p:cNvPr id="3" name="Content Placeholder 2"/>
          <p:cNvSpPr>
            <a:spLocks noGrp="1"/>
          </p:cNvSpPr>
          <p:nvPr>
            <p:ph idx="1"/>
          </p:nvPr>
        </p:nvSpPr>
        <p:spPr/>
        <p:txBody>
          <a:bodyPr/>
          <a:lstStyle/>
          <a:p>
            <a:r>
              <a:rPr lang="en-US" dirty="0" smtClean="0"/>
              <a:t>A simple way to remember the aims of first aid is to think of the “Three Ps” – </a:t>
            </a:r>
            <a:r>
              <a:rPr lang="en-US" b="1" dirty="0" smtClean="0">
                <a:solidFill>
                  <a:srgbClr val="FF0000"/>
                </a:solidFill>
              </a:rPr>
              <a:t>P</a:t>
            </a:r>
            <a:r>
              <a:rPr lang="en-US" b="1" dirty="0" smtClean="0"/>
              <a:t>reserve</a:t>
            </a:r>
            <a:r>
              <a:rPr lang="en-US" dirty="0" smtClean="0"/>
              <a:t> / </a:t>
            </a:r>
            <a:r>
              <a:rPr lang="en-US" b="1" dirty="0" smtClean="0">
                <a:solidFill>
                  <a:srgbClr val="FF0000"/>
                </a:solidFill>
              </a:rPr>
              <a:t>P</a:t>
            </a:r>
            <a:r>
              <a:rPr lang="en-US" b="1" dirty="0" smtClean="0"/>
              <a:t>revent</a:t>
            </a:r>
            <a:r>
              <a:rPr lang="en-US" dirty="0" smtClean="0"/>
              <a:t> / </a:t>
            </a:r>
            <a:r>
              <a:rPr lang="en-US" b="1" dirty="0" smtClean="0">
                <a:solidFill>
                  <a:srgbClr val="FF0000"/>
                </a:solidFill>
              </a:rPr>
              <a:t>P</a:t>
            </a:r>
            <a:r>
              <a:rPr lang="en-US" b="1" dirty="0" smtClean="0"/>
              <a:t>romote</a:t>
            </a:r>
            <a:r>
              <a:rPr lang="en-US" dirty="0" smtClean="0"/>
              <a:t>.</a:t>
            </a:r>
          </a:p>
          <a:p>
            <a:r>
              <a:rPr lang="en-US" dirty="0" smtClean="0"/>
              <a:t>A first aider has a number of roles and responsibilities in an emergency situation but all first aiders should be aware of the key aims of first aid.</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End of Presentation</a:t>
            </a:r>
            <a:endParaRPr lang="en-US" dirty="0">
              <a:solidFill>
                <a:srgbClr val="FF0000"/>
              </a:solidFill>
            </a:endParaRPr>
          </a:p>
        </p:txBody>
      </p:sp>
      <p:sp>
        <p:nvSpPr>
          <p:cNvPr id="3" name="Subtitle 2"/>
          <p:cNvSpPr>
            <a:spLocks noGrp="1"/>
          </p:cNvSpPr>
          <p:nvPr>
            <p:ph type="subTitle" idx="1"/>
          </p:nvPr>
        </p:nvSpPr>
        <p:spPr/>
        <p:txBody>
          <a:bodyPr/>
          <a:lstStyle/>
          <a:p>
            <a:r>
              <a:rPr lang="en-US" dirty="0" smtClean="0">
                <a:solidFill>
                  <a:srgbClr val="00B0F0"/>
                </a:solidFill>
              </a:rPr>
              <a:t>Thank You For Listening</a:t>
            </a:r>
            <a:endParaRPr lang="en-US" dirty="0">
              <a:solidFill>
                <a:srgbClr val="00B0F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P</a:t>
            </a:r>
            <a:r>
              <a:rPr lang="en-US" b="1" dirty="0" smtClean="0"/>
              <a:t>reserve </a:t>
            </a:r>
            <a:r>
              <a:rPr lang="en-US" b="1" dirty="0" smtClean="0"/>
              <a:t>life</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smtClean="0"/>
              <a:t>Your first aim is to </a:t>
            </a:r>
            <a:r>
              <a:rPr lang="en-US" b="1" dirty="0" smtClean="0"/>
              <a:t>preserve life</a:t>
            </a:r>
            <a:r>
              <a:rPr lang="en-US" dirty="0" smtClean="0"/>
              <a:t> by carrying out emergency first aid procedures. For example, opening a casualty’s airway or performing cardiopulmonary resuscitation (CPR).</a:t>
            </a:r>
          </a:p>
          <a:p>
            <a:pPr fontAlgn="base"/>
            <a:r>
              <a:rPr lang="en-US" dirty="0" smtClean="0"/>
              <a:t>Preserving life should always be the overall aim of all first aiders. Remember though, this includes your </a:t>
            </a:r>
            <a:r>
              <a:rPr lang="en-US" b="1" dirty="0" smtClean="0"/>
              <a:t>own life!</a:t>
            </a:r>
            <a:r>
              <a:rPr lang="en-US" dirty="0" smtClean="0"/>
              <a:t> You should never put yourself or others in danger.</a:t>
            </a:r>
          </a:p>
          <a:p>
            <a:pPr fontAlgn="base"/>
            <a:r>
              <a:rPr lang="en-US" dirty="0" smtClean="0"/>
              <a:t>This is why the first stage in assessing a casualty </a:t>
            </a:r>
            <a:r>
              <a:rPr lang="en-US" dirty="0" smtClean="0"/>
              <a:t>is </a:t>
            </a:r>
            <a:r>
              <a:rPr lang="en-US" dirty="0" smtClean="0"/>
              <a:t>to conduct a risk assessment and check for any </a:t>
            </a:r>
            <a:r>
              <a:rPr lang="en-US" b="1" dirty="0" smtClean="0"/>
              <a:t>dangers </a:t>
            </a:r>
            <a:r>
              <a:rPr lang="en-US" dirty="0" smtClean="0"/>
              <a:t>to yourself or bystanders.</a:t>
            </a:r>
          </a:p>
          <a:p>
            <a:pPr fontAlgn="base"/>
            <a:r>
              <a:rPr lang="en-US" dirty="0" smtClean="0"/>
              <a:t>If a situation is too dangerous to approach, you should stay back and call for professional help</a:t>
            </a:r>
            <a:r>
              <a:rPr lang="en-US"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P</a:t>
            </a:r>
            <a:r>
              <a:rPr lang="en-US" b="1" dirty="0" smtClean="0"/>
              <a:t>revent </a:t>
            </a:r>
            <a:r>
              <a:rPr lang="en-US" b="1" dirty="0" smtClean="0"/>
              <a:t>deterioration</a:t>
            </a: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The second aim of first aid is to prevent the casualty’s condition from deteriorating any further. For example, asking a casualty with a broken limb to stay still and padding around the injury will prevent the fracture from moving and causing further injury or pain.</a:t>
            </a:r>
          </a:p>
          <a:p>
            <a:pPr fontAlgn="base"/>
            <a:r>
              <a:rPr lang="en-US" dirty="0" smtClean="0"/>
              <a:t>In addition, this aim includes </a:t>
            </a:r>
            <a:r>
              <a:rPr lang="en-US" b="1" dirty="0" smtClean="0"/>
              <a:t>preventing further injuries</a:t>
            </a:r>
            <a:r>
              <a:rPr lang="en-US" dirty="0" smtClean="0"/>
              <a:t>. You should attempt to make the area as safe as possible and removing any dangers.</a:t>
            </a:r>
          </a:p>
          <a:p>
            <a:pPr fontAlgn="base"/>
            <a:r>
              <a:rPr lang="en-US" dirty="0" smtClean="0"/>
              <a:t>If removing danger is not possible you should attempt to remove the patient from the danger or call for specialist help.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P</a:t>
            </a:r>
            <a:r>
              <a:rPr lang="en-US" b="1" dirty="0" smtClean="0"/>
              <a:t>romote </a:t>
            </a:r>
            <a:r>
              <a:rPr lang="en-US" b="1" dirty="0" smtClean="0"/>
              <a:t>recovery</a:t>
            </a:r>
            <a:endParaRPr lang="en-US" dirty="0"/>
          </a:p>
        </p:txBody>
      </p:sp>
      <p:sp>
        <p:nvSpPr>
          <p:cNvPr id="3" name="Content Placeholder 2"/>
          <p:cNvSpPr>
            <a:spLocks noGrp="1"/>
          </p:cNvSpPr>
          <p:nvPr>
            <p:ph idx="1"/>
          </p:nvPr>
        </p:nvSpPr>
        <p:spPr/>
        <p:txBody>
          <a:bodyPr/>
          <a:lstStyle/>
          <a:p>
            <a:r>
              <a:rPr lang="en-US" dirty="0" smtClean="0"/>
              <a:t>Finally, you can promote recovery by arranging prompt emergency medical help. In addition, simple first aid can significantly affect the long-term recovery of an injury. For example, quickly cooling a burn will reduce the risk of long-term scarring and will encourage early healing.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pc="-30" dirty="0" smtClean="0"/>
              <a:t>Role </a:t>
            </a:r>
            <a:r>
              <a:rPr lang="en-US" spc="-5" dirty="0" smtClean="0"/>
              <a:t>of </a:t>
            </a:r>
            <a:r>
              <a:rPr lang="en-US" spc="-25" dirty="0" smtClean="0"/>
              <a:t>First</a:t>
            </a:r>
            <a:r>
              <a:rPr lang="en-US" spc="-55" dirty="0" smtClean="0"/>
              <a:t> </a:t>
            </a:r>
            <a:r>
              <a:rPr lang="en-US" spc="5" dirty="0" smtClean="0"/>
              <a:t>aider-1</a:t>
            </a:r>
            <a:endParaRPr lang="en-US" dirty="0"/>
          </a:p>
        </p:txBody>
      </p:sp>
      <p:sp>
        <p:nvSpPr>
          <p:cNvPr id="3" name="Content Placeholder 2"/>
          <p:cNvSpPr>
            <a:spLocks noGrp="1"/>
          </p:cNvSpPr>
          <p:nvPr>
            <p:ph sz="half" idx="1"/>
          </p:nvPr>
        </p:nvSpPr>
        <p:spPr>
          <a:xfrm>
            <a:off x="228600" y="762000"/>
            <a:ext cx="8915400" cy="3886200"/>
          </a:xfrm>
        </p:spPr>
        <p:txBody>
          <a:bodyPr>
            <a:normAutofit/>
          </a:bodyPr>
          <a:lstStyle/>
          <a:p>
            <a:pPr marL="241300" marR="5080" indent="-229235">
              <a:lnSpc>
                <a:spcPts val="3020"/>
              </a:lnSpc>
              <a:spcBef>
                <a:spcPts val="480"/>
              </a:spcBef>
              <a:buFont typeface="Arial"/>
              <a:buChar char="•"/>
              <a:tabLst>
                <a:tab pos="241935" algn="l"/>
              </a:tabLst>
            </a:pPr>
            <a:r>
              <a:rPr lang="en-US" spc="-5" dirty="0" smtClean="0">
                <a:cs typeface="Calibri"/>
              </a:rPr>
              <a:t>Primary </a:t>
            </a:r>
            <a:r>
              <a:rPr lang="en-US" spc="-20" dirty="0" smtClean="0">
                <a:cs typeface="Calibri"/>
              </a:rPr>
              <a:t>role </a:t>
            </a:r>
            <a:r>
              <a:rPr lang="en-US" spc="-5" dirty="0" smtClean="0">
                <a:cs typeface="Calibri"/>
              </a:rPr>
              <a:t>of </a:t>
            </a:r>
            <a:r>
              <a:rPr lang="en-US" spc="-25" dirty="0" smtClean="0">
                <a:cs typeface="Calibri"/>
              </a:rPr>
              <a:t>first </a:t>
            </a:r>
            <a:r>
              <a:rPr lang="en-US" spc="-5" dirty="0" smtClean="0">
                <a:cs typeface="Calibri"/>
              </a:rPr>
              <a:t>aider is </a:t>
            </a:r>
            <a:r>
              <a:rPr lang="en-US" spc="-20" dirty="0" smtClean="0">
                <a:cs typeface="Calibri"/>
              </a:rPr>
              <a:t>to </a:t>
            </a:r>
            <a:r>
              <a:rPr lang="en-US" spc="-15" dirty="0" smtClean="0">
                <a:cs typeface="Calibri"/>
              </a:rPr>
              <a:t>provide immediate </a:t>
            </a:r>
            <a:r>
              <a:rPr lang="en-US" spc="-20" dirty="0" smtClean="0">
                <a:cs typeface="Calibri"/>
              </a:rPr>
              <a:t>lifesaving care  </a:t>
            </a:r>
            <a:r>
              <a:rPr lang="en-US" spc="-30" dirty="0" smtClean="0">
                <a:cs typeface="Calibri"/>
              </a:rPr>
              <a:t>before </a:t>
            </a:r>
            <a:r>
              <a:rPr lang="en-US" spc="-10" dirty="0" smtClean="0">
                <a:cs typeface="Calibri"/>
              </a:rPr>
              <a:t>arrival </a:t>
            </a:r>
            <a:r>
              <a:rPr lang="en-US" spc="-5" dirty="0" smtClean="0">
                <a:cs typeface="Calibri"/>
              </a:rPr>
              <a:t>of </a:t>
            </a:r>
            <a:r>
              <a:rPr lang="en-US" spc="-10" dirty="0" smtClean="0">
                <a:cs typeface="Calibri"/>
              </a:rPr>
              <a:t>further medical </a:t>
            </a:r>
            <a:r>
              <a:rPr lang="en-US" spc="-15" dirty="0" smtClean="0">
                <a:cs typeface="Calibri"/>
              </a:rPr>
              <a:t>care. </a:t>
            </a:r>
            <a:r>
              <a:rPr lang="en-US" spc="-10" dirty="0" smtClean="0">
                <a:cs typeface="Calibri"/>
              </a:rPr>
              <a:t>This could </a:t>
            </a:r>
            <a:r>
              <a:rPr lang="en-US" spc="-5" dirty="0" smtClean="0">
                <a:cs typeface="Calibri"/>
              </a:rPr>
              <a:t>include </a:t>
            </a:r>
            <a:r>
              <a:rPr lang="en-US" spc="-15" dirty="0" smtClean="0">
                <a:cs typeface="Calibri"/>
              </a:rPr>
              <a:t>performing  procedures </a:t>
            </a:r>
            <a:r>
              <a:rPr lang="en-US" spc="-5" dirty="0" smtClean="0">
                <a:cs typeface="Calibri"/>
              </a:rPr>
              <a:t>such</a:t>
            </a:r>
            <a:r>
              <a:rPr lang="en-US" spc="70" dirty="0" smtClean="0">
                <a:cs typeface="Calibri"/>
              </a:rPr>
              <a:t> </a:t>
            </a:r>
            <a:r>
              <a:rPr lang="en-US" spc="-5" dirty="0" smtClean="0">
                <a:cs typeface="Calibri"/>
              </a:rPr>
              <a:t>as:</a:t>
            </a:r>
            <a:endParaRPr lang="en-US" dirty="0" smtClean="0">
              <a:cs typeface="Calibri"/>
            </a:endParaRPr>
          </a:p>
          <a:p>
            <a:pPr marL="241300" indent="-229235">
              <a:spcBef>
                <a:spcPts val="640"/>
              </a:spcBef>
              <a:buFont typeface="Arial"/>
              <a:buChar char="•"/>
              <a:tabLst>
                <a:tab pos="241935" algn="l"/>
              </a:tabLst>
            </a:pPr>
            <a:r>
              <a:rPr lang="en-US" spc="-5" dirty="0" smtClean="0">
                <a:cs typeface="Calibri"/>
              </a:rPr>
              <a:t>Placing an </a:t>
            </a:r>
            <a:r>
              <a:rPr lang="en-US" spc="-10" dirty="0" smtClean="0">
                <a:cs typeface="Calibri"/>
              </a:rPr>
              <a:t>unconscious </a:t>
            </a:r>
            <a:r>
              <a:rPr lang="en-US" spc="-5" dirty="0" smtClean="0">
                <a:cs typeface="Calibri"/>
              </a:rPr>
              <a:t>casualty </a:t>
            </a:r>
            <a:r>
              <a:rPr lang="en-US" spc="-20" dirty="0" smtClean="0">
                <a:cs typeface="Calibri"/>
              </a:rPr>
              <a:t>into </a:t>
            </a:r>
            <a:r>
              <a:rPr lang="en-US" spc="-5" dirty="0" smtClean="0">
                <a:cs typeface="Calibri"/>
              </a:rPr>
              <a:t>the </a:t>
            </a:r>
            <a:r>
              <a:rPr lang="en-US" spc="-15" dirty="0" smtClean="0">
                <a:cs typeface="Calibri"/>
              </a:rPr>
              <a:t>recovery</a:t>
            </a:r>
            <a:r>
              <a:rPr lang="en-US" spc="114" dirty="0" smtClean="0">
                <a:cs typeface="Calibri"/>
              </a:rPr>
              <a:t> </a:t>
            </a:r>
            <a:r>
              <a:rPr lang="en-US" spc="-10" dirty="0" smtClean="0">
                <a:cs typeface="Calibri"/>
              </a:rPr>
              <a:t>position</a:t>
            </a:r>
            <a:endParaRPr lang="en-US" dirty="0" smtClean="0">
              <a:cs typeface="Calibri"/>
            </a:endParaRPr>
          </a:p>
          <a:p>
            <a:pPr marL="241300" indent="-229235">
              <a:spcBef>
                <a:spcPts val="660"/>
              </a:spcBef>
              <a:buFont typeface="Arial"/>
              <a:buChar char="•"/>
              <a:tabLst>
                <a:tab pos="241935" algn="l"/>
              </a:tabLst>
            </a:pPr>
            <a:r>
              <a:rPr lang="en-US" spc="-20" dirty="0" smtClean="0">
                <a:cs typeface="Calibri"/>
              </a:rPr>
              <a:t>Performing</a:t>
            </a:r>
            <a:r>
              <a:rPr lang="en-US" spc="15" dirty="0" smtClean="0">
                <a:cs typeface="Calibri"/>
              </a:rPr>
              <a:t> </a:t>
            </a:r>
            <a:r>
              <a:rPr lang="en-US" spc="-10" dirty="0" smtClean="0">
                <a:cs typeface="Calibri"/>
              </a:rPr>
              <a:t>CPR</a:t>
            </a:r>
            <a:endParaRPr lang="en-US" dirty="0" smtClean="0">
              <a:cs typeface="Calibri"/>
            </a:endParaRPr>
          </a:p>
          <a:p>
            <a:pPr marL="241300" indent="-229235">
              <a:spcBef>
                <a:spcPts val="660"/>
              </a:spcBef>
              <a:buFont typeface="Arial"/>
              <a:buChar char="•"/>
              <a:tabLst>
                <a:tab pos="241935" algn="l"/>
              </a:tabLst>
            </a:pPr>
            <a:r>
              <a:rPr lang="en-US" spc="-10" dirty="0" smtClean="0">
                <a:cs typeface="Calibri"/>
              </a:rPr>
              <a:t>Stopping bleeding using </a:t>
            </a:r>
            <a:r>
              <a:rPr lang="en-US" spc="-15" dirty="0" smtClean="0">
                <a:cs typeface="Calibri"/>
              </a:rPr>
              <a:t>pressure </a:t>
            </a:r>
            <a:r>
              <a:rPr lang="en-US" spc="-5" dirty="0" smtClean="0">
                <a:cs typeface="Calibri"/>
              </a:rPr>
              <a:t>and</a:t>
            </a:r>
            <a:r>
              <a:rPr lang="en-US" spc="145" dirty="0" smtClean="0">
                <a:cs typeface="Calibri"/>
              </a:rPr>
              <a:t> </a:t>
            </a:r>
            <a:r>
              <a:rPr lang="en-US" spc="-15" dirty="0" smtClean="0">
                <a:cs typeface="Calibri"/>
              </a:rPr>
              <a:t>elevation</a:t>
            </a:r>
            <a:endParaRPr lang="en-US" dirty="0" smtClean="0">
              <a:cs typeface="Calibri"/>
            </a:endParaRPr>
          </a:p>
          <a:p>
            <a:pPr marL="241300" indent="-229235">
              <a:spcBef>
                <a:spcPts val="670"/>
              </a:spcBef>
              <a:buFont typeface="Arial"/>
              <a:buChar char="•"/>
              <a:tabLst>
                <a:tab pos="241935" algn="l"/>
              </a:tabLst>
            </a:pPr>
            <a:r>
              <a:rPr lang="en-US" spc="-15" dirty="0" smtClean="0">
                <a:cs typeface="Calibri"/>
              </a:rPr>
              <a:t>Keeping fractured </a:t>
            </a:r>
            <a:r>
              <a:rPr lang="en-US" spc="-10" dirty="0" smtClean="0">
                <a:cs typeface="Calibri"/>
              </a:rPr>
              <a:t>part</a:t>
            </a:r>
            <a:r>
              <a:rPr lang="en-US" spc="45" dirty="0" smtClean="0">
                <a:cs typeface="Calibri"/>
              </a:rPr>
              <a:t> </a:t>
            </a:r>
            <a:r>
              <a:rPr lang="en-US" spc="-15" dirty="0" smtClean="0">
                <a:cs typeface="Calibri"/>
              </a:rPr>
              <a:t>still</a:t>
            </a:r>
            <a:endParaRPr lang="en-US" dirty="0" smtClean="0">
              <a:cs typeface="Calibri"/>
            </a:endParaRPr>
          </a:p>
        </p:txBody>
      </p:sp>
      <p:pic>
        <p:nvPicPr>
          <p:cNvPr id="1026" name="Picture 2" descr="C:\Users\Cyrus\Desktop\KMTC\Clinical Medicine\March 2019 Class CM\1st Year 2nd Semester\First Aid\download.jpg"/>
          <p:cNvPicPr>
            <a:picLocks noGrp="1" noChangeAspect="1" noChangeArrowheads="1"/>
          </p:cNvPicPr>
          <p:nvPr>
            <p:ph sz="half" idx="2"/>
          </p:nvPr>
        </p:nvPicPr>
        <p:blipFill>
          <a:blip r:embed="rId2" cstate="print"/>
          <a:srcRect/>
          <a:stretch>
            <a:fillRect/>
          </a:stretch>
        </p:blipFill>
        <p:spPr bwMode="auto">
          <a:xfrm>
            <a:off x="3200400" y="4495800"/>
            <a:ext cx="3581400" cy="2362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30" dirty="0" smtClean="0"/>
              <a:t>Role </a:t>
            </a:r>
            <a:r>
              <a:rPr lang="en-US" spc="-5" dirty="0" smtClean="0"/>
              <a:t>of </a:t>
            </a:r>
            <a:r>
              <a:rPr lang="en-US" spc="-25" dirty="0" smtClean="0"/>
              <a:t>First</a:t>
            </a:r>
            <a:r>
              <a:rPr lang="en-US" spc="-20" dirty="0" smtClean="0"/>
              <a:t> </a:t>
            </a:r>
            <a:r>
              <a:rPr lang="en-US" dirty="0" smtClean="0"/>
              <a:t>aider-2</a:t>
            </a:r>
            <a:endParaRPr lang="en-US" dirty="0"/>
          </a:p>
        </p:txBody>
      </p:sp>
      <p:sp>
        <p:nvSpPr>
          <p:cNvPr id="3" name="Content Placeholder 2"/>
          <p:cNvSpPr>
            <a:spLocks noGrp="1"/>
          </p:cNvSpPr>
          <p:nvPr>
            <p:ph sz="half" idx="1"/>
          </p:nvPr>
        </p:nvSpPr>
        <p:spPr>
          <a:xfrm>
            <a:off x="457200" y="1600200"/>
            <a:ext cx="7315200" cy="4648199"/>
          </a:xfrm>
        </p:spPr>
        <p:txBody>
          <a:bodyPr/>
          <a:lstStyle/>
          <a:p>
            <a:pPr marL="241300" marR="5080" indent="-229235">
              <a:lnSpc>
                <a:spcPts val="2590"/>
              </a:lnSpc>
              <a:spcBef>
                <a:spcPts val="425"/>
              </a:spcBef>
              <a:buFont typeface="Arial"/>
              <a:buChar char="•"/>
              <a:tabLst>
                <a:tab pos="241935" algn="l"/>
              </a:tabLst>
            </a:pPr>
            <a:r>
              <a:rPr lang="en-US" spc="-10" dirty="0" smtClean="0">
                <a:cs typeface="Calibri"/>
              </a:rPr>
              <a:t>Provision </a:t>
            </a:r>
            <a:r>
              <a:rPr lang="en-US" spc="-5" dirty="0" smtClean="0">
                <a:cs typeface="Calibri"/>
              </a:rPr>
              <a:t>of </a:t>
            </a:r>
            <a:r>
              <a:rPr lang="en-US" spc="-10" dirty="0" smtClean="0">
                <a:cs typeface="Calibri"/>
              </a:rPr>
              <a:t>adequate </a:t>
            </a:r>
            <a:r>
              <a:rPr lang="en-US" dirty="0" smtClean="0">
                <a:cs typeface="Calibri"/>
              </a:rPr>
              <a:t>and </a:t>
            </a:r>
            <a:r>
              <a:rPr lang="en-US" spc="-10" dirty="0" smtClean="0">
                <a:cs typeface="Calibri"/>
              </a:rPr>
              <a:t>appropriate </a:t>
            </a:r>
            <a:r>
              <a:rPr lang="en-US" spc="-15" dirty="0" smtClean="0">
                <a:cs typeface="Calibri"/>
              </a:rPr>
              <a:t>first </a:t>
            </a:r>
            <a:r>
              <a:rPr lang="en-US" dirty="0" smtClean="0">
                <a:cs typeface="Calibri"/>
              </a:rPr>
              <a:t>aid </a:t>
            </a:r>
            <a:r>
              <a:rPr lang="en-US" spc="-15" dirty="0" smtClean="0">
                <a:cs typeface="Calibri"/>
              </a:rPr>
              <a:t>to </a:t>
            </a:r>
            <a:r>
              <a:rPr lang="en-US" dirty="0" smtClean="0">
                <a:cs typeface="Calibri"/>
              </a:rPr>
              <a:t>the victim </a:t>
            </a:r>
            <a:r>
              <a:rPr lang="en-US" spc="-5" dirty="0" smtClean="0">
                <a:cs typeface="Calibri"/>
              </a:rPr>
              <a:t>depending </a:t>
            </a:r>
            <a:r>
              <a:rPr lang="en-US" spc="-10" dirty="0" smtClean="0">
                <a:cs typeface="Calibri"/>
              </a:rPr>
              <a:t>upon </a:t>
            </a:r>
            <a:r>
              <a:rPr lang="en-US" dirty="0" smtClean="0">
                <a:cs typeface="Calibri"/>
              </a:rPr>
              <a:t>the  </a:t>
            </a:r>
            <a:r>
              <a:rPr lang="en-US" spc="-10" dirty="0" smtClean="0">
                <a:cs typeface="Calibri"/>
              </a:rPr>
              <a:t>circumstances </a:t>
            </a:r>
            <a:r>
              <a:rPr lang="en-US" dirty="0" smtClean="0">
                <a:cs typeface="Calibri"/>
              </a:rPr>
              <a:t>and </a:t>
            </a:r>
            <a:r>
              <a:rPr lang="en-US" spc="-15" dirty="0" smtClean="0">
                <a:cs typeface="Calibri"/>
              </a:rPr>
              <a:t>nature </a:t>
            </a:r>
            <a:r>
              <a:rPr lang="en-US" spc="-5" dirty="0" smtClean="0">
                <a:cs typeface="Calibri"/>
              </a:rPr>
              <a:t>of</a:t>
            </a:r>
            <a:r>
              <a:rPr lang="en-US" spc="-30" dirty="0" smtClean="0">
                <a:cs typeface="Calibri"/>
              </a:rPr>
              <a:t> </a:t>
            </a:r>
            <a:r>
              <a:rPr lang="en-US" spc="-15" dirty="0" smtClean="0">
                <a:cs typeface="Calibri"/>
              </a:rPr>
              <a:t>event</a:t>
            </a:r>
            <a:endParaRPr lang="en-US" dirty="0" smtClean="0">
              <a:cs typeface="Calibri"/>
            </a:endParaRPr>
          </a:p>
          <a:p>
            <a:pPr marL="241300" indent="-229235">
              <a:spcBef>
                <a:spcPts val="685"/>
              </a:spcBef>
              <a:buFont typeface="Arial"/>
              <a:buChar char="•"/>
              <a:tabLst>
                <a:tab pos="241935" algn="l"/>
              </a:tabLst>
            </a:pPr>
            <a:r>
              <a:rPr lang="en-US" spc="-15" dirty="0" smtClean="0">
                <a:cs typeface="Calibri"/>
              </a:rPr>
              <a:t>Performing </a:t>
            </a:r>
            <a:r>
              <a:rPr lang="en-US" spc="-10" dirty="0" smtClean="0">
                <a:cs typeface="Calibri"/>
              </a:rPr>
              <a:t>emergency </a:t>
            </a:r>
            <a:r>
              <a:rPr lang="en-US" spc="-15" dirty="0" smtClean="0">
                <a:cs typeface="Calibri"/>
              </a:rPr>
              <a:t>First </a:t>
            </a:r>
            <a:r>
              <a:rPr lang="en-US" dirty="0" smtClean="0">
                <a:cs typeface="Calibri"/>
              </a:rPr>
              <a:t>aid </a:t>
            </a:r>
            <a:r>
              <a:rPr lang="en-US" spc="-15" dirty="0" smtClean="0">
                <a:cs typeface="Calibri"/>
              </a:rPr>
              <a:t>at</a:t>
            </a:r>
            <a:r>
              <a:rPr lang="en-US" spc="-50" dirty="0" smtClean="0">
                <a:cs typeface="Calibri"/>
              </a:rPr>
              <a:t> </a:t>
            </a:r>
            <a:r>
              <a:rPr lang="en-US" spc="-10" dirty="0" smtClean="0">
                <a:cs typeface="Calibri"/>
              </a:rPr>
              <a:t>site</a:t>
            </a:r>
            <a:endParaRPr lang="en-US" dirty="0" smtClean="0">
              <a:cs typeface="Calibri"/>
            </a:endParaRPr>
          </a:p>
          <a:p>
            <a:pPr marL="241300" indent="-229235">
              <a:spcBef>
                <a:spcPts val="710"/>
              </a:spcBef>
              <a:buFont typeface="Arial"/>
              <a:buChar char="•"/>
              <a:tabLst>
                <a:tab pos="241935" algn="l"/>
              </a:tabLst>
            </a:pPr>
            <a:r>
              <a:rPr lang="en-US" spc="-5" dirty="0" smtClean="0">
                <a:cs typeface="Calibri"/>
              </a:rPr>
              <a:t>Use of </a:t>
            </a:r>
            <a:r>
              <a:rPr lang="en-US" spc="-10" dirty="0" smtClean="0">
                <a:cs typeface="Calibri"/>
              </a:rPr>
              <a:t>appropriate </a:t>
            </a:r>
            <a:r>
              <a:rPr lang="en-US" dirty="0" smtClean="0">
                <a:cs typeface="Calibri"/>
              </a:rPr>
              <a:t>PPEs a </a:t>
            </a:r>
            <a:r>
              <a:rPr lang="en-US" spc="-5" dirty="0" smtClean="0">
                <a:cs typeface="Calibri"/>
              </a:rPr>
              <a:t>per</a:t>
            </a:r>
            <a:r>
              <a:rPr lang="en-US" spc="-15" dirty="0" smtClean="0">
                <a:cs typeface="Calibri"/>
              </a:rPr>
              <a:t> event</a:t>
            </a:r>
            <a:endParaRPr lang="en-US" dirty="0" smtClean="0">
              <a:cs typeface="Calibri"/>
            </a:endParaRPr>
          </a:p>
          <a:p>
            <a:endParaRPr lang="en-US" dirty="0"/>
          </a:p>
        </p:txBody>
      </p:sp>
      <p:pic>
        <p:nvPicPr>
          <p:cNvPr id="2050" name="Picture 2" descr="C:\Users\Cyrus\Desktop\KMTC\Clinical Medicine\March 2019 Class CM\1st Year 2nd Semester\First Aid\nurse-with-mask1.jpg"/>
          <p:cNvPicPr>
            <a:picLocks noGrp="1" noChangeAspect="1" noChangeArrowheads="1"/>
          </p:cNvPicPr>
          <p:nvPr>
            <p:ph sz="half" idx="2"/>
          </p:nvPr>
        </p:nvPicPr>
        <p:blipFill>
          <a:blip r:embed="rId2" cstate="print"/>
          <a:srcRect/>
          <a:stretch>
            <a:fillRect/>
          </a:stretch>
        </p:blipFill>
        <p:spPr bwMode="auto">
          <a:xfrm>
            <a:off x="4800600" y="4270772"/>
            <a:ext cx="4343400" cy="258722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7705" y="612993"/>
            <a:ext cx="4570095" cy="690574"/>
          </a:xfrm>
          <a:prstGeom prst="rect">
            <a:avLst/>
          </a:prstGeom>
        </p:spPr>
        <p:txBody>
          <a:bodyPr vert="horz" wrap="square" lIns="0" tIns="13335" rIns="0" bIns="0" rtlCol="0">
            <a:spAutoFit/>
          </a:bodyPr>
          <a:lstStyle/>
          <a:p>
            <a:pPr marL="12700">
              <a:lnSpc>
                <a:spcPct val="100000"/>
              </a:lnSpc>
              <a:spcBef>
                <a:spcPts val="105"/>
              </a:spcBef>
            </a:pPr>
            <a:r>
              <a:rPr spc="-10" dirty="0"/>
              <a:t>Responsibilities-1</a:t>
            </a:r>
          </a:p>
        </p:txBody>
      </p:sp>
      <p:sp>
        <p:nvSpPr>
          <p:cNvPr id="3" name="object 3"/>
          <p:cNvSpPr txBox="1"/>
          <p:nvPr/>
        </p:nvSpPr>
        <p:spPr>
          <a:xfrm>
            <a:off x="687704" y="1793493"/>
            <a:ext cx="7540943" cy="4490973"/>
          </a:xfrm>
          <a:prstGeom prst="rect">
            <a:avLst/>
          </a:prstGeom>
        </p:spPr>
        <p:txBody>
          <a:bodyPr vert="horz" wrap="square" lIns="0" tIns="60960" rIns="0" bIns="0" rtlCol="0">
            <a:spAutoFit/>
          </a:bodyPr>
          <a:lstStyle/>
          <a:p>
            <a:pPr marL="241300" marR="5080" indent="-229235">
              <a:lnSpc>
                <a:spcPts val="3020"/>
              </a:lnSpc>
              <a:spcBef>
                <a:spcPts val="480"/>
              </a:spcBef>
              <a:buFont typeface="Arial"/>
              <a:buChar char="•"/>
              <a:tabLst>
                <a:tab pos="241935" algn="l"/>
              </a:tabLst>
            </a:pPr>
            <a:r>
              <a:rPr sz="2800" spc="-10" dirty="0" smtClean="0">
                <a:latin typeface="Calibri"/>
                <a:cs typeface="Calibri"/>
              </a:rPr>
              <a:t>Man</a:t>
            </a:r>
            <a:r>
              <a:rPr lang="en-US" sz="2800" spc="-10" dirty="0" smtClean="0">
                <a:latin typeface="Calibri"/>
                <a:cs typeface="Calibri"/>
              </a:rPr>
              <a:t>a</a:t>
            </a:r>
            <a:r>
              <a:rPr sz="2800" spc="-10" dirty="0" smtClean="0">
                <a:latin typeface="Calibri"/>
                <a:cs typeface="Calibri"/>
              </a:rPr>
              <a:t>ge </a:t>
            </a:r>
            <a:r>
              <a:rPr sz="2800" spc="-5" dirty="0">
                <a:latin typeface="Calibri"/>
                <a:cs typeface="Calibri"/>
              </a:rPr>
              <a:t>the </a:t>
            </a:r>
            <a:r>
              <a:rPr sz="2800" spc="-10" dirty="0">
                <a:latin typeface="Calibri"/>
                <a:cs typeface="Calibri"/>
              </a:rPr>
              <a:t>incident </a:t>
            </a:r>
            <a:r>
              <a:rPr sz="2800" spc="-5" dirty="0">
                <a:latin typeface="Calibri"/>
                <a:cs typeface="Calibri"/>
              </a:rPr>
              <a:t>and </a:t>
            </a:r>
            <a:r>
              <a:rPr sz="2800" spc="-15" dirty="0">
                <a:latin typeface="Calibri"/>
                <a:cs typeface="Calibri"/>
              </a:rPr>
              <a:t>ensure </a:t>
            </a:r>
            <a:r>
              <a:rPr sz="2800" spc="-5" dirty="0">
                <a:latin typeface="Calibri"/>
                <a:cs typeface="Calibri"/>
              </a:rPr>
              <a:t>the </a:t>
            </a:r>
            <a:r>
              <a:rPr sz="2800" spc="-15" dirty="0">
                <a:latin typeface="Calibri"/>
                <a:cs typeface="Calibri"/>
              </a:rPr>
              <a:t>continuing </a:t>
            </a:r>
            <a:r>
              <a:rPr sz="2800" spc="-20" dirty="0">
                <a:latin typeface="Calibri"/>
                <a:cs typeface="Calibri"/>
              </a:rPr>
              <a:t>safety </a:t>
            </a:r>
            <a:r>
              <a:rPr sz="2800" spc="-5" dirty="0">
                <a:latin typeface="Calibri"/>
                <a:cs typeface="Calibri"/>
              </a:rPr>
              <a:t>of </a:t>
            </a:r>
            <a:r>
              <a:rPr sz="2800" spc="-10" dirty="0">
                <a:latin typeface="Calibri"/>
                <a:cs typeface="Calibri"/>
              </a:rPr>
              <a:t>themselves,  </a:t>
            </a:r>
            <a:r>
              <a:rPr sz="2800" spc="-25" dirty="0">
                <a:latin typeface="Calibri"/>
                <a:cs typeface="Calibri"/>
              </a:rPr>
              <a:t>bystanders </a:t>
            </a:r>
            <a:r>
              <a:rPr sz="2800" spc="-5" dirty="0">
                <a:latin typeface="Calibri"/>
                <a:cs typeface="Calibri"/>
              </a:rPr>
              <a:t>and the</a:t>
            </a:r>
            <a:r>
              <a:rPr sz="2800" spc="85" dirty="0">
                <a:latin typeface="Calibri"/>
                <a:cs typeface="Calibri"/>
              </a:rPr>
              <a:t> </a:t>
            </a:r>
            <a:r>
              <a:rPr sz="2800" spc="-5" dirty="0">
                <a:latin typeface="Calibri"/>
                <a:cs typeface="Calibri"/>
              </a:rPr>
              <a:t>casualty</a:t>
            </a:r>
            <a:endParaRPr sz="2800" dirty="0">
              <a:latin typeface="Calibri"/>
              <a:cs typeface="Calibri"/>
            </a:endParaRPr>
          </a:p>
          <a:p>
            <a:pPr marL="241300" indent="-229235">
              <a:lnSpc>
                <a:spcPct val="100000"/>
              </a:lnSpc>
              <a:spcBef>
                <a:spcPts val="635"/>
              </a:spcBef>
              <a:buFont typeface="Arial"/>
              <a:buChar char="•"/>
              <a:tabLst>
                <a:tab pos="241935" algn="l"/>
              </a:tabLst>
            </a:pPr>
            <a:r>
              <a:rPr sz="2800" spc="-5" dirty="0">
                <a:latin typeface="Calibri"/>
                <a:cs typeface="Calibri"/>
              </a:rPr>
              <a:t>Assess the </a:t>
            </a:r>
            <a:r>
              <a:rPr sz="2800" spc="-10" dirty="0">
                <a:latin typeface="Calibri"/>
                <a:cs typeface="Calibri"/>
              </a:rPr>
              <a:t>casualties </a:t>
            </a:r>
            <a:r>
              <a:rPr sz="2800" spc="-5" dirty="0">
                <a:latin typeface="Calibri"/>
                <a:cs typeface="Calibri"/>
              </a:rPr>
              <a:t>and </a:t>
            </a:r>
            <a:r>
              <a:rPr sz="2800" spc="-10" dirty="0">
                <a:latin typeface="Calibri"/>
                <a:cs typeface="Calibri"/>
              </a:rPr>
              <a:t>find out </a:t>
            </a:r>
            <a:r>
              <a:rPr sz="2800" spc="-5" dirty="0">
                <a:latin typeface="Calibri"/>
                <a:cs typeface="Calibri"/>
              </a:rPr>
              <a:t>the </a:t>
            </a:r>
            <a:r>
              <a:rPr sz="2800" spc="-15" dirty="0">
                <a:latin typeface="Calibri"/>
                <a:cs typeface="Calibri"/>
              </a:rPr>
              <a:t>nature </a:t>
            </a:r>
            <a:r>
              <a:rPr sz="2800" spc="-5" dirty="0">
                <a:latin typeface="Calibri"/>
                <a:cs typeface="Calibri"/>
              </a:rPr>
              <a:t>and </a:t>
            </a:r>
            <a:r>
              <a:rPr sz="2800" spc="-10" dirty="0">
                <a:latin typeface="Calibri"/>
                <a:cs typeface="Calibri"/>
              </a:rPr>
              <a:t>cause </a:t>
            </a:r>
            <a:r>
              <a:rPr sz="2800" spc="-5" dirty="0">
                <a:latin typeface="Calibri"/>
                <a:cs typeface="Calibri"/>
              </a:rPr>
              <a:t>of</a:t>
            </a:r>
            <a:r>
              <a:rPr sz="2800" spc="245" dirty="0">
                <a:latin typeface="Calibri"/>
                <a:cs typeface="Calibri"/>
              </a:rPr>
              <a:t> </a:t>
            </a:r>
            <a:r>
              <a:rPr sz="2800" spc="-10" dirty="0">
                <a:latin typeface="Calibri"/>
                <a:cs typeface="Calibri"/>
              </a:rPr>
              <a:t>injuries</a:t>
            </a:r>
            <a:endParaRPr sz="2800" dirty="0">
              <a:latin typeface="Calibri"/>
              <a:cs typeface="Calibri"/>
            </a:endParaRPr>
          </a:p>
          <a:p>
            <a:pPr marL="241300" indent="-229235">
              <a:lnSpc>
                <a:spcPct val="100000"/>
              </a:lnSpc>
              <a:spcBef>
                <a:spcPts val="660"/>
              </a:spcBef>
              <a:buFont typeface="Arial"/>
              <a:buChar char="•"/>
              <a:tabLst>
                <a:tab pos="241935" algn="l"/>
              </a:tabLst>
            </a:pPr>
            <a:r>
              <a:rPr sz="2800" spc="-5" dirty="0" smtClean="0">
                <a:latin typeface="Calibri"/>
                <a:cs typeface="Calibri"/>
              </a:rPr>
              <a:t>Prioriti</a:t>
            </a:r>
            <a:r>
              <a:rPr lang="en-US" sz="2800" spc="-5" dirty="0" smtClean="0">
                <a:latin typeface="Calibri"/>
                <a:cs typeface="Calibri"/>
              </a:rPr>
              <a:t>ze</a:t>
            </a:r>
            <a:r>
              <a:rPr sz="2800" spc="-5" dirty="0" smtClean="0">
                <a:latin typeface="Calibri"/>
                <a:cs typeface="Calibri"/>
              </a:rPr>
              <a:t> </a:t>
            </a:r>
            <a:r>
              <a:rPr sz="2800" spc="-10" dirty="0">
                <a:latin typeface="Calibri"/>
                <a:cs typeface="Calibri"/>
              </a:rPr>
              <a:t>casualties based upon medical</a:t>
            </a:r>
            <a:r>
              <a:rPr sz="2800" spc="110" dirty="0">
                <a:latin typeface="Calibri"/>
                <a:cs typeface="Calibri"/>
              </a:rPr>
              <a:t> </a:t>
            </a:r>
            <a:r>
              <a:rPr sz="2800" spc="-10" dirty="0">
                <a:latin typeface="Calibri"/>
                <a:cs typeface="Calibri"/>
              </a:rPr>
              <a:t>need</a:t>
            </a:r>
            <a:endParaRPr sz="2800" dirty="0">
              <a:latin typeface="Calibri"/>
              <a:cs typeface="Calibri"/>
            </a:endParaRPr>
          </a:p>
          <a:p>
            <a:pPr marL="241300" indent="-229235">
              <a:lnSpc>
                <a:spcPct val="100000"/>
              </a:lnSpc>
              <a:spcBef>
                <a:spcPts val="660"/>
              </a:spcBef>
              <a:buFont typeface="Arial"/>
              <a:buChar char="•"/>
              <a:tabLst>
                <a:tab pos="241935" algn="l"/>
              </a:tabLst>
            </a:pPr>
            <a:r>
              <a:rPr sz="2800" spc="-15" dirty="0">
                <a:latin typeface="Calibri"/>
                <a:cs typeface="Calibri"/>
              </a:rPr>
              <a:t>Arrange </a:t>
            </a:r>
            <a:r>
              <a:rPr sz="2800" spc="-25" dirty="0">
                <a:latin typeface="Calibri"/>
                <a:cs typeface="Calibri"/>
              </a:rPr>
              <a:t>for </a:t>
            </a:r>
            <a:r>
              <a:rPr sz="2800" spc="-10" dirty="0">
                <a:latin typeface="Calibri"/>
                <a:cs typeface="Calibri"/>
              </a:rPr>
              <a:t>further medical</a:t>
            </a:r>
            <a:r>
              <a:rPr sz="2800" spc="85" dirty="0">
                <a:latin typeface="Calibri"/>
                <a:cs typeface="Calibri"/>
              </a:rPr>
              <a:t> </a:t>
            </a:r>
            <a:r>
              <a:rPr sz="2800" spc="-10" dirty="0">
                <a:latin typeface="Calibri"/>
                <a:cs typeface="Calibri"/>
              </a:rPr>
              <a:t>help</a:t>
            </a:r>
            <a:endParaRPr sz="2800" dirty="0">
              <a:latin typeface="Calibri"/>
              <a:cs typeface="Calibri"/>
            </a:endParaRPr>
          </a:p>
          <a:p>
            <a:pPr marL="241300" marR="2639695" indent="-229235">
              <a:lnSpc>
                <a:spcPts val="3020"/>
              </a:lnSpc>
              <a:spcBef>
                <a:spcPts val="1055"/>
              </a:spcBef>
              <a:buFont typeface="Arial"/>
              <a:buChar char="•"/>
              <a:tabLst>
                <a:tab pos="241935" algn="l"/>
              </a:tabLst>
            </a:pPr>
            <a:r>
              <a:rPr sz="2800" spc="-15" dirty="0">
                <a:latin typeface="Calibri"/>
                <a:cs typeface="Calibri"/>
              </a:rPr>
              <a:t>Arrange </a:t>
            </a:r>
            <a:r>
              <a:rPr lang="en-US" sz="2800" spc="-15" dirty="0" smtClean="0">
                <a:latin typeface="Calibri"/>
                <a:cs typeface="Calibri"/>
              </a:rPr>
              <a:t>for </a:t>
            </a:r>
            <a:r>
              <a:rPr sz="2800" spc="-10" dirty="0" smtClean="0">
                <a:latin typeface="Calibri"/>
                <a:cs typeface="Calibri"/>
              </a:rPr>
              <a:t>other emergency</a:t>
            </a:r>
            <a:r>
              <a:rPr lang="en-US" sz="2800" spc="-10" dirty="0" smtClean="0">
                <a:latin typeface="Calibri"/>
                <a:cs typeface="Calibri"/>
              </a:rPr>
              <a:t> </a:t>
            </a:r>
            <a:r>
              <a:rPr sz="2800" spc="-5" dirty="0" smtClean="0">
                <a:latin typeface="Calibri"/>
                <a:cs typeface="Calibri"/>
              </a:rPr>
              <a:t>services </a:t>
            </a:r>
            <a:r>
              <a:rPr sz="2800" spc="-20" dirty="0">
                <a:latin typeface="Calibri"/>
                <a:cs typeface="Calibri"/>
              </a:rPr>
              <a:t>to attend </a:t>
            </a:r>
            <a:r>
              <a:rPr sz="2800" spc="-30" dirty="0">
                <a:latin typeface="Calibri"/>
                <a:cs typeface="Calibri"/>
              </a:rPr>
              <a:t>like </a:t>
            </a:r>
            <a:r>
              <a:rPr sz="2800" spc="-5" dirty="0" smtClean="0">
                <a:latin typeface="Calibri"/>
                <a:cs typeface="Calibri"/>
              </a:rPr>
              <a:t>–  </a:t>
            </a:r>
            <a:r>
              <a:rPr sz="2800" spc="-15" dirty="0" smtClean="0">
                <a:latin typeface="Calibri"/>
                <a:cs typeface="Calibri"/>
              </a:rPr>
              <a:t>fire/security/ambulance/evacu</a:t>
            </a:r>
            <a:r>
              <a:rPr lang="en-US" sz="2800" spc="-15" dirty="0" smtClean="0">
                <a:latin typeface="Calibri"/>
                <a:cs typeface="Calibri"/>
              </a:rPr>
              <a:t>a</a:t>
            </a:r>
            <a:r>
              <a:rPr sz="2800" spc="-15" dirty="0" smtClean="0">
                <a:latin typeface="Calibri"/>
                <a:cs typeface="Calibri"/>
              </a:rPr>
              <a:t>tion</a:t>
            </a:r>
            <a:endParaRPr sz="28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7705" y="612993"/>
            <a:ext cx="6932295" cy="690574"/>
          </a:xfrm>
          <a:prstGeom prst="rect">
            <a:avLst/>
          </a:prstGeom>
        </p:spPr>
        <p:txBody>
          <a:bodyPr vert="horz" wrap="square" lIns="0" tIns="13335" rIns="0" bIns="0" rtlCol="0">
            <a:spAutoFit/>
          </a:bodyPr>
          <a:lstStyle/>
          <a:p>
            <a:pPr marL="12700">
              <a:lnSpc>
                <a:spcPct val="100000"/>
              </a:lnSpc>
              <a:spcBef>
                <a:spcPts val="105"/>
              </a:spcBef>
            </a:pPr>
            <a:r>
              <a:rPr spc="-10" dirty="0"/>
              <a:t>Responsibilities-2</a:t>
            </a:r>
          </a:p>
        </p:txBody>
      </p:sp>
      <p:sp>
        <p:nvSpPr>
          <p:cNvPr id="3" name="object 3"/>
          <p:cNvSpPr txBox="1"/>
          <p:nvPr/>
        </p:nvSpPr>
        <p:spPr>
          <a:xfrm>
            <a:off x="687704" y="1707919"/>
            <a:ext cx="7179945" cy="1896673"/>
          </a:xfrm>
          <a:prstGeom prst="rect">
            <a:avLst/>
          </a:prstGeom>
        </p:spPr>
        <p:txBody>
          <a:bodyPr vert="horz" wrap="square" lIns="0" tIns="97790" rIns="0" bIns="0" rtlCol="0">
            <a:spAutoFit/>
          </a:bodyPr>
          <a:lstStyle/>
          <a:p>
            <a:pPr marL="241300" marR="5080" indent="-229235">
              <a:lnSpc>
                <a:spcPts val="3030"/>
              </a:lnSpc>
              <a:spcBef>
                <a:spcPts val="1045"/>
              </a:spcBef>
              <a:buFont typeface="Arial"/>
              <a:buChar char="•"/>
              <a:tabLst>
                <a:tab pos="241935" algn="l"/>
              </a:tabLst>
            </a:pPr>
            <a:r>
              <a:rPr sz="2800" spc="-15" dirty="0" smtClean="0">
                <a:latin typeface="Calibri"/>
                <a:cs typeface="Calibri"/>
              </a:rPr>
              <a:t>Provide </a:t>
            </a:r>
            <a:r>
              <a:rPr sz="2800" spc="-15" dirty="0">
                <a:latin typeface="Calibri"/>
                <a:cs typeface="Calibri"/>
              </a:rPr>
              <a:t>detail information </a:t>
            </a:r>
            <a:r>
              <a:rPr sz="2800" spc="-5" dirty="0">
                <a:latin typeface="Calibri"/>
                <a:cs typeface="Calibri"/>
              </a:rPr>
              <a:t>while </a:t>
            </a:r>
            <a:r>
              <a:rPr sz="2800" spc="-10" dirty="0">
                <a:latin typeface="Calibri"/>
                <a:cs typeface="Calibri"/>
              </a:rPr>
              <a:t>handing </a:t>
            </a:r>
            <a:r>
              <a:rPr sz="2800" spc="-15" dirty="0">
                <a:latin typeface="Calibri"/>
                <a:cs typeface="Calibri"/>
              </a:rPr>
              <a:t>over patient </a:t>
            </a:r>
            <a:r>
              <a:rPr sz="2800" spc="-20" dirty="0">
                <a:latin typeface="Calibri"/>
                <a:cs typeface="Calibri"/>
              </a:rPr>
              <a:t>to </a:t>
            </a:r>
            <a:r>
              <a:rPr sz="2800" spc="-15" dirty="0">
                <a:latin typeface="Calibri"/>
                <a:cs typeface="Calibri"/>
              </a:rPr>
              <a:t>hospital  doctor</a:t>
            </a:r>
            <a:endParaRPr sz="2800" dirty="0">
              <a:latin typeface="Calibri"/>
              <a:cs typeface="Calibri"/>
            </a:endParaRPr>
          </a:p>
          <a:p>
            <a:pPr marL="241300" indent="-229235">
              <a:lnSpc>
                <a:spcPct val="100000"/>
              </a:lnSpc>
              <a:spcBef>
                <a:spcPts val="610"/>
              </a:spcBef>
              <a:buFont typeface="Arial"/>
              <a:buChar char="•"/>
              <a:tabLst>
                <a:tab pos="241935" algn="l"/>
              </a:tabLst>
            </a:pPr>
            <a:r>
              <a:rPr sz="2800" spc="-10" dirty="0">
                <a:latin typeface="Calibri"/>
                <a:cs typeface="Calibri"/>
              </a:rPr>
              <a:t>Maintenance </a:t>
            </a:r>
            <a:r>
              <a:rPr sz="2800" spc="-5" dirty="0">
                <a:latin typeface="Calibri"/>
                <a:cs typeface="Calibri"/>
              </a:rPr>
              <a:t>of </a:t>
            </a:r>
            <a:r>
              <a:rPr sz="2800" spc="-30" dirty="0">
                <a:latin typeface="Calibri"/>
                <a:cs typeface="Calibri"/>
              </a:rPr>
              <a:t>First </a:t>
            </a:r>
            <a:r>
              <a:rPr sz="2800" spc="-5" dirty="0">
                <a:latin typeface="Calibri"/>
                <a:cs typeface="Calibri"/>
              </a:rPr>
              <a:t>aid</a:t>
            </a:r>
            <a:r>
              <a:rPr sz="2800" spc="85" dirty="0">
                <a:latin typeface="Calibri"/>
                <a:cs typeface="Calibri"/>
              </a:rPr>
              <a:t> </a:t>
            </a:r>
            <a:r>
              <a:rPr sz="2800" spc="-35" dirty="0">
                <a:latin typeface="Calibri"/>
                <a:cs typeface="Calibri"/>
              </a:rPr>
              <a:t>boxes</a:t>
            </a:r>
            <a:endParaRPr sz="2800" dirty="0">
              <a:latin typeface="Calibri"/>
              <a:cs typeface="Calibri"/>
            </a:endParaRPr>
          </a:p>
          <a:p>
            <a:pPr marL="241300" indent="-229235">
              <a:lnSpc>
                <a:spcPct val="100000"/>
              </a:lnSpc>
              <a:spcBef>
                <a:spcPts val="660"/>
              </a:spcBef>
              <a:buFont typeface="Arial"/>
              <a:buChar char="•"/>
              <a:tabLst>
                <a:tab pos="241935" algn="l"/>
              </a:tabLst>
            </a:pPr>
            <a:r>
              <a:rPr sz="2800" spc="-10" dirty="0">
                <a:latin typeface="Calibri"/>
                <a:cs typeface="Calibri"/>
              </a:rPr>
              <a:t>Report </a:t>
            </a:r>
            <a:r>
              <a:rPr sz="2800" spc="-5" dirty="0">
                <a:latin typeface="Calibri"/>
                <a:cs typeface="Calibri"/>
              </a:rPr>
              <a:t>all injuries </a:t>
            </a:r>
            <a:r>
              <a:rPr sz="2800" spc="-20" dirty="0">
                <a:latin typeface="Calibri"/>
                <a:cs typeface="Calibri"/>
              </a:rPr>
              <a:t>to </a:t>
            </a:r>
            <a:r>
              <a:rPr sz="2800" spc="-15" dirty="0">
                <a:latin typeface="Calibri"/>
                <a:cs typeface="Calibri"/>
              </a:rPr>
              <a:t>appropriate</a:t>
            </a:r>
            <a:r>
              <a:rPr sz="2800" spc="65" dirty="0">
                <a:latin typeface="Calibri"/>
                <a:cs typeface="Calibri"/>
              </a:rPr>
              <a:t> </a:t>
            </a:r>
            <a:r>
              <a:rPr sz="2800" spc="-5" dirty="0" smtClean="0">
                <a:latin typeface="Calibri"/>
                <a:cs typeface="Calibri"/>
              </a:rPr>
              <a:t>authorities</a:t>
            </a:r>
            <a:endParaRPr sz="28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1192</Words>
  <Application>Microsoft Office PowerPoint</Application>
  <PresentationFormat>On-screen Show (4:3)</PresentationFormat>
  <Paragraphs>92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Aims, Responsibilities, &amp; Qualities of a First Aider</vt:lpstr>
      <vt:lpstr>The aims of first aid – the three Ps</vt:lpstr>
      <vt:lpstr>Preserve life</vt:lpstr>
      <vt:lpstr>Prevent deterioration</vt:lpstr>
      <vt:lpstr>Promote recovery</vt:lpstr>
      <vt:lpstr>Role of First aider-1</vt:lpstr>
      <vt:lpstr>Role of First aider-2</vt:lpstr>
      <vt:lpstr>Responsibilities-1</vt:lpstr>
      <vt:lpstr>Responsibilities-2</vt:lpstr>
      <vt:lpstr>Slide 10</vt:lpstr>
      <vt:lpstr>What is the scope of a first aider</vt:lpstr>
      <vt:lpstr>What is the scope of a first aider</vt:lpstr>
      <vt:lpstr>8 Qualities That Will Make You a Good First Aid Provider</vt:lpstr>
      <vt:lpstr>8 Qualities That Will Make You a Good First Aid Provider</vt:lpstr>
      <vt:lpstr>8 Qualities That Will Make You a Good First Aid Provider</vt:lpstr>
      <vt:lpstr>8 Qualities That Will Make You a Good First Aid Provider</vt:lpstr>
      <vt:lpstr>Contents of a basic first aid kit</vt:lpstr>
      <vt:lpstr>Contents of a basic first aid kit</vt:lpstr>
      <vt:lpstr>First aid equipment explained</vt:lpstr>
      <vt:lpstr>End of 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Aims, Responsibilities, &amp; Qualities of a First Aider</dc:title>
  <dc:creator>Samuel N. Kiurire</dc:creator>
  <cp:lastModifiedBy>Cyrus Kiurire</cp:lastModifiedBy>
  <cp:revision>22</cp:revision>
  <dcterms:created xsi:type="dcterms:W3CDTF">2006-08-16T00:00:00Z</dcterms:created>
  <dcterms:modified xsi:type="dcterms:W3CDTF">2019-10-09T12:50:32Z</dcterms:modified>
</cp:coreProperties>
</file>