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6"/>
  </p:notesMasterIdLst>
  <p:sldIdLst>
    <p:sldId id="256" r:id="rId2"/>
    <p:sldId id="257" r:id="rId3"/>
    <p:sldId id="258" r:id="rId4"/>
    <p:sldId id="261" r:id="rId5"/>
    <p:sldId id="284" r:id="rId6"/>
    <p:sldId id="283" r:id="rId7"/>
    <p:sldId id="262" r:id="rId8"/>
    <p:sldId id="297" r:id="rId9"/>
    <p:sldId id="263" r:id="rId10"/>
    <p:sldId id="298" r:id="rId11"/>
    <p:sldId id="264" r:id="rId12"/>
    <p:sldId id="265" r:id="rId13"/>
    <p:sldId id="299" r:id="rId14"/>
    <p:sldId id="266" r:id="rId15"/>
    <p:sldId id="300" r:id="rId16"/>
    <p:sldId id="285" r:id="rId17"/>
    <p:sldId id="286" r:id="rId18"/>
    <p:sldId id="288" r:id="rId19"/>
    <p:sldId id="287" r:id="rId20"/>
    <p:sldId id="289" r:id="rId21"/>
    <p:sldId id="292" r:id="rId22"/>
    <p:sldId id="301" r:id="rId23"/>
    <p:sldId id="302" r:id="rId24"/>
    <p:sldId id="290" r:id="rId25"/>
    <p:sldId id="269" r:id="rId26"/>
    <p:sldId id="303" r:id="rId27"/>
    <p:sldId id="304" r:id="rId28"/>
    <p:sldId id="270" r:id="rId29"/>
    <p:sldId id="306" r:id="rId30"/>
    <p:sldId id="305" r:id="rId31"/>
    <p:sldId id="307" r:id="rId32"/>
    <p:sldId id="271" r:id="rId33"/>
    <p:sldId id="308" r:id="rId34"/>
    <p:sldId id="272" r:id="rId35"/>
    <p:sldId id="273" r:id="rId36"/>
    <p:sldId id="318" r:id="rId37"/>
    <p:sldId id="320" r:id="rId38"/>
    <p:sldId id="322" r:id="rId39"/>
    <p:sldId id="324" r:id="rId40"/>
    <p:sldId id="326" r:id="rId41"/>
    <p:sldId id="281" r:id="rId42"/>
    <p:sldId id="280" r:id="rId43"/>
    <p:sldId id="293" r:id="rId44"/>
    <p:sldId id="294" r:id="rId45"/>
    <p:sldId id="295" r:id="rId46"/>
    <p:sldId id="274" r:id="rId47"/>
    <p:sldId id="309" r:id="rId48"/>
    <p:sldId id="275" r:id="rId49"/>
    <p:sldId id="296" r:id="rId50"/>
    <p:sldId id="276" r:id="rId51"/>
    <p:sldId id="277" r:id="rId52"/>
    <p:sldId id="313" r:id="rId53"/>
    <p:sldId id="278" r:id="rId54"/>
    <p:sldId id="311" r:id="rId55"/>
    <p:sldId id="310" r:id="rId56"/>
    <p:sldId id="279" r:id="rId57"/>
    <p:sldId id="312" r:id="rId58"/>
    <p:sldId id="338" r:id="rId59"/>
    <p:sldId id="365" r:id="rId60"/>
    <p:sldId id="366" r:id="rId61"/>
    <p:sldId id="339" r:id="rId62"/>
    <p:sldId id="367" r:id="rId63"/>
    <p:sldId id="340" r:id="rId64"/>
    <p:sldId id="368" r:id="rId65"/>
    <p:sldId id="341" r:id="rId66"/>
    <p:sldId id="369" r:id="rId67"/>
    <p:sldId id="342" r:id="rId68"/>
    <p:sldId id="370" r:id="rId69"/>
    <p:sldId id="343" r:id="rId70"/>
    <p:sldId id="344" r:id="rId71"/>
    <p:sldId id="345" r:id="rId72"/>
    <p:sldId id="346" r:id="rId73"/>
    <p:sldId id="371" r:id="rId74"/>
    <p:sldId id="347" r:id="rId75"/>
    <p:sldId id="372" r:id="rId76"/>
    <p:sldId id="348" r:id="rId77"/>
    <p:sldId id="373" r:id="rId78"/>
    <p:sldId id="349" r:id="rId79"/>
    <p:sldId id="374" r:id="rId80"/>
    <p:sldId id="375" r:id="rId81"/>
    <p:sldId id="350" r:id="rId82"/>
    <p:sldId id="376" r:id="rId83"/>
    <p:sldId id="351" r:id="rId84"/>
    <p:sldId id="377" r:id="rId85"/>
    <p:sldId id="352" r:id="rId86"/>
    <p:sldId id="353" r:id="rId87"/>
    <p:sldId id="354" r:id="rId88"/>
    <p:sldId id="355" r:id="rId89"/>
    <p:sldId id="378" r:id="rId90"/>
    <p:sldId id="356" r:id="rId91"/>
    <p:sldId id="379" r:id="rId92"/>
    <p:sldId id="380" r:id="rId93"/>
    <p:sldId id="357" r:id="rId94"/>
    <p:sldId id="381" r:id="rId95"/>
    <p:sldId id="358" r:id="rId96"/>
    <p:sldId id="382" r:id="rId97"/>
    <p:sldId id="359" r:id="rId98"/>
    <p:sldId id="383" r:id="rId99"/>
    <p:sldId id="360" r:id="rId100"/>
    <p:sldId id="384" r:id="rId101"/>
    <p:sldId id="385" r:id="rId102"/>
    <p:sldId id="361" r:id="rId103"/>
    <p:sldId id="386" r:id="rId104"/>
    <p:sldId id="387" r:id="rId105"/>
    <p:sldId id="362" r:id="rId106"/>
    <p:sldId id="388" r:id="rId107"/>
    <p:sldId id="363" r:id="rId108"/>
    <p:sldId id="389" r:id="rId109"/>
    <p:sldId id="390" r:id="rId110"/>
    <p:sldId id="364" r:id="rId111"/>
    <p:sldId id="327" r:id="rId112"/>
    <p:sldId id="391" r:id="rId113"/>
    <p:sldId id="328" r:id="rId114"/>
    <p:sldId id="329" r:id="rId115"/>
    <p:sldId id="392" r:id="rId116"/>
    <p:sldId id="330" r:id="rId117"/>
    <p:sldId id="393" r:id="rId118"/>
    <p:sldId id="394" r:id="rId119"/>
    <p:sldId id="331" r:id="rId120"/>
    <p:sldId id="395" r:id="rId121"/>
    <p:sldId id="334" r:id="rId122"/>
    <p:sldId id="335" r:id="rId123"/>
    <p:sldId id="336" r:id="rId124"/>
    <p:sldId id="396" r:id="rId1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8A84F0-F39D-4EF9-ABAC-21D2C116E37D}" type="datetimeFigureOut">
              <a:rPr lang="en-US" smtClean="0"/>
              <a:t>4/2/2019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D8CA94-E147-4F8F-898A-1C50D21573D7}" type="slidenum">
              <a:rPr lang="en-US" smtClean="0"/>
              <a:t>‹#›</a:t>
            </a:fld>
            <a:endParaRPr lang="en-US"/>
          </a:p>
        </p:txBody>
      </p:sp>
    </p:spTree>
    <p:extLst>
      <p:ext uri="{BB962C8B-B14F-4D97-AF65-F5344CB8AC3E}">
        <p14:creationId xmlns:p14="http://schemas.microsoft.com/office/powerpoint/2010/main" val="66961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058967-7DAB-4489-B5C3-F79A46DA48F4}" type="datetime1">
              <a:rPr lang="en-US" smtClean="0"/>
              <a:t>4/2/2019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Winne CHN</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C9709CB-0188-4506-8DF0-4098B100DAC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283B30-B58A-4E69-B907-4E200DF10A9C}" type="datetime1">
              <a:rPr lang="en-US" smtClean="0"/>
              <a:t>4/2/2019</a:t>
            </a:fld>
            <a:endParaRPr lang="en-US"/>
          </a:p>
        </p:txBody>
      </p:sp>
      <p:sp>
        <p:nvSpPr>
          <p:cNvPr id="5" name="Footer Placeholder 4"/>
          <p:cNvSpPr>
            <a:spLocks noGrp="1"/>
          </p:cNvSpPr>
          <p:nvPr>
            <p:ph type="ftr" sz="quarter" idx="11"/>
          </p:nvPr>
        </p:nvSpPr>
        <p:spPr/>
        <p:txBody>
          <a:bodyPr/>
          <a:lstStyle>
            <a:extLst/>
          </a:lstStyle>
          <a:p>
            <a:r>
              <a:rPr lang="en-US" smtClean="0"/>
              <a:t>Winne CHN</a:t>
            </a:r>
            <a:endParaRPr lang="en-US"/>
          </a:p>
        </p:txBody>
      </p:sp>
      <p:sp>
        <p:nvSpPr>
          <p:cNvPr id="6" name="Slide Number Placeholder 5"/>
          <p:cNvSpPr>
            <a:spLocks noGrp="1"/>
          </p:cNvSpPr>
          <p:nvPr>
            <p:ph type="sldNum" sz="quarter" idx="12"/>
          </p:nvPr>
        </p:nvSpPr>
        <p:spPr/>
        <p:txBody>
          <a:bodyPr/>
          <a:lstStyle>
            <a:extLst/>
          </a:lstStyle>
          <a:p>
            <a:fld id="{EC9709CB-0188-4506-8DF0-4098B100DA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DDA887-16A1-4D33-8A68-3130022D6B39}" type="datetime1">
              <a:rPr lang="en-US" smtClean="0"/>
              <a:t>4/2/2019</a:t>
            </a:fld>
            <a:endParaRPr lang="en-US"/>
          </a:p>
        </p:txBody>
      </p:sp>
      <p:sp>
        <p:nvSpPr>
          <p:cNvPr id="5" name="Footer Placeholder 4"/>
          <p:cNvSpPr>
            <a:spLocks noGrp="1"/>
          </p:cNvSpPr>
          <p:nvPr>
            <p:ph type="ftr" sz="quarter" idx="11"/>
          </p:nvPr>
        </p:nvSpPr>
        <p:spPr/>
        <p:txBody>
          <a:bodyPr/>
          <a:lstStyle>
            <a:extLst/>
          </a:lstStyle>
          <a:p>
            <a:r>
              <a:rPr lang="en-US" smtClean="0"/>
              <a:t>Winne CHN</a:t>
            </a:r>
            <a:endParaRPr lang="en-US"/>
          </a:p>
        </p:txBody>
      </p:sp>
      <p:sp>
        <p:nvSpPr>
          <p:cNvPr id="6" name="Slide Number Placeholder 5"/>
          <p:cNvSpPr>
            <a:spLocks noGrp="1"/>
          </p:cNvSpPr>
          <p:nvPr>
            <p:ph type="sldNum" sz="quarter" idx="12"/>
          </p:nvPr>
        </p:nvSpPr>
        <p:spPr/>
        <p:txBody>
          <a:bodyPr/>
          <a:lstStyle>
            <a:extLst/>
          </a:lstStyle>
          <a:p>
            <a:fld id="{EC9709CB-0188-4506-8DF0-4098B100DA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071DB8-04A9-4CA0-A717-F1DA81B95A88}" type="datetime1">
              <a:rPr lang="en-US" smtClean="0"/>
              <a:t>4/2/2019</a:t>
            </a:fld>
            <a:endParaRPr lang="en-US"/>
          </a:p>
        </p:txBody>
      </p:sp>
      <p:sp>
        <p:nvSpPr>
          <p:cNvPr id="5" name="Footer Placeholder 4"/>
          <p:cNvSpPr>
            <a:spLocks noGrp="1"/>
          </p:cNvSpPr>
          <p:nvPr>
            <p:ph type="ftr" sz="quarter" idx="11"/>
          </p:nvPr>
        </p:nvSpPr>
        <p:spPr/>
        <p:txBody>
          <a:bodyPr/>
          <a:lstStyle>
            <a:extLst/>
          </a:lstStyle>
          <a:p>
            <a:r>
              <a:rPr lang="en-US" smtClean="0"/>
              <a:t>Winne CHN</a:t>
            </a:r>
            <a:endParaRPr lang="en-US"/>
          </a:p>
        </p:txBody>
      </p:sp>
      <p:sp>
        <p:nvSpPr>
          <p:cNvPr id="6" name="Slide Number Placeholder 5"/>
          <p:cNvSpPr>
            <a:spLocks noGrp="1"/>
          </p:cNvSpPr>
          <p:nvPr>
            <p:ph type="sldNum" sz="quarter" idx="12"/>
          </p:nvPr>
        </p:nvSpPr>
        <p:spPr/>
        <p:txBody>
          <a:bodyPr/>
          <a:lstStyle>
            <a:extLst/>
          </a:lstStyle>
          <a:p>
            <a:fld id="{EC9709CB-0188-4506-8DF0-4098B100DAC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BE30E9D-8562-4855-8BAB-A14CC087BD47}" type="datetime1">
              <a:rPr lang="en-US" smtClean="0"/>
              <a:t>4/2/2019</a:t>
            </a:fld>
            <a:endParaRPr lang="en-US"/>
          </a:p>
        </p:txBody>
      </p:sp>
      <p:sp>
        <p:nvSpPr>
          <p:cNvPr id="5" name="Footer Placeholder 4"/>
          <p:cNvSpPr>
            <a:spLocks noGrp="1"/>
          </p:cNvSpPr>
          <p:nvPr>
            <p:ph type="ftr" sz="quarter" idx="11"/>
          </p:nvPr>
        </p:nvSpPr>
        <p:spPr/>
        <p:txBody>
          <a:bodyPr/>
          <a:lstStyle>
            <a:extLst/>
          </a:lstStyle>
          <a:p>
            <a:r>
              <a:rPr lang="en-US" smtClean="0"/>
              <a:t>Winne CHN</a:t>
            </a:r>
            <a:endParaRPr lang="en-US"/>
          </a:p>
        </p:txBody>
      </p:sp>
      <p:sp>
        <p:nvSpPr>
          <p:cNvPr id="6" name="Slide Number Placeholder 5"/>
          <p:cNvSpPr>
            <a:spLocks noGrp="1"/>
          </p:cNvSpPr>
          <p:nvPr>
            <p:ph type="sldNum" sz="quarter" idx="12"/>
          </p:nvPr>
        </p:nvSpPr>
        <p:spPr/>
        <p:txBody>
          <a:bodyPr/>
          <a:lstStyle>
            <a:extLst/>
          </a:lstStyle>
          <a:p>
            <a:fld id="{EC9709CB-0188-4506-8DF0-4098B100DAC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A1C2CA-ABF3-4B22-8615-40ECC04CF7A2}" type="datetime1">
              <a:rPr lang="en-US" smtClean="0"/>
              <a:t>4/2/2019</a:t>
            </a:fld>
            <a:endParaRPr lang="en-US"/>
          </a:p>
        </p:txBody>
      </p:sp>
      <p:sp>
        <p:nvSpPr>
          <p:cNvPr id="6" name="Footer Placeholder 5"/>
          <p:cNvSpPr>
            <a:spLocks noGrp="1"/>
          </p:cNvSpPr>
          <p:nvPr>
            <p:ph type="ftr" sz="quarter" idx="11"/>
          </p:nvPr>
        </p:nvSpPr>
        <p:spPr/>
        <p:txBody>
          <a:bodyPr/>
          <a:lstStyle>
            <a:extLst/>
          </a:lstStyle>
          <a:p>
            <a:r>
              <a:rPr lang="en-US" smtClean="0"/>
              <a:t>Winne CHN</a:t>
            </a:r>
            <a:endParaRPr lang="en-US"/>
          </a:p>
        </p:txBody>
      </p:sp>
      <p:sp>
        <p:nvSpPr>
          <p:cNvPr id="7" name="Slide Number Placeholder 6"/>
          <p:cNvSpPr>
            <a:spLocks noGrp="1"/>
          </p:cNvSpPr>
          <p:nvPr>
            <p:ph type="sldNum" sz="quarter" idx="12"/>
          </p:nvPr>
        </p:nvSpPr>
        <p:spPr/>
        <p:txBody>
          <a:bodyPr/>
          <a:lstStyle>
            <a:extLst/>
          </a:lstStyle>
          <a:p>
            <a:fld id="{EC9709CB-0188-4506-8DF0-4098B100DAC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40072D4-8D77-4788-B9B6-17F191125C9C}" type="datetime1">
              <a:rPr lang="en-US" smtClean="0"/>
              <a:t>4/2/2019</a:t>
            </a:fld>
            <a:endParaRPr lang="en-US"/>
          </a:p>
        </p:txBody>
      </p:sp>
      <p:sp>
        <p:nvSpPr>
          <p:cNvPr id="8" name="Footer Placeholder 7"/>
          <p:cNvSpPr>
            <a:spLocks noGrp="1"/>
          </p:cNvSpPr>
          <p:nvPr>
            <p:ph type="ftr" sz="quarter" idx="11"/>
          </p:nvPr>
        </p:nvSpPr>
        <p:spPr/>
        <p:txBody>
          <a:bodyPr/>
          <a:lstStyle>
            <a:extLst/>
          </a:lstStyle>
          <a:p>
            <a:r>
              <a:rPr lang="en-US" smtClean="0"/>
              <a:t>Winne CHN</a:t>
            </a:r>
            <a:endParaRPr lang="en-US"/>
          </a:p>
        </p:txBody>
      </p:sp>
      <p:sp>
        <p:nvSpPr>
          <p:cNvPr id="9" name="Slide Number Placeholder 8"/>
          <p:cNvSpPr>
            <a:spLocks noGrp="1"/>
          </p:cNvSpPr>
          <p:nvPr>
            <p:ph type="sldNum" sz="quarter" idx="12"/>
          </p:nvPr>
        </p:nvSpPr>
        <p:spPr/>
        <p:txBody>
          <a:bodyPr/>
          <a:lstStyle>
            <a:extLst/>
          </a:lstStyle>
          <a:p>
            <a:fld id="{EC9709CB-0188-4506-8DF0-4098B100DAC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32FD9EC-31AE-486A-9C92-A0D8ABD3D11A}" type="datetime1">
              <a:rPr lang="en-US" smtClean="0"/>
              <a:t>4/2/2019</a:t>
            </a:fld>
            <a:endParaRPr lang="en-US"/>
          </a:p>
        </p:txBody>
      </p:sp>
      <p:sp>
        <p:nvSpPr>
          <p:cNvPr id="4" name="Footer Placeholder 3"/>
          <p:cNvSpPr>
            <a:spLocks noGrp="1"/>
          </p:cNvSpPr>
          <p:nvPr>
            <p:ph type="ftr" sz="quarter" idx="11"/>
          </p:nvPr>
        </p:nvSpPr>
        <p:spPr/>
        <p:txBody>
          <a:bodyPr/>
          <a:lstStyle>
            <a:extLst/>
          </a:lstStyle>
          <a:p>
            <a:r>
              <a:rPr lang="en-US" smtClean="0"/>
              <a:t>Winne CHN</a:t>
            </a:r>
            <a:endParaRPr lang="en-US"/>
          </a:p>
        </p:txBody>
      </p:sp>
      <p:sp>
        <p:nvSpPr>
          <p:cNvPr id="5" name="Slide Number Placeholder 4"/>
          <p:cNvSpPr>
            <a:spLocks noGrp="1"/>
          </p:cNvSpPr>
          <p:nvPr>
            <p:ph type="sldNum" sz="quarter" idx="12"/>
          </p:nvPr>
        </p:nvSpPr>
        <p:spPr/>
        <p:txBody>
          <a:bodyPr/>
          <a:lstStyle>
            <a:extLst/>
          </a:lstStyle>
          <a:p>
            <a:fld id="{EC9709CB-0188-4506-8DF0-4098B100DAC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921B0DD-C2F3-41EF-B1C9-46B302AA4C6B}" type="datetime1">
              <a:rPr lang="en-US" smtClean="0"/>
              <a:t>4/2/2019</a:t>
            </a:fld>
            <a:endParaRPr lang="en-US"/>
          </a:p>
        </p:txBody>
      </p:sp>
      <p:sp>
        <p:nvSpPr>
          <p:cNvPr id="3" name="Footer Placeholder 2"/>
          <p:cNvSpPr>
            <a:spLocks noGrp="1"/>
          </p:cNvSpPr>
          <p:nvPr>
            <p:ph type="ftr" sz="quarter" idx="11"/>
          </p:nvPr>
        </p:nvSpPr>
        <p:spPr/>
        <p:txBody>
          <a:bodyPr/>
          <a:lstStyle>
            <a:extLst/>
          </a:lstStyle>
          <a:p>
            <a:r>
              <a:rPr lang="en-US" smtClean="0"/>
              <a:t>Winne CHN</a:t>
            </a:r>
            <a:endParaRPr lang="en-US"/>
          </a:p>
        </p:txBody>
      </p:sp>
      <p:sp>
        <p:nvSpPr>
          <p:cNvPr id="4" name="Slide Number Placeholder 3"/>
          <p:cNvSpPr>
            <a:spLocks noGrp="1"/>
          </p:cNvSpPr>
          <p:nvPr>
            <p:ph type="sldNum" sz="quarter" idx="12"/>
          </p:nvPr>
        </p:nvSpPr>
        <p:spPr/>
        <p:txBody>
          <a:bodyPr/>
          <a:lstStyle>
            <a:extLst/>
          </a:lstStyle>
          <a:p>
            <a:fld id="{EC9709CB-0188-4506-8DF0-4098B100DA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7C030BF-646E-4C30-8643-20726F8695EA}" type="datetime1">
              <a:rPr lang="en-US" smtClean="0"/>
              <a:t>4/2/2019</a:t>
            </a:fld>
            <a:endParaRPr lang="en-US"/>
          </a:p>
        </p:txBody>
      </p:sp>
      <p:sp>
        <p:nvSpPr>
          <p:cNvPr id="6" name="Footer Placeholder 5"/>
          <p:cNvSpPr>
            <a:spLocks noGrp="1"/>
          </p:cNvSpPr>
          <p:nvPr>
            <p:ph type="ftr" sz="quarter" idx="11"/>
          </p:nvPr>
        </p:nvSpPr>
        <p:spPr/>
        <p:txBody>
          <a:bodyPr/>
          <a:lstStyle>
            <a:extLst/>
          </a:lstStyle>
          <a:p>
            <a:r>
              <a:rPr lang="en-US" smtClean="0"/>
              <a:t>Winne CHN</a:t>
            </a:r>
            <a:endParaRPr lang="en-US"/>
          </a:p>
        </p:txBody>
      </p:sp>
      <p:sp>
        <p:nvSpPr>
          <p:cNvPr id="7" name="Slide Number Placeholder 6"/>
          <p:cNvSpPr>
            <a:spLocks noGrp="1"/>
          </p:cNvSpPr>
          <p:nvPr>
            <p:ph type="sldNum" sz="quarter" idx="12"/>
          </p:nvPr>
        </p:nvSpPr>
        <p:spPr/>
        <p:txBody>
          <a:bodyPr/>
          <a:lstStyle>
            <a:extLst/>
          </a:lstStyle>
          <a:p>
            <a:fld id="{EC9709CB-0188-4506-8DF0-4098B100DAC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E57BAE5-5FE1-4EF9-A646-9CE14D0796C0}" type="datetime1">
              <a:rPr lang="en-US" smtClean="0"/>
              <a:t>4/2/2019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Winne CHN</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C9709CB-0188-4506-8DF0-4098B100DAC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06606B7-94EA-4326-809C-3FE661C019E7}" type="datetime1">
              <a:rPr lang="en-US" smtClean="0"/>
              <a:t>4/2/2019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Winne CHN</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C9709CB-0188-4506-8DF0-4098B100DAC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772400" cy="1829761"/>
          </a:xfrm>
        </p:spPr>
        <p:txBody>
          <a:bodyPr/>
          <a:lstStyle/>
          <a:p>
            <a:pPr algn="ctr"/>
            <a:r>
              <a:rPr lang="en-US" dirty="0" smtClean="0">
                <a:latin typeface="Berlin Sans FB Demi" pitchFamily="34" charset="0"/>
              </a:rPr>
              <a:t>Introduction to </a:t>
            </a:r>
            <a:r>
              <a:rPr lang="en-US" dirty="0">
                <a:latin typeface="Berlin Sans FB Demi" pitchFamily="34" charset="0"/>
              </a:rPr>
              <a:t>C</a:t>
            </a:r>
            <a:r>
              <a:rPr lang="en-US" dirty="0" smtClean="0">
                <a:latin typeface="Berlin Sans FB Demi" pitchFamily="34" charset="0"/>
              </a:rPr>
              <a:t>ommunity </a:t>
            </a:r>
            <a:r>
              <a:rPr lang="en-US" dirty="0">
                <a:latin typeface="Berlin Sans FB Demi" pitchFamily="34" charset="0"/>
              </a:rPr>
              <a:t>H</a:t>
            </a:r>
            <a:r>
              <a:rPr lang="en-US" dirty="0" smtClean="0">
                <a:latin typeface="Berlin Sans FB Demi" pitchFamily="34" charset="0"/>
              </a:rPr>
              <a:t>ealth </a:t>
            </a:r>
            <a:r>
              <a:rPr lang="en-US" dirty="0">
                <a:latin typeface="Berlin Sans FB Demi" pitchFamily="34" charset="0"/>
              </a:rPr>
              <a:t>N</a:t>
            </a:r>
            <a:r>
              <a:rPr lang="en-US" dirty="0" smtClean="0">
                <a:latin typeface="Berlin Sans FB Demi" pitchFamily="34" charset="0"/>
              </a:rPr>
              <a:t>ursing </a:t>
            </a:r>
            <a:endParaRPr lang="en-US" dirty="0">
              <a:latin typeface="Berlin Sans FB Demi" pitchFamily="34" charset="0"/>
            </a:endParaRPr>
          </a:p>
        </p:txBody>
      </p:sp>
      <p:sp>
        <p:nvSpPr>
          <p:cNvPr id="3" name="Subtitle 2"/>
          <p:cNvSpPr>
            <a:spLocks noGrp="1"/>
          </p:cNvSpPr>
          <p:nvPr>
            <p:ph type="subTitle" idx="1"/>
          </p:nvPr>
        </p:nvSpPr>
        <p:spPr>
          <a:xfrm>
            <a:off x="609600" y="3429000"/>
            <a:ext cx="7772400" cy="1569993"/>
          </a:xfrm>
        </p:spPr>
        <p:txBody>
          <a:bodyPr>
            <a:noAutofit/>
          </a:bodyPr>
          <a:lstStyle/>
          <a:p>
            <a:pPr algn="ctr"/>
            <a:r>
              <a:rPr lang="en-US" sz="4800" b="1" dirty="0" smtClean="0">
                <a:solidFill>
                  <a:schemeClr val="tx1"/>
                </a:solidFill>
                <a:latin typeface="Script MT Bold" pitchFamily="66" charset="0"/>
              </a:rPr>
              <a:t>By </a:t>
            </a:r>
          </a:p>
          <a:p>
            <a:pPr algn="ctr"/>
            <a:r>
              <a:rPr lang="en-US" sz="4800" b="1" dirty="0" smtClean="0">
                <a:solidFill>
                  <a:schemeClr val="tx1"/>
                </a:solidFill>
                <a:latin typeface="Script MT Bold" pitchFamily="66" charset="0"/>
              </a:rPr>
              <a:t>Mrs. </a:t>
            </a:r>
            <a:r>
              <a:rPr lang="en-US" sz="4800" b="1" dirty="0" err="1" smtClean="0">
                <a:solidFill>
                  <a:schemeClr val="tx1"/>
                </a:solidFill>
                <a:latin typeface="Script MT Bold" pitchFamily="66" charset="0"/>
              </a:rPr>
              <a:t>Winniefred</a:t>
            </a:r>
            <a:r>
              <a:rPr lang="en-US" sz="4800" b="1" dirty="0" smtClean="0">
                <a:solidFill>
                  <a:schemeClr val="tx1"/>
                </a:solidFill>
                <a:latin typeface="Script MT Bold" pitchFamily="66" charset="0"/>
              </a:rPr>
              <a:t> </a:t>
            </a:r>
            <a:r>
              <a:rPr lang="en-US" sz="4800" b="1" dirty="0" err="1" smtClean="0">
                <a:solidFill>
                  <a:schemeClr val="tx1"/>
                </a:solidFill>
                <a:latin typeface="Script MT Bold" pitchFamily="66" charset="0"/>
              </a:rPr>
              <a:t>Nguih</a:t>
            </a:r>
            <a:endParaRPr lang="en-US" sz="4800" b="1" dirty="0">
              <a:solidFill>
                <a:schemeClr val="tx1"/>
              </a:solidFill>
              <a:latin typeface="Script MT Bold" pitchFamily="66"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a:t>
            </a:fld>
            <a:endParaRPr lang="en-US"/>
          </a:p>
        </p:txBody>
      </p:sp>
    </p:spTree>
    <p:extLst>
      <p:ext uri="{BB962C8B-B14F-4D97-AF65-F5344CB8AC3E}">
        <p14:creationId xmlns:p14="http://schemas.microsoft.com/office/powerpoint/2010/main" val="3503347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normAutofit/>
          </a:bodyPr>
          <a:lstStyle/>
          <a:p>
            <a:pPr algn="just">
              <a:buFont typeface="Wingdings" pitchFamily="2" charset="2"/>
              <a:buChar char="v"/>
            </a:pPr>
            <a:r>
              <a:rPr lang="en-US" sz="3200" dirty="0">
                <a:latin typeface="Times New Roman" pitchFamily="18" charset="0"/>
                <a:cs typeface="Times New Roman" pitchFamily="18" charset="0"/>
              </a:rPr>
              <a:t> Physical health implies a mechanistic functioning of the body.</a:t>
            </a:r>
          </a:p>
          <a:p>
            <a:pPr algn="just">
              <a:buFont typeface="Wingdings" pitchFamily="2" charset="2"/>
              <a:buChar char="v"/>
            </a:pPr>
            <a:r>
              <a:rPr lang="en-US" sz="3200" dirty="0">
                <a:latin typeface="Times New Roman" pitchFamily="18" charset="0"/>
                <a:cs typeface="Times New Roman" pitchFamily="18" charset="0"/>
              </a:rPr>
              <a:t> Mental health means the ability to think clearly and coherently and has to do with your thinking and feeling and how you deal with your problem.</a:t>
            </a:r>
          </a:p>
          <a:p>
            <a:pPr algn="just">
              <a:buFont typeface="Wingdings" pitchFamily="2" charset="2"/>
              <a:buChar char="v"/>
            </a:pPr>
            <a:r>
              <a:rPr lang="en-US" sz="3200" dirty="0">
                <a:latin typeface="Times New Roman" pitchFamily="18" charset="0"/>
                <a:cs typeface="Times New Roman" pitchFamily="18" charset="0"/>
              </a:rPr>
              <a:t>A mentally healthy person has a capacity to live with other people, to understand their needs, and to achieve mutually satisfying relationships. </a:t>
            </a:r>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b="1" dirty="0" smtClean="0"/>
              <a:t>‘</a:t>
            </a:r>
            <a:r>
              <a:rPr lang="en-US" b="1" dirty="0" err="1" smtClean="0"/>
              <a:t>ct</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10</a:t>
            </a:fld>
            <a:endParaRPr lang="en-US"/>
          </a:p>
        </p:txBody>
      </p:sp>
    </p:spTree>
    <p:extLst>
      <p:ext uri="{BB962C8B-B14F-4D97-AF65-F5344CB8AC3E}">
        <p14:creationId xmlns:p14="http://schemas.microsoft.com/office/powerpoint/2010/main" val="287082895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lnSpcReduction="10000"/>
          </a:bodyPr>
          <a:lstStyle/>
          <a:p>
            <a:pPr lvl="0" algn="just"/>
            <a:r>
              <a:rPr lang="en-GB"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p>
          <a:p>
            <a:pPr lvl="0" algn="just"/>
            <a:r>
              <a:rPr lang="en-GB" dirty="0"/>
              <a:t>It keeps you aware of what is going on in your </a:t>
            </a:r>
            <a:br>
              <a:rPr lang="en-GB" dirty="0"/>
            </a:br>
            <a:r>
              <a:rPr lang="en-GB" dirty="0"/>
              <a:t>catchment area</a:t>
            </a:r>
            <a:endParaRPr lang="en-US" dirty="0"/>
          </a:p>
          <a:p>
            <a:pPr algn="just"/>
            <a:r>
              <a:rPr lang="en-GB" dirty="0"/>
              <a:t>In order for you to conduct home visiting successfully, you need to have the following skills: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100</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445004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257800"/>
          </a:xfrm>
        </p:spPr>
        <p:txBody>
          <a:bodyPr>
            <a:normAutofit fontScale="92500" lnSpcReduction="10000"/>
          </a:bodyPr>
          <a:lstStyle/>
          <a:p>
            <a:pPr lvl="0" algn="just"/>
            <a:r>
              <a:rPr lang="en-GB" dirty="0"/>
              <a:t>Good technical skills and knowledge of preventive and therapeutic measures </a:t>
            </a:r>
            <a:endParaRPr lang="en-US" dirty="0"/>
          </a:p>
          <a:p>
            <a:pPr lvl="0" algn="just"/>
            <a:r>
              <a:rPr lang="en-GB" dirty="0"/>
              <a:t>Good communication skills and </a:t>
            </a:r>
            <a:br>
              <a:rPr lang="en-GB" dirty="0"/>
            </a:br>
            <a:r>
              <a:rPr lang="en-GB" dirty="0"/>
              <a:t>teaching ability </a:t>
            </a:r>
            <a:endParaRPr lang="en-US" dirty="0"/>
          </a:p>
          <a:p>
            <a:pPr lvl="0" algn="just"/>
            <a:r>
              <a:rPr lang="en-GB" dirty="0"/>
              <a:t>Good leadership skills and rational thinking to make sound judgments </a:t>
            </a:r>
            <a:endParaRPr lang="en-US" dirty="0"/>
          </a:p>
          <a:p>
            <a:pPr lvl="0" algn="just"/>
            <a:r>
              <a:rPr lang="en-GB" dirty="0"/>
              <a:t>Good counselling skills and an understanding of human relations</a:t>
            </a:r>
            <a:endParaRPr lang="en-US" dirty="0"/>
          </a:p>
          <a:p>
            <a:pPr algn="just"/>
            <a:r>
              <a:rPr lang="en-GB" dirty="0"/>
              <a:t>During home visits you act on your own, making decisions on the spot and carrying them out. </a:t>
            </a:r>
            <a:br>
              <a:rPr lang="en-GB" dirty="0"/>
            </a:br>
            <a:r>
              <a:rPr lang="en-GB" dirty="0"/>
              <a:t>You need to be prepared. When planning and implementing home visits, you should be guided by some basic principles in order to make a </a:t>
            </a:r>
            <a:br>
              <a:rPr lang="en-GB" dirty="0"/>
            </a:br>
            <a:r>
              <a:rPr lang="en-GB" dirty="0"/>
              <a:t>success of it.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101</a:t>
            </a:fld>
            <a:endParaRPr lang="en-US"/>
          </a:p>
        </p:txBody>
      </p:sp>
      <p:sp>
        <p:nvSpPr>
          <p:cNvPr id="5" name="Title 4"/>
          <p:cNvSpPr>
            <a:spLocks noGrp="1"/>
          </p:cNvSpPr>
          <p:nvPr>
            <p:ph type="title"/>
          </p:nvPr>
        </p:nvSpPr>
        <p:spPr>
          <a:xfrm>
            <a:off x="457200" y="274638"/>
            <a:ext cx="8229600" cy="6397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1427100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715000"/>
          </a:xfrm>
        </p:spPr>
        <p:txBody>
          <a:bodyPr>
            <a:normAutofit fontScale="92500" lnSpcReduction="20000"/>
          </a:bodyPr>
          <a:lstStyle/>
          <a:p>
            <a:pPr marL="109728" indent="0" algn="just">
              <a:buNone/>
            </a:pPr>
            <a:r>
              <a:rPr lang="en-GB" b="1" dirty="0" smtClean="0"/>
              <a:t>Principles </a:t>
            </a:r>
            <a:r>
              <a:rPr lang="en-GB" b="1" dirty="0"/>
              <a:t>of Home Visiting</a:t>
            </a:r>
            <a:r>
              <a:rPr lang="en-GB" dirty="0"/>
              <a:t> </a:t>
            </a:r>
            <a:endParaRPr lang="en-US" dirty="0"/>
          </a:p>
          <a:p>
            <a:pPr algn="just"/>
            <a:r>
              <a:rPr lang="en-GB" dirty="0"/>
              <a:t>Home visits should be:</a:t>
            </a:r>
            <a:endParaRPr lang="en-US" dirty="0"/>
          </a:p>
          <a:p>
            <a:pPr lvl="0" algn="just"/>
            <a:r>
              <a:rPr lang="en-GB" dirty="0"/>
              <a:t>Planned and of benefit to the patient </a:t>
            </a:r>
            <a:endParaRPr lang="en-US" dirty="0"/>
          </a:p>
          <a:p>
            <a:pPr lvl="0" algn="just"/>
            <a:r>
              <a:rPr lang="en-GB" dirty="0"/>
              <a:t>Purposeful, clear and meet the patient‘s needs </a:t>
            </a:r>
            <a:endParaRPr lang="en-US" dirty="0"/>
          </a:p>
          <a:p>
            <a:pPr lvl="0" algn="just"/>
            <a:r>
              <a:rPr lang="en-GB" dirty="0"/>
              <a:t>Regular and flexible according to the needs of the patient </a:t>
            </a:r>
            <a:endParaRPr lang="en-US" dirty="0"/>
          </a:p>
          <a:p>
            <a:pPr lvl="0" algn="just"/>
            <a:r>
              <a:rPr lang="en-GB" dirty="0"/>
              <a:t>Educative to the patient. Home visits provide an excellent opportunity </a:t>
            </a:r>
            <a:br>
              <a:rPr lang="en-GB" dirty="0"/>
            </a:br>
            <a:r>
              <a:rPr lang="en-GB" dirty="0"/>
              <a:t>for health education </a:t>
            </a:r>
            <a:endParaRPr lang="en-US" dirty="0"/>
          </a:p>
          <a:p>
            <a:pPr lvl="0" algn="just"/>
            <a:r>
              <a:rPr lang="en-GB" dirty="0"/>
              <a:t>Used to demonstrate principles of health </a:t>
            </a:r>
            <a:endParaRPr lang="en-US" dirty="0"/>
          </a:p>
          <a:p>
            <a:pPr lvl="0" algn="just"/>
            <a:r>
              <a:rPr lang="en-GB" dirty="0"/>
              <a:t>Convenient and acceptable to the patient </a:t>
            </a:r>
            <a:endParaRPr lang="en-US" dirty="0"/>
          </a:p>
          <a:p>
            <a:pPr lvl="0" algn="just"/>
            <a:r>
              <a:rPr lang="en-GB" dirty="0"/>
              <a:t>Respectful of the patient‘s right to refuse care </a:t>
            </a:r>
            <a:endParaRPr lang="en-US" dirty="0"/>
          </a:p>
          <a:p>
            <a:pPr lvl="0" algn="just"/>
            <a:r>
              <a:rPr lang="en-GB" dirty="0"/>
              <a:t>Recorded in the appropriate case file</a:t>
            </a:r>
            <a:endParaRPr lang="en-US" dirty="0"/>
          </a:p>
          <a:p>
            <a:pPr algn="just"/>
            <a:r>
              <a:rPr lang="en-GB" dirty="0"/>
              <a:t>If you follow these basic principles when planning your home visits, you will find your home visits fun and productive.</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102</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3427537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marL="109728" indent="0" algn="just">
              <a:buNone/>
            </a:pPr>
            <a:r>
              <a:rPr lang="en-GB" b="1" dirty="0"/>
              <a:t>The Process of Home Visiting</a:t>
            </a:r>
            <a:r>
              <a:rPr lang="en-GB" dirty="0"/>
              <a:t> </a:t>
            </a:r>
            <a:endParaRPr lang="en-US" dirty="0"/>
          </a:p>
          <a:p>
            <a:pPr algn="just"/>
            <a:r>
              <a:rPr lang="en-GB" dirty="0"/>
              <a:t>The process of home visiting is carried out in five phases. </a:t>
            </a:r>
            <a:endParaRPr lang="en-US" dirty="0"/>
          </a:p>
          <a:p>
            <a:pPr marL="109728" indent="0" algn="just">
              <a:buNone/>
            </a:pPr>
            <a:r>
              <a:rPr lang="en-GB" b="1" dirty="0"/>
              <a:t> </a:t>
            </a:r>
            <a:endParaRPr lang="en-US" dirty="0"/>
          </a:p>
          <a:p>
            <a:pPr marL="109728" indent="0" algn="just">
              <a:buNone/>
            </a:pPr>
            <a:r>
              <a:rPr lang="en-GB" b="1" dirty="0"/>
              <a:t>Entry or Initiation Phase</a:t>
            </a:r>
            <a:r>
              <a:rPr lang="en-GB" dirty="0"/>
              <a:t> </a:t>
            </a:r>
            <a:endParaRPr lang="en-US" dirty="0"/>
          </a:p>
          <a:p>
            <a:pPr algn="just"/>
            <a:r>
              <a:rPr lang="en-GB" dirty="0"/>
              <a:t>The community health nurse shares information with the patient on the reason and purposes for home visits. </a:t>
            </a:r>
            <a:br>
              <a:rPr lang="en-GB" dirty="0"/>
            </a:br>
            <a:r>
              <a:rPr lang="en-GB" dirty="0"/>
              <a:t>This interaction may occur in a hospital ward or at a clinic</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103</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endParaRPr lang="en-US" dirty="0"/>
          </a:p>
        </p:txBody>
      </p:sp>
    </p:spTree>
    <p:extLst>
      <p:ext uri="{BB962C8B-B14F-4D97-AF65-F5344CB8AC3E}">
        <p14:creationId xmlns:p14="http://schemas.microsoft.com/office/powerpoint/2010/main" val="11826597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334000"/>
          </a:xfrm>
        </p:spPr>
        <p:txBody>
          <a:bodyPr>
            <a:normAutofit/>
          </a:bodyPr>
          <a:lstStyle/>
          <a:p>
            <a:pPr marL="109728" indent="0" algn="just">
              <a:buNone/>
            </a:pPr>
            <a:r>
              <a:rPr lang="en-GB" b="1" dirty="0"/>
              <a:t>Pre-visit Activities</a:t>
            </a:r>
            <a:r>
              <a:rPr lang="en-GB" dirty="0"/>
              <a:t> </a:t>
            </a:r>
            <a:endParaRPr lang="en-US" dirty="0"/>
          </a:p>
          <a:p>
            <a:pPr algn="just"/>
            <a:r>
              <a:rPr lang="en-GB" dirty="0"/>
              <a:t>Before the actual home visit, you have to look for information regarding the patient and the family. </a:t>
            </a:r>
            <a:endParaRPr lang="en-GB" dirty="0" smtClean="0"/>
          </a:p>
          <a:p>
            <a:pPr algn="just"/>
            <a:r>
              <a:rPr lang="en-GB" dirty="0" smtClean="0"/>
              <a:t>You </a:t>
            </a:r>
            <a:r>
              <a:rPr lang="en-GB" dirty="0"/>
              <a:t>also need to gather information regarding the location of the house, distance from your health facility and the physical address. </a:t>
            </a:r>
            <a:endParaRPr lang="en-GB" dirty="0" smtClean="0"/>
          </a:p>
          <a:p>
            <a:pPr algn="just"/>
            <a:r>
              <a:rPr lang="en-GB" dirty="0" smtClean="0"/>
              <a:t>During </a:t>
            </a:r>
            <a:r>
              <a:rPr lang="en-GB" dirty="0"/>
              <a:t>pre-visit activities, you should investigate the community resources, assemble supplies and prepare for the first contact with the patient at their doorstep.</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104</a:t>
            </a:fld>
            <a:endParaRPr lang="en-US"/>
          </a:p>
        </p:txBody>
      </p:sp>
      <p:sp>
        <p:nvSpPr>
          <p:cNvPr id="5" name="Title 4"/>
          <p:cNvSpPr>
            <a:spLocks noGrp="1"/>
          </p:cNvSpPr>
          <p:nvPr>
            <p:ph type="title"/>
          </p:nvPr>
        </p:nvSpPr>
        <p:spPr>
          <a:xfrm>
            <a:off x="457200" y="274638"/>
            <a:ext cx="8229600" cy="715962"/>
          </a:xfrm>
        </p:spPr>
        <p:txBody>
          <a:bodyPr>
            <a:normAutofit fontScale="90000"/>
          </a:bodyPr>
          <a:lstStyle/>
          <a:p>
            <a:endParaRPr lang="en-US" dirty="0"/>
          </a:p>
        </p:txBody>
      </p:sp>
    </p:spTree>
    <p:extLst>
      <p:ext uri="{BB962C8B-B14F-4D97-AF65-F5344CB8AC3E}">
        <p14:creationId xmlns:p14="http://schemas.microsoft.com/office/powerpoint/2010/main" val="2283236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marL="109728" indent="0">
              <a:buNone/>
            </a:pPr>
            <a:r>
              <a:rPr lang="en-GB" b="1" dirty="0"/>
              <a:t>Activities During Home Visiting</a:t>
            </a:r>
            <a:r>
              <a:rPr lang="en-GB" dirty="0"/>
              <a:t> </a:t>
            </a:r>
            <a:endParaRPr lang="en-US" dirty="0"/>
          </a:p>
          <a:p>
            <a:pPr algn="just"/>
            <a:r>
              <a:rPr lang="en-GB" dirty="0"/>
              <a:t>This is the working phase during which you put into action your planned health activities. </a:t>
            </a:r>
            <a:endParaRPr lang="en-GB" dirty="0" smtClean="0"/>
          </a:p>
          <a:p>
            <a:pPr algn="just"/>
            <a:r>
              <a:rPr lang="en-GB" dirty="0" smtClean="0"/>
              <a:t>During </a:t>
            </a:r>
            <a:r>
              <a:rPr lang="en-GB" dirty="0"/>
              <a:t>this phase you must establish trust and rapport with the patient and the family so that there can be a positive interpersonal relationship(a professional nurse-patient relationship). </a:t>
            </a:r>
            <a:endParaRPr lang="en-GB" dirty="0" smtClean="0"/>
          </a:p>
          <a:p>
            <a:pPr algn="just"/>
            <a:r>
              <a:rPr lang="en-GB" dirty="0" smtClean="0"/>
              <a:t>This </a:t>
            </a:r>
            <a:r>
              <a:rPr lang="en-GB" dirty="0"/>
              <a:t>relationship will enhance the achievement of the mutually determined health-oriented goals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105</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40681000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fontScale="92500" lnSpcReduction="20000"/>
          </a:bodyPr>
          <a:lstStyle/>
          <a:p>
            <a:pPr marL="109728" indent="0" algn="just">
              <a:buNone/>
            </a:pPr>
            <a:r>
              <a:rPr lang="en-GB" b="1" dirty="0"/>
              <a:t>Termination Phase of Visit</a:t>
            </a:r>
            <a:r>
              <a:rPr lang="en-GB" dirty="0"/>
              <a:t> </a:t>
            </a:r>
            <a:endParaRPr lang="en-US" dirty="0"/>
          </a:p>
          <a:p>
            <a:pPr algn="just"/>
            <a:r>
              <a:rPr lang="en-GB" dirty="0"/>
              <a:t>This occurs when the health oriented goals have been met</a:t>
            </a:r>
            <a:r>
              <a:rPr lang="en-GB" dirty="0" smtClean="0"/>
              <a:t>.</a:t>
            </a:r>
          </a:p>
          <a:p>
            <a:pPr algn="just"/>
            <a:r>
              <a:rPr lang="en-GB" dirty="0" smtClean="0"/>
              <a:t> </a:t>
            </a:r>
            <a:r>
              <a:rPr lang="en-GB" dirty="0"/>
              <a:t>Termination of home visits can occur due to any of the following reasons:</a:t>
            </a:r>
            <a:endParaRPr lang="en-US" dirty="0"/>
          </a:p>
          <a:p>
            <a:pPr lvl="0" algn="just"/>
            <a:r>
              <a:rPr lang="en-GB" dirty="0"/>
              <a:t>The patients’ health has been restored and the patient can function without the nurse </a:t>
            </a:r>
            <a:endParaRPr lang="en-US" dirty="0"/>
          </a:p>
          <a:p>
            <a:pPr lvl="0" algn="just"/>
            <a:r>
              <a:rPr lang="en-GB" dirty="0"/>
              <a:t>The patient has changed their residence </a:t>
            </a:r>
            <a:endParaRPr lang="en-US" dirty="0"/>
          </a:p>
          <a:p>
            <a:pPr lvl="0" algn="just"/>
            <a:r>
              <a:rPr lang="en-GB" dirty="0"/>
              <a:t>The community health nurse has transferred the patients’ care to another nurse or agency</a:t>
            </a:r>
            <a:endParaRPr lang="en-US" dirty="0"/>
          </a:p>
          <a:p>
            <a:pPr marL="109728" lvl="0" indent="0" algn="just">
              <a:buNone/>
            </a:pPr>
            <a:r>
              <a:rPr lang="en-GB" b="1" dirty="0"/>
              <a:t>Post-visit Activities</a:t>
            </a:r>
            <a:r>
              <a:rPr lang="en-GB" dirty="0"/>
              <a:t> </a:t>
            </a:r>
            <a:endParaRPr lang="en-US" dirty="0"/>
          </a:p>
          <a:p>
            <a:pPr lvl="0" algn="just"/>
            <a:r>
              <a:rPr lang="en-GB" dirty="0"/>
              <a:t>Post-visit activities include recording and reporting important events of the home visits, and sharing the reports with the appropriate authorities and individuals about the patient family</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106</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endParaRPr lang="en-US" dirty="0"/>
          </a:p>
        </p:txBody>
      </p:sp>
    </p:spTree>
    <p:extLst>
      <p:ext uri="{BB962C8B-B14F-4D97-AF65-F5344CB8AC3E}">
        <p14:creationId xmlns:p14="http://schemas.microsoft.com/office/powerpoint/2010/main" val="384873769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7500" lnSpcReduction="20000"/>
          </a:bodyPr>
          <a:lstStyle/>
          <a:p>
            <a:r>
              <a:rPr lang="en-GB" b="1" dirty="0"/>
              <a:t>Advantages and Disadvantages of Home Visiting</a:t>
            </a:r>
            <a:r>
              <a:rPr lang="en-GB" dirty="0"/>
              <a:t> </a:t>
            </a:r>
            <a:endParaRPr lang="en-US" dirty="0"/>
          </a:p>
          <a:p>
            <a:r>
              <a:rPr lang="en-GB" dirty="0"/>
              <a:t>There are many good nursing reasons (advantages) for carrying out home visiting. Though the activity does have its disadvantages, they are quite insignificant compared to its advantages. You should therefore try to overcome them through careful planning so that they do not prevent you from carrying out this important activity.</a:t>
            </a:r>
            <a:endParaRPr lang="en-US" dirty="0"/>
          </a:p>
          <a:p>
            <a:r>
              <a:rPr lang="en-GB" b="1" dirty="0"/>
              <a:t> </a:t>
            </a:r>
            <a:endParaRPr lang="en-US" dirty="0"/>
          </a:p>
          <a:p>
            <a:r>
              <a:rPr lang="en-GB" b="1" dirty="0"/>
              <a:t>Advantages of Home Visiting</a:t>
            </a:r>
            <a:r>
              <a:rPr lang="en-GB" dirty="0"/>
              <a:t> </a:t>
            </a:r>
            <a:endParaRPr lang="en-US" dirty="0"/>
          </a:p>
          <a:p>
            <a:pPr lvl="0"/>
            <a:r>
              <a:rPr lang="en-GB" dirty="0"/>
              <a:t>Home visiting gives a more accurate assessment of the family structure and behaviour in their natural environment. </a:t>
            </a:r>
            <a:endParaRPr lang="en-US" dirty="0"/>
          </a:p>
          <a:p>
            <a:pPr lvl="0"/>
            <a:r>
              <a:rPr lang="en-GB" dirty="0"/>
              <a:t>Home visits provide an opportunity to observe the physical environment of the home and identify barriers to, and resources for achieving family health.  </a:t>
            </a:r>
            <a:endParaRPr lang="en-US" dirty="0"/>
          </a:p>
          <a:p>
            <a:pPr lvl="0"/>
            <a:r>
              <a:rPr lang="en-GB" dirty="0"/>
              <a:t>At home, the nurse works with the patient first hand to implement health action using realistic resources.  </a:t>
            </a: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107</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8162740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lvl="0"/>
            <a:r>
              <a:rPr lang="en-GB" dirty="0"/>
              <a:t>By meeting the family on its home ground the nurse will be enhancing the family’s sense of control and active participation in meeting its health needs. </a:t>
            </a:r>
            <a:endParaRPr lang="en-US" dirty="0"/>
          </a:p>
          <a:p>
            <a:pPr lvl="0"/>
            <a:r>
              <a:rPr lang="en-GB" dirty="0"/>
              <a:t>It provides an excellent opportunity to implement planned health care. </a:t>
            </a:r>
            <a:endParaRPr lang="en-US" dirty="0"/>
          </a:p>
          <a:p>
            <a:pPr lvl="0"/>
            <a:r>
              <a:rPr lang="en-GB" dirty="0"/>
              <a:t>It provides an opportunity to learn about the home and family situation. </a:t>
            </a:r>
            <a:endParaRPr lang="en-US" dirty="0"/>
          </a:p>
          <a:p>
            <a:pPr lvl="0"/>
            <a:r>
              <a:rPr lang="en-GB" dirty="0"/>
              <a:t>It provides an opportunity to render health care services to the family members in their own surroundings. </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108</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46200695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92500" lnSpcReduction="10000"/>
          </a:bodyPr>
          <a:lstStyle/>
          <a:p>
            <a:pPr lvl="0" algn="just"/>
            <a:r>
              <a:rPr lang="en-GB" dirty="0"/>
              <a:t>It creates a good understanding between the nurse and the patient and builds a good image of nurses.  </a:t>
            </a:r>
            <a:endParaRPr lang="en-US" dirty="0"/>
          </a:p>
          <a:p>
            <a:pPr lvl="0" algn="just"/>
            <a:r>
              <a:rPr lang="en-GB" dirty="0"/>
              <a:t>It provides an opportunity to clarify the doubts and misconceptions raised by family members. </a:t>
            </a:r>
            <a:endParaRPr lang="en-US" dirty="0"/>
          </a:p>
          <a:p>
            <a:pPr lvl="0" algn="just"/>
            <a:r>
              <a:rPr lang="en-GB" dirty="0"/>
              <a:t>It provides an opportunity to observe and appreciate family practices and progress of care given by the nurse and others.</a:t>
            </a:r>
            <a:endParaRPr lang="en-US" dirty="0"/>
          </a:p>
          <a:p>
            <a:pPr algn="just"/>
            <a:r>
              <a:rPr lang="en-GB" dirty="0"/>
              <a:t> </a:t>
            </a:r>
            <a:endParaRPr lang="en-US" dirty="0"/>
          </a:p>
          <a:p>
            <a:pPr algn="just"/>
            <a:r>
              <a:rPr lang="en-GB" dirty="0"/>
              <a:t> </a:t>
            </a:r>
            <a:endParaRPr lang="en-US" dirty="0"/>
          </a:p>
          <a:p>
            <a:pPr algn="just"/>
            <a:r>
              <a:rPr lang="en-GB" b="1" i="1" dirty="0"/>
              <a:t>Home visiting provides an excellent opportunity to implement health care which was planned or was started in the hospital.</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109</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62336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0" indent="0" algn="just">
              <a:buNone/>
            </a:pPr>
            <a:r>
              <a:rPr lang="en-US" sz="3200" b="1" dirty="0" smtClean="0">
                <a:latin typeface="Times New Roman" pitchFamily="18" charset="0"/>
                <a:cs typeface="Times New Roman" pitchFamily="18" charset="0"/>
              </a:rPr>
              <a:t>Social health </a:t>
            </a:r>
            <a:r>
              <a:rPr lang="en-US" sz="3200" dirty="0" smtClean="0">
                <a:latin typeface="Times New Roman" pitchFamily="18" charset="0"/>
                <a:cs typeface="Times New Roman" pitchFamily="18" charset="0"/>
              </a:rPr>
              <a:t>refers to the ability to: </a:t>
            </a:r>
          </a:p>
          <a:p>
            <a:pPr algn="just">
              <a:buFont typeface="Wingdings" pitchFamily="2" charset="2"/>
              <a:buChar char="v"/>
            </a:pPr>
            <a:r>
              <a:rPr lang="en-US" sz="3200" dirty="0" smtClean="0">
                <a:latin typeface="Times New Roman" pitchFamily="18" charset="0"/>
                <a:cs typeface="Times New Roman" pitchFamily="18" charset="0"/>
              </a:rPr>
              <a:t>Make and maintain relationship with others: </a:t>
            </a:r>
          </a:p>
          <a:p>
            <a:pPr algn="just">
              <a:buFont typeface="Wingdings" pitchFamily="2" charset="2"/>
              <a:buChar char="v"/>
            </a:pPr>
            <a:r>
              <a:rPr lang="en-US" sz="3200" dirty="0" smtClean="0">
                <a:latin typeface="Times New Roman" pitchFamily="18" charset="0"/>
                <a:cs typeface="Times New Roman" pitchFamily="18" charset="0"/>
              </a:rPr>
              <a:t>Interact well with people and the environment</a:t>
            </a:r>
          </a:p>
          <a:p>
            <a:pPr algn="just">
              <a:buFont typeface="Wingdings" pitchFamily="2" charset="2"/>
              <a:buChar char="v"/>
            </a:pPr>
            <a:r>
              <a:rPr lang="en-US" sz="3200" dirty="0" smtClean="0">
                <a:latin typeface="Times New Roman" pitchFamily="18" charset="0"/>
                <a:cs typeface="Times New Roman" pitchFamily="18" charset="0"/>
              </a:rPr>
              <a:t>Health designates the ability to adopt to changing environments to growing up and to aging, to healing when damaged, to suffering and to peaceful expectation of death.</a:t>
            </a:r>
          </a:p>
          <a:p>
            <a:pPr algn="just">
              <a:buFont typeface="Wingdings" pitchFamily="2" charset="2"/>
              <a:buChar char="v"/>
            </a:pPr>
            <a:r>
              <a:rPr lang="en-US" sz="3200" dirty="0" smtClean="0">
                <a:latin typeface="Times New Roman" pitchFamily="18" charset="0"/>
                <a:cs typeface="Times New Roman" pitchFamily="18" charset="0"/>
              </a:rPr>
              <a:t>The ability of a system (e.g. Cell, organism, family, society) to respond adaptively to a wide variety of environmental challenges.</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11162"/>
          </a:xfrm>
        </p:spPr>
        <p:txBody>
          <a:bodyPr>
            <a:normAutofit fontScale="90000"/>
          </a:bodyPr>
          <a:lstStyle/>
          <a:p>
            <a:r>
              <a:rPr lang="en-US" b="1" dirty="0" smtClean="0"/>
              <a:t>‘</a:t>
            </a:r>
            <a:r>
              <a:rPr lang="en-US" b="1" dirty="0" err="1" smtClean="0"/>
              <a:t>ct</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11</a:t>
            </a:fld>
            <a:endParaRPr lang="en-US"/>
          </a:p>
        </p:txBody>
      </p:sp>
    </p:spTree>
    <p:extLst>
      <p:ext uri="{BB962C8B-B14F-4D97-AF65-F5344CB8AC3E}">
        <p14:creationId xmlns:p14="http://schemas.microsoft.com/office/powerpoint/2010/main" val="19112101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638800"/>
          </a:xfrm>
        </p:spPr>
        <p:txBody>
          <a:bodyPr>
            <a:normAutofit fontScale="85000" lnSpcReduction="10000"/>
          </a:bodyPr>
          <a:lstStyle/>
          <a:p>
            <a:pPr marL="109728" indent="0">
              <a:buNone/>
            </a:pPr>
            <a:r>
              <a:rPr lang="en-GB" b="1" dirty="0"/>
              <a:t>Disadvantages of Home Visiting</a:t>
            </a:r>
            <a:r>
              <a:rPr lang="en-GB" dirty="0"/>
              <a:t> </a:t>
            </a:r>
            <a:endParaRPr lang="en-US" dirty="0"/>
          </a:p>
          <a:p>
            <a:pPr algn="just"/>
            <a:r>
              <a:rPr lang="en-GB" dirty="0"/>
              <a:t>The disadvantages of home visiting include the following:</a:t>
            </a:r>
            <a:endParaRPr lang="en-US" dirty="0"/>
          </a:p>
          <a:p>
            <a:pPr lvl="0" algn="just"/>
            <a:r>
              <a:rPr lang="en-GB" dirty="0"/>
              <a:t>Home visits consume a lot the nurse's time and energy as well as transport fuel (petrol or diesel) or bus fare. </a:t>
            </a:r>
            <a:endParaRPr lang="en-US" dirty="0"/>
          </a:p>
          <a:p>
            <a:pPr lvl="0" algn="just"/>
            <a:r>
              <a:rPr lang="en-GB" dirty="0"/>
              <a:t>Unforeseen events may occur during home visits, which will interfere with planned activities. </a:t>
            </a:r>
            <a:endParaRPr lang="en-US" dirty="0"/>
          </a:p>
          <a:p>
            <a:pPr lvl="0" algn="just"/>
            <a:r>
              <a:rPr lang="en-GB" dirty="0"/>
              <a:t>The patient’s family may not accept the nurse due to various factors such as cultural or religious differences, personal characteristics of the nurse and the patient or to some extent, socio-economic status of the nurse and the patient. </a:t>
            </a:r>
            <a:endParaRPr lang="en-US" dirty="0"/>
          </a:p>
          <a:p>
            <a:pPr lvl="0" algn="just"/>
            <a:r>
              <a:rPr lang="en-GB" dirty="0"/>
              <a:t>Confusion of the nurse’s role in a community where there may be a lack of knowledge and understanding of the role of the community health nurse.</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110</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4456462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marL="109728" indent="0">
              <a:buNone/>
            </a:pPr>
            <a:r>
              <a:rPr lang="en-GB" b="1" dirty="0"/>
              <a:t> </a:t>
            </a:r>
            <a:endParaRPr lang="en-US" dirty="0"/>
          </a:p>
          <a:p>
            <a:pPr marL="109728" indent="0">
              <a:buNone/>
            </a:pPr>
            <a:r>
              <a:rPr lang="en-GB" b="1" dirty="0"/>
              <a:t>Objectives</a:t>
            </a:r>
            <a:endParaRPr lang="en-US" dirty="0"/>
          </a:p>
          <a:p>
            <a:pPr marL="109728" indent="0">
              <a:buNone/>
            </a:pPr>
            <a:r>
              <a:rPr lang="en-GB" b="1" dirty="0"/>
              <a:t> </a:t>
            </a:r>
            <a:endParaRPr lang="en-US" dirty="0"/>
          </a:p>
          <a:p>
            <a:r>
              <a:rPr lang="en-GB" dirty="0"/>
              <a:t>By the end of this section you will be able to: </a:t>
            </a:r>
            <a:endParaRPr lang="en-US" dirty="0"/>
          </a:p>
          <a:p>
            <a:pPr lvl="0"/>
            <a:r>
              <a:rPr lang="en-GB" dirty="0"/>
              <a:t>List the principles of community health </a:t>
            </a:r>
            <a:endParaRPr lang="en-US" dirty="0"/>
          </a:p>
          <a:p>
            <a:pPr lvl="0"/>
            <a:r>
              <a:rPr lang="en-GB" dirty="0"/>
              <a:t>Describe the functions of a community health nurse</a:t>
            </a:r>
            <a:endParaRPr lang="en-US" dirty="0"/>
          </a:p>
          <a:p>
            <a:pPr marL="109728" indent="0">
              <a:buNone/>
            </a:pP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111</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a:t/>
            </a:r>
            <a:br>
              <a:rPr lang="en-US" dirty="0"/>
            </a:br>
            <a:r>
              <a:rPr lang="en-GB" dirty="0" smtClean="0"/>
              <a:t>Principles </a:t>
            </a:r>
            <a:r>
              <a:rPr lang="en-GB" dirty="0"/>
              <a:t>of Community Health</a:t>
            </a:r>
            <a:r>
              <a:rPr lang="en-US" dirty="0"/>
              <a:t/>
            </a:r>
            <a:br>
              <a:rPr lang="en-US" dirty="0"/>
            </a:br>
            <a:endParaRPr lang="en-US" dirty="0"/>
          </a:p>
        </p:txBody>
      </p:sp>
    </p:spTree>
    <p:extLst>
      <p:ext uri="{BB962C8B-B14F-4D97-AF65-F5344CB8AC3E}">
        <p14:creationId xmlns:p14="http://schemas.microsoft.com/office/powerpoint/2010/main" val="163614819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pPr marL="109728" indent="0" algn="just">
              <a:buNone/>
            </a:pPr>
            <a:r>
              <a:rPr lang="en-GB" b="1" dirty="0"/>
              <a:t>Principles of Community </a:t>
            </a:r>
            <a:r>
              <a:rPr lang="en-GB" b="1" dirty="0" smtClean="0"/>
              <a:t>Health</a:t>
            </a:r>
            <a:endParaRPr lang="en-US" dirty="0"/>
          </a:p>
          <a:p>
            <a:pPr algn="just"/>
            <a:r>
              <a:rPr lang="en-GB" dirty="0"/>
              <a:t>Before you explore the principles of community health, first look at the definition of the word ‘principle’. A principle can be defined as:</a:t>
            </a:r>
            <a:endParaRPr lang="en-US" dirty="0"/>
          </a:p>
          <a:p>
            <a:pPr algn="just"/>
            <a:r>
              <a:rPr lang="en-GB" b="1" i="1" dirty="0"/>
              <a:t>A basic belief, theory, or rule that has a major influence on the way in which something is done. </a:t>
            </a:r>
            <a:endParaRPr lang="en-US" dirty="0"/>
          </a:p>
          <a:p>
            <a:pPr algn="just"/>
            <a:r>
              <a:rPr lang="en-GB" dirty="0"/>
              <a:t>Principles are the basic ideas of conduct or rules of action. </a:t>
            </a:r>
            <a:br>
              <a:rPr lang="en-GB" dirty="0"/>
            </a:br>
            <a:r>
              <a:rPr lang="en-GB" dirty="0"/>
              <a:t>They provide the community health nurse with a clear and rational framework to guide their work. </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112</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4382206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638800"/>
          </a:xfrm>
        </p:spPr>
        <p:txBody>
          <a:bodyPr>
            <a:normAutofit fontScale="92500"/>
          </a:bodyPr>
          <a:lstStyle/>
          <a:p>
            <a:pPr marL="109728" indent="0" algn="just">
              <a:buNone/>
            </a:pPr>
            <a:r>
              <a:rPr lang="en-GB" b="1" dirty="0"/>
              <a:t>Principles of Community Health (Alma Ata Declaration - WHO 1978)</a:t>
            </a:r>
            <a:r>
              <a:rPr lang="en-GB" dirty="0"/>
              <a:t> </a:t>
            </a:r>
            <a:endParaRPr lang="en-US" dirty="0"/>
          </a:p>
          <a:p>
            <a:pPr lvl="0" algn="just"/>
            <a:r>
              <a:rPr lang="en-GB" dirty="0"/>
              <a:t>Availability of health care for all people and at a cost they can afford </a:t>
            </a:r>
            <a:endParaRPr lang="en-US" dirty="0"/>
          </a:p>
          <a:p>
            <a:pPr lvl="0" algn="just"/>
            <a:r>
              <a:rPr lang="en-GB" dirty="0" err="1"/>
              <a:t>Promotive</a:t>
            </a:r>
            <a:r>
              <a:rPr lang="en-GB" dirty="0"/>
              <a:t> and preventive aspects of health care </a:t>
            </a:r>
            <a:endParaRPr lang="en-US" dirty="0"/>
          </a:p>
          <a:p>
            <a:pPr lvl="0" algn="just"/>
            <a:r>
              <a:rPr lang="en-GB" dirty="0"/>
              <a:t>Integration of curative and preventive services </a:t>
            </a:r>
            <a:endParaRPr lang="en-US" dirty="0"/>
          </a:p>
          <a:p>
            <a:pPr lvl="0" algn="just"/>
            <a:r>
              <a:rPr lang="en-GB" dirty="0"/>
              <a:t>Active participation of individuals and communities in the planning </a:t>
            </a:r>
            <a:br>
              <a:rPr lang="en-GB" dirty="0"/>
            </a:br>
            <a:r>
              <a:rPr lang="en-GB" dirty="0"/>
              <a:t>and provision of care </a:t>
            </a:r>
            <a:endParaRPr lang="en-US" dirty="0"/>
          </a:p>
          <a:p>
            <a:pPr lvl="0" algn="just"/>
            <a:r>
              <a:rPr lang="en-GB" dirty="0"/>
              <a:t>Development of maximum potential for self-care </a:t>
            </a:r>
            <a:endParaRPr lang="en-US" dirty="0"/>
          </a:p>
          <a:p>
            <a:pPr lvl="0" algn="just"/>
            <a:r>
              <a:rPr lang="en-GB" dirty="0"/>
              <a:t>Utilisation of all levels and types of community manpower </a:t>
            </a:r>
            <a:endParaRPr lang="en-US" dirty="0"/>
          </a:p>
          <a:p>
            <a:pPr lvl="0" algn="just"/>
            <a:r>
              <a:rPr lang="en-GB" dirty="0"/>
              <a:t>Inter-</a:t>
            </a:r>
            <a:r>
              <a:rPr lang="en-GB" dirty="0" err="1"/>
              <a:t>sectoral</a:t>
            </a:r>
            <a:r>
              <a:rPr lang="en-GB" dirty="0"/>
              <a:t> approach</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113</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421391491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r>
              <a:rPr lang="en-GB" b="1" dirty="0"/>
              <a:t>Principles of Community Health (</a:t>
            </a:r>
            <a:r>
              <a:rPr lang="en-GB" b="1" dirty="0" err="1"/>
              <a:t>Hentsch</a:t>
            </a:r>
            <a:r>
              <a:rPr lang="en-GB" b="1" dirty="0"/>
              <a:t> - 1985)</a:t>
            </a:r>
            <a:r>
              <a:rPr lang="en-GB" dirty="0"/>
              <a:t> </a:t>
            </a:r>
            <a:endParaRPr lang="en-US" dirty="0"/>
          </a:p>
          <a:p>
            <a:pPr lvl="0"/>
            <a:r>
              <a:rPr lang="en-GB" dirty="0"/>
              <a:t>Health care should be shaped around the life patterns of the population. It should meet the needs of the community. </a:t>
            </a:r>
            <a:endParaRPr lang="en-US" dirty="0"/>
          </a:p>
          <a:p>
            <a:pPr lvl="0"/>
            <a:r>
              <a:rPr lang="en-GB" dirty="0"/>
              <a:t>Primary health care should be an integral part of the national health system. </a:t>
            </a:r>
            <a:endParaRPr lang="en-US" dirty="0"/>
          </a:p>
          <a:p>
            <a:pPr lvl="0"/>
            <a:r>
              <a:rPr lang="en-GB" dirty="0"/>
              <a:t>Health care activities should be fully integrated with the activities of the other sectors involved in community development such as agriculture, education, public works, housing and communication. </a:t>
            </a: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114</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9402858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a:bodyPr>
          <a:lstStyle/>
          <a:p>
            <a:pPr lvl="0" algn="just"/>
            <a:r>
              <a:rPr lang="en-GB" dirty="0"/>
              <a:t>The local population should be actively involved in the formulation and implementation of health care activities, so that health care can be brought into line with local needs and priorities. </a:t>
            </a:r>
            <a:endParaRPr lang="en-US" dirty="0"/>
          </a:p>
          <a:p>
            <a:pPr lvl="0" algn="just"/>
            <a:r>
              <a:rPr lang="en-GB" dirty="0"/>
              <a:t>The health care offered should place a maximum reliance on available community resources, especially those that have hither to remained untapped and should remain within the cost limitations relevant to each country. </a:t>
            </a:r>
            <a:endParaRPr lang="en-US" dirty="0"/>
          </a:p>
          <a:p>
            <a:pPr lvl="0" algn="just"/>
            <a:r>
              <a:rPr lang="en-GB" dirty="0"/>
              <a:t>The majority of interventions should be undertaken at the most peripheral practice level of the health services and by the workers most suitably trained for performing these activities.</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115</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77534185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867400"/>
          </a:xfrm>
        </p:spPr>
        <p:txBody>
          <a:bodyPr>
            <a:normAutofit fontScale="85000" lnSpcReduction="20000"/>
          </a:bodyPr>
          <a:lstStyle/>
          <a:p>
            <a:pPr marL="109728" indent="0">
              <a:buNone/>
            </a:pPr>
            <a:r>
              <a:rPr lang="en-GB" b="1" dirty="0"/>
              <a:t>Principles of Community Health Nursing </a:t>
            </a:r>
            <a:endParaRPr lang="en-US" dirty="0"/>
          </a:p>
          <a:p>
            <a:pPr marL="109728" indent="0" algn="just">
              <a:buNone/>
            </a:pPr>
            <a:r>
              <a:rPr lang="en-GB" b="1" dirty="0"/>
              <a:t> </a:t>
            </a:r>
            <a:endParaRPr lang="en-US" dirty="0"/>
          </a:p>
          <a:p>
            <a:pPr lvl="0" algn="just"/>
            <a:r>
              <a:rPr lang="en-GB" dirty="0" smtClean="0"/>
              <a:t>Community </a:t>
            </a:r>
            <a:r>
              <a:rPr lang="en-GB" dirty="0"/>
              <a:t>health nursing services should be available to all, according to their health needs regardless of sex, age, culture, religion, social or economic status, race, political affiliation, ethnicity or nationality. </a:t>
            </a:r>
            <a:endParaRPr lang="en-US" dirty="0"/>
          </a:p>
          <a:p>
            <a:pPr lvl="0" algn="just"/>
            <a:r>
              <a:rPr lang="en-GB" dirty="0"/>
              <a:t>A community health nursing programme must have clearly defined objectives and purposes for its services. </a:t>
            </a:r>
            <a:endParaRPr lang="en-US" dirty="0"/>
          </a:p>
          <a:p>
            <a:pPr lvl="0" algn="just"/>
            <a:r>
              <a:rPr lang="en-GB" dirty="0"/>
              <a:t>Community health nursing should not be a vertical programme</a:t>
            </a:r>
            <a:r>
              <a:rPr lang="en-GB" dirty="0" smtClean="0"/>
              <a:t>.</a:t>
            </a:r>
          </a:p>
          <a:p>
            <a:pPr lvl="0" algn="just"/>
            <a:r>
              <a:rPr lang="en-GB" dirty="0" smtClean="0"/>
              <a:t> </a:t>
            </a:r>
            <a:r>
              <a:rPr lang="en-GB" dirty="0"/>
              <a:t>A community health nurse must work with other stakeholders in the development, implementation, monitoring and evaluation of the community health programme.  </a:t>
            </a:r>
            <a:endParaRPr lang="en-US" dirty="0"/>
          </a:p>
          <a:p>
            <a:pPr lvl="0" algn="just"/>
            <a:r>
              <a:rPr lang="en-GB" dirty="0"/>
              <a:t>Community health nursing should involve the community right through the planning implementation and evaluation of the programme. </a:t>
            </a: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116</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78726560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lnSpcReduction="10000"/>
          </a:bodyPr>
          <a:lstStyle/>
          <a:p>
            <a:pPr lvl="0"/>
            <a:r>
              <a:rPr lang="en-GB" dirty="0"/>
              <a:t>The community health service should build the capacity of the community to run their own health programme for the purpose of sustainability. These include training of the Communities Own Resource Persons (CORPs). </a:t>
            </a:r>
            <a:endParaRPr lang="en-US" dirty="0"/>
          </a:p>
          <a:p>
            <a:pPr lvl="0"/>
            <a:r>
              <a:rPr lang="en-GB" dirty="0"/>
              <a:t>Health education and counselling for the individual, family and community are integral parts of community health nursing.  </a:t>
            </a:r>
            <a:endParaRPr lang="en-US" dirty="0"/>
          </a:p>
          <a:p>
            <a:pPr lvl="0"/>
            <a:r>
              <a:rPr lang="en-GB" dirty="0"/>
              <a:t>Community health nursing services should be based on the identified needs of the patient and there should be continuity of services to the patient.  </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117</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6026256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410200"/>
          </a:xfrm>
        </p:spPr>
        <p:txBody>
          <a:bodyPr>
            <a:normAutofit fontScale="85000" lnSpcReduction="20000"/>
          </a:bodyPr>
          <a:lstStyle/>
          <a:p>
            <a:pPr lvl="0" algn="just"/>
            <a:r>
              <a:rPr lang="en-GB" dirty="0"/>
              <a:t>Community health nursing should work within the community’s culture and norms without compromising professionalism. </a:t>
            </a:r>
            <a:endParaRPr lang="en-US" dirty="0"/>
          </a:p>
          <a:p>
            <a:pPr lvl="0" algn="just"/>
            <a:r>
              <a:rPr lang="en-GB" dirty="0"/>
              <a:t>Community health nursing is a service and there should therefore be no room to demand favours, gifts or bribes from clients.  </a:t>
            </a:r>
            <a:endParaRPr lang="en-US" dirty="0"/>
          </a:p>
          <a:p>
            <a:pPr lvl="0" algn="just"/>
            <a:r>
              <a:rPr lang="en-GB" dirty="0"/>
              <a:t>Community health nursing is dynamic and the nurses should therefore actively participate in continuing professional development so as to keep abreast with new developments. </a:t>
            </a:r>
            <a:endParaRPr lang="en-US" dirty="0"/>
          </a:p>
          <a:p>
            <a:pPr lvl="0" algn="just"/>
            <a:r>
              <a:rPr lang="en-GB" dirty="0"/>
              <a:t>Community health nursing services should develop proper guidelines and maintain proper records and reports.</a:t>
            </a:r>
            <a:endParaRPr lang="en-US" dirty="0"/>
          </a:p>
          <a:p>
            <a:pPr algn="just"/>
            <a:r>
              <a:rPr lang="en-GB" dirty="0"/>
              <a:t> </a:t>
            </a:r>
            <a:endParaRPr lang="en-US" dirty="0"/>
          </a:p>
          <a:p>
            <a:pPr algn="just"/>
            <a:r>
              <a:rPr lang="en-GB" b="1" i="1" dirty="0"/>
              <a:t>Remember: The community health nurse must maintain ethics as well as a professional relationship with all the individuals and groups in the community, at all times.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118</a:t>
            </a:fld>
            <a:endParaRPr lang="en-US"/>
          </a:p>
        </p:txBody>
      </p:sp>
      <p:sp>
        <p:nvSpPr>
          <p:cNvPr id="5" name="Title 4"/>
          <p:cNvSpPr>
            <a:spLocks noGrp="1"/>
          </p:cNvSpPr>
          <p:nvPr>
            <p:ph type="title"/>
          </p:nvPr>
        </p:nvSpPr>
        <p:spPr>
          <a:xfrm>
            <a:off x="457200" y="274638"/>
            <a:ext cx="8229600" cy="7159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752056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10000"/>
          </a:bodyPr>
          <a:lstStyle/>
          <a:p>
            <a:pPr algn="just"/>
            <a:r>
              <a:rPr lang="en-GB" dirty="0" smtClean="0"/>
              <a:t>As </a:t>
            </a:r>
            <a:r>
              <a:rPr lang="en-GB" dirty="0"/>
              <a:t>a nurse, you have achieved the right to perform your duties through merit (formal training</a:t>
            </a:r>
            <a:r>
              <a:rPr lang="en-GB" dirty="0" smtClean="0"/>
              <a:t>).</a:t>
            </a:r>
          </a:p>
          <a:p>
            <a:pPr algn="just"/>
            <a:r>
              <a:rPr lang="en-GB" dirty="0" smtClean="0"/>
              <a:t> </a:t>
            </a:r>
            <a:r>
              <a:rPr lang="en-GB" dirty="0"/>
              <a:t>You are trained to play a certain part as a member of a health team which is bound by the legal and moral expectations of your profession. </a:t>
            </a:r>
            <a:endParaRPr lang="en-GB" dirty="0" smtClean="0"/>
          </a:p>
          <a:p>
            <a:pPr algn="just"/>
            <a:r>
              <a:rPr lang="en-GB" dirty="0" smtClean="0"/>
              <a:t>This </a:t>
            </a:r>
            <a:r>
              <a:rPr lang="en-GB" dirty="0"/>
              <a:t>is what you call your role. </a:t>
            </a:r>
            <a:br>
              <a:rPr lang="en-GB" dirty="0"/>
            </a:br>
            <a:r>
              <a:rPr lang="en-GB" dirty="0"/>
              <a:t>In your role as a nurse, you have developed ideas about what is appropriate to say or do within this role. </a:t>
            </a:r>
            <a:endParaRPr lang="en-GB" dirty="0" smtClean="0"/>
          </a:p>
          <a:p>
            <a:pPr algn="just"/>
            <a:r>
              <a:rPr lang="en-GB" dirty="0" smtClean="0"/>
              <a:t>The </a:t>
            </a:r>
            <a:r>
              <a:rPr lang="en-GB" dirty="0"/>
              <a:t>role of the community health nurse is to prevent illness and maximise the health of individuals in the community.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119</a:t>
            </a:fld>
            <a:endParaRPr lang="en-US"/>
          </a:p>
        </p:txBody>
      </p:sp>
      <p:sp>
        <p:nvSpPr>
          <p:cNvPr id="5" name="Title 4"/>
          <p:cNvSpPr>
            <a:spLocks noGrp="1"/>
          </p:cNvSpPr>
          <p:nvPr>
            <p:ph type="title"/>
          </p:nvPr>
        </p:nvSpPr>
        <p:spPr>
          <a:xfrm>
            <a:off x="457200" y="152400"/>
            <a:ext cx="8229600" cy="914400"/>
          </a:xfrm>
        </p:spPr>
        <p:txBody>
          <a:bodyPr>
            <a:normAutofit fontScale="90000"/>
          </a:bodyPr>
          <a:lstStyle/>
          <a:p>
            <a:r>
              <a:rPr lang="en-GB" sz="3100" dirty="0" smtClean="0"/>
              <a:t/>
            </a:r>
            <a:br>
              <a:rPr lang="en-GB" sz="3100" dirty="0" smtClean="0"/>
            </a:br>
            <a:r>
              <a:rPr lang="en-GB" sz="3100" dirty="0" smtClean="0"/>
              <a:t>The </a:t>
            </a:r>
            <a:r>
              <a:rPr lang="en-GB" sz="3100" dirty="0"/>
              <a:t>Roles and Functions of a Community Health Nurse</a:t>
            </a:r>
            <a:r>
              <a:rPr lang="en-US" dirty="0"/>
              <a:t/>
            </a:r>
            <a:br>
              <a:rPr lang="en-US" dirty="0"/>
            </a:br>
            <a:endParaRPr lang="en-US" dirty="0"/>
          </a:p>
        </p:txBody>
      </p:sp>
    </p:spTree>
    <p:extLst>
      <p:ext uri="{BB962C8B-B14F-4D97-AF65-F5344CB8AC3E}">
        <p14:creationId xmlns:p14="http://schemas.microsoft.com/office/powerpoint/2010/main" val="2374548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Font typeface="Wingdings" pitchFamily="2" charset="2"/>
              <a:buChar char="v"/>
            </a:pPr>
            <a:r>
              <a:rPr lang="en-US" sz="3600" dirty="0" smtClean="0"/>
              <a:t>Each </a:t>
            </a:r>
            <a:r>
              <a:rPr lang="en-US" sz="3600" dirty="0"/>
              <a:t>person has a personal perception of health. Some people describe their state of health as good even though they may actually have one or more diagnosed illness (</a:t>
            </a:r>
            <a:r>
              <a:rPr lang="en-US" sz="3600" dirty="0" err="1"/>
              <a:t>es</a:t>
            </a:r>
            <a:r>
              <a:rPr lang="en-US" sz="3600" dirty="0"/>
              <a:t>). That is because each person perceives health in relation to personal expectations and values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12</a:t>
            </a:fld>
            <a:endParaRPr lang="en-US"/>
          </a:p>
        </p:txBody>
      </p:sp>
    </p:spTree>
    <p:extLst>
      <p:ext uri="{BB962C8B-B14F-4D97-AF65-F5344CB8AC3E}">
        <p14:creationId xmlns:p14="http://schemas.microsoft.com/office/powerpoint/2010/main" val="163940945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lstStyle/>
          <a:p>
            <a:pPr algn="just"/>
            <a:r>
              <a:rPr lang="en-GB" dirty="0"/>
              <a:t>Your function, on the other hand, refers to the job that you are expected to perform as a nurse. </a:t>
            </a:r>
            <a:endParaRPr lang="en-GB" dirty="0" smtClean="0"/>
          </a:p>
          <a:p>
            <a:pPr algn="just"/>
            <a:r>
              <a:rPr lang="en-GB" dirty="0" smtClean="0"/>
              <a:t>That </a:t>
            </a:r>
            <a:r>
              <a:rPr lang="en-GB" dirty="0"/>
              <a:t>is, the broad areas of responsibility which you assume as a nurse</a:t>
            </a:r>
            <a:r>
              <a:rPr lang="en-GB" dirty="0" smtClean="0"/>
              <a:t>.</a:t>
            </a:r>
          </a:p>
          <a:p>
            <a:pPr algn="just"/>
            <a:r>
              <a:rPr lang="en-GB" dirty="0" smtClean="0"/>
              <a:t> </a:t>
            </a:r>
            <a:r>
              <a:rPr lang="en-GB" dirty="0"/>
              <a:t>Your functions as a nurse may vary according to your training, experience, and designation. </a:t>
            </a:r>
            <a:endParaRPr lang="en-GB" dirty="0" smtClean="0"/>
          </a:p>
          <a:p>
            <a:pPr algn="just"/>
            <a:r>
              <a:rPr lang="en-GB" dirty="0" smtClean="0"/>
              <a:t>The </a:t>
            </a:r>
            <a:r>
              <a:rPr lang="en-GB" dirty="0"/>
              <a:t>functions of a community health nurse are many and emanate from your role.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120</a:t>
            </a:fld>
            <a:endParaRPr lang="en-US"/>
          </a:p>
        </p:txBody>
      </p:sp>
      <p:sp>
        <p:nvSpPr>
          <p:cNvPr id="5" name="Title 4"/>
          <p:cNvSpPr>
            <a:spLocks noGrp="1"/>
          </p:cNvSpPr>
          <p:nvPr>
            <p:ph type="title"/>
          </p:nvPr>
        </p:nvSpPr>
        <p:spPr>
          <a:xfrm>
            <a:off x="457200" y="274638"/>
            <a:ext cx="8229600" cy="6397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57060901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86400"/>
          </a:xfrm>
        </p:spPr>
        <p:txBody>
          <a:bodyPr>
            <a:normAutofit fontScale="92500" lnSpcReduction="20000"/>
          </a:bodyPr>
          <a:lstStyle/>
          <a:p>
            <a:pPr marL="109728" indent="0" algn="just" fontAlgn="ctr">
              <a:buNone/>
            </a:pPr>
            <a:r>
              <a:rPr lang="en-US" b="1" dirty="0"/>
              <a:t>Advocator</a:t>
            </a:r>
            <a:endParaRPr lang="en-US" dirty="0"/>
          </a:p>
          <a:p>
            <a:pPr algn="just" fontAlgn="ctr"/>
            <a:r>
              <a:rPr lang="en-US" b="1" dirty="0"/>
              <a:t>Advise the health care providers, planners and other agencies on the needs/problems of the community.</a:t>
            </a:r>
            <a:endParaRPr lang="en-US" dirty="0"/>
          </a:p>
          <a:p>
            <a:pPr marL="109728" indent="0" algn="just" fontAlgn="ctr">
              <a:buNone/>
            </a:pPr>
            <a:r>
              <a:rPr lang="en-US" b="1" dirty="0"/>
              <a:t>Advisor</a:t>
            </a:r>
            <a:endParaRPr lang="en-US" dirty="0"/>
          </a:p>
          <a:p>
            <a:pPr algn="just" fontAlgn="ctr"/>
            <a:r>
              <a:rPr lang="en-US" dirty="0"/>
              <a:t>Sharing technical health information with individual families and communities.</a:t>
            </a:r>
          </a:p>
          <a:p>
            <a:pPr marL="109728" indent="0" algn="just" fontAlgn="ctr">
              <a:buNone/>
            </a:pPr>
            <a:r>
              <a:rPr lang="en-US" b="1" dirty="0"/>
              <a:t>Health educator</a:t>
            </a:r>
            <a:endParaRPr lang="en-US" dirty="0"/>
          </a:p>
          <a:p>
            <a:pPr algn="just" fontAlgn="ctr"/>
            <a:r>
              <a:rPr lang="en-US" dirty="0"/>
              <a:t>Teaching individuals and families how to prevent disease and improve </a:t>
            </a:r>
            <a:br>
              <a:rPr lang="en-US" dirty="0"/>
            </a:br>
            <a:r>
              <a:rPr lang="en-US" dirty="0"/>
              <a:t>their health.</a:t>
            </a:r>
          </a:p>
          <a:p>
            <a:pPr marL="109728" indent="0" algn="just" fontAlgn="ctr">
              <a:buNone/>
            </a:pPr>
            <a:r>
              <a:rPr lang="en-US" b="1" dirty="0"/>
              <a:t>Assessor/Identifier</a:t>
            </a:r>
            <a:endParaRPr lang="en-US" dirty="0"/>
          </a:p>
          <a:p>
            <a:pPr algn="just" fontAlgn="ctr"/>
            <a:r>
              <a:rPr lang="en-US" dirty="0"/>
              <a:t>Assessing the health status of the community. Identifying existing and potential health needs/problems and resources in the community.</a:t>
            </a:r>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121</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2664991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normAutofit fontScale="92500" lnSpcReduction="10000"/>
          </a:bodyPr>
          <a:lstStyle/>
          <a:p>
            <a:pPr marL="109728" indent="0" algn="just" fontAlgn="ctr">
              <a:buNone/>
            </a:pPr>
            <a:r>
              <a:rPr lang="en-US" b="1" dirty="0"/>
              <a:t>Manager</a:t>
            </a:r>
            <a:endParaRPr lang="en-US" dirty="0"/>
          </a:p>
          <a:p>
            <a:pPr algn="just" fontAlgn="ctr"/>
            <a:r>
              <a:rPr lang="en-US" b="1" dirty="0" err="1"/>
              <a:t>Organising</a:t>
            </a:r>
            <a:r>
              <a:rPr lang="en-US" b="1" dirty="0"/>
              <a:t> and managing health care programs, being a team leader for nursing and supervising community health nursing activities.</a:t>
            </a:r>
            <a:endParaRPr lang="en-US" dirty="0"/>
          </a:p>
          <a:p>
            <a:pPr marL="109728" indent="0" algn="just" fontAlgn="ctr">
              <a:buNone/>
            </a:pPr>
            <a:r>
              <a:rPr lang="en-US" b="1" dirty="0"/>
              <a:t>Implementer</a:t>
            </a:r>
            <a:endParaRPr lang="en-US" dirty="0"/>
          </a:p>
          <a:p>
            <a:pPr algn="just" fontAlgn="ctr"/>
            <a:r>
              <a:rPr lang="en-US" dirty="0"/>
              <a:t>Implementing community health action/programs in collaboration with the other stakeholders in community health</a:t>
            </a:r>
            <a:r>
              <a:rPr lang="en-US" dirty="0" smtClean="0"/>
              <a:t>.</a:t>
            </a:r>
          </a:p>
          <a:p>
            <a:pPr algn="just" fontAlgn="ctr"/>
            <a:r>
              <a:rPr lang="en-US" dirty="0" smtClean="0"/>
              <a:t> </a:t>
            </a:r>
            <a:r>
              <a:rPr lang="en-US" dirty="0"/>
              <a:t>Creating community awareness and interest in their health. </a:t>
            </a:r>
            <a:endParaRPr lang="en-US" dirty="0" smtClean="0"/>
          </a:p>
          <a:p>
            <a:pPr algn="just" fontAlgn="ctr"/>
            <a:r>
              <a:rPr lang="en-US" dirty="0" smtClean="0"/>
              <a:t>Developing </a:t>
            </a:r>
            <a:r>
              <a:rPr lang="en-US" dirty="0"/>
              <a:t>the community’s ability to assess their health status and resources. </a:t>
            </a:r>
            <a:endParaRPr lang="en-US" dirty="0" smtClean="0"/>
          </a:p>
          <a:p>
            <a:pPr algn="just" fontAlgn="ctr"/>
            <a:r>
              <a:rPr lang="en-US" dirty="0" smtClean="0"/>
              <a:t>Sharing </a:t>
            </a:r>
            <a:r>
              <a:rPr lang="en-US" dirty="0"/>
              <a:t>knowledge and skills with the community on how to improve their health and to prevent illness.</a:t>
            </a:r>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122</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7131141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lnSpcReduction="20000"/>
          </a:bodyPr>
          <a:lstStyle/>
          <a:p>
            <a:pPr marL="109728" indent="0" algn="just" fontAlgn="ctr">
              <a:buNone/>
            </a:pPr>
            <a:r>
              <a:rPr lang="en-US" b="1" dirty="0"/>
              <a:t>Planner</a:t>
            </a:r>
            <a:endParaRPr lang="en-US" dirty="0"/>
          </a:p>
          <a:p>
            <a:pPr algn="just" fontAlgn="ctr"/>
            <a:r>
              <a:rPr lang="en-US" b="1" dirty="0"/>
              <a:t>Planning for health action with the other health team members and</a:t>
            </a:r>
            <a:br>
              <a:rPr lang="en-US" b="1" dirty="0"/>
            </a:br>
            <a:r>
              <a:rPr lang="en-US" b="1" dirty="0"/>
              <a:t>community members.</a:t>
            </a:r>
            <a:endParaRPr lang="en-US" dirty="0"/>
          </a:p>
          <a:p>
            <a:pPr marL="109728" indent="0" algn="just" fontAlgn="ctr">
              <a:buNone/>
            </a:pPr>
            <a:r>
              <a:rPr lang="en-US" b="1" dirty="0"/>
              <a:t>Evaluator</a:t>
            </a:r>
            <a:endParaRPr lang="en-US" dirty="0"/>
          </a:p>
          <a:p>
            <a:pPr algn="just" fontAlgn="ctr"/>
            <a:r>
              <a:rPr lang="en-US" dirty="0"/>
              <a:t>Evaluating the performance and the outcome of community health activities.</a:t>
            </a:r>
          </a:p>
          <a:p>
            <a:pPr marL="109728" indent="0" algn="just" fontAlgn="ctr">
              <a:buNone/>
            </a:pPr>
            <a:r>
              <a:rPr lang="en-US" b="1" dirty="0"/>
              <a:t>Researcher</a:t>
            </a:r>
            <a:endParaRPr lang="en-US" dirty="0"/>
          </a:p>
          <a:p>
            <a:pPr algn="just" fontAlgn="ctr"/>
            <a:r>
              <a:rPr lang="en-US" dirty="0"/>
              <a:t>Carrying out surveys, studies and research to identify problems related to </a:t>
            </a:r>
            <a:br>
              <a:rPr lang="en-US" dirty="0"/>
            </a:br>
            <a:r>
              <a:rPr lang="en-US" dirty="0"/>
              <a:t>your work.</a:t>
            </a:r>
          </a:p>
          <a:p>
            <a:pPr marL="109728" indent="0" algn="just" fontAlgn="ctr">
              <a:buNone/>
            </a:pPr>
            <a:r>
              <a:rPr lang="en-US" b="1" dirty="0"/>
              <a:t>Trainer</a:t>
            </a:r>
            <a:endParaRPr lang="en-US" dirty="0"/>
          </a:p>
          <a:p>
            <a:pPr algn="just" fontAlgn="ctr"/>
            <a:r>
              <a:rPr lang="en-US" dirty="0"/>
              <a:t>Training other community health workers, both designated and voluntary community-based health workers.</a:t>
            </a:r>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123</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8814708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dirty="0" smtClean="0">
                <a:latin typeface="Algerian" pitchFamily="82" charset="0"/>
              </a:rPr>
              <a:t>END</a:t>
            </a:r>
            <a:endParaRPr lang="en-US" dirty="0">
              <a:latin typeface="Algerian" pitchFamily="82" charset="0"/>
            </a:endParaRPr>
          </a:p>
        </p:txBody>
      </p:sp>
      <p:sp>
        <p:nvSpPr>
          <p:cNvPr id="7" name="Subtitle 6"/>
          <p:cNvSpPr>
            <a:spLocks noGrp="1"/>
          </p:cNvSpPr>
          <p:nvPr>
            <p:ph type="subTitle" idx="1"/>
          </p:nvPr>
        </p:nvSpPr>
        <p:spPr>
          <a:xfrm>
            <a:off x="609600" y="3581400"/>
            <a:ext cx="7772400" cy="1199704"/>
          </a:xfrm>
        </p:spPr>
        <p:txBody>
          <a:bodyPr>
            <a:normAutofit/>
          </a:bodyPr>
          <a:lstStyle/>
          <a:p>
            <a:pPr algn="ctr"/>
            <a:r>
              <a:rPr lang="en-US" sz="3600" dirty="0" smtClean="0">
                <a:latin typeface="Algerian" pitchFamily="82" charset="0"/>
              </a:rPr>
              <a:t>Thank you</a:t>
            </a:r>
            <a:endParaRPr lang="en-US" sz="3600" dirty="0">
              <a:latin typeface="Algerian" pitchFamily="82" charset="0"/>
            </a:endParaRPr>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124</a:t>
            </a:fld>
            <a:endParaRPr lang="en-US"/>
          </a:p>
        </p:txBody>
      </p:sp>
    </p:spTree>
    <p:extLst>
      <p:ext uri="{BB962C8B-B14F-4D97-AF65-F5344CB8AC3E}">
        <p14:creationId xmlns:p14="http://schemas.microsoft.com/office/powerpoint/2010/main" val="949178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lnSpcReduction="10000"/>
          </a:bodyPr>
          <a:lstStyle/>
          <a:p>
            <a:pPr algn="just">
              <a:buFont typeface="Wingdings" pitchFamily="2" charset="2"/>
              <a:buChar char="v"/>
            </a:pPr>
            <a:r>
              <a:rPr lang="en-US" dirty="0"/>
              <a:t>The concept of health must allow </a:t>
            </a:r>
            <a:r>
              <a:rPr lang="en-US" dirty="0" smtClean="0"/>
              <a:t>for </a:t>
            </a:r>
            <a:r>
              <a:rPr lang="en-US" dirty="0"/>
              <a:t>individual variability</a:t>
            </a:r>
            <a:r>
              <a:rPr lang="en-US" dirty="0" smtClean="0"/>
              <a:t>.</a:t>
            </a:r>
          </a:p>
          <a:p>
            <a:pPr algn="just">
              <a:buFont typeface="Wingdings" pitchFamily="2" charset="2"/>
              <a:buChar char="v"/>
            </a:pPr>
            <a:r>
              <a:rPr lang="en-US" dirty="0" smtClean="0"/>
              <a:t> </a:t>
            </a:r>
            <a:r>
              <a:rPr lang="en-US" dirty="0"/>
              <a:t>Health is a dynamic state in which the person is constantly adapting to changes in the internal and external environments. For example, a person may see himself/herself as healthy while experiencing a respiratory infection.  </a:t>
            </a:r>
          </a:p>
          <a:p>
            <a:pPr algn="just">
              <a:buFont typeface="Wingdings" pitchFamily="2" charset="2"/>
              <a:buChar char="v"/>
            </a:pPr>
            <a:r>
              <a:rPr lang="en-US" dirty="0"/>
              <a:t>Wellness is a life – style aimed at achieving physical, emotional, intellectual, spiritual and environmental well being</a:t>
            </a:r>
            <a:r>
              <a:rPr lang="en-US" dirty="0" smtClean="0"/>
              <a:t>.</a:t>
            </a:r>
          </a:p>
          <a:p>
            <a:pPr algn="just">
              <a:buFont typeface="Wingdings" pitchFamily="2" charset="2"/>
              <a:buChar char="v"/>
            </a:pPr>
            <a:r>
              <a:rPr lang="en-US" dirty="0" smtClean="0"/>
              <a:t> </a:t>
            </a:r>
            <a:r>
              <a:rPr lang="en-US" dirty="0"/>
              <a:t>The use of wellness measures can increase stamina, energy and self – esteem, then enhance quality of life.  </a:t>
            </a:r>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13</a:t>
            </a:fld>
            <a:endParaRPr lang="en-US"/>
          </a:p>
        </p:txBody>
      </p:sp>
    </p:spTree>
    <p:extLst>
      <p:ext uri="{BB962C8B-B14F-4D97-AF65-F5344CB8AC3E}">
        <p14:creationId xmlns:p14="http://schemas.microsoft.com/office/powerpoint/2010/main" val="3656392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buFont typeface="Wingdings" pitchFamily="2" charset="2"/>
              <a:buChar char="v"/>
            </a:pPr>
            <a:r>
              <a:rPr lang="en-US" sz="3200" dirty="0"/>
              <a:t>The concept of wellness also allows for individual variability. </a:t>
            </a:r>
            <a:endParaRPr lang="en-US" sz="3200" dirty="0" smtClean="0"/>
          </a:p>
          <a:p>
            <a:pPr algn="just">
              <a:buFont typeface="Wingdings" pitchFamily="2" charset="2"/>
              <a:buChar char="v"/>
            </a:pPr>
            <a:r>
              <a:rPr lang="en-US" sz="3200" dirty="0" smtClean="0"/>
              <a:t>Wellness </a:t>
            </a:r>
            <a:r>
              <a:rPr lang="en-US" sz="3200" dirty="0"/>
              <a:t>can be thought of a balance of the physical, emotional, psychological, social and spiritual aspects of </a:t>
            </a:r>
            <a:r>
              <a:rPr lang="en-US" sz="3200" dirty="0" err="1"/>
              <a:t>aperson’s</a:t>
            </a:r>
            <a:r>
              <a:rPr lang="en-US" sz="3200" dirty="0"/>
              <a:t> life</a:t>
            </a:r>
            <a:r>
              <a:rPr lang="en-US" sz="3200" dirty="0" smtClean="0"/>
              <a:t>.</a:t>
            </a:r>
          </a:p>
          <a:p>
            <a:pPr algn="just">
              <a:buFont typeface="Wingdings" pitchFamily="2" charset="2"/>
              <a:buChar char="v"/>
            </a:pPr>
            <a:r>
              <a:rPr lang="en-US" sz="3200" dirty="0" smtClean="0"/>
              <a:t> </a:t>
            </a:r>
            <a:r>
              <a:rPr lang="en-US" sz="3200" dirty="0"/>
              <a:t>This is a dynamic state. Each person would define wellness in relation to personal </a:t>
            </a:r>
            <a:r>
              <a:rPr lang="en-US" sz="3200" dirty="0" smtClean="0"/>
              <a:t>expectations</a:t>
            </a:r>
            <a:endParaRPr lang="en-US" sz="3200"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14</a:t>
            </a:fld>
            <a:endParaRPr lang="en-US"/>
          </a:p>
        </p:txBody>
      </p:sp>
    </p:spTree>
    <p:extLst>
      <p:ext uri="{BB962C8B-B14F-4D97-AF65-F5344CB8AC3E}">
        <p14:creationId xmlns:p14="http://schemas.microsoft.com/office/powerpoint/2010/main" val="8586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rmAutofit/>
          </a:bodyPr>
          <a:lstStyle/>
          <a:p>
            <a:pPr>
              <a:buFont typeface="Wingdings" pitchFamily="2" charset="2"/>
              <a:buChar char="v"/>
            </a:pPr>
            <a:r>
              <a:rPr lang="en-US" sz="2800" dirty="0" smtClean="0"/>
              <a:t>Wellness </a:t>
            </a:r>
            <a:r>
              <a:rPr lang="en-US" sz="2800" dirty="0"/>
              <a:t>behaviors are those that promote healthy functioning and help prevent illness. </a:t>
            </a:r>
          </a:p>
          <a:p>
            <a:pPr>
              <a:buFont typeface="Wingdings" pitchFamily="2" charset="2"/>
              <a:buChar char="v"/>
            </a:pPr>
            <a:r>
              <a:rPr lang="en-US" sz="2800" dirty="0"/>
              <a:t>These include, for example, stress management, nutritional awareness, and physical fitness.  </a:t>
            </a:r>
            <a:endParaRPr lang="en-US" sz="2800" dirty="0" smtClean="0"/>
          </a:p>
          <a:p>
            <a:pPr>
              <a:buFont typeface="Wingdings" pitchFamily="2" charset="2"/>
              <a:buChar char="v"/>
            </a:pPr>
            <a:r>
              <a:rPr lang="en-US" sz="2800" dirty="0" smtClean="0"/>
              <a:t> </a:t>
            </a:r>
            <a:r>
              <a:rPr lang="en-US" sz="2800" dirty="0"/>
              <a:t>Health and illness Rather than focusing on curing illnesses, community based nursing care focuses on promoting health and preventing illness</a:t>
            </a:r>
            <a:r>
              <a:rPr lang="en-US" sz="2800" dirty="0" smtClean="0"/>
              <a:t>.</a:t>
            </a:r>
          </a:p>
          <a:p>
            <a:pPr>
              <a:buFont typeface="Wingdings" pitchFamily="2" charset="2"/>
              <a:buChar char="v"/>
            </a:pPr>
            <a:r>
              <a:rPr lang="en-US" sz="2800" dirty="0" smtClean="0"/>
              <a:t> </a:t>
            </a:r>
            <a:r>
              <a:rPr lang="en-US" sz="2800" dirty="0"/>
              <a:t>This holistic philosophy therefore differs greatly from that of the acute care setting.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15</a:t>
            </a:fld>
            <a:endParaRPr lang="en-US"/>
          </a:p>
        </p:txBody>
      </p:sp>
    </p:spTree>
    <p:extLst>
      <p:ext uri="{BB962C8B-B14F-4D97-AF65-F5344CB8AC3E}">
        <p14:creationId xmlns:p14="http://schemas.microsoft.com/office/powerpoint/2010/main" val="1493261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a:bodyPr>
          <a:lstStyle/>
          <a:p>
            <a:pPr algn="just">
              <a:buFont typeface="Wingdings" pitchFamily="2" charset="2"/>
              <a:buChar char="v"/>
            </a:pPr>
            <a:r>
              <a:rPr lang="en-US" sz="2800" dirty="0" smtClean="0">
                <a:latin typeface="Times New Roman" pitchFamily="18" charset="0"/>
                <a:cs typeface="Times New Roman" pitchFamily="18" charset="0"/>
              </a:rPr>
              <a:t>Improvement of health is not seen as an outcome of the amount and type of medical services or the size of the hospital. </a:t>
            </a:r>
          </a:p>
          <a:p>
            <a:pPr algn="just">
              <a:buFont typeface="Wingdings" pitchFamily="2" charset="2"/>
              <a:buChar char="v"/>
            </a:pPr>
            <a:r>
              <a:rPr lang="en-US" sz="2800" dirty="0" smtClean="0">
                <a:latin typeface="Times New Roman" pitchFamily="18" charset="0"/>
                <a:cs typeface="Times New Roman" pitchFamily="18" charset="0"/>
              </a:rPr>
              <a:t>Care provided in acute care setting is usually directed at resolving immediate health problems</a:t>
            </a:r>
          </a:p>
          <a:p>
            <a:pPr algn="just">
              <a:buFont typeface="Wingdings" pitchFamily="2" charset="2"/>
              <a:buChar char="v"/>
            </a:pPr>
            <a:r>
              <a:rPr lang="en-US" sz="2800" dirty="0" smtClean="0">
                <a:latin typeface="Times New Roman" pitchFamily="18" charset="0"/>
                <a:cs typeface="Times New Roman" pitchFamily="18" charset="0"/>
              </a:rPr>
              <a:t> In the community, care focuses on maximizing individual potential for self-care regardless of any injury or illness. </a:t>
            </a:r>
          </a:p>
          <a:p>
            <a:pPr algn="just">
              <a:buFont typeface="Wingdings" pitchFamily="2" charset="2"/>
              <a:buChar char="v"/>
            </a:pPr>
            <a:r>
              <a:rPr lang="en-US" sz="2800" dirty="0" smtClean="0">
                <a:latin typeface="Times New Roman" pitchFamily="18" charset="0"/>
                <a:cs typeface="Times New Roman" pitchFamily="18" charset="0"/>
              </a:rPr>
              <a:t>The client assumes responsibility for health care decisions and care provision. Where health is the essence of care, the client’s ability to function becomes the primary concern.</a:t>
            </a:r>
          </a:p>
          <a:p>
            <a:endParaRPr lang="en-US" dirty="0" smtClean="0"/>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16</a:t>
            </a:fld>
            <a:endParaRPr lang="en-US"/>
          </a:p>
        </p:txBody>
      </p:sp>
    </p:spTree>
    <p:extLst>
      <p:ext uri="{BB962C8B-B14F-4D97-AF65-F5344CB8AC3E}">
        <p14:creationId xmlns:p14="http://schemas.microsoft.com/office/powerpoint/2010/main" val="3161565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dirty="0" smtClean="0"/>
              <a:t> Educational and community based programs can be designed to address life- style.</a:t>
            </a:r>
          </a:p>
          <a:p>
            <a:pPr algn="just"/>
            <a:r>
              <a:rPr lang="en-US" dirty="0" smtClean="0"/>
              <a:t> Health protection strategies relate to environmental or regulatory measures that confer protection on large population groups. </a:t>
            </a:r>
          </a:p>
          <a:p>
            <a:pPr algn="just"/>
            <a:r>
              <a:rPr lang="en-US" dirty="0" smtClean="0"/>
              <a:t>Health protection involves a community wide focus. </a:t>
            </a:r>
          </a:p>
          <a:p>
            <a:pPr algn="just"/>
            <a:r>
              <a:rPr lang="en-US" dirty="0" smtClean="0"/>
              <a:t>Preventive services include counseling, </a:t>
            </a:r>
            <a:r>
              <a:rPr lang="en-US" dirty="0" err="1" smtClean="0"/>
              <a:t>screening,immunization,or</a:t>
            </a:r>
            <a:r>
              <a:rPr lang="en-US" dirty="0" smtClean="0"/>
              <a:t> </a:t>
            </a:r>
            <a:r>
              <a:rPr lang="en-US" dirty="0" err="1" smtClean="0"/>
              <a:t>chemoprophylactic</a:t>
            </a:r>
            <a:r>
              <a:rPr lang="en-US" dirty="0" smtClean="0"/>
              <a:t> interventions for individuals in clinical settings.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17</a:t>
            </a:fld>
            <a:endParaRPr lang="en-US"/>
          </a:p>
        </p:txBody>
      </p:sp>
    </p:spTree>
    <p:extLst>
      <p:ext uri="{BB962C8B-B14F-4D97-AF65-F5344CB8AC3E}">
        <p14:creationId xmlns:p14="http://schemas.microsoft.com/office/powerpoint/2010/main" val="1809253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77500" lnSpcReduction="20000"/>
          </a:bodyPr>
          <a:lstStyle/>
          <a:p>
            <a:pPr marL="0" indent="0" algn="just">
              <a:buNone/>
            </a:pPr>
            <a:r>
              <a:rPr lang="en-US" sz="3300" b="1" dirty="0"/>
              <a:t>Community </a:t>
            </a:r>
            <a:r>
              <a:rPr lang="en-US" sz="3300" b="1" dirty="0" smtClean="0"/>
              <a:t>Health</a:t>
            </a:r>
          </a:p>
          <a:p>
            <a:pPr algn="just">
              <a:buFont typeface="Wingdings" pitchFamily="2" charset="2"/>
              <a:buChar char="v"/>
            </a:pPr>
            <a:r>
              <a:rPr lang="en-US" sz="3300" dirty="0" smtClean="0"/>
              <a:t>The identification of needs and the protection and improvement of collective health within a geographically defined area.</a:t>
            </a:r>
          </a:p>
          <a:p>
            <a:pPr marL="0" indent="0" algn="just">
              <a:buNone/>
            </a:pPr>
            <a:r>
              <a:rPr lang="en-US" sz="3300" b="1" dirty="0"/>
              <a:t>Nursing:</a:t>
            </a:r>
          </a:p>
          <a:p>
            <a:pPr algn="just">
              <a:buFont typeface="Wingdings" pitchFamily="2" charset="2"/>
              <a:buChar char="v"/>
            </a:pPr>
            <a:r>
              <a:rPr lang="en-US" sz="3300" dirty="0" smtClean="0"/>
              <a:t>Encompasses </a:t>
            </a:r>
            <a:r>
              <a:rPr lang="en-US" sz="3300" dirty="0"/>
              <a:t>autonomous and collaborative care of individuals of all ages, families, groups and communities, sick or well and in all setting</a:t>
            </a:r>
            <a:r>
              <a:rPr lang="en-US" sz="3300" dirty="0" smtClean="0"/>
              <a:t>.</a:t>
            </a:r>
          </a:p>
          <a:p>
            <a:pPr algn="just">
              <a:buFont typeface="Wingdings" pitchFamily="2" charset="2"/>
              <a:buChar char="v"/>
            </a:pPr>
            <a:r>
              <a:rPr lang="en-US" sz="3300" dirty="0" smtClean="0"/>
              <a:t>Includes </a:t>
            </a:r>
            <a:r>
              <a:rPr lang="en-US" sz="3300" dirty="0"/>
              <a:t>the promotion of health, prevention of illness, and the care of ill, disabled, and dying people</a:t>
            </a:r>
            <a:r>
              <a:rPr lang="en-US" sz="3300" dirty="0" smtClean="0"/>
              <a:t>.</a:t>
            </a:r>
          </a:p>
          <a:p>
            <a:pPr algn="just">
              <a:buFont typeface="Wingdings" pitchFamily="2" charset="2"/>
              <a:buChar char="v"/>
            </a:pPr>
            <a:r>
              <a:rPr lang="en-US" sz="3300" dirty="0" smtClean="0"/>
              <a:t> </a:t>
            </a:r>
            <a:r>
              <a:rPr lang="en-US" sz="3300" dirty="0"/>
              <a:t>Advocacy, promotion of a safe environment, research, participation in shaping health policy and in patient and health systems management, and education are also key nursing roles (ICN, 2002).</a:t>
            </a:r>
          </a:p>
          <a:p>
            <a:pPr>
              <a:buFont typeface="Wingdings" pitchFamily="2" charset="2"/>
              <a:buChar char="v"/>
            </a:pPr>
            <a:endParaRPr lang="en-US" dirty="0"/>
          </a:p>
        </p:txBody>
      </p:sp>
      <p:sp>
        <p:nvSpPr>
          <p:cNvPr id="2" name="Title 1"/>
          <p:cNvSpPr>
            <a:spLocks noGrp="1"/>
          </p:cNvSpPr>
          <p:nvPr>
            <p:ph type="title"/>
          </p:nvPr>
        </p:nvSpPr>
        <p:spPr>
          <a:xfrm>
            <a:off x="457200" y="152400"/>
            <a:ext cx="8229600" cy="457200"/>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18</a:t>
            </a:fld>
            <a:endParaRPr lang="en-US"/>
          </a:p>
        </p:txBody>
      </p:sp>
    </p:spTree>
    <p:extLst>
      <p:ext uri="{BB962C8B-B14F-4D97-AF65-F5344CB8AC3E}">
        <p14:creationId xmlns:p14="http://schemas.microsoft.com/office/powerpoint/2010/main" val="99394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buFont typeface="Wingdings" pitchFamily="2" charset="2"/>
              <a:buChar char="v"/>
            </a:pPr>
            <a:r>
              <a:rPr lang="en-US" dirty="0"/>
              <a:t>D</a:t>
            </a:r>
            <a:r>
              <a:rPr lang="en-US" dirty="0" smtClean="0"/>
              <a:t>efined as the synthesis of nursing and public health practice applied to promoting and protecting the health of population.  </a:t>
            </a:r>
          </a:p>
          <a:p>
            <a:pPr algn="just">
              <a:buFont typeface="Wingdings" pitchFamily="2" charset="2"/>
              <a:buChar char="v"/>
            </a:pPr>
            <a:r>
              <a:rPr lang="en-US" dirty="0" smtClean="0"/>
              <a:t>A specialized field of nursing that focuses on the health needs of communities, aggregates, and in particular vulnerable populations. </a:t>
            </a:r>
            <a:endParaRPr lang="en-US" dirty="0"/>
          </a:p>
          <a:p>
            <a:pPr algn="just">
              <a:buFont typeface="Wingdings" pitchFamily="2" charset="2"/>
              <a:buChar char="v"/>
            </a:pPr>
            <a:r>
              <a:rPr lang="en-US" dirty="0" smtClean="0"/>
              <a:t>A practice that is continuous and comprehensive directed towards all groups of community members. </a:t>
            </a:r>
            <a:endParaRPr lang="en-US" dirty="0"/>
          </a:p>
          <a:p>
            <a:pPr algn="just">
              <a:buFont typeface="Wingdings" pitchFamily="2" charset="2"/>
              <a:buChar char="v"/>
            </a:pPr>
            <a:r>
              <a:rPr lang="en-US" dirty="0" smtClean="0"/>
              <a:t>Combines all the basic elements of professional, clinical nursing with public health and community practice. </a:t>
            </a:r>
            <a:r>
              <a:rPr lang="en-US" dirty="0"/>
              <a:t>S</a:t>
            </a:r>
            <a:r>
              <a:rPr lang="en-US" dirty="0" smtClean="0"/>
              <a:t>ynthesizes the body of knowledge from public health science and professional nursing theories to improve the health of communities.</a:t>
            </a:r>
          </a:p>
          <a:p>
            <a:endParaRPr lang="en-US" dirty="0"/>
          </a:p>
        </p:txBody>
      </p:sp>
      <p:sp>
        <p:nvSpPr>
          <p:cNvPr id="2" name="Title 1"/>
          <p:cNvSpPr>
            <a:spLocks noGrp="1"/>
          </p:cNvSpPr>
          <p:nvPr>
            <p:ph type="title"/>
          </p:nvPr>
        </p:nvSpPr>
        <p:spPr>
          <a:xfrm>
            <a:off x="457200" y="152400"/>
            <a:ext cx="8229600" cy="685800"/>
          </a:xfrm>
        </p:spPr>
        <p:txBody>
          <a:bodyPr>
            <a:normAutofit fontScale="90000"/>
          </a:bodyPr>
          <a:lstStyle/>
          <a:p>
            <a:r>
              <a:rPr lang="en-US" b="1" dirty="0" smtClean="0"/>
              <a:t/>
            </a:r>
            <a:br>
              <a:rPr lang="en-US" b="1" dirty="0" smtClean="0"/>
            </a:br>
            <a:r>
              <a:rPr lang="en-US" b="1" dirty="0" smtClean="0"/>
              <a:t>Community </a:t>
            </a:r>
            <a:r>
              <a:rPr lang="en-US" b="1" dirty="0"/>
              <a:t>health Nursing</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19</a:t>
            </a:fld>
            <a:endParaRPr lang="en-US"/>
          </a:p>
        </p:txBody>
      </p:sp>
    </p:spTree>
    <p:extLst>
      <p:ext uri="{BB962C8B-B14F-4D97-AF65-F5344CB8AC3E}">
        <p14:creationId xmlns:p14="http://schemas.microsoft.com/office/powerpoint/2010/main" val="2744737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81600"/>
          </a:xfrm>
        </p:spPr>
        <p:txBody>
          <a:bodyPr>
            <a:normAutofit/>
          </a:bodyPr>
          <a:lstStyle/>
          <a:p>
            <a:pPr marL="0" indent="0" algn="just">
              <a:buNone/>
            </a:pPr>
            <a:r>
              <a:rPr lang="en-US" sz="2800" dirty="0" smtClean="0">
                <a:latin typeface="Times New Roman" pitchFamily="18" charset="0"/>
                <a:cs typeface="Times New Roman" pitchFamily="18" charset="0"/>
              </a:rPr>
              <a:t>On </a:t>
            </a:r>
            <a:r>
              <a:rPr lang="en-US" sz="2800" dirty="0">
                <a:latin typeface="Times New Roman" pitchFamily="18" charset="0"/>
                <a:cs typeface="Times New Roman" pitchFamily="18" charset="0"/>
              </a:rPr>
              <a:t>completion of this of this unit, students will be able to: </a:t>
            </a:r>
            <a:endParaRPr lang="en-US" sz="2800" dirty="0" smtClean="0">
              <a:latin typeface="Times New Roman" pitchFamily="18" charset="0"/>
              <a:cs typeface="Times New Roman" pitchFamily="18" charset="0"/>
            </a:endParaRPr>
          </a:p>
          <a:p>
            <a:pPr algn="just">
              <a:buFont typeface="Wingdings" pitchFamily="2" charset="2"/>
              <a:buChar char="v"/>
            </a:pPr>
            <a:r>
              <a:rPr lang="en-US" sz="2800" dirty="0" smtClean="0">
                <a:latin typeface="Times New Roman" pitchFamily="18" charset="0"/>
                <a:cs typeface="Times New Roman" pitchFamily="18" charset="0"/>
              </a:rPr>
              <a:t>Define concepts and terms in community health nursing </a:t>
            </a:r>
          </a:p>
          <a:p>
            <a:pPr algn="just">
              <a:buFont typeface="Wingdings" pitchFamily="2" charset="2"/>
              <a:buChar char="v"/>
            </a:pPr>
            <a:r>
              <a:rPr lang="en-US" sz="2800" dirty="0" smtClean="0">
                <a:latin typeface="Times New Roman" pitchFamily="18" charset="0"/>
                <a:cs typeface="Times New Roman" pitchFamily="18" charset="0"/>
              </a:rPr>
              <a:t>Historical development of community health nursing </a:t>
            </a:r>
          </a:p>
          <a:p>
            <a:pPr algn="just">
              <a:buFont typeface="Wingdings" pitchFamily="2" charset="2"/>
              <a:buChar char="v"/>
            </a:pPr>
            <a:r>
              <a:rPr lang="en-US" sz="2800" dirty="0" smtClean="0">
                <a:latin typeface="Times New Roman" pitchFamily="18" charset="0"/>
                <a:cs typeface="Times New Roman" pitchFamily="18" charset="0"/>
              </a:rPr>
              <a:t>Describe </a:t>
            </a:r>
            <a:r>
              <a:rPr lang="en-US" sz="2800" dirty="0">
                <a:latin typeface="Times New Roman" pitchFamily="18" charset="0"/>
                <a:cs typeface="Times New Roman" pitchFamily="18" charset="0"/>
              </a:rPr>
              <a:t>factors that influenced the growth of community health nursing </a:t>
            </a:r>
            <a:endParaRPr lang="en-US" sz="2800" dirty="0" smtClean="0">
              <a:latin typeface="Times New Roman" pitchFamily="18" charset="0"/>
              <a:cs typeface="Times New Roman" pitchFamily="18" charset="0"/>
            </a:endParaRPr>
          </a:p>
          <a:p>
            <a:pPr algn="just">
              <a:buFont typeface="Wingdings" pitchFamily="2" charset="2"/>
              <a:buChar char="v"/>
            </a:pPr>
            <a:r>
              <a:rPr lang="en-US" sz="2800" dirty="0" smtClean="0">
                <a:latin typeface="Times New Roman" pitchFamily="18" charset="0"/>
                <a:cs typeface="Times New Roman" pitchFamily="18" charset="0"/>
              </a:rPr>
              <a:t>Describe the scope and component of Community Health Nursing.</a:t>
            </a:r>
            <a:endParaRPr lang="en-US" sz="2800" dirty="0">
              <a:latin typeface="Times New Roman" pitchFamily="18" charset="0"/>
              <a:cs typeface="Times New Roman" pitchFamily="18" charset="0"/>
            </a:endParaRPr>
          </a:p>
          <a:p>
            <a:pPr algn="just">
              <a:buFont typeface="Wingdings" pitchFamily="2" charset="2"/>
              <a:buChar char="v"/>
            </a:pPr>
            <a:r>
              <a:rPr lang="en-US" sz="2800" dirty="0" smtClean="0">
                <a:latin typeface="Times New Roman" pitchFamily="18" charset="0"/>
                <a:cs typeface="Times New Roman" pitchFamily="18" charset="0"/>
              </a:rPr>
              <a:t>Explain </a:t>
            </a:r>
            <a:r>
              <a:rPr lang="en-US" sz="2800" dirty="0">
                <a:latin typeface="Times New Roman" pitchFamily="18" charset="0"/>
                <a:cs typeface="Times New Roman" pitchFamily="18" charset="0"/>
              </a:rPr>
              <a:t>some of the roles of community health nursing </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dirty="0" smtClean="0">
                <a:latin typeface="Times New Roman" pitchFamily="18" charset="0"/>
                <a:cs typeface="Times New Roman" pitchFamily="18" charset="0"/>
              </a:rPr>
              <a:t>Learning Objectives  </a:t>
            </a:r>
            <a:r>
              <a:rPr lang="en-US" dirty="0" smtClean="0"/>
              <a:t/>
            </a:r>
            <a:br>
              <a:rPr lang="en-US" dirty="0" smtClean="0"/>
            </a:br>
            <a:endParaRPr lang="en-US" dirty="0"/>
          </a:p>
        </p:txBody>
      </p:sp>
      <p:sp>
        <p:nvSpPr>
          <p:cNvPr id="4" name="Footer Placeholder 3"/>
          <p:cNvSpPr>
            <a:spLocks noGrp="1"/>
          </p:cNvSpPr>
          <p:nvPr>
            <p:ph type="ftr" sz="quarter" idx="11"/>
          </p:nvPr>
        </p:nvSpPr>
        <p:spPr>
          <a:xfrm>
            <a:off x="5867400" y="6492875"/>
            <a:ext cx="2350681" cy="365125"/>
          </a:xfrm>
        </p:spPr>
        <p:txBody>
          <a:bodyPr/>
          <a:lstStyle/>
          <a:p>
            <a:r>
              <a:rPr lang="en-US" smtClean="0">
                <a:latin typeface="Berlin Sans FB Demi" pitchFamily="34" charset="0"/>
              </a:rPr>
              <a:t>Winne CHN</a:t>
            </a:r>
            <a:endParaRPr lang="en-US">
              <a:latin typeface="Berlin Sans FB Demi" pitchFamily="34" charset="0"/>
            </a:endParaRPr>
          </a:p>
        </p:txBody>
      </p:sp>
      <p:sp>
        <p:nvSpPr>
          <p:cNvPr id="5" name="Slide Number Placeholder 4"/>
          <p:cNvSpPr>
            <a:spLocks noGrp="1"/>
          </p:cNvSpPr>
          <p:nvPr>
            <p:ph type="sldNum" sz="quarter" idx="12"/>
          </p:nvPr>
        </p:nvSpPr>
        <p:spPr/>
        <p:txBody>
          <a:bodyPr/>
          <a:lstStyle/>
          <a:p>
            <a:fld id="{EC9709CB-0188-4506-8DF0-4098B100DAC2}" type="slidenum">
              <a:rPr lang="en-US" smtClean="0"/>
              <a:t>2</a:t>
            </a:fld>
            <a:endParaRPr lang="en-US"/>
          </a:p>
        </p:txBody>
      </p:sp>
    </p:spTree>
    <p:extLst>
      <p:ext uri="{BB962C8B-B14F-4D97-AF65-F5344CB8AC3E}">
        <p14:creationId xmlns:p14="http://schemas.microsoft.com/office/powerpoint/2010/main" val="1786590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lgn="just">
              <a:buFont typeface="Wingdings" pitchFamily="2" charset="2"/>
              <a:buChar char="v"/>
            </a:pPr>
            <a:r>
              <a:rPr lang="en-US" sz="3200" dirty="0" smtClean="0">
                <a:latin typeface="Times New Roman" pitchFamily="18" charset="0"/>
                <a:cs typeface="Times New Roman" pitchFamily="18" charset="0"/>
              </a:rPr>
              <a:t>Special field of nursing that combines the skills of nursing, public health and some phases of social assistance and functions as part of the total public health program for the promotion of health, the improvement of the conditions in the social and physical environment, rehabilitation of illness and disability ( WHO Expert Committee of Nursing )</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20</a:t>
            </a:fld>
            <a:endParaRPr lang="en-US"/>
          </a:p>
        </p:txBody>
      </p:sp>
    </p:spTree>
    <p:extLst>
      <p:ext uri="{BB962C8B-B14F-4D97-AF65-F5344CB8AC3E}">
        <p14:creationId xmlns:p14="http://schemas.microsoft.com/office/powerpoint/2010/main" val="102705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457200" indent="-457200" algn="just">
              <a:buFont typeface="Wingdings" pitchFamily="2" charset="2"/>
              <a:buChar char="v"/>
            </a:pPr>
            <a:r>
              <a:rPr lang="en-US" sz="3200" dirty="0" smtClean="0">
                <a:latin typeface="Times New Roman" pitchFamily="18" charset="0"/>
                <a:cs typeface="Times New Roman" pitchFamily="18" charset="0"/>
              </a:rPr>
              <a:t>It is </a:t>
            </a:r>
            <a:r>
              <a:rPr lang="en-US" sz="3200" dirty="0">
                <a:latin typeface="Times New Roman" pitchFamily="18" charset="0"/>
                <a:cs typeface="Times New Roman" pitchFamily="18" charset="0"/>
              </a:rPr>
              <a:t>the product of centuries of responsiveness and growth</a:t>
            </a:r>
            <a:r>
              <a:rPr lang="en-US" sz="3200" dirty="0" smtClean="0">
                <a:latin typeface="Times New Roman" pitchFamily="18" charset="0"/>
                <a:cs typeface="Times New Roman" pitchFamily="18" charset="0"/>
              </a:rPr>
              <a:t>.</a:t>
            </a:r>
          </a:p>
          <a:p>
            <a:pPr marL="457200" indent="-457200" algn="just">
              <a:buFont typeface="Wingdings" pitchFamily="2" charset="2"/>
              <a:buChar char="v"/>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Its practice was adapted to accommodate the needs of a changing society, yet it has always maintained its initial goal of improved community health. </a:t>
            </a:r>
            <a:endParaRPr lang="en-US" sz="3200" dirty="0" smtClean="0">
              <a:latin typeface="Times New Roman" pitchFamily="18" charset="0"/>
              <a:cs typeface="Times New Roman" pitchFamily="18" charset="0"/>
            </a:endParaRPr>
          </a:p>
          <a:p>
            <a:pPr marL="457200" indent="-457200" algn="just">
              <a:buFont typeface="Wingdings" pitchFamily="2" charset="2"/>
              <a:buChar char="v"/>
            </a:pPr>
            <a:r>
              <a:rPr lang="en-US" sz="3200" dirty="0" smtClean="0">
                <a:latin typeface="Times New Roman" pitchFamily="18" charset="0"/>
                <a:cs typeface="Times New Roman" pitchFamily="18" charset="0"/>
              </a:rPr>
              <a:t>Community </a:t>
            </a:r>
            <a:r>
              <a:rPr lang="en-US" sz="3200" dirty="0">
                <a:latin typeface="Times New Roman" pitchFamily="18" charset="0"/>
                <a:cs typeface="Times New Roman" pitchFamily="18" charset="0"/>
              </a:rPr>
              <a:t>health nursing development has been influenced by changes in nursing, public health and society that is traced through several stages</a:t>
            </a:r>
            <a:r>
              <a:rPr lang="en-US" sz="3200" dirty="0" smtClean="0">
                <a:latin typeface="Times New Roman" pitchFamily="18" charset="0"/>
                <a:cs typeface="Times New Roman" pitchFamily="18" charset="0"/>
              </a:rPr>
              <a:t>.</a:t>
            </a:r>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21</a:t>
            </a:fld>
            <a:endParaRPr lang="en-US"/>
          </a:p>
        </p:txBody>
      </p:sp>
    </p:spTree>
    <p:extLst>
      <p:ext uri="{BB962C8B-B14F-4D97-AF65-F5344CB8AC3E}">
        <p14:creationId xmlns:p14="http://schemas.microsoft.com/office/powerpoint/2010/main" val="187413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marL="0" indent="0" algn="just">
              <a:buNone/>
            </a:pPr>
            <a:r>
              <a:rPr lang="en-US" sz="3600" dirty="0">
                <a:latin typeface="Times New Roman" pitchFamily="18" charset="0"/>
                <a:cs typeface="Times New Roman" pitchFamily="18" charset="0"/>
              </a:rPr>
              <a:t>Nurses in this specialty have provided leadership in:  </a:t>
            </a:r>
            <a:endParaRPr lang="en-US" sz="3600" dirty="0" smtClean="0">
              <a:latin typeface="Times New Roman" pitchFamily="18" charset="0"/>
              <a:cs typeface="Times New Roman" pitchFamily="18" charset="0"/>
            </a:endParaRPr>
          </a:p>
          <a:p>
            <a:pPr algn="just">
              <a:buFont typeface="Wingdings" pitchFamily="2" charset="2"/>
              <a:buChar char="v"/>
            </a:pPr>
            <a:r>
              <a:rPr lang="en-US" sz="3600" dirty="0" smtClean="0">
                <a:latin typeface="Times New Roman" pitchFamily="18" charset="0"/>
                <a:cs typeface="Times New Roman" pitchFamily="18" charset="0"/>
              </a:rPr>
              <a:t>planning </a:t>
            </a:r>
            <a:r>
              <a:rPr lang="en-US" sz="3600" dirty="0">
                <a:latin typeface="Times New Roman" pitchFamily="18" charset="0"/>
                <a:cs typeface="Times New Roman" pitchFamily="18" charset="0"/>
              </a:rPr>
              <a:t>and developing </a:t>
            </a:r>
            <a:r>
              <a:rPr lang="en-US" sz="3600" dirty="0" smtClean="0">
                <a:latin typeface="Times New Roman" pitchFamily="18" charset="0"/>
                <a:cs typeface="Times New Roman" pitchFamily="18" charset="0"/>
              </a:rPr>
              <a:t>programs</a:t>
            </a:r>
            <a:endParaRPr lang="en-US" sz="3600" dirty="0">
              <a:latin typeface="Times New Roman" pitchFamily="18" charset="0"/>
              <a:cs typeface="Times New Roman" pitchFamily="18" charset="0"/>
            </a:endParaRPr>
          </a:p>
          <a:p>
            <a:pPr algn="just">
              <a:buFont typeface="Wingdings" pitchFamily="2" charset="2"/>
              <a:buChar char="v"/>
            </a:pP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shaping </a:t>
            </a:r>
            <a:r>
              <a:rPr lang="en-US" sz="3600" dirty="0" smtClean="0">
                <a:latin typeface="Times New Roman" pitchFamily="18" charset="0"/>
                <a:cs typeface="Times New Roman" pitchFamily="18" charset="0"/>
              </a:rPr>
              <a:t>policy</a:t>
            </a:r>
          </a:p>
          <a:p>
            <a:pPr algn="just">
              <a:buFont typeface="Wingdings" pitchFamily="2" charset="2"/>
              <a:buChar char="v"/>
            </a:pPr>
            <a:r>
              <a:rPr lang="en-US" sz="3600" dirty="0" smtClean="0">
                <a:latin typeface="Times New Roman" pitchFamily="18" charset="0"/>
                <a:cs typeface="Times New Roman" pitchFamily="18" charset="0"/>
              </a:rPr>
              <a:t>administration </a:t>
            </a:r>
          </a:p>
          <a:p>
            <a:pPr algn="just">
              <a:buFont typeface="Wingdings" pitchFamily="2" charset="2"/>
              <a:buChar char="v"/>
            </a:pP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application of research to the community health</a:t>
            </a:r>
            <a:r>
              <a:rPr lang="en-US" sz="3600" dirty="0" smtClean="0">
                <a:latin typeface="Times New Roman" pitchFamily="18" charset="0"/>
                <a:cs typeface="Times New Roman" pitchFamily="18" charset="0"/>
              </a:rPr>
              <a:t>.</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22</a:t>
            </a:fld>
            <a:endParaRPr lang="en-US"/>
          </a:p>
        </p:txBody>
      </p:sp>
    </p:spTree>
    <p:extLst>
      <p:ext uri="{BB962C8B-B14F-4D97-AF65-F5344CB8AC3E}">
        <p14:creationId xmlns:p14="http://schemas.microsoft.com/office/powerpoint/2010/main" val="2601737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buNone/>
            </a:pPr>
            <a:r>
              <a:rPr lang="en-US" sz="3600" dirty="0" smtClean="0"/>
              <a:t>Four </a:t>
            </a:r>
            <a:r>
              <a:rPr lang="en-US" sz="3600" dirty="0"/>
              <a:t>general stages mark the development of public health or community health nursing</a:t>
            </a:r>
            <a:r>
              <a:rPr lang="en-US" sz="3600" dirty="0" smtClean="0"/>
              <a:t>.</a:t>
            </a:r>
          </a:p>
          <a:p>
            <a:pPr>
              <a:buFont typeface="Wingdings" pitchFamily="2" charset="2"/>
              <a:buChar char="v"/>
            </a:pPr>
            <a:r>
              <a:rPr lang="en-US" sz="3600" dirty="0" smtClean="0"/>
              <a:t>• </a:t>
            </a:r>
            <a:r>
              <a:rPr lang="en-US" sz="3600" dirty="0"/>
              <a:t>The early home care </a:t>
            </a:r>
            <a:r>
              <a:rPr lang="en-US" sz="3600" dirty="0" smtClean="0"/>
              <a:t>stage</a:t>
            </a:r>
          </a:p>
          <a:p>
            <a:pPr>
              <a:buFont typeface="Wingdings" pitchFamily="2" charset="2"/>
              <a:buChar char="v"/>
            </a:pPr>
            <a:r>
              <a:rPr lang="en-US" sz="3600" dirty="0" smtClean="0"/>
              <a:t> </a:t>
            </a:r>
            <a:r>
              <a:rPr lang="en-US" sz="3600" dirty="0"/>
              <a:t>• The district nursing </a:t>
            </a:r>
            <a:r>
              <a:rPr lang="en-US" sz="3600" dirty="0" smtClean="0"/>
              <a:t>stage</a:t>
            </a:r>
          </a:p>
          <a:p>
            <a:pPr>
              <a:buFont typeface="Wingdings" pitchFamily="2" charset="2"/>
              <a:buChar char="v"/>
            </a:pPr>
            <a:r>
              <a:rPr lang="en-US" sz="3600" dirty="0" smtClean="0"/>
              <a:t>• </a:t>
            </a:r>
            <a:r>
              <a:rPr lang="en-US" sz="3600" dirty="0"/>
              <a:t>The public health nursing stage </a:t>
            </a:r>
            <a:endParaRPr lang="en-US" sz="3600" dirty="0" smtClean="0"/>
          </a:p>
          <a:p>
            <a:pPr>
              <a:buFont typeface="Wingdings" pitchFamily="2" charset="2"/>
              <a:buChar char="v"/>
            </a:pPr>
            <a:r>
              <a:rPr lang="en-US" sz="3600" dirty="0" smtClean="0"/>
              <a:t>• </a:t>
            </a:r>
            <a:r>
              <a:rPr lang="en-US" sz="3600" dirty="0"/>
              <a:t>The community health nursing stage</a:t>
            </a:r>
            <a:r>
              <a:rPr lang="en-US" sz="3600" b="1" dirty="0"/>
              <a:t> </a:t>
            </a:r>
            <a:endParaRPr lang="en-US" sz="3600" dirty="0"/>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23</a:t>
            </a:fld>
            <a:endParaRPr lang="en-US"/>
          </a:p>
        </p:txBody>
      </p:sp>
    </p:spTree>
    <p:extLst>
      <p:ext uri="{BB962C8B-B14F-4D97-AF65-F5344CB8AC3E}">
        <p14:creationId xmlns:p14="http://schemas.microsoft.com/office/powerpoint/2010/main" val="3060260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92500"/>
          </a:bodyPr>
          <a:lstStyle/>
          <a:p>
            <a:pPr algn="just">
              <a:buFont typeface="Wingdings" pitchFamily="2" charset="2"/>
              <a:buChar char="v"/>
            </a:pPr>
            <a:r>
              <a:rPr lang="en-US" sz="3300" dirty="0" smtClean="0"/>
              <a:t>The primary mission of community health nursing is improving the overall health of the population through health promotion, illness prevention, and protection of the public from a wide variety of biological, behavioral, social and environmental threats. "promote the good life" in all of Its physical, social, psychological, cultural, and economic aspects</a:t>
            </a:r>
            <a:endParaRPr lang="en-US" sz="3300" dirty="0"/>
          </a:p>
        </p:txBody>
      </p:sp>
      <p:sp>
        <p:nvSpPr>
          <p:cNvPr id="2" name="Title 1"/>
          <p:cNvSpPr>
            <a:spLocks noGrp="1"/>
          </p:cNvSpPr>
          <p:nvPr>
            <p:ph type="title"/>
          </p:nvPr>
        </p:nvSpPr>
        <p:spPr>
          <a:xfrm>
            <a:off x="457200" y="274638"/>
            <a:ext cx="8229600" cy="868362"/>
          </a:xfrm>
        </p:spPr>
        <p:txBody>
          <a:bodyPr>
            <a:noAutofit/>
          </a:bodyPr>
          <a:lstStyle/>
          <a:p>
            <a:r>
              <a:rPr lang="en-US" sz="3600" b="1" dirty="0">
                <a:latin typeface="Times New Roman" pitchFamily="18" charset="0"/>
                <a:cs typeface="Times New Roman" pitchFamily="18" charset="0"/>
              </a:rPr>
              <a:t>The </a:t>
            </a:r>
            <a:r>
              <a:rPr lang="en-US" sz="3600" b="1" dirty="0" smtClean="0">
                <a:latin typeface="Times New Roman" pitchFamily="18" charset="0"/>
                <a:cs typeface="Times New Roman" pitchFamily="18" charset="0"/>
              </a:rPr>
              <a:t>scope </a:t>
            </a:r>
            <a:r>
              <a:rPr lang="en-US" sz="3600" b="1" dirty="0">
                <a:latin typeface="Times New Roman" pitchFamily="18" charset="0"/>
                <a:cs typeface="Times New Roman" pitchFamily="18" charset="0"/>
              </a:rPr>
              <a:t>of community health </a:t>
            </a:r>
            <a:r>
              <a:rPr lang="en-US" sz="3600" b="1" dirty="0" smtClean="0">
                <a:latin typeface="Times New Roman" pitchFamily="18" charset="0"/>
                <a:cs typeface="Times New Roman" pitchFamily="18" charset="0"/>
              </a:rPr>
              <a:t>nursing</a:t>
            </a:r>
            <a:endParaRPr lang="en-US" sz="3600"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24</a:t>
            </a:fld>
            <a:endParaRPr lang="en-US"/>
          </a:p>
        </p:txBody>
      </p:sp>
    </p:spTree>
    <p:extLst>
      <p:ext uri="{BB962C8B-B14F-4D97-AF65-F5344CB8AC3E}">
        <p14:creationId xmlns:p14="http://schemas.microsoft.com/office/powerpoint/2010/main" val="1878871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Font typeface="Wingdings" pitchFamily="2" charset="2"/>
              <a:buChar char="v"/>
            </a:pPr>
            <a:r>
              <a:rPr lang="en-US" sz="3400" dirty="0"/>
              <a:t>Early Home Care Stage (Before Mid 1800s) For many centuries female family members and friends attended the sick at home. The focus of this care was to reduce suffering and promote healing (</a:t>
            </a:r>
            <a:r>
              <a:rPr lang="en-US" sz="3400" dirty="0" err="1"/>
              <a:t>Kalish</a:t>
            </a:r>
            <a:r>
              <a:rPr lang="en-US" sz="3400" dirty="0"/>
              <a:t> and </a:t>
            </a:r>
            <a:r>
              <a:rPr lang="en-US" sz="3400" dirty="0" err="1"/>
              <a:t>Kalish</a:t>
            </a:r>
            <a:r>
              <a:rPr lang="en-US" sz="3400" dirty="0"/>
              <a:t>, 1986</a:t>
            </a:r>
            <a:r>
              <a:rPr lang="en-US" sz="3400" dirty="0" smtClean="0"/>
              <a:t>).</a:t>
            </a:r>
          </a:p>
          <a:p>
            <a:pPr>
              <a:buFont typeface="Wingdings" pitchFamily="2" charset="2"/>
              <a:buChar char="v"/>
            </a:pPr>
            <a:r>
              <a:rPr lang="en-US" sz="3400" dirty="0" smtClean="0"/>
              <a:t> </a:t>
            </a:r>
            <a:r>
              <a:rPr lang="en-US" sz="3400" dirty="0"/>
              <a:t>The early roots of home care nursing began with religious and charitable </a:t>
            </a:r>
            <a:r>
              <a:rPr lang="en-US" sz="3400" dirty="0" smtClean="0"/>
              <a:t>groups</a:t>
            </a:r>
            <a:endParaRPr lang="en-US" sz="3400" dirty="0"/>
          </a:p>
        </p:txBody>
      </p:sp>
      <p:sp>
        <p:nvSpPr>
          <p:cNvPr id="2" name="Title 1"/>
          <p:cNvSpPr>
            <a:spLocks noGrp="1"/>
          </p:cNvSpPr>
          <p:nvPr>
            <p:ph type="title"/>
          </p:nvPr>
        </p:nvSpPr>
        <p:spPr>
          <a:xfrm>
            <a:off x="457200" y="274638"/>
            <a:ext cx="8229600" cy="1096962"/>
          </a:xfrm>
        </p:spPr>
        <p:txBody>
          <a:bodyPr>
            <a:noAutofit/>
          </a:bodyPr>
          <a:lstStyle/>
          <a:p>
            <a:r>
              <a:rPr lang="en-US" sz="3600" b="1" dirty="0" smtClean="0">
                <a:latin typeface="Times New Roman" pitchFamily="18" charset="0"/>
                <a:cs typeface="Times New Roman" pitchFamily="18" charset="0"/>
              </a:rPr>
              <a:t>Historical </a:t>
            </a:r>
            <a:r>
              <a:rPr lang="en-US" sz="3600" b="1" dirty="0">
                <a:latin typeface="Times New Roman" pitchFamily="18" charset="0"/>
                <a:ea typeface="Calibri" pitchFamily="34" charset="0"/>
                <a:cs typeface="Times New Roman" pitchFamily="18" charset="0"/>
              </a:rPr>
              <a:t>Development of Community Health Nursing</a:t>
            </a:r>
            <a:endParaRPr lang="en-US" sz="3600"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25</a:t>
            </a:fld>
            <a:endParaRPr lang="en-US"/>
          </a:p>
        </p:txBody>
      </p:sp>
    </p:spTree>
    <p:extLst>
      <p:ext uri="{BB962C8B-B14F-4D97-AF65-F5344CB8AC3E}">
        <p14:creationId xmlns:p14="http://schemas.microsoft.com/office/powerpoint/2010/main" val="2763122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lgn="just">
              <a:buFont typeface="Wingdings" pitchFamily="2" charset="2"/>
              <a:buChar char="v"/>
            </a:pPr>
            <a:r>
              <a:rPr lang="en-US" dirty="0" smtClean="0"/>
              <a:t>In </a:t>
            </a:r>
            <a:r>
              <a:rPr lang="en-US" dirty="0"/>
              <a:t>England the Elizabethan poor law written in 1600, provided medical and nursing care to the poor and disabled. </a:t>
            </a:r>
            <a:endParaRPr lang="en-US" dirty="0" smtClean="0"/>
          </a:p>
          <a:p>
            <a:pPr algn="just">
              <a:buFont typeface="Wingdings" pitchFamily="2" charset="2"/>
              <a:buChar char="v"/>
            </a:pPr>
            <a:r>
              <a:rPr lang="en-US" dirty="0" smtClean="0"/>
              <a:t>In </a:t>
            </a:r>
            <a:r>
              <a:rPr lang="en-US" dirty="0"/>
              <a:t>Paris, St. Vincent DePaul started the sisters of charity in 1617, </a:t>
            </a:r>
            <a:r>
              <a:rPr lang="en-US" dirty="0" err="1"/>
              <a:t>anorganization</a:t>
            </a:r>
            <a:r>
              <a:rPr lang="en-US" dirty="0"/>
              <a:t> composed of laywomen dedicated to serving the poor and the needy</a:t>
            </a:r>
            <a:r>
              <a:rPr lang="en-US" dirty="0" smtClean="0"/>
              <a:t>.</a:t>
            </a:r>
          </a:p>
          <a:p>
            <a:pPr algn="just">
              <a:buFont typeface="Wingdings" pitchFamily="2" charset="2"/>
              <a:buChar char="v"/>
            </a:pPr>
            <a:r>
              <a:rPr lang="en-US" dirty="0" smtClean="0"/>
              <a:t> </a:t>
            </a:r>
            <a:r>
              <a:rPr lang="en-US" dirty="0"/>
              <a:t>In its emphasis on preparing nurses and supervising care as well as determine causes and solutions for clients' problems their work laid a foundation for modern community health nursing (</a:t>
            </a:r>
            <a:r>
              <a:rPr lang="en-US" dirty="0" err="1"/>
              <a:t>Bullough</a:t>
            </a:r>
            <a:r>
              <a:rPr lang="en-US" dirty="0"/>
              <a:t> and </a:t>
            </a:r>
            <a:r>
              <a:rPr lang="en-US" dirty="0" err="1"/>
              <a:t>Bullough</a:t>
            </a:r>
            <a:r>
              <a:rPr lang="en-US" dirty="0"/>
              <a:t>, 1978).  </a:t>
            </a:r>
          </a:p>
        </p:txBody>
      </p:sp>
      <p:sp>
        <p:nvSpPr>
          <p:cNvPr id="2" name="Title 1"/>
          <p:cNvSpPr>
            <a:spLocks noGrp="1"/>
          </p:cNvSpPr>
          <p:nvPr>
            <p:ph type="title"/>
          </p:nvPr>
        </p:nvSpPr>
        <p:spPr>
          <a:xfrm>
            <a:off x="457200" y="274638"/>
            <a:ext cx="8229600" cy="487362"/>
          </a:xfrm>
        </p:spPr>
        <p:txBody>
          <a:bodyPr>
            <a:normAutofit fontScale="90000"/>
          </a:bodyPr>
          <a:lstStyle/>
          <a:p>
            <a:r>
              <a:rPr lang="en-US" b="1" dirty="0" smtClean="0"/>
              <a:t>‘</a:t>
            </a:r>
            <a:r>
              <a:rPr lang="en-US" b="1" dirty="0" err="1" smtClean="0"/>
              <a:t>ct</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26</a:t>
            </a:fld>
            <a:endParaRPr lang="en-US"/>
          </a:p>
        </p:txBody>
      </p:sp>
    </p:spTree>
    <p:extLst>
      <p:ext uri="{BB962C8B-B14F-4D97-AF65-F5344CB8AC3E}">
        <p14:creationId xmlns:p14="http://schemas.microsoft.com/office/powerpoint/2010/main" val="3761341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lgn="just">
              <a:buNone/>
            </a:pPr>
            <a:r>
              <a:rPr lang="en-US" sz="3200" dirty="0"/>
              <a:t>The set back of these services were</a:t>
            </a:r>
            <a:r>
              <a:rPr lang="en-US" sz="3200" dirty="0" smtClean="0"/>
              <a:t>:</a:t>
            </a:r>
          </a:p>
          <a:p>
            <a:pPr algn="just">
              <a:buFont typeface="Wingdings" pitchFamily="2" charset="2"/>
              <a:buChar char="v"/>
            </a:pPr>
            <a:r>
              <a:rPr lang="en-US" sz="3200" dirty="0" smtClean="0"/>
              <a:t>Social </a:t>
            </a:r>
            <a:r>
              <a:rPr lang="en-US" sz="3200" dirty="0"/>
              <a:t>approval following the reformation caused a decline in the number of religious orders with subsequent curtailing of nursing care for the sick and poor</a:t>
            </a:r>
            <a:r>
              <a:rPr lang="en-US" sz="3200" dirty="0" smtClean="0"/>
              <a:t>.</a:t>
            </a:r>
          </a:p>
          <a:p>
            <a:pPr algn="just">
              <a:buFont typeface="Wingdings" pitchFamily="2" charset="2"/>
              <a:buChar char="v"/>
            </a:pPr>
            <a:r>
              <a:rPr lang="en-US" sz="3200" dirty="0" smtClean="0"/>
              <a:t> High </a:t>
            </a:r>
            <a:r>
              <a:rPr lang="en-US" sz="3200" dirty="0"/>
              <a:t>maternal mortality rates prompted efforts to better prepare midwives and medical students. </a:t>
            </a:r>
          </a:p>
          <a:p>
            <a:endParaRPr lang="en-US" dirty="0"/>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27</a:t>
            </a:fld>
            <a:endParaRPr lang="en-US"/>
          </a:p>
        </p:txBody>
      </p:sp>
    </p:spTree>
    <p:extLst>
      <p:ext uri="{BB962C8B-B14F-4D97-AF65-F5344CB8AC3E}">
        <p14:creationId xmlns:p14="http://schemas.microsoft.com/office/powerpoint/2010/main" val="1343245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just">
              <a:buFont typeface="Wingdings" pitchFamily="2" charset="2"/>
              <a:buChar char="v"/>
            </a:pPr>
            <a:r>
              <a:rPr lang="en-US" dirty="0" smtClean="0"/>
              <a:t> </a:t>
            </a:r>
            <a:r>
              <a:rPr lang="en-US" dirty="0"/>
              <a:t>Industrial revolution created additional problems; among them were epidemics, high infant mortality, occupational diseases, injuries and increasing mental illness both in Europe and America. </a:t>
            </a:r>
            <a:endParaRPr lang="en-US" dirty="0" smtClean="0"/>
          </a:p>
          <a:p>
            <a:pPr algn="just">
              <a:buFont typeface="Wingdings" pitchFamily="2" charset="2"/>
              <a:buChar char="v"/>
            </a:pPr>
            <a:r>
              <a:rPr lang="en-US" dirty="0" smtClean="0"/>
              <a:t>This </a:t>
            </a:r>
            <a:r>
              <a:rPr lang="en-US" dirty="0"/>
              <a:t>stage was in the midst of these deplorable conditions and response to them that Florence Nightingale (1820 - 1910) began her work. </a:t>
            </a:r>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28</a:t>
            </a:fld>
            <a:endParaRPr lang="en-US"/>
          </a:p>
        </p:txBody>
      </p:sp>
    </p:spTree>
    <p:extLst>
      <p:ext uri="{BB962C8B-B14F-4D97-AF65-F5344CB8AC3E}">
        <p14:creationId xmlns:p14="http://schemas.microsoft.com/office/powerpoint/2010/main" val="1911512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just">
              <a:buFont typeface="Wingdings" pitchFamily="2" charset="2"/>
              <a:buChar char="v"/>
            </a:pPr>
            <a:r>
              <a:rPr lang="en-US" sz="3400" dirty="0">
                <a:latin typeface="Times New Roman" pitchFamily="18" charset="0"/>
                <a:cs typeface="Times New Roman" pitchFamily="18" charset="0"/>
              </a:rPr>
              <a:t>Much of the foundation for modern community health nursing practice was laid through Florence Nightingale's remarkable accomplishments. Nightingale’s concern for population at risk as well as her vision and successful efforts at health reform provided a model for community health nursing today. </a:t>
            </a: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29</a:t>
            </a:fld>
            <a:endParaRPr lang="en-US"/>
          </a:p>
        </p:txBody>
      </p:sp>
    </p:spTree>
    <p:extLst>
      <p:ext uri="{BB962C8B-B14F-4D97-AF65-F5344CB8AC3E}">
        <p14:creationId xmlns:p14="http://schemas.microsoft.com/office/powerpoint/2010/main" val="62544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lgn="just">
              <a:buFont typeface="Wingdings" pitchFamily="2" charset="2"/>
              <a:buChar char="v"/>
            </a:pPr>
            <a:r>
              <a:rPr lang="en-US" sz="3600" dirty="0">
                <a:latin typeface="Times New Roman" pitchFamily="18" charset="0"/>
                <a:cs typeface="Times New Roman" pitchFamily="18" charset="0"/>
              </a:rPr>
              <a:t>I</a:t>
            </a:r>
            <a:r>
              <a:rPr lang="en-US" sz="3600" dirty="0" smtClean="0">
                <a:latin typeface="Times New Roman" pitchFamily="18" charset="0"/>
                <a:cs typeface="Times New Roman" pitchFamily="18" charset="0"/>
              </a:rPr>
              <a:t>s </a:t>
            </a:r>
            <a:r>
              <a:rPr lang="en-US" sz="3600" dirty="0">
                <a:latin typeface="Times New Roman" pitchFamily="18" charset="0"/>
                <a:cs typeface="Times New Roman" pitchFamily="18" charset="0"/>
              </a:rPr>
              <a:t>a collection of people who interact with one another and whose common interest or characteristics gives them a sense of unity and belonging. </a:t>
            </a:r>
            <a:endParaRPr lang="en-US" sz="3600" dirty="0" smtClean="0">
              <a:latin typeface="Times New Roman" pitchFamily="18" charset="0"/>
              <a:cs typeface="Times New Roman" pitchFamily="18" charset="0"/>
            </a:endParaRPr>
          </a:p>
          <a:p>
            <a:pPr algn="just">
              <a:buFont typeface="Wingdings" pitchFamily="2" charset="2"/>
              <a:buChar char="v"/>
            </a:pPr>
            <a:r>
              <a:rPr lang="en-US" sz="3600" dirty="0">
                <a:latin typeface="Times New Roman" pitchFamily="18" charset="0"/>
                <a:cs typeface="Times New Roman" pitchFamily="18" charset="0"/>
              </a:rPr>
              <a:t>A</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group of people in defined geographical area with common goal and </a:t>
            </a:r>
            <a:r>
              <a:rPr lang="en-US" sz="3600" dirty="0" smtClean="0">
                <a:latin typeface="Times New Roman" pitchFamily="18" charset="0"/>
                <a:cs typeface="Times New Roman" pitchFamily="18" charset="0"/>
              </a:rPr>
              <a:t>objective and </a:t>
            </a:r>
            <a:r>
              <a:rPr lang="en-US" sz="3600" dirty="0">
                <a:latin typeface="Times New Roman" pitchFamily="18" charset="0"/>
                <a:cs typeface="Times New Roman" pitchFamily="18" charset="0"/>
              </a:rPr>
              <a:t>the potential for interacting with one </a:t>
            </a:r>
            <a:r>
              <a:rPr lang="en-US" sz="3600" dirty="0" smtClean="0">
                <a:latin typeface="Times New Roman" pitchFamily="18" charset="0"/>
                <a:cs typeface="Times New Roman" pitchFamily="18" charset="0"/>
              </a:rPr>
              <a:t>another.</a:t>
            </a:r>
            <a:endParaRPr lang="en-US" sz="36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868362"/>
          </a:xfrm>
        </p:spPr>
        <p:txBody>
          <a:bodyPr/>
          <a:lstStyle/>
          <a:p>
            <a:r>
              <a:rPr lang="en-US" b="1" dirty="0" smtClean="0"/>
              <a:t>A Community</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a:t>
            </a:fld>
            <a:endParaRPr lang="en-US"/>
          </a:p>
        </p:txBody>
      </p:sp>
    </p:spTree>
    <p:extLst>
      <p:ext uri="{BB962C8B-B14F-4D97-AF65-F5344CB8AC3E}">
        <p14:creationId xmlns:p14="http://schemas.microsoft.com/office/powerpoint/2010/main" val="637888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buFont typeface="Wingdings" pitchFamily="2" charset="2"/>
              <a:buChar char="v"/>
            </a:pPr>
            <a:r>
              <a:rPr lang="en-US" dirty="0"/>
              <a:t>The next stage in the development of community health nursing was the formal organization of visiting nursing (Phoebe, 58AD) or district nursing. </a:t>
            </a:r>
            <a:endParaRPr lang="en-US" dirty="0" smtClean="0"/>
          </a:p>
          <a:p>
            <a:pPr algn="just">
              <a:buFont typeface="Wingdings" pitchFamily="2" charset="2"/>
              <a:buChar char="v"/>
            </a:pPr>
            <a:r>
              <a:rPr lang="en-US" dirty="0" smtClean="0"/>
              <a:t>Although </a:t>
            </a:r>
            <a:r>
              <a:rPr lang="en-US" dirty="0"/>
              <a:t>district nurses primarily care for the sick, they also thought cleanliness and wholesome living to their patients, even in that early period</a:t>
            </a:r>
            <a:r>
              <a:rPr lang="en-US" dirty="0" smtClean="0"/>
              <a:t>.</a:t>
            </a:r>
          </a:p>
          <a:p>
            <a:pPr algn="just">
              <a:buFont typeface="Wingdings" pitchFamily="2" charset="2"/>
              <a:buChar char="v"/>
            </a:pPr>
            <a:r>
              <a:rPr lang="en-US" dirty="0" smtClean="0"/>
              <a:t> </a:t>
            </a:r>
            <a:r>
              <a:rPr lang="en-US" dirty="0"/>
              <a:t>Nightingale referred to them as “health nurse”. </a:t>
            </a:r>
          </a:p>
        </p:txBody>
      </p:sp>
      <p:sp>
        <p:nvSpPr>
          <p:cNvPr id="2" name="Title 1"/>
          <p:cNvSpPr>
            <a:spLocks noGrp="1"/>
          </p:cNvSpPr>
          <p:nvPr>
            <p:ph type="title"/>
          </p:nvPr>
        </p:nvSpPr>
        <p:spPr>
          <a:xfrm>
            <a:off x="457200" y="274638"/>
            <a:ext cx="8229600" cy="563562"/>
          </a:xfrm>
        </p:spPr>
        <p:txBody>
          <a:bodyPr>
            <a:noAutofit/>
          </a:bodyPr>
          <a:lstStyle/>
          <a:p>
            <a:r>
              <a:rPr lang="en-US" sz="3600" b="1" dirty="0">
                <a:latin typeface="Times New Roman" pitchFamily="18" charset="0"/>
                <a:cs typeface="Times New Roman" pitchFamily="18" charset="0"/>
              </a:rPr>
              <a:t>District Nursing (Mid 1800s to 1900)</a:t>
            </a: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30</a:t>
            </a:fld>
            <a:endParaRPr lang="en-US"/>
          </a:p>
        </p:txBody>
      </p:sp>
    </p:spTree>
    <p:extLst>
      <p:ext uri="{BB962C8B-B14F-4D97-AF65-F5344CB8AC3E}">
        <p14:creationId xmlns:p14="http://schemas.microsoft.com/office/powerpoint/2010/main" val="1579685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rmAutofit lnSpcReduction="10000"/>
          </a:bodyPr>
          <a:lstStyle/>
          <a:p>
            <a:pPr algn="just">
              <a:buFont typeface="Wingdings" pitchFamily="2" charset="2"/>
              <a:buChar char="v"/>
            </a:pPr>
            <a:r>
              <a:rPr lang="en-US" dirty="0"/>
              <a:t>This early emphasis on prevention and health nursing became one of the distinguishing features of district nursing and later of public health nursing as a specialty</a:t>
            </a:r>
            <a:r>
              <a:rPr lang="en-US" dirty="0" smtClean="0"/>
              <a:t>.</a:t>
            </a:r>
          </a:p>
          <a:p>
            <a:pPr algn="just">
              <a:buFont typeface="Wingdings" pitchFamily="2" charset="2"/>
              <a:buChar char="v"/>
            </a:pPr>
            <a:r>
              <a:rPr lang="en-US" dirty="0" smtClean="0"/>
              <a:t> </a:t>
            </a:r>
            <a:r>
              <a:rPr lang="en-US" dirty="0"/>
              <a:t>The work of district nurses focused almost exclusively on the care of individuals</a:t>
            </a:r>
            <a:r>
              <a:rPr lang="en-US" dirty="0" smtClean="0"/>
              <a:t>.</a:t>
            </a:r>
          </a:p>
          <a:p>
            <a:pPr algn="just">
              <a:buFont typeface="Wingdings" pitchFamily="2" charset="2"/>
              <a:buChar char="v"/>
            </a:pPr>
            <a:r>
              <a:rPr lang="en-US" dirty="0" smtClean="0"/>
              <a:t> </a:t>
            </a:r>
            <a:r>
              <a:rPr lang="en-US" dirty="0"/>
              <a:t>District nurses recorded temperatures and pulse rates and gave simple treatments to the sick poor under the immediate direction of a physician. </a:t>
            </a:r>
            <a:endParaRPr lang="en-US" dirty="0" smtClean="0"/>
          </a:p>
          <a:p>
            <a:pPr algn="just">
              <a:buFont typeface="Wingdings" pitchFamily="2" charset="2"/>
              <a:buChar char="v"/>
            </a:pPr>
            <a:r>
              <a:rPr lang="en-US" dirty="0" smtClean="0"/>
              <a:t>They </a:t>
            </a:r>
            <a:r>
              <a:rPr lang="en-US" dirty="0"/>
              <a:t>also instructed </a:t>
            </a:r>
            <a:r>
              <a:rPr lang="en-US" dirty="0" smtClean="0"/>
              <a:t>family</a:t>
            </a:r>
            <a:r>
              <a:rPr lang="en-US" b="1" dirty="0"/>
              <a:t> </a:t>
            </a:r>
            <a:r>
              <a:rPr lang="en-US" dirty="0"/>
              <a:t>members in personal hygiene, diet and healthful living habits and the care of the sick.</a:t>
            </a:r>
            <a:r>
              <a:rPr lang="en-US" dirty="0" smtClean="0"/>
              <a:t> </a:t>
            </a:r>
            <a:endParaRPr lang="en-US" dirty="0"/>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31</a:t>
            </a:fld>
            <a:endParaRPr lang="en-US"/>
          </a:p>
        </p:txBody>
      </p:sp>
    </p:spTree>
    <p:extLst>
      <p:ext uri="{BB962C8B-B14F-4D97-AF65-F5344CB8AC3E}">
        <p14:creationId xmlns:p14="http://schemas.microsoft.com/office/powerpoint/2010/main" val="14657595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marL="0" indent="0" algn="just">
              <a:buNone/>
            </a:pPr>
            <a:r>
              <a:rPr lang="en-US" sz="3400" dirty="0" smtClean="0"/>
              <a:t>Problems </a:t>
            </a:r>
            <a:r>
              <a:rPr lang="en-US" sz="3400" dirty="0"/>
              <a:t>of district nursing</a:t>
            </a:r>
            <a:r>
              <a:rPr lang="en-US" sz="3400" dirty="0" smtClean="0"/>
              <a:t>:</a:t>
            </a:r>
          </a:p>
          <a:p>
            <a:pPr algn="just"/>
            <a:r>
              <a:rPr lang="en-US" sz="3400" dirty="0" smtClean="0"/>
              <a:t> </a:t>
            </a:r>
            <a:r>
              <a:rPr lang="en-US" sz="3400" dirty="0"/>
              <a:t>Increased number of immigrants Increased crowded city slums Inadequate sanitation practices Unsafe and unhealthy working </a:t>
            </a:r>
            <a:r>
              <a:rPr lang="en-US" sz="3400" dirty="0" smtClean="0"/>
              <a:t>conditions.</a:t>
            </a:r>
          </a:p>
          <a:p>
            <a:pPr algn="just"/>
            <a:r>
              <a:rPr lang="en-US" sz="3400" dirty="0" smtClean="0"/>
              <a:t>Nevertheless</a:t>
            </a:r>
            <a:r>
              <a:rPr lang="en-US" sz="3400" dirty="0"/>
              <a:t>, nursing educational programs at that time did not truly prepare district nurses to cope with their patients, multiple health, and social problems. </a:t>
            </a:r>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32</a:t>
            </a:fld>
            <a:endParaRPr lang="en-US"/>
          </a:p>
        </p:txBody>
      </p:sp>
    </p:spTree>
    <p:extLst>
      <p:ext uri="{BB962C8B-B14F-4D97-AF65-F5344CB8AC3E}">
        <p14:creationId xmlns:p14="http://schemas.microsoft.com/office/powerpoint/2010/main" val="805243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Autofit/>
          </a:bodyPr>
          <a:lstStyle/>
          <a:p>
            <a:pPr algn="just">
              <a:buFont typeface="Wingdings" pitchFamily="2" charset="2"/>
              <a:buChar char="v"/>
            </a:pPr>
            <a:r>
              <a:rPr lang="en-US" sz="2800" dirty="0" smtClean="0"/>
              <a:t>By </a:t>
            </a:r>
            <a:r>
              <a:rPr lang="en-US" sz="2800" dirty="0"/>
              <a:t>the turn of the century, district nursing had broadened its focus to include the health and welfare of the general public, not just the poor</a:t>
            </a:r>
            <a:r>
              <a:rPr lang="en-US" sz="2800" dirty="0" smtClean="0"/>
              <a:t>.</a:t>
            </a:r>
          </a:p>
          <a:p>
            <a:pPr algn="just">
              <a:buFont typeface="Wingdings" pitchFamily="2" charset="2"/>
              <a:buChar char="v"/>
            </a:pPr>
            <a:r>
              <a:rPr lang="en-US" sz="2800" dirty="0" smtClean="0"/>
              <a:t> This </a:t>
            </a:r>
            <a:r>
              <a:rPr lang="en-US" sz="2800" dirty="0"/>
              <a:t>new emphasis was part of a broader consciousness about public health</a:t>
            </a:r>
            <a:r>
              <a:rPr lang="en-US" sz="2800" dirty="0" smtClean="0"/>
              <a:t>.</a:t>
            </a:r>
          </a:p>
          <a:p>
            <a:pPr algn="just">
              <a:buFont typeface="Wingdings" pitchFamily="2" charset="2"/>
              <a:buChar char="v"/>
            </a:pPr>
            <a:r>
              <a:rPr lang="en-US" sz="2800" dirty="0" smtClean="0"/>
              <a:t> </a:t>
            </a:r>
            <a:r>
              <a:rPr lang="en-US" sz="2800" dirty="0"/>
              <a:t>Specialized programs such as infant welfare that brought health care and health teaching to the public and gave nurses an opportunity for more independent work, and helped to improve nursing </a:t>
            </a:r>
            <a:r>
              <a:rPr lang="en-US" sz="2800" dirty="0" smtClean="0"/>
              <a:t>education.</a:t>
            </a:r>
            <a:endParaRPr lang="en-US" sz="2800" dirty="0"/>
          </a:p>
        </p:txBody>
      </p:sp>
      <p:sp>
        <p:nvSpPr>
          <p:cNvPr id="2" name="Title 1"/>
          <p:cNvSpPr>
            <a:spLocks noGrp="1"/>
          </p:cNvSpPr>
          <p:nvPr>
            <p:ph type="title"/>
          </p:nvPr>
        </p:nvSpPr>
        <p:spPr>
          <a:xfrm>
            <a:off x="457200" y="274638"/>
            <a:ext cx="8229600" cy="715962"/>
          </a:xfrm>
        </p:spPr>
        <p:txBody>
          <a:bodyPr>
            <a:noAutofit/>
          </a:bodyPr>
          <a:lstStyle/>
          <a:p>
            <a:r>
              <a:rPr lang="en-US" sz="3200" b="1" dirty="0" smtClean="0"/>
              <a:t/>
            </a:r>
            <a:br>
              <a:rPr lang="en-US" sz="3200" b="1" dirty="0" smtClean="0"/>
            </a:br>
            <a:r>
              <a:rPr lang="en-US" sz="3200" b="1" dirty="0" smtClean="0"/>
              <a:t>Public </a:t>
            </a:r>
            <a:r>
              <a:rPr lang="en-US" sz="3200" b="1" dirty="0"/>
              <a:t>Health Nursing Training (1900-1970</a:t>
            </a: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33</a:t>
            </a:fld>
            <a:endParaRPr lang="en-US"/>
          </a:p>
        </p:txBody>
      </p:sp>
    </p:spTree>
    <p:extLst>
      <p:ext uri="{BB962C8B-B14F-4D97-AF65-F5344CB8AC3E}">
        <p14:creationId xmlns:p14="http://schemas.microsoft.com/office/powerpoint/2010/main" val="38496109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buFont typeface="Wingdings" pitchFamily="2" charset="2"/>
              <a:buChar char="v"/>
            </a:pPr>
            <a:r>
              <a:rPr lang="en-US" dirty="0" smtClean="0"/>
              <a:t>The </a:t>
            </a:r>
            <a:r>
              <a:rPr lang="en-US" dirty="0"/>
              <a:t>emergence of the term community health nursing heralded a new era while public health nurses continued their work in public health by the late 1960s and early 1970s. </a:t>
            </a:r>
            <a:endParaRPr lang="en-US" dirty="0" smtClean="0"/>
          </a:p>
          <a:p>
            <a:pPr algn="just">
              <a:buFont typeface="Wingdings" pitchFamily="2" charset="2"/>
              <a:buChar char="v"/>
            </a:pPr>
            <a:r>
              <a:rPr lang="en-US" dirty="0" smtClean="0"/>
              <a:t>Many </a:t>
            </a:r>
            <a:r>
              <a:rPr lang="en-US" dirty="0"/>
              <a:t>other nurses, not necessarily practicing public health, were based in the community. </a:t>
            </a:r>
            <a:endParaRPr lang="en-US" dirty="0" smtClean="0"/>
          </a:p>
          <a:p>
            <a:pPr algn="just">
              <a:buFont typeface="Wingdings" pitchFamily="2" charset="2"/>
              <a:buChar char="v"/>
            </a:pPr>
            <a:r>
              <a:rPr lang="en-US" dirty="0" smtClean="0"/>
              <a:t>Their </a:t>
            </a:r>
            <a:r>
              <a:rPr lang="en-US" dirty="0"/>
              <a:t>practice settings </a:t>
            </a:r>
            <a:r>
              <a:rPr lang="en-US" dirty="0" smtClean="0"/>
              <a:t>included community </a:t>
            </a:r>
            <a:r>
              <a:rPr lang="en-US" dirty="0"/>
              <a:t>based clinics, doctor’s office, work sites, schools, </a:t>
            </a:r>
            <a:r>
              <a:rPr lang="en-US" dirty="0" err="1"/>
              <a:t>etc</a:t>
            </a:r>
            <a:r>
              <a:rPr lang="en-US" dirty="0"/>
              <a:t>, to provide a label that encompassed all nurses in the community. </a:t>
            </a:r>
          </a:p>
        </p:txBody>
      </p:sp>
      <p:sp>
        <p:nvSpPr>
          <p:cNvPr id="2" name="Title 1"/>
          <p:cNvSpPr>
            <a:spLocks noGrp="1"/>
          </p:cNvSpPr>
          <p:nvPr>
            <p:ph type="title"/>
          </p:nvPr>
        </p:nvSpPr>
        <p:spPr>
          <a:xfrm>
            <a:off x="457200" y="274638"/>
            <a:ext cx="8229600" cy="487362"/>
          </a:xfrm>
        </p:spPr>
        <p:txBody>
          <a:bodyPr>
            <a:noAutofit/>
          </a:bodyPr>
          <a:lstStyle/>
          <a:p>
            <a:r>
              <a:rPr lang="en-US" sz="3200" b="1" dirty="0"/>
              <a:t>Community Health Nursing (1970 to </a:t>
            </a:r>
            <a:r>
              <a:rPr lang="en-US" sz="3200" b="1" dirty="0" smtClean="0"/>
              <a:t>present</a:t>
            </a:r>
            <a:endParaRPr lang="en-US" sz="3200"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34</a:t>
            </a:fld>
            <a:endParaRPr lang="en-US"/>
          </a:p>
        </p:txBody>
      </p:sp>
    </p:spTree>
    <p:extLst>
      <p:ext uri="{BB962C8B-B14F-4D97-AF65-F5344CB8AC3E}">
        <p14:creationId xmlns:p14="http://schemas.microsoft.com/office/powerpoint/2010/main" val="10676385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04221680"/>
              </p:ext>
            </p:extLst>
          </p:nvPr>
        </p:nvGraphicFramePr>
        <p:xfrm>
          <a:off x="381000" y="1066800"/>
          <a:ext cx="8534402" cy="5608320"/>
        </p:xfrm>
        <a:graphic>
          <a:graphicData uri="http://schemas.openxmlformats.org/drawingml/2006/table">
            <a:tbl>
              <a:tblPr firstRow="1" firstCol="1" bandRow="1">
                <a:tableStyleId>{5C22544A-7EE6-4342-B048-85BDC9FD1C3A}</a:tableStyleId>
              </a:tblPr>
              <a:tblGrid>
                <a:gridCol w="2133600"/>
                <a:gridCol w="1442719"/>
                <a:gridCol w="1446789"/>
                <a:gridCol w="1755647"/>
                <a:gridCol w="1755647"/>
              </a:tblGrid>
              <a:tr h="1041688">
                <a:tc>
                  <a:txBody>
                    <a:bodyPr/>
                    <a:lstStyle/>
                    <a:p>
                      <a:pPr marL="0" marR="0">
                        <a:lnSpc>
                          <a:spcPct val="115000"/>
                        </a:lnSpc>
                        <a:spcBef>
                          <a:spcPts val="0"/>
                        </a:spcBef>
                        <a:spcAft>
                          <a:spcPts val="0"/>
                        </a:spcAft>
                      </a:pPr>
                      <a:r>
                        <a:rPr lang="en-US" sz="2000" dirty="0">
                          <a:effectLst/>
                        </a:rPr>
                        <a:t>Stages</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Focus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Nursing Orientation</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Service Emphasis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Institutional base (Agencies)</a:t>
                      </a:r>
                      <a:endParaRPr lang="en-US" sz="2000">
                        <a:effectLst/>
                        <a:latin typeface="Calibri"/>
                        <a:ea typeface="Calibri"/>
                        <a:cs typeface="Times New Roman"/>
                      </a:endParaRPr>
                    </a:p>
                  </a:txBody>
                  <a:tcPr marL="68580" marR="68580" marT="0" marB="0"/>
                </a:tc>
              </a:tr>
              <a:tr h="1041688">
                <a:tc>
                  <a:txBody>
                    <a:bodyPr/>
                    <a:lstStyle/>
                    <a:p>
                      <a:pPr marL="0" marR="0">
                        <a:lnSpc>
                          <a:spcPct val="115000"/>
                        </a:lnSpc>
                        <a:spcBef>
                          <a:spcPts val="0"/>
                        </a:spcBef>
                        <a:spcAft>
                          <a:spcPts val="0"/>
                        </a:spcAft>
                      </a:pPr>
                      <a:r>
                        <a:rPr lang="en-US" sz="2000" dirty="0">
                          <a:effectLst/>
                        </a:rPr>
                        <a:t>Early home care (Before mid 1800s)</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Sick poor</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Individuals</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Curative</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Lay and religious Leaders.</a:t>
                      </a:r>
                      <a:endParaRPr lang="en-US" sz="2000">
                        <a:effectLst/>
                        <a:latin typeface="Calibri"/>
                        <a:ea typeface="Calibri"/>
                        <a:cs typeface="Times New Roman"/>
                      </a:endParaRPr>
                    </a:p>
                  </a:txBody>
                  <a:tcPr marL="68580" marR="68580" marT="0" marB="0"/>
                </a:tc>
              </a:tr>
              <a:tr h="1041688">
                <a:tc>
                  <a:txBody>
                    <a:bodyPr/>
                    <a:lstStyle/>
                    <a:p>
                      <a:pPr marL="0" marR="0">
                        <a:lnSpc>
                          <a:spcPct val="115000"/>
                        </a:lnSpc>
                        <a:spcBef>
                          <a:spcPts val="0"/>
                        </a:spcBef>
                        <a:spcAft>
                          <a:spcPts val="0"/>
                        </a:spcAft>
                      </a:pPr>
                      <a:r>
                        <a:rPr lang="en-US" sz="2000">
                          <a:effectLst/>
                        </a:rPr>
                        <a:t>District nursing (1860-1900)</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Sick poor</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individuals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Curative and  beginning of preventive</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Voluntary and some governments</a:t>
                      </a:r>
                      <a:endParaRPr lang="en-US" sz="2000">
                        <a:effectLst/>
                        <a:latin typeface="Calibri"/>
                        <a:ea typeface="Calibri"/>
                        <a:cs typeface="Times New Roman"/>
                      </a:endParaRPr>
                    </a:p>
                  </a:txBody>
                  <a:tcPr marL="68580" marR="68580" marT="0" marB="0"/>
                </a:tc>
              </a:tr>
              <a:tr h="1041688">
                <a:tc>
                  <a:txBody>
                    <a:bodyPr/>
                    <a:lstStyle/>
                    <a:p>
                      <a:pPr marL="0" marR="0">
                        <a:lnSpc>
                          <a:spcPct val="115000"/>
                        </a:lnSpc>
                        <a:spcBef>
                          <a:spcPts val="0"/>
                        </a:spcBef>
                        <a:spcAft>
                          <a:spcPts val="0"/>
                        </a:spcAft>
                      </a:pPr>
                      <a:r>
                        <a:rPr lang="en-US" sz="2000">
                          <a:effectLst/>
                        </a:rPr>
                        <a:t>Public health nursing (19001970)</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Needy public</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families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Curative and preventive  </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Government and some volunteer</a:t>
                      </a:r>
                      <a:endParaRPr lang="en-US" sz="2000" dirty="0">
                        <a:effectLst/>
                        <a:latin typeface="Calibri"/>
                        <a:ea typeface="Calibri"/>
                        <a:cs typeface="Times New Roman"/>
                      </a:endParaRPr>
                    </a:p>
                  </a:txBody>
                  <a:tcPr marL="68580" marR="68580" marT="0" marB="0"/>
                </a:tc>
              </a:tr>
              <a:tr h="1395847">
                <a:tc>
                  <a:txBody>
                    <a:bodyPr/>
                    <a:lstStyle/>
                    <a:p>
                      <a:pPr marL="0" marR="0">
                        <a:lnSpc>
                          <a:spcPct val="115000"/>
                        </a:lnSpc>
                        <a:spcBef>
                          <a:spcPts val="0"/>
                        </a:spcBef>
                        <a:spcAft>
                          <a:spcPts val="0"/>
                        </a:spcAft>
                      </a:pPr>
                      <a:r>
                        <a:rPr lang="en-US" sz="2000" dirty="0">
                          <a:effectLst/>
                        </a:rPr>
                        <a:t>Emergence of community health nursing (1970present)</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Total community</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population</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Health promotion and illness prevention</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Many kinds and some independent practitioners</a:t>
                      </a:r>
                      <a:endParaRPr lang="en-US" sz="2000" dirty="0">
                        <a:effectLst/>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a:xfrm>
            <a:off x="457200" y="274638"/>
            <a:ext cx="8229600" cy="639762"/>
          </a:xfrm>
        </p:spPr>
        <p:txBody>
          <a:bodyPr>
            <a:normAutofit fontScale="90000"/>
          </a:bodyPr>
          <a:lstStyle/>
          <a:p>
            <a:pPr lvl="0"/>
            <a:r>
              <a:rPr kumimoji="0" lang="en-US" sz="2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r>
            <a:br>
              <a:rPr kumimoji="0" lang="en-US" sz="2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lang="en-US" sz="2200" b="1" dirty="0">
                <a:latin typeface="Calibri" pitchFamily="34" charset="0"/>
                <a:ea typeface="Calibri" pitchFamily="34" charset="0"/>
                <a:cs typeface="Times New Roman" pitchFamily="18" charset="0"/>
              </a:rPr>
              <a:t/>
            </a:r>
            <a:br>
              <a:rPr lang="en-US" sz="2200" b="1" dirty="0">
                <a:latin typeface="Calibri" pitchFamily="34" charset="0"/>
                <a:ea typeface="Calibri" pitchFamily="34" charset="0"/>
                <a:cs typeface="Times New Roman" pitchFamily="18" charset="0"/>
              </a:rPr>
            </a:br>
            <a:r>
              <a:rPr kumimoji="0" lang="en-US" sz="27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Summary of Development of Community Health Nursing</a:t>
            </a:r>
            <a:r>
              <a:rPr kumimoji="0" lang="en-US" sz="2800" b="0" i="0" u="none" strike="noStrike" cap="none" normalizeH="0" baseline="0" dirty="0" smtClean="0">
                <a:ln>
                  <a:noFill/>
                </a:ln>
                <a:solidFill>
                  <a:schemeClr val="tx1"/>
                </a:solidFill>
                <a:effectLst/>
                <a:latin typeface="Arial" pitchFamily="34" charset="0"/>
                <a:cs typeface="Arial" pitchFamily="34" charset="0"/>
              </a:rPr>
              <a:t/>
            </a:r>
            <a:br>
              <a:rPr kumimoji="0" lang="en-US" sz="2800"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35</a:t>
            </a:fld>
            <a:endParaRPr lang="en-US"/>
          </a:p>
        </p:txBody>
      </p:sp>
    </p:spTree>
    <p:extLst>
      <p:ext uri="{BB962C8B-B14F-4D97-AF65-F5344CB8AC3E}">
        <p14:creationId xmlns:p14="http://schemas.microsoft.com/office/powerpoint/2010/main" val="3250747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Autofit/>
          </a:bodyPr>
          <a:lstStyle/>
          <a:p>
            <a:pPr algn="just">
              <a:buFont typeface="Wingdings" pitchFamily="2" charset="2"/>
              <a:buChar char="v"/>
            </a:pPr>
            <a:r>
              <a:rPr lang="en-US" sz="3200" dirty="0" smtClean="0">
                <a:latin typeface="Times New Roman" pitchFamily="18" charset="0"/>
                <a:cs typeface="Times New Roman" pitchFamily="18" charset="0"/>
              </a:rPr>
              <a:t>Before </a:t>
            </a:r>
            <a:r>
              <a:rPr lang="en-US" sz="3200" dirty="0">
                <a:latin typeface="Times New Roman" pitchFamily="18" charset="0"/>
                <a:cs typeface="Times New Roman" pitchFamily="18" charset="0"/>
              </a:rPr>
              <a:t>the coming of the colonialists to Kenya, the health service was dominated by the traditional man, who is still with us today and plays a significant role in delivery of health care in our society</a:t>
            </a:r>
            <a:r>
              <a:rPr lang="en-US" sz="3200" dirty="0" smtClean="0">
                <a:latin typeface="Times New Roman" pitchFamily="18" charset="0"/>
                <a:cs typeface="Times New Roman" pitchFamily="18" charset="0"/>
              </a:rPr>
              <a:t>.</a:t>
            </a:r>
          </a:p>
          <a:p>
            <a:pPr algn="just">
              <a:buFont typeface="Wingdings" pitchFamily="2" charset="2"/>
              <a:buChar char="v"/>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Modern medicine came to Kenya initially through missionaries, then the Imperial British East Africa Company (IBEAC) and later through the government.</a:t>
            </a:r>
          </a:p>
        </p:txBody>
      </p:sp>
      <p:sp>
        <p:nvSpPr>
          <p:cNvPr id="3" name="Footer Placeholder 2"/>
          <p:cNvSpPr>
            <a:spLocks noGrp="1"/>
          </p:cNvSpPr>
          <p:nvPr>
            <p:ph type="ftr" sz="quarter" idx="11"/>
          </p:nvPr>
        </p:nvSpPr>
        <p:spPr/>
        <p:txBody>
          <a:bodyPr/>
          <a:lstStyle/>
          <a:p>
            <a:r>
              <a:rPr lang="en-US" dirty="0" smtClean="0">
                <a:solidFill>
                  <a:prstClr val="black"/>
                </a:solidFill>
              </a:rPr>
              <a:t>Mrs. Nguih Notes</a:t>
            </a:r>
            <a:endParaRPr lang="en-US" dirty="0">
              <a:solidFill>
                <a:prstClr val="black"/>
              </a:solidFill>
            </a:endParaRPr>
          </a:p>
        </p:txBody>
      </p:sp>
      <p:sp>
        <p:nvSpPr>
          <p:cNvPr id="4" name="Title 3"/>
          <p:cNvSpPr>
            <a:spLocks noGrp="1"/>
          </p:cNvSpPr>
          <p:nvPr>
            <p:ph type="title"/>
          </p:nvPr>
        </p:nvSpPr>
        <p:spPr>
          <a:xfrm>
            <a:off x="457200" y="274638"/>
            <a:ext cx="8229600" cy="944562"/>
          </a:xfrm>
        </p:spPr>
        <p:txBody>
          <a:bodyPr>
            <a:normAutofit fontScale="90000"/>
          </a:bodyPr>
          <a:lstStyle/>
          <a:p>
            <a:pPr algn="ctr"/>
            <a:r>
              <a:rPr lang="en-US" sz="3600" dirty="0" smtClean="0">
                <a:latin typeface="Arial Black" pitchFamily="34" charset="0"/>
              </a:rPr>
              <a:t/>
            </a:r>
            <a:br>
              <a:rPr lang="en-US" sz="3600" dirty="0" smtClean="0">
                <a:latin typeface="Arial Black" pitchFamily="34" charset="0"/>
              </a:rPr>
            </a:br>
            <a:r>
              <a:rPr lang="en-US" sz="4000" dirty="0" smtClean="0">
                <a:latin typeface="Times New Roman" pitchFamily="18" charset="0"/>
                <a:cs typeface="Times New Roman" pitchFamily="18" charset="0"/>
              </a:rPr>
              <a:t>History </a:t>
            </a:r>
            <a:r>
              <a:rPr lang="en-US" sz="4000" dirty="0">
                <a:latin typeface="Times New Roman" pitchFamily="18" charset="0"/>
                <a:cs typeface="Times New Roman" pitchFamily="18" charset="0"/>
              </a:rPr>
              <a:t>of community health in Kenya</a:t>
            </a:r>
            <a:r>
              <a:rPr lang="en-US" dirty="0"/>
              <a:t/>
            </a:r>
            <a:br>
              <a:rPr lang="en-US" dirty="0"/>
            </a:br>
            <a:endParaRPr lang="en-US" dirty="0"/>
          </a:p>
        </p:txBody>
      </p:sp>
    </p:spTree>
    <p:extLst>
      <p:ext uri="{BB962C8B-B14F-4D97-AF65-F5344CB8AC3E}">
        <p14:creationId xmlns:p14="http://schemas.microsoft.com/office/powerpoint/2010/main" val="12634005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Autofit/>
          </a:bodyPr>
          <a:lstStyle/>
          <a:p>
            <a:pPr algn="just">
              <a:buFont typeface="Wingdings" pitchFamily="2" charset="2"/>
              <a:buChar char="v"/>
            </a:pPr>
            <a:r>
              <a:rPr lang="en-US" sz="3200" dirty="0">
                <a:latin typeface="Times New Roman" pitchFamily="18" charset="0"/>
                <a:cs typeface="Times New Roman" pitchFamily="18" charset="0"/>
              </a:rPr>
              <a:t>Since independence in 1963, Kenya has carried out various reforms aimed at promoting coverage of and access to modern health care in an attempt to attain its long term objectives of health for all</a:t>
            </a:r>
            <a:r>
              <a:rPr lang="en-US" sz="3200" dirty="0" smtClean="0">
                <a:latin typeface="Times New Roman" pitchFamily="18" charset="0"/>
                <a:cs typeface="Times New Roman" pitchFamily="18" charset="0"/>
              </a:rPr>
              <a:t>.</a:t>
            </a:r>
          </a:p>
          <a:p>
            <a:pPr algn="just">
              <a:buFont typeface="Wingdings" pitchFamily="2" charset="2"/>
              <a:buChar char="v"/>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These reforms include decentralization of health delivery system, endorsing the principles of Primary Health Care as laid out in Alma Ata Declaration of 1978, and cost-sharing </a:t>
            </a:r>
            <a:r>
              <a:rPr lang="en-US" sz="3200" dirty="0" err="1">
                <a:latin typeface="Times New Roman" pitchFamily="18" charset="0"/>
                <a:cs typeface="Times New Roman" pitchFamily="18" charset="0"/>
              </a:rPr>
              <a:t>programme</a:t>
            </a:r>
            <a:r>
              <a:rPr lang="en-US" sz="3200" dirty="0">
                <a:latin typeface="Times New Roman" pitchFamily="18" charset="0"/>
                <a:cs typeface="Times New Roman" pitchFamily="18" charset="0"/>
              </a:rPr>
              <a:t> among others. </a:t>
            </a:r>
          </a:p>
        </p:txBody>
      </p:sp>
      <p:sp>
        <p:nvSpPr>
          <p:cNvPr id="3" name="Footer Placeholder 2"/>
          <p:cNvSpPr>
            <a:spLocks noGrp="1"/>
          </p:cNvSpPr>
          <p:nvPr>
            <p:ph type="ftr" sz="quarter" idx="11"/>
          </p:nvPr>
        </p:nvSpPr>
        <p:spPr/>
        <p:txBody>
          <a:bodyPr/>
          <a:lstStyle/>
          <a:p>
            <a:r>
              <a:rPr lang="en-US" dirty="0" smtClean="0">
                <a:solidFill>
                  <a:prstClr val="black"/>
                </a:solidFill>
              </a:rPr>
              <a:t>Mrs. Nguih Notes</a:t>
            </a:r>
            <a:endParaRPr lang="en-US" dirty="0">
              <a:solidFill>
                <a:prstClr val="black"/>
              </a:solidFill>
            </a:endParaRPr>
          </a:p>
        </p:txBody>
      </p:sp>
      <p:sp>
        <p:nvSpPr>
          <p:cNvPr id="4" name="Title 3"/>
          <p:cNvSpPr>
            <a:spLocks noGrp="1"/>
          </p:cNvSpPr>
          <p:nvPr>
            <p:ph type="title"/>
          </p:nvPr>
        </p:nvSpPr>
        <p:spPr>
          <a:xfrm>
            <a:off x="457200" y="274638"/>
            <a:ext cx="8229600" cy="639762"/>
          </a:xfrm>
        </p:spPr>
        <p:txBody>
          <a:bodyPr>
            <a:normAutofit fontScale="90000"/>
          </a:bodyPr>
          <a:lstStyle/>
          <a:p>
            <a:pPr algn="r"/>
            <a:r>
              <a:rPr lang="en-US" dirty="0" smtClean="0">
                <a:latin typeface="Arial Black" pitchFamily="34" charset="0"/>
              </a:rPr>
              <a:t>‘</a:t>
            </a:r>
            <a:r>
              <a:rPr lang="en-US" dirty="0" err="1" smtClean="0">
                <a:latin typeface="Arial Black" pitchFamily="34" charset="0"/>
              </a:rPr>
              <a:t>ct</a:t>
            </a:r>
            <a:endParaRPr lang="en-US" dirty="0">
              <a:latin typeface="Arial Black" pitchFamily="34" charset="0"/>
            </a:endParaRPr>
          </a:p>
        </p:txBody>
      </p:sp>
    </p:spTree>
    <p:extLst>
      <p:ext uri="{BB962C8B-B14F-4D97-AF65-F5344CB8AC3E}">
        <p14:creationId xmlns:p14="http://schemas.microsoft.com/office/powerpoint/2010/main" val="11614302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just">
              <a:buFont typeface="Wingdings" pitchFamily="2" charset="2"/>
              <a:buChar char="v"/>
            </a:pPr>
            <a:r>
              <a:rPr lang="en-US" sz="3600" dirty="0">
                <a:latin typeface="Times New Roman" pitchFamily="18" charset="0"/>
                <a:cs typeface="Times New Roman" pitchFamily="18" charset="0"/>
              </a:rPr>
              <a:t>The objectives of decentralization are to improve management, efficiency, accountability and responsiveness of health services. </a:t>
            </a:r>
            <a:endParaRPr lang="en-US" sz="3600" dirty="0" smtClean="0">
              <a:latin typeface="Times New Roman" pitchFamily="18" charset="0"/>
              <a:cs typeface="Times New Roman" pitchFamily="18" charset="0"/>
            </a:endParaRPr>
          </a:p>
          <a:p>
            <a:pPr algn="just">
              <a:buFont typeface="Wingdings" pitchFamily="2" charset="2"/>
              <a:buChar char="v"/>
            </a:pPr>
            <a:r>
              <a:rPr lang="en-US" sz="3600" dirty="0" smtClean="0">
                <a:latin typeface="Times New Roman" pitchFamily="18" charset="0"/>
                <a:cs typeface="Times New Roman" pitchFamily="18" charset="0"/>
              </a:rPr>
              <a:t>Kenya </a:t>
            </a:r>
            <a:r>
              <a:rPr lang="en-US" sz="3600" dirty="0">
                <a:latin typeface="Times New Roman" pitchFamily="18" charset="0"/>
                <a:cs typeface="Times New Roman" pitchFamily="18" charset="0"/>
              </a:rPr>
              <a:t>has decentralized the health care system through the restructuring and strengthening of the Ministry’s </a:t>
            </a:r>
            <a:r>
              <a:rPr lang="en-US" sz="3600" dirty="0" smtClean="0">
                <a:latin typeface="Times New Roman" pitchFamily="18" charset="0"/>
                <a:cs typeface="Times New Roman" pitchFamily="18" charset="0"/>
              </a:rPr>
              <a:t>county levels</a:t>
            </a:r>
            <a:endParaRPr lang="en-US" sz="3600" dirty="0">
              <a:latin typeface="Times New Roman" pitchFamily="18" charset="0"/>
              <a:cs typeface="Times New Roman" pitchFamily="18" charset="0"/>
            </a:endParaRPr>
          </a:p>
          <a:p>
            <a:endParaRPr lang="en-US" dirty="0"/>
          </a:p>
        </p:txBody>
      </p:sp>
      <p:sp>
        <p:nvSpPr>
          <p:cNvPr id="3" name="Footer Placeholder 2"/>
          <p:cNvSpPr>
            <a:spLocks noGrp="1"/>
          </p:cNvSpPr>
          <p:nvPr>
            <p:ph type="ftr" sz="quarter" idx="11"/>
          </p:nvPr>
        </p:nvSpPr>
        <p:spPr/>
        <p:txBody>
          <a:bodyPr/>
          <a:lstStyle/>
          <a:p>
            <a:r>
              <a:rPr lang="en-US" dirty="0" smtClean="0">
                <a:solidFill>
                  <a:prstClr val="black"/>
                </a:solidFill>
              </a:rPr>
              <a:t>Mrs. Nguih Notes</a:t>
            </a:r>
            <a:endParaRPr lang="en-US" dirty="0">
              <a:solidFill>
                <a:prstClr val="black"/>
              </a:solidFill>
            </a:endParaRPr>
          </a:p>
        </p:txBody>
      </p:sp>
      <p:sp>
        <p:nvSpPr>
          <p:cNvPr id="4" name="Title 3"/>
          <p:cNvSpPr>
            <a:spLocks noGrp="1"/>
          </p:cNvSpPr>
          <p:nvPr>
            <p:ph type="title"/>
          </p:nvPr>
        </p:nvSpPr>
        <p:spPr>
          <a:xfrm>
            <a:off x="457200" y="274638"/>
            <a:ext cx="8229600" cy="792162"/>
          </a:xfrm>
        </p:spPr>
        <p:txBody>
          <a:bodyPr/>
          <a:lstStyle/>
          <a:p>
            <a:pPr algn="r"/>
            <a:r>
              <a:rPr lang="en-US" dirty="0" smtClean="0"/>
              <a:t>‘</a:t>
            </a:r>
            <a:r>
              <a:rPr lang="en-US" dirty="0" err="1" smtClean="0"/>
              <a:t>ct</a:t>
            </a:r>
            <a:endParaRPr lang="en-US" dirty="0"/>
          </a:p>
        </p:txBody>
      </p:sp>
    </p:spTree>
    <p:extLst>
      <p:ext uri="{BB962C8B-B14F-4D97-AF65-F5344CB8AC3E}">
        <p14:creationId xmlns:p14="http://schemas.microsoft.com/office/powerpoint/2010/main" val="31532041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Autofit/>
          </a:bodyPr>
          <a:lstStyle/>
          <a:p>
            <a:pPr algn="just">
              <a:buFont typeface="Wingdings" pitchFamily="2" charset="2"/>
              <a:buChar char="v"/>
            </a:pPr>
            <a:r>
              <a:rPr lang="en-US" sz="3200" dirty="0">
                <a:latin typeface="Times New Roman" pitchFamily="18" charset="0"/>
                <a:cs typeface="Times New Roman" pitchFamily="18" charset="0"/>
              </a:rPr>
              <a:t>In 1994, the Kenya Health Policy Framework was launched articulating the government’s commitment to improve the health of the population. </a:t>
            </a:r>
          </a:p>
          <a:p>
            <a:pPr algn="just">
              <a:buFont typeface="Wingdings" pitchFamily="2" charset="2"/>
              <a:buChar char="v"/>
            </a:pPr>
            <a:r>
              <a:rPr lang="en-US" sz="3200" dirty="0">
                <a:latin typeface="Times New Roman" pitchFamily="18" charset="0"/>
                <a:cs typeface="Times New Roman" pitchFamily="18" charset="0"/>
              </a:rPr>
              <a:t>The policy objective was to decentralize the management, provision and financing of health care by transforming the role of Ministry of Health from that of provider of service to that of policy maker and regulator of health care service provision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dirty="0" smtClean="0">
                <a:solidFill>
                  <a:prstClr val="black"/>
                </a:solidFill>
              </a:rPr>
              <a:t>Mrs. Nguih Notes</a:t>
            </a:r>
            <a:endParaRPr lang="en-US" dirty="0">
              <a:solidFill>
                <a:prstClr val="black"/>
              </a:solidFill>
            </a:endParaRPr>
          </a:p>
        </p:txBody>
      </p:sp>
      <p:sp>
        <p:nvSpPr>
          <p:cNvPr id="4" name="Title 3"/>
          <p:cNvSpPr>
            <a:spLocks noGrp="1"/>
          </p:cNvSpPr>
          <p:nvPr>
            <p:ph type="title"/>
          </p:nvPr>
        </p:nvSpPr>
        <p:spPr>
          <a:xfrm>
            <a:off x="457200" y="274638"/>
            <a:ext cx="8229600" cy="639762"/>
          </a:xfrm>
        </p:spPr>
        <p:txBody>
          <a:bodyPr>
            <a:normAutofit fontScale="90000"/>
          </a:bodyPr>
          <a:lstStyle/>
          <a:p>
            <a:pPr algn="r"/>
            <a:r>
              <a:rPr lang="en-US" dirty="0" smtClean="0"/>
              <a:t>‘</a:t>
            </a:r>
            <a:r>
              <a:rPr lang="en-US" dirty="0" err="1" smtClean="0"/>
              <a:t>ct</a:t>
            </a:r>
            <a:endParaRPr lang="en-US" dirty="0"/>
          </a:p>
        </p:txBody>
      </p:sp>
    </p:spTree>
    <p:extLst>
      <p:ext uri="{BB962C8B-B14F-4D97-AF65-F5344CB8AC3E}">
        <p14:creationId xmlns:p14="http://schemas.microsoft.com/office/powerpoint/2010/main" val="2539717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gn="just">
              <a:buFont typeface="Wingdings" pitchFamily="2" charset="2"/>
              <a:buChar char="v"/>
            </a:pPr>
            <a:r>
              <a:rPr lang="en-US" sz="3600" dirty="0" smtClean="0">
                <a:latin typeface="Times New Roman" pitchFamily="18" charset="0"/>
                <a:cs typeface="Times New Roman" pitchFamily="18" charset="0"/>
              </a:rPr>
              <a:t>A collection of people, although they are widely scattered geographically, can have an interest or goal that binds the members-together called common interest community.</a:t>
            </a:r>
          </a:p>
          <a:p>
            <a:pPr marL="109728" indent="0" algn="just">
              <a:buNone/>
            </a:pPr>
            <a:r>
              <a:rPr lang="en-US" sz="3600" dirty="0" smtClean="0">
                <a:latin typeface="Times New Roman" pitchFamily="18" charset="0"/>
                <a:cs typeface="Times New Roman" pitchFamily="18" charset="0"/>
              </a:rPr>
              <a:t>(e.g., Disabled individual scattered through out a large city may emerge as a community through a common interest in their need for improved wheel chaired access or other handicapped facilities).</a:t>
            </a:r>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a:t>
            </a:fld>
            <a:endParaRPr lang="en-US"/>
          </a:p>
        </p:txBody>
      </p:sp>
    </p:spTree>
    <p:extLst>
      <p:ext uri="{BB962C8B-B14F-4D97-AF65-F5344CB8AC3E}">
        <p14:creationId xmlns:p14="http://schemas.microsoft.com/office/powerpoint/2010/main" val="2422948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just">
              <a:buFont typeface="Wingdings" pitchFamily="2" charset="2"/>
              <a:buChar char="v"/>
            </a:pPr>
            <a:r>
              <a:rPr lang="en-US" sz="3600" dirty="0" smtClean="0">
                <a:latin typeface="Times New Roman" pitchFamily="18" charset="0"/>
                <a:cs typeface="Times New Roman" pitchFamily="18" charset="0"/>
              </a:rPr>
              <a:t>Future </a:t>
            </a:r>
            <a:r>
              <a:rPr lang="en-US" sz="3600" dirty="0">
                <a:latin typeface="Times New Roman" pitchFamily="18" charset="0"/>
                <a:cs typeface="Times New Roman" pitchFamily="18" charset="0"/>
              </a:rPr>
              <a:t>investments were to be used to encourage individuals and communities to play a more active role in preventing diseases and ill health and also to stimulate competition among providers of health care in government, private and mission sectors.</a:t>
            </a:r>
          </a:p>
          <a:p>
            <a:endParaRPr lang="en-US" dirty="0"/>
          </a:p>
        </p:txBody>
      </p:sp>
      <p:sp>
        <p:nvSpPr>
          <p:cNvPr id="3" name="Footer Placeholder 2"/>
          <p:cNvSpPr>
            <a:spLocks noGrp="1"/>
          </p:cNvSpPr>
          <p:nvPr>
            <p:ph type="ftr" sz="quarter" idx="11"/>
          </p:nvPr>
        </p:nvSpPr>
        <p:spPr/>
        <p:txBody>
          <a:bodyPr/>
          <a:lstStyle/>
          <a:p>
            <a:r>
              <a:rPr lang="en-US" dirty="0" smtClean="0">
                <a:solidFill>
                  <a:prstClr val="black"/>
                </a:solidFill>
              </a:rPr>
              <a:t>Mrs. Nguih Notes</a:t>
            </a:r>
            <a:endParaRPr lang="en-US" dirty="0">
              <a:solidFill>
                <a:prstClr val="black"/>
              </a:solidFill>
            </a:endParaRPr>
          </a:p>
        </p:txBody>
      </p:sp>
      <p:sp>
        <p:nvSpPr>
          <p:cNvPr id="4" name="Title 3"/>
          <p:cNvSpPr>
            <a:spLocks noGrp="1"/>
          </p:cNvSpPr>
          <p:nvPr>
            <p:ph type="title"/>
          </p:nvPr>
        </p:nvSpPr>
        <p:spPr>
          <a:xfrm>
            <a:off x="457200" y="274638"/>
            <a:ext cx="8229600" cy="868362"/>
          </a:xfrm>
        </p:spPr>
        <p:txBody>
          <a:bodyPr/>
          <a:lstStyle/>
          <a:p>
            <a:pPr algn="r"/>
            <a:r>
              <a:rPr lang="en-US" dirty="0" smtClean="0"/>
              <a:t>‘</a:t>
            </a:r>
            <a:r>
              <a:rPr lang="en-US" dirty="0" err="1" smtClean="0"/>
              <a:t>ct</a:t>
            </a:r>
            <a:endParaRPr lang="en-US" dirty="0"/>
          </a:p>
        </p:txBody>
      </p:sp>
    </p:spTree>
    <p:extLst>
      <p:ext uri="{BB962C8B-B14F-4D97-AF65-F5344CB8AC3E}">
        <p14:creationId xmlns:p14="http://schemas.microsoft.com/office/powerpoint/2010/main" val="393162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en-US" dirty="0"/>
              <a:t>I</a:t>
            </a:r>
            <a:r>
              <a:rPr lang="en-US" dirty="0" smtClean="0"/>
              <a:t>ncludes </a:t>
            </a:r>
            <a:r>
              <a:rPr lang="en-US" dirty="0"/>
              <a:t>the following components</a:t>
            </a:r>
            <a:r>
              <a:rPr lang="en-US" dirty="0" smtClean="0"/>
              <a:t>:</a:t>
            </a:r>
          </a:p>
          <a:p>
            <a:pPr marL="0" indent="0" algn="just">
              <a:buNone/>
            </a:pPr>
            <a:r>
              <a:rPr lang="en-US" dirty="0" smtClean="0"/>
              <a:t> 1</a:t>
            </a:r>
            <a:r>
              <a:rPr lang="en-US" dirty="0"/>
              <a:t>. </a:t>
            </a:r>
            <a:r>
              <a:rPr lang="en-US" dirty="0" smtClean="0"/>
              <a:t>Assessment</a:t>
            </a:r>
          </a:p>
          <a:p>
            <a:pPr marL="0" indent="0" algn="just">
              <a:buNone/>
            </a:pPr>
            <a:r>
              <a:rPr lang="en-US" dirty="0" smtClean="0"/>
              <a:t> </a:t>
            </a:r>
            <a:r>
              <a:rPr lang="en-US" dirty="0"/>
              <a:t>2. Population diagnosis and </a:t>
            </a:r>
            <a:r>
              <a:rPr lang="en-US" dirty="0" smtClean="0"/>
              <a:t>priorities</a:t>
            </a:r>
          </a:p>
          <a:p>
            <a:pPr marL="0" indent="0" algn="just">
              <a:buNone/>
            </a:pPr>
            <a:r>
              <a:rPr lang="en-US" dirty="0" smtClean="0"/>
              <a:t> </a:t>
            </a:r>
            <a:r>
              <a:rPr lang="en-US" dirty="0"/>
              <a:t>3. Outcome </a:t>
            </a:r>
            <a:r>
              <a:rPr lang="en-US" dirty="0" smtClean="0"/>
              <a:t>Identification</a:t>
            </a:r>
          </a:p>
          <a:p>
            <a:pPr marL="0" indent="0" algn="just">
              <a:buNone/>
            </a:pPr>
            <a:r>
              <a:rPr lang="en-US" dirty="0" smtClean="0"/>
              <a:t> </a:t>
            </a:r>
            <a:r>
              <a:rPr lang="en-US" dirty="0"/>
              <a:t>4. </a:t>
            </a:r>
            <a:r>
              <a:rPr lang="en-US" dirty="0" smtClean="0"/>
              <a:t>Planning</a:t>
            </a:r>
          </a:p>
          <a:p>
            <a:pPr marL="0" indent="0" algn="just">
              <a:buNone/>
            </a:pPr>
            <a:r>
              <a:rPr lang="en-US" dirty="0" smtClean="0"/>
              <a:t> </a:t>
            </a:r>
            <a:r>
              <a:rPr lang="en-US" dirty="0"/>
              <a:t>5. </a:t>
            </a:r>
            <a:r>
              <a:rPr lang="en-US" dirty="0" smtClean="0"/>
              <a:t>Implementation</a:t>
            </a:r>
          </a:p>
          <a:p>
            <a:pPr marL="0" indent="0" algn="just">
              <a:buNone/>
            </a:pPr>
            <a:r>
              <a:rPr lang="en-US" dirty="0" smtClean="0"/>
              <a:t> </a:t>
            </a:r>
            <a:r>
              <a:rPr lang="en-US" dirty="0"/>
              <a:t>6. </a:t>
            </a:r>
            <a:r>
              <a:rPr lang="en-US" dirty="0" smtClean="0"/>
              <a:t>Evaluation</a:t>
            </a:r>
          </a:p>
          <a:p>
            <a:pPr marL="0" indent="0" algn="just">
              <a:buNone/>
            </a:pPr>
            <a:r>
              <a:rPr lang="en-US" dirty="0" smtClean="0"/>
              <a:t> </a:t>
            </a:r>
            <a:r>
              <a:rPr lang="en-US" dirty="0"/>
              <a:t>The six Standards of Practice describe a competent level of public health nursing care as demonstrated by the critical thinking model known as the nursing process.</a:t>
            </a:r>
          </a:p>
        </p:txBody>
      </p:sp>
      <p:sp>
        <p:nvSpPr>
          <p:cNvPr id="2" name="Title 1"/>
          <p:cNvSpPr>
            <a:spLocks noGrp="1"/>
          </p:cNvSpPr>
          <p:nvPr>
            <p:ph type="title"/>
          </p:nvPr>
        </p:nvSpPr>
        <p:spPr>
          <a:xfrm>
            <a:off x="457200" y="274638"/>
            <a:ext cx="8229600" cy="487362"/>
          </a:xfrm>
        </p:spPr>
        <p:txBody>
          <a:bodyPr>
            <a:noAutofit/>
          </a:bodyPr>
          <a:lstStyle/>
          <a:p>
            <a:r>
              <a:rPr lang="en-US" sz="3200" b="1" dirty="0" smtClean="0">
                <a:solidFill>
                  <a:schemeClr val="tx1"/>
                </a:solidFill>
                <a:latin typeface="Times New Roman" pitchFamily="18" charset="0"/>
                <a:cs typeface="Times New Roman" pitchFamily="18" charset="0"/>
              </a:rPr>
              <a:t>Scope </a:t>
            </a:r>
            <a:r>
              <a:rPr lang="en-US" sz="3200" b="1" dirty="0">
                <a:solidFill>
                  <a:schemeClr val="tx1"/>
                </a:solidFill>
                <a:latin typeface="Times New Roman" pitchFamily="18" charset="0"/>
                <a:cs typeface="Times New Roman" pitchFamily="18" charset="0"/>
              </a:rPr>
              <a:t>and Standards </a:t>
            </a:r>
            <a:r>
              <a:rPr lang="en-US" sz="3200" b="1" dirty="0" smtClean="0">
                <a:solidFill>
                  <a:schemeClr val="tx1"/>
                </a:solidFill>
                <a:latin typeface="Times New Roman" pitchFamily="18" charset="0"/>
                <a:cs typeface="Times New Roman" pitchFamily="18" charset="0"/>
              </a:rPr>
              <a:t>of current CHN Practice </a:t>
            </a:r>
            <a:endParaRPr lang="en-US" sz="3200" b="1" dirty="0">
              <a:solidFill>
                <a:schemeClr val="tx1"/>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41</a:t>
            </a:fld>
            <a:endParaRPr lang="en-US"/>
          </a:p>
        </p:txBody>
      </p:sp>
    </p:spTree>
    <p:extLst>
      <p:ext uri="{BB962C8B-B14F-4D97-AF65-F5344CB8AC3E}">
        <p14:creationId xmlns:p14="http://schemas.microsoft.com/office/powerpoint/2010/main" val="753383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Font typeface="Wingdings" pitchFamily="2" charset="2"/>
              <a:buChar char="v"/>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Healthy People Leading indicators were selected to communicate high- priority health issues and actions taken to address </a:t>
            </a:r>
            <a:r>
              <a:rPr lang="en-US" sz="3600" dirty="0" smtClean="0">
                <a:latin typeface="Times New Roman" pitchFamily="18" charset="0"/>
                <a:cs typeface="Times New Roman" pitchFamily="18" charset="0"/>
              </a:rPr>
              <a:t>them.</a:t>
            </a:r>
          </a:p>
          <a:p>
            <a:pPr algn="just">
              <a:buFont typeface="Wingdings" pitchFamily="2" charset="2"/>
              <a:buChar char="v"/>
            </a:pPr>
            <a:r>
              <a:rPr lang="en-US" sz="3600" dirty="0" smtClean="0">
                <a:latin typeface="Times New Roman" pitchFamily="18" charset="0"/>
                <a:cs typeface="Times New Roman" pitchFamily="18" charset="0"/>
              </a:rPr>
              <a:t>Even </a:t>
            </a:r>
            <a:r>
              <a:rPr lang="en-US" sz="3600" dirty="0">
                <a:latin typeface="Times New Roman" pitchFamily="18" charset="0"/>
                <a:cs typeface="Times New Roman" pitchFamily="18" charset="0"/>
              </a:rPr>
              <a:t>though great strides have been made over the past decade, public health challenges remain, and significant health disparities </a:t>
            </a:r>
            <a:r>
              <a:rPr lang="en-US" sz="3600" dirty="0" smtClean="0">
                <a:latin typeface="Times New Roman" pitchFamily="18" charset="0"/>
                <a:cs typeface="Times New Roman" pitchFamily="18" charset="0"/>
              </a:rPr>
              <a:t>persist</a:t>
            </a:r>
            <a:endParaRPr lang="en-US" sz="36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a:t>
            </a:r>
            <a:r>
              <a:rPr lang="en-US" sz="3200" dirty="0" err="1" smtClean="0"/>
              <a:t>ct</a:t>
            </a:r>
            <a:endParaRPr lang="en-US" sz="3200"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42</a:t>
            </a:fld>
            <a:endParaRPr lang="en-US"/>
          </a:p>
        </p:txBody>
      </p:sp>
    </p:spTree>
    <p:extLst>
      <p:ext uri="{BB962C8B-B14F-4D97-AF65-F5344CB8AC3E}">
        <p14:creationId xmlns:p14="http://schemas.microsoft.com/office/powerpoint/2010/main" val="450616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dirty="0" smtClean="0"/>
              <a:t>The four overarching goals of Healthy People 2020 are</a:t>
            </a:r>
          </a:p>
          <a:p>
            <a:pPr>
              <a:buFont typeface="Wingdings" pitchFamily="2" charset="2"/>
              <a:buChar char="v"/>
            </a:pPr>
            <a:r>
              <a:rPr lang="en-US" dirty="0" smtClean="0"/>
              <a:t> Attain high quality, longer lives free of preventable </a:t>
            </a:r>
            <a:r>
              <a:rPr lang="en-US" dirty="0" err="1" smtClean="0"/>
              <a:t>disease,disability</a:t>
            </a:r>
            <a:r>
              <a:rPr lang="en-US" dirty="0" smtClean="0"/>
              <a:t>, injury, and premature death</a:t>
            </a:r>
          </a:p>
          <a:p>
            <a:pPr>
              <a:buFont typeface="Wingdings" pitchFamily="2" charset="2"/>
              <a:buChar char="v"/>
            </a:pPr>
            <a:r>
              <a:rPr lang="en-US" dirty="0" smtClean="0"/>
              <a:t> Achieve health equity, eliminate disparities, and improve the health of all groups,</a:t>
            </a:r>
          </a:p>
          <a:p>
            <a:pPr>
              <a:buFont typeface="Wingdings" pitchFamily="2" charset="2"/>
              <a:buChar char="v"/>
            </a:pPr>
            <a:r>
              <a:rPr lang="en-US" dirty="0" smtClean="0"/>
              <a:t>Create social and physical environments that promote good health for all</a:t>
            </a:r>
            <a:endParaRPr lang="en-US" dirty="0"/>
          </a:p>
          <a:p>
            <a:pPr>
              <a:buFont typeface="Wingdings" pitchFamily="2" charset="2"/>
              <a:buChar char="v"/>
            </a:pPr>
            <a:r>
              <a:rPr lang="en-US" dirty="0" smtClean="0"/>
              <a:t> Promote quality of life, healthy development, and healthy behaviors across all life stages. </a:t>
            </a: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43</a:t>
            </a:fld>
            <a:endParaRPr lang="en-US"/>
          </a:p>
        </p:txBody>
      </p:sp>
    </p:spTree>
    <p:extLst>
      <p:ext uri="{BB962C8B-B14F-4D97-AF65-F5344CB8AC3E}">
        <p14:creationId xmlns:p14="http://schemas.microsoft.com/office/powerpoint/2010/main" val="3651703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indent="0">
              <a:buNone/>
            </a:pPr>
            <a:r>
              <a:rPr lang="en-US" dirty="0" smtClean="0"/>
              <a:t>The twelve leading health indicators are </a:t>
            </a:r>
            <a:endParaRPr lang="en-US" dirty="0"/>
          </a:p>
          <a:p>
            <a:pPr marL="514350" indent="-514350">
              <a:buFont typeface="+mj-lt"/>
              <a:buAutoNum type="arabicPeriod"/>
            </a:pPr>
            <a:r>
              <a:rPr lang="en-US" dirty="0" smtClean="0"/>
              <a:t>Access to Health Services</a:t>
            </a:r>
            <a:endParaRPr lang="en-US" dirty="0"/>
          </a:p>
          <a:p>
            <a:pPr marL="514350" indent="-514350">
              <a:buFont typeface="+mj-lt"/>
              <a:buAutoNum type="arabicPeriod"/>
            </a:pPr>
            <a:r>
              <a:rPr lang="en-US" dirty="0" smtClean="0"/>
              <a:t> Clinical preventive services</a:t>
            </a:r>
          </a:p>
          <a:p>
            <a:pPr marL="514350" indent="-514350">
              <a:buFont typeface="+mj-lt"/>
              <a:buAutoNum type="arabicPeriod"/>
            </a:pPr>
            <a:r>
              <a:rPr lang="en-US" dirty="0" smtClean="0"/>
              <a:t>Environmental quality</a:t>
            </a:r>
            <a:endParaRPr lang="en-US" dirty="0"/>
          </a:p>
          <a:p>
            <a:pPr marL="514350" indent="-514350">
              <a:buFont typeface="+mj-lt"/>
              <a:buAutoNum type="arabicPeriod"/>
            </a:pPr>
            <a:r>
              <a:rPr lang="en-US" dirty="0" smtClean="0"/>
              <a:t> Injury and Violence</a:t>
            </a:r>
          </a:p>
          <a:p>
            <a:pPr marL="514350" indent="-514350">
              <a:buFont typeface="+mj-lt"/>
              <a:buAutoNum type="arabicPeriod"/>
            </a:pPr>
            <a:r>
              <a:rPr lang="en-US" dirty="0" smtClean="0"/>
              <a:t>Maternal, Infant, and Child Health</a:t>
            </a:r>
          </a:p>
          <a:p>
            <a:pPr marL="514350" indent="-514350">
              <a:buFont typeface="+mj-lt"/>
              <a:buAutoNum type="arabicPeriod"/>
            </a:pPr>
            <a:r>
              <a:rPr lang="en-US" dirty="0" smtClean="0"/>
              <a:t>Mental Health</a:t>
            </a:r>
          </a:p>
          <a:p>
            <a:pPr marL="514350" indent="-514350">
              <a:buFont typeface="+mj-lt"/>
              <a:buAutoNum type="arabicPeriod"/>
            </a:pPr>
            <a:r>
              <a:rPr lang="en-US" dirty="0" smtClean="0"/>
              <a:t>Nutrition, Physical activity, and Obesity</a:t>
            </a:r>
            <a:endParaRPr lang="en-US" dirty="0"/>
          </a:p>
          <a:p>
            <a:pPr marL="514350" indent="-514350">
              <a:buFont typeface="+mj-lt"/>
              <a:buAutoNum type="arabicPeriod"/>
            </a:pPr>
            <a:r>
              <a:rPr lang="en-US" dirty="0" smtClean="0"/>
              <a:t> Oral Health</a:t>
            </a:r>
            <a:endParaRPr lang="en-US" dirty="0"/>
          </a:p>
          <a:p>
            <a:pPr marL="514350" indent="-514350">
              <a:buFont typeface="+mj-lt"/>
              <a:buAutoNum type="arabicPeriod"/>
            </a:pPr>
            <a:r>
              <a:rPr lang="en-US" dirty="0" smtClean="0"/>
              <a:t> Reproductive and Sexual Health</a:t>
            </a:r>
          </a:p>
          <a:p>
            <a:pPr marL="514350" indent="-514350">
              <a:buFont typeface="+mj-lt"/>
              <a:buAutoNum type="arabicPeriod"/>
            </a:pPr>
            <a:r>
              <a:rPr lang="en-US" dirty="0" smtClean="0"/>
              <a:t>Social Determinants</a:t>
            </a:r>
          </a:p>
          <a:p>
            <a:pPr marL="514350" indent="-514350">
              <a:buFont typeface="+mj-lt"/>
              <a:buAutoNum type="arabicPeriod"/>
            </a:pPr>
            <a:r>
              <a:rPr lang="en-US" dirty="0" smtClean="0"/>
              <a:t>Substance Abuse</a:t>
            </a:r>
          </a:p>
          <a:p>
            <a:pPr marL="514350" indent="-514350">
              <a:buFont typeface="+mj-lt"/>
              <a:buAutoNum type="arabicPeriod"/>
            </a:pPr>
            <a:r>
              <a:rPr lang="en-US" dirty="0" smtClean="0"/>
              <a:t>Tobacco. </a:t>
            </a:r>
            <a:endParaRPr lang="en-US" dirty="0"/>
          </a:p>
        </p:txBody>
      </p:sp>
      <p:sp>
        <p:nvSpPr>
          <p:cNvPr id="2" name="Title 1"/>
          <p:cNvSpPr>
            <a:spLocks noGrp="1"/>
          </p:cNvSpPr>
          <p:nvPr>
            <p:ph type="title"/>
          </p:nvPr>
        </p:nvSpPr>
        <p:spPr>
          <a:xfrm>
            <a:off x="457200" y="152400"/>
            <a:ext cx="8229600" cy="381000"/>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44</a:t>
            </a:fld>
            <a:endParaRPr lang="en-US"/>
          </a:p>
        </p:txBody>
      </p:sp>
    </p:spTree>
    <p:extLst>
      <p:ext uri="{BB962C8B-B14F-4D97-AF65-F5344CB8AC3E}">
        <p14:creationId xmlns:p14="http://schemas.microsoft.com/office/powerpoint/2010/main" val="3429404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Font typeface="Wingdings" pitchFamily="2" charset="2"/>
              <a:buChar char="v"/>
            </a:pPr>
            <a:r>
              <a:rPr lang="en-US" dirty="0" smtClean="0"/>
              <a:t>Consideration of the twelve key leading Healthy People 2020 indicators during the initial steps of the nursing process helps to ensure that practice will be consistent with national priorities.   </a:t>
            </a:r>
          </a:p>
          <a:p>
            <a:pPr>
              <a:buFont typeface="Wingdings" pitchFamily="2" charset="2"/>
              <a:buChar char="v"/>
            </a:pPr>
            <a:r>
              <a:rPr lang="en-US" dirty="0" smtClean="0"/>
              <a:t>Local Indicators are an important additional consideration during assessment and diagnosis and can be addressed depending on local priorities and resources.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45</a:t>
            </a:fld>
            <a:endParaRPr lang="en-US"/>
          </a:p>
        </p:txBody>
      </p:sp>
    </p:spTree>
    <p:extLst>
      <p:ext uri="{BB962C8B-B14F-4D97-AF65-F5344CB8AC3E}">
        <p14:creationId xmlns:p14="http://schemas.microsoft.com/office/powerpoint/2010/main" val="31218004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Community</a:t>
            </a:r>
            <a:r>
              <a:rPr lang="en-US" dirty="0" smtClean="0"/>
              <a:t> </a:t>
            </a:r>
            <a:r>
              <a:rPr lang="en-US" dirty="0"/>
              <a:t>health practice can be best understood by examining six basic components, which, when combined, encompass its services and programs. </a:t>
            </a:r>
          </a:p>
        </p:txBody>
      </p:sp>
      <p:sp>
        <p:nvSpPr>
          <p:cNvPr id="2" name="Title 1"/>
          <p:cNvSpPr>
            <a:spLocks noGrp="1"/>
          </p:cNvSpPr>
          <p:nvPr>
            <p:ph type="title"/>
          </p:nvPr>
        </p:nvSpPr>
        <p:spPr>
          <a:xfrm>
            <a:off x="457200" y="152400"/>
            <a:ext cx="8229600" cy="1143000"/>
          </a:xfrm>
        </p:spPr>
        <p:txBody>
          <a:bodyPr>
            <a:normAutofit/>
          </a:bodyPr>
          <a:lstStyle/>
          <a:p>
            <a:r>
              <a:rPr lang="en-US" sz="3200" b="1" dirty="0" smtClean="0"/>
              <a:t>COMPONENT OF COMMUINTY HEALTH PRACTICE </a:t>
            </a:r>
            <a:endParaRPr lang="en-US" sz="3200"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46</a:t>
            </a:fld>
            <a:endParaRPr lang="en-US"/>
          </a:p>
        </p:txBody>
      </p:sp>
    </p:spTree>
    <p:extLst>
      <p:ext uri="{BB962C8B-B14F-4D97-AF65-F5344CB8AC3E}">
        <p14:creationId xmlns:p14="http://schemas.microsoft.com/office/powerpoint/2010/main" val="27118936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dirty="0"/>
              <a:t>These components are</a:t>
            </a:r>
            <a:r>
              <a:rPr lang="en-US" dirty="0" smtClean="0"/>
              <a:t>:</a:t>
            </a:r>
          </a:p>
          <a:p>
            <a:pPr marL="0" indent="0">
              <a:buNone/>
            </a:pPr>
            <a:r>
              <a:rPr lang="en-US" b="1" dirty="0" smtClean="0"/>
              <a:t>1. Promotion </a:t>
            </a:r>
            <a:r>
              <a:rPr lang="en-US" b="1" dirty="0"/>
              <a:t>of </a:t>
            </a:r>
            <a:r>
              <a:rPr lang="en-US" b="1" dirty="0" smtClean="0"/>
              <a:t>health</a:t>
            </a:r>
          </a:p>
          <a:p>
            <a:pPr>
              <a:buFont typeface="Wingdings" pitchFamily="2" charset="2"/>
              <a:buChar char="v"/>
            </a:pPr>
            <a:r>
              <a:rPr lang="en-US" dirty="0" smtClean="0"/>
              <a:t>Includes </a:t>
            </a:r>
            <a:r>
              <a:rPr lang="en-US" dirty="0"/>
              <a:t>all efforts that seek to move people closer to optimal well- being or higher levels of wellness . </a:t>
            </a:r>
            <a:endParaRPr lang="en-US" dirty="0" smtClean="0"/>
          </a:p>
          <a:p>
            <a:pPr marL="0" indent="0">
              <a:buNone/>
            </a:pPr>
            <a:r>
              <a:rPr lang="en-US" dirty="0" smtClean="0"/>
              <a:t>The </a:t>
            </a:r>
            <a:r>
              <a:rPr lang="en-US" dirty="0"/>
              <a:t>goal of health promotion: </a:t>
            </a:r>
            <a:endParaRPr lang="en-US" dirty="0" smtClean="0">
              <a:sym typeface="Symbol"/>
            </a:endParaRPr>
          </a:p>
          <a:p>
            <a:pPr>
              <a:buFont typeface="Wingdings" pitchFamily="2" charset="2"/>
              <a:buChar char="v"/>
            </a:pPr>
            <a:r>
              <a:rPr lang="en-US" dirty="0" smtClean="0"/>
              <a:t> </a:t>
            </a:r>
            <a:r>
              <a:rPr lang="en-US" dirty="0"/>
              <a:t>Is to enable people to exercise control over their well-being and ultimately improve their health. </a:t>
            </a:r>
            <a:endParaRPr lang="en-US" dirty="0">
              <a:sym typeface="Symbol"/>
            </a:endParaRPr>
          </a:p>
          <a:p>
            <a:pPr>
              <a:buFont typeface="Wingdings" pitchFamily="2" charset="2"/>
              <a:buChar char="v"/>
            </a:pPr>
            <a:r>
              <a:rPr lang="en-US" dirty="0" smtClean="0"/>
              <a:t>Is </a:t>
            </a:r>
            <a:r>
              <a:rPr lang="en-US" dirty="0"/>
              <a:t>to raise levels of wellness for individuals, families, populations, and communities.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47</a:t>
            </a:fld>
            <a:endParaRPr lang="en-US"/>
          </a:p>
        </p:txBody>
      </p:sp>
    </p:spTree>
    <p:extLst>
      <p:ext uri="{BB962C8B-B14F-4D97-AF65-F5344CB8AC3E}">
        <p14:creationId xmlns:p14="http://schemas.microsoft.com/office/powerpoint/2010/main" val="2759597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lvl="0" indent="0">
              <a:buNone/>
            </a:pPr>
            <a:r>
              <a:rPr lang="en-US" b="1" dirty="0" smtClean="0"/>
              <a:t>2. Prevention </a:t>
            </a:r>
            <a:r>
              <a:rPr lang="en-US" b="1" dirty="0"/>
              <a:t>of health problems. </a:t>
            </a:r>
          </a:p>
          <a:p>
            <a:pPr lvl="0" algn="just">
              <a:buFont typeface="Wingdings" pitchFamily="2" charset="2"/>
              <a:buChar char="v"/>
            </a:pPr>
            <a:r>
              <a:rPr lang="en-US" dirty="0" smtClean="0">
                <a:latin typeface="Times New Roman" pitchFamily="18" charset="0"/>
                <a:cs typeface="Times New Roman" pitchFamily="18" charset="0"/>
              </a:rPr>
              <a:t>Prevention </a:t>
            </a:r>
            <a:r>
              <a:rPr lang="en-US" dirty="0">
                <a:latin typeface="Times New Roman" pitchFamily="18" charset="0"/>
                <a:cs typeface="Times New Roman" pitchFamily="18" charset="0"/>
              </a:rPr>
              <a:t>of health problems constitutes a major part of community health practice. </a:t>
            </a:r>
            <a:r>
              <a:rPr lang="en-US" dirty="0" smtClean="0">
                <a:latin typeface="Times New Roman" pitchFamily="18" charset="0"/>
                <a:cs typeface="Times New Roman" pitchFamily="18" charset="0"/>
              </a:rPr>
              <a:t> </a:t>
            </a:r>
          </a:p>
          <a:p>
            <a:pPr lvl="0" algn="just">
              <a:buFont typeface="Wingdings" pitchFamily="2" charset="2"/>
              <a:buChar char="v"/>
            </a:pPr>
            <a:r>
              <a:rPr lang="en-US" dirty="0" smtClean="0">
                <a:latin typeface="Times New Roman" pitchFamily="18" charset="0"/>
                <a:cs typeface="Times New Roman" pitchFamily="18" charset="0"/>
              </a:rPr>
              <a:t>Prevention </a:t>
            </a:r>
            <a:r>
              <a:rPr lang="en-US" dirty="0">
                <a:latin typeface="Times New Roman" pitchFamily="18" charset="0"/>
                <a:cs typeface="Times New Roman" pitchFamily="18" charset="0"/>
              </a:rPr>
              <a:t>means: Anticipating and averting problems or discovering them as early as possible to minimize potential disability and </a:t>
            </a:r>
            <a:r>
              <a:rPr lang="en-US" dirty="0" smtClean="0">
                <a:latin typeface="Times New Roman" pitchFamily="18" charset="0"/>
                <a:cs typeface="Times New Roman" pitchFamily="18" charset="0"/>
              </a:rPr>
              <a:t>impairment</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563562"/>
          </a:xfrm>
        </p:spPr>
        <p:txBody>
          <a:bodyPr>
            <a:normAutofit fontScale="90000"/>
          </a:bodyPr>
          <a:lstStyle/>
          <a:p>
            <a:r>
              <a:rPr lang="en-US" b="1" dirty="0" smtClean="0"/>
              <a:t> </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48</a:t>
            </a:fld>
            <a:endParaRPr lang="en-US"/>
          </a:p>
        </p:txBody>
      </p:sp>
    </p:spTree>
    <p:extLst>
      <p:ext uri="{BB962C8B-B14F-4D97-AF65-F5344CB8AC3E}">
        <p14:creationId xmlns:p14="http://schemas.microsoft.com/office/powerpoint/2010/main" val="35559347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lgn="just">
              <a:buFont typeface="Wingdings" pitchFamily="2" charset="2"/>
              <a:buChar char="v"/>
            </a:pPr>
            <a:r>
              <a:rPr lang="en-US" b="1" dirty="0" smtClean="0">
                <a:latin typeface="Times New Roman" pitchFamily="18" charset="0"/>
                <a:cs typeface="Times New Roman" pitchFamily="18" charset="0"/>
              </a:rPr>
              <a:t>Primary prevention: </a:t>
            </a:r>
            <a:r>
              <a:rPr lang="en-US" dirty="0" smtClean="0">
                <a:latin typeface="Times New Roman" pitchFamily="18" charset="0"/>
                <a:cs typeface="Times New Roman" pitchFamily="18" charset="0"/>
              </a:rPr>
              <a:t>Action taken prior to the occurrence of health problems and directed toward avoiding their occurrence. Primary prevention includes health promotion, health protection, and illness prevention.</a:t>
            </a:r>
          </a:p>
          <a:p>
            <a:pPr lvl="0" algn="just">
              <a:buFont typeface="Wingdings" pitchFamily="2" charset="2"/>
              <a:buChar char="v"/>
            </a:pPr>
            <a:r>
              <a:rPr lang="en-US" b="1" dirty="0" smtClean="0">
                <a:latin typeface="Times New Roman" pitchFamily="18" charset="0"/>
                <a:cs typeface="Times New Roman" pitchFamily="18" charset="0"/>
              </a:rPr>
              <a:t>Secondary prevention: </a:t>
            </a:r>
            <a:r>
              <a:rPr lang="en-US" dirty="0" smtClean="0">
                <a:latin typeface="Times New Roman" pitchFamily="18" charset="0"/>
                <a:cs typeface="Times New Roman" pitchFamily="18" charset="0"/>
              </a:rPr>
              <a:t>The early identification and treatment of existing health problems. </a:t>
            </a:r>
          </a:p>
          <a:p>
            <a:pPr lvl="0" algn="just">
              <a:buFont typeface="Wingdings" pitchFamily="2" charset="2"/>
              <a:buChar char="v"/>
            </a:pPr>
            <a:r>
              <a:rPr lang="en-US" b="1" dirty="0" smtClean="0">
                <a:latin typeface="Times New Roman" pitchFamily="18" charset="0"/>
                <a:cs typeface="Times New Roman" pitchFamily="18" charset="0"/>
              </a:rPr>
              <a:t>Tertiary prevention: </a:t>
            </a:r>
            <a:r>
              <a:rPr lang="en-US" dirty="0" smtClean="0">
                <a:latin typeface="Times New Roman" pitchFamily="18" charset="0"/>
                <a:cs typeface="Times New Roman" pitchFamily="18" charset="0"/>
              </a:rPr>
              <a:t>Activity aimed at returning the client to the highest level of function and preventing further deterioration in health. </a:t>
            </a:r>
          </a:p>
          <a:p>
            <a:endParaRPr lang="en-US" dirty="0" smtClean="0"/>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b="1" dirty="0" smtClean="0"/>
              <a:t>Three Levels of prevention:</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49</a:t>
            </a:fld>
            <a:endParaRPr lang="en-US"/>
          </a:p>
        </p:txBody>
      </p:sp>
    </p:spTree>
    <p:extLst>
      <p:ext uri="{BB962C8B-B14F-4D97-AF65-F5344CB8AC3E}">
        <p14:creationId xmlns:p14="http://schemas.microsoft.com/office/powerpoint/2010/main" val="331804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Autofit/>
          </a:bodyPr>
          <a:lstStyle/>
          <a:p>
            <a:pPr algn="just">
              <a:buFont typeface="Wingdings" pitchFamily="2" charset="2"/>
              <a:buChar char="v"/>
            </a:pPr>
            <a:r>
              <a:rPr lang="en-US" sz="2800" dirty="0" smtClean="0"/>
              <a:t>A community is often defined by its geographic boundaries and thus called a geographic community. Example, a city, town or neighborhood is a geographic community. </a:t>
            </a:r>
            <a:endParaRPr lang="en-US" sz="2800" dirty="0"/>
          </a:p>
          <a:p>
            <a:pPr algn="just">
              <a:buFont typeface="Wingdings" pitchFamily="2" charset="2"/>
              <a:buChar char="v"/>
            </a:pPr>
            <a:r>
              <a:rPr lang="en-US" sz="2800" dirty="0" smtClean="0"/>
              <a:t>A community demarcated by geographic boundaries becomes a clear target for analysis of health needs to form basis for planning health programs and a geographic community is also easily mobilized for action.</a:t>
            </a:r>
            <a:endParaRPr lang="en-US" sz="2800" dirty="0"/>
          </a:p>
        </p:txBody>
      </p:sp>
      <p:sp>
        <p:nvSpPr>
          <p:cNvPr id="2" name="Title 1"/>
          <p:cNvSpPr>
            <a:spLocks noGrp="1"/>
          </p:cNvSpPr>
          <p:nvPr>
            <p:ph type="title"/>
          </p:nvPr>
        </p:nvSpPr>
        <p:spPr>
          <a:xfrm>
            <a:off x="457200" y="274638"/>
            <a:ext cx="8229600" cy="487362"/>
          </a:xfrm>
        </p:spPr>
        <p:txBody>
          <a:bodyPr>
            <a:normAutofit fontScale="90000"/>
          </a:bodyPr>
          <a:lstStyle/>
          <a:p>
            <a:r>
              <a:rPr lang="en-US" b="1" dirty="0" smtClean="0"/>
              <a:t>‘</a:t>
            </a:r>
            <a:r>
              <a:rPr lang="en-US" b="1" dirty="0" err="1" smtClean="0"/>
              <a:t>ct</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a:t>
            </a:fld>
            <a:endParaRPr lang="en-US"/>
          </a:p>
        </p:txBody>
      </p:sp>
    </p:spTree>
    <p:extLst>
      <p:ext uri="{BB962C8B-B14F-4D97-AF65-F5344CB8AC3E}">
        <p14:creationId xmlns:p14="http://schemas.microsoft.com/office/powerpoint/2010/main" val="23384592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86400"/>
          </a:xfrm>
        </p:spPr>
        <p:txBody>
          <a:bodyPr>
            <a:normAutofit fontScale="92500" lnSpcReduction="20000"/>
          </a:bodyPr>
          <a:lstStyle/>
          <a:p>
            <a:pPr marL="0" indent="0" algn="just">
              <a:buNone/>
            </a:pPr>
            <a:r>
              <a:rPr lang="en-US" b="1" dirty="0" smtClean="0"/>
              <a:t>4. Treatment </a:t>
            </a:r>
            <a:r>
              <a:rPr lang="en-US" b="1" dirty="0"/>
              <a:t>of disorders. </a:t>
            </a:r>
            <a:r>
              <a:rPr lang="en-US" dirty="0">
                <a:sym typeface="Symbol"/>
              </a:rPr>
              <a:t></a:t>
            </a:r>
            <a:r>
              <a:rPr lang="en-US" dirty="0"/>
              <a:t> It focuses on the illness end of the continuum and is the remedial aspect of community health practice. </a:t>
            </a:r>
            <a:endParaRPr lang="en-US" dirty="0">
              <a:sym typeface="Symbol"/>
            </a:endParaRPr>
          </a:p>
          <a:p>
            <a:pPr marL="0" indent="0" algn="just">
              <a:buNone/>
            </a:pPr>
            <a:r>
              <a:rPr lang="en-US" dirty="0" smtClean="0"/>
              <a:t>This </a:t>
            </a:r>
            <a:r>
              <a:rPr lang="en-US" dirty="0"/>
              <a:t>occurs by three methods </a:t>
            </a:r>
            <a:r>
              <a:rPr lang="en-US" dirty="0" smtClean="0"/>
              <a:t>:</a:t>
            </a:r>
          </a:p>
          <a:p>
            <a:pPr marL="514350" indent="-514350" algn="just">
              <a:buFont typeface="+mj-lt"/>
              <a:buAutoNum type="arabicPeriod"/>
            </a:pPr>
            <a:r>
              <a:rPr lang="en-US" dirty="0" smtClean="0"/>
              <a:t> Direct </a:t>
            </a:r>
            <a:r>
              <a:rPr lang="en-US" dirty="0"/>
              <a:t>service to people with health problem. </a:t>
            </a:r>
            <a:endParaRPr lang="en-US" dirty="0" smtClean="0"/>
          </a:p>
          <a:p>
            <a:pPr marL="514350" indent="-514350" algn="just">
              <a:buFont typeface="+mj-lt"/>
              <a:buAutoNum type="arabicPeriod"/>
            </a:pPr>
            <a:r>
              <a:rPr lang="en-US" dirty="0" smtClean="0"/>
              <a:t>Indirect </a:t>
            </a:r>
            <a:r>
              <a:rPr lang="en-US" dirty="0"/>
              <a:t>service that helps people to obtain treatment. </a:t>
            </a:r>
            <a:endParaRPr lang="en-US" dirty="0" smtClean="0"/>
          </a:p>
          <a:p>
            <a:pPr marL="514350" indent="-514350" algn="just">
              <a:buFont typeface="+mj-lt"/>
              <a:buAutoNum type="arabicPeriod"/>
            </a:pPr>
            <a:r>
              <a:rPr lang="en-US" dirty="0" smtClean="0"/>
              <a:t>Development </a:t>
            </a:r>
            <a:r>
              <a:rPr lang="en-US" dirty="0"/>
              <a:t>programs to correct unhealthy conditions</a:t>
            </a:r>
            <a:r>
              <a:rPr lang="en-US" dirty="0" smtClean="0"/>
              <a:t>.</a:t>
            </a:r>
          </a:p>
          <a:p>
            <a:pPr marL="514350" indent="-514350" algn="just">
              <a:buFont typeface="+mj-lt"/>
              <a:buAutoNum type="arabicPeriod"/>
            </a:pPr>
            <a:r>
              <a:rPr lang="en-US" dirty="0" smtClean="0"/>
              <a:t> Rehabilitation involves </a:t>
            </a:r>
            <a:r>
              <a:rPr lang="en-US" dirty="0"/>
              <a:t>efforts to reduce disability and , as much as possible, restore function. </a:t>
            </a:r>
            <a:r>
              <a:rPr lang="en-US" dirty="0">
                <a:sym typeface="Symbol"/>
              </a:rPr>
              <a:t></a:t>
            </a:r>
            <a:r>
              <a:rPr lang="en-US" dirty="0"/>
              <a:t> People whose handicaps are congenital or acquired through illness or accident </a:t>
            </a:r>
            <a:r>
              <a:rPr lang="en-US" dirty="0" err="1"/>
              <a:t>e.g:.Stroke</a:t>
            </a:r>
            <a:r>
              <a:rPr lang="en-US" dirty="0"/>
              <a:t>, .Heart </a:t>
            </a:r>
            <a:r>
              <a:rPr lang="en-US" dirty="0" err="1"/>
              <a:t>condition,.Amputation</a:t>
            </a:r>
            <a:r>
              <a:rPr lang="en-US" dirty="0"/>
              <a:t>, Mental illness. </a:t>
            </a:r>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50</a:t>
            </a:fld>
            <a:endParaRPr lang="en-US"/>
          </a:p>
        </p:txBody>
      </p:sp>
    </p:spTree>
    <p:extLst>
      <p:ext uri="{BB962C8B-B14F-4D97-AF65-F5344CB8AC3E}">
        <p14:creationId xmlns:p14="http://schemas.microsoft.com/office/powerpoint/2010/main" val="36622033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marL="0" lvl="0" indent="0" algn="just">
              <a:buNone/>
            </a:pPr>
            <a:r>
              <a:rPr lang="en-US" b="1" dirty="0" smtClean="0"/>
              <a:t>5. Evaluation</a:t>
            </a:r>
            <a:r>
              <a:rPr lang="en-US" b="1" dirty="0"/>
              <a:t>. </a:t>
            </a:r>
            <a:endParaRPr lang="en-US" b="1" dirty="0" smtClean="0"/>
          </a:p>
          <a:p>
            <a:pPr marL="0" lvl="0" indent="0" algn="just">
              <a:buNone/>
            </a:pPr>
            <a:r>
              <a:rPr lang="en-US" dirty="0" smtClean="0"/>
              <a:t>The </a:t>
            </a:r>
            <a:r>
              <a:rPr lang="en-US" dirty="0"/>
              <a:t>process by which that practices is analyzed, judged, and improved according to established goals and standards</a:t>
            </a:r>
            <a:r>
              <a:rPr lang="en-US" dirty="0" smtClean="0"/>
              <a:t>.</a:t>
            </a:r>
          </a:p>
          <a:p>
            <a:pPr marL="0" lvl="0" indent="0" algn="just">
              <a:buNone/>
            </a:pPr>
            <a:r>
              <a:rPr lang="en-US" b="1" dirty="0" smtClean="0"/>
              <a:t> </a:t>
            </a:r>
            <a:r>
              <a:rPr lang="en-US" b="1" dirty="0"/>
              <a:t>6. Research. </a:t>
            </a:r>
            <a:endParaRPr lang="en-US" b="1" dirty="0" smtClean="0"/>
          </a:p>
          <a:p>
            <a:pPr marL="0" lvl="0" indent="0" algn="just">
              <a:buNone/>
            </a:pPr>
            <a:r>
              <a:rPr lang="en-US" dirty="0" smtClean="0"/>
              <a:t>Is </a:t>
            </a:r>
            <a:r>
              <a:rPr lang="en-US" dirty="0"/>
              <a:t>systematic investigation to discover facts affecting community health and community health practice, solve problems, and explore improved methods of health services </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51</a:t>
            </a:fld>
            <a:endParaRPr lang="en-US"/>
          </a:p>
        </p:txBody>
      </p:sp>
    </p:spTree>
    <p:extLst>
      <p:ext uri="{BB962C8B-B14F-4D97-AF65-F5344CB8AC3E}">
        <p14:creationId xmlns:p14="http://schemas.microsoft.com/office/powerpoint/2010/main" val="29482364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marL="514350" indent="-514350">
              <a:buFont typeface="+mj-lt"/>
              <a:buAutoNum type="arabicPeriod"/>
            </a:pPr>
            <a:r>
              <a:rPr lang="en-US" sz="3600" dirty="0" smtClean="0">
                <a:latin typeface="Times New Roman" pitchFamily="18" charset="0"/>
                <a:cs typeface="Times New Roman" pitchFamily="18" charset="0"/>
              </a:rPr>
              <a:t>Advanced technology.</a:t>
            </a:r>
          </a:p>
          <a:p>
            <a:pPr marL="514350" indent="-514350">
              <a:buFont typeface="+mj-lt"/>
              <a:buAutoNum type="arabicPeriod"/>
            </a:pPr>
            <a:r>
              <a:rPr lang="en-US" sz="3600" dirty="0" smtClean="0">
                <a:latin typeface="Times New Roman" pitchFamily="18" charset="0"/>
                <a:cs typeface="Times New Roman" pitchFamily="18" charset="0"/>
              </a:rPr>
              <a:t>Progress </a:t>
            </a:r>
            <a:r>
              <a:rPr lang="en-US" sz="3600" dirty="0">
                <a:latin typeface="Times New Roman" pitchFamily="18" charset="0"/>
                <a:cs typeface="Times New Roman" pitchFamily="18" charset="0"/>
              </a:rPr>
              <a:t>in causal </a:t>
            </a:r>
            <a:r>
              <a:rPr lang="en-US" sz="3600" dirty="0" smtClean="0">
                <a:latin typeface="Times New Roman" pitchFamily="18" charset="0"/>
                <a:cs typeface="Times New Roman" pitchFamily="18" charset="0"/>
              </a:rPr>
              <a:t>thinking</a:t>
            </a:r>
          </a:p>
          <a:p>
            <a:pPr marL="514350" indent="-514350">
              <a:buFont typeface="+mj-lt"/>
              <a:buAutoNum type="arabicPeriod"/>
            </a:pPr>
            <a:r>
              <a:rPr lang="en-US" sz="3600" dirty="0" smtClean="0">
                <a:latin typeface="Times New Roman" pitchFamily="18" charset="0"/>
                <a:cs typeface="Times New Roman" pitchFamily="18" charset="0"/>
              </a:rPr>
              <a:t>Changes </a:t>
            </a:r>
            <a:r>
              <a:rPr lang="en-US" sz="3600" dirty="0">
                <a:latin typeface="Times New Roman" pitchFamily="18" charset="0"/>
                <a:cs typeface="Times New Roman" pitchFamily="18" charset="0"/>
              </a:rPr>
              <a:t>in </a:t>
            </a:r>
            <a:r>
              <a:rPr lang="en-US" sz="3600" dirty="0" smtClean="0">
                <a:latin typeface="Times New Roman" pitchFamily="18" charset="0"/>
                <a:cs typeface="Times New Roman" pitchFamily="18" charset="0"/>
              </a:rPr>
              <a:t>Education</a:t>
            </a:r>
          </a:p>
          <a:p>
            <a:pPr marL="514350" indent="-514350">
              <a:buFont typeface="+mj-lt"/>
              <a:buAutoNum type="arabicPeriod"/>
            </a:pPr>
            <a:r>
              <a:rPr lang="en-US" sz="3600" dirty="0" smtClean="0">
                <a:latin typeface="Times New Roman" pitchFamily="18" charset="0"/>
                <a:cs typeface="Times New Roman" pitchFamily="18" charset="0"/>
              </a:rPr>
              <a:t>Consumer movement</a:t>
            </a:r>
          </a:p>
          <a:p>
            <a:pPr marL="514350" indent="-514350">
              <a:buFont typeface="+mj-lt"/>
              <a:buAutoNum type="arabicPeriod"/>
            </a:pPr>
            <a:r>
              <a:rPr lang="en-US" sz="3600" dirty="0" smtClean="0">
                <a:latin typeface="Times New Roman" pitchFamily="18" charset="0"/>
                <a:cs typeface="Times New Roman" pitchFamily="18" charset="0"/>
              </a:rPr>
              <a:t>Changing demography</a:t>
            </a:r>
          </a:p>
          <a:p>
            <a:pPr marL="514350" indent="-514350">
              <a:buFont typeface="+mj-lt"/>
              <a:buAutoNum type="arabicPeriod"/>
            </a:pPr>
            <a:r>
              <a:rPr lang="en-US" sz="3600" dirty="0" smtClean="0">
                <a:latin typeface="Times New Roman" pitchFamily="18" charset="0"/>
                <a:cs typeface="Times New Roman" pitchFamily="18" charset="0"/>
              </a:rPr>
              <a:t>Economic forces</a:t>
            </a:r>
            <a:endParaRPr lang="en-US" sz="3600" dirty="0">
              <a:latin typeface="Times New Roman" pitchFamily="18" charset="0"/>
              <a:cs typeface="Times New Roman" pitchFamily="18" charset="0"/>
            </a:endParaRPr>
          </a:p>
          <a:p>
            <a:endParaRPr lang="en-US" dirty="0"/>
          </a:p>
        </p:txBody>
      </p:sp>
      <p:sp>
        <p:nvSpPr>
          <p:cNvPr id="2" name="Title 1"/>
          <p:cNvSpPr>
            <a:spLocks noGrp="1"/>
          </p:cNvSpPr>
          <p:nvPr>
            <p:ph type="title"/>
          </p:nvPr>
        </p:nvSpPr>
        <p:spPr>
          <a:xfrm>
            <a:off x="457200" y="274638"/>
            <a:ext cx="8229600" cy="1020762"/>
          </a:xfrm>
        </p:spPr>
        <p:txBody>
          <a:bodyPr>
            <a:normAutofit fontScale="90000"/>
          </a:bodyPr>
          <a:lstStyle/>
          <a:p>
            <a:r>
              <a:rPr lang="en-US" b="1" dirty="0"/>
              <a:t>Factors Influenced the Growth of Community Health Nursing</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52</a:t>
            </a:fld>
            <a:endParaRPr lang="en-US"/>
          </a:p>
        </p:txBody>
      </p:sp>
    </p:spTree>
    <p:extLst>
      <p:ext uri="{BB962C8B-B14F-4D97-AF65-F5344CB8AC3E}">
        <p14:creationId xmlns:p14="http://schemas.microsoft.com/office/powerpoint/2010/main" val="42196639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rmAutofit lnSpcReduction="10000"/>
          </a:bodyPr>
          <a:lstStyle/>
          <a:p>
            <a:pPr marL="514350" indent="-514350">
              <a:buFont typeface="+mj-lt"/>
              <a:buAutoNum type="arabicPeriod"/>
            </a:pPr>
            <a:r>
              <a:rPr lang="en-US" dirty="0" smtClean="0"/>
              <a:t>Client-oriented </a:t>
            </a:r>
            <a:r>
              <a:rPr lang="en-US" dirty="0"/>
              <a:t>roles </a:t>
            </a:r>
            <a:endParaRPr lang="en-US" dirty="0" smtClean="0"/>
          </a:p>
          <a:p>
            <a:pPr marL="514350" indent="-514350">
              <a:buFont typeface="+mj-lt"/>
              <a:buAutoNum type="arabicPeriod"/>
            </a:pPr>
            <a:r>
              <a:rPr lang="en-US" dirty="0" smtClean="0"/>
              <a:t>Delivery-oriented roles</a:t>
            </a:r>
          </a:p>
          <a:p>
            <a:pPr marL="514350" indent="-514350">
              <a:buFont typeface="+mj-lt"/>
              <a:buAutoNum type="arabicPeriod"/>
            </a:pPr>
            <a:r>
              <a:rPr lang="en-US" dirty="0" smtClean="0"/>
              <a:t>Population-oriented </a:t>
            </a:r>
            <a:r>
              <a:rPr lang="en-US" dirty="0"/>
              <a:t>roles </a:t>
            </a:r>
          </a:p>
          <a:p>
            <a:pPr marL="0" indent="0">
              <a:buNone/>
            </a:pPr>
            <a:r>
              <a:rPr lang="en-US" b="1" dirty="0" smtClean="0"/>
              <a:t>Client-oriented Roles</a:t>
            </a:r>
          </a:p>
          <a:p>
            <a:pPr lvl="0" algn="just">
              <a:buFont typeface="Wingdings" pitchFamily="2" charset="2"/>
              <a:buChar char="v"/>
            </a:pPr>
            <a:r>
              <a:rPr lang="en-US" dirty="0" smtClean="0"/>
              <a:t>Caregiver </a:t>
            </a:r>
            <a:r>
              <a:rPr lang="en-US" dirty="0"/>
              <a:t>Uses the nursing process to provide direct nursing intervention to individuals, families, or population </a:t>
            </a:r>
            <a:r>
              <a:rPr lang="en-US" dirty="0" smtClean="0"/>
              <a:t>groups.</a:t>
            </a:r>
          </a:p>
          <a:p>
            <a:pPr lvl="0" algn="just">
              <a:buFont typeface="Wingdings" pitchFamily="2" charset="2"/>
              <a:buChar char="v"/>
            </a:pPr>
            <a:r>
              <a:rPr lang="en-US" dirty="0" smtClean="0"/>
              <a:t>Educator </a:t>
            </a:r>
            <a:r>
              <a:rPr lang="en-US" dirty="0"/>
              <a:t>Facilitates learning for positive health behavior </a:t>
            </a:r>
            <a:r>
              <a:rPr lang="en-US" dirty="0" smtClean="0"/>
              <a:t>change.</a:t>
            </a:r>
          </a:p>
          <a:p>
            <a:pPr lvl="0" algn="just">
              <a:buFont typeface="Wingdings" pitchFamily="2" charset="2"/>
              <a:buChar char="v"/>
            </a:pPr>
            <a:r>
              <a:rPr lang="en-US" dirty="0" smtClean="0"/>
              <a:t>Counselor </a:t>
            </a:r>
            <a:r>
              <a:rPr lang="en-US" dirty="0"/>
              <a:t>Teaches and assists clients in the use of the problem solving </a:t>
            </a:r>
            <a:r>
              <a:rPr lang="en-US" dirty="0" smtClean="0"/>
              <a:t>process.</a:t>
            </a:r>
          </a:p>
          <a:p>
            <a:pPr lvl="0" algn="just">
              <a:buFont typeface="Wingdings" pitchFamily="2" charset="2"/>
              <a:buChar char="v"/>
            </a:pPr>
            <a:r>
              <a:rPr lang="en-US" dirty="0" smtClean="0"/>
              <a:t>Referral </a:t>
            </a:r>
            <a:r>
              <a:rPr lang="en-US" dirty="0"/>
              <a:t>Resource Links clients to services to meet identified health </a:t>
            </a:r>
            <a:r>
              <a:rPr lang="en-US" dirty="0" smtClean="0"/>
              <a:t>needs</a:t>
            </a:r>
            <a:endParaRPr lang="en-US" dirty="0"/>
          </a:p>
        </p:txBody>
      </p:sp>
      <p:sp>
        <p:nvSpPr>
          <p:cNvPr id="2" name="Title 1"/>
          <p:cNvSpPr>
            <a:spLocks noGrp="1"/>
          </p:cNvSpPr>
          <p:nvPr>
            <p:ph type="title"/>
          </p:nvPr>
        </p:nvSpPr>
        <p:spPr>
          <a:xfrm>
            <a:off x="457200" y="274638"/>
            <a:ext cx="8229600" cy="563562"/>
          </a:xfrm>
        </p:spPr>
        <p:txBody>
          <a:bodyPr>
            <a:noAutofit/>
          </a:bodyPr>
          <a:lstStyle/>
          <a:p>
            <a:r>
              <a:rPr lang="en-US" sz="3200" b="1" dirty="0">
                <a:latin typeface="Times New Roman" pitchFamily="18" charset="0"/>
                <a:cs typeface="Times New Roman" pitchFamily="18" charset="0"/>
              </a:rPr>
              <a:t>Community Health Nursing </a:t>
            </a:r>
            <a:r>
              <a:rPr lang="en-US" sz="3200" b="1" dirty="0" smtClean="0">
                <a:latin typeface="Times New Roman" pitchFamily="18" charset="0"/>
                <a:cs typeface="Times New Roman" pitchFamily="18" charset="0"/>
              </a:rPr>
              <a:t>Roles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53</a:t>
            </a:fld>
            <a:endParaRPr lang="en-US"/>
          </a:p>
        </p:txBody>
      </p:sp>
    </p:spTree>
    <p:extLst>
      <p:ext uri="{BB962C8B-B14F-4D97-AF65-F5344CB8AC3E}">
        <p14:creationId xmlns:p14="http://schemas.microsoft.com/office/powerpoint/2010/main" val="1225787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lvl="0" algn="just">
              <a:buFont typeface="Wingdings" pitchFamily="2" charset="2"/>
              <a:buChar char="v"/>
            </a:pPr>
            <a:r>
              <a:rPr lang="en-US" dirty="0" smtClean="0"/>
              <a:t>Role </a:t>
            </a:r>
            <a:r>
              <a:rPr lang="en-US" dirty="0"/>
              <a:t>Model Demonstrates desired health-related </a:t>
            </a:r>
            <a:r>
              <a:rPr lang="en-US" dirty="0" smtClean="0"/>
              <a:t>behaviors.</a:t>
            </a:r>
          </a:p>
          <a:p>
            <a:pPr lvl="0" algn="just">
              <a:buFont typeface="Wingdings" pitchFamily="2" charset="2"/>
              <a:buChar char="v"/>
            </a:pPr>
            <a:r>
              <a:rPr lang="en-US" dirty="0" smtClean="0"/>
              <a:t>Advocate </a:t>
            </a:r>
            <a:r>
              <a:rPr lang="en-US" dirty="0"/>
              <a:t>Speaks or acts on behalf of clients who cannot do so for </a:t>
            </a:r>
            <a:r>
              <a:rPr lang="en-US" dirty="0" smtClean="0"/>
              <a:t>themselves.</a:t>
            </a:r>
          </a:p>
          <a:p>
            <a:pPr lvl="0" algn="just">
              <a:buFont typeface="Wingdings" pitchFamily="2" charset="2"/>
              <a:buChar char="v"/>
            </a:pPr>
            <a:r>
              <a:rPr lang="en-US" dirty="0" smtClean="0"/>
              <a:t>Primary </a:t>
            </a:r>
            <a:r>
              <a:rPr lang="en-US" dirty="0"/>
              <a:t>Care Provider Provides essential health services to promote health, prevent illness, and deal with existing health </a:t>
            </a:r>
            <a:r>
              <a:rPr lang="en-US" dirty="0" smtClean="0"/>
              <a:t>problems.</a:t>
            </a:r>
          </a:p>
          <a:p>
            <a:pPr lvl="0" algn="just">
              <a:buFont typeface="Wingdings" pitchFamily="2" charset="2"/>
              <a:buChar char="v"/>
            </a:pPr>
            <a:r>
              <a:rPr lang="en-US" dirty="0" smtClean="0"/>
              <a:t>Case </a:t>
            </a:r>
            <a:r>
              <a:rPr lang="en-US" dirty="0"/>
              <a:t>Manager Coordinates and directs the selection and use of health care services to meet client needs, maximize resource utilization, and minimize the expense of care </a:t>
            </a:r>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54</a:t>
            </a:fld>
            <a:endParaRPr lang="en-US"/>
          </a:p>
        </p:txBody>
      </p:sp>
    </p:spTree>
    <p:extLst>
      <p:ext uri="{BB962C8B-B14F-4D97-AF65-F5344CB8AC3E}">
        <p14:creationId xmlns:p14="http://schemas.microsoft.com/office/powerpoint/2010/main" val="38192777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lvl="0" indent="0">
              <a:buNone/>
            </a:pPr>
            <a:r>
              <a:rPr lang="en-US" b="1" dirty="0" smtClean="0">
                <a:latin typeface="Times New Roman" pitchFamily="18" charset="0"/>
                <a:cs typeface="Times New Roman" pitchFamily="18" charset="0"/>
              </a:rPr>
              <a:t>Delivery-oriented </a:t>
            </a:r>
            <a:r>
              <a:rPr lang="en-US" b="1" dirty="0">
                <a:latin typeface="Times New Roman" pitchFamily="18" charset="0"/>
                <a:cs typeface="Times New Roman" pitchFamily="18" charset="0"/>
              </a:rPr>
              <a:t>Roles </a:t>
            </a:r>
            <a:endParaRPr lang="en-US" dirty="0">
              <a:latin typeface="Times New Roman" pitchFamily="18" charset="0"/>
              <a:cs typeface="Times New Roman" pitchFamily="18" charset="0"/>
            </a:endParaRPr>
          </a:p>
          <a:p>
            <a:pPr lvl="0" algn="just">
              <a:buFont typeface="Wingdings" pitchFamily="2" charset="2"/>
              <a:buChar char="v"/>
            </a:pPr>
            <a:r>
              <a:rPr lang="en-US" dirty="0" smtClean="0">
                <a:latin typeface="Times New Roman" pitchFamily="18" charset="0"/>
                <a:cs typeface="Times New Roman" pitchFamily="18" charset="0"/>
              </a:rPr>
              <a:t>Coordinator/Care </a:t>
            </a:r>
            <a:r>
              <a:rPr lang="en-US" dirty="0">
                <a:latin typeface="Times New Roman" pitchFamily="18" charset="0"/>
                <a:cs typeface="Times New Roman" pitchFamily="18" charset="0"/>
              </a:rPr>
              <a:t>Manager Organizes and integrates services to best meet client needs in the most efficient manner </a:t>
            </a:r>
            <a:r>
              <a:rPr lang="en-US" dirty="0" smtClean="0">
                <a:latin typeface="Times New Roman" pitchFamily="18" charset="0"/>
                <a:cs typeface="Times New Roman" pitchFamily="18" charset="0"/>
              </a:rPr>
              <a:t>possible.</a:t>
            </a:r>
          </a:p>
          <a:p>
            <a:pPr lvl="0" algn="just">
              <a:buFont typeface="Wingdings" pitchFamily="2" charset="2"/>
              <a:buChar char="v"/>
            </a:pPr>
            <a:r>
              <a:rPr lang="en-US" dirty="0" smtClean="0">
                <a:latin typeface="Times New Roman" pitchFamily="18" charset="0"/>
                <a:cs typeface="Times New Roman" pitchFamily="18" charset="0"/>
              </a:rPr>
              <a:t>Collaborator </a:t>
            </a:r>
            <a:r>
              <a:rPr lang="en-US" dirty="0">
                <a:latin typeface="Times New Roman" pitchFamily="18" charset="0"/>
                <a:cs typeface="Times New Roman" pitchFamily="18" charset="0"/>
              </a:rPr>
              <a:t>Engages in shared decision making regarding the nature of health problems and potential solutions to </a:t>
            </a:r>
            <a:r>
              <a:rPr lang="en-US" dirty="0" smtClean="0">
                <a:latin typeface="Times New Roman" pitchFamily="18" charset="0"/>
                <a:cs typeface="Times New Roman" pitchFamily="18" charset="0"/>
              </a:rPr>
              <a:t>them.</a:t>
            </a:r>
          </a:p>
          <a:p>
            <a:pPr lvl="0" algn="just">
              <a:buFont typeface="Wingdings" pitchFamily="2" charset="2"/>
              <a:buChar char="v"/>
            </a:pPr>
            <a:r>
              <a:rPr lang="en-US" dirty="0" smtClean="0">
                <a:latin typeface="Times New Roman" pitchFamily="18" charset="0"/>
                <a:cs typeface="Times New Roman" pitchFamily="18" charset="0"/>
              </a:rPr>
              <a:t>Liaison </a:t>
            </a:r>
            <a:r>
              <a:rPr lang="en-US" dirty="0">
                <a:latin typeface="Times New Roman" pitchFamily="18" charset="0"/>
                <a:cs typeface="Times New Roman" pitchFamily="18" charset="0"/>
              </a:rPr>
              <a:t>Provides and maintains connections and communication between clients and health care providers or among providers </a:t>
            </a:r>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55</a:t>
            </a:fld>
            <a:endParaRPr lang="en-US"/>
          </a:p>
        </p:txBody>
      </p:sp>
    </p:spTree>
    <p:extLst>
      <p:ext uri="{BB962C8B-B14F-4D97-AF65-F5344CB8AC3E}">
        <p14:creationId xmlns:p14="http://schemas.microsoft.com/office/powerpoint/2010/main" val="11769062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lvl="0" indent="0" algn="just">
              <a:buNone/>
            </a:pPr>
            <a:r>
              <a:rPr lang="en-US" b="1" dirty="0" smtClean="0"/>
              <a:t>Population-oriented </a:t>
            </a:r>
            <a:r>
              <a:rPr lang="en-US" b="1" dirty="0"/>
              <a:t>Roles </a:t>
            </a:r>
            <a:endParaRPr lang="en-US" b="1" dirty="0" smtClean="0"/>
          </a:p>
          <a:p>
            <a:pPr lvl="0" algn="just">
              <a:buFont typeface="Wingdings" pitchFamily="2" charset="2"/>
              <a:buChar char="v"/>
            </a:pPr>
            <a:r>
              <a:rPr lang="en-US" dirty="0" smtClean="0"/>
              <a:t> </a:t>
            </a:r>
            <a:r>
              <a:rPr lang="en-US" dirty="0"/>
              <a:t>Case Finder </a:t>
            </a:r>
            <a:r>
              <a:rPr lang="en-US" dirty="0">
                <a:sym typeface="Symbol"/>
              </a:rPr>
              <a:t></a:t>
            </a:r>
            <a:r>
              <a:rPr lang="en-US" dirty="0"/>
              <a:t> Identifies clients with specific health problems or conditions </a:t>
            </a:r>
            <a:r>
              <a:rPr lang="en-US" dirty="0">
                <a:sym typeface="Symbol"/>
              </a:rPr>
              <a:t></a:t>
            </a:r>
            <a:r>
              <a:rPr lang="en-US" dirty="0"/>
              <a:t> Geared toward awareness of population-level </a:t>
            </a:r>
            <a:r>
              <a:rPr lang="en-US" dirty="0" smtClean="0"/>
              <a:t>problems.</a:t>
            </a:r>
          </a:p>
          <a:p>
            <a:pPr lvl="0" algn="just">
              <a:buFont typeface="Wingdings" pitchFamily="2" charset="2"/>
              <a:buChar char="v"/>
            </a:pPr>
            <a:r>
              <a:rPr lang="en-US" dirty="0" smtClean="0"/>
              <a:t>Leader </a:t>
            </a:r>
            <a:r>
              <a:rPr lang="en-US" dirty="0"/>
              <a:t>Influences clients and others to take action regarding identified health </a:t>
            </a:r>
            <a:r>
              <a:rPr lang="en-US" dirty="0" smtClean="0"/>
              <a:t>problems.</a:t>
            </a:r>
          </a:p>
          <a:p>
            <a:pPr lvl="0" algn="just">
              <a:buFont typeface="Wingdings" pitchFamily="2" charset="2"/>
              <a:buChar char="v"/>
            </a:pPr>
            <a:r>
              <a:rPr lang="en-US" dirty="0" smtClean="0"/>
              <a:t> </a:t>
            </a:r>
            <a:r>
              <a:rPr lang="en-US" dirty="0"/>
              <a:t>Change Agent Initiates and facilitates change in individual or client behaviors or conditions or those affecting population </a:t>
            </a:r>
            <a:r>
              <a:rPr lang="en-US" dirty="0" smtClean="0"/>
              <a:t>groups.</a:t>
            </a:r>
            <a:endParaRPr lang="en-US" dirty="0"/>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56</a:t>
            </a:fld>
            <a:endParaRPr lang="en-US"/>
          </a:p>
        </p:txBody>
      </p:sp>
    </p:spTree>
    <p:extLst>
      <p:ext uri="{BB962C8B-B14F-4D97-AF65-F5344CB8AC3E}">
        <p14:creationId xmlns:p14="http://schemas.microsoft.com/office/powerpoint/2010/main" val="19988788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lvl="0">
              <a:buFont typeface="Wingdings" pitchFamily="2" charset="2"/>
              <a:buChar char="v"/>
            </a:pPr>
            <a:r>
              <a:rPr lang="en-US" dirty="0"/>
              <a:t>Community Developer Mobilizes residents and other segments of the population to take action regarding identified community health problems or </a:t>
            </a:r>
            <a:r>
              <a:rPr lang="en-US" dirty="0" smtClean="0"/>
              <a:t>issues.</a:t>
            </a:r>
          </a:p>
          <a:p>
            <a:pPr lvl="0">
              <a:buFont typeface="Wingdings" pitchFamily="2" charset="2"/>
              <a:buChar char="v"/>
            </a:pPr>
            <a:r>
              <a:rPr lang="en-US" dirty="0" smtClean="0"/>
              <a:t> </a:t>
            </a:r>
            <a:r>
              <a:rPr lang="en-US" dirty="0"/>
              <a:t>Coalition Builder Promotes the development and maintenance of alliances of individuals or groups of people to address a specific health </a:t>
            </a:r>
            <a:r>
              <a:rPr lang="en-US" dirty="0" smtClean="0"/>
              <a:t>issue.</a:t>
            </a:r>
          </a:p>
          <a:p>
            <a:pPr lvl="0">
              <a:buFont typeface="Wingdings" pitchFamily="2" charset="2"/>
              <a:buChar char="v"/>
            </a:pPr>
            <a:r>
              <a:rPr lang="en-US" dirty="0" smtClean="0"/>
              <a:t>Researcher </a:t>
            </a:r>
            <a:r>
              <a:rPr lang="en-US" dirty="0"/>
              <a:t>Conducts studies to explain health-related phenomena and to evaluate the effectiveness of interventions to control them </a:t>
            </a:r>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57</a:t>
            </a:fld>
            <a:endParaRPr lang="en-US"/>
          </a:p>
        </p:txBody>
      </p:sp>
    </p:spTree>
    <p:extLst>
      <p:ext uri="{BB962C8B-B14F-4D97-AF65-F5344CB8AC3E}">
        <p14:creationId xmlns:p14="http://schemas.microsoft.com/office/powerpoint/2010/main" val="1543816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lgn="just"/>
            <a:r>
              <a:rPr lang="en-GB" sz="3200" dirty="0" smtClean="0">
                <a:latin typeface="Times New Roman" pitchFamily="18" charset="0"/>
                <a:cs typeface="Times New Roman" pitchFamily="18" charset="0"/>
              </a:rPr>
              <a:t>Each </a:t>
            </a:r>
            <a:r>
              <a:rPr lang="en-GB" sz="3200" dirty="0">
                <a:latin typeface="Times New Roman" pitchFamily="18" charset="0"/>
                <a:cs typeface="Times New Roman" pitchFamily="18" charset="0"/>
              </a:rPr>
              <a:t>individual you know is different and unique</a:t>
            </a:r>
            <a:r>
              <a:rPr lang="en-GB" sz="3200" dirty="0" smtClean="0">
                <a:latin typeface="Times New Roman" pitchFamily="18" charset="0"/>
                <a:cs typeface="Times New Roman" pitchFamily="18" charset="0"/>
              </a:rPr>
              <a:t>.</a:t>
            </a:r>
          </a:p>
          <a:p>
            <a:pPr algn="just"/>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Each has a mixture of characteristics, some of which they share with others and some of which are part of a particular culture. </a:t>
            </a:r>
            <a:endParaRPr lang="en-GB" sz="3200" dirty="0" smtClean="0">
              <a:latin typeface="Times New Roman" pitchFamily="18" charset="0"/>
              <a:cs typeface="Times New Roman" pitchFamily="18" charset="0"/>
            </a:endParaRPr>
          </a:p>
          <a:p>
            <a:pPr algn="just"/>
            <a:r>
              <a:rPr lang="en-GB" sz="3200" dirty="0" smtClean="0">
                <a:latin typeface="Times New Roman" pitchFamily="18" charset="0"/>
                <a:cs typeface="Times New Roman" pitchFamily="18" charset="0"/>
              </a:rPr>
              <a:t>Culture </a:t>
            </a:r>
            <a:r>
              <a:rPr lang="en-GB" sz="3200" dirty="0">
                <a:latin typeface="Times New Roman" pitchFamily="18" charset="0"/>
                <a:cs typeface="Times New Roman" pitchFamily="18" charset="0"/>
              </a:rPr>
              <a:t>is all those things which people learn, share and pass on to later generations</a:t>
            </a:r>
            <a:r>
              <a:rPr lang="en-GB" sz="3200" dirty="0" smtClean="0">
                <a:latin typeface="Times New Roman" pitchFamily="18" charset="0"/>
                <a:cs typeface="Times New Roman" pitchFamily="18" charset="0"/>
              </a:rPr>
              <a:t>.</a:t>
            </a:r>
          </a:p>
          <a:p>
            <a:pPr algn="just"/>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One of the most important of these things is language, for it is the means by which people communicate with one another. </a:t>
            </a:r>
            <a:endParaRPr lang="en-US" sz="3200" dirty="0">
              <a:latin typeface="Times New Roman" pitchFamily="18" charset="0"/>
              <a:cs typeface="Times New Roman" pitchFamily="18" charset="0"/>
            </a:endParaRPr>
          </a:p>
          <a:p>
            <a:pPr marL="109728" indent="0">
              <a:buNone/>
            </a:pP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58</a:t>
            </a:fld>
            <a:endParaRPr lang="en-US"/>
          </a:p>
        </p:txBody>
      </p:sp>
      <p:sp>
        <p:nvSpPr>
          <p:cNvPr id="5" name="Title 4"/>
          <p:cNvSpPr>
            <a:spLocks noGrp="1"/>
          </p:cNvSpPr>
          <p:nvPr>
            <p:ph type="title"/>
          </p:nvPr>
        </p:nvSpPr>
        <p:spPr>
          <a:xfrm>
            <a:off x="533400" y="304800"/>
            <a:ext cx="8229600" cy="487362"/>
          </a:xfrm>
        </p:spPr>
        <p:txBody>
          <a:bodyPr>
            <a:normAutofit fontScale="90000"/>
          </a:bodyPr>
          <a:lstStyle/>
          <a:p>
            <a:r>
              <a:rPr lang="en-GB" dirty="0" smtClean="0"/>
              <a:t/>
            </a:r>
            <a:br>
              <a:rPr lang="en-GB" dirty="0" smtClean="0"/>
            </a:br>
            <a:r>
              <a:rPr lang="en-GB" dirty="0" smtClean="0"/>
              <a:t>Individual </a:t>
            </a:r>
            <a:r>
              <a:rPr lang="en-US" dirty="0"/>
              <a:t/>
            </a:r>
            <a:br>
              <a:rPr lang="en-US" dirty="0"/>
            </a:br>
            <a:endParaRPr lang="en-US" dirty="0"/>
          </a:p>
        </p:txBody>
      </p:sp>
    </p:spTree>
    <p:extLst>
      <p:ext uri="{BB962C8B-B14F-4D97-AF65-F5344CB8AC3E}">
        <p14:creationId xmlns:p14="http://schemas.microsoft.com/office/powerpoint/2010/main" val="1641032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just"/>
            <a:r>
              <a:rPr lang="en-GB" sz="3200" dirty="0"/>
              <a:t>As a health worker you must be able to communicate with individuals in the community where you work and acquire some knowledge of the language they speak</a:t>
            </a:r>
            <a:r>
              <a:rPr lang="en-GB" sz="3200" dirty="0" smtClean="0"/>
              <a:t>.</a:t>
            </a:r>
          </a:p>
          <a:p>
            <a:pPr algn="just"/>
            <a:r>
              <a:rPr lang="en-GB" sz="3200" dirty="0" smtClean="0"/>
              <a:t> </a:t>
            </a:r>
            <a:r>
              <a:rPr lang="en-GB" sz="3200" dirty="0"/>
              <a:t>It is important to be able to show respect and understanding for other people and their culture as well as knowing their local practices like greetings. </a:t>
            </a:r>
            <a:endParaRPr lang="en-US" sz="3200"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59</a:t>
            </a:fld>
            <a:endParaRPr lang="en-US"/>
          </a:p>
        </p:txBody>
      </p:sp>
      <p:sp>
        <p:nvSpPr>
          <p:cNvPr id="5" name="Title 4"/>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45095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a:buFont typeface="Wingdings" pitchFamily="2" charset="2"/>
              <a:buChar char="v"/>
            </a:pPr>
            <a:r>
              <a:rPr lang="en-US" dirty="0">
                <a:latin typeface="Times New Roman" pitchFamily="18" charset="0"/>
                <a:cs typeface="Times New Roman" pitchFamily="18" charset="0"/>
              </a:rPr>
              <a:t>M</a:t>
            </a:r>
            <a:r>
              <a:rPr lang="en-US" dirty="0" smtClean="0">
                <a:latin typeface="Times New Roman" pitchFamily="18" charset="0"/>
                <a:cs typeface="Times New Roman" pitchFamily="18" charset="0"/>
              </a:rPr>
              <a:t>embers’ sense of belonging and shared identity, values, norms, communication, and supporting behaviors.</a:t>
            </a:r>
          </a:p>
          <a:p>
            <a:pPr algn="just">
              <a:buFont typeface="Wingdings" pitchFamily="2" charset="2"/>
              <a:buChar char="v"/>
            </a:pPr>
            <a:r>
              <a:rPr lang="en-US" dirty="0" smtClean="0">
                <a:latin typeface="Times New Roman" pitchFamily="18" charset="0"/>
                <a:cs typeface="Times New Roman" pitchFamily="18" charset="0"/>
              </a:rPr>
              <a:t> Some communities who may share almost everything, while other communities (large, scattered and composed of individuals) who may share only their common interests and involvement in certain goals.</a:t>
            </a:r>
          </a:p>
          <a:p>
            <a:pPr algn="just">
              <a:buFont typeface="Wingdings" pitchFamily="2" charset="2"/>
              <a:buChar char="v"/>
            </a:pPr>
            <a:r>
              <a:rPr lang="en-US" dirty="0" smtClean="0">
                <a:latin typeface="Times New Roman" pitchFamily="18" charset="0"/>
                <a:cs typeface="Times New Roman" pitchFamily="18" charset="0"/>
              </a:rPr>
              <a:t> Community can also be identified by a common interest or goal</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The function of a community</a:t>
            </a:r>
            <a:endParaRPr lang="en-US"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6</a:t>
            </a:fld>
            <a:endParaRPr lang="en-US"/>
          </a:p>
        </p:txBody>
      </p:sp>
    </p:spTree>
    <p:extLst>
      <p:ext uri="{BB962C8B-B14F-4D97-AF65-F5344CB8AC3E}">
        <p14:creationId xmlns:p14="http://schemas.microsoft.com/office/powerpoint/2010/main" val="2286686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334000"/>
          </a:xfrm>
        </p:spPr>
        <p:txBody>
          <a:bodyPr/>
          <a:lstStyle/>
          <a:p>
            <a:pPr algn="just"/>
            <a:r>
              <a:rPr lang="en-GB" sz="2800" dirty="0">
                <a:latin typeface="Times New Roman" pitchFamily="18" charset="0"/>
                <a:cs typeface="Times New Roman" pitchFamily="18" charset="0"/>
              </a:rPr>
              <a:t>Individuals learn beliefs and customs about right and wrong behaviour as they grow up. For example, in some areas, young people are taught that dead ancestors can influence the lives of living people</a:t>
            </a:r>
            <a:r>
              <a:rPr lang="en-GB" sz="2800" dirty="0" smtClean="0">
                <a:latin typeface="Times New Roman" pitchFamily="18" charset="0"/>
                <a:cs typeface="Times New Roman" pitchFamily="18" charset="0"/>
              </a:rPr>
              <a:t>.</a:t>
            </a:r>
          </a:p>
          <a:p>
            <a:pPr algn="just"/>
            <a:r>
              <a:rPr lang="en-GB" sz="2800" dirty="0" smtClean="0">
                <a:latin typeface="Times New Roman" pitchFamily="18" charset="0"/>
                <a:cs typeface="Times New Roman" pitchFamily="18" charset="0"/>
              </a:rPr>
              <a:t> </a:t>
            </a:r>
            <a:r>
              <a:rPr lang="en-GB" sz="2800" dirty="0">
                <a:latin typeface="Times New Roman" pitchFamily="18" charset="0"/>
                <a:cs typeface="Times New Roman" pitchFamily="18" charset="0"/>
              </a:rPr>
              <a:t>If the ancestors become angry they can cause disease and misfortune. </a:t>
            </a:r>
            <a:endParaRPr lang="en-GB" sz="2800" dirty="0" smtClean="0">
              <a:latin typeface="Times New Roman" pitchFamily="18" charset="0"/>
              <a:cs typeface="Times New Roman" pitchFamily="18" charset="0"/>
            </a:endParaRPr>
          </a:p>
          <a:p>
            <a:pPr algn="just"/>
            <a:r>
              <a:rPr lang="en-GB" sz="2800" dirty="0" smtClean="0">
                <a:latin typeface="Times New Roman" pitchFamily="18" charset="0"/>
                <a:cs typeface="Times New Roman" pitchFamily="18" charset="0"/>
              </a:rPr>
              <a:t>Therefore</a:t>
            </a:r>
            <a:r>
              <a:rPr lang="en-GB" sz="2800" dirty="0">
                <a:latin typeface="Times New Roman" pitchFamily="18" charset="0"/>
                <a:cs typeface="Times New Roman" pitchFamily="18" charset="0"/>
              </a:rPr>
              <a:t>, when you teach such individuals about the effects of germs on their health status, they may not be convinced and may opt to follow their traditional beliefs</a:t>
            </a:r>
            <a:endParaRPr lang="en-US" sz="2800" dirty="0">
              <a:latin typeface="Times New Roman" pitchFamily="18" charset="0"/>
              <a:cs typeface="Times New Roman" pitchFamily="18" charset="0"/>
            </a:endParaRPr>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60</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5038192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486400"/>
          </a:xfrm>
        </p:spPr>
        <p:txBody>
          <a:bodyPr>
            <a:normAutofit lnSpcReduction="10000"/>
          </a:bodyPr>
          <a:lstStyle/>
          <a:p>
            <a:pPr algn="just"/>
            <a:r>
              <a:rPr lang="en-GB" dirty="0"/>
              <a:t>Sometimes, people follow both sets of ideas – traditional and modern, whereby they consult the dispensary for treatment of the symptoms and return to the traditional healer to get rid of what they think is the ‘real’ cause of the illness</a:t>
            </a:r>
            <a:r>
              <a:rPr lang="en-GB" dirty="0" smtClean="0"/>
              <a:t>.</a:t>
            </a:r>
          </a:p>
          <a:p>
            <a:pPr algn="just"/>
            <a:r>
              <a:rPr lang="en-GB" dirty="0" smtClean="0"/>
              <a:t> </a:t>
            </a:r>
            <a:r>
              <a:rPr lang="en-GB" dirty="0"/>
              <a:t>As a community health worker you need to understand human behaviour and the factors that influence their behaviour in order to be effective in your community health activities. </a:t>
            </a:r>
            <a:endParaRPr lang="en-US" dirty="0"/>
          </a:p>
          <a:p>
            <a:pPr algn="just"/>
            <a:r>
              <a:rPr lang="en-GB" dirty="0"/>
              <a:t>An individual can only attain full health if they have wholesome growth. </a:t>
            </a:r>
            <a:endParaRPr lang="en-GB" dirty="0" smtClean="0"/>
          </a:p>
          <a:p>
            <a:pPr algn="just"/>
            <a:r>
              <a:rPr lang="en-GB" dirty="0" smtClean="0"/>
              <a:t>The </a:t>
            </a:r>
            <a:r>
              <a:rPr lang="en-GB" dirty="0"/>
              <a:t>place where this wholesome growth can best be cultivated is the family.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61</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9765356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lgn="just"/>
            <a:r>
              <a:rPr lang="en-GB" sz="3200" dirty="0" smtClean="0">
                <a:latin typeface="Times New Roman" pitchFamily="18" charset="0"/>
                <a:cs typeface="Times New Roman" pitchFamily="18" charset="0"/>
              </a:rPr>
              <a:t>The </a:t>
            </a:r>
            <a:r>
              <a:rPr lang="en-GB" sz="3200" dirty="0">
                <a:latin typeface="Times New Roman" pitchFamily="18" charset="0"/>
                <a:cs typeface="Times New Roman" pitchFamily="18" charset="0"/>
              </a:rPr>
              <a:t>family is the smallest recognised group of individuals in a community</a:t>
            </a:r>
            <a:r>
              <a:rPr lang="en-GB" sz="3200" dirty="0" smtClean="0">
                <a:latin typeface="Times New Roman" pitchFamily="18" charset="0"/>
                <a:cs typeface="Times New Roman" pitchFamily="18" charset="0"/>
              </a:rPr>
              <a:t>.</a:t>
            </a:r>
          </a:p>
          <a:p>
            <a:pPr algn="just"/>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It begins with a marriage union in which husbands and wives have certain rights and obligations. It is one of the oldest institutions that mankind has known</a:t>
            </a:r>
            <a:r>
              <a:rPr lang="en-GB" sz="3200" dirty="0" smtClean="0">
                <a:latin typeface="Times New Roman" pitchFamily="18" charset="0"/>
                <a:cs typeface="Times New Roman" pitchFamily="18" charset="0"/>
              </a:rPr>
              <a:t>.</a:t>
            </a:r>
          </a:p>
          <a:p>
            <a:pPr algn="just"/>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It defies time, boundaries, cultures and human understanding. </a:t>
            </a:r>
            <a:r>
              <a:rPr lang="en-GB" dirty="0"/>
              <a:t/>
            </a:r>
            <a:br>
              <a:rPr lang="en-GB" dirty="0"/>
            </a:b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62</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GB" dirty="0" smtClean="0"/>
              <a:t/>
            </a:r>
            <a:br>
              <a:rPr lang="en-GB" dirty="0" smtClean="0"/>
            </a:br>
            <a:r>
              <a:rPr lang="en-GB" dirty="0" smtClean="0"/>
              <a:t>The </a:t>
            </a:r>
            <a:r>
              <a:rPr lang="en-GB" dirty="0"/>
              <a:t>Family </a:t>
            </a:r>
            <a:r>
              <a:rPr lang="en-US" dirty="0"/>
              <a:t/>
            </a:r>
            <a:br>
              <a:rPr lang="en-US" dirty="0"/>
            </a:br>
            <a:endParaRPr lang="en-US" dirty="0"/>
          </a:p>
        </p:txBody>
      </p:sp>
    </p:spTree>
    <p:extLst>
      <p:ext uri="{BB962C8B-B14F-4D97-AF65-F5344CB8AC3E}">
        <p14:creationId xmlns:p14="http://schemas.microsoft.com/office/powerpoint/2010/main" val="37148007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lnSpcReduction="20000"/>
          </a:bodyPr>
          <a:lstStyle/>
          <a:p>
            <a:pPr algn="just"/>
            <a:r>
              <a:rPr lang="en-GB" dirty="0"/>
              <a:t>The family is a group of two or more persons, who share emotional bonds and material things, usually live in the same household, are related by blood, marriage or adoption, and sexual relationship is socially approved for the parents.</a:t>
            </a:r>
            <a:endParaRPr lang="en-US" dirty="0"/>
          </a:p>
          <a:p>
            <a:pPr algn="just"/>
            <a:r>
              <a:rPr lang="en-GB" dirty="0"/>
              <a:t>The family is a very important social group in community health. </a:t>
            </a:r>
            <a:br>
              <a:rPr lang="en-GB" dirty="0"/>
            </a:br>
            <a:r>
              <a:rPr lang="en-GB" dirty="0"/>
              <a:t>The family provides love, security and a sense of belonging for individuals from the time they are born. </a:t>
            </a:r>
            <a:endParaRPr lang="en-GB" dirty="0" smtClean="0"/>
          </a:p>
          <a:p>
            <a:pPr algn="just"/>
            <a:r>
              <a:rPr lang="en-GB" dirty="0" smtClean="0"/>
              <a:t>Many </a:t>
            </a:r>
            <a:r>
              <a:rPr lang="en-GB" dirty="0"/>
              <a:t>of a person’s characteristics are influenced by their family</a:t>
            </a:r>
            <a:r>
              <a:rPr lang="en-GB" dirty="0" smtClean="0"/>
              <a:t>.</a:t>
            </a:r>
          </a:p>
          <a:p>
            <a:pPr algn="just"/>
            <a:r>
              <a:rPr lang="en-GB" dirty="0" smtClean="0"/>
              <a:t> </a:t>
            </a:r>
            <a:r>
              <a:rPr lang="en-GB" dirty="0"/>
              <a:t>For example, a child learns from their family what behaviour is acceptable in the community and the language its parents speak. Families have a strong influence on what each member does. </a:t>
            </a: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63</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8124594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normAutofit fontScale="92500" lnSpcReduction="10000"/>
          </a:bodyPr>
          <a:lstStyle/>
          <a:p>
            <a:pPr algn="just"/>
            <a:r>
              <a:rPr lang="en-GB" dirty="0"/>
              <a:t>Often there is an important figure in the family who makes the decisions or whose opinions are highly valued. </a:t>
            </a:r>
            <a:endParaRPr lang="en-GB" dirty="0" smtClean="0"/>
          </a:p>
          <a:p>
            <a:pPr algn="just"/>
            <a:r>
              <a:rPr lang="en-GB" dirty="0" smtClean="0"/>
              <a:t>The </a:t>
            </a:r>
            <a:r>
              <a:rPr lang="en-GB" dirty="0"/>
              <a:t>opinion of people in the family may be more important to a person than the opinion of a health worker. </a:t>
            </a:r>
            <a:endParaRPr lang="en-GB" dirty="0" smtClean="0"/>
          </a:p>
          <a:p>
            <a:pPr algn="just"/>
            <a:r>
              <a:rPr lang="en-GB" dirty="0" smtClean="0"/>
              <a:t>This </a:t>
            </a:r>
            <a:r>
              <a:rPr lang="en-GB" dirty="0"/>
              <a:t>has important effects on health behaviour and the use of health services. </a:t>
            </a:r>
            <a:endParaRPr lang="en-GB" dirty="0" smtClean="0"/>
          </a:p>
          <a:p>
            <a:pPr algn="just"/>
            <a:r>
              <a:rPr lang="en-GB" dirty="0" smtClean="0"/>
              <a:t>For </a:t>
            </a:r>
            <a:r>
              <a:rPr lang="en-GB" dirty="0"/>
              <a:t>example, in some communities women may not be free to go to or take their children to a health centre, even if they want to, because their husbands do not allow them. </a:t>
            </a:r>
            <a:endParaRPr lang="en-GB" dirty="0" smtClean="0"/>
          </a:p>
          <a:p>
            <a:pPr algn="just"/>
            <a:r>
              <a:rPr lang="en-GB" dirty="0" smtClean="0"/>
              <a:t>These </a:t>
            </a:r>
            <a:r>
              <a:rPr lang="en-GB" dirty="0"/>
              <a:t>are important things to remember when you advise individuals about a health problem</a:t>
            </a:r>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64</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8366778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638800"/>
          </a:xfrm>
        </p:spPr>
        <p:txBody>
          <a:bodyPr>
            <a:normAutofit lnSpcReduction="10000"/>
          </a:bodyPr>
          <a:lstStyle/>
          <a:p>
            <a:pPr algn="just"/>
            <a:r>
              <a:rPr lang="en-GB" dirty="0" smtClean="0"/>
              <a:t>There </a:t>
            </a:r>
            <a:r>
              <a:rPr lang="en-GB" dirty="0"/>
              <a:t>are different types of families in a community. Look at each in turn.</a:t>
            </a:r>
            <a:endParaRPr lang="en-US" dirty="0"/>
          </a:p>
          <a:p>
            <a:pPr marL="109728" indent="0" algn="just">
              <a:buNone/>
            </a:pPr>
            <a:r>
              <a:rPr lang="en-GB" b="1" dirty="0"/>
              <a:t>The Nuclear Family</a:t>
            </a:r>
            <a:r>
              <a:rPr lang="en-GB" dirty="0"/>
              <a:t> </a:t>
            </a:r>
            <a:endParaRPr lang="en-US" dirty="0"/>
          </a:p>
          <a:p>
            <a:pPr algn="just"/>
            <a:r>
              <a:rPr lang="en-GB" dirty="0"/>
              <a:t>This consists of a husband and a wife with or without children. This type of family brings forth children (family of procreation). Children born in this family consider it to be the family of their origin.</a:t>
            </a:r>
            <a:endParaRPr lang="en-US" dirty="0"/>
          </a:p>
          <a:p>
            <a:pPr marL="109728" indent="0" algn="just">
              <a:buNone/>
            </a:pPr>
            <a:r>
              <a:rPr lang="en-GB" b="1" dirty="0"/>
              <a:t>The Extended Family</a:t>
            </a:r>
            <a:r>
              <a:rPr lang="en-GB" dirty="0"/>
              <a:t> </a:t>
            </a:r>
            <a:endParaRPr lang="en-US" dirty="0"/>
          </a:p>
          <a:p>
            <a:pPr algn="just"/>
            <a:r>
              <a:rPr lang="en-GB" dirty="0"/>
              <a:t>This is also called a joint extended family. This family includes members of nuclear families and other relatives, aunts, uncles, cousins, nephews and grandparents.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65</a:t>
            </a:fld>
            <a:endParaRPr lang="en-US"/>
          </a:p>
        </p:txBody>
      </p:sp>
      <p:sp>
        <p:nvSpPr>
          <p:cNvPr id="5" name="Title 4"/>
          <p:cNvSpPr>
            <a:spLocks noGrp="1"/>
          </p:cNvSpPr>
          <p:nvPr>
            <p:ph type="title"/>
          </p:nvPr>
        </p:nvSpPr>
        <p:spPr>
          <a:xfrm>
            <a:off x="457200" y="274638"/>
            <a:ext cx="8229600" cy="411162"/>
          </a:xfrm>
        </p:spPr>
        <p:txBody>
          <a:bodyPr>
            <a:normAutofit fontScale="90000"/>
          </a:bodyPr>
          <a:lstStyle/>
          <a:p>
            <a:r>
              <a:rPr lang="en-GB" dirty="0"/>
              <a:t>Types of Families </a:t>
            </a:r>
            <a:endParaRPr lang="en-US" dirty="0"/>
          </a:p>
        </p:txBody>
      </p:sp>
    </p:spTree>
    <p:extLst>
      <p:ext uri="{BB962C8B-B14F-4D97-AF65-F5344CB8AC3E}">
        <p14:creationId xmlns:p14="http://schemas.microsoft.com/office/powerpoint/2010/main" val="25237083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pPr marL="109728" indent="0">
              <a:buNone/>
            </a:pPr>
            <a:r>
              <a:rPr lang="en-GB" b="1" dirty="0"/>
              <a:t>Single Parent Family</a:t>
            </a:r>
            <a:r>
              <a:rPr lang="en-GB" dirty="0"/>
              <a:t> </a:t>
            </a:r>
            <a:endParaRPr lang="en-US" dirty="0"/>
          </a:p>
          <a:p>
            <a:r>
              <a:rPr lang="en-GB" dirty="0"/>
              <a:t>This is formed when one parent brings up children alone either because of divorce, separation, death or desertion of their spouse.</a:t>
            </a:r>
            <a:endParaRPr lang="en-US" dirty="0"/>
          </a:p>
          <a:p>
            <a:pPr marL="109728" indent="0">
              <a:buNone/>
            </a:pPr>
            <a:r>
              <a:rPr lang="en-GB" b="1" dirty="0"/>
              <a:t>The Blended Family</a:t>
            </a:r>
            <a:r>
              <a:rPr lang="en-GB" dirty="0"/>
              <a:t> </a:t>
            </a:r>
            <a:endParaRPr lang="en-US" dirty="0"/>
          </a:p>
          <a:p>
            <a:r>
              <a:rPr lang="en-GB" dirty="0"/>
              <a:t>This type of family is formed when husband and wife bring into the new marriage unrelated children from their previous marriages</a:t>
            </a:r>
            <a:r>
              <a:rPr lang="en-GB" dirty="0" smtClean="0"/>
              <a:t>.</a:t>
            </a:r>
          </a:p>
          <a:p>
            <a:r>
              <a:rPr lang="en-GB" dirty="0" smtClean="0"/>
              <a:t> </a:t>
            </a:r>
            <a:r>
              <a:rPr lang="en-GB" dirty="0"/>
              <a:t>Cohabitation and homosexual marriages are also referred to as blended families.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66</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0094452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4000"/>
          </a:xfrm>
        </p:spPr>
        <p:txBody>
          <a:bodyPr>
            <a:normAutofit fontScale="92500" lnSpcReduction="10000"/>
          </a:bodyPr>
          <a:lstStyle/>
          <a:p>
            <a:pPr lvl="0" algn="just">
              <a:buFont typeface="Wingdings" pitchFamily="2" charset="2"/>
              <a:buChar char="Ø"/>
            </a:pPr>
            <a:r>
              <a:rPr lang="en-GB" dirty="0" smtClean="0"/>
              <a:t>Bringing </a:t>
            </a:r>
            <a:r>
              <a:rPr lang="en-GB" dirty="0"/>
              <a:t>about a sense of togetherness and a balance between individual and shared (mutual) action by each family member; nurturance and trust; stability and integrity of the group; interdependence and the ability to meet demands for survival and development </a:t>
            </a:r>
            <a:endParaRPr lang="en-US" dirty="0"/>
          </a:p>
          <a:p>
            <a:pPr lvl="0" algn="just">
              <a:buFont typeface="Wingdings" pitchFamily="2" charset="2"/>
              <a:buChar char="Ø"/>
            </a:pPr>
            <a:r>
              <a:rPr lang="en-GB" dirty="0"/>
              <a:t>Socialising its members into the </a:t>
            </a:r>
            <a:br>
              <a:rPr lang="en-GB" dirty="0"/>
            </a:br>
            <a:r>
              <a:rPr lang="en-GB" dirty="0"/>
              <a:t>larger community</a:t>
            </a:r>
            <a:endParaRPr lang="en-US" dirty="0"/>
          </a:p>
          <a:p>
            <a:pPr lvl="0" algn="just">
              <a:buFont typeface="Wingdings" pitchFamily="2" charset="2"/>
              <a:buChar char="Ø"/>
            </a:pPr>
            <a:r>
              <a:rPr lang="en-GB" dirty="0"/>
              <a:t>Teaching respect for individual members and their property. </a:t>
            </a:r>
            <a:br>
              <a:rPr lang="en-GB" dirty="0"/>
            </a:br>
            <a:r>
              <a:rPr lang="en-GB" dirty="0"/>
              <a:t>This includes respect for differences among the family members and others </a:t>
            </a:r>
            <a:endParaRPr lang="en-US" dirty="0"/>
          </a:p>
          <a:p>
            <a:pPr lvl="0" algn="just">
              <a:buFont typeface="Wingdings" pitchFamily="2" charset="2"/>
              <a:buChar char="Ø"/>
            </a:pPr>
            <a:r>
              <a:rPr lang="en-GB" dirty="0"/>
              <a:t>Teaching tolerance, fairness and a sense of right or wrong among its members and others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67</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dirty="0" smtClean="0"/>
              <a:t/>
            </a:r>
            <a:br>
              <a:rPr lang="en-GB" dirty="0" smtClean="0"/>
            </a:br>
            <a:r>
              <a:rPr lang="en-GB" dirty="0" smtClean="0"/>
              <a:t>Functions </a:t>
            </a:r>
            <a:r>
              <a:rPr lang="en-GB" dirty="0"/>
              <a:t>of the Family </a:t>
            </a:r>
            <a:endParaRPr lang="en-US" dirty="0"/>
          </a:p>
        </p:txBody>
      </p:sp>
    </p:spTree>
    <p:extLst>
      <p:ext uri="{BB962C8B-B14F-4D97-AF65-F5344CB8AC3E}">
        <p14:creationId xmlns:p14="http://schemas.microsoft.com/office/powerpoint/2010/main" val="26277919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pPr lvl="0" algn="just">
              <a:buFont typeface="Wingdings" pitchFamily="2" charset="2"/>
              <a:buChar char="Ø"/>
            </a:pPr>
            <a:r>
              <a:rPr lang="en-GB" dirty="0"/>
              <a:t>Caring for its members and developing a sense of trust between and among its members </a:t>
            </a:r>
            <a:endParaRPr lang="en-US" dirty="0"/>
          </a:p>
          <a:p>
            <a:pPr lvl="0" algn="just">
              <a:buFont typeface="Wingdings" pitchFamily="2" charset="2"/>
              <a:buChar char="Ø"/>
            </a:pPr>
            <a:r>
              <a:rPr lang="en-GB" dirty="0"/>
              <a:t>Providing an environment for learning and internalising individual and gender roles and responsibilities</a:t>
            </a:r>
            <a:endParaRPr lang="en-US" dirty="0"/>
          </a:p>
          <a:p>
            <a:pPr lvl="0" algn="just"/>
            <a:r>
              <a:rPr lang="en-GB" dirty="0"/>
              <a:t>Inducing its members to its religious faith and teaching respect and tolerance for religious differences </a:t>
            </a:r>
            <a:endParaRPr lang="en-US" dirty="0"/>
          </a:p>
          <a:p>
            <a:pPr lvl="0" algn="just"/>
            <a:r>
              <a:rPr lang="en-GB" dirty="0"/>
              <a:t>Sharing leisure and recreation together </a:t>
            </a:r>
            <a:endParaRPr lang="en-US" dirty="0"/>
          </a:p>
          <a:p>
            <a:pPr lvl="0" algn="just"/>
            <a:r>
              <a:rPr lang="en-GB" dirty="0"/>
              <a:t>Seeking external help from the community for itself and its members </a:t>
            </a:r>
            <a:endParaRPr lang="en-US" dirty="0"/>
          </a:p>
          <a:p>
            <a:pPr lvl="0">
              <a:buFont typeface="Wingdings" pitchFamily="2" charset="2"/>
              <a:buChar char="Ø"/>
            </a:pP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68</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0660307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lnSpcReduction="10000"/>
          </a:bodyPr>
          <a:lstStyle/>
          <a:p>
            <a:pPr lvl="0" algn="just"/>
            <a:r>
              <a:rPr lang="en-GB" sz="3200" dirty="0"/>
              <a:t> </a:t>
            </a:r>
            <a:r>
              <a:rPr lang="en-GB" sz="3200" dirty="0" smtClean="0"/>
              <a:t>Providing </a:t>
            </a:r>
            <a:r>
              <a:rPr lang="en-GB" sz="3200" dirty="0"/>
              <a:t>security and refuge for its members in times of need </a:t>
            </a:r>
            <a:endParaRPr lang="en-US" sz="3200" dirty="0"/>
          </a:p>
          <a:p>
            <a:pPr lvl="0" algn="just"/>
            <a:r>
              <a:rPr lang="en-GB" sz="3200" dirty="0"/>
              <a:t>Providing a socially sanctioned environment for sexual expression amongst married adults </a:t>
            </a:r>
            <a:endParaRPr lang="en-US" sz="3200" dirty="0"/>
          </a:p>
          <a:p>
            <a:pPr lvl="0" algn="just"/>
            <a:r>
              <a:rPr lang="en-GB" sz="3200" dirty="0"/>
              <a:t>Seeking health care for its sick members and providing nursing care for its sick, disabled or dependent members </a:t>
            </a:r>
            <a:endParaRPr lang="en-US" sz="3200" dirty="0"/>
          </a:p>
          <a:p>
            <a:pPr lvl="0" algn="just"/>
            <a:r>
              <a:rPr lang="en-GB" sz="3200" dirty="0"/>
              <a:t>Maintaining a healthy home environment conducive to the development of its members</a:t>
            </a:r>
            <a:endParaRPr lang="en-US" sz="3200"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69</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421647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a:bodyPr>
          <a:lstStyle/>
          <a:p>
            <a:pPr marL="109728" indent="0" algn="just">
              <a:buNone/>
            </a:pPr>
            <a:r>
              <a:rPr lang="en-US" sz="2800" dirty="0" smtClean="0"/>
              <a:t>A </a:t>
            </a:r>
            <a:r>
              <a:rPr lang="en-US" sz="2800" dirty="0"/>
              <a:t>community has three features</a:t>
            </a:r>
            <a:r>
              <a:rPr lang="en-US" sz="2800" dirty="0" smtClean="0"/>
              <a:t>,</a:t>
            </a:r>
          </a:p>
          <a:p>
            <a:pPr algn="just">
              <a:buFont typeface="Wingdings" pitchFamily="2" charset="2"/>
              <a:buChar char="v"/>
            </a:pPr>
            <a:r>
              <a:rPr lang="en-US" sz="2800" dirty="0" smtClean="0"/>
              <a:t> </a:t>
            </a:r>
            <a:r>
              <a:rPr lang="en-US" sz="2800" dirty="0"/>
              <a:t>location</a:t>
            </a:r>
            <a:r>
              <a:rPr lang="en-US" sz="2800" dirty="0" smtClean="0"/>
              <a:t>,</a:t>
            </a:r>
          </a:p>
          <a:p>
            <a:pPr algn="just">
              <a:buFont typeface="Wingdings" pitchFamily="2" charset="2"/>
              <a:buChar char="v"/>
            </a:pPr>
            <a:r>
              <a:rPr lang="en-US" sz="2800" dirty="0" smtClean="0"/>
              <a:t> </a:t>
            </a:r>
            <a:r>
              <a:rPr lang="en-US" sz="2800" dirty="0"/>
              <a:t>population </a:t>
            </a:r>
          </a:p>
          <a:p>
            <a:pPr algn="just">
              <a:buFont typeface="Wingdings" pitchFamily="2" charset="2"/>
              <a:buChar char="v"/>
            </a:pPr>
            <a:r>
              <a:rPr lang="en-US" sz="2800" dirty="0" smtClean="0"/>
              <a:t> </a:t>
            </a:r>
            <a:r>
              <a:rPr lang="en-US" sz="2800" dirty="0"/>
              <a:t>social system</a:t>
            </a:r>
            <a:r>
              <a:rPr lang="en-US" sz="2800" dirty="0" smtClean="0"/>
              <a:t>.</a:t>
            </a:r>
          </a:p>
          <a:p>
            <a:pPr marL="0" indent="0" algn="just">
              <a:buNone/>
            </a:pPr>
            <a:r>
              <a:rPr lang="en-US" sz="2800" b="1" dirty="0" smtClean="0"/>
              <a:t>Location:</a:t>
            </a:r>
          </a:p>
          <a:p>
            <a:pPr algn="just">
              <a:buFont typeface="Wingdings" pitchFamily="2" charset="2"/>
              <a:buChar char="v"/>
            </a:pPr>
            <a:r>
              <a:rPr lang="en-US" sz="2800" b="1" dirty="0" smtClean="0"/>
              <a:t> </a:t>
            </a:r>
            <a:r>
              <a:rPr lang="en-US" sz="2800" dirty="0"/>
              <a:t>E</a:t>
            </a:r>
            <a:r>
              <a:rPr lang="en-US" sz="2800" dirty="0" smtClean="0"/>
              <a:t>very </a:t>
            </a:r>
            <a:r>
              <a:rPr lang="en-US" sz="2800" dirty="0"/>
              <a:t>physical community carries out its daily existence in a specific geographical </a:t>
            </a:r>
            <a:r>
              <a:rPr lang="en-US" sz="2800" dirty="0" smtClean="0"/>
              <a:t>location.</a:t>
            </a:r>
          </a:p>
          <a:p>
            <a:pPr algn="just">
              <a:buFont typeface="Wingdings" pitchFamily="2" charset="2"/>
              <a:buChar char="v"/>
            </a:pPr>
            <a:r>
              <a:rPr lang="en-US" sz="2800" dirty="0" smtClean="0"/>
              <a:t>The </a:t>
            </a:r>
            <a:r>
              <a:rPr lang="en-US" sz="2800" dirty="0"/>
              <a:t>health of the community is affected by this location, including the placement of the service, the geographical </a:t>
            </a:r>
            <a:r>
              <a:rPr lang="en-US" sz="2800" dirty="0" smtClean="0"/>
              <a:t>features</a:t>
            </a:r>
            <a:r>
              <a:rPr lang="en-US" sz="2800" dirty="0"/>
              <a:t>.</a:t>
            </a:r>
            <a:endParaRPr lang="en-US" sz="2800" dirty="0" smtClean="0"/>
          </a:p>
          <a:p>
            <a:endParaRPr lang="en-US" dirty="0"/>
          </a:p>
        </p:txBody>
      </p:sp>
      <p:sp>
        <p:nvSpPr>
          <p:cNvPr id="2" name="Title 1"/>
          <p:cNvSpPr>
            <a:spLocks noGrp="1"/>
          </p:cNvSpPr>
          <p:nvPr>
            <p:ph type="title"/>
          </p:nvPr>
        </p:nvSpPr>
        <p:spPr>
          <a:xfrm>
            <a:off x="457200" y="152400"/>
            <a:ext cx="8229600" cy="838200"/>
          </a:xfrm>
        </p:spPr>
        <p:txBody>
          <a:bodyPr>
            <a:normAutofit/>
          </a:bodyPr>
          <a:lstStyle/>
          <a:p>
            <a:r>
              <a:rPr lang="en-US" b="1" dirty="0" smtClean="0"/>
              <a:t>Three Features of a Community</a:t>
            </a:r>
            <a:endParaRPr lang="en-US" b="1"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7</a:t>
            </a:fld>
            <a:endParaRPr lang="en-US"/>
          </a:p>
        </p:txBody>
      </p:sp>
    </p:spTree>
    <p:extLst>
      <p:ext uri="{BB962C8B-B14F-4D97-AF65-F5344CB8AC3E}">
        <p14:creationId xmlns:p14="http://schemas.microsoft.com/office/powerpoint/2010/main" val="29034329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lnSpcReduction="20000"/>
          </a:bodyPr>
          <a:lstStyle/>
          <a:p>
            <a:pPr marL="109728" indent="0" algn="just">
              <a:buNone/>
            </a:pPr>
            <a:r>
              <a:rPr lang="en-GB" dirty="0" smtClean="0"/>
              <a:t>The </a:t>
            </a:r>
            <a:r>
              <a:rPr lang="en-GB" dirty="0"/>
              <a:t>health of the family can be influenced by both internal and external factors</a:t>
            </a:r>
            <a:r>
              <a:rPr lang="en-GB" dirty="0" smtClean="0"/>
              <a:t>.</a:t>
            </a:r>
          </a:p>
          <a:p>
            <a:pPr algn="just"/>
            <a:r>
              <a:rPr lang="en-GB" dirty="0" smtClean="0"/>
              <a:t> </a:t>
            </a:r>
            <a:r>
              <a:rPr lang="en-GB" dirty="0"/>
              <a:t>In order for you to be able to assess and improve the health of a family, you need to have knowledge of these factors</a:t>
            </a:r>
            <a:r>
              <a:rPr lang="en-GB" dirty="0" smtClean="0"/>
              <a:t>.</a:t>
            </a:r>
          </a:p>
          <a:p>
            <a:pPr marL="109728" indent="0" algn="just">
              <a:buNone/>
            </a:pPr>
            <a:r>
              <a:rPr lang="en-GB" dirty="0" smtClean="0"/>
              <a:t> </a:t>
            </a:r>
            <a:r>
              <a:rPr lang="en-GB" b="1" dirty="0" smtClean="0"/>
              <a:t>Internal </a:t>
            </a:r>
            <a:r>
              <a:rPr lang="en-GB" b="1" dirty="0"/>
              <a:t>Factors</a:t>
            </a:r>
            <a:r>
              <a:rPr lang="en-GB" dirty="0"/>
              <a:t> </a:t>
            </a:r>
            <a:endParaRPr lang="en-US" dirty="0"/>
          </a:p>
          <a:p>
            <a:pPr algn="just"/>
            <a:r>
              <a:rPr lang="en-GB" dirty="0"/>
              <a:t>The internal factors that influence the health of the</a:t>
            </a:r>
            <a:br>
              <a:rPr lang="en-GB" dirty="0"/>
            </a:br>
            <a:r>
              <a:rPr lang="en-GB" dirty="0"/>
              <a:t>family include:</a:t>
            </a:r>
            <a:endParaRPr lang="en-US" dirty="0"/>
          </a:p>
          <a:p>
            <a:pPr lvl="0" algn="just"/>
            <a:r>
              <a:rPr lang="en-GB" dirty="0"/>
              <a:t>Family size </a:t>
            </a:r>
            <a:endParaRPr lang="en-US" dirty="0"/>
          </a:p>
          <a:p>
            <a:pPr lvl="0" algn="just"/>
            <a:r>
              <a:rPr lang="en-GB" dirty="0"/>
              <a:t>Structure </a:t>
            </a:r>
            <a:endParaRPr lang="en-US" dirty="0"/>
          </a:p>
          <a:p>
            <a:pPr lvl="0" algn="just"/>
            <a:r>
              <a:rPr lang="en-GB" dirty="0"/>
              <a:t>Type, members </a:t>
            </a:r>
            <a:endParaRPr lang="en-US" dirty="0"/>
          </a:p>
          <a:p>
            <a:pPr lvl="0" algn="just"/>
            <a:r>
              <a:rPr lang="en-GB" dirty="0"/>
              <a:t>Relationship </a:t>
            </a:r>
            <a:endParaRPr lang="en-US" dirty="0"/>
          </a:p>
          <a:p>
            <a:pPr lvl="0" algn="just"/>
            <a:r>
              <a:rPr lang="en-GB" dirty="0"/>
              <a:t>Biological characteristics and values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70</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dirty="0" smtClean="0"/>
              <a:t/>
            </a:r>
            <a:br>
              <a:rPr lang="en-GB" dirty="0" smtClean="0"/>
            </a:br>
            <a:r>
              <a:rPr lang="en-GB" dirty="0" smtClean="0"/>
              <a:t>Factors </a:t>
            </a:r>
            <a:r>
              <a:rPr lang="en-GB" dirty="0"/>
              <a:t>Affecting Family Health </a:t>
            </a:r>
            <a:r>
              <a:rPr lang="en-US" dirty="0"/>
              <a:t/>
            </a:r>
            <a:br>
              <a:rPr lang="en-US" dirty="0"/>
            </a:br>
            <a:endParaRPr lang="en-US" dirty="0"/>
          </a:p>
        </p:txBody>
      </p:sp>
    </p:spTree>
    <p:extLst>
      <p:ext uri="{BB962C8B-B14F-4D97-AF65-F5344CB8AC3E}">
        <p14:creationId xmlns:p14="http://schemas.microsoft.com/office/powerpoint/2010/main" val="11575369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r>
              <a:rPr lang="en-GB" b="1" dirty="0"/>
              <a:t>External Factors</a:t>
            </a:r>
            <a:r>
              <a:rPr lang="en-GB" dirty="0"/>
              <a:t> </a:t>
            </a:r>
            <a:endParaRPr lang="en-US" dirty="0"/>
          </a:p>
          <a:p>
            <a:r>
              <a:rPr lang="en-GB" dirty="0"/>
              <a:t>The external factors which influence the health of a</a:t>
            </a:r>
            <a:br>
              <a:rPr lang="en-GB" dirty="0"/>
            </a:br>
            <a:r>
              <a:rPr lang="en-GB" dirty="0"/>
              <a:t>family include:</a:t>
            </a:r>
            <a:endParaRPr lang="en-US" dirty="0"/>
          </a:p>
          <a:p>
            <a:pPr lvl="0"/>
            <a:r>
              <a:rPr lang="en-GB" dirty="0"/>
              <a:t>Family locality </a:t>
            </a:r>
            <a:endParaRPr lang="en-US" dirty="0"/>
          </a:p>
          <a:p>
            <a:pPr lvl="0"/>
            <a:r>
              <a:rPr lang="en-GB" dirty="0"/>
              <a:t>Terrain </a:t>
            </a:r>
            <a:endParaRPr lang="en-US" dirty="0"/>
          </a:p>
          <a:p>
            <a:pPr lvl="0"/>
            <a:r>
              <a:rPr lang="en-GB" dirty="0"/>
              <a:t>Climate </a:t>
            </a:r>
            <a:endParaRPr lang="en-US" dirty="0"/>
          </a:p>
          <a:p>
            <a:pPr lvl="0"/>
            <a:r>
              <a:rPr lang="en-GB" dirty="0"/>
              <a:t>Water supply </a:t>
            </a:r>
            <a:endParaRPr lang="en-US" dirty="0"/>
          </a:p>
          <a:p>
            <a:pPr lvl="0"/>
            <a:r>
              <a:rPr lang="en-GB" dirty="0"/>
              <a:t>Air </a:t>
            </a:r>
            <a:endParaRPr lang="en-US" dirty="0"/>
          </a:p>
          <a:p>
            <a:pPr lvl="0"/>
            <a:r>
              <a:rPr lang="en-GB" dirty="0"/>
              <a:t>Biological environment (insects, rodents, etc.) </a:t>
            </a:r>
            <a:endParaRPr lang="en-US" dirty="0"/>
          </a:p>
          <a:p>
            <a:pPr lvl="0"/>
            <a:r>
              <a:rPr lang="en-GB" dirty="0"/>
              <a:t>Housing and residence</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71</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5861718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92500"/>
          </a:bodyPr>
          <a:lstStyle/>
          <a:p>
            <a:r>
              <a:rPr lang="en-GB" dirty="0" smtClean="0"/>
              <a:t>Transmitting </a:t>
            </a:r>
            <a:r>
              <a:rPr lang="en-GB" dirty="0"/>
              <a:t>and sharing information, ideas and beliefs </a:t>
            </a:r>
            <a:endParaRPr lang="en-US" dirty="0"/>
          </a:p>
          <a:p>
            <a:pPr lvl="0"/>
            <a:r>
              <a:rPr lang="en-GB" dirty="0"/>
              <a:t>Educating its children about their culture (socialising) and welcoming newcomers into the group’s culture (acculturation) </a:t>
            </a:r>
            <a:endParaRPr lang="en-US" dirty="0"/>
          </a:p>
          <a:p>
            <a:pPr lvl="0"/>
            <a:r>
              <a:rPr lang="en-GB" dirty="0"/>
              <a:t>Producing and distributing services and goods </a:t>
            </a:r>
            <a:endParaRPr lang="en-US" dirty="0"/>
          </a:p>
          <a:p>
            <a:pPr lvl="0"/>
            <a:r>
              <a:rPr lang="en-GB" dirty="0"/>
              <a:t>Providing companionship and support to individual members and smaller groups </a:t>
            </a:r>
            <a:endParaRPr lang="en-US" dirty="0"/>
          </a:p>
          <a:p>
            <a:pPr lvl="0"/>
            <a:r>
              <a:rPr lang="en-GB" dirty="0"/>
              <a:t>Sharing and utilising space for living, schools, health facilities, fields, roads etc. </a:t>
            </a:r>
            <a:endParaRPr lang="en-US" dirty="0"/>
          </a:p>
          <a:p>
            <a:pPr lvl="0"/>
            <a:r>
              <a:rPr lang="en-GB" dirty="0"/>
              <a:t>Protecting individual and group rights and welfare</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72</a:t>
            </a:fld>
            <a:endParaRPr lang="en-US"/>
          </a:p>
        </p:txBody>
      </p:sp>
      <p:sp>
        <p:nvSpPr>
          <p:cNvPr id="5" name="Title 4"/>
          <p:cNvSpPr>
            <a:spLocks noGrp="1"/>
          </p:cNvSpPr>
          <p:nvPr>
            <p:ph type="title"/>
          </p:nvPr>
        </p:nvSpPr>
        <p:spPr>
          <a:xfrm>
            <a:off x="457200" y="274638"/>
            <a:ext cx="8229600" cy="736744"/>
          </a:xfrm>
        </p:spPr>
        <p:txBody>
          <a:bodyPr>
            <a:normAutofit fontScale="90000"/>
          </a:bodyPr>
          <a:lstStyle/>
          <a:p>
            <a:r>
              <a:rPr lang="en-GB" dirty="0" smtClean="0"/>
              <a:t/>
            </a:r>
            <a:br>
              <a:rPr lang="en-GB" dirty="0" smtClean="0"/>
            </a:br>
            <a:r>
              <a:rPr lang="en-GB" dirty="0" smtClean="0"/>
              <a:t>Functions </a:t>
            </a:r>
            <a:r>
              <a:rPr lang="en-GB" dirty="0"/>
              <a:t>of a Community </a:t>
            </a:r>
            <a:r>
              <a:rPr lang="en-US" dirty="0"/>
              <a:t/>
            </a:r>
            <a:br>
              <a:rPr lang="en-US" dirty="0"/>
            </a:br>
            <a:endParaRPr lang="en-US" dirty="0"/>
          </a:p>
        </p:txBody>
      </p:sp>
    </p:spTree>
    <p:extLst>
      <p:ext uri="{BB962C8B-B14F-4D97-AF65-F5344CB8AC3E}">
        <p14:creationId xmlns:p14="http://schemas.microsoft.com/office/powerpoint/2010/main" val="17296055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86400"/>
          </a:xfrm>
        </p:spPr>
        <p:txBody>
          <a:bodyPr>
            <a:normAutofit lnSpcReduction="10000"/>
          </a:bodyPr>
          <a:lstStyle/>
          <a:p>
            <a:pPr marL="109728" indent="0" algn="just">
              <a:buNone/>
            </a:pPr>
            <a:r>
              <a:rPr lang="en-GB" b="1" i="1" dirty="0"/>
              <a:t>Remember: The greatest human possession is health.</a:t>
            </a:r>
            <a:br>
              <a:rPr lang="en-GB" b="1" i="1" dirty="0"/>
            </a:br>
            <a:r>
              <a:rPr lang="en-GB" b="1" i="1" dirty="0"/>
              <a:t>A healthy community is a productive community.</a:t>
            </a:r>
            <a:endParaRPr lang="en-US" dirty="0"/>
          </a:p>
          <a:p>
            <a:pPr algn="just"/>
            <a:r>
              <a:rPr lang="en-GB" dirty="0"/>
              <a:t>From the previous page, you can see that a community functions as a medium for the growth and development of its individual members</a:t>
            </a:r>
            <a:r>
              <a:rPr lang="en-GB" dirty="0" smtClean="0"/>
              <a:t>.</a:t>
            </a:r>
          </a:p>
          <a:p>
            <a:pPr algn="just"/>
            <a:r>
              <a:rPr lang="en-GB" dirty="0" smtClean="0"/>
              <a:t> </a:t>
            </a:r>
            <a:r>
              <a:rPr lang="en-GB" dirty="0"/>
              <a:t>It imposes the standards by which the individuals are evaluated, if the community has high expectations of its members, their performance also tends to be high</a:t>
            </a:r>
            <a:r>
              <a:rPr lang="en-GB" dirty="0" smtClean="0"/>
              <a:t>.</a:t>
            </a:r>
          </a:p>
          <a:p>
            <a:pPr algn="just"/>
            <a:r>
              <a:rPr lang="en-GB" dirty="0" smtClean="0"/>
              <a:t> </a:t>
            </a:r>
            <a:r>
              <a:rPr lang="en-GB" dirty="0"/>
              <a:t>A good community is judged by the kind of people it produces.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73</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9919653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normAutofit/>
          </a:bodyPr>
          <a:lstStyle/>
          <a:p>
            <a:pPr lvl="0" algn="just"/>
            <a:r>
              <a:rPr lang="en-GB" dirty="0" smtClean="0"/>
              <a:t>Safe </a:t>
            </a:r>
            <a:r>
              <a:rPr lang="en-GB" dirty="0"/>
              <a:t>and healthy environment, relatively free from natural and man-made hazards </a:t>
            </a:r>
            <a:endParaRPr lang="en-US" dirty="0"/>
          </a:p>
          <a:p>
            <a:pPr lvl="0" algn="just"/>
            <a:r>
              <a:rPr lang="en-GB" dirty="0"/>
              <a:t>Community members have high standards of personal hygiene </a:t>
            </a:r>
            <a:endParaRPr lang="en-US" dirty="0"/>
          </a:p>
          <a:p>
            <a:pPr lvl="0" algn="just"/>
            <a:r>
              <a:rPr lang="en-GB" dirty="0"/>
              <a:t>Adequate supply of wholesome water </a:t>
            </a:r>
            <a:endParaRPr lang="en-US" dirty="0"/>
          </a:p>
          <a:p>
            <a:pPr lvl="0" algn="just"/>
            <a:r>
              <a:rPr lang="en-GB" dirty="0"/>
              <a:t>Availability of adequate nutritious food </a:t>
            </a:r>
            <a:endParaRPr lang="en-US" dirty="0"/>
          </a:p>
          <a:p>
            <a:pPr lvl="0" algn="just"/>
            <a:r>
              <a:rPr lang="en-GB" dirty="0"/>
              <a:t>Suitable housing </a:t>
            </a:r>
            <a:endParaRPr lang="en-US" dirty="0"/>
          </a:p>
          <a:p>
            <a:pPr lvl="0" algn="just"/>
            <a:r>
              <a:rPr lang="en-GB" dirty="0"/>
              <a:t>Harmonious interpersonal relationships among members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74</a:t>
            </a:fld>
            <a:endParaRPr lang="en-US"/>
          </a:p>
        </p:txBody>
      </p:sp>
      <p:sp>
        <p:nvSpPr>
          <p:cNvPr id="5" name="Title 4"/>
          <p:cNvSpPr>
            <a:spLocks noGrp="1"/>
          </p:cNvSpPr>
          <p:nvPr>
            <p:ph type="title"/>
          </p:nvPr>
        </p:nvSpPr>
        <p:spPr>
          <a:xfrm>
            <a:off x="457200" y="274638"/>
            <a:ext cx="8229600" cy="1020762"/>
          </a:xfrm>
        </p:spPr>
        <p:txBody>
          <a:bodyPr>
            <a:normAutofit fontScale="90000"/>
          </a:bodyPr>
          <a:lstStyle/>
          <a:p>
            <a:r>
              <a:rPr lang="en-GB" dirty="0" smtClean="0"/>
              <a:t/>
            </a:r>
            <a:br>
              <a:rPr lang="en-GB" dirty="0" smtClean="0"/>
            </a:br>
            <a:r>
              <a:rPr lang="en-GB" dirty="0" smtClean="0"/>
              <a:t>Characteristics </a:t>
            </a:r>
            <a:r>
              <a:rPr lang="en-GB" dirty="0"/>
              <a:t>of a Healthy Community </a:t>
            </a:r>
            <a:r>
              <a:rPr lang="en-US" dirty="0"/>
              <a:t/>
            </a:r>
            <a:br>
              <a:rPr lang="en-US" dirty="0"/>
            </a:br>
            <a:endParaRPr lang="en-US" dirty="0"/>
          </a:p>
        </p:txBody>
      </p:sp>
    </p:spTree>
    <p:extLst>
      <p:ext uri="{BB962C8B-B14F-4D97-AF65-F5344CB8AC3E}">
        <p14:creationId xmlns:p14="http://schemas.microsoft.com/office/powerpoint/2010/main" val="21278403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55964"/>
            <a:ext cx="8229600" cy="5051327"/>
          </a:xfrm>
        </p:spPr>
        <p:txBody>
          <a:bodyPr/>
          <a:lstStyle/>
          <a:p>
            <a:pPr lvl="0"/>
            <a:r>
              <a:rPr lang="en-GB" dirty="0"/>
              <a:t>Availability and accessibility of health care facilities </a:t>
            </a:r>
            <a:endParaRPr lang="en-US" dirty="0"/>
          </a:p>
          <a:p>
            <a:pPr lvl="0"/>
            <a:r>
              <a:rPr lang="en-GB" dirty="0"/>
              <a:t>Availability and accessibility of suitable educational, social and recreational facilities </a:t>
            </a:r>
            <a:endParaRPr lang="en-US" dirty="0"/>
          </a:p>
          <a:p>
            <a:pPr lvl="0"/>
            <a:r>
              <a:rPr lang="en-GB" dirty="0"/>
              <a:t>Gainful occupational activities (availability of stable or reliable sources of income) </a:t>
            </a:r>
            <a:endParaRPr lang="en-US" dirty="0"/>
          </a:p>
          <a:p>
            <a:pPr lvl="0"/>
            <a:r>
              <a:rPr lang="en-GB" dirty="0"/>
              <a:t>Sound communication infrastructure </a:t>
            </a:r>
            <a:endParaRPr lang="en-US" dirty="0"/>
          </a:p>
          <a:p>
            <a:pPr lvl="0"/>
            <a:r>
              <a:rPr lang="en-GB" dirty="0"/>
              <a:t>Communal approach to and participation in tackling community problems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75</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endParaRPr lang="en-US" dirty="0"/>
          </a:p>
        </p:txBody>
      </p:sp>
    </p:spTree>
    <p:extLst>
      <p:ext uri="{BB962C8B-B14F-4D97-AF65-F5344CB8AC3E}">
        <p14:creationId xmlns:p14="http://schemas.microsoft.com/office/powerpoint/2010/main" val="17005462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20000"/>
          </a:bodyPr>
          <a:lstStyle/>
          <a:p>
            <a:pPr lvl="0"/>
            <a:r>
              <a:rPr lang="en-GB" dirty="0" smtClean="0"/>
              <a:t>Unsanitary </a:t>
            </a:r>
            <a:r>
              <a:rPr lang="en-GB" dirty="0"/>
              <a:t>environment   </a:t>
            </a:r>
            <a:endParaRPr lang="en-US" dirty="0"/>
          </a:p>
          <a:p>
            <a:pPr lvl="0"/>
            <a:r>
              <a:rPr lang="en-GB" dirty="0"/>
              <a:t>Overcrowding </a:t>
            </a:r>
            <a:endParaRPr lang="en-US" dirty="0"/>
          </a:p>
          <a:p>
            <a:pPr lvl="0"/>
            <a:r>
              <a:rPr lang="en-GB" dirty="0"/>
              <a:t>Poverty </a:t>
            </a:r>
            <a:endParaRPr lang="en-US" dirty="0"/>
          </a:p>
          <a:p>
            <a:pPr lvl="0"/>
            <a:r>
              <a:rPr lang="en-GB" dirty="0"/>
              <a:t>Unclean and inadequate water supply </a:t>
            </a:r>
            <a:endParaRPr lang="en-US" dirty="0"/>
          </a:p>
          <a:p>
            <a:pPr lvl="0"/>
            <a:r>
              <a:rPr lang="en-GB" dirty="0"/>
              <a:t>Lack of nutritious food </a:t>
            </a:r>
            <a:endParaRPr lang="en-US" dirty="0"/>
          </a:p>
          <a:p>
            <a:pPr lvl="0"/>
            <a:r>
              <a:rPr lang="en-GB" dirty="0"/>
              <a:t>Unsafe environment </a:t>
            </a:r>
            <a:endParaRPr lang="en-US" dirty="0"/>
          </a:p>
          <a:p>
            <a:pPr lvl="0"/>
            <a:r>
              <a:rPr lang="en-GB" dirty="0"/>
              <a:t>Epidemic and endemic disease </a:t>
            </a:r>
            <a:endParaRPr lang="en-US" dirty="0"/>
          </a:p>
          <a:p>
            <a:pPr lvl="0"/>
            <a:r>
              <a:rPr lang="en-GB" dirty="0"/>
              <a:t>Unstable family life </a:t>
            </a:r>
            <a:endParaRPr lang="en-US" dirty="0"/>
          </a:p>
          <a:p>
            <a:pPr lvl="0"/>
            <a:r>
              <a:rPr lang="en-GB" dirty="0"/>
              <a:t>Illiteracy and ignorance </a:t>
            </a:r>
            <a:endParaRPr lang="en-US" dirty="0"/>
          </a:p>
          <a:p>
            <a:pPr lvl="0"/>
            <a:r>
              <a:rPr lang="en-GB" dirty="0"/>
              <a:t>Poor leadership and lack of participation </a:t>
            </a:r>
            <a:endParaRPr lang="en-US" dirty="0"/>
          </a:p>
          <a:p>
            <a:pPr lvl="0"/>
            <a:r>
              <a:rPr lang="en-GB" dirty="0"/>
              <a:t>Adverse weather conditions </a:t>
            </a:r>
            <a:endParaRPr lang="en-US" dirty="0"/>
          </a:p>
          <a:p>
            <a:pPr lvl="0"/>
            <a:r>
              <a:rPr lang="en-GB" dirty="0"/>
              <a:t>Poor infrastructure </a:t>
            </a:r>
            <a:endParaRPr lang="en-US" dirty="0"/>
          </a:p>
          <a:p>
            <a:pPr lvl="0"/>
            <a:r>
              <a:rPr lang="en-GB" dirty="0"/>
              <a:t>Political instability</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76</a:t>
            </a:fld>
            <a:endParaRPr lang="en-US"/>
          </a:p>
        </p:txBody>
      </p:sp>
      <p:sp>
        <p:nvSpPr>
          <p:cNvPr id="5" name="Title 4"/>
          <p:cNvSpPr>
            <a:spLocks noGrp="1"/>
          </p:cNvSpPr>
          <p:nvPr>
            <p:ph type="title"/>
          </p:nvPr>
        </p:nvSpPr>
        <p:spPr>
          <a:xfrm>
            <a:off x="457200" y="274638"/>
            <a:ext cx="8229600" cy="944562"/>
          </a:xfrm>
        </p:spPr>
        <p:txBody>
          <a:bodyPr>
            <a:normAutofit fontScale="90000"/>
          </a:bodyPr>
          <a:lstStyle/>
          <a:p>
            <a:r>
              <a:rPr lang="en-GB" sz="3100" dirty="0" smtClean="0"/>
              <a:t/>
            </a:r>
            <a:br>
              <a:rPr lang="en-GB" sz="3100" dirty="0" smtClean="0"/>
            </a:br>
            <a:r>
              <a:rPr lang="en-GB" sz="3100" dirty="0" smtClean="0"/>
              <a:t>Problems </a:t>
            </a:r>
            <a:r>
              <a:rPr lang="en-GB" sz="3100" dirty="0"/>
              <a:t>that Affect the Health of the Community </a:t>
            </a:r>
            <a:r>
              <a:rPr lang="en-US" dirty="0"/>
              <a:t/>
            </a:r>
            <a:br>
              <a:rPr lang="en-US" dirty="0"/>
            </a:br>
            <a:endParaRPr lang="en-US" dirty="0"/>
          </a:p>
        </p:txBody>
      </p:sp>
    </p:spTree>
    <p:extLst>
      <p:ext uri="{BB962C8B-B14F-4D97-AF65-F5344CB8AC3E}">
        <p14:creationId xmlns:p14="http://schemas.microsoft.com/office/powerpoint/2010/main" val="10273433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3674"/>
            <a:ext cx="8229600" cy="5023618"/>
          </a:xfrm>
        </p:spPr>
        <p:txBody>
          <a:bodyPr>
            <a:normAutofit fontScale="92500" lnSpcReduction="20000"/>
          </a:bodyPr>
          <a:lstStyle/>
          <a:p>
            <a:pPr marL="109728" indent="0">
              <a:buNone/>
            </a:pPr>
            <a:r>
              <a:rPr lang="en-GB" b="1" dirty="0"/>
              <a:t> </a:t>
            </a:r>
            <a:endParaRPr lang="en-US" dirty="0"/>
          </a:p>
          <a:p>
            <a:pPr algn="just"/>
            <a:r>
              <a:rPr lang="en-GB" dirty="0" smtClean="0"/>
              <a:t>A </a:t>
            </a:r>
            <a:r>
              <a:rPr lang="en-GB" dirty="0"/>
              <a:t>community is made up of various sub-systems, all of which have a bearing on how people live and behave</a:t>
            </a:r>
            <a:r>
              <a:rPr lang="en-GB" dirty="0" smtClean="0"/>
              <a:t>.</a:t>
            </a:r>
          </a:p>
          <a:p>
            <a:pPr algn="just"/>
            <a:r>
              <a:rPr lang="en-GB" dirty="0" smtClean="0"/>
              <a:t> </a:t>
            </a:r>
            <a:r>
              <a:rPr lang="en-GB" dirty="0"/>
              <a:t>For a community to function smoothly the various sub-systems must work in harmony. In the next sub-section you will look at the eight sub-systems found in a community and how they influence the health of its people. </a:t>
            </a:r>
            <a:endParaRPr lang="en-US" dirty="0"/>
          </a:p>
          <a:p>
            <a:pPr algn="just"/>
            <a:r>
              <a:rPr lang="en-GB" dirty="0"/>
              <a:t>A community has eight essential sub-systems, which interact and interrelate continuously. </a:t>
            </a:r>
            <a:endParaRPr lang="en-GB" dirty="0" smtClean="0"/>
          </a:p>
          <a:p>
            <a:pPr algn="just"/>
            <a:r>
              <a:rPr lang="en-GB" dirty="0" smtClean="0"/>
              <a:t>Take </a:t>
            </a:r>
            <a:r>
              <a:rPr lang="en-GB" dirty="0"/>
              <a:t>a look at each of these sub-systems in detail to understand how they influence the health of people living within a community.</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77</a:t>
            </a:fld>
            <a:endParaRPr lang="en-US"/>
          </a:p>
        </p:txBody>
      </p:sp>
      <p:sp>
        <p:nvSpPr>
          <p:cNvPr id="5" name="Title 4"/>
          <p:cNvSpPr>
            <a:spLocks noGrp="1"/>
          </p:cNvSpPr>
          <p:nvPr>
            <p:ph type="title"/>
          </p:nvPr>
        </p:nvSpPr>
        <p:spPr>
          <a:xfrm>
            <a:off x="457200" y="274638"/>
            <a:ext cx="8229600" cy="639762"/>
          </a:xfrm>
        </p:spPr>
        <p:txBody>
          <a:bodyPr>
            <a:normAutofit fontScale="90000"/>
          </a:bodyPr>
          <a:lstStyle/>
          <a:p>
            <a:r>
              <a:rPr lang="en-GB" dirty="0" smtClean="0"/>
              <a:t/>
            </a:r>
            <a:br>
              <a:rPr lang="en-GB" dirty="0" smtClean="0"/>
            </a:br>
            <a:r>
              <a:rPr lang="en-GB" dirty="0" smtClean="0"/>
              <a:t>Community </a:t>
            </a:r>
            <a:r>
              <a:rPr lang="en-GB" dirty="0"/>
              <a:t>Sub-systems </a:t>
            </a:r>
            <a:r>
              <a:rPr lang="en-US" dirty="0"/>
              <a:t/>
            </a:r>
            <a:br>
              <a:rPr lang="en-US" dirty="0"/>
            </a:br>
            <a:endParaRPr lang="en-US" dirty="0"/>
          </a:p>
        </p:txBody>
      </p:sp>
    </p:spTree>
    <p:extLst>
      <p:ext uri="{BB962C8B-B14F-4D97-AF65-F5344CB8AC3E}">
        <p14:creationId xmlns:p14="http://schemas.microsoft.com/office/powerpoint/2010/main" val="42694625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lnSpcReduction="10000"/>
          </a:bodyPr>
          <a:lstStyle/>
          <a:p>
            <a:pPr marL="109728" indent="0" algn="just">
              <a:buNone/>
            </a:pPr>
            <a:r>
              <a:rPr lang="en-GB" b="1" dirty="0"/>
              <a:t>Socio-cultural System</a:t>
            </a:r>
            <a:r>
              <a:rPr lang="en-GB" dirty="0"/>
              <a:t> </a:t>
            </a:r>
            <a:endParaRPr lang="en-US" dirty="0"/>
          </a:p>
          <a:p>
            <a:pPr algn="just"/>
            <a:r>
              <a:rPr lang="en-GB" dirty="0"/>
              <a:t>This system is made up of all the customs and beliefs, family and kinships, leadership and power structures in society. </a:t>
            </a:r>
            <a:endParaRPr lang="en-GB" dirty="0" smtClean="0"/>
          </a:p>
          <a:p>
            <a:pPr algn="just"/>
            <a:r>
              <a:rPr lang="en-GB" dirty="0" smtClean="0"/>
              <a:t>This </a:t>
            </a:r>
            <a:r>
              <a:rPr lang="en-GB" dirty="0"/>
              <a:t>sub-system exerts a powerful influence on the lifestyles of the community members, their priorities and their attitudes and values towards health and illness. </a:t>
            </a:r>
            <a:endParaRPr lang="en-US" dirty="0"/>
          </a:p>
          <a:p>
            <a:pPr algn="just"/>
            <a:r>
              <a:rPr lang="en-GB" dirty="0"/>
              <a:t>For example some cultural factors promote either acceptance or stigma towards a certain illness</a:t>
            </a:r>
            <a:r>
              <a:rPr lang="en-GB" dirty="0" smtClean="0"/>
              <a:t>.</a:t>
            </a:r>
          </a:p>
          <a:p>
            <a:pPr algn="just"/>
            <a:r>
              <a:rPr lang="en-GB" dirty="0" smtClean="0"/>
              <a:t> </a:t>
            </a:r>
            <a:r>
              <a:rPr lang="en-GB" dirty="0"/>
              <a:t>High-risk behaviour may be a result of cultural traditions.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78</a:t>
            </a:fld>
            <a:endParaRPr lang="en-US"/>
          </a:p>
        </p:txBody>
      </p:sp>
      <p:sp>
        <p:nvSpPr>
          <p:cNvPr id="5" name="Title 4"/>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8136198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a:bodyPr>
          <a:lstStyle/>
          <a:p>
            <a:pPr marL="109728" indent="0">
              <a:buNone/>
            </a:pPr>
            <a:r>
              <a:rPr lang="en-GB" b="1" dirty="0"/>
              <a:t>Political System</a:t>
            </a:r>
            <a:r>
              <a:rPr lang="en-GB" dirty="0"/>
              <a:t> </a:t>
            </a:r>
            <a:endParaRPr lang="en-US" dirty="0"/>
          </a:p>
          <a:p>
            <a:r>
              <a:rPr lang="en-GB" dirty="0"/>
              <a:t>This sub-system is made up of the government and its development policies as well as political organisations. </a:t>
            </a:r>
            <a:br>
              <a:rPr lang="en-GB" dirty="0"/>
            </a:br>
            <a:r>
              <a:rPr lang="en-GB" dirty="0"/>
              <a:t>If there is political support towards improving health care delivery, the government provides the mechanism and structure for the planning, implementation and evaluation of the health care delivery system. The constitution of Kenya contains a declaration for the elimination of poverty, ignorance and disease; hence the establishment of the Ministry of Health and several other ministries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79</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8587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pPr marL="0" indent="0" algn="just">
              <a:buNone/>
            </a:pPr>
            <a:r>
              <a:rPr lang="en-US" sz="3600" b="1" dirty="0"/>
              <a:t>Population: </a:t>
            </a:r>
            <a:endParaRPr lang="en-US" sz="3600" b="1" dirty="0" smtClean="0"/>
          </a:p>
          <a:p>
            <a:pPr algn="just">
              <a:buFont typeface="Wingdings" pitchFamily="2" charset="2"/>
              <a:buChar char="v"/>
            </a:pPr>
            <a:r>
              <a:rPr lang="en-US" sz="3600" dirty="0"/>
              <a:t>C</a:t>
            </a:r>
            <a:r>
              <a:rPr lang="en-US" sz="3600" dirty="0" smtClean="0"/>
              <a:t>onsists </a:t>
            </a:r>
            <a:r>
              <a:rPr lang="en-US" sz="3600" dirty="0"/>
              <a:t>of specialized aggregates, but all of the </a:t>
            </a:r>
            <a:r>
              <a:rPr lang="en-US" sz="3600" dirty="0" err="1"/>
              <a:t>diversed</a:t>
            </a:r>
            <a:r>
              <a:rPr lang="en-US" sz="3600" dirty="0"/>
              <a:t> people who live with in the boundary of the community.</a:t>
            </a:r>
          </a:p>
          <a:p>
            <a:pPr marL="0" indent="0" algn="just">
              <a:buNone/>
            </a:pPr>
            <a:r>
              <a:rPr lang="en-US" sz="3600" b="1" dirty="0" smtClean="0"/>
              <a:t>Social </a:t>
            </a:r>
            <a:r>
              <a:rPr lang="en-US" sz="3600" b="1" dirty="0"/>
              <a:t>system: </a:t>
            </a:r>
          </a:p>
          <a:p>
            <a:pPr algn="just">
              <a:buFont typeface="Wingdings" pitchFamily="2" charset="2"/>
              <a:buChar char="v"/>
            </a:pPr>
            <a:r>
              <a:rPr lang="en-US" sz="3600" dirty="0"/>
              <a:t>T</a:t>
            </a:r>
            <a:r>
              <a:rPr lang="en-US" sz="3600" dirty="0" smtClean="0"/>
              <a:t>he </a:t>
            </a:r>
            <a:r>
              <a:rPr lang="en-US" sz="3600" dirty="0"/>
              <a:t>various parts of communities’ social system that interact and include the heath system, family system, economic system and educational system.   </a:t>
            </a:r>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8</a:t>
            </a:fld>
            <a:endParaRPr lang="en-US"/>
          </a:p>
        </p:txBody>
      </p:sp>
    </p:spTree>
    <p:extLst>
      <p:ext uri="{BB962C8B-B14F-4D97-AF65-F5344CB8AC3E}">
        <p14:creationId xmlns:p14="http://schemas.microsoft.com/office/powerpoint/2010/main" val="39702795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pPr marL="109728" indent="0">
              <a:buNone/>
            </a:pPr>
            <a:r>
              <a:rPr lang="en-GB" sz="2800" b="1" dirty="0"/>
              <a:t>Economic System</a:t>
            </a:r>
            <a:r>
              <a:rPr lang="en-GB" sz="2800" dirty="0"/>
              <a:t> </a:t>
            </a:r>
            <a:endParaRPr lang="en-US" sz="2800" dirty="0"/>
          </a:p>
          <a:p>
            <a:r>
              <a:rPr lang="en-GB" sz="2800" dirty="0"/>
              <a:t>The government’s ability to provide health and other services to its citizens depends on the state of the economy. </a:t>
            </a:r>
            <a:endParaRPr lang="en-GB" sz="2800" dirty="0" smtClean="0"/>
          </a:p>
          <a:p>
            <a:r>
              <a:rPr lang="en-GB" sz="2800" dirty="0" smtClean="0"/>
              <a:t>The </a:t>
            </a:r>
            <a:r>
              <a:rPr lang="en-GB" sz="2800" dirty="0"/>
              <a:t>poorer the economy of the country, the more disadvantaged its people will be</a:t>
            </a:r>
            <a:r>
              <a:rPr lang="en-GB" sz="2800" dirty="0" smtClean="0"/>
              <a:t>.</a:t>
            </a:r>
          </a:p>
          <a:p>
            <a:r>
              <a:rPr lang="en-GB" sz="2800" dirty="0" smtClean="0"/>
              <a:t> </a:t>
            </a:r>
            <a:r>
              <a:rPr lang="en-GB" sz="2800" dirty="0"/>
              <a:t>Low economic status is highly associated with malnutrition and communicable diseases.</a:t>
            </a:r>
            <a:endParaRPr lang="en-US" sz="2800"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80</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3433161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marL="109728" indent="0">
              <a:buNone/>
            </a:pPr>
            <a:r>
              <a:rPr lang="en-GB" b="1" dirty="0"/>
              <a:t>Education System</a:t>
            </a:r>
            <a:r>
              <a:rPr lang="en-GB" dirty="0"/>
              <a:t> </a:t>
            </a:r>
            <a:endParaRPr lang="en-US" dirty="0"/>
          </a:p>
          <a:p>
            <a:r>
              <a:rPr lang="en-GB" dirty="0"/>
              <a:t>Education is the main tool of changing behaviour and improving individual and community health. </a:t>
            </a:r>
            <a:br>
              <a:rPr lang="en-GB" dirty="0"/>
            </a:br>
            <a:r>
              <a:rPr lang="en-GB" dirty="0"/>
              <a:t>Low educational status perpetuates under-development, harmful traditions and superstitions. </a:t>
            </a:r>
            <a:endParaRPr lang="en-US" dirty="0"/>
          </a:p>
          <a:p>
            <a:r>
              <a:rPr lang="en-GB" dirty="0"/>
              <a:t>The educational system can be effectively used to pass health related information and messages that could significantly transform the perception of the communities on healthy living and prevention of illnesses.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81</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0906341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marL="109728" indent="0">
              <a:buNone/>
            </a:pPr>
            <a:r>
              <a:rPr lang="en-GB" b="1" dirty="0"/>
              <a:t>Religious System</a:t>
            </a:r>
            <a:r>
              <a:rPr lang="en-GB" dirty="0"/>
              <a:t> </a:t>
            </a:r>
            <a:endParaRPr lang="en-US" dirty="0"/>
          </a:p>
          <a:p>
            <a:pPr algn="just"/>
            <a:r>
              <a:rPr lang="en-GB" sz="2800" dirty="0"/>
              <a:t>The religious system may be a source of health promotion when its values and teachings positively influence lifestyles and healthy behaviour, for example, forbidding smoking, alcohol consumption, pre-marital and extra-marital sex. </a:t>
            </a:r>
            <a:endParaRPr lang="en-GB" sz="2800" dirty="0" smtClean="0"/>
          </a:p>
          <a:p>
            <a:pPr algn="just"/>
            <a:r>
              <a:rPr lang="en-GB" sz="2800" dirty="0" smtClean="0"/>
              <a:t>On </a:t>
            </a:r>
            <a:r>
              <a:rPr lang="en-GB" sz="2800" dirty="0"/>
              <a:t>the other hand, religious teachings may promote ill health, for example, by forbidding the followers from seeking treatment in hospitals. </a:t>
            </a:r>
            <a:endParaRPr lang="en-US" sz="2800"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82</a:t>
            </a:fld>
            <a:endParaRPr lang="en-US"/>
          </a:p>
        </p:txBody>
      </p:sp>
      <p:sp>
        <p:nvSpPr>
          <p:cNvPr id="5" name="Title 4"/>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8128784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638800"/>
          </a:xfrm>
        </p:spPr>
        <p:txBody>
          <a:bodyPr>
            <a:normAutofit fontScale="85000" lnSpcReduction="20000"/>
          </a:bodyPr>
          <a:lstStyle/>
          <a:p>
            <a:pPr marL="109728" indent="0" algn="just">
              <a:buNone/>
            </a:pPr>
            <a:r>
              <a:rPr lang="en-GB" sz="2800" b="1" dirty="0"/>
              <a:t>Environmental System</a:t>
            </a:r>
            <a:r>
              <a:rPr lang="en-GB" sz="2800" dirty="0"/>
              <a:t> </a:t>
            </a:r>
            <a:endParaRPr lang="en-US" sz="2800" dirty="0"/>
          </a:p>
          <a:p>
            <a:pPr algn="just"/>
            <a:r>
              <a:rPr lang="en-GB" sz="2800" dirty="0"/>
              <a:t>Environmental sanitation is one of the leading promoters of individual and community health</a:t>
            </a:r>
            <a:r>
              <a:rPr lang="en-GB" sz="2800" dirty="0" smtClean="0"/>
              <a:t>.</a:t>
            </a:r>
          </a:p>
          <a:p>
            <a:pPr algn="just"/>
            <a:r>
              <a:rPr lang="en-GB" sz="2800" dirty="0" smtClean="0"/>
              <a:t> </a:t>
            </a:r>
            <a:r>
              <a:rPr lang="en-GB" sz="2800" dirty="0"/>
              <a:t>Clean water supply, proper disposal of waste and adequate housing are key to community </a:t>
            </a:r>
            <a:r>
              <a:rPr lang="en-GB" sz="2800" dirty="0" smtClean="0"/>
              <a:t>wellness.</a:t>
            </a:r>
          </a:p>
          <a:p>
            <a:pPr algn="just"/>
            <a:r>
              <a:rPr lang="en-GB" sz="2800" dirty="0" smtClean="0"/>
              <a:t>Environmental </a:t>
            </a:r>
            <a:r>
              <a:rPr lang="en-GB" sz="2800" dirty="0"/>
              <a:t>pollution is a cause of various illnesses.</a:t>
            </a:r>
            <a:endParaRPr lang="en-US" sz="2800" dirty="0"/>
          </a:p>
          <a:p>
            <a:pPr marL="109728" indent="0" algn="just">
              <a:buNone/>
            </a:pPr>
            <a:r>
              <a:rPr lang="en-GB" sz="2800" b="1" dirty="0"/>
              <a:t>Communication and Transport System</a:t>
            </a:r>
            <a:r>
              <a:rPr lang="en-GB" sz="2800" dirty="0"/>
              <a:t> </a:t>
            </a:r>
            <a:endParaRPr lang="en-US" sz="2800" dirty="0"/>
          </a:p>
          <a:p>
            <a:pPr algn="just"/>
            <a:r>
              <a:rPr lang="en-GB" sz="2800" dirty="0"/>
              <a:t>Communication includes all the means of contacting and exchanging information with one another such as roads, bridges, railroad, telephone, television, radio, computers, internet, fax, and postal services. </a:t>
            </a:r>
            <a:endParaRPr lang="en-US" sz="2800" dirty="0"/>
          </a:p>
          <a:p>
            <a:pPr algn="just"/>
            <a:r>
              <a:rPr lang="en-GB" sz="2800" dirty="0"/>
              <a:t>The communication system is important in spreading health messages. </a:t>
            </a:r>
            <a:endParaRPr lang="en-GB" sz="2800" dirty="0" smtClean="0"/>
          </a:p>
          <a:p>
            <a:pPr algn="just"/>
            <a:r>
              <a:rPr lang="en-GB" sz="2800" dirty="0" smtClean="0"/>
              <a:t>Transport </a:t>
            </a:r>
            <a:r>
              <a:rPr lang="en-GB" sz="2800" dirty="0"/>
              <a:t>aids in communication by moving people from place to place.</a:t>
            </a:r>
            <a:endParaRPr lang="en-US" sz="2800"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83</a:t>
            </a:fld>
            <a:endParaRPr lang="en-US"/>
          </a:p>
        </p:txBody>
      </p:sp>
      <p:sp>
        <p:nvSpPr>
          <p:cNvPr id="5" name="Title 4"/>
          <p:cNvSpPr>
            <a:spLocks noGrp="1"/>
          </p:cNvSpPr>
          <p:nvPr>
            <p:ph type="title"/>
          </p:nvPr>
        </p:nvSpPr>
        <p:spPr>
          <a:xfrm>
            <a:off x="457200" y="274638"/>
            <a:ext cx="8229600" cy="4111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0419073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lnSpcReduction="10000"/>
          </a:bodyPr>
          <a:lstStyle/>
          <a:p>
            <a:pPr marL="109728" indent="0">
              <a:buNone/>
            </a:pPr>
            <a:r>
              <a:rPr lang="en-GB" b="1" dirty="0"/>
              <a:t>Health Care system</a:t>
            </a:r>
            <a:r>
              <a:rPr lang="en-GB" dirty="0"/>
              <a:t> </a:t>
            </a:r>
            <a:endParaRPr lang="en-US" dirty="0"/>
          </a:p>
          <a:p>
            <a:pPr algn="just"/>
            <a:r>
              <a:rPr lang="en-GB" dirty="0"/>
              <a:t>The health care system exists to provide </a:t>
            </a:r>
            <a:r>
              <a:rPr lang="en-GB" dirty="0" err="1"/>
              <a:t>promotive</a:t>
            </a:r>
            <a:r>
              <a:rPr lang="en-GB" dirty="0"/>
              <a:t>, preventive, curative and rehabilitative services in hospitals, nursing homes, clinics, health centres, dispensaries, and through special health projects and programs. </a:t>
            </a:r>
            <a:endParaRPr lang="en-US" dirty="0"/>
          </a:p>
          <a:p>
            <a:pPr algn="just"/>
            <a:r>
              <a:rPr lang="en-GB" dirty="0"/>
              <a:t>The health care system is enhanced through linkages that bring together the government, non-governmental organisations, private institutions and individuals in providing continuous and comprehensive health </a:t>
            </a:r>
            <a:r>
              <a:rPr lang="en-GB" dirty="0" smtClean="0"/>
              <a:t>services.</a:t>
            </a:r>
          </a:p>
          <a:p>
            <a:pPr algn="just"/>
            <a:r>
              <a:rPr lang="en-GB" dirty="0" smtClean="0"/>
              <a:t>These </a:t>
            </a:r>
            <a:r>
              <a:rPr lang="en-GB" dirty="0"/>
              <a:t>linkages strengthen the multi-</a:t>
            </a:r>
            <a:r>
              <a:rPr lang="en-GB" dirty="0" err="1"/>
              <a:t>sectoral</a:t>
            </a:r>
            <a:r>
              <a:rPr lang="en-GB" dirty="0"/>
              <a:t> approach of achieving health for all.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84</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8099575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pPr algn="just"/>
            <a:r>
              <a:rPr lang="en-GB" dirty="0" smtClean="0"/>
              <a:t>So </a:t>
            </a:r>
            <a:r>
              <a:rPr lang="en-GB" dirty="0"/>
              <a:t>far, you have defined the community and described its functions, characteristics, and sub-systems</a:t>
            </a:r>
            <a:r>
              <a:rPr lang="en-GB" dirty="0" smtClean="0"/>
              <a:t>.</a:t>
            </a:r>
          </a:p>
          <a:p>
            <a:pPr algn="just"/>
            <a:r>
              <a:rPr lang="en-GB" dirty="0" smtClean="0"/>
              <a:t> </a:t>
            </a:r>
            <a:r>
              <a:rPr lang="en-GB" dirty="0"/>
              <a:t>You should now have acquired a good understanding of the community as it is the main focus of attention in community health.</a:t>
            </a:r>
            <a:endParaRPr lang="en-US" dirty="0"/>
          </a:p>
          <a:p>
            <a:pPr algn="just"/>
            <a:r>
              <a:rPr lang="en-GB" b="1" i="1" dirty="0"/>
              <a:t>Community health is the science and art of promoting health and preventing diseases through organised community participation.</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85</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dirty="0" smtClean="0"/>
              <a:t/>
            </a:r>
            <a:br>
              <a:rPr lang="en-GB" dirty="0" smtClean="0"/>
            </a:br>
            <a:r>
              <a:rPr lang="en-GB" dirty="0" smtClean="0"/>
              <a:t>Concept </a:t>
            </a:r>
            <a:r>
              <a:rPr lang="en-GB" dirty="0"/>
              <a:t>of Community Health </a:t>
            </a:r>
            <a:r>
              <a:rPr lang="en-US" dirty="0"/>
              <a:t/>
            </a:r>
            <a:br>
              <a:rPr lang="en-US" dirty="0"/>
            </a:br>
            <a:endParaRPr lang="en-US" dirty="0"/>
          </a:p>
        </p:txBody>
      </p:sp>
    </p:spTree>
    <p:extLst>
      <p:ext uri="{BB962C8B-B14F-4D97-AF65-F5344CB8AC3E}">
        <p14:creationId xmlns:p14="http://schemas.microsoft.com/office/powerpoint/2010/main" val="39516773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r>
              <a:rPr lang="en-GB" dirty="0"/>
              <a:t>The term ‘community health’ is also referred to as: </a:t>
            </a:r>
            <a:endParaRPr lang="en-US" dirty="0"/>
          </a:p>
          <a:p>
            <a:pPr lvl="0"/>
            <a:r>
              <a:rPr lang="en-GB" dirty="0"/>
              <a:t>Population medicine </a:t>
            </a:r>
            <a:endParaRPr lang="en-US" dirty="0"/>
          </a:p>
          <a:p>
            <a:pPr lvl="0"/>
            <a:r>
              <a:rPr lang="en-GB" dirty="0"/>
              <a:t>Social medicine </a:t>
            </a:r>
            <a:endParaRPr lang="en-US" dirty="0"/>
          </a:p>
          <a:p>
            <a:pPr lvl="0"/>
            <a:r>
              <a:rPr lang="en-GB" dirty="0"/>
              <a:t>Community medicine </a:t>
            </a:r>
            <a:endParaRPr lang="en-US" dirty="0"/>
          </a:p>
          <a:p>
            <a:pPr lvl="0"/>
            <a:r>
              <a:rPr lang="en-GB" dirty="0"/>
              <a:t>Preventive medicine</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86</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4127337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334000"/>
          </a:xfrm>
        </p:spPr>
        <p:txBody>
          <a:bodyPr>
            <a:normAutofit lnSpcReduction="10000"/>
          </a:bodyPr>
          <a:lstStyle/>
          <a:p>
            <a:pPr>
              <a:buFont typeface="Wingdings" pitchFamily="2" charset="2"/>
              <a:buChar char="Ø"/>
            </a:pPr>
            <a:r>
              <a:rPr lang="en-GB" dirty="0" smtClean="0"/>
              <a:t>Community </a:t>
            </a:r>
            <a:r>
              <a:rPr lang="en-GB" dirty="0"/>
              <a:t>health aims to achieve the following:</a:t>
            </a:r>
            <a:endParaRPr lang="en-US" dirty="0"/>
          </a:p>
          <a:p>
            <a:pPr lvl="0">
              <a:buFont typeface="Wingdings" pitchFamily="2" charset="2"/>
              <a:buChar char="Ø"/>
            </a:pPr>
            <a:r>
              <a:rPr lang="en-GB" dirty="0"/>
              <a:t>Improved sanitation in the environment </a:t>
            </a:r>
            <a:endParaRPr lang="en-US" dirty="0"/>
          </a:p>
          <a:p>
            <a:pPr lvl="0">
              <a:buFont typeface="Wingdings" pitchFamily="2" charset="2"/>
              <a:buChar char="Ø"/>
            </a:pPr>
            <a:r>
              <a:rPr lang="en-GB" dirty="0"/>
              <a:t>Prioritisation of the community’s needs </a:t>
            </a:r>
            <a:endParaRPr lang="en-US" dirty="0"/>
          </a:p>
          <a:p>
            <a:pPr lvl="0">
              <a:buFont typeface="Wingdings" pitchFamily="2" charset="2"/>
              <a:buChar char="Ø"/>
            </a:pPr>
            <a:r>
              <a:rPr lang="en-GB" dirty="0"/>
              <a:t>Control of communicable diseases </a:t>
            </a:r>
            <a:endParaRPr lang="en-US" dirty="0"/>
          </a:p>
          <a:p>
            <a:pPr lvl="0">
              <a:buFont typeface="Wingdings" pitchFamily="2" charset="2"/>
              <a:buChar char="Ø"/>
            </a:pPr>
            <a:r>
              <a:rPr lang="en-GB" dirty="0"/>
              <a:t>Health education to promote healthy behaviour and practices </a:t>
            </a:r>
            <a:endParaRPr lang="en-US" dirty="0"/>
          </a:p>
          <a:p>
            <a:pPr lvl="0">
              <a:buFont typeface="Wingdings" pitchFamily="2" charset="2"/>
              <a:buChar char="Ø"/>
            </a:pPr>
            <a:r>
              <a:rPr lang="en-GB" dirty="0"/>
              <a:t>Early diagnosis and prevention of disease </a:t>
            </a:r>
            <a:endParaRPr lang="en-US" dirty="0"/>
          </a:p>
          <a:p>
            <a:pPr lvl="0">
              <a:buFont typeface="Wingdings" pitchFamily="2" charset="2"/>
              <a:buChar char="Ø"/>
            </a:pPr>
            <a:r>
              <a:rPr lang="en-GB" dirty="0"/>
              <a:t>Disease surveillance </a:t>
            </a:r>
            <a:endParaRPr lang="en-US" dirty="0"/>
          </a:p>
          <a:p>
            <a:pPr lvl="0">
              <a:buFont typeface="Wingdings" pitchFamily="2" charset="2"/>
              <a:buChar char="Ø"/>
            </a:pPr>
            <a:r>
              <a:rPr lang="en-GB" dirty="0"/>
              <a:t>Case/contact tracing and treatment </a:t>
            </a:r>
            <a:endParaRPr lang="en-US" dirty="0"/>
          </a:p>
          <a:p>
            <a:pPr lvl="0">
              <a:buFont typeface="Wingdings" pitchFamily="2" charset="2"/>
              <a:buChar char="Ø"/>
            </a:pPr>
            <a:r>
              <a:rPr lang="en-GB" dirty="0"/>
              <a:t>Empowerment of all individuals to realise their rights and responsibilities for the attainment of good health for all</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87</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dirty="0" smtClean="0"/>
              <a:t/>
            </a:r>
            <a:br>
              <a:rPr lang="en-GB" dirty="0" smtClean="0"/>
            </a:br>
            <a:r>
              <a:rPr lang="en-GB" dirty="0" smtClean="0"/>
              <a:t>Aims </a:t>
            </a:r>
            <a:r>
              <a:rPr lang="en-GB" dirty="0"/>
              <a:t>of Community Health</a:t>
            </a:r>
            <a:r>
              <a:rPr lang="en-US" dirty="0"/>
              <a:t/>
            </a:r>
            <a:br>
              <a:rPr lang="en-US" dirty="0"/>
            </a:br>
            <a:endParaRPr lang="en-US" dirty="0"/>
          </a:p>
        </p:txBody>
      </p:sp>
    </p:spTree>
    <p:extLst>
      <p:ext uri="{BB962C8B-B14F-4D97-AF65-F5344CB8AC3E}">
        <p14:creationId xmlns:p14="http://schemas.microsoft.com/office/powerpoint/2010/main" val="33171248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562600"/>
          </a:xfrm>
        </p:spPr>
        <p:txBody>
          <a:bodyPr>
            <a:normAutofit fontScale="92500"/>
          </a:bodyPr>
          <a:lstStyle/>
          <a:p>
            <a:pPr algn="just"/>
            <a:r>
              <a:rPr lang="en-GB" dirty="0"/>
              <a:t>The main goals of community health are to:</a:t>
            </a:r>
            <a:endParaRPr lang="en-US" dirty="0"/>
          </a:p>
          <a:p>
            <a:pPr lvl="0" algn="just"/>
            <a:r>
              <a:rPr lang="en-GB" dirty="0"/>
              <a:t>Identify community health problems and needs </a:t>
            </a:r>
            <a:endParaRPr lang="en-US" dirty="0"/>
          </a:p>
          <a:p>
            <a:pPr lvl="0" algn="just"/>
            <a:r>
              <a:rPr lang="en-GB" dirty="0"/>
              <a:t>Plan ways of meeting community health needs </a:t>
            </a:r>
            <a:endParaRPr lang="en-US" dirty="0"/>
          </a:p>
          <a:p>
            <a:pPr lvl="0" algn="just"/>
            <a:r>
              <a:rPr lang="en-GB" dirty="0"/>
              <a:t>Implement activities geared towards meeting the community health needs </a:t>
            </a:r>
            <a:endParaRPr lang="en-US" dirty="0"/>
          </a:p>
          <a:p>
            <a:pPr lvl="0" algn="just"/>
            <a:r>
              <a:rPr lang="en-GB" dirty="0"/>
              <a:t>Evaluate the impact of community health services/activities</a:t>
            </a:r>
            <a:endParaRPr lang="en-US" dirty="0"/>
          </a:p>
          <a:p>
            <a:pPr algn="just"/>
            <a:r>
              <a:rPr lang="en-GB" dirty="0"/>
              <a:t>A successful community health programme is one in which the community and health care providers collaborate to achieve the following benefits:</a:t>
            </a:r>
            <a:endParaRPr lang="en-US" dirty="0"/>
          </a:p>
          <a:p>
            <a:pPr lvl="0" algn="just"/>
            <a:r>
              <a:rPr lang="en-GB" dirty="0"/>
              <a:t>Increased life expectancy (life span) of every individual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88</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3757000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20000"/>
          </a:bodyPr>
          <a:lstStyle/>
          <a:p>
            <a:pPr lvl="0" algn="just"/>
            <a:r>
              <a:rPr lang="en-GB" dirty="0"/>
              <a:t>Decreased mortality rates particularly of mothers and children </a:t>
            </a:r>
            <a:endParaRPr lang="en-US" dirty="0"/>
          </a:p>
          <a:p>
            <a:pPr lvl="0" algn="just"/>
            <a:r>
              <a:rPr lang="en-GB" dirty="0"/>
              <a:t>Decreased morbidity rates from all causes </a:t>
            </a:r>
            <a:endParaRPr lang="en-US" dirty="0"/>
          </a:p>
          <a:p>
            <a:pPr lvl="0" algn="just"/>
            <a:r>
              <a:rPr lang="en-GB" dirty="0"/>
              <a:t>An increase in the total well being (physical, mental and social) of every individual </a:t>
            </a:r>
            <a:endParaRPr lang="en-US" dirty="0"/>
          </a:p>
          <a:p>
            <a:pPr lvl="0" algn="just"/>
            <a:r>
              <a:rPr lang="en-GB" dirty="0"/>
              <a:t>An increase in the quality of life for all people </a:t>
            </a:r>
            <a:endParaRPr lang="en-US" dirty="0"/>
          </a:p>
          <a:p>
            <a:pPr lvl="0" algn="just"/>
            <a:r>
              <a:rPr lang="en-GB" dirty="0"/>
              <a:t>Overall social and economic development of the population </a:t>
            </a:r>
            <a:endParaRPr lang="en-US" dirty="0"/>
          </a:p>
          <a:p>
            <a:pPr lvl="0" algn="just"/>
            <a:r>
              <a:rPr lang="en-GB" dirty="0"/>
              <a:t>Equitable distribution of resources</a:t>
            </a:r>
            <a:endParaRPr lang="en-US" dirty="0"/>
          </a:p>
          <a:p>
            <a:pPr lvl="0" algn="just"/>
            <a:r>
              <a:rPr lang="en-GB" dirty="0"/>
              <a:t>Having looked at the aims, goals, and benefits of community health, you will now explore the activities which you are expected to undertake in community health, also referred to as the scope of community health.</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89</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1057993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normAutofit/>
          </a:bodyPr>
          <a:lstStyle/>
          <a:p>
            <a:pPr marL="457200" indent="-457200">
              <a:buFont typeface="Wingdings" pitchFamily="2" charset="2"/>
              <a:buChar char="v"/>
            </a:pPr>
            <a:r>
              <a:rPr lang="en-US" sz="3600" dirty="0" smtClean="0">
                <a:latin typeface="Times New Roman" pitchFamily="18" charset="0"/>
                <a:cs typeface="Times New Roman" pitchFamily="18" charset="0"/>
              </a:rPr>
              <a:t>Health </a:t>
            </a:r>
            <a:r>
              <a:rPr lang="en-US" sz="3600" dirty="0">
                <a:latin typeface="Times New Roman" pitchFamily="18" charset="0"/>
                <a:cs typeface="Times New Roman" pitchFamily="18" charset="0"/>
              </a:rPr>
              <a:t>is defined as a state of physical, mental and social well being not merely the absence of disease or infirmity (WHO, 1948</a:t>
            </a:r>
            <a:r>
              <a:rPr lang="en-US" sz="3600" dirty="0" smtClean="0">
                <a:latin typeface="Times New Roman" pitchFamily="18" charset="0"/>
                <a:cs typeface="Times New Roman" pitchFamily="18" charset="0"/>
              </a:rPr>
              <a:t>).</a:t>
            </a:r>
          </a:p>
          <a:p>
            <a:pPr marL="457200" indent="-457200">
              <a:buFont typeface="Wingdings" pitchFamily="2" charset="2"/>
              <a:buChar char="v"/>
            </a:pP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Health, in its holistic philosophy differs greatly from that of the acute care settings</a:t>
            </a:r>
            <a:r>
              <a:rPr lang="en-US" sz="3600" dirty="0" smtClean="0">
                <a:latin typeface="Times New Roman" pitchFamily="18" charset="0"/>
                <a:cs typeface="Times New Roman" pitchFamily="18" charset="0"/>
              </a:rPr>
              <a:t>.</a:t>
            </a:r>
          </a:p>
        </p:txBody>
      </p:sp>
      <p:sp>
        <p:nvSpPr>
          <p:cNvPr id="2" name="Title 1"/>
          <p:cNvSpPr>
            <a:spLocks noGrp="1"/>
          </p:cNvSpPr>
          <p:nvPr>
            <p:ph type="title"/>
          </p:nvPr>
        </p:nvSpPr>
        <p:spPr>
          <a:xfrm>
            <a:off x="457200" y="152400"/>
            <a:ext cx="8229600" cy="838200"/>
          </a:xfrm>
        </p:spPr>
        <p:txBody>
          <a:bodyPr>
            <a:normAutofit/>
          </a:bodyPr>
          <a:lstStyle/>
          <a:p>
            <a:pPr algn="ctr"/>
            <a:r>
              <a:rPr lang="en-US" dirty="0" smtClean="0">
                <a:solidFill>
                  <a:schemeClr val="tx1"/>
                </a:solidFill>
                <a:latin typeface="Times New Roman" pitchFamily="18" charset="0"/>
                <a:cs typeface="Times New Roman" pitchFamily="18" charset="0"/>
              </a:rPr>
              <a:t>Health</a:t>
            </a:r>
            <a:endParaRPr lang="en-US" dirty="0">
              <a:solidFill>
                <a:schemeClr val="tx1"/>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Winne CHN</a:t>
            </a:r>
            <a:endParaRPr lang="en-US"/>
          </a:p>
        </p:txBody>
      </p:sp>
      <p:sp>
        <p:nvSpPr>
          <p:cNvPr id="5" name="Slide Number Placeholder 4"/>
          <p:cNvSpPr>
            <a:spLocks noGrp="1"/>
          </p:cNvSpPr>
          <p:nvPr>
            <p:ph type="sldNum" sz="quarter" idx="12"/>
          </p:nvPr>
        </p:nvSpPr>
        <p:spPr/>
        <p:txBody>
          <a:bodyPr/>
          <a:lstStyle/>
          <a:p>
            <a:fld id="{EC9709CB-0188-4506-8DF0-4098B100DAC2}" type="slidenum">
              <a:rPr lang="en-US" smtClean="0"/>
              <a:t>9</a:t>
            </a:fld>
            <a:endParaRPr lang="en-US"/>
          </a:p>
        </p:txBody>
      </p:sp>
    </p:spTree>
    <p:extLst>
      <p:ext uri="{BB962C8B-B14F-4D97-AF65-F5344CB8AC3E}">
        <p14:creationId xmlns:p14="http://schemas.microsoft.com/office/powerpoint/2010/main" val="106283249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a:bodyPr>
          <a:lstStyle/>
          <a:p>
            <a:pPr lvl="0"/>
            <a:r>
              <a:rPr lang="en-GB" dirty="0" smtClean="0"/>
              <a:t>Health </a:t>
            </a:r>
            <a:r>
              <a:rPr lang="en-GB" dirty="0"/>
              <a:t>education, counselling, and the training of other health workers </a:t>
            </a:r>
            <a:endParaRPr lang="en-US" dirty="0"/>
          </a:p>
          <a:p>
            <a:pPr lvl="0"/>
            <a:r>
              <a:rPr lang="en-GB" dirty="0"/>
              <a:t>Community health assessment and diagnosis </a:t>
            </a:r>
            <a:endParaRPr lang="en-US" dirty="0"/>
          </a:p>
          <a:p>
            <a:pPr lvl="0"/>
            <a:r>
              <a:rPr lang="en-GB" dirty="0"/>
              <a:t>Information, education and communication </a:t>
            </a:r>
            <a:endParaRPr lang="en-US" dirty="0"/>
          </a:p>
          <a:p>
            <a:pPr lvl="0"/>
            <a:r>
              <a:rPr lang="en-GB" dirty="0"/>
              <a:t>Environmental sanitation and supply of adequate clean wholesome water </a:t>
            </a:r>
            <a:endParaRPr lang="en-US" dirty="0"/>
          </a:p>
          <a:p>
            <a:pPr lvl="0"/>
            <a:r>
              <a:rPr lang="en-GB" dirty="0"/>
              <a:t>Food hygiene and household food security </a:t>
            </a:r>
            <a:endParaRPr lang="en-US" dirty="0"/>
          </a:p>
          <a:p>
            <a:pPr lvl="0"/>
            <a:r>
              <a:rPr lang="en-GB" dirty="0"/>
              <a:t>Personal hygiene </a:t>
            </a:r>
            <a:endParaRPr lang="en-US" dirty="0"/>
          </a:p>
          <a:p>
            <a:pPr lvl="0"/>
            <a:r>
              <a:rPr lang="en-GB" dirty="0"/>
              <a:t>Vector and pest control </a:t>
            </a:r>
            <a:endParaRPr lang="en-US" dirty="0"/>
          </a:p>
          <a:p>
            <a:pPr lvl="0"/>
            <a:r>
              <a:rPr lang="en-GB" dirty="0"/>
              <a:t>Control of communicable diseases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90</a:t>
            </a:fld>
            <a:endParaRPr lang="en-US"/>
          </a:p>
        </p:txBody>
      </p:sp>
      <p:sp>
        <p:nvSpPr>
          <p:cNvPr id="5" name="Title 4"/>
          <p:cNvSpPr>
            <a:spLocks noGrp="1"/>
          </p:cNvSpPr>
          <p:nvPr>
            <p:ph type="title"/>
          </p:nvPr>
        </p:nvSpPr>
        <p:spPr>
          <a:xfrm>
            <a:off x="457200" y="0"/>
            <a:ext cx="8229600" cy="1219200"/>
          </a:xfrm>
        </p:spPr>
        <p:txBody>
          <a:bodyPr>
            <a:normAutofit fontScale="90000"/>
          </a:bodyPr>
          <a:lstStyle/>
          <a:p>
            <a:r>
              <a:rPr lang="en-GB" sz="3600" dirty="0" smtClean="0"/>
              <a:t/>
            </a:r>
            <a:br>
              <a:rPr lang="en-GB" sz="3600" dirty="0" smtClean="0"/>
            </a:br>
            <a:r>
              <a:rPr lang="en-GB" sz="3600" dirty="0" smtClean="0"/>
              <a:t>Examples </a:t>
            </a:r>
            <a:r>
              <a:rPr lang="en-GB" sz="3600" dirty="0"/>
              <a:t>of Community Health Activities </a:t>
            </a:r>
            <a:r>
              <a:rPr lang="en-US" dirty="0"/>
              <a:t/>
            </a:r>
            <a:br>
              <a:rPr lang="en-US" dirty="0"/>
            </a:br>
            <a:endParaRPr lang="en-US" dirty="0"/>
          </a:p>
        </p:txBody>
      </p:sp>
    </p:spTree>
    <p:extLst>
      <p:ext uri="{BB962C8B-B14F-4D97-AF65-F5344CB8AC3E}">
        <p14:creationId xmlns:p14="http://schemas.microsoft.com/office/powerpoint/2010/main" val="31631977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lvl="0"/>
            <a:r>
              <a:rPr lang="en-GB" dirty="0"/>
              <a:t>Provision of prenatal services to pregnant women </a:t>
            </a:r>
            <a:endParaRPr lang="en-US" dirty="0"/>
          </a:p>
          <a:p>
            <a:pPr lvl="0"/>
            <a:r>
              <a:rPr lang="en-GB" dirty="0"/>
              <a:t>Provision of family planning services </a:t>
            </a:r>
            <a:endParaRPr lang="en-US" dirty="0"/>
          </a:p>
          <a:p>
            <a:pPr lvl="0"/>
            <a:r>
              <a:rPr lang="en-GB" dirty="0"/>
              <a:t>Provision of child health/welfare services for children under five years old </a:t>
            </a:r>
            <a:endParaRPr lang="en-US" dirty="0"/>
          </a:p>
          <a:p>
            <a:pPr lvl="0"/>
            <a:r>
              <a:rPr lang="en-GB" dirty="0"/>
              <a:t>Provision of school health services </a:t>
            </a:r>
            <a:endParaRPr lang="en-US" dirty="0"/>
          </a:p>
          <a:p>
            <a:pPr lvl="0"/>
            <a:r>
              <a:rPr lang="en-GB" dirty="0"/>
              <a:t>Home visiting and home-based nursing care </a:t>
            </a:r>
            <a:endParaRPr lang="en-US" dirty="0"/>
          </a:p>
          <a:p>
            <a:pPr lvl="0"/>
            <a:r>
              <a:rPr lang="en-GB" dirty="0"/>
              <a:t>Occupational/industrial health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91</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7986671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257800"/>
          </a:xfrm>
        </p:spPr>
        <p:txBody>
          <a:bodyPr>
            <a:normAutofit fontScale="85000" lnSpcReduction="20000"/>
          </a:bodyPr>
          <a:lstStyle/>
          <a:p>
            <a:pPr lvl="0" algn="just"/>
            <a:r>
              <a:rPr lang="en-GB" dirty="0"/>
              <a:t>Care of the disabled, the elderly, the disadvantaged, the chronically ill </a:t>
            </a:r>
            <a:endParaRPr lang="en-US" dirty="0"/>
          </a:p>
          <a:p>
            <a:pPr lvl="0" algn="just"/>
            <a:r>
              <a:rPr lang="en-GB" dirty="0"/>
              <a:t>Inter-</a:t>
            </a:r>
            <a:r>
              <a:rPr lang="en-GB" dirty="0" err="1"/>
              <a:t>sectoral</a:t>
            </a:r>
            <a:r>
              <a:rPr lang="en-GB" dirty="0"/>
              <a:t> collaboration</a:t>
            </a:r>
            <a:endParaRPr lang="en-US" dirty="0"/>
          </a:p>
          <a:p>
            <a:pPr algn="just"/>
            <a:r>
              <a:rPr lang="en-GB" dirty="0"/>
              <a:t>Many of these activities are described at length in subsequent units of this module</a:t>
            </a:r>
            <a:endParaRPr lang="en-US" dirty="0"/>
          </a:p>
          <a:p>
            <a:pPr algn="just"/>
            <a:r>
              <a:rPr lang="en-GB" dirty="0"/>
              <a:t>Earlier on in this section, you saw that the family is an important group in the community and that it exerts a lot of influence on the health seeking behaviour of individuals. </a:t>
            </a:r>
            <a:endParaRPr lang="en-GB" dirty="0" smtClean="0"/>
          </a:p>
          <a:p>
            <a:pPr algn="just"/>
            <a:r>
              <a:rPr lang="en-GB" dirty="0" smtClean="0"/>
              <a:t>It </a:t>
            </a:r>
            <a:r>
              <a:rPr lang="en-GB" dirty="0"/>
              <a:t>is therefore clear that the description of the concept of community health would not be complete without investigating family health care</a:t>
            </a:r>
            <a:r>
              <a:rPr lang="en-GB" dirty="0" smtClean="0"/>
              <a:t>.</a:t>
            </a:r>
          </a:p>
          <a:p>
            <a:pPr algn="just"/>
            <a:r>
              <a:rPr lang="en-GB" dirty="0" smtClean="0"/>
              <a:t> </a:t>
            </a:r>
            <a:r>
              <a:rPr lang="en-GB" dirty="0"/>
              <a:t>In the following sub-section, you will therefore examine the concept of family health care, giving attention to its aims, principles </a:t>
            </a:r>
            <a:br>
              <a:rPr lang="en-GB" dirty="0"/>
            </a:br>
            <a:r>
              <a:rPr lang="en-GB" dirty="0"/>
              <a:t>and process.</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92</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1754305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92500" lnSpcReduction="10000"/>
          </a:bodyPr>
          <a:lstStyle/>
          <a:p>
            <a:pPr marL="109728" indent="0">
              <a:buNone/>
            </a:pPr>
            <a:r>
              <a:rPr lang="en-GB" b="1" dirty="0"/>
              <a:t>Concept of Family Health Care </a:t>
            </a:r>
            <a:endParaRPr lang="en-US" dirty="0"/>
          </a:p>
          <a:p>
            <a:pPr marL="109728" indent="0">
              <a:buNone/>
            </a:pPr>
            <a:endParaRPr lang="en-US" dirty="0"/>
          </a:p>
          <a:p>
            <a:r>
              <a:rPr lang="en-GB" dirty="0"/>
              <a:t>Family health care is a holistic approach to the achievement of wholesome health for the family. </a:t>
            </a:r>
            <a:endParaRPr lang="en-US" dirty="0"/>
          </a:p>
          <a:p>
            <a:pPr marL="109728" indent="0">
              <a:buNone/>
            </a:pPr>
            <a:r>
              <a:rPr lang="en-GB" b="1" dirty="0"/>
              <a:t> </a:t>
            </a:r>
            <a:endParaRPr lang="en-US" dirty="0"/>
          </a:p>
          <a:p>
            <a:pPr marL="109728" indent="0">
              <a:buNone/>
            </a:pPr>
            <a:r>
              <a:rPr lang="en-GB" b="1" dirty="0"/>
              <a:t>Aims of Family Health Care</a:t>
            </a:r>
            <a:endParaRPr lang="en-US" dirty="0"/>
          </a:p>
          <a:p>
            <a:pPr lvl="0"/>
            <a:r>
              <a:rPr lang="en-GB" dirty="0"/>
              <a:t>Identifying and appraising health problems of the family </a:t>
            </a:r>
            <a:endParaRPr lang="en-US" dirty="0"/>
          </a:p>
          <a:p>
            <a:pPr lvl="0"/>
            <a:r>
              <a:rPr lang="en-GB" dirty="0"/>
              <a:t>Providing health education for the promotion of health and prevention of diseases </a:t>
            </a:r>
            <a:endParaRPr lang="en-US" dirty="0"/>
          </a:p>
          <a:p>
            <a:pPr lvl="0"/>
            <a:r>
              <a:rPr lang="en-GB" dirty="0"/>
              <a:t>Sharing health information with the family to enable members to understand and accept health problems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93</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2742054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lnSpcReduction="10000"/>
          </a:bodyPr>
          <a:lstStyle/>
          <a:p>
            <a:pPr lvl="0" algn="just"/>
            <a:r>
              <a:rPr lang="en-GB" dirty="0"/>
              <a:t>Providing community health nursing services according to the needs of the family </a:t>
            </a:r>
            <a:endParaRPr lang="en-US" dirty="0"/>
          </a:p>
          <a:p>
            <a:pPr lvl="0" algn="just"/>
            <a:r>
              <a:rPr lang="en-GB" dirty="0"/>
              <a:t>Helping the family to develop competence at assessing their health problems and at carrying out remedial health action through health education, instructions and demonstrations </a:t>
            </a:r>
            <a:endParaRPr lang="en-US" dirty="0"/>
          </a:p>
          <a:p>
            <a:pPr lvl="0" algn="just"/>
            <a:r>
              <a:rPr lang="en-GB" dirty="0"/>
              <a:t>Contributing needed materials for personal and social development of family members </a:t>
            </a:r>
            <a:endParaRPr lang="en-US" dirty="0"/>
          </a:p>
          <a:p>
            <a:pPr lvl="0" algn="just"/>
            <a:r>
              <a:rPr lang="en-GB" dirty="0"/>
              <a:t>Helping and encouraging the family members to utilise available resources to maintain all aspects of the health of the family</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94</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426891321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86400"/>
          </a:xfrm>
        </p:spPr>
        <p:txBody>
          <a:bodyPr>
            <a:normAutofit lnSpcReduction="10000"/>
          </a:bodyPr>
          <a:lstStyle/>
          <a:p>
            <a:pPr algn="just"/>
            <a:r>
              <a:rPr lang="en-GB" dirty="0" smtClean="0"/>
              <a:t>In </a:t>
            </a:r>
            <a:r>
              <a:rPr lang="en-GB" dirty="0"/>
              <a:t>order for you to work successfully with a family and achieve your goals of promoting health and preventing disease, you must observe the following principles:</a:t>
            </a:r>
            <a:endParaRPr lang="en-US" dirty="0"/>
          </a:p>
          <a:p>
            <a:pPr lvl="0" algn="just"/>
            <a:r>
              <a:rPr lang="en-GB" dirty="0"/>
              <a:t>Establish a good working relationship with the family </a:t>
            </a:r>
            <a:endParaRPr lang="en-US" dirty="0"/>
          </a:p>
          <a:p>
            <a:pPr lvl="0" algn="just"/>
            <a:r>
              <a:rPr lang="en-GB" dirty="0"/>
              <a:t>Plan relevant health education and sharing of clear health messages, which will guide them on how to take care </a:t>
            </a:r>
            <a:br>
              <a:rPr lang="en-GB" dirty="0"/>
            </a:br>
            <a:r>
              <a:rPr lang="en-GB" dirty="0"/>
              <a:t>of themselves </a:t>
            </a:r>
            <a:endParaRPr lang="en-US" dirty="0"/>
          </a:p>
          <a:p>
            <a:pPr lvl="0" algn="just"/>
            <a:r>
              <a:rPr lang="en-GB" dirty="0"/>
              <a:t>Gather relevant information about the family which will enable them to identify health problems and set priorities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95</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sz="3100" dirty="0" smtClean="0"/>
              <a:t/>
            </a:r>
            <a:br>
              <a:rPr lang="en-GB" sz="3100" dirty="0" smtClean="0"/>
            </a:br>
            <a:r>
              <a:rPr lang="en-GB" sz="3100" dirty="0" smtClean="0"/>
              <a:t>Principles </a:t>
            </a:r>
            <a:r>
              <a:rPr lang="en-GB" sz="3100" dirty="0"/>
              <a:t>and Process of Family Health Care </a:t>
            </a:r>
            <a:r>
              <a:rPr lang="en-US" dirty="0"/>
              <a:t/>
            </a:r>
            <a:br>
              <a:rPr lang="en-US" dirty="0"/>
            </a:br>
            <a:endParaRPr lang="en-US" dirty="0"/>
          </a:p>
        </p:txBody>
      </p:sp>
    </p:spTree>
    <p:extLst>
      <p:ext uri="{BB962C8B-B14F-4D97-AF65-F5344CB8AC3E}">
        <p14:creationId xmlns:p14="http://schemas.microsoft.com/office/powerpoint/2010/main" val="20356718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pPr lvl="0"/>
            <a:r>
              <a:rPr lang="en-GB" dirty="0"/>
              <a:t>Provide need-based support and services to the family regardless of sex, age, income, and religion, in order to improve their health status </a:t>
            </a:r>
            <a:endParaRPr lang="en-US" dirty="0"/>
          </a:p>
          <a:p>
            <a:pPr lvl="0"/>
            <a:r>
              <a:rPr lang="en-GB" dirty="0"/>
              <a:t>Work in collaboration with other health service agencies to avoid duplicating family health care</a:t>
            </a:r>
            <a:endParaRPr lang="en-US" dirty="0"/>
          </a:p>
          <a:p>
            <a:pPr lvl="0"/>
            <a:r>
              <a:rPr lang="en-GB" dirty="0"/>
              <a:t>To succeed in your family health care activities, following these principles alone is not enough. </a:t>
            </a:r>
            <a:endParaRPr lang="en-GB" dirty="0" smtClean="0"/>
          </a:p>
          <a:p>
            <a:pPr lvl="0"/>
            <a:r>
              <a:rPr lang="en-GB" dirty="0" smtClean="0"/>
              <a:t>You </a:t>
            </a:r>
            <a:r>
              <a:rPr lang="en-GB" dirty="0"/>
              <a:t>also need to employ the nursing process approach in the care of families.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96</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7381984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85000" lnSpcReduction="10000"/>
          </a:bodyPr>
          <a:lstStyle/>
          <a:p>
            <a:pPr marL="109728" indent="0" algn="just">
              <a:buNone/>
            </a:pPr>
            <a:r>
              <a:rPr lang="en-GB" b="1" dirty="0"/>
              <a:t>Step 1: Assessment</a:t>
            </a:r>
            <a:r>
              <a:rPr lang="en-GB" dirty="0"/>
              <a:t> </a:t>
            </a:r>
            <a:endParaRPr lang="en-US" dirty="0"/>
          </a:p>
          <a:p>
            <a:pPr algn="just"/>
            <a:r>
              <a:rPr lang="en-GB" dirty="0"/>
              <a:t>You need to assess the family so as to identify (diagnose) the family health problems, needs and resources. </a:t>
            </a:r>
            <a:endParaRPr lang="en-GB" dirty="0" smtClean="0"/>
          </a:p>
          <a:p>
            <a:pPr algn="just"/>
            <a:r>
              <a:rPr lang="en-GB" dirty="0" smtClean="0"/>
              <a:t>This </a:t>
            </a:r>
            <a:r>
              <a:rPr lang="en-GB" dirty="0"/>
              <a:t>involves collecting data using interviews, observation, communication, </a:t>
            </a:r>
            <a:r>
              <a:rPr lang="en-GB" dirty="0" smtClean="0"/>
              <a:t>subjective appraisal</a:t>
            </a:r>
            <a:r>
              <a:rPr lang="en-GB" dirty="0"/>
              <a:t>, and reviewing available records and reports</a:t>
            </a:r>
            <a:endParaRPr lang="en-US" dirty="0"/>
          </a:p>
          <a:p>
            <a:pPr marL="109728" indent="0" algn="just">
              <a:buNone/>
            </a:pPr>
            <a:endParaRPr lang="en-US" dirty="0"/>
          </a:p>
          <a:p>
            <a:pPr marL="109728" indent="0" algn="just">
              <a:buNone/>
            </a:pPr>
            <a:r>
              <a:rPr lang="en-GB" b="1" dirty="0"/>
              <a:t>Step 2: Planning</a:t>
            </a:r>
            <a:r>
              <a:rPr lang="en-GB" dirty="0"/>
              <a:t> </a:t>
            </a:r>
            <a:endParaRPr lang="en-US" dirty="0"/>
          </a:p>
          <a:p>
            <a:pPr algn="just"/>
            <a:r>
              <a:rPr lang="en-GB" dirty="0"/>
              <a:t>This involves planning for health action by choosing effective and affordable alternatives and setting priorities after considering the available internal and external resources. </a:t>
            </a:r>
            <a:endParaRPr lang="en-GB" dirty="0" smtClean="0"/>
          </a:p>
          <a:p>
            <a:pPr algn="just"/>
            <a:r>
              <a:rPr lang="en-GB" dirty="0" smtClean="0"/>
              <a:t>You </a:t>
            </a:r>
            <a:r>
              <a:rPr lang="en-GB" dirty="0"/>
              <a:t>should work hand-in-hand with the family members at all stages of planning.</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97</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35871647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lnSpcReduction="20000"/>
          </a:bodyPr>
          <a:lstStyle/>
          <a:p>
            <a:pPr marL="109728" indent="0" algn="just">
              <a:buNone/>
            </a:pPr>
            <a:r>
              <a:rPr lang="en-GB" b="1" dirty="0" smtClean="0"/>
              <a:t>Step </a:t>
            </a:r>
            <a:r>
              <a:rPr lang="en-GB" b="1" dirty="0"/>
              <a:t>3: Implementation</a:t>
            </a:r>
            <a:r>
              <a:rPr lang="en-GB" dirty="0"/>
              <a:t> </a:t>
            </a:r>
            <a:endParaRPr lang="en-US" dirty="0"/>
          </a:p>
          <a:p>
            <a:pPr algn="just"/>
            <a:r>
              <a:rPr lang="en-GB" dirty="0"/>
              <a:t>You should implement the interventions or health actions agreed with the family members. Implementing also includes increasing the family’s ability to function effectively and removing barriers to health care as well as assisting the family to do those things which they cannot do by themselves.</a:t>
            </a:r>
            <a:endParaRPr lang="en-US" dirty="0"/>
          </a:p>
          <a:p>
            <a:pPr marL="109728" indent="0" algn="just">
              <a:buNone/>
            </a:pPr>
            <a:endParaRPr lang="en-GB" b="1" dirty="0" smtClean="0"/>
          </a:p>
          <a:p>
            <a:pPr marL="109728" indent="0" algn="just">
              <a:buNone/>
            </a:pPr>
            <a:r>
              <a:rPr lang="en-GB" b="1" dirty="0" smtClean="0"/>
              <a:t>Step </a:t>
            </a:r>
            <a:r>
              <a:rPr lang="en-GB" b="1" dirty="0"/>
              <a:t>4: Evaluation</a:t>
            </a:r>
            <a:r>
              <a:rPr lang="en-GB" dirty="0"/>
              <a:t> </a:t>
            </a:r>
            <a:endParaRPr lang="en-US" dirty="0"/>
          </a:p>
          <a:p>
            <a:pPr algn="just"/>
            <a:r>
              <a:rPr lang="en-GB" dirty="0"/>
              <a:t>This involves evaluating or measuring whether the expected outcome has been achieved. If no achievements have been made, find out what factors interfered and change your approach accordingly.</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98</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US" dirty="0" smtClean="0"/>
              <a:t>‘</a:t>
            </a:r>
            <a:r>
              <a:rPr lang="en-US" dirty="0" err="1" smtClean="0"/>
              <a:t>ct</a:t>
            </a:r>
            <a:endParaRPr lang="en-US" dirty="0"/>
          </a:p>
        </p:txBody>
      </p:sp>
    </p:spTree>
    <p:extLst>
      <p:ext uri="{BB962C8B-B14F-4D97-AF65-F5344CB8AC3E}">
        <p14:creationId xmlns:p14="http://schemas.microsoft.com/office/powerpoint/2010/main" val="20134578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10200"/>
          </a:xfrm>
        </p:spPr>
        <p:txBody>
          <a:bodyPr>
            <a:normAutofit fontScale="92500" lnSpcReduction="20000"/>
          </a:bodyPr>
          <a:lstStyle/>
          <a:p>
            <a:pPr marL="109728" indent="0">
              <a:buNone/>
            </a:pPr>
            <a:r>
              <a:rPr lang="en-GB" b="1" dirty="0"/>
              <a:t> </a:t>
            </a:r>
            <a:endParaRPr lang="en-US" dirty="0"/>
          </a:p>
          <a:p>
            <a:r>
              <a:rPr lang="en-GB" dirty="0"/>
              <a:t>Assessment is the first step in the process approach to family health care, but when do you carry out this assessment? </a:t>
            </a:r>
            <a:endParaRPr lang="en-GB" dirty="0" smtClean="0"/>
          </a:p>
          <a:p>
            <a:r>
              <a:rPr lang="en-GB" dirty="0" smtClean="0"/>
              <a:t>You </a:t>
            </a:r>
            <a:r>
              <a:rPr lang="en-GB" dirty="0"/>
              <a:t>could assess family members when they visit your health facility</a:t>
            </a:r>
            <a:r>
              <a:rPr lang="en-GB" dirty="0" smtClean="0"/>
              <a:t>.</a:t>
            </a:r>
          </a:p>
          <a:p>
            <a:r>
              <a:rPr lang="en-GB" dirty="0" smtClean="0"/>
              <a:t> </a:t>
            </a:r>
            <a:r>
              <a:rPr lang="en-GB" dirty="0"/>
              <a:t>However, in order to get a comprehensive picture of a family’s health, you need to visit them at home</a:t>
            </a:r>
            <a:r>
              <a:rPr lang="en-GB" dirty="0" smtClean="0"/>
              <a:t>.</a:t>
            </a:r>
          </a:p>
          <a:p>
            <a:r>
              <a:rPr lang="en-GB" dirty="0" smtClean="0"/>
              <a:t> </a:t>
            </a:r>
            <a:r>
              <a:rPr lang="en-GB" dirty="0"/>
              <a:t>Home visits are an important part of your work as a community health nurse as they allow you to see families and their needs in their own homes. </a:t>
            </a:r>
            <a:endParaRPr lang="en-US" dirty="0"/>
          </a:p>
          <a:p>
            <a:r>
              <a:rPr lang="en-GB" dirty="0"/>
              <a:t>Home visiting is one of the essential community health services that you should provide</a:t>
            </a:r>
            <a:r>
              <a:rPr lang="en-GB" dirty="0" smtClean="0"/>
              <a:t>.</a:t>
            </a:r>
          </a:p>
          <a:p>
            <a:r>
              <a:rPr lang="en-GB" dirty="0" smtClean="0"/>
              <a:t> </a:t>
            </a:r>
            <a:r>
              <a:rPr lang="en-GB" dirty="0"/>
              <a:t>It has two main purposes: </a:t>
            </a:r>
            <a:endParaRPr lang="en-US" dirty="0"/>
          </a:p>
          <a:p>
            <a:endParaRPr lang="en-US" dirty="0"/>
          </a:p>
        </p:txBody>
      </p:sp>
      <p:sp>
        <p:nvSpPr>
          <p:cNvPr id="3" name="Footer Placeholder 2"/>
          <p:cNvSpPr>
            <a:spLocks noGrp="1"/>
          </p:cNvSpPr>
          <p:nvPr>
            <p:ph type="ftr" sz="quarter" idx="11"/>
          </p:nvPr>
        </p:nvSpPr>
        <p:spPr/>
        <p:txBody>
          <a:bodyPr/>
          <a:lstStyle/>
          <a:p>
            <a:r>
              <a:rPr lang="en-US" smtClean="0"/>
              <a:t>Winne CHN</a:t>
            </a:r>
            <a:endParaRPr lang="en-US"/>
          </a:p>
        </p:txBody>
      </p:sp>
      <p:sp>
        <p:nvSpPr>
          <p:cNvPr id="4" name="Slide Number Placeholder 3"/>
          <p:cNvSpPr>
            <a:spLocks noGrp="1"/>
          </p:cNvSpPr>
          <p:nvPr>
            <p:ph type="sldNum" sz="quarter" idx="12"/>
          </p:nvPr>
        </p:nvSpPr>
        <p:spPr/>
        <p:txBody>
          <a:bodyPr/>
          <a:lstStyle/>
          <a:p>
            <a:fld id="{EC9709CB-0188-4506-8DF0-4098B100DAC2}" type="slidenum">
              <a:rPr lang="en-US" smtClean="0"/>
              <a:t>99</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r>
              <a:rPr lang="en-GB" dirty="0" smtClean="0"/>
              <a:t/>
            </a:r>
            <a:br>
              <a:rPr lang="en-GB" dirty="0" smtClean="0"/>
            </a:br>
            <a:r>
              <a:rPr lang="en-GB" dirty="0" smtClean="0"/>
              <a:t>Home </a:t>
            </a:r>
            <a:r>
              <a:rPr lang="en-GB" dirty="0"/>
              <a:t>Visiting </a:t>
            </a:r>
            <a:r>
              <a:rPr lang="en-US" dirty="0"/>
              <a:t/>
            </a:r>
            <a:br>
              <a:rPr lang="en-US" dirty="0"/>
            </a:br>
            <a:endParaRPr lang="en-US" dirty="0"/>
          </a:p>
        </p:txBody>
      </p:sp>
    </p:spTree>
    <p:extLst>
      <p:ext uri="{BB962C8B-B14F-4D97-AF65-F5344CB8AC3E}">
        <p14:creationId xmlns:p14="http://schemas.microsoft.com/office/powerpoint/2010/main" val="4012027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350</TotalTime>
  <Words>7470</Words>
  <Application>Microsoft Office PowerPoint</Application>
  <PresentationFormat>On-screen Show (4:3)</PresentationFormat>
  <Paragraphs>949</Paragraphs>
  <Slides>124</Slides>
  <Notes>0</Notes>
  <HiddenSlides>0</HiddenSlides>
  <MMClips>0</MMClips>
  <ScaleCrop>false</ScaleCrop>
  <HeadingPairs>
    <vt:vector size="4" baseType="variant">
      <vt:variant>
        <vt:lpstr>Theme</vt:lpstr>
      </vt:variant>
      <vt:variant>
        <vt:i4>1</vt:i4>
      </vt:variant>
      <vt:variant>
        <vt:lpstr>Slide Titles</vt:lpstr>
      </vt:variant>
      <vt:variant>
        <vt:i4>124</vt:i4>
      </vt:variant>
    </vt:vector>
  </HeadingPairs>
  <TitlesOfParts>
    <vt:vector size="125" baseType="lpstr">
      <vt:lpstr>Concourse</vt:lpstr>
      <vt:lpstr>Introduction to Community Health Nursing </vt:lpstr>
      <vt:lpstr> Learning Objectives   </vt:lpstr>
      <vt:lpstr>A Community</vt:lpstr>
      <vt:lpstr>‘ct</vt:lpstr>
      <vt:lpstr>‘ct</vt:lpstr>
      <vt:lpstr>The function of a community</vt:lpstr>
      <vt:lpstr>Three Features of a Community</vt:lpstr>
      <vt:lpstr>‘ct</vt:lpstr>
      <vt:lpstr>Health</vt:lpstr>
      <vt:lpstr>‘ct</vt:lpstr>
      <vt:lpstr>‘ct</vt:lpstr>
      <vt:lpstr>‘ct</vt:lpstr>
      <vt:lpstr>‘ct</vt:lpstr>
      <vt:lpstr>‘ct</vt:lpstr>
      <vt:lpstr>‘ct</vt:lpstr>
      <vt:lpstr>‘ct</vt:lpstr>
      <vt:lpstr>‘ct</vt:lpstr>
      <vt:lpstr>‘ct</vt:lpstr>
      <vt:lpstr> Community health Nursing </vt:lpstr>
      <vt:lpstr>‘ct</vt:lpstr>
      <vt:lpstr>‘ct</vt:lpstr>
      <vt:lpstr>‘ct</vt:lpstr>
      <vt:lpstr>‘ct</vt:lpstr>
      <vt:lpstr>The scope of community health nursing</vt:lpstr>
      <vt:lpstr>Historical Development of Community Health Nursing</vt:lpstr>
      <vt:lpstr>‘ct</vt:lpstr>
      <vt:lpstr>‘ct</vt:lpstr>
      <vt:lpstr>‘ct</vt:lpstr>
      <vt:lpstr>‘ct</vt:lpstr>
      <vt:lpstr>District Nursing (Mid 1800s to 1900)</vt:lpstr>
      <vt:lpstr>‘ct</vt:lpstr>
      <vt:lpstr>‘ct</vt:lpstr>
      <vt:lpstr> Public Health Nursing Training (1900-1970</vt:lpstr>
      <vt:lpstr>Community Health Nursing (1970 to present</vt:lpstr>
      <vt:lpstr>  The Summary of Development of Community Health Nursing </vt:lpstr>
      <vt:lpstr> History of community health in Kenya </vt:lpstr>
      <vt:lpstr>‘ct</vt:lpstr>
      <vt:lpstr>‘ct</vt:lpstr>
      <vt:lpstr>‘ct</vt:lpstr>
      <vt:lpstr>‘ct</vt:lpstr>
      <vt:lpstr>Scope and Standards of current CHN Practice </vt:lpstr>
      <vt:lpstr>‘ct</vt:lpstr>
      <vt:lpstr>‘ct</vt:lpstr>
      <vt:lpstr>‘ct</vt:lpstr>
      <vt:lpstr>‘ct</vt:lpstr>
      <vt:lpstr>COMPONENT OF COMMUINTY HEALTH PRACTICE </vt:lpstr>
      <vt:lpstr>‘ct</vt:lpstr>
      <vt:lpstr> </vt:lpstr>
      <vt:lpstr>Three Levels of prevention:</vt:lpstr>
      <vt:lpstr>‘ct</vt:lpstr>
      <vt:lpstr>‘ct</vt:lpstr>
      <vt:lpstr>Factors Influenced the Growth of Community Health Nursing</vt:lpstr>
      <vt:lpstr>Community Health Nursing Roles</vt:lpstr>
      <vt:lpstr>‘ct</vt:lpstr>
      <vt:lpstr>‘ct</vt:lpstr>
      <vt:lpstr>‘ct</vt:lpstr>
      <vt:lpstr>ct</vt:lpstr>
      <vt:lpstr> Individual  </vt:lpstr>
      <vt:lpstr>‘ct</vt:lpstr>
      <vt:lpstr>‘ct</vt:lpstr>
      <vt:lpstr>‘ct</vt:lpstr>
      <vt:lpstr> The Family  </vt:lpstr>
      <vt:lpstr>‘ct</vt:lpstr>
      <vt:lpstr>‘ct</vt:lpstr>
      <vt:lpstr>Types of Families </vt:lpstr>
      <vt:lpstr>‘ct</vt:lpstr>
      <vt:lpstr> Functions of the Family </vt:lpstr>
      <vt:lpstr>‘ct</vt:lpstr>
      <vt:lpstr>‘ct</vt:lpstr>
      <vt:lpstr> Factors Affecting Family Health  </vt:lpstr>
      <vt:lpstr>‘ct</vt:lpstr>
      <vt:lpstr> Functions of a Community  </vt:lpstr>
      <vt:lpstr>‘ct</vt:lpstr>
      <vt:lpstr> Characteristics of a Healthy Community  </vt:lpstr>
      <vt:lpstr>PowerPoint Presentation</vt:lpstr>
      <vt:lpstr> Problems that Affect the Health of the Community  </vt:lpstr>
      <vt:lpstr> Community Sub-systems  </vt:lpstr>
      <vt:lpstr>‘ct</vt:lpstr>
      <vt:lpstr>‘ct</vt:lpstr>
      <vt:lpstr>‘ct</vt:lpstr>
      <vt:lpstr>‘ct</vt:lpstr>
      <vt:lpstr>,ct</vt:lpstr>
      <vt:lpstr>‘ct</vt:lpstr>
      <vt:lpstr>‘ct</vt:lpstr>
      <vt:lpstr> Concept of Community Health  </vt:lpstr>
      <vt:lpstr>‘ct</vt:lpstr>
      <vt:lpstr> Aims of Community Health </vt:lpstr>
      <vt:lpstr>‘ct</vt:lpstr>
      <vt:lpstr>‘ct</vt:lpstr>
      <vt:lpstr> Examples of Community Health Activities  </vt:lpstr>
      <vt:lpstr>‘ct</vt:lpstr>
      <vt:lpstr>‘ct</vt:lpstr>
      <vt:lpstr>‘ct</vt:lpstr>
      <vt:lpstr>‘ct</vt:lpstr>
      <vt:lpstr> Principles and Process of Family Health Care  </vt:lpstr>
      <vt:lpstr>‘ct</vt:lpstr>
      <vt:lpstr>‘ct</vt:lpstr>
      <vt:lpstr>‘ct</vt:lpstr>
      <vt:lpstr> Home Visiting  </vt:lpstr>
      <vt:lpstr>‘ct</vt:lpstr>
      <vt:lpstr>‘ct</vt:lpstr>
      <vt:lpstr>‘ct</vt:lpstr>
      <vt:lpstr>PowerPoint Presentation</vt:lpstr>
      <vt:lpstr>PowerPoint Presentation</vt:lpstr>
      <vt:lpstr>‘ct</vt:lpstr>
      <vt:lpstr>PowerPoint Presentation</vt:lpstr>
      <vt:lpstr>‘ct</vt:lpstr>
      <vt:lpstr>‘ct</vt:lpstr>
      <vt:lpstr>‘ct</vt:lpstr>
      <vt:lpstr>‘ct</vt:lpstr>
      <vt:lpstr> Principles of Community Health </vt:lpstr>
      <vt:lpstr>‘ct</vt:lpstr>
      <vt:lpstr>‘ct</vt:lpstr>
      <vt:lpstr>‘ct</vt:lpstr>
      <vt:lpstr>‘ct</vt:lpstr>
      <vt:lpstr>‘ct</vt:lpstr>
      <vt:lpstr>‘ct</vt:lpstr>
      <vt:lpstr>‘ct</vt:lpstr>
      <vt:lpstr> The Roles and Functions of a Community Health Nurse </vt:lpstr>
      <vt:lpstr>‘ct</vt:lpstr>
      <vt:lpstr>‘ct</vt:lpstr>
      <vt:lpstr>‘ct</vt:lpstr>
      <vt:lpstr>‘ct</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Community Health Nursing</dc:title>
  <dc:creator>USER</dc:creator>
  <cp:lastModifiedBy>CyberWorld</cp:lastModifiedBy>
  <cp:revision>52</cp:revision>
  <dcterms:created xsi:type="dcterms:W3CDTF">2018-10-07T06:12:23Z</dcterms:created>
  <dcterms:modified xsi:type="dcterms:W3CDTF">2019-04-02T09:44:57Z</dcterms:modified>
</cp:coreProperties>
</file>