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71" r:id="rId5"/>
    <p:sldId id="259" r:id="rId6"/>
    <p:sldId id="273" r:id="rId7"/>
    <p:sldId id="269" r:id="rId8"/>
    <p:sldId id="274" r:id="rId9"/>
    <p:sldId id="276" r:id="rId10"/>
    <p:sldId id="284" r:id="rId11"/>
    <p:sldId id="260" r:id="rId12"/>
    <p:sldId id="282" r:id="rId13"/>
    <p:sldId id="277" r:id="rId14"/>
    <p:sldId id="278" r:id="rId15"/>
    <p:sldId id="280" r:id="rId16"/>
    <p:sldId id="261" r:id="rId17"/>
    <p:sldId id="262" r:id="rId18"/>
    <p:sldId id="286" r:id="rId19"/>
    <p:sldId id="287" r:id="rId20"/>
    <p:sldId id="288" r:id="rId21"/>
    <p:sldId id="305" r:id="rId22"/>
    <p:sldId id="263" r:id="rId23"/>
    <p:sldId id="283" r:id="rId24"/>
    <p:sldId id="304" r:id="rId25"/>
    <p:sldId id="289" r:id="rId26"/>
    <p:sldId id="264" r:id="rId27"/>
    <p:sldId id="265" r:id="rId28"/>
    <p:sldId id="303" r:id="rId29"/>
    <p:sldId id="292" r:id="rId30"/>
    <p:sldId id="294" r:id="rId31"/>
    <p:sldId id="296" r:id="rId32"/>
    <p:sldId id="299" r:id="rId33"/>
    <p:sldId id="298" r:id="rId34"/>
    <p:sldId id="266" r:id="rId35"/>
    <p:sldId id="301" r:id="rId36"/>
    <p:sldId id="267" r:id="rId37"/>
    <p:sldId id="268" r:id="rId38"/>
    <p:sldId id="30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2DD1C-F804-4942-9A83-0170613A792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3277B-365C-417B-B673-9CBCBAA6B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2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81" indent="-28572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95" indent="-2285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53" indent="-2285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10" indent="-2285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68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525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84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42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62DE2BC-818A-4DA7-9D09-D8D19407641F}" type="slidenum">
              <a:rPr lang="ar-SA" smtClean="0">
                <a:latin typeface="Calibri" pitchFamily="34" charset="0"/>
              </a:rPr>
              <a:pPr eaLnBrk="1" hangingPunct="1"/>
              <a:t>9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568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3277B-365C-417B-B673-9CBCBAA6BB1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59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7A352-238A-45C6-B3FC-755C5515624E}" type="slidenum">
              <a:rPr lang="en-US"/>
              <a:pPr/>
              <a:t>35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60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3277B-365C-417B-B673-9CBCBAA6BB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0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81" indent="-28572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95" indent="-2285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53" indent="-2285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10" indent="-2285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68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525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84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42" indent="-2285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1F7CAFC-BCCE-4262-B045-02128ED51C57}" type="slidenum">
              <a:rPr lang="ar-SA" smtClean="0">
                <a:latin typeface="Calibri" pitchFamily="34" charset="0"/>
              </a:rPr>
              <a:pPr eaLnBrk="1" hangingPunct="1"/>
              <a:t>14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690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3277B-365C-417B-B673-9CBCBAA6BB1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3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14BA3-A03C-4596-A02E-CA0CF7A372BB}" type="slidenum">
              <a:rPr lang="en-US"/>
              <a:pPr/>
              <a:t>29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EE9E5-9E5F-475F-9627-FA8DAFCE8915}" type="slidenum">
              <a:rPr lang="en-US"/>
              <a:pPr/>
              <a:t>30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9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F0FFA-A523-4116-99D8-C0833970D209}" type="slidenum">
              <a:rPr lang="en-US"/>
              <a:pPr/>
              <a:t>31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65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6F7DD-08CA-4963-854F-1F624955571D}" type="slidenum">
              <a:rPr lang="en-US"/>
              <a:pPr/>
              <a:t>32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701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0DBA71-C4AC-4784-9765-824E8FBE9599}" type="slidenum">
              <a:rPr lang="en-US"/>
              <a:pPr/>
              <a:t>33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5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3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2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9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7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2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6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3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2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5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B695-F51F-4B35-A761-C975A80248D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C4D2A-4D8F-481B-A215-97C25B7E6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ANALGESICS AND ANTIHISTAMINES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ANALGESICS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Individual assignment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and make short note on the following drug:</a:t>
            </a:r>
          </a:p>
          <a:p>
            <a:r>
              <a:rPr lang="en-US" dirty="0" err="1" smtClean="0"/>
              <a:t>Ibuprufen</a:t>
            </a:r>
            <a:endParaRPr lang="en-US" dirty="0" smtClean="0"/>
          </a:p>
          <a:p>
            <a:r>
              <a:rPr lang="en-US" dirty="0" err="1" smtClean="0"/>
              <a:t>Diclofenac</a:t>
            </a:r>
            <a:endParaRPr lang="en-US" dirty="0" smtClean="0"/>
          </a:p>
          <a:p>
            <a:r>
              <a:rPr lang="en-US" dirty="0" smtClean="0"/>
              <a:t>Meloxicam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Dose, Mode of action ,indications, contraindications, side effects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B) Selective COX-2 inhibitors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Examples :</a:t>
            </a:r>
            <a:r>
              <a:rPr lang="en-US" b="1" dirty="0" err="1" smtClean="0"/>
              <a:t>Celecoxib</a:t>
            </a:r>
            <a:r>
              <a:rPr lang="en-US" b="1" dirty="0"/>
              <a:t>, </a:t>
            </a:r>
            <a:r>
              <a:rPr lang="en-US" b="1" dirty="0" err="1"/>
              <a:t>rofecoxib</a:t>
            </a:r>
            <a:r>
              <a:rPr lang="en-US" b="1" dirty="0"/>
              <a:t>, </a:t>
            </a:r>
            <a:r>
              <a:rPr lang="en-US" b="1" dirty="0" err="1" smtClean="0"/>
              <a:t>etoricoxib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Mode  of action: Selective inhibitor of  cox 2 resulting inhibition of synthesis of prostaglandins 2  hence  relieving  pain ,inflammation, and fever 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en-US" b="1" dirty="0">
                <a:solidFill>
                  <a:srgbClr val="C00000"/>
                </a:solidFill>
              </a:rPr>
              <a:t>General advantages </a:t>
            </a:r>
            <a:r>
              <a:rPr lang="en-US" b="1" dirty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Potent anti-inflammatory</a:t>
            </a:r>
          </a:p>
          <a:p>
            <a:pPr>
              <a:buFont typeface="Courier New" pitchFamily="49" charset="0"/>
              <a:buChar char="o"/>
            </a:pPr>
            <a:r>
              <a:rPr lang="en-US" dirty="0"/>
              <a:t>Antipyretic &amp; analgesic</a:t>
            </a:r>
          </a:p>
          <a:p>
            <a:pPr>
              <a:buFont typeface="Courier New" pitchFamily="49" charset="0"/>
              <a:buChar char="o"/>
            </a:pPr>
            <a:r>
              <a:rPr lang="en-US" dirty="0">
                <a:solidFill>
                  <a:srgbClr val="C00000"/>
                </a:solidFill>
              </a:rPr>
              <a:t>Lower incidence of gastri</a:t>
            </a:r>
            <a:r>
              <a:rPr lang="en-US" b="1" dirty="0">
                <a:solidFill>
                  <a:srgbClr val="C00000"/>
                </a:solidFill>
              </a:rPr>
              <a:t>c </a:t>
            </a:r>
            <a:r>
              <a:rPr lang="en-US" b="1" dirty="0" smtClean="0">
                <a:solidFill>
                  <a:srgbClr val="C00000"/>
                </a:solidFill>
              </a:rPr>
              <a:t>upset and ulceration</a:t>
            </a:r>
            <a:endParaRPr lang="en-US" b="1" dirty="0">
              <a:solidFill>
                <a:srgbClr val="C00000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b="1" dirty="0"/>
              <a:t>No effect on platelet aggregation ( COX-1)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C00000"/>
                </a:solidFill>
              </a:rPr>
              <a:t>Clinical uses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b="1" dirty="0" smtClean="0"/>
              <a:t>Postoperative patients undergoing bone repair</a:t>
            </a:r>
          </a:p>
          <a:p>
            <a:r>
              <a:rPr lang="en-US" b="1" dirty="0" smtClean="0"/>
              <a:t>Acute gouty arthritis</a:t>
            </a:r>
          </a:p>
          <a:p>
            <a:r>
              <a:rPr lang="en-US" b="1" dirty="0" smtClean="0"/>
              <a:t>Acute musculoskeletal pain</a:t>
            </a:r>
          </a:p>
          <a:p>
            <a:r>
              <a:rPr lang="en-US" b="1" dirty="0" err="1" smtClean="0"/>
              <a:t>Ankylosing</a:t>
            </a:r>
            <a:r>
              <a:rPr lang="en-US" b="1" dirty="0" smtClean="0"/>
              <a:t> spondylitis</a:t>
            </a:r>
          </a:p>
        </p:txBody>
      </p:sp>
    </p:spTree>
    <p:extLst>
      <p:ext uri="{BB962C8B-B14F-4D97-AF65-F5344CB8AC3E}">
        <p14:creationId xmlns:p14="http://schemas.microsoft.com/office/powerpoint/2010/main" val="140020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C) Aniline derivatives e.g.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Acetaminophen (</a:t>
            </a:r>
            <a:r>
              <a:rPr lang="en-US" b="1" dirty="0" err="1" smtClean="0"/>
              <a:t>paracetamol</a:t>
            </a:r>
            <a:r>
              <a:rPr lang="en-US" dirty="0"/>
              <a:t>) widely used as antipyretic and analgesic with no anti-inflammatory effects. It analgesic effect may be mediated by some action on the central nervous system hence does not cause indigestion or gastric </a:t>
            </a:r>
            <a:r>
              <a:rPr lang="en-US" dirty="0" smtClean="0"/>
              <a:t>bleeding and platelets aggregation</a:t>
            </a:r>
          </a:p>
          <a:p>
            <a:r>
              <a:rPr lang="en-US" dirty="0" smtClean="0"/>
              <a:t>It is generally considered to be a weak   inhibitor  of prostaglandins synthesis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94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397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en-US" sz="4800" b="1" cap="none" dirty="0" smtClean="0"/>
              <a:t>PARACETAMOL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4800" dirty="0" smtClean="0"/>
          </a:p>
          <a:p>
            <a:r>
              <a:rPr lang="en-US" sz="4800" dirty="0" smtClean="0"/>
              <a:t>A commonly used analgesic antipyretic instead of aspirin in cases of   :</a:t>
            </a:r>
          </a:p>
          <a:p>
            <a:r>
              <a:rPr lang="en-US" sz="4800" b="1" dirty="0" smtClean="0"/>
              <a:t>Peptic </a:t>
            </a:r>
            <a:r>
              <a:rPr lang="en-US" sz="4800" b="1" dirty="0"/>
              <a:t>or gastric ulcers. </a:t>
            </a:r>
          </a:p>
          <a:p>
            <a:r>
              <a:rPr lang="en-US" sz="4800" b="1" dirty="0"/>
              <a:t>Bleeding tendency. </a:t>
            </a:r>
          </a:p>
          <a:p>
            <a:r>
              <a:rPr lang="en-US" sz="4800" b="1" dirty="0"/>
              <a:t>Allergy to aspirin.</a:t>
            </a:r>
          </a:p>
          <a:p>
            <a:r>
              <a:rPr lang="en-US" sz="4800" b="1" dirty="0"/>
              <a:t>Viral </a:t>
            </a:r>
            <a:r>
              <a:rPr lang="en-US" sz="4800" b="1" dirty="0" smtClean="0"/>
              <a:t>infection </a:t>
            </a:r>
            <a:r>
              <a:rPr lang="en-US" sz="4800" b="1" dirty="0"/>
              <a:t>in children .</a:t>
            </a:r>
          </a:p>
          <a:p>
            <a:r>
              <a:rPr lang="en-US" sz="4800" b="1" dirty="0"/>
              <a:t>Pregnancy.</a:t>
            </a:r>
          </a:p>
          <a:p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94934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Adverse   Effects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r>
              <a:rPr lang="en-US" b="1" dirty="0" smtClean="0"/>
              <a:t>Mainly on liver due to its active metabolites</a:t>
            </a:r>
          </a:p>
          <a:p>
            <a:r>
              <a:rPr lang="en-US" b="1" dirty="0" smtClean="0"/>
              <a:t>Therapeutic doses elevate liver enzymes</a:t>
            </a:r>
          </a:p>
          <a:p>
            <a:r>
              <a:rPr lang="en-US" b="1" dirty="0" smtClean="0"/>
              <a:t>High doses cause liver &amp; kidney necrosis</a:t>
            </a:r>
          </a:p>
          <a:p>
            <a:r>
              <a:rPr lang="en-US" b="1" dirty="0" smtClean="0"/>
              <a:t>Treatment  toxicity of paracetamol: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     N- </a:t>
            </a:r>
            <a:r>
              <a:rPr lang="en-US" b="1" dirty="0" err="1" smtClean="0"/>
              <a:t>acetylcysteine</a:t>
            </a:r>
            <a:r>
              <a:rPr lang="en-US" b="1" dirty="0" smtClean="0"/>
              <a:t> to neutralize the toxic 			metabolites</a:t>
            </a:r>
          </a:p>
        </p:txBody>
      </p:sp>
    </p:spTree>
    <p:extLst>
      <p:ext uri="{BB962C8B-B14F-4D97-AF65-F5344CB8AC3E}">
        <p14:creationId xmlns:p14="http://schemas.microsoft.com/office/powerpoint/2010/main" val="41299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OPIOD ANALGESICs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</a:t>
            </a:r>
            <a:r>
              <a:rPr lang="en-US" dirty="0"/>
              <a:t>are also called narcotic analgesics and nearly all the opioids are potentially drugs of dependence.</a:t>
            </a:r>
          </a:p>
          <a:p>
            <a:pPr marL="0" indent="0">
              <a:buNone/>
            </a:pPr>
            <a:r>
              <a:rPr lang="en-US" b="1" dirty="0"/>
              <a:t>Mechanism of action of opioid analgesic </a:t>
            </a:r>
            <a:endParaRPr lang="en-US" dirty="0"/>
          </a:p>
          <a:p>
            <a:r>
              <a:rPr lang="en-US" dirty="0"/>
              <a:t>They mimic endogenous opioids by activating opioid receptors ( µ receptors) in the central and peripheral nervous system. This produces analgesia, euphoria, sedation, and respiratory depression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Examples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Full agonist strong opioids:</a:t>
            </a:r>
            <a:r>
              <a:rPr lang="en-US" dirty="0" smtClean="0"/>
              <a:t> opioids only act by stimulating the opioid receptors </a:t>
            </a:r>
            <a:r>
              <a:rPr lang="en-US" dirty="0" err="1" smtClean="0"/>
              <a:t>eg</a:t>
            </a:r>
            <a:r>
              <a:rPr lang="en-US" dirty="0" smtClean="0"/>
              <a:t> morphine and </a:t>
            </a:r>
            <a:r>
              <a:rPr lang="en-US" dirty="0" err="1" smtClean="0"/>
              <a:t>diamorphine</a:t>
            </a:r>
            <a:r>
              <a:rPr lang="en-US" dirty="0" smtClean="0"/>
              <a:t>(heroin) ,methadone , </a:t>
            </a:r>
            <a:r>
              <a:rPr lang="en-US" dirty="0" err="1" smtClean="0"/>
              <a:t>pethidine</a:t>
            </a:r>
            <a:r>
              <a:rPr lang="en-US" dirty="0" smtClean="0"/>
              <a:t>( </a:t>
            </a:r>
            <a:r>
              <a:rPr lang="en-US" dirty="0" err="1" smtClean="0"/>
              <a:t>meperidine</a:t>
            </a:r>
            <a:r>
              <a:rPr lang="en-US" dirty="0" smtClean="0"/>
              <a:t>),</a:t>
            </a:r>
            <a:r>
              <a:rPr lang="en-US" dirty="0" err="1" smtClean="0"/>
              <a:t>codeine,dihydrocodeine,fentanyl</a:t>
            </a:r>
            <a:endParaRPr lang="en-US" dirty="0" smtClean="0"/>
          </a:p>
          <a:p>
            <a:r>
              <a:rPr lang="en-US" b="1" dirty="0" smtClean="0"/>
              <a:t>Partial agonists/weak opioids: </a:t>
            </a:r>
            <a:r>
              <a:rPr lang="en-US" dirty="0" smtClean="0"/>
              <a:t>Stimulates and block the receptors.eg tramadol, buprenorphine,</a:t>
            </a:r>
          </a:p>
          <a:p>
            <a:r>
              <a:rPr lang="en-US" b="1" dirty="0" smtClean="0"/>
              <a:t>Antagonist: they block the opioid receptors thus used as antidote in case of opioid drugs overdose examples naloxone and naltrexone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OF OPIODS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major use of the narcotic analgesic is to relieve or manage moderate to severe acute and chronic pain. </a:t>
            </a:r>
          </a:p>
          <a:p>
            <a:pPr>
              <a:buNone/>
            </a:pPr>
            <a:r>
              <a:rPr lang="en-US" dirty="0"/>
              <a:t>• To lessen anxiety and sedate the patient before surgery. Patients who are relaxed and sedated when anesthesia is given are easier to anesthetize (requiring a smaller dose of an induction anesthetic), as well as easier to maintain under anesthesia</a:t>
            </a:r>
          </a:p>
          <a:p>
            <a:pPr>
              <a:buNone/>
            </a:pPr>
            <a:r>
              <a:rPr lang="en-US" dirty="0"/>
              <a:t>• Support </a:t>
            </a:r>
            <a:r>
              <a:rPr lang="en-US" dirty="0" smtClean="0"/>
              <a:t> or enhancement of </a:t>
            </a:r>
            <a:r>
              <a:rPr lang="en-US" dirty="0"/>
              <a:t>anesthesia  </a:t>
            </a:r>
            <a:r>
              <a:rPr lang="en-US" dirty="0" err="1" smtClean="0"/>
              <a:t>e.g</a:t>
            </a:r>
            <a:r>
              <a:rPr lang="en-US" dirty="0" smtClean="0"/>
              <a:t> Fentanyl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Treatment of severe diarrhea and intestinal cramping (camphorated tincture of opium)</a:t>
            </a:r>
          </a:p>
          <a:p>
            <a:pPr>
              <a:buNone/>
            </a:pPr>
            <a:r>
              <a:rPr lang="en-US" dirty="0"/>
              <a:t>• Relief of severe, persistent cough (</a:t>
            </a:r>
            <a:r>
              <a:rPr lang="en-US" dirty="0" smtClean="0"/>
              <a:t>codeine although </a:t>
            </a:r>
            <a:r>
              <a:rPr lang="en-US" dirty="0"/>
              <a:t>the drug’s use has declined</a:t>
            </a:r>
            <a:r>
              <a:rPr lang="en-US" dirty="0" smtClean="0"/>
              <a:t>)</a:t>
            </a:r>
          </a:p>
          <a:p>
            <a:r>
              <a:rPr lang="en-US" dirty="0"/>
              <a:t>Relief of pain associated with a myocardial infarction (morphine)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smtClean="0"/>
              <a:t>ADVERSE  EFFECT OF OPIODS/NARCOTICS </a:t>
            </a:r>
            <a:endParaRPr lang="en-US" dirty="0"/>
          </a:p>
          <a:p>
            <a:r>
              <a:rPr lang="en-US" dirty="0"/>
              <a:t>One of the major hazards of narcotic administration is respiratory depression, with a decrease in the respiratory rate and depth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6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Analgesics are drugs that relieve pain.</a:t>
            </a:r>
          </a:p>
          <a:p>
            <a:pPr marL="0" indent="0">
              <a:buNone/>
            </a:pPr>
            <a:r>
              <a:rPr lang="en-US" dirty="0"/>
              <a:t>They are classified as:</a:t>
            </a:r>
          </a:p>
          <a:p>
            <a:pPr lvl="0"/>
            <a:r>
              <a:rPr lang="en-US" dirty="0"/>
              <a:t>Non opioid analgesics</a:t>
            </a:r>
          </a:p>
          <a:p>
            <a:r>
              <a:rPr lang="en-US" dirty="0"/>
              <a:t>Opioid </a:t>
            </a:r>
            <a:r>
              <a:rPr lang="en-US" dirty="0" smtClean="0"/>
              <a:t>analgesics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NON OPIOID ANALGESICS</a:t>
            </a:r>
          </a:p>
          <a:p>
            <a:pPr marL="0" lvl="0" indent="0">
              <a:buNone/>
            </a:pPr>
            <a:r>
              <a:rPr lang="en-US" b="1" dirty="0" smtClean="0"/>
              <a:t>   Non-steroidal  </a:t>
            </a:r>
            <a:r>
              <a:rPr lang="en-US" b="1" dirty="0"/>
              <a:t>anti – inflammatory drugs (NSAIDS)</a:t>
            </a:r>
            <a:endParaRPr lang="en-US" dirty="0"/>
          </a:p>
          <a:p>
            <a:r>
              <a:rPr lang="en-US" b="1" dirty="0"/>
              <a:t>Mechanism of action</a:t>
            </a:r>
            <a:endParaRPr lang="en-US" dirty="0"/>
          </a:p>
          <a:p>
            <a:r>
              <a:rPr lang="en-US" dirty="0" smtClean="0"/>
              <a:t>Two enzymes are concerned with formation of prostaglandins: cyclooxygenases- 1 (COX-1) and cyclooxygenase -2 (COX-2)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9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Central nervous system </a:t>
            </a:r>
            <a:r>
              <a:rPr lang="en-US" sz="2800" dirty="0" smtClean="0"/>
              <a:t>: </a:t>
            </a:r>
            <a:r>
              <a:rPr lang="en-US" sz="2800" dirty="0"/>
              <a:t>dizziness, sedation, </a:t>
            </a:r>
            <a:r>
              <a:rPr lang="en-US" sz="2800" dirty="0" smtClean="0"/>
              <a:t>euphoria</a:t>
            </a:r>
            <a:r>
              <a:rPr lang="en-US" sz="2800" dirty="0"/>
              <a:t>, weakness, headache, pinpoint pupils, insomnia, agitation</a:t>
            </a:r>
            <a:r>
              <a:rPr lang="en-US" sz="2800" dirty="0" smtClean="0"/>
              <a:t>,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• </a:t>
            </a:r>
            <a:r>
              <a:rPr lang="en-US" sz="2800" dirty="0" smtClean="0"/>
              <a:t>  G</a:t>
            </a:r>
            <a:r>
              <a:rPr lang="en-US" sz="2800" b="1" dirty="0" smtClean="0"/>
              <a:t>astrointestinal</a:t>
            </a:r>
            <a:r>
              <a:rPr lang="en-US" sz="2800" dirty="0" smtClean="0"/>
              <a:t>—dry mouth, Constipation, anorexia</a:t>
            </a:r>
            <a:r>
              <a:rPr lang="en-US" sz="2800" dirty="0"/>
              <a:t>, nausea, </a:t>
            </a:r>
            <a:r>
              <a:rPr lang="en-US" sz="2800" dirty="0" smtClean="0"/>
              <a:t>vomiting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• </a:t>
            </a:r>
            <a:r>
              <a:rPr lang="en-US" sz="2800" dirty="0" smtClean="0"/>
              <a:t>  Cardiovascular—peripheral </a:t>
            </a:r>
            <a:r>
              <a:rPr lang="en-US" sz="2800" dirty="0"/>
              <a:t>circulatory collapse, tachycardia, </a:t>
            </a:r>
            <a:r>
              <a:rPr lang="en-US" sz="2800" dirty="0" err="1"/>
              <a:t>bradycardia</a:t>
            </a:r>
            <a:r>
              <a:rPr lang="en-US" sz="2800" dirty="0"/>
              <a:t>, and palpitations</a:t>
            </a:r>
          </a:p>
          <a:p>
            <a:pPr>
              <a:buNone/>
            </a:pPr>
            <a:r>
              <a:rPr lang="en-US" sz="2800" dirty="0"/>
              <a:t>• </a:t>
            </a:r>
            <a:r>
              <a:rPr lang="en-US" sz="2800" dirty="0" smtClean="0"/>
              <a:t>  G</a:t>
            </a:r>
            <a:r>
              <a:rPr lang="en-US" sz="2800" b="1" dirty="0" smtClean="0"/>
              <a:t>enitourinary</a:t>
            </a:r>
            <a:r>
              <a:rPr lang="en-US" sz="2800" dirty="0" smtClean="0"/>
              <a:t>—spasms </a:t>
            </a:r>
            <a:r>
              <a:rPr lang="en-US" sz="2800" dirty="0"/>
              <a:t>of the ureters and bladder sphincter, urinary retention </a:t>
            </a:r>
          </a:p>
          <a:p>
            <a:pPr>
              <a:buNone/>
            </a:pPr>
            <a:r>
              <a:rPr lang="en-US" sz="2800" dirty="0"/>
              <a:t>• </a:t>
            </a:r>
            <a:r>
              <a:rPr lang="en-US" sz="2800" b="1" dirty="0"/>
              <a:t>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28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Allergic—pruritus, rash, and </a:t>
            </a:r>
            <a:r>
              <a:rPr lang="en-US" dirty="0" err="1"/>
              <a:t>urticaria</a:t>
            </a:r>
            <a:endParaRPr lang="en-US" dirty="0"/>
          </a:p>
          <a:p>
            <a:pPr>
              <a:buNone/>
            </a:pPr>
            <a:r>
              <a:rPr lang="en-US" dirty="0"/>
              <a:t>• Other—physical dependence,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 smtClean="0"/>
              <a:t>It can be administered orally, Intramuscular, IV, or through infusion via syringe pump.</a:t>
            </a:r>
          </a:p>
          <a:p>
            <a:r>
              <a:rPr lang="en-US" sz="3600" b="1" dirty="0" smtClean="0"/>
              <a:t>Common uses of morphine:</a:t>
            </a:r>
          </a:p>
          <a:p>
            <a:pPr lvl="0"/>
            <a:r>
              <a:rPr lang="en-US" sz="3600" dirty="0" smtClean="0"/>
              <a:t> Severe Pain control in: surgical emergencies, post-operative period, following injury, after coronary thrombosis, severe pain in terminal cancer.</a:t>
            </a:r>
          </a:p>
          <a:p>
            <a:pPr marL="0" lv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2590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Adverse effects of morphine</a:t>
            </a:r>
            <a:endParaRPr lang="en-US" dirty="0"/>
          </a:p>
          <a:p>
            <a:pPr lvl="0"/>
            <a:r>
              <a:rPr lang="en-US" dirty="0"/>
              <a:t>Allergy, </a:t>
            </a:r>
            <a:r>
              <a:rPr lang="en-US" dirty="0" err="1"/>
              <a:t>bradycardia</a:t>
            </a:r>
            <a:r>
              <a:rPr lang="en-US" dirty="0"/>
              <a:t>, confusion, constipation, </a:t>
            </a:r>
            <a:r>
              <a:rPr lang="en-US" dirty="0" smtClean="0"/>
              <a:t>dependence and addiction , </a:t>
            </a:r>
            <a:r>
              <a:rPr lang="en-US" dirty="0"/>
              <a:t>dry mouth, hallucinations, hypersensitivity, nausea, sedation, </a:t>
            </a:r>
            <a:endParaRPr lang="en-US" dirty="0" smtClean="0"/>
          </a:p>
          <a:p>
            <a:pPr lvl="0"/>
            <a:r>
              <a:rPr lang="en-US" dirty="0" smtClean="0"/>
              <a:t>It stimulate chemoreceptor trigger zone (CTZ) in the brainstem causing nausea and vomiting </a:t>
            </a:r>
          </a:p>
          <a:p>
            <a:pPr lvl="0"/>
            <a:r>
              <a:rPr lang="en-US" dirty="0" smtClean="0"/>
              <a:t>It interfere with bladder function which may cause urine  </a:t>
            </a:r>
            <a:r>
              <a:rPr lang="en-US" dirty="0"/>
              <a:t>retention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107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Causes sedation and drowsiness since they depress  conscious </a:t>
            </a:r>
            <a:r>
              <a:rPr lang="en-US" sz="3600" dirty="0" err="1"/>
              <a:t>centres</a:t>
            </a:r>
            <a:r>
              <a:rPr lang="en-US" sz="3600" dirty="0"/>
              <a:t> of the brain</a:t>
            </a:r>
          </a:p>
          <a:p>
            <a:r>
              <a:rPr lang="en-US" sz="3600" dirty="0"/>
              <a:t>The most serious / dangerous  side effect of the narcotics analgesic is respiratory depression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0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depresses the cough </a:t>
            </a:r>
            <a:r>
              <a:rPr lang="en-US" dirty="0" err="1" smtClean="0"/>
              <a:t>centres</a:t>
            </a:r>
            <a:r>
              <a:rPr lang="en-US" dirty="0"/>
              <a:t> </a:t>
            </a:r>
            <a:r>
              <a:rPr lang="en-US" dirty="0" smtClean="0"/>
              <a:t> thus damps down cough reflex</a:t>
            </a:r>
          </a:p>
          <a:p>
            <a:r>
              <a:rPr lang="en-US" dirty="0" smtClean="0"/>
              <a:t>It is a mild hypnotic and may produce drowsiness</a:t>
            </a:r>
          </a:p>
          <a:p>
            <a:r>
              <a:rPr lang="en-US" dirty="0" smtClean="0"/>
              <a:t>Stimulates </a:t>
            </a:r>
            <a:r>
              <a:rPr lang="en-US" dirty="0" err="1" smtClean="0"/>
              <a:t>vagus</a:t>
            </a:r>
            <a:r>
              <a:rPr lang="en-US" dirty="0" smtClean="0"/>
              <a:t> nerve slowing the heart rate and lowering the blood pressure</a:t>
            </a:r>
          </a:p>
          <a:p>
            <a:r>
              <a:rPr lang="en-US" dirty="0" smtClean="0"/>
              <a:t>Decreases the peristaltic activity of the bowel resulting to constipation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5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HISTAMINE &amp;ANTI-HISTAMINE </a:t>
            </a:r>
            <a:r>
              <a:rPr lang="en-US" b="1" dirty="0"/>
              <a:t>DRUGS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Histamine is a substance produced by the body as part of its defense mechanisms.</a:t>
            </a:r>
          </a:p>
          <a:p>
            <a:r>
              <a:rPr lang="en-US" dirty="0"/>
              <a:t>Histamine is an endogenous substance synthesized, stored, an d released by: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(a) mast cells, which are abundant in the skin, GI, and the respiratory tract, 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(b) basophils in the blood, and 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(c) some neurons in the CNS and peripheral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NS</a:t>
            </a:r>
          </a:p>
          <a:p>
            <a:r>
              <a:rPr lang="en-US" dirty="0"/>
              <a:t>Released in response to certain stimuli</a:t>
            </a:r>
          </a:p>
        </p:txBody>
      </p:sp>
    </p:spTree>
    <p:extLst>
      <p:ext uri="{BB962C8B-B14F-4D97-AF65-F5344CB8AC3E}">
        <p14:creationId xmlns:p14="http://schemas.microsoft.com/office/powerpoint/2010/main" val="412511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Histamine acts on 4 classes’ histamine receptors (H1–H4) are present to varying degrees in organs and tissues.                          </a:t>
            </a:r>
            <a:endParaRPr lang="en-US" dirty="0" smtClean="0"/>
          </a:p>
          <a:p>
            <a:pPr lvl="0"/>
            <a:r>
              <a:rPr lang="en-GB" dirty="0" smtClean="0"/>
              <a:t>H1 receptors are most prominent in blood vessels and bronchial and intestinal smooth muscle. H</a:t>
            </a:r>
            <a:r>
              <a:rPr lang="en-GB" baseline="-25000" dirty="0" smtClean="0"/>
              <a:t>1</a:t>
            </a:r>
            <a:r>
              <a:rPr lang="en-GB" dirty="0" smtClean="0"/>
              <a:t> receptors tend to produce the symptoms of allergy.</a:t>
            </a:r>
            <a:endParaRPr lang="en-US" dirty="0" smtClean="0"/>
          </a:p>
          <a:p>
            <a:pPr lvl="0"/>
            <a:r>
              <a:rPr lang="en-GB" dirty="0" smtClean="0"/>
              <a:t>H</a:t>
            </a:r>
            <a:r>
              <a:rPr lang="en-GB" baseline="-25000" dirty="0" smtClean="0"/>
              <a:t>2</a:t>
            </a:r>
            <a:r>
              <a:rPr lang="en-GB" dirty="0" smtClean="0"/>
              <a:t> receptors tend to act as negative feedback receptors and turn the allergic off.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6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 H</a:t>
            </a:r>
            <a:r>
              <a:rPr lang="en-GB" baseline="-25000" dirty="0"/>
              <a:t>2</a:t>
            </a:r>
            <a:r>
              <a:rPr lang="en-GB" dirty="0"/>
              <a:t> receptors also exclusively activate the acid-producing, parietal cells of the stomach lining.</a:t>
            </a:r>
            <a:endParaRPr lang="en-US" dirty="0"/>
          </a:p>
          <a:p>
            <a:pPr lvl="0"/>
            <a:r>
              <a:rPr lang="en-GB" dirty="0"/>
              <a:t>And H</a:t>
            </a:r>
            <a:r>
              <a:rPr lang="en-GB" baseline="-25000" dirty="0"/>
              <a:t>3</a:t>
            </a:r>
            <a:r>
              <a:rPr lang="en-GB" dirty="0"/>
              <a:t> receptor appears to exist only in the central nervous system. When stimulated, they control the release of neurotransmitters like GABA, acetyl </a:t>
            </a:r>
            <a:r>
              <a:rPr lang="en-GB" dirty="0" smtClean="0"/>
              <a:t>choline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z="3600"/>
              <a:t>Effects of histamine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772400" cy="4114800"/>
          </a:xfrm>
        </p:spPr>
        <p:txBody>
          <a:bodyPr>
            <a:noAutofit/>
          </a:bodyPr>
          <a:lstStyle/>
          <a:p>
            <a:r>
              <a:rPr lang="en-US" sz="2800" dirty="0"/>
              <a:t>Decreased peripheral vascular resistance (mediated by H1 and H2) ( flushing, headache!)</a:t>
            </a:r>
          </a:p>
          <a:p>
            <a:r>
              <a:rPr lang="en-US" sz="2800" dirty="0"/>
              <a:t>Increased vascular permeability, especially </a:t>
            </a:r>
            <a:r>
              <a:rPr lang="en-US" sz="2800" dirty="0" smtClean="0"/>
              <a:t>post capillaries</a:t>
            </a:r>
            <a:r>
              <a:rPr lang="en-US" sz="2800" dirty="0"/>
              <a:t>, local edema (H1)</a:t>
            </a:r>
          </a:p>
          <a:p>
            <a:r>
              <a:rPr lang="en-US" sz="2800" dirty="0"/>
              <a:t>Stimulation of nerve endings (pain</a:t>
            </a:r>
            <a:r>
              <a:rPr lang="en-US" sz="2800" dirty="0" smtClean="0"/>
              <a:t>!)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Anaphylaxis  (HI)which is characterized by Decreased </a:t>
            </a:r>
            <a:r>
              <a:rPr lang="en-US" sz="2800" dirty="0"/>
              <a:t>blood </a:t>
            </a:r>
            <a:r>
              <a:rPr lang="en-US" sz="2800" dirty="0" smtClean="0"/>
              <a:t>pressure, Decreased </a:t>
            </a:r>
            <a:r>
              <a:rPr lang="en-US" sz="2800" dirty="0"/>
              <a:t>cardiac </a:t>
            </a:r>
            <a:r>
              <a:rPr lang="en-US" sz="2800" dirty="0" smtClean="0"/>
              <a:t>output, Bronchoconstriction </a:t>
            </a:r>
            <a:r>
              <a:rPr lang="en-US" sz="2800" dirty="0"/>
              <a:t>and increased pulmonary </a:t>
            </a:r>
            <a:r>
              <a:rPr lang="en-US" sz="2800" dirty="0" smtClean="0"/>
              <a:t>secretions </a:t>
            </a:r>
            <a:r>
              <a:rPr lang="en-US" sz="2800" dirty="0" err="1" smtClean="0"/>
              <a:t>Pruritis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793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Prostaglandins(PGE 2 )produced by COX -2 ,are responsible for pain , fever and inflammation, whereas  those from COX-1 (PGE1) have protective effect on the stomach lining</a:t>
            </a:r>
          </a:p>
          <a:p>
            <a:r>
              <a:rPr lang="en-US" dirty="0" smtClean="0"/>
              <a:t>Most NSAIDs block both COX-1 and COX-2 and although they relieve pain and inflammation, may cause peptic ulcers. NSAIDS have been introduced which inhibit COX-2 only and may be less likely to cause stomach ulceration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3600"/>
              <a:t>Effects of histamine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Decreased peripheral vascular resistance (mediated by H1 and H2) ( flushing, headache!)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Increased vascular permeability, especially </a:t>
            </a:r>
            <a:r>
              <a:rPr lang="en-US" sz="2800" dirty="0" err="1"/>
              <a:t>postcapillaries</a:t>
            </a:r>
            <a:r>
              <a:rPr lang="en-US" sz="2800" dirty="0"/>
              <a:t>, local edema (H1)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Stimulation of nerve endings (pain!)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Tachycardia, direct (H2) and reflex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Increased gastric acid secretion (H2) and GI motility (H1</a:t>
            </a:r>
            <a:r>
              <a:rPr lang="en-US" sz="28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z="3200" b="1" dirty="0"/>
              <a:t>Three mechanistically different approaches to minimize histamine reactions</a:t>
            </a:r>
            <a:endParaRPr lang="en-US" b="1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Physiological antagonism (e.g., epinephrine)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Inhibit the release of histamine (e.g., </a:t>
            </a:r>
            <a:r>
              <a:rPr lang="en-US" dirty="0" err="1"/>
              <a:t>cromolyn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dirty="0"/>
              <a:t>Pharmacological antagonism (antihistamines</a:t>
            </a:r>
            <a:r>
              <a:rPr lang="en-US" dirty="0" smtClean="0"/>
              <a:t>)=</a:t>
            </a:r>
          </a:p>
          <a:p>
            <a:pPr marL="0" indent="0">
              <a:buNone/>
            </a:pPr>
            <a:r>
              <a:rPr lang="en-US" dirty="0" smtClean="0"/>
              <a:t>By inhibiting action of histamine on H1 receptors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Cromolyn (Intal®)</a:t>
            </a:r>
            <a:br>
              <a:rPr lang="en-US" sz="3600"/>
            </a:br>
            <a:endParaRPr lang="en-US" sz="36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Indications: </a:t>
            </a:r>
          </a:p>
          <a:p>
            <a:pPr lvl="1"/>
            <a:r>
              <a:rPr lang="en-US" sz="2400" dirty="0"/>
              <a:t>Adjunct in treatment of severe perennial asthma</a:t>
            </a:r>
          </a:p>
          <a:p>
            <a:pPr lvl="1"/>
            <a:r>
              <a:rPr lang="en-US" sz="2400" dirty="0"/>
              <a:t>Prevention and treatment of allergic rhinitis</a:t>
            </a:r>
          </a:p>
          <a:p>
            <a:pPr lvl="1"/>
            <a:r>
              <a:rPr lang="en-US" sz="2400" dirty="0"/>
              <a:t>Prevention of exercise induced </a:t>
            </a:r>
            <a:r>
              <a:rPr lang="en-US" sz="2400" dirty="0" smtClean="0"/>
              <a:t>bronchospasm</a:t>
            </a:r>
            <a:endParaRPr lang="en-US" sz="2400" dirty="0"/>
          </a:p>
          <a:p>
            <a:pPr lvl="1"/>
            <a:r>
              <a:rPr lang="en-US" sz="2400" dirty="0"/>
              <a:t>Allergic ocular </a:t>
            </a:r>
            <a:r>
              <a:rPr lang="en-US" sz="2400" dirty="0" smtClean="0"/>
              <a:t>disorders</a:t>
            </a:r>
            <a:endParaRPr lang="en-US" sz="2400" dirty="0"/>
          </a:p>
          <a:p>
            <a:r>
              <a:rPr lang="en-US" sz="2800" dirty="0"/>
              <a:t>Contraindications</a:t>
            </a:r>
          </a:p>
          <a:p>
            <a:pPr lvl="1"/>
            <a:r>
              <a:rPr lang="en-US" sz="2400" dirty="0"/>
              <a:t>Acute asthma</a:t>
            </a:r>
          </a:p>
          <a:p>
            <a:pPr lvl="1"/>
            <a:r>
              <a:rPr lang="en-US" sz="2400" dirty="0"/>
              <a:t>Bronchospasm</a:t>
            </a:r>
          </a:p>
        </p:txBody>
      </p:sp>
    </p:spTree>
    <p:extLst>
      <p:ext uri="{BB962C8B-B14F-4D97-AF65-F5344CB8AC3E}">
        <p14:creationId xmlns:p14="http://schemas.microsoft.com/office/powerpoint/2010/main" val="20327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838200"/>
          </a:xfrm>
        </p:spPr>
        <p:txBody>
          <a:bodyPr/>
          <a:lstStyle/>
          <a:p>
            <a:r>
              <a:rPr lang="en-US" sz="3200" dirty="0"/>
              <a:t> disodium </a:t>
            </a:r>
            <a:r>
              <a:rPr lang="en-US" sz="3200" dirty="0" err="1"/>
              <a:t>cromoglycate</a:t>
            </a:r>
            <a:r>
              <a:rPr lang="en-US" sz="3200" dirty="0"/>
              <a:t> (</a:t>
            </a:r>
            <a:r>
              <a:rPr lang="en-US" sz="3200" dirty="0" err="1"/>
              <a:t>cromolyn</a:t>
            </a:r>
            <a:r>
              <a:rPr lang="en-US" sz="3200" dirty="0"/>
              <a:t>, </a:t>
            </a:r>
            <a:r>
              <a:rPr lang="en-US" sz="3200" dirty="0" err="1"/>
              <a:t>Intal</a:t>
            </a:r>
            <a:r>
              <a:rPr lang="en-US" sz="3200" dirty="0"/>
              <a:t>®)</a:t>
            </a:r>
            <a:endParaRPr lang="en-US" sz="3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219200"/>
            <a:ext cx="7772400" cy="4114800"/>
          </a:xfrm>
        </p:spPr>
        <p:txBody>
          <a:bodyPr>
            <a:noAutofit/>
          </a:bodyPr>
          <a:lstStyle/>
          <a:p>
            <a:r>
              <a:rPr lang="en-US" dirty="0"/>
              <a:t>Decreases histamine release from mast </a:t>
            </a:r>
            <a:r>
              <a:rPr lang="en-US" dirty="0" smtClean="0"/>
              <a:t>cells</a:t>
            </a:r>
            <a:endParaRPr lang="en-US" dirty="0"/>
          </a:p>
          <a:p>
            <a:r>
              <a:rPr lang="en-US" dirty="0"/>
              <a:t>Administration: inhalation of nebulized solution</a:t>
            </a:r>
            <a:br>
              <a:rPr lang="en-US" dirty="0"/>
            </a:br>
            <a:r>
              <a:rPr lang="en-US" dirty="0"/>
              <a:t>(formerly powder, irritating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May be useful in prophylaxis of histamine release, but does not antagonize the effects of </a:t>
            </a:r>
            <a:r>
              <a:rPr lang="en-US" dirty="0" smtClean="0"/>
              <a:t>histamine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Classification of anti-histamine1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 1.First </a:t>
            </a:r>
            <a:r>
              <a:rPr lang="en-US" dirty="0"/>
              <a:t>generation</a:t>
            </a:r>
          </a:p>
          <a:p>
            <a:pPr marL="0" lvl="0" indent="0">
              <a:buNone/>
            </a:pPr>
            <a:r>
              <a:rPr lang="en-US" dirty="0" smtClean="0"/>
              <a:t> 2.Second generation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First generation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They produce sedation</a:t>
            </a:r>
            <a:r>
              <a:rPr lang="en-US" b="1" dirty="0"/>
              <a:t> </a:t>
            </a:r>
            <a:r>
              <a:rPr lang="en-US" b="1" dirty="0" smtClean="0"/>
              <a:t> and include:</a:t>
            </a:r>
            <a:endParaRPr lang="en-US" dirty="0"/>
          </a:p>
          <a:p>
            <a:pPr lvl="0"/>
            <a:r>
              <a:rPr lang="en-GB" b="1" dirty="0"/>
              <a:t>  </a:t>
            </a:r>
            <a:r>
              <a:rPr lang="en-GB" b="1" dirty="0" err="1"/>
              <a:t>Aminoalkylethers</a:t>
            </a:r>
            <a:r>
              <a:rPr lang="en-GB" dirty="0"/>
              <a:t>. Ex. Diphenhydramine</a:t>
            </a:r>
            <a:endParaRPr lang="en-US" dirty="0"/>
          </a:p>
          <a:p>
            <a:pPr lvl="0"/>
            <a:r>
              <a:rPr lang="en-GB" b="1" dirty="0" err="1"/>
              <a:t>Ethylenediamines</a:t>
            </a:r>
            <a:r>
              <a:rPr lang="en-GB" b="1" dirty="0"/>
              <a:t>. </a:t>
            </a:r>
            <a:r>
              <a:rPr lang="en-GB" dirty="0"/>
              <a:t>Ex </a:t>
            </a:r>
            <a:r>
              <a:rPr lang="en-GB" dirty="0" err="1"/>
              <a:t>Tripelennamine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b="1" dirty="0" err="1"/>
              <a:t>Propylamine</a:t>
            </a:r>
            <a:r>
              <a:rPr lang="en-GB" b="1" dirty="0"/>
              <a:t> derivatives. </a:t>
            </a:r>
            <a:r>
              <a:rPr lang="en-GB" dirty="0"/>
              <a:t>Ex. </a:t>
            </a:r>
            <a:r>
              <a:rPr lang="en-GB" dirty="0" err="1"/>
              <a:t>Chlorpheniramine</a:t>
            </a:r>
            <a:r>
              <a:rPr lang="en-GB" dirty="0"/>
              <a:t> ( </a:t>
            </a:r>
            <a:r>
              <a:rPr lang="en-GB" dirty="0" err="1"/>
              <a:t>piriton</a:t>
            </a:r>
            <a:r>
              <a:rPr lang="en-GB" dirty="0"/>
              <a:t>)</a:t>
            </a:r>
            <a:endParaRPr lang="en-US" dirty="0"/>
          </a:p>
          <a:p>
            <a:pPr lvl="0"/>
            <a:r>
              <a:rPr lang="en-GB" b="1" dirty="0"/>
              <a:t>Phenothiazine derivatives. </a:t>
            </a:r>
            <a:r>
              <a:rPr lang="en-GB" dirty="0"/>
              <a:t>Ex. Promethazine</a:t>
            </a:r>
            <a:endParaRPr lang="en-US" dirty="0"/>
          </a:p>
          <a:p>
            <a:pPr lvl="0"/>
            <a:r>
              <a:rPr lang="en-GB" b="1" dirty="0" err="1"/>
              <a:t>Piperazine</a:t>
            </a:r>
            <a:r>
              <a:rPr lang="en-GB" b="1" dirty="0"/>
              <a:t> derivatives. </a:t>
            </a:r>
            <a:r>
              <a:rPr lang="en-GB" dirty="0" err="1"/>
              <a:t>Cyclizine</a:t>
            </a:r>
            <a:r>
              <a:rPr lang="en-GB" dirty="0"/>
              <a:t>,</a:t>
            </a:r>
            <a:endParaRPr lang="en-US" dirty="0"/>
          </a:p>
          <a:p>
            <a:pPr lvl="0"/>
            <a:r>
              <a:rPr lang="en-GB" b="1" dirty="0" err="1"/>
              <a:t>Debenzocycloheptenes</a:t>
            </a:r>
            <a:r>
              <a:rPr lang="en-GB" b="1" dirty="0"/>
              <a:t>. </a:t>
            </a:r>
            <a:r>
              <a:rPr lang="en-GB" dirty="0" err="1"/>
              <a:t>Cyproheptadine</a:t>
            </a:r>
            <a:endParaRPr lang="en-US" dirty="0"/>
          </a:p>
          <a:p>
            <a:pPr lvl="0"/>
            <a:r>
              <a:rPr lang="en-GB" b="1" dirty="0"/>
              <a:t>Miscellaneous drugs. </a:t>
            </a:r>
            <a:r>
              <a:rPr lang="en-GB" dirty="0" err="1"/>
              <a:t>Diphenyl</a:t>
            </a:r>
            <a:r>
              <a:rPr lang="en-GB" dirty="0"/>
              <a:t> </a:t>
            </a:r>
            <a:r>
              <a:rPr lang="en-GB" dirty="0" err="1"/>
              <a:t>pyraline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6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General properties of </a:t>
            </a:r>
            <a:r>
              <a:rPr lang="en-US" sz="3600" b="1" dirty="0" smtClean="0"/>
              <a:t>H1 </a:t>
            </a:r>
            <a:r>
              <a:rPr lang="en-US" sz="3600" b="1" dirty="0"/>
              <a:t>antihistamines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Mode of action </a:t>
            </a:r>
            <a:r>
              <a:rPr lang="en-US" sz="2800" dirty="0" smtClean="0"/>
              <a:t>:They act by competing  with histamine for histamine 1 receptor sites on the effector cells  hence relieving the effects of  histamine . Its  anticholinergic action gives a dying effects on the nasal mucosa</a:t>
            </a:r>
          </a:p>
          <a:p>
            <a:r>
              <a:rPr lang="en-US" sz="2800" dirty="0" smtClean="0"/>
              <a:t>They penetrate  BBB hence  causes  CNS  side effects</a:t>
            </a:r>
            <a:endParaRPr lang="en-US" sz="2800" dirty="0"/>
          </a:p>
          <a:p>
            <a:r>
              <a:rPr lang="en-US" sz="2800" dirty="0"/>
              <a:t>Well absorbed</a:t>
            </a:r>
          </a:p>
          <a:p>
            <a:r>
              <a:rPr lang="en-US" sz="2800" dirty="0"/>
              <a:t>Metabolized in the </a:t>
            </a:r>
            <a:r>
              <a:rPr lang="en-US" sz="2800" dirty="0" smtClean="0"/>
              <a:t>liver , Half </a:t>
            </a:r>
            <a:r>
              <a:rPr lang="en-US" sz="2800" dirty="0"/>
              <a:t>life about 5-6 </a:t>
            </a:r>
            <a:r>
              <a:rPr lang="en-US" sz="2800" dirty="0" smtClean="0"/>
              <a:t>hours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964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 USES (indications ) of antihistamines </a:t>
            </a:r>
            <a:endParaRPr lang="en-US" dirty="0"/>
          </a:p>
          <a:p>
            <a:pPr lvl="0"/>
            <a:r>
              <a:rPr lang="en-US" sz="3300" dirty="0"/>
              <a:t>Use </a:t>
            </a:r>
            <a:r>
              <a:rPr lang="en-US" sz="3300" dirty="0" smtClean="0"/>
              <a:t>to </a:t>
            </a:r>
            <a:r>
              <a:rPr lang="en-US" sz="3300" dirty="0"/>
              <a:t>treat allergic reactions  ( itching, running nose or rhinitis, and sneezing , allergic </a:t>
            </a:r>
            <a:r>
              <a:rPr lang="en-US" sz="3300" dirty="0" err="1"/>
              <a:t>dermatoses</a:t>
            </a:r>
            <a:r>
              <a:rPr lang="en-US" sz="3300" dirty="0" smtClean="0"/>
              <a:t>)</a:t>
            </a:r>
          </a:p>
          <a:p>
            <a:pPr lvl="0"/>
            <a:r>
              <a:rPr lang="en-US" sz="3300" dirty="0" smtClean="0"/>
              <a:t> In Rx of Anaphylaxis</a:t>
            </a:r>
            <a:endParaRPr lang="en-US" sz="3300" dirty="0"/>
          </a:p>
          <a:p>
            <a:pPr lvl="0"/>
            <a:r>
              <a:rPr lang="en-US" sz="3300" dirty="0" smtClean="0"/>
              <a:t> </a:t>
            </a:r>
            <a:r>
              <a:rPr lang="en-US" sz="3300" dirty="0"/>
              <a:t>Prophylactic for motion sickness </a:t>
            </a:r>
            <a:r>
              <a:rPr lang="en-US" sz="3300" dirty="0" err="1"/>
              <a:t>eg</a:t>
            </a:r>
            <a:r>
              <a:rPr lang="en-US" sz="3300" dirty="0"/>
              <a:t> promethazine</a:t>
            </a:r>
          </a:p>
          <a:p>
            <a:pPr lvl="0"/>
            <a:r>
              <a:rPr lang="en-US" sz="3300" dirty="0" smtClean="0"/>
              <a:t>Antitussive-diphenhydramine</a:t>
            </a:r>
          </a:p>
          <a:p>
            <a:r>
              <a:rPr lang="en-US" sz="3300" dirty="0"/>
              <a:t>Prevention of </a:t>
            </a:r>
            <a:r>
              <a:rPr lang="en-US" sz="3300" dirty="0" smtClean="0"/>
              <a:t>Nausea &amp; Vomiting </a:t>
            </a:r>
            <a:endParaRPr lang="en-US" sz="3300" dirty="0"/>
          </a:p>
          <a:p>
            <a:pPr lvl="0"/>
            <a:r>
              <a:rPr lang="en-US" sz="3300" dirty="0"/>
              <a:t>To promote </a:t>
            </a:r>
            <a:r>
              <a:rPr lang="en-US" sz="3300" dirty="0" smtClean="0"/>
              <a:t>sedation </a:t>
            </a:r>
            <a:r>
              <a:rPr lang="en-US" sz="3300" dirty="0" err="1" smtClean="0"/>
              <a:t>esp</a:t>
            </a:r>
            <a:r>
              <a:rPr lang="en-US" sz="3300" dirty="0" smtClean="0"/>
              <a:t> before and after surgery</a:t>
            </a:r>
          </a:p>
          <a:p>
            <a:pPr lvl="0"/>
            <a:r>
              <a:rPr lang="en-US" sz="3300" dirty="0"/>
              <a:t>Adjunct to pain meds  (esp. </a:t>
            </a:r>
            <a:r>
              <a:rPr lang="en-US" sz="3300" dirty="0" smtClean="0"/>
              <a:t>hydroxyzine)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2255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Side effects include</a:t>
            </a:r>
            <a:r>
              <a:rPr lang="en-US" dirty="0"/>
              <a:t>: sedation, dizziness, and fatigue headache, nausea &amp; vomiting</a:t>
            </a:r>
            <a:br>
              <a:rPr lang="en-US" dirty="0"/>
            </a:br>
            <a:r>
              <a:rPr lang="en-US" dirty="0" smtClean="0"/>
              <a:t>cough, constipation</a:t>
            </a:r>
            <a:r>
              <a:rPr lang="en-US" dirty="0"/>
              <a:t>, diarrhea dry mouth, blurred vision, urinary </a:t>
            </a:r>
            <a:r>
              <a:rPr lang="en-US" dirty="0" smtClean="0"/>
              <a:t>retention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Chlorpheniramine</a:t>
            </a:r>
            <a:r>
              <a:rPr lang="en-US" b="1" dirty="0" smtClean="0">
                <a:solidFill>
                  <a:srgbClr val="FF0000"/>
                </a:solidFill>
              </a:rPr>
              <a:t> ( </a:t>
            </a:r>
            <a:r>
              <a:rPr lang="en-US" b="1" dirty="0" err="1" smtClean="0">
                <a:solidFill>
                  <a:srgbClr val="FF0000"/>
                </a:solidFill>
              </a:rPr>
              <a:t>piriton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Dose  adult  4mg every 4-6 hours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Indications : Relief of allergic reactions , emergency treatment of anaphylactic shock</a:t>
            </a:r>
          </a:p>
        </p:txBody>
      </p:sp>
    </p:spTree>
    <p:extLst>
      <p:ext uri="{BB962C8B-B14F-4D97-AF65-F5344CB8AC3E}">
        <p14:creationId xmlns:p14="http://schemas.microsoft.com/office/powerpoint/2010/main" val="42130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Second generation anti histamine 1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/>
              <a:t>second-generation antihistamines bind only to peripheral H1 receptors, and reduce allergic response with little or no </a:t>
            </a:r>
            <a:r>
              <a:rPr lang="en-GB" dirty="0" smtClean="0"/>
              <a:t>sedation</a:t>
            </a:r>
            <a:r>
              <a:rPr lang="en-GB" dirty="0"/>
              <a:t> </a:t>
            </a:r>
            <a:r>
              <a:rPr lang="en-GB" dirty="0" smtClean="0"/>
              <a:t>because they poorly cross the BBB</a:t>
            </a:r>
          </a:p>
          <a:p>
            <a:r>
              <a:rPr lang="en-GB" dirty="0" smtClean="0"/>
              <a:t>They also cause less anti cholinergic side effects</a:t>
            </a:r>
          </a:p>
          <a:p>
            <a:r>
              <a:rPr lang="en-GB" dirty="0" smtClean="0"/>
              <a:t>They generally long acting </a:t>
            </a:r>
            <a:endParaRPr lang="en-US" dirty="0"/>
          </a:p>
          <a:p>
            <a:r>
              <a:rPr lang="en-GB" dirty="0"/>
              <a:t>Ex: Cetirizine, </a:t>
            </a:r>
            <a:r>
              <a:rPr lang="en-GB" dirty="0" err="1"/>
              <a:t>loratidine</a:t>
            </a:r>
            <a:r>
              <a:rPr lang="en-GB" dirty="0"/>
              <a:t>, </a:t>
            </a:r>
            <a:r>
              <a:rPr lang="en-GB" dirty="0" smtClean="0"/>
              <a:t>fexofenadine, </a:t>
            </a:r>
            <a:r>
              <a:rPr lang="en-GB" dirty="0" err="1" smtClean="0"/>
              <a:t>desloratadine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  </a:t>
            </a:r>
            <a:r>
              <a:rPr lang="en-GB" b="1" dirty="0" smtClean="0"/>
              <a:t> </a:t>
            </a:r>
            <a:r>
              <a:rPr lang="en-GB" b="1" dirty="0" err="1" smtClean="0"/>
              <a:t>Cetrizine</a:t>
            </a:r>
            <a:r>
              <a:rPr lang="en-GB" b="1" dirty="0" smtClean="0"/>
              <a:t> </a:t>
            </a:r>
            <a:r>
              <a:rPr lang="en-GB" dirty="0" smtClean="0"/>
              <a:t>: Indications – relief of allergic conditions such allergic </a:t>
            </a:r>
            <a:r>
              <a:rPr lang="en-GB" dirty="0" err="1" smtClean="0"/>
              <a:t>rhinitis,,conjunctivitis</a:t>
            </a:r>
            <a:r>
              <a:rPr lang="en-GB" dirty="0" smtClean="0"/>
              <a:t>, and chronic </a:t>
            </a:r>
            <a:r>
              <a:rPr lang="en-GB" dirty="0" err="1" smtClean="0"/>
              <a:t>urticaria</a:t>
            </a:r>
            <a:r>
              <a:rPr lang="en-GB" dirty="0" smtClean="0"/>
              <a:t>. </a:t>
            </a:r>
            <a:r>
              <a:rPr lang="en-GB" b="1" dirty="0" smtClean="0"/>
              <a:t>Adult  dose 10 mg OD or 5mg BD  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australianprescriber.com/upload/issue_files/2302_360_1.gif"/>
          <p:cNvPicPr>
            <a:picLocks noChangeAspect="1" noChangeArrowheads="1"/>
          </p:cNvPicPr>
          <p:nvPr/>
        </p:nvPicPr>
        <p:blipFill>
          <a:blip r:embed="rId2"/>
          <a:srcRect b="16931"/>
          <a:stretch>
            <a:fillRect/>
          </a:stretch>
        </p:blipFill>
        <p:spPr bwMode="auto">
          <a:xfrm>
            <a:off x="1503904" y="457200"/>
            <a:ext cx="6047619" cy="56967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8275428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Classifications of NSAIDS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   A</a:t>
            </a:r>
            <a:r>
              <a:rPr lang="en-US" sz="2800" b="1" dirty="0">
                <a:solidFill>
                  <a:srgbClr val="FF0000"/>
                </a:solidFill>
              </a:rPr>
              <a:t>. </a:t>
            </a:r>
            <a:r>
              <a:rPr lang="en-US" sz="2800" dirty="0">
                <a:solidFill>
                  <a:srgbClr val="FF0000"/>
                </a:solidFill>
              </a:rPr>
              <a:t>Non- selective COX inhibitor)</a:t>
            </a:r>
          </a:p>
          <a:p>
            <a:pPr marL="0" indent="0">
              <a:buNone/>
            </a:pPr>
            <a:r>
              <a:rPr lang="en-US" sz="2800" dirty="0" smtClean="0"/>
              <a:t> 1.</a:t>
            </a:r>
            <a:r>
              <a:rPr lang="en-US" sz="2800" b="1" dirty="0" smtClean="0"/>
              <a:t> </a:t>
            </a:r>
            <a:r>
              <a:rPr lang="en-US" sz="2800" b="1" dirty="0"/>
              <a:t>Salicylates </a:t>
            </a:r>
            <a:r>
              <a:rPr lang="en-US" sz="2800" dirty="0"/>
              <a:t>- Aspirin</a:t>
            </a:r>
          </a:p>
          <a:p>
            <a:pPr marL="0" indent="0">
              <a:buNone/>
            </a:pPr>
            <a:r>
              <a:rPr lang="en-US" sz="2800" dirty="0" smtClean="0"/>
              <a:t> 2. </a:t>
            </a:r>
            <a:r>
              <a:rPr lang="en-US" sz="2800" b="1" dirty="0" err="1"/>
              <a:t>Pyrazolone</a:t>
            </a:r>
            <a:r>
              <a:rPr lang="en-US" sz="2800" b="1" dirty="0"/>
              <a:t> derivative </a:t>
            </a:r>
            <a:r>
              <a:rPr lang="en-US" sz="2800" dirty="0"/>
              <a:t>- </a:t>
            </a:r>
            <a:r>
              <a:rPr lang="en-US" sz="2800" dirty="0" err="1"/>
              <a:t>Phenylbutazone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b="1" dirty="0" smtClean="0"/>
              <a:t>3.Indole </a:t>
            </a:r>
            <a:r>
              <a:rPr lang="en-US" sz="2800" b="1" dirty="0"/>
              <a:t>derivatives </a:t>
            </a:r>
            <a:r>
              <a:rPr lang="en-US" sz="2800" dirty="0"/>
              <a:t>– </a:t>
            </a:r>
            <a:r>
              <a:rPr lang="en-US" sz="2800" dirty="0" err="1"/>
              <a:t>Indomethacine</a:t>
            </a:r>
            <a:r>
              <a:rPr lang="en-US" sz="2800" dirty="0"/>
              <a:t>, </a:t>
            </a:r>
            <a:r>
              <a:rPr lang="en-US" sz="2800" dirty="0" err="1" smtClean="0"/>
              <a:t>sulindac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4. </a:t>
            </a:r>
            <a:r>
              <a:rPr lang="en-US" sz="2800" b="1" dirty="0"/>
              <a:t>Propionic acid derivatives- </a:t>
            </a:r>
            <a:r>
              <a:rPr lang="en-US" sz="2800" dirty="0"/>
              <a:t>Ibuprofen, </a:t>
            </a:r>
            <a:r>
              <a:rPr lang="en-US" sz="2800" dirty="0" err="1"/>
              <a:t>fenorofen</a:t>
            </a:r>
            <a:r>
              <a:rPr lang="en-US" sz="2800" dirty="0"/>
              <a:t>, naproxen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b="1" dirty="0" smtClean="0"/>
              <a:t>5.Anthranilic </a:t>
            </a:r>
            <a:r>
              <a:rPr lang="en-US" sz="2800" b="1" dirty="0"/>
              <a:t>acid derivatives </a:t>
            </a:r>
            <a:r>
              <a:rPr lang="en-US" sz="2800" dirty="0"/>
              <a:t>(</a:t>
            </a:r>
            <a:r>
              <a:rPr lang="en-US" sz="2800" dirty="0" err="1"/>
              <a:t>fenamates</a:t>
            </a:r>
            <a:r>
              <a:rPr lang="en-US" sz="2800" dirty="0"/>
              <a:t>) - </a:t>
            </a:r>
            <a:r>
              <a:rPr lang="en-US" sz="2800" dirty="0" smtClean="0"/>
              <a:t> </a:t>
            </a:r>
            <a:r>
              <a:rPr lang="en-US" sz="2800" dirty="0" err="1" smtClean="0"/>
              <a:t>Mefenamic</a:t>
            </a:r>
            <a:r>
              <a:rPr lang="en-US" sz="2800" dirty="0" smtClean="0"/>
              <a:t> </a:t>
            </a:r>
            <a:r>
              <a:rPr lang="en-US" sz="2800" dirty="0"/>
              <a:t>acid, </a:t>
            </a:r>
            <a:r>
              <a:rPr lang="en-US" sz="2800" dirty="0" err="1"/>
              <a:t>flufenamic</a:t>
            </a:r>
            <a:r>
              <a:rPr lang="en-US" sz="2800" dirty="0"/>
              <a:t> acid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b="1" dirty="0" smtClean="0"/>
              <a:t>6.Aryl </a:t>
            </a:r>
            <a:r>
              <a:rPr lang="en-US" sz="2800" b="1" dirty="0"/>
              <a:t>acetic acid derivatives </a:t>
            </a:r>
            <a:r>
              <a:rPr lang="en-US" sz="2800" dirty="0"/>
              <a:t>– </a:t>
            </a:r>
            <a:r>
              <a:rPr lang="en-US" sz="2800" dirty="0" err="1"/>
              <a:t>Diclofenac</a:t>
            </a:r>
            <a:r>
              <a:rPr lang="en-US" sz="2800" dirty="0"/>
              <a:t>, Ketorolac</a:t>
            </a:r>
          </a:p>
          <a:p>
            <a:pPr marL="0" indent="0">
              <a:buNone/>
            </a:pPr>
            <a:r>
              <a:rPr lang="en-US" sz="2800" dirty="0" smtClean="0"/>
              <a:t> 7. </a:t>
            </a:r>
            <a:r>
              <a:rPr lang="en-US" sz="2800" b="1" dirty="0" err="1"/>
              <a:t>Oxicams</a:t>
            </a:r>
            <a:r>
              <a:rPr lang="en-US" sz="2800" b="1" dirty="0"/>
              <a:t> derivatives </a:t>
            </a:r>
            <a:r>
              <a:rPr lang="en-US" sz="2800" dirty="0"/>
              <a:t>– </a:t>
            </a:r>
            <a:r>
              <a:rPr lang="en-US" sz="2800" dirty="0" err="1"/>
              <a:t>Piroxicam</a:t>
            </a:r>
            <a:r>
              <a:rPr lang="en-US" sz="2800" dirty="0"/>
              <a:t>, meloxicam, </a:t>
            </a:r>
            <a:r>
              <a:rPr lang="en-US" sz="2800" dirty="0" smtClean="0"/>
              <a:t>   </a:t>
            </a:r>
            <a:r>
              <a:rPr lang="en-US" sz="2800" dirty="0" err="1" smtClean="0"/>
              <a:t>tenoxicam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USES:</a:t>
            </a:r>
            <a:r>
              <a:rPr lang="en-US" sz="2800" dirty="0"/>
              <a:t> anti-inflammation, analgesia, antipyretic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38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en-US" b="1" cap="none" smtClean="0">
                <a:solidFill>
                  <a:srgbClr val="953735"/>
                </a:solidFill>
              </a:rPr>
              <a:t>NON- SLECTIVE -NON -STEROIDAL ANTI-INFLAMMATORY DRUGS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286000"/>
            <a:ext cx="7467600" cy="3352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Are group of drugs that share in common the capacity to induce:</a:t>
            </a:r>
          </a:p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Analgesic effect.</a:t>
            </a:r>
          </a:p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Antipyretic effect.</a:t>
            </a:r>
          </a:p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Anti-inflammatory effect.</a:t>
            </a:r>
          </a:p>
          <a:p>
            <a:pPr eaLnBrk="1" hangingPunct="1"/>
            <a:r>
              <a:rPr lang="en-US" b="1" dirty="0" smtClean="0">
                <a:solidFill>
                  <a:srgbClr val="0070C0"/>
                </a:solidFill>
              </a:rPr>
              <a:t>Antiplatelet effect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50" name="Picture 2" descr="C:\Users\Mido\AppData\Local\Microsoft\Windows\Temporary Internet Files\Content.IE5\YE162FU6\MCj0384172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914400"/>
            <a:ext cx="1538288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82923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Acetylsalicylic acid  (Aspirin)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Mode of action:  </a:t>
            </a:r>
            <a:r>
              <a:rPr lang="en-US" b="1" dirty="0" smtClean="0"/>
              <a:t>It inhibit cyclooxygenase enzyme 1 and cox 2    that is required for conversion of arachnoid acid to prostaglandins  1 and 2 respectively ,Thus preventing  platelets  aggregations and thromboxane  , relieving pain, inflammation and fever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Uses/indications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Mild to moderate pain, fever, Rheumatic fever, Rheumatoid arthritis, osteoarthritis, </a:t>
            </a:r>
            <a:r>
              <a:rPr lang="en-US" b="1" dirty="0" smtClean="0"/>
              <a:t>reducing </a:t>
            </a:r>
            <a:r>
              <a:rPr lang="en-US" b="1" dirty="0"/>
              <a:t>the risk of </a:t>
            </a:r>
            <a:r>
              <a:rPr lang="en-US" b="1" dirty="0" smtClean="0"/>
              <a:t> and RX myocardial </a:t>
            </a:r>
            <a:r>
              <a:rPr lang="en-US" b="1" dirty="0"/>
              <a:t>infarction</a:t>
            </a:r>
          </a:p>
          <a:p>
            <a:pPr>
              <a:buFontTx/>
              <a:buChar char="-"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Side effects: GI disturbance,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err="1" smtClean="0"/>
              <a:t>hypersesitivity</a:t>
            </a:r>
            <a:endParaRPr lang="en-US" b="1" dirty="0" smtClean="0"/>
          </a:p>
          <a:p>
            <a:r>
              <a:rPr lang="en-US" b="1" dirty="0" smtClean="0"/>
              <a:t>High doses and prolong used is associated with :</a:t>
            </a:r>
            <a:r>
              <a:rPr lang="en-US" b="1" dirty="0" err="1" smtClean="0"/>
              <a:t>salicylism</a:t>
            </a:r>
            <a:r>
              <a:rPr lang="en-US" b="1" dirty="0" smtClean="0"/>
              <a:t> </a:t>
            </a:r>
            <a:r>
              <a:rPr lang="en-US" b="1" dirty="0"/>
              <a:t>( ringing of ears (tinnitus), </a:t>
            </a:r>
            <a:r>
              <a:rPr lang="en-US" b="1" dirty="0" smtClean="0"/>
              <a:t>vertigo)</a:t>
            </a:r>
          </a:p>
          <a:p>
            <a:r>
              <a:rPr lang="en-US" b="1" dirty="0" smtClean="0"/>
              <a:t>Hyperthermia</a:t>
            </a:r>
          </a:p>
          <a:p>
            <a:r>
              <a:rPr lang="en-US" sz="2800" b="1" dirty="0" smtClean="0"/>
              <a:t>Gastric </a:t>
            </a:r>
            <a:r>
              <a:rPr lang="en-US" sz="2800" b="1" dirty="0"/>
              <a:t>ulceration &amp; </a:t>
            </a:r>
            <a:r>
              <a:rPr lang="en-US" sz="2800" b="1" dirty="0" smtClean="0"/>
              <a:t>bleeding</a:t>
            </a:r>
          </a:p>
          <a:p>
            <a:r>
              <a:rPr lang="en-US" sz="2800" b="1" dirty="0"/>
              <a:t>Reye's </a:t>
            </a:r>
            <a:r>
              <a:rPr lang="en-US" sz="2800" b="1" dirty="0" smtClean="0"/>
              <a:t>syndrome; with subsequent encephalopathy and hepatic injury in children below 18 years</a:t>
            </a:r>
            <a:endParaRPr lang="en-US" sz="2800" b="1" dirty="0"/>
          </a:p>
          <a:p>
            <a:endParaRPr lang="en-US" sz="2800" b="1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51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</a:rPr>
              <a:t>Contraindications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z="2800" b="1" dirty="0" smtClean="0"/>
              <a:t>Peptic ulcer</a:t>
            </a:r>
          </a:p>
          <a:p>
            <a:r>
              <a:rPr lang="en-US" sz="2800" b="1" dirty="0" smtClean="0"/>
              <a:t>Pregnancy</a:t>
            </a:r>
          </a:p>
          <a:p>
            <a:r>
              <a:rPr lang="en-US" sz="2800" b="1" dirty="0" smtClean="0"/>
              <a:t>Hemophilic patients</a:t>
            </a:r>
          </a:p>
          <a:p>
            <a:r>
              <a:rPr lang="en-US" sz="2800" b="1" dirty="0" smtClean="0"/>
              <a:t>Patients taking anticoagulants </a:t>
            </a:r>
            <a:r>
              <a:rPr lang="en-US" sz="2800" b="1" dirty="0" err="1" smtClean="0"/>
              <a:t>eg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warfarin,heparin</a:t>
            </a:r>
            <a:endParaRPr lang="en-US" sz="2800" b="1" dirty="0" smtClean="0"/>
          </a:p>
          <a:p>
            <a:r>
              <a:rPr lang="en-US" sz="2800" b="1" dirty="0" smtClean="0"/>
              <a:t>Children with viral infections</a:t>
            </a:r>
          </a:p>
          <a:p>
            <a:r>
              <a:rPr lang="en-US" sz="2800" b="1" dirty="0" smtClean="0"/>
              <a:t>Gout ( small doses )</a:t>
            </a:r>
          </a:p>
        </p:txBody>
      </p:sp>
    </p:spTree>
    <p:extLst>
      <p:ext uri="{BB962C8B-B14F-4D97-AF65-F5344CB8AC3E}">
        <p14:creationId xmlns:p14="http://schemas.microsoft.com/office/powerpoint/2010/main" val="30987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85452</TotalTime>
  <Words>1729</Words>
  <Application>Microsoft Office PowerPoint</Application>
  <PresentationFormat>On-screen Show (4:3)</PresentationFormat>
  <Paragraphs>219</Paragraphs>
  <Slides>38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ANALGESICS AND ANTIHISTAMINES</vt:lpstr>
      <vt:lpstr>Cont.</vt:lpstr>
      <vt:lpstr>Cont.</vt:lpstr>
      <vt:lpstr>PowerPoint Presentation</vt:lpstr>
      <vt:lpstr>Classifications of NSAIDS  </vt:lpstr>
      <vt:lpstr>NON- SLECTIVE -NON -STEROIDAL ANTI-INFLAMMATORY DRUGS</vt:lpstr>
      <vt:lpstr>Acetylsalicylic acid  (Aspirin)</vt:lpstr>
      <vt:lpstr>Cont.</vt:lpstr>
      <vt:lpstr>Contraindications </vt:lpstr>
      <vt:lpstr>Individual assignment</vt:lpstr>
      <vt:lpstr> B) Selective COX-2 inhibitors </vt:lpstr>
      <vt:lpstr>Clinical uses</vt:lpstr>
      <vt:lpstr>C) Aniline derivatives e.g. </vt:lpstr>
      <vt:lpstr>PARACETAMOL</vt:lpstr>
      <vt:lpstr>Adverse   Effects</vt:lpstr>
      <vt:lpstr>OPIOD ANALGESICs </vt:lpstr>
      <vt:lpstr>Cont.</vt:lpstr>
      <vt:lpstr>INDICATIONS OF OPIODS</vt:lpstr>
      <vt:lpstr>CONT.</vt:lpstr>
      <vt:lpstr>Cont.</vt:lpstr>
      <vt:lpstr>Cont.</vt:lpstr>
      <vt:lpstr>Morphine</vt:lpstr>
      <vt:lpstr>Cont.</vt:lpstr>
      <vt:lpstr>Cont.</vt:lpstr>
      <vt:lpstr>Cont.</vt:lpstr>
      <vt:lpstr> HISTAMINE &amp;ANTI-HISTAMINE DRUGS </vt:lpstr>
      <vt:lpstr>Cont.</vt:lpstr>
      <vt:lpstr>Cont.</vt:lpstr>
      <vt:lpstr>Effects of histamine</vt:lpstr>
      <vt:lpstr>Effects of histamine</vt:lpstr>
      <vt:lpstr>Three mechanistically different approaches to minimize histamine reactions</vt:lpstr>
      <vt:lpstr>Cromolyn (Intal®) </vt:lpstr>
      <vt:lpstr> disodium cromoglycate (cromolyn, Intal®)</vt:lpstr>
      <vt:lpstr>Classification of anti-histamine1 </vt:lpstr>
      <vt:lpstr>General properties of H1 antihistamines</vt:lpstr>
      <vt:lpstr>Cont.</vt:lpstr>
      <vt:lpstr>Cont.</vt:lpstr>
      <vt:lpstr>Second generation anti histamine 1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Analgesics </dc:title>
  <dc:creator>erick</dc:creator>
  <cp:lastModifiedBy>PROCUREMENT DEPT-PC</cp:lastModifiedBy>
  <cp:revision>48</cp:revision>
  <dcterms:created xsi:type="dcterms:W3CDTF">2016-11-24T08:53:57Z</dcterms:created>
  <dcterms:modified xsi:type="dcterms:W3CDTF">2022-01-27T12:25:50Z</dcterms:modified>
</cp:coreProperties>
</file>