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59" r:id="rId7"/>
    <p:sldId id="262" r:id="rId8"/>
    <p:sldId id="27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4" r:id="rId17"/>
    <p:sldId id="275" r:id="rId18"/>
    <p:sldId id="350" r:id="rId19"/>
    <p:sldId id="276" r:id="rId20"/>
    <p:sldId id="277" r:id="rId21"/>
    <p:sldId id="278" r:id="rId22"/>
    <p:sldId id="279" r:id="rId23"/>
    <p:sldId id="280" r:id="rId24"/>
    <p:sldId id="282" r:id="rId25"/>
    <p:sldId id="348" r:id="rId26"/>
    <p:sldId id="285" r:id="rId27"/>
    <p:sldId id="296" r:id="rId28"/>
    <p:sldId id="295" r:id="rId29"/>
    <p:sldId id="297" r:id="rId30"/>
    <p:sldId id="298" r:id="rId31"/>
    <p:sldId id="299" r:id="rId32"/>
    <p:sldId id="300" r:id="rId33"/>
    <p:sldId id="303" r:id="rId34"/>
    <p:sldId id="306" r:id="rId35"/>
    <p:sldId id="307" r:id="rId36"/>
    <p:sldId id="308" r:id="rId37"/>
    <p:sldId id="309" r:id="rId38"/>
    <p:sldId id="349" r:id="rId39"/>
    <p:sldId id="310" r:id="rId40"/>
    <p:sldId id="314" r:id="rId41"/>
    <p:sldId id="315" r:id="rId42"/>
    <p:sldId id="316" r:id="rId43"/>
    <p:sldId id="317" r:id="rId44"/>
    <p:sldId id="321" r:id="rId45"/>
    <p:sldId id="322" r:id="rId46"/>
    <p:sldId id="330" r:id="rId47"/>
    <p:sldId id="331" r:id="rId48"/>
    <p:sldId id="351" r:id="rId49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5" dirty="0"/>
              <a:t>Chapter</a:t>
            </a:r>
            <a:r>
              <a:rPr spc="-20" dirty="0"/>
              <a:t> </a:t>
            </a:r>
            <a:r>
              <a:rPr dirty="0"/>
              <a:t>22,</a:t>
            </a:r>
            <a:r>
              <a:rPr spc="-5" dirty="0"/>
              <a:t> Respiratory System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016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 u="heavy">
                <a:solidFill>
                  <a:srgbClr val="993333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5" dirty="0"/>
              <a:t>Chapter</a:t>
            </a:r>
            <a:r>
              <a:rPr spc="-20" dirty="0"/>
              <a:t> </a:t>
            </a:r>
            <a:r>
              <a:rPr dirty="0"/>
              <a:t>22,</a:t>
            </a:r>
            <a:r>
              <a:rPr spc="-5" dirty="0"/>
              <a:t> Respiratory System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016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 u="heavy">
                <a:solidFill>
                  <a:srgbClr val="993333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5" dirty="0"/>
              <a:t>Chapter</a:t>
            </a:r>
            <a:r>
              <a:rPr spc="-20" dirty="0"/>
              <a:t> </a:t>
            </a:r>
            <a:r>
              <a:rPr dirty="0"/>
              <a:t>22,</a:t>
            </a:r>
            <a:r>
              <a:rPr spc="-5" dirty="0"/>
              <a:t> Respiratory System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016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 u="heavy">
                <a:solidFill>
                  <a:srgbClr val="993333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5" dirty="0"/>
              <a:t>Chapter</a:t>
            </a:r>
            <a:r>
              <a:rPr spc="-20" dirty="0"/>
              <a:t> </a:t>
            </a:r>
            <a:r>
              <a:rPr dirty="0"/>
              <a:t>22,</a:t>
            </a:r>
            <a:r>
              <a:rPr spc="-5" dirty="0"/>
              <a:t> Respiratory System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016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609600"/>
            <a:ext cx="8991600" cy="0"/>
          </a:xfrm>
          <a:custGeom>
            <a:avLst/>
            <a:gdLst/>
            <a:ahLst/>
            <a:cxnLst/>
            <a:rect l="l" t="t" r="r" b="b"/>
            <a:pathLst>
              <a:path w="8991600">
                <a:moveTo>
                  <a:pt x="0" y="0"/>
                </a:moveTo>
                <a:lnTo>
                  <a:pt x="899160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5" dirty="0"/>
              <a:t>Chapter</a:t>
            </a:r>
            <a:r>
              <a:rPr spc="-20" dirty="0"/>
              <a:t> </a:t>
            </a:r>
            <a:r>
              <a:rPr dirty="0"/>
              <a:t>22,</a:t>
            </a:r>
            <a:r>
              <a:rPr spc="-5" dirty="0"/>
              <a:t> Respiratory System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016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00" y="33020"/>
            <a:ext cx="916940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 u="heavy">
                <a:solidFill>
                  <a:srgbClr val="993333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3059" y="1427479"/>
            <a:ext cx="8437880" cy="446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32529" y="6518768"/>
            <a:ext cx="1647825" cy="16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5" dirty="0"/>
              <a:t>Chapter</a:t>
            </a:r>
            <a:r>
              <a:rPr spc="-20" dirty="0"/>
              <a:t> </a:t>
            </a:r>
            <a:r>
              <a:rPr dirty="0"/>
              <a:t>22,</a:t>
            </a:r>
            <a:r>
              <a:rPr spc="-5" dirty="0"/>
              <a:t> Respiratory System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02930" y="6469238"/>
            <a:ext cx="203200" cy="21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016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8000"/>
            <a:chOff x="-127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-1270" y="889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-1270" y="11048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A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-1270" y="1333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9F9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-1270" y="15493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8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1270" y="1778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7F7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-1270" y="20066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6F6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-1270" y="2222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5F5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-1270" y="24510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4F4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-1270" y="26670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3F3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-1270" y="28955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2F2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-1270" y="31115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1F1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-1270" y="33400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0F0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-1270" y="3568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FE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-1270" y="37845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EEE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-1270" y="4013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DED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-1270" y="42418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CE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-1270" y="44576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BEB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-1270" y="46863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AEA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-1270" y="49021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9E9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-1270" y="51308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8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-1270" y="53594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7E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1270" y="55753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E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-1270" y="58039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E5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-1270" y="60198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E4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-1270" y="62484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E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-1270" y="64643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E2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-1270" y="66929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E1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-1270" y="6921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E0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-1270" y="71374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DF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-1270" y="7366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DE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-1270" y="75945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DD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-1270" y="7810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DC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-1270" y="80390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DB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-1270" y="82550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DA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-1270" y="84836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D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-1270" y="86995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D8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-1270" y="89281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D7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-1270" y="91566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D6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-1270" y="93726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D5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-1270" y="96011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D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-1270" y="98298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D3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-1270" y="100456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D2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-1270" y="102743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D1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-1270" y="104901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D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-1270" y="107188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C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-1270" y="109346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C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-1270" y="111633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CD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-1270" y="113918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CC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-1270" y="116078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CC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-1270" y="118363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CA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-1270" y="120523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C9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-1270" y="122808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C8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-1270" y="124968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C7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-1270" y="127253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C6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-1270" y="12954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C5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-1270" y="131698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C4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-1270" y="13398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C3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-1270" y="136271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C2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-1270" y="13843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C1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-1270" y="140716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C0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-1270" y="142875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BF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-1270" y="145161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BE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-1270" y="147446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BD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-1270" y="149606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B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-1270" y="151891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BB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-1270" y="154051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BA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-1270" y="156336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B9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-1270" y="158496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B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-1270" y="160781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B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-1270" y="163067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B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-1270" y="165227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B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-1270" y="167512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B4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-1270" y="169798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B3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-1270" y="171957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B2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-1270" y="174243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B1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-1270" y="176402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B0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-1270" y="178688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A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-1270" y="180847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AE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-1270" y="183133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AD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-1270" y="18542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-1270" y="187578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AB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-1270" y="18986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AA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-1270" y="192023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A9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-1270" y="19431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A8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-1270" y="196596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A7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-1270" y="198755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A6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-1270" y="201041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A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-1270" y="203200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A4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-1270" y="205486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A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-1270" y="20777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A2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-1270" y="209931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A1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-1270" y="21221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A0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-1270" y="214376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9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-1270" y="21666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9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-1270" y="218821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9D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-1270" y="22110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-1270" y="223392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9B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-1270" y="22555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9A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-1270" y="227837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99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-1270" y="230123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2413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9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-1270" y="234568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97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-1270" y="236727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96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-1270" y="239013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95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-1270" y="241172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94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-1270" y="243458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93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-1270" y="24574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92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-1270" y="247903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91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-1270" y="25019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90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-1270" y="252348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8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-1270" y="25463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8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-1270" y="256921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8D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-1270" y="259080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8C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-1270" y="261366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8B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-1270" y="26365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8A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-1270" y="265811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89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-1270" y="26809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8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-1270" y="270256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8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-1270" y="27254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8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-1270" y="274701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8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-1270" y="27698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84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-1270" y="279272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83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-1270" y="28143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82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-1270" y="283717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81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-1270" y="285877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80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-1270" y="288162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7F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-1270" y="290322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7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-1270" y="292607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7D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-1270" y="294893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7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-1270" y="297052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7B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-1270" y="299338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7A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-1270" y="30162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79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-1270" y="303783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78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-1270" y="30607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77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-1270" y="308228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76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-1270" y="31051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75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-1270" y="312673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74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-1270" y="31496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73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-1270" y="317246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72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-1270" y="31940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71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-1270" y="321691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30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7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-1270" y="323850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6F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-1270" y="326135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6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-1270" y="32842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6D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-1270" y="330580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6C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-1270" y="33286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6B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-1270" y="335025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6A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-1270" y="33731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69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-1270" y="339597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68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-1270" y="34175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6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-1270" y="3440429"/>
              <a:ext cx="9146540" cy="46990"/>
            </a:xfrm>
            <a:custGeom>
              <a:avLst/>
              <a:gdLst/>
              <a:ahLst/>
              <a:cxnLst/>
              <a:rect l="l" t="t" r="r" b="b"/>
              <a:pathLst>
                <a:path w="9146540" h="469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0" y="46990"/>
                  </a:lnTo>
                  <a:lnTo>
                    <a:pt x="9146540" y="46990"/>
                  </a:lnTo>
                  <a:lnTo>
                    <a:pt x="9146540" y="2413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6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-1270" y="348487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6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-1270" y="350774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68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-1270" y="352932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69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-1270" y="355219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6A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-1270" y="357377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6B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-1270" y="359664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6C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-1270" y="36195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6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-1270" y="364109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6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-1270" y="36639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6F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-1270" y="368554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70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-1270" y="37084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71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-1270" y="373125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72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-1270" y="37528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73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-1270" y="377570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74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-1270" y="379730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75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-1270" y="382015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76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-1270" y="384175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77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-1270" y="386460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78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-1270" y="38874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79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-1270" y="390905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7A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-1270" y="39319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7B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-1270" y="395477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7C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-1270" y="39763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7D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-1270" y="399922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7E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-1270" y="402082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9146540" y="2539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7F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-1270" y="404367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80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-1270" y="406527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9146540" y="2539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81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-1270" y="408812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82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-1270" y="411099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83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-1270" y="413257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8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-1270" y="415544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8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-1270" y="417702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8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-1270" y="419989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87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-1270" y="422147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88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-1270" y="424434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89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-1270" y="42672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8A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-1270" y="428879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8B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-1270" y="43116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8C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-1270" y="433450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8D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-1270" y="43561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8E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-1270" y="437895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8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-1270" y="440055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90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-1270" y="442340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91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-1270" y="44462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92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-1270" y="446785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93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-1270" y="44907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94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-1270" y="451230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95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-1270" y="45351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96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-1270" y="455675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97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-1270" y="4579620"/>
              <a:ext cx="9146540" cy="46990"/>
            </a:xfrm>
            <a:custGeom>
              <a:avLst/>
              <a:gdLst/>
              <a:ahLst/>
              <a:cxnLst/>
              <a:rect l="l" t="t" r="r" b="b"/>
              <a:pathLst>
                <a:path w="9146540" h="4698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25400"/>
                  </a:lnTo>
                  <a:lnTo>
                    <a:pt x="0" y="46990"/>
                  </a:lnTo>
                  <a:lnTo>
                    <a:pt x="9146540" y="46990"/>
                  </a:lnTo>
                  <a:lnTo>
                    <a:pt x="9146540" y="2540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9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-1270" y="462407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9146540" y="2539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9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-1270" y="464692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9B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-1270" y="466979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9C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-1270" y="469137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9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-1270" y="471424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9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-1270" y="473582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9F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-1270" y="475869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A0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-1270" y="478027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A1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-1270" y="480314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-1270" y="48260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A3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-1270" y="484759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A4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-1270" y="48704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A5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-1270" y="489204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A6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-1270" y="49149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A7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-1270" y="493775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A8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-1270" y="495935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A9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-1270" y="498220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AA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-1270" y="500380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AB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-1270" y="502665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AC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-1270" y="50495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AD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-1270" y="507110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A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-1270" y="50939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A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-1270" y="511555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B0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-1270" y="51384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B1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-1270" y="516000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B2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-1270" y="51828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B3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-1270" y="520572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B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-1270" y="522732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9146540" y="2539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B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-1270" y="525017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B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-1270" y="527304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B7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-1270" y="529462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B8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-1270" y="531749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B9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-1270" y="533907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BA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-1270" y="536194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BB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-1270" y="538352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B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-1270" y="540639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BD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-1270" y="54292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BE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-1270" y="545084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BF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-1270" y="54737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C0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-1270" y="549529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C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-1270" y="55181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C2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-1270" y="554100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C3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-1270" y="556260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C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-1270" y="558545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C5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-1270" y="56083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C6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-1270" y="562990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C7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-1270" y="56527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C8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-1270" y="567435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9146540" y="2539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C9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-1270" y="56972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CA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-1270" y="5718809"/>
              <a:ext cx="9146540" cy="69850"/>
            </a:xfrm>
            <a:custGeom>
              <a:avLst/>
              <a:gdLst/>
              <a:ahLst/>
              <a:cxnLst/>
              <a:rect l="l" t="t" r="r" b="b"/>
              <a:pathLst>
                <a:path w="9146540" h="6985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25400"/>
                  </a:lnTo>
                  <a:lnTo>
                    <a:pt x="0" y="45720"/>
                  </a:lnTo>
                  <a:lnTo>
                    <a:pt x="0" y="46990"/>
                  </a:lnTo>
                  <a:lnTo>
                    <a:pt x="0" y="69850"/>
                  </a:lnTo>
                  <a:lnTo>
                    <a:pt x="9146540" y="69850"/>
                  </a:lnTo>
                  <a:lnTo>
                    <a:pt x="9146540" y="46990"/>
                  </a:lnTo>
                  <a:lnTo>
                    <a:pt x="9146540" y="45720"/>
                  </a:lnTo>
                  <a:lnTo>
                    <a:pt x="9146540" y="2540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CC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-1270" y="57861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C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-1270" y="580897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C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/>
            <p:cNvSpPr/>
            <p:nvPr/>
          </p:nvSpPr>
          <p:spPr>
            <a:xfrm>
              <a:off x="-1270" y="583057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9146540" y="2539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CF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-1270" y="585342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D0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/>
            <p:cNvSpPr/>
            <p:nvPr/>
          </p:nvSpPr>
          <p:spPr>
            <a:xfrm>
              <a:off x="-1270" y="587502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9146540" y="2539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D1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/>
            <p:cNvSpPr/>
            <p:nvPr/>
          </p:nvSpPr>
          <p:spPr>
            <a:xfrm>
              <a:off x="-1270" y="589787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D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/>
            <p:cNvSpPr/>
            <p:nvPr/>
          </p:nvSpPr>
          <p:spPr>
            <a:xfrm>
              <a:off x="-1270" y="592074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D3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-1270" y="594232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D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-1270" y="596519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D5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-1270" y="59880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D6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-1270" y="600964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D7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-1270" y="60325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D8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/>
            <p:cNvSpPr/>
            <p:nvPr/>
          </p:nvSpPr>
          <p:spPr>
            <a:xfrm>
              <a:off x="-1270" y="605409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D9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/>
            <p:cNvSpPr/>
            <p:nvPr/>
          </p:nvSpPr>
          <p:spPr>
            <a:xfrm>
              <a:off x="-1270" y="60769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DA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/>
            <p:cNvSpPr/>
            <p:nvPr/>
          </p:nvSpPr>
          <p:spPr>
            <a:xfrm>
              <a:off x="-1270" y="609854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DB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/>
            <p:cNvSpPr/>
            <p:nvPr/>
          </p:nvSpPr>
          <p:spPr>
            <a:xfrm>
              <a:off x="-1270" y="61214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DC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/>
            <p:cNvSpPr/>
            <p:nvPr/>
          </p:nvSpPr>
          <p:spPr>
            <a:xfrm>
              <a:off x="-1270" y="614425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DD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/>
            <p:cNvSpPr/>
            <p:nvPr/>
          </p:nvSpPr>
          <p:spPr>
            <a:xfrm>
              <a:off x="-1270" y="61658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DE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/>
            <p:cNvSpPr/>
            <p:nvPr/>
          </p:nvSpPr>
          <p:spPr>
            <a:xfrm>
              <a:off x="-1270" y="618870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DF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/>
            <p:cNvSpPr/>
            <p:nvPr/>
          </p:nvSpPr>
          <p:spPr>
            <a:xfrm>
              <a:off x="-1270" y="62115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E0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/>
            <p:cNvSpPr/>
            <p:nvPr/>
          </p:nvSpPr>
          <p:spPr>
            <a:xfrm>
              <a:off x="-1270" y="623315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E1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/>
            <p:cNvSpPr/>
            <p:nvPr/>
          </p:nvSpPr>
          <p:spPr>
            <a:xfrm>
              <a:off x="-1270" y="62560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E2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/>
            <p:cNvSpPr/>
            <p:nvPr/>
          </p:nvSpPr>
          <p:spPr>
            <a:xfrm>
              <a:off x="-1270" y="627760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9146540" y="2539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E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/>
            <p:cNvSpPr/>
            <p:nvPr/>
          </p:nvSpPr>
          <p:spPr>
            <a:xfrm>
              <a:off x="-1270" y="63004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E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/>
            <p:cNvSpPr/>
            <p:nvPr/>
          </p:nvSpPr>
          <p:spPr>
            <a:xfrm>
              <a:off x="-1270" y="6322059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9146540" y="2539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E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/>
            <p:cNvSpPr/>
            <p:nvPr/>
          </p:nvSpPr>
          <p:spPr>
            <a:xfrm>
              <a:off x="-1270" y="634492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E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/>
            <p:cNvSpPr/>
            <p:nvPr/>
          </p:nvSpPr>
          <p:spPr>
            <a:xfrm>
              <a:off x="-1270" y="636777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7E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-1270" y="638937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8E8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/>
            <p:cNvSpPr/>
            <p:nvPr/>
          </p:nvSpPr>
          <p:spPr>
            <a:xfrm>
              <a:off x="-1270" y="641222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9E9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/>
            <p:cNvSpPr/>
            <p:nvPr/>
          </p:nvSpPr>
          <p:spPr>
            <a:xfrm>
              <a:off x="-1270" y="643382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9146540" y="2539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AEA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/>
            <p:cNvSpPr/>
            <p:nvPr/>
          </p:nvSpPr>
          <p:spPr>
            <a:xfrm>
              <a:off x="-1270" y="645667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B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-1270" y="647954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CE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-1270" y="650112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DED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/>
            <p:cNvSpPr/>
            <p:nvPr/>
          </p:nvSpPr>
          <p:spPr>
            <a:xfrm>
              <a:off x="-1270" y="652399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EEE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/>
            <p:cNvSpPr/>
            <p:nvPr/>
          </p:nvSpPr>
          <p:spPr>
            <a:xfrm>
              <a:off x="-1270" y="65468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FE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/>
            <p:cNvSpPr/>
            <p:nvPr/>
          </p:nvSpPr>
          <p:spPr>
            <a:xfrm>
              <a:off x="-1270" y="656844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0F0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/>
            <p:cNvSpPr/>
            <p:nvPr/>
          </p:nvSpPr>
          <p:spPr>
            <a:xfrm>
              <a:off x="-1270" y="65913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9146540" y="241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1F1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-1270" y="661289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9146540" y="2539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2F2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-1270" y="66357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3F3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/>
            <p:cNvSpPr/>
            <p:nvPr/>
          </p:nvSpPr>
          <p:spPr>
            <a:xfrm>
              <a:off x="-1270" y="665734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9146540" y="2539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4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/>
            <p:cNvSpPr/>
            <p:nvPr/>
          </p:nvSpPr>
          <p:spPr>
            <a:xfrm>
              <a:off x="-1270" y="668020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5F5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-1270" y="670305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6F6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-1270" y="6724650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7F7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-1270" y="674750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8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-1270" y="676910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9F9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-1270" y="6791959"/>
              <a:ext cx="9146540" cy="24130"/>
            </a:xfrm>
            <a:custGeom>
              <a:avLst/>
              <a:gdLst/>
              <a:ahLst/>
              <a:cxnLst/>
              <a:rect l="l" t="t" r="r" b="b"/>
              <a:pathLst>
                <a:path w="9146540" h="24129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/>
            <p:cNvSpPr/>
            <p:nvPr/>
          </p:nvSpPr>
          <p:spPr>
            <a:xfrm>
              <a:off x="-1270" y="6813550"/>
              <a:ext cx="9146540" cy="25400"/>
            </a:xfrm>
            <a:custGeom>
              <a:avLst/>
              <a:gdLst/>
              <a:ahLst/>
              <a:cxnLst/>
              <a:rect l="l" t="t" r="r" b="b"/>
              <a:pathLst>
                <a:path w="9146540" h="2540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/>
            <p:cNvSpPr/>
            <p:nvPr/>
          </p:nvSpPr>
          <p:spPr>
            <a:xfrm>
              <a:off x="0" y="6836409"/>
              <a:ext cx="9144000" cy="21590"/>
            </a:xfrm>
            <a:custGeom>
              <a:avLst/>
              <a:gdLst/>
              <a:ahLst/>
              <a:cxnLst/>
              <a:rect l="l" t="t" r="r" b="b"/>
              <a:pathLst>
                <a:path w="9144000" h="21590">
                  <a:moveTo>
                    <a:pt x="0" y="2159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21590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/>
            <p:cNvSpPr/>
            <p:nvPr/>
          </p:nvSpPr>
          <p:spPr>
            <a:xfrm>
              <a:off x="0" y="0"/>
              <a:ext cx="8376920" cy="6858000"/>
            </a:xfrm>
            <a:custGeom>
              <a:avLst/>
              <a:gdLst/>
              <a:ahLst/>
              <a:cxnLst/>
              <a:rect l="l" t="t" r="r" b="b"/>
              <a:pathLst>
                <a:path w="8376920" h="6858000">
                  <a:moveTo>
                    <a:pt x="8376920" y="3429000"/>
                  </a:moveTo>
                  <a:lnTo>
                    <a:pt x="8376602" y="3369195"/>
                  </a:lnTo>
                  <a:lnTo>
                    <a:pt x="8375688" y="3309416"/>
                  </a:lnTo>
                  <a:lnTo>
                    <a:pt x="8374164" y="3249650"/>
                  </a:lnTo>
                  <a:lnTo>
                    <a:pt x="8372056" y="3189948"/>
                  </a:lnTo>
                  <a:lnTo>
                    <a:pt x="8369351" y="3130308"/>
                  </a:lnTo>
                  <a:lnTo>
                    <a:pt x="8366061" y="3070745"/>
                  </a:lnTo>
                  <a:lnTo>
                    <a:pt x="8362201" y="3011271"/>
                  </a:lnTo>
                  <a:lnTo>
                    <a:pt x="8357781" y="2951924"/>
                  </a:lnTo>
                  <a:lnTo>
                    <a:pt x="8352790" y="2892704"/>
                  </a:lnTo>
                  <a:lnTo>
                    <a:pt x="8347253" y="2833624"/>
                  </a:lnTo>
                  <a:lnTo>
                    <a:pt x="8341169" y="2774708"/>
                  </a:lnTo>
                  <a:lnTo>
                    <a:pt x="8334540" y="2715971"/>
                  </a:lnTo>
                  <a:lnTo>
                    <a:pt x="8327390" y="2657424"/>
                  </a:lnTo>
                  <a:lnTo>
                    <a:pt x="8319719" y="2599093"/>
                  </a:lnTo>
                  <a:lnTo>
                    <a:pt x="8311528" y="2540978"/>
                  </a:lnTo>
                  <a:lnTo>
                    <a:pt x="8302815" y="2483116"/>
                  </a:lnTo>
                  <a:lnTo>
                    <a:pt x="8293608" y="2425509"/>
                  </a:lnTo>
                  <a:lnTo>
                    <a:pt x="8283918" y="2368181"/>
                  </a:lnTo>
                  <a:lnTo>
                    <a:pt x="8273720" y="2311146"/>
                  </a:lnTo>
                  <a:lnTo>
                    <a:pt x="8263052" y="2254402"/>
                  </a:lnTo>
                  <a:lnTo>
                    <a:pt x="8251914" y="2198001"/>
                  </a:lnTo>
                  <a:lnTo>
                    <a:pt x="8240306" y="2141931"/>
                  </a:lnTo>
                  <a:lnTo>
                    <a:pt x="8228228" y="2086216"/>
                  </a:lnTo>
                  <a:lnTo>
                    <a:pt x="8215706" y="2030869"/>
                  </a:lnTo>
                  <a:lnTo>
                    <a:pt x="8202739" y="1975916"/>
                  </a:lnTo>
                  <a:lnTo>
                    <a:pt x="8189341" y="1921370"/>
                  </a:lnTo>
                  <a:lnTo>
                    <a:pt x="8175511" y="1867242"/>
                  </a:lnTo>
                  <a:lnTo>
                    <a:pt x="8161248" y="1813547"/>
                  </a:lnTo>
                  <a:lnTo>
                    <a:pt x="8146580" y="1760308"/>
                  </a:lnTo>
                  <a:lnTo>
                    <a:pt x="8131492" y="1707540"/>
                  </a:lnTo>
                  <a:lnTo>
                    <a:pt x="8116011" y="1655254"/>
                  </a:lnTo>
                  <a:lnTo>
                    <a:pt x="8100123" y="1603476"/>
                  </a:lnTo>
                  <a:lnTo>
                    <a:pt x="8083855" y="1552206"/>
                  </a:lnTo>
                  <a:lnTo>
                    <a:pt x="8067218" y="1501470"/>
                  </a:lnTo>
                  <a:lnTo>
                    <a:pt x="8050187" y="1451292"/>
                  </a:lnTo>
                  <a:lnTo>
                    <a:pt x="8032801" y="1401673"/>
                  </a:lnTo>
                  <a:lnTo>
                    <a:pt x="8015059" y="1352638"/>
                  </a:lnTo>
                  <a:lnTo>
                    <a:pt x="7996961" y="1304201"/>
                  </a:lnTo>
                  <a:lnTo>
                    <a:pt x="7978521" y="1256385"/>
                  </a:lnTo>
                  <a:lnTo>
                    <a:pt x="7959750" y="1209192"/>
                  </a:lnTo>
                  <a:lnTo>
                    <a:pt x="7940637" y="1162646"/>
                  </a:lnTo>
                  <a:lnTo>
                    <a:pt x="7921206" y="1116774"/>
                  </a:lnTo>
                  <a:lnTo>
                    <a:pt x="7901457" y="1071575"/>
                  </a:lnTo>
                  <a:lnTo>
                    <a:pt x="7881404" y="1027061"/>
                  </a:lnTo>
                  <a:lnTo>
                    <a:pt x="7861046" y="983272"/>
                  </a:lnTo>
                  <a:lnTo>
                    <a:pt x="7840396" y="940206"/>
                  </a:lnTo>
                  <a:lnTo>
                    <a:pt x="7819453" y="897877"/>
                  </a:lnTo>
                  <a:lnTo>
                    <a:pt x="7798232" y="856322"/>
                  </a:lnTo>
                  <a:lnTo>
                    <a:pt x="7776743" y="815530"/>
                  </a:lnTo>
                  <a:lnTo>
                    <a:pt x="7754988" y="775538"/>
                  </a:lnTo>
                  <a:lnTo>
                    <a:pt x="7732979" y="736358"/>
                  </a:lnTo>
                  <a:lnTo>
                    <a:pt x="7710703" y="697992"/>
                  </a:lnTo>
                  <a:lnTo>
                    <a:pt x="7688199" y="660476"/>
                  </a:lnTo>
                  <a:lnTo>
                    <a:pt x="7665453" y="623811"/>
                  </a:lnTo>
                  <a:lnTo>
                    <a:pt x="7642479" y="588022"/>
                  </a:lnTo>
                  <a:lnTo>
                    <a:pt x="7619276" y="553123"/>
                  </a:lnTo>
                  <a:lnTo>
                    <a:pt x="7595857" y="519137"/>
                  </a:lnTo>
                  <a:lnTo>
                    <a:pt x="7572235" y="486067"/>
                  </a:lnTo>
                  <a:lnTo>
                    <a:pt x="7548410" y="453923"/>
                  </a:lnTo>
                  <a:lnTo>
                    <a:pt x="7524394" y="422744"/>
                  </a:lnTo>
                  <a:lnTo>
                    <a:pt x="7500188" y="392544"/>
                  </a:lnTo>
                  <a:lnTo>
                    <a:pt x="7451255" y="335102"/>
                  </a:lnTo>
                  <a:lnTo>
                    <a:pt x="7401661" y="281736"/>
                  </a:lnTo>
                  <a:lnTo>
                    <a:pt x="7351458" y="232575"/>
                  </a:lnTo>
                  <a:lnTo>
                    <a:pt x="7300709" y="187744"/>
                  </a:lnTo>
                  <a:lnTo>
                    <a:pt x="7249477" y="147383"/>
                  </a:lnTo>
                  <a:lnTo>
                    <a:pt x="7197814" y="111620"/>
                  </a:lnTo>
                  <a:lnTo>
                    <a:pt x="7145769" y="80568"/>
                  </a:lnTo>
                  <a:lnTo>
                    <a:pt x="7093420" y="54368"/>
                  </a:lnTo>
                  <a:lnTo>
                    <a:pt x="7040804" y="33159"/>
                  </a:lnTo>
                  <a:lnTo>
                    <a:pt x="6987984" y="17056"/>
                  </a:lnTo>
                  <a:lnTo>
                    <a:pt x="6935038" y="6197"/>
                  </a:lnTo>
                  <a:lnTo>
                    <a:pt x="6881990" y="698"/>
                  </a:lnTo>
                  <a:lnTo>
                    <a:pt x="6855460" y="0"/>
                  </a:lnTo>
                  <a:lnTo>
                    <a:pt x="533400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2667000" y="6858000"/>
                  </a:lnTo>
                  <a:lnTo>
                    <a:pt x="5334000" y="6858000"/>
                  </a:lnTo>
                  <a:lnTo>
                    <a:pt x="6855460" y="6858000"/>
                  </a:lnTo>
                  <a:lnTo>
                    <a:pt x="6881990" y="6857314"/>
                  </a:lnTo>
                  <a:lnTo>
                    <a:pt x="6935038" y="6851815"/>
                  </a:lnTo>
                  <a:lnTo>
                    <a:pt x="6987984" y="6840956"/>
                  </a:lnTo>
                  <a:lnTo>
                    <a:pt x="7040804" y="6824853"/>
                  </a:lnTo>
                  <a:lnTo>
                    <a:pt x="7093420" y="6803644"/>
                  </a:lnTo>
                  <a:lnTo>
                    <a:pt x="7145769" y="6777444"/>
                  </a:lnTo>
                  <a:lnTo>
                    <a:pt x="7197814" y="6746392"/>
                  </a:lnTo>
                  <a:lnTo>
                    <a:pt x="7249477" y="6710629"/>
                  </a:lnTo>
                  <a:lnTo>
                    <a:pt x="7300709" y="6670268"/>
                  </a:lnTo>
                  <a:lnTo>
                    <a:pt x="7351458" y="6625437"/>
                  </a:lnTo>
                  <a:lnTo>
                    <a:pt x="7401661" y="6576276"/>
                  </a:lnTo>
                  <a:lnTo>
                    <a:pt x="7451255" y="6522910"/>
                  </a:lnTo>
                  <a:lnTo>
                    <a:pt x="7500188" y="6465468"/>
                  </a:lnTo>
                  <a:lnTo>
                    <a:pt x="7524394" y="6435268"/>
                  </a:lnTo>
                  <a:lnTo>
                    <a:pt x="7548410" y="6404089"/>
                  </a:lnTo>
                  <a:lnTo>
                    <a:pt x="7572235" y="6371945"/>
                  </a:lnTo>
                  <a:lnTo>
                    <a:pt x="7595857" y="6338875"/>
                  </a:lnTo>
                  <a:lnTo>
                    <a:pt x="7619276" y="6304889"/>
                  </a:lnTo>
                  <a:lnTo>
                    <a:pt x="7642479" y="6269990"/>
                  </a:lnTo>
                  <a:lnTo>
                    <a:pt x="7665453" y="6234201"/>
                  </a:lnTo>
                  <a:lnTo>
                    <a:pt x="7688199" y="6197536"/>
                  </a:lnTo>
                  <a:lnTo>
                    <a:pt x="7710703" y="6160020"/>
                  </a:lnTo>
                  <a:lnTo>
                    <a:pt x="7732979" y="6121654"/>
                  </a:lnTo>
                  <a:lnTo>
                    <a:pt x="7754988" y="6082474"/>
                  </a:lnTo>
                  <a:lnTo>
                    <a:pt x="7776743" y="6042482"/>
                  </a:lnTo>
                  <a:lnTo>
                    <a:pt x="7798232" y="6001690"/>
                  </a:lnTo>
                  <a:lnTo>
                    <a:pt x="7819453" y="5960135"/>
                  </a:lnTo>
                  <a:lnTo>
                    <a:pt x="7840396" y="5917806"/>
                  </a:lnTo>
                  <a:lnTo>
                    <a:pt x="7861046" y="5874740"/>
                  </a:lnTo>
                  <a:lnTo>
                    <a:pt x="7881404" y="5830951"/>
                  </a:lnTo>
                  <a:lnTo>
                    <a:pt x="7901457" y="5786450"/>
                  </a:lnTo>
                  <a:lnTo>
                    <a:pt x="7921206" y="5741238"/>
                  </a:lnTo>
                  <a:lnTo>
                    <a:pt x="7940637" y="5695366"/>
                  </a:lnTo>
                  <a:lnTo>
                    <a:pt x="7959750" y="5648820"/>
                  </a:lnTo>
                  <a:lnTo>
                    <a:pt x="7978521" y="5601627"/>
                  </a:lnTo>
                  <a:lnTo>
                    <a:pt x="7996961" y="5553811"/>
                  </a:lnTo>
                  <a:lnTo>
                    <a:pt x="8015059" y="5505374"/>
                  </a:lnTo>
                  <a:lnTo>
                    <a:pt x="8032801" y="5456339"/>
                  </a:lnTo>
                  <a:lnTo>
                    <a:pt x="8050187" y="5406720"/>
                  </a:lnTo>
                  <a:lnTo>
                    <a:pt x="8067218" y="5356542"/>
                  </a:lnTo>
                  <a:lnTo>
                    <a:pt x="8083855" y="5305806"/>
                  </a:lnTo>
                  <a:lnTo>
                    <a:pt x="8100123" y="5254536"/>
                  </a:lnTo>
                  <a:lnTo>
                    <a:pt x="8116011" y="5202758"/>
                  </a:lnTo>
                  <a:lnTo>
                    <a:pt x="8131492" y="5150472"/>
                  </a:lnTo>
                  <a:lnTo>
                    <a:pt x="8146580" y="5097704"/>
                  </a:lnTo>
                  <a:lnTo>
                    <a:pt x="8161248" y="5044465"/>
                  </a:lnTo>
                  <a:lnTo>
                    <a:pt x="8175511" y="4990770"/>
                  </a:lnTo>
                  <a:lnTo>
                    <a:pt x="8189341" y="4936642"/>
                  </a:lnTo>
                  <a:lnTo>
                    <a:pt x="8202739" y="4882096"/>
                  </a:lnTo>
                  <a:lnTo>
                    <a:pt x="8215706" y="4827143"/>
                  </a:lnTo>
                  <a:lnTo>
                    <a:pt x="8228228" y="4771796"/>
                  </a:lnTo>
                  <a:lnTo>
                    <a:pt x="8240306" y="4716081"/>
                  </a:lnTo>
                  <a:lnTo>
                    <a:pt x="8251914" y="4660011"/>
                  </a:lnTo>
                  <a:lnTo>
                    <a:pt x="8263052" y="4603610"/>
                  </a:lnTo>
                  <a:lnTo>
                    <a:pt x="8273720" y="4546866"/>
                  </a:lnTo>
                  <a:lnTo>
                    <a:pt x="8283918" y="4489831"/>
                  </a:lnTo>
                  <a:lnTo>
                    <a:pt x="8293608" y="4432503"/>
                  </a:lnTo>
                  <a:lnTo>
                    <a:pt x="8302815" y="4374896"/>
                  </a:lnTo>
                  <a:lnTo>
                    <a:pt x="8311528" y="4317035"/>
                  </a:lnTo>
                  <a:lnTo>
                    <a:pt x="8319719" y="4258919"/>
                  </a:lnTo>
                  <a:lnTo>
                    <a:pt x="8327390" y="4200588"/>
                  </a:lnTo>
                  <a:lnTo>
                    <a:pt x="8334540" y="4142041"/>
                  </a:lnTo>
                  <a:lnTo>
                    <a:pt x="8341169" y="4083304"/>
                  </a:lnTo>
                  <a:lnTo>
                    <a:pt x="8347253" y="4024388"/>
                  </a:lnTo>
                  <a:lnTo>
                    <a:pt x="8352790" y="3965308"/>
                  </a:lnTo>
                  <a:lnTo>
                    <a:pt x="8357781" y="3906088"/>
                  </a:lnTo>
                  <a:lnTo>
                    <a:pt x="8362201" y="3846741"/>
                  </a:lnTo>
                  <a:lnTo>
                    <a:pt x="8366061" y="3787267"/>
                  </a:lnTo>
                  <a:lnTo>
                    <a:pt x="8369351" y="3727704"/>
                  </a:lnTo>
                  <a:lnTo>
                    <a:pt x="8372056" y="3668064"/>
                  </a:lnTo>
                  <a:lnTo>
                    <a:pt x="8374164" y="3608362"/>
                  </a:lnTo>
                  <a:lnTo>
                    <a:pt x="8375688" y="3548596"/>
                  </a:lnTo>
                  <a:lnTo>
                    <a:pt x="8376602" y="3488817"/>
                  </a:lnTo>
                  <a:lnTo>
                    <a:pt x="8376920" y="3429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2" name="object 302"/>
          <p:cNvSpPr txBox="1"/>
          <p:nvPr/>
        </p:nvSpPr>
        <p:spPr>
          <a:xfrm>
            <a:off x="2494280" y="4088130"/>
            <a:ext cx="2886075" cy="887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5" dirty="0">
                <a:latin typeface="Times New Roman" panose="02020603050405020304"/>
                <a:cs typeface="Times New Roman" panose="02020603050405020304"/>
              </a:rPr>
              <a:t>Mrs Musyimi J.M</a:t>
            </a:r>
            <a:endParaRPr lang="en-US" sz="2800" b="1" spc="-5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800" b="1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8291830" y="6504940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 panose="02020603050405020304"/>
                <a:cs typeface="Times New Roman" panose="02020603050405020304"/>
              </a:rPr>
              <a:t>1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4" name="object 304"/>
          <p:cNvSpPr txBox="1">
            <a:spLocks noGrp="1"/>
          </p:cNvSpPr>
          <p:nvPr>
            <p:ph type="title"/>
          </p:nvPr>
        </p:nvSpPr>
        <p:spPr>
          <a:xfrm>
            <a:off x="346710" y="513080"/>
            <a:ext cx="8678545" cy="68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u="none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Anatomy of the </a:t>
            </a:r>
            <a:r>
              <a:rPr sz="4400" u="none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Respiratory</a:t>
            </a:r>
            <a:r>
              <a:rPr sz="4400" u="none" spc="-3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u="none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System</a:t>
            </a:r>
            <a:endParaRPr sz="4400" u="none" spc="-5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FF0000"/>
                </a:solidFill>
              </a:rPr>
              <a:t>Nasal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Cavity	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445" y="1100455"/>
            <a:ext cx="7872730" cy="393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4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Vestibule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–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nasal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cavity</a:t>
            </a:r>
            <a:r>
              <a:rPr sz="3000" spc="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superior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to the</a:t>
            </a:r>
            <a:r>
              <a:rPr sz="30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nares</a:t>
            </a:r>
            <a:endParaRPr sz="30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81050" marR="30480" lvl="1" indent="-285750">
              <a:lnSpc>
                <a:spcPct val="100000"/>
              </a:lnSpc>
              <a:spcBef>
                <a:spcPts val="23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2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Vibrissae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–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hairs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filter</a:t>
            </a:r>
            <a:r>
              <a:rPr sz="2900" spc="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coarse</a:t>
            </a:r>
            <a:r>
              <a:rPr sz="29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particles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2900" spc="-7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inspired air</a:t>
            </a:r>
            <a:endParaRPr sz="29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81000" indent="-342900">
              <a:lnSpc>
                <a:spcPct val="100000"/>
              </a:lnSpc>
              <a:spcBef>
                <a:spcPts val="24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Olfactory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mucosa</a:t>
            </a:r>
            <a:endParaRPr sz="30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Lines the superior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nasal</a:t>
            </a:r>
            <a:r>
              <a:rPr sz="29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cavity</a:t>
            </a:r>
            <a:endParaRPr sz="29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5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Contains</a:t>
            </a:r>
            <a:r>
              <a:rPr sz="29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smell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receptors</a:t>
            </a:r>
            <a:endParaRPr sz="2900" spc="-5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FF0000"/>
                </a:solidFill>
              </a:rPr>
              <a:t>Nasal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Cavity	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6370" y="636269"/>
            <a:ext cx="8825230" cy="62217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36559" y="6375484"/>
            <a:ext cx="80137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1200" spc="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1200" spc="-90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1500" i="1" spc="-637" baseline="-310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200" spc="-180" dirty="0">
                <a:latin typeface="Times New Roman" panose="02020603050405020304"/>
                <a:cs typeface="Times New Roman" panose="02020603050405020304"/>
              </a:rPr>
              <a:t>u</a:t>
            </a:r>
            <a:r>
              <a:rPr sz="1500" i="1" spc="-487" baseline="-3100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22.3b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Chapter</a:t>
            </a:r>
            <a:r>
              <a:rPr spc="-20" dirty="0"/>
              <a:t> </a:t>
            </a:r>
            <a:r>
              <a:rPr dirty="0"/>
              <a:t>22,</a:t>
            </a:r>
            <a:r>
              <a:rPr spc="-5" dirty="0"/>
              <a:t> Respiratory System</a:t>
            </a:r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3020"/>
            <a:ext cx="9169400" cy="596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In the </a:t>
            </a:r>
            <a:r>
              <a:rPr b="0" dirty="0">
                <a:solidFill>
                  <a:srgbClr val="FF0000"/>
                </a:solidFill>
              </a:rPr>
              <a:t>Nasal</a:t>
            </a:r>
            <a:r>
              <a:rPr b="0" spc="-50" dirty="0">
                <a:solidFill>
                  <a:srgbClr val="FF0000"/>
                </a:solidFill>
              </a:rPr>
              <a:t> </a:t>
            </a:r>
            <a:r>
              <a:rPr b="0" dirty="0">
                <a:solidFill>
                  <a:srgbClr val="FF0000"/>
                </a:solidFill>
              </a:rPr>
              <a:t>Cavity	</a:t>
            </a:r>
            <a:endParaRPr b="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810" y="1168400"/>
            <a:ext cx="8223885" cy="318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Inspired</a:t>
            </a:r>
            <a:r>
              <a:rPr sz="3000" spc="-2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air</a:t>
            </a:r>
            <a:r>
              <a:rPr sz="3000" spc="-3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is:</a:t>
            </a:r>
            <a:endParaRPr sz="30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81050" marR="161290" lvl="1" indent="-285750">
              <a:lnSpc>
                <a:spcPct val="100000"/>
              </a:lnSpc>
              <a:spcBef>
                <a:spcPts val="23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Humidified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by</a:t>
            </a:r>
            <a:r>
              <a:rPr sz="29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 high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water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content</a:t>
            </a:r>
            <a:r>
              <a:rPr sz="2900" spc="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the</a:t>
            </a:r>
            <a:r>
              <a:rPr sz="29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nasal </a:t>
            </a:r>
            <a:r>
              <a:rPr sz="2900" spc="-7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cavity</a:t>
            </a:r>
            <a:endParaRPr sz="29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5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5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Warmed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sz="2900" spc="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rich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plexuses 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9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capillaries</a:t>
            </a:r>
            <a:endParaRPr sz="29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81000" indent="-342900">
              <a:lnSpc>
                <a:spcPct val="100000"/>
              </a:lnSpc>
              <a:spcBef>
                <a:spcPts val="24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Ciliated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mucosal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cells remove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contaminated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mucus</a:t>
            </a:r>
            <a:endParaRPr sz="3000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FF0000"/>
                </a:solidFill>
              </a:rPr>
              <a:t>Nasal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Cavity	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570" y="1125220"/>
            <a:ext cx="8345170" cy="442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lang="en-US" sz="3000" spc="-2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Contains </a:t>
            </a:r>
            <a:r>
              <a:rPr sz="3000" spc="-2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Superior,</a:t>
            </a:r>
            <a:r>
              <a:rPr sz="3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medial,</a:t>
            </a:r>
            <a:r>
              <a:rPr sz="3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and </a:t>
            </a:r>
            <a:r>
              <a:rPr sz="30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inferior</a:t>
            </a:r>
            <a:r>
              <a:rPr sz="3000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conchae</a:t>
            </a:r>
            <a:r>
              <a:rPr lang="en-US" sz="3000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which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:</a:t>
            </a:r>
            <a:endParaRPr sz="30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Protrude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medially</a:t>
            </a:r>
            <a:r>
              <a:rPr sz="2900" spc="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from</a:t>
            </a:r>
            <a:r>
              <a:rPr sz="2900" spc="-3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lateral</a:t>
            </a:r>
            <a:r>
              <a:rPr sz="29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walls</a:t>
            </a:r>
            <a:endParaRPr sz="29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5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Increase</a:t>
            </a:r>
            <a:r>
              <a:rPr sz="2900" spc="-2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mucosal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area</a:t>
            </a:r>
            <a:endParaRPr sz="29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4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Enhance</a:t>
            </a:r>
            <a:r>
              <a:rPr sz="29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air</a:t>
            </a:r>
            <a:r>
              <a:rPr sz="2900" spc="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turbulence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help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filter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air</a:t>
            </a:r>
            <a:endParaRPr sz="29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81000" marR="30480" indent="-342900">
              <a:lnSpc>
                <a:spcPts val="3590"/>
              </a:lnSpc>
              <a:spcBef>
                <a:spcPts val="252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Sensitive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mucosa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triggers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sneezing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when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stimulated </a:t>
            </a:r>
            <a:r>
              <a:rPr sz="3000" spc="-73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sz="30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irritating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particles</a:t>
            </a:r>
            <a:endParaRPr sz="3000" spc="-5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solidFill>
                  <a:srgbClr val="FF0000"/>
                </a:solidFill>
              </a:rPr>
              <a:t>Functions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 the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Nasal</a:t>
            </a:r>
            <a:r>
              <a:rPr spc="-5" dirty="0">
                <a:solidFill>
                  <a:srgbClr val="FF0000"/>
                </a:solidFill>
              </a:rPr>
              <a:t> Mucosa </a:t>
            </a:r>
            <a:r>
              <a:rPr dirty="0">
                <a:solidFill>
                  <a:srgbClr val="FF0000"/>
                </a:solidFill>
              </a:rPr>
              <a:t>and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Conchae	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140" y="1922779"/>
            <a:ext cx="7900670" cy="347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During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inhalation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conchae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nasal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mucosa: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20" dirty="0">
                <a:latin typeface="Times New Roman" panose="02020603050405020304"/>
                <a:cs typeface="Times New Roman" panose="02020603050405020304"/>
              </a:rPr>
              <a:t>Filter,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heat,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moisten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air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381000" indent="-342900">
              <a:lnSpc>
                <a:spcPct val="100000"/>
              </a:lnSpc>
              <a:spcBef>
                <a:spcPts val="24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During</a:t>
            </a:r>
            <a:r>
              <a:rPr sz="3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exhalation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these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structures: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Reclaim</a:t>
            </a:r>
            <a:r>
              <a:rPr sz="29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heat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moisture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5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Minimize</a:t>
            </a:r>
            <a:r>
              <a:rPr sz="29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heat and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moisture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loss</a:t>
            </a:r>
            <a:endParaRPr sz="29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FF0000"/>
                </a:solidFill>
              </a:rPr>
              <a:t>Paranasal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Sinuses	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270" y="1089025"/>
            <a:ext cx="7505700" cy="217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Sinuses </a:t>
            </a:r>
            <a:r>
              <a:rPr lang="en-US" sz="3000" spc="-10" dirty="0">
                <a:latin typeface="Times New Roman" panose="02020603050405020304"/>
                <a:cs typeface="Times New Roman" panose="02020603050405020304"/>
              </a:rPr>
              <a:t>are air cavities found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bones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that surround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nasal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cavity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81000" marR="40005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Sinuses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lighten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skull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help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to warm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moisten the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air</a:t>
            </a:r>
            <a:endParaRPr sz="3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maxresdefault"/>
          <p:cNvPicPr>
            <a:picLocks noChangeAspect="1"/>
          </p:cNvPicPr>
          <p:nvPr/>
        </p:nvPicPr>
        <p:blipFill>
          <a:blip r:embed="rId1"/>
          <a:srcRect l="12879" r="12879" b="168"/>
          <a:stretch>
            <a:fillRect/>
          </a:stretch>
        </p:blipFill>
        <p:spPr>
          <a:xfrm>
            <a:off x="152400" y="152400"/>
            <a:ext cx="8731250" cy="660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solidFill>
                  <a:srgbClr val="FF0000"/>
                </a:solidFill>
              </a:rPr>
              <a:t>Pharynx	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360" y="1235710"/>
            <a:ext cx="8389620" cy="366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5461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Funnel-shaped tube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skeletal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muscle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that connects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the: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Nasal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cavity</a:t>
            </a:r>
            <a:r>
              <a:rPr sz="29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mouth</a:t>
            </a:r>
            <a:r>
              <a:rPr sz="29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superiorly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5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dirty="0">
                <a:latin typeface="Times New Roman" panose="02020603050405020304"/>
                <a:cs typeface="Times New Roman" panose="02020603050405020304"/>
              </a:rPr>
              <a:t>Larynx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esophagus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inferiorly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381000" marR="30480" indent="-342900">
              <a:lnSpc>
                <a:spcPct val="100000"/>
              </a:lnSpc>
              <a:spcBef>
                <a:spcPts val="24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Extends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from</a:t>
            </a:r>
            <a:r>
              <a:rPr sz="30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 base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skull to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level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of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sixth cervical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vertebra</a:t>
            </a:r>
            <a:endParaRPr sz="3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solidFill>
                  <a:srgbClr val="FF0000"/>
                </a:solidFill>
              </a:rPr>
              <a:t>Pharynx	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685" y="1452245"/>
            <a:ext cx="6247765" cy="271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divided into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three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regions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Nasopharynx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5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dirty="0">
                <a:latin typeface="Times New Roman" panose="02020603050405020304"/>
                <a:cs typeface="Times New Roman" panose="02020603050405020304"/>
              </a:rPr>
              <a:t>Oropharynx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4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dirty="0">
                <a:latin typeface="Times New Roman" panose="02020603050405020304"/>
                <a:cs typeface="Times New Roman" panose="02020603050405020304"/>
              </a:rPr>
              <a:t>Laryngopharynx</a:t>
            </a:r>
            <a:endParaRPr sz="29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FF0000"/>
                </a:solidFill>
              </a:rPr>
              <a:t>Nasopharynx	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840" y="816609"/>
            <a:ext cx="8341995" cy="568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8636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8300" algn="l"/>
              </a:tabLst>
            </a:pP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Lies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posterior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nasal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3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cavity,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inferior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sphenoid,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30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superior to the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level</a:t>
            </a:r>
            <a:r>
              <a:rPr sz="30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000" spc="-2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 soft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palate</a:t>
            </a:r>
            <a:endParaRPr sz="30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6830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8300" algn="l"/>
              </a:tabLst>
            </a:pP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Strictly</a:t>
            </a:r>
            <a:r>
              <a:rPr sz="30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an</a:t>
            </a:r>
            <a:r>
              <a:rPr sz="30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air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passageway</a:t>
            </a:r>
            <a:endParaRPr sz="30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6830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8300" algn="l"/>
              </a:tabLst>
            </a:pP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Lined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with</a:t>
            </a:r>
            <a:r>
              <a:rPr sz="3000" spc="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pseudostratified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columnar</a:t>
            </a:r>
            <a:r>
              <a:rPr sz="30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epithelium</a:t>
            </a:r>
            <a:endParaRPr sz="30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68300" marR="76200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8300" algn="l"/>
              </a:tabLst>
            </a:pP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Closes</a:t>
            </a:r>
            <a:r>
              <a:rPr sz="3000" spc="-2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during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swallowing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3000" spc="-2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prevent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food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3000" spc="-73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entering</a:t>
            </a:r>
            <a:r>
              <a:rPr sz="30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nasal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cavity</a:t>
            </a:r>
            <a:endParaRPr sz="30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6830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8300" algn="l"/>
              </a:tabLst>
            </a:pP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pharyngeal</a:t>
            </a:r>
            <a:r>
              <a:rPr sz="30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tonsil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lies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high on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the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posterior</a:t>
            </a:r>
            <a:r>
              <a:rPr sz="30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wall</a:t>
            </a:r>
            <a:endParaRPr sz="30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68300" marR="490855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8300" algn="l"/>
              </a:tabLst>
            </a:pP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Pharyngotympanic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(auditory) tubes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open</a:t>
            </a:r>
            <a:r>
              <a:rPr sz="30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into</a:t>
            </a:r>
            <a:r>
              <a:rPr sz="30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3000" spc="-73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lateral</a:t>
            </a:r>
            <a:r>
              <a:rPr sz="30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walls</a:t>
            </a:r>
            <a:endParaRPr sz="3000" spc="-5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1830" y="6455409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latin typeface="Times New Roman" panose="02020603050405020304"/>
                <a:cs typeface="Times New Roman" panose="02020603050405020304"/>
              </a:rPr>
              <a:t>2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2700" y="33020"/>
            <a:ext cx="9169400" cy="596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solidFill>
                  <a:srgbClr val="FF0000"/>
                </a:solidFill>
              </a:rPr>
              <a:t>Respiratory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System	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2759" y="6540500"/>
            <a:ext cx="725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1200" spc="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u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22.1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47800" y="711200"/>
            <a:ext cx="6858000" cy="584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10" dirty="0">
                <a:solidFill>
                  <a:srgbClr val="FF0000"/>
                </a:solidFill>
              </a:rPr>
              <a:t>Oropharynx	</a:t>
            </a:r>
            <a:endParaRPr spc="-1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3048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6080" algn="l"/>
              </a:tabLst>
            </a:pPr>
            <a:r>
              <a:rPr sz="3000" spc="-5" dirty="0">
                <a:solidFill>
                  <a:schemeClr val="tx1"/>
                </a:solidFill>
              </a:rPr>
              <a:t>Extends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spc="-10" dirty="0">
                <a:solidFill>
                  <a:schemeClr val="tx1"/>
                </a:solidFill>
              </a:rPr>
              <a:t>inferiorly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from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the level </a:t>
            </a:r>
            <a:r>
              <a:rPr sz="3000" dirty="0">
                <a:solidFill>
                  <a:schemeClr val="tx1"/>
                </a:solidFill>
              </a:rPr>
              <a:t>of</a:t>
            </a:r>
            <a:r>
              <a:rPr sz="3000" spc="-15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the soft</a:t>
            </a:r>
            <a:r>
              <a:rPr sz="3000" spc="-10" dirty="0">
                <a:solidFill>
                  <a:schemeClr val="tx1"/>
                </a:solidFill>
              </a:rPr>
              <a:t> </a:t>
            </a:r>
            <a:r>
              <a:rPr sz="3000" dirty="0">
                <a:solidFill>
                  <a:schemeClr val="tx1"/>
                </a:solidFill>
              </a:rPr>
              <a:t>palate</a:t>
            </a:r>
            <a:r>
              <a:rPr sz="3000" spc="5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to </a:t>
            </a:r>
            <a:r>
              <a:rPr sz="3000" spc="-735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the </a:t>
            </a:r>
            <a:r>
              <a:rPr sz="3000" spc="-10" dirty="0">
                <a:solidFill>
                  <a:schemeClr val="tx1"/>
                </a:solidFill>
              </a:rPr>
              <a:t>epiglottis</a:t>
            </a:r>
            <a:endParaRPr sz="3000">
              <a:solidFill>
                <a:schemeClr val="tx1"/>
              </a:solidFill>
            </a:endParaRPr>
          </a:p>
          <a:p>
            <a:pPr marL="38608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6080" algn="l"/>
              </a:tabLst>
            </a:pPr>
            <a:r>
              <a:rPr sz="3000" spc="-5" dirty="0">
                <a:solidFill>
                  <a:schemeClr val="tx1"/>
                </a:solidFill>
              </a:rPr>
              <a:t>Serves</a:t>
            </a:r>
            <a:r>
              <a:rPr sz="3000" spc="-10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as </a:t>
            </a:r>
            <a:r>
              <a:rPr sz="3000" dirty="0">
                <a:solidFill>
                  <a:schemeClr val="tx1"/>
                </a:solidFill>
              </a:rPr>
              <a:t>a</a:t>
            </a:r>
            <a:r>
              <a:rPr sz="3000" spc="-5" dirty="0">
                <a:solidFill>
                  <a:schemeClr val="tx1"/>
                </a:solidFill>
              </a:rPr>
              <a:t> common</a:t>
            </a:r>
            <a:r>
              <a:rPr sz="3000" spc="5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passageway</a:t>
            </a:r>
            <a:r>
              <a:rPr sz="3000" spc="10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for food</a:t>
            </a:r>
            <a:r>
              <a:rPr sz="3000" spc="5" dirty="0">
                <a:solidFill>
                  <a:schemeClr val="tx1"/>
                </a:solidFill>
              </a:rPr>
              <a:t> </a:t>
            </a:r>
            <a:r>
              <a:rPr sz="3000" spc="-10" dirty="0">
                <a:solidFill>
                  <a:schemeClr val="tx1"/>
                </a:solidFill>
              </a:rPr>
              <a:t>and</a:t>
            </a:r>
            <a:r>
              <a:rPr sz="3000" spc="-15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air</a:t>
            </a:r>
            <a:endParaRPr sz="3000">
              <a:solidFill>
                <a:schemeClr val="tx1"/>
              </a:solidFill>
            </a:endParaRPr>
          </a:p>
          <a:p>
            <a:pPr marL="386080" marR="154813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6080" algn="l"/>
              </a:tabLst>
            </a:pPr>
            <a:r>
              <a:rPr sz="3000" dirty="0">
                <a:solidFill>
                  <a:schemeClr val="tx1"/>
                </a:solidFill>
              </a:rPr>
              <a:t>The</a:t>
            </a:r>
            <a:r>
              <a:rPr sz="3000" spc="-10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epithelial</a:t>
            </a:r>
            <a:r>
              <a:rPr sz="3000" spc="-10" dirty="0">
                <a:solidFill>
                  <a:schemeClr val="tx1"/>
                </a:solidFill>
              </a:rPr>
              <a:t> lining</a:t>
            </a:r>
            <a:r>
              <a:rPr sz="3000" spc="-15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is</a:t>
            </a:r>
            <a:r>
              <a:rPr sz="3000" spc="-10" dirty="0">
                <a:solidFill>
                  <a:schemeClr val="tx1"/>
                </a:solidFill>
              </a:rPr>
              <a:t> </a:t>
            </a:r>
            <a:r>
              <a:rPr sz="3000" dirty="0">
                <a:solidFill>
                  <a:schemeClr val="tx1"/>
                </a:solidFill>
              </a:rPr>
              <a:t>protective</a:t>
            </a:r>
            <a:r>
              <a:rPr sz="3000" spc="35" dirty="0">
                <a:solidFill>
                  <a:schemeClr val="tx1"/>
                </a:solidFill>
              </a:rPr>
              <a:t> </a:t>
            </a:r>
            <a:r>
              <a:rPr sz="3000" spc="-10" dirty="0">
                <a:solidFill>
                  <a:schemeClr val="tx1"/>
                </a:solidFill>
              </a:rPr>
              <a:t>stratified </a:t>
            </a:r>
            <a:r>
              <a:rPr sz="3000" spc="-735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squamous </a:t>
            </a:r>
            <a:r>
              <a:rPr sz="3000" spc="-10" dirty="0">
                <a:solidFill>
                  <a:schemeClr val="tx1"/>
                </a:solidFill>
              </a:rPr>
              <a:t>epithelium</a:t>
            </a:r>
            <a:endParaRPr sz="3000">
              <a:solidFill>
                <a:schemeClr val="tx1"/>
              </a:solidFill>
            </a:endParaRPr>
          </a:p>
          <a:p>
            <a:pPr marL="38608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6080" algn="l"/>
              </a:tabLst>
            </a:pPr>
            <a:r>
              <a:rPr sz="3000" spc="-5" dirty="0">
                <a:solidFill>
                  <a:schemeClr val="tx1"/>
                </a:solidFill>
              </a:rPr>
              <a:t>Palatine</a:t>
            </a:r>
            <a:r>
              <a:rPr sz="3000" spc="-15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tonsils</a:t>
            </a:r>
            <a:r>
              <a:rPr sz="3000" spc="-10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lie</a:t>
            </a:r>
            <a:r>
              <a:rPr sz="3000" spc="-10" dirty="0">
                <a:solidFill>
                  <a:schemeClr val="tx1"/>
                </a:solidFill>
              </a:rPr>
              <a:t> in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the </a:t>
            </a:r>
            <a:r>
              <a:rPr sz="3000" spc="-10" dirty="0">
                <a:solidFill>
                  <a:schemeClr val="tx1"/>
                </a:solidFill>
              </a:rPr>
              <a:t>lateral </a:t>
            </a:r>
            <a:r>
              <a:rPr sz="3000" spc="-5" dirty="0">
                <a:solidFill>
                  <a:schemeClr val="tx1"/>
                </a:solidFill>
              </a:rPr>
              <a:t>walls</a:t>
            </a:r>
            <a:endParaRPr sz="3000">
              <a:solidFill>
                <a:schemeClr val="tx1"/>
              </a:solidFill>
            </a:endParaRPr>
          </a:p>
          <a:p>
            <a:pPr marL="38608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6080" algn="l"/>
              </a:tabLst>
            </a:pPr>
            <a:r>
              <a:rPr sz="3000" spc="-5" dirty="0">
                <a:solidFill>
                  <a:schemeClr val="tx1"/>
                </a:solidFill>
              </a:rPr>
              <a:t>Lingual tonsil</a:t>
            </a:r>
            <a:r>
              <a:rPr sz="3000" dirty="0">
                <a:solidFill>
                  <a:schemeClr val="tx1"/>
                </a:solidFill>
              </a:rPr>
              <a:t> covers</a:t>
            </a:r>
            <a:r>
              <a:rPr sz="3000" spc="-20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the base </a:t>
            </a:r>
            <a:r>
              <a:rPr sz="3000" dirty="0">
                <a:solidFill>
                  <a:schemeClr val="tx1"/>
                </a:solidFill>
              </a:rPr>
              <a:t>of</a:t>
            </a:r>
            <a:r>
              <a:rPr sz="3000" spc="-15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the</a:t>
            </a:r>
            <a:r>
              <a:rPr sz="3000" spc="-10" dirty="0">
                <a:solidFill>
                  <a:schemeClr val="tx1"/>
                </a:solidFill>
              </a:rPr>
              <a:t> </a:t>
            </a:r>
            <a:r>
              <a:rPr sz="3000" spc="-5" dirty="0">
                <a:solidFill>
                  <a:schemeClr val="tx1"/>
                </a:solidFill>
              </a:rPr>
              <a:t>tongue</a:t>
            </a:r>
            <a:endParaRPr sz="3000" spc="-5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solidFill>
                  <a:srgbClr val="FF0000"/>
                </a:solidFill>
              </a:rPr>
              <a:t>Laryngopharynx	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920" y="1488440"/>
            <a:ext cx="8037830" cy="2483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Serves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000" spc="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common</a:t>
            </a:r>
            <a:r>
              <a:rPr sz="30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passageway</a:t>
            </a:r>
            <a:r>
              <a:rPr sz="30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food</a:t>
            </a:r>
            <a:r>
              <a:rPr sz="30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air</a:t>
            </a:r>
            <a:endParaRPr sz="30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8100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Lies</a:t>
            </a:r>
            <a:r>
              <a:rPr sz="30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posterior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upright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epiglottis</a:t>
            </a:r>
            <a:endParaRPr sz="30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81000" marR="224790" indent="-342900">
              <a:lnSpc>
                <a:spcPct val="100000"/>
              </a:lnSpc>
              <a:spcBef>
                <a:spcPts val="244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Extends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30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larynx,</a:t>
            </a:r>
            <a:r>
              <a:rPr sz="3000" spc="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where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respiratory</a:t>
            </a:r>
            <a:r>
              <a:rPr sz="3000" spc="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3000" spc="-73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digestive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pathways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diverge</a:t>
            </a:r>
            <a:endParaRPr sz="3000" spc="-10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560705" algn="l"/>
                <a:tab pos="9156065" algn="l"/>
              </a:tabLst>
            </a:pPr>
            <a:r>
              <a:rPr sz="4400"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4400" spc="-5" dirty="0">
                <a:solidFill>
                  <a:srgbClr val="FF0000"/>
                </a:solidFill>
              </a:rPr>
              <a:t>Larynx	</a:t>
            </a:r>
            <a:endParaRPr sz="4400" spc="-5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560" y="1066800"/>
            <a:ext cx="8819515" cy="44367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23850" marR="1200785" indent="-285750">
              <a:lnSpc>
                <a:spcPct val="80000"/>
              </a:lnSpc>
              <a:spcBef>
                <a:spcPts val="8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r>
              <a:rPr sz="32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Short passageway </a:t>
            </a:r>
            <a:r>
              <a:rPr sz="32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connecting</a:t>
            </a:r>
            <a:r>
              <a:rPr lang="en-US" sz="32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laryngopharynx</a:t>
            </a:r>
            <a:r>
              <a:rPr sz="32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with</a:t>
            </a:r>
            <a:r>
              <a:rPr sz="32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trachea</a:t>
            </a:r>
            <a:endParaRPr sz="3200" spc="-5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8100" marR="1200785" indent="0">
              <a:lnSpc>
                <a:spcPct val="80000"/>
              </a:lnSpc>
              <a:spcBef>
                <a:spcPts val="870"/>
              </a:spcBef>
              <a:buClr>
                <a:srgbClr val="333399"/>
              </a:buClr>
              <a:buFont typeface="Trebuchet MS" panose="020B0603020202020204"/>
              <a:buNone/>
              <a:tabLst>
                <a:tab pos="323850" algn="l"/>
              </a:tabLst>
            </a:pPr>
            <a:endParaRPr sz="3200" spc="-5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200" spc="-5" dirty="0">
                <a:latin typeface="Times New Roman" panose="02020603050405020304"/>
                <a:cs typeface="Times New Roman" panose="02020603050405020304"/>
                <a:sym typeface="+mn-ea"/>
              </a:rPr>
              <a:t>Attaches to the </a:t>
            </a:r>
            <a:r>
              <a:rPr sz="3200" dirty="0">
                <a:latin typeface="Times New Roman" panose="02020603050405020304"/>
                <a:cs typeface="Times New Roman" panose="02020603050405020304"/>
                <a:sym typeface="+mn-ea"/>
              </a:rPr>
              <a:t>hyoid bone </a:t>
            </a:r>
            <a:r>
              <a:rPr sz="3200" spc="-10" dirty="0">
                <a:latin typeface="Times New Roman" panose="02020603050405020304"/>
                <a:cs typeface="Times New Roman" panose="02020603050405020304"/>
                <a:sym typeface="+mn-ea"/>
              </a:rPr>
              <a:t>and </a:t>
            </a:r>
            <a:r>
              <a:rPr sz="3200" spc="-5" dirty="0">
                <a:latin typeface="Times New Roman" panose="02020603050405020304"/>
                <a:cs typeface="Times New Roman" panose="02020603050405020304"/>
                <a:sym typeface="+mn-ea"/>
              </a:rPr>
              <a:t>opens </a:t>
            </a:r>
            <a:r>
              <a:rPr sz="3200" spc="-10" dirty="0">
                <a:latin typeface="Times New Roman" panose="02020603050405020304"/>
                <a:cs typeface="Times New Roman" panose="02020603050405020304"/>
                <a:sym typeface="+mn-ea"/>
              </a:rPr>
              <a:t>into </a:t>
            </a:r>
            <a:r>
              <a:rPr sz="3200" spc="-5" dirty="0">
                <a:latin typeface="Times New Roman" panose="02020603050405020304"/>
                <a:cs typeface="Times New Roman" panose="02020603050405020304"/>
                <a:sym typeface="+mn-ea"/>
              </a:rPr>
              <a:t>the </a:t>
            </a:r>
            <a:r>
              <a:rPr sz="3200" spc="-73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3200" spc="-5" dirty="0">
                <a:latin typeface="Times New Roman" panose="02020603050405020304"/>
                <a:cs typeface="Times New Roman" panose="02020603050405020304"/>
                <a:sym typeface="+mn-ea"/>
              </a:rPr>
              <a:t>laryngopharynx superiorly</a:t>
            </a:r>
            <a:endParaRPr sz="3200" spc="-5" dirty="0"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L="38100" marR="30480" indent="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None/>
              <a:tabLst>
                <a:tab pos="381000" algn="l"/>
              </a:tabLst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38100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200" spc="-5" dirty="0">
                <a:latin typeface="Times New Roman" panose="02020603050405020304"/>
                <a:cs typeface="Times New Roman" panose="02020603050405020304"/>
                <a:sym typeface="+mn-ea"/>
              </a:rPr>
              <a:t>Continuous</a:t>
            </a:r>
            <a:r>
              <a:rPr sz="3200" spc="-1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3200" spc="-5" dirty="0">
                <a:latin typeface="Times New Roman" panose="02020603050405020304"/>
                <a:cs typeface="Times New Roman" panose="02020603050405020304"/>
                <a:sym typeface="+mn-ea"/>
              </a:rPr>
              <a:t>with</a:t>
            </a:r>
            <a:r>
              <a:rPr sz="3200" spc="-1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3200" spc="-5" dirty="0">
                <a:latin typeface="Times New Roman" panose="02020603050405020304"/>
                <a:cs typeface="Times New Roman" panose="02020603050405020304"/>
                <a:sym typeface="+mn-ea"/>
              </a:rPr>
              <a:t>the</a:t>
            </a:r>
            <a:r>
              <a:rPr sz="3200" spc="-10" dirty="0">
                <a:latin typeface="Times New Roman" panose="02020603050405020304"/>
                <a:cs typeface="Times New Roman" panose="02020603050405020304"/>
                <a:sym typeface="+mn-ea"/>
              </a:rPr>
              <a:t> trachea </a:t>
            </a:r>
            <a:r>
              <a:rPr sz="3200" spc="-5" dirty="0">
                <a:latin typeface="Times New Roman" panose="02020603050405020304"/>
                <a:cs typeface="Times New Roman" panose="02020603050405020304"/>
                <a:sym typeface="+mn-ea"/>
              </a:rPr>
              <a:t>posteriorly</a:t>
            </a:r>
            <a:endParaRPr sz="32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23850" indent="-285750">
              <a:lnSpc>
                <a:spcPct val="100000"/>
              </a:lnSpc>
              <a:spcBef>
                <a:spcPts val="18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endParaRPr sz="3200" spc="50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4-larynx-6-6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76200"/>
            <a:ext cx="8632825" cy="64814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solidFill>
                  <a:srgbClr val="FF0000"/>
                </a:solidFill>
              </a:rPr>
              <a:t>Framework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the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Larynx	</a:t>
            </a:r>
            <a:endParaRPr spc="-5" dirty="0">
              <a:solidFill>
                <a:srgbClr val="FF000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48920" y="788669"/>
            <a:ext cx="8610600" cy="57086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3020"/>
            <a:ext cx="9169400" cy="596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solidFill>
                  <a:srgbClr val="FF0000"/>
                </a:solidFill>
              </a:rPr>
              <a:t>Functions</a:t>
            </a:r>
            <a:r>
              <a:rPr lang="en-US" spc="-5" dirty="0">
                <a:solidFill>
                  <a:srgbClr val="FF0000"/>
                </a:solidFill>
              </a:rPr>
              <a:t> of the Larynx</a:t>
            </a:r>
            <a:r>
              <a:rPr spc="-5" dirty="0">
                <a:solidFill>
                  <a:srgbClr val="FF0000"/>
                </a:solidFill>
              </a:rPr>
              <a:t>	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140" y="1703070"/>
            <a:ext cx="7995920" cy="314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three functions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 larynx are: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100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9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provide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a</a:t>
            </a:r>
            <a:r>
              <a:rPr sz="29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patent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airway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781050" marR="30480" lvl="1" indent="-285750">
              <a:lnSpc>
                <a:spcPct val="100000"/>
              </a:lnSpc>
              <a:spcBef>
                <a:spcPts val="234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100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9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act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a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switching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mechanism</a:t>
            </a:r>
            <a:r>
              <a:rPr sz="29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to route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air</a:t>
            </a:r>
            <a:r>
              <a:rPr sz="29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900" spc="-7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food</a:t>
            </a:r>
            <a:r>
              <a:rPr sz="29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into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proper</a:t>
            </a:r>
            <a:r>
              <a:rPr sz="29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channels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5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100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function in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voice production</a:t>
            </a:r>
            <a:endParaRPr sz="29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solidFill>
                  <a:srgbClr val="FF0000"/>
                </a:solidFill>
              </a:rPr>
              <a:t>Sphincter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Functions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the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Larynx	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39" y="1461770"/>
            <a:ext cx="8467090" cy="44983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81000" marR="139700" indent="-342900">
              <a:lnSpc>
                <a:spcPts val="3230"/>
              </a:lnSpc>
              <a:spcBef>
                <a:spcPts val="515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 larynx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closed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during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coughing,</a:t>
            </a:r>
            <a:r>
              <a:rPr sz="30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sneezing,</a:t>
            </a:r>
            <a:r>
              <a:rPr sz="30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5" dirty="0">
                <a:latin typeface="Times New Roman" panose="02020603050405020304"/>
                <a:cs typeface="Times New Roman" panose="02020603050405020304"/>
              </a:rPr>
              <a:t>Valsalva’s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maneuver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81000" indent="-342900">
              <a:lnSpc>
                <a:spcPct val="100000"/>
              </a:lnSpc>
              <a:spcBef>
                <a:spcPts val="2035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5" dirty="0">
                <a:latin typeface="Times New Roman" panose="02020603050405020304"/>
                <a:cs typeface="Times New Roman" panose="02020603050405020304"/>
              </a:rPr>
              <a:t>Valsalva’s</a:t>
            </a:r>
            <a:r>
              <a:rPr sz="30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maneuver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781050" marR="30480" lvl="1" indent="-285750">
              <a:lnSpc>
                <a:spcPts val="3130"/>
              </a:lnSpc>
              <a:spcBef>
                <a:spcPts val="2415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Air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is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temporarily</a:t>
            </a:r>
            <a:r>
              <a:rPr sz="29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held</a:t>
            </a:r>
            <a:r>
              <a:rPr sz="29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the</a:t>
            </a:r>
            <a:r>
              <a:rPr sz="29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lower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respiratory</a:t>
            </a:r>
            <a:r>
              <a:rPr sz="290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tract </a:t>
            </a:r>
            <a:r>
              <a:rPr sz="2900" spc="-7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closing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the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 glottis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781050" marR="982980" lvl="1" indent="-285750">
              <a:lnSpc>
                <a:spcPts val="3130"/>
              </a:lnSpc>
              <a:spcBef>
                <a:spcPts val="234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Causes intra-abdominal pressure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rise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when </a:t>
            </a:r>
            <a:r>
              <a:rPr sz="2900" spc="-7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abdominal muscles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contract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1955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Helps</a:t>
            </a:r>
            <a:r>
              <a:rPr sz="29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empty</a:t>
            </a:r>
            <a:r>
              <a:rPr sz="29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rectum</a:t>
            </a:r>
            <a:endParaRPr sz="29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40" dirty="0">
                <a:solidFill>
                  <a:srgbClr val="FF0000"/>
                </a:solidFill>
              </a:rPr>
              <a:t>Trachea	</a:t>
            </a:r>
            <a:endParaRPr spc="-4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725" y="1144270"/>
            <a:ext cx="8286750" cy="234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Flexible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mobile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tube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extending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from</a:t>
            </a:r>
            <a:r>
              <a:rPr sz="3000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larynx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into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mediastinum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285750" marR="824230" lvl="1" indent="-285750" algn="r">
              <a:lnSpc>
                <a:spcPct val="100000"/>
              </a:lnSpc>
              <a:spcBef>
                <a:spcPts val="202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2857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Extends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from</a:t>
            </a:r>
            <a:r>
              <a:rPr sz="29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larynx</a:t>
            </a:r>
            <a:r>
              <a:rPr sz="29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superior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border</a:t>
            </a:r>
            <a:r>
              <a:rPr sz="29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9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5" dirty="0">
                <a:latin typeface="Times New Roman" panose="02020603050405020304"/>
                <a:cs typeface="Times New Roman" panose="02020603050405020304"/>
              </a:rPr>
              <a:t>T5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228600" marR="799465" lvl="2" indent="-228600" algn="r">
              <a:lnSpc>
                <a:spcPct val="100000"/>
              </a:lnSpc>
              <a:spcBef>
                <a:spcPts val="20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22860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Divides into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right</a:t>
            </a:r>
            <a:r>
              <a:rPr sz="29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left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primary</a:t>
            </a:r>
            <a:r>
              <a:rPr sz="290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bronchi</a:t>
            </a:r>
            <a:endParaRPr sz="29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09600"/>
            <a:ext cx="8991600" cy="0"/>
          </a:xfrm>
          <a:custGeom>
            <a:avLst/>
            <a:gdLst/>
            <a:ahLst/>
            <a:cxnLst/>
            <a:rect l="l" t="t" r="r" b="b"/>
            <a:pathLst>
              <a:path w="8991600">
                <a:moveTo>
                  <a:pt x="0" y="0"/>
                </a:moveTo>
                <a:lnTo>
                  <a:pt x="899160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109220"/>
            <a:ext cx="19710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spc="-320" dirty="0">
                <a:solidFill>
                  <a:srgbClr val="FF0000"/>
                </a:solidFill>
              </a:rPr>
              <a:t>T</a:t>
            </a:r>
            <a:r>
              <a:rPr sz="4400" u="none" spc="-5" dirty="0">
                <a:solidFill>
                  <a:srgbClr val="FF0000"/>
                </a:solidFill>
              </a:rPr>
              <a:t>r</a:t>
            </a:r>
            <a:r>
              <a:rPr sz="4400" u="none" dirty="0">
                <a:solidFill>
                  <a:srgbClr val="FF0000"/>
                </a:solidFill>
              </a:rPr>
              <a:t>ac</a:t>
            </a:r>
            <a:r>
              <a:rPr sz="4400" u="none" spc="-10" dirty="0">
                <a:solidFill>
                  <a:srgbClr val="FF0000"/>
                </a:solidFill>
              </a:rPr>
              <a:t>h</a:t>
            </a:r>
            <a:r>
              <a:rPr sz="4400" u="none" dirty="0">
                <a:solidFill>
                  <a:srgbClr val="FF0000"/>
                </a:solidFill>
              </a:rPr>
              <a:t>ea</a:t>
            </a:r>
            <a:endParaRPr sz="4400" u="none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75" y="1071880"/>
            <a:ext cx="8924925" cy="4680585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209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r>
              <a:rPr sz="2900" dirty="0">
                <a:latin typeface="Times New Roman" panose="02020603050405020304"/>
                <a:cs typeface="Times New Roman" panose="02020603050405020304"/>
              </a:rPr>
              <a:t>The trachea</a:t>
            </a:r>
            <a:r>
              <a:rPr lang="en-US" sz="2900" dirty="0">
                <a:latin typeface="Times New Roman" panose="02020603050405020304"/>
                <a:cs typeface="Times New Roman" panose="02020603050405020304"/>
              </a:rPr>
              <a:t>/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windpipe, is a 10-11 cm long fibrocartilaginous tube of the lower respiratory tract</a:t>
            </a:r>
            <a:endParaRPr sz="2900" dirty="0">
              <a:latin typeface="Times New Roman" panose="02020603050405020304"/>
              <a:cs typeface="Times New Roman" panose="02020603050405020304"/>
            </a:endParaRPr>
          </a:p>
          <a:p>
            <a:pPr marL="323850" indent="-285750">
              <a:lnSpc>
                <a:spcPct val="100000"/>
              </a:lnSpc>
              <a:spcBef>
                <a:spcPts val="209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r>
              <a:rPr lang="en-US" sz="2900" dirty="0">
                <a:latin typeface="Times New Roman" panose="02020603050405020304"/>
                <a:cs typeface="Times New Roman" panose="02020603050405020304"/>
              </a:rPr>
              <a:t>Made up of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9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layers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723900" lvl="1" indent="-228600">
              <a:lnSpc>
                <a:spcPct val="100000"/>
              </a:lnSpc>
              <a:spcBef>
                <a:spcPts val="199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2390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Mucosa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723900" lvl="1" indent="-228600">
              <a:lnSpc>
                <a:spcPct val="100000"/>
              </a:lnSpc>
              <a:spcBef>
                <a:spcPts val="20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2390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Submucosa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723900" lvl="1" indent="-228600">
              <a:lnSpc>
                <a:spcPct val="100000"/>
              </a:lnSpc>
              <a:spcBef>
                <a:spcPts val="20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2390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Hyaline</a:t>
            </a:r>
            <a:r>
              <a:rPr sz="29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cartilage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723900" lvl="1" indent="-228600">
              <a:lnSpc>
                <a:spcPct val="100000"/>
              </a:lnSpc>
              <a:spcBef>
                <a:spcPts val="199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2390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Adventitia</a:t>
            </a:r>
            <a:endParaRPr sz="29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3020"/>
            <a:ext cx="9169400" cy="596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Trachea </a:t>
            </a:r>
            <a:r>
              <a:rPr spc="-5" dirty="0">
                <a:solidFill>
                  <a:srgbClr val="FF0000"/>
                </a:solidFill>
              </a:rPr>
              <a:t>Layers	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980" y="1346200"/>
            <a:ext cx="8463280" cy="350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774700" indent="-28575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Mucosa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made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up of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goblet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cells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ciliated </a:t>
            </a:r>
            <a:r>
              <a:rPr sz="2900" spc="-7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epithelium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323850" indent="-285750">
              <a:lnSpc>
                <a:spcPct val="100000"/>
              </a:lnSpc>
              <a:spcBef>
                <a:spcPts val="234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Submucosa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 connective</a:t>
            </a:r>
            <a:r>
              <a:rPr sz="29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tissue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deep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mucosa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323850" marR="50800" indent="-285750">
              <a:lnSpc>
                <a:spcPts val="3130"/>
              </a:lnSpc>
              <a:spcBef>
                <a:spcPts val="2395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Hyaline cartilage</a:t>
            </a:r>
            <a:r>
              <a:rPr sz="29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-16-20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C-shaped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rings of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 hyaline </a:t>
            </a:r>
            <a:r>
              <a:rPr sz="2900" spc="-7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cartilage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323850" indent="-285750">
              <a:lnSpc>
                <a:spcPct val="100000"/>
              </a:lnSpc>
              <a:spcBef>
                <a:spcPts val="235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Adventitia</a:t>
            </a:r>
            <a:r>
              <a:rPr sz="29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 outermost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layer</a:t>
            </a:r>
            <a:endParaRPr sz="29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1830" y="6455409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latin typeface="Times New Roman" panose="02020603050405020304"/>
                <a:cs typeface="Times New Roman" panose="02020603050405020304"/>
              </a:rPr>
              <a:t>3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3870" y="692150"/>
            <a:ext cx="7623175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40" dirty="0">
                <a:solidFill>
                  <a:srgbClr val="FF0000"/>
                </a:solidFill>
              </a:rPr>
              <a:t>Trachea	</a:t>
            </a:r>
            <a:endParaRPr spc="-40" dirty="0">
              <a:solidFill>
                <a:srgbClr val="FF0000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04800" y="1499869"/>
            <a:ext cx="8534400" cy="444373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240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513715" algn="l"/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pc="-15" dirty="0">
                <a:solidFill>
                  <a:srgbClr val="FF0000"/>
                </a:solidFill>
              </a:rPr>
              <a:t>Bronchi	</a:t>
            </a:r>
            <a:endParaRPr spc="-1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5450" y="1433195"/>
            <a:ext cx="8291830" cy="35960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6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55600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last tracheal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cartilage marks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end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trachea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the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beginning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right and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left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bronchi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55600" marR="702310" indent="-342900">
              <a:lnSpc>
                <a:spcPts val="3240"/>
              </a:lnSpc>
              <a:spcBef>
                <a:spcPts val="248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55600" algn="l"/>
              </a:tabLst>
            </a:pP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Bronchi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subdivide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into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secondary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bronchi,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each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supplying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lobe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lungs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55600" marR="196850" indent="-342900">
              <a:lnSpc>
                <a:spcPts val="324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556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Air passages 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undergo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23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orders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of branching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in the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lungs</a:t>
            </a:r>
            <a:endParaRPr sz="3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3020"/>
            <a:ext cx="9169400" cy="596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513715" algn="l"/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b="0" spc="-10" dirty="0">
                <a:solidFill>
                  <a:srgbClr val="FF0000"/>
                </a:solidFill>
              </a:rPr>
              <a:t>Bronchial</a:t>
            </a:r>
            <a:r>
              <a:rPr b="0" spc="-100" dirty="0">
                <a:solidFill>
                  <a:srgbClr val="FF0000"/>
                </a:solidFill>
              </a:rPr>
              <a:t> </a:t>
            </a:r>
            <a:r>
              <a:rPr b="0" spc="-85" dirty="0">
                <a:solidFill>
                  <a:srgbClr val="FF0000"/>
                </a:solidFill>
              </a:rPr>
              <a:t>Tree	</a:t>
            </a:r>
            <a:endParaRPr b="0" spc="-8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140" y="1520189"/>
            <a:ext cx="7865745" cy="3990340"/>
          </a:xfrm>
          <a:prstGeom prst="rect">
            <a:avLst/>
          </a:prstGeom>
        </p:spPr>
        <p:txBody>
          <a:bodyPr vert="horz" wrap="square" lIns="0" tIns="27559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21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Tissue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walls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bronchi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mimic that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 trachea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81000" marR="266700" indent="-342900">
              <a:lnSpc>
                <a:spcPts val="3240"/>
              </a:lnSpc>
              <a:spcBef>
                <a:spcPts val="2475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lang="en-US" sz="3000" spc="-5" dirty="0">
                <a:latin typeface="Times New Roman" panose="02020603050405020304"/>
                <a:cs typeface="Times New Roman" panose="02020603050405020304"/>
              </a:rPr>
              <a:t>However, a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conducting tubes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become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20" dirty="0">
                <a:latin typeface="Times New Roman" panose="02020603050405020304"/>
                <a:cs typeface="Times New Roman" panose="02020603050405020304"/>
              </a:rPr>
              <a:t>smaller,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000" spc="5" dirty="0">
                <a:latin typeface="Times New Roman" panose="02020603050405020304"/>
                <a:cs typeface="Times New Roman" panose="02020603050405020304"/>
              </a:rPr>
              <a:t>several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structural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changes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occur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1009650" lvl="1" indent="-514350">
              <a:lnSpc>
                <a:spcPct val="100000"/>
              </a:lnSpc>
              <a:spcBef>
                <a:spcPts val="1975"/>
              </a:spcBef>
              <a:buClr>
                <a:srgbClr val="333399"/>
              </a:buClr>
              <a:buFont typeface="+mj-lt"/>
              <a:buAutoNum type="arabicPeriod"/>
              <a:tabLst>
                <a:tab pos="7810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Cartilage</a:t>
            </a:r>
            <a:r>
              <a:rPr sz="29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support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structures</a:t>
            </a:r>
            <a:r>
              <a:rPr lang="en-US" sz="2900" spc="-5" dirty="0">
                <a:latin typeface="Times New Roman" panose="02020603050405020304"/>
                <a:cs typeface="Times New Roman" panose="02020603050405020304"/>
              </a:rPr>
              <a:t> reduces 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1009650" lvl="1" indent="-514350">
              <a:lnSpc>
                <a:spcPct val="100000"/>
              </a:lnSpc>
              <a:spcBef>
                <a:spcPts val="2000"/>
              </a:spcBef>
              <a:buClr>
                <a:srgbClr val="333399"/>
              </a:buClr>
              <a:buFont typeface="+mj-lt"/>
              <a:buAutoNum type="arabicPeriod"/>
              <a:tabLst>
                <a:tab pos="7810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Epithelium</a:t>
            </a:r>
            <a:r>
              <a:rPr sz="29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types</a:t>
            </a:r>
            <a:r>
              <a:rPr sz="29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change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1009650" lvl="1" indent="-514350">
              <a:lnSpc>
                <a:spcPct val="100000"/>
              </a:lnSpc>
              <a:spcBef>
                <a:spcPts val="2000"/>
              </a:spcBef>
              <a:buClr>
                <a:srgbClr val="333399"/>
              </a:buClr>
              <a:buFont typeface="+mj-lt"/>
              <a:buAutoNum type="arabicPeriod"/>
              <a:tabLst>
                <a:tab pos="7810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Amount</a:t>
            </a:r>
            <a:r>
              <a:rPr sz="29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smooth muscle</a:t>
            </a:r>
            <a:r>
              <a:rPr sz="29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increases</a:t>
            </a:r>
            <a:endParaRPr sz="29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10" dirty="0">
                <a:solidFill>
                  <a:srgbClr val="FF0000"/>
                </a:solidFill>
              </a:rPr>
              <a:t>Bronchioles	</a:t>
            </a:r>
            <a:endParaRPr spc="-1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980" y="1503680"/>
            <a:ext cx="7922260" cy="211836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2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Consist</a:t>
            </a:r>
            <a:r>
              <a:rPr sz="29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 cuboidal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epithelium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323850" indent="-285750">
              <a:lnSpc>
                <a:spcPct val="100000"/>
              </a:lnSpc>
              <a:spcBef>
                <a:spcPts val="20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Have</a:t>
            </a:r>
            <a:r>
              <a:rPr sz="29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complete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 layer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of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 circular</a:t>
            </a:r>
            <a:r>
              <a:rPr sz="29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smooth</a:t>
            </a:r>
            <a:r>
              <a:rPr sz="29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5" dirty="0">
                <a:latin typeface="Times New Roman" panose="02020603050405020304"/>
                <a:cs typeface="Times New Roman" panose="02020603050405020304"/>
              </a:rPr>
              <a:t>muscle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323850" indent="-285750">
              <a:lnSpc>
                <a:spcPct val="100000"/>
              </a:lnSpc>
              <a:spcBef>
                <a:spcPts val="20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Lack</a:t>
            </a:r>
            <a:r>
              <a:rPr sz="29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cartilage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support</a:t>
            </a:r>
            <a:r>
              <a:rPr sz="29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mucus-producing</a:t>
            </a:r>
            <a:r>
              <a:rPr sz="29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cells</a:t>
            </a:r>
            <a:endParaRPr sz="29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3020"/>
            <a:ext cx="9169400" cy="596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dirty="0">
                <a:solidFill>
                  <a:srgbClr val="FF0000"/>
                </a:solidFill>
              </a:rPr>
              <a:t>he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Lungs	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060" y="895350"/>
            <a:ext cx="7884160" cy="5225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25273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830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Lungs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occupy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all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thoracic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cavity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except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mediastinum</a:t>
            </a:r>
            <a:endParaRPr sz="2400" spc="-5" dirty="0">
              <a:latin typeface="Times New Roman" panose="02020603050405020304"/>
              <a:cs typeface="Times New Roman" panose="02020603050405020304"/>
            </a:endParaRPr>
          </a:p>
          <a:p>
            <a:pPr marL="368300" marR="25273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8300" algn="l"/>
              </a:tabLst>
            </a:pPr>
            <a:r>
              <a:rPr lang="en-US" sz="2400">
                <a:latin typeface="Times New Roman" panose="02020603050405020304"/>
                <a:cs typeface="Times New Roman" panose="02020603050405020304"/>
              </a:rPr>
              <a:t>The lungs have several parts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768350" lvl="1" indent="-285750">
              <a:lnSpc>
                <a:spcPct val="100000"/>
              </a:lnSpc>
              <a:spcBef>
                <a:spcPts val="23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6835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Root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site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of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vascular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and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bronchial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attachments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768350" marR="624840" lvl="1" indent="-285750">
              <a:lnSpc>
                <a:spcPct val="100000"/>
              </a:lnSpc>
              <a:spcBef>
                <a:spcPts val="234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6835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Costal surface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anterior,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lateral,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posterior </a:t>
            </a:r>
            <a:r>
              <a:rPr sz="2400" spc="-7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surfaces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contact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with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ribs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768350" lvl="1" indent="-285750">
              <a:lnSpc>
                <a:spcPct val="100000"/>
              </a:lnSpc>
              <a:spcBef>
                <a:spcPts val="235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6835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Apex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narrow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superior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tip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768350" lvl="1" indent="-285750">
              <a:lnSpc>
                <a:spcPct val="100000"/>
              </a:lnSpc>
              <a:spcBef>
                <a:spcPts val="234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6835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Base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inferior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surface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that rests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on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the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diaphragm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768350" marR="343535" lvl="1" indent="-285750">
              <a:lnSpc>
                <a:spcPct val="100000"/>
              </a:lnSpc>
              <a:spcBef>
                <a:spcPts val="235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6835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Hilus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indentation that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contains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pulmonary</a:t>
            </a:r>
            <a:r>
              <a:rPr sz="2400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400" spc="-7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systemic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blood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vessels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19200"/>
            <a:ext cx="8602980" cy="435673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3020"/>
            <a:ext cx="9169400" cy="6426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sz="3600"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0" spc="12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Pleura</a:t>
            </a:r>
            <a:r>
              <a:rPr lang="en-US" sz="3600" spc="-10" dirty="0">
                <a:solidFill>
                  <a:srgbClr val="FF0000"/>
                </a:solidFill>
              </a:rPr>
              <a:t> of the Lungs</a:t>
            </a:r>
            <a:r>
              <a:rPr sz="3600" spc="-10" dirty="0">
                <a:solidFill>
                  <a:srgbClr val="FF0000"/>
                </a:solidFill>
              </a:rPr>
              <a:t>	</a:t>
            </a:r>
            <a:endParaRPr sz="3600" spc="-10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339" y="1324609"/>
            <a:ext cx="7406640" cy="390906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23850" marR="572135" indent="-285750">
              <a:lnSpc>
                <a:spcPts val="3030"/>
              </a:lnSpc>
              <a:spcBef>
                <a:spcPts val="475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Each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lung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enclosed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double-layered pleural </a:t>
            </a:r>
            <a:r>
              <a:rPr sz="2800" spc="-6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membrane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723900" lvl="1" indent="-228600">
              <a:lnSpc>
                <a:spcPct val="100000"/>
              </a:lnSpc>
              <a:spcBef>
                <a:spcPts val="1885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23900" algn="l"/>
              </a:tabLst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Parietal</a:t>
            </a:r>
            <a:r>
              <a:rPr sz="2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pleura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 lines wall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thoracic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cavity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723900" lvl="1" indent="-228600">
              <a:lnSpc>
                <a:spcPct val="100000"/>
              </a:lnSpc>
              <a:spcBef>
                <a:spcPts val="19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23900" algn="l"/>
              </a:tabLst>
            </a:pP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Visceral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pleura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covers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lungs</a:t>
            </a:r>
            <a:r>
              <a:rPr sz="2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themselves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23850" indent="-285750">
              <a:lnSpc>
                <a:spcPct val="100000"/>
              </a:lnSpc>
              <a:spcBef>
                <a:spcPts val="19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Pleural</a:t>
            </a:r>
            <a:r>
              <a:rPr sz="2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cavity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space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between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layers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723900" marR="30480" lvl="1" indent="-228600">
              <a:lnSpc>
                <a:spcPts val="3020"/>
              </a:lnSpc>
              <a:spcBef>
                <a:spcPts val="2325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23900" algn="l"/>
              </a:tabLst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Pleural fluid reduces friction, produces surface </a:t>
            </a:r>
            <a:r>
              <a:rPr sz="2800" spc="-6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tension (stick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together)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sz="4400"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b="0" spc="-28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Lungs	</a:t>
            </a:r>
            <a:endParaRPr sz="4400" spc="-5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3045" y="1165225"/>
            <a:ext cx="8435340" cy="22891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952500" marR="600710" indent="-457200">
              <a:lnSpc>
                <a:spcPts val="3020"/>
              </a:lnSpc>
              <a:spcBef>
                <a:spcPts val="480"/>
              </a:spcBef>
              <a:buClr>
                <a:srgbClr val="333399"/>
              </a:buClr>
              <a:buFont typeface="Arial" panose="020B0604020202020204" pitchFamily="34" charset="0"/>
              <a:buChar char="•"/>
              <a:tabLst>
                <a:tab pos="781050" algn="l"/>
              </a:tabLst>
            </a:pPr>
            <a:r>
              <a:rPr lang="en-US" sz="2800" spc="-10" dirty="0">
                <a:latin typeface="Times New Roman" panose="02020603050405020304"/>
                <a:cs typeface="Times New Roman" panose="02020603050405020304"/>
              </a:rPr>
              <a:t>There are two lungs s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eparated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each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other by the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heart and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other </a:t>
            </a:r>
            <a:r>
              <a:rPr sz="2800" spc="-6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structures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mediastinum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81000" marR="30480" indent="-342900">
              <a:lnSpc>
                <a:spcPts val="3020"/>
              </a:lnSpc>
              <a:spcBef>
                <a:spcPts val="2275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0365" algn="l"/>
                <a:tab pos="381000" algn="l"/>
              </a:tabLst>
            </a:pPr>
            <a:r>
              <a:rPr lang="en-US" sz="2800" spc="-5" dirty="0">
                <a:latin typeface="Times New Roman" panose="02020603050405020304"/>
                <a:cs typeface="Times New Roman" panose="02020603050405020304"/>
              </a:rPr>
              <a:t>The left lung has an impression/cavity called </a:t>
            </a:r>
            <a:r>
              <a:rPr sz="2800" spc="-5" dirty="0">
                <a:latin typeface="Times New Roman" panose="02020603050405020304"/>
                <a:cs typeface="Times New Roman" panose="02020603050405020304"/>
                <a:sym typeface="+mn-ea"/>
              </a:rPr>
              <a:t>Cardiac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notch </a:t>
            </a:r>
            <a:r>
              <a:rPr sz="2800" spc="-5" dirty="0">
                <a:latin typeface="Times New Roman" panose="02020603050405020304"/>
                <a:cs typeface="Times New Roman" panose="02020603050405020304"/>
                <a:sym typeface="+mn-ea"/>
              </a:rPr>
              <a:t>that </a:t>
            </a:r>
            <a:r>
              <a:rPr sz="2800" spc="-73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  <a:sym typeface="+mn-ea"/>
              </a:rPr>
              <a:t>accommodates</a:t>
            </a: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  <a:sym typeface="+mn-ea"/>
              </a:rPr>
              <a:t>the heart</a:t>
            </a:r>
            <a:r>
              <a:rPr lang="en-US" sz="2800" spc="-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4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3733800"/>
            <a:ext cx="5116830" cy="259143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solidFill>
                  <a:srgbClr val="FF0000"/>
                </a:solidFill>
              </a:rPr>
              <a:t>Lungs	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605" y="772795"/>
            <a:ext cx="8528050" cy="294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Left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lung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–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separated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into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upper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lower lobes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 oblique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fissure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81000" marR="969645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Right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lung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separated into three lobes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oblique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and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horizontal fissures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81000" marR="26416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endParaRPr sz="3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715" y="3158490"/>
            <a:ext cx="7221855" cy="3434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solidFill>
                  <a:srgbClr val="FF0000"/>
                </a:solidFill>
              </a:rPr>
              <a:t>Respiratory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System</a:t>
            </a:r>
            <a:r>
              <a:rPr spc="-17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Anatomy	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965" y="1048385"/>
            <a:ext cx="7750175" cy="3890010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38100" indent="0">
              <a:lnSpc>
                <a:spcPct val="100000"/>
              </a:lnSpc>
              <a:spcBef>
                <a:spcPts val="2310"/>
              </a:spcBef>
              <a:buClr>
                <a:srgbClr val="333399"/>
              </a:buClr>
              <a:buFont typeface="Trebuchet MS" panose="020B0603020202020204"/>
              <a:buNone/>
              <a:tabLst>
                <a:tab pos="381000" algn="l"/>
              </a:tabLst>
            </a:pPr>
            <a:r>
              <a:rPr sz="32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Structurally</a:t>
            </a:r>
            <a:r>
              <a:rPr lang="en-US" sz="32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composed of:</a:t>
            </a:r>
            <a:endParaRPr sz="32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495300" lvl="1" indent="0">
              <a:lnSpc>
                <a:spcPct val="100000"/>
              </a:lnSpc>
              <a:spcBef>
                <a:spcPts val="2210"/>
              </a:spcBef>
              <a:buClr>
                <a:srgbClr val="333399"/>
              </a:buClr>
              <a:buFont typeface="Trebuchet MS" panose="020B0603020202020204"/>
              <a:buNone/>
              <a:tabLst>
                <a:tab pos="781050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1. </a:t>
            </a:r>
            <a:r>
              <a:rPr sz="32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Upper</a:t>
            </a:r>
            <a:r>
              <a:rPr sz="32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respiratory</a:t>
            </a:r>
            <a:r>
              <a:rPr sz="32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system</a:t>
            </a:r>
            <a:endParaRPr sz="32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181100" lvl="2" indent="-228600">
              <a:lnSpc>
                <a:spcPct val="100000"/>
              </a:lnSpc>
              <a:spcBef>
                <a:spcPts val="221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1181100" algn="l"/>
              </a:tabLst>
            </a:pPr>
            <a:r>
              <a:rPr sz="32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Nose, pharynx</a:t>
            </a:r>
            <a:r>
              <a:rPr sz="32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and associated</a:t>
            </a:r>
            <a:r>
              <a:rPr sz="32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structures</a:t>
            </a:r>
            <a:endParaRPr sz="32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495300" lvl="1" indent="0">
              <a:lnSpc>
                <a:spcPct val="100000"/>
              </a:lnSpc>
              <a:spcBef>
                <a:spcPts val="2210"/>
              </a:spcBef>
              <a:buClr>
                <a:srgbClr val="333399"/>
              </a:buClr>
              <a:buFont typeface="Trebuchet MS" panose="020B0603020202020204"/>
              <a:buNone/>
              <a:tabLst>
                <a:tab pos="781050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2. </a:t>
            </a:r>
            <a:r>
              <a:rPr sz="32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Lower</a:t>
            </a:r>
            <a:r>
              <a:rPr sz="32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respiratory</a:t>
            </a:r>
            <a:r>
              <a:rPr sz="32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system</a:t>
            </a:r>
            <a:endParaRPr sz="32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181100" lvl="2" indent="-228600">
              <a:lnSpc>
                <a:spcPct val="100000"/>
              </a:lnSpc>
              <a:spcBef>
                <a:spcPts val="222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1181100" algn="l"/>
              </a:tabLst>
            </a:pPr>
            <a:r>
              <a:rPr sz="32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Larynx, trachea, bronchi</a:t>
            </a:r>
            <a:r>
              <a:rPr sz="32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32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lungs</a:t>
            </a:r>
            <a:endParaRPr sz="3200" spc="-5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15" dirty="0">
                <a:solidFill>
                  <a:srgbClr val="FF0000"/>
                </a:solidFill>
              </a:rPr>
              <a:t>Gross</a:t>
            </a:r>
            <a:r>
              <a:rPr spc="-19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Anatomy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Lungs	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9180" y="852170"/>
            <a:ext cx="7245984" cy="1390015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12700" marR="5080">
              <a:lnSpc>
                <a:spcPct val="158000"/>
              </a:lnSpc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Oblique &amp; horizontal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fissure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in right lung results in 3 lobes </a:t>
            </a:r>
            <a:r>
              <a:rPr sz="2400" spc="-5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Oblique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fissure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only</a:t>
            </a:r>
            <a:r>
              <a:rPr sz="240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left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lung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produces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lobes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24840" y="3205162"/>
            <a:ext cx="8130539" cy="311181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Chapter</a:t>
            </a:r>
            <a:r>
              <a:rPr spc="-20" dirty="0"/>
              <a:t> </a:t>
            </a:r>
            <a:r>
              <a:rPr dirty="0"/>
              <a:t>22,</a:t>
            </a:r>
            <a:r>
              <a:rPr spc="-5" dirty="0"/>
              <a:t> Respiratory System</a:t>
            </a:r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solidFill>
                  <a:srgbClr val="FF0000"/>
                </a:solidFill>
              </a:rPr>
              <a:t>Mediastinal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Surface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Lungs	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728345"/>
            <a:ext cx="7874000" cy="188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7665" algn="l"/>
                <a:tab pos="368300" algn="l"/>
              </a:tabLst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Blood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vessels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&amp;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airways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enter</a:t>
            </a:r>
            <a:r>
              <a:rPr sz="2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lungs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at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 hilu</a:t>
            </a:r>
            <a:r>
              <a:rPr lang="en-US" sz="2800" dirty="0">
                <a:latin typeface="Times New Roman" panose="02020603050405020304"/>
                <a:cs typeface="Times New Roman" panose="02020603050405020304"/>
              </a:rPr>
              <a:t>m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68300" indent="-342900">
              <a:lnSpc>
                <a:spcPct val="100000"/>
              </a:lnSpc>
              <a:spcBef>
                <a:spcPts val="22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7665" algn="l"/>
                <a:tab pos="368300" algn="l"/>
              </a:tabLst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Forms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root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lungs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68300" indent="-342900">
              <a:lnSpc>
                <a:spcPct val="100000"/>
              </a:lnSpc>
              <a:spcBef>
                <a:spcPts val="22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7665" algn="l"/>
                <a:tab pos="368300" algn="l"/>
              </a:tabLst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Covered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with pleura (parietal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becomes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 visceral)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23544" y="3201173"/>
            <a:ext cx="8129308" cy="310828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sz="4400"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b="0" spc="-28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Alveoli	</a:t>
            </a:r>
            <a:endParaRPr sz="4400" spc="-5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150" y="1092200"/>
            <a:ext cx="8413115" cy="1864995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209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r>
              <a:rPr lang="en-US" sz="2900" spc="-5" dirty="0">
                <a:latin typeface="Times New Roman" panose="02020603050405020304"/>
                <a:cs typeface="Times New Roman" panose="02020603050405020304"/>
              </a:rPr>
              <a:t>The respiratory tree broncioles terminate in cup shaped sacs called alveoli</a:t>
            </a:r>
            <a:endParaRPr sz="2900" spc="-5" dirty="0">
              <a:latin typeface="Times New Roman" panose="02020603050405020304"/>
              <a:cs typeface="Times New Roman" panose="02020603050405020304"/>
            </a:endParaRPr>
          </a:p>
          <a:p>
            <a:pPr marL="323850" marR="30480" indent="-285750">
              <a:lnSpc>
                <a:spcPts val="3130"/>
              </a:lnSpc>
              <a:spcBef>
                <a:spcPts val="2385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23850" algn="l"/>
              </a:tabLst>
            </a:pPr>
            <a:r>
              <a:rPr lang="en-US" sz="2900" spc="-5" dirty="0">
                <a:latin typeface="Times New Roman" panose="02020603050405020304"/>
                <a:cs typeface="Times New Roman" panose="02020603050405020304"/>
              </a:rPr>
              <a:t>They are the sites for gaseous exchange in the lungs</a:t>
            </a:r>
            <a:endParaRPr lang="en-US" sz="29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3020"/>
            <a:ext cx="9169400" cy="596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Types of </a:t>
            </a:r>
            <a:r>
              <a:rPr spc="-5" dirty="0">
                <a:solidFill>
                  <a:srgbClr val="FF0000"/>
                </a:solidFill>
              </a:rPr>
              <a:t>Alveolar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cells	</a:t>
            </a:r>
            <a:endParaRPr spc="-1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485" y="1143000"/>
            <a:ext cx="8409940" cy="496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594995" indent="-311150">
              <a:lnSpc>
                <a:spcPct val="157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11150" algn="l"/>
              </a:tabLst>
            </a:pPr>
            <a:r>
              <a:rPr sz="2900" dirty="0">
                <a:latin typeface="Times New Roman" panose="02020603050405020304"/>
                <a:cs typeface="Times New Roman" panose="02020603050405020304"/>
              </a:rPr>
              <a:t>2 types of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alveolar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cells</a:t>
            </a:r>
            <a:endParaRPr sz="2900" spc="-10" dirty="0">
              <a:latin typeface="Times New Roman" panose="02020603050405020304"/>
              <a:cs typeface="Times New Roman" panose="02020603050405020304"/>
            </a:endParaRPr>
          </a:p>
          <a:p>
            <a:pPr marL="311150" marR="594995" indent="-311150">
              <a:lnSpc>
                <a:spcPct val="157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11150" algn="l"/>
              </a:tabLst>
            </a:pP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7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Type I pneumocyte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en-US" sz="2900" dirty="0">
                <a:latin typeface="Times New Roman" panose="02020603050405020304"/>
                <a:cs typeface="Times New Roman" panose="02020603050405020304"/>
              </a:rPr>
              <a:t>composed of simple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squamous </a:t>
            </a:r>
            <a:r>
              <a:rPr lang="en-US" sz="2900" dirty="0">
                <a:latin typeface="Times New Roman" panose="02020603050405020304"/>
                <a:cs typeface="Times New Roman" panose="02020603050405020304"/>
              </a:rPr>
              <a:t>epithelium</a:t>
            </a:r>
            <a:endParaRPr lang="en-US" sz="2900" dirty="0">
              <a:latin typeface="Times New Roman" panose="02020603050405020304"/>
              <a:cs typeface="Times New Roman" panose="02020603050405020304"/>
            </a:endParaRPr>
          </a:p>
          <a:p>
            <a:pPr marR="594995" indent="0">
              <a:lnSpc>
                <a:spcPct val="157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None/>
              <a:tabLst>
                <a:tab pos="311150" algn="l"/>
              </a:tabLst>
            </a:pPr>
            <a:r>
              <a:rPr lang="en-US" sz="2900" dirty="0">
                <a:latin typeface="Times New Roman" panose="02020603050405020304"/>
                <a:cs typeface="Times New Roman" panose="02020603050405020304"/>
              </a:rPr>
              <a:t>-Allow for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gas exchange</a:t>
            </a:r>
            <a:endParaRPr sz="2900" dirty="0">
              <a:latin typeface="Times New Roman" panose="02020603050405020304"/>
              <a:cs typeface="Times New Roman" panose="02020603050405020304"/>
            </a:endParaRPr>
          </a:p>
          <a:p>
            <a:pPr marL="311150" marR="594995" indent="-311150">
              <a:lnSpc>
                <a:spcPct val="157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11150" algn="l"/>
              </a:tabLst>
            </a:pPr>
            <a:r>
              <a:rPr sz="29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Type II pneumocyte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9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secrete pulmonary surfactant</a:t>
            </a:r>
            <a:endParaRPr sz="2900" dirty="0">
              <a:latin typeface="Times New Roman" panose="02020603050405020304"/>
              <a:cs typeface="Times New Roman" panose="02020603050405020304"/>
            </a:endParaRPr>
          </a:p>
          <a:p>
            <a:pPr marR="594995" indent="0">
              <a:lnSpc>
                <a:spcPct val="157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None/>
              <a:tabLst>
                <a:tab pos="311150" algn="l"/>
              </a:tabLst>
            </a:pPr>
            <a:r>
              <a:rPr lang="en-US" sz="2900" dirty="0">
                <a:latin typeface="Times New Roman" panose="02020603050405020304"/>
                <a:cs typeface="Times New Roman" panose="02020603050405020304"/>
              </a:rPr>
              <a:t>-Surfactant prevents alveoli from collapsing</a:t>
            </a:r>
            <a:endParaRPr lang="en-US" sz="29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8330" y="6455409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latin typeface="Times New Roman" panose="02020603050405020304"/>
                <a:cs typeface="Times New Roman" panose="02020603050405020304"/>
              </a:rPr>
              <a:t>67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solidFill>
                  <a:srgbClr val="FF0000"/>
                </a:solidFill>
              </a:rPr>
              <a:t>Blood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Supply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to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Lungs	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840" y="1004570"/>
            <a:ext cx="8242300" cy="528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8382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83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Lungs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perfused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by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two circulations: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pulmonary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bronchial</a:t>
            </a:r>
            <a:r>
              <a:rPr lang="en-US" sz="3000" spc="-5" dirty="0">
                <a:latin typeface="Times New Roman" panose="02020603050405020304"/>
                <a:cs typeface="Times New Roman" panose="02020603050405020304"/>
              </a:rPr>
              <a:t> circulations</a:t>
            </a:r>
            <a:endParaRPr sz="3000" spc="-5" dirty="0">
              <a:latin typeface="Times New Roman" panose="02020603050405020304"/>
              <a:cs typeface="Times New Roman" panose="02020603050405020304"/>
            </a:endParaRPr>
          </a:p>
          <a:p>
            <a:pPr marL="368300" marR="8382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8300" algn="l"/>
              </a:tabLst>
            </a:pPr>
            <a:r>
              <a:rPr lang="en-US" sz="3000" spc="-5" dirty="0">
                <a:latin typeface="Times New Roman" panose="02020603050405020304"/>
                <a:cs typeface="Times New Roman" panose="02020603050405020304"/>
              </a:rPr>
              <a:t>Pulmonary circulation composed  of pulmonary arteries and pulmonary veins.</a:t>
            </a:r>
            <a:endParaRPr lang="en-US" sz="3000" spc="-5" dirty="0">
              <a:latin typeface="Times New Roman" panose="02020603050405020304"/>
              <a:cs typeface="Times New Roman" panose="02020603050405020304"/>
            </a:endParaRPr>
          </a:p>
          <a:p>
            <a:pPr marL="25400" marR="83820" indent="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None/>
              <a:tabLst>
                <a:tab pos="368300" algn="l"/>
              </a:tabLst>
            </a:pPr>
            <a:endParaRPr lang="en-US" sz="3000" spc="-5" dirty="0">
              <a:latin typeface="Times New Roman" panose="02020603050405020304"/>
              <a:cs typeface="Times New Roman" panose="02020603050405020304"/>
            </a:endParaRPr>
          </a:p>
          <a:p>
            <a:pPr marL="25400" marR="83820" indent="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None/>
              <a:tabLst>
                <a:tab pos="368300" algn="l"/>
              </a:tabLst>
            </a:pPr>
            <a:r>
              <a:rPr lang="en-US" sz="30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a. Pulmonary Circulation</a:t>
            </a:r>
            <a:endParaRPr sz="300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68300" marR="1778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83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Pulmonary arteries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lang="en-US" sz="3000" dirty="0">
                <a:latin typeface="Times New Roman" panose="02020603050405020304"/>
                <a:cs typeface="Times New Roman" panose="02020603050405020304"/>
              </a:rPr>
              <a:t>bring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systemic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venous blood</a:t>
            </a:r>
            <a:r>
              <a:rPr lang="en-US" sz="3000" dirty="0">
                <a:latin typeface="Times New Roman" panose="02020603050405020304"/>
                <a:cs typeface="Times New Roman" panose="02020603050405020304"/>
              </a:rPr>
              <a:t> from the heart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oxygenated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68300" marR="480060" indent="-342900">
              <a:lnSpc>
                <a:spcPct val="100000"/>
              </a:lnSpc>
              <a:spcBef>
                <a:spcPts val="241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83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Pulmonary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veins –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carry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oxygenated blood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respiratory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zones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 heart</a:t>
            </a:r>
            <a:endParaRPr sz="3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3020"/>
            <a:ext cx="9169400" cy="596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solidFill>
                  <a:srgbClr val="FF0000"/>
                </a:solidFill>
              </a:rPr>
              <a:t>Blood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Supply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to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Lungs</a:t>
            </a:r>
            <a:r>
              <a:rPr lang="en-US" spc="-5" dirty="0">
                <a:solidFill>
                  <a:srgbClr val="FF0000"/>
                </a:solidFill>
              </a:rPr>
              <a:t> ctd...</a:t>
            </a:r>
            <a:r>
              <a:rPr spc="-5" dirty="0">
                <a:solidFill>
                  <a:srgbClr val="FF0000"/>
                </a:solidFill>
              </a:rPr>
              <a:t>	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005" y="988695"/>
            <a:ext cx="8169910" cy="492696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 marR="121285" indent="0">
              <a:lnSpc>
                <a:spcPts val="3590"/>
              </a:lnSpc>
              <a:spcBef>
                <a:spcPts val="225"/>
              </a:spcBef>
              <a:buClr>
                <a:srgbClr val="333399"/>
              </a:buClr>
              <a:buFont typeface="Trebuchet MS" panose="020B0603020202020204"/>
              <a:buNone/>
              <a:tabLst>
                <a:tab pos="381000" algn="l"/>
              </a:tabLst>
            </a:pPr>
            <a:r>
              <a:rPr lang="en-US" sz="30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b. Bronchial Circulation</a:t>
            </a:r>
            <a:endParaRPr sz="3000" spc="-10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81000" marR="121285" indent="-342900">
              <a:lnSpc>
                <a:spcPts val="3590"/>
              </a:lnSpc>
              <a:spcBef>
                <a:spcPts val="225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Bronchial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arteries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provide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systemic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blood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to the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lung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tissue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265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Arise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from</a:t>
            </a:r>
            <a:r>
              <a:rPr sz="29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aorta</a:t>
            </a:r>
            <a:r>
              <a:rPr sz="29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enter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lungs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at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hilus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4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dirty="0">
                <a:latin typeface="Times New Roman" panose="02020603050405020304"/>
                <a:cs typeface="Times New Roman" panose="02020603050405020304"/>
              </a:rPr>
              <a:t>Supply</a:t>
            </a:r>
            <a:r>
              <a:rPr sz="29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all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 lung tissue</a:t>
            </a:r>
            <a:r>
              <a:rPr sz="29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except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alveoli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381000" indent="-342900">
              <a:lnSpc>
                <a:spcPct val="100000"/>
              </a:lnSpc>
              <a:spcBef>
                <a:spcPts val="241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Bronchial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veins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anastomose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with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pulmonary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veins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81000" marR="8763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Pulmonary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veins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carry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most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venous</a:t>
            </a:r>
            <a:r>
              <a:rPr sz="3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blood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back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to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 heart</a:t>
            </a:r>
            <a:endParaRPr sz="3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15315"/>
          </a:xfrm>
        </p:spPr>
        <p:txBody>
          <a:bodyPr/>
          <a:p>
            <a:pPr algn="ctr"/>
            <a:r>
              <a:rPr lang="en-US" sz="4000"/>
              <a:t>THE END</a:t>
            </a:r>
            <a:endParaRPr lang="en-US"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75" y="750570"/>
            <a:ext cx="8449310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None/>
              <a:tabLst>
                <a:tab pos="3556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Respiratory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muscles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– diaphragm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other muscles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promote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ventilation</a:t>
            </a:r>
            <a:endParaRPr sz="3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pic>
        <p:nvPicPr>
          <p:cNvPr id="5" name="Picture 4" descr="tumblr_o8t4iux8fW1totxebo1_1280"/>
          <p:cNvPicPr>
            <a:picLocks noChangeAspect="1"/>
          </p:cNvPicPr>
          <p:nvPr/>
        </p:nvPicPr>
        <p:blipFill>
          <a:blip r:embed="rId1"/>
          <a:srcRect l="-3528" t="25091" r="-1147" b="4339"/>
          <a:stretch>
            <a:fillRect/>
          </a:stretch>
        </p:blipFill>
        <p:spPr>
          <a:xfrm>
            <a:off x="457200" y="2133600"/>
            <a:ext cx="8249920" cy="4171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solidFill>
                  <a:srgbClr val="FF0000"/>
                </a:solidFill>
              </a:rPr>
              <a:t>Function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the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Nose	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840" y="895350"/>
            <a:ext cx="7886700" cy="552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68300" algn="l"/>
              </a:tabLst>
            </a:pP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 only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externally visible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part of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 respiratory </a:t>
            </a:r>
            <a:r>
              <a:rPr sz="3000" spc="-73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system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functions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by:</a:t>
            </a:r>
            <a:endParaRPr sz="30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8350" lvl="1" indent="-285750">
              <a:lnSpc>
                <a:spcPct val="100000"/>
              </a:lnSpc>
              <a:spcBef>
                <a:spcPts val="23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68350" algn="l"/>
              </a:tabLst>
            </a:pP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Providing</a:t>
            </a:r>
            <a:r>
              <a:rPr sz="29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an</a:t>
            </a:r>
            <a:r>
              <a:rPr sz="2900" spc="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airway</a:t>
            </a:r>
            <a:r>
              <a:rPr sz="2900" spc="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for respiration</a:t>
            </a:r>
            <a:endParaRPr sz="29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8350" marR="713740" lvl="1" indent="-285750">
              <a:lnSpc>
                <a:spcPct val="100000"/>
              </a:lnSpc>
              <a:spcBef>
                <a:spcPts val="234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68350" algn="l"/>
              </a:tabLst>
            </a:pP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Moistening (humidifying) and warming the </a:t>
            </a:r>
            <a:r>
              <a:rPr sz="2900" spc="-7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entering air</a:t>
            </a:r>
            <a:endParaRPr sz="29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8350" marR="268605" lvl="1" indent="-285750">
              <a:lnSpc>
                <a:spcPct val="100000"/>
              </a:lnSpc>
              <a:spcBef>
                <a:spcPts val="235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68350" algn="l"/>
              </a:tabLst>
            </a:pP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Filtering</a:t>
            </a:r>
            <a:r>
              <a:rPr sz="29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inspired</a:t>
            </a:r>
            <a:r>
              <a:rPr sz="2900" spc="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air</a:t>
            </a:r>
            <a:r>
              <a:rPr sz="2900" spc="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and cleaning</a:t>
            </a:r>
            <a:r>
              <a:rPr sz="29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9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foreign </a:t>
            </a:r>
            <a:r>
              <a:rPr sz="2900" spc="-7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matter</a:t>
            </a:r>
            <a:endParaRPr sz="29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8350" lvl="1" indent="-285750">
              <a:lnSpc>
                <a:spcPct val="100000"/>
              </a:lnSpc>
              <a:spcBef>
                <a:spcPts val="234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68350" algn="l"/>
              </a:tabLst>
            </a:pP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Serving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resonating </a:t>
            </a:r>
            <a:r>
              <a:rPr sz="29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chamber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for</a:t>
            </a:r>
            <a:r>
              <a:rPr sz="2900" spc="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speech</a:t>
            </a:r>
            <a:endParaRPr sz="29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8350" lvl="1" indent="-285750">
              <a:lnSpc>
                <a:spcPct val="100000"/>
              </a:lnSpc>
              <a:spcBef>
                <a:spcPts val="235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68350" algn="l"/>
              </a:tabLst>
            </a:pPr>
            <a:r>
              <a:rPr sz="29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Housing</a:t>
            </a:r>
            <a:r>
              <a:rPr sz="29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2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olfactory receptors</a:t>
            </a:r>
            <a:endParaRPr sz="2900" spc="-5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10" dirty="0">
                <a:solidFill>
                  <a:srgbClr val="FF0000"/>
                </a:solidFill>
              </a:rPr>
              <a:t>Structure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the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Nose	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030" y="804545"/>
            <a:ext cx="5951220" cy="1970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nose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30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divided</a:t>
            </a:r>
            <a:r>
              <a:rPr sz="30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into </a:t>
            </a:r>
            <a:r>
              <a:rPr sz="30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two</a:t>
            </a:r>
            <a:r>
              <a:rPr sz="30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regions</a:t>
            </a:r>
            <a:endParaRPr sz="30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7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external</a:t>
            </a:r>
            <a:r>
              <a:rPr sz="2900" spc="-2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nose</a:t>
            </a:r>
            <a:endParaRPr sz="29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81050" lvl="1" indent="-285750">
              <a:lnSpc>
                <a:spcPct val="100000"/>
              </a:lnSpc>
              <a:spcBef>
                <a:spcPts val="234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781050" algn="l"/>
              </a:tabLst>
            </a:pPr>
            <a:r>
              <a:rPr sz="2900" spc="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internal</a:t>
            </a:r>
            <a:r>
              <a:rPr sz="2900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nasal cavity</a:t>
            </a:r>
            <a:endParaRPr sz="2900" spc="-5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76600" y="2819400"/>
            <a:ext cx="5641975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560" y="687070"/>
            <a:ext cx="8526780" cy="337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2606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54965" algn="l"/>
                <a:tab pos="355600" algn="l"/>
              </a:tabLst>
            </a:pPr>
            <a:r>
              <a:rPr sz="2900" spc="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external </a:t>
            </a:r>
            <a:r>
              <a:rPr sz="29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nose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9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including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root,</a:t>
            </a:r>
            <a:r>
              <a:rPr sz="29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bridge,</a:t>
            </a:r>
            <a:r>
              <a:rPr sz="29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dorsum </a:t>
            </a:r>
            <a:r>
              <a:rPr sz="2900" spc="-7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nasi,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9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" dirty="0">
                <a:latin typeface="Times New Roman" panose="02020603050405020304"/>
                <a:cs typeface="Times New Roman" panose="02020603050405020304"/>
              </a:rPr>
              <a:t>apex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355600" marR="335915" indent="-342900">
              <a:lnSpc>
                <a:spcPct val="100000"/>
              </a:lnSpc>
              <a:spcBef>
                <a:spcPts val="24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55600" algn="l"/>
              </a:tabLst>
            </a:pP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Philtrum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30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shallow</a:t>
            </a:r>
            <a:r>
              <a:rPr sz="30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vertical groove</a:t>
            </a:r>
            <a:r>
              <a:rPr sz="30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inferior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apex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55600" marR="508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55600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external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nares (nostrils)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bounded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laterally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 alae</a:t>
            </a:r>
            <a:endParaRPr sz="3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b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spc="2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FF0000"/>
                </a:solidFill>
              </a:rPr>
              <a:t>Nasal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Cavity	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5120" y="1207770"/>
            <a:ext cx="8451850" cy="4030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Lies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posterior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external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nose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8100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Is divided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by</a:t>
            </a:r>
            <a:r>
              <a:rPr sz="3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midline nasal septum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81000" marR="3048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Opens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posteriorly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into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nasal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pharynx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via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internal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nares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81000" indent="-342900">
              <a:lnSpc>
                <a:spcPct val="100000"/>
              </a:lnSpc>
              <a:spcBef>
                <a:spcPts val="243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ethmoid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sphenoid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bones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form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 roof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81000" indent="-342900">
              <a:lnSpc>
                <a:spcPct val="100000"/>
              </a:lnSpc>
              <a:spcBef>
                <a:spcPts val="2440"/>
              </a:spcBef>
              <a:buClr>
                <a:srgbClr val="333399"/>
              </a:buClr>
              <a:buFont typeface="Trebuchet MS" panose="020B0603020202020204"/>
              <a:buChar char="▪"/>
              <a:tabLst>
                <a:tab pos="381000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floor</a:t>
            </a:r>
            <a:r>
              <a:rPr sz="3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formed</a:t>
            </a:r>
            <a:r>
              <a:rPr sz="3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by</a:t>
            </a:r>
            <a:r>
              <a:rPr sz="30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hard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and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soft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palates</a:t>
            </a:r>
            <a:endParaRPr sz="3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7638</Words>
  <Application>WPS Presentation</Application>
  <PresentationFormat>On-screen Show (4:3)</PresentationFormat>
  <Paragraphs>301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5" baseType="lpstr">
      <vt:lpstr>Arial</vt:lpstr>
      <vt:lpstr>SimSun</vt:lpstr>
      <vt:lpstr>Wingdings</vt:lpstr>
      <vt:lpstr>Times New Roman</vt:lpstr>
      <vt:lpstr>Trebuchet MS</vt:lpstr>
      <vt:lpstr>Microsoft YaHei</vt:lpstr>
      <vt:lpstr>Arial Unicode MS</vt:lpstr>
      <vt:lpstr>Calibri</vt:lpstr>
      <vt:lpstr>Office Theme</vt:lpstr>
      <vt:lpstr>Anatomy of the Respiratory System</vt:lpstr>
      <vt:lpstr> Respiratory System	</vt:lpstr>
      <vt:lpstr>PowerPoint 演示文稿</vt:lpstr>
      <vt:lpstr>  Respiratory System Anatomy	</vt:lpstr>
      <vt:lpstr>PowerPoint 演示文稿</vt:lpstr>
      <vt:lpstr>  Function of the Nose	</vt:lpstr>
      <vt:lpstr>  Structure of the Nose	</vt:lpstr>
      <vt:lpstr>PowerPoint 演示文稿</vt:lpstr>
      <vt:lpstr>  Nasal Cavity	</vt:lpstr>
      <vt:lpstr>  Nasal Cavity	</vt:lpstr>
      <vt:lpstr>  Nasal Cavity	</vt:lpstr>
      <vt:lpstr>  In the Nasal Cavity	</vt:lpstr>
      <vt:lpstr>  Nasal Cavity	</vt:lpstr>
      <vt:lpstr>  Functions of the Nasal Mucosa and Conchae	</vt:lpstr>
      <vt:lpstr>  Paranasal Sinuses	</vt:lpstr>
      <vt:lpstr>PowerPoint 演示文稿</vt:lpstr>
      <vt:lpstr>  Pharynx	</vt:lpstr>
      <vt:lpstr>  Pharynx	</vt:lpstr>
      <vt:lpstr>  Nasopharynx	</vt:lpstr>
      <vt:lpstr>  Oropharynx	</vt:lpstr>
      <vt:lpstr>  Laryngopharynx	</vt:lpstr>
      <vt:lpstr> 	Larynx	</vt:lpstr>
      <vt:lpstr>PowerPoint 演示文稿</vt:lpstr>
      <vt:lpstr>  Framework of the Larynx	</vt:lpstr>
      <vt:lpstr>  Functions of the Larynx	</vt:lpstr>
      <vt:lpstr>  Sphincter Functions of the Larynx	</vt:lpstr>
      <vt:lpstr>  Trachea	</vt:lpstr>
      <vt:lpstr>Trachea</vt:lpstr>
      <vt:lpstr>  Trachea Layers	</vt:lpstr>
      <vt:lpstr>  Trachea	</vt:lpstr>
      <vt:lpstr>PowerPoint 演示文稿</vt:lpstr>
      <vt:lpstr> 	Bronchi	</vt:lpstr>
      <vt:lpstr> 	Bronchial Tree	</vt:lpstr>
      <vt:lpstr>  Bronchioles	</vt:lpstr>
      <vt:lpstr>  The Lungs	</vt:lpstr>
      <vt:lpstr>PowerPoint 演示文稿</vt:lpstr>
      <vt:lpstr>  Pleura of the Lungs	</vt:lpstr>
      <vt:lpstr>  Lungs	</vt:lpstr>
      <vt:lpstr>  Lungs	</vt:lpstr>
      <vt:lpstr>  Gross Anatomy of Lungs	</vt:lpstr>
      <vt:lpstr>  Mediastinal Surface of Lungs	</vt:lpstr>
      <vt:lpstr>  Alveoli	</vt:lpstr>
      <vt:lpstr>  Types of Alveolar cells	</vt:lpstr>
      <vt:lpstr>  Blood Supply to Lungs	</vt:lpstr>
      <vt:lpstr>  Blood Supply to Lungs ctd...	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Respiratory System</dc:title>
  <dc:creator/>
  <cp:lastModifiedBy>USER</cp:lastModifiedBy>
  <cp:revision>4</cp:revision>
  <dcterms:created xsi:type="dcterms:W3CDTF">2021-06-20T18:42:00Z</dcterms:created>
  <dcterms:modified xsi:type="dcterms:W3CDTF">2022-06-11T19:31:47Z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2019-03-06T06:00:00Z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2021-06-20T06:00:00Z</vt:filetime>
  </property>
  <property fmtid="{D5CDD505-2E9C-101B-9397-08002B2CF9AE}" pid="5" name="KSOProductBuildVer">
    <vt:lpwstr>1033-11.2.0.11156</vt:lpwstr>
  </property>
  <property fmtid="{D5CDD505-2E9C-101B-9397-08002B2CF9AE}" pid="6" name="ICV">
    <vt:lpwstr>B6C0452BB0324B4E850CF2229B689A03</vt:lpwstr>
  </property>
</Properties>
</file>