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9" r:id="rId14"/>
    <p:sldId id="273" r:id="rId15"/>
    <p:sldId id="270"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 id="300" r:id="rId44"/>
    <p:sldId id="301" r:id="rId45"/>
    <p:sldId id="302" r:id="rId46"/>
    <p:sldId id="303" r:id="rId47"/>
    <p:sldId id="30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68CAB6-8D10-4833-B1E3-D6AFB69568EB}" type="datetimeFigureOut">
              <a:rPr lang="en-US" smtClean="0"/>
              <a:t>9/29/2021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0D27C-7832-4BF8-A2D1-763D1B5860D6}" type="slidenum">
              <a:rPr lang="en-US" smtClean="0"/>
              <a:t>‹#›</a:t>
            </a:fld>
            <a:endParaRPr lang="en-US"/>
          </a:p>
        </p:txBody>
      </p:sp>
    </p:spTree>
    <p:extLst>
      <p:ext uri="{BB962C8B-B14F-4D97-AF65-F5344CB8AC3E}">
        <p14:creationId xmlns:p14="http://schemas.microsoft.com/office/powerpoint/2010/main" val="247140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55BD3F-DB38-48DF-A38A-D417B649536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223625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5BD3F-DB38-48DF-A38A-D417B649536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89081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5BD3F-DB38-48DF-A38A-D417B649536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46001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5BD3F-DB38-48DF-A38A-D417B649536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4016632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5BD3F-DB38-48DF-A38A-D417B6495368}"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337754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55BD3F-DB38-48DF-A38A-D417B649536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217899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55BD3F-DB38-48DF-A38A-D417B6495368}"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368063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5BD3F-DB38-48DF-A38A-D417B6495368}"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156032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5BD3F-DB38-48DF-A38A-D417B6495368}"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230249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5BD3F-DB38-48DF-A38A-D417B649536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325990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5BD3F-DB38-48DF-A38A-D417B6495368}"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28FB4-7F6E-4316-B820-E65D8BAC3E4F}" type="slidenum">
              <a:rPr lang="en-US" smtClean="0"/>
              <a:t>‹#›</a:t>
            </a:fld>
            <a:endParaRPr lang="en-US"/>
          </a:p>
        </p:txBody>
      </p:sp>
    </p:spTree>
    <p:extLst>
      <p:ext uri="{BB962C8B-B14F-4D97-AF65-F5344CB8AC3E}">
        <p14:creationId xmlns:p14="http://schemas.microsoft.com/office/powerpoint/2010/main" val="394561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5BD3F-DB38-48DF-A38A-D417B6495368}" type="datetimeFigureOut">
              <a:rPr lang="en-US" smtClean="0"/>
              <a:t>9/29/2021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28FB4-7F6E-4316-B820-E65D8BAC3E4F}" type="slidenum">
              <a:rPr lang="en-US" smtClean="0"/>
              <a:t>‹#›</a:t>
            </a:fld>
            <a:endParaRPr lang="en-US"/>
          </a:p>
        </p:txBody>
      </p:sp>
    </p:spTree>
    <p:extLst>
      <p:ext uri="{BB962C8B-B14F-4D97-AF65-F5344CB8AC3E}">
        <p14:creationId xmlns:p14="http://schemas.microsoft.com/office/powerpoint/2010/main" val="3515860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Anatomical areas of upper limb</a:t>
            </a:r>
            <a:endParaRPr lang="en-US" dirty="0"/>
          </a:p>
        </p:txBody>
      </p:sp>
      <p:sp>
        <p:nvSpPr>
          <p:cNvPr id="3" name="Subtitle 2"/>
          <p:cNvSpPr>
            <a:spLocks noGrp="1"/>
          </p:cNvSpPr>
          <p:nvPr>
            <p:ph type="subTitle" idx="1"/>
          </p:nvPr>
        </p:nvSpPr>
        <p:spPr>
          <a:xfrm>
            <a:off x="685800" y="1828800"/>
            <a:ext cx="8077200" cy="4419600"/>
          </a:xfrm>
        </p:spPr>
        <p:txBody>
          <a:bodyPr/>
          <a:lstStyle/>
          <a:p>
            <a:pPr algn="l"/>
            <a:r>
              <a:rPr lang="en-US" b="1" dirty="0" smtClean="0">
                <a:solidFill>
                  <a:schemeClr val="tx1"/>
                </a:solidFill>
              </a:rPr>
              <a:t>Axilla region</a:t>
            </a:r>
          </a:p>
          <a:p>
            <a:pPr marL="457200" indent="-457200" algn="l">
              <a:buFont typeface="Arial" pitchFamily="34" charset="0"/>
              <a:buChar char="•"/>
            </a:pPr>
            <a:r>
              <a:rPr lang="en-US" dirty="0" smtClean="0">
                <a:solidFill>
                  <a:schemeClr val="tx1"/>
                </a:solidFill>
              </a:rPr>
              <a:t>The axilla is the name given to an area that lies underneath the </a:t>
            </a:r>
            <a:r>
              <a:rPr lang="en-US" dirty="0" err="1" smtClean="0">
                <a:solidFill>
                  <a:schemeClr val="tx1"/>
                </a:solidFill>
              </a:rPr>
              <a:t>glenohumeral</a:t>
            </a:r>
            <a:r>
              <a:rPr lang="en-US" dirty="0" smtClean="0">
                <a:solidFill>
                  <a:schemeClr val="tx1"/>
                </a:solidFill>
              </a:rPr>
              <a:t> joint, at the junction of the upper limb and the thorax. </a:t>
            </a:r>
          </a:p>
          <a:p>
            <a:pPr marL="457200" indent="-457200" algn="l">
              <a:buFont typeface="Arial" pitchFamily="34" charset="0"/>
              <a:buChar char="•"/>
            </a:pPr>
            <a:r>
              <a:rPr lang="en-US" dirty="0" smtClean="0">
                <a:solidFill>
                  <a:schemeClr val="tx1"/>
                </a:solidFill>
              </a:rPr>
              <a:t>It is a passageway by which neurovascular and muscular structures can enter and leave the upper limb.</a:t>
            </a:r>
            <a:endParaRPr lang="en-US" dirty="0">
              <a:solidFill>
                <a:schemeClr val="tx1"/>
              </a:solidFill>
            </a:endParaRPr>
          </a:p>
        </p:txBody>
      </p:sp>
    </p:spTree>
    <p:extLst>
      <p:ext uri="{BB962C8B-B14F-4D97-AF65-F5344CB8AC3E}">
        <p14:creationId xmlns:p14="http://schemas.microsoft.com/office/powerpoint/2010/main" val="350069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last passageway is the </a:t>
            </a:r>
            <a:r>
              <a:rPr lang="en-US" b="1" dirty="0" err="1" smtClean="0"/>
              <a:t>clavipectoral</a:t>
            </a:r>
            <a:r>
              <a:rPr lang="en-US" b="1" dirty="0" smtClean="0"/>
              <a:t> triangle</a:t>
            </a:r>
            <a:r>
              <a:rPr lang="en-US" dirty="0" smtClean="0"/>
              <a:t>, which is an opening in the anterior wall of the axilla. It is bounded by the </a:t>
            </a:r>
            <a:r>
              <a:rPr lang="en-US" dirty="0" err="1" smtClean="0"/>
              <a:t>pectoralis</a:t>
            </a:r>
            <a:r>
              <a:rPr lang="en-US" dirty="0" smtClean="0"/>
              <a:t> major, deltoid, and clavicle. The cephalic vein enters the axilla via this triangle, while the medial and lateral pectoral nerves leave.</a:t>
            </a:r>
          </a:p>
          <a:p>
            <a:endParaRPr lang="en-US" dirty="0"/>
          </a:p>
        </p:txBody>
      </p:sp>
    </p:spTree>
    <p:extLst>
      <p:ext uri="{BB962C8B-B14F-4D97-AF65-F5344CB8AC3E}">
        <p14:creationId xmlns:p14="http://schemas.microsoft.com/office/powerpoint/2010/main" val="163569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Boundaries and contents of </a:t>
            </a:r>
            <a:r>
              <a:rPr lang="en-US" dirty="0" err="1" smtClean="0"/>
              <a:t>clavipectoral</a:t>
            </a:r>
            <a:r>
              <a:rPr lang="en-US" dirty="0" smtClean="0"/>
              <a:t> triangle</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54002"/>
            <a:ext cx="8229600" cy="401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92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234406"/>
            <a:ext cx="6638925" cy="416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2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Cubital</a:t>
            </a:r>
            <a:r>
              <a:rPr lang="en-US" dirty="0" smtClean="0"/>
              <a:t> fossa</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cubital</a:t>
            </a:r>
            <a:r>
              <a:rPr lang="en-US" dirty="0" smtClean="0"/>
              <a:t> (</a:t>
            </a:r>
            <a:r>
              <a:rPr lang="en-US" dirty="0" err="1" smtClean="0"/>
              <a:t>anticubital</a:t>
            </a:r>
            <a:r>
              <a:rPr lang="en-US" dirty="0" smtClean="0"/>
              <a:t>) fossa is a triangular-shaped depression over the anterior aspect of the elbow joint.</a:t>
            </a:r>
          </a:p>
          <a:p>
            <a:r>
              <a:rPr lang="en-US" dirty="0" smtClean="0"/>
              <a:t>It represents an area of transition between the anatomical arm and the forearm, and conveys several important structures between these two areas.</a:t>
            </a:r>
            <a:endParaRPr lang="en-US" dirty="0"/>
          </a:p>
        </p:txBody>
      </p:sp>
    </p:spTree>
    <p:extLst>
      <p:ext uri="{BB962C8B-B14F-4D97-AF65-F5344CB8AC3E}">
        <p14:creationId xmlns:p14="http://schemas.microsoft.com/office/powerpoint/2010/main" val="2246535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391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77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a:bodyPr>
          <a:lstStyle/>
          <a:p>
            <a:pPr marL="0" indent="0">
              <a:buNone/>
            </a:pPr>
            <a:r>
              <a:rPr lang="en-US" b="1" dirty="0" smtClean="0"/>
              <a:t>Borders</a:t>
            </a:r>
          </a:p>
          <a:p>
            <a:r>
              <a:rPr lang="en-US" dirty="0" smtClean="0"/>
              <a:t>The </a:t>
            </a:r>
            <a:r>
              <a:rPr lang="en-US" dirty="0" err="1" smtClean="0"/>
              <a:t>cubital</a:t>
            </a:r>
            <a:r>
              <a:rPr lang="en-US" dirty="0" smtClean="0"/>
              <a:t> fossa is triangular in shape and consists of three borders, a roof, and a floor:</a:t>
            </a:r>
          </a:p>
          <a:p>
            <a:pPr lvl="1"/>
            <a:r>
              <a:rPr lang="en-US" dirty="0" smtClean="0"/>
              <a:t>Lateral border – medial border of the </a:t>
            </a:r>
            <a:r>
              <a:rPr lang="en-US" dirty="0" err="1" smtClean="0"/>
              <a:t>brachioradialis</a:t>
            </a:r>
            <a:r>
              <a:rPr lang="en-US" dirty="0" smtClean="0"/>
              <a:t> muscle.</a:t>
            </a:r>
          </a:p>
          <a:p>
            <a:pPr lvl="1"/>
            <a:r>
              <a:rPr lang="en-US" dirty="0" smtClean="0"/>
              <a:t>Medial border – lateral border of the pronator </a:t>
            </a:r>
            <a:r>
              <a:rPr lang="en-US" dirty="0" err="1" smtClean="0"/>
              <a:t>teres</a:t>
            </a:r>
            <a:r>
              <a:rPr lang="en-US" dirty="0" smtClean="0"/>
              <a:t> muscle.</a:t>
            </a:r>
          </a:p>
          <a:p>
            <a:pPr lvl="1"/>
            <a:r>
              <a:rPr lang="en-US" dirty="0" smtClean="0"/>
              <a:t>Superior border – horizontal line drawn between the epicondyles of the </a:t>
            </a:r>
            <a:r>
              <a:rPr lang="en-US" dirty="0" err="1" smtClean="0"/>
              <a:t>humerus</a:t>
            </a:r>
            <a:r>
              <a:rPr lang="en-US" dirty="0" smtClean="0"/>
              <a:t>.</a:t>
            </a:r>
          </a:p>
          <a:p>
            <a:pPr lvl="1"/>
            <a:r>
              <a:rPr lang="en-US" dirty="0" smtClean="0"/>
              <a:t>Roof – </a:t>
            </a:r>
            <a:r>
              <a:rPr lang="en-US" dirty="0" err="1" smtClean="0"/>
              <a:t>bicipital</a:t>
            </a:r>
            <a:r>
              <a:rPr lang="en-US" dirty="0" smtClean="0"/>
              <a:t> </a:t>
            </a:r>
            <a:r>
              <a:rPr lang="en-US" dirty="0" err="1" smtClean="0"/>
              <a:t>aponeurosis</a:t>
            </a:r>
            <a:r>
              <a:rPr lang="en-US" dirty="0" smtClean="0"/>
              <a:t>, fascia, subcutaneous fat and skin.</a:t>
            </a:r>
            <a:endParaRPr lang="en-US" dirty="0"/>
          </a:p>
        </p:txBody>
      </p:sp>
    </p:spTree>
    <p:extLst>
      <p:ext uri="{BB962C8B-B14F-4D97-AF65-F5344CB8AC3E}">
        <p14:creationId xmlns:p14="http://schemas.microsoft.com/office/powerpoint/2010/main" val="4258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42863"/>
            <a:ext cx="6972300" cy="694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23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77500" lnSpcReduction="20000"/>
          </a:bodyPr>
          <a:lstStyle/>
          <a:p>
            <a:pPr marL="0" indent="0">
              <a:buNone/>
            </a:pPr>
            <a:r>
              <a:rPr lang="en-US" b="1" dirty="0" smtClean="0"/>
              <a:t>Contents</a:t>
            </a:r>
          </a:p>
          <a:p>
            <a:r>
              <a:rPr lang="en-US" dirty="0" smtClean="0"/>
              <a:t>The </a:t>
            </a:r>
            <a:r>
              <a:rPr lang="en-US" dirty="0" err="1" smtClean="0"/>
              <a:t>cubital</a:t>
            </a:r>
            <a:r>
              <a:rPr lang="en-US" dirty="0" smtClean="0"/>
              <a:t> fossa is a passageway for structures to pass between the upper arm and forearm.</a:t>
            </a:r>
          </a:p>
          <a:p>
            <a:r>
              <a:rPr lang="en-US" dirty="0" smtClean="0"/>
              <a:t>Its contents are (lateral to medial):</a:t>
            </a:r>
          </a:p>
          <a:p>
            <a:pPr lvl="1"/>
            <a:r>
              <a:rPr lang="en-US" b="1" dirty="0" smtClean="0"/>
              <a:t>Radial nerve </a:t>
            </a:r>
            <a:r>
              <a:rPr lang="en-US" dirty="0" smtClean="0"/>
              <a:t>– travels along the lateral border of the </a:t>
            </a:r>
            <a:r>
              <a:rPr lang="en-US" dirty="0" err="1" smtClean="0"/>
              <a:t>cubital</a:t>
            </a:r>
            <a:r>
              <a:rPr lang="en-US" dirty="0" smtClean="0"/>
              <a:t> fossa and divides into superficial and deep branches.</a:t>
            </a:r>
          </a:p>
          <a:p>
            <a:pPr lvl="1"/>
            <a:r>
              <a:rPr lang="en-US" dirty="0" smtClean="0"/>
              <a:t>It has a motor and sensory function in the posterior forearm and hand.</a:t>
            </a:r>
          </a:p>
          <a:p>
            <a:pPr lvl="1"/>
            <a:r>
              <a:rPr lang="en-US" b="1" dirty="0" smtClean="0"/>
              <a:t>Biceps tendon </a:t>
            </a:r>
            <a:r>
              <a:rPr lang="en-US" dirty="0" smtClean="0"/>
              <a:t>– passes centrally through the </a:t>
            </a:r>
            <a:r>
              <a:rPr lang="en-US" dirty="0" err="1" smtClean="0"/>
              <a:t>cubital</a:t>
            </a:r>
            <a:r>
              <a:rPr lang="en-US" dirty="0" smtClean="0"/>
              <a:t> fossa and attaches the radial tuberosity (immediately distal to the radial neck).</a:t>
            </a:r>
          </a:p>
          <a:p>
            <a:pPr lvl="1"/>
            <a:r>
              <a:rPr lang="en-US" dirty="0" smtClean="0"/>
              <a:t>It gives rise to the </a:t>
            </a:r>
            <a:r>
              <a:rPr lang="en-US" dirty="0" err="1" smtClean="0"/>
              <a:t>bicipital</a:t>
            </a:r>
            <a:r>
              <a:rPr lang="en-US" dirty="0" smtClean="0"/>
              <a:t> </a:t>
            </a:r>
            <a:r>
              <a:rPr lang="en-US" dirty="0" err="1" smtClean="0"/>
              <a:t>aponeurosis</a:t>
            </a:r>
            <a:r>
              <a:rPr lang="en-US" dirty="0" smtClean="0"/>
              <a:t> which contributes to the roof of the </a:t>
            </a:r>
            <a:r>
              <a:rPr lang="en-US" dirty="0" err="1" smtClean="0"/>
              <a:t>cubital</a:t>
            </a:r>
            <a:r>
              <a:rPr lang="en-US" dirty="0" smtClean="0"/>
              <a:t> fossa.</a:t>
            </a:r>
          </a:p>
          <a:p>
            <a:pPr lvl="1"/>
            <a:r>
              <a:rPr lang="en-US" b="1" dirty="0" smtClean="0"/>
              <a:t>Brachial artery </a:t>
            </a:r>
            <a:r>
              <a:rPr lang="en-US" dirty="0" smtClean="0"/>
              <a:t>– bifurcates into the radial and ulnar arteries at the apex of the </a:t>
            </a:r>
            <a:r>
              <a:rPr lang="en-US" dirty="0" err="1" smtClean="0"/>
              <a:t>cubital</a:t>
            </a:r>
            <a:r>
              <a:rPr lang="en-US" dirty="0" smtClean="0"/>
              <a:t> fossa.</a:t>
            </a:r>
          </a:p>
          <a:p>
            <a:r>
              <a:rPr lang="en-US" dirty="0" smtClean="0"/>
              <a:t>The brachial pulse can be felt in the </a:t>
            </a:r>
            <a:r>
              <a:rPr lang="en-US" dirty="0" err="1" smtClean="0"/>
              <a:t>cubital</a:t>
            </a:r>
            <a:r>
              <a:rPr lang="en-US" dirty="0" smtClean="0"/>
              <a:t> fossa by palpating medial to the biceps tendon</a:t>
            </a:r>
            <a:endParaRPr lang="en-US" dirty="0"/>
          </a:p>
        </p:txBody>
      </p:sp>
    </p:spTree>
    <p:extLst>
      <p:ext uri="{BB962C8B-B14F-4D97-AF65-F5344CB8AC3E}">
        <p14:creationId xmlns:p14="http://schemas.microsoft.com/office/powerpoint/2010/main" val="402209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b="1" dirty="0" smtClean="0"/>
              <a:t>Median nerve</a:t>
            </a:r>
            <a:r>
              <a:rPr lang="en-US" dirty="0" smtClean="0"/>
              <a:t>-travels medially through the </a:t>
            </a:r>
            <a:r>
              <a:rPr lang="en-US" dirty="0" err="1" smtClean="0"/>
              <a:t>cubital</a:t>
            </a:r>
            <a:r>
              <a:rPr lang="en-US" dirty="0" smtClean="0"/>
              <a:t> fossa, exiting by passing between the two heads of the pronator </a:t>
            </a:r>
            <a:r>
              <a:rPr lang="en-US" dirty="0" err="1" smtClean="0"/>
              <a:t>teres</a:t>
            </a:r>
            <a:r>
              <a:rPr lang="en-US" dirty="0" smtClean="0"/>
              <a:t>.</a:t>
            </a:r>
          </a:p>
          <a:p>
            <a:r>
              <a:rPr lang="en-US" dirty="0" smtClean="0"/>
              <a:t>It has a motor and sensory function in the anterior forearm and hand.</a:t>
            </a:r>
          </a:p>
          <a:p>
            <a:r>
              <a:rPr lang="en-US" dirty="0" smtClean="0"/>
              <a:t>The roof of the </a:t>
            </a:r>
            <a:r>
              <a:rPr lang="en-US" dirty="0" err="1" smtClean="0"/>
              <a:t>cubital</a:t>
            </a:r>
            <a:r>
              <a:rPr lang="en-US" dirty="0" smtClean="0"/>
              <a:t> fossa also contains several superficial veins. Notably, the median </a:t>
            </a:r>
            <a:r>
              <a:rPr lang="en-US" dirty="0" err="1" smtClean="0"/>
              <a:t>cubital</a:t>
            </a:r>
            <a:r>
              <a:rPr lang="en-US" dirty="0" smtClean="0"/>
              <a:t> vein, which connects the </a:t>
            </a:r>
            <a:r>
              <a:rPr lang="en-US" dirty="0" err="1" smtClean="0"/>
              <a:t>basilic</a:t>
            </a:r>
            <a:r>
              <a:rPr lang="en-US" dirty="0" smtClean="0"/>
              <a:t> and cephalic veins and can be accessed easily –  a common site for </a:t>
            </a:r>
            <a:r>
              <a:rPr lang="en-US" dirty="0" err="1" smtClean="0"/>
              <a:t>venepuncture</a:t>
            </a:r>
            <a:r>
              <a:rPr lang="en-US" dirty="0" smtClean="0"/>
              <a:t>.</a:t>
            </a:r>
            <a:endParaRPr lang="en-US" dirty="0"/>
          </a:p>
        </p:txBody>
      </p:sp>
    </p:spTree>
    <p:extLst>
      <p:ext uri="{BB962C8B-B14F-4D97-AF65-F5344CB8AC3E}">
        <p14:creationId xmlns:p14="http://schemas.microsoft.com/office/powerpoint/2010/main" val="329594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a:t>
            </a:r>
            <a:r>
              <a:rPr lang="en-US" dirty="0" err="1" smtClean="0"/>
              <a:t>cubital</a:t>
            </a:r>
            <a:r>
              <a:rPr lang="en-US" dirty="0" smtClean="0"/>
              <a:t> fossa</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4792" y="1600200"/>
            <a:ext cx="653441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30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620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04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Ulnar tunnel</a:t>
            </a:r>
            <a:endParaRPr lang="en-US" dirty="0"/>
          </a:p>
        </p:txBody>
      </p:sp>
      <p:sp>
        <p:nvSpPr>
          <p:cNvPr id="3" name="Content Placeholder 2"/>
          <p:cNvSpPr>
            <a:spLocks noGrp="1"/>
          </p:cNvSpPr>
          <p:nvPr>
            <p:ph idx="1"/>
          </p:nvPr>
        </p:nvSpPr>
        <p:spPr/>
        <p:txBody>
          <a:bodyPr>
            <a:normAutofit/>
          </a:bodyPr>
          <a:lstStyle/>
          <a:p>
            <a:r>
              <a:rPr lang="en-US" dirty="0" smtClean="0"/>
              <a:t>The ulnar (</a:t>
            </a:r>
            <a:r>
              <a:rPr lang="en-US" dirty="0" err="1" smtClean="0"/>
              <a:t>cubital</a:t>
            </a:r>
            <a:r>
              <a:rPr lang="en-US" dirty="0" smtClean="0"/>
              <a:t>) tunnel is a fibro-osseous space located on the posteromedial aspect of the elbow.</a:t>
            </a:r>
          </a:p>
          <a:p>
            <a:endParaRPr lang="en-US" dirty="0" smtClean="0"/>
          </a:p>
          <a:p>
            <a:r>
              <a:rPr lang="en-US" dirty="0" smtClean="0"/>
              <a:t>It transmits the ulnar nerve from the arm into the forearm.</a:t>
            </a:r>
          </a:p>
          <a:p>
            <a:pPr marL="0" indent="0">
              <a:buNone/>
            </a:pPr>
            <a:endParaRPr lang="en-US" dirty="0" smtClean="0"/>
          </a:p>
        </p:txBody>
      </p:sp>
    </p:spTree>
    <p:extLst>
      <p:ext uri="{BB962C8B-B14F-4D97-AF65-F5344CB8AC3E}">
        <p14:creationId xmlns:p14="http://schemas.microsoft.com/office/powerpoint/2010/main" val="51326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7653" y="1600200"/>
            <a:ext cx="518869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46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marL="0" indent="0">
              <a:buNone/>
            </a:pPr>
            <a:r>
              <a:rPr lang="en-US" b="1" dirty="0" smtClean="0"/>
              <a:t>Borders</a:t>
            </a:r>
          </a:p>
          <a:p>
            <a:r>
              <a:rPr lang="en-US" dirty="0" smtClean="0"/>
              <a:t>The ulnar tunnel is oval shaped with medial and lateral walls, a floor, and a roof:</a:t>
            </a:r>
          </a:p>
          <a:p>
            <a:pPr lvl="1"/>
            <a:r>
              <a:rPr lang="en-US" dirty="0" smtClean="0"/>
              <a:t>Medial wall – medial epicondyle of the </a:t>
            </a:r>
            <a:r>
              <a:rPr lang="en-US" dirty="0" err="1" smtClean="0"/>
              <a:t>humerus</a:t>
            </a:r>
            <a:r>
              <a:rPr lang="en-US" dirty="0" smtClean="0"/>
              <a:t>.</a:t>
            </a:r>
          </a:p>
          <a:p>
            <a:pPr lvl="1"/>
            <a:r>
              <a:rPr lang="en-US" dirty="0" smtClean="0"/>
              <a:t>Lateral wall – olecranon of the ulna.</a:t>
            </a:r>
          </a:p>
          <a:p>
            <a:pPr lvl="1"/>
            <a:r>
              <a:rPr lang="en-US" dirty="0" smtClean="0"/>
              <a:t>Floor – elbow joint capsule and medial collateral ligament of the elbow.</a:t>
            </a:r>
          </a:p>
          <a:p>
            <a:pPr lvl="1"/>
            <a:r>
              <a:rPr lang="en-US" dirty="0" smtClean="0"/>
              <a:t>Roof – ligament spanning between the medial epicondyle and olecranon</a:t>
            </a:r>
          </a:p>
          <a:p>
            <a:r>
              <a:rPr lang="en-US" dirty="0" smtClean="0"/>
              <a:t>The ligament forming the roof of the </a:t>
            </a:r>
            <a:r>
              <a:rPr lang="en-US" dirty="0" err="1" smtClean="0"/>
              <a:t>cubital</a:t>
            </a:r>
            <a:r>
              <a:rPr lang="en-US" dirty="0" smtClean="0"/>
              <a:t> tunnel is also known as the </a:t>
            </a:r>
            <a:r>
              <a:rPr lang="en-US" dirty="0" err="1" smtClean="0"/>
              <a:t>cubital</a:t>
            </a:r>
            <a:r>
              <a:rPr lang="en-US" dirty="0" smtClean="0"/>
              <a:t> tunnel retinaculum or the </a:t>
            </a:r>
            <a:r>
              <a:rPr lang="en-US" dirty="0" err="1" smtClean="0"/>
              <a:t>arcuate</a:t>
            </a:r>
            <a:r>
              <a:rPr lang="en-US" dirty="0" smtClean="0"/>
              <a:t> ligament of </a:t>
            </a:r>
            <a:r>
              <a:rPr lang="en-US" dirty="0" err="1" smtClean="0"/>
              <a:t>Osbourne</a:t>
            </a:r>
            <a:r>
              <a:rPr lang="en-US" dirty="0" smtClean="0"/>
              <a:t>. It is a band of fascia which runs between the ulnar and humeral heads of the flexor carpi </a:t>
            </a:r>
            <a:r>
              <a:rPr lang="en-US" dirty="0" err="1" smtClean="0"/>
              <a:t>ulnaris</a:t>
            </a:r>
            <a:r>
              <a:rPr lang="en-US" dirty="0" smtClean="0"/>
              <a:t>.</a:t>
            </a:r>
            <a:endParaRPr lang="en-US" dirty="0"/>
          </a:p>
        </p:txBody>
      </p:sp>
    </p:spTree>
    <p:extLst>
      <p:ext uri="{BB962C8B-B14F-4D97-AF65-F5344CB8AC3E}">
        <p14:creationId xmlns:p14="http://schemas.microsoft.com/office/powerpoint/2010/main" val="361123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en-US" b="1" dirty="0" smtClean="0"/>
              <a:t>Contents</a:t>
            </a:r>
          </a:p>
          <a:p>
            <a:r>
              <a:rPr lang="en-US" dirty="0" smtClean="0"/>
              <a:t>The ulnar tunnel transmits the </a:t>
            </a:r>
            <a:r>
              <a:rPr lang="en-US" b="1" dirty="0" smtClean="0"/>
              <a:t>ulnar nerve </a:t>
            </a:r>
            <a:r>
              <a:rPr lang="en-US" dirty="0" smtClean="0"/>
              <a:t>– a major peripheral nerve of the upper limb. After passing through this space, the ulnar nerve travels between the two heads of the flexor carpi </a:t>
            </a:r>
            <a:r>
              <a:rPr lang="en-US" dirty="0" err="1" smtClean="0"/>
              <a:t>ulnaris</a:t>
            </a:r>
            <a:r>
              <a:rPr lang="en-US" dirty="0" smtClean="0"/>
              <a:t> and continues into the forearm and hand.</a:t>
            </a:r>
            <a:endParaRPr lang="en-US" dirty="0"/>
          </a:p>
        </p:txBody>
      </p:sp>
    </p:spTree>
    <p:extLst>
      <p:ext uri="{BB962C8B-B14F-4D97-AF65-F5344CB8AC3E}">
        <p14:creationId xmlns:p14="http://schemas.microsoft.com/office/powerpoint/2010/main" val="203837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Carpal tunnel</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The carpal tunnel is a narrow passageway found on the </a:t>
            </a:r>
            <a:r>
              <a:rPr lang="en-US" b="1" dirty="0" smtClean="0"/>
              <a:t>anterior portion of the wrist</a:t>
            </a:r>
            <a:r>
              <a:rPr lang="en-US" dirty="0" smtClean="0"/>
              <a:t>. </a:t>
            </a:r>
          </a:p>
          <a:p>
            <a:r>
              <a:rPr lang="en-US" dirty="0" smtClean="0"/>
              <a:t>It serves as the entrance to the palm for several tendons and the median nerve.</a:t>
            </a:r>
          </a:p>
          <a:p>
            <a:pPr marL="0" indent="0">
              <a:buNone/>
            </a:pPr>
            <a:r>
              <a:rPr lang="en-US" b="1" dirty="0" smtClean="0"/>
              <a:t>Borders</a:t>
            </a:r>
          </a:p>
          <a:p>
            <a:r>
              <a:rPr lang="en-US" dirty="0" smtClean="0"/>
              <a:t>The carpal tunnel is formed by two layers: a </a:t>
            </a:r>
            <a:r>
              <a:rPr lang="en-US" b="1" dirty="0" smtClean="0"/>
              <a:t>deep carpal arch and a superficial flexor retinaculum</a:t>
            </a:r>
            <a:r>
              <a:rPr lang="en-US" dirty="0" smtClean="0"/>
              <a:t>. The deep carpal arch forms a concave surface, which is converted into a tunnel by the overlying flexor retinaculum (transverse carpal ligament).</a:t>
            </a:r>
            <a:endParaRPr lang="en-US" dirty="0"/>
          </a:p>
        </p:txBody>
      </p:sp>
    </p:spTree>
    <p:extLst>
      <p:ext uri="{BB962C8B-B14F-4D97-AF65-F5344CB8AC3E}">
        <p14:creationId xmlns:p14="http://schemas.microsoft.com/office/powerpoint/2010/main" val="3714196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marL="0" indent="0">
              <a:buNone/>
            </a:pPr>
            <a:r>
              <a:rPr lang="en-US" b="1" dirty="0" smtClean="0"/>
              <a:t>Carpal Arch</a:t>
            </a:r>
          </a:p>
          <a:p>
            <a:r>
              <a:rPr lang="en-US" dirty="0" smtClean="0"/>
              <a:t>Concave on the palmar side, forming the base and sides of the carpal tunnel.</a:t>
            </a:r>
          </a:p>
          <a:p>
            <a:r>
              <a:rPr lang="en-US" dirty="0" smtClean="0"/>
              <a:t>Formed laterally by the scaphoid and trapezium tubercles</a:t>
            </a:r>
          </a:p>
          <a:p>
            <a:r>
              <a:rPr lang="en-US" dirty="0" smtClean="0"/>
              <a:t>Formed medially by the hook of the hamate and the pisiform</a:t>
            </a:r>
          </a:p>
          <a:p>
            <a:pPr marL="0" indent="0">
              <a:buNone/>
            </a:pPr>
            <a:r>
              <a:rPr lang="en-US" b="1" dirty="0" smtClean="0"/>
              <a:t>Flexor Retinaculum</a:t>
            </a:r>
          </a:p>
          <a:p>
            <a:r>
              <a:rPr lang="en-US" dirty="0" smtClean="0"/>
              <a:t>Thick connective tissue which forms the roof of the carpal tunnel.</a:t>
            </a:r>
          </a:p>
          <a:p>
            <a:r>
              <a:rPr lang="en-US" dirty="0" smtClean="0"/>
              <a:t>Turns the carpal arch into the carpal tunnel by bridging the space between the medial and lateral parts of the arch.</a:t>
            </a:r>
            <a:endParaRPr lang="en-US" dirty="0"/>
          </a:p>
        </p:txBody>
      </p:sp>
    </p:spTree>
    <p:extLst>
      <p:ext uri="{BB962C8B-B14F-4D97-AF65-F5344CB8AC3E}">
        <p14:creationId xmlns:p14="http://schemas.microsoft.com/office/powerpoint/2010/main" val="1813954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Spans between the hook of hamate and pisiform (medially) to the scaphoid and trapezium (laterally).</a:t>
            </a:r>
          </a:p>
          <a:p>
            <a:r>
              <a:rPr lang="en-US" dirty="0" smtClean="0"/>
              <a:t>To find where the carpal tunnel begins on yourself, locate your distal wrist crease, which aligns with the entrance of the carpal tunnel.</a:t>
            </a:r>
          </a:p>
          <a:p>
            <a:endParaRPr lang="en-US" dirty="0" smtClean="0"/>
          </a:p>
          <a:p>
            <a:pPr marL="0" indent="0">
              <a:buNone/>
            </a:pPr>
            <a:endParaRPr lang="en-US" dirty="0"/>
          </a:p>
        </p:txBody>
      </p:sp>
    </p:spTree>
    <p:extLst>
      <p:ext uri="{BB962C8B-B14F-4D97-AF65-F5344CB8AC3E}">
        <p14:creationId xmlns:p14="http://schemas.microsoft.com/office/powerpoint/2010/main" val="3252107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section of </a:t>
            </a:r>
            <a:r>
              <a:rPr lang="en-US" smtClean="0"/>
              <a:t>carpal </a:t>
            </a:r>
            <a:r>
              <a:rPr lang="en-US" smtClean="0"/>
              <a:t>tunnel</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375" y="1958181"/>
            <a:ext cx="69532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86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en-US" b="1" dirty="0" smtClean="0"/>
              <a:t>Contents</a:t>
            </a:r>
          </a:p>
          <a:p>
            <a:r>
              <a:rPr lang="en-US" dirty="0" smtClean="0"/>
              <a:t>The carpal tunnel contains a total of 9 tendons, surrounded by synovial sheaths, and the median nerve. The palmar cutaneous branch of the median nerve is given off prior to the carpal tunnel, travelling superficially to the flexor retinaculum.</a:t>
            </a:r>
          </a:p>
          <a:p>
            <a:pPr marL="0" indent="0">
              <a:buNone/>
            </a:pPr>
            <a:r>
              <a:rPr lang="en-US" b="1" dirty="0" smtClean="0"/>
              <a:t>Tendons</a:t>
            </a:r>
          </a:p>
          <a:p>
            <a:r>
              <a:rPr lang="en-US" dirty="0" smtClean="0"/>
              <a:t>The tendon of flexor </a:t>
            </a:r>
            <a:r>
              <a:rPr lang="en-US" dirty="0" err="1" smtClean="0"/>
              <a:t>pollicis</a:t>
            </a:r>
            <a:r>
              <a:rPr lang="en-US" dirty="0" smtClean="0"/>
              <a:t> </a:t>
            </a:r>
            <a:r>
              <a:rPr lang="en-US" dirty="0" err="1" smtClean="0"/>
              <a:t>longus</a:t>
            </a:r>
            <a:endParaRPr lang="en-US" dirty="0" smtClean="0"/>
          </a:p>
          <a:p>
            <a:r>
              <a:rPr lang="en-US" dirty="0" smtClean="0"/>
              <a:t>Four tendons of flexor </a:t>
            </a:r>
            <a:r>
              <a:rPr lang="en-US" dirty="0" err="1" smtClean="0"/>
              <a:t>digitorum</a:t>
            </a:r>
            <a:r>
              <a:rPr lang="en-US" dirty="0" smtClean="0"/>
              <a:t> </a:t>
            </a:r>
            <a:r>
              <a:rPr lang="en-US" dirty="0" err="1" smtClean="0"/>
              <a:t>profundus</a:t>
            </a:r>
            <a:endParaRPr lang="en-US" dirty="0" smtClean="0"/>
          </a:p>
          <a:p>
            <a:r>
              <a:rPr lang="en-US" dirty="0" smtClean="0"/>
              <a:t>Four tendons of flexor </a:t>
            </a:r>
            <a:r>
              <a:rPr lang="en-US" dirty="0" err="1" smtClean="0"/>
              <a:t>digitorum</a:t>
            </a:r>
            <a:r>
              <a:rPr lang="en-US" dirty="0" smtClean="0"/>
              <a:t> </a:t>
            </a:r>
            <a:r>
              <a:rPr lang="en-US" dirty="0" err="1" smtClean="0"/>
              <a:t>superficialis</a:t>
            </a:r>
            <a:endParaRPr lang="en-US" dirty="0"/>
          </a:p>
        </p:txBody>
      </p:sp>
    </p:spTree>
    <p:extLst>
      <p:ext uri="{BB962C8B-B14F-4D97-AF65-F5344CB8AC3E}">
        <p14:creationId xmlns:p14="http://schemas.microsoft.com/office/powerpoint/2010/main" val="3986793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8 tendons of the flexor </a:t>
            </a:r>
            <a:r>
              <a:rPr lang="en-US" dirty="0" err="1" smtClean="0"/>
              <a:t>digitorum</a:t>
            </a:r>
            <a:r>
              <a:rPr lang="en-US" dirty="0" smtClean="0"/>
              <a:t> </a:t>
            </a:r>
            <a:r>
              <a:rPr lang="en-US" dirty="0" err="1" smtClean="0"/>
              <a:t>profundus</a:t>
            </a:r>
            <a:r>
              <a:rPr lang="en-US" dirty="0" smtClean="0"/>
              <a:t> and flexor </a:t>
            </a:r>
            <a:r>
              <a:rPr lang="en-US" dirty="0" err="1" smtClean="0"/>
              <a:t>digitorum</a:t>
            </a:r>
            <a:r>
              <a:rPr lang="en-US" dirty="0" smtClean="0"/>
              <a:t> </a:t>
            </a:r>
            <a:r>
              <a:rPr lang="en-US" dirty="0" err="1" smtClean="0"/>
              <a:t>superficialis</a:t>
            </a:r>
            <a:r>
              <a:rPr lang="en-US" dirty="0" smtClean="0"/>
              <a:t> are surrounded by a single synovial sheath. The tendon of flexor </a:t>
            </a:r>
            <a:r>
              <a:rPr lang="en-US" dirty="0" err="1" smtClean="0"/>
              <a:t>pollicis</a:t>
            </a:r>
            <a:r>
              <a:rPr lang="en-US" dirty="0" smtClean="0"/>
              <a:t> </a:t>
            </a:r>
            <a:r>
              <a:rPr lang="en-US" dirty="0" err="1" smtClean="0"/>
              <a:t>longus</a:t>
            </a:r>
            <a:r>
              <a:rPr lang="en-US" dirty="0" smtClean="0"/>
              <a:t> is surrounded by its own synovial sheath. These sheaths allow free movement of the tendons.</a:t>
            </a:r>
          </a:p>
          <a:p>
            <a:r>
              <a:rPr lang="en-US" dirty="0" smtClean="0"/>
              <a:t>Sometimes you may hear that the carpal tunnel contains another tendon, the flexor carpi </a:t>
            </a:r>
            <a:r>
              <a:rPr lang="en-US" dirty="0" err="1" smtClean="0"/>
              <a:t>radialis</a:t>
            </a:r>
            <a:r>
              <a:rPr lang="en-US" dirty="0" smtClean="0"/>
              <a:t> tendon, but this is located within the flexor retinaculum and not within the carpal tunnel itself</a:t>
            </a:r>
            <a:endParaRPr lang="en-US" dirty="0"/>
          </a:p>
        </p:txBody>
      </p:sp>
    </p:spTree>
    <p:extLst>
      <p:ext uri="{BB962C8B-B14F-4D97-AF65-F5344CB8AC3E}">
        <p14:creationId xmlns:p14="http://schemas.microsoft.com/office/powerpoint/2010/main" val="321883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pPr marL="0" indent="0">
              <a:buNone/>
            </a:pPr>
            <a:r>
              <a:rPr lang="en-US" b="1" dirty="0" smtClean="0"/>
              <a:t>Borders</a:t>
            </a:r>
          </a:p>
          <a:p>
            <a:r>
              <a:rPr lang="en-US" dirty="0" smtClean="0"/>
              <a:t>The overall 3D shape of the axilla looks slightly like a pyramid. It consists of four sides, an open apex and base:</a:t>
            </a:r>
          </a:p>
          <a:p>
            <a:pPr lvl="1"/>
            <a:r>
              <a:rPr lang="en-US" dirty="0" smtClean="0"/>
              <a:t>Apex – also known as the axillary inlet, it is formed by lateral border of the first rib, superior border of scapula, and the posterior border of the clavicle.</a:t>
            </a:r>
          </a:p>
          <a:p>
            <a:pPr lvl="1"/>
            <a:r>
              <a:rPr lang="en-US" dirty="0" smtClean="0"/>
              <a:t>Lateral wall – formed by </a:t>
            </a:r>
            <a:r>
              <a:rPr lang="en-US" dirty="0" err="1" smtClean="0"/>
              <a:t>intertubercular</a:t>
            </a:r>
            <a:r>
              <a:rPr lang="en-US" dirty="0" smtClean="0"/>
              <a:t> groove of the </a:t>
            </a:r>
            <a:r>
              <a:rPr lang="en-US" dirty="0" err="1" smtClean="0"/>
              <a:t>humerus</a:t>
            </a:r>
            <a:r>
              <a:rPr lang="en-US" dirty="0" smtClean="0"/>
              <a:t>.</a:t>
            </a:r>
          </a:p>
          <a:p>
            <a:pPr lvl="1"/>
            <a:r>
              <a:rPr lang="en-US" dirty="0" smtClean="0"/>
              <a:t>Medial wall – consists of the </a:t>
            </a:r>
            <a:r>
              <a:rPr lang="en-US" dirty="0" err="1" smtClean="0"/>
              <a:t>serratus</a:t>
            </a:r>
            <a:r>
              <a:rPr lang="en-US" dirty="0" smtClean="0"/>
              <a:t> anterior and the thoracic wall (ribs and intercostal muscles).</a:t>
            </a:r>
          </a:p>
          <a:p>
            <a:pPr lvl="1"/>
            <a:r>
              <a:rPr lang="en-US" dirty="0" smtClean="0"/>
              <a:t>Anterior wall – contains the </a:t>
            </a:r>
            <a:r>
              <a:rPr lang="en-US" dirty="0" err="1" smtClean="0"/>
              <a:t>pectoralis</a:t>
            </a:r>
            <a:r>
              <a:rPr lang="en-US" dirty="0" smtClean="0"/>
              <a:t> major and the underlying </a:t>
            </a:r>
            <a:r>
              <a:rPr lang="en-US" dirty="0" err="1" smtClean="0"/>
              <a:t>pectoralis</a:t>
            </a:r>
            <a:r>
              <a:rPr lang="en-US" dirty="0" smtClean="0"/>
              <a:t> minor and the </a:t>
            </a:r>
            <a:r>
              <a:rPr lang="en-US" dirty="0" err="1" smtClean="0"/>
              <a:t>subclavius</a:t>
            </a:r>
            <a:r>
              <a:rPr lang="en-US" dirty="0" smtClean="0"/>
              <a:t> muscles.</a:t>
            </a:r>
          </a:p>
          <a:p>
            <a:pPr lvl="1"/>
            <a:r>
              <a:rPr lang="en-US" dirty="0" smtClean="0"/>
              <a:t>Posterior wall – formed by the </a:t>
            </a:r>
            <a:r>
              <a:rPr lang="en-US" dirty="0" err="1" smtClean="0"/>
              <a:t>subscapularis</a:t>
            </a:r>
            <a:r>
              <a:rPr lang="en-US" dirty="0" smtClean="0"/>
              <a:t>, </a:t>
            </a:r>
            <a:r>
              <a:rPr lang="en-US" dirty="0" err="1" smtClean="0"/>
              <a:t>teres</a:t>
            </a:r>
            <a:r>
              <a:rPr lang="en-US" dirty="0" smtClean="0"/>
              <a:t> major and </a:t>
            </a:r>
            <a:r>
              <a:rPr lang="en-US" dirty="0" err="1" smtClean="0"/>
              <a:t>latissimus</a:t>
            </a:r>
            <a:r>
              <a:rPr lang="en-US" dirty="0" smtClean="0"/>
              <a:t> </a:t>
            </a:r>
            <a:r>
              <a:rPr lang="en-US" dirty="0" err="1" smtClean="0"/>
              <a:t>dorsi</a:t>
            </a:r>
            <a:r>
              <a:rPr lang="en-US" dirty="0" smtClean="0"/>
              <a:t>.</a:t>
            </a:r>
            <a:endParaRPr lang="en-US" dirty="0"/>
          </a:p>
        </p:txBody>
      </p:sp>
    </p:spTree>
    <p:extLst>
      <p:ext uri="{BB962C8B-B14F-4D97-AF65-F5344CB8AC3E}">
        <p14:creationId xmlns:p14="http://schemas.microsoft.com/office/powerpoint/2010/main" val="464675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Muscular and </a:t>
            </a:r>
            <a:r>
              <a:rPr lang="en-US" dirty="0" err="1" smtClean="0"/>
              <a:t>tendinous</a:t>
            </a:r>
            <a:r>
              <a:rPr lang="en-US" dirty="0" smtClean="0"/>
              <a:t> components of carpal tunnel</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5215" y="1600200"/>
            <a:ext cx="525357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964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b="1" dirty="0" smtClean="0"/>
              <a:t>Median Nerve</a:t>
            </a:r>
          </a:p>
          <a:p>
            <a:r>
              <a:rPr lang="en-US" dirty="0" smtClean="0"/>
              <a:t>Once it passes through the carpal tunnel, the median nerve divides into 2 branches: </a:t>
            </a:r>
            <a:r>
              <a:rPr lang="en-US" b="1" dirty="0" smtClean="0"/>
              <a:t>the recurrent branch and palmar digital nerves</a:t>
            </a:r>
            <a:r>
              <a:rPr lang="en-US" dirty="0" smtClean="0"/>
              <a:t>.</a:t>
            </a:r>
          </a:p>
          <a:p>
            <a:r>
              <a:rPr lang="en-US" dirty="0" smtClean="0"/>
              <a:t>The palmar digital nerves give sensory innervation to the palmar skin and dorsal nail beds of the lateral three and a half digits. They also provide motor innervation to the lateral two </a:t>
            </a:r>
            <a:r>
              <a:rPr lang="en-US" dirty="0" err="1" smtClean="0"/>
              <a:t>lumbricals</a:t>
            </a:r>
            <a:r>
              <a:rPr lang="en-US" dirty="0" smtClean="0"/>
              <a:t>. The recurrent branch supplies the </a:t>
            </a:r>
            <a:r>
              <a:rPr lang="en-US" dirty="0" err="1" smtClean="0"/>
              <a:t>thenar</a:t>
            </a:r>
            <a:r>
              <a:rPr lang="en-US" dirty="0" smtClean="0"/>
              <a:t> muscle group.</a:t>
            </a:r>
            <a:endParaRPr lang="en-US" dirty="0"/>
          </a:p>
        </p:txBody>
      </p:sp>
    </p:spTree>
    <p:extLst>
      <p:ext uri="{BB962C8B-B14F-4D97-AF65-F5344CB8AC3E}">
        <p14:creationId xmlns:p14="http://schemas.microsoft.com/office/powerpoint/2010/main" val="3592508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Extensor Tendon Compartments of the Wrist</a:t>
            </a:r>
            <a:endParaRPr lang="en-US" dirty="0"/>
          </a:p>
        </p:txBody>
      </p:sp>
      <p:sp>
        <p:nvSpPr>
          <p:cNvPr id="3" name="Content Placeholder 2"/>
          <p:cNvSpPr>
            <a:spLocks noGrp="1"/>
          </p:cNvSpPr>
          <p:nvPr>
            <p:ph idx="1"/>
          </p:nvPr>
        </p:nvSpPr>
        <p:spPr/>
        <p:txBody>
          <a:bodyPr>
            <a:normAutofit/>
          </a:bodyPr>
          <a:lstStyle/>
          <a:p>
            <a:r>
              <a:rPr lang="en-US" dirty="0" smtClean="0"/>
              <a:t>the extensor tendon compartments of the wrist are </a:t>
            </a:r>
            <a:r>
              <a:rPr lang="en-US" b="1" dirty="0" smtClean="0"/>
              <a:t>six tunnels </a:t>
            </a:r>
            <a:r>
              <a:rPr lang="en-US" dirty="0" smtClean="0"/>
              <a:t>which transmit the long extensor tendons from the forearm into the hand</a:t>
            </a:r>
          </a:p>
          <a:p>
            <a:r>
              <a:rPr lang="en-US" dirty="0" smtClean="0"/>
              <a:t>They are located on the posterior aspect of the wrist. Each tunnel is lined internally by a synovial sheath and separated from one another by fibrous septa</a:t>
            </a:r>
            <a:endParaRPr lang="en-US" dirty="0"/>
          </a:p>
        </p:txBody>
      </p:sp>
    </p:spTree>
    <p:extLst>
      <p:ext uri="{BB962C8B-B14F-4D97-AF65-F5344CB8AC3E}">
        <p14:creationId xmlns:p14="http://schemas.microsoft.com/office/powerpoint/2010/main" val="394040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Extensor tendon compartments</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3487" y="1524000"/>
            <a:ext cx="66770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54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dirty="0" smtClean="0"/>
              <a:t>Compartment 1</a:t>
            </a:r>
          </a:p>
          <a:p>
            <a:r>
              <a:rPr lang="en-US" dirty="0" smtClean="0"/>
              <a:t>The first extensor compartment is located on the lateral (radial) aspect of the wrist. It transmits two tendons:</a:t>
            </a:r>
          </a:p>
          <a:p>
            <a:pPr lvl="1"/>
            <a:r>
              <a:rPr lang="en-US" dirty="0" smtClean="0"/>
              <a:t>Extensor </a:t>
            </a:r>
            <a:r>
              <a:rPr lang="en-US" dirty="0" err="1" smtClean="0"/>
              <a:t>pollicis</a:t>
            </a:r>
            <a:r>
              <a:rPr lang="en-US" dirty="0" smtClean="0"/>
              <a:t> </a:t>
            </a:r>
            <a:r>
              <a:rPr lang="en-US" dirty="0" err="1" smtClean="0"/>
              <a:t>brevis</a:t>
            </a:r>
            <a:endParaRPr lang="en-US" dirty="0" smtClean="0"/>
          </a:p>
          <a:p>
            <a:pPr lvl="1"/>
            <a:r>
              <a:rPr lang="en-US" dirty="0" smtClean="0"/>
              <a:t>Abductor </a:t>
            </a:r>
            <a:r>
              <a:rPr lang="en-US" dirty="0" err="1" smtClean="0"/>
              <a:t>pollicis</a:t>
            </a:r>
            <a:r>
              <a:rPr lang="en-US" dirty="0" smtClean="0"/>
              <a:t> </a:t>
            </a:r>
            <a:r>
              <a:rPr lang="en-US" dirty="0" err="1" smtClean="0"/>
              <a:t>longus</a:t>
            </a:r>
            <a:endParaRPr lang="en-US" dirty="0" smtClean="0"/>
          </a:p>
          <a:p>
            <a:r>
              <a:rPr lang="en-US" dirty="0" smtClean="0"/>
              <a:t>These tendons form the lateral border of the anatomical snuffbox.</a:t>
            </a:r>
            <a:endParaRPr lang="en-US" dirty="0"/>
          </a:p>
        </p:txBody>
      </p:sp>
    </p:spTree>
    <p:extLst>
      <p:ext uri="{BB962C8B-B14F-4D97-AF65-F5344CB8AC3E}">
        <p14:creationId xmlns:p14="http://schemas.microsoft.com/office/powerpoint/2010/main" val="1110344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b="1" dirty="0" smtClean="0"/>
              <a:t>Compartment 2</a:t>
            </a:r>
          </a:p>
          <a:p>
            <a:r>
              <a:rPr lang="en-US" dirty="0" smtClean="0"/>
              <a:t>The second extensor compartment </a:t>
            </a:r>
            <a:r>
              <a:rPr lang="en-US" b="1" dirty="0" smtClean="0"/>
              <a:t>contains the tendons of the extensor carpi </a:t>
            </a:r>
            <a:r>
              <a:rPr lang="en-US" b="1" dirty="0" err="1" smtClean="0"/>
              <a:t>radialis</a:t>
            </a:r>
            <a:r>
              <a:rPr lang="en-US" b="1" dirty="0" smtClean="0"/>
              <a:t> </a:t>
            </a:r>
            <a:r>
              <a:rPr lang="en-US" b="1" dirty="0" err="1" smtClean="0"/>
              <a:t>longus</a:t>
            </a:r>
            <a:r>
              <a:rPr lang="en-US" b="1" dirty="0" smtClean="0"/>
              <a:t> and extensor carpi </a:t>
            </a:r>
            <a:r>
              <a:rPr lang="en-US" b="1" dirty="0" err="1" smtClean="0"/>
              <a:t>radialis</a:t>
            </a:r>
            <a:r>
              <a:rPr lang="en-US" b="1" dirty="0" smtClean="0"/>
              <a:t> </a:t>
            </a:r>
            <a:r>
              <a:rPr lang="en-US" b="1" dirty="0" err="1" smtClean="0"/>
              <a:t>brevis</a:t>
            </a:r>
            <a:r>
              <a:rPr lang="en-US" b="1" dirty="0" smtClean="0"/>
              <a:t>.</a:t>
            </a:r>
          </a:p>
          <a:p>
            <a:r>
              <a:rPr lang="en-US" dirty="0" smtClean="0"/>
              <a:t>This compartment is separated from compartment 3 by </a:t>
            </a:r>
            <a:r>
              <a:rPr lang="en-US" b="1" dirty="0" smtClean="0"/>
              <a:t>Lister’s tubercle </a:t>
            </a:r>
            <a:r>
              <a:rPr lang="en-US" dirty="0" smtClean="0"/>
              <a:t>– a bony prominence of the distal aspect of the radius.</a:t>
            </a:r>
          </a:p>
          <a:p>
            <a:pPr marL="0" indent="0">
              <a:buNone/>
            </a:pPr>
            <a:r>
              <a:rPr lang="en-US" b="1" dirty="0" smtClean="0"/>
              <a:t>Compartment 3</a:t>
            </a:r>
          </a:p>
          <a:p>
            <a:r>
              <a:rPr lang="en-US" dirty="0" smtClean="0"/>
              <a:t>Compartment three conducts the extensor </a:t>
            </a:r>
            <a:r>
              <a:rPr lang="en-US" dirty="0" err="1" smtClean="0"/>
              <a:t>pollicis</a:t>
            </a:r>
            <a:r>
              <a:rPr lang="en-US" dirty="0" smtClean="0"/>
              <a:t> </a:t>
            </a:r>
            <a:r>
              <a:rPr lang="en-US" dirty="0" err="1" smtClean="0"/>
              <a:t>longus</a:t>
            </a:r>
            <a:r>
              <a:rPr lang="en-US" dirty="0" smtClean="0"/>
              <a:t> tendon – this forms the medial border of the anatomical snuffbox.</a:t>
            </a:r>
            <a:endParaRPr lang="en-US" dirty="0"/>
          </a:p>
        </p:txBody>
      </p:sp>
    </p:spTree>
    <p:extLst>
      <p:ext uri="{BB962C8B-B14F-4D97-AF65-F5344CB8AC3E}">
        <p14:creationId xmlns:p14="http://schemas.microsoft.com/office/powerpoint/2010/main" val="1148813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92763"/>
          </a:xfrm>
        </p:spPr>
        <p:txBody>
          <a:bodyPr>
            <a:normAutofit fontScale="92500"/>
          </a:bodyPr>
          <a:lstStyle/>
          <a:p>
            <a:pPr marL="0" indent="0">
              <a:buNone/>
            </a:pPr>
            <a:r>
              <a:rPr lang="en-US" b="1" dirty="0" smtClean="0"/>
              <a:t>Compartment 4</a:t>
            </a:r>
          </a:p>
          <a:p>
            <a:r>
              <a:rPr lang="en-US" dirty="0" smtClean="0"/>
              <a:t>The 4th extensor compartment of the wrist transmits the tendons of the extensor </a:t>
            </a:r>
            <a:r>
              <a:rPr lang="en-US" dirty="0" err="1" smtClean="0"/>
              <a:t>digitorum</a:t>
            </a:r>
            <a:r>
              <a:rPr lang="en-US" dirty="0" smtClean="0"/>
              <a:t> and extensor </a:t>
            </a:r>
            <a:r>
              <a:rPr lang="en-US" dirty="0" err="1" smtClean="0"/>
              <a:t>indicis</a:t>
            </a:r>
            <a:r>
              <a:rPr lang="en-US" dirty="0" smtClean="0"/>
              <a:t>.</a:t>
            </a:r>
          </a:p>
          <a:p>
            <a:pPr marL="0" indent="0">
              <a:buNone/>
            </a:pPr>
            <a:r>
              <a:rPr lang="en-US" b="1" dirty="0" smtClean="0"/>
              <a:t>Compartment 5</a:t>
            </a:r>
          </a:p>
          <a:p>
            <a:r>
              <a:rPr lang="en-US" dirty="0" smtClean="0"/>
              <a:t>Compartment five contains the extensor </a:t>
            </a:r>
            <a:r>
              <a:rPr lang="en-US" dirty="0" err="1" smtClean="0"/>
              <a:t>digiti</a:t>
            </a:r>
            <a:r>
              <a:rPr lang="en-US" dirty="0" smtClean="0"/>
              <a:t> </a:t>
            </a:r>
            <a:r>
              <a:rPr lang="en-US" dirty="0" err="1" smtClean="0"/>
              <a:t>minimi</a:t>
            </a:r>
            <a:r>
              <a:rPr lang="en-US" dirty="0" smtClean="0"/>
              <a:t> tendon, which travels into the little finger.</a:t>
            </a:r>
          </a:p>
          <a:p>
            <a:pPr marL="0" indent="0">
              <a:buNone/>
            </a:pPr>
            <a:r>
              <a:rPr lang="en-US" b="1" dirty="0" smtClean="0"/>
              <a:t>Compartment 6</a:t>
            </a:r>
          </a:p>
          <a:p>
            <a:r>
              <a:rPr lang="en-US" dirty="0" smtClean="0"/>
              <a:t>The sixth compartment is the located on the medial (ulnar) aspect of the wrist. It conducts the tendon of the extensor carpi </a:t>
            </a:r>
            <a:r>
              <a:rPr lang="en-US" dirty="0" err="1" smtClean="0"/>
              <a:t>ulnaris</a:t>
            </a:r>
            <a:r>
              <a:rPr lang="en-US" dirty="0" smtClean="0"/>
              <a:t>.</a:t>
            </a:r>
            <a:endParaRPr lang="en-US" dirty="0"/>
          </a:p>
        </p:txBody>
      </p:sp>
    </p:spTree>
    <p:extLst>
      <p:ext uri="{BB962C8B-B14F-4D97-AF65-F5344CB8AC3E}">
        <p14:creationId xmlns:p14="http://schemas.microsoft.com/office/powerpoint/2010/main" val="3667005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90" y="1066800"/>
            <a:ext cx="778922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2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snuffbox</a:t>
            </a:r>
            <a:endParaRPr lang="en-US" dirty="0"/>
          </a:p>
        </p:txBody>
      </p:sp>
      <p:sp>
        <p:nvSpPr>
          <p:cNvPr id="3" name="Content Placeholder 2"/>
          <p:cNvSpPr>
            <a:spLocks noGrp="1"/>
          </p:cNvSpPr>
          <p:nvPr>
            <p:ph idx="1"/>
          </p:nvPr>
        </p:nvSpPr>
        <p:spPr/>
        <p:txBody>
          <a:bodyPr>
            <a:normAutofit lnSpcReduction="10000"/>
          </a:bodyPr>
          <a:lstStyle/>
          <a:p>
            <a:r>
              <a:rPr lang="en-US" dirty="0"/>
              <a:t>T</a:t>
            </a:r>
            <a:r>
              <a:rPr lang="en-US" dirty="0" smtClean="0"/>
              <a:t>he anatomical snuffbox (also known as the radial fossa), is a triangular depression found on the lateral aspect of the dorsum of the hand. </a:t>
            </a:r>
          </a:p>
          <a:p>
            <a:r>
              <a:rPr lang="en-US" dirty="0" smtClean="0"/>
              <a:t>It is located at the level of the carpal bones, and best seen when the thumb is extended.</a:t>
            </a:r>
          </a:p>
          <a:p>
            <a:r>
              <a:rPr lang="en-US" dirty="0" smtClean="0"/>
              <a:t>In the past, this depression was used to hold snuff (ground tobacco) before inhaling via the nose – hence it was given the name ‘snuffbox’.</a:t>
            </a:r>
            <a:endParaRPr lang="en-US" dirty="0"/>
          </a:p>
        </p:txBody>
      </p:sp>
    </p:spTree>
    <p:extLst>
      <p:ext uri="{BB962C8B-B14F-4D97-AF65-F5344CB8AC3E}">
        <p14:creationId xmlns:p14="http://schemas.microsoft.com/office/powerpoint/2010/main" val="1505207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5531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96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size and shape of the axilla region varies with arm abduction. The apex decreases in size most markedly when the arm is fully abducted – leaving the contents of the axilla at risk of compression.</a:t>
            </a:r>
            <a:endParaRPr lang="en-US" dirty="0"/>
          </a:p>
        </p:txBody>
      </p:sp>
    </p:spTree>
    <p:extLst>
      <p:ext uri="{BB962C8B-B14F-4D97-AF65-F5344CB8AC3E}">
        <p14:creationId xmlns:p14="http://schemas.microsoft.com/office/powerpoint/2010/main" val="790945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pPr marL="0" indent="0">
              <a:buNone/>
            </a:pPr>
            <a:r>
              <a:rPr lang="en-US" b="1" dirty="0" smtClean="0"/>
              <a:t>Borders</a:t>
            </a:r>
          </a:p>
          <a:p>
            <a:r>
              <a:rPr lang="en-US" dirty="0" smtClean="0"/>
              <a:t>As the snuffbox is triangularly shaped, it has three borders, a floor, and a roof:</a:t>
            </a:r>
          </a:p>
          <a:p>
            <a:pPr lvl="1"/>
            <a:r>
              <a:rPr lang="en-US" dirty="0" smtClean="0"/>
              <a:t>Ulnar (medial) border: Tendon of the extensor </a:t>
            </a:r>
            <a:r>
              <a:rPr lang="en-US" dirty="0" err="1" smtClean="0"/>
              <a:t>pollicis</a:t>
            </a:r>
            <a:r>
              <a:rPr lang="en-US" dirty="0" smtClean="0"/>
              <a:t> </a:t>
            </a:r>
            <a:r>
              <a:rPr lang="en-US" dirty="0" err="1" smtClean="0"/>
              <a:t>longus</a:t>
            </a:r>
            <a:r>
              <a:rPr lang="en-US" dirty="0" smtClean="0"/>
              <a:t>.</a:t>
            </a:r>
          </a:p>
          <a:p>
            <a:pPr lvl="1"/>
            <a:r>
              <a:rPr lang="en-US" dirty="0" smtClean="0"/>
              <a:t>Radial (lateral) border: Tendons of the extensor </a:t>
            </a:r>
            <a:r>
              <a:rPr lang="en-US" dirty="0" err="1" smtClean="0"/>
              <a:t>pollicis</a:t>
            </a:r>
            <a:r>
              <a:rPr lang="en-US" dirty="0" smtClean="0"/>
              <a:t> </a:t>
            </a:r>
            <a:r>
              <a:rPr lang="en-US" dirty="0" err="1" smtClean="0"/>
              <a:t>brevis</a:t>
            </a:r>
            <a:r>
              <a:rPr lang="en-US" dirty="0" smtClean="0"/>
              <a:t> and abductor </a:t>
            </a:r>
            <a:r>
              <a:rPr lang="en-US" dirty="0" err="1" smtClean="0"/>
              <a:t>pollicis</a:t>
            </a:r>
            <a:r>
              <a:rPr lang="en-US" dirty="0" smtClean="0"/>
              <a:t> </a:t>
            </a:r>
            <a:r>
              <a:rPr lang="en-US" dirty="0" err="1" smtClean="0"/>
              <a:t>longus</a:t>
            </a:r>
            <a:r>
              <a:rPr lang="en-US" dirty="0" smtClean="0"/>
              <a:t>.</a:t>
            </a:r>
          </a:p>
          <a:p>
            <a:pPr lvl="1"/>
            <a:r>
              <a:rPr lang="en-US" dirty="0" smtClean="0"/>
              <a:t>Proximal border: </a:t>
            </a:r>
            <a:r>
              <a:rPr lang="en-US" dirty="0" err="1" smtClean="0"/>
              <a:t>Styloid</a:t>
            </a:r>
            <a:r>
              <a:rPr lang="en-US" dirty="0" smtClean="0"/>
              <a:t> process of the radius.</a:t>
            </a:r>
          </a:p>
          <a:p>
            <a:pPr lvl="1"/>
            <a:r>
              <a:rPr lang="en-US" dirty="0" smtClean="0"/>
              <a:t>Floor: Carpal bones; scaphoid and trapezium.</a:t>
            </a:r>
          </a:p>
          <a:p>
            <a:pPr lvl="1"/>
            <a:r>
              <a:rPr lang="en-US" dirty="0" smtClean="0"/>
              <a:t>Roof: Skin.</a:t>
            </a:r>
            <a:endParaRPr lang="en-US" dirty="0"/>
          </a:p>
        </p:txBody>
      </p:sp>
    </p:spTree>
    <p:extLst>
      <p:ext uri="{BB962C8B-B14F-4D97-AF65-F5344CB8AC3E}">
        <p14:creationId xmlns:p14="http://schemas.microsoft.com/office/powerpoint/2010/main" val="893157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tendinous</a:t>
            </a:r>
            <a:r>
              <a:rPr lang="en-US" dirty="0" smtClean="0"/>
              <a:t> border of anatomical snuff box</a:t>
            </a:r>
            <a:endParaRPr 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2464" y="1600200"/>
            <a:ext cx="53790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577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marL="0" indent="0">
              <a:buNone/>
            </a:pPr>
            <a:r>
              <a:rPr lang="en-US" b="1" dirty="0" smtClean="0"/>
              <a:t>Contents</a:t>
            </a:r>
          </a:p>
          <a:p>
            <a:r>
              <a:rPr lang="en-US" dirty="0" smtClean="0"/>
              <a:t>The main contents of the anatomical snuffbox are the radial artery, a branch of the radial nerve, and the cephalic vein:</a:t>
            </a:r>
          </a:p>
          <a:p>
            <a:r>
              <a:rPr lang="en-US" b="1" dirty="0" smtClean="0"/>
              <a:t>Radial artery </a:t>
            </a:r>
            <a:r>
              <a:rPr lang="en-US" dirty="0" smtClean="0"/>
              <a:t>– crosses the floor of the anatomical snuffbox, then turns medially and travels between the heads of the adductor </a:t>
            </a:r>
            <a:r>
              <a:rPr lang="en-US" dirty="0" err="1" smtClean="0"/>
              <a:t>pollicis</a:t>
            </a:r>
            <a:r>
              <a:rPr lang="en-US" dirty="0" smtClean="0"/>
              <a:t> muscle.</a:t>
            </a:r>
          </a:p>
          <a:p>
            <a:r>
              <a:rPr lang="en-US" dirty="0" smtClean="0"/>
              <a:t>The radial pulse can be palpated in some individuals by placing two fingers on the proximal portion of the anatomical snuffbox.</a:t>
            </a:r>
            <a:endParaRPr lang="en-US" dirty="0"/>
          </a:p>
        </p:txBody>
      </p:sp>
    </p:spTree>
    <p:extLst>
      <p:ext uri="{BB962C8B-B14F-4D97-AF65-F5344CB8AC3E}">
        <p14:creationId xmlns:p14="http://schemas.microsoft.com/office/powerpoint/2010/main" val="3199121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b="1" dirty="0" smtClean="0"/>
              <a:t>Superficial branch of the radial nerve </a:t>
            </a:r>
            <a:r>
              <a:rPr lang="en-US" dirty="0" smtClean="0"/>
              <a:t>– found in the skin and subcutaneous tissue of the anatomical snuffbox. It innervates </a:t>
            </a:r>
            <a:r>
              <a:rPr lang="en-US" b="1" dirty="0" smtClean="0"/>
              <a:t>the dorsal surface of the lateral three and half digits</a:t>
            </a:r>
            <a:r>
              <a:rPr lang="en-US" dirty="0" smtClean="0"/>
              <a:t>, and the </a:t>
            </a:r>
            <a:r>
              <a:rPr lang="en-US" b="1" dirty="0" smtClean="0"/>
              <a:t>associated area on the back of the hand.</a:t>
            </a:r>
          </a:p>
          <a:p>
            <a:r>
              <a:rPr lang="en-US" b="1" dirty="0" smtClean="0"/>
              <a:t>Cephalic vein </a:t>
            </a:r>
            <a:r>
              <a:rPr lang="en-US" dirty="0" smtClean="0"/>
              <a:t>– arises from the dorsal venous network of the hand and crosses the anatomical snuffbox to travel up the anterolateral aspect of the forearm.</a:t>
            </a:r>
            <a:endParaRPr lang="en-US" dirty="0"/>
          </a:p>
        </p:txBody>
      </p:sp>
    </p:spTree>
    <p:extLst>
      <p:ext uri="{BB962C8B-B14F-4D97-AF65-F5344CB8AC3E}">
        <p14:creationId xmlns:p14="http://schemas.microsoft.com/office/powerpoint/2010/main" val="1179692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24600"/>
          </a:xfrm>
        </p:spPr>
        <p:txBody>
          <a:bodyPr/>
          <a:lstStyle/>
          <a:p>
            <a:pPr marL="0" indent="0">
              <a:buNone/>
            </a:pPr>
            <a:r>
              <a:rPr lang="en-US" b="1" dirty="0" smtClean="0"/>
              <a:t>The ulnar (</a:t>
            </a:r>
            <a:r>
              <a:rPr lang="en-US" b="1" dirty="0" err="1" smtClean="0"/>
              <a:t>Guyon’s</a:t>
            </a:r>
            <a:r>
              <a:rPr lang="en-US" b="1" dirty="0" smtClean="0"/>
              <a:t>) canal </a:t>
            </a:r>
          </a:p>
          <a:p>
            <a:r>
              <a:rPr lang="en-US" dirty="0" smtClean="0"/>
              <a:t>is a fibro-osseous tunnel located at the level of the palm. </a:t>
            </a:r>
          </a:p>
          <a:p>
            <a:r>
              <a:rPr lang="en-US" dirty="0" smtClean="0"/>
              <a:t>It transmits the ulnar neurovascular bundle from the forearm into the hand</a:t>
            </a:r>
          </a:p>
          <a:p>
            <a:pPr marL="0" indent="0">
              <a:buNone/>
            </a:pPr>
            <a:r>
              <a:rPr lang="en-US" b="1" dirty="0" smtClean="0"/>
              <a:t>Borders</a:t>
            </a:r>
          </a:p>
          <a:p>
            <a:r>
              <a:rPr lang="en-US" dirty="0" smtClean="0"/>
              <a:t>The ulnar canal is approximately 4cm in length. </a:t>
            </a:r>
          </a:p>
          <a:p>
            <a:r>
              <a:rPr lang="en-US" dirty="0" smtClean="0"/>
              <a:t>It extends from the proximal aspect of the pisiform bone to the origin of the </a:t>
            </a:r>
            <a:r>
              <a:rPr lang="en-US" dirty="0" err="1" smtClean="0"/>
              <a:t>hypothenar</a:t>
            </a:r>
            <a:r>
              <a:rPr lang="en-US" dirty="0" smtClean="0"/>
              <a:t> muscles at the hook of hamate.</a:t>
            </a:r>
            <a:endParaRPr lang="en-US" dirty="0"/>
          </a:p>
        </p:txBody>
      </p:sp>
    </p:spTree>
    <p:extLst>
      <p:ext uri="{BB962C8B-B14F-4D97-AF65-F5344CB8AC3E}">
        <p14:creationId xmlns:p14="http://schemas.microsoft.com/office/powerpoint/2010/main" val="1438255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Its borders consist of:</a:t>
            </a:r>
          </a:p>
          <a:p>
            <a:pPr lvl="1"/>
            <a:r>
              <a:rPr lang="en-US" dirty="0" smtClean="0"/>
              <a:t>Medial (ulnar) – pisiform, </a:t>
            </a:r>
            <a:r>
              <a:rPr lang="en-US" dirty="0" err="1" smtClean="0"/>
              <a:t>pisohamate</a:t>
            </a:r>
            <a:r>
              <a:rPr lang="en-US" dirty="0" smtClean="0"/>
              <a:t> ligament and abductor </a:t>
            </a:r>
            <a:r>
              <a:rPr lang="en-US" dirty="0" err="1" smtClean="0"/>
              <a:t>digiti</a:t>
            </a:r>
            <a:r>
              <a:rPr lang="en-US" dirty="0" smtClean="0"/>
              <a:t> </a:t>
            </a:r>
            <a:r>
              <a:rPr lang="en-US" dirty="0" err="1" smtClean="0"/>
              <a:t>minimi</a:t>
            </a:r>
            <a:r>
              <a:rPr lang="en-US" dirty="0" smtClean="0"/>
              <a:t>.</a:t>
            </a:r>
          </a:p>
          <a:p>
            <a:pPr lvl="1"/>
            <a:r>
              <a:rPr lang="en-US" dirty="0" smtClean="0"/>
              <a:t>Lateral (radial) – hook of hamate.</a:t>
            </a:r>
          </a:p>
          <a:p>
            <a:pPr lvl="1"/>
            <a:r>
              <a:rPr lang="en-US" dirty="0" smtClean="0"/>
              <a:t>Roof – palmar carpal ligament.</a:t>
            </a:r>
          </a:p>
          <a:p>
            <a:pPr lvl="1"/>
            <a:r>
              <a:rPr lang="en-US" dirty="0" smtClean="0"/>
              <a:t>Floor – flexor retinaculum and </a:t>
            </a:r>
            <a:r>
              <a:rPr lang="en-US" dirty="0" err="1" smtClean="0"/>
              <a:t>hypothenar</a:t>
            </a:r>
            <a:r>
              <a:rPr lang="en-US" dirty="0" smtClean="0"/>
              <a:t> muscles.</a:t>
            </a:r>
            <a:endParaRPr lang="en-US" dirty="0"/>
          </a:p>
        </p:txBody>
      </p:sp>
    </p:spTree>
    <p:extLst>
      <p:ext uri="{BB962C8B-B14F-4D97-AF65-F5344CB8AC3E}">
        <p14:creationId xmlns:p14="http://schemas.microsoft.com/office/powerpoint/2010/main" val="3215101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borders of ulnar canal</a:t>
            </a:r>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7723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111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b="1" dirty="0" smtClean="0"/>
              <a:t>Contents</a:t>
            </a:r>
          </a:p>
          <a:p>
            <a:r>
              <a:rPr lang="en-US" dirty="0" smtClean="0"/>
              <a:t>The ulnar canal conveys the ulnar neurovascular bundle into the hand:</a:t>
            </a:r>
          </a:p>
          <a:p>
            <a:r>
              <a:rPr lang="en-US" b="1" dirty="0" smtClean="0"/>
              <a:t>Ulnar nerve</a:t>
            </a:r>
            <a:r>
              <a:rPr lang="en-US" dirty="0" smtClean="0"/>
              <a:t> – bifurcates within the canal into superficial (sensory) and deep (motor) branches.</a:t>
            </a:r>
          </a:p>
          <a:p>
            <a:r>
              <a:rPr lang="en-US" b="1" dirty="0" smtClean="0"/>
              <a:t>Ulnar artery </a:t>
            </a:r>
            <a:r>
              <a:rPr lang="en-US" dirty="0" smtClean="0"/>
              <a:t>– located on the radial aspect of the ulnar nerve. It gives rise to a deep palmar branch and continues laterally across the palm as the superficial palmar arch.</a:t>
            </a:r>
          </a:p>
          <a:p>
            <a:r>
              <a:rPr lang="en-US" b="1" dirty="0" smtClean="0"/>
              <a:t>Venae </a:t>
            </a:r>
            <a:r>
              <a:rPr lang="en-US" b="1" dirty="0" err="1" smtClean="0"/>
              <a:t>comitantes</a:t>
            </a:r>
            <a:r>
              <a:rPr lang="en-US" b="1" dirty="0" smtClean="0"/>
              <a:t> of ulnar artery </a:t>
            </a:r>
            <a:r>
              <a:rPr lang="en-US" dirty="0" smtClean="0"/>
              <a:t>(refers to a vein that is usually paired, with both veins lying on the sides of an artery.</a:t>
            </a:r>
          </a:p>
          <a:p>
            <a:r>
              <a:rPr lang="en-US" b="1" dirty="0" smtClean="0"/>
              <a:t>Lymphatic vessels</a:t>
            </a:r>
            <a:endParaRPr lang="en-US" b="1" dirty="0"/>
          </a:p>
        </p:txBody>
      </p:sp>
    </p:spTree>
    <p:extLst>
      <p:ext uri="{BB962C8B-B14F-4D97-AF65-F5344CB8AC3E}">
        <p14:creationId xmlns:p14="http://schemas.microsoft.com/office/powerpoint/2010/main" val="65548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625" y="1777206"/>
            <a:ext cx="75247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23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contents</a:t>
            </a:r>
            <a:endParaRPr lang="en-US" dirty="0"/>
          </a:p>
        </p:txBody>
      </p:sp>
      <p:sp>
        <p:nvSpPr>
          <p:cNvPr id="3" name="Content Placeholder 2"/>
          <p:cNvSpPr>
            <a:spLocks noGrp="1"/>
          </p:cNvSpPr>
          <p:nvPr>
            <p:ph idx="1"/>
          </p:nvPr>
        </p:nvSpPr>
        <p:spPr>
          <a:xfrm>
            <a:off x="457200" y="990600"/>
            <a:ext cx="8229600" cy="5059363"/>
          </a:xfrm>
        </p:spPr>
        <p:txBody>
          <a:bodyPr>
            <a:normAutofit fontScale="92500" lnSpcReduction="10000"/>
          </a:bodyPr>
          <a:lstStyle/>
          <a:p>
            <a:r>
              <a:rPr lang="en-US" dirty="0" smtClean="0"/>
              <a:t>The contents of the axilla region include muscles, nerves, vessels, and </a:t>
            </a:r>
            <a:r>
              <a:rPr lang="en-US" dirty="0" err="1" smtClean="0"/>
              <a:t>lymphatics</a:t>
            </a:r>
            <a:r>
              <a:rPr lang="en-US" dirty="0" smtClean="0"/>
              <a:t>:</a:t>
            </a:r>
          </a:p>
          <a:p>
            <a:r>
              <a:rPr lang="en-US" dirty="0" smtClean="0"/>
              <a:t>Axillary artery (and branches) – the main artery supplying the upper limb. It is commonly referred as having three parts; one medial to the </a:t>
            </a:r>
            <a:r>
              <a:rPr lang="en-US" dirty="0" err="1" smtClean="0"/>
              <a:t>pectoralis</a:t>
            </a:r>
            <a:r>
              <a:rPr lang="en-US" dirty="0" smtClean="0"/>
              <a:t> minor, one posterior to </a:t>
            </a:r>
            <a:r>
              <a:rPr lang="en-US" dirty="0" err="1" smtClean="0"/>
              <a:t>pectoralis</a:t>
            </a:r>
            <a:r>
              <a:rPr lang="en-US" dirty="0" smtClean="0"/>
              <a:t> minor, and one lateral to </a:t>
            </a:r>
            <a:r>
              <a:rPr lang="en-US" dirty="0" err="1" smtClean="0"/>
              <a:t>pectoralis</a:t>
            </a:r>
            <a:r>
              <a:rPr lang="en-US" dirty="0" smtClean="0"/>
              <a:t> minor. The medial and posterior parts travel in the axilla.</a:t>
            </a:r>
          </a:p>
          <a:p>
            <a:r>
              <a:rPr lang="en-US" dirty="0" smtClean="0"/>
              <a:t>Axillary vein (and tributaries) – the main vein draining the upper limb, its two largest tributaries are the cephalic and </a:t>
            </a:r>
            <a:r>
              <a:rPr lang="en-US" dirty="0" err="1" smtClean="0"/>
              <a:t>basilic</a:t>
            </a:r>
            <a:r>
              <a:rPr lang="en-US" dirty="0" smtClean="0"/>
              <a:t> veins.</a:t>
            </a:r>
          </a:p>
        </p:txBody>
      </p:sp>
    </p:spTree>
    <p:extLst>
      <p:ext uri="{BB962C8B-B14F-4D97-AF65-F5344CB8AC3E}">
        <p14:creationId xmlns:p14="http://schemas.microsoft.com/office/powerpoint/2010/main" val="61009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dirty="0" smtClean="0"/>
              <a:t>Brachial plexus (and branches) – a collection of spinal nerves that form the peripheral nerves of the upper limb.</a:t>
            </a:r>
          </a:p>
          <a:p>
            <a:r>
              <a:rPr lang="en-US" dirty="0" smtClean="0"/>
              <a:t>Axillary lymph nodes – they filter lymphatic fluid that has drained from the upper limb and pectoral region. Axillary lymph node enlargement is a non-specific indicator of breast cancer.</a:t>
            </a:r>
          </a:p>
          <a:p>
            <a:r>
              <a:rPr lang="en-US" dirty="0" smtClean="0"/>
              <a:t>Biceps </a:t>
            </a:r>
            <a:r>
              <a:rPr lang="en-US" dirty="0" err="1" smtClean="0"/>
              <a:t>brachii</a:t>
            </a:r>
            <a:r>
              <a:rPr lang="en-US" dirty="0" smtClean="0"/>
              <a:t> (short head) and </a:t>
            </a:r>
            <a:r>
              <a:rPr lang="en-US" dirty="0" err="1" smtClean="0"/>
              <a:t>coracobrachialis</a:t>
            </a:r>
            <a:r>
              <a:rPr lang="en-US" dirty="0" smtClean="0"/>
              <a:t> – these muscle tendons move through the axilla, where they attach to the coracoid process of the scapula.</a:t>
            </a:r>
          </a:p>
          <a:p>
            <a:endParaRPr lang="en-US" dirty="0"/>
          </a:p>
        </p:txBody>
      </p:sp>
    </p:spTree>
    <p:extLst>
      <p:ext uri="{BB962C8B-B14F-4D97-AF65-F5344CB8AC3E}">
        <p14:creationId xmlns:p14="http://schemas.microsoft.com/office/powerpoint/2010/main" val="191678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29834"/>
            <a:ext cx="8229600" cy="386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57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pPr marL="0" indent="0">
              <a:buNone/>
            </a:pPr>
            <a:r>
              <a:rPr lang="en-US" b="1" dirty="0" smtClean="0"/>
              <a:t>Passageways Exiting the Axilla</a:t>
            </a:r>
          </a:p>
          <a:p>
            <a:r>
              <a:rPr lang="en-US" dirty="0" smtClean="0"/>
              <a:t>There are three main routes by which structures leave the axilla.</a:t>
            </a:r>
          </a:p>
          <a:p>
            <a:r>
              <a:rPr lang="en-US" dirty="0" smtClean="0"/>
              <a:t>The main route of exit is </a:t>
            </a:r>
            <a:r>
              <a:rPr lang="en-US" b="1" dirty="0" smtClean="0"/>
              <a:t>immediately inferiorly and laterally, into the upper limb</a:t>
            </a:r>
            <a:r>
              <a:rPr lang="en-US" dirty="0" smtClean="0"/>
              <a:t>. The majority of contents of the axilla region leave by this method.</a:t>
            </a:r>
          </a:p>
          <a:p>
            <a:r>
              <a:rPr lang="en-US" dirty="0" smtClean="0"/>
              <a:t>Another pathway is via the </a:t>
            </a:r>
            <a:r>
              <a:rPr lang="en-US" b="1" dirty="0" smtClean="0"/>
              <a:t>quadrangular space. </a:t>
            </a:r>
            <a:r>
              <a:rPr lang="en-US" dirty="0" smtClean="0"/>
              <a:t>This is a gap in the posterior wall of the axilla, allowing access to the posterior arm and shoulder area. Structures passing through include the axillary nerve and posterior circumflex humeral artery (a branch of the axillary artery.</a:t>
            </a:r>
          </a:p>
          <a:p>
            <a:endParaRPr lang="en-US" dirty="0" smtClean="0"/>
          </a:p>
        </p:txBody>
      </p:sp>
    </p:spTree>
    <p:extLst>
      <p:ext uri="{BB962C8B-B14F-4D97-AF65-F5344CB8AC3E}">
        <p14:creationId xmlns:p14="http://schemas.microsoft.com/office/powerpoint/2010/main" val="3557684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2198</Words>
  <Application>Microsoft Office PowerPoint</Application>
  <PresentationFormat>On-screen Show (4:3)</PresentationFormat>
  <Paragraphs>143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Anatomical areas of upper limb</vt:lpstr>
      <vt:lpstr>PowerPoint Presentation</vt:lpstr>
      <vt:lpstr>PowerPoint Presentation</vt:lpstr>
      <vt:lpstr>PowerPoint Presentation</vt:lpstr>
      <vt:lpstr>PowerPoint Presentation</vt:lpstr>
      <vt:lpstr>contents</vt:lpstr>
      <vt:lpstr>PowerPoint Presentation</vt:lpstr>
      <vt:lpstr>PowerPoint Presentation</vt:lpstr>
      <vt:lpstr>PowerPoint Presentation</vt:lpstr>
      <vt:lpstr>PowerPoint Presentation</vt:lpstr>
      <vt:lpstr>Boundaries and contents of clavipectoral triangle</vt:lpstr>
      <vt:lpstr>PowerPoint Presentation</vt:lpstr>
      <vt:lpstr>Cubital fossa</vt:lpstr>
      <vt:lpstr>PowerPoint Presentation</vt:lpstr>
      <vt:lpstr>PowerPoint Presentation</vt:lpstr>
      <vt:lpstr>PowerPoint Presentation</vt:lpstr>
      <vt:lpstr>PowerPoint Presentation</vt:lpstr>
      <vt:lpstr>PowerPoint Presentation</vt:lpstr>
      <vt:lpstr>Contents of cubital fossa</vt:lpstr>
      <vt:lpstr>Ulnar tunnel</vt:lpstr>
      <vt:lpstr>PowerPoint Presentation</vt:lpstr>
      <vt:lpstr>PowerPoint Presentation</vt:lpstr>
      <vt:lpstr>PowerPoint Presentation</vt:lpstr>
      <vt:lpstr>Carpal tunnel</vt:lpstr>
      <vt:lpstr>PowerPoint Presentation</vt:lpstr>
      <vt:lpstr>PowerPoint Presentation</vt:lpstr>
      <vt:lpstr>Transverse section of carpal tunnel</vt:lpstr>
      <vt:lpstr>PowerPoint Presentation</vt:lpstr>
      <vt:lpstr>PowerPoint Presentation</vt:lpstr>
      <vt:lpstr>Muscular and tendinous components of carpal tunnel</vt:lpstr>
      <vt:lpstr>PowerPoint Presentation</vt:lpstr>
      <vt:lpstr>The Extensor Tendon Compartments of the Wrist</vt:lpstr>
      <vt:lpstr>Extensor tendon compartments</vt:lpstr>
      <vt:lpstr>PowerPoint Presentation</vt:lpstr>
      <vt:lpstr>PowerPoint Presentation</vt:lpstr>
      <vt:lpstr>PowerPoint Presentation</vt:lpstr>
      <vt:lpstr>PowerPoint Presentation</vt:lpstr>
      <vt:lpstr>Anatomical snuffbox</vt:lpstr>
      <vt:lpstr>PowerPoint Presentation</vt:lpstr>
      <vt:lpstr>PowerPoint Presentation</vt:lpstr>
      <vt:lpstr>The tendinous border of anatomical snuff box</vt:lpstr>
      <vt:lpstr>PowerPoint Presentation</vt:lpstr>
      <vt:lpstr>PowerPoint Presentation</vt:lpstr>
      <vt:lpstr>PowerPoint Presentation</vt:lpstr>
      <vt:lpstr>PowerPoint Presentation</vt:lpstr>
      <vt:lpstr>The borders of ulnar canal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Anatomical areas of upper limb</dc:title>
  <dc:creator>Windows User</dc:creator>
  <cp:lastModifiedBy>Windows User</cp:lastModifiedBy>
  <cp:revision>7</cp:revision>
  <dcterms:created xsi:type="dcterms:W3CDTF">2021-07-27T19:44:36Z</dcterms:created>
  <dcterms:modified xsi:type="dcterms:W3CDTF">2021-09-29T19:47:58Z</dcterms:modified>
</cp:coreProperties>
</file>