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9" r:id="rId5"/>
    <p:sldId id="260" r:id="rId6"/>
    <p:sldId id="257" r:id="rId7"/>
    <p:sldId id="264" r:id="rId8"/>
    <p:sldId id="265" r:id="rId9"/>
    <p:sldId id="262" r:id="rId10"/>
    <p:sldId id="269" r:id="rId11"/>
    <p:sldId id="266" r:id="rId12"/>
    <p:sldId id="270" r:id="rId13"/>
    <p:sldId id="272" r:id="rId14"/>
    <p:sldId id="273" r:id="rId15"/>
    <p:sldId id="274" r:id="rId16"/>
    <p:sldId id="275" r:id="rId17"/>
    <p:sldId id="276" r:id="rId18"/>
    <p:sldId id="277" r:id="rId19"/>
    <p:sldId id="278" r:id="rId20"/>
    <p:sldId id="279"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2083F8-143F-4E3C-83C7-743FAC940239}"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2E30A-9C2E-45E5-B0AA-B8BD237A78BE}" type="slidenum">
              <a:rPr lang="en-US" smtClean="0"/>
              <a:t>‹#›</a:t>
            </a:fld>
            <a:endParaRPr lang="en-US"/>
          </a:p>
        </p:txBody>
      </p:sp>
    </p:spTree>
    <p:extLst>
      <p:ext uri="{BB962C8B-B14F-4D97-AF65-F5344CB8AC3E}">
        <p14:creationId xmlns:p14="http://schemas.microsoft.com/office/powerpoint/2010/main" val="104782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083F8-143F-4E3C-83C7-743FAC940239}"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2E30A-9C2E-45E5-B0AA-B8BD237A78BE}" type="slidenum">
              <a:rPr lang="en-US" smtClean="0"/>
              <a:t>‹#›</a:t>
            </a:fld>
            <a:endParaRPr lang="en-US"/>
          </a:p>
        </p:txBody>
      </p:sp>
    </p:spTree>
    <p:extLst>
      <p:ext uri="{BB962C8B-B14F-4D97-AF65-F5344CB8AC3E}">
        <p14:creationId xmlns:p14="http://schemas.microsoft.com/office/powerpoint/2010/main" val="99108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083F8-143F-4E3C-83C7-743FAC940239}"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2E30A-9C2E-45E5-B0AA-B8BD237A78BE}" type="slidenum">
              <a:rPr lang="en-US" smtClean="0"/>
              <a:t>‹#›</a:t>
            </a:fld>
            <a:endParaRPr lang="en-US"/>
          </a:p>
        </p:txBody>
      </p:sp>
    </p:spTree>
    <p:extLst>
      <p:ext uri="{BB962C8B-B14F-4D97-AF65-F5344CB8AC3E}">
        <p14:creationId xmlns:p14="http://schemas.microsoft.com/office/powerpoint/2010/main" val="152888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6AD0094-522C-4AC9-B18F-DC5CC087A3B1}" type="slidenum">
              <a:rPr lang="en-US" altLang="en-US"/>
              <a:pPr/>
              <a:t>‹#›</a:t>
            </a:fld>
            <a:endParaRPr lang="en-US" altLang="en-US"/>
          </a:p>
        </p:txBody>
      </p:sp>
    </p:spTree>
    <p:extLst>
      <p:ext uri="{BB962C8B-B14F-4D97-AF65-F5344CB8AC3E}">
        <p14:creationId xmlns:p14="http://schemas.microsoft.com/office/powerpoint/2010/main" val="3601734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1F41F05-3751-4E7E-892F-7DD478DAF0F2}" type="slidenum">
              <a:rPr lang="en-US" altLang="en-US"/>
              <a:pPr/>
              <a:t>‹#›</a:t>
            </a:fld>
            <a:endParaRPr lang="en-US" altLang="en-US"/>
          </a:p>
        </p:txBody>
      </p:sp>
    </p:spTree>
    <p:extLst>
      <p:ext uri="{BB962C8B-B14F-4D97-AF65-F5344CB8AC3E}">
        <p14:creationId xmlns:p14="http://schemas.microsoft.com/office/powerpoint/2010/main" val="134681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083F8-143F-4E3C-83C7-743FAC940239}"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2E30A-9C2E-45E5-B0AA-B8BD237A78BE}" type="slidenum">
              <a:rPr lang="en-US" smtClean="0"/>
              <a:t>‹#›</a:t>
            </a:fld>
            <a:endParaRPr lang="en-US"/>
          </a:p>
        </p:txBody>
      </p:sp>
    </p:spTree>
    <p:extLst>
      <p:ext uri="{BB962C8B-B14F-4D97-AF65-F5344CB8AC3E}">
        <p14:creationId xmlns:p14="http://schemas.microsoft.com/office/powerpoint/2010/main" val="92711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2083F8-143F-4E3C-83C7-743FAC940239}"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2E30A-9C2E-45E5-B0AA-B8BD237A78BE}" type="slidenum">
              <a:rPr lang="en-US" smtClean="0"/>
              <a:t>‹#›</a:t>
            </a:fld>
            <a:endParaRPr lang="en-US"/>
          </a:p>
        </p:txBody>
      </p:sp>
    </p:spTree>
    <p:extLst>
      <p:ext uri="{BB962C8B-B14F-4D97-AF65-F5344CB8AC3E}">
        <p14:creationId xmlns:p14="http://schemas.microsoft.com/office/powerpoint/2010/main" val="300619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2083F8-143F-4E3C-83C7-743FAC940239}"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2E30A-9C2E-45E5-B0AA-B8BD237A78BE}" type="slidenum">
              <a:rPr lang="en-US" smtClean="0"/>
              <a:t>‹#›</a:t>
            </a:fld>
            <a:endParaRPr lang="en-US"/>
          </a:p>
        </p:txBody>
      </p:sp>
    </p:spTree>
    <p:extLst>
      <p:ext uri="{BB962C8B-B14F-4D97-AF65-F5344CB8AC3E}">
        <p14:creationId xmlns:p14="http://schemas.microsoft.com/office/powerpoint/2010/main" val="382991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083F8-143F-4E3C-83C7-743FAC940239}"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2E30A-9C2E-45E5-B0AA-B8BD237A78BE}" type="slidenum">
              <a:rPr lang="en-US" smtClean="0"/>
              <a:t>‹#›</a:t>
            </a:fld>
            <a:endParaRPr lang="en-US"/>
          </a:p>
        </p:txBody>
      </p:sp>
    </p:spTree>
    <p:extLst>
      <p:ext uri="{BB962C8B-B14F-4D97-AF65-F5344CB8AC3E}">
        <p14:creationId xmlns:p14="http://schemas.microsoft.com/office/powerpoint/2010/main" val="391152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2083F8-143F-4E3C-83C7-743FAC940239}"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2E30A-9C2E-45E5-B0AA-B8BD237A78BE}" type="slidenum">
              <a:rPr lang="en-US" smtClean="0"/>
              <a:t>‹#›</a:t>
            </a:fld>
            <a:endParaRPr lang="en-US"/>
          </a:p>
        </p:txBody>
      </p:sp>
    </p:spTree>
    <p:extLst>
      <p:ext uri="{BB962C8B-B14F-4D97-AF65-F5344CB8AC3E}">
        <p14:creationId xmlns:p14="http://schemas.microsoft.com/office/powerpoint/2010/main" val="420044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083F8-143F-4E3C-83C7-743FAC940239}"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2E30A-9C2E-45E5-B0AA-B8BD237A78BE}" type="slidenum">
              <a:rPr lang="en-US" smtClean="0"/>
              <a:t>‹#›</a:t>
            </a:fld>
            <a:endParaRPr lang="en-US"/>
          </a:p>
        </p:txBody>
      </p:sp>
    </p:spTree>
    <p:extLst>
      <p:ext uri="{BB962C8B-B14F-4D97-AF65-F5344CB8AC3E}">
        <p14:creationId xmlns:p14="http://schemas.microsoft.com/office/powerpoint/2010/main" val="298982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2083F8-143F-4E3C-83C7-743FAC940239}"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2E30A-9C2E-45E5-B0AA-B8BD237A78BE}" type="slidenum">
              <a:rPr lang="en-US" smtClean="0"/>
              <a:t>‹#›</a:t>
            </a:fld>
            <a:endParaRPr lang="en-US"/>
          </a:p>
        </p:txBody>
      </p:sp>
    </p:spTree>
    <p:extLst>
      <p:ext uri="{BB962C8B-B14F-4D97-AF65-F5344CB8AC3E}">
        <p14:creationId xmlns:p14="http://schemas.microsoft.com/office/powerpoint/2010/main" val="46315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2083F8-143F-4E3C-83C7-743FAC940239}"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2E30A-9C2E-45E5-B0AA-B8BD237A78BE}" type="slidenum">
              <a:rPr lang="en-US" smtClean="0"/>
              <a:t>‹#›</a:t>
            </a:fld>
            <a:endParaRPr lang="en-US"/>
          </a:p>
        </p:txBody>
      </p:sp>
    </p:spTree>
    <p:extLst>
      <p:ext uri="{BB962C8B-B14F-4D97-AF65-F5344CB8AC3E}">
        <p14:creationId xmlns:p14="http://schemas.microsoft.com/office/powerpoint/2010/main" val="331885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083F8-143F-4E3C-83C7-743FAC940239}" type="datetimeFigureOut">
              <a:rPr lang="en-US" smtClean="0"/>
              <a:t>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2E30A-9C2E-45E5-B0AA-B8BD237A78BE}" type="slidenum">
              <a:rPr lang="en-US" smtClean="0"/>
              <a:t>‹#›</a:t>
            </a:fld>
            <a:endParaRPr lang="en-US"/>
          </a:p>
        </p:txBody>
      </p:sp>
    </p:spTree>
    <p:extLst>
      <p:ext uri="{BB962C8B-B14F-4D97-AF65-F5344CB8AC3E}">
        <p14:creationId xmlns:p14="http://schemas.microsoft.com/office/powerpoint/2010/main" val="472320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7.xml"/><Relationship Id="rId7" Type="http://schemas.openxmlformats.org/officeDocument/2006/relationships/image" Target="../media/image8.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0.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hyperlink" Target="http://images.google.com/imgres?imgurl=http://www.nlm.nih.gov/medlineplus/ency/images/ency/fullsize/19596.jpg&amp;imgrefurl=http://www.nlm.nih.gov/medlineplus/ency/imagepages/19596.htm&amp;h=320&amp;w=400&amp;sz=24&amp;tbnid=vVpbkMuUKVEJ:&amp;tbnh=96&amp;tbnw=120&amp;hl=en&amp;start=2&amp;prev=/images?q=eustachian+tube&amp;svnum=10&amp;hl=en&amp;lr=&amp;sa=G" TargetMode="Externa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4.jpeg"/><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1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5.jpeg"/><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6.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jpeg"/><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smtClean="0"/>
              <a:t>Anatomy and Physiology of the ear</a:t>
            </a:r>
            <a:endParaRPr lang="en-US" dirty="0"/>
          </a:p>
        </p:txBody>
      </p:sp>
      <p:sp>
        <p:nvSpPr>
          <p:cNvPr id="3" name="Subtitle 2"/>
          <p:cNvSpPr>
            <a:spLocks noGrp="1"/>
          </p:cNvSpPr>
          <p:nvPr>
            <p:ph type="subTitle" idx="1"/>
          </p:nvPr>
        </p:nvSpPr>
        <p:spPr/>
        <p:txBody>
          <a:bodyPr/>
          <a:lstStyle/>
          <a:p>
            <a:r>
              <a:rPr lang="en-US" dirty="0" err="1" smtClean="0"/>
              <a:t>Dr</a:t>
            </a:r>
            <a:r>
              <a:rPr lang="en-US" dirty="0" smtClean="0"/>
              <a:t> </a:t>
            </a:r>
            <a:r>
              <a:rPr lang="en-US" dirty="0" err="1" smtClean="0"/>
              <a:t>Sitima</a:t>
            </a:r>
            <a:r>
              <a:rPr lang="en-US" dirty="0" smtClean="0"/>
              <a:t> Michael</a:t>
            </a:r>
          </a:p>
          <a:p>
            <a:r>
              <a:rPr lang="en-US" dirty="0" smtClean="0"/>
              <a:t>ENT, Head and Neck Surgeon</a:t>
            </a:r>
          </a:p>
          <a:p>
            <a:r>
              <a:rPr lang="en-US" dirty="0" err="1" smtClean="0"/>
              <a:t>Nakuru</a:t>
            </a:r>
            <a:endParaRPr lang="en-US" dirty="0"/>
          </a:p>
        </p:txBody>
      </p:sp>
    </p:spTree>
    <p:extLst>
      <p:ext uri="{BB962C8B-B14F-4D97-AF65-F5344CB8AC3E}">
        <p14:creationId xmlns:p14="http://schemas.microsoft.com/office/powerpoint/2010/main" val="2292814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2"/>
            </p:custDataLst>
          </p:nvPr>
        </p:nvSpPr>
        <p:spPr/>
        <p:txBody>
          <a:bodyPr/>
          <a:lstStyle/>
          <a:p>
            <a:pPr eaLnBrk="1" hangingPunct="1"/>
            <a:r>
              <a:rPr lang="en-US" altLang="en-US" smtClean="0"/>
              <a:t>Function of Middle Ear</a:t>
            </a:r>
          </a:p>
        </p:txBody>
      </p:sp>
      <p:sp>
        <p:nvSpPr>
          <p:cNvPr id="25603" name="Rectangle 3"/>
          <p:cNvSpPr>
            <a:spLocks noGrp="1" noChangeArrowheads="1"/>
          </p:cNvSpPr>
          <p:nvPr>
            <p:ph type="body" idx="1"/>
            <p:custDataLst>
              <p:tags r:id="rId3"/>
            </p:custDataLst>
          </p:nvPr>
        </p:nvSpPr>
        <p:spPr>
          <a:xfrm>
            <a:off x="2209800" y="1905000"/>
            <a:ext cx="7772400" cy="4800600"/>
          </a:xfrm>
        </p:spPr>
        <p:txBody>
          <a:bodyPr/>
          <a:lstStyle/>
          <a:p>
            <a:pPr eaLnBrk="1" hangingPunct="1">
              <a:lnSpc>
                <a:spcPct val="90000"/>
              </a:lnSpc>
            </a:pPr>
            <a:r>
              <a:rPr lang="en-US" altLang="en-US" sz="2400"/>
              <a:t>Conduction</a:t>
            </a:r>
          </a:p>
          <a:p>
            <a:pPr lvl="1" eaLnBrk="1" hangingPunct="1">
              <a:lnSpc>
                <a:spcPct val="90000"/>
              </a:lnSpc>
            </a:pPr>
            <a:r>
              <a:rPr lang="en-US" altLang="en-US" sz="2000"/>
              <a:t>Conduct sound from the outer ear to the inner ear</a:t>
            </a:r>
          </a:p>
          <a:p>
            <a:pPr eaLnBrk="1" hangingPunct="1">
              <a:lnSpc>
                <a:spcPct val="90000"/>
              </a:lnSpc>
            </a:pPr>
            <a:r>
              <a:rPr lang="en-US" altLang="en-US" sz="2400"/>
              <a:t>Protection</a:t>
            </a:r>
          </a:p>
          <a:p>
            <a:pPr lvl="1" eaLnBrk="1" hangingPunct="1">
              <a:lnSpc>
                <a:spcPct val="90000"/>
              </a:lnSpc>
            </a:pPr>
            <a:r>
              <a:rPr lang="en-US" altLang="en-US" sz="2000"/>
              <a:t>Creates a barrier that protects the middle and inner areas from foreign objects</a:t>
            </a:r>
          </a:p>
          <a:p>
            <a:pPr lvl="1" eaLnBrk="1" hangingPunct="1">
              <a:lnSpc>
                <a:spcPct val="90000"/>
              </a:lnSpc>
            </a:pPr>
            <a:r>
              <a:rPr lang="en-US" altLang="en-US" sz="2000"/>
              <a:t>Middle ear muscles may provide protection from loud sounds</a:t>
            </a:r>
          </a:p>
          <a:p>
            <a:pPr eaLnBrk="1" hangingPunct="1">
              <a:lnSpc>
                <a:spcPct val="90000"/>
              </a:lnSpc>
            </a:pPr>
            <a:r>
              <a:rPr lang="en-US" altLang="en-US" sz="2400"/>
              <a:t>Transducer</a:t>
            </a:r>
          </a:p>
          <a:p>
            <a:pPr lvl="1" eaLnBrk="1" hangingPunct="1">
              <a:lnSpc>
                <a:spcPct val="90000"/>
              </a:lnSpc>
            </a:pPr>
            <a:r>
              <a:rPr lang="en-US" altLang="en-US" sz="2000"/>
              <a:t>Converts acoustic energy to mechanical energy</a:t>
            </a:r>
          </a:p>
          <a:p>
            <a:pPr lvl="1" eaLnBrk="1" hangingPunct="1">
              <a:lnSpc>
                <a:spcPct val="90000"/>
              </a:lnSpc>
            </a:pPr>
            <a:r>
              <a:rPr lang="en-US" altLang="en-US" sz="2000"/>
              <a:t>Converts mechanical energy to hydraulic energy</a:t>
            </a:r>
          </a:p>
          <a:p>
            <a:pPr eaLnBrk="1" hangingPunct="1">
              <a:lnSpc>
                <a:spcPct val="90000"/>
              </a:lnSpc>
            </a:pPr>
            <a:r>
              <a:rPr lang="en-US" altLang="en-US" sz="2400"/>
              <a:t>Amplifier</a:t>
            </a:r>
          </a:p>
          <a:p>
            <a:pPr lvl="1" eaLnBrk="1" hangingPunct="1">
              <a:lnSpc>
                <a:spcPct val="90000"/>
              </a:lnSpc>
            </a:pPr>
            <a:r>
              <a:rPr lang="en-US" altLang="en-US" sz="2000"/>
              <a:t>Transformer action of the middle ear</a:t>
            </a:r>
          </a:p>
          <a:p>
            <a:pPr lvl="1" eaLnBrk="1" hangingPunct="1">
              <a:lnSpc>
                <a:spcPct val="90000"/>
              </a:lnSpc>
            </a:pPr>
            <a:r>
              <a:rPr lang="en-US" altLang="en-US" sz="2000"/>
              <a:t>only about 1/1000 of the acoustic energy in air would be transmitted to the inner-ear fluids (about 30 dB hearing loss)  </a:t>
            </a:r>
          </a:p>
        </p:txBody>
      </p:sp>
    </p:spTree>
    <p:custDataLst>
      <p:tags r:id="rId1"/>
    </p:custDataLst>
    <p:extLst>
      <p:ext uri="{BB962C8B-B14F-4D97-AF65-F5344CB8AC3E}">
        <p14:creationId xmlns:p14="http://schemas.microsoft.com/office/powerpoint/2010/main" val="18917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09800" y="381000"/>
            <a:ext cx="7772400" cy="990600"/>
          </a:xfrm>
        </p:spPr>
        <p:txBody>
          <a:bodyPr/>
          <a:lstStyle/>
          <a:p>
            <a:r>
              <a:rPr lang="en-US" altLang="en-US"/>
              <a:t>Middle Ear Functions</a:t>
            </a:r>
          </a:p>
        </p:txBody>
      </p:sp>
      <p:sp>
        <p:nvSpPr>
          <p:cNvPr id="15363" name="Rectangle 3"/>
          <p:cNvSpPr>
            <a:spLocks noGrp="1" noChangeArrowheads="1"/>
          </p:cNvSpPr>
          <p:nvPr>
            <p:ph type="body" idx="1"/>
          </p:nvPr>
        </p:nvSpPr>
        <p:spPr>
          <a:xfrm>
            <a:off x="2209800" y="1524000"/>
            <a:ext cx="7772400" cy="4800600"/>
          </a:xfrm>
        </p:spPr>
        <p:txBody>
          <a:bodyPr>
            <a:normAutofit/>
          </a:bodyPr>
          <a:lstStyle/>
          <a:p>
            <a:r>
              <a:rPr lang="en-US" altLang="en-US" dirty="0"/>
              <a:t>Impedance Matching -- amplification of sounds to overcome difference in impedance between the air of EAC and the fluid of the inner ear.</a:t>
            </a:r>
          </a:p>
          <a:p>
            <a:r>
              <a:rPr lang="en-US" altLang="en-US" dirty="0"/>
              <a:t>Filtering -- resonant frequency is approximately 1000 Hz, functions as </a:t>
            </a:r>
            <a:r>
              <a:rPr lang="en-US" altLang="en-US" dirty="0" err="1"/>
              <a:t>bandpass</a:t>
            </a:r>
            <a:r>
              <a:rPr lang="en-US" altLang="en-US" dirty="0"/>
              <a:t> filter.</a:t>
            </a:r>
          </a:p>
          <a:p>
            <a:r>
              <a:rPr lang="en-US" altLang="en-US" dirty="0"/>
              <a:t>Acoustic Reflex -- Contraction of Stapedius muscle in response to loud </a:t>
            </a:r>
            <a:r>
              <a:rPr lang="en-US" altLang="en-US" dirty="0" smtClean="0"/>
              <a:t>sounds</a:t>
            </a:r>
          </a:p>
          <a:p>
            <a:r>
              <a:rPr lang="en-US" altLang="en-US" dirty="0"/>
              <a:t>Oval Window Isolation-- Sound striking the tympanic membrane is delivered through the </a:t>
            </a:r>
            <a:r>
              <a:rPr lang="en-US" altLang="en-US" dirty="0" err="1"/>
              <a:t>ossicular</a:t>
            </a:r>
            <a:r>
              <a:rPr lang="en-US" altLang="en-US" dirty="0"/>
              <a:t> chain to the oval </a:t>
            </a:r>
            <a:r>
              <a:rPr lang="en-US" altLang="en-US" dirty="0" smtClean="0"/>
              <a:t>window</a:t>
            </a:r>
            <a:endParaRPr lang="en-US" altLang="en-US" dirty="0"/>
          </a:p>
        </p:txBody>
      </p:sp>
    </p:spTree>
    <p:extLst>
      <p:ext uri="{BB962C8B-B14F-4D97-AF65-F5344CB8AC3E}">
        <p14:creationId xmlns:p14="http://schemas.microsoft.com/office/powerpoint/2010/main" val="1132138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image909"/>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6953250" y="1462088"/>
            <a:ext cx="363855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custDataLst>
              <p:tags r:id="rId3"/>
            </p:custDataLst>
          </p:nvPr>
        </p:nvSpPr>
        <p:spPr/>
        <p:txBody>
          <a:bodyPr/>
          <a:lstStyle/>
          <a:p>
            <a:pPr eaLnBrk="1" hangingPunct="1"/>
            <a:r>
              <a:rPr lang="en-US" altLang="en-US" smtClean="0"/>
              <a:t>Tympanic Membrane</a:t>
            </a:r>
          </a:p>
        </p:txBody>
      </p:sp>
      <p:sp>
        <p:nvSpPr>
          <p:cNvPr id="28676" name="Rectangle 3"/>
          <p:cNvSpPr>
            <a:spLocks noGrp="1" noChangeArrowheads="1"/>
          </p:cNvSpPr>
          <p:nvPr>
            <p:ph type="body" idx="1"/>
            <p:custDataLst>
              <p:tags r:id="rId4"/>
            </p:custDataLst>
          </p:nvPr>
        </p:nvSpPr>
        <p:spPr>
          <a:xfrm>
            <a:off x="1828800" y="1828800"/>
            <a:ext cx="5334000" cy="4800600"/>
          </a:xfrm>
        </p:spPr>
        <p:txBody>
          <a:bodyPr>
            <a:normAutofit lnSpcReduction="10000"/>
          </a:bodyPr>
          <a:lstStyle/>
          <a:p>
            <a:pPr eaLnBrk="1" hangingPunct="1">
              <a:lnSpc>
                <a:spcPct val="80000"/>
              </a:lnSpc>
            </a:pPr>
            <a:r>
              <a:rPr lang="en-US" altLang="en-US"/>
              <a:t>The eardrum separates the outer ear from the middle ear</a:t>
            </a:r>
          </a:p>
          <a:p>
            <a:pPr eaLnBrk="1" hangingPunct="1">
              <a:lnSpc>
                <a:spcPct val="80000"/>
              </a:lnSpc>
            </a:pPr>
            <a:r>
              <a:rPr lang="en-US" altLang="en-US"/>
              <a:t>Creates a barrier that protects the middle and inner areas from foreign objects</a:t>
            </a:r>
          </a:p>
          <a:p>
            <a:pPr eaLnBrk="1" hangingPunct="1">
              <a:lnSpc>
                <a:spcPct val="80000"/>
              </a:lnSpc>
            </a:pPr>
            <a:r>
              <a:rPr lang="en-US" altLang="en-US"/>
              <a:t>Cone-shaped in appearance</a:t>
            </a:r>
          </a:p>
          <a:p>
            <a:pPr lvl="1" eaLnBrk="1" hangingPunct="1">
              <a:lnSpc>
                <a:spcPct val="80000"/>
              </a:lnSpc>
            </a:pPr>
            <a:r>
              <a:rPr lang="en-US" altLang="en-US"/>
              <a:t>about 17.5 mm in diameter</a:t>
            </a:r>
          </a:p>
          <a:p>
            <a:pPr eaLnBrk="1" hangingPunct="1">
              <a:lnSpc>
                <a:spcPct val="80000"/>
              </a:lnSpc>
            </a:pPr>
            <a:r>
              <a:rPr lang="en-US" altLang="en-US"/>
              <a:t>The eardrum vibrates in response to sound pressure waves. </a:t>
            </a:r>
          </a:p>
          <a:p>
            <a:pPr eaLnBrk="1" hangingPunct="1">
              <a:lnSpc>
                <a:spcPct val="80000"/>
              </a:lnSpc>
            </a:pPr>
            <a:r>
              <a:rPr lang="en-US" altLang="en-US"/>
              <a:t>The membrane movement is incredibly small</a:t>
            </a:r>
          </a:p>
          <a:p>
            <a:pPr lvl="1" eaLnBrk="1" hangingPunct="1">
              <a:lnSpc>
                <a:spcPct val="80000"/>
              </a:lnSpc>
            </a:pPr>
            <a:r>
              <a:rPr lang="en-US" altLang="en-US"/>
              <a:t>as little as one-billionth of a centimeter </a:t>
            </a:r>
          </a:p>
        </p:txBody>
      </p:sp>
      <p:pic>
        <p:nvPicPr>
          <p:cNvPr id="28677" name="Picture 4" descr="http://upload.wikimedia.org/wikipedia/commons/3/38/Tympanic_membrane.png"/>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7391401" y="4114800"/>
            <a:ext cx="28225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89374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2"/>
            </p:custDataLst>
          </p:nvPr>
        </p:nvSpPr>
        <p:spPr/>
        <p:txBody>
          <a:bodyPr/>
          <a:lstStyle/>
          <a:p>
            <a:pPr eaLnBrk="1" hangingPunct="1"/>
            <a:r>
              <a:rPr lang="en-US" altLang="en-US" smtClean="0"/>
              <a:t>Eustachian Tube</a:t>
            </a:r>
          </a:p>
        </p:txBody>
      </p:sp>
      <p:sp>
        <p:nvSpPr>
          <p:cNvPr id="30723" name="Rectangle 3"/>
          <p:cNvSpPr>
            <a:spLocks noGrp="1" noChangeArrowheads="1"/>
          </p:cNvSpPr>
          <p:nvPr>
            <p:ph type="body" idx="1"/>
            <p:custDataLst>
              <p:tags r:id="rId3"/>
            </p:custDataLst>
          </p:nvPr>
        </p:nvSpPr>
        <p:spPr>
          <a:xfrm>
            <a:off x="2209800" y="1981200"/>
            <a:ext cx="7772400" cy="4572000"/>
          </a:xfrm>
        </p:spPr>
        <p:txBody>
          <a:bodyPr/>
          <a:lstStyle/>
          <a:p>
            <a:pPr eaLnBrk="1" hangingPunct="1">
              <a:lnSpc>
                <a:spcPct val="90000"/>
              </a:lnSpc>
            </a:pPr>
            <a:r>
              <a:rPr lang="en-US" altLang="en-US"/>
              <a:t>The eustachian tube connects the front wall of the middle ear with the nasopharynx </a:t>
            </a:r>
          </a:p>
          <a:p>
            <a:pPr eaLnBrk="1" hangingPunct="1">
              <a:lnSpc>
                <a:spcPct val="90000"/>
              </a:lnSpc>
            </a:pPr>
            <a:r>
              <a:rPr lang="en-US" altLang="en-US"/>
              <a:t>The eustachian tube also operates like a valve, which opens during swallowing and yawning</a:t>
            </a:r>
          </a:p>
          <a:p>
            <a:pPr lvl="1" eaLnBrk="1" hangingPunct="1">
              <a:lnSpc>
                <a:spcPct val="90000"/>
              </a:lnSpc>
            </a:pPr>
            <a:r>
              <a:rPr lang="en-US" altLang="en-US"/>
              <a:t>This equalizes the pressure on either side of the eardrum, which is necessary for optimal hearing.</a:t>
            </a:r>
          </a:p>
          <a:p>
            <a:pPr lvl="1" eaLnBrk="1" hangingPunct="1">
              <a:lnSpc>
                <a:spcPct val="90000"/>
              </a:lnSpc>
            </a:pPr>
            <a:r>
              <a:rPr lang="en-US" altLang="en-US"/>
              <a:t>Without this function, a difference between the static pressure in the middle ear and the outside pressure may develop, causing the eardrum to displace inward or outward</a:t>
            </a:r>
          </a:p>
          <a:p>
            <a:pPr lvl="2" eaLnBrk="1" hangingPunct="1">
              <a:lnSpc>
                <a:spcPct val="90000"/>
              </a:lnSpc>
            </a:pPr>
            <a:r>
              <a:rPr lang="en-US" altLang="en-US"/>
              <a:t>This reduces the efficiency of the middle ear and less acoustic energy will be transmitted to the inner ear. </a:t>
            </a:r>
          </a:p>
        </p:txBody>
      </p:sp>
      <p:pic>
        <p:nvPicPr>
          <p:cNvPr id="30724" name="Picture 5" descr="19596">
            <a:hlinkClick r:id="rId6"/>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t="7811" b="6265"/>
          <a:stretch>
            <a:fillRect/>
          </a:stretch>
        </p:blipFill>
        <p:spPr bwMode="auto">
          <a:xfrm>
            <a:off x="8001000" y="-4763"/>
            <a:ext cx="26670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68444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custDataLst>
              <p:tags r:id="rId2"/>
            </p:custDataLst>
          </p:nvPr>
        </p:nvSpPr>
        <p:spPr/>
        <p:txBody>
          <a:bodyPr/>
          <a:lstStyle/>
          <a:p>
            <a:pPr eaLnBrk="1" hangingPunct="1"/>
            <a:r>
              <a:rPr lang="en-US" altLang="en-US" smtClean="0"/>
              <a:t>Transformer/Amplifier</a:t>
            </a:r>
          </a:p>
        </p:txBody>
      </p:sp>
      <p:sp>
        <p:nvSpPr>
          <p:cNvPr id="34819" name="Rectangle 3"/>
          <p:cNvSpPr>
            <a:spLocks noGrp="1" noChangeArrowheads="1"/>
          </p:cNvSpPr>
          <p:nvPr>
            <p:ph type="body" idx="1"/>
            <p:custDataLst>
              <p:tags r:id="rId3"/>
            </p:custDataLst>
          </p:nvPr>
        </p:nvSpPr>
        <p:spPr>
          <a:xfrm>
            <a:off x="2057400" y="1981200"/>
            <a:ext cx="8229600" cy="4648200"/>
          </a:xfrm>
        </p:spPr>
        <p:txBody>
          <a:bodyPr>
            <a:normAutofit lnSpcReduction="10000"/>
          </a:bodyPr>
          <a:lstStyle/>
          <a:p>
            <a:pPr eaLnBrk="1" hangingPunct="1">
              <a:lnSpc>
                <a:spcPct val="90000"/>
              </a:lnSpc>
            </a:pPr>
            <a:r>
              <a:rPr lang="en-US" altLang="en-US" sz="2400"/>
              <a:t>Transform the vibrating motion of the eardrum into motion of the stapes. </a:t>
            </a:r>
          </a:p>
          <a:p>
            <a:pPr eaLnBrk="1" hangingPunct="1">
              <a:lnSpc>
                <a:spcPct val="90000"/>
              </a:lnSpc>
            </a:pPr>
            <a:r>
              <a:rPr lang="en-US" altLang="en-US" sz="2400"/>
              <a:t>The middle ear enhances the transfer of acoustical energy in two ways: </a:t>
            </a:r>
          </a:p>
          <a:p>
            <a:pPr lvl="1" eaLnBrk="1" hangingPunct="1">
              <a:lnSpc>
                <a:spcPct val="90000"/>
              </a:lnSpc>
            </a:pPr>
            <a:r>
              <a:rPr lang="en-US" altLang="en-US" sz="2000"/>
              <a:t>The area of the eardrum is about 17 times larger than the oval window</a:t>
            </a:r>
          </a:p>
          <a:p>
            <a:pPr lvl="2" eaLnBrk="1" hangingPunct="1">
              <a:lnSpc>
                <a:spcPct val="90000"/>
              </a:lnSpc>
            </a:pPr>
            <a:r>
              <a:rPr lang="en-US" altLang="en-US" sz="1800"/>
              <a:t>The effective pressure (force per unit area) is increased by this amount. </a:t>
            </a:r>
          </a:p>
          <a:p>
            <a:pPr lvl="1" eaLnBrk="1" hangingPunct="1">
              <a:lnSpc>
                <a:spcPct val="90000"/>
              </a:lnSpc>
            </a:pPr>
            <a:r>
              <a:rPr lang="en-US" altLang="en-US" sz="2000"/>
              <a:t>The ossicles produce a lever action that further amplifies the pressure</a:t>
            </a:r>
          </a:p>
          <a:p>
            <a:pPr eaLnBrk="1" hangingPunct="1">
              <a:lnSpc>
                <a:spcPct val="90000"/>
              </a:lnSpc>
            </a:pPr>
            <a:r>
              <a:rPr lang="en-US" altLang="en-US" sz="2400"/>
              <a:t>Without the transformer action of middle ear, about 1/1000 of acoustic energy in air transmitted to inner-ear fluids (about 30 dB loss). </a:t>
            </a:r>
          </a:p>
          <a:p>
            <a:pPr eaLnBrk="1" hangingPunct="1">
              <a:lnSpc>
                <a:spcPct val="90000"/>
              </a:lnSpc>
            </a:pPr>
            <a:r>
              <a:rPr lang="en-US" altLang="en-US" sz="2400"/>
              <a:t>Malleus and incus vibrate together, transmitting the sound waves from the eardrum to the footplate of the stapes (this pushes the oval window in and out)(mechanical energy) </a:t>
            </a:r>
          </a:p>
        </p:txBody>
      </p:sp>
    </p:spTree>
    <p:custDataLst>
      <p:tags r:id="rId1"/>
    </p:custDataLst>
    <p:extLst>
      <p:ext uri="{BB962C8B-B14F-4D97-AF65-F5344CB8AC3E}">
        <p14:creationId xmlns:p14="http://schemas.microsoft.com/office/powerpoint/2010/main" val="4133321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custDataLst>
              <p:tags r:id="rId2"/>
            </p:custDataLst>
          </p:nvPr>
        </p:nvSpPr>
        <p:spPr/>
        <p:txBody>
          <a:bodyPr/>
          <a:lstStyle/>
          <a:p>
            <a:pPr eaLnBrk="1" hangingPunct="1"/>
            <a:r>
              <a:rPr lang="en-US" altLang="en-US" smtClean="0"/>
              <a:t>Middle Ear Muscles</a:t>
            </a:r>
          </a:p>
        </p:txBody>
      </p:sp>
      <p:sp>
        <p:nvSpPr>
          <p:cNvPr id="37891" name="Rectangle 3"/>
          <p:cNvSpPr>
            <a:spLocks noGrp="1" noChangeArrowheads="1"/>
          </p:cNvSpPr>
          <p:nvPr>
            <p:ph type="body" idx="1"/>
            <p:custDataLst>
              <p:tags r:id="rId3"/>
            </p:custDataLst>
          </p:nvPr>
        </p:nvSpPr>
        <p:spPr>
          <a:xfrm>
            <a:off x="1752600" y="1981200"/>
            <a:ext cx="5181600" cy="4495800"/>
          </a:xfrm>
        </p:spPr>
        <p:txBody>
          <a:bodyPr>
            <a:normAutofit lnSpcReduction="10000"/>
          </a:bodyPr>
          <a:lstStyle/>
          <a:p>
            <a:pPr eaLnBrk="1" hangingPunct="1">
              <a:lnSpc>
                <a:spcPct val="80000"/>
              </a:lnSpc>
            </a:pPr>
            <a:r>
              <a:rPr lang="en-US" altLang="en-US" sz="2400"/>
              <a:t>Tensor tympani</a:t>
            </a:r>
          </a:p>
          <a:p>
            <a:pPr lvl="1" eaLnBrk="1" hangingPunct="1">
              <a:lnSpc>
                <a:spcPct val="80000"/>
              </a:lnSpc>
            </a:pPr>
            <a:r>
              <a:rPr lang="en-US" altLang="en-US" sz="2000"/>
              <a:t>Attached to malleus</a:t>
            </a:r>
          </a:p>
          <a:p>
            <a:pPr lvl="1" eaLnBrk="1" hangingPunct="1">
              <a:lnSpc>
                <a:spcPct val="80000"/>
              </a:lnSpc>
            </a:pPr>
            <a:r>
              <a:rPr lang="en-US" altLang="en-US" sz="2000"/>
              <a:t>Innervated by V, trigeminal nerve</a:t>
            </a:r>
          </a:p>
          <a:p>
            <a:pPr eaLnBrk="1" hangingPunct="1">
              <a:lnSpc>
                <a:spcPct val="80000"/>
              </a:lnSpc>
            </a:pPr>
            <a:r>
              <a:rPr lang="en-US" altLang="en-US" sz="2400"/>
              <a:t>Stapedius</a:t>
            </a:r>
          </a:p>
          <a:p>
            <a:pPr lvl="1" eaLnBrk="1" hangingPunct="1">
              <a:lnSpc>
                <a:spcPct val="80000"/>
              </a:lnSpc>
            </a:pPr>
            <a:r>
              <a:rPr lang="en-US" altLang="en-US" sz="2000"/>
              <a:t>Attached to stapes</a:t>
            </a:r>
          </a:p>
          <a:p>
            <a:pPr lvl="1" eaLnBrk="1" hangingPunct="1">
              <a:lnSpc>
                <a:spcPct val="80000"/>
              </a:lnSpc>
            </a:pPr>
            <a:r>
              <a:rPr lang="en-US" altLang="en-US" sz="2000"/>
              <a:t>Innervated by VII, facial nerve</a:t>
            </a:r>
          </a:p>
          <a:p>
            <a:pPr eaLnBrk="1" hangingPunct="1">
              <a:lnSpc>
                <a:spcPct val="80000"/>
              </a:lnSpc>
            </a:pPr>
            <a:r>
              <a:rPr lang="en-US" altLang="en-US" sz="2400"/>
              <a:t>Middle Ear Muscle Function:</a:t>
            </a:r>
          </a:p>
          <a:p>
            <a:pPr lvl="1" eaLnBrk="1" hangingPunct="1">
              <a:lnSpc>
                <a:spcPct val="80000"/>
              </a:lnSpc>
            </a:pPr>
            <a:r>
              <a:rPr lang="en-US" altLang="en-US" sz="2000"/>
              <a:t>Help maintain ossicles in proper position</a:t>
            </a:r>
          </a:p>
          <a:p>
            <a:pPr lvl="1" eaLnBrk="1" hangingPunct="1">
              <a:lnSpc>
                <a:spcPct val="80000"/>
              </a:lnSpc>
            </a:pPr>
            <a:r>
              <a:rPr lang="en-US" altLang="en-US" sz="2000"/>
              <a:t>Protect inner ear from excessive sound levels </a:t>
            </a:r>
          </a:p>
          <a:p>
            <a:pPr lvl="2" eaLnBrk="1" hangingPunct="1">
              <a:lnSpc>
                <a:spcPct val="80000"/>
              </a:lnSpc>
            </a:pPr>
            <a:r>
              <a:rPr lang="en-US" altLang="en-US" sz="1800"/>
              <a:t>When ear exposed to sound levels above 70 dB, the muscles contract, decreasing amount of energy transferred to inner ear </a:t>
            </a:r>
          </a:p>
          <a:p>
            <a:pPr lvl="1" eaLnBrk="1" hangingPunct="1">
              <a:lnSpc>
                <a:spcPct val="80000"/>
              </a:lnSpc>
            </a:pPr>
            <a:r>
              <a:rPr lang="en-US" altLang="en-US" sz="2000"/>
              <a:t>This protective reflex termed "acoustic reflex"</a:t>
            </a:r>
          </a:p>
        </p:txBody>
      </p:sp>
      <p:pic>
        <p:nvPicPr>
          <p:cNvPr id="37892" name="Picture 5" descr="Human middle ear, medial view"/>
          <p:cNvPicPr>
            <a:picLocks noChangeAspect="1" noChangeArrowheads="1"/>
          </p:cNvPicPr>
          <p:nvPr>
            <p:custDataLst>
              <p:tags r:id="rId4"/>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2764" y="2514600"/>
            <a:ext cx="3805237"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95176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90" name="Object 6"/>
          <p:cNvGraphicFramePr>
            <a:graphicFrameLocks noChangeAspect="1"/>
          </p:cNvGraphicFramePr>
          <p:nvPr/>
        </p:nvGraphicFramePr>
        <p:xfrm>
          <a:off x="4343400" y="1"/>
          <a:ext cx="6324600" cy="4386263"/>
        </p:xfrm>
        <a:graphic>
          <a:graphicData uri="http://schemas.openxmlformats.org/presentationml/2006/ole">
            <mc:AlternateContent xmlns:mc="http://schemas.openxmlformats.org/markup-compatibility/2006">
              <mc:Choice xmlns:v="urn:schemas-microsoft-com:vml" Requires="v">
                <p:oleObj spid="_x0000_s3077" name="Clip" r:id="rId3" imgW="5000000" imgH="3466667" progId="MS_ClipArt_Gallery.2">
                  <p:embed/>
                </p:oleObj>
              </mc:Choice>
              <mc:Fallback>
                <p:oleObj name="Clip" r:id="rId3" imgW="5000000" imgH="3466667" progId="MS_ClipArt_Gallery.2">
                  <p:embed/>
                  <p:pic>
                    <p:nvPicPr>
                      <p:cNvPr id="1639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
                        <a:ext cx="6324600" cy="438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7" name="Rectangle 3"/>
          <p:cNvSpPr>
            <a:spLocks noGrp="1" noChangeArrowheads="1"/>
          </p:cNvSpPr>
          <p:nvPr>
            <p:ph type="body" sz="half" idx="1"/>
          </p:nvPr>
        </p:nvSpPr>
        <p:spPr>
          <a:xfrm>
            <a:off x="1524000" y="3733800"/>
            <a:ext cx="8915400" cy="2895600"/>
          </a:xfrm>
        </p:spPr>
        <p:txBody>
          <a:bodyPr/>
          <a:lstStyle/>
          <a:p>
            <a:pPr>
              <a:buClr>
                <a:schemeClr val="tx1"/>
              </a:buClr>
              <a:buFont typeface="Monotype Sorts" pitchFamily="2" charset="2"/>
              <a:buNone/>
            </a:pPr>
            <a:r>
              <a:rPr lang="en-US" altLang="en-US"/>
              <a:t>Two Halves:</a:t>
            </a:r>
          </a:p>
          <a:p>
            <a:r>
              <a:rPr lang="en-US" altLang="en-US"/>
              <a:t>Vestibular--transduces motion and pull of gravity</a:t>
            </a:r>
          </a:p>
          <a:p>
            <a:r>
              <a:rPr lang="en-US" altLang="en-US"/>
              <a:t>Cochlear--transduces sound energy</a:t>
            </a:r>
          </a:p>
          <a:p>
            <a:pPr>
              <a:buClr>
                <a:schemeClr val="tx1"/>
              </a:buClr>
              <a:buFont typeface="Monotype Sorts" pitchFamily="2" charset="2"/>
              <a:buNone/>
            </a:pPr>
            <a:endParaRPr lang="en-US" altLang="en-US"/>
          </a:p>
          <a:p>
            <a:pPr>
              <a:buClr>
                <a:schemeClr val="tx1"/>
              </a:buClr>
              <a:buFont typeface="Monotype Sorts" pitchFamily="2" charset="2"/>
              <a:buNone/>
            </a:pPr>
            <a:r>
              <a:rPr lang="en-US" altLang="en-US"/>
              <a:t>(Both use Hair Cells)</a:t>
            </a:r>
          </a:p>
        </p:txBody>
      </p:sp>
      <p:sp>
        <p:nvSpPr>
          <p:cNvPr id="16386" name="Rectangle 2"/>
          <p:cNvSpPr>
            <a:spLocks noGrp="1" noChangeArrowheads="1"/>
          </p:cNvSpPr>
          <p:nvPr>
            <p:ph type="title"/>
          </p:nvPr>
        </p:nvSpPr>
        <p:spPr>
          <a:xfrm>
            <a:off x="1524000" y="762000"/>
            <a:ext cx="2667000" cy="1524000"/>
          </a:xfrm>
        </p:spPr>
        <p:txBody>
          <a:bodyPr/>
          <a:lstStyle/>
          <a:p>
            <a:pPr algn="ctr"/>
            <a:r>
              <a:rPr lang="en-US" altLang="en-US"/>
              <a:t>INNER EAR</a:t>
            </a:r>
          </a:p>
        </p:txBody>
      </p:sp>
    </p:spTree>
    <p:extLst>
      <p:ext uri="{BB962C8B-B14F-4D97-AF65-F5344CB8AC3E}">
        <p14:creationId xmlns:p14="http://schemas.microsoft.com/office/powerpoint/2010/main" val="711888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8" name="Object 4"/>
          <p:cNvGraphicFramePr>
            <a:graphicFrameLocks noGrp="1" noChangeAspect="1"/>
          </p:cNvGraphicFramePr>
          <p:nvPr>
            <p:ph type="clipArt" sz="half" idx="4294967295"/>
          </p:nvPr>
        </p:nvGraphicFramePr>
        <p:xfrm>
          <a:off x="0" y="0"/>
          <a:ext cx="9144000" cy="5299075"/>
        </p:xfrm>
        <a:graphic>
          <a:graphicData uri="http://schemas.openxmlformats.org/presentationml/2006/ole">
            <mc:AlternateContent xmlns:mc="http://schemas.openxmlformats.org/markup-compatibility/2006">
              <mc:Choice xmlns:v="urn:schemas-microsoft-com:vml" Requires="v">
                <p:oleObj spid="_x0000_s4101" name="Clip" r:id="rId3" imgW="3828571" imgH="2219048" progId="MS_ClipArt_Gallery.2">
                  <p:embed/>
                </p:oleObj>
              </mc:Choice>
              <mc:Fallback>
                <p:oleObj name="Clip" r:id="rId3" imgW="3828571" imgH="2219048" progId="MS_ClipArt_Gallery.2">
                  <p:embed/>
                  <p:pic>
                    <p:nvPicPr>
                      <p:cNvPr id="368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299075"/>
                      </a:xfrm>
                      <a:prstGeom prst="rect">
                        <a:avLst/>
                      </a:prstGeom>
                    </p:spPr>
                  </p:pic>
                </p:oleObj>
              </mc:Fallback>
            </mc:AlternateContent>
          </a:graphicData>
        </a:graphic>
      </p:graphicFrame>
      <p:sp>
        <p:nvSpPr>
          <p:cNvPr id="36869" name="Text Box 5"/>
          <p:cNvSpPr txBox="1">
            <a:spLocks noChangeArrowheads="1"/>
          </p:cNvSpPr>
          <p:nvPr/>
        </p:nvSpPr>
        <p:spPr bwMode="auto">
          <a:xfrm>
            <a:off x="1524000" y="5410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Subdivision into spaces containing endolymph </a:t>
            </a:r>
            <a:r>
              <a:rPr lang="en-US" altLang="en-US" sz="3200" b="1">
                <a:solidFill>
                  <a:srgbClr val="0000CC"/>
                </a:solidFill>
              </a:rPr>
              <a:t>(blue)</a:t>
            </a:r>
            <a:r>
              <a:rPr lang="en-US" altLang="en-US" sz="3200" b="1"/>
              <a:t>, and spaces containing perilymph </a:t>
            </a:r>
            <a:r>
              <a:rPr lang="en-US" altLang="en-US" sz="3200" b="1">
                <a:solidFill>
                  <a:srgbClr val="FF3300"/>
                </a:solidFill>
              </a:rPr>
              <a:t>(red)</a:t>
            </a:r>
            <a:endParaRPr lang="en-US" altLang="en-US"/>
          </a:p>
        </p:txBody>
      </p:sp>
    </p:spTree>
    <p:extLst>
      <p:ext uri="{BB962C8B-B14F-4D97-AF65-F5344CB8AC3E}">
        <p14:creationId xmlns:p14="http://schemas.microsoft.com/office/powerpoint/2010/main" val="1492692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custDataLst>
              <p:tags r:id="rId2"/>
            </p:custDataLst>
          </p:nvPr>
        </p:nvSpPr>
        <p:spPr/>
        <p:txBody>
          <a:bodyPr/>
          <a:lstStyle/>
          <a:p>
            <a:pPr eaLnBrk="1" hangingPunct="1"/>
            <a:r>
              <a:rPr lang="en-US" altLang="en-US" smtClean="0"/>
              <a:t>Cochlea</a:t>
            </a:r>
          </a:p>
        </p:txBody>
      </p:sp>
      <p:sp>
        <p:nvSpPr>
          <p:cNvPr id="56323" name="Rectangle 3"/>
          <p:cNvSpPr>
            <a:spLocks noGrp="1" noChangeArrowheads="1"/>
          </p:cNvSpPr>
          <p:nvPr>
            <p:ph type="body" idx="1"/>
            <p:custDataLst>
              <p:tags r:id="rId3"/>
            </p:custDataLst>
          </p:nvPr>
        </p:nvSpPr>
        <p:spPr>
          <a:xfrm>
            <a:off x="2209800" y="1676400"/>
            <a:ext cx="4191000" cy="4419600"/>
          </a:xfrm>
        </p:spPr>
        <p:txBody>
          <a:bodyPr/>
          <a:lstStyle/>
          <a:p>
            <a:pPr eaLnBrk="1" hangingPunct="1"/>
            <a:r>
              <a:rPr lang="en-US" altLang="en-US"/>
              <a:t>The cochlea resembles a snail shell and spirals for about 2 3/4 turns around a bony column</a:t>
            </a:r>
          </a:p>
          <a:p>
            <a:pPr eaLnBrk="1" hangingPunct="1"/>
            <a:r>
              <a:rPr lang="en-US" altLang="en-US"/>
              <a:t>Within the cochlea are three canals:</a:t>
            </a:r>
          </a:p>
          <a:p>
            <a:pPr lvl="1" eaLnBrk="1" hangingPunct="1"/>
            <a:r>
              <a:rPr lang="en-US" altLang="en-US"/>
              <a:t>Scala Vestibuli </a:t>
            </a:r>
          </a:p>
          <a:p>
            <a:pPr lvl="1" eaLnBrk="1" hangingPunct="1"/>
            <a:r>
              <a:rPr lang="en-US" altLang="en-US"/>
              <a:t>Scala Tympani</a:t>
            </a:r>
          </a:p>
          <a:p>
            <a:pPr lvl="1" eaLnBrk="1" hangingPunct="1"/>
            <a:r>
              <a:rPr lang="en-US" altLang="en-US"/>
              <a:t>Scala Media</a:t>
            </a:r>
          </a:p>
        </p:txBody>
      </p:sp>
      <p:pic>
        <p:nvPicPr>
          <p:cNvPr id="56324" name="Picture 11" descr="cochlea"/>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245225" y="1905000"/>
            <a:ext cx="43116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8772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custDataLst>
              <p:tags r:id="rId2"/>
            </p:custDataLst>
          </p:nvPr>
        </p:nvSpPr>
        <p:spPr/>
        <p:txBody>
          <a:bodyPr/>
          <a:lstStyle/>
          <a:p>
            <a:pPr eaLnBrk="1" hangingPunct="1"/>
            <a:r>
              <a:rPr lang="en-US" altLang="en-US" smtClean="0"/>
              <a:t>Organ of Corti</a:t>
            </a:r>
          </a:p>
        </p:txBody>
      </p:sp>
      <p:pic>
        <p:nvPicPr>
          <p:cNvPr id="60419" name="Picture 5" descr="Cort%27sorgan"/>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3513138" y="1905000"/>
            <a:ext cx="61261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85012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p:txBody>
          <a:bodyPr/>
          <a:lstStyle/>
          <a:p>
            <a:pPr eaLnBrk="1" hangingPunct="1"/>
            <a:r>
              <a:rPr lang="en-US" altLang="en-US" smtClean="0"/>
              <a:t>Major Divisions of the Ear</a:t>
            </a:r>
          </a:p>
        </p:txBody>
      </p:sp>
      <p:sp>
        <p:nvSpPr>
          <p:cNvPr id="4099" name="Text Box 5"/>
          <p:cNvSpPr txBox="1">
            <a:spLocks noChangeArrowheads="1"/>
          </p:cNvSpPr>
          <p:nvPr>
            <p:custDataLst>
              <p:tags r:id="rId3"/>
            </p:custDataLst>
          </p:nvPr>
        </p:nvSpPr>
        <p:spPr bwMode="auto">
          <a:xfrm>
            <a:off x="2514600" y="2057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rgbClr val="000066"/>
                </a:solidFill>
              </a:rPr>
              <a:t>Peripheral Mechanism</a:t>
            </a:r>
          </a:p>
        </p:txBody>
      </p:sp>
      <p:sp>
        <p:nvSpPr>
          <p:cNvPr id="4100" name="Text Box 7"/>
          <p:cNvSpPr txBox="1">
            <a:spLocks noChangeArrowheads="1"/>
          </p:cNvSpPr>
          <p:nvPr>
            <p:custDataLst>
              <p:tags r:id="rId4"/>
            </p:custDataLst>
          </p:nvPr>
        </p:nvSpPr>
        <p:spPr bwMode="auto">
          <a:xfrm>
            <a:off x="7467600" y="20574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rgbClr val="800000"/>
                </a:solidFill>
              </a:rPr>
              <a:t>Central Mechanism</a:t>
            </a:r>
          </a:p>
        </p:txBody>
      </p:sp>
      <p:graphicFrame>
        <p:nvGraphicFramePr>
          <p:cNvPr id="4156" name="Group 60"/>
          <p:cNvGraphicFramePr>
            <a:graphicFrameLocks noGrp="1"/>
          </p:cNvGraphicFramePr>
          <p:nvPr>
            <p:custDataLst>
              <p:tags r:id="rId5"/>
            </p:custDataLst>
          </p:nvPr>
        </p:nvGraphicFramePr>
        <p:xfrm>
          <a:off x="1828800" y="2514600"/>
          <a:ext cx="8534400" cy="4038600"/>
        </p:xfrm>
        <a:graphic>
          <a:graphicData uri="http://schemas.openxmlformats.org/drawingml/2006/table">
            <a:tbl>
              <a:tblPr/>
              <a:tblGrid>
                <a:gridCol w="1447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2895600">
                  <a:extLst>
                    <a:ext uri="{9D8B030D-6E8A-4147-A177-3AD203B41FA5}">
                      <a16:colId xmlns:a16="http://schemas.microsoft.com/office/drawing/2014/main" val="20004"/>
                    </a:ext>
                  </a:extLst>
                </a:gridCol>
              </a:tblGrid>
              <a:tr h="403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FFFFFF"/>
                          </a:solidFill>
                          <a:effectLst/>
                          <a:latin typeface="Times New Roman" pitchFamily="18" charset="0"/>
                        </a:rPr>
                        <a:t>Outer Ear</a:t>
                      </a:r>
                    </a:p>
                  </a:txBody>
                  <a:tcPr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FFFFFF"/>
                          </a:solidFill>
                          <a:effectLst/>
                          <a:latin typeface="Times New Roman" pitchFamily="18" charset="0"/>
                        </a:rPr>
                        <a:t>Middle 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rgbClr val="FFFFFF"/>
                          </a:solidFill>
                          <a:effectLst/>
                          <a:latin typeface="Times New Roman" pitchFamily="18" charset="0"/>
                        </a:rPr>
                        <a:t>Inner 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FFFFFF"/>
                          </a:solidFill>
                          <a:effectLst/>
                          <a:latin typeface="Times New Roman" pitchFamily="18" charset="0"/>
                        </a:rPr>
                        <a:t>VIII Cranial Nerve</a:t>
                      </a: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rgbClr val="FFFFFF"/>
                          </a:solidFill>
                          <a:effectLst/>
                          <a:latin typeface="Times New Roman" pitchFamily="18" charset="0"/>
                        </a:rPr>
                        <a:t>Brain</a:t>
                      </a:r>
                    </a:p>
                  </a:txBody>
                  <a:tcPr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tcPr>
                </a:tc>
                <a:extLst>
                  <a:ext uri="{0D108BD9-81ED-4DB2-BD59-A6C34878D82A}">
                    <a16:rowId xmlns:a16="http://schemas.microsoft.com/office/drawing/2014/main" val="10000"/>
                  </a:ext>
                </a:extLst>
              </a:tr>
            </a:tbl>
          </a:graphicData>
        </a:graphic>
      </p:graphicFrame>
    </p:spTree>
    <p:custDataLst>
      <p:tags r:id="rId1"/>
    </p:custDataLst>
    <p:extLst>
      <p:ext uri="{BB962C8B-B14F-4D97-AF65-F5344CB8AC3E}">
        <p14:creationId xmlns:p14="http://schemas.microsoft.com/office/powerpoint/2010/main" val="595938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May be an image of text that says 'Outer Hair cells (Residents hair cells (Consultants Smaller in number Work selectively Larger number Work hardly lines exposed to hazards Has no direct connection with administration (auditory nerve receive orders and memorandums (efferent Work can be done in their absence but Cannot independently from consultants (ANSD) Less exposed to hazards Directly connected higher administration auditory nerve Can communicate with administration afferents Work cannot done in their absence Can work independently without residents will (OHCs loss their residents of situations (Except ANSD) they they are good (OAE consultants should be good in of the situations (Except ANSD) AlfarghalMohamad,MD,AuD'"/>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352697" y="496390"/>
            <a:ext cx="11312434" cy="619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023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a:t>
            </a:r>
            <a:endParaRPr lang="en-US" dirty="0"/>
          </a:p>
        </p:txBody>
      </p:sp>
      <p:sp>
        <p:nvSpPr>
          <p:cNvPr id="3" name="Content Placeholder 2"/>
          <p:cNvSpPr>
            <a:spLocks noGrp="1"/>
          </p:cNvSpPr>
          <p:nvPr>
            <p:ph idx="1"/>
          </p:nvPr>
        </p:nvSpPr>
        <p:spPr/>
        <p:txBody>
          <a:bodyPr/>
          <a:lstStyle/>
          <a:p>
            <a:r>
              <a:rPr lang="en-US" dirty="0" smtClean="0"/>
              <a:t>Inner vs outer hair cells</a:t>
            </a:r>
          </a:p>
          <a:p>
            <a:r>
              <a:rPr lang="en-US" dirty="0" smtClean="0"/>
              <a:t>Type 1 vs Type 2 </a:t>
            </a:r>
            <a:r>
              <a:rPr lang="en-US" smtClean="0"/>
              <a:t>hair cells</a:t>
            </a:r>
            <a:endParaRPr lang="en-US" dirty="0" smtClean="0"/>
          </a:p>
          <a:p>
            <a:endParaRPr lang="en-US" dirty="0"/>
          </a:p>
        </p:txBody>
      </p:sp>
    </p:spTree>
    <p:extLst>
      <p:ext uri="{BB962C8B-B14F-4D97-AF65-F5344CB8AC3E}">
        <p14:creationId xmlns:p14="http://schemas.microsoft.com/office/powerpoint/2010/main" val="87190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he Ear Works | UCSF Benioff Children's Hospital Oak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782" y="1267097"/>
            <a:ext cx="10045337" cy="540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92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The Outer Ear Consists of: </a:t>
            </a:r>
          </a:p>
        </p:txBody>
      </p:sp>
      <p:sp>
        <p:nvSpPr>
          <p:cNvPr id="9219" name="Rectangle 3"/>
          <p:cNvSpPr>
            <a:spLocks noGrp="1" noChangeArrowheads="1"/>
          </p:cNvSpPr>
          <p:nvPr>
            <p:ph sz="half" idx="1"/>
          </p:nvPr>
        </p:nvSpPr>
        <p:spPr/>
        <p:txBody>
          <a:bodyPr/>
          <a:lstStyle/>
          <a:p>
            <a:r>
              <a:rPr lang="en-US" altLang="en-US" dirty="0"/>
              <a:t>The Pinna - cartilaginous, highly variable in appearance, some landmarks.</a:t>
            </a:r>
          </a:p>
          <a:p>
            <a:endParaRPr lang="en-US" altLang="en-US" dirty="0"/>
          </a:p>
          <a:p>
            <a:r>
              <a:rPr lang="en-US" altLang="en-US" dirty="0"/>
              <a:t>External Auditory Canal (or external auditory meatus) - 2.5 cm tube.</a:t>
            </a:r>
          </a:p>
        </p:txBody>
      </p:sp>
      <p:pic>
        <p:nvPicPr>
          <p:cNvPr id="5" name="Picture 5" descr="extear"/>
          <p:cNvPicPr>
            <a:picLocks noGrp="1" noChangeAspect="1" noChangeArrowheads="1"/>
          </p:cNvPicPr>
          <p:nvPr>
            <p:ph sz="half" idx="2"/>
            <p:custDataLst>
              <p:tags r:id="rId1"/>
            </p:custDataLst>
          </p:nvPr>
        </p:nvPicPr>
        <p:blipFill>
          <a:blip r:embed="rId3">
            <a:extLst>
              <a:ext uri="{28A0092B-C50C-407E-A947-70E740481C1C}">
                <a14:useLocalDpi xmlns:a14="http://schemas.microsoft.com/office/drawing/2010/main" val="0"/>
              </a:ext>
            </a:extLst>
          </a:blip>
          <a:srcRect t="9375" b="3125"/>
          <a:stretch>
            <a:fillRect/>
          </a:stretch>
        </p:blipFill>
        <p:spPr bwMode="auto">
          <a:xfrm>
            <a:off x="6335485" y="1664811"/>
            <a:ext cx="4767943" cy="451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36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External Auditory Canal</a:t>
            </a:r>
          </a:p>
        </p:txBody>
      </p:sp>
      <p:sp>
        <p:nvSpPr>
          <p:cNvPr id="11267" name="Rectangle 3"/>
          <p:cNvSpPr>
            <a:spLocks noGrp="1" noChangeArrowheads="1"/>
          </p:cNvSpPr>
          <p:nvPr>
            <p:ph type="body" sz="half" idx="2"/>
          </p:nvPr>
        </p:nvSpPr>
        <p:spPr>
          <a:xfrm>
            <a:off x="6172200" y="1981200"/>
            <a:ext cx="4495800" cy="4114800"/>
          </a:xfrm>
        </p:spPr>
        <p:txBody>
          <a:bodyPr/>
          <a:lstStyle/>
          <a:p>
            <a:r>
              <a:rPr lang="en-US" altLang="en-US">
                <a:solidFill>
                  <a:srgbClr val="FF0000"/>
                </a:solidFill>
              </a:rPr>
              <a:t>lateral portion-cartilage</a:t>
            </a:r>
            <a:endParaRPr lang="en-US" altLang="en-US"/>
          </a:p>
          <a:p>
            <a:r>
              <a:rPr lang="en-US" altLang="en-US">
                <a:solidFill>
                  <a:srgbClr val="0000CC"/>
                </a:solidFill>
              </a:rPr>
              <a:t>medial portion-osseous</a:t>
            </a:r>
            <a:endParaRPr lang="en-US" altLang="en-US"/>
          </a:p>
          <a:p>
            <a:r>
              <a:rPr lang="en-US" altLang="en-US"/>
              <a:t>lined with epidermal (skin) tissue</a:t>
            </a:r>
          </a:p>
          <a:p>
            <a:r>
              <a:rPr lang="en-US" altLang="en-US"/>
              <a:t>hairs in lateral part</a:t>
            </a:r>
          </a:p>
          <a:p>
            <a:r>
              <a:rPr lang="en-US" altLang="en-US"/>
              <a:t>cerumen (ear wax) secreted in lateral part.</a:t>
            </a:r>
          </a:p>
        </p:txBody>
      </p:sp>
      <p:graphicFrame>
        <p:nvGraphicFramePr>
          <p:cNvPr id="11268" name="Object 4"/>
          <p:cNvGraphicFramePr>
            <a:graphicFrameLocks noGrp="1" noChangeAspect="1"/>
          </p:cNvGraphicFramePr>
          <p:nvPr>
            <p:ph type="clipArt" sz="half" idx="1"/>
          </p:nvPr>
        </p:nvGraphicFramePr>
        <p:xfrm>
          <a:off x="1524000" y="2189164"/>
          <a:ext cx="4495800" cy="3519487"/>
        </p:xfrm>
        <a:graphic>
          <a:graphicData uri="http://schemas.openxmlformats.org/presentationml/2006/ole">
            <mc:AlternateContent xmlns:mc="http://schemas.openxmlformats.org/markup-compatibility/2006">
              <mc:Choice xmlns:v="urn:schemas-microsoft-com:vml" Requires="v">
                <p:oleObj spid="_x0000_s1032" name="Clip" r:id="rId3" imgW="3333333" imgH="2609524" progId="MS_ClipArt_Gallery.2">
                  <p:embed/>
                </p:oleObj>
              </mc:Choice>
              <mc:Fallback>
                <p:oleObj name="Clip" r:id="rId3" imgW="3333333" imgH="2609524" progId="MS_ClipArt_Gallery.2">
                  <p:embed/>
                  <p:pic>
                    <p:nvPicPr>
                      <p:cNvPr id="112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189164"/>
                        <a:ext cx="4495800" cy="3519487"/>
                      </a:xfrm>
                      <a:prstGeom prst="rect">
                        <a:avLst/>
                      </a:prstGeom>
                    </p:spPr>
                  </p:pic>
                </p:oleObj>
              </mc:Fallback>
            </mc:AlternateContent>
          </a:graphicData>
        </a:graphic>
      </p:graphicFrame>
      <p:sp>
        <p:nvSpPr>
          <p:cNvPr id="11269" name="Rectangle 5"/>
          <p:cNvSpPr>
            <a:spLocks noChangeArrowheads="1"/>
          </p:cNvSpPr>
          <p:nvPr/>
        </p:nvSpPr>
        <p:spPr bwMode="auto">
          <a:xfrm>
            <a:off x="4495800" y="2286000"/>
            <a:ext cx="1524000" cy="533400"/>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CCFFCC"/>
              </a:solidFill>
            </a:endParaRPr>
          </a:p>
        </p:txBody>
      </p:sp>
      <p:sp>
        <p:nvSpPr>
          <p:cNvPr id="11270" name="AutoShape 6"/>
          <p:cNvSpPr>
            <a:spLocks/>
          </p:cNvSpPr>
          <p:nvPr/>
        </p:nvSpPr>
        <p:spPr bwMode="auto">
          <a:xfrm rot="5269598">
            <a:off x="3009900" y="2933700"/>
            <a:ext cx="304800" cy="838200"/>
          </a:xfrm>
          <a:prstGeom prst="leftBrace">
            <a:avLst>
              <a:gd name="adj1" fmla="val 22917"/>
              <a:gd name="adj2" fmla="val 50968"/>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Line 7"/>
          <p:cNvSpPr>
            <a:spLocks noChangeShapeType="1"/>
          </p:cNvSpPr>
          <p:nvPr/>
        </p:nvSpPr>
        <p:spPr bwMode="auto">
          <a:xfrm flipH="1">
            <a:off x="3200400" y="2286000"/>
            <a:ext cx="3124200" cy="838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AutoShape 8"/>
          <p:cNvSpPr>
            <a:spLocks/>
          </p:cNvSpPr>
          <p:nvPr/>
        </p:nvSpPr>
        <p:spPr bwMode="auto">
          <a:xfrm rot="16200000">
            <a:off x="3733800" y="3200400"/>
            <a:ext cx="228600" cy="533400"/>
          </a:xfrm>
          <a:prstGeom prst="rightBrace">
            <a:avLst>
              <a:gd name="adj1" fmla="val 19444"/>
              <a:gd name="adj2" fmla="val 50000"/>
            </a:avLst>
          </a:prstGeom>
          <a:noFill/>
          <a:ln w="285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 name="Line 9"/>
          <p:cNvSpPr>
            <a:spLocks noChangeShapeType="1"/>
          </p:cNvSpPr>
          <p:nvPr/>
        </p:nvSpPr>
        <p:spPr bwMode="auto">
          <a:xfrm flipH="1">
            <a:off x="3886200" y="2743200"/>
            <a:ext cx="2438400" cy="609600"/>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528431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Outer Ear Functions </a:t>
            </a:r>
            <a:endParaRPr lang="en-US" dirty="0"/>
          </a:p>
        </p:txBody>
      </p:sp>
      <p:sp>
        <p:nvSpPr>
          <p:cNvPr id="4" name="Content Placeholder 3"/>
          <p:cNvSpPr>
            <a:spLocks noGrp="1"/>
          </p:cNvSpPr>
          <p:nvPr>
            <p:ph sz="half" idx="1"/>
          </p:nvPr>
        </p:nvSpPr>
        <p:spPr/>
        <p:txBody>
          <a:bodyPr>
            <a:normAutofit fontScale="85000" lnSpcReduction="20000"/>
          </a:bodyPr>
          <a:lstStyle/>
          <a:p>
            <a:r>
              <a:rPr lang="en-US" altLang="en-US" dirty="0" smtClean="0"/>
              <a:t>Amplification - increases sounds between 2000 and 4000 Hz by 10 to 15 dB</a:t>
            </a:r>
          </a:p>
          <a:p>
            <a:pPr>
              <a:buClr>
                <a:schemeClr val="tx1"/>
              </a:buClr>
              <a:buFont typeface="Monotype Sorts" pitchFamily="2" charset="2"/>
              <a:buNone/>
            </a:pPr>
            <a:r>
              <a:rPr lang="en-US" altLang="en-US" dirty="0" smtClean="0"/>
              <a:t>-- because of the resonance of </a:t>
            </a:r>
          </a:p>
          <a:p>
            <a:pPr>
              <a:buClr>
                <a:schemeClr val="tx1"/>
              </a:buClr>
              <a:buFont typeface="Monotype Sorts" pitchFamily="2" charset="2"/>
              <a:buNone/>
            </a:pPr>
            <a:r>
              <a:rPr lang="en-US" altLang="en-US" dirty="0" smtClean="0"/>
              <a:t>    Concha -- 5000 Hz</a:t>
            </a:r>
          </a:p>
          <a:p>
            <a:pPr>
              <a:buClr>
                <a:schemeClr val="tx1"/>
              </a:buClr>
              <a:buFont typeface="Monotype Sorts" pitchFamily="2" charset="2"/>
              <a:buNone/>
            </a:pPr>
            <a:r>
              <a:rPr lang="en-US" altLang="en-US" dirty="0" smtClean="0"/>
              <a:t>	</a:t>
            </a:r>
            <a:r>
              <a:rPr lang="en-US" altLang="en-US" dirty="0" err="1" smtClean="0"/>
              <a:t>E.A.Canal</a:t>
            </a:r>
            <a:r>
              <a:rPr lang="en-US" altLang="en-US" dirty="0" smtClean="0"/>
              <a:t> -- 2500 Hz</a:t>
            </a:r>
          </a:p>
          <a:p>
            <a:r>
              <a:rPr lang="en-US" altLang="en-US" dirty="0" smtClean="0"/>
              <a:t>Protection</a:t>
            </a:r>
          </a:p>
          <a:p>
            <a:pPr>
              <a:buClr>
                <a:schemeClr val="tx1"/>
              </a:buClr>
              <a:buFont typeface="Monotype Sorts" pitchFamily="2" charset="2"/>
              <a:buNone/>
            </a:pPr>
            <a:r>
              <a:rPr lang="en-US" altLang="en-US" dirty="0" smtClean="0"/>
              <a:t> -- medial displacement of ear drum</a:t>
            </a:r>
          </a:p>
          <a:p>
            <a:pPr>
              <a:buClr>
                <a:schemeClr val="tx1"/>
              </a:buClr>
              <a:buFont typeface="Monotype Sorts" pitchFamily="2" charset="2"/>
              <a:buNone/>
            </a:pPr>
            <a:r>
              <a:rPr lang="en-US" altLang="en-US" dirty="0" smtClean="0"/>
              <a:t> -- curvature of canal</a:t>
            </a:r>
          </a:p>
          <a:p>
            <a:pPr>
              <a:buClr>
                <a:schemeClr val="tx1"/>
              </a:buClr>
              <a:buFont typeface="Monotype Sorts" pitchFamily="2" charset="2"/>
              <a:buNone/>
            </a:pPr>
            <a:r>
              <a:rPr lang="en-US" altLang="en-US" dirty="0" smtClean="0"/>
              <a:t> -- hairs</a:t>
            </a:r>
          </a:p>
          <a:p>
            <a:pPr>
              <a:buClr>
                <a:schemeClr val="tx1"/>
              </a:buClr>
              <a:buFont typeface="Monotype Sorts" pitchFamily="2" charset="2"/>
              <a:buNone/>
            </a:pPr>
            <a:r>
              <a:rPr lang="en-US" altLang="en-US" dirty="0" smtClean="0"/>
              <a:t> -- cerumen</a:t>
            </a:r>
          </a:p>
          <a:p>
            <a:pPr>
              <a:buClr>
                <a:schemeClr val="tx1"/>
              </a:buClr>
              <a:buFont typeface="Monotype Sorts" pitchFamily="2" charset="2"/>
              <a:buNone/>
            </a:pPr>
            <a:r>
              <a:rPr lang="en-US" altLang="en-US" dirty="0" smtClean="0"/>
              <a:t> -- skin migration</a:t>
            </a:r>
          </a:p>
          <a:p>
            <a:endParaRPr lang="en-US" dirty="0"/>
          </a:p>
        </p:txBody>
      </p:sp>
      <p:sp>
        <p:nvSpPr>
          <p:cNvPr id="5" name="Content Placeholder 4"/>
          <p:cNvSpPr>
            <a:spLocks noGrp="1"/>
          </p:cNvSpPr>
          <p:nvPr>
            <p:ph sz="half" idx="2"/>
          </p:nvPr>
        </p:nvSpPr>
        <p:spPr/>
        <p:txBody>
          <a:bodyPr>
            <a:normAutofit fontScale="85000" lnSpcReduction="20000"/>
          </a:bodyPr>
          <a:lstStyle/>
          <a:p>
            <a:r>
              <a:rPr lang="en-US" altLang="en-US" dirty="0" smtClean="0"/>
              <a:t>Localization</a:t>
            </a:r>
          </a:p>
          <a:p>
            <a:pPr>
              <a:buClr>
                <a:schemeClr val="tx1"/>
              </a:buClr>
              <a:buFont typeface="Monotype Sorts" pitchFamily="2" charset="2"/>
              <a:buNone/>
            </a:pPr>
            <a:r>
              <a:rPr lang="en-US" altLang="en-US" dirty="0" smtClean="0"/>
              <a:t> -- The ability to identify the location of a sound source</a:t>
            </a:r>
          </a:p>
          <a:p>
            <a:r>
              <a:rPr lang="en-US" dirty="0" smtClean="0"/>
              <a:t>Sensation ?</a:t>
            </a:r>
          </a:p>
          <a:p>
            <a:endParaRPr lang="en-US" dirty="0"/>
          </a:p>
        </p:txBody>
      </p:sp>
      <p:pic>
        <p:nvPicPr>
          <p:cNvPr id="6" name="Picture 5" descr="left-ea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553199" y="3278777"/>
            <a:ext cx="3361509" cy="296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545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http://i.ehow.com/images/GlobalPhoto/Articles/5300999/321620-main_Full.jp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048500" y="2057400"/>
            <a:ext cx="36195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custDataLst>
              <p:tags r:id="rId3"/>
            </p:custDataLst>
          </p:nvPr>
        </p:nvSpPr>
        <p:spPr/>
        <p:txBody>
          <a:bodyPr/>
          <a:lstStyle/>
          <a:p>
            <a:pPr eaLnBrk="1" hangingPunct="1"/>
            <a:r>
              <a:rPr lang="en-US" altLang="en-US" smtClean="0"/>
              <a:t>Cerumen</a:t>
            </a:r>
          </a:p>
        </p:txBody>
      </p:sp>
      <p:sp>
        <p:nvSpPr>
          <p:cNvPr id="14340" name="Rectangle 3"/>
          <p:cNvSpPr>
            <a:spLocks noGrp="1" noChangeArrowheads="1"/>
          </p:cNvSpPr>
          <p:nvPr>
            <p:ph type="body" idx="1"/>
            <p:custDataLst>
              <p:tags r:id="rId4"/>
            </p:custDataLst>
          </p:nvPr>
        </p:nvSpPr>
        <p:spPr>
          <a:xfrm>
            <a:off x="2057400" y="1676400"/>
            <a:ext cx="5562600" cy="5029200"/>
          </a:xfrm>
        </p:spPr>
        <p:txBody>
          <a:bodyPr/>
          <a:lstStyle/>
          <a:p>
            <a:pPr eaLnBrk="1" hangingPunct="1"/>
            <a:r>
              <a:rPr lang="en-US" altLang="en-US" smtClean="0"/>
              <a:t>The purpose of wax:</a:t>
            </a:r>
          </a:p>
          <a:p>
            <a:pPr lvl="1" eaLnBrk="1" hangingPunct="1"/>
            <a:r>
              <a:rPr lang="en-US" altLang="en-US" smtClean="0"/>
              <a:t>Repel water</a:t>
            </a:r>
          </a:p>
          <a:p>
            <a:pPr lvl="1" eaLnBrk="1" hangingPunct="1"/>
            <a:r>
              <a:rPr lang="en-US" altLang="en-US" smtClean="0"/>
              <a:t>Trap dust, sand particles, micro-organisms, and other debris</a:t>
            </a:r>
          </a:p>
          <a:p>
            <a:pPr lvl="1" eaLnBrk="1" hangingPunct="1"/>
            <a:r>
              <a:rPr lang="en-US" altLang="en-US" smtClean="0"/>
              <a:t>Moisturize epithelium in ear canal</a:t>
            </a:r>
          </a:p>
          <a:p>
            <a:pPr lvl="1" eaLnBrk="1" hangingPunct="1"/>
            <a:r>
              <a:rPr lang="en-US" altLang="en-US" smtClean="0"/>
              <a:t>Odor discourages insects</a:t>
            </a:r>
          </a:p>
          <a:p>
            <a:pPr lvl="1" eaLnBrk="1" hangingPunct="1"/>
            <a:r>
              <a:rPr lang="en-US" altLang="en-US" smtClean="0"/>
              <a:t>Antibiotic, antiviral, antifungal properties</a:t>
            </a:r>
          </a:p>
          <a:p>
            <a:pPr lvl="1" eaLnBrk="1" hangingPunct="1"/>
            <a:r>
              <a:rPr lang="en-US" altLang="en-US" smtClean="0"/>
              <a:t>Cleanse ear canal</a:t>
            </a:r>
          </a:p>
        </p:txBody>
      </p:sp>
    </p:spTree>
    <p:custDataLst>
      <p:tags r:id="rId1"/>
    </p:custDataLst>
    <p:extLst>
      <p:ext uri="{BB962C8B-B14F-4D97-AF65-F5344CB8AC3E}">
        <p14:creationId xmlns:p14="http://schemas.microsoft.com/office/powerpoint/2010/main" val="3542862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3" name="Object 5"/>
          <p:cNvGraphicFramePr>
            <a:graphicFrameLocks noGrp="1" noChangeAspect="1"/>
          </p:cNvGraphicFramePr>
          <p:nvPr>
            <p:ph type="clipArt" sz="half" idx="2"/>
          </p:nvPr>
        </p:nvGraphicFramePr>
        <p:xfrm>
          <a:off x="1524000" y="0"/>
          <a:ext cx="6400800" cy="4800600"/>
        </p:xfrm>
        <a:graphic>
          <a:graphicData uri="http://schemas.openxmlformats.org/presentationml/2006/ole">
            <mc:AlternateContent xmlns:mc="http://schemas.openxmlformats.org/markup-compatibility/2006">
              <mc:Choice xmlns:v="urn:schemas-microsoft-com:vml" Requires="v">
                <p:oleObj spid="_x0000_s2053" name="Clip" r:id="rId3" imgW="6095238" imgH="4571429" progId="MS_ClipArt_Gallery.2">
                  <p:embed/>
                </p:oleObj>
              </mc:Choice>
              <mc:Fallback>
                <p:oleObj name="Clip" r:id="rId3" imgW="6095238" imgH="4571429" progId="MS_ClipArt_Gallery.2">
                  <p:embed/>
                  <p:pic>
                    <p:nvPicPr>
                      <p:cNvPr id="3277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6400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0" name="Rectangle 2"/>
          <p:cNvSpPr>
            <a:spLocks noGrp="1" noChangeArrowheads="1"/>
          </p:cNvSpPr>
          <p:nvPr>
            <p:ph type="title"/>
          </p:nvPr>
        </p:nvSpPr>
        <p:spPr>
          <a:xfrm>
            <a:off x="7924800" y="228600"/>
            <a:ext cx="2514600" cy="3886200"/>
          </a:xfrm>
        </p:spPr>
        <p:txBody>
          <a:bodyPr/>
          <a:lstStyle/>
          <a:p>
            <a:r>
              <a:rPr lang="en-US" altLang="en-US"/>
              <a:t>The Middle Ear:</a:t>
            </a:r>
            <a:br>
              <a:rPr lang="en-US" altLang="en-US"/>
            </a:br>
            <a:r>
              <a:rPr lang="en-US" altLang="en-US" sz="3200"/>
              <a:t>A cleft within the temporal bone</a:t>
            </a:r>
            <a:endParaRPr lang="en-US" altLang="en-US"/>
          </a:p>
        </p:txBody>
      </p:sp>
      <p:sp>
        <p:nvSpPr>
          <p:cNvPr id="32771" name="Rectangle 3"/>
          <p:cNvSpPr>
            <a:spLocks noGrp="1" noChangeArrowheads="1"/>
          </p:cNvSpPr>
          <p:nvPr>
            <p:ph type="body" sz="half" idx="1"/>
          </p:nvPr>
        </p:nvSpPr>
        <p:spPr>
          <a:xfrm>
            <a:off x="1524000" y="4800600"/>
            <a:ext cx="9144000" cy="2057400"/>
          </a:xfrm>
        </p:spPr>
        <p:txBody>
          <a:bodyPr/>
          <a:lstStyle/>
          <a:p>
            <a:r>
              <a:rPr lang="en-US" altLang="en-US"/>
              <a:t>Lining is mucous membrane</a:t>
            </a:r>
          </a:p>
          <a:p>
            <a:r>
              <a:rPr lang="en-US" altLang="en-US"/>
              <a:t>Tympanic Membrane separates it from EAC</a:t>
            </a:r>
          </a:p>
          <a:p>
            <a:r>
              <a:rPr lang="en-US" altLang="en-US"/>
              <a:t>Eustachian tube connects it to nasopharynx</a:t>
            </a:r>
          </a:p>
          <a:p>
            <a:r>
              <a:rPr lang="en-US" altLang="en-US"/>
              <a:t>Also Connected to Mastoid Air Cells</a:t>
            </a:r>
          </a:p>
        </p:txBody>
      </p:sp>
    </p:spTree>
    <p:extLst>
      <p:ext uri="{BB962C8B-B14F-4D97-AF65-F5344CB8AC3E}">
        <p14:creationId xmlns:p14="http://schemas.microsoft.com/office/powerpoint/2010/main" val="1528849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5" name="Content Placeholder 8"/>
          <p:cNvPicPr>
            <a:picLocks noGrp="1" noChangeAspect="1"/>
          </p:cNvPicPr>
          <p:nvPr>
            <p:ph sz="half" idx="1"/>
          </p:nvPr>
        </p:nvPicPr>
        <p:blipFill>
          <a:blip r:embed="rId2"/>
          <a:stretch>
            <a:fillRect/>
          </a:stretch>
        </p:blipFill>
        <p:spPr>
          <a:xfrm>
            <a:off x="838200" y="2058194"/>
            <a:ext cx="5181600" cy="3886200"/>
          </a:xfrm>
          <a:prstGeom prst="rect">
            <a:avLst/>
          </a:prstGeom>
        </p:spPr>
      </p:pic>
      <p:sp>
        <p:nvSpPr>
          <p:cNvPr id="7" name="Content Placeholder 6"/>
          <p:cNvSpPr>
            <a:spLocks noGrp="1"/>
          </p:cNvSpPr>
          <p:nvPr>
            <p:ph sz="half" idx="2"/>
          </p:nvPr>
        </p:nvSpPr>
        <p:spPr/>
        <p:txBody>
          <a:bodyPr/>
          <a:lstStyle/>
          <a:p>
            <a:pPr>
              <a:buClr>
                <a:schemeClr val="tx1"/>
              </a:buClr>
              <a:buFont typeface="Monotype Sorts" pitchFamily="2" charset="2"/>
              <a:buNone/>
            </a:pPr>
            <a:r>
              <a:rPr lang="en-US" altLang="en-US" dirty="0"/>
              <a:t>1- Malleus </a:t>
            </a:r>
          </a:p>
          <a:p>
            <a:pPr>
              <a:buClr>
                <a:schemeClr val="tx1"/>
              </a:buClr>
              <a:buFont typeface="Monotype Sorts" pitchFamily="2" charset="2"/>
              <a:buNone/>
            </a:pPr>
            <a:r>
              <a:rPr lang="en-US" altLang="en-US" dirty="0"/>
              <a:t>2- Incus       </a:t>
            </a:r>
          </a:p>
          <a:p>
            <a:pPr>
              <a:buClr>
                <a:schemeClr val="tx1"/>
              </a:buClr>
              <a:buFont typeface="Monotype Sorts" pitchFamily="2" charset="2"/>
              <a:buNone/>
            </a:pPr>
            <a:r>
              <a:rPr lang="en-US" altLang="en-US" dirty="0"/>
              <a:t>3- Stapes   </a:t>
            </a:r>
          </a:p>
          <a:p>
            <a:pPr>
              <a:buClr>
                <a:schemeClr val="tx1"/>
              </a:buClr>
              <a:buFont typeface="Monotype Sorts" pitchFamily="2" charset="2"/>
              <a:buNone/>
            </a:pPr>
            <a:r>
              <a:rPr lang="en-US" altLang="en-US" dirty="0"/>
              <a:t>4- Tympanic Membrane (Eardrum)</a:t>
            </a:r>
          </a:p>
          <a:p>
            <a:pPr>
              <a:buClr>
                <a:schemeClr val="tx1"/>
              </a:buClr>
              <a:buFont typeface="Monotype Sorts" pitchFamily="2" charset="2"/>
              <a:buNone/>
            </a:pPr>
            <a:r>
              <a:rPr lang="en-US" altLang="en-US" dirty="0"/>
              <a:t>5- Round Window</a:t>
            </a:r>
          </a:p>
          <a:p>
            <a:pPr>
              <a:buClr>
                <a:schemeClr val="tx1"/>
              </a:buClr>
              <a:buFont typeface="Monotype Sorts" pitchFamily="2" charset="2"/>
              <a:buNone/>
            </a:pPr>
            <a:r>
              <a:rPr lang="en-US" altLang="en-US" dirty="0"/>
              <a:t>6- Eustachian Tube</a:t>
            </a:r>
          </a:p>
          <a:p>
            <a:endParaRPr lang="en-US" dirty="0"/>
          </a:p>
        </p:txBody>
      </p:sp>
    </p:spTree>
    <p:extLst>
      <p:ext uri="{BB962C8B-B14F-4D97-AF65-F5344CB8AC3E}">
        <p14:creationId xmlns:p14="http://schemas.microsoft.com/office/powerpoint/2010/main" val="382249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9BOnZCfEIXsx4bCOD3Cced"/>
</p:tagLst>
</file>

<file path=ppt/tags/tag10.xml><?xml version="1.0" encoding="utf-8"?>
<p:tagLst xmlns:a="http://schemas.openxmlformats.org/drawingml/2006/main" xmlns:r="http://schemas.openxmlformats.org/officeDocument/2006/relationships" xmlns:p="http://schemas.openxmlformats.org/presentationml/2006/main">
  <p:tag name="DVSHAPEID" val="fx9VHstd5K9rnjXfu04LhG"/>
</p:tagLst>
</file>

<file path=ppt/tags/tag11.xml><?xml version="1.0" encoding="utf-8"?>
<p:tagLst xmlns:a="http://schemas.openxmlformats.org/drawingml/2006/main" xmlns:r="http://schemas.openxmlformats.org/officeDocument/2006/relationships" xmlns:p="http://schemas.openxmlformats.org/presentationml/2006/main">
  <p:tag name="DVSHAPEID" val="bKO1pO8adWlWHf12H8XlI4"/>
</p:tagLst>
</file>

<file path=ppt/tags/tag12.xml><?xml version="1.0" encoding="utf-8"?>
<p:tagLst xmlns:a="http://schemas.openxmlformats.org/drawingml/2006/main" xmlns:r="http://schemas.openxmlformats.org/officeDocument/2006/relationships" xmlns:p="http://schemas.openxmlformats.org/presentationml/2006/main">
  <p:tag name="DVSECTIONID" val="K0HsqgiODOY3jHZ75OwOus"/>
</p:tagLst>
</file>

<file path=ppt/tags/tag13.xml><?xml version="1.0" encoding="utf-8"?>
<p:tagLst xmlns:a="http://schemas.openxmlformats.org/drawingml/2006/main" xmlns:r="http://schemas.openxmlformats.org/officeDocument/2006/relationships" xmlns:p="http://schemas.openxmlformats.org/presentationml/2006/main">
  <p:tag name="DVSHAPEID" val="AUjN2uiM80CF1EERRV1wCH"/>
</p:tagLst>
</file>

<file path=ppt/tags/tag14.xml><?xml version="1.0" encoding="utf-8"?>
<p:tagLst xmlns:a="http://schemas.openxmlformats.org/drawingml/2006/main" xmlns:r="http://schemas.openxmlformats.org/officeDocument/2006/relationships" xmlns:p="http://schemas.openxmlformats.org/presentationml/2006/main">
  <p:tag name="DVSHAPEID" val="QtoYaEvXhpNST5yvR5bF89"/>
</p:tagLst>
</file>

<file path=ppt/tags/tag15.xml><?xml version="1.0" encoding="utf-8"?>
<p:tagLst xmlns:a="http://schemas.openxmlformats.org/drawingml/2006/main" xmlns:r="http://schemas.openxmlformats.org/officeDocument/2006/relationships" xmlns:p="http://schemas.openxmlformats.org/presentationml/2006/main">
  <p:tag name="DVSECTIONID" val="ZOu5au5MWdl0Nyh25hyEDK"/>
</p:tagLst>
</file>

<file path=ppt/tags/tag16.xml><?xml version="1.0" encoding="utf-8"?>
<p:tagLst xmlns:a="http://schemas.openxmlformats.org/drawingml/2006/main" xmlns:r="http://schemas.openxmlformats.org/officeDocument/2006/relationships" xmlns:p="http://schemas.openxmlformats.org/presentationml/2006/main">
  <p:tag name="DVSHAPEID" val="MYMxLv634uZhn4c30SkcqJ"/>
</p:tagLst>
</file>

<file path=ppt/tags/tag17.xml><?xml version="1.0" encoding="utf-8"?>
<p:tagLst xmlns:a="http://schemas.openxmlformats.org/drawingml/2006/main" xmlns:r="http://schemas.openxmlformats.org/officeDocument/2006/relationships" xmlns:p="http://schemas.openxmlformats.org/presentationml/2006/main">
  <p:tag name="DVSHAPEID" val="mnoRWo3SgBVjJHvIr8umZK"/>
</p:tagLst>
</file>

<file path=ppt/tags/tag18.xml><?xml version="1.0" encoding="utf-8"?>
<p:tagLst xmlns:a="http://schemas.openxmlformats.org/drawingml/2006/main" xmlns:r="http://schemas.openxmlformats.org/officeDocument/2006/relationships" xmlns:p="http://schemas.openxmlformats.org/presentationml/2006/main">
  <p:tag name="DVSHAPEID" val="3nJdj3T9b9Q3Bo9TyH0bdo"/>
</p:tagLst>
</file>

<file path=ppt/tags/tag19.xml><?xml version="1.0" encoding="utf-8"?>
<p:tagLst xmlns:a="http://schemas.openxmlformats.org/drawingml/2006/main" xmlns:r="http://schemas.openxmlformats.org/officeDocument/2006/relationships" xmlns:p="http://schemas.openxmlformats.org/presentationml/2006/main">
  <p:tag name="DVSHAPEID" val="m3kuyirbH4KBk08I50Y7qL"/>
</p:tagLst>
</file>

<file path=ppt/tags/tag2.xml><?xml version="1.0" encoding="utf-8"?>
<p:tagLst xmlns:a="http://schemas.openxmlformats.org/drawingml/2006/main" xmlns:r="http://schemas.openxmlformats.org/officeDocument/2006/relationships" xmlns:p="http://schemas.openxmlformats.org/presentationml/2006/main">
  <p:tag name="DVSHAPEID" val="4Tdk9slqPYUhIoebOTVRWd"/>
</p:tagLst>
</file>

<file path=ppt/tags/tag20.xml><?xml version="1.0" encoding="utf-8"?>
<p:tagLst xmlns:a="http://schemas.openxmlformats.org/drawingml/2006/main" xmlns:r="http://schemas.openxmlformats.org/officeDocument/2006/relationships" xmlns:p="http://schemas.openxmlformats.org/presentationml/2006/main">
  <p:tag name="DVSECTIONID" val="WTRnbUefVBmfez4SPO0osI"/>
</p:tagLst>
</file>

<file path=ppt/tags/tag21.xml><?xml version="1.0" encoding="utf-8"?>
<p:tagLst xmlns:a="http://schemas.openxmlformats.org/drawingml/2006/main" xmlns:r="http://schemas.openxmlformats.org/officeDocument/2006/relationships" xmlns:p="http://schemas.openxmlformats.org/presentationml/2006/main">
  <p:tag name="DVSHAPEID" val="Hr6cp3SOnw3nVn9jZluPIw"/>
</p:tagLst>
</file>

<file path=ppt/tags/tag22.xml><?xml version="1.0" encoding="utf-8"?>
<p:tagLst xmlns:a="http://schemas.openxmlformats.org/drawingml/2006/main" xmlns:r="http://schemas.openxmlformats.org/officeDocument/2006/relationships" xmlns:p="http://schemas.openxmlformats.org/presentationml/2006/main">
  <p:tag name="DVSHAPEID" val="gSjinj7RLnkEYylDRruz3M"/>
</p:tagLst>
</file>

<file path=ppt/tags/tag23.xml><?xml version="1.0" encoding="utf-8"?>
<p:tagLst xmlns:a="http://schemas.openxmlformats.org/drawingml/2006/main" xmlns:r="http://schemas.openxmlformats.org/officeDocument/2006/relationships" xmlns:p="http://schemas.openxmlformats.org/presentationml/2006/main">
  <p:tag name="DVSHAPEID" val="DYaFgsKNQMIaadT6GyHwLG"/>
</p:tagLst>
</file>

<file path=ppt/tags/tag24.xml><?xml version="1.0" encoding="utf-8"?>
<p:tagLst xmlns:a="http://schemas.openxmlformats.org/drawingml/2006/main" xmlns:r="http://schemas.openxmlformats.org/officeDocument/2006/relationships" xmlns:p="http://schemas.openxmlformats.org/presentationml/2006/main">
  <p:tag name="DVSECTIONID" val="BLo6wjenHetBQfALuJgpUh"/>
</p:tagLst>
</file>

<file path=ppt/tags/tag25.xml><?xml version="1.0" encoding="utf-8"?>
<p:tagLst xmlns:a="http://schemas.openxmlformats.org/drawingml/2006/main" xmlns:r="http://schemas.openxmlformats.org/officeDocument/2006/relationships" xmlns:p="http://schemas.openxmlformats.org/presentationml/2006/main">
  <p:tag name="DVSHAPEID" val="mKBzQr6OrMRc1bfzfItVAw"/>
</p:tagLst>
</file>

<file path=ppt/tags/tag26.xml><?xml version="1.0" encoding="utf-8"?>
<p:tagLst xmlns:a="http://schemas.openxmlformats.org/drawingml/2006/main" xmlns:r="http://schemas.openxmlformats.org/officeDocument/2006/relationships" xmlns:p="http://schemas.openxmlformats.org/presentationml/2006/main">
  <p:tag name="DVSHAPEID" val="F3HkEJm8QhsbmZsfYBuR0H"/>
</p:tagLst>
</file>

<file path=ppt/tags/tag27.xml><?xml version="1.0" encoding="utf-8"?>
<p:tagLst xmlns:a="http://schemas.openxmlformats.org/drawingml/2006/main" xmlns:r="http://schemas.openxmlformats.org/officeDocument/2006/relationships" xmlns:p="http://schemas.openxmlformats.org/presentationml/2006/main">
  <p:tag name="DVSECTIONID" val="OntLc8IRuc1pgDSt0yhPiG"/>
</p:tagLst>
</file>

<file path=ppt/tags/tag28.xml><?xml version="1.0" encoding="utf-8"?>
<p:tagLst xmlns:a="http://schemas.openxmlformats.org/drawingml/2006/main" xmlns:r="http://schemas.openxmlformats.org/officeDocument/2006/relationships" xmlns:p="http://schemas.openxmlformats.org/presentationml/2006/main">
  <p:tag name="DVSHAPEID" val="xiZ90khb3mWmXyLYSLEoYF"/>
</p:tagLst>
</file>

<file path=ppt/tags/tag29.xml><?xml version="1.0" encoding="utf-8"?>
<p:tagLst xmlns:a="http://schemas.openxmlformats.org/drawingml/2006/main" xmlns:r="http://schemas.openxmlformats.org/officeDocument/2006/relationships" xmlns:p="http://schemas.openxmlformats.org/presentationml/2006/main">
  <p:tag name="DVSHAPEID" val="OgBDKm6cocJ04xkYft2lir"/>
</p:tagLst>
</file>

<file path=ppt/tags/tag3.xml><?xml version="1.0" encoding="utf-8"?>
<p:tagLst xmlns:a="http://schemas.openxmlformats.org/drawingml/2006/main" xmlns:r="http://schemas.openxmlformats.org/officeDocument/2006/relationships" xmlns:p="http://schemas.openxmlformats.org/presentationml/2006/main">
  <p:tag name="DVSHAPEID" val="Uo4SQpP3lf287d8I3euL1t"/>
</p:tagLst>
</file>

<file path=ppt/tags/tag30.xml><?xml version="1.0" encoding="utf-8"?>
<p:tagLst xmlns:a="http://schemas.openxmlformats.org/drawingml/2006/main" xmlns:r="http://schemas.openxmlformats.org/officeDocument/2006/relationships" xmlns:p="http://schemas.openxmlformats.org/presentationml/2006/main">
  <p:tag name="DVSHAPEID" val="nmobR0hdMIRSuIymzV4RYK"/>
</p:tagLst>
</file>

<file path=ppt/tags/tag31.xml><?xml version="1.0" encoding="utf-8"?>
<p:tagLst xmlns:a="http://schemas.openxmlformats.org/drawingml/2006/main" xmlns:r="http://schemas.openxmlformats.org/officeDocument/2006/relationships" xmlns:p="http://schemas.openxmlformats.org/presentationml/2006/main">
  <p:tag name="DVSECTIONID" val="Lts1MZRojKIpITE0vfEhTp"/>
</p:tagLst>
</file>

<file path=ppt/tags/tag32.xml><?xml version="1.0" encoding="utf-8"?>
<p:tagLst xmlns:a="http://schemas.openxmlformats.org/drawingml/2006/main" xmlns:r="http://schemas.openxmlformats.org/officeDocument/2006/relationships" xmlns:p="http://schemas.openxmlformats.org/presentationml/2006/main">
  <p:tag name="DVSHAPEID" val="gj2XiyyI6VdgNNLABd8btl"/>
</p:tagLst>
</file>

<file path=ppt/tags/tag33.xml><?xml version="1.0" encoding="utf-8"?>
<p:tagLst xmlns:a="http://schemas.openxmlformats.org/drawingml/2006/main" xmlns:r="http://schemas.openxmlformats.org/officeDocument/2006/relationships" xmlns:p="http://schemas.openxmlformats.org/presentationml/2006/main">
  <p:tag name="DVSHAPEID" val="p6yWYmVZVwefYeCjLQsGS9"/>
</p:tagLst>
</file>

<file path=ppt/tags/tag34.xml><?xml version="1.0" encoding="utf-8"?>
<p:tagLst xmlns:a="http://schemas.openxmlformats.org/drawingml/2006/main" xmlns:r="http://schemas.openxmlformats.org/officeDocument/2006/relationships" xmlns:p="http://schemas.openxmlformats.org/presentationml/2006/main">
  <p:tag name="DVSHAPEID" val="gO2QGDt8IlwVTVpmAbN7ZH"/>
</p:tagLst>
</file>

<file path=ppt/tags/tag35.xml><?xml version="1.0" encoding="utf-8"?>
<p:tagLst xmlns:a="http://schemas.openxmlformats.org/drawingml/2006/main" xmlns:r="http://schemas.openxmlformats.org/officeDocument/2006/relationships" xmlns:p="http://schemas.openxmlformats.org/presentationml/2006/main">
  <p:tag name="DVSECTIONID" val="9GFvB7rr1SeGckZK0dm0Jm"/>
</p:tagLst>
</file>

<file path=ppt/tags/tag36.xml><?xml version="1.0" encoding="utf-8"?>
<p:tagLst xmlns:a="http://schemas.openxmlformats.org/drawingml/2006/main" xmlns:r="http://schemas.openxmlformats.org/officeDocument/2006/relationships" xmlns:p="http://schemas.openxmlformats.org/presentationml/2006/main">
  <p:tag name="DVSHAPEID" val="A1dT8P9gtqeu6OInPrhTFO"/>
</p:tagLst>
</file>

<file path=ppt/tags/tag37.xml><?xml version="1.0" encoding="utf-8"?>
<p:tagLst xmlns:a="http://schemas.openxmlformats.org/drawingml/2006/main" xmlns:r="http://schemas.openxmlformats.org/officeDocument/2006/relationships" xmlns:p="http://schemas.openxmlformats.org/presentationml/2006/main">
  <p:tag name="DVSHAPEID" val="FfDGxd7NugwM0uoxqTDHHW"/>
</p:tagLst>
</file>

<file path=ppt/tags/tag4.xml><?xml version="1.0" encoding="utf-8"?>
<p:tagLst xmlns:a="http://schemas.openxmlformats.org/drawingml/2006/main" xmlns:r="http://schemas.openxmlformats.org/officeDocument/2006/relationships" xmlns:p="http://schemas.openxmlformats.org/presentationml/2006/main">
  <p:tag name="DVSHAPEID" val="JwsE9QrKB3YRZPghBVBMDE"/>
</p:tagLst>
</file>

<file path=ppt/tags/tag5.xml><?xml version="1.0" encoding="utf-8"?>
<p:tagLst xmlns:a="http://schemas.openxmlformats.org/drawingml/2006/main" xmlns:r="http://schemas.openxmlformats.org/officeDocument/2006/relationships" xmlns:p="http://schemas.openxmlformats.org/presentationml/2006/main">
  <p:tag name="DVSHAPEID" val="fAg125QGmbbrFxqcgYBBEY"/>
</p:tagLst>
</file>

<file path=ppt/tags/tag6.xml><?xml version="1.0" encoding="utf-8"?>
<p:tagLst xmlns:a="http://schemas.openxmlformats.org/drawingml/2006/main" xmlns:r="http://schemas.openxmlformats.org/officeDocument/2006/relationships" xmlns:p="http://schemas.openxmlformats.org/presentationml/2006/main">
  <p:tag name="DVSHAPEID" val="a7zRwGbzRySipOF1MiF4QX"/>
</p:tagLst>
</file>

<file path=ppt/tags/tag7.xml><?xml version="1.0" encoding="utf-8"?>
<p:tagLst xmlns:a="http://schemas.openxmlformats.org/drawingml/2006/main" xmlns:r="http://schemas.openxmlformats.org/officeDocument/2006/relationships" xmlns:p="http://schemas.openxmlformats.org/presentationml/2006/main">
  <p:tag name="DVSHAPEID" val="b3o6nnw17txHGwMIwLBGqS"/>
</p:tagLst>
</file>

<file path=ppt/tags/tag8.xml><?xml version="1.0" encoding="utf-8"?>
<p:tagLst xmlns:a="http://schemas.openxmlformats.org/drawingml/2006/main" xmlns:r="http://schemas.openxmlformats.org/officeDocument/2006/relationships" xmlns:p="http://schemas.openxmlformats.org/presentationml/2006/main">
  <p:tag name="DVSECTIONID" val="O3dfjJYGiVyePMm3t5dJ1H"/>
</p:tagLst>
</file>

<file path=ppt/tags/tag9.xml><?xml version="1.0" encoding="utf-8"?>
<p:tagLst xmlns:a="http://schemas.openxmlformats.org/drawingml/2006/main" xmlns:r="http://schemas.openxmlformats.org/officeDocument/2006/relationships" xmlns:p="http://schemas.openxmlformats.org/presentationml/2006/main">
  <p:tag name="DVSHAPEID" val="H5W5pLAga4Eymp6G2E5Ux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809</Words>
  <Application>Microsoft Office PowerPoint</Application>
  <PresentationFormat>Widescreen</PresentationFormat>
  <Paragraphs>123</Paragraphs>
  <Slides>21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Calibri Light</vt:lpstr>
      <vt:lpstr>Monotype Sorts</vt:lpstr>
      <vt:lpstr>Times New Roman</vt:lpstr>
      <vt:lpstr>Office Theme</vt:lpstr>
      <vt:lpstr>Clip</vt:lpstr>
      <vt:lpstr>Anatomy and Physiology of the ear</vt:lpstr>
      <vt:lpstr>Major Divisions of the Ear</vt:lpstr>
      <vt:lpstr>PowerPoint Presentation</vt:lpstr>
      <vt:lpstr>The Outer Ear Consists of: </vt:lpstr>
      <vt:lpstr>External Auditory Canal</vt:lpstr>
      <vt:lpstr>Outer Ear Functions </vt:lpstr>
      <vt:lpstr>Cerumen</vt:lpstr>
      <vt:lpstr>The Middle Ear: A cleft within the temporal bone</vt:lpstr>
      <vt:lpstr>PowerPoint Presentation</vt:lpstr>
      <vt:lpstr>Function of Middle Ear</vt:lpstr>
      <vt:lpstr>Middle Ear Functions</vt:lpstr>
      <vt:lpstr>Tympanic Membrane</vt:lpstr>
      <vt:lpstr>Eustachian Tube</vt:lpstr>
      <vt:lpstr>Transformer/Amplifier</vt:lpstr>
      <vt:lpstr>Middle Ear Muscles</vt:lpstr>
      <vt:lpstr>INNER EAR</vt:lpstr>
      <vt:lpstr>PowerPoint Presentation</vt:lpstr>
      <vt:lpstr>Cochlea</vt:lpstr>
      <vt:lpstr>Organ of Corti</vt:lpstr>
      <vt:lpstr>PowerPoint Presentation</vt:lpstr>
      <vt:lpstr>Assignments: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Physiology and Disorders of the Hearing</dc:title>
  <dc:creator>USER</dc:creator>
  <cp:lastModifiedBy>USER</cp:lastModifiedBy>
  <cp:revision>10</cp:revision>
  <dcterms:created xsi:type="dcterms:W3CDTF">2021-01-25T19:23:21Z</dcterms:created>
  <dcterms:modified xsi:type="dcterms:W3CDTF">2021-01-26T12:54:06Z</dcterms:modified>
</cp:coreProperties>
</file>