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4066" r:id="rId2"/>
  </p:sldMasterIdLst>
  <p:notesMasterIdLst>
    <p:notesMasterId r:id="rId45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H" initials="R" lastIdx="1" clrIdx="0">
    <p:extLst>
      <p:ext uri="{19B8F6BF-5375-455C-9EA6-DF929625EA0E}">
        <p15:presenceInfo xmlns:p15="http://schemas.microsoft.com/office/powerpoint/2012/main" userId="RIT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FFFFFF"/>
                </a:solidFill>
                <a:latin typeface="Corbel"/>
              </a:rPr>
              <a:t>Click to move the slide</a:t>
            </a: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0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307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08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09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4770325-87B8-4C36-BD1C-894E348E1933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54257DE-8703-41C7-B6DB-780DF3EFE829}" type="slidenum">
              <a:rPr lang="en-US" sz="1200" b="0" strike="noStrike" spc="-1">
                <a:latin typeface="Times New Roman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0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01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EE45039-510C-4250-BFD7-4577FC0063A6}" type="slidenum">
              <a:rPr lang="en-US" sz="1200" b="0" strike="noStrike" spc="-1">
                <a:latin typeface="Times New Roman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0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0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4F3F790-C795-4BA2-B847-EC7D42C136A9}" type="slidenum">
              <a:rPr lang="en-US" sz="1200" b="0" strike="noStrike" spc="-1">
                <a:latin typeface="Times New Roman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0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0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1321AF0-7057-42FD-9317-E5A0F0CB5266}" type="slidenum">
              <a:rPr lang="en-US" sz="1200" b="0" strike="noStrike" spc="-1">
                <a:latin typeface="Times New Roman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1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1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77810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0102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3101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2036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4682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6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1493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6775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9569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0677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555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2721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8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9755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0803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3051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E03C917-0FCC-483C-BB5B-46AC4F33A3E6}" type="slidenum">
              <a:rPr lang="en-US" sz="1200" b="0" strike="noStrike" spc="-1" smtClean="0">
                <a:solidFill>
                  <a:srgbClr val="FFFFFF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101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8115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93022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85800" y="3355920"/>
            <a:ext cx="8076960" cy="7755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08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50640"/>
          </a:xfrm>
          <a:prstGeom prst="rect">
            <a:avLst/>
          </a:prstGeom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Click to edit Master title style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1774080"/>
            <a:ext cx="4038120" cy="4623480"/>
          </a:xfrm>
          <a:prstGeom prst="rect">
            <a:avLst/>
          </a:prstGeom>
        </p:spPr>
        <p:txBody>
          <a:bodyPr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Click to edit Master text styles</a:t>
            </a:r>
          </a:p>
          <a:p>
            <a:pPr marL="731520" lvl="1" indent="-273960">
              <a:lnSpc>
                <a:spcPct val="100000"/>
              </a:lnSpc>
              <a:spcBef>
                <a:spcPts val="479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Corbel"/>
              </a:rPr>
              <a:t>Second level</a:t>
            </a:r>
          </a:p>
          <a:p>
            <a:pPr marL="996840" lvl="2" indent="-228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Third level</a:t>
            </a:r>
          </a:p>
          <a:p>
            <a:pPr marL="1216080" lvl="3" indent="-18252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Font typeface="Arial"/>
              <a:buChar char="▪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Fourth level</a:t>
            </a:r>
          </a:p>
          <a:p>
            <a:pPr marL="1426320" lvl="4" indent="-182520">
              <a:lnSpc>
                <a:spcPct val="100000"/>
              </a:lnSpc>
              <a:spcBef>
                <a:spcPts val="360"/>
              </a:spcBef>
              <a:buClr>
                <a:srgbClr val="7CCA62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Fifth level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648320" y="1774080"/>
            <a:ext cx="4038120" cy="4623480"/>
          </a:xfrm>
          <a:prstGeom prst="rect">
            <a:avLst/>
          </a:prstGeom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Click to edit Master text styles</a:t>
            </a:r>
          </a:p>
          <a:p>
            <a:pPr marL="731520" lvl="1" indent="-273960">
              <a:lnSpc>
                <a:spcPct val="100000"/>
              </a:lnSpc>
              <a:spcBef>
                <a:spcPts val="479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Corbel"/>
              </a:rPr>
              <a:t>Second level</a:t>
            </a:r>
          </a:p>
          <a:p>
            <a:pPr marL="996840" lvl="2" indent="-228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Third level</a:t>
            </a:r>
          </a:p>
          <a:p>
            <a:pPr marL="1216080" lvl="3" indent="-18252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Font typeface="Arial"/>
              <a:buChar char="▪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Fourth level</a:t>
            </a:r>
          </a:p>
          <a:p>
            <a:pPr marL="1426320" lvl="4" indent="-182520">
              <a:lnSpc>
                <a:spcPct val="100000"/>
              </a:lnSpc>
              <a:spcBef>
                <a:spcPts val="360"/>
              </a:spcBef>
              <a:buClr>
                <a:srgbClr val="7CCA62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Fifth level</a:t>
            </a:r>
          </a:p>
        </p:txBody>
      </p:sp>
      <p:sp>
        <p:nvSpPr>
          <p:cNvPr id="93" name="PlaceHolder 6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95" name="PlaceHolder 8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B1733D85-12D9-4D28-ADB6-381697DB780C}" type="slidenum">
              <a:rPr lang="en-US" sz="1200" b="0" strike="noStrike" spc="-1" smtClean="0">
                <a:solidFill>
                  <a:srgbClr val="454545"/>
                </a:solidFill>
                <a:latin typeface="Corbe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698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  <p:sldLayoutId id="2147484083" r:id="rId17"/>
    <p:sldLayoutId id="2147484084" r:id="rId18"/>
    <p:sldLayoutId id="2147484085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1203158" y="1110117"/>
            <a:ext cx="7279660" cy="1506474"/>
          </a:xfrm>
          <a:prstGeom prst="rect">
            <a:avLst/>
          </a:prstGeom>
          <a:noFill/>
          <a:ln>
            <a:noFill/>
          </a:ln>
        </p:spPr>
        <p:txBody>
          <a:bodyPr tIns="0" rIns="4572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1" strike="noStrike" spc="-1" dirty="0">
                <a:solidFill>
                  <a:schemeClr val="accent5">
                    <a:lumMod val="75000"/>
                  </a:schemeClr>
                </a:solidFill>
                <a:latin typeface="Corbel"/>
              </a:rPr>
              <a:t>HUMAN ANATOMY</a:t>
            </a:r>
            <a:endParaRPr lang="en-US" sz="6000" b="0" strike="noStrike" spc="-1" dirty="0">
              <a:solidFill>
                <a:schemeClr val="accent5">
                  <a:lumMod val="75000"/>
                </a:schemeClr>
              </a:solidFill>
              <a:latin typeface="Corbe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9A637D-CCED-48C7-93D9-FD3A67B47BEA}"/>
              </a:ext>
            </a:extLst>
          </p:cNvPr>
          <p:cNvSpPr txBox="1"/>
          <p:nvPr/>
        </p:nvSpPr>
        <p:spPr>
          <a:xfrm>
            <a:off x="2610854" y="2225841"/>
            <a:ext cx="321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9C666-9EB4-45A4-9712-879D950534F2}"/>
              </a:ext>
            </a:extLst>
          </p:cNvPr>
          <p:cNvSpPr txBox="1"/>
          <p:nvPr/>
        </p:nvSpPr>
        <p:spPr>
          <a:xfrm>
            <a:off x="4417440" y="5814948"/>
            <a:ext cx="377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HENDRITA MKIMBO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Anatomical Organization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0" name="TextShape 2"/>
          <p:cNvSpPr txBox="1"/>
          <p:nvPr/>
        </p:nvSpPr>
        <p:spPr>
          <a:xfrm>
            <a:off x="457200" y="1789228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Cells-smallest independent unit of life.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Tissues-a group of cells that perform a similar function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Organs-a group of two or more tissues that work together to perform a specific function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Organ Systems-combination of organs that work together to perform a similar function.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Organism-various organs form the entire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orbel"/>
              </a:rPr>
              <a:t>organisim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.</a:t>
            </a:r>
          </a:p>
        </p:txBody>
      </p:sp>
      <p:sp>
        <p:nvSpPr>
          <p:cNvPr id="351" name="TextShape 3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52" name="TextShape 4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7B089D96-A55F-4499-8B28-27E98A1134B5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Effect">
                      <p:stCondLst>
                        <p:cond delay="indefinite"/>
                      </p:stCondLst>
                      <p:childTnLst>
                        <p:par>
                          <p:cTn id="2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Effect">
                      <p:stCondLst>
                        <p:cond delay="indefinite"/>
                      </p:stCondLst>
                      <p:childTnLst>
                        <p:par>
                          <p:cTn id="2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" fill="hold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" fill="hold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2000"/>
                                        <p:tgtEl>
                                          <p:spTgt spid="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Organ Systems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60" name="TextShape 2"/>
          <p:cNvSpPr txBox="1"/>
          <p:nvPr/>
        </p:nvSpPr>
        <p:spPr>
          <a:xfrm>
            <a:off x="457200" y="152388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lnSpcReduction="10000"/>
          </a:bodyPr>
          <a:lstStyle/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Integument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Skeletal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Muscular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Nervous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Endocrine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Cardiovascular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Lymphatic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Respiratory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Digestive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Urinary</a:t>
            </a:r>
          </a:p>
          <a:p>
            <a:pPr marL="633240" indent="-514080">
              <a:lnSpc>
                <a:spcPct val="90000"/>
              </a:lnSpc>
              <a:buClr>
                <a:srgbClr val="0F6FC6"/>
              </a:buClr>
              <a:buSzPct val="80000"/>
              <a:buFont typeface="Corbel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Reproductive</a:t>
            </a:r>
          </a:p>
        </p:txBody>
      </p:sp>
      <p:sp>
        <p:nvSpPr>
          <p:cNvPr id="361" name="TextShape 3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62" name="TextShape 4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E053A20F-784D-4E71-AFB3-E3BAE17C43FF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898" fill="hold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898" fill="hold"/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Effect">
                      <p:stCondLst>
                        <p:cond delay="indefinite"/>
                      </p:stCondLst>
                      <p:childTnLst>
                        <p:par>
                          <p:cTn id="2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898" fill="hold"/>
                                        <p:tgtEl>
                                          <p:spTgt spid="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Effect">
                      <p:stCondLst>
                        <p:cond delay="indefinite"/>
                      </p:stCondLst>
                      <p:childTnLst>
                        <p:par>
                          <p:cTn id="3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898" fill="hold"/>
                                        <p:tgtEl>
                                          <p:spTgt spid="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Effect">
                      <p:stCondLst>
                        <p:cond delay="indefinite"/>
                      </p:stCondLst>
                      <p:childTnLst>
                        <p:par>
                          <p:cTn id="4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898" fill="hold"/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Effect">
                      <p:stCondLst>
                        <p:cond delay="indefinite"/>
                      </p:stCondLst>
                      <p:childTnLst>
                        <p:par>
                          <p:cTn id="5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898" fill="hold"/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Effect">
                      <p:stCondLst>
                        <p:cond delay="indefinite"/>
                      </p:stCondLst>
                      <p:childTnLst>
                        <p:par>
                          <p:cTn id="5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898" fill="hold"/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Effect">
                      <p:stCondLst>
                        <p:cond delay="indefinite"/>
                      </p:stCondLst>
                      <p:childTnLst>
                        <p:par>
                          <p:cTn id="6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0" dur="1000"/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898" fill="hold"/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Effect">
                      <p:stCondLst>
                        <p:cond delay="indefinite"/>
                      </p:stCondLst>
                      <p:childTnLst>
                        <p:par>
                          <p:cTn id="7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8" dur="1000"/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898" fill="hold"/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Effect">
                      <p:stCondLst>
                        <p:cond delay="indefinite"/>
                      </p:stCondLst>
                      <p:childTnLst>
                        <p:par>
                          <p:cTn id="8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6" dur="1000"/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898" fill="hold"/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Effect">
                      <p:stCondLst>
                        <p:cond delay="indefinite"/>
                      </p:stCondLst>
                      <p:childTnLst>
                        <p:par>
                          <p:cTn id="9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4" dur="1000"/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5" dur="1000" fill="hold"/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898" fill="hold"/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Integumentary System</a:t>
            </a:r>
          </a:p>
        </p:txBody>
      </p:sp>
      <p:sp>
        <p:nvSpPr>
          <p:cNvPr id="364" name="TextShape 2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Skin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Hair, nails</a:t>
            </a: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External covering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Protection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Synthesis of Vitamin D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Location of Sense receptors</a:t>
            </a:r>
          </a:p>
        </p:txBody>
      </p:sp>
      <p:sp>
        <p:nvSpPr>
          <p:cNvPr id="366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67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F63468CE-DFE9-4809-A75C-217A30D14A3B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12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Shape 1"/>
          <p:cNvSpPr txBox="1"/>
          <p:nvPr/>
        </p:nvSpPr>
        <p:spPr>
          <a:xfrm>
            <a:off x="685800" y="609480"/>
            <a:ext cx="4800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Skeletal System</a:t>
            </a:r>
          </a:p>
        </p:txBody>
      </p:sp>
      <p:sp>
        <p:nvSpPr>
          <p:cNvPr id="369" name="TextShape 2"/>
          <p:cNvSpPr txBox="1"/>
          <p:nvPr/>
        </p:nvSpPr>
        <p:spPr>
          <a:xfrm>
            <a:off x="685800" y="1523880"/>
            <a:ext cx="5866920" cy="5028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Bones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Joints and adjacent cartilages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Support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Protection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Movement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Blood cell production (red bone marrow)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Mineral storage (calcium and phosphorus)</a:t>
            </a:r>
          </a:p>
        </p:txBody>
      </p:sp>
      <p:sp>
        <p:nvSpPr>
          <p:cNvPr id="371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72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7C1BBBC9-CDD7-4058-9CA8-0F3D1B424C4D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13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Shape 1"/>
          <p:cNvSpPr txBox="1"/>
          <p:nvPr/>
        </p:nvSpPr>
        <p:spPr>
          <a:xfrm>
            <a:off x="685800" y="609480"/>
            <a:ext cx="5105160" cy="761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Muscular System</a:t>
            </a:r>
          </a:p>
        </p:txBody>
      </p:sp>
      <p:sp>
        <p:nvSpPr>
          <p:cNvPr id="374" name="TextShape 2"/>
          <p:cNvSpPr txBox="1"/>
          <p:nvPr/>
        </p:nvSpPr>
        <p:spPr>
          <a:xfrm>
            <a:off x="685800" y="1447920"/>
            <a:ext cx="5105160" cy="5028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Skeletal Muscles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Associated Connective Tissues (tendons)</a:t>
            </a: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Locomotion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Manipulation of the environment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Facial expression (communication)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Maintain posture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Produce heat</a:t>
            </a:r>
          </a:p>
        </p:txBody>
      </p:sp>
      <p:sp>
        <p:nvSpPr>
          <p:cNvPr id="376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77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5E25DBD-15E9-4852-9629-5C0B5F85ED10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14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Circulatory System</a:t>
            </a:r>
          </a:p>
        </p:txBody>
      </p:sp>
      <p:sp>
        <p:nvSpPr>
          <p:cNvPr id="379" name="TextShape 2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720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6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Cardiovascular System</a:t>
            </a:r>
          </a:p>
          <a:p>
            <a:pPr marL="743040" lvl="1" indent="-2854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Lymphatic System</a:t>
            </a:r>
          </a:p>
          <a:p>
            <a:pPr marL="343080" indent="-342720">
              <a:lnSpc>
                <a:spcPct val="90000"/>
              </a:lnSpc>
              <a:spcBef>
                <a:spcPts val="720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6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Transportation of materials</a:t>
            </a:r>
          </a:p>
          <a:p>
            <a:pPr marL="1143000" lvl="2" indent="-228240">
              <a:lnSpc>
                <a:spcPct val="90000"/>
              </a:lnSpc>
              <a:spcBef>
                <a:spcPts val="561"/>
              </a:spcBef>
              <a:buClr>
                <a:srgbClr val="3333CC"/>
              </a:buClr>
              <a:buFont typeface="Symbol" charset="2"/>
              <a:buChar char="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Within the body</a:t>
            </a:r>
          </a:p>
          <a:p>
            <a:pPr marL="1143000" lvl="2" indent="-228240">
              <a:lnSpc>
                <a:spcPct val="90000"/>
              </a:lnSpc>
              <a:spcBef>
                <a:spcPts val="561"/>
              </a:spcBef>
              <a:buClr>
                <a:srgbClr val="3333CC"/>
              </a:buClr>
              <a:buFont typeface="Symbol" charset="2"/>
              <a:buChar char="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To and from internal and external environments</a:t>
            </a:r>
          </a:p>
        </p:txBody>
      </p:sp>
      <p:sp>
        <p:nvSpPr>
          <p:cNvPr id="380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81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1FBD7E56-5352-41D6-89F5-38ECC0E3122D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15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Shape 1"/>
          <p:cNvSpPr txBox="1"/>
          <p:nvPr/>
        </p:nvSpPr>
        <p:spPr>
          <a:xfrm>
            <a:off x="609480" y="457200"/>
            <a:ext cx="495252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Cardiovascular System</a:t>
            </a:r>
          </a:p>
        </p:txBody>
      </p:sp>
      <p:sp>
        <p:nvSpPr>
          <p:cNvPr id="383" name="TextShape 2"/>
          <p:cNvSpPr txBox="1"/>
          <p:nvPr/>
        </p:nvSpPr>
        <p:spPr>
          <a:xfrm>
            <a:off x="685800" y="1752480"/>
            <a:ext cx="548604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Heart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Vessels</a:t>
            </a: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Transportation of blood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Blood contains O</a:t>
            </a:r>
            <a:r>
              <a:rPr lang="en-US" sz="2800" b="0" strike="noStrike" spc="-1" baseline="-25000">
                <a:solidFill>
                  <a:srgbClr val="000000"/>
                </a:solidFill>
                <a:latin typeface="AGaramond"/>
              </a:rPr>
              <a:t>2 </a:t>
            </a: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and</a:t>
            </a:r>
            <a:r>
              <a:rPr lang="en-US" sz="2800" b="0" strike="noStrike" spc="-1" baseline="-25000">
                <a:solidFill>
                  <a:srgbClr val="000000"/>
                </a:solidFill>
                <a:latin typeface="AGaramond"/>
              </a:rPr>
              <a:t> </a:t>
            </a: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</a:t>
            </a:r>
            <a:r>
              <a:rPr lang="en-US" sz="2800" b="0" strike="noStrike" spc="-1" baseline="-25000">
                <a:solidFill>
                  <a:srgbClr val="000000"/>
                </a:solidFill>
                <a:latin typeface="AGaramond"/>
              </a:rPr>
              <a:t>2, </a:t>
            </a: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nutrients, wastes, etc.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Blood composed of plasma and cells</a:t>
            </a:r>
          </a:p>
        </p:txBody>
      </p:sp>
      <p:sp>
        <p:nvSpPr>
          <p:cNvPr id="385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86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10363656-6DD8-4710-A74D-AF1C64E2F78F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16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extShape 1"/>
          <p:cNvSpPr txBox="1"/>
          <p:nvPr/>
        </p:nvSpPr>
        <p:spPr>
          <a:xfrm>
            <a:off x="685800" y="609480"/>
            <a:ext cx="52574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Lymphatic System</a:t>
            </a:r>
          </a:p>
        </p:txBody>
      </p:sp>
      <p:sp>
        <p:nvSpPr>
          <p:cNvPr id="388" name="TextShape 2"/>
          <p:cNvSpPr txBox="1"/>
          <p:nvPr/>
        </p:nvSpPr>
        <p:spPr>
          <a:xfrm>
            <a:off x="533520" y="1523880"/>
            <a:ext cx="5486040" cy="487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Lymphatic Organs (spleen, lymph nodes, thymus, etc.)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Lymphatic Vessels</a:t>
            </a: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Transportation of lymph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Lymph is derived from tissue fluid</a:t>
            </a:r>
          </a:p>
        </p:txBody>
      </p:sp>
      <p:sp>
        <p:nvSpPr>
          <p:cNvPr id="390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91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F69E37D-AB30-4C45-863F-A40EF854BBF7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17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Shape 1"/>
          <p:cNvSpPr txBox="1"/>
          <p:nvPr/>
        </p:nvSpPr>
        <p:spPr>
          <a:xfrm>
            <a:off x="685800" y="609480"/>
            <a:ext cx="487656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Immune System</a:t>
            </a:r>
          </a:p>
        </p:txBody>
      </p:sp>
      <p:sp>
        <p:nvSpPr>
          <p:cNvPr id="393" name="TextShape 2"/>
          <p:cNvSpPr txBox="1"/>
          <p:nvPr/>
        </p:nvSpPr>
        <p:spPr>
          <a:xfrm>
            <a:off x="685800" y="1676520"/>
            <a:ext cx="4800240" cy="487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Immune Organs (red bone marrow, thymus, etc.)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White blood cells (lymphocytes, macrophages, etc.)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Defense (Immune response)</a:t>
            </a:r>
          </a:p>
        </p:txBody>
      </p:sp>
      <p:sp>
        <p:nvSpPr>
          <p:cNvPr id="395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96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6E508508-01AB-4B35-815A-54F7A0BDF455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18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685800" y="609480"/>
            <a:ext cx="472392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Nervous System</a:t>
            </a:r>
          </a:p>
        </p:txBody>
      </p:sp>
      <p:sp>
        <p:nvSpPr>
          <p:cNvPr id="398" name="TextShape 2"/>
          <p:cNvSpPr txBox="1"/>
          <p:nvPr/>
        </p:nvSpPr>
        <p:spPr>
          <a:xfrm>
            <a:off x="609480" y="1600200"/>
            <a:ext cx="5333760" cy="4723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Brain, Spinal cord (CNS)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Nerves (PNS), sense receptors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Control system (fast, “hard wired”)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Response to external and internal environments</a:t>
            </a:r>
          </a:p>
        </p:txBody>
      </p:sp>
      <p:sp>
        <p:nvSpPr>
          <p:cNvPr id="400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01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593ED0AD-DC46-404F-8D85-AAF436F043DC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19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pc="-1" dirty="0">
                <a:solidFill>
                  <a:srgbClr val="0070D5"/>
                </a:solidFill>
                <a:latin typeface="Corbel"/>
              </a:rPr>
              <a:t>DEFINITION OF TERMS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457200" y="1775160"/>
            <a:ext cx="8229240" cy="2839043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119160">
              <a:lnSpc>
                <a:spcPct val="100000"/>
              </a:lnSpc>
              <a:buClr>
                <a:srgbClr val="0F6FC6"/>
              </a:buClr>
              <a:buSzPct val="80000"/>
            </a:pPr>
            <a:r>
              <a:rPr lang="en-US" sz="3200" spc="-1" dirty="0">
                <a:solidFill>
                  <a:srgbClr val="000000"/>
                </a:solidFill>
                <a:latin typeface="Corbel"/>
              </a:rPr>
              <a:t>ANATOMY:</a:t>
            </a:r>
          </a:p>
          <a:p>
            <a:pPr marL="119160">
              <a:lnSpc>
                <a:spcPct val="100000"/>
              </a:lnSpc>
              <a:buClr>
                <a:srgbClr val="0F6FC6"/>
              </a:buClr>
              <a:buSzPct val="80000"/>
            </a:pPr>
            <a:r>
              <a:rPr lang="en-US" sz="3200" spc="-1" dirty="0">
                <a:solidFill>
                  <a:srgbClr val="000000"/>
                </a:solidFill>
                <a:latin typeface="Corbel"/>
              </a:rPr>
              <a:t>The dissection of the body into parts and giving an accurate description of the parts.</a:t>
            </a:r>
          </a:p>
          <a:p>
            <a:pPr marL="119160">
              <a:lnSpc>
                <a:spcPct val="100000"/>
              </a:lnSpc>
              <a:buClr>
                <a:srgbClr val="0F6FC6"/>
              </a:buClr>
              <a:buSzPct val="80000"/>
            </a:pPr>
            <a:endParaRPr lang="en-US" sz="3200" spc="-1" dirty="0">
              <a:solidFill>
                <a:srgbClr val="000000"/>
              </a:solidFill>
              <a:latin typeface="Corbel"/>
            </a:endParaRPr>
          </a:p>
          <a:p>
            <a:pPr marL="119160">
              <a:lnSpc>
                <a:spcPct val="100000"/>
              </a:lnSpc>
              <a:buClr>
                <a:srgbClr val="0F6FC6"/>
              </a:buClr>
              <a:buSzPct val="80000"/>
            </a:pPr>
            <a:r>
              <a:rPr lang="en-US" sz="3200" spc="-1" dirty="0">
                <a:solidFill>
                  <a:srgbClr val="000000"/>
                </a:solidFill>
                <a:latin typeface="Corbel"/>
              </a:rPr>
              <a:t>HUMAN ANATOMY:</a:t>
            </a: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study of the structure of the human body and the physical relationships involved between body parts.</a:t>
            </a: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14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AE438550-8B06-4DF0-A122-8FEA53FA6372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Shape 1"/>
          <p:cNvSpPr txBox="1"/>
          <p:nvPr/>
        </p:nvSpPr>
        <p:spPr>
          <a:xfrm>
            <a:off x="685800" y="609480"/>
            <a:ext cx="52574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Endocrine System</a:t>
            </a:r>
          </a:p>
        </p:txBody>
      </p:sp>
      <p:sp>
        <p:nvSpPr>
          <p:cNvPr id="403" name="TextShape 2"/>
          <p:cNvSpPr txBox="1"/>
          <p:nvPr/>
        </p:nvSpPr>
        <p:spPr>
          <a:xfrm>
            <a:off x="685800" y="1523880"/>
            <a:ext cx="5562360" cy="5028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Glands that secrete hormones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E.g. pituitary, pancreas, thyroid</a:t>
            </a: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Control system (slow, “chemical”)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Regulates processes such as growth, reproduction and nutrient use</a:t>
            </a:r>
          </a:p>
        </p:txBody>
      </p:sp>
      <p:sp>
        <p:nvSpPr>
          <p:cNvPr id="405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06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9E3D7576-BB0A-46A7-B273-9A3EF43C1CB2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20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685800" y="609480"/>
            <a:ext cx="563832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Respiratory System</a:t>
            </a:r>
          </a:p>
        </p:txBody>
      </p:sp>
      <p:sp>
        <p:nvSpPr>
          <p:cNvPr id="408" name="TextShape 2"/>
          <p:cNvSpPr txBox="1"/>
          <p:nvPr/>
        </p:nvSpPr>
        <p:spPr>
          <a:xfrm>
            <a:off x="685800" y="1600200"/>
            <a:ext cx="5257440" cy="480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Lungs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Tubing ( trachea, bronchus, etc.)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Larynx (vocal cords)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Exchange of respiratory gases (O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Garamond"/>
              </a:rPr>
              <a:t>2</a:t>
            </a: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 and CO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Garamond"/>
              </a:rPr>
              <a:t>2</a:t>
            </a: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)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Between blood and atmosphere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Voice production</a:t>
            </a:r>
          </a:p>
        </p:txBody>
      </p:sp>
      <p:sp>
        <p:nvSpPr>
          <p:cNvPr id="410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11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615FF22D-6F29-498A-9A16-8CD772C05FFF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21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685800" y="609480"/>
            <a:ext cx="510516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Digestive System</a:t>
            </a:r>
          </a:p>
        </p:txBody>
      </p:sp>
      <p:sp>
        <p:nvSpPr>
          <p:cNvPr id="413" name="TextShape 2"/>
          <p:cNvSpPr txBox="1"/>
          <p:nvPr/>
        </p:nvSpPr>
        <p:spPr>
          <a:xfrm>
            <a:off x="685800" y="1523880"/>
            <a:ext cx="4876560" cy="4952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Alimentary canal (mouth, pharynx, esophagus, stomach, small intestine, large intestine)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Accessory structures(liver, salivary glands, etc.)</a:t>
            </a: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Break down food into small, absorbable pieces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Absorption of nutrients between blood and lumen</a:t>
            </a:r>
          </a:p>
          <a:p>
            <a:pPr marL="743040" lvl="1" indent="-28548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Eliminate waste</a:t>
            </a:r>
          </a:p>
        </p:txBody>
      </p:sp>
      <p:sp>
        <p:nvSpPr>
          <p:cNvPr id="415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16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19D027A7-A21A-4834-ADAD-8C6F8A712EAC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22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/>
          <p:cNvSpPr txBox="1"/>
          <p:nvPr/>
        </p:nvSpPr>
        <p:spPr>
          <a:xfrm>
            <a:off x="685800" y="609480"/>
            <a:ext cx="472392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Urinary System</a:t>
            </a:r>
          </a:p>
        </p:txBody>
      </p:sp>
      <p:sp>
        <p:nvSpPr>
          <p:cNvPr id="418" name="TextShape 2"/>
          <p:cNvSpPr txBox="1"/>
          <p:nvPr/>
        </p:nvSpPr>
        <p:spPr>
          <a:xfrm>
            <a:off x="685800" y="1523880"/>
            <a:ext cx="4876560" cy="4952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Kidneys, Ureters, Urinary bladder, Urethra</a:t>
            </a: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32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Eliminate waste (nitrogen) from blood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Between blood and external environment </a:t>
            </a: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Regulates water, electrolytes, acid/base</a:t>
            </a:r>
          </a:p>
        </p:txBody>
      </p:sp>
      <p:sp>
        <p:nvSpPr>
          <p:cNvPr id="420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21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7846EBE2-EE48-4C09-A423-59F46DE07410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23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TextShape 1"/>
          <p:cNvSpPr txBox="1"/>
          <p:nvPr/>
        </p:nvSpPr>
        <p:spPr>
          <a:xfrm>
            <a:off x="685800" y="609480"/>
            <a:ext cx="5943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Garamond"/>
              </a:rPr>
              <a:t>Reproductive System</a:t>
            </a:r>
          </a:p>
        </p:txBody>
      </p:sp>
      <p:sp>
        <p:nvSpPr>
          <p:cNvPr id="423" name="TextShape 2"/>
          <p:cNvSpPr txBox="1"/>
          <p:nvPr/>
        </p:nvSpPr>
        <p:spPr>
          <a:xfrm>
            <a:off x="685800" y="1600200"/>
            <a:ext cx="5257440" cy="5028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Components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Male Reproductive System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Female Reproductive System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33"/>
              </a:buClr>
              <a:buFont typeface="Wingdings" charset="2"/>
              <a:buChar char=""/>
            </a:pPr>
            <a:r>
              <a:rPr lang="en-US" sz="2800" b="0" strike="noStrike" spc="-1">
                <a:solidFill>
                  <a:srgbClr val="000000"/>
                </a:solidFill>
                <a:latin typeface="AGaramond"/>
              </a:rPr>
              <a:t>Function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Perpetuation of the species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Garamond"/>
              </a:rPr>
              <a:t>Hormones influence structure and function</a:t>
            </a:r>
          </a:p>
        </p:txBody>
      </p:sp>
      <p:sp>
        <p:nvSpPr>
          <p:cNvPr id="426" name="TextShape 3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Garamond"/>
              </a:rPr>
              <a:t>Introduction to Human Anatomy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27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F4896C18-35CC-4AD9-AA9A-A0B0A2E621C7}" type="slidenum">
              <a:rPr lang="en-US" sz="1400" b="0" strike="noStrike" spc="-1">
                <a:solidFill>
                  <a:srgbClr val="000000"/>
                </a:solidFill>
                <a:latin typeface="AGaramond"/>
              </a:rPr>
              <a:t>24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TextShape 1"/>
          <p:cNvSpPr txBox="1"/>
          <p:nvPr/>
        </p:nvSpPr>
        <p:spPr>
          <a:xfrm>
            <a:off x="749880" y="118800"/>
            <a:ext cx="8012880" cy="1636560"/>
          </a:xfrm>
          <a:prstGeom prst="rect">
            <a:avLst/>
          </a:prstGeom>
          <a:noFill/>
          <a:ln>
            <a:noFill/>
          </a:ln>
        </p:spPr>
        <p:txBody>
          <a:bodyPr t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Corbel"/>
              </a:rPr>
              <a:t>ANATOMICAL TERMINOLOGY</a:t>
            </a:r>
            <a:endParaRPr lang="en-US" sz="4400" b="0" strike="noStrike" spc="-1" dirty="0">
              <a:solidFill>
                <a:schemeClr val="accent5">
                  <a:lumMod val="50000"/>
                </a:schemeClr>
              </a:solidFill>
              <a:latin typeface="Corbel"/>
            </a:endParaRPr>
          </a:p>
        </p:txBody>
      </p:sp>
      <p:sp>
        <p:nvSpPr>
          <p:cNvPr id="429" name="TextShape 2"/>
          <p:cNvSpPr txBox="1"/>
          <p:nvPr/>
        </p:nvSpPr>
        <p:spPr>
          <a:xfrm>
            <a:off x="561060" y="2326107"/>
            <a:ext cx="8021880" cy="1199213"/>
          </a:xfrm>
          <a:prstGeom prst="rect">
            <a:avLst/>
          </a:prstGeom>
          <a:noFill/>
          <a:ln>
            <a:noFill/>
          </a:ln>
        </p:spPr>
        <p:txBody>
          <a:bodyPr lIns="146160" tIns="0" rIns="4572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0" strike="noStrike" spc="-1" dirty="0">
                <a:solidFill>
                  <a:srgbClr val="00B050"/>
                </a:solidFill>
                <a:latin typeface="Corbel"/>
              </a:rPr>
              <a:t>Definitions </a:t>
            </a:r>
          </a:p>
        </p:txBody>
      </p:sp>
      <p:sp>
        <p:nvSpPr>
          <p:cNvPr id="430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53A88B5F-8A72-4ADB-BF21-5EE04F2DDDFD}" type="slidenum">
              <a:rPr lang="en-US" sz="1200" b="0" strike="noStrike" spc="-1">
                <a:solidFill>
                  <a:srgbClr val="FFFFFF"/>
                </a:solidFill>
                <a:latin typeface="Corbel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1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TextShape 1"/>
          <p:cNvSpPr txBox="1"/>
          <p:nvPr/>
        </p:nvSpPr>
        <p:spPr>
          <a:xfrm>
            <a:off x="457200" y="1069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Anatomical position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33" name="TextShape 2"/>
          <p:cNvSpPr txBox="1"/>
          <p:nvPr/>
        </p:nvSpPr>
        <p:spPr>
          <a:xfrm>
            <a:off x="457200" y="1523880"/>
            <a:ext cx="8381520" cy="487656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89500"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All anatomical descriptions are expressed in relation to the anatomical position.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anatomical position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 refers to a person as if he were standing erect, with: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Head, eyes, and toes directed anteriorly (forward)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Upper limbs by the sides with the palms facing anteriorly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Lower limbs together with the feet directed anteriorly</a:t>
            </a:r>
          </a:p>
          <a:p>
            <a:pPr marL="731520" indent="-273960"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 dirty="0">
              <a:solidFill>
                <a:srgbClr val="000000"/>
              </a:solidFill>
              <a:latin typeface="Corbel"/>
            </a:endParaRPr>
          </a:p>
          <a:p>
            <a:pPr marL="731520" indent="-273960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* the body is upright, facing forwards (anteriorly), with the palms also anterior.</a:t>
            </a:r>
          </a:p>
        </p:txBody>
      </p:sp>
      <p:sp>
        <p:nvSpPr>
          <p:cNvPr id="434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DF2DC6F1-6D4C-4ABF-9577-DCB10D619207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5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Anatomical Planes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37" name="TextShape 2"/>
          <p:cNvSpPr txBox="1"/>
          <p:nvPr/>
        </p:nvSpPr>
        <p:spPr>
          <a:xfrm>
            <a:off x="457200" y="152388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AGaramond"/>
              </a:rPr>
              <a:t>A </a:t>
            </a:r>
            <a:r>
              <a:rPr lang="en-US" sz="3200" b="1" strike="noStrike" spc="-1" dirty="0">
                <a:solidFill>
                  <a:srgbClr val="990033"/>
                </a:solidFill>
                <a:latin typeface="AGaramond"/>
              </a:rPr>
              <a:t>plane</a:t>
            </a:r>
            <a:r>
              <a:rPr lang="en-US" sz="3200" b="0" strike="noStrike" spc="-1" dirty="0">
                <a:solidFill>
                  <a:srgbClr val="E2D700"/>
                </a:solidFill>
                <a:latin typeface="AGaramond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latin typeface="AGaramond"/>
              </a:rPr>
              <a:t>is an imaginary surface that slices the body into specific sections. </a:t>
            </a: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Anatomical descriptions are based on four anatomical planes that pass through the body in the anatomical position.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There are many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sagittal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,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frontal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, and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transverse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 planes but there is only one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median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 plane.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main use of anatomical planes is to describe sections and images of the body.</a:t>
            </a:r>
          </a:p>
        </p:txBody>
      </p:sp>
      <p:sp>
        <p:nvSpPr>
          <p:cNvPr id="438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FEC78D10-F1B0-4389-B833-1064A673B714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9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TextShape 1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41" name="TextShape 2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11844BFF-EA39-44BF-94DC-18DB056299BA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C721D7-1326-476E-8B3D-ABB780AE7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83" y="1046774"/>
            <a:ext cx="7230794" cy="44788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		Median plane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4" name="TextShape 2"/>
          <p:cNvSpPr txBox="1"/>
          <p:nvPr/>
        </p:nvSpPr>
        <p:spPr>
          <a:xfrm>
            <a:off x="787790" y="1237957"/>
            <a:ext cx="7898649" cy="4867421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Also called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median sagittal plane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 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It is the vertical plane passing longitudinally through the center of the body – dividing it into right and left halves.</a:t>
            </a: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5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DF9EAFCD-6ECB-4DC9-B20F-0F4CC962E6CE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29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6" name="CustomShape 4"/>
          <p:cNvSpPr/>
          <p:nvPr/>
        </p:nvSpPr>
        <p:spPr>
          <a:xfrm>
            <a:off x="3352680" y="3962520"/>
            <a:ext cx="2057040" cy="198072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7" name="Line 5"/>
          <p:cNvSpPr/>
          <p:nvPr/>
        </p:nvSpPr>
        <p:spPr>
          <a:xfrm>
            <a:off x="4381200" y="3962160"/>
            <a:ext cx="0" cy="1981440"/>
          </a:xfrm>
          <a:prstGeom prst="line">
            <a:avLst/>
          </a:prstGeom>
          <a:ln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8" name="TextShape 6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extShape 2"/>
          <p:cNvSpPr txBox="1"/>
          <p:nvPr/>
        </p:nvSpPr>
        <p:spPr>
          <a:xfrm>
            <a:off x="708840" y="424662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What prompted the study of human anatomy?</a:t>
            </a: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need to cope with injury, disease and death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generation of images for aesthetic, magical or religious purposes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 strong element of curiosity about the mysterious nature of human life and its mechanisms.</a:t>
            </a: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18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9F25239C-F08D-4CA2-BD33-1F5E99449E44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19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		Sagittal planes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0" name="TextShape 2"/>
          <p:cNvSpPr txBox="1"/>
          <p:nvPr/>
        </p:nvSpPr>
        <p:spPr>
          <a:xfrm>
            <a:off x="773722" y="1775160"/>
            <a:ext cx="7912717" cy="3514292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Are vertical planes passing through the body parallel to the median plane.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 point of reference indicating its position is usually indicated e.g. sagittal plane through the midpoint of the clavicle.</a:t>
            </a: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1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25391570-6D32-402D-A783-8AA8835FE439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52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	Frontal planes (Coronal planes)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4" name="TextShape 2"/>
          <p:cNvSpPr txBox="1"/>
          <p:nvPr/>
        </p:nvSpPr>
        <p:spPr>
          <a:xfrm>
            <a:off x="457200" y="1775160"/>
            <a:ext cx="8229240" cy="3373615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Are vertical planes passing through the body at right angles to the median plane, dividing it into anterior (front) and posterior (back) portions.</a:t>
            </a: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5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27241765-839B-4206-BA3F-AE479E60C7C5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56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Shape 1"/>
          <p:cNvSpPr txBox="1"/>
          <p:nvPr/>
        </p:nvSpPr>
        <p:spPr>
          <a:xfrm>
            <a:off x="914760" y="1069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Horizontal planes (transverse planes)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8" name="TextShape 2"/>
          <p:cNvSpPr txBox="1"/>
          <p:nvPr/>
        </p:nvSpPr>
        <p:spPr>
          <a:xfrm>
            <a:off x="803737" y="160560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94500"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Are planes passing through the body at right angles to the median and frontal planes.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 horizontal plane divides the body into upper and lower parts.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 reference point indicating its level, e.g. a horizontal plane through the umbilicus, is usually given.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Also referred to as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orbel"/>
              </a:rPr>
              <a:t>transaxial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 planes or simply axial planes by radiologists.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59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19B915D1-952E-4762-A53F-B5FFBB4A5CBD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60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relationship and comparison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2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Superior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(cranial) – Nearer to head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Inferior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(caudal) – Nearer to feet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Anterior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(ventral) – Nearer to front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Posterior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(dorsal) – nearer to back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Medial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Nearer to median plane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Lateral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Farther from median plane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Proximal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Nearer to trunk or point of origin (e.g. of a limb)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Distal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farther from trunk or point of origin (e.g. of a limb)</a:t>
            </a:r>
          </a:p>
        </p:txBody>
      </p:sp>
      <p:sp>
        <p:nvSpPr>
          <p:cNvPr id="463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153E551A-D513-4FAD-A8AB-BA9E626B1091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64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relationship and comparison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6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Superficial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nearer to or on surface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Deep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farther from surface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Dorsum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the superior or dorsal surface of hand or foot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Palm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the flat of the hand exclusive of the thumb and fingers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Sole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the inferior aspect or bottom of the foot</a:t>
            </a:r>
          </a:p>
          <a:p>
            <a:pPr marL="438840" indent="-319680"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7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45EFE8B5-7F64-4DD7-BDDC-FF02AEDFE55E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68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relationship and comparison…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70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Combined terms</a:t>
            </a:r>
            <a:endParaRPr lang="en-US" sz="32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Describe intermediate positional arrangements. E.g.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Inferomedial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– nearer to the feet and closer to the median plane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Superolateral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– nearer to the head and farther from the median plane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Posterolateral</a:t>
            </a:r>
            <a:endParaRPr lang="en-US" sz="2800" b="0" strike="noStrike" spc="-1">
              <a:solidFill>
                <a:srgbClr val="000000"/>
              </a:solidFill>
              <a:latin typeface="Corbel"/>
            </a:endParaRP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Anterosuperior , 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etc.</a:t>
            </a:r>
          </a:p>
        </p:txBody>
      </p:sp>
      <p:sp>
        <p:nvSpPr>
          <p:cNvPr id="471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ECD7A68F-BCA3-49C4-B2D1-B91D2E8318AE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72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laterality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74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Paired structures having right and left members such as the kidneys are </a:t>
            </a: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bilateral</a:t>
            </a:r>
            <a:endParaRPr lang="en-US" sz="32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Those occurring on one side only are </a:t>
            </a: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unilateral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Ipsilateral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means occurring on the same side of the body. E.g. the right thumb and right great toe are ipsilateral.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Contralateral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-  occurring  on the opposite side of the body.          </a:t>
            </a:r>
          </a:p>
        </p:txBody>
      </p:sp>
      <p:sp>
        <p:nvSpPr>
          <p:cNvPr id="475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0CDECC7D-7A24-4DCB-9E9A-8029F1B40779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76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movement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78" name="TextShape 2"/>
          <p:cNvSpPr txBox="1"/>
          <p:nvPr/>
        </p:nvSpPr>
        <p:spPr>
          <a:xfrm>
            <a:off x="457200" y="1447920"/>
            <a:ext cx="8229240" cy="510516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94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These describe movements of the limbs and other parts of the body.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Movements take place at joints. The movements are described as pairs of opposites.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Flexion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– bending of  a part or decreasing the angle between body parts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Extension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– straightening a part or increasing the angle between body parts.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Abduction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– moving away from the median plane of the body in the frontal plane.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Adduction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– moving toward the median plane of the body in the coronal plane.</a:t>
            </a:r>
          </a:p>
        </p:txBody>
      </p:sp>
      <p:sp>
        <p:nvSpPr>
          <p:cNvPr id="479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0D0F2209-B941-4EE3-8828-E73A8AF3A413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80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movement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82" name="TextShape 2"/>
          <p:cNvSpPr txBox="1"/>
          <p:nvPr/>
        </p:nvSpPr>
        <p:spPr>
          <a:xfrm>
            <a:off x="457200" y="152388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Rotation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moving a part of the body around its long axis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Medial rotation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turns the anterior surface medially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2800" b="1" strike="noStrike" spc="-1">
                <a:solidFill>
                  <a:srgbClr val="000000"/>
                </a:solidFill>
                <a:latin typeface="Corbel"/>
              </a:rPr>
              <a:t>Lateral rotation</a:t>
            </a:r>
            <a:r>
              <a:rPr lang="en-US" sz="2800" b="0" strike="noStrike" spc="-1">
                <a:solidFill>
                  <a:srgbClr val="000000"/>
                </a:solidFill>
                <a:latin typeface="Corbel"/>
              </a:rPr>
              <a:t> turns the anterior surface laterally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Circumduction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the circular movement of the limbs, or parts of them, combining in sequence the movements of flexion, extension, abduction, and adduction.</a:t>
            </a:r>
          </a:p>
          <a:p>
            <a:pPr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83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387CE307-DD23-4D5D-886C-F0C5B3EAC93F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84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movement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86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Pronation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a medial rotation of the forearm and hand so that the palm faces posteriorly.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Supination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a lateral rotation of the forearm and hand so that the palm faces anteriorly, as in the anatomical position.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Eversion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turning sole of foot outward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Inversion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– turning sole of foot inward</a:t>
            </a:r>
          </a:p>
        </p:txBody>
      </p:sp>
      <p:sp>
        <p:nvSpPr>
          <p:cNvPr id="487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1E6123F1-A3BF-41D9-9223-60D01E2AD313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39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88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808892" y="225858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			History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2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/>
          </a:bodyPr>
          <a:lstStyle/>
          <a:p>
            <a:pPr marL="438840" marR="0" lvl="0" indent="-3196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2" charset="2"/>
              <a:buChar char=""/>
              <a:tabLst/>
              <a:defRPr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first recorded school of anatomy was in </a:t>
            </a: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Alexandria.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</a:p>
          <a:p>
            <a:pPr marL="438840" marR="0" lvl="0" indent="-3196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2" charset="2"/>
              <a:buChar char=""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The most influential anatomist in the ancient world was </a:t>
            </a:r>
            <a:r>
              <a:rPr kumimoji="0" lang="en-US" sz="32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Galen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who studied anatomy in Alexandria.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endParaRPr lang="en-US" sz="3200" b="1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endParaRPr lang="en-US" sz="3200" b="1" strike="noStrike" spc="-1" dirty="0">
              <a:solidFill>
                <a:srgbClr val="000000"/>
              </a:solidFill>
              <a:latin typeface="Corbel"/>
            </a:endParaRPr>
          </a:p>
          <a:p>
            <a:pPr marL="119160">
              <a:lnSpc>
                <a:spcPct val="100000"/>
              </a:lnSpc>
              <a:buClr>
                <a:srgbClr val="0F6FC6"/>
              </a:buClr>
              <a:buSzPct val="80000"/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22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22EA6CCC-2332-4996-88BB-947938FDBD27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23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Terms of movement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90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Protrusion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(protraction) – to move anteriorly e.g. of jaw.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Retrusion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(retraction) – to move [the jaw] posteriorly.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Elevation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raises or moves a part superiorly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1" strike="noStrike" spc="-1">
                <a:solidFill>
                  <a:srgbClr val="000000"/>
                </a:solidFill>
                <a:latin typeface="Corbel"/>
              </a:rPr>
              <a:t>Depression</a:t>
            </a:r>
            <a:r>
              <a:rPr lang="en-US" sz="3200" b="0" strike="noStrike" spc="-1">
                <a:solidFill>
                  <a:srgbClr val="000000"/>
                </a:solidFill>
                <a:latin typeface="Corbel"/>
              </a:rPr>
              <a:t> lowers or moves a part inferiorly.</a:t>
            </a:r>
          </a:p>
        </p:txBody>
      </p:sp>
      <p:sp>
        <p:nvSpPr>
          <p:cNvPr id="491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CB631CEF-8C45-4DE0-A8B8-9E6A1F7CDD73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40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92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TextShape 1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96" name="TextShape 2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717D85B2-5850-45D7-856F-4D2A437ED03D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41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B2E57-A5F3-41DE-96B4-E7F2F2E84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11" y="522582"/>
            <a:ext cx="7526215" cy="58128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TextShape 1"/>
          <p:cNvSpPr txBox="1"/>
          <p:nvPr/>
        </p:nvSpPr>
        <p:spPr>
          <a:xfrm>
            <a:off x="2078502" y="5888104"/>
            <a:ext cx="5236698" cy="969896"/>
          </a:xfrm>
          <a:prstGeom prst="rect">
            <a:avLst/>
          </a:prstGeom>
          <a:noFill/>
          <a:ln>
            <a:noFill/>
          </a:ln>
        </p:spPr>
        <p:txBody>
          <a:bodyPr tIns="0" rIns="4572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700" b="1" strike="noStrike" spc="-1" dirty="0">
                <a:solidFill>
                  <a:srgbClr val="0070D5"/>
                </a:solidFill>
                <a:latin typeface="Corbel"/>
              </a:rPr>
              <a:t>Thank you</a:t>
            </a:r>
            <a:endParaRPr lang="en-US" sz="4700" b="0" strike="noStrike" spc="-1" dirty="0">
              <a:solidFill>
                <a:srgbClr val="FFFFFF"/>
              </a:solidFill>
              <a:latin typeface="Corbe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06E96D-B7F3-4E4C-A7E0-7C6B09F82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5" y="421152"/>
            <a:ext cx="7371470" cy="50652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B0C1BA50-2F80-43F3-844C-B556F264BDD5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27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4F022A23-1D13-4280-BA09-6F0AF2D52D62}"/>
              </a:ext>
            </a:extLst>
          </p:cNvPr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Types / divisions of anatomy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185F67A0-1AC0-46F1-9B6E-7478C60BA0F7}"/>
              </a:ext>
            </a:extLst>
          </p:cNvPr>
          <p:cNvSpPr txBox="1"/>
          <p:nvPr/>
        </p:nvSpPr>
        <p:spPr>
          <a:xfrm>
            <a:off x="708840" y="1100865"/>
            <a:ext cx="8229240" cy="4413669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118800"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5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600" b="0" strike="noStrike" spc="-1" dirty="0">
                <a:solidFill>
                  <a:srgbClr val="000000"/>
                </a:solidFill>
                <a:latin typeface="Corbel"/>
              </a:rPr>
              <a:t>Gross Anatomy</a:t>
            </a:r>
          </a:p>
          <a:p>
            <a:pPr marL="438840" indent="-319680">
              <a:lnSpc>
                <a:spcPct val="15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600" b="0" strike="noStrike" spc="-1" dirty="0">
                <a:solidFill>
                  <a:srgbClr val="000000"/>
                </a:solidFill>
                <a:latin typeface="Corbel"/>
              </a:rPr>
              <a:t>Microscopic Anatomy</a:t>
            </a:r>
          </a:p>
          <a:p>
            <a:pPr marL="438840" indent="-319680">
              <a:lnSpc>
                <a:spcPct val="15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600" b="0" strike="noStrike" spc="-1" dirty="0">
                <a:solidFill>
                  <a:srgbClr val="000000"/>
                </a:solidFill>
                <a:latin typeface="Corbel"/>
              </a:rPr>
              <a:t>Developmental Anatomy</a:t>
            </a:r>
          </a:p>
          <a:p>
            <a:pPr marL="438840" indent="-319680">
              <a:lnSpc>
                <a:spcPct val="15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600" b="0" strike="noStrike" spc="-1" dirty="0">
                <a:solidFill>
                  <a:srgbClr val="000000"/>
                </a:solidFill>
                <a:latin typeface="Corbel"/>
              </a:rPr>
              <a:t>Comparative Anatomy</a:t>
            </a:r>
          </a:p>
          <a:p>
            <a:pPr marL="438840" indent="-319680">
              <a:lnSpc>
                <a:spcPct val="15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endParaRPr lang="en-US" sz="36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en-US" sz="3600" b="0" strike="noStrike" spc="-1" dirty="0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Divisions of Anatomy</a:t>
            </a:r>
            <a:endParaRPr lang="en-US" sz="4500" b="0" strike="noStrike" spc="-1">
              <a:latin typeface="Arial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708840" y="101340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118800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Gross Anatomy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Structures that can be seen with the eye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Muscles, bones, various organs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Can be regional or systemic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334" name="TextShape 3"/>
          <p:cNvSpPr txBox="1"/>
          <p:nvPr/>
        </p:nvSpPr>
        <p:spPr>
          <a:xfrm>
            <a:off x="725843" y="2992375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118800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Corbel"/>
              </a:rPr>
              <a:t>Microscopic Anatomy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Structures that cannot be seen with the eye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Need to use a microscope (light or electron)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Cytology = study of cells</a:t>
            </a:r>
            <a:endParaRPr lang="en-US" sz="3200" b="0" strike="noStrike" spc="-1" dirty="0">
              <a:latin typeface="Arial"/>
            </a:endParaRP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Histology = study of tissues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335" name="TextShape 4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36" name="TextShape 5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00FBA297-E979-480D-B8AB-E7D5D8C3C435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7" dur="500"/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2" dur="500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7" dur="500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Effect">
                      <p:stCondLst>
                        <p:cond delay="indefinite"/>
                      </p:stCondLst>
                      <p:childTnLst>
                        <p:par>
                          <p:cTn id="3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2" dur="500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7" dur="500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Effect">
                      <p:stCondLst>
                        <p:cond delay="indefinite"/>
                      </p:stCondLst>
                      <p:childTnLst>
                        <p:par>
                          <p:cTn id="4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52" dur="500"/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extShape 1"/>
          <p:cNvSpPr txBox="1"/>
          <p:nvPr/>
        </p:nvSpPr>
        <p:spPr>
          <a:xfrm>
            <a:off x="708840" y="1069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 dirty="0">
                <a:solidFill>
                  <a:srgbClr val="0070D5"/>
                </a:solidFill>
                <a:latin typeface="Corbel"/>
              </a:rPr>
              <a:t>Developmental Anatomy</a:t>
            </a:r>
            <a:endParaRPr lang="en-US" sz="45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8" name="TextShape 2"/>
          <p:cNvSpPr txBox="1"/>
          <p:nvPr/>
        </p:nvSpPr>
        <p:spPr>
          <a:xfrm>
            <a:off x="457200" y="1209822"/>
            <a:ext cx="8381520" cy="5190618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/>
          </a:bodyPr>
          <a:lstStyle/>
          <a:p>
            <a:pPr marL="457560" lvl="1">
              <a:lnSpc>
                <a:spcPct val="100000"/>
              </a:lnSpc>
              <a:spcBef>
                <a:spcPts val="641"/>
              </a:spcBef>
              <a:buClr>
                <a:srgbClr val="009DD9"/>
              </a:buClr>
              <a:buSzPct val="90000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The study of anatomical changes in a life cycle (infancy to adulthood.)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2800" b="1" u="sng" spc="-1" dirty="0">
                <a:solidFill>
                  <a:srgbClr val="000000"/>
                </a:solidFill>
                <a:latin typeface="Corbel"/>
              </a:rPr>
              <a:t>TYPES OF DEVELOPMENTAL ANATOMY</a:t>
            </a:r>
            <a:endParaRPr lang="en-US" sz="2800" b="1" u="sng" strike="noStrike" spc="-1" dirty="0">
              <a:solidFill>
                <a:srgbClr val="000000"/>
              </a:solidFill>
              <a:latin typeface="Corbel"/>
            </a:endParaRPr>
          </a:p>
          <a:p>
            <a:pPr marL="731520" lvl="1" indent="-273960">
              <a:lnSpc>
                <a:spcPct val="100000"/>
              </a:lnSpc>
              <a:spcBef>
                <a:spcPts val="64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3200" b="0" strike="noStrike" spc="-1" dirty="0">
                <a:solidFill>
                  <a:srgbClr val="990033"/>
                </a:solidFill>
                <a:latin typeface="Corbel"/>
              </a:rPr>
              <a:t>Embryology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: </a:t>
            </a:r>
          </a:p>
          <a:p>
            <a:pPr marL="996840" lvl="2" indent="-22824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Font typeface="Arial"/>
              <a:buChar char="▪"/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The study of prenatal development (before birth)</a:t>
            </a:r>
          </a:p>
          <a:p>
            <a:pPr marL="731520" lvl="1" indent="-273960">
              <a:lnSpc>
                <a:spcPct val="100000"/>
              </a:lnSpc>
              <a:spcBef>
                <a:spcPts val="64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3200" b="0" strike="noStrike" spc="-1" dirty="0">
                <a:solidFill>
                  <a:srgbClr val="990033"/>
                </a:solidFill>
                <a:latin typeface="Corbel"/>
              </a:rPr>
              <a:t>Postnatal development</a:t>
            </a: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:</a:t>
            </a:r>
          </a:p>
          <a:p>
            <a:pPr marL="996840" lvl="2" indent="-22824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Font typeface="Arial"/>
              <a:buChar char="▪"/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The study of structures after birth</a:t>
            </a:r>
          </a:p>
          <a:p>
            <a:pPr marL="731520" lvl="1" indent="-273960">
              <a:lnSpc>
                <a:spcPct val="100000"/>
              </a:lnSpc>
              <a:spcBef>
                <a:spcPts val="64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lang="en-US" sz="3200" b="0" strike="noStrike" spc="-1" dirty="0">
                <a:solidFill>
                  <a:srgbClr val="990033"/>
                </a:solidFill>
                <a:latin typeface="Corbel"/>
              </a:rPr>
              <a:t>Ontogeny:</a:t>
            </a: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996840" lvl="2" indent="-22824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Font typeface="Arial"/>
              <a:buChar char="▪"/>
            </a:pPr>
            <a:r>
              <a:rPr lang="en-US" sz="2800" b="0" strike="noStrike" spc="-1" dirty="0">
                <a:solidFill>
                  <a:srgbClr val="000000"/>
                </a:solidFill>
                <a:latin typeface="Corbel"/>
              </a:rPr>
              <a:t>Total development of an individual</a:t>
            </a:r>
          </a:p>
        </p:txBody>
      </p:sp>
      <p:sp>
        <p:nvSpPr>
          <p:cNvPr id="339" name="TextShape 3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40" name="TextShape 4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708711D5-9B5E-4C31-BD3D-498D81CE6352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Comparative Anatomy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2" name="TextShape 2"/>
          <p:cNvSpPr txBox="1"/>
          <p:nvPr/>
        </p:nvSpPr>
        <p:spPr>
          <a:xfrm>
            <a:off x="457200" y="1280160"/>
            <a:ext cx="8229240" cy="5120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57560" lvl="1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</a:pPr>
            <a:r>
              <a:rPr lang="en-US" sz="3200" spc="-1" dirty="0">
                <a:solidFill>
                  <a:srgbClr val="000000"/>
                </a:solidFill>
                <a:latin typeface="+mj-lt"/>
              </a:rPr>
              <a:t>1.It is the c</a:t>
            </a:r>
            <a:r>
              <a:rPr lang="en-US" sz="3200" b="0" strike="noStrike" spc="-1" dirty="0">
                <a:solidFill>
                  <a:srgbClr val="000000"/>
                </a:solidFill>
                <a:latin typeface="+mj-lt"/>
              </a:rPr>
              <a:t>omparison of structures between organisms (similarities and differences)</a:t>
            </a:r>
          </a:p>
          <a:p>
            <a:pPr marL="457560" lvl="1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</a:pPr>
            <a:r>
              <a:rPr lang="en-US" sz="3200" spc="-1" dirty="0">
                <a:solidFill>
                  <a:srgbClr val="000000"/>
                </a:solidFill>
                <a:latin typeface="+mj-lt"/>
              </a:rPr>
              <a:t>2.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+mj-lt"/>
              </a:rPr>
              <a:t> Study of the similarities and differences in the structures of different species</a:t>
            </a:r>
            <a:endParaRPr lang="en-US" sz="3200" b="0" strike="noStrike" spc="-1" dirty="0">
              <a:solidFill>
                <a:srgbClr val="000000"/>
              </a:solidFill>
              <a:latin typeface="+mj-lt"/>
            </a:endParaRPr>
          </a:p>
          <a:p>
            <a:pPr marL="457560" lvl="1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</a:pPr>
            <a:r>
              <a:rPr lang="en-US" sz="3200" b="0" i="0" dirty="0" err="1">
                <a:solidFill>
                  <a:srgbClr val="202124"/>
                </a:solidFill>
                <a:effectLst/>
                <a:latin typeface="+mj-lt"/>
              </a:rPr>
              <a:t>e.</a:t>
            </a:r>
            <a:r>
              <a:rPr lang="en-US" sz="3200" dirty="0" err="1">
                <a:solidFill>
                  <a:srgbClr val="202124"/>
                </a:solidFill>
                <a:latin typeface="+mj-lt"/>
              </a:rPr>
              <a:t>g</a:t>
            </a:r>
            <a:r>
              <a:rPr lang="en-US" sz="3200" dirty="0">
                <a:solidFill>
                  <a:srgbClr val="202124"/>
                </a:solidFill>
                <a:latin typeface="+mj-lt"/>
              </a:rPr>
              <a:t>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+mj-lt"/>
              </a:rPr>
              <a:t>similar bone structures in forelimbs of cats, whales, bats, and humans. </a:t>
            </a:r>
            <a:endParaRPr lang="en-US" sz="3200" b="0" strike="noStrike" spc="-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43" name="TextShape 3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44" name="TextShape 4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E75600EF-2CDC-4A10-92F7-72352EBDDB65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500" b="1" strike="noStrike" spc="-1">
                <a:solidFill>
                  <a:srgbClr val="0070D5"/>
                </a:solidFill>
                <a:latin typeface="Corbel"/>
              </a:rPr>
              <a:t>Ways to Study Anatomy</a:t>
            </a:r>
            <a:endParaRPr lang="en-US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6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Regional Anatomy – study one region of the body at a time</a:t>
            </a:r>
          </a:p>
          <a:p>
            <a:pPr marL="438840" indent="-31968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000000"/>
                </a:solidFill>
                <a:latin typeface="Corbel"/>
              </a:rPr>
              <a:t>Systemic Anatomy – study one body system at a time.  </a:t>
            </a:r>
            <a:r>
              <a:rPr lang="en-US" sz="3200" spc="-1" dirty="0" err="1">
                <a:solidFill>
                  <a:srgbClr val="000000"/>
                </a:solidFill>
                <a:latin typeface="Corbel"/>
              </a:rPr>
              <a:t>i.e</a:t>
            </a:r>
            <a:r>
              <a:rPr lang="en-US" sz="3200" spc="-1" dirty="0">
                <a:solidFill>
                  <a:srgbClr val="000000"/>
                </a:solidFill>
                <a:latin typeface="Corbel"/>
              </a:rPr>
              <a:t> digestive system.</a:t>
            </a:r>
            <a:endParaRPr lang="en-US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7" name="TextShape 3"/>
          <p:cNvSpPr txBox="1"/>
          <p:nvPr/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454545"/>
                </a:solidFill>
                <a:latin typeface="Corbel"/>
              </a:rPr>
              <a:t>Introduction to Human Anatomy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48" name="TextShape 4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ED02C15E-A6C7-4B47-B042-01AEC9B5FD6F}" type="slidenum">
              <a:rPr lang="en-US" sz="1200" b="0" strike="noStrike" spc="-1">
                <a:solidFill>
                  <a:srgbClr val="454545"/>
                </a:solidFill>
                <a:latin typeface="Corbel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666</TotalTime>
  <Words>1776</Words>
  <Application>Microsoft Office PowerPoint</Application>
  <PresentationFormat>On-screen Show (4:3)</PresentationFormat>
  <Paragraphs>331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AGaramond</vt:lpstr>
      <vt:lpstr>Arial</vt:lpstr>
      <vt:lpstr>Corbel</vt:lpstr>
      <vt:lpstr>Symbol</vt:lpstr>
      <vt:lpstr>Times New Roman</vt:lpstr>
      <vt:lpstr>Wingdings</vt:lpstr>
      <vt:lpstr>Wingdings 2</vt:lpstr>
      <vt:lpstr>Wingdings 3</vt:lpstr>
      <vt:lpstr>Office Theme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</dc:title>
  <dc:subject/>
  <dc:creator>user</dc:creator>
  <dc:description/>
  <cp:lastModifiedBy>RITAH</cp:lastModifiedBy>
  <cp:revision>79</cp:revision>
  <dcterms:created xsi:type="dcterms:W3CDTF">2010-09-28T16:23:51Z</dcterms:created>
  <dcterms:modified xsi:type="dcterms:W3CDTF">2021-01-26T06:37:50Z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45</vt:i4>
  </property>
</Properties>
</file>