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  <p:sldMasterId id="2147484066" r:id="rId2"/>
  </p:sldMasterIdLst>
  <p:notesMasterIdLst>
    <p:notesMasterId r:id="rId45"/>
  </p:notesMasterIdLst>
  <p:sldIdLst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TAH" initials="R" lastIdx="1" clrIdx="0">
    <p:extLst>
      <p:ext uri="{19B8F6BF-5375-455C-9EA6-DF929625EA0E}">
        <p15:presenceInfo xmlns:p15="http://schemas.microsoft.com/office/powerpoint/2012/main" userId="RITA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commentAuthors" Target="commentAuthor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FFFFFF"/>
                </a:solidFill>
                <a:latin typeface="Corbel"/>
              </a:rPr>
              <a:t>Click to move the slide</a:t>
            </a:r>
          </a:p>
        </p:txBody>
      </p:sp>
      <p:sp>
        <p:nvSpPr>
          <p:cNvPr id="305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30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307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308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309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24770325-87B8-4C36-BD1C-894E348E1933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E54257DE-8703-41C7-B6DB-780DF3EFE829}" type="slidenum">
              <a:rPr lang="en-US" sz="1200" b="0" strike="noStrike" spc="-1">
                <a:latin typeface="Times New Roman"/>
              </a:rPr>
              <a:t>6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500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501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4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9EE45039-510C-4250-BFD7-4577FC0063A6}" type="slidenum">
              <a:rPr lang="en-US" sz="1200" b="0" strike="noStrike" spc="-1">
                <a:latin typeface="Times New Roman"/>
              </a:rPr>
              <a:t>9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503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504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24F3F790-C795-4BA2-B847-EC7D42C136A9}" type="slidenum">
              <a:rPr lang="en-US" sz="1200" b="0" strike="noStrike" spc="-1">
                <a:latin typeface="Times New Roman"/>
              </a:rPr>
              <a:t>10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506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507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21321AF0-7057-42FD-9317-E5A0F0CB5266}" type="slidenum">
              <a:rPr lang="en-US" sz="1200" b="0" strike="noStrike" spc="-1">
                <a:latin typeface="Times New Roman"/>
              </a:rPr>
              <a:t>11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51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513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85800" y="3355920"/>
            <a:ext cx="8076960" cy="1672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685800" y="3355920"/>
            <a:ext cx="8076960" cy="1672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685800" y="3355920"/>
            <a:ext cx="8076960" cy="1672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3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3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FFFFFF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pPr algn="r">
              <a:lnSpc>
                <a:spcPct val="100000"/>
              </a:lnSpc>
            </a:pPr>
            <a:fld id="{4E03C917-0FCC-483C-BB5B-46AC4F33A3E6}" type="slidenum">
              <a:rPr lang="en-US" sz="1200" b="0" strike="noStrike" spc="-1" smtClean="0">
                <a:solidFill>
                  <a:srgbClr val="FFFFFF"/>
                </a:solidFill>
                <a:latin typeface="Corbel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4778100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FFFFFF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pPr algn="r">
              <a:lnSpc>
                <a:spcPct val="100000"/>
              </a:lnSpc>
            </a:pPr>
            <a:fld id="{4E03C917-0FCC-483C-BB5B-46AC4F33A3E6}" type="slidenum">
              <a:rPr lang="en-US" sz="1200" b="0" strike="noStrike" spc="-1" smtClean="0">
                <a:solidFill>
                  <a:srgbClr val="FFFFFF"/>
                </a:solidFill>
                <a:latin typeface="Corbel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801024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FFFFFF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pPr algn="r">
              <a:lnSpc>
                <a:spcPct val="100000"/>
              </a:lnSpc>
            </a:pPr>
            <a:fld id="{4E03C917-0FCC-483C-BB5B-46AC4F33A3E6}" type="slidenum">
              <a:rPr lang="en-US" sz="1200" b="0" strike="noStrike" spc="-1" smtClean="0">
                <a:solidFill>
                  <a:srgbClr val="FFFFFF"/>
                </a:solidFill>
                <a:latin typeface="Corbel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231012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FFFFFF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4E03C917-0FCC-483C-BB5B-46AC4F33A3E6}" type="slidenum">
              <a:rPr lang="en-US" sz="1200" b="0" strike="noStrike" spc="-1" smtClean="0">
                <a:solidFill>
                  <a:srgbClr val="FFFFFF"/>
                </a:solidFill>
                <a:latin typeface="Corbel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20367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FFFFFF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4E03C917-0FCC-483C-BB5B-46AC4F33A3E6}" type="slidenum">
              <a:rPr lang="en-US" sz="1200" b="0" strike="noStrike" spc="-1" smtClean="0">
                <a:solidFill>
                  <a:srgbClr val="FFFFFF"/>
                </a:solidFill>
                <a:latin typeface="Corbel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746822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563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FFFFFF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4E03C917-0FCC-483C-BB5B-46AC4F33A3E6}" type="slidenum">
              <a:rPr lang="en-US" sz="1200" b="0" strike="noStrike" spc="-1" smtClean="0">
                <a:solidFill>
                  <a:srgbClr val="FFFFFF"/>
                </a:solidFill>
                <a:latin typeface="Corbel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414933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85800" y="3355920"/>
            <a:ext cx="8076960" cy="1672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FFFFFF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4E03C917-0FCC-483C-BB5B-46AC4F33A3E6}" type="slidenum">
              <a:rPr lang="en-US" sz="1200" b="0" strike="noStrike" spc="-1" smtClean="0">
                <a:solidFill>
                  <a:srgbClr val="FFFFFF"/>
                </a:solidFill>
                <a:latin typeface="Corbel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067757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FFFFFF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4E03C917-0FCC-483C-BB5B-46AC4F33A3E6}" type="slidenum">
              <a:rPr lang="en-US" sz="1200" b="0" strike="noStrike" spc="-1" smtClean="0">
                <a:solidFill>
                  <a:srgbClr val="FFFFFF"/>
                </a:solidFill>
                <a:latin typeface="Corbel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495698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1733D85-12D9-4D28-ADB6-381697DB780C}" type="slidenum">
              <a:rPr lang="en-US" sz="1200" b="0" strike="noStrike" spc="-1" smtClean="0">
                <a:solidFill>
                  <a:srgbClr val="454545"/>
                </a:solidFill>
                <a:latin typeface="Corbel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406778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1733D85-12D9-4D28-ADB6-381697DB780C}" type="slidenum">
              <a:rPr lang="en-US" sz="1200" b="0" strike="noStrike" spc="-1" smtClean="0">
                <a:solidFill>
                  <a:srgbClr val="454545"/>
                </a:solidFill>
                <a:latin typeface="Corbel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15550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1733D85-12D9-4D28-ADB6-381697DB780C}" type="slidenum">
              <a:rPr lang="en-US" sz="1200" b="0" strike="noStrike" spc="-1" smtClean="0">
                <a:solidFill>
                  <a:srgbClr val="454545"/>
                </a:solidFill>
                <a:latin typeface="Corbel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127212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1733D85-12D9-4D28-ADB6-381697DB780C}" type="slidenum">
              <a:rPr lang="en-US" sz="1200" b="0" strike="noStrike" spc="-1" smtClean="0">
                <a:solidFill>
                  <a:srgbClr val="454545"/>
                </a:solidFill>
                <a:latin typeface="Corbel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383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1733D85-12D9-4D28-ADB6-381697DB780C}" type="slidenum">
              <a:rPr lang="en-US" sz="1200" b="0" strike="noStrike" spc="-1" smtClean="0">
                <a:solidFill>
                  <a:srgbClr val="454545"/>
                </a:solidFill>
                <a:latin typeface="Corbel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097554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1733D85-12D9-4D28-ADB6-381697DB780C}" type="slidenum">
              <a:rPr lang="en-US" sz="1200" b="0" strike="noStrike" spc="-1" smtClean="0">
                <a:solidFill>
                  <a:srgbClr val="454545"/>
                </a:solidFill>
                <a:latin typeface="Corbel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108036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FFFFFF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4E03C917-0FCC-483C-BB5B-46AC4F33A3E6}" type="slidenum">
              <a:rPr lang="en-US" sz="1200" b="0" strike="noStrike" spc="-1" smtClean="0">
                <a:solidFill>
                  <a:srgbClr val="FFFFFF"/>
                </a:solidFill>
                <a:latin typeface="Corbel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3051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FFFFFF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4E03C917-0FCC-483C-BB5B-46AC4F33A3E6}" type="slidenum">
              <a:rPr lang="en-US" sz="1200" b="0" strike="noStrike" spc="-1" smtClean="0">
                <a:solidFill>
                  <a:srgbClr val="FFFFFF"/>
                </a:solidFill>
                <a:latin typeface="Corbel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210153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85800" y="3355920"/>
            <a:ext cx="8076960" cy="1672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3355920"/>
            <a:ext cx="8076960" cy="1672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181158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title"/>
          </p:nvPr>
        </p:nvSpPr>
        <p:spPr>
          <a:xfrm>
            <a:off x="685800" y="3355920"/>
            <a:ext cx="8076960" cy="1672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2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2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42930226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85800" y="3355920"/>
            <a:ext cx="8076960" cy="1672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85800" y="3355920"/>
            <a:ext cx="8076960" cy="1672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orbe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subTitle"/>
          </p:nvPr>
        </p:nvSpPr>
        <p:spPr>
          <a:xfrm>
            <a:off x="685800" y="3355920"/>
            <a:ext cx="8076960" cy="7755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85800" y="3355920"/>
            <a:ext cx="8076960" cy="1672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85800" y="3355920"/>
            <a:ext cx="8076960" cy="1672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85800" y="3355920"/>
            <a:ext cx="8076960" cy="1672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Corbe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0" y="1436040"/>
            <a:ext cx="9143640" cy="4536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08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CustomShape 2"/>
          <p:cNvSpPr/>
          <p:nvPr/>
        </p:nvSpPr>
        <p:spPr>
          <a:xfrm>
            <a:off x="0" y="0"/>
            <a:ext cx="9143640" cy="143352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PlaceHolder 3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1250640"/>
          </a:xfrm>
          <a:prstGeom prst="rect">
            <a:avLst/>
          </a:prstGeom>
        </p:spPr>
        <p:txBody>
          <a:bodyPr tIns="45000" rIns="4572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500" b="1" strike="noStrike" spc="-1">
                <a:solidFill>
                  <a:srgbClr val="0070D5"/>
                </a:solidFill>
                <a:latin typeface="Corbel"/>
              </a:rPr>
              <a:t>Click to edit Master title style</a:t>
            </a:r>
            <a:endParaRPr lang="en-US" sz="45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457200" y="1774080"/>
            <a:ext cx="4038120" cy="4623480"/>
          </a:xfrm>
          <a:prstGeom prst="rect">
            <a:avLst/>
          </a:prstGeom>
        </p:spPr>
        <p:txBody>
          <a:bodyPr tIns="91440" rIns="90000" bIns="45000">
            <a:noAutofit/>
          </a:bodyPr>
          <a:lstStyle/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2800" b="0" strike="noStrike" spc="-1">
                <a:solidFill>
                  <a:srgbClr val="000000"/>
                </a:solidFill>
                <a:latin typeface="Corbel"/>
              </a:rPr>
              <a:t>Click to edit Master text styles</a:t>
            </a:r>
          </a:p>
          <a:p>
            <a:pPr marL="731520" lvl="1" indent="-273960">
              <a:lnSpc>
                <a:spcPct val="100000"/>
              </a:lnSpc>
              <a:spcBef>
                <a:spcPts val="479"/>
              </a:spcBef>
              <a:buClr>
                <a:srgbClr val="009DD9"/>
              </a:buClr>
              <a:buSzPct val="90000"/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Corbel"/>
              </a:rPr>
              <a:t>Second level</a:t>
            </a:r>
          </a:p>
          <a:p>
            <a:pPr marL="996840" lvl="2" indent="-228240">
              <a:lnSpc>
                <a:spcPct val="100000"/>
              </a:lnSpc>
              <a:spcBef>
                <a:spcPts val="400"/>
              </a:spcBef>
              <a:buClr>
                <a:srgbClr val="0BD0D9"/>
              </a:buClr>
              <a:buFont typeface="Arial"/>
              <a:buChar char="▪"/>
            </a:pPr>
            <a:r>
              <a:rPr lang="en-US" sz="2000" b="0" strike="noStrike" spc="-1">
                <a:solidFill>
                  <a:srgbClr val="000000"/>
                </a:solidFill>
                <a:latin typeface="Corbel"/>
              </a:rPr>
              <a:t>Third level</a:t>
            </a:r>
          </a:p>
          <a:p>
            <a:pPr marL="1216080" lvl="3" indent="-182520">
              <a:lnSpc>
                <a:spcPct val="100000"/>
              </a:lnSpc>
              <a:spcBef>
                <a:spcPts val="360"/>
              </a:spcBef>
              <a:buClr>
                <a:srgbClr val="10CF9B"/>
              </a:buClr>
              <a:buFont typeface="Arial"/>
              <a:buChar char="▪"/>
            </a:pPr>
            <a:r>
              <a:rPr lang="en-US" sz="1800" b="0" strike="noStrike" spc="-1">
                <a:solidFill>
                  <a:srgbClr val="000000"/>
                </a:solidFill>
                <a:latin typeface="Corbel"/>
              </a:rPr>
              <a:t>Fourth level</a:t>
            </a:r>
          </a:p>
          <a:p>
            <a:pPr marL="1426320" lvl="4" indent="-182520">
              <a:lnSpc>
                <a:spcPct val="100000"/>
              </a:lnSpc>
              <a:spcBef>
                <a:spcPts val="360"/>
              </a:spcBef>
              <a:buClr>
                <a:srgbClr val="7CCA62"/>
              </a:buClr>
              <a:buFont typeface="Wingdings 3" charset="2"/>
              <a:buChar char=""/>
            </a:pPr>
            <a:r>
              <a:rPr lang="en-US" sz="1800" b="0" strike="noStrike" spc="-1">
                <a:solidFill>
                  <a:srgbClr val="000000"/>
                </a:solidFill>
                <a:latin typeface="Corbel"/>
              </a:rPr>
              <a:t>Fifth level</a:t>
            </a:r>
          </a:p>
        </p:txBody>
      </p:sp>
      <p:sp>
        <p:nvSpPr>
          <p:cNvPr id="92" name="PlaceHolder 5"/>
          <p:cNvSpPr>
            <a:spLocks noGrp="1"/>
          </p:cNvSpPr>
          <p:nvPr>
            <p:ph type="body"/>
          </p:nvPr>
        </p:nvSpPr>
        <p:spPr>
          <a:xfrm>
            <a:off x="4648320" y="1774080"/>
            <a:ext cx="4038120" cy="4623480"/>
          </a:xfrm>
          <a:prstGeom prst="rect">
            <a:avLst/>
          </a:prstGeom>
        </p:spPr>
        <p:txBody>
          <a:bodyPr lIns="54720" tIns="91440" rIns="90000" bIns="45000">
            <a:noAutofit/>
          </a:bodyPr>
          <a:lstStyle/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2800" b="0" strike="noStrike" spc="-1">
                <a:solidFill>
                  <a:srgbClr val="000000"/>
                </a:solidFill>
                <a:latin typeface="Corbel"/>
              </a:rPr>
              <a:t>Click to edit Master text styles</a:t>
            </a:r>
          </a:p>
          <a:p>
            <a:pPr marL="731520" lvl="1" indent="-273960">
              <a:lnSpc>
                <a:spcPct val="100000"/>
              </a:lnSpc>
              <a:spcBef>
                <a:spcPts val="479"/>
              </a:spcBef>
              <a:buClr>
                <a:srgbClr val="009DD9"/>
              </a:buClr>
              <a:buSzPct val="90000"/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Corbel"/>
              </a:rPr>
              <a:t>Second level</a:t>
            </a:r>
          </a:p>
          <a:p>
            <a:pPr marL="996840" lvl="2" indent="-228240">
              <a:lnSpc>
                <a:spcPct val="100000"/>
              </a:lnSpc>
              <a:spcBef>
                <a:spcPts val="400"/>
              </a:spcBef>
              <a:buClr>
                <a:srgbClr val="0BD0D9"/>
              </a:buClr>
              <a:buFont typeface="Arial"/>
              <a:buChar char="▪"/>
            </a:pPr>
            <a:r>
              <a:rPr lang="en-US" sz="2000" b="0" strike="noStrike" spc="-1">
                <a:solidFill>
                  <a:srgbClr val="000000"/>
                </a:solidFill>
                <a:latin typeface="Corbel"/>
              </a:rPr>
              <a:t>Third level</a:t>
            </a:r>
          </a:p>
          <a:p>
            <a:pPr marL="1216080" lvl="3" indent="-182520">
              <a:lnSpc>
                <a:spcPct val="100000"/>
              </a:lnSpc>
              <a:spcBef>
                <a:spcPts val="360"/>
              </a:spcBef>
              <a:buClr>
                <a:srgbClr val="10CF9B"/>
              </a:buClr>
              <a:buFont typeface="Arial"/>
              <a:buChar char="▪"/>
            </a:pPr>
            <a:r>
              <a:rPr lang="en-US" sz="1800" b="0" strike="noStrike" spc="-1">
                <a:solidFill>
                  <a:srgbClr val="000000"/>
                </a:solidFill>
                <a:latin typeface="Corbel"/>
              </a:rPr>
              <a:t>Fourth level</a:t>
            </a:r>
          </a:p>
          <a:p>
            <a:pPr marL="1426320" lvl="4" indent="-182520">
              <a:lnSpc>
                <a:spcPct val="100000"/>
              </a:lnSpc>
              <a:spcBef>
                <a:spcPts val="360"/>
              </a:spcBef>
              <a:buClr>
                <a:srgbClr val="7CCA62"/>
              </a:buClr>
              <a:buFont typeface="Wingdings 3" charset="2"/>
              <a:buChar char=""/>
            </a:pPr>
            <a:r>
              <a:rPr lang="en-US" sz="1800" b="0" strike="noStrike" spc="-1">
                <a:solidFill>
                  <a:srgbClr val="000000"/>
                </a:solidFill>
                <a:latin typeface="Corbel"/>
              </a:rPr>
              <a:t>Fifth level</a:t>
            </a:r>
          </a:p>
        </p:txBody>
      </p:sp>
      <p:sp>
        <p:nvSpPr>
          <p:cNvPr id="93" name="PlaceHolder 6"/>
          <p:cNvSpPr>
            <a:spLocks noGrp="1"/>
          </p:cNvSpPr>
          <p:nvPr>
            <p:ph type="dt"/>
          </p:nvPr>
        </p:nvSpPr>
        <p:spPr>
          <a:xfrm>
            <a:off x="457200" y="6477120"/>
            <a:ext cx="2133360" cy="273960"/>
          </a:xfrm>
          <a:prstGeom prst="rect">
            <a:avLst/>
          </a:prstGeom>
        </p:spPr>
        <p:txBody>
          <a:bodyPr lIns="109800" tIns="45000" rIns="45720" bIns="0" anchor="b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94" name="PlaceHolder 7"/>
          <p:cNvSpPr>
            <a:spLocks noGrp="1"/>
          </p:cNvSpPr>
          <p:nvPr>
            <p:ph type="ftr"/>
          </p:nvPr>
        </p:nvSpPr>
        <p:spPr>
          <a:xfrm>
            <a:off x="2640600" y="6477120"/>
            <a:ext cx="5507280" cy="273960"/>
          </a:xfrm>
          <a:prstGeom prst="rect">
            <a:avLst/>
          </a:prstGeom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95" name="PlaceHolder 8"/>
          <p:cNvSpPr>
            <a:spLocks noGrp="1"/>
          </p:cNvSpPr>
          <p:nvPr>
            <p:ph type="sldNum"/>
          </p:nvPr>
        </p:nvSpPr>
        <p:spPr>
          <a:xfrm>
            <a:off x="8204400" y="6477120"/>
            <a:ext cx="733680" cy="273960"/>
          </a:xfrm>
          <a:prstGeom prst="rect">
            <a:avLst/>
          </a:prstGeom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B1733D85-12D9-4D28-ADB6-381697DB780C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algn="r">
              <a:lnSpc>
                <a:spcPct val="100000"/>
              </a:lnSpc>
            </a:pPr>
            <a:fld id="{B1733D85-12D9-4D28-ADB6-381697DB780C}" type="slidenum">
              <a:rPr lang="en-US" sz="1200" b="0" strike="noStrike" spc="-1" smtClean="0">
                <a:solidFill>
                  <a:srgbClr val="454545"/>
                </a:solidFill>
                <a:latin typeface="Corbel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96982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68" r:id="rId2"/>
    <p:sldLayoutId id="2147484069" r:id="rId3"/>
    <p:sldLayoutId id="2147484070" r:id="rId4"/>
    <p:sldLayoutId id="2147484071" r:id="rId5"/>
    <p:sldLayoutId id="2147484072" r:id="rId6"/>
    <p:sldLayoutId id="2147484073" r:id="rId7"/>
    <p:sldLayoutId id="2147484074" r:id="rId8"/>
    <p:sldLayoutId id="2147484075" r:id="rId9"/>
    <p:sldLayoutId id="2147484076" r:id="rId10"/>
    <p:sldLayoutId id="2147484077" r:id="rId11"/>
    <p:sldLayoutId id="2147484078" r:id="rId12"/>
    <p:sldLayoutId id="2147484079" r:id="rId13"/>
    <p:sldLayoutId id="2147484080" r:id="rId14"/>
    <p:sldLayoutId id="2147484081" r:id="rId15"/>
    <p:sldLayoutId id="2147484082" r:id="rId16"/>
    <p:sldLayoutId id="2147484083" r:id="rId17"/>
    <p:sldLayoutId id="2147484084" r:id="rId18"/>
    <p:sldLayoutId id="2147484085" r:id="rId19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9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TextShape 1"/>
          <p:cNvSpPr txBox="1"/>
          <p:nvPr/>
        </p:nvSpPr>
        <p:spPr>
          <a:xfrm>
            <a:off x="1203158" y="1110117"/>
            <a:ext cx="7279660" cy="1506474"/>
          </a:xfrm>
          <a:prstGeom prst="rect">
            <a:avLst/>
          </a:prstGeom>
          <a:noFill/>
          <a:ln>
            <a:noFill/>
          </a:ln>
        </p:spPr>
        <p:txBody>
          <a:bodyPr tIns="0" rIns="4572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6000" b="1" strike="noStrike" spc="-1" dirty="0">
                <a:solidFill>
                  <a:schemeClr val="accent5">
                    <a:lumMod val="75000"/>
                  </a:schemeClr>
                </a:solidFill>
                <a:latin typeface="Corbel"/>
              </a:rPr>
              <a:t>HUMAN ANATOMY</a:t>
            </a:r>
            <a:endParaRPr lang="en-US" sz="6000" b="0" strike="noStrike" spc="-1" dirty="0">
              <a:solidFill>
                <a:schemeClr val="accent5">
                  <a:lumMod val="75000"/>
                </a:schemeClr>
              </a:solidFill>
              <a:latin typeface="Corbe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A9A637D-CCED-48C7-93D9-FD3A67B47BEA}"/>
              </a:ext>
            </a:extLst>
          </p:cNvPr>
          <p:cNvSpPr txBox="1"/>
          <p:nvPr/>
        </p:nvSpPr>
        <p:spPr>
          <a:xfrm>
            <a:off x="2610854" y="2225841"/>
            <a:ext cx="3212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INTRODUCTION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F9C666-9EB4-45A4-9712-879D950534F2}"/>
              </a:ext>
            </a:extLst>
          </p:cNvPr>
          <p:cNvSpPr txBox="1"/>
          <p:nvPr/>
        </p:nvSpPr>
        <p:spPr>
          <a:xfrm>
            <a:off x="4417440" y="5814948"/>
            <a:ext cx="3777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HENDRITA MKIMBO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500" b="1" strike="noStrike" spc="-1" dirty="0">
                <a:solidFill>
                  <a:srgbClr val="0070D5"/>
                </a:solidFill>
                <a:latin typeface="Corbel"/>
              </a:rPr>
              <a:t>Anatomical Organization</a:t>
            </a:r>
            <a:endParaRPr lang="en-US" sz="4500" b="0" strike="noStrike" spc="-1" dirty="0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50" name="TextShape 2"/>
          <p:cNvSpPr txBox="1"/>
          <p:nvPr/>
        </p:nvSpPr>
        <p:spPr>
          <a:xfrm>
            <a:off x="457200" y="1789228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Autofit/>
          </a:bodyPr>
          <a:lstStyle/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Cells-smallest independent unit of life.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Tissues-a group of cells that perform a similar function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Organs-a group of two or more tissues that work together to perform a specific function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Organ Systems-combination of organs that work together to perform a similar function.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Organism-various organs form the entire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Corbel"/>
              </a:rPr>
              <a:t>organisim</a:t>
            </a: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.</a:t>
            </a:r>
          </a:p>
        </p:txBody>
      </p:sp>
      <p:sp>
        <p:nvSpPr>
          <p:cNvPr id="351" name="TextShape 3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352" name="TextShape 4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7B089D96-A55F-4499-8B28-27E98A1134B5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10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2000"/>
                                        <p:tgtEl>
                                          <p:spTgt spid="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2000"/>
                                        <p:tgtEl>
                                          <p:spTgt spid="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Effect">
                      <p:stCondLst>
                        <p:cond delay="indefinite"/>
                      </p:stCondLst>
                      <p:childTnLst>
                        <p:par>
                          <p:cTn id="21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4" dur="2000"/>
                                        <p:tgtEl>
                                          <p:spTgt spid="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Effect">
                      <p:stCondLst>
                        <p:cond delay="indefinite"/>
                      </p:stCondLst>
                      <p:childTnLst>
                        <p:par>
                          <p:cTn id="2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" fill="hold"/>
                                        <p:tgtEl>
                                          <p:spTgt spid="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" fill="hold"/>
                                        <p:tgtEl>
                                          <p:spTgt spid="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5" dur="2000"/>
                                        <p:tgtEl>
                                          <p:spTgt spid="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0" dur="2000"/>
                                        <p:tgtEl>
                                          <p:spTgt spid="3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500" b="1" strike="noStrike" spc="-1" dirty="0">
                <a:solidFill>
                  <a:srgbClr val="0070D5"/>
                </a:solidFill>
                <a:latin typeface="Corbel"/>
              </a:rPr>
              <a:t>Organ Systems</a:t>
            </a:r>
            <a:endParaRPr lang="en-US" sz="4500" b="0" strike="noStrike" spc="-1" dirty="0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60" name="TextShape 2"/>
          <p:cNvSpPr txBox="1"/>
          <p:nvPr/>
        </p:nvSpPr>
        <p:spPr>
          <a:xfrm>
            <a:off x="457200" y="1523880"/>
            <a:ext cx="8229240" cy="487656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rmAutofit lnSpcReduction="10000"/>
          </a:bodyPr>
          <a:lstStyle/>
          <a:p>
            <a:pPr marL="633240" indent="-514080">
              <a:lnSpc>
                <a:spcPct val="90000"/>
              </a:lnSpc>
              <a:buClr>
                <a:srgbClr val="0F6FC6"/>
              </a:buClr>
              <a:buSzPct val="80000"/>
              <a:buFont typeface="Corbel"/>
              <a:buAutoNum type="arabicPeriod"/>
            </a:pP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Integument</a:t>
            </a:r>
          </a:p>
          <a:p>
            <a:pPr marL="633240" indent="-514080">
              <a:lnSpc>
                <a:spcPct val="90000"/>
              </a:lnSpc>
              <a:buClr>
                <a:srgbClr val="0F6FC6"/>
              </a:buClr>
              <a:buSzPct val="80000"/>
              <a:buFont typeface="Corbel"/>
              <a:buAutoNum type="arabicPeriod"/>
            </a:pP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Skeletal</a:t>
            </a:r>
          </a:p>
          <a:p>
            <a:pPr marL="633240" indent="-514080">
              <a:lnSpc>
                <a:spcPct val="90000"/>
              </a:lnSpc>
              <a:buClr>
                <a:srgbClr val="0F6FC6"/>
              </a:buClr>
              <a:buSzPct val="80000"/>
              <a:buFont typeface="Corbel"/>
              <a:buAutoNum type="arabicPeriod"/>
            </a:pP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Muscular</a:t>
            </a:r>
          </a:p>
          <a:p>
            <a:pPr marL="633240" indent="-514080">
              <a:lnSpc>
                <a:spcPct val="90000"/>
              </a:lnSpc>
              <a:buClr>
                <a:srgbClr val="0F6FC6"/>
              </a:buClr>
              <a:buSzPct val="80000"/>
              <a:buFont typeface="Corbel"/>
              <a:buAutoNum type="arabicPeriod"/>
            </a:pP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Nervous</a:t>
            </a:r>
          </a:p>
          <a:p>
            <a:pPr marL="633240" indent="-514080">
              <a:lnSpc>
                <a:spcPct val="90000"/>
              </a:lnSpc>
              <a:buClr>
                <a:srgbClr val="0F6FC6"/>
              </a:buClr>
              <a:buSzPct val="80000"/>
              <a:buFont typeface="Corbel"/>
              <a:buAutoNum type="arabicPeriod"/>
            </a:pP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Endocrine</a:t>
            </a:r>
          </a:p>
          <a:p>
            <a:pPr marL="633240" indent="-514080">
              <a:lnSpc>
                <a:spcPct val="90000"/>
              </a:lnSpc>
              <a:buClr>
                <a:srgbClr val="0F6FC6"/>
              </a:buClr>
              <a:buSzPct val="80000"/>
              <a:buFont typeface="Corbel"/>
              <a:buAutoNum type="arabicPeriod"/>
            </a:pP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Cardiovascular</a:t>
            </a:r>
          </a:p>
          <a:p>
            <a:pPr marL="633240" indent="-514080">
              <a:lnSpc>
                <a:spcPct val="90000"/>
              </a:lnSpc>
              <a:buClr>
                <a:srgbClr val="0F6FC6"/>
              </a:buClr>
              <a:buSzPct val="80000"/>
              <a:buFont typeface="Corbel"/>
              <a:buAutoNum type="arabicPeriod"/>
            </a:pP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Lymphatic</a:t>
            </a:r>
          </a:p>
          <a:p>
            <a:pPr marL="633240" indent="-514080">
              <a:lnSpc>
                <a:spcPct val="90000"/>
              </a:lnSpc>
              <a:buClr>
                <a:srgbClr val="0F6FC6"/>
              </a:buClr>
              <a:buSzPct val="80000"/>
              <a:buFont typeface="Corbel"/>
              <a:buAutoNum type="arabicPeriod"/>
            </a:pP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Respiratory</a:t>
            </a:r>
          </a:p>
          <a:p>
            <a:pPr marL="633240" indent="-514080">
              <a:lnSpc>
                <a:spcPct val="90000"/>
              </a:lnSpc>
              <a:buClr>
                <a:srgbClr val="0F6FC6"/>
              </a:buClr>
              <a:buSzPct val="80000"/>
              <a:buFont typeface="Corbel"/>
              <a:buAutoNum type="arabicPeriod"/>
            </a:pP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Digestive</a:t>
            </a:r>
          </a:p>
          <a:p>
            <a:pPr marL="633240" indent="-514080">
              <a:lnSpc>
                <a:spcPct val="90000"/>
              </a:lnSpc>
              <a:buClr>
                <a:srgbClr val="0F6FC6"/>
              </a:buClr>
              <a:buSzPct val="80000"/>
              <a:buFont typeface="Corbel"/>
              <a:buAutoNum type="arabicPeriod"/>
            </a:pP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Urinary</a:t>
            </a:r>
          </a:p>
          <a:p>
            <a:pPr marL="633240" indent="-514080">
              <a:lnSpc>
                <a:spcPct val="90000"/>
              </a:lnSpc>
              <a:buClr>
                <a:srgbClr val="0F6FC6"/>
              </a:buClr>
              <a:buSzPct val="80000"/>
              <a:buFont typeface="Corbel"/>
              <a:buAutoNum type="arabicPeriod"/>
            </a:pP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Reproductive</a:t>
            </a:r>
          </a:p>
        </p:txBody>
      </p:sp>
      <p:sp>
        <p:nvSpPr>
          <p:cNvPr id="361" name="TextShape 3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362" name="TextShape 4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E053A20F-784D-4E71-AFB3-E3BAE17C43FF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11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898" fill="hold"/>
                                        <p:tgtEl>
                                          <p:spTgt spid="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1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Effect">
                      <p:stCondLst>
                        <p:cond delay="indefinite"/>
                      </p:stCondLst>
                      <p:childTnLst>
                        <p:par>
                          <p:cTn id="19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3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3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898" fill="hold"/>
                                        <p:tgtEl>
                                          <p:spTgt spid="3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1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Effect">
                      <p:stCondLst>
                        <p:cond delay="indefinite"/>
                      </p:stCondLst>
                      <p:childTnLst>
                        <p:par>
                          <p:cTn id="27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0" dur="1000"/>
                                        <p:tgtEl>
                                          <p:spTgt spid="3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1" dur="1000" fill="hold"/>
                                        <p:tgtEl>
                                          <p:spTgt spid="3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898" fill="hold"/>
                                        <p:tgtEl>
                                          <p:spTgt spid="3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1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Effect">
                      <p:stCondLst>
                        <p:cond delay="indefinite"/>
                      </p:stCondLst>
                      <p:childTnLst>
                        <p:par>
                          <p:cTn id="35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8" dur="1000"/>
                                        <p:tgtEl>
                                          <p:spTgt spid="3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9" dur="1000" fill="hold"/>
                                        <p:tgtEl>
                                          <p:spTgt spid="3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898" fill="hold"/>
                                        <p:tgtEl>
                                          <p:spTgt spid="3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1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Effect">
                      <p:stCondLst>
                        <p:cond delay="indefinite"/>
                      </p:stCondLst>
                      <p:childTnLst>
                        <p:par>
                          <p:cTn id="43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6" dur="1000"/>
                                        <p:tgtEl>
                                          <p:spTgt spid="3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7" dur="1000" fill="hold"/>
                                        <p:tgtEl>
                                          <p:spTgt spid="3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898" fill="hold"/>
                                        <p:tgtEl>
                                          <p:spTgt spid="3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" dur="1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Effect">
                      <p:stCondLst>
                        <p:cond delay="indefinite"/>
                      </p:stCondLst>
                      <p:childTnLst>
                        <p:par>
                          <p:cTn id="51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4" dur="1000"/>
                                        <p:tgtEl>
                                          <p:spTgt spid="3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5" dur="1000" fill="hold"/>
                                        <p:tgtEl>
                                          <p:spTgt spid="3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898" fill="hold"/>
                                        <p:tgtEl>
                                          <p:spTgt spid="3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7" dur="1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Effect">
                      <p:stCondLst>
                        <p:cond delay="indefinite"/>
                      </p:stCondLst>
                      <p:childTnLst>
                        <p:par>
                          <p:cTn id="59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60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2" dur="1000"/>
                                        <p:tgtEl>
                                          <p:spTgt spid="3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3" dur="1000" fill="hold"/>
                                        <p:tgtEl>
                                          <p:spTgt spid="3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4" dur="898" fill="hold"/>
                                        <p:tgtEl>
                                          <p:spTgt spid="3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5" dur="1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Effect">
                      <p:stCondLst>
                        <p:cond delay="indefinite"/>
                      </p:stCondLst>
                      <p:childTnLst>
                        <p:par>
                          <p:cTn id="67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68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0" dur="1000"/>
                                        <p:tgtEl>
                                          <p:spTgt spid="3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1" dur="1000" fill="hold"/>
                                        <p:tgtEl>
                                          <p:spTgt spid="3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898" fill="hold"/>
                                        <p:tgtEl>
                                          <p:spTgt spid="3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3" dur="1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Effect">
                      <p:stCondLst>
                        <p:cond delay="indefinite"/>
                      </p:stCondLst>
                      <p:childTnLst>
                        <p:par>
                          <p:cTn id="75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76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8" dur="1000"/>
                                        <p:tgtEl>
                                          <p:spTgt spid="3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9" dur="1000" fill="hold"/>
                                        <p:tgtEl>
                                          <p:spTgt spid="3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0" dur="898" fill="hold"/>
                                        <p:tgtEl>
                                          <p:spTgt spid="3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1" dur="1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Effect">
                      <p:stCondLst>
                        <p:cond delay="indefinite"/>
                      </p:stCondLst>
                      <p:childTnLst>
                        <p:par>
                          <p:cTn id="83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84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86" dur="1000"/>
                                        <p:tgtEl>
                                          <p:spTgt spid="3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7" dur="1000" fill="hold"/>
                                        <p:tgtEl>
                                          <p:spTgt spid="3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8" dur="898" fill="hold"/>
                                        <p:tgtEl>
                                          <p:spTgt spid="3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9" dur="1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Effect">
                      <p:stCondLst>
                        <p:cond delay="indefinite"/>
                      </p:stCondLst>
                      <p:childTnLst>
                        <p:par>
                          <p:cTn id="91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92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94" dur="1000"/>
                                        <p:tgtEl>
                                          <p:spTgt spid="3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95" dur="1000" fill="hold"/>
                                        <p:tgtEl>
                                          <p:spTgt spid="3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6" dur="898" fill="hold"/>
                                        <p:tgtEl>
                                          <p:spTgt spid="3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7" dur="1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TextShape 1"/>
          <p:cNvSpPr txBox="1"/>
          <p:nvPr/>
        </p:nvSpPr>
        <p:spPr>
          <a:xfrm>
            <a:off x="685800" y="60948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AGaramond"/>
              </a:rPr>
              <a:t>Integumentary System</a:t>
            </a:r>
          </a:p>
        </p:txBody>
      </p:sp>
      <p:sp>
        <p:nvSpPr>
          <p:cNvPr id="364" name="TextShape 2"/>
          <p:cNvSpPr txBox="1"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90000"/>
              </a:lnSpc>
              <a:spcBef>
                <a:spcPts val="641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3200" b="0" strike="noStrike" spc="-1">
                <a:solidFill>
                  <a:srgbClr val="000000"/>
                </a:solidFill>
                <a:latin typeface="AGaramond"/>
              </a:rPr>
              <a:t>Components</a:t>
            </a:r>
          </a:p>
          <a:p>
            <a:pPr marL="743040" lvl="1" indent="-28548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Skin</a:t>
            </a:r>
          </a:p>
          <a:p>
            <a:pPr marL="743040" lvl="1" indent="-28548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Hair, nails</a:t>
            </a:r>
          </a:p>
          <a:p>
            <a:pPr marL="343080" indent="-342720">
              <a:lnSpc>
                <a:spcPct val="90000"/>
              </a:lnSpc>
              <a:spcBef>
                <a:spcPts val="641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3200" b="0" strike="noStrike" spc="-1">
                <a:solidFill>
                  <a:srgbClr val="000000"/>
                </a:solidFill>
                <a:latin typeface="AGaramond"/>
              </a:rPr>
              <a:t>Function</a:t>
            </a:r>
          </a:p>
          <a:p>
            <a:pPr marL="743040" lvl="1" indent="-28548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External covering</a:t>
            </a:r>
          </a:p>
          <a:p>
            <a:pPr marL="743040" lvl="1" indent="-28548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Protection</a:t>
            </a:r>
          </a:p>
          <a:p>
            <a:pPr marL="743040" lvl="1" indent="-28548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Synthesis of Vitamin D</a:t>
            </a:r>
          </a:p>
          <a:p>
            <a:pPr marL="743040" lvl="1" indent="-28548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Location of Sense receptors</a:t>
            </a:r>
          </a:p>
        </p:txBody>
      </p:sp>
      <p:sp>
        <p:nvSpPr>
          <p:cNvPr id="366" name="TextShape 3"/>
          <p:cNvSpPr txBox="1"/>
          <p:nvPr/>
        </p:nvSpPr>
        <p:spPr>
          <a:xfrm>
            <a:off x="3124080" y="624852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Garamond"/>
              </a:rPr>
              <a:t>Introduction to Human Anatomy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367" name="TextShape 4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F63468CE-DFE9-4809-A75C-217A30D14A3B}" type="slidenum">
              <a:rPr lang="en-US" sz="1400" b="0" strike="noStrike" spc="-1">
                <a:solidFill>
                  <a:srgbClr val="000000"/>
                </a:solidFill>
                <a:latin typeface="AGaramond"/>
              </a:rPr>
              <a:t>12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TextShape 1"/>
          <p:cNvSpPr txBox="1"/>
          <p:nvPr/>
        </p:nvSpPr>
        <p:spPr>
          <a:xfrm>
            <a:off x="685800" y="609480"/>
            <a:ext cx="4800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AGaramond"/>
              </a:rPr>
              <a:t>Skeletal System</a:t>
            </a:r>
          </a:p>
        </p:txBody>
      </p:sp>
      <p:sp>
        <p:nvSpPr>
          <p:cNvPr id="369" name="TextShape 2"/>
          <p:cNvSpPr txBox="1"/>
          <p:nvPr/>
        </p:nvSpPr>
        <p:spPr>
          <a:xfrm>
            <a:off x="685800" y="1523880"/>
            <a:ext cx="5866920" cy="5028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Components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Bones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Joints and adjacent cartilages</a:t>
            </a: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Function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Support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Protection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Movement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Blood cell production (red bone marrow)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Mineral storage (calcium and phosphorus)</a:t>
            </a:r>
          </a:p>
        </p:txBody>
      </p:sp>
      <p:sp>
        <p:nvSpPr>
          <p:cNvPr id="371" name="TextShape 3"/>
          <p:cNvSpPr txBox="1"/>
          <p:nvPr/>
        </p:nvSpPr>
        <p:spPr>
          <a:xfrm>
            <a:off x="3124080" y="624852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Garamond"/>
              </a:rPr>
              <a:t>Introduction to Human Anatomy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372" name="TextShape 4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7C1BBBC9-CDD7-4058-9CA8-0F3D1B424C4D}" type="slidenum">
              <a:rPr lang="en-US" sz="1400" b="0" strike="noStrike" spc="-1">
                <a:solidFill>
                  <a:srgbClr val="000000"/>
                </a:solidFill>
                <a:latin typeface="AGaramond"/>
              </a:rPr>
              <a:t>13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TextShape 1"/>
          <p:cNvSpPr txBox="1"/>
          <p:nvPr/>
        </p:nvSpPr>
        <p:spPr>
          <a:xfrm>
            <a:off x="685800" y="609480"/>
            <a:ext cx="5105160" cy="7617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AGaramond"/>
              </a:rPr>
              <a:t>Muscular System</a:t>
            </a:r>
          </a:p>
        </p:txBody>
      </p:sp>
      <p:sp>
        <p:nvSpPr>
          <p:cNvPr id="374" name="TextShape 2"/>
          <p:cNvSpPr txBox="1"/>
          <p:nvPr/>
        </p:nvSpPr>
        <p:spPr>
          <a:xfrm>
            <a:off x="685800" y="1447920"/>
            <a:ext cx="5105160" cy="5028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90000"/>
              </a:lnSpc>
              <a:spcBef>
                <a:spcPts val="561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Components</a:t>
            </a:r>
          </a:p>
          <a:p>
            <a:pPr marL="743040" lvl="1" indent="-285480">
              <a:lnSpc>
                <a:spcPct val="9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Skeletal Muscles</a:t>
            </a:r>
          </a:p>
          <a:p>
            <a:pPr marL="743040" lvl="1" indent="-285480">
              <a:lnSpc>
                <a:spcPct val="9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Associated Connective Tissues (tendons)</a:t>
            </a:r>
          </a:p>
          <a:p>
            <a:pPr marL="343080" indent="-342720">
              <a:lnSpc>
                <a:spcPct val="90000"/>
              </a:lnSpc>
              <a:spcBef>
                <a:spcPts val="561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Function</a:t>
            </a:r>
          </a:p>
          <a:p>
            <a:pPr marL="743040" lvl="1" indent="-285480">
              <a:lnSpc>
                <a:spcPct val="9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Locomotion</a:t>
            </a:r>
          </a:p>
          <a:p>
            <a:pPr marL="743040" lvl="1" indent="-285480">
              <a:lnSpc>
                <a:spcPct val="9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Manipulation of the environment</a:t>
            </a:r>
          </a:p>
          <a:p>
            <a:pPr marL="743040" lvl="1" indent="-285480">
              <a:lnSpc>
                <a:spcPct val="9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Facial expression (communication)</a:t>
            </a:r>
          </a:p>
          <a:p>
            <a:pPr marL="743040" lvl="1" indent="-285480">
              <a:lnSpc>
                <a:spcPct val="9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Maintain posture</a:t>
            </a:r>
          </a:p>
          <a:p>
            <a:pPr marL="743040" lvl="1" indent="-285480">
              <a:lnSpc>
                <a:spcPct val="9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Produce heat</a:t>
            </a:r>
          </a:p>
        </p:txBody>
      </p:sp>
      <p:sp>
        <p:nvSpPr>
          <p:cNvPr id="376" name="TextShape 3"/>
          <p:cNvSpPr txBox="1"/>
          <p:nvPr/>
        </p:nvSpPr>
        <p:spPr>
          <a:xfrm>
            <a:off x="3124080" y="624852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Garamond"/>
              </a:rPr>
              <a:t>Introduction to Human Anatomy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377" name="TextShape 4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35E25DBD-15E9-4852-9629-5C0B5F85ED10}" type="slidenum">
              <a:rPr lang="en-US" sz="1400" b="0" strike="noStrike" spc="-1">
                <a:solidFill>
                  <a:srgbClr val="000000"/>
                </a:solidFill>
                <a:latin typeface="AGaramond"/>
              </a:rPr>
              <a:t>14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TextShape 1"/>
          <p:cNvSpPr txBox="1"/>
          <p:nvPr/>
        </p:nvSpPr>
        <p:spPr>
          <a:xfrm>
            <a:off x="685800" y="60948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AGaramond"/>
              </a:rPr>
              <a:t>Circulatory System</a:t>
            </a:r>
          </a:p>
        </p:txBody>
      </p:sp>
      <p:sp>
        <p:nvSpPr>
          <p:cNvPr id="379" name="TextShape 2"/>
          <p:cNvSpPr txBox="1"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90000"/>
              </a:lnSpc>
              <a:spcBef>
                <a:spcPts val="720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3600" b="0" strike="noStrike" spc="-1">
                <a:solidFill>
                  <a:srgbClr val="000000"/>
                </a:solidFill>
                <a:latin typeface="AGaramond"/>
              </a:rPr>
              <a:t>Components</a:t>
            </a:r>
          </a:p>
          <a:p>
            <a:pPr marL="743040" lvl="1" indent="-285480">
              <a:lnSpc>
                <a:spcPct val="9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3200" b="0" strike="noStrike" spc="-1">
                <a:solidFill>
                  <a:srgbClr val="000000"/>
                </a:solidFill>
                <a:latin typeface="AGaramond"/>
              </a:rPr>
              <a:t>Cardiovascular System</a:t>
            </a:r>
          </a:p>
          <a:p>
            <a:pPr marL="743040" lvl="1" indent="-285480">
              <a:lnSpc>
                <a:spcPct val="9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3200" b="0" strike="noStrike" spc="-1">
                <a:solidFill>
                  <a:srgbClr val="000000"/>
                </a:solidFill>
                <a:latin typeface="AGaramond"/>
              </a:rPr>
              <a:t>Lymphatic System</a:t>
            </a:r>
          </a:p>
          <a:p>
            <a:pPr marL="343080" indent="-342720">
              <a:lnSpc>
                <a:spcPct val="90000"/>
              </a:lnSpc>
              <a:spcBef>
                <a:spcPts val="720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3600" b="0" strike="noStrike" spc="-1">
                <a:solidFill>
                  <a:srgbClr val="000000"/>
                </a:solidFill>
                <a:latin typeface="AGaramond"/>
              </a:rPr>
              <a:t>Function</a:t>
            </a:r>
          </a:p>
          <a:p>
            <a:pPr marL="743040" lvl="1" indent="-285480">
              <a:lnSpc>
                <a:spcPct val="9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3200" b="0" strike="noStrike" spc="-1">
                <a:solidFill>
                  <a:srgbClr val="000000"/>
                </a:solidFill>
                <a:latin typeface="AGaramond"/>
              </a:rPr>
              <a:t>Transportation of materials</a:t>
            </a:r>
          </a:p>
          <a:p>
            <a:pPr marL="1143000" lvl="2" indent="-228240">
              <a:lnSpc>
                <a:spcPct val="90000"/>
              </a:lnSpc>
              <a:spcBef>
                <a:spcPts val="561"/>
              </a:spcBef>
              <a:buClr>
                <a:srgbClr val="3333CC"/>
              </a:buClr>
              <a:buFont typeface="Symbol" charset="2"/>
              <a:buChar char="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Within the body</a:t>
            </a:r>
          </a:p>
          <a:p>
            <a:pPr marL="1143000" lvl="2" indent="-228240">
              <a:lnSpc>
                <a:spcPct val="90000"/>
              </a:lnSpc>
              <a:spcBef>
                <a:spcPts val="561"/>
              </a:spcBef>
              <a:buClr>
                <a:srgbClr val="3333CC"/>
              </a:buClr>
              <a:buFont typeface="Symbol" charset="2"/>
              <a:buChar char="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To and from internal and external environments</a:t>
            </a:r>
          </a:p>
        </p:txBody>
      </p:sp>
      <p:sp>
        <p:nvSpPr>
          <p:cNvPr id="380" name="TextShape 3"/>
          <p:cNvSpPr txBox="1"/>
          <p:nvPr/>
        </p:nvSpPr>
        <p:spPr>
          <a:xfrm>
            <a:off x="3124080" y="624852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Garamond"/>
              </a:rPr>
              <a:t>Introduction to Human Anatomy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381" name="TextShape 4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1FBD7E56-5352-41D6-89F5-38ECC0E3122D}" type="slidenum">
              <a:rPr lang="en-US" sz="1400" b="0" strike="noStrike" spc="-1">
                <a:solidFill>
                  <a:srgbClr val="000000"/>
                </a:solidFill>
                <a:latin typeface="AGaramond"/>
              </a:rPr>
              <a:t>15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TextShape 1"/>
          <p:cNvSpPr txBox="1"/>
          <p:nvPr/>
        </p:nvSpPr>
        <p:spPr>
          <a:xfrm>
            <a:off x="609480" y="457200"/>
            <a:ext cx="495252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AGaramond"/>
              </a:rPr>
              <a:t>Cardiovascular System</a:t>
            </a:r>
          </a:p>
        </p:txBody>
      </p:sp>
      <p:sp>
        <p:nvSpPr>
          <p:cNvPr id="383" name="TextShape 2"/>
          <p:cNvSpPr txBox="1"/>
          <p:nvPr/>
        </p:nvSpPr>
        <p:spPr>
          <a:xfrm>
            <a:off x="685800" y="1752480"/>
            <a:ext cx="5486040" cy="4647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90000"/>
              </a:lnSpc>
              <a:spcBef>
                <a:spcPts val="641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3200" b="0" strike="noStrike" spc="-1">
                <a:solidFill>
                  <a:srgbClr val="000000"/>
                </a:solidFill>
                <a:latin typeface="AGaramond"/>
              </a:rPr>
              <a:t>Components</a:t>
            </a:r>
          </a:p>
          <a:p>
            <a:pPr marL="743040" lvl="1" indent="-28548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Heart</a:t>
            </a:r>
          </a:p>
          <a:p>
            <a:pPr marL="743040" lvl="1" indent="-28548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Vessels</a:t>
            </a:r>
          </a:p>
          <a:p>
            <a:pPr marL="343080" indent="-342720">
              <a:lnSpc>
                <a:spcPct val="90000"/>
              </a:lnSpc>
              <a:spcBef>
                <a:spcPts val="641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3200" b="0" strike="noStrike" spc="-1">
                <a:solidFill>
                  <a:srgbClr val="000000"/>
                </a:solidFill>
                <a:latin typeface="AGaramond"/>
              </a:rPr>
              <a:t>Function</a:t>
            </a:r>
          </a:p>
          <a:p>
            <a:pPr marL="743040" lvl="1" indent="-28548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Transportation of blood</a:t>
            </a:r>
          </a:p>
          <a:p>
            <a:pPr marL="743040" lvl="1" indent="-28548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Blood contains O</a:t>
            </a:r>
            <a:r>
              <a:rPr lang="en-US" sz="2800" b="0" strike="noStrike" spc="-1" baseline="-25000">
                <a:solidFill>
                  <a:srgbClr val="000000"/>
                </a:solidFill>
                <a:latin typeface="AGaramond"/>
              </a:rPr>
              <a:t>2 </a:t>
            </a: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and</a:t>
            </a:r>
            <a:r>
              <a:rPr lang="en-US" sz="2800" b="0" strike="noStrike" spc="-1" baseline="-25000">
                <a:solidFill>
                  <a:srgbClr val="000000"/>
                </a:solidFill>
                <a:latin typeface="AGaramond"/>
              </a:rPr>
              <a:t> </a:t>
            </a: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CO</a:t>
            </a:r>
            <a:r>
              <a:rPr lang="en-US" sz="2800" b="0" strike="noStrike" spc="-1" baseline="-25000">
                <a:solidFill>
                  <a:srgbClr val="000000"/>
                </a:solidFill>
                <a:latin typeface="AGaramond"/>
              </a:rPr>
              <a:t>2, </a:t>
            </a: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nutrients, wastes, etc.</a:t>
            </a:r>
          </a:p>
          <a:p>
            <a:pPr marL="743040" lvl="1" indent="-28548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Blood composed of plasma and cells</a:t>
            </a:r>
          </a:p>
        </p:txBody>
      </p:sp>
      <p:sp>
        <p:nvSpPr>
          <p:cNvPr id="385" name="TextShape 3"/>
          <p:cNvSpPr txBox="1"/>
          <p:nvPr/>
        </p:nvSpPr>
        <p:spPr>
          <a:xfrm>
            <a:off x="3124080" y="624852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Garamond"/>
              </a:rPr>
              <a:t>Introduction to Human Anatomy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386" name="TextShape 4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10363656-6DD8-4710-A74D-AF1C64E2F78F}" type="slidenum">
              <a:rPr lang="en-US" sz="1400" b="0" strike="noStrike" spc="-1">
                <a:solidFill>
                  <a:srgbClr val="000000"/>
                </a:solidFill>
                <a:latin typeface="AGaramond"/>
              </a:rPr>
              <a:t>16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TextShape 1"/>
          <p:cNvSpPr txBox="1"/>
          <p:nvPr/>
        </p:nvSpPr>
        <p:spPr>
          <a:xfrm>
            <a:off x="685800" y="609480"/>
            <a:ext cx="5257440" cy="9903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AGaramond"/>
              </a:rPr>
              <a:t>Lymphatic System</a:t>
            </a:r>
          </a:p>
        </p:txBody>
      </p:sp>
      <p:sp>
        <p:nvSpPr>
          <p:cNvPr id="388" name="TextShape 2"/>
          <p:cNvSpPr txBox="1"/>
          <p:nvPr/>
        </p:nvSpPr>
        <p:spPr>
          <a:xfrm>
            <a:off x="533520" y="1523880"/>
            <a:ext cx="5486040" cy="4876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90000"/>
              </a:lnSpc>
              <a:spcBef>
                <a:spcPts val="641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3200" b="0" strike="noStrike" spc="-1">
                <a:solidFill>
                  <a:srgbClr val="000000"/>
                </a:solidFill>
                <a:latin typeface="AGaramond"/>
              </a:rPr>
              <a:t>Components</a:t>
            </a:r>
          </a:p>
          <a:p>
            <a:pPr marL="743040" lvl="1" indent="-28548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Lymphatic Organs (spleen, lymph nodes, thymus, etc.)</a:t>
            </a:r>
          </a:p>
          <a:p>
            <a:pPr marL="743040" lvl="1" indent="-28548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Lymphatic Vessels</a:t>
            </a:r>
          </a:p>
          <a:p>
            <a:pPr marL="343080" indent="-342720">
              <a:lnSpc>
                <a:spcPct val="90000"/>
              </a:lnSpc>
              <a:spcBef>
                <a:spcPts val="641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3200" b="0" strike="noStrike" spc="-1">
                <a:solidFill>
                  <a:srgbClr val="000000"/>
                </a:solidFill>
                <a:latin typeface="AGaramond"/>
              </a:rPr>
              <a:t>Function</a:t>
            </a:r>
          </a:p>
          <a:p>
            <a:pPr marL="743040" lvl="1" indent="-28548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Transportation of lymph</a:t>
            </a:r>
          </a:p>
          <a:p>
            <a:pPr marL="743040" lvl="1" indent="-28548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Lymph is derived from tissue fluid</a:t>
            </a:r>
          </a:p>
        </p:txBody>
      </p:sp>
      <p:sp>
        <p:nvSpPr>
          <p:cNvPr id="390" name="TextShape 3"/>
          <p:cNvSpPr txBox="1"/>
          <p:nvPr/>
        </p:nvSpPr>
        <p:spPr>
          <a:xfrm>
            <a:off x="3124080" y="624852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Garamond"/>
              </a:rPr>
              <a:t>Introduction to Human Anatomy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391" name="TextShape 4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3F69E37D-AB30-4C45-863F-A40EF854BBF7}" type="slidenum">
              <a:rPr lang="en-US" sz="1400" b="0" strike="noStrike" spc="-1">
                <a:solidFill>
                  <a:srgbClr val="000000"/>
                </a:solidFill>
                <a:latin typeface="AGaramond"/>
              </a:rPr>
              <a:t>17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TextShape 1"/>
          <p:cNvSpPr txBox="1"/>
          <p:nvPr/>
        </p:nvSpPr>
        <p:spPr>
          <a:xfrm>
            <a:off x="685800" y="609480"/>
            <a:ext cx="48765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AGaramond"/>
              </a:rPr>
              <a:t>Immune System</a:t>
            </a:r>
          </a:p>
        </p:txBody>
      </p:sp>
      <p:sp>
        <p:nvSpPr>
          <p:cNvPr id="393" name="TextShape 2"/>
          <p:cNvSpPr txBox="1"/>
          <p:nvPr/>
        </p:nvSpPr>
        <p:spPr>
          <a:xfrm>
            <a:off x="685800" y="1676520"/>
            <a:ext cx="4800240" cy="4876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3200" b="0" strike="noStrike" spc="-1">
                <a:solidFill>
                  <a:srgbClr val="000000"/>
                </a:solidFill>
                <a:latin typeface="AGaramond"/>
              </a:rPr>
              <a:t>Components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Immune Organs (red bone marrow, thymus, etc.)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White blood cells (lymphocytes, macrophages, etc.)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3200" b="0" strike="noStrike" spc="-1">
                <a:solidFill>
                  <a:srgbClr val="000000"/>
                </a:solidFill>
                <a:latin typeface="AGaramond"/>
              </a:rPr>
              <a:t>Function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Defense (Immune response)</a:t>
            </a:r>
          </a:p>
        </p:txBody>
      </p:sp>
      <p:sp>
        <p:nvSpPr>
          <p:cNvPr id="395" name="TextShape 3"/>
          <p:cNvSpPr txBox="1"/>
          <p:nvPr/>
        </p:nvSpPr>
        <p:spPr>
          <a:xfrm>
            <a:off x="3124080" y="624852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Garamond"/>
              </a:rPr>
              <a:t>Introduction to Human Anatomy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396" name="TextShape 4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6E508508-01AB-4B35-815A-54F7A0BDF455}" type="slidenum">
              <a:rPr lang="en-US" sz="1400" b="0" strike="noStrike" spc="-1">
                <a:solidFill>
                  <a:srgbClr val="000000"/>
                </a:solidFill>
                <a:latin typeface="AGaramond"/>
              </a:rPr>
              <a:t>18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TextShape 1"/>
          <p:cNvSpPr txBox="1"/>
          <p:nvPr/>
        </p:nvSpPr>
        <p:spPr>
          <a:xfrm>
            <a:off x="685800" y="609480"/>
            <a:ext cx="472392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AGaramond"/>
              </a:rPr>
              <a:t>Nervous System</a:t>
            </a:r>
          </a:p>
        </p:txBody>
      </p:sp>
      <p:sp>
        <p:nvSpPr>
          <p:cNvPr id="398" name="TextShape 2"/>
          <p:cNvSpPr txBox="1"/>
          <p:nvPr/>
        </p:nvSpPr>
        <p:spPr>
          <a:xfrm>
            <a:off x="609480" y="1600200"/>
            <a:ext cx="5333760" cy="47239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3200" b="0" strike="noStrike" spc="-1">
                <a:solidFill>
                  <a:srgbClr val="000000"/>
                </a:solidFill>
                <a:latin typeface="AGaramond"/>
              </a:rPr>
              <a:t>Components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Brain, Spinal cord (CNS)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Nerves (PNS), sense receptors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3200" b="0" strike="noStrike" spc="-1">
                <a:solidFill>
                  <a:srgbClr val="000000"/>
                </a:solidFill>
                <a:latin typeface="AGaramond"/>
              </a:rPr>
              <a:t>Function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Control system (fast, “hard wired”)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Response to external and internal environments</a:t>
            </a:r>
          </a:p>
        </p:txBody>
      </p:sp>
      <p:sp>
        <p:nvSpPr>
          <p:cNvPr id="400" name="TextShape 3"/>
          <p:cNvSpPr txBox="1"/>
          <p:nvPr/>
        </p:nvSpPr>
        <p:spPr>
          <a:xfrm>
            <a:off x="3124080" y="624852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Garamond"/>
              </a:rPr>
              <a:t>Introduction to Human Anatomy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401" name="TextShape 4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593ED0AD-DC46-404F-8D85-AAF436F043DC}" type="slidenum">
              <a:rPr lang="en-US" sz="1400" b="0" strike="noStrike" spc="-1">
                <a:solidFill>
                  <a:srgbClr val="000000"/>
                </a:solidFill>
                <a:latin typeface="AGaramond"/>
              </a:rPr>
              <a:t>19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500" b="1" spc="-1" dirty="0">
                <a:solidFill>
                  <a:srgbClr val="0070D5"/>
                </a:solidFill>
                <a:latin typeface="Corbel"/>
              </a:rPr>
              <a:t>DEFINITION OF TERMS</a:t>
            </a:r>
            <a:endParaRPr lang="en-US" sz="4500" b="0" strike="noStrike" spc="-1" dirty="0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13" name="TextShape 2"/>
          <p:cNvSpPr txBox="1"/>
          <p:nvPr/>
        </p:nvSpPr>
        <p:spPr>
          <a:xfrm>
            <a:off x="457200" y="1775160"/>
            <a:ext cx="8229240" cy="2839043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Autofit/>
          </a:bodyPr>
          <a:lstStyle/>
          <a:p>
            <a:pPr marL="119160">
              <a:lnSpc>
                <a:spcPct val="100000"/>
              </a:lnSpc>
              <a:buClr>
                <a:srgbClr val="0F6FC6"/>
              </a:buClr>
              <a:buSzPct val="80000"/>
            </a:pPr>
            <a:r>
              <a:rPr lang="en-US" sz="3200" spc="-1" dirty="0">
                <a:solidFill>
                  <a:srgbClr val="000000"/>
                </a:solidFill>
                <a:latin typeface="Corbel"/>
              </a:rPr>
              <a:t>ANATOMY:</a:t>
            </a:r>
          </a:p>
          <a:p>
            <a:pPr marL="119160">
              <a:lnSpc>
                <a:spcPct val="100000"/>
              </a:lnSpc>
              <a:buClr>
                <a:srgbClr val="0F6FC6"/>
              </a:buClr>
              <a:buSzPct val="80000"/>
            </a:pPr>
            <a:r>
              <a:rPr lang="en-US" sz="3200" spc="-1" dirty="0">
                <a:solidFill>
                  <a:srgbClr val="000000"/>
                </a:solidFill>
                <a:latin typeface="Corbel"/>
              </a:rPr>
              <a:t>The dissection of the body into parts and giving an accurate description of the parts.</a:t>
            </a:r>
          </a:p>
          <a:p>
            <a:pPr marL="119160">
              <a:lnSpc>
                <a:spcPct val="100000"/>
              </a:lnSpc>
              <a:buClr>
                <a:srgbClr val="0F6FC6"/>
              </a:buClr>
              <a:buSzPct val="80000"/>
            </a:pPr>
            <a:endParaRPr lang="en-US" sz="3200" spc="-1" dirty="0">
              <a:solidFill>
                <a:srgbClr val="000000"/>
              </a:solidFill>
              <a:latin typeface="Corbel"/>
            </a:endParaRPr>
          </a:p>
          <a:p>
            <a:pPr marL="119160">
              <a:lnSpc>
                <a:spcPct val="100000"/>
              </a:lnSpc>
              <a:buClr>
                <a:srgbClr val="0F6FC6"/>
              </a:buClr>
              <a:buSzPct val="80000"/>
            </a:pPr>
            <a:r>
              <a:rPr lang="en-US" sz="3200" spc="-1" dirty="0">
                <a:solidFill>
                  <a:srgbClr val="000000"/>
                </a:solidFill>
                <a:latin typeface="Corbel"/>
              </a:rPr>
              <a:t>HUMAN ANATOMY:</a:t>
            </a:r>
            <a:endParaRPr lang="en-US" sz="32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The study of the structure of the human body and the physical relationships involved between body parts.</a:t>
            </a:r>
          </a:p>
          <a:p>
            <a:pPr>
              <a:lnSpc>
                <a:spcPct val="100000"/>
              </a:lnSpc>
            </a:pPr>
            <a:endParaRPr lang="en-US" sz="3200" b="0" strike="noStrike" spc="-1" dirty="0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14" name="TextShape 3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AE438550-8B06-4DF0-A122-8FEA53FA6372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2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TextShape 1"/>
          <p:cNvSpPr txBox="1"/>
          <p:nvPr/>
        </p:nvSpPr>
        <p:spPr>
          <a:xfrm>
            <a:off x="685800" y="609480"/>
            <a:ext cx="5257440" cy="9903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AGaramond"/>
              </a:rPr>
              <a:t>Endocrine System</a:t>
            </a:r>
          </a:p>
        </p:txBody>
      </p:sp>
      <p:sp>
        <p:nvSpPr>
          <p:cNvPr id="403" name="TextShape 2"/>
          <p:cNvSpPr txBox="1"/>
          <p:nvPr/>
        </p:nvSpPr>
        <p:spPr>
          <a:xfrm>
            <a:off x="685800" y="1523880"/>
            <a:ext cx="5562360" cy="5028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90000"/>
              </a:lnSpc>
              <a:spcBef>
                <a:spcPts val="641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3200" b="0" strike="noStrike" spc="-1">
                <a:solidFill>
                  <a:srgbClr val="000000"/>
                </a:solidFill>
                <a:latin typeface="AGaramond"/>
              </a:rPr>
              <a:t>Components</a:t>
            </a:r>
          </a:p>
          <a:p>
            <a:pPr marL="743040" lvl="1" indent="-28548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Glands that secrete hormones</a:t>
            </a:r>
          </a:p>
          <a:p>
            <a:pPr marL="743040" lvl="1" indent="-28548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E.g. pituitary, pancreas, thyroid</a:t>
            </a:r>
          </a:p>
          <a:p>
            <a:pPr marL="343080" indent="-342720">
              <a:lnSpc>
                <a:spcPct val="90000"/>
              </a:lnSpc>
              <a:spcBef>
                <a:spcPts val="641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3200" b="0" strike="noStrike" spc="-1">
                <a:solidFill>
                  <a:srgbClr val="000000"/>
                </a:solidFill>
                <a:latin typeface="AGaramond"/>
              </a:rPr>
              <a:t>Function</a:t>
            </a:r>
          </a:p>
          <a:p>
            <a:pPr marL="743040" lvl="1" indent="-28548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Control system (slow, “chemical”)</a:t>
            </a:r>
          </a:p>
          <a:p>
            <a:pPr marL="743040" lvl="1" indent="-28548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Regulates processes such as growth, reproduction and nutrient use</a:t>
            </a:r>
          </a:p>
        </p:txBody>
      </p:sp>
      <p:sp>
        <p:nvSpPr>
          <p:cNvPr id="405" name="TextShape 3"/>
          <p:cNvSpPr txBox="1"/>
          <p:nvPr/>
        </p:nvSpPr>
        <p:spPr>
          <a:xfrm>
            <a:off x="3124080" y="624852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Garamond"/>
              </a:rPr>
              <a:t>Introduction to Human Anatomy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406" name="TextShape 4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9E3D7576-BB0A-46A7-B273-9A3EF43C1CB2}" type="slidenum">
              <a:rPr lang="en-US" sz="1400" b="0" strike="noStrike" spc="-1">
                <a:solidFill>
                  <a:srgbClr val="000000"/>
                </a:solidFill>
                <a:latin typeface="AGaramond"/>
              </a:rPr>
              <a:t>20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685800" y="609480"/>
            <a:ext cx="563832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AGaramond"/>
              </a:rPr>
              <a:t>Respiratory System</a:t>
            </a:r>
          </a:p>
        </p:txBody>
      </p:sp>
      <p:sp>
        <p:nvSpPr>
          <p:cNvPr id="408" name="TextShape 2"/>
          <p:cNvSpPr txBox="1"/>
          <p:nvPr/>
        </p:nvSpPr>
        <p:spPr>
          <a:xfrm>
            <a:off x="685800" y="1600200"/>
            <a:ext cx="5257440" cy="48002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Components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Lungs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Tubing ( trachea, bronchus, etc.)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Larynx (vocal cords)</a:t>
            </a: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Function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Exchange of respiratory gases (O</a:t>
            </a:r>
            <a:r>
              <a:rPr lang="en-US" sz="2400" b="0" strike="noStrike" spc="-1" baseline="-25000">
                <a:solidFill>
                  <a:srgbClr val="000000"/>
                </a:solidFill>
                <a:latin typeface="AGaramond"/>
              </a:rPr>
              <a:t>2</a:t>
            </a: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 and CO</a:t>
            </a:r>
            <a:r>
              <a:rPr lang="en-US" sz="2400" b="0" strike="noStrike" spc="-1" baseline="-25000">
                <a:solidFill>
                  <a:srgbClr val="000000"/>
                </a:solidFill>
                <a:latin typeface="AGaramond"/>
              </a:rPr>
              <a:t>2</a:t>
            </a: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)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Between blood and atmosphere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Voice production</a:t>
            </a:r>
          </a:p>
        </p:txBody>
      </p:sp>
      <p:sp>
        <p:nvSpPr>
          <p:cNvPr id="410" name="TextShape 3"/>
          <p:cNvSpPr txBox="1"/>
          <p:nvPr/>
        </p:nvSpPr>
        <p:spPr>
          <a:xfrm>
            <a:off x="3124080" y="624852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Garamond"/>
              </a:rPr>
              <a:t>Introduction to Human Anatomy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411" name="TextShape 4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615FF22D-6F29-498A-9A16-8CD772C05FFF}" type="slidenum">
              <a:rPr lang="en-US" sz="1400" b="0" strike="noStrike" spc="-1">
                <a:solidFill>
                  <a:srgbClr val="000000"/>
                </a:solidFill>
                <a:latin typeface="AGaramond"/>
              </a:rPr>
              <a:t>21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TextShape 1"/>
          <p:cNvSpPr txBox="1"/>
          <p:nvPr/>
        </p:nvSpPr>
        <p:spPr>
          <a:xfrm>
            <a:off x="685800" y="609480"/>
            <a:ext cx="51051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AGaramond"/>
              </a:rPr>
              <a:t>Digestive System</a:t>
            </a:r>
          </a:p>
        </p:txBody>
      </p:sp>
      <p:sp>
        <p:nvSpPr>
          <p:cNvPr id="413" name="TextShape 2"/>
          <p:cNvSpPr txBox="1"/>
          <p:nvPr/>
        </p:nvSpPr>
        <p:spPr>
          <a:xfrm>
            <a:off x="685800" y="1523880"/>
            <a:ext cx="4876560" cy="4952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90000"/>
              </a:lnSpc>
              <a:spcBef>
                <a:spcPts val="561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Components</a:t>
            </a:r>
          </a:p>
          <a:p>
            <a:pPr marL="743040" lvl="1" indent="-285480">
              <a:lnSpc>
                <a:spcPct val="9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Alimentary canal (mouth, pharynx, esophagus, stomach, small intestine, large intestine)</a:t>
            </a:r>
          </a:p>
          <a:p>
            <a:pPr marL="743040" lvl="1" indent="-285480">
              <a:lnSpc>
                <a:spcPct val="9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Accessory structures(liver, salivary glands, etc.)</a:t>
            </a:r>
          </a:p>
          <a:p>
            <a:pPr marL="343080" indent="-342720">
              <a:lnSpc>
                <a:spcPct val="90000"/>
              </a:lnSpc>
              <a:spcBef>
                <a:spcPts val="561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Function</a:t>
            </a:r>
          </a:p>
          <a:p>
            <a:pPr marL="743040" lvl="1" indent="-285480">
              <a:lnSpc>
                <a:spcPct val="9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Break down food into small, absorbable pieces</a:t>
            </a:r>
          </a:p>
          <a:p>
            <a:pPr marL="743040" lvl="1" indent="-285480">
              <a:lnSpc>
                <a:spcPct val="9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Absorption of nutrients between blood and lumen</a:t>
            </a:r>
          </a:p>
          <a:p>
            <a:pPr marL="743040" lvl="1" indent="-285480">
              <a:lnSpc>
                <a:spcPct val="9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Eliminate waste</a:t>
            </a:r>
          </a:p>
        </p:txBody>
      </p:sp>
      <p:sp>
        <p:nvSpPr>
          <p:cNvPr id="415" name="TextShape 3"/>
          <p:cNvSpPr txBox="1"/>
          <p:nvPr/>
        </p:nvSpPr>
        <p:spPr>
          <a:xfrm>
            <a:off x="3124080" y="624852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Garamond"/>
              </a:rPr>
              <a:t>Introduction to Human Anatomy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416" name="TextShape 4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19D027A7-A21A-4834-ADAD-8C6F8A712EAC}" type="slidenum">
              <a:rPr lang="en-US" sz="1400" b="0" strike="noStrike" spc="-1">
                <a:solidFill>
                  <a:srgbClr val="000000"/>
                </a:solidFill>
                <a:latin typeface="AGaramond"/>
              </a:rPr>
              <a:t>22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TextShape 1"/>
          <p:cNvSpPr txBox="1"/>
          <p:nvPr/>
        </p:nvSpPr>
        <p:spPr>
          <a:xfrm>
            <a:off x="685800" y="609480"/>
            <a:ext cx="472392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AGaramond"/>
              </a:rPr>
              <a:t>Urinary System</a:t>
            </a:r>
          </a:p>
        </p:txBody>
      </p:sp>
      <p:sp>
        <p:nvSpPr>
          <p:cNvPr id="418" name="TextShape 2"/>
          <p:cNvSpPr txBox="1"/>
          <p:nvPr/>
        </p:nvSpPr>
        <p:spPr>
          <a:xfrm>
            <a:off x="685800" y="1523880"/>
            <a:ext cx="4876560" cy="4952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90000"/>
              </a:lnSpc>
              <a:spcBef>
                <a:spcPts val="641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3200" b="0" strike="noStrike" spc="-1">
                <a:solidFill>
                  <a:srgbClr val="000000"/>
                </a:solidFill>
                <a:latin typeface="AGaramond"/>
              </a:rPr>
              <a:t>Components</a:t>
            </a:r>
          </a:p>
          <a:p>
            <a:pPr marL="743040" lvl="1" indent="-28548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Kidneys, Ureters, Urinary bladder, Urethra</a:t>
            </a:r>
          </a:p>
          <a:p>
            <a:pPr marL="343080" indent="-342720">
              <a:lnSpc>
                <a:spcPct val="90000"/>
              </a:lnSpc>
              <a:spcBef>
                <a:spcPts val="641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3200" b="0" strike="noStrike" spc="-1">
                <a:solidFill>
                  <a:srgbClr val="000000"/>
                </a:solidFill>
                <a:latin typeface="AGaramond"/>
              </a:rPr>
              <a:t>Function</a:t>
            </a:r>
          </a:p>
          <a:p>
            <a:pPr marL="743040" lvl="1" indent="-28548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Eliminate waste (nitrogen) from blood</a:t>
            </a:r>
          </a:p>
          <a:p>
            <a:pPr marL="743040" lvl="1" indent="-28548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Between blood and external environment </a:t>
            </a:r>
          </a:p>
          <a:p>
            <a:pPr marL="743040" lvl="1" indent="-28548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Regulates water, electrolytes, acid/base</a:t>
            </a:r>
          </a:p>
        </p:txBody>
      </p:sp>
      <p:sp>
        <p:nvSpPr>
          <p:cNvPr id="420" name="TextShape 3"/>
          <p:cNvSpPr txBox="1"/>
          <p:nvPr/>
        </p:nvSpPr>
        <p:spPr>
          <a:xfrm>
            <a:off x="3124080" y="624852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Garamond"/>
              </a:rPr>
              <a:t>Introduction to Human Anatomy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421" name="TextShape 4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7846EBE2-EE48-4C09-A423-59F46DE07410}" type="slidenum">
              <a:rPr lang="en-US" sz="1400" b="0" strike="noStrike" spc="-1">
                <a:solidFill>
                  <a:srgbClr val="000000"/>
                </a:solidFill>
                <a:latin typeface="AGaramond"/>
              </a:rPr>
              <a:t>23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TextShape 1"/>
          <p:cNvSpPr txBox="1"/>
          <p:nvPr/>
        </p:nvSpPr>
        <p:spPr>
          <a:xfrm>
            <a:off x="685800" y="609480"/>
            <a:ext cx="5943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AGaramond"/>
              </a:rPr>
              <a:t>Reproductive System</a:t>
            </a:r>
          </a:p>
        </p:txBody>
      </p:sp>
      <p:sp>
        <p:nvSpPr>
          <p:cNvPr id="423" name="TextShape 2"/>
          <p:cNvSpPr txBox="1"/>
          <p:nvPr/>
        </p:nvSpPr>
        <p:spPr>
          <a:xfrm>
            <a:off x="685800" y="1600200"/>
            <a:ext cx="5257440" cy="5028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Components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Male Reproductive System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Female Reproductive System</a:t>
            </a: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990033"/>
              </a:buClr>
              <a:buFont typeface="Wingdings" charset="2"/>
              <a:buChar char=""/>
            </a:pPr>
            <a:r>
              <a:rPr lang="en-US" sz="2800" b="0" strike="noStrike" spc="-1">
                <a:solidFill>
                  <a:srgbClr val="000000"/>
                </a:solidFill>
                <a:latin typeface="AGaramond"/>
              </a:rPr>
              <a:t>Function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Perpetuation of the species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Garamond"/>
              </a:rPr>
              <a:t>Hormones influence structure and function</a:t>
            </a:r>
          </a:p>
        </p:txBody>
      </p:sp>
      <p:sp>
        <p:nvSpPr>
          <p:cNvPr id="426" name="TextShape 3"/>
          <p:cNvSpPr txBox="1"/>
          <p:nvPr/>
        </p:nvSpPr>
        <p:spPr>
          <a:xfrm>
            <a:off x="3124080" y="6248520"/>
            <a:ext cx="289512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Garamond"/>
              </a:rPr>
              <a:t>Introduction to Human Anatomy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427" name="TextShape 4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F4896C18-35CC-4AD9-AA9A-A0B0A2E621C7}" type="slidenum">
              <a:rPr lang="en-US" sz="1400" b="0" strike="noStrike" spc="-1">
                <a:solidFill>
                  <a:srgbClr val="000000"/>
                </a:solidFill>
                <a:latin typeface="AGaramond"/>
              </a:rPr>
              <a:t>24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TextShape 1"/>
          <p:cNvSpPr txBox="1"/>
          <p:nvPr/>
        </p:nvSpPr>
        <p:spPr>
          <a:xfrm>
            <a:off x="749880" y="118800"/>
            <a:ext cx="8012880" cy="1636560"/>
          </a:xfrm>
          <a:prstGeom prst="rect">
            <a:avLst/>
          </a:prstGeom>
          <a:noFill/>
          <a:ln>
            <a:noFill/>
          </a:ln>
        </p:spPr>
        <p:txBody>
          <a:bodyPr t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1" strike="noStrike" spc="-1" dirty="0">
                <a:solidFill>
                  <a:schemeClr val="accent5">
                    <a:lumMod val="50000"/>
                  </a:schemeClr>
                </a:solidFill>
                <a:latin typeface="Corbel"/>
              </a:rPr>
              <a:t>ANATOMICAL TERMINOLOGY</a:t>
            </a:r>
            <a:endParaRPr lang="en-US" sz="4400" b="0" strike="noStrike" spc="-1" dirty="0">
              <a:solidFill>
                <a:schemeClr val="accent5">
                  <a:lumMod val="50000"/>
                </a:schemeClr>
              </a:solidFill>
              <a:latin typeface="Corbel"/>
            </a:endParaRPr>
          </a:p>
        </p:txBody>
      </p:sp>
      <p:sp>
        <p:nvSpPr>
          <p:cNvPr id="429" name="TextShape 2"/>
          <p:cNvSpPr txBox="1"/>
          <p:nvPr/>
        </p:nvSpPr>
        <p:spPr>
          <a:xfrm>
            <a:off x="561060" y="2326107"/>
            <a:ext cx="8021880" cy="1199213"/>
          </a:xfrm>
          <a:prstGeom prst="rect">
            <a:avLst/>
          </a:prstGeom>
          <a:noFill/>
          <a:ln>
            <a:noFill/>
          </a:ln>
        </p:spPr>
        <p:txBody>
          <a:bodyPr lIns="146160" tIns="0" rIns="4572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6000" b="0" strike="noStrike" spc="-1" dirty="0">
                <a:solidFill>
                  <a:srgbClr val="00B050"/>
                </a:solidFill>
                <a:latin typeface="Corbel"/>
              </a:rPr>
              <a:t>Definitions </a:t>
            </a:r>
          </a:p>
        </p:txBody>
      </p:sp>
      <p:sp>
        <p:nvSpPr>
          <p:cNvPr id="430" name="TextShape 3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53A88B5F-8A72-4ADB-BF21-5EE04F2DDDFD}" type="slidenum">
              <a:rPr lang="en-US" sz="1200" b="0" strike="noStrike" spc="-1">
                <a:solidFill>
                  <a:srgbClr val="FFFFFF"/>
                </a:solidFill>
                <a:latin typeface="Corbel"/>
              </a:rPr>
              <a:t>25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31" name="TextShape 4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FFFFFF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TextShape 1"/>
          <p:cNvSpPr txBox="1"/>
          <p:nvPr/>
        </p:nvSpPr>
        <p:spPr>
          <a:xfrm>
            <a:off x="457200" y="1069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500" b="1" strike="noStrike" spc="-1">
                <a:solidFill>
                  <a:srgbClr val="0070D5"/>
                </a:solidFill>
                <a:latin typeface="Corbel"/>
              </a:rPr>
              <a:t>Anatomical position</a:t>
            </a:r>
            <a:endParaRPr lang="en-US" sz="45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33" name="TextShape 2"/>
          <p:cNvSpPr txBox="1"/>
          <p:nvPr/>
        </p:nvSpPr>
        <p:spPr>
          <a:xfrm>
            <a:off x="457200" y="1523880"/>
            <a:ext cx="8381520" cy="487656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rmAutofit fontScale="89500"/>
          </a:bodyPr>
          <a:lstStyle/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All anatomical descriptions are expressed in relation to the anatomical position.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The </a:t>
            </a:r>
            <a:r>
              <a:rPr lang="en-US" sz="3200" b="1" strike="noStrike" spc="-1" dirty="0">
                <a:solidFill>
                  <a:srgbClr val="000000"/>
                </a:solidFill>
                <a:latin typeface="Corbel"/>
              </a:rPr>
              <a:t>anatomical position</a:t>
            </a: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 refers to a person as if he were standing erect, with:</a:t>
            </a:r>
          </a:p>
          <a:p>
            <a:pPr marL="731520" lvl="1" indent="-273960">
              <a:lnSpc>
                <a:spcPct val="100000"/>
              </a:lnSpc>
              <a:spcBef>
                <a:spcPts val="561"/>
              </a:spcBef>
              <a:buClr>
                <a:srgbClr val="009DD9"/>
              </a:buClr>
              <a:buSzPct val="90000"/>
              <a:buFont typeface="Wingdings" charset="2"/>
              <a:buChar char=""/>
            </a:pPr>
            <a:r>
              <a:rPr lang="en-US" sz="2800" b="0" strike="noStrike" spc="-1" dirty="0">
                <a:solidFill>
                  <a:srgbClr val="000000"/>
                </a:solidFill>
                <a:latin typeface="Corbel"/>
              </a:rPr>
              <a:t>Head, eyes, and toes directed anteriorly (forward)</a:t>
            </a:r>
          </a:p>
          <a:p>
            <a:pPr marL="731520" lvl="1" indent="-273960">
              <a:lnSpc>
                <a:spcPct val="100000"/>
              </a:lnSpc>
              <a:spcBef>
                <a:spcPts val="561"/>
              </a:spcBef>
              <a:buClr>
                <a:srgbClr val="009DD9"/>
              </a:buClr>
              <a:buSzPct val="90000"/>
              <a:buFont typeface="Wingdings" charset="2"/>
              <a:buChar char=""/>
            </a:pPr>
            <a:r>
              <a:rPr lang="en-US" sz="2800" b="0" strike="noStrike" spc="-1" dirty="0">
                <a:solidFill>
                  <a:srgbClr val="000000"/>
                </a:solidFill>
                <a:latin typeface="Corbel"/>
              </a:rPr>
              <a:t>Upper limbs by the sides with the palms facing anteriorly</a:t>
            </a:r>
          </a:p>
          <a:p>
            <a:pPr marL="731520" lvl="1" indent="-273960">
              <a:lnSpc>
                <a:spcPct val="100000"/>
              </a:lnSpc>
              <a:spcBef>
                <a:spcPts val="561"/>
              </a:spcBef>
              <a:buClr>
                <a:srgbClr val="009DD9"/>
              </a:buClr>
              <a:buSzPct val="90000"/>
              <a:buFont typeface="Wingdings" charset="2"/>
              <a:buChar char=""/>
            </a:pPr>
            <a:r>
              <a:rPr lang="en-US" sz="2800" b="0" strike="noStrike" spc="-1" dirty="0">
                <a:solidFill>
                  <a:srgbClr val="000000"/>
                </a:solidFill>
                <a:latin typeface="Corbel"/>
              </a:rPr>
              <a:t>Lower limbs together with the feet directed anteriorly</a:t>
            </a:r>
          </a:p>
          <a:p>
            <a:pPr marL="731520" indent="-273960">
              <a:lnSpc>
                <a:spcPct val="100000"/>
              </a:lnSpc>
              <a:spcBef>
                <a:spcPts val="561"/>
              </a:spcBef>
            </a:pPr>
            <a:endParaRPr lang="en-US" sz="2800" b="0" strike="noStrike" spc="-1" dirty="0">
              <a:solidFill>
                <a:srgbClr val="000000"/>
              </a:solidFill>
              <a:latin typeface="Corbel"/>
            </a:endParaRPr>
          </a:p>
          <a:p>
            <a:pPr marL="731520" indent="-273960">
              <a:lnSpc>
                <a:spcPct val="100000"/>
              </a:lnSpc>
              <a:spcBef>
                <a:spcPts val="561"/>
              </a:spcBef>
            </a:pPr>
            <a:r>
              <a:rPr lang="en-US" sz="2800" b="0" strike="noStrike" spc="-1" dirty="0">
                <a:solidFill>
                  <a:srgbClr val="000000"/>
                </a:solidFill>
                <a:latin typeface="Corbel"/>
              </a:rPr>
              <a:t>* the body is upright, facing forwards (anteriorly), with the palms also anterior.</a:t>
            </a:r>
          </a:p>
        </p:txBody>
      </p:sp>
      <p:sp>
        <p:nvSpPr>
          <p:cNvPr id="434" name="TextShape 3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DF2DC6F1-6D4C-4ABF-9577-DCB10D619207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26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35" name="TextShape 4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500" b="1" strike="noStrike" spc="-1">
                <a:solidFill>
                  <a:srgbClr val="0070D5"/>
                </a:solidFill>
                <a:latin typeface="Corbel"/>
              </a:rPr>
              <a:t>Anatomical Planes</a:t>
            </a:r>
            <a:endParaRPr lang="en-US" sz="45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37" name="TextShape 2"/>
          <p:cNvSpPr txBox="1"/>
          <p:nvPr/>
        </p:nvSpPr>
        <p:spPr>
          <a:xfrm>
            <a:off x="457200" y="1523880"/>
            <a:ext cx="8229240" cy="487656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rmAutofit lnSpcReduction="10000"/>
          </a:bodyPr>
          <a:lstStyle/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AGaramond"/>
              </a:rPr>
              <a:t>A </a:t>
            </a:r>
            <a:r>
              <a:rPr lang="en-US" sz="3200" b="1" strike="noStrike" spc="-1" dirty="0">
                <a:solidFill>
                  <a:srgbClr val="990033"/>
                </a:solidFill>
                <a:latin typeface="AGaramond"/>
              </a:rPr>
              <a:t>plane</a:t>
            </a:r>
            <a:r>
              <a:rPr lang="en-US" sz="3200" b="0" strike="noStrike" spc="-1" dirty="0">
                <a:solidFill>
                  <a:srgbClr val="E2D700"/>
                </a:solidFill>
                <a:latin typeface="AGaramond"/>
              </a:rPr>
              <a:t> </a:t>
            </a:r>
            <a:r>
              <a:rPr lang="en-US" sz="3200" b="0" strike="noStrike" spc="-1" dirty="0">
                <a:solidFill>
                  <a:srgbClr val="000000"/>
                </a:solidFill>
                <a:latin typeface="AGaramond"/>
              </a:rPr>
              <a:t>is an imaginary surface that slices the body into specific sections. </a:t>
            </a:r>
            <a:endParaRPr lang="en-US" sz="32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Anatomical descriptions are based on four anatomical planes that pass through the body in the anatomical position.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There are many </a:t>
            </a:r>
            <a:r>
              <a:rPr lang="en-US" sz="3200" b="1" strike="noStrike" spc="-1" dirty="0">
                <a:solidFill>
                  <a:srgbClr val="000000"/>
                </a:solidFill>
                <a:latin typeface="Corbel"/>
              </a:rPr>
              <a:t>sagittal</a:t>
            </a: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, </a:t>
            </a:r>
            <a:r>
              <a:rPr lang="en-US" sz="3200" b="1" strike="noStrike" spc="-1" dirty="0">
                <a:solidFill>
                  <a:srgbClr val="000000"/>
                </a:solidFill>
                <a:latin typeface="Corbel"/>
              </a:rPr>
              <a:t>frontal</a:t>
            </a: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, and </a:t>
            </a:r>
            <a:r>
              <a:rPr lang="en-US" sz="3200" b="1" strike="noStrike" spc="-1" dirty="0">
                <a:solidFill>
                  <a:srgbClr val="000000"/>
                </a:solidFill>
                <a:latin typeface="Corbel"/>
              </a:rPr>
              <a:t>transverse</a:t>
            </a: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 planes but there is only one </a:t>
            </a:r>
            <a:r>
              <a:rPr lang="en-US" sz="3200" b="1" strike="noStrike" spc="-1" dirty="0">
                <a:solidFill>
                  <a:srgbClr val="000000"/>
                </a:solidFill>
                <a:latin typeface="Corbel"/>
              </a:rPr>
              <a:t>median</a:t>
            </a: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 plane.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The main use of anatomical planes is to describe sections and images of the body.</a:t>
            </a:r>
          </a:p>
        </p:txBody>
      </p:sp>
      <p:sp>
        <p:nvSpPr>
          <p:cNvPr id="438" name="TextShape 3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FEC78D10-F1B0-4389-B833-1064A673B714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27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39" name="TextShape 4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TextShape 1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441" name="TextShape 2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11844BFF-EA39-44BF-94DC-18DB056299BA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28</a:t>
            </a:fld>
            <a:endParaRPr lang="en-US" sz="1200" b="0" strike="noStrike" spc="-1">
              <a:latin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7C721D7-1326-476E-8B3D-ABB780AE77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483" y="1046774"/>
            <a:ext cx="7230794" cy="447889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500" b="1" strike="noStrike" spc="-1" dirty="0">
                <a:solidFill>
                  <a:srgbClr val="0070D5"/>
                </a:solidFill>
                <a:latin typeface="Corbel"/>
              </a:rPr>
              <a:t>		Median plane</a:t>
            </a:r>
            <a:endParaRPr lang="en-US" sz="4500" b="0" strike="noStrike" spc="-1" dirty="0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44" name="TextShape 2"/>
          <p:cNvSpPr txBox="1"/>
          <p:nvPr/>
        </p:nvSpPr>
        <p:spPr>
          <a:xfrm>
            <a:off x="787790" y="1237957"/>
            <a:ext cx="7898649" cy="4867421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Autofit/>
          </a:bodyPr>
          <a:lstStyle/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Also called </a:t>
            </a:r>
            <a:r>
              <a:rPr lang="en-US" sz="3200" b="1" strike="noStrike" spc="-1" dirty="0">
                <a:solidFill>
                  <a:srgbClr val="000000"/>
                </a:solidFill>
                <a:latin typeface="Corbel"/>
              </a:rPr>
              <a:t>median sagittal plane</a:t>
            </a: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 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It is the vertical plane passing longitudinally through the center of the body – dividing it into right and left halves.</a:t>
            </a:r>
          </a:p>
          <a:p>
            <a:pPr>
              <a:lnSpc>
                <a:spcPct val="100000"/>
              </a:lnSpc>
            </a:pPr>
            <a:endParaRPr lang="en-US" sz="3200" b="0" strike="noStrike" spc="-1" dirty="0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45" name="TextShape 3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DF9EAFCD-6ECB-4DC9-B20F-0F4CC962E6CE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29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46" name="CustomShape 4"/>
          <p:cNvSpPr/>
          <p:nvPr/>
        </p:nvSpPr>
        <p:spPr>
          <a:xfrm>
            <a:off x="3352680" y="3962520"/>
            <a:ext cx="2057040" cy="1980720"/>
          </a:xfrm>
          <a:prstGeom prst="smileyFace">
            <a:avLst>
              <a:gd name="adj" fmla="val 4653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7" name="Line 5"/>
          <p:cNvSpPr/>
          <p:nvPr/>
        </p:nvSpPr>
        <p:spPr>
          <a:xfrm>
            <a:off x="4381200" y="3962160"/>
            <a:ext cx="0" cy="1981440"/>
          </a:xfrm>
          <a:prstGeom prst="line">
            <a:avLst/>
          </a:prstGeom>
          <a:ln>
            <a:solidFill>
              <a:srgbClr val="00B05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8" name="TextShape 6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TextShape 2"/>
          <p:cNvSpPr txBox="1"/>
          <p:nvPr/>
        </p:nvSpPr>
        <p:spPr>
          <a:xfrm>
            <a:off x="708840" y="424662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Autofit/>
          </a:bodyPr>
          <a:lstStyle/>
          <a:p>
            <a:pPr marL="438840" indent="-319680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Corbel"/>
              </a:rPr>
              <a:t>What prompted the study of human anatomy?</a:t>
            </a:r>
            <a:endParaRPr lang="en-US" sz="32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The need to cope with injury, disease and death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The generation of images for aesthetic, magical or religious purposes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A strong element of curiosity about the mysterious nature of human life and its mechanisms.</a:t>
            </a:r>
          </a:p>
          <a:p>
            <a:pPr>
              <a:lnSpc>
                <a:spcPct val="100000"/>
              </a:lnSpc>
            </a:pPr>
            <a:endParaRPr lang="en-US" sz="3200" b="0" strike="noStrike" spc="-1" dirty="0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18" name="TextShape 3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9F25239C-F08D-4CA2-BD33-1F5E99449E44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3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319" name="TextShape 4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500" b="1" strike="noStrike" spc="-1" dirty="0">
                <a:solidFill>
                  <a:srgbClr val="0070D5"/>
                </a:solidFill>
                <a:latin typeface="Corbel"/>
              </a:rPr>
              <a:t>		Sagittal planes</a:t>
            </a:r>
            <a:endParaRPr lang="en-US" sz="4500" b="0" strike="noStrike" spc="-1" dirty="0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50" name="TextShape 2"/>
          <p:cNvSpPr txBox="1"/>
          <p:nvPr/>
        </p:nvSpPr>
        <p:spPr>
          <a:xfrm>
            <a:off x="773722" y="1775160"/>
            <a:ext cx="7912717" cy="3514292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Autofit/>
          </a:bodyPr>
          <a:lstStyle/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Are vertical planes passing through the body parallel to the median plane.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A point of reference indicating its position is usually indicated e.g. sagittal plane through the midpoint of the clavicle.</a:t>
            </a:r>
          </a:p>
          <a:p>
            <a:pPr>
              <a:lnSpc>
                <a:spcPct val="100000"/>
              </a:lnSpc>
            </a:pPr>
            <a:endParaRPr lang="en-US" sz="3200" b="0" strike="noStrike" spc="-1" dirty="0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51" name="TextShape 3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25391570-6D32-402D-A783-8AA8835FE439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30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52" name="TextShape 4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en-US" sz="4500" b="1" strike="noStrike" spc="-1" dirty="0">
                <a:solidFill>
                  <a:srgbClr val="0070D5"/>
                </a:solidFill>
                <a:latin typeface="Corbel"/>
              </a:rPr>
              <a:t>	Frontal planes (Coronal planes)</a:t>
            </a:r>
            <a:endParaRPr lang="en-US" sz="4500" b="0" strike="noStrike" spc="-1" dirty="0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54" name="TextShape 2"/>
          <p:cNvSpPr txBox="1"/>
          <p:nvPr/>
        </p:nvSpPr>
        <p:spPr>
          <a:xfrm>
            <a:off x="457200" y="1775160"/>
            <a:ext cx="8229240" cy="3373615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Autofit/>
          </a:bodyPr>
          <a:lstStyle/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Are vertical planes passing through the body at right angles to the median plane, dividing it into anterior (front) and posterior (back) portions.</a:t>
            </a:r>
          </a:p>
          <a:p>
            <a:pPr>
              <a:lnSpc>
                <a:spcPct val="100000"/>
              </a:lnSpc>
            </a:pPr>
            <a:endParaRPr lang="en-US" sz="3200" b="0" strike="noStrike" spc="-1" dirty="0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55" name="TextShape 3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27241765-839B-4206-BA3F-AE479E60C7C5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31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56" name="TextShape 4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TextShape 1"/>
          <p:cNvSpPr txBox="1"/>
          <p:nvPr/>
        </p:nvSpPr>
        <p:spPr>
          <a:xfrm>
            <a:off x="914760" y="1069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sz="4500" b="1" strike="noStrike" spc="-1" dirty="0">
                <a:solidFill>
                  <a:srgbClr val="0070D5"/>
                </a:solidFill>
                <a:latin typeface="Corbel"/>
              </a:rPr>
              <a:t>Horizontal planes (transverse planes)</a:t>
            </a:r>
            <a:endParaRPr lang="en-US" sz="4500" b="0" strike="noStrike" spc="-1" dirty="0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58" name="TextShape 2"/>
          <p:cNvSpPr txBox="1"/>
          <p:nvPr/>
        </p:nvSpPr>
        <p:spPr>
          <a:xfrm>
            <a:off x="803737" y="160560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rmAutofit fontScale="94500"/>
          </a:bodyPr>
          <a:lstStyle/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Are planes passing through the body at right angles to the median and frontal planes.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A horizontal plane divides the body into upper and lower parts.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A reference point indicating its level, e.g. a horizontal plane through the umbilicus, is usually given.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Also referred to as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Corbel"/>
              </a:rPr>
              <a:t>transaxial</a:t>
            </a: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 planes or simply axial planes by radiologists.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59" name="TextShape 3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19B915D1-952E-4762-A53F-B5FFBB4A5CBD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32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60" name="TextShape 4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sz="4500" b="1" strike="noStrike" spc="-1">
                <a:solidFill>
                  <a:srgbClr val="0070D5"/>
                </a:solidFill>
                <a:latin typeface="Corbel"/>
              </a:rPr>
              <a:t>Terms of relationship and comparison</a:t>
            </a:r>
            <a:endParaRPr lang="en-US" sz="45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62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rmAutofit lnSpcReduction="10000"/>
          </a:bodyPr>
          <a:lstStyle/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Superior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(cranial) – Nearer to head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Inferior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(caudal) – Nearer to feet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Anterior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(ventral) – Nearer to front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Posterior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(dorsal) – nearer to back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Medial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– Nearer to median plane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Lateral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– Farther from median plane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Proximal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– Nearer to trunk or point of origin (e.g. of a limb)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Distal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– farther from trunk or point of origin (e.g. of a limb)</a:t>
            </a:r>
          </a:p>
        </p:txBody>
      </p:sp>
      <p:sp>
        <p:nvSpPr>
          <p:cNvPr id="463" name="TextShape 3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153E551A-D513-4FAD-A8AB-BA9E626B1091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33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64" name="TextShape 4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sz="4500" b="1" strike="noStrike" spc="-1">
                <a:solidFill>
                  <a:srgbClr val="0070D5"/>
                </a:solidFill>
                <a:latin typeface="Corbel"/>
              </a:rPr>
              <a:t>Terms of relationship and comparison</a:t>
            </a:r>
            <a:endParaRPr lang="en-US" sz="45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66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rmAutofit/>
          </a:bodyPr>
          <a:lstStyle/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Superficial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– nearer to or on surface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Deep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– farther from surface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Dorsum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– the superior or dorsal surface of hand or foot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Palm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– the flat of the hand exclusive of the thumb and fingers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Sole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– the inferior aspect or bottom of the foot</a:t>
            </a:r>
          </a:p>
          <a:p>
            <a:pPr marL="438840" indent="-319680">
              <a:lnSpc>
                <a:spcPct val="100000"/>
              </a:lnSpc>
            </a:pPr>
            <a:endParaRPr lang="en-US" sz="32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</a:pPr>
            <a:endParaRPr lang="en-US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67" name="TextShape 3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45EFE8B5-7F64-4DD7-BDDC-FF02AEDFE55E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34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68" name="TextShape 4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sz="4500" b="1" strike="noStrike" spc="-1">
                <a:solidFill>
                  <a:srgbClr val="0070D5"/>
                </a:solidFill>
                <a:latin typeface="Corbel"/>
              </a:rPr>
              <a:t>Terms of relationship and comparison…</a:t>
            </a:r>
            <a:endParaRPr lang="en-US" sz="45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70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Autofit/>
          </a:bodyPr>
          <a:lstStyle/>
          <a:p>
            <a:pPr marL="438840" indent="-319680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Combined terms</a:t>
            </a:r>
            <a:endParaRPr lang="en-US" sz="32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Describe intermediate positional arrangements. E.g.</a:t>
            </a:r>
          </a:p>
          <a:p>
            <a:pPr marL="731520" lvl="1" indent="-273960">
              <a:lnSpc>
                <a:spcPct val="100000"/>
              </a:lnSpc>
              <a:spcBef>
                <a:spcPts val="561"/>
              </a:spcBef>
              <a:buClr>
                <a:srgbClr val="009DD9"/>
              </a:buClr>
              <a:buSzPct val="90000"/>
              <a:buFont typeface="Wingdings" charset="2"/>
              <a:buChar char=""/>
            </a:pPr>
            <a:r>
              <a:rPr lang="en-US" sz="2800" b="1" strike="noStrike" spc="-1">
                <a:solidFill>
                  <a:srgbClr val="000000"/>
                </a:solidFill>
                <a:latin typeface="Corbel"/>
              </a:rPr>
              <a:t>Inferomedial</a:t>
            </a:r>
            <a:r>
              <a:rPr lang="en-US" sz="2800" b="0" strike="noStrike" spc="-1">
                <a:solidFill>
                  <a:srgbClr val="000000"/>
                </a:solidFill>
                <a:latin typeface="Corbel"/>
              </a:rPr>
              <a:t> – nearer to the feet and closer to the median plane</a:t>
            </a:r>
          </a:p>
          <a:p>
            <a:pPr marL="731520" lvl="1" indent="-273960">
              <a:lnSpc>
                <a:spcPct val="100000"/>
              </a:lnSpc>
              <a:spcBef>
                <a:spcPts val="561"/>
              </a:spcBef>
              <a:buClr>
                <a:srgbClr val="009DD9"/>
              </a:buClr>
              <a:buSzPct val="90000"/>
              <a:buFont typeface="Wingdings" charset="2"/>
              <a:buChar char=""/>
            </a:pPr>
            <a:r>
              <a:rPr lang="en-US" sz="2800" b="1" strike="noStrike" spc="-1">
                <a:solidFill>
                  <a:srgbClr val="000000"/>
                </a:solidFill>
                <a:latin typeface="Corbel"/>
              </a:rPr>
              <a:t>Superolateral</a:t>
            </a:r>
            <a:r>
              <a:rPr lang="en-US" sz="2800" b="0" strike="noStrike" spc="-1">
                <a:solidFill>
                  <a:srgbClr val="000000"/>
                </a:solidFill>
                <a:latin typeface="Corbel"/>
              </a:rPr>
              <a:t> – nearer to the head and farther from the median plane</a:t>
            </a:r>
          </a:p>
          <a:p>
            <a:pPr marL="731520" lvl="1" indent="-273960">
              <a:lnSpc>
                <a:spcPct val="100000"/>
              </a:lnSpc>
              <a:spcBef>
                <a:spcPts val="561"/>
              </a:spcBef>
              <a:buClr>
                <a:srgbClr val="009DD9"/>
              </a:buClr>
              <a:buSzPct val="90000"/>
              <a:buFont typeface="Wingdings" charset="2"/>
              <a:buChar char=""/>
            </a:pPr>
            <a:r>
              <a:rPr lang="en-US" sz="2800" b="1" strike="noStrike" spc="-1">
                <a:solidFill>
                  <a:srgbClr val="000000"/>
                </a:solidFill>
                <a:latin typeface="Corbel"/>
              </a:rPr>
              <a:t>Posterolateral</a:t>
            </a:r>
            <a:endParaRPr lang="en-US" sz="2800" b="0" strike="noStrike" spc="-1">
              <a:solidFill>
                <a:srgbClr val="000000"/>
              </a:solidFill>
              <a:latin typeface="Corbel"/>
            </a:endParaRPr>
          </a:p>
          <a:p>
            <a:pPr marL="731520" lvl="1" indent="-273960">
              <a:lnSpc>
                <a:spcPct val="100000"/>
              </a:lnSpc>
              <a:spcBef>
                <a:spcPts val="561"/>
              </a:spcBef>
              <a:buClr>
                <a:srgbClr val="009DD9"/>
              </a:buClr>
              <a:buSzPct val="90000"/>
              <a:buFont typeface="Wingdings" charset="2"/>
              <a:buChar char=""/>
            </a:pPr>
            <a:r>
              <a:rPr lang="en-US" sz="2800" b="1" strike="noStrike" spc="-1">
                <a:solidFill>
                  <a:srgbClr val="000000"/>
                </a:solidFill>
                <a:latin typeface="Corbel"/>
              </a:rPr>
              <a:t>Anterosuperior , </a:t>
            </a:r>
            <a:r>
              <a:rPr lang="en-US" sz="2800" b="0" strike="noStrike" spc="-1">
                <a:solidFill>
                  <a:srgbClr val="000000"/>
                </a:solidFill>
                <a:latin typeface="Corbel"/>
              </a:rPr>
              <a:t>etc.</a:t>
            </a:r>
          </a:p>
        </p:txBody>
      </p:sp>
      <p:sp>
        <p:nvSpPr>
          <p:cNvPr id="471" name="TextShape 3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ECD7A68F-BCA3-49C4-B2D1-B91D2E8318AE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35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72" name="TextShape 4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500" b="1" strike="noStrike" spc="-1">
                <a:solidFill>
                  <a:srgbClr val="0070D5"/>
                </a:solidFill>
                <a:latin typeface="Corbel"/>
              </a:rPr>
              <a:t>Terms of laterality</a:t>
            </a:r>
            <a:endParaRPr lang="en-US" sz="45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74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rmAutofit/>
          </a:bodyPr>
          <a:lstStyle/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Paired structures having right and left members such as the kidneys are </a:t>
            </a: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bilateral</a:t>
            </a:r>
            <a:endParaRPr lang="en-US" sz="32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Those occurring on one side only are </a:t>
            </a: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unilateral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.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Ipsilateral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means occurring on the same side of the body. E.g. the right thumb and right great toe are ipsilateral.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Contralateral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-  occurring  on the opposite side of the body.          </a:t>
            </a:r>
          </a:p>
        </p:txBody>
      </p:sp>
      <p:sp>
        <p:nvSpPr>
          <p:cNvPr id="475" name="TextShape 3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0CDECC7D-7A24-4DCB-9E9A-8029F1B40779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36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76" name="TextShape 4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500" b="1" strike="noStrike" spc="-1">
                <a:solidFill>
                  <a:srgbClr val="0070D5"/>
                </a:solidFill>
                <a:latin typeface="Corbel"/>
              </a:rPr>
              <a:t>Terms of movement</a:t>
            </a:r>
            <a:endParaRPr lang="en-US" sz="45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78" name="TextShape 2"/>
          <p:cNvSpPr txBox="1"/>
          <p:nvPr/>
        </p:nvSpPr>
        <p:spPr>
          <a:xfrm>
            <a:off x="457200" y="1447920"/>
            <a:ext cx="8229240" cy="510516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rmAutofit fontScale="94000" lnSpcReduction="10000"/>
          </a:bodyPr>
          <a:lstStyle/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These describe movements of the limbs and other parts of the body.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Movements take place at joints. The movements are described as pairs of opposites.</a:t>
            </a:r>
          </a:p>
          <a:p>
            <a:pPr marL="731520" lvl="1" indent="-273960">
              <a:lnSpc>
                <a:spcPct val="100000"/>
              </a:lnSpc>
              <a:spcBef>
                <a:spcPts val="561"/>
              </a:spcBef>
              <a:buClr>
                <a:srgbClr val="009DD9"/>
              </a:buClr>
              <a:buSzPct val="90000"/>
              <a:buFont typeface="Wingdings" charset="2"/>
              <a:buChar char=""/>
            </a:pPr>
            <a:r>
              <a:rPr lang="en-US" sz="2800" b="1" strike="noStrike" spc="-1">
                <a:solidFill>
                  <a:srgbClr val="000000"/>
                </a:solidFill>
                <a:latin typeface="Corbel"/>
              </a:rPr>
              <a:t>Flexion</a:t>
            </a:r>
            <a:r>
              <a:rPr lang="en-US" sz="2800" b="0" strike="noStrike" spc="-1">
                <a:solidFill>
                  <a:srgbClr val="000000"/>
                </a:solidFill>
                <a:latin typeface="Corbel"/>
              </a:rPr>
              <a:t> – bending of  a part or decreasing the angle between body parts</a:t>
            </a:r>
          </a:p>
          <a:p>
            <a:pPr marL="731520" lvl="1" indent="-273960">
              <a:lnSpc>
                <a:spcPct val="100000"/>
              </a:lnSpc>
              <a:spcBef>
                <a:spcPts val="561"/>
              </a:spcBef>
              <a:buClr>
                <a:srgbClr val="009DD9"/>
              </a:buClr>
              <a:buSzPct val="90000"/>
              <a:buFont typeface="Wingdings" charset="2"/>
              <a:buChar char=""/>
            </a:pPr>
            <a:r>
              <a:rPr lang="en-US" sz="2800" b="1" strike="noStrike" spc="-1">
                <a:solidFill>
                  <a:srgbClr val="000000"/>
                </a:solidFill>
                <a:latin typeface="Corbel"/>
              </a:rPr>
              <a:t>Extension</a:t>
            </a:r>
            <a:r>
              <a:rPr lang="en-US" sz="2800" b="0" strike="noStrike" spc="-1">
                <a:solidFill>
                  <a:srgbClr val="000000"/>
                </a:solidFill>
                <a:latin typeface="Corbel"/>
              </a:rPr>
              <a:t> – straightening a part or increasing the angle between body parts.</a:t>
            </a:r>
          </a:p>
          <a:p>
            <a:pPr marL="731520" lvl="1" indent="-273960">
              <a:lnSpc>
                <a:spcPct val="100000"/>
              </a:lnSpc>
              <a:spcBef>
                <a:spcPts val="561"/>
              </a:spcBef>
              <a:buClr>
                <a:srgbClr val="009DD9"/>
              </a:buClr>
              <a:buSzPct val="90000"/>
              <a:buFont typeface="Wingdings" charset="2"/>
              <a:buChar char=""/>
            </a:pPr>
            <a:r>
              <a:rPr lang="en-US" sz="2800" b="1" strike="noStrike" spc="-1">
                <a:solidFill>
                  <a:srgbClr val="000000"/>
                </a:solidFill>
                <a:latin typeface="Corbel"/>
              </a:rPr>
              <a:t>Abduction</a:t>
            </a:r>
            <a:r>
              <a:rPr lang="en-US" sz="2800" b="0" strike="noStrike" spc="-1">
                <a:solidFill>
                  <a:srgbClr val="000000"/>
                </a:solidFill>
                <a:latin typeface="Corbel"/>
              </a:rPr>
              <a:t> – moving away from the median plane of the body in the frontal plane.</a:t>
            </a:r>
          </a:p>
          <a:p>
            <a:pPr marL="731520" lvl="1" indent="-273960">
              <a:lnSpc>
                <a:spcPct val="100000"/>
              </a:lnSpc>
              <a:spcBef>
                <a:spcPts val="561"/>
              </a:spcBef>
              <a:buClr>
                <a:srgbClr val="009DD9"/>
              </a:buClr>
              <a:buSzPct val="90000"/>
              <a:buFont typeface="Wingdings" charset="2"/>
              <a:buChar char=""/>
            </a:pPr>
            <a:r>
              <a:rPr lang="en-US" sz="2800" b="1" strike="noStrike" spc="-1">
                <a:solidFill>
                  <a:srgbClr val="000000"/>
                </a:solidFill>
                <a:latin typeface="Corbel"/>
              </a:rPr>
              <a:t>Adduction</a:t>
            </a:r>
            <a:r>
              <a:rPr lang="en-US" sz="2800" b="0" strike="noStrike" spc="-1">
                <a:solidFill>
                  <a:srgbClr val="000000"/>
                </a:solidFill>
                <a:latin typeface="Corbel"/>
              </a:rPr>
              <a:t> – moving toward the median plane of the body in the coronal plane.</a:t>
            </a:r>
          </a:p>
        </p:txBody>
      </p:sp>
      <p:sp>
        <p:nvSpPr>
          <p:cNvPr id="479" name="TextShape 3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0D0F2209-B941-4EE3-8828-E73A8AF3A413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37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80" name="TextShape 4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500" b="1" strike="noStrike" spc="-1">
                <a:solidFill>
                  <a:srgbClr val="0070D5"/>
                </a:solidFill>
                <a:latin typeface="Corbel"/>
              </a:rPr>
              <a:t>Terms of movement</a:t>
            </a:r>
            <a:endParaRPr lang="en-US" sz="45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82" name="TextShape 2"/>
          <p:cNvSpPr txBox="1"/>
          <p:nvPr/>
        </p:nvSpPr>
        <p:spPr>
          <a:xfrm>
            <a:off x="457200" y="1523880"/>
            <a:ext cx="8229240" cy="487656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rmAutofit lnSpcReduction="10000"/>
          </a:bodyPr>
          <a:lstStyle/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Rotation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– moving a part of the body around its long axis</a:t>
            </a:r>
          </a:p>
          <a:p>
            <a:pPr marL="731520" lvl="1" indent="-273960">
              <a:lnSpc>
                <a:spcPct val="100000"/>
              </a:lnSpc>
              <a:spcBef>
                <a:spcPts val="561"/>
              </a:spcBef>
              <a:buClr>
                <a:srgbClr val="009DD9"/>
              </a:buClr>
              <a:buSzPct val="90000"/>
              <a:buFont typeface="Wingdings" charset="2"/>
              <a:buChar char=""/>
            </a:pPr>
            <a:r>
              <a:rPr lang="en-US" sz="2800" b="1" strike="noStrike" spc="-1">
                <a:solidFill>
                  <a:srgbClr val="000000"/>
                </a:solidFill>
                <a:latin typeface="Corbel"/>
              </a:rPr>
              <a:t>Medial rotation</a:t>
            </a:r>
            <a:r>
              <a:rPr lang="en-US" sz="2800" b="0" strike="noStrike" spc="-1">
                <a:solidFill>
                  <a:srgbClr val="000000"/>
                </a:solidFill>
                <a:latin typeface="Corbel"/>
              </a:rPr>
              <a:t> turns the anterior surface medially</a:t>
            </a:r>
          </a:p>
          <a:p>
            <a:pPr marL="731520" lvl="1" indent="-273960">
              <a:lnSpc>
                <a:spcPct val="100000"/>
              </a:lnSpc>
              <a:spcBef>
                <a:spcPts val="561"/>
              </a:spcBef>
              <a:buClr>
                <a:srgbClr val="009DD9"/>
              </a:buClr>
              <a:buSzPct val="90000"/>
              <a:buFont typeface="Wingdings" charset="2"/>
              <a:buChar char=""/>
            </a:pPr>
            <a:r>
              <a:rPr lang="en-US" sz="2800" b="1" strike="noStrike" spc="-1">
                <a:solidFill>
                  <a:srgbClr val="000000"/>
                </a:solidFill>
                <a:latin typeface="Corbel"/>
              </a:rPr>
              <a:t>Lateral rotation</a:t>
            </a:r>
            <a:r>
              <a:rPr lang="en-US" sz="2800" b="0" strike="noStrike" spc="-1">
                <a:solidFill>
                  <a:srgbClr val="000000"/>
                </a:solidFill>
                <a:latin typeface="Corbel"/>
              </a:rPr>
              <a:t> turns the anterior surface laterally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Circumduction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– the circular movement of the limbs, or parts of them, combining in sequence the movements of flexion, extension, abduction, and adduction.</a:t>
            </a:r>
          </a:p>
          <a:p>
            <a:pPr>
              <a:lnSpc>
                <a:spcPct val="100000"/>
              </a:lnSpc>
            </a:pPr>
            <a:endParaRPr lang="en-US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83" name="TextShape 3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387CE307-DD23-4D5D-886C-F0C5B3EAC93F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38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84" name="TextShape 4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500" b="1" strike="noStrike" spc="-1">
                <a:solidFill>
                  <a:srgbClr val="0070D5"/>
                </a:solidFill>
                <a:latin typeface="Corbel"/>
              </a:rPr>
              <a:t>Terms of movement</a:t>
            </a:r>
            <a:endParaRPr lang="en-US" sz="45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86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Autofit/>
          </a:bodyPr>
          <a:lstStyle/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Pronation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– a medial rotation of the forearm and hand so that the palm faces posteriorly.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Supination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– a lateral rotation of the forearm and hand so that the palm faces anteriorly, as in the anatomical position.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Eversion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– turning sole of foot outward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Inversion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– turning sole of foot inward</a:t>
            </a:r>
          </a:p>
        </p:txBody>
      </p:sp>
      <p:sp>
        <p:nvSpPr>
          <p:cNvPr id="487" name="TextShape 3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1E6123F1-A3BF-41D9-9223-60D01E2AD313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39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88" name="TextShape 4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TextShape 1"/>
          <p:cNvSpPr txBox="1"/>
          <p:nvPr/>
        </p:nvSpPr>
        <p:spPr>
          <a:xfrm>
            <a:off x="808892" y="225858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500" b="1" strike="noStrike" spc="-1" dirty="0">
                <a:solidFill>
                  <a:srgbClr val="0070D5"/>
                </a:solidFill>
                <a:latin typeface="Corbel"/>
              </a:rPr>
              <a:t>			History</a:t>
            </a:r>
            <a:endParaRPr lang="en-US" sz="4500" b="0" strike="noStrike" spc="-1" dirty="0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21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rmAutofit/>
          </a:bodyPr>
          <a:lstStyle/>
          <a:p>
            <a:pPr marL="438840" marR="0" lvl="0" indent="-3196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6FC6"/>
              </a:buClr>
              <a:buSzPct val="80000"/>
              <a:buFont typeface="Wingdings 2" charset="2"/>
              <a:buChar char=""/>
              <a:tabLst/>
              <a:defRPr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The first recorded school of anatomy was in </a:t>
            </a:r>
            <a:r>
              <a:rPr lang="en-US" sz="3200" b="1" strike="noStrike" spc="-1" dirty="0">
                <a:solidFill>
                  <a:srgbClr val="000000"/>
                </a:solidFill>
                <a:latin typeface="Corbel"/>
              </a:rPr>
              <a:t>Alexandria.</a:t>
            </a: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</a:t>
            </a:r>
          </a:p>
          <a:p>
            <a:pPr marL="438840" marR="0" lvl="0" indent="-3196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6FC6"/>
              </a:buClr>
              <a:buSzPct val="80000"/>
              <a:buFont typeface="Wingdings 2" charset="2"/>
              <a:buChar char=""/>
              <a:tabLst/>
              <a:defRPr/>
            </a:pP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The most influential anatomist in the ancient world was </a:t>
            </a:r>
            <a:r>
              <a:rPr kumimoji="0" lang="en-US" sz="32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Galen</a:t>
            </a: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who studied anatomy in Alexandria.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endParaRPr lang="en-US" sz="3200" b="1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endParaRPr lang="en-US" sz="3200" b="1" strike="noStrike" spc="-1" dirty="0">
              <a:solidFill>
                <a:srgbClr val="000000"/>
              </a:solidFill>
              <a:latin typeface="Corbel"/>
            </a:endParaRPr>
          </a:p>
          <a:p>
            <a:pPr marL="119160">
              <a:lnSpc>
                <a:spcPct val="100000"/>
              </a:lnSpc>
              <a:buClr>
                <a:srgbClr val="0F6FC6"/>
              </a:buClr>
              <a:buSzPct val="80000"/>
            </a:pPr>
            <a:endParaRPr lang="en-US" sz="3200" b="0" strike="noStrike" spc="-1" dirty="0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22" name="TextShape 3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22EA6CCC-2332-4996-88BB-947938FDBD27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4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323" name="TextShape 4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500" b="1" strike="noStrike" spc="-1">
                <a:solidFill>
                  <a:srgbClr val="0070D5"/>
                </a:solidFill>
                <a:latin typeface="Corbel"/>
              </a:rPr>
              <a:t>Terms of movement</a:t>
            </a:r>
            <a:endParaRPr lang="en-US" sz="45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90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rmAutofit/>
          </a:bodyPr>
          <a:lstStyle/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Protrusion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(protraction) – to move anteriorly e.g. of jaw.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Retrusion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(retraction) – to move [the jaw] posteriorly.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Elevation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raises or moves a part superiorly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1" strike="noStrike" spc="-1">
                <a:solidFill>
                  <a:srgbClr val="000000"/>
                </a:solidFill>
                <a:latin typeface="Corbel"/>
              </a:rPr>
              <a:t>Depression</a:t>
            </a:r>
            <a:r>
              <a:rPr lang="en-US" sz="3200" b="0" strike="noStrike" spc="-1">
                <a:solidFill>
                  <a:srgbClr val="000000"/>
                </a:solidFill>
                <a:latin typeface="Corbel"/>
              </a:rPr>
              <a:t> lowers or moves a part inferiorly.</a:t>
            </a:r>
          </a:p>
        </p:txBody>
      </p:sp>
      <p:sp>
        <p:nvSpPr>
          <p:cNvPr id="491" name="TextShape 3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CB631CEF-8C45-4DE0-A8B8-9E6A1F7CDD73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40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92" name="TextShape 4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TextShape 1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496" name="TextShape 2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717D85B2-5850-45D7-856F-4D2A437ED03D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41</a:t>
            </a:fld>
            <a:endParaRPr lang="en-US" sz="1200" b="0" strike="noStrike" spc="-1">
              <a:latin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5B2E57-A5F3-41DE-96B4-E7F2F2E84D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111" y="522582"/>
            <a:ext cx="7526215" cy="58128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TextShape 1"/>
          <p:cNvSpPr txBox="1"/>
          <p:nvPr/>
        </p:nvSpPr>
        <p:spPr>
          <a:xfrm>
            <a:off x="2078502" y="5888104"/>
            <a:ext cx="5236698" cy="969896"/>
          </a:xfrm>
          <a:prstGeom prst="rect">
            <a:avLst/>
          </a:prstGeom>
          <a:noFill/>
          <a:ln>
            <a:noFill/>
          </a:ln>
        </p:spPr>
        <p:txBody>
          <a:bodyPr tIns="0" rIns="4572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700" b="1" strike="noStrike" spc="-1" dirty="0">
                <a:solidFill>
                  <a:srgbClr val="0070D5"/>
                </a:solidFill>
                <a:latin typeface="Corbel"/>
              </a:rPr>
              <a:t>Thank you</a:t>
            </a:r>
            <a:endParaRPr lang="en-US" sz="4700" b="0" strike="noStrike" spc="-1" dirty="0">
              <a:solidFill>
                <a:srgbClr val="FFFFFF"/>
              </a:solidFill>
              <a:latin typeface="Corbe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206E96D-B7F3-4E4C-A7E0-7C6B09F82C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265" y="421152"/>
            <a:ext cx="7371470" cy="50652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TextShape 3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B0C1BA50-2F80-43F3-844C-B556F264BDD5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5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327" name="TextShape 4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6" name="TextShape 1">
            <a:extLst>
              <a:ext uri="{FF2B5EF4-FFF2-40B4-BE49-F238E27FC236}">
                <a16:creationId xmlns:a16="http://schemas.microsoft.com/office/drawing/2014/main" id="{4F022A23-1D13-4280-BA09-6F0AF2D52D62}"/>
              </a:ext>
            </a:extLst>
          </p:cNvPr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500" b="1" strike="noStrike" spc="-1" dirty="0">
                <a:solidFill>
                  <a:srgbClr val="0070D5"/>
                </a:solidFill>
                <a:latin typeface="Corbel"/>
              </a:rPr>
              <a:t>Types / divisions of anatomy</a:t>
            </a:r>
            <a:endParaRPr lang="en-US" sz="4500" b="0" strike="noStrike" spc="-1" dirty="0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" name="TextShape 2">
            <a:extLst>
              <a:ext uri="{FF2B5EF4-FFF2-40B4-BE49-F238E27FC236}">
                <a16:creationId xmlns:a16="http://schemas.microsoft.com/office/drawing/2014/main" id="{185F67A0-1AC0-46F1-9B6E-7478C60BA0F7}"/>
              </a:ext>
            </a:extLst>
          </p:cNvPr>
          <p:cNvSpPr txBox="1"/>
          <p:nvPr/>
        </p:nvSpPr>
        <p:spPr>
          <a:xfrm>
            <a:off x="708840" y="1100865"/>
            <a:ext cx="8229240" cy="4413669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Autofit/>
          </a:bodyPr>
          <a:lstStyle/>
          <a:p>
            <a:pPr marL="118800">
              <a:lnSpc>
                <a:spcPct val="100000"/>
              </a:lnSpc>
            </a:pPr>
            <a:endParaRPr lang="en-US" sz="32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5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600" b="0" strike="noStrike" spc="-1" dirty="0">
                <a:solidFill>
                  <a:srgbClr val="000000"/>
                </a:solidFill>
                <a:latin typeface="Corbel"/>
              </a:rPr>
              <a:t>Gross Anatomy</a:t>
            </a:r>
          </a:p>
          <a:p>
            <a:pPr marL="438840" indent="-319680">
              <a:lnSpc>
                <a:spcPct val="15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600" b="0" strike="noStrike" spc="-1" dirty="0">
                <a:solidFill>
                  <a:srgbClr val="000000"/>
                </a:solidFill>
                <a:latin typeface="Corbel"/>
              </a:rPr>
              <a:t>Microscopic Anatomy</a:t>
            </a:r>
          </a:p>
          <a:p>
            <a:pPr marL="438840" indent="-319680">
              <a:lnSpc>
                <a:spcPct val="15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600" b="0" strike="noStrike" spc="-1" dirty="0">
                <a:solidFill>
                  <a:srgbClr val="000000"/>
                </a:solidFill>
                <a:latin typeface="Corbel"/>
              </a:rPr>
              <a:t>Developmental Anatomy</a:t>
            </a:r>
          </a:p>
          <a:p>
            <a:pPr marL="438840" indent="-319680">
              <a:lnSpc>
                <a:spcPct val="15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600" b="0" strike="noStrike" spc="-1" dirty="0">
                <a:solidFill>
                  <a:srgbClr val="000000"/>
                </a:solidFill>
                <a:latin typeface="Corbel"/>
              </a:rPr>
              <a:t>Comparative Anatomy</a:t>
            </a:r>
          </a:p>
          <a:p>
            <a:pPr marL="438840" indent="-319680">
              <a:lnSpc>
                <a:spcPct val="15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endParaRPr lang="en-US" sz="3600" b="0" strike="noStrike" spc="-1" dirty="0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lang="en-US" sz="3600" b="0" strike="noStrike" spc="-1" dirty="0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TextShape 1"/>
          <p:cNvSpPr txBox="1"/>
          <p:nvPr/>
        </p:nvSpPr>
        <p:spPr>
          <a:xfrm>
            <a:off x="457200" y="152280"/>
            <a:ext cx="8229240" cy="12506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500" b="1" strike="noStrike" spc="-1">
                <a:solidFill>
                  <a:srgbClr val="0070D5"/>
                </a:solidFill>
                <a:latin typeface="Corbel"/>
              </a:rPr>
              <a:t>Divisions of Anatomy</a:t>
            </a:r>
            <a:endParaRPr lang="en-US" sz="4500" b="0" strike="noStrike" spc="-1">
              <a:latin typeface="Arial"/>
            </a:endParaRPr>
          </a:p>
        </p:txBody>
      </p:sp>
      <p:sp>
        <p:nvSpPr>
          <p:cNvPr id="333" name="TextShape 2"/>
          <p:cNvSpPr txBox="1"/>
          <p:nvPr/>
        </p:nvSpPr>
        <p:spPr>
          <a:xfrm>
            <a:off x="708840" y="101340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Autofit/>
          </a:bodyPr>
          <a:lstStyle/>
          <a:p>
            <a:pPr marL="118800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Corbel"/>
              </a:rPr>
              <a:t>Gross Anatomy</a:t>
            </a:r>
            <a:endParaRPr lang="en-US" sz="3200" b="0" strike="noStrike" spc="-1" dirty="0">
              <a:latin typeface="Arial"/>
            </a:endParaRP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Structures that can be seen with the eye</a:t>
            </a:r>
            <a:endParaRPr lang="en-US" sz="3200" b="0" strike="noStrike" spc="-1" dirty="0">
              <a:latin typeface="Arial"/>
            </a:endParaRP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Muscles, bones, various organs</a:t>
            </a:r>
            <a:endParaRPr lang="en-US" sz="3200" b="0" strike="noStrike" spc="-1" dirty="0">
              <a:latin typeface="Arial"/>
            </a:endParaRP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Can be regional or systemic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334" name="TextShape 3"/>
          <p:cNvSpPr txBox="1"/>
          <p:nvPr/>
        </p:nvSpPr>
        <p:spPr>
          <a:xfrm>
            <a:off x="725843" y="2992375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Autofit/>
          </a:bodyPr>
          <a:lstStyle/>
          <a:p>
            <a:pPr marL="118800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Corbel"/>
              </a:rPr>
              <a:t>Microscopic Anatomy</a:t>
            </a:r>
            <a:endParaRPr lang="en-US" sz="3200" b="0" strike="noStrike" spc="-1" dirty="0">
              <a:latin typeface="Arial"/>
            </a:endParaRP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Structures that cannot be seen with the eye</a:t>
            </a:r>
            <a:endParaRPr lang="en-US" sz="3200" b="0" strike="noStrike" spc="-1" dirty="0">
              <a:latin typeface="Arial"/>
            </a:endParaRP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Need to use a microscope (light or electron)</a:t>
            </a:r>
            <a:endParaRPr lang="en-US" sz="3200" b="0" strike="noStrike" spc="-1" dirty="0">
              <a:latin typeface="Arial"/>
            </a:endParaRP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Cytology = study of cells</a:t>
            </a:r>
            <a:endParaRPr lang="en-US" sz="3200" b="0" strike="noStrike" spc="-1" dirty="0">
              <a:latin typeface="Arial"/>
            </a:endParaRP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Histology = study of tissues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335" name="TextShape 4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336" name="TextShape 5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00FBA297-E979-480D-B8AB-E7D5D8C3C435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6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0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Effect">
                      <p:stCondLst>
                        <p:cond delay="indefinite"/>
                      </p:stCondLst>
                      <p:childTnLst>
                        <p:par>
                          <p:cTn id="9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12" dur="500"/>
                                        <p:tgtEl>
                                          <p:spTgt spid="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Effect">
                      <p:stCondLst>
                        <p:cond delay="indefinite"/>
                      </p:stCondLst>
                      <p:childTnLst>
                        <p:par>
                          <p:cTn id="1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17" dur="500"/>
                                        <p:tgtEl>
                                          <p:spTgt spid="3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Effect">
                      <p:stCondLst>
                        <p:cond delay="indefinite"/>
                      </p:stCondLst>
                      <p:childTnLst>
                        <p:par>
                          <p:cTn id="19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22" dur="500"/>
                                        <p:tgtEl>
                                          <p:spTgt spid="3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27" dur="500"/>
                                        <p:tgtEl>
                                          <p:spTgt spid="3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Effect">
                      <p:stCondLst>
                        <p:cond delay="indefinite"/>
                      </p:stCondLst>
                      <p:childTnLst>
                        <p:par>
                          <p:cTn id="29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32" dur="500"/>
                                        <p:tgtEl>
                                          <p:spTgt spid="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Effect">
                      <p:stCondLst>
                        <p:cond delay="indefinite"/>
                      </p:stCondLst>
                      <p:childTnLst>
                        <p:par>
                          <p:cTn id="3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37" dur="500"/>
                                        <p:tgtEl>
                                          <p:spTgt spid="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Effect">
                      <p:stCondLst>
                        <p:cond delay="indefinite"/>
                      </p:stCondLst>
                      <p:childTnLst>
                        <p:par>
                          <p:cTn id="39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42" dur="500"/>
                                        <p:tgtEl>
                                          <p:spTgt spid="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Effect">
                      <p:stCondLst>
                        <p:cond delay="indefinite"/>
                      </p:stCondLst>
                      <p:childTnLst>
                        <p:par>
                          <p:cTn id="4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47" dur="500"/>
                                        <p:tgtEl>
                                          <p:spTgt spid="3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Effect">
                      <p:stCondLst>
                        <p:cond delay="indefinite"/>
                      </p:stCondLst>
                      <p:childTnLst>
                        <p:par>
                          <p:cTn id="49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52" dur="500"/>
                                        <p:tgtEl>
                                          <p:spTgt spid="3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TextShape 1"/>
          <p:cNvSpPr txBox="1"/>
          <p:nvPr/>
        </p:nvSpPr>
        <p:spPr>
          <a:xfrm>
            <a:off x="708840" y="1069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500" b="1" strike="noStrike" spc="-1" dirty="0">
                <a:solidFill>
                  <a:srgbClr val="0070D5"/>
                </a:solidFill>
                <a:latin typeface="Corbel"/>
              </a:rPr>
              <a:t>Developmental Anatomy</a:t>
            </a:r>
            <a:endParaRPr lang="en-US" sz="4500" b="0" strike="noStrike" spc="-1" dirty="0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38" name="TextShape 2"/>
          <p:cNvSpPr txBox="1"/>
          <p:nvPr/>
        </p:nvSpPr>
        <p:spPr>
          <a:xfrm>
            <a:off x="457200" y="1209822"/>
            <a:ext cx="8381520" cy="5190618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rmAutofit/>
          </a:bodyPr>
          <a:lstStyle/>
          <a:p>
            <a:pPr marL="457560" lvl="1">
              <a:lnSpc>
                <a:spcPct val="100000"/>
              </a:lnSpc>
              <a:spcBef>
                <a:spcPts val="641"/>
              </a:spcBef>
              <a:buClr>
                <a:srgbClr val="009DD9"/>
              </a:buClr>
              <a:buSzPct val="90000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The study of anatomical changes in a life cycle (infancy to adulthood.)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2800" b="1" u="sng" spc="-1" dirty="0">
                <a:solidFill>
                  <a:srgbClr val="000000"/>
                </a:solidFill>
                <a:latin typeface="Corbel"/>
              </a:rPr>
              <a:t>TYPES OF DEVELOPMENTAL ANATOMY</a:t>
            </a:r>
            <a:endParaRPr lang="en-US" sz="2800" b="1" u="sng" strike="noStrike" spc="-1" dirty="0">
              <a:solidFill>
                <a:srgbClr val="000000"/>
              </a:solidFill>
              <a:latin typeface="Corbel"/>
            </a:endParaRPr>
          </a:p>
          <a:p>
            <a:pPr marL="731520" lvl="1" indent="-273960">
              <a:lnSpc>
                <a:spcPct val="100000"/>
              </a:lnSpc>
              <a:spcBef>
                <a:spcPts val="641"/>
              </a:spcBef>
              <a:buClr>
                <a:srgbClr val="009DD9"/>
              </a:buClr>
              <a:buSzPct val="90000"/>
              <a:buFont typeface="Wingdings" charset="2"/>
              <a:buChar char=""/>
            </a:pPr>
            <a:r>
              <a:rPr lang="en-US" sz="3200" b="0" strike="noStrike" spc="-1" dirty="0">
                <a:solidFill>
                  <a:srgbClr val="990033"/>
                </a:solidFill>
                <a:latin typeface="Corbel"/>
              </a:rPr>
              <a:t>Embryology</a:t>
            </a: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: </a:t>
            </a:r>
          </a:p>
          <a:p>
            <a:pPr marL="996840" lvl="2" indent="-228240">
              <a:lnSpc>
                <a:spcPct val="100000"/>
              </a:lnSpc>
              <a:spcBef>
                <a:spcPts val="561"/>
              </a:spcBef>
              <a:buClr>
                <a:srgbClr val="0BD0D9"/>
              </a:buClr>
              <a:buFont typeface="Arial"/>
              <a:buChar char="▪"/>
            </a:pPr>
            <a:r>
              <a:rPr lang="en-US" sz="2800" b="0" strike="noStrike" spc="-1" dirty="0">
                <a:solidFill>
                  <a:srgbClr val="000000"/>
                </a:solidFill>
                <a:latin typeface="Corbel"/>
              </a:rPr>
              <a:t>The study of prenatal development (before birth)</a:t>
            </a:r>
          </a:p>
          <a:p>
            <a:pPr marL="731520" lvl="1" indent="-273960">
              <a:lnSpc>
                <a:spcPct val="100000"/>
              </a:lnSpc>
              <a:spcBef>
                <a:spcPts val="641"/>
              </a:spcBef>
              <a:buClr>
                <a:srgbClr val="009DD9"/>
              </a:buClr>
              <a:buSzPct val="90000"/>
              <a:buFont typeface="Wingdings" charset="2"/>
              <a:buChar char=""/>
            </a:pPr>
            <a:r>
              <a:rPr lang="en-US" sz="3200" b="0" strike="noStrike" spc="-1" dirty="0">
                <a:solidFill>
                  <a:srgbClr val="990033"/>
                </a:solidFill>
                <a:latin typeface="Corbel"/>
              </a:rPr>
              <a:t>Postnatal development</a:t>
            </a: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:</a:t>
            </a:r>
          </a:p>
          <a:p>
            <a:pPr marL="996840" lvl="2" indent="-228240">
              <a:lnSpc>
                <a:spcPct val="100000"/>
              </a:lnSpc>
              <a:spcBef>
                <a:spcPts val="561"/>
              </a:spcBef>
              <a:buClr>
                <a:srgbClr val="0BD0D9"/>
              </a:buClr>
              <a:buFont typeface="Arial"/>
              <a:buChar char="▪"/>
            </a:pPr>
            <a:r>
              <a:rPr lang="en-US" sz="2800" b="0" strike="noStrike" spc="-1" dirty="0">
                <a:solidFill>
                  <a:srgbClr val="000000"/>
                </a:solidFill>
                <a:latin typeface="Corbel"/>
              </a:rPr>
              <a:t>The study of structures after birth</a:t>
            </a:r>
          </a:p>
          <a:p>
            <a:pPr marL="731520" lvl="1" indent="-273960">
              <a:lnSpc>
                <a:spcPct val="100000"/>
              </a:lnSpc>
              <a:spcBef>
                <a:spcPts val="641"/>
              </a:spcBef>
              <a:buClr>
                <a:srgbClr val="009DD9"/>
              </a:buClr>
              <a:buSzPct val="90000"/>
              <a:buFont typeface="Wingdings" charset="2"/>
              <a:buChar char=""/>
            </a:pPr>
            <a:r>
              <a:rPr lang="en-US" sz="3200" b="0" strike="noStrike" spc="-1" dirty="0">
                <a:solidFill>
                  <a:srgbClr val="990033"/>
                </a:solidFill>
                <a:latin typeface="Corbel"/>
              </a:rPr>
              <a:t>Ontogeny:</a:t>
            </a:r>
            <a:endParaRPr lang="en-US" sz="3200" b="0" strike="noStrike" spc="-1" dirty="0">
              <a:solidFill>
                <a:srgbClr val="000000"/>
              </a:solidFill>
              <a:latin typeface="Corbel"/>
            </a:endParaRPr>
          </a:p>
          <a:p>
            <a:pPr marL="996840" lvl="2" indent="-228240">
              <a:lnSpc>
                <a:spcPct val="100000"/>
              </a:lnSpc>
              <a:spcBef>
                <a:spcPts val="561"/>
              </a:spcBef>
              <a:buClr>
                <a:srgbClr val="0BD0D9"/>
              </a:buClr>
              <a:buFont typeface="Arial"/>
              <a:buChar char="▪"/>
            </a:pPr>
            <a:r>
              <a:rPr lang="en-US" sz="2800" b="0" strike="noStrike" spc="-1" dirty="0">
                <a:solidFill>
                  <a:srgbClr val="000000"/>
                </a:solidFill>
                <a:latin typeface="Corbel"/>
              </a:rPr>
              <a:t>Total development of an individual</a:t>
            </a:r>
          </a:p>
        </p:txBody>
      </p:sp>
      <p:sp>
        <p:nvSpPr>
          <p:cNvPr id="339" name="TextShape 3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340" name="TextShape 4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708711D5-9B5E-4C31-BD3D-498D81CE6352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7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500" b="1" strike="noStrike" spc="-1">
                <a:solidFill>
                  <a:srgbClr val="0070D5"/>
                </a:solidFill>
                <a:latin typeface="Corbel"/>
              </a:rPr>
              <a:t>Comparative Anatomy</a:t>
            </a:r>
            <a:endParaRPr lang="en-US" sz="45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42" name="TextShape 2"/>
          <p:cNvSpPr txBox="1"/>
          <p:nvPr/>
        </p:nvSpPr>
        <p:spPr>
          <a:xfrm>
            <a:off x="457200" y="1280160"/>
            <a:ext cx="8229240" cy="5120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Autofit/>
          </a:bodyPr>
          <a:lstStyle/>
          <a:p>
            <a:pPr marL="457560" lvl="1">
              <a:lnSpc>
                <a:spcPct val="100000"/>
              </a:lnSpc>
              <a:spcBef>
                <a:spcPts val="561"/>
              </a:spcBef>
              <a:buClr>
                <a:srgbClr val="009DD9"/>
              </a:buClr>
              <a:buSzPct val="90000"/>
            </a:pPr>
            <a:r>
              <a:rPr lang="en-US" sz="3200" spc="-1" dirty="0">
                <a:solidFill>
                  <a:srgbClr val="000000"/>
                </a:solidFill>
                <a:latin typeface="+mj-lt"/>
              </a:rPr>
              <a:t>1.It is the c</a:t>
            </a:r>
            <a:r>
              <a:rPr lang="en-US" sz="3200" b="0" strike="noStrike" spc="-1" dirty="0">
                <a:solidFill>
                  <a:srgbClr val="000000"/>
                </a:solidFill>
                <a:latin typeface="+mj-lt"/>
              </a:rPr>
              <a:t>omparison of structures between organisms (similarities and differences)</a:t>
            </a:r>
          </a:p>
          <a:p>
            <a:pPr marL="457560" lvl="1">
              <a:lnSpc>
                <a:spcPct val="100000"/>
              </a:lnSpc>
              <a:spcBef>
                <a:spcPts val="561"/>
              </a:spcBef>
              <a:buClr>
                <a:srgbClr val="009DD9"/>
              </a:buClr>
              <a:buSzPct val="90000"/>
            </a:pPr>
            <a:r>
              <a:rPr lang="en-US" sz="3200" spc="-1" dirty="0">
                <a:solidFill>
                  <a:srgbClr val="000000"/>
                </a:solidFill>
                <a:latin typeface="+mj-lt"/>
              </a:rPr>
              <a:t>2.</a:t>
            </a:r>
            <a:r>
              <a:rPr lang="en-US" sz="3200" b="0" i="0" dirty="0">
                <a:solidFill>
                  <a:srgbClr val="202124"/>
                </a:solidFill>
                <a:effectLst/>
                <a:latin typeface="+mj-lt"/>
              </a:rPr>
              <a:t> Study of the similarities and differences in the structures of different species</a:t>
            </a:r>
            <a:endParaRPr lang="en-US" sz="3200" b="0" strike="noStrike" spc="-1" dirty="0">
              <a:solidFill>
                <a:srgbClr val="000000"/>
              </a:solidFill>
              <a:latin typeface="+mj-lt"/>
            </a:endParaRPr>
          </a:p>
          <a:p>
            <a:pPr marL="457560" lvl="1">
              <a:lnSpc>
                <a:spcPct val="100000"/>
              </a:lnSpc>
              <a:spcBef>
                <a:spcPts val="561"/>
              </a:spcBef>
              <a:buClr>
                <a:srgbClr val="009DD9"/>
              </a:buClr>
              <a:buSzPct val="90000"/>
            </a:pPr>
            <a:r>
              <a:rPr lang="en-US" sz="3200" b="0" i="0" dirty="0" err="1">
                <a:solidFill>
                  <a:srgbClr val="202124"/>
                </a:solidFill>
                <a:effectLst/>
                <a:latin typeface="+mj-lt"/>
              </a:rPr>
              <a:t>e.</a:t>
            </a:r>
            <a:r>
              <a:rPr lang="en-US" sz="3200" dirty="0" err="1">
                <a:solidFill>
                  <a:srgbClr val="202124"/>
                </a:solidFill>
                <a:latin typeface="+mj-lt"/>
              </a:rPr>
              <a:t>g</a:t>
            </a:r>
            <a:r>
              <a:rPr lang="en-US" sz="3200" dirty="0">
                <a:solidFill>
                  <a:srgbClr val="202124"/>
                </a:solidFill>
                <a:latin typeface="+mj-lt"/>
              </a:rPr>
              <a:t> </a:t>
            </a:r>
            <a:r>
              <a:rPr lang="en-US" sz="3200" b="0" i="0" dirty="0">
                <a:solidFill>
                  <a:srgbClr val="202124"/>
                </a:solidFill>
                <a:effectLst/>
                <a:latin typeface="+mj-lt"/>
              </a:rPr>
              <a:t>similar bone structures in forelimbs of cats, whales, bats, and humans. </a:t>
            </a:r>
            <a:endParaRPr lang="en-US" sz="3200" b="0" strike="noStrike" spc="-1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100000"/>
              </a:lnSpc>
            </a:pPr>
            <a:endParaRPr lang="en-US" sz="3200" b="0" strike="noStrike" spc="-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43" name="TextShape 3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344" name="TextShape 4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E75600EF-2CDC-4A10-92F7-72352EBDDB65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8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500" b="1" strike="noStrike" spc="-1">
                <a:solidFill>
                  <a:srgbClr val="0070D5"/>
                </a:solidFill>
                <a:latin typeface="Corbel"/>
              </a:rPr>
              <a:t>Ways to Study Anatomy</a:t>
            </a:r>
            <a:endParaRPr lang="en-US" sz="45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46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Autofit/>
          </a:bodyPr>
          <a:lstStyle/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Regional Anatomy – study one region of the body at a time</a:t>
            </a:r>
          </a:p>
          <a:p>
            <a:pPr marL="438840" indent="-31968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Systemic Anatomy – study one body system at a time.  </a:t>
            </a:r>
            <a:r>
              <a:rPr lang="en-US" sz="3200" spc="-1" dirty="0" err="1">
                <a:solidFill>
                  <a:srgbClr val="000000"/>
                </a:solidFill>
                <a:latin typeface="Corbel"/>
              </a:rPr>
              <a:t>i.e</a:t>
            </a:r>
            <a:r>
              <a:rPr lang="en-US" sz="3200" spc="-1" dirty="0">
                <a:solidFill>
                  <a:srgbClr val="000000"/>
                </a:solidFill>
                <a:latin typeface="Corbel"/>
              </a:rPr>
              <a:t> digestive system.</a:t>
            </a:r>
            <a:endParaRPr lang="en-US" sz="3200" b="0" strike="noStrike" spc="-1" dirty="0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47" name="TextShape 3"/>
          <p:cNvSpPr txBox="1"/>
          <p:nvPr/>
        </p:nvSpPr>
        <p:spPr>
          <a:xfrm>
            <a:off x="2640600" y="6477120"/>
            <a:ext cx="5507280" cy="2739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454545"/>
                </a:solidFill>
                <a:latin typeface="Corbel"/>
              </a:rPr>
              <a:t>Introduction to Human Anatomy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348" name="TextShape 4"/>
          <p:cNvSpPr txBox="1"/>
          <p:nvPr/>
        </p:nvSpPr>
        <p:spPr>
          <a:xfrm>
            <a:off x="8204400" y="6477120"/>
            <a:ext cx="733680" cy="27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ED02C15E-A6C7-4B47-B042-01AEC9B5FD6F}" type="slidenum">
              <a:rPr lang="en-US" sz="1200" b="0" strike="noStrike" spc="-1">
                <a:solidFill>
                  <a:srgbClr val="454545"/>
                </a:solidFill>
                <a:latin typeface="Corbel"/>
              </a:rPr>
              <a:t>9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0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Effect">
                      <p:stCondLst>
                        <p:cond delay="indefinite"/>
                      </p:stCondLst>
                      <p:childTnLst>
                        <p:par>
                          <p:cTn id="9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2000"/>
                                        <p:tgtEl>
                                          <p:spTgt spid="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Effect">
                      <p:stCondLst>
                        <p:cond delay="indefinite"/>
                      </p:stCondLst>
                      <p:childTnLst>
                        <p:par>
                          <p:cTn id="1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2000"/>
                                        <p:tgtEl>
                                          <p:spTgt spid="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666</TotalTime>
  <Words>1776</Words>
  <Application>Microsoft Office PowerPoint</Application>
  <PresentationFormat>On-screen Show (4:3)</PresentationFormat>
  <Paragraphs>331</Paragraphs>
  <Slides>42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52" baseType="lpstr">
      <vt:lpstr>AGaramond</vt:lpstr>
      <vt:lpstr>Arial</vt:lpstr>
      <vt:lpstr>Corbel</vt:lpstr>
      <vt:lpstr>Symbol</vt:lpstr>
      <vt:lpstr>Times New Roman</vt:lpstr>
      <vt:lpstr>Wingdings</vt:lpstr>
      <vt:lpstr>Wingdings 2</vt:lpstr>
      <vt:lpstr>Wingdings 3</vt:lpstr>
      <vt:lpstr>Office Theme</vt:lpstr>
      <vt:lpstr>Parallax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ANATOMY</dc:title>
  <dc:subject/>
  <dc:creator>user</dc:creator>
  <dc:description/>
  <cp:lastModifiedBy>RITAH</cp:lastModifiedBy>
  <cp:revision>79</cp:revision>
  <dcterms:created xsi:type="dcterms:W3CDTF">2010-09-28T16:23:51Z</dcterms:created>
  <dcterms:modified xsi:type="dcterms:W3CDTF">2021-01-26T06:37:50Z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5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45</vt:i4>
  </property>
</Properties>
</file>