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4"/>
  </p:handoutMasterIdLst>
  <p:sldIdLst>
    <p:sldId id="256" r:id="rId2"/>
    <p:sldId id="257" r:id="rId3"/>
    <p:sldId id="258" r:id="rId4"/>
    <p:sldId id="374" r:id="rId5"/>
    <p:sldId id="388" r:id="rId6"/>
    <p:sldId id="389" r:id="rId7"/>
    <p:sldId id="378" r:id="rId8"/>
    <p:sldId id="379" r:id="rId9"/>
    <p:sldId id="375" r:id="rId10"/>
    <p:sldId id="376" r:id="rId11"/>
    <p:sldId id="377" r:id="rId12"/>
    <p:sldId id="381" r:id="rId13"/>
    <p:sldId id="380" r:id="rId14"/>
    <p:sldId id="265" r:id="rId15"/>
    <p:sldId id="266" r:id="rId16"/>
    <p:sldId id="359" r:id="rId17"/>
    <p:sldId id="267" r:id="rId18"/>
    <p:sldId id="268" r:id="rId19"/>
    <p:sldId id="285" r:id="rId20"/>
    <p:sldId id="286" r:id="rId21"/>
    <p:sldId id="269" r:id="rId22"/>
    <p:sldId id="270" r:id="rId23"/>
    <p:sldId id="271" r:id="rId24"/>
    <p:sldId id="272" r:id="rId25"/>
    <p:sldId id="273" r:id="rId26"/>
    <p:sldId id="274" r:id="rId27"/>
    <p:sldId id="275" r:id="rId28"/>
    <p:sldId id="276" r:id="rId29"/>
    <p:sldId id="277" r:id="rId30"/>
    <p:sldId id="278" r:id="rId31"/>
    <p:sldId id="279" r:id="rId32"/>
    <p:sldId id="354" r:id="rId33"/>
    <p:sldId id="280" r:id="rId34"/>
    <p:sldId id="281" r:id="rId35"/>
    <p:sldId id="282" r:id="rId36"/>
    <p:sldId id="283" r:id="rId37"/>
    <p:sldId id="284" r:id="rId38"/>
    <p:sldId id="287" r:id="rId39"/>
    <p:sldId id="288" r:id="rId40"/>
    <p:sldId id="289" r:id="rId41"/>
    <p:sldId id="290" r:id="rId42"/>
    <p:sldId id="291" r:id="rId43"/>
    <p:sldId id="292" r:id="rId44"/>
    <p:sldId id="293" r:id="rId45"/>
    <p:sldId id="294" r:id="rId46"/>
    <p:sldId id="295" r:id="rId47"/>
    <p:sldId id="296" r:id="rId48"/>
    <p:sldId id="297" r:id="rId49"/>
    <p:sldId id="385" r:id="rId50"/>
    <p:sldId id="386" r:id="rId51"/>
    <p:sldId id="298" r:id="rId52"/>
    <p:sldId id="383" r:id="rId53"/>
    <p:sldId id="382" r:id="rId54"/>
    <p:sldId id="356" r:id="rId55"/>
    <p:sldId id="384" r:id="rId56"/>
    <p:sldId id="300" r:id="rId57"/>
    <p:sldId id="301" r:id="rId58"/>
    <p:sldId id="310" r:id="rId59"/>
    <p:sldId id="302" r:id="rId60"/>
    <p:sldId id="311" r:id="rId61"/>
    <p:sldId id="304" r:id="rId62"/>
    <p:sldId id="312" r:id="rId63"/>
    <p:sldId id="307" r:id="rId64"/>
    <p:sldId id="305" r:id="rId65"/>
    <p:sldId id="306" r:id="rId66"/>
    <p:sldId id="308" r:id="rId67"/>
    <p:sldId id="309" r:id="rId68"/>
    <p:sldId id="313" r:id="rId69"/>
    <p:sldId id="314" r:id="rId70"/>
    <p:sldId id="358" r:id="rId71"/>
    <p:sldId id="315" r:id="rId72"/>
    <p:sldId id="316" r:id="rId73"/>
    <p:sldId id="317" r:id="rId74"/>
    <p:sldId id="360" r:id="rId75"/>
    <p:sldId id="361" r:id="rId76"/>
    <p:sldId id="362" r:id="rId77"/>
    <p:sldId id="344" r:id="rId78"/>
    <p:sldId id="345" r:id="rId79"/>
    <p:sldId id="318" r:id="rId80"/>
    <p:sldId id="319" r:id="rId81"/>
    <p:sldId id="366" r:id="rId82"/>
    <p:sldId id="363" r:id="rId83"/>
    <p:sldId id="364" r:id="rId84"/>
    <p:sldId id="387" r:id="rId85"/>
    <p:sldId id="320" r:id="rId86"/>
    <p:sldId id="321" r:id="rId87"/>
    <p:sldId id="322" r:id="rId88"/>
    <p:sldId id="323" r:id="rId89"/>
    <p:sldId id="326" r:id="rId90"/>
    <p:sldId id="324" r:id="rId91"/>
    <p:sldId id="327" r:id="rId92"/>
    <p:sldId id="328" r:id="rId93"/>
    <p:sldId id="367" r:id="rId94"/>
    <p:sldId id="329" r:id="rId95"/>
    <p:sldId id="368" r:id="rId96"/>
    <p:sldId id="369" r:id="rId97"/>
    <p:sldId id="390" r:id="rId98"/>
    <p:sldId id="370" r:id="rId99"/>
    <p:sldId id="371" r:id="rId100"/>
    <p:sldId id="372" r:id="rId101"/>
    <p:sldId id="373" r:id="rId102"/>
    <p:sldId id="338" r:id="rId103"/>
    <p:sldId id="332" r:id="rId104"/>
    <p:sldId id="333" r:id="rId105"/>
    <p:sldId id="334" r:id="rId106"/>
    <p:sldId id="335" r:id="rId107"/>
    <p:sldId id="336" r:id="rId108"/>
    <p:sldId id="337" r:id="rId109"/>
    <p:sldId id="339" r:id="rId110"/>
    <p:sldId id="340" r:id="rId111"/>
    <p:sldId id="341" r:id="rId112"/>
    <p:sldId id="342" r:id="rId113"/>
    <p:sldId id="343" r:id="rId114"/>
    <p:sldId id="349" r:id="rId115"/>
    <p:sldId id="350" r:id="rId116"/>
    <p:sldId id="351" r:id="rId117"/>
    <p:sldId id="357" r:id="rId118"/>
    <p:sldId id="352" r:id="rId119"/>
    <p:sldId id="346" r:id="rId120"/>
    <p:sldId id="347" r:id="rId121"/>
    <p:sldId id="348" r:id="rId122"/>
    <p:sldId id="355" r:id="rId12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869" cy="4652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37" y="0"/>
            <a:ext cx="2982869" cy="465266"/>
          </a:xfrm>
          <a:prstGeom prst="rect">
            <a:avLst/>
          </a:prstGeom>
        </p:spPr>
        <p:txBody>
          <a:bodyPr vert="horz" lIns="91440" tIns="45720" rIns="91440" bIns="45720" rtlCol="0"/>
          <a:lstStyle>
            <a:lvl1pPr algn="r">
              <a:defRPr sz="1200"/>
            </a:lvl1pPr>
          </a:lstStyle>
          <a:p>
            <a:fld id="{69DA2304-1EBC-4306-9604-831A6089DD0E}" type="datetimeFigureOut">
              <a:rPr lang="en-US" smtClean="0"/>
              <a:pPr/>
              <a:t>6/7/2015</a:t>
            </a:fld>
            <a:endParaRPr lang="en-US"/>
          </a:p>
        </p:txBody>
      </p:sp>
      <p:sp>
        <p:nvSpPr>
          <p:cNvPr id="4" name="Footer Placeholder 3"/>
          <p:cNvSpPr>
            <a:spLocks noGrp="1"/>
          </p:cNvSpPr>
          <p:nvPr>
            <p:ph type="ftr" sz="quarter" idx="2"/>
          </p:nvPr>
        </p:nvSpPr>
        <p:spPr>
          <a:xfrm>
            <a:off x="0" y="8829648"/>
            <a:ext cx="2982869" cy="46526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37" y="8829648"/>
            <a:ext cx="2982869" cy="465266"/>
          </a:xfrm>
          <a:prstGeom prst="rect">
            <a:avLst/>
          </a:prstGeom>
        </p:spPr>
        <p:txBody>
          <a:bodyPr vert="horz" lIns="91440" tIns="45720" rIns="91440" bIns="45720" rtlCol="0" anchor="b"/>
          <a:lstStyle>
            <a:lvl1pPr algn="r">
              <a:defRPr sz="1200"/>
            </a:lvl1pPr>
          </a:lstStyle>
          <a:p>
            <a:fld id="{6B2B8BD1-299D-4F94-AFBF-9008E038B794}" type="slidenum">
              <a:rPr lang="en-US" smtClean="0"/>
              <a:pPr/>
              <a:t>‹#›</a:t>
            </a:fld>
            <a:endParaRPr lang="en-US"/>
          </a:p>
        </p:txBody>
      </p:sp>
    </p:spTree>
    <p:extLst>
      <p:ext uri="{BB962C8B-B14F-4D97-AF65-F5344CB8AC3E}">
        <p14:creationId xmlns:p14="http://schemas.microsoft.com/office/powerpoint/2010/main" val="20973699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92094E-B52B-4D5C-B684-E7A763EE7A78}" type="datetimeFigureOut">
              <a:rPr lang="en-US" smtClean="0"/>
              <a:pPr/>
              <a:t>6/7/2015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2094E-B52B-4D5C-B684-E7A763EE7A78}" type="datetimeFigureOut">
              <a:rPr lang="en-US" smtClean="0"/>
              <a:pPr/>
              <a:t>6/7/2015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2094E-B52B-4D5C-B684-E7A763EE7A78}" type="datetimeFigureOut">
              <a:rPr lang="en-US" smtClean="0"/>
              <a:pPr/>
              <a:t>6/7/2015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2094E-B52B-4D5C-B684-E7A763EE7A78}" type="datetimeFigureOut">
              <a:rPr lang="en-US" smtClean="0"/>
              <a:pPr/>
              <a:t>6/7/2015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92094E-B52B-4D5C-B684-E7A763EE7A78}" type="datetimeFigureOut">
              <a:rPr lang="en-US" smtClean="0"/>
              <a:pPr/>
              <a:t>6/7/2015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92094E-B52B-4D5C-B684-E7A763EE7A78}" type="datetimeFigureOut">
              <a:rPr lang="en-US" smtClean="0"/>
              <a:pPr/>
              <a:t>6/7/2015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92094E-B52B-4D5C-B684-E7A763EE7A78}" type="datetimeFigureOut">
              <a:rPr lang="en-US" smtClean="0"/>
              <a:pPr/>
              <a:t>6/7/2015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92094E-B52B-4D5C-B684-E7A763EE7A78}" type="datetimeFigureOut">
              <a:rPr lang="en-US" smtClean="0"/>
              <a:pPr/>
              <a:t>6/7/2015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2094E-B52B-4D5C-B684-E7A763EE7A78}" type="datetimeFigureOut">
              <a:rPr lang="en-US" smtClean="0"/>
              <a:pPr/>
              <a:t>6/7/2015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2094E-B52B-4D5C-B684-E7A763EE7A78}" type="datetimeFigureOut">
              <a:rPr lang="en-US" smtClean="0"/>
              <a:pPr/>
              <a:t>6/7/2015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2094E-B52B-4D5C-B684-E7A763EE7A78}" type="datetimeFigureOut">
              <a:rPr lang="en-US" smtClean="0"/>
              <a:pPr/>
              <a:t>6/7/2015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F15D0B-5920-4671-A6A7-BF477A4DF9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2094E-B52B-4D5C-B684-E7A763EE7A78}" type="datetimeFigureOut">
              <a:rPr lang="en-US" smtClean="0"/>
              <a:pPr/>
              <a:t>6/7/2015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F15D0B-5920-4671-A6A7-BF477A4DF9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ANTENATAL CARE</a:t>
            </a:r>
            <a:endParaRPr lang="en-US" dirty="0"/>
          </a:p>
        </p:txBody>
      </p:sp>
      <p:sp>
        <p:nvSpPr>
          <p:cNvPr id="3" name="Subtitle 2"/>
          <p:cNvSpPr>
            <a:spLocks noGrp="1"/>
          </p:cNvSpPr>
          <p:nvPr>
            <p:ph type="subTitle" idx="1"/>
          </p:nvPr>
        </p:nvSpPr>
        <p:spPr/>
        <p:txBody>
          <a:bodyPr/>
          <a:lstStyle/>
          <a:p>
            <a:r>
              <a:rPr lang="en-US" smtClean="0"/>
              <a:t>masan</a:t>
            </a:r>
            <a:r>
              <a:rPr lang="en-US"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Medical assessment</a:t>
            </a:r>
          </a:p>
          <a:p>
            <a:pPr lvl="1"/>
            <a:r>
              <a:rPr lang="en-US" dirty="0" smtClean="0"/>
              <a:t>Preconceptions care for women with significant medical problems</a:t>
            </a:r>
          </a:p>
          <a:p>
            <a:pPr lvl="1"/>
            <a:r>
              <a:rPr lang="en-US" dirty="0" smtClean="0"/>
              <a:t>Risk assessment including infectious disease screening</a:t>
            </a:r>
          </a:p>
          <a:p>
            <a:pPr lvl="1"/>
            <a:r>
              <a:rPr lang="en-US" dirty="0" smtClean="0"/>
              <a:t>Evaluation of exposure to medications i.e. </a:t>
            </a:r>
            <a:r>
              <a:rPr lang="en-US" dirty="0" err="1" smtClean="0"/>
              <a:t>warfarin</a:t>
            </a:r>
            <a:r>
              <a:rPr lang="en-US" dirty="0" smtClean="0"/>
              <a:t>, anticonvulsants etc</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ENGAGEMENT</a:t>
            </a:r>
          </a:p>
          <a:p>
            <a:r>
              <a:rPr lang="en-US" dirty="0" smtClean="0"/>
              <a:t>Occurs when the widest presenting transverse diameter has passed through the brim of the pelvis</a:t>
            </a:r>
          </a:p>
          <a:p>
            <a:r>
              <a:rPr lang="en-US" dirty="0" smtClean="0"/>
              <a:t>In cephalic </a:t>
            </a:r>
            <a:r>
              <a:rPr lang="en-US" dirty="0" err="1" smtClean="0"/>
              <a:t>biparietal</a:t>
            </a:r>
            <a:r>
              <a:rPr lang="en-US" dirty="0" smtClean="0"/>
              <a:t> diameter, breech </a:t>
            </a:r>
            <a:r>
              <a:rPr lang="en-US" dirty="0" err="1" smtClean="0"/>
              <a:t>bitrochanteric</a:t>
            </a:r>
            <a:r>
              <a:rPr lang="en-US" dirty="0" smtClean="0"/>
              <a:t>  diameter</a:t>
            </a:r>
          </a:p>
          <a:p>
            <a:r>
              <a:rPr lang="en-US" dirty="0" smtClean="0"/>
              <a:t>In </a:t>
            </a:r>
            <a:r>
              <a:rPr lang="en-US" dirty="0" err="1" smtClean="0"/>
              <a:t>primi</a:t>
            </a:r>
            <a:r>
              <a:rPr lang="en-US" dirty="0" smtClean="0"/>
              <a:t> occurs an time from 36 wks, </a:t>
            </a:r>
            <a:r>
              <a:rPr lang="en-US" dirty="0" err="1" smtClean="0"/>
              <a:t>multipara</a:t>
            </a:r>
            <a:r>
              <a:rPr lang="en-US" dirty="0" smtClean="0"/>
              <a:t> may not, until onset of labour</a:t>
            </a:r>
          </a:p>
          <a:p>
            <a:r>
              <a:rPr lang="en-US" dirty="0" smtClean="0"/>
              <a:t>Evidence only part of head palpable above pelvic brim and head not mobile </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LEVEL OF THE HEAD</a:t>
            </a:r>
          </a:p>
          <a:p>
            <a:r>
              <a:rPr lang="en-US" dirty="0" smtClean="0"/>
              <a:t>Fetal head divided into fifths</a:t>
            </a:r>
          </a:p>
          <a:p>
            <a:r>
              <a:rPr lang="en-US" dirty="0" smtClean="0"/>
              <a:t>Determined by means of deep pelvic palpation</a:t>
            </a:r>
          </a:p>
          <a:p>
            <a:r>
              <a:rPr lang="en-US" dirty="0" smtClean="0"/>
              <a:t>Whole head palpable above symphysis 5/5, 3/5 above level of fetal head  is 3/5</a:t>
            </a:r>
          </a:p>
          <a:p>
            <a:r>
              <a:rPr lang="en-US" dirty="0" smtClean="0"/>
              <a:t>NB: No engagement in </a:t>
            </a:r>
            <a:r>
              <a:rPr lang="en-US" dirty="0" err="1" smtClean="0"/>
              <a:t>primi</a:t>
            </a:r>
            <a:r>
              <a:rPr lang="en-US" dirty="0" smtClean="0"/>
              <a:t> at term ? CPD or </a:t>
            </a:r>
            <a:r>
              <a:rPr lang="en-US" dirty="0" err="1" smtClean="0"/>
              <a:t>malposition</a:t>
            </a:r>
            <a:r>
              <a:rPr lang="en-US" dirty="0" smtClean="0"/>
              <a:t> or placenta praevia</a:t>
            </a:r>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Steps in palpation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step- fundal palpation</a:t>
            </a:r>
            <a:endParaRPr lang="en-US" dirty="0"/>
          </a:p>
        </p:txBody>
      </p:sp>
      <p:sp>
        <p:nvSpPr>
          <p:cNvPr id="3" name="Content Placeholder 2"/>
          <p:cNvSpPr>
            <a:spLocks noGrp="1"/>
          </p:cNvSpPr>
          <p:nvPr>
            <p:ph idx="1"/>
          </p:nvPr>
        </p:nvSpPr>
        <p:spPr/>
        <p:txBody>
          <a:bodyPr/>
          <a:lstStyle/>
          <a:p>
            <a:r>
              <a:rPr lang="en-US" dirty="0" smtClean="0"/>
              <a:t>Having established the height of the fundus, the fundus itself is gently palpated with the fingers of both hands, in order to discover which pole of the fetus (breech or head) is present.</a:t>
            </a:r>
          </a:p>
          <a:p>
            <a:r>
              <a:rPr lang="en-US" dirty="0" smtClean="0"/>
              <a:t>The head feels hard and round, and is easily movable and ballotable. The breech feels soft, triangular and continuous with the body.</a:t>
            </a:r>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step- lateral palpation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hands are now placed on the sides of the abdomen. On one side there is the smooth, firm curve of the back of the fetus, and on the other side the rather </a:t>
            </a:r>
            <a:r>
              <a:rPr lang="en-US" dirty="0" err="1" smtClean="0"/>
              <a:t>knobbly</a:t>
            </a:r>
            <a:r>
              <a:rPr lang="en-US" dirty="0" smtClean="0"/>
              <a:t> feel of the fetal limbs. </a:t>
            </a:r>
          </a:p>
          <a:p>
            <a:r>
              <a:rPr lang="en-US" dirty="0" smtClean="0"/>
              <a:t>It is often difficult to feel the fetus well when the patient is obese, when there is a lot of liquor or when the uterus is tight, as in some primigravidas</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3th step – pelvic palpation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examiner grasps the lower portion of the abdomen, just above the symphysis pubis, between the thumb and fingers of one hand.</a:t>
            </a:r>
          </a:p>
          <a:p>
            <a:r>
              <a:rPr lang="en-US" dirty="0" smtClean="0"/>
              <a:t>The objective is to feel for the presenting part of the fetus and to decide whether the presenting part is loose above the pelvis or fixed in the pelvis.</a:t>
            </a:r>
          </a:p>
          <a:p>
            <a:r>
              <a:rPr lang="en-US" dirty="0" smtClean="0"/>
              <a:t>If the head is loose above the pelvis, it can be easily moved and balloted.</a:t>
            </a:r>
          </a:p>
          <a:p>
            <a:r>
              <a:rPr lang="en-US" dirty="0" smtClean="0"/>
              <a:t>The head and breech are differentiated in the same way as in the first step.</a:t>
            </a:r>
          </a:p>
          <a:p>
            <a:pPr>
              <a:buNone/>
            </a:pP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baseline="30000" dirty="0" smtClean="0"/>
              <a:t>th</a:t>
            </a:r>
            <a:r>
              <a:rPr lang="en-US" dirty="0" smtClean="0"/>
              <a:t> step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objective of the step is to determine the amount of head palpable above the pelvic brim, if there is a cephalic presentation. </a:t>
            </a:r>
          </a:p>
          <a:p>
            <a:r>
              <a:rPr lang="en-US" dirty="0" smtClean="0"/>
              <a:t>The examiner faces the patient's feet, and with the tips of the middle 3 fingers palpates deeply in the pelvic inlet.</a:t>
            </a:r>
          </a:p>
          <a:p>
            <a:r>
              <a:rPr lang="en-US" dirty="0" smtClean="0"/>
              <a:t>In this way the head can usually be readily palpated, unless it is already deeply in the pelvis. The amount of the head palpable above the pelvic brim can also be determined.</a:t>
            </a:r>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steps of palpation</a:t>
            </a:r>
            <a:endParaRPr lang="en-US" dirty="0"/>
          </a:p>
        </p:txBody>
      </p:sp>
      <p:pic>
        <p:nvPicPr>
          <p:cNvPr id="4" name="Content Placeholder 3"/>
          <p:cNvPicPr>
            <a:picLocks noGrp="1"/>
          </p:cNvPicPr>
          <p:nvPr>
            <p:ph idx="1"/>
          </p:nvPr>
        </p:nvPicPr>
        <p:blipFill>
          <a:blip r:embed="rId2"/>
          <a:srcRect/>
          <a:stretch>
            <a:fillRect/>
          </a:stretch>
        </p:blipFill>
        <p:spPr bwMode="auto">
          <a:xfrm>
            <a:off x="990600" y="1600200"/>
            <a:ext cx="67818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you are palpating the fetus, always try to assess the size of the fetus itself.</a:t>
            </a:r>
          </a:p>
          <a:p>
            <a:r>
              <a:rPr lang="en-US" dirty="0" smtClean="0"/>
              <a:t> Does the fetus fill the whole uterus, or does it seem to be smaller than you would expect for the size of the uterus, and the duration of pregnancy?</a:t>
            </a:r>
          </a:p>
          <a:p>
            <a:r>
              <a:rPr lang="en-US" dirty="0" smtClean="0"/>
              <a:t>A fetus which feels smaller than you would expect for the duration of pregnancy, suggests intra-uterine growth restriction, while a fetus which feels smaller than expected for the size of the uterus, suggests the presence of a multiple pregnancy.</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 If you find an abnormal lie when you palpate the fetus, you should always consider the possibility of a multiple pregnancy. When you suspect that a patient might have a multiple pregnancy, she should have an ultrasound examination.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Nutritional assessment</a:t>
            </a:r>
          </a:p>
          <a:p>
            <a:pPr lvl="1"/>
            <a:r>
              <a:rPr lang="en-US" dirty="0" smtClean="0"/>
              <a:t>Body mass index (BMI) is an indicator, over and underweight women at risk of poor outcome</a:t>
            </a:r>
          </a:p>
          <a:p>
            <a:pPr lvl="1"/>
            <a:r>
              <a:rPr lang="en-US" dirty="0" smtClean="0"/>
              <a:t>Eating habits –avoid fasting, pica, eating disorders, use of mega vitamins supplements</a:t>
            </a:r>
          </a:p>
          <a:p>
            <a:pPr lvl="1"/>
            <a:r>
              <a:rPr lang="en-US" dirty="0" smtClean="0"/>
              <a:t>Folic acid supplements</a:t>
            </a:r>
          </a:p>
          <a:p>
            <a:pPr lvl="1"/>
            <a:r>
              <a:rPr lang="en-US" dirty="0" smtClean="0"/>
              <a:t>A well balanced diet</a:t>
            </a:r>
          </a:p>
          <a:p>
            <a:pPr lvl="1"/>
            <a:r>
              <a:rPr lang="en-US" dirty="0" smtClean="0"/>
              <a:t>Organic farming methods</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Determining the amount of head palpable above the pelvic brim </a:t>
            </a:r>
            <a:endParaRPr lang="en-US" dirty="0"/>
          </a:p>
        </p:txBody>
      </p:sp>
      <p:pic>
        <p:nvPicPr>
          <p:cNvPr id="4" name="Content Placeholder 3"/>
          <p:cNvPicPr>
            <a:picLocks noGrp="1"/>
          </p:cNvPicPr>
          <p:nvPr>
            <p:ph idx="1"/>
          </p:nvPr>
        </p:nvPicPr>
        <p:blipFill>
          <a:blip r:embed="rId2"/>
          <a:srcRect/>
          <a:stretch>
            <a:fillRect/>
          </a:stretch>
        </p:blipFill>
        <p:spPr bwMode="auto">
          <a:xfrm>
            <a:off x="1447800" y="1524000"/>
            <a:ext cx="6172199"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Listening to the fetal heart (Auscultation)</a:t>
            </a:r>
            <a:endParaRPr lang="en-US" dirty="0"/>
          </a:p>
        </p:txBody>
      </p:sp>
      <p:sp>
        <p:nvSpPr>
          <p:cNvPr id="3" name="Content Placeholder 2"/>
          <p:cNvSpPr>
            <a:spLocks noGrp="1"/>
          </p:cNvSpPr>
          <p:nvPr>
            <p:ph idx="1"/>
          </p:nvPr>
        </p:nvSpPr>
        <p:spPr/>
        <p:txBody>
          <a:bodyPr>
            <a:normAutofit/>
          </a:bodyPr>
          <a:lstStyle/>
          <a:p>
            <a:r>
              <a:rPr lang="en-US" dirty="0" smtClean="0"/>
              <a:t> WHERE SHOULD YOU LISTEN?</a:t>
            </a:r>
          </a:p>
          <a:p>
            <a:r>
              <a:rPr lang="en-US" dirty="0" smtClean="0"/>
              <a:t> The fetal heart is most easily heard, by listening over the back of the fetus. This means that the lie and position of the fetus must be established by palpation before listening for the fetal heart.</a:t>
            </a:r>
          </a:p>
          <a:p>
            <a:pPr>
              <a:buNone/>
            </a:pP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r>
              <a:rPr lang="en-US" dirty="0" smtClean="0"/>
              <a:t>WHEN SHOULD YOU LISTEN TO THE FETAL HEART?</a:t>
            </a:r>
          </a:p>
          <a:p>
            <a:r>
              <a:rPr lang="en-US" dirty="0" smtClean="0"/>
              <a:t>Every visit</a:t>
            </a:r>
          </a:p>
          <a:p>
            <a:r>
              <a:rPr lang="en-US" dirty="0" smtClean="0"/>
              <a:t>During labour</a:t>
            </a:r>
          </a:p>
          <a:p>
            <a:r>
              <a:rPr lang="en-US" dirty="0" smtClean="0"/>
              <a:t>If mother is sick</a:t>
            </a:r>
          </a:p>
          <a:p>
            <a:r>
              <a:rPr lang="en-US" dirty="0" smtClean="0"/>
              <a:t>You also listen to the fetal heart if a patient has not felt any fetal movements during the day. Listening to the fetal heart is, therefore, done to rule out an intra-uterine death.</a:t>
            </a: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 HOW LONG SHOULD YOU LISTEN FOR?</a:t>
            </a:r>
          </a:p>
          <a:p>
            <a:r>
              <a:rPr lang="en-US" dirty="0" smtClean="0"/>
              <a:t>You should listen long enough, minimum 1 minute to be sure that what you are hearing is the fetal heart and not the mother's heart. </a:t>
            </a:r>
          </a:p>
          <a:p>
            <a:r>
              <a:rPr lang="en-US" dirty="0" smtClean="0"/>
              <a:t>When you are listening to the fetal heart, you should, at the same time, also feel the mother's pulse</a:t>
            </a:r>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exam findings</a:t>
            </a:r>
            <a:endParaRPr lang="en-US" dirty="0"/>
          </a:p>
        </p:txBody>
      </p:sp>
      <p:sp>
        <p:nvSpPr>
          <p:cNvPr id="3" name="Content Placeholder 2"/>
          <p:cNvSpPr>
            <a:spLocks noGrp="1"/>
          </p:cNvSpPr>
          <p:nvPr>
            <p:ph idx="1"/>
          </p:nvPr>
        </p:nvSpPr>
        <p:spPr/>
        <p:txBody>
          <a:bodyPr>
            <a:normAutofit lnSpcReduction="10000"/>
          </a:bodyPr>
          <a:lstStyle/>
          <a:p>
            <a:r>
              <a:rPr lang="en-US" dirty="0" smtClean="0"/>
              <a:t>Gestational age</a:t>
            </a:r>
          </a:p>
          <a:p>
            <a:r>
              <a:rPr lang="en-US" dirty="0" smtClean="0"/>
              <a:t>Lie- r/sip between the long axis of the fetus and the long axis of the uterus</a:t>
            </a:r>
          </a:p>
          <a:p>
            <a:r>
              <a:rPr lang="en-US" dirty="0" smtClean="0"/>
              <a:t>Attitude- r/ship between fetal head and limbs to its trunk, should be one of flexion</a:t>
            </a:r>
          </a:p>
          <a:p>
            <a:r>
              <a:rPr lang="en-US" dirty="0" smtClean="0"/>
              <a:t>Presentation- refers to the part of the fetus which lies at the pelvic brim or in the lower pole of the uterus i.e. vertex, breech, shoulder, face or brow</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Denominator- name of the part presentation which is used when referring to fetal position for example</a:t>
            </a:r>
          </a:p>
          <a:p>
            <a:pPr lvl="1"/>
            <a:r>
              <a:rPr lang="en-US" dirty="0" smtClean="0"/>
              <a:t>In vertex presentation- </a:t>
            </a:r>
            <a:r>
              <a:rPr lang="en-US" dirty="0" err="1" smtClean="0"/>
              <a:t>occiput</a:t>
            </a:r>
            <a:endParaRPr lang="en-US" dirty="0" smtClean="0"/>
          </a:p>
          <a:p>
            <a:pPr lvl="1"/>
            <a:r>
              <a:rPr lang="en-US" dirty="0" smtClean="0"/>
              <a:t>Breech –sacrum</a:t>
            </a:r>
          </a:p>
          <a:p>
            <a:pPr lvl="1"/>
            <a:r>
              <a:rPr lang="en-US" dirty="0" smtClean="0"/>
              <a:t>Face – </a:t>
            </a:r>
            <a:r>
              <a:rPr lang="en-US" dirty="0" err="1" smtClean="0"/>
              <a:t>mentum</a:t>
            </a:r>
            <a:endParaRPr lang="en-US" dirty="0" smtClean="0"/>
          </a:p>
          <a:p>
            <a:r>
              <a:rPr lang="en-US" dirty="0" smtClean="0"/>
              <a:t>Position- r/ship between the denominator and 6 points on the pelvic brim   </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Engagement</a:t>
            </a:r>
          </a:p>
          <a:p>
            <a:r>
              <a:rPr lang="en-US" dirty="0" smtClean="0"/>
              <a:t>Assessment of pelvic capacity</a:t>
            </a:r>
          </a:p>
          <a:p>
            <a:r>
              <a:rPr lang="en-US" dirty="0" smtClean="0"/>
              <a:t>Presenting part- part of fetus which lies over the cervical </a:t>
            </a:r>
            <a:r>
              <a:rPr lang="en-US" dirty="0" err="1" smtClean="0"/>
              <a:t>os</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continuing ANC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continue to observe for maternal health and freedom from infection</a:t>
            </a:r>
          </a:p>
          <a:p>
            <a:r>
              <a:rPr lang="en-US" dirty="0" smtClean="0"/>
              <a:t>To assess fetal well-being</a:t>
            </a:r>
          </a:p>
          <a:p>
            <a:r>
              <a:rPr lang="en-US" dirty="0" smtClean="0"/>
              <a:t>To ascertain fetus has adopted a lie and presentation that will allow vaginal delivery</a:t>
            </a:r>
          </a:p>
          <a:p>
            <a:r>
              <a:rPr lang="en-US" dirty="0" smtClean="0"/>
              <a:t>Offer opportunity to express fears and worries</a:t>
            </a:r>
          </a:p>
          <a:p>
            <a:r>
              <a:rPr lang="en-US" dirty="0" smtClean="0"/>
              <a:t>Ensure mother and family can decide when labour or complications occur and seek help</a:t>
            </a:r>
          </a:p>
          <a:p>
            <a:r>
              <a:rPr lang="en-US" dirty="0" smtClean="0"/>
              <a:t>Discuss labour and birth plan</a:t>
            </a: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of fetal well-being</a:t>
            </a:r>
            <a:endParaRPr lang="en-US" dirty="0"/>
          </a:p>
        </p:txBody>
      </p:sp>
      <p:sp>
        <p:nvSpPr>
          <p:cNvPr id="3" name="Content Placeholder 2"/>
          <p:cNvSpPr>
            <a:spLocks noGrp="1"/>
          </p:cNvSpPr>
          <p:nvPr>
            <p:ph idx="1"/>
          </p:nvPr>
        </p:nvSpPr>
        <p:spPr/>
        <p:txBody>
          <a:bodyPr/>
          <a:lstStyle/>
          <a:p>
            <a:r>
              <a:rPr lang="en-US" dirty="0" smtClean="0"/>
              <a:t>Increasing maternal wt in ass. With increasing uterine size</a:t>
            </a:r>
          </a:p>
          <a:p>
            <a:r>
              <a:rPr lang="en-US" dirty="0" smtClean="0"/>
              <a:t>Fetal movements follow regular pattern</a:t>
            </a:r>
          </a:p>
          <a:p>
            <a:r>
              <a:rPr lang="en-US" dirty="0" smtClean="0"/>
              <a:t>Fetal heart rate 110-150 beats per min</a:t>
            </a:r>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Vaginal exam</a:t>
            </a:r>
            <a:endParaRPr lang="en-US" dirty="0"/>
          </a:p>
        </p:txBody>
      </p:sp>
      <p:sp>
        <p:nvSpPr>
          <p:cNvPr id="3" name="Content Placeholder 2"/>
          <p:cNvSpPr>
            <a:spLocks noGrp="1"/>
          </p:cNvSpPr>
          <p:nvPr>
            <p:ph idx="1"/>
          </p:nvPr>
        </p:nvSpPr>
        <p:spPr/>
        <p:txBody>
          <a:bodyPr>
            <a:normAutofit/>
          </a:bodyPr>
          <a:lstStyle/>
          <a:p>
            <a:r>
              <a:rPr lang="en-US" dirty="0" smtClean="0"/>
              <a:t>Preceded by an abdominal exam</a:t>
            </a:r>
          </a:p>
          <a:p>
            <a:r>
              <a:rPr lang="en-US" dirty="0" smtClean="0"/>
              <a:t>Obtain verbal consent</a:t>
            </a:r>
          </a:p>
          <a:p>
            <a:r>
              <a:rPr lang="en-US" dirty="0" smtClean="0"/>
              <a:t>Woman’s bladder emptied</a:t>
            </a:r>
          </a:p>
          <a:p>
            <a:r>
              <a:rPr lang="en-US" dirty="0" smtClean="0"/>
              <a:t>Indications during pregnancy</a:t>
            </a:r>
          </a:p>
          <a:p>
            <a:pPr lvl="1"/>
            <a:r>
              <a:rPr lang="en-US" dirty="0" smtClean="0"/>
              <a:t>confirm pregnancy</a:t>
            </a:r>
          </a:p>
          <a:p>
            <a:pPr lvl="1"/>
            <a:r>
              <a:rPr lang="en-US" dirty="0" smtClean="0"/>
              <a:t>Assess pelvic adequacy</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buFont typeface="Arial" pitchFamily="34" charset="0"/>
              <a:buChar char="•"/>
            </a:pPr>
            <a:r>
              <a:rPr lang="en-US" dirty="0" smtClean="0"/>
              <a:t>Oral contraceptive pills affects zinc ,vitamin B and C and folate levels, </a:t>
            </a:r>
            <a:r>
              <a:rPr lang="en-US" dirty="0" err="1" smtClean="0"/>
              <a:t>vit</a:t>
            </a:r>
            <a:r>
              <a:rPr lang="en-US" dirty="0" smtClean="0"/>
              <a:t> A metabolism  so avoid for 3/12</a:t>
            </a:r>
          </a:p>
          <a:p>
            <a:pPr lvl="1">
              <a:buFont typeface="Arial" pitchFamily="34" charset="0"/>
              <a:buChar char="•"/>
            </a:pPr>
            <a:r>
              <a:rPr lang="en-US" dirty="0" smtClean="0"/>
              <a:t>Infections i.e. rubella so immunization 3/12 in advance, and treatment pre-existing infection e.g. STI’s</a:t>
            </a:r>
          </a:p>
          <a:p>
            <a:pPr lvl="1">
              <a:buFont typeface="Arial" pitchFamily="34" charset="0"/>
              <a:buChar char="•"/>
            </a:pPr>
            <a:r>
              <a:rPr lang="en-US" dirty="0" smtClean="0"/>
              <a:t>Exercise and relaxation</a:t>
            </a:r>
          </a:p>
          <a:p>
            <a:pPr lvl="2"/>
            <a:r>
              <a:rPr lang="en-US" dirty="0" smtClean="0"/>
              <a:t>Improves heath, weight, fitness and aids effective relaxation</a:t>
            </a:r>
          </a:p>
          <a:p>
            <a:pPr lvl="1">
              <a:buFont typeface="Arial" pitchFamily="34" charset="0"/>
              <a:buChar char="•"/>
            </a:pPr>
            <a:endParaRPr lang="en-US" dirty="0" smtClean="0"/>
          </a:p>
          <a:p>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Indications during labour </a:t>
            </a:r>
          </a:p>
          <a:p>
            <a:pPr lvl="1"/>
            <a:r>
              <a:rPr lang="en-US" dirty="0" smtClean="0"/>
              <a:t>Id presentation</a:t>
            </a:r>
          </a:p>
          <a:p>
            <a:pPr lvl="1"/>
            <a:r>
              <a:rPr lang="en-US" dirty="0" smtClean="0"/>
              <a:t>Determine whether head is engaged</a:t>
            </a:r>
          </a:p>
          <a:p>
            <a:pPr lvl="1"/>
            <a:r>
              <a:rPr lang="en-US" dirty="0" smtClean="0"/>
              <a:t>Ascertain whether </a:t>
            </a:r>
            <a:r>
              <a:rPr lang="en-US" dirty="0" err="1" smtClean="0"/>
              <a:t>forewaters</a:t>
            </a:r>
            <a:r>
              <a:rPr lang="en-US" dirty="0" smtClean="0"/>
              <a:t> have ruptured or rupture artificially</a:t>
            </a:r>
          </a:p>
          <a:p>
            <a:pPr lvl="1"/>
            <a:r>
              <a:rPr lang="en-US" dirty="0" smtClean="0"/>
              <a:t>Exclude cord prolapsed after rupture of membranes</a:t>
            </a:r>
          </a:p>
          <a:p>
            <a:pPr lvl="1"/>
            <a:r>
              <a:rPr lang="en-US" dirty="0" smtClean="0"/>
              <a:t>Assess progress of labour</a:t>
            </a:r>
          </a:p>
          <a:p>
            <a:pPr lvl="1"/>
            <a:r>
              <a:rPr lang="en-US" dirty="0" smtClean="0"/>
              <a:t>Confirm full dilatation of the cervix</a:t>
            </a:r>
          </a:p>
          <a:p>
            <a:pPr lvl="1"/>
            <a:r>
              <a:rPr lang="en-US" dirty="0" smtClean="0"/>
              <a:t>Confirm axis of the fetus and presentation of the 2</a:t>
            </a:r>
            <a:r>
              <a:rPr lang="en-US" baseline="30000" dirty="0" smtClean="0"/>
              <a:t>nd</a:t>
            </a:r>
            <a:r>
              <a:rPr lang="en-US" dirty="0" smtClean="0"/>
              <a:t> twin</a:t>
            </a:r>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Indications postnatal</a:t>
            </a:r>
          </a:p>
          <a:p>
            <a:pPr lvl="1"/>
            <a:r>
              <a:rPr lang="en-US" dirty="0" smtClean="0"/>
              <a:t>Confirm return to pregravid state</a:t>
            </a:r>
          </a:p>
          <a:p>
            <a:pPr lvl="1"/>
            <a:r>
              <a:rPr lang="en-US" dirty="0" smtClean="0"/>
              <a:t>Before starting a FP method</a:t>
            </a:r>
          </a:p>
          <a:p>
            <a:pPr lvl="1">
              <a:buNone/>
            </a:pPr>
            <a:r>
              <a:rPr lang="en-US" dirty="0" smtClean="0"/>
              <a:t>NB: READ HOW TO PERFORM A VE </a:t>
            </a:r>
          </a:p>
          <a:p>
            <a:pPr lvl="1"/>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Social assessment</a:t>
            </a:r>
          </a:p>
          <a:p>
            <a:pPr lvl="1"/>
            <a:r>
              <a:rPr lang="en-US" dirty="0" smtClean="0"/>
              <a:t>Id risky behaviors</a:t>
            </a:r>
          </a:p>
          <a:p>
            <a:pPr lvl="1"/>
            <a:r>
              <a:rPr lang="en-US" dirty="0" smtClean="0"/>
              <a:t>Id exposure to alcohol, tobacco, mood-altering subs, industrial toxins etc</a:t>
            </a:r>
          </a:p>
          <a:p>
            <a:pPr lvl="1"/>
            <a:r>
              <a:rPr lang="en-US" dirty="0" smtClean="0"/>
              <a:t>Domestic violence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Counseling </a:t>
            </a:r>
            <a:endParaRPr lang="en-US" dirty="0"/>
          </a:p>
        </p:txBody>
      </p:sp>
      <p:sp>
        <p:nvSpPr>
          <p:cNvPr id="3" name="Content Placeholder 2"/>
          <p:cNvSpPr>
            <a:spLocks noGrp="1"/>
          </p:cNvSpPr>
          <p:nvPr>
            <p:ph idx="1"/>
          </p:nvPr>
        </p:nvSpPr>
        <p:spPr/>
        <p:txBody>
          <a:bodyPr/>
          <a:lstStyle/>
          <a:p>
            <a:r>
              <a:rPr lang="en-US" dirty="0" smtClean="0"/>
              <a:t>Genetic </a:t>
            </a:r>
          </a:p>
          <a:p>
            <a:r>
              <a:rPr lang="en-US" dirty="0" smtClean="0"/>
              <a:t>Sexuality </a:t>
            </a:r>
          </a:p>
          <a:p>
            <a:r>
              <a:rPr lang="en-US" dirty="0" smtClean="0"/>
              <a:t>Infertility</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ANTENATAL CARE (ANC)</a:t>
            </a:r>
            <a:endParaRPr lang="en-US" dirty="0"/>
          </a:p>
        </p:txBody>
      </p:sp>
      <p:sp>
        <p:nvSpPr>
          <p:cNvPr id="3" name="Content Placeholder 2"/>
          <p:cNvSpPr>
            <a:spLocks noGrp="1"/>
          </p:cNvSpPr>
          <p:nvPr>
            <p:ph idx="1"/>
          </p:nvPr>
        </p:nvSpPr>
        <p:spPr/>
        <p:txBody>
          <a:bodyPr/>
          <a:lstStyle/>
          <a:p>
            <a:r>
              <a:rPr lang="en-US" dirty="0" smtClean="0"/>
              <a:t>ANC refers to the care that is given to a expectant mother from the time that conception is confirmed until the beginning of labour.</a:t>
            </a:r>
          </a:p>
          <a:p>
            <a:r>
              <a:rPr lang="en-US" dirty="0" smtClean="0"/>
              <a:t>The care that a woman receives during pregnancy, helps to ensure healthy outcomes for woman and newborns. (WHO/UNICEF 2003)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“A planned programme of observations, education, and medical management of a pregnant women directed towards making pregnancy and delivery a safe and satisfying experience” –American College of Obstetricians and Gynecologists.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Key entry point for pregnant women to receive a broad range of health promotion and preventive health services </a:t>
            </a:r>
            <a:r>
              <a:rPr lang="en-US" dirty="0" err="1" smtClean="0"/>
              <a:t>eg</a:t>
            </a:r>
            <a:endParaRPr lang="en-US" dirty="0" smtClean="0"/>
          </a:p>
          <a:p>
            <a:pPr lvl="1"/>
            <a:r>
              <a:rPr lang="en-US" dirty="0" smtClean="0"/>
              <a:t>Nutritional support</a:t>
            </a:r>
          </a:p>
          <a:p>
            <a:pPr lvl="1"/>
            <a:r>
              <a:rPr lang="en-US" dirty="0" smtClean="0"/>
              <a:t>Prevention and Rx of anaemia</a:t>
            </a:r>
          </a:p>
          <a:p>
            <a:pPr lvl="1"/>
            <a:r>
              <a:rPr lang="en-US" dirty="0" smtClean="0"/>
              <a:t>Prevention ,detection and Rx of malaria, TB and STI/HIV/AIDS</a:t>
            </a:r>
          </a:p>
          <a:p>
            <a:pPr lvl="1"/>
            <a:r>
              <a:rPr lang="en-US" dirty="0" smtClean="0"/>
              <a:t>Tetanus toxoid immunization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Opportunity to promote the benefits of skilled attendance at birth and encourage women to seek postpartum care for themselves and their newborns</a:t>
            </a:r>
          </a:p>
          <a:p>
            <a:r>
              <a:rPr lang="en-US" dirty="0" smtClean="0"/>
              <a:t>Ideal time to counsel women about the benefit of child spacing</a:t>
            </a:r>
          </a:p>
          <a:p>
            <a:r>
              <a:rPr lang="en-US" dirty="0" smtClean="0"/>
              <a:t>An essential link in the household-to-hospital care </a:t>
            </a:r>
            <a:r>
              <a:rPr lang="en-US" dirty="0" err="1" smtClean="0"/>
              <a:t>conuum</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antenatal care</a:t>
            </a:r>
            <a:endParaRPr lang="en-US" dirty="0"/>
          </a:p>
        </p:txBody>
      </p:sp>
      <p:sp>
        <p:nvSpPr>
          <p:cNvPr id="3" name="Content Placeholder 2"/>
          <p:cNvSpPr>
            <a:spLocks noGrp="1"/>
          </p:cNvSpPr>
          <p:nvPr>
            <p:ph idx="1"/>
          </p:nvPr>
        </p:nvSpPr>
        <p:spPr/>
        <p:txBody>
          <a:bodyPr>
            <a:normAutofit lnSpcReduction="10000"/>
          </a:bodyPr>
          <a:lstStyle/>
          <a:p>
            <a:r>
              <a:rPr lang="en-US" dirty="0" smtClean="0"/>
              <a:t>The aim is to  monitor the progress of pregnancy in order to support maternal health and normal fetal development by:</a:t>
            </a:r>
          </a:p>
          <a:p>
            <a:pPr lvl="1"/>
            <a:r>
              <a:rPr lang="en-US" dirty="0" smtClean="0"/>
              <a:t>Developing a partnership with the woman</a:t>
            </a:r>
          </a:p>
          <a:p>
            <a:pPr lvl="1"/>
            <a:r>
              <a:rPr lang="en-US" dirty="0" smtClean="0"/>
              <a:t>Providing a holistic approach care</a:t>
            </a:r>
          </a:p>
          <a:p>
            <a:pPr lvl="1"/>
            <a:r>
              <a:rPr lang="en-US" dirty="0" smtClean="0"/>
              <a:t>Promoting an awareness of the PH issues</a:t>
            </a:r>
          </a:p>
          <a:p>
            <a:pPr lvl="1"/>
            <a:r>
              <a:rPr lang="en-US" dirty="0" smtClean="0"/>
              <a:t>Exchanging information woman and family leading to informed choices</a:t>
            </a:r>
          </a:p>
          <a:p>
            <a:pPr lvl="1"/>
            <a:r>
              <a:rPr lang="en-US" dirty="0" smtClean="0"/>
              <a:t>Being an advocate for woman and family</a:t>
            </a:r>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r>
              <a:rPr lang="en-US" dirty="0" smtClean="0"/>
              <a:t>By the end of this lesson you should be able to:</a:t>
            </a:r>
          </a:p>
          <a:p>
            <a:r>
              <a:rPr lang="en-US" dirty="0" smtClean="0"/>
              <a:t>Define preconception care, antenatal care, focused antenatal care</a:t>
            </a:r>
          </a:p>
          <a:p>
            <a:r>
              <a:rPr lang="en-US" dirty="0" smtClean="0"/>
              <a:t>State the aims of antenatal care</a:t>
            </a:r>
          </a:p>
          <a:p>
            <a:r>
              <a:rPr lang="en-US" dirty="0" smtClean="0"/>
              <a:t>Discuss management of normal pregnancy</a:t>
            </a:r>
          </a:p>
          <a:p>
            <a:r>
              <a:rPr lang="en-US" dirty="0" smtClean="0"/>
              <a:t>Describe danger signs of pregnancy and labour preparedness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Recognizing complications and referring</a:t>
            </a:r>
          </a:p>
          <a:p>
            <a:r>
              <a:rPr lang="en-US" dirty="0" smtClean="0"/>
              <a:t>Facilitating preparation of birth and making a birth plan</a:t>
            </a:r>
          </a:p>
          <a:p>
            <a:r>
              <a:rPr lang="en-US" dirty="0" smtClean="0"/>
              <a:t>Facilitating  informed choice of infant feeding</a:t>
            </a:r>
          </a:p>
          <a:p>
            <a:r>
              <a:rPr lang="en-US" dirty="0" smtClean="0"/>
              <a:t>Offering education for parenthood, individual basis</a:t>
            </a:r>
          </a:p>
          <a:p>
            <a:r>
              <a:rPr lang="en-US" dirty="0" smtClean="0"/>
              <a:t>Working in partnership with others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FOCUSED ANTENATAL CARE</a:t>
            </a:r>
            <a:endParaRPr lang="en-US" dirty="0"/>
          </a:p>
        </p:txBody>
      </p:sp>
      <p:sp>
        <p:nvSpPr>
          <p:cNvPr id="3" name="Content Placeholder 2"/>
          <p:cNvSpPr>
            <a:spLocks noGrp="1"/>
          </p:cNvSpPr>
          <p:nvPr>
            <p:ph idx="1"/>
          </p:nvPr>
        </p:nvSpPr>
        <p:spPr/>
        <p:txBody>
          <a:bodyPr>
            <a:normAutofit/>
          </a:bodyPr>
          <a:lstStyle/>
          <a:p>
            <a:r>
              <a:rPr lang="en-US" dirty="0" smtClean="0"/>
              <a:t>An updated approach to antenatal care emphasizes quality over quantity of visits</a:t>
            </a:r>
          </a:p>
          <a:p>
            <a:r>
              <a:rPr lang="en-US" dirty="0" smtClean="0"/>
              <a:t>Traditional ANC uses a risk approach to classify which women are more likely to experience complications and assumes that more visits mean better outcome.</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ANTENATAL CARE</a:t>
            </a:r>
            <a:endParaRPr lang="en-US" dirty="0"/>
          </a:p>
        </p:txBody>
      </p:sp>
      <p:sp>
        <p:nvSpPr>
          <p:cNvPr id="3" name="Content Placeholder 2"/>
          <p:cNvSpPr>
            <a:spLocks noGrp="1"/>
          </p:cNvSpPr>
          <p:nvPr>
            <p:ph idx="1"/>
          </p:nvPr>
        </p:nvSpPr>
        <p:spPr/>
        <p:txBody>
          <a:bodyPr/>
          <a:lstStyle/>
          <a:p>
            <a:r>
              <a:rPr lang="en-US" dirty="0" smtClean="0"/>
              <a:t> NB: Most women with risks do not develop complications and some without risk develop complications.</a:t>
            </a:r>
          </a:p>
          <a:p>
            <a:r>
              <a:rPr lang="en-US" dirty="0" smtClean="0"/>
              <a:t>Visits before 12-13, every month until 28wks, every 2wks until 36wks and then weekly until birth</a:t>
            </a:r>
          </a:p>
          <a:p>
            <a:r>
              <a:rPr lang="en-US" dirty="0" smtClean="0"/>
              <a:t>FANC only 4 visits required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r>
              <a:rPr lang="en-US" dirty="0" smtClean="0"/>
              <a:t>FANC recognizes 3 key realities</a:t>
            </a:r>
          </a:p>
          <a:p>
            <a:pPr lvl="1"/>
            <a:r>
              <a:rPr lang="en-US" dirty="0" smtClean="0"/>
              <a:t>ANC  visits are a unique opportunity for early Diagnosis and Treatment of problems in the mother and prevention in the newborn</a:t>
            </a:r>
          </a:p>
          <a:p>
            <a:pPr lvl="1"/>
            <a:r>
              <a:rPr lang="en-US" dirty="0" smtClean="0"/>
              <a:t>The majority of pregnancies progress without complications</a:t>
            </a:r>
          </a:p>
          <a:p>
            <a:pPr lvl="1"/>
            <a:r>
              <a:rPr lang="en-US" dirty="0" smtClean="0"/>
              <a:t>All women are considered  at risk of complications  because most complications cannot be predicted by any risk categorization- thus essential care and monitoring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FANC</a:t>
            </a:r>
            <a:endParaRPr lang="en-US" dirty="0"/>
          </a:p>
        </p:txBody>
      </p:sp>
      <p:sp>
        <p:nvSpPr>
          <p:cNvPr id="3" name="Content Placeholder 2"/>
          <p:cNvSpPr>
            <a:spLocks noGrp="1"/>
          </p:cNvSpPr>
          <p:nvPr>
            <p:ph idx="1"/>
          </p:nvPr>
        </p:nvSpPr>
        <p:spPr/>
        <p:txBody>
          <a:bodyPr>
            <a:normAutofit lnSpcReduction="10000"/>
          </a:bodyPr>
          <a:lstStyle/>
          <a:p>
            <a:r>
              <a:rPr lang="en-US" dirty="0" smtClean="0"/>
              <a:t>Provision of high-quality, basic ANC</a:t>
            </a:r>
          </a:p>
          <a:p>
            <a:pPr lvl="1"/>
            <a:r>
              <a:rPr lang="en-US" dirty="0" smtClean="0"/>
              <a:t>Safe, simple, cost-effective interventions that all women should receive</a:t>
            </a:r>
          </a:p>
          <a:p>
            <a:pPr lvl="1"/>
            <a:r>
              <a:rPr lang="en-US" dirty="0" smtClean="0"/>
              <a:t>Help maintain normal pregnancies, prevent complications and facilitate early detection  and treatment of complications</a:t>
            </a:r>
          </a:p>
          <a:p>
            <a:r>
              <a:rPr lang="en-US" dirty="0" smtClean="0"/>
              <a:t>By</a:t>
            </a:r>
          </a:p>
          <a:p>
            <a:pPr lvl="1"/>
            <a:r>
              <a:rPr lang="en-US" dirty="0" smtClean="0"/>
              <a:t>Targeted assessment based on the woman’s individual situation </a:t>
            </a:r>
          </a:p>
          <a:p>
            <a:pPr lvl="1"/>
            <a:r>
              <a:rPr lang="en-US" dirty="0" smtClean="0"/>
              <a:t>Individualized care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of visits</a:t>
            </a:r>
            <a:endParaRPr lang="en-US" dirty="0"/>
          </a:p>
        </p:txBody>
      </p:sp>
      <p:sp>
        <p:nvSpPr>
          <p:cNvPr id="3" name="Content Placeholder 2"/>
          <p:cNvSpPr>
            <a:spLocks noGrp="1"/>
          </p:cNvSpPr>
          <p:nvPr>
            <p:ph idx="1"/>
          </p:nvPr>
        </p:nvSpPr>
        <p:spPr/>
        <p:txBody>
          <a:bodyPr>
            <a:normAutofit fontScale="92500"/>
          </a:bodyPr>
          <a:lstStyle/>
          <a:p>
            <a:r>
              <a:rPr lang="en-US" dirty="0" smtClean="0"/>
              <a:t>WHO recommends 4 ANC visits for those progressing normally</a:t>
            </a:r>
          </a:p>
          <a:p>
            <a:pPr lvl="1"/>
            <a:r>
              <a:rPr lang="en-US" dirty="0" smtClean="0"/>
              <a:t>1</a:t>
            </a:r>
            <a:r>
              <a:rPr lang="en-US" baseline="30000" dirty="0" smtClean="0"/>
              <a:t>st</a:t>
            </a:r>
            <a:r>
              <a:rPr lang="en-US" dirty="0" smtClean="0"/>
              <a:t> –Ideally on or before 16 wks</a:t>
            </a:r>
          </a:p>
          <a:p>
            <a:pPr lvl="1"/>
            <a:r>
              <a:rPr lang="en-US" dirty="0" smtClean="0"/>
              <a:t>2</a:t>
            </a:r>
            <a:r>
              <a:rPr lang="en-US" baseline="30000" dirty="0" smtClean="0"/>
              <a:t>nd </a:t>
            </a:r>
            <a:r>
              <a:rPr lang="en-US" dirty="0" smtClean="0"/>
              <a:t> -24 to 28 wks</a:t>
            </a:r>
          </a:p>
          <a:p>
            <a:pPr lvl="1"/>
            <a:r>
              <a:rPr lang="en-US" dirty="0" smtClean="0"/>
              <a:t>3</a:t>
            </a:r>
            <a:r>
              <a:rPr lang="en-US" baseline="30000" dirty="0" smtClean="0"/>
              <a:t>rd  -</a:t>
            </a:r>
            <a:r>
              <a:rPr lang="en-US" dirty="0" smtClean="0"/>
              <a:t>32 wks</a:t>
            </a:r>
          </a:p>
          <a:p>
            <a:pPr lvl="1"/>
            <a:r>
              <a:rPr lang="en-US" dirty="0" smtClean="0"/>
              <a:t>4</a:t>
            </a:r>
            <a:r>
              <a:rPr lang="en-US" baseline="30000" dirty="0" smtClean="0"/>
              <a:t>th  </a:t>
            </a:r>
            <a:r>
              <a:rPr lang="en-US" dirty="0" smtClean="0"/>
              <a:t> -36 wks</a:t>
            </a:r>
          </a:p>
          <a:p>
            <a:r>
              <a:rPr lang="en-US" dirty="0" smtClean="0"/>
              <a:t>Each visit –care appropriate to visit and stage of pregnancy ,prepare for birth &amp; newborn care</a:t>
            </a:r>
          </a:p>
          <a:p>
            <a:r>
              <a:rPr lang="en-US" dirty="0" smtClean="0"/>
              <a:t>NB: Those with problems more frequent visits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a:t>
            </a:r>
            <a:endParaRPr lang="en-US" dirty="0"/>
          </a:p>
        </p:txBody>
      </p:sp>
      <p:sp>
        <p:nvSpPr>
          <p:cNvPr id="3" name="Content Placeholder 2"/>
          <p:cNvSpPr>
            <a:spLocks noGrp="1"/>
          </p:cNvSpPr>
          <p:nvPr>
            <p:ph idx="1"/>
          </p:nvPr>
        </p:nvSpPr>
        <p:spPr/>
        <p:txBody>
          <a:bodyPr/>
          <a:lstStyle/>
          <a:p>
            <a:pPr>
              <a:buNone/>
            </a:pPr>
            <a:r>
              <a:rPr lang="en-US" dirty="0" smtClean="0"/>
              <a:t>Include:</a:t>
            </a:r>
          </a:p>
          <a:p>
            <a:r>
              <a:rPr lang="en-US" dirty="0" smtClean="0"/>
              <a:t>Identification of pre-existing health conditions</a:t>
            </a:r>
          </a:p>
          <a:p>
            <a:r>
              <a:rPr lang="en-US" dirty="0" smtClean="0"/>
              <a:t>Early detection of complications arising during pregnancy</a:t>
            </a:r>
          </a:p>
          <a:p>
            <a:r>
              <a:rPr lang="en-US" dirty="0" smtClean="0"/>
              <a:t>Health promotion and disease prevention</a:t>
            </a:r>
          </a:p>
          <a:p>
            <a:r>
              <a:rPr lang="en-US" dirty="0" smtClean="0"/>
              <a:t>Birth preparedness and complication planning</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Id of pre-existing health conditions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 part of the initial assessment, the provider talks with the woman and examines her for signs of chronic conditions and infectious diseases. </a:t>
            </a:r>
          </a:p>
          <a:p>
            <a:r>
              <a:rPr lang="en-US" dirty="0" smtClean="0"/>
              <a:t>Pre-existing health conditions such as HIV/AIDs, malaria, STI’s, anemia, heart disease, diabetes, malnutrition, and tuberculosis may affect the outcome of pregnancy, require immediate treatment, and usually require a more intensive level of monitoring and follow-up care over the course of pregnancy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Early detection of complications</a:t>
            </a:r>
            <a:endParaRPr lang="en-US" dirty="0"/>
          </a:p>
        </p:txBody>
      </p:sp>
      <p:sp>
        <p:nvSpPr>
          <p:cNvPr id="3" name="Content Placeholder 2"/>
          <p:cNvSpPr>
            <a:spLocks noGrp="1"/>
          </p:cNvSpPr>
          <p:nvPr>
            <p:ph idx="1"/>
          </p:nvPr>
        </p:nvSpPr>
        <p:spPr/>
        <p:txBody>
          <a:bodyPr>
            <a:normAutofit/>
          </a:bodyPr>
          <a:lstStyle/>
          <a:p>
            <a:r>
              <a:rPr lang="en-US" dirty="0" smtClean="0"/>
              <a:t> The provider talks and examines the woman to detect problems of pregnancy that might need treatment and closer monitoring.</a:t>
            </a:r>
          </a:p>
          <a:p>
            <a:r>
              <a:rPr lang="en-US" dirty="0" smtClean="0"/>
              <a:t> Conditions such as severe anemia, infections, vaginal bleeding, hypertensive disorders of pregnancy, and abnormal fetal growth and abnormal fetal position after 36 weeks may become life-threatening if left untreated.</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3.Health promotion and disease prevention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Health promotion discussions should include:</a:t>
            </a:r>
          </a:p>
          <a:p>
            <a:r>
              <a:rPr lang="en-US" dirty="0" smtClean="0"/>
              <a:t>How pregnancy progress</a:t>
            </a:r>
          </a:p>
          <a:p>
            <a:r>
              <a:rPr lang="en-US" dirty="0" smtClean="0"/>
              <a:t>How to prepare for birth</a:t>
            </a:r>
          </a:p>
          <a:p>
            <a:r>
              <a:rPr lang="en-US" dirty="0" smtClean="0"/>
              <a:t>How to recognize danger signs, what to do, and where to get help</a:t>
            </a:r>
          </a:p>
          <a:p>
            <a:r>
              <a:rPr lang="en-US" dirty="0" smtClean="0"/>
              <a:t>Benefits of good nutrition and the importance of rest</a:t>
            </a:r>
          </a:p>
          <a:p>
            <a:r>
              <a:rPr lang="en-US" dirty="0" smtClean="0"/>
              <a:t>Importance of good hygiene and infection prevention practices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PRECONCEPTION CARE</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the care or advice that may be given to a couple planning a pregnancy</a:t>
            </a:r>
          </a:p>
          <a:p>
            <a:r>
              <a:rPr lang="en-US" dirty="0" smtClean="0"/>
              <a:t>It is a new concept in medicine</a:t>
            </a:r>
          </a:p>
          <a:p>
            <a:r>
              <a:rPr lang="en-US" dirty="0" smtClean="0"/>
              <a:t>It is recognized as a critical component of health care for women of reproductive age. </a:t>
            </a:r>
          </a:p>
          <a:p>
            <a:r>
              <a:rPr lang="en-US" dirty="0" smtClean="0"/>
              <a:t>The target population for preconception care is women of reproductive age, although men are also targeted by several components of preconception care.  </a:t>
            </a:r>
          </a:p>
          <a:p>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Risks of using tobacco, alcohol, drugs and traditional remedies</a:t>
            </a:r>
          </a:p>
          <a:p>
            <a:r>
              <a:rPr lang="en-US" dirty="0" smtClean="0"/>
              <a:t>Benefits of child spacing</a:t>
            </a:r>
          </a:p>
          <a:p>
            <a:r>
              <a:rPr lang="en-US" dirty="0" smtClean="0"/>
              <a:t>Benefits of exclusive breastfeeding</a:t>
            </a:r>
          </a:p>
          <a:p>
            <a:r>
              <a:rPr lang="en-US" dirty="0" smtClean="0"/>
              <a:t>Postpartum family planning </a:t>
            </a:r>
          </a:p>
          <a:p>
            <a:r>
              <a:rPr lang="en-US" dirty="0" smtClean="0"/>
              <a:t>Need for protection against STI’s and HIV</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Danger signs</a:t>
            </a:r>
          </a:p>
          <a:p>
            <a:pPr lvl="1"/>
            <a:r>
              <a:rPr lang="en-US" dirty="0" smtClean="0"/>
              <a:t>Vaginal bleeding</a:t>
            </a:r>
          </a:p>
          <a:p>
            <a:pPr lvl="1"/>
            <a:r>
              <a:rPr lang="en-US" dirty="0" smtClean="0"/>
              <a:t>Fever</a:t>
            </a:r>
          </a:p>
          <a:p>
            <a:pPr lvl="1"/>
            <a:r>
              <a:rPr lang="en-US" dirty="0" smtClean="0"/>
              <a:t>Excessive tiredness or breathlessness</a:t>
            </a:r>
          </a:p>
          <a:p>
            <a:pPr lvl="1"/>
            <a:r>
              <a:rPr lang="en-US" dirty="0" smtClean="0"/>
              <a:t>Swollen hands, face and blurred vision</a:t>
            </a:r>
          </a:p>
          <a:p>
            <a:pPr lvl="1"/>
            <a:r>
              <a:rPr lang="en-US" dirty="0" smtClean="0"/>
              <a:t>Fetus moving less, excessive or not moving</a:t>
            </a:r>
          </a:p>
          <a:p>
            <a:pPr lvl="1"/>
            <a:r>
              <a:rPr lang="en-US" dirty="0" smtClean="0"/>
              <a:t>Convulsion or fits / loss of consciousness</a:t>
            </a:r>
          </a:p>
          <a:p>
            <a:pPr lvl="1"/>
            <a:r>
              <a:rPr lang="en-US" dirty="0" smtClean="0"/>
              <a:t>Premature labour (severe </a:t>
            </a:r>
            <a:r>
              <a:rPr lang="en-US" dirty="0" err="1" smtClean="0"/>
              <a:t>abd</a:t>
            </a:r>
            <a:r>
              <a:rPr lang="en-US" dirty="0" smtClean="0"/>
              <a:t> pains)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1"/>
            <a:r>
              <a:rPr lang="en-US" dirty="0" smtClean="0"/>
              <a:t>Frontal or recurring headache</a:t>
            </a:r>
          </a:p>
          <a:p>
            <a:pPr lvl="1"/>
            <a:r>
              <a:rPr lang="en-US" dirty="0" smtClean="0"/>
              <a:t>Rupture of membranes</a:t>
            </a:r>
          </a:p>
          <a:p>
            <a:pPr lvl="1"/>
            <a:r>
              <a:rPr lang="en-US" dirty="0" smtClean="0"/>
              <a:t>Sudden nausea or sickness</a:t>
            </a:r>
          </a:p>
          <a:p>
            <a:pPr lvl="1"/>
            <a:r>
              <a:rPr lang="en-US" dirty="0" smtClean="0"/>
              <a:t>Epigastric pain</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All pregnant women should receive the following preventive interventions:</a:t>
            </a:r>
          </a:p>
          <a:p>
            <a:r>
              <a:rPr lang="en-US" dirty="0" smtClean="0"/>
              <a:t>Immunization against tetanus</a:t>
            </a:r>
          </a:p>
          <a:p>
            <a:r>
              <a:rPr lang="en-US" dirty="0" smtClean="0"/>
              <a:t>Reduction of Iron deficiency anaemia</a:t>
            </a:r>
          </a:p>
          <a:p>
            <a:pPr lvl="1"/>
            <a:r>
              <a:rPr lang="en-US" dirty="0" smtClean="0"/>
              <a:t>Nutrition, Iron and folate supplementation, Rx of hookworms.</a:t>
            </a:r>
          </a:p>
          <a:p>
            <a:r>
              <a:rPr lang="en-US" dirty="0" smtClean="0"/>
              <a:t>In areas of high prevalence women should also receive presumptive treatment of hookworm</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Prevention of STI/HIV/AIDS and PMTCT of HIV</a:t>
            </a:r>
          </a:p>
          <a:p>
            <a:pPr lvl="1"/>
            <a:r>
              <a:rPr lang="en-US" dirty="0" smtClean="0"/>
              <a:t>Testing and counseling, ARV prophylaxis or Rx, infant feeding</a:t>
            </a:r>
          </a:p>
          <a:p>
            <a:r>
              <a:rPr lang="en-US" dirty="0" smtClean="0"/>
              <a:t>Protection against malaria through intermittent preventive treatment and insecticide-treated nets</a:t>
            </a:r>
          </a:p>
          <a:p>
            <a:r>
              <a:rPr lang="en-US" dirty="0" smtClean="0"/>
              <a:t>Protection against vitamin A and iodine deficiencies</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Birth preparedness and complication readiness</a:t>
            </a:r>
            <a:endParaRPr lang="en-US" dirty="0"/>
          </a:p>
        </p:txBody>
      </p:sp>
      <p:sp>
        <p:nvSpPr>
          <p:cNvPr id="3" name="Content Placeholder 2"/>
          <p:cNvSpPr>
            <a:spLocks noGrp="1"/>
          </p:cNvSpPr>
          <p:nvPr>
            <p:ph idx="1"/>
          </p:nvPr>
        </p:nvSpPr>
        <p:spPr/>
        <p:txBody>
          <a:bodyPr>
            <a:normAutofit lnSpcReduction="10000"/>
          </a:bodyPr>
          <a:lstStyle/>
          <a:p>
            <a:r>
              <a:rPr lang="en-US" dirty="0" smtClean="0"/>
              <a:t>Approximately 15 percent of women develop a life-threatening complication, so every woman and her family should have a plan for the following:</a:t>
            </a:r>
          </a:p>
          <a:p>
            <a:pPr lvl="1"/>
            <a:r>
              <a:rPr lang="en-US" dirty="0" smtClean="0"/>
              <a:t>Identify a skilled attendant and a companion for birth</a:t>
            </a:r>
          </a:p>
          <a:p>
            <a:pPr lvl="1"/>
            <a:r>
              <a:rPr lang="en-US" dirty="0" smtClean="0"/>
              <a:t>Identify somebody to make decision on her behalf </a:t>
            </a:r>
          </a:p>
          <a:p>
            <a:pPr lvl="1"/>
            <a:r>
              <a:rPr lang="en-US" dirty="0" smtClean="0"/>
              <a:t>The place of birth and how to get there including how to obtain emergency transportation if needed</a:t>
            </a:r>
          </a:p>
          <a:p>
            <a:pPr lvl="1"/>
            <a:r>
              <a:rPr lang="en-US" dirty="0" smtClean="0"/>
              <a:t>Id somebody to care for her other children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1"/>
            <a:r>
              <a:rPr lang="en-US" dirty="0" smtClean="0"/>
              <a:t>Planning for cost, mediations and supplies</a:t>
            </a:r>
          </a:p>
          <a:p>
            <a:pPr lvl="1"/>
            <a:r>
              <a:rPr lang="en-US" dirty="0" smtClean="0"/>
              <a:t>Planning for transport</a:t>
            </a:r>
          </a:p>
          <a:p>
            <a:pPr lvl="1"/>
            <a:r>
              <a:rPr lang="en-US" dirty="0" smtClean="0"/>
              <a:t>Prepare supplies for herself and baby</a:t>
            </a:r>
          </a:p>
          <a:p>
            <a:pPr lvl="1"/>
            <a:r>
              <a:rPr lang="en-US" dirty="0" smtClean="0"/>
              <a:t>Birth plan prepare both for normal and emergency delivery </a:t>
            </a:r>
          </a:p>
          <a:p>
            <a:pPr lvl="1"/>
            <a:r>
              <a:rPr lang="en-US" dirty="0" smtClean="0"/>
              <a:t>Support during and after the birth (e.g., family, friends)</a:t>
            </a:r>
          </a:p>
          <a:p>
            <a:pPr lvl="1"/>
            <a:r>
              <a:rPr lang="en-US" dirty="0" smtClean="0"/>
              <a:t>Potential blood donors in case of emergency</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Underlying principles of provision of care</a:t>
            </a:r>
            <a:endParaRPr lang="en-US" dirty="0"/>
          </a:p>
        </p:txBody>
      </p:sp>
      <p:sp>
        <p:nvSpPr>
          <p:cNvPr id="3" name="Content Placeholder 2"/>
          <p:cNvSpPr>
            <a:spLocks noGrp="1"/>
          </p:cNvSpPr>
          <p:nvPr>
            <p:ph idx="1"/>
          </p:nvPr>
        </p:nvSpPr>
        <p:spPr/>
        <p:txBody>
          <a:bodyPr/>
          <a:lstStyle/>
          <a:p>
            <a:r>
              <a:rPr lang="en-US" dirty="0" smtClean="0"/>
              <a:t>Women- friendly</a:t>
            </a:r>
          </a:p>
          <a:p>
            <a:r>
              <a:rPr lang="en-US" dirty="0" smtClean="0"/>
              <a:t>Inclusive of woman’s partners or other family members</a:t>
            </a:r>
          </a:p>
          <a:p>
            <a:r>
              <a:rPr lang="en-US" dirty="0" smtClean="0"/>
              <a:t>Culturally appropriate</a:t>
            </a:r>
          </a:p>
          <a:p>
            <a:r>
              <a:rPr lang="en-US" dirty="0" smtClean="0"/>
              <a:t>Individualized care</a:t>
            </a:r>
          </a:p>
          <a:p>
            <a:r>
              <a:rPr lang="en-US" dirty="0" smtClean="0"/>
              <a:t>Part of the household-to-hospital continuum of care</a:t>
            </a:r>
          </a:p>
          <a:p>
            <a:r>
              <a:rPr lang="en-US" dirty="0" smtClean="0"/>
              <a:t>Integrated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happens during each FANC visit?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a:t>
            </a:r>
            <a:r>
              <a:rPr lang="en-US" baseline="30000" dirty="0" smtClean="0"/>
              <a:t>st</a:t>
            </a:r>
            <a:r>
              <a:rPr lang="en-US" dirty="0" smtClean="0"/>
              <a:t>  visit or &lt; 16wks</a:t>
            </a:r>
          </a:p>
          <a:p>
            <a:pPr lvl="1"/>
            <a:r>
              <a:rPr lang="en-US" dirty="0" smtClean="0"/>
              <a:t>Advice on individual birth plan</a:t>
            </a:r>
          </a:p>
          <a:p>
            <a:pPr lvl="1"/>
            <a:r>
              <a:rPr lang="en-US" dirty="0" smtClean="0"/>
              <a:t>Take history </a:t>
            </a:r>
          </a:p>
          <a:p>
            <a:pPr lvl="1"/>
            <a:r>
              <a:rPr lang="en-US" dirty="0" smtClean="0"/>
              <a:t>Do physical exam</a:t>
            </a:r>
          </a:p>
          <a:p>
            <a:pPr lvl="1"/>
            <a:r>
              <a:rPr lang="en-US" dirty="0" smtClean="0"/>
              <a:t>Look for anemia</a:t>
            </a:r>
          </a:p>
          <a:p>
            <a:pPr lvl="1"/>
            <a:r>
              <a:rPr lang="en-US" dirty="0" smtClean="0"/>
              <a:t>Screen for syphilis and HIV</a:t>
            </a:r>
          </a:p>
          <a:p>
            <a:pPr lvl="1"/>
            <a:r>
              <a:rPr lang="en-US" dirty="0" smtClean="0"/>
              <a:t>Give TT, Iron and folate</a:t>
            </a:r>
          </a:p>
          <a:p>
            <a:pPr lvl="1"/>
            <a:r>
              <a:rPr lang="en-US" dirty="0" smtClean="0"/>
              <a:t>Give Sulfadoxine Pyrimethamine (SP) if more than 16 wks in endemic area</a:t>
            </a:r>
          </a:p>
          <a:p>
            <a:pPr lvl="1"/>
            <a:r>
              <a:rPr lang="en-US" dirty="0" smtClean="0"/>
              <a:t>Tell her about danger signs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2</a:t>
            </a:r>
            <a:r>
              <a:rPr lang="en-US" baseline="30000" dirty="0" smtClean="0"/>
              <a:t>nd</a:t>
            </a:r>
            <a:r>
              <a:rPr lang="en-US" dirty="0" smtClean="0"/>
              <a:t> visit (20-24 wks)</a:t>
            </a:r>
          </a:p>
          <a:p>
            <a:pPr lvl="1"/>
            <a:r>
              <a:rPr lang="en-US" dirty="0" smtClean="0"/>
              <a:t>Check on individual birth plan</a:t>
            </a:r>
          </a:p>
          <a:p>
            <a:pPr lvl="1"/>
            <a:r>
              <a:rPr lang="en-US" dirty="0" smtClean="0"/>
              <a:t>Give 1</a:t>
            </a:r>
            <a:r>
              <a:rPr lang="en-US" baseline="30000" dirty="0" smtClean="0"/>
              <a:t>st </a:t>
            </a:r>
            <a:r>
              <a:rPr lang="en-US" dirty="0" smtClean="0"/>
              <a:t>SP if not given, iron and folate</a:t>
            </a:r>
          </a:p>
          <a:p>
            <a:pPr lvl="1"/>
            <a:r>
              <a:rPr lang="en-US" dirty="0" smtClean="0"/>
              <a:t>Listen for </a:t>
            </a:r>
            <a:r>
              <a:rPr lang="en-US" dirty="0" err="1" smtClean="0"/>
              <a:t>foetal</a:t>
            </a:r>
            <a:r>
              <a:rPr lang="en-US" dirty="0" smtClean="0"/>
              <a:t> heart rate </a:t>
            </a:r>
          </a:p>
          <a:p>
            <a:pPr lvl="1"/>
            <a:r>
              <a:rPr lang="en-US" dirty="0" smtClean="0"/>
              <a:t>Counsel and educate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Ensures women enter pregnancy with an optimal state of health which would be safe both to herself and the fetus</a:t>
            </a:r>
          </a:p>
          <a:p>
            <a:r>
              <a:rPr lang="en-US" dirty="0" smtClean="0"/>
              <a:t>By the time women is seen at the ANC organogenesis is complete so it is to late to advice</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3</a:t>
            </a:r>
            <a:r>
              <a:rPr lang="en-US" baseline="30000" dirty="0" smtClean="0"/>
              <a:t>rd</a:t>
            </a:r>
            <a:r>
              <a:rPr lang="en-US" dirty="0" smtClean="0"/>
              <a:t> visit (32 wks)</a:t>
            </a:r>
          </a:p>
          <a:p>
            <a:pPr lvl="1"/>
            <a:r>
              <a:rPr lang="en-US" dirty="0" smtClean="0"/>
              <a:t>Check on individual birth plan</a:t>
            </a:r>
          </a:p>
          <a:p>
            <a:pPr lvl="1"/>
            <a:r>
              <a:rPr lang="en-US" dirty="0" smtClean="0"/>
              <a:t>Give 2</a:t>
            </a:r>
            <a:r>
              <a:rPr lang="en-US" baseline="30000" dirty="0" smtClean="0"/>
              <a:t>nd</a:t>
            </a:r>
            <a:r>
              <a:rPr lang="en-US" dirty="0" smtClean="0"/>
              <a:t> SP, iron and folate</a:t>
            </a:r>
          </a:p>
          <a:p>
            <a:pPr lvl="1"/>
            <a:r>
              <a:rPr lang="en-US" dirty="0" smtClean="0"/>
              <a:t>Give TT (if 4 weeks from 1</a:t>
            </a:r>
            <a:r>
              <a:rPr lang="en-US" baseline="30000" dirty="0" smtClean="0"/>
              <a:t>st</a:t>
            </a:r>
            <a:r>
              <a:rPr lang="en-US" dirty="0" smtClean="0"/>
              <a:t> dose)</a:t>
            </a:r>
          </a:p>
          <a:p>
            <a:pPr lvl="1"/>
            <a:r>
              <a:rPr lang="en-US" dirty="0" smtClean="0"/>
              <a:t>Listen to </a:t>
            </a:r>
            <a:r>
              <a:rPr lang="en-US" dirty="0" err="1" smtClean="0"/>
              <a:t>foetal</a:t>
            </a:r>
            <a:r>
              <a:rPr lang="en-US" dirty="0" smtClean="0"/>
              <a:t> heart sound</a:t>
            </a:r>
          </a:p>
          <a:p>
            <a:pPr lvl="1"/>
            <a:r>
              <a:rPr lang="en-US" dirty="0" smtClean="0"/>
              <a:t>Counsel and educate</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4</a:t>
            </a:r>
            <a:r>
              <a:rPr lang="en-US" baseline="30000" dirty="0" smtClean="0"/>
              <a:t>th</a:t>
            </a:r>
            <a:r>
              <a:rPr lang="en-US" dirty="0" smtClean="0"/>
              <a:t> visit  (36 wks)</a:t>
            </a:r>
          </a:p>
          <a:p>
            <a:pPr lvl="1"/>
            <a:r>
              <a:rPr lang="en-US" dirty="0" smtClean="0"/>
              <a:t>Update on individual birth plan</a:t>
            </a:r>
          </a:p>
          <a:p>
            <a:pPr lvl="1"/>
            <a:r>
              <a:rPr lang="en-US" dirty="0" smtClean="0"/>
              <a:t>Look for anaemia</a:t>
            </a:r>
          </a:p>
          <a:p>
            <a:pPr lvl="1"/>
            <a:r>
              <a:rPr lang="en-US" dirty="0" smtClean="0"/>
              <a:t>Check </a:t>
            </a:r>
            <a:r>
              <a:rPr lang="en-US" dirty="0" err="1" smtClean="0"/>
              <a:t>foetal</a:t>
            </a:r>
            <a:r>
              <a:rPr lang="en-US" dirty="0" smtClean="0"/>
              <a:t> presentation</a:t>
            </a:r>
          </a:p>
          <a:p>
            <a:pPr lvl="1"/>
            <a:r>
              <a:rPr lang="en-US" dirty="0" smtClean="0"/>
              <a:t>Do vaginal exam </a:t>
            </a:r>
          </a:p>
          <a:p>
            <a:pPr lvl="1"/>
            <a:r>
              <a:rPr lang="en-US" dirty="0" smtClean="0"/>
              <a:t>Give iron and folate</a:t>
            </a:r>
          </a:p>
          <a:p>
            <a:pPr lvl="1"/>
            <a:r>
              <a:rPr lang="en-US" dirty="0" smtClean="0"/>
              <a:t>Counsel and educate</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initial assessment </a:t>
            </a:r>
            <a:endParaRPr lang="en-US" dirty="0"/>
          </a:p>
        </p:txBody>
      </p:sp>
      <p:sp>
        <p:nvSpPr>
          <p:cNvPr id="3" name="Content Placeholder 2"/>
          <p:cNvSpPr>
            <a:spLocks noGrp="1"/>
          </p:cNvSpPr>
          <p:nvPr>
            <p:ph idx="1"/>
          </p:nvPr>
        </p:nvSpPr>
        <p:spPr/>
        <p:txBody>
          <a:bodyPr/>
          <a:lstStyle/>
          <a:p>
            <a:r>
              <a:rPr lang="en-US" dirty="0" smtClean="0"/>
              <a:t>Objectives</a:t>
            </a:r>
          </a:p>
          <a:p>
            <a:pPr lvl="1"/>
            <a:r>
              <a:rPr lang="en-US" dirty="0" smtClean="0"/>
              <a:t>Assess level of health- History and screening tests</a:t>
            </a:r>
          </a:p>
          <a:p>
            <a:pPr lvl="1"/>
            <a:r>
              <a:rPr lang="en-US" dirty="0" smtClean="0"/>
              <a:t>Ascertain baseline recordings</a:t>
            </a:r>
          </a:p>
          <a:p>
            <a:pPr lvl="1"/>
            <a:r>
              <a:rPr lang="en-US" dirty="0" smtClean="0"/>
              <a:t>Id risk factors</a:t>
            </a:r>
          </a:p>
          <a:p>
            <a:pPr lvl="1"/>
            <a:r>
              <a:rPr lang="en-US" dirty="0" smtClean="0"/>
              <a:t>Provide opportunity for expression</a:t>
            </a:r>
          </a:p>
          <a:p>
            <a:pPr lvl="1"/>
            <a:r>
              <a:rPr lang="en-US" dirty="0" smtClean="0"/>
              <a:t>Give public health advice</a:t>
            </a:r>
          </a:p>
          <a:p>
            <a:pPr lvl="1"/>
            <a:r>
              <a:rPr lang="en-US" dirty="0" smtClean="0"/>
              <a:t>Build a trusting foundation </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r>
              <a:rPr lang="en-US" dirty="0" smtClean="0"/>
              <a:t>First impression-i.e. gait, posture, emotional expression</a:t>
            </a:r>
          </a:p>
          <a:p>
            <a:r>
              <a:rPr lang="en-US" dirty="0" smtClean="0"/>
              <a:t>Midwifery </a:t>
            </a:r>
            <a:r>
              <a:rPr lang="en-US" dirty="0" err="1" smtClean="0"/>
              <a:t>Hx</a:t>
            </a:r>
            <a:endParaRPr lang="en-US" dirty="0" smtClean="0"/>
          </a:p>
          <a:p>
            <a:pPr lvl="1"/>
            <a:r>
              <a:rPr lang="en-US" dirty="0" smtClean="0"/>
              <a:t>Social</a:t>
            </a:r>
          </a:p>
          <a:p>
            <a:pPr lvl="1"/>
            <a:r>
              <a:rPr lang="en-US" dirty="0" smtClean="0"/>
              <a:t>General</a:t>
            </a:r>
          </a:p>
          <a:p>
            <a:pPr lvl="1"/>
            <a:r>
              <a:rPr lang="en-US" dirty="0" smtClean="0"/>
              <a:t>Menstrual</a:t>
            </a:r>
          </a:p>
          <a:p>
            <a:pPr lvl="1"/>
            <a:r>
              <a:rPr lang="en-US" dirty="0" smtClean="0"/>
              <a:t>Obstetric</a:t>
            </a:r>
          </a:p>
          <a:p>
            <a:pPr lvl="1"/>
            <a:r>
              <a:rPr lang="en-US" dirty="0" smtClean="0"/>
              <a:t>Medical</a:t>
            </a:r>
          </a:p>
          <a:p>
            <a:pPr lvl="1"/>
            <a:r>
              <a:rPr lang="en-US" dirty="0" smtClean="0"/>
              <a:t>Family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Physical exam</a:t>
            </a:r>
          </a:p>
          <a:p>
            <a:r>
              <a:rPr lang="en-US" dirty="0" smtClean="0"/>
              <a:t>Abdominal exam</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t>
            </a:r>
            <a:r>
              <a:rPr lang="en-US" dirty="0" err="1" smtClean="0"/>
              <a:t>Hx</a:t>
            </a:r>
            <a:endParaRPr lang="en-US" dirty="0"/>
          </a:p>
        </p:txBody>
      </p:sp>
      <p:sp>
        <p:nvSpPr>
          <p:cNvPr id="3" name="Content Placeholder 2"/>
          <p:cNvSpPr>
            <a:spLocks noGrp="1"/>
          </p:cNvSpPr>
          <p:nvPr>
            <p:ph idx="1"/>
          </p:nvPr>
        </p:nvSpPr>
        <p:spPr/>
        <p:txBody>
          <a:bodyPr/>
          <a:lstStyle/>
          <a:p>
            <a:r>
              <a:rPr lang="en-US" dirty="0" smtClean="0"/>
              <a:t>Assess response of family to pregnancy- planned or not</a:t>
            </a:r>
          </a:p>
          <a:p>
            <a:r>
              <a:rPr lang="en-US" dirty="0" smtClean="0"/>
              <a:t>Teenage pregnancy- under the parents care</a:t>
            </a:r>
          </a:p>
          <a:p>
            <a:r>
              <a:rPr lang="en-US" dirty="0" smtClean="0"/>
              <a:t>Environmental factors considered when assessing needs i.e. low socio-economic status is associated with maternal morbidity and mortality </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health</a:t>
            </a:r>
            <a:endParaRPr lang="en-US" dirty="0"/>
          </a:p>
        </p:txBody>
      </p:sp>
      <p:sp>
        <p:nvSpPr>
          <p:cNvPr id="3" name="Content Placeholder 2"/>
          <p:cNvSpPr>
            <a:spLocks noGrp="1"/>
          </p:cNvSpPr>
          <p:nvPr>
            <p:ph idx="1"/>
          </p:nvPr>
        </p:nvSpPr>
        <p:spPr/>
        <p:txBody>
          <a:bodyPr/>
          <a:lstStyle/>
          <a:p>
            <a:r>
              <a:rPr lang="en-US" dirty="0" smtClean="0"/>
              <a:t>Discussed and good habits reinforced i.e. </a:t>
            </a:r>
          </a:p>
          <a:p>
            <a:r>
              <a:rPr lang="en-US" dirty="0" smtClean="0"/>
              <a:t>Exercise is important</a:t>
            </a:r>
          </a:p>
          <a:p>
            <a:r>
              <a:rPr lang="en-US" dirty="0" smtClean="0"/>
              <a:t>Restrict alcohol and nicotine</a:t>
            </a:r>
          </a:p>
          <a:p>
            <a:r>
              <a:rPr lang="en-US" dirty="0" smtClean="0"/>
              <a:t>Education on parenthood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Menstrual history</a:t>
            </a:r>
            <a:endParaRPr lang="en-US" dirty="0"/>
          </a:p>
        </p:txBody>
      </p:sp>
      <p:sp>
        <p:nvSpPr>
          <p:cNvPr id="3" name="Content Placeholder 2"/>
          <p:cNvSpPr>
            <a:spLocks noGrp="1"/>
          </p:cNvSpPr>
          <p:nvPr>
            <p:ph idx="1"/>
          </p:nvPr>
        </p:nvSpPr>
        <p:spPr/>
        <p:txBody>
          <a:bodyPr>
            <a:normAutofit lnSpcReduction="10000"/>
          </a:bodyPr>
          <a:lstStyle/>
          <a:p>
            <a:r>
              <a:rPr lang="en-US" dirty="0" smtClean="0"/>
              <a:t>Determining expected date of delivery (EDD)</a:t>
            </a:r>
          </a:p>
          <a:p>
            <a:r>
              <a:rPr lang="en-US" dirty="0" smtClean="0"/>
              <a:t>Cannot be predicted with a degree of accuracy</a:t>
            </a:r>
          </a:p>
          <a:p>
            <a:r>
              <a:rPr lang="en-US" dirty="0" smtClean="0"/>
              <a:t>Calculations using the first day of the last menstruation period (LMP) is the method commonly used</a:t>
            </a:r>
          </a:p>
          <a:p>
            <a:r>
              <a:rPr lang="en-US" dirty="0" smtClean="0"/>
              <a:t>Ave pregnancy 40wks or 280 days</a:t>
            </a:r>
          </a:p>
          <a:p>
            <a:r>
              <a:rPr lang="en-US" dirty="0" smtClean="0"/>
              <a:t>To calculate add 7 days and 9 calendar months or +7 days and -3 months  to the LMP (</a:t>
            </a:r>
            <a:r>
              <a:rPr lang="en-US" dirty="0" err="1" smtClean="0"/>
              <a:t>Naegele’s</a:t>
            </a:r>
            <a:r>
              <a:rPr lang="en-US" dirty="0" smtClean="0"/>
              <a:t> formula) </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Examples</a:t>
            </a:r>
          </a:p>
          <a:p>
            <a:r>
              <a:rPr lang="en-US" dirty="0" smtClean="0"/>
              <a:t>LMP 1/1/2013, EDD 1+7/1+9/2013= 8/10/2013</a:t>
            </a:r>
          </a:p>
          <a:p>
            <a:r>
              <a:rPr lang="en-US" dirty="0" smtClean="0"/>
              <a:t>LMP 4/4/2013, EDD 4+7/4+9/2013</a:t>
            </a:r>
          </a:p>
          <a:p>
            <a:pPr lvl="1">
              <a:buNone/>
            </a:pPr>
            <a:r>
              <a:rPr lang="en-US" dirty="0" smtClean="0"/>
              <a:t>=11/13/2013</a:t>
            </a:r>
          </a:p>
          <a:p>
            <a:pPr lvl="1">
              <a:buNone/>
            </a:pPr>
            <a:r>
              <a:rPr lang="en-US" dirty="0" smtClean="0"/>
              <a:t>=11/13-12/2013</a:t>
            </a:r>
          </a:p>
          <a:p>
            <a:pPr lvl="1">
              <a:buNone/>
            </a:pPr>
            <a:r>
              <a:rPr lang="en-US" dirty="0" smtClean="0"/>
              <a:t>=11/1/2014</a:t>
            </a:r>
          </a:p>
          <a:p>
            <a:pPr lvl="1">
              <a:buNone/>
            </a:pPr>
            <a:r>
              <a:rPr lang="en-US" dirty="0" smtClean="0"/>
              <a:t>Or  4+7/4-3/2012=11/1/2014</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Gestation by dates(GBD)</a:t>
            </a:r>
            <a:endParaRPr lang="en-US" dirty="0"/>
          </a:p>
        </p:txBody>
      </p:sp>
      <p:sp>
        <p:nvSpPr>
          <p:cNvPr id="3" name="Content Placeholder 2"/>
          <p:cNvSpPr>
            <a:spLocks noGrp="1"/>
          </p:cNvSpPr>
          <p:nvPr>
            <p:ph idx="1"/>
          </p:nvPr>
        </p:nvSpPr>
        <p:spPr/>
        <p:txBody>
          <a:bodyPr/>
          <a:lstStyle/>
          <a:p>
            <a:r>
              <a:rPr lang="en-US" dirty="0" smtClean="0"/>
              <a:t>Expressed in terms of weeks</a:t>
            </a:r>
          </a:p>
          <a:p>
            <a:r>
              <a:rPr lang="en-US" dirty="0" smtClean="0"/>
              <a:t>Counted from 1</a:t>
            </a:r>
            <a:r>
              <a:rPr lang="en-US" baseline="30000" dirty="0" smtClean="0"/>
              <a:t>st</a:t>
            </a:r>
            <a:r>
              <a:rPr lang="en-US" dirty="0" smtClean="0"/>
              <a:t> day of LMP then later months from EDD</a:t>
            </a:r>
          </a:p>
          <a:p>
            <a:r>
              <a:rPr lang="en-US" dirty="0" smtClean="0"/>
              <a:t>Examples: </a:t>
            </a:r>
          </a:p>
          <a:p>
            <a:r>
              <a:rPr lang="en-US" dirty="0" smtClean="0"/>
              <a:t>LMP 21/8/13 EDD 28/17/13 &gt;28/5/14</a:t>
            </a:r>
          </a:p>
          <a:p>
            <a:r>
              <a:rPr lang="en-US" dirty="0" smtClean="0"/>
              <a:t>GBD  today 11/1/14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a:t>
            </a:r>
            <a:endParaRPr lang="en-US" dirty="0"/>
          </a:p>
        </p:txBody>
      </p:sp>
      <p:sp>
        <p:nvSpPr>
          <p:cNvPr id="3" name="Content Placeholder 2"/>
          <p:cNvSpPr>
            <a:spLocks noGrp="1"/>
          </p:cNvSpPr>
          <p:nvPr>
            <p:ph idx="1"/>
          </p:nvPr>
        </p:nvSpPr>
        <p:spPr/>
        <p:txBody>
          <a:bodyPr/>
          <a:lstStyle/>
          <a:p>
            <a:r>
              <a:rPr lang="en-US" dirty="0" smtClean="0"/>
              <a:t>Is to optimize the couple’s readiness for future childbearing and to minimize any foreseeable adverse factors by means of a careful diagnostic review and provision of appropriate educational information and therapy.</a:t>
            </a:r>
            <a:endParaRPr lang="en-US" dirty="0"/>
          </a:p>
        </p:txBody>
      </p:sp>
    </p:spTree>
    <p:extLst>
      <p:ext uri="{BB962C8B-B14F-4D97-AF65-F5344CB8AC3E}">
        <p14:creationId xmlns:p14="http://schemas.microsoft.com/office/powerpoint/2010/main" val="41298145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GBD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9269249"/>
              </p:ext>
            </p:extLst>
          </p:nvPr>
        </p:nvGraphicFramePr>
        <p:xfrm>
          <a:off x="457200" y="1600200"/>
          <a:ext cx="8229600" cy="37084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dirty="0" smtClean="0"/>
                        <a:t>MONTH</a:t>
                      </a:r>
                      <a:endParaRPr lang="en-US" dirty="0"/>
                    </a:p>
                  </a:txBody>
                  <a:tcPr/>
                </a:tc>
                <a:tc>
                  <a:txBody>
                    <a:bodyPr/>
                    <a:lstStyle/>
                    <a:p>
                      <a:r>
                        <a:rPr lang="en-US" dirty="0" smtClean="0"/>
                        <a:t>DAYS</a:t>
                      </a:r>
                      <a:endParaRPr lang="en-US" dirty="0"/>
                    </a:p>
                  </a:txBody>
                  <a:tcPr/>
                </a:tc>
                <a:tc>
                  <a:txBody>
                    <a:bodyPr/>
                    <a:lstStyle/>
                    <a:p>
                      <a:r>
                        <a:rPr lang="en-US" dirty="0" smtClean="0"/>
                        <a:t>WEEKS</a:t>
                      </a:r>
                      <a:endParaRPr lang="en-US" dirty="0"/>
                    </a:p>
                  </a:txBody>
                  <a:tcPr/>
                </a:tc>
                <a:tc>
                  <a:txBody>
                    <a:bodyPr/>
                    <a:lstStyle/>
                    <a:p>
                      <a:r>
                        <a:rPr lang="en-US" dirty="0" smtClean="0"/>
                        <a:t>DAYS</a:t>
                      </a:r>
                      <a:endParaRPr lang="en-US" dirty="0"/>
                    </a:p>
                  </a:txBody>
                  <a:tcPr/>
                </a:tc>
                <a:tc>
                  <a:txBody>
                    <a:bodyPr/>
                    <a:lstStyle/>
                    <a:p>
                      <a:endParaRPr lang="en-US"/>
                    </a:p>
                  </a:txBody>
                  <a:tcPr/>
                </a:tc>
              </a:tr>
              <a:tr h="370840">
                <a:tc>
                  <a:txBody>
                    <a:bodyPr/>
                    <a:lstStyle/>
                    <a:p>
                      <a:r>
                        <a:rPr lang="en-US" dirty="0" smtClean="0"/>
                        <a:t>AUG</a:t>
                      </a:r>
                      <a:endParaRPr lang="en-US" dirty="0"/>
                    </a:p>
                  </a:txBody>
                  <a:tcPr/>
                </a:tc>
                <a:tc>
                  <a:txBody>
                    <a:bodyPr/>
                    <a:lstStyle/>
                    <a:p>
                      <a:r>
                        <a:rPr lang="en-US" dirty="0" smtClean="0"/>
                        <a:t>10</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endParaRPr lang="en-US"/>
                    </a:p>
                  </a:txBody>
                  <a:tcPr/>
                </a:tc>
              </a:tr>
              <a:tr h="370840">
                <a:tc>
                  <a:txBody>
                    <a:bodyPr/>
                    <a:lstStyle/>
                    <a:p>
                      <a:r>
                        <a:rPr lang="en-US" dirty="0" smtClean="0"/>
                        <a:t>SEPT</a:t>
                      </a:r>
                      <a:endParaRPr lang="en-US" dirty="0"/>
                    </a:p>
                  </a:txBody>
                  <a:tcPr/>
                </a:tc>
                <a:tc>
                  <a:txBody>
                    <a:bodyPr/>
                    <a:lstStyle/>
                    <a:p>
                      <a:r>
                        <a:rPr lang="en-US" dirty="0" smtClean="0"/>
                        <a:t>30</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endParaRPr lang="en-US"/>
                    </a:p>
                  </a:txBody>
                  <a:tcPr/>
                </a:tc>
              </a:tr>
              <a:tr h="370840">
                <a:tc>
                  <a:txBody>
                    <a:bodyPr/>
                    <a:lstStyle/>
                    <a:p>
                      <a:r>
                        <a:rPr lang="en-US" dirty="0" smtClean="0"/>
                        <a:t>OCT</a:t>
                      </a:r>
                      <a:endParaRPr lang="en-US" dirty="0"/>
                    </a:p>
                  </a:txBody>
                  <a:tcPr/>
                </a:tc>
                <a:tc>
                  <a:txBody>
                    <a:bodyPr/>
                    <a:lstStyle/>
                    <a:p>
                      <a:r>
                        <a:rPr lang="en-US" dirty="0" smtClean="0"/>
                        <a:t>31</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endParaRPr lang="en-US"/>
                    </a:p>
                  </a:txBody>
                  <a:tcPr/>
                </a:tc>
              </a:tr>
              <a:tr h="370840">
                <a:tc>
                  <a:txBody>
                    <a:bodyPr/>
                    <a:lstStyle/>
                    <a:p>
                      <a:r>
                        <a:rPr lang="en-US" dirty="0" smtClean="0"/>
                        <a:t>NOV</a:t>
                      </a:r>
                      <a:endParaRPr lang="en-US" dirty="0"/>
                    </a:p>
                  </a:txBody>
                  <a:tcPr/>
                </a:tc>
                <a:tc>
                  <a:txBody>
                    <a:bodyPr/>
                    <a:lstStyle/>
                    <a:p>
                      <a:r>
                        <a:rPr lang="en-US" dirty="0" smtClean="0"/>
                        <a:t>30</a:t>
                      </a:r>
                      <a:endParaRPr lang="en-US" dirty="0"/>
                    </a:p>
                  </a:txBody>
                  <a:tcPr/>
                </a:tc>
                <a:tc>
                  <a:txBody>
                    <a:bodyPr/>
                    <a:lstStyle/>
                    <a:p>
                      <a:r>
                        <a:rPr lang="en-US" dirty="0" smtClean="0"/>
                        <a:t>4</a:t>
                      </a:r>
                      <a:endParaRPr lang="en-US" dirty="0"/>
                    </a:p>
                  </a:txBody>
                  <a:tcPr/>
                </a:tc>
                <a:tc>
                  <a:txBody>
                    <a:bodyPr/>
                    <a:lstStyle/>
                    <a:p>
                      <a:r>
                        <a:rPr lang="en-US" dirty="0" smtClean="0"/>
                        <a:t>2</a:t>
                      </a:r>
                      <a:endParaRPr lang="en-US" dirty="0"/>
                    </a:p>
                  </a:txBody>
                  <a:tcPr/>
                </a:tc>
                <a:tc>
                  <a:txBody>
                    <a:bodyPr/>
                    <a:lstStyle/>
                    <a:p>
                      <a:endParaRPr lang="en-US"/>
                    </a:p>
                  </a:txBody>
                  <a:tcPr/>
                </a:tc>
              </a:tr>
              <a:tr h="370840">
                <a:tc>
                  <a:txBody>
                    <a:bodyPr/>
                    <a:lstStyle/>
                    <a:p>
                      <a:r>
                        <a:rPr lang="en-US" dirty="0" smtClean="0"/>
                        <a:t>DEC</a:t>
                      </a:r>
                      <a:endParaRPr lang="en-US" dirty="0"/>
                    </a:p>
                  </a:txBody>
                  <a:tcPr/>
                </a:tc>
                <a:tc>
                  <a:txBody>
                    <a:bodyPr/>
                    <a:lstStyle/>
                    <a:p>
                      <a:r>
                        <a:rPr lang="en-US" dirty="0" smtClean="0"/>
                        <a:t>31</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endParaRPr lang="en-US"/>
                    </a:p>
                  </a:txBody>
                  <a:tcPr/>
                </a:tc>
              </a:tr>
              <a:tr h="370840">
                <a:tc>
                  <a:txBody>
                    <a:bodyPr/>
                    <a:lstStyle/>
                    <a:p>
                      <a:r>
                        <a:rPr lang="en-US" dirty="0" smtClean="0"/>
                        <a:t>JAN</a:t>
                      </a:r>
                      <a:endParaRPr lang="en-US" dirty="0"/>
                    </a:p>
                  </a:txBody>
                  <a:tcPr/>
                </a:tc>
                <a:tc>
                  <a:txBody>
                    <a:bodyPr/>
                    <a:lstStyle/>
                    <a:p>
                      <a:r>
                        <a:rPr lang="en-US" dirty="0" smtClean="0"/>
                        <a:t>11</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endParaRPr lang="en-US"/>
                    </a:p>
                  </a:txBody>
                  <a:tcPr/>
                </a:tc>
              </a:tr>
              <a:tr h="370840">
                <a:tc>
                  <a:txBody>
                    <a:bodyPr/>
                    <a:lstStyle/>
                    <a:p>
                      <a:r>
                        <a:rPr lang="en-US" dirty="0" smtClean="0"/>
                        <a:t>TOTAL</a:t>
                      </a:r>
                      <a:endParaRPr lang="en-US" dirty="0"/>
                    </a:p>
                  </a:txBody>
                  <a:tcPr/>
                </a:tc>
                <a:tc>
                  <a:txBody>
                    <a:bodyPr/>
                    <a:lstStyle/>
                    <a:p>
                      <a:endParaRPr lang="en-US"/>
                    </a:p>
                  </a:txBody>
                  <a:tcPr/>
                </a:tc>
                <a:tc>
                  <a:txBody>
                    <a:bodyPr/>
                    <a:lstStyle/>
                    <a:p>
                      <a:r>
                        <a:rPr lang="en-US" dirty="0" smtClean="0"/>
                        <a:t>18</a:t>
                      </a:r>
                      <a:endParaRPr lang="en-US" dirty="0"/>
                    </a:p>
                  </a:txBody>
                  <a:tcPr/>
                </a:tc>
                <a:tc>
                  <a:txBody>
                    <a:bodyPr/>
                    <a:lstStyle/>
                    <a:p>
                      <a:r>
                        <a:rPr lang="en-US" dirty="0" smtClean="0"/>
                        <a:t>17</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r>
                        <a:rPr lang="en-US" dirty="0" smtClean="0"/>
                        <a:t>20</a:t>
                      </a:r>
                      <a:endParaRPr lang="en-US" dirty="0"/>
                    </a:p>
                  </a:txBody>
                  <a:tcPr/>
                </a:tc>
                <a:tc>
                  <a:txBody>
                    <a:bodyPr/>
                    <a:lstStyle/>
                    <a:p>
                      <a:r>
                        <a:rPr lang="en-US" dirty="0" smtClean="0"/>
                        <a:t>3</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Obstetric </a:t>
            </a:r>
            <a:r>
              <a:rPr lang="en-US" smtClean="0"/>
              <a:t>hx</a:t>
            </a:r>
            <a:endParaRPr lang="en-US"/>
          </a:p>
        </p:txBody>
      </p:sp>
      <p:sp>
        <p:nvSpPr>
          <p:cNvPr id="3" name="Content Placeholder 2"/>
          <p:cNvSpPr>
            <a:spLocks noGrp="1"/>
          </p:cNvSpPr>
          <p:nvPr>
            <p:ph idx="1"/>
          </p:nvPr>
        </p:nvSpPr>
        <p:spPr/>
        <p:txBody>
          <a:bodyPr>
            <a:normAutofit fontScale="92500" lnSpcReduction="20000"/>
          </a:bodyPr>
          <a:lstStyle/>
          <a:p>
            <a:r>
              <a:rPr lang="en-US" dirty="0" smtClean="0"/>
              <a:t>Gravid – means pregnant</a:t>
            </a:r>
          </a:p>
          <a:p>
            <a:r>
              <a:rPr lang="en-US" dirty="0" err="1" smtClean="0"/>
              <a:t>Gravida</a:t>
            </a:r>
            <a:r>
              <a:rPr lang="en-US" dirty="0" smtClean="0"/>
              <a:t> – denotes a pregnant state both present and past</a:t>
            </a:r>
          </a:p>
          <a:p>
            <a:r>
              <a:rPr lang="en-US" dirty="0" smtClean="0"/>
              <a:t>Parity – denotes a state of previous pregnancy beyond the period of viability</a:t>
            </a:r>
          </a:p>
          <a:p>
            <a:r>
              <a:rPr lang="en-US" dirty="0" err="1" smtClean="0"/>
              <a:t>Nulligravida</a:t>
            </a:r>
            <a:r>
              <a:rPr lang="en-US" dirty="0" smtClean="0"/>
              <a:t>- one who is not now and never has been pregnant</a:t>
            </a:r>
          </a:p>
          <a:p>
            <a:r>
              <a:rPr lang="en-US" dirty="0" err="1" smtClean="0"/>
              <a:t>Nullipara</a:t>
            </a:r>
            <a:r>
              <a:rPr lang="en-US" dirty="0" smtClean="0"/>
              <a:t>- one who has never completed a pregnancy to the stage of viability. She may or may not have aborted previously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Primigravida</a:t>
            </a:r>
            <a:r>
              <a:rPr lang="en-US" dirty="0" smtClean="0"/>
              <a:t>- pregnant for the 1</a:t>
            </a:r>
            <a:r>
              <a:rPr lang="en-US" baseline="30000" dirty="0" smtClean="0"/>
              <a:t>st</a:t>
            </a:r>
            <a:r>
              <a:rPr lang="en-US" dirty="0" smtClean="0"/>
              <a:t> time</a:t>
            </a:r>
          </a:p>
          <a:p>
            <a:r>
              <a:rPr lang="en-US" dirty="0" err="1" smtClean="0"/>
              <a:t>Primipara</a:t>
            </a:r>
            <a:r>
              <a:rPr lang="en-US" dirty="0" smtClean="0"/>
              <a:t>- has delivered one viable child</a:t>
            </a:r>
          </a:p>
          <a:p>
            <a:r>
              <a:rPr lang="en-US" dirty="0" err="1" smtClean="0"/>
              <a:t>Multigravida</a:t>
            </a:r>
            <a:r>
              <a:rPr lang="en-US" dirty="0" smtClean="0"/>
              <a:t>- has previously been pregnant, may have aborted or delivered a viable child</a:t>
            </a:r>
          </a:p>
          <a:p>
            <a:r>
              <a:rPr lang="en-US" dirty="0" err="1" smtClean="0"/>
              <a:t>Multipara</a:t>
            </a:r>
            <a:r>
              <a:rPr lang="en-US" dirty="0" smtClean="0"/>
              <a:t>- one who has delivered 2 or more children</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Grande </a:t>
            </a:r>
            <a:r>
              <a:rPr lang="en-US" dirty="0" err="1" smtClean="0"/>
              <a:t>multigravida</a:t>
            </a:r>
            <a:r>
              <a:rPr lang="en-US" dirty="0" smtClean="0"/>
              <a:t> –a woman who has been pregnant 5 times or more</a:t>
            </a:r>
          </a:p>
          <a:p>
            <a:r>
              <a:rPr lang="en-US" dirty="0" smtClean="0"/>
              <a:t>Grande </a:t>
            </a:r>
            <a:r>
              <a:rPr lang="en-US" dirty="0" err="1" smtClean="0"/>
              <a:t>multipara</a:t>
            </a:r>
            <a:r>
              <a:rPr lang="en-US" dirty="0" smtClean="0"/>
              <a:t> –a woman who has given birth 5 times or more</a:t>
            </a:r>
          </a:p>
          <a:p>
            <a:r>
              <a:rPr lang="en-US" dirty="0" smtClean="0"/>
              <a:t>Parturient – woman in labour</a:t>
            </a:r>
          </a:p>
          <a:p>
            <a:r>
              <a:rPr lang="en-US" dirty="0" err="1" smtClean="0"/>
              <a:t>Puerpera</a:t>
            </a:r>
            <a:r>
              <a:rPr lang="en-US" dirty="0" smtClean="0"/>
              <a:t>- woman who has just given birth</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idx="1"/>
          </p:nvPr>
        </p:nvSpPr>
        <p:spPr/>
        <p:txBody>
          <a:bodyPr/>
          <a:lstStyle/>
          <a:p>
            <a:r>
              <a:rPr lang="en-US" dirty="0" smtClean="0"/>
              <a:t>Currently pregnant, had one 1</a:t>
            </a:r>
            <a:r>
              <a:rPr lang="en-US" baseline="30000" dirty="0" smtClean="0"/>
              <a:t>st</a:t>
            </a:r>
            <a:r>
              <a:rPr lang="en-US" dirty="0" smtClean="0"/>
              <a:t> trimester termination of pregnancy and one normal delivery at term: G3 PI+1</a:t>
            </a:r>
          </a:p>
          <a:p>
            <a:r>
              <a:rPr lang="en-US" dirty="0" smtClean="0"/>
              <a:t>A woman in her first pregnancy: GI P0</a:t>
            </a:r>
          </a:p>
          <a:p>
            <a:r>
              <a:rPr lang="en-US" dirty="0" smtClean="0"/>
              <a:t>A woman not pregnant, had three miscarriages, an ectopic pregnancy and a stillbirth at 28 weeks: Para 1+4</a:t>
            </a:r>
          </a:p>
          <a:p>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Currently pregnant , previous </a:t>
            </a:r>
            <a:r>
              <a:rPr lang="en-US" dirty="0" err="1" smtClean="0"/>
              <a:t>hx</a:t>
            </a:r>
            <a:r>
              <a:rPr lang="en-US" dirty="0" smtClean="0"/>
              <a:t> of 2 abortions and one stillbirth at term </a:t>
            </a:r>
            <a:r>
              <a:rPr lang="en-US" smtClean="0"/>
              <a:t>G4 P1+2</a:t>
            </a:r>
            <a:endParaRPr lang="en-US" dirty="0" smtClean="0"/>
          </a:p>
          <a:p>
            <a:r>
              <a:rPr lang="en-US" dirty="0" smtClean="0"/>
              <a:t>A woman not pregnant, who delivered twins in her 1</a:t>
            </a:r>
            <a:r>
              <a:rPr lang="en-US" baseline="30000" dirty="0" smtClean="0"/>
              <a:t>st</a:t>
            </a:r>
            <a:r>
              <a:rPr lang="en-US" dirty="0" smtClean="0"/>
              <a:t> pregnancy P1+0</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a:t>
            </a:r>
            <a:r>
              <a:rPr lang="en-US" dirty="0" err="1" smtClean="0"/>
              <a:t>obs</a:t>
            </a:r>
            <a:r>
              <a:rPr lang="en-US" dirty="0" smtClean="0"/>
              <a:t> </a:t>
            </a:r>
            <a:r>
              <a:rPr lang="en-US" dirty="0" err="1" smtClean="0"/>
              <a:t>hx</a:t>
            </a:r>
            <a:endParaRPr lang="en-US" dirty="0"/>
          </a:p>
        </p:txBody>
      </p:sp>
      <p:sp>
        <p:nvSpPr>
          <p:cNvPr id="3" name="Content Placeholder 2"/>
          <p:cNvSpPr>
            <a:spLocks noGrp="1"/>
          </p:cNvSpPr>
          <p:nvPr>
            <p:ph idx="1"/>
          </p:nvPr>
        </p:nvSpPr>
        <p:spPr/>
        <p:txBody>
          <a:bodyPr>
            <a:normAutofit/>
          </a:bodyPr>
          <a:lstStyle/>
          <a:p>
            <a:r>
              <a:rPr lang="en-US" dirty="0" smtClean="0"/>
              <a:t> Establish the number of pregnancies (gravidity) </a:t>
            </a:r>
          </a:p>
          <a:p>
            <a:r>
              <a:rPr lang="en-US" dirty="0" smtClean="0"/>
              <a:t>The number of previous pregnancies reaching viability (parity)  </a:t>
            </a:r>
          </a:p>
          <a:p>
            <a:r>
              <a:rPr lang="en-US" dirty="0" smtClean="0"/>
              <a:t>The number of miscarriages and ectopic pregnancies that the woman may have had.</a:t>
            </a:r>
          </a:p>
          <a:p>
            <a:r>
              <a:rPr lang="en-US" dirty="0" smtClean="0"/>
              <a:t>Include year, duration of </a:t>
            </a:r>
            <a:r>
              <a:rPr lang="en-US" dirty="0" err="1" smtClean="0"/>
              <a:t>labour</a:t>
            </a:r>
            <a:r>
              <a:rPr lang="en-US" smtClean="0"/>
              <a:t>, BWT,  </a:t>
            </a:r>
            <a:r>
              <a:rPr lang="en-US" dirty="0" smtClean="0"/>
              <a:t>outcome and sex  </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lvl="0">
              <a:buNone/>
            </a:pPr>
            <a:r>
              <a:rPr lang="en-US" dirty="0" smtClean="0"/>
              <a:t>This information may reveal the following important factors:</a:t>
            </a:r>
          </a:p>
          <a:p>
            <a:pPr lvl="0"/>
            <a:r>
              <a:rPr lang="en-US" dirty="0" smtClean="0"/>
              <a:t>Grande </a:t>
            </a:r>
            <a:r>
              <a:rPr lang="en-US" dirty="0" err="1" smtClean="0"/>
              <a:t>multiparity</a:t>
            </a:r>
            <a:r>
              <a:rPr lang="en-US" dirty="0" smtClean="0"/>
              <a:t> ( 5 or more pregnancies which have reached viability)</a:t>
            </a:r>
          </a:p>
          <a:p>
            <a:pPr lvl="0"/>
            <a:r>
              <a:rPr lang="en-US" dirty="0" smtClean="0"/>
              <a:t>Miscarriages: 3 or more successive first trimester miscarriages suggest a possible genetic abnormality in the father or mother. A previous mid trimester miscarriage suggests a possible incompetent internal cervical </a:t>
            </a:r>
            <a:r>
              <a:rPr lang="en-US" dirty="0" err="1" smtClean="0"/>
              <a:t>os</a:t>
            </a:r>
            <a:r>
              <a:rPr lang="en-US" dirty="0" smtClean="0"/>
              <a:t>.</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US" dirty="0" smtClean="0"/>
              <a:t>Ectopic pregnancy- ensure that the present pregnancy is intra-uterine.</a:t>
            </a:r>
          </a:p>
          <a:p>
            <a:pPr lvl="0"/>
            <a:r>
              <a:rPr lang="en-US" dirty="0" smtClean="0"/>
              <a:t>Multiple pregnancies- non-identical twins tend to recur</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US" dirty="0" smtClean="0"/>
              <a:t>The birth weight , gestational age and method of delivery of each previous infant as well as of previous </a:t>
            </a:r>
            <a:r>
              <a:rPr lang="en-US" dirty="0" err="1" smtClean="0"/>
              <a:t>perinatal</a:t>
            </a:r>
            <a:r>
              <a:rPr lang="en-US" dirty="0" smtClean="0"/>
              <a:t> deaths are important:</a:t>
            </a:r>
          </a:p>
          <a:p>
            <a:pPr lvl="1"/>
            <a:r>
              <a:rPr lang="en-US" dirty="0" smtClean="0"/>
              <a:t>Previous low birth weight infants or preterm labor tend to recur.</a:t>
            </a:r>
          </a:p>
          <a:p>
            <a:pPr lvl="1"/>
            <a:r>
              <a:rPr lang="en-US" dirty="0" smtClean="0"/>
              <a:t>Previous large infants (4kg or more) suggest maternal diabetes.</a:t>
            </a:r>
          </a:p>
          <a:p>
            <a:pPr lvl="0">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a:t>
            </a:r>
            <a:endParaRPr lang="en-US" dirty="0"/>
          </a:p>
        </p:txBody>
      </p:sp>
      <p:sp>
        <p:nvSpPr>
          <p:cNvPr id="3" name="Content Placeholder 2"/>
          <p:cNvSpPr>
            <a:spLocks noGrp="1"/>
          </p:cNvSpPr>
          <p:nvPr>
            <p:ph idx="1"/>
          </p:nvPr>
        </p:nvSpPr>
        <p:spPr/>
        <p:txBody>
          <a:bodyPr/>
          <a:lstStyle/>
          <a:p>
            <a:r>
              <a:rPr lang="en-US" dirty="0" smtClean="0"/>
              <a:t>Timing of pregnancy</a:t>
            </a:r>
          </a:p>
          <a:p>
            <a:r>
              <a:rPr lang="en-US" dirty="0" smtClean="0"/>
              <a:t>Diagnostic review</a:t>
            </a:r>
          </a:p>
          <a:p>
            <a:r>
              <a:rPr lang="en-US" dirty="0" smtClean="0"/>
              <a:t>Past reproductive problems</a:t>
            </a:r>
          </a:p>
          <a:p>
            <a:r>
              <a:rPr lang="en-US" dirty="0" smtClean="0"/>
              <a:t>Non-reproductive problem</a:t>
            </a:r>
          </a:p>
          <a:p>
            <a:r>
              <a:rPr lang="en-US" smtClean="0"/>
              <a:t>Education </a:t>
            </a:r>
            <a:endParaRPr lang="en-US" dirty="0"/>
          </a:p>
        </p:txBody>
      </p:sp>
    </p:spTree>
    <p:extLst>
      <p:ext uri="{BB962C8B-B14F-4D97-AF65-F5344CB8AC3E}">
        <p14:creationId xmlns:p14="http://schemas.microsoft.com/office/powerpoint/2010/main" val="23529984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type of previous delivery is also important:</a:t>
            </a:r>
          </a:p>
          <a:p>
            <a:pPr lvl="1"/>
            <a:r>
              <a:rPr lang="en-US" dirty="0" smtClean="0"/>
              <a:t> a forceps delivery or vacuum delivery may suggest that a degree of </a:t>
            </a:r>
            <a:r>
              <a:rPr lang="en-US" dirty="0" err="1" smtClean="0"/>
              <a:t>cephalopelvic</a:t>
            </a:r>
            <a:r>
              <a:rPr lang="en-US" dirty="0" smtClean="0"/>
              <a:t> disproportion had been present.</a:t>
            </a:r>
          </a:p>
          <a:p>
            <a:r>
              <a:rPr lang="en-US" dirty="0" smtClean="0"/>
              <a:t> If the woman had a previous caesarian section, the indication for the caesarian section must be determined.</a:t>
            </a:r>
          </a:p>
          <a:p>
            <a:pPr lvl="0"/>
            <a:r>
              <a:rPr lang="en-US" dirty="0" smtClean="0"/>
              <a:t>The type of incision in the uterus is also important, as only patients with a transverse lower segment incision should be considered for a possible vaginal delivery.</a:t>
            </a:r>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US" dirty="0" smtClean="0"/>
              <a:t> Having had one or more </a:t>
            </a:r>
            <a:r>
              <a:rPr lang="en-US" dirty="0" err="1" smtClean="0"/>
              <a:t>perinatal</a:t>
            </a:r>
            <a:r>
              <a:rPr lang="en-US" dirty="0" smtClean="0"/>
              <a:t> deaths, places the woman at high risk of further </a:t>
            </a:r>
            <a:r>
              <a:rPr lang="en-US" dirty="0" err="1" smtClean="0"/>
              <a:t>perinatal</a:t>
            </a:r>
            <a:r>
              <a:rPr lang="en-US" dirty="0" smtClean="0"/>
              <a:t> deaths. </a:t>
            </a:r>
          </a:p>
          <a:p>
            <a:r>
              <a:rPr lang="en-US" dirty="0" smtClean="0"/>
              <a:t>Therefore, every effort must be made to find out the cause of any previous deaths.</a:t>
            </a:r>
          </a:p>
          <a:p>
            <a:r>
              <a:rPr lang="en-US" dirty="0" smtClean="0"/>
              <a:t>If no cause can be found then the risk of a recurrence of </a:t>
            </a:r>
            <a:r>
              <a:rPr lang="en-US" dirty="0" err="1" smtClean="0"/>
              <a:t>perinatal</a:t>
            </a:r>
            <a:r>
              <a:rPr lang="en-US" dirty="0" smtClean="0"/>
              <a:t> death is even higher.</a:t>
            </a:r>
          </a:p>
          <a:p>
            <a:pPr lvl="0">
              <a:buNone/>
            </a:pP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85000" lnSpcReduction="20000"/>
          </a:bodyPr>
          <a:lstStyle/>
          <a:p>
            <a:pPr lvl="0">
              <a:buNone/>
            </a:pPr>
            <a:r>
              <a:rPr lang="en-US" dirty="0" smtClean="0"/>
              <a:t> Previous complications of pregnancy</a:t>
            </a:r>
          </a:p>
          <a:p>
            <a:pPr lvl="0"/>
            <a:r>
              <a:rPr lang="en-US" dirty="0" smtClean="0"/>
              <a:t>In the antenatal period</a:t>
            </a:r>
          </a:p>
          <a:p>
            <a:pPr lvl="1"/>
            <a:r>
              <a:rPr lang="en-US" dirty="0" smtClean="0"/>
              <a:t>e.g. pre-</a:t>
            </a:r>
            <a:r>
              <a:rPr lang="en-US" dirty="0" err="1" smtClean="0"/>
              <a:t>eclampsia</a:t>
            </a:r>
            <a:r>
              <a:rPr lang="en-US" dirty="0" smtClean="0"/>
              <a:t>, preterm labor, diabetes, and ante partum hemorrhage.</a:t>
            </a:r>
          </a:p>
          <a:p>
            <a:pPr lvl="1"/>
            <a:r>
              <a:rPr lang="en-US" dirty="0" smtClean="0"/>
              <a:t>Women who develop pre-</a:t>
            </a:r>
            <a:r>
              <a:rPr lang="en-US" dirty="0" err="1" smtClean="0"/>
              <a:t>eclampsia</a:t>
            </a:r>
            <a:r>
              <a:rPr lang="en-US" dirty="0" smtClean="0"/>
              <a:t> before 34 weeks gestation has a higher risk of pre-</a:t>
            </a:r>
            <a:r>
              <a:rPr lang="en-US" dirty="0" err="1" smtClean="0"/>
              <a:t>eclampsia</a:t>
            </a:r>
            <a:r>
              <a:rPr lang="en-US" dirty="0" smtClean="0"/>
              <a:t> in further pregnancies.</a:t>
            </a:r>
          </a:p>
          <a:p>
            <a:pPr lvl="0"/>
            <a:r>
              <a:rPr lang="en-US" dirty="0" smtClean="0"/>
              <a:t>First stage of labour, e.g. long labour.</a:t>
            </a:r>
          </a:p>
          <a:p>
            <a:pPr lvl="0"/>
            <a:r>
              <a:rPr lang="en-US" dirty="0" smtClean="0"/>
              <a:t>Second stage of labour, e.g. impacted shoulders</a:t>
            </a:r>
          </a:p>
          <a:p>
            <a:pPr lvl="0"/>
            <a:r>
              <a:rPr lang="en-US" dirty="0" smtClean="0"/>
              <a:t>Third stage of labour, e.g. a retained placenta or postpartum hemorrhage.</a:t>
            </a:r>
          </a:p>
          <a:p>
            <a:pPr lvl="0"/>
            <a:r>
              <a:rPr lang="en-US" dirty="0" smtClean="0"/>
              <a:t>During puerperium</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ob </a:t>
            </a:r>
            <a:r>
              <a:rPr lang="en-US" dirty="0" err="1" smtClean="0"/>
              <a:t>hx</a:t>
            </a:r>
            <a:endParaRPr lang="en-US" dirty="0"/>
          </a:p>
        </p:txBody>
      </p:sp>
      <p:sp>
        <p:nvSpPr>
          <p:cNvPr id="3" name="Content Placeholder 2"/>
          <p:cNvSpPr>
            <a:spLocks noGrp="1"/>
          </p:cNvSpPr>
          <p:nvPr>
            <p:ph idx="1"/>
          </p:nvPr>
        </p:nvSpPr>
        <p:spPr/>
        <p:txBody>
          <a:bodyPr>
            <a:normAutofit lnSpcReduction="10000"/>
          </a:bodyPr>
          <a:lstStyle/>
          <a:p>
            <a:r>
              <a:rPr lang="en-US" dirty="0" smtClean="0"/>
              <a:t>The first day of the last menstrual period must be determined as accurately as possible.</a:t>
            </a:r>
          </a:p>
          <a:p>
            <a:r>
              <a:rPr lang="en-US" dirty="0" smtClean="0"/>
              <a:t>Any medical or obstetric problems which the woman has had since the start of this pregnancy, for example:</a:t>
            </a:r>
          </a:p>
          <a:p>
            <a:pPr lvl="1"/>
            <a:r>
              <a:rPr lang="en-US" dirty="0" smtClean="0"/>
              <a:t>Pyrexia illnesses (such as influenza) with or without skin rashes.</a:t>
            </a:r>
          </a:p>
          <a:p>
            <a:pPr lvl="1"/>
            <a:r>
              <a:rPr lang="en-US" dirty="0" smtClean="0"/>
              <a:t>Symptoms of urinary tract infection</a:t>
            </a:r>
          </a:p>
          <a:p>
            <a:pPr lvl="1"/>
            <a:r>
              <a:rPr lang="en-US" dirty="0" smtClean="0"/>
              <a:t>Any vaginal bleeding.</a:t>
            </a:r>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Attention must be given to minor symptoms which the patient may experience during her present pregnancy, for example</a:t>
            </a:r>
          </a:p>
          <a:p>
            <a:pPr lvl="1"/>
            <a:r>
              <a:rPr lang="en-US" dirty="0" smtClean="0"/>
              <a:t>Nausea and vomiting, Heartburn, Constipation, Oedema of the ankles and hands.</a:t>
            </a:r>
          </a:p>
          <a:p>
            <a:pPr lvl="0"/>
            <a:r>
              <a:rPr lang="en-US" dirty="0" smtClean="0"/>
              <a:t>Is the pregnancy planned and wanted, and was there a period of infertility before she became pregnant?</a:t>
            </a:r>
          </a:p>
          <a:p>
            <a:pPr lvl="0"/>
            <a:r>
              <a:rPr lang="en-US" dirty="0" smtClean="0"/>
              <a:t>If the patient is already in the third trimester of her pregnancy, attention must be given to the condition of the fetus.</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and surgical </a:t>
            </a:r>
            <a:r>
              <a:rPr lang="en-US" dirty="0" err="1" smtClean="0"/>
              <a:t>hx</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Some medical conditions may become worse during pregnancy, e.g. a woman with heart valve disease may go into cardiac failure while a hypertensive woman is at risk of developing pre-</a:t>
            </a:r>
            <a:r>
              <a:rPr lang="en-US" dirty="0" err="1" smtClean="0"/>
              <a:t>eclampsia</a:t>
            </a:r>
            <a:r>
              <a:rPr lang="en-US" dirty="0" smtClean="0"/>
              <a:t>.</a:t>
            </a:r>
          </a:p>
          <a:p>
            <a:pPr>
              <a:buNone/>
            </a:pPr>
            <a:r>
              <a:rPr lang="en-US" dirty="0" smtClean="0"/>
              <a:t>     Ask the woman if she has any of the following:</a:t>
            </a:r>
          </a:p>
          <a:p>
            <a:pPr lvl="0"/>
            <a:r>
              <a:rPr lang="en-US" dirty="0" smtClean="0"/>
              <a:t>Hypertension                                          -Asthma</a:t>
            </a:r>
          </a:p>
          <a:p>
            <a:pPr lvl="0"/>
            <a:r>
              <a:rPr lang="en-US" dirty="0" smtClean="0"/>
              <a:t>Diabetes mellitus.                                  -Tuberculosis</a:t>
            </a:r>
          </a:p>
          <a:p>
            <a:pPr lvl="0"/>
            <a:r>
              <a:rPr lang="en-US" dirty="0" smtClean="0"/>
              <a:t>Rheumatic or other heart disease.     -Psychiatric illness</a:t>
            </a:r>
          </a:p>
          <a:p>
            <a:pPr lvl="0"/>
            <a:r>
              <a:rPr lang="en-US" dirty="0" smtClean="0"/>
              <a:t>Any other major illness                         -Epilepsy</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a:xfrm>
            <a:off x="381000" y="1752600"/>
            <a:ext cx="8229600" cy="4525963"/>
          </a:xfrm>
        </p:spPr>
        <p:txBody>
          <a:bodyPr>
            <a:normAutofit/>
          </a:bodyPr>
          <a:lstStyle/>
          <a:p>
            <a:pPr lvl="0"/>
            <a:r>
              <a:rPr lang="en-US" dirty="0" smtClean="0"/>
              <a:t>Surgical interventions</a:t>
            </a:r>
          </a:p>
          <a:p>
            <a:pPr lvl="1"/>
            <a:r>
              <a:rPr lang="en-US" dirty="0" smtClean="0"/>
              <a:t>Neurosurgery </a:t>
            </a:r>
            <a:r>
              <a:rPr lang="en-US" dirty="0" err="1" smtClean="0"/>
              <a:t>eg</a:t>
            </a:r>
            <a:r>
              <a:rPr lang="en-US" dirty="0" smtClean="0"/>
              <a:t> </a:t>
            </a:r>
            <a:r>
              <a:rPr lang="en-US" dirty="0" err="1" smtClean="0"/>
              <a:t>tumours</a:t>
            </a:r>
            <a:r>
              <a:rPr lang="en-US" dirty="0" smtClean="0"/>
              <a:t> etc</a:t>
            </a:r>
          </a:p>
          <a:p>
            <a:pPr lvl="1"/>
            <a:r>
              <a:rPr lang="en-US" dirty="0" smtClean="0"/>
              <a:t>Musculoskeletal operation </a:t>
            </a:r>
            <a:r>
              <a:rPr lang="en-US" dirty="0" err="1" smtClean="0"/>
              <a:t>eg</a:t>
            </a:r>
            <a:r>
              <a:rPr lang="en-US" dirty="0" smtClean="0"/>
              <a:t> spinal infusion etc</a:t>
            </a:r>
          </a:p>
          <a:p>
            <a:pPr lvl="1"/>
            <a:r>
              <a:rPr lang="en-US" dirty="0" smtClean="0"/>
              <a:t>Cardiothoracic </a:t>
            </a:r>
            <a:r>
              <a:rPr lang="en-US" dirty="0" err="1" smtClean="0"/>
              <a:t>eg</a:t>
            </a:r>
            <a:r>
              <a:rPr lang="en-US" dirty="0" smtClean="0"/>
              <a:t> </a:t>
            </a:r>
            <a:r>
              <a:rPr lang="en-US" dirty="0" err="1" smtClean="0"/>
              <a:t>valvotomy</a:t>
            </a:r>
            <a:r>
              <a:rPr lang="en-US" dirty="0" smtClean="0"/>
              <a:t> etc</a:t>
            </a:r>
          </a:p>
          <a:p>
            <a:pPr lvl="1"/>
            <a:r>
              <a:rPr lang="en-US" dirty="0" smtClean="0"/>
              <a:t>Abdominal operations </a:t>
            </a:r>
            <a:r>
              <a:rPr lang="en-US" dirty="0" err="1" smtClean="0"/>
              <a:t>eg</a:t>
            </a:r>
            <a:r>
              <a:rPr lang="en-US" dirty="0" smtClean="0"/>
              <a:t> </a:t>
            </a:r>
            <a:r>
              <a:rPr lang="en-US" dirty="0" err="1" smtClean="0"/>
              <a:t>myomectomy</a:t>
            </a:r>
            <a:r>
              <a:rPr lang="en-US" dirty="0" smtClean="0"/>
              <a:t>, c/section, </a:t>
            </a:r>
            <a:r>
              <a:rPr lang="en-US" dirty="0" err="1" smtClean="0"/>
              <a:t>tuboplasty</a:t>
            </a:r>
            <a:r>
              <a:rPr lang="en-US" dirty="0" smtClean="0"/>
              <a:t> etc</a:t>
            </a:r>
          </a:p>
          <a:p>
            <a:pPr lvl="1"/>
            <a:r>
              <a:rPr lang="en-US" dirty="0" smtClean="0"/>
              <a:t>Vaginal operations </a:t>
            </a:r>
            <a:r>
              <a:rPr lang="en-US" dirty="0" err="1" smtClean="0"/>
              <a:t>eg</a:t>
            </a:r>
            <a:r>
              <a:rPr lang="en-US" dirty="0" smtClean="0"/>
              <a:t> cone biopsy, </a:t>
            </a:r>
            <a:r>
              <a:rPr lang="en-US" dirty="0" err="1" smtClean="0"/>
              <a:t>vesicovaginal</a:t>
            </a:r>
            <a:r>
              <a:rPr lang="en-US" dirty="0" smtClean="0"/>
              <a:t> fistula etc</a:t>
            </a:r>
          </a:p>
          <a:p>
            <a:pPr lvl="0">
              <a:buNone/>
            </a:pPr>
            <a:endParaRPr lang="en-US"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history</a:t>
            </a:r>
            <a:endParaRPr lang="en-US" dirty="0"/>
          </a:p>
        </p:txBody>
      </p:sp>
      <p:sp>
        <p:nvSpPr>
          <p:cNvPr id="3" name="Content Placeholder 2"/>
          <p:cNvSpPr>
            <a:spLocks noGrp="1"/>
          </p:cNvSpPr>
          <p:nvPr>
            <p:ph idx="1"/>
          </p:nvPr>
        </p:nvSpPr>
        <p:spPr/>
        <p:txBody>
          <a:bodyPr/>
          <a:lstStyle/>
          <a:p>
            <a:r>
              <a:rPr lang="en-US" dirty="0" smtClean="0"/>
              <a:t>Certain conditions are genetic in origin e.g. sickle cell anaemia, others are familial or related to ethnicity or environment</a:t>
            </a:r>
          </a:p>
          <a:p>
            <a:r>
              <a:rPr lang="en-US" dirty="0" smtClean="0"/>
              <a:t>Close family members with a condition such as diabetes, multiple pregnancy, a bleeding tendencies or mental retardation increases the risk of these conditions in the woman and her unborn infant.</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examination</a:t>
            </a:r>
            <a:endParaRPr lang="en-US" dirty="0"/>
          </a:p>
        </p:txBody>
      </p:sp>
      <p:sp>
        <p:nvSpPr>
          <p:cNvPr id="3" name="Content Placeholder 2"/>
          <p:cNvSpPr>
            <a:spLocks noGrp="1"/>
          </p:cNvSpPr>
          <p:nvPr>
            <p:ph idx="1"/>
          </p:nvPr>
        </p:nvSpPr>
        <p:spPr/>
        <p:txBody>
          <a:bodyPr>
            <a:normAutofit lnSpcReduction="10000"/>
          </a:bodyPr>
          <a:lstStyle/>
          <a:p>
            <a:r>
              <a:rPr lang="en-US" dirty="0" smtClean="0"/>
              <a:t>Helpful, if abnormalities occur later, a baseline will have been established</a:t>
            </a:r>
          </a:p>
          <a:p>
            <a:r>
              <a:rPr lang="en-US" dirty="0" smtClean="0"/>
              <a:t>Prior consent and comfort ensured</a:t>
            </a:r>
          </a:p>
          <a:p>
            <a:r>
              <a:rPr lang="en-US" dirty="0" smtClean="0"/>
              <a:t>Height-  short stature is associated with complications i.e. shoulder dystocia, CPD etc</a:t>
            </a:r>
          </a:p>
          <a:p>
            <a:r>
              <a:rPr lang="en-US" dirty="0" smtClean="0"/>
              <a:t>Weight – obese, risk of gestational diabetes, PIH etc. difficulty in palpating the fetal parts</a:t>
            </a:r>
          </a:p>
          <a:p>
            <a:r>
              <a:rPr lang="en-US" dirty="0" smtClean="0"/>
              <a:t>Blood pressure- 140/90mmHg indicative of hypertension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342900" lvl="1" indent="-342900">
              <a:buFont typeface="Arial" pitchFamily="34" charset="0"/>
              <a:buChar char="•"/>
            </a:pPr>
            <a:r>
              <a:rPr lang="en-US" dirty="0" smtClean="0"/>
              <a:t>Urinalysis – protein and glucose r/o diabetes, HTN, infection etc</a:t>
            </a:r>
          </a:p>
          <a:p>
            <a:pPr marL="342900" lvl="1" indent="-342900">
              <a:buFont typeface="Arial" pitchFamily="34" charset="0"/>
              <a:buChar char="•"/>
            </a:pPr>
            <a:r>
              <a:rPr lang="en-US" dirty="0" smtClean="0"/>
              <a:t>Stool for o/c</a:t>
            </a:r>
          </a:p>
          <a:p>
            <a:pPr marL="342900" lvl="1" indent="-342900">
              <a:buFont typeface="Arial" pitchFamily="34" charset="0"/>
              <a:buChar char="•"/>
            </a:pPr>
            <a:r>
              <a:rPr lang="en-US" dirty="0" smtClean="0"/>
              <a:t>BS for Malaria parasites</a:t>
            </a:r>
          </a:p>
          <a:p>
            <a:pPr marL="342900" lvl="1" indent="-342900">
              <a:buFont typeface="Arial" pitchFamily="34" charset="0"/>
              <a:buChar char="•"/>
            </a:pPr>
            <a:r>
              <a:rPr lang="en-US" dirty="0" smtClean="0"/>
              <a:t>Blood tests in pregnancy</a:t>
            </a:r>
          </a:p>
          <a:p>
            <a:pPr lvl="1"/>
            <a:r>
              <a:rPr lang="en-US" dirty="0" smtClean="0"/>
              <a:t>Blood group and Rhesus factors</a:t>
            </a:r>
          </a:p>
          <a:p>
            <a:pPr lvl="1"/>
            <a:r>
              <a:rPr lang="en-US" dirty="0" err="1" smtClean="0"/>
              <a:t>Haemoglobin</a:t>
            </a:r>
            <a:r>
              <a:rPr lang="en-US" dirty="0" smtClean="0"/>
              <a:t> estimations</a:t>
            </a:r>
          </a:p>
          <a:p>
            <a:pPr lvl="1"/>
            <a:r>
              <a:rPr lang="en-US" dirty="0" smtClean="0"/>
              <a:t>Urinalysis- protein, glucose and infection</a:t>
            </a:r>
          </a:p>
          <a:p>
            <a:pPr lvl="1"/>
            <a:r>
              <a:rPr lang="en-US" dirty="0" smtClean="0"/>
              <a:t>Serology- hepatitis, HIV, VDRL </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main goal of preconception care is to provide:</a:t>
            </a:r>
          </a:p>
          <a:p>
            <a:pPr lvl="1"/>
            <a:r>
              <a:rPr lang="en-US" dirty="0" smtClean="0"/>
              <a:t>Screening for risks </a:t>
            </a:r>
          </a:p>
          <a:p>
            <a:pPr lvl="1"/>
            <a:r>
              <a:rPr lang="en-US" dirty="0" smtClean="0"/>
              <a:t>Health promotion and education</a:t>
            </a:r>
          </a:p>
          <a:p>
            <a:pPr lvl="1"/>
            <a:r>
              <a:rPr lang="en-US" dirty="0" smtClean="0"/>
              <a:t>Interventions to address identified risks in order to reduce risk factors that might affect further pregnancies</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US" dirty="0" smtClean="0"/>
              <a:t>A smear of the cervix for cytology if it is indicated.</a:t>
            </a:r>
          </a:p>
          <a:p>
            <a:pPr lvl="0"/>
            <a:r>
              <a:rPr lang="en-US" dirty="0" smtClean="0"/>
              <a:t>Where possible, an ultra sound examination when the patient is 18-22 weeks pregnant. </a:t>
            </a:r>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Midwife’s exam</a:t>
            </a:r>
            <a:endParaRPr lang="en-US" dirty="0"/>
          </a:p>
        </p:txBody>
      </p:sp>
      <p:sp>
        <p:nvSpPr>
          <p:cNvPr id="3" name="Content Placeholder 2"/>
          <p:cNvSpPr>
            <a:spLocks noGrp="1"/>
          </p:cNvSpPr>
          <p:nvPr>
            <p:ph idx="1"/>
          </p:nvPr>
        </p:nvSpPr>
        <p:spPr/>
        <p:txBody>
          <a:bodyPr/>
          <a:lstStyle/>
          <a:p>
            <a:r>
              <a:rPr lang="en-US" dirty="0" smtClean="0"/>
              <a:t>General stature e.g. any abnormalities, height</a:t>
            </a:r>
          </a:p>
          <a:p>
            <a:r>
              <a:rPr lang="en-US" dirty="0" smtClean="0"/>
              <a:t>Pendulous abdomen </a:t>
            </a:r>
          </a:p>
          <a:p>
            <a:r>
              <a:rPr lang="en-US" dirty="0" smtClean="0"/>
              <a:t>Pts general appearance</a:t>
            </a:r>
          </a:p>
          <a:p>
            <a:r>
              <a:rPr lang="en-US" dirty="0" smtClean="0"/>
              <a:t>Note:</a:t>
            </a:r>
          </a:p>
          <a:p>
            <a:pPr lvl="1"/>
            <a:r>
              <a:rPr lang="en-US" dirty="0" smtClean="0"/>
              <a:t>Oedema</a:t>
            </a:r>
          </a:p>
          <a:p>
            <a:pPr lvl="1"/>
            <a:r>
              <a:rPr lang="en-US" dirty="0" smtClean="0"/>
              <a:t>Signs of anemia</a:t>
            </a:r>
          </a:p>
          <a:p>
            <a:pPr lvl="1"/>
            <a:r>
              <a:rPr lang="en-US" dirty="0" smtClean="0"/>
              <a:t>Dental caries</a:t>
            </a:r>
          </a:p>
          <a:p>
            <a:pPr lvl="1"/>
            <a:r>
              <a:rPr lang="en-US" dirty="0" smtClean="0"/>
              <a:t>Enlarged thyroid</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 of a prenatal mother</a:t>
            </a:r>
            <a:endParaRPr lang="en-US" dirty="0"/>
          </a:p>
        </p:txBody>
      </p:sp>
      <p:sp>
        <p:nvSpPr>
          <p:cNvPr id="3" name="Content Placeholder 2"/>
          <p:cNvSpPr>
            <a:spLocks noGrp="1"/>
          </p:cNvSpPr>
          <p:nvPr>
            <p:ph idx="1"/>
          </p:nvPr>
        </p:nvSpPr>
        <p:spPr/>
        <p:txBody>
          <a:bodyPr/>
          <a:lstStyle/>
          <a:p>
            <a:r>
              <a:rPr lang="en-US" dirty="0" smtClean="0"/>
              <a:t>Assess general condition</a:t>
            </a:r>
          </a:p>
          <a:p>
            <a:r>
              <a:rPr lang="en-US" dirty="0" smtClean="0"/>
              <a:t>Exam head – hair, ears, eyes, nose and mouth</a:t>
            </a:r>
          </a:p>
          <a:p>
            <a:r>
              <a:rPr lang="en-US" dirty="0" smtClean="0"/>
              <a:t>Inspect and palpate neck- goitre, jugular veins</a:t>
            </a:r>
          </a:p>
          <a:p>
            <a:r>
              <a:rPr lang="en-US" dirty="0" smtClean="0"/>
              <a:t>Back- r/o abnormalities sacral oedema</a:t>
            </a:r>
          </a:p>
          <a:p>
            <a:r>
              <a:rPr lang="en-US" dirty="0" smtClean="0"/>
              <a:t>Arms – size, oedema, clubbing, spoon shaped, pallor</a:t>
            </a:r>
          </a:p>
          <a:p>
            <a:r>
              <a:rPr lang="en-US" dirty="0" smtClean="0"/>
              <a:t>Chest- air entry, breasts</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Palpate axillary glands, then breasts</a:t>
            </a:r>
          </a:p>
          <a:p>
            <a:r>
              <a:rPr lang="en-US" dirty="0" smtClean="0"/>
              <a:t>Abdomen- inspect, palpate, auscultate</a:t>
            </a:r>
          </a:p>
          <a:p>
            <a:r>
              <a:rPr lang="en-US" dirty="0" smtClean="0"/>
              <a:t>Vulva- inspect</a:t>
            </a:r>
          </a:p>
          <a:p>
            <a:r>
              <a:rPr lang="en-US" dirty="0" smtClean="0"/>
              <a:t>Legs- examine, r/o DVT, fungal infections</a:t>
            </a:r>
          </a:p>
          <a:p>
            <a:r>
              <a:rPr lang="en-US" dirty="0" smtClean="0"/>
              <a:t>Record findings and give appointment </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of special importance</a:t>
            </a:r>
            <a:endParaRPr lang="en-US" dirty="0"/>
          </a:p>
        </p:txBody>
      </p:sp>
      <p:sp>
        <p:nvSpPr>
          <p:cNvPr id="3" name="Content Placeholder 2"/>
          <p:cNvSpPr>
            <a:spLocks noGrp="1"/>
          </p:cNvSpPr>
          <p:nvPr>
            <p:ph idx="1"/>
          </p:nvPr>
        </p:nvSpPr>
        <p:spPr/>
        <p:txBody>
          <a:bodyPr/>
          <a:lstStyle/>
          <a:p>
            <a:r>
              <a:rPr lang="en-US" b="1" dirty="0" smtClean="0"/>
              <a:t>Teeth</a:t>
            </a:r>
            <a:r>
              <a:rPr lang="en-US" dirty="0" smtClean="0"/>
              <a:t>- exam gums and teeth, need for immediate and/or long term dental care assessed and referral if necessary</a:t>
            </a:r>
          </a:p>
          <a:p>
            <a:r>
              <a:rPr lang="en-US" b="1" dirty="0" smtClean="0"/>
              <a:t>Colour –</a:t>
            </a:r>
            <a:r>
              <a:rPr lang="en-US" dirty="0" err="1" smtClean="0"/>
              <a:t>obs</a:t>
            </a:r>
            <a:r>
              <a:rPr lang="en-US" dirty="0" smtClean="0"/>
              <a:t> mucosal surfaces of mouth and conjunctiva and palms for pallor (anaemia). </a:t>
            </a:r>
            <a:r>
              <a:rPr lang="en-US" dirty="0" err="1" smtClean="0"/>
              <a:t>Cynosis</a:t>
            </a:r>
            <a:r>
              <a:rPr lang="en-US" dirty="0" smtClean="0"/>
              <a:t> major heart and chest disorders </a:t>
            </a:r>
            <a:endParaRPr lang="en-US" b="1" dirty="0" smtClean="0"/>
          </a:p>
          <a:p>
            <a:r>
              <a:rPr lang="en-US" b="1" dirty="0" smtClean="0"/>
              <a:t>Breasts –</a:t>
            </a:r>
            <a:r>
              <a:rPr lang="en-US" dirty="0" smtClean="0"/>
              <a:t>r/o lumps and assess nipples if flat or inverted advice</a:t>
            </a:r>
            <a:endParaRPr lang="en-US" b="1"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b="1" dirty="0" smtClean="0"/>
              <a:t>Heart- </a:t>
            </a:r>
            <a:r>
              <a:rPr lang="en-US" dirty="0" smtClean="0"/>
              <a:t>size, rate, presence of murmurs and BP. Incase of abnormalities refer </a:t>
            </a:r>
            <a:endParaRPr lang="en-US" b="1" dirty="0" smtClean="0"/>
          </a:p>
          <a:p>
            <a:r>
              <a:rPr lang="en-US" b="1" dirty="0" smtClean="0"/>
              <a:t>Chest –</a:t>
            </a:r>
            <a:r>
              <a:rPr lang="en-US" dirty="0" smtClean="0"/>
              <a:t> assess cardiopulmonary state</a:t>
            </a:r>
            <a:endParaRPr lang="en-US" b="1" dirty="0" smtClean="0"/>
          </a:p>
          <a:p>
            <a:r>
              <a:rPr lang="en-US" b="1" dirty="0" smtClean="0"/>
              <a:t>Abdomen-</a:t>
            </a:r>
          </a:p>
          <a:p>
            <a:pPr lvl="1"/>
            <a:r>
              <a:rPr lang="en-US" dirty="0" smtClean="0"/>
              <a:t>r/o enlargement of the spleen and liver</a:t>
            </a:r>
          </a:p>
          <a:p>
            <a:pPr lvl="1"/>
            <a:r>
              <a:rPr lang="en-US" dirty="0" smtClean="0"/>
              <a:t>Check tone of abdominal wall musculature </a:t>
            </a:r>
            <a:r>
              <a:rPr lang="en-US" b="1" dirty="0" smtClean="0"/>
              <a:t> </a:t>
            </a:r>
            <a:endParaRPr lang="en-US" b="1"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r>
              <a:rPr lang="en-US" b="1" dirty="0" smtClean="0"/>
              <a:t>Limbs</a:t>
            </a:r>
          </a:p>
          <a:p>
            <a:pPr lvl="1"/>
            <a:r>
              <a:rPr lang="en-US" dirty="0" smtClean="0"/>
              <a:t>Tested for oedema and varicosities</a:t>
            </a:r>
          </a:p>
          <a:p>
            <a:pPr lvl="1"/>
            <a:r>
              <a:rPr lang="en-US" dirty="0" smtClean="0"/>
              <a:t>Evidence of IV drug use	</a:t>
            </a:r>
            <a:endParaRPr lang="en-US" b="1" dirty="0" smtClean="0"/>
          </a:p>
          <a:p>
            <a:r>
              <a:rPr lang="en-US" b="1" dirty="0" smtClean="0"/>
              <a:t>Vulva –</a:t>
            </a:r>
            <a:r>
              <a:rPr lang="en-US" dirty="0" err="1" smtClean="0"/>
              <a:t>varices</a:t>
            </a:r>
            <a:r>
              <a:rPr lang="en-US" dirty="0" smtClean="0"/>
              <a:t>, previous tears and episiotomies, state of the perineal body and laxity of the </a:t>
            </a:r>
            <a:r>
              <a:rPr lang="en-US" dirty="0" err="1" smtClean="0"/>
              <a:t>introitus</a:t>
            </a:r>
            <a:r>
              <a:rPr lang="en-US" dirty="0" smtClean="0"/>
              <a:t> </a:t>
            </a:r>
            <a:endParaRPr lang="en-US" b="1" dirty="0" smtClean="0"/>
          </a:p>
          <a:p>
            <a:r>
              <a:rPr lang="en-US" b="1" dirty="0" smtClean="0"/>
              <a:t>Vagina –</a:t>
            </a:r>
            <a:r>
              <a:rPr lang="en-US" dirty="0" smtClean="0"/>
              <a:t> r/o infection, abnormalities of the cervix, laxity of the vaginal walls and cervix, congenital abnormalities</a:t>
            </a:r>
            <a:r>
              <a:rPr lang="en-US" b="1" dirty="0" smtClean="0"/>
              <a:t> </a:t>
            </a:r>
            <a:endParaRPr lang="en-US" b="1"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EXAM</a:t>
            </a:r>
            <a:endParaRPr lang="en-US" dirty="0"/>
          </a:p>
        </p:txBody>
      </p:sp>
      <p:sp>
        <p:nvSpPr>
          <p:cNvPr id="3" name="Content Placeholder 2"/>
          <p:cNvSpPr>
            <a:spLocks noGrp="1"/>
          </p:cNvSpPr>
          <p:nvPr>
            <p:ph idx="1"/>
          </p:nvPr>
        </p:nvSpPr>
        <p:spPr/>
        <p:txBody>
          <a:bodyPr>
            <a:normAutofit/>
          </a:bodyPr>
          <a:lstStyle/>
          <a:p>
            <a:r>
              <a:rPr lang="en-US" dirty="0" smtClean="0"/>
              <a:t>Specific aims </a:t>
            </a:r>
          </a:p>
          <a:p>
            <a:pPr lvl="1"/>
            <a:r>
              <a:rPr lang="en-US" dirty="0" smtClean="0"/>
              <a:t>Observe signs of pregnancy</a:t>
            </a:r>
          </a:p>
          <a:p>
            <a:pPr lvl="1"/>
            <a:r>
              <a:rPr lang="en-US" dirty="0" smtClean="0"/>
              <a:t>Assess fetal size and growth</a:t>
            </a:r>
          </a:p>
          <a:p>
            <a:pPr lvl="1"/>
            <a:r>
              <a:rPr lang="en-US" dirty="0" smtClean="0"/>
              <a:t>Locate fetal parts</a:t>
            </a:r>
          </a:p>
          <a:p>
            <a:pPr lvl="1"/>
            <a:r>
              <a:rPr lang="en-US" dirty="0" smtClean="0"/>
              <a:t>Auscultate the fetal heart</a:t>
            </a:r>
          </a:p>
          <a:p>
            <a:pPr lvl="1"/>
            <a:r>
              <a:rPr lang="en-US" dirty="0" smtClean="0"/>
              <a:t>Detect any deviation from normal</a:t>
            </a:r>
          </a:p>
          <a:p>
            <a:pPr lvl="1">
              <a:buNone/>
            </a:pP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Method </a:t>
            </a:r>
          </a:p>
          <a:p>
            <a:pPr lvl="1"/>
            <a:r>
              <a:rPr lang="en-US" dirty="0" smtClean="0"/>
              <a:t>Inspection</a:t>
            </a:r>
          </a:p>
          <a:p>
            <a:pPr lvl="1"/>
            <a:r>
              <a:rPr lang="en-US" dirty="0" smtClean="0"/>
              <a:t>Palpation</a:t>
            </a:r>
          </a:p>
          <a:p>
            <a:pPr lvl="1"/>
            <a:r>
              <a:rPr lang="en-US" dirty="0" smtClean="0"/>
              <a:t>Auscultation</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Abdominal exam</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PREPARATION OF THE PATIENT FOR EXAMINATION.</a:t>
            </a:r>
            <a:endParaRPr lang="en-US" dirty="0" smtClean="0"/>
          </a:p>
          <a:p>
            <a:r>
              <a:rPr lang="en-US" dirty="0" smtClean="0"/>
              <a:t>The patient should have an empty bladder.</a:t>
            </a:r>
          </a:p>
          <a:p>
            <a:r>
              <a:rPr lang="en-US" dirty="0" smtClean="0"/>
              <a:t>She should lie comfortably in the supine position, with the arms by the sides and head well supported by a pillow, thighs slightly flexed</a:t>
            </a:r>
          </a:p>
          <a:p>
            <a:r>
              <a:rPr lang="en-US" dirty="0" smtClean="0"/>
              <a:t>Abdomen fully exposed</a:t>
            </a:r>
          </a:p>
          <a:p>
            <a:r>
              <a:rPr lang="en-US" dirty="0" smtClean="0"/>
              <a:t>Examiner stand on the right side of patient</a:t>
            </a:r>
          </a:p>
          <a:p>
            <a:r>
              <a:rPr lang="en-US" dirty="0" smtClean="0"/>
              <a:t>NB: SHOULD BE WARNED to lie on her side if she feels faint due to supine hypotensive syndrome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What can a woman do to promote a healthy pregnancy?</a:t>
            </a:r>
          </a:p>
          <a:p>
            <a:r>
              <a:rPr lang="en-US" dirty="0" smtClean="0"/>
              <a:t>Many health care providers recommend that a woman who is thinking about becoming pregnant see a health care provider to ensure she is in good preconception health.  </a:t>
            </a:r>
          </a:p>
          <a:p>
            <a:r>
              <a:rPr lang="en-US" dirty="0" smtClean="0"/>
              <a:t>There are steps a woman can take to reduce the risk of certain problems during pregnancy: </a:t>
            </a:r>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a:buNone/>
            </a:pPr>
            <a:r>
              <a:rPr lang="en-US" b="1" dirty="0" smtClean="0"/>
              <a:t>INSPECTION.</a:t>
            </a:r>
            <a:endParaRPr lang="en-US" dirty="0" smtClean="0"/>
          </a:p>
          <a:p>
            <a:r>
              <a:rPr lang="en-US" dirty="0" smtClean="0"/>
              <a:t>The following should be specifically looked for and noted:</a:t>
            </a:r>
          </a:p>
          <a:p>
            <a:pPr lvl="1"/>
            <a:r>
              <a:rPr lang="en-US" dirty="0" smtClean="0"/>
              <a:t>The presence of obesity.</a:t>
            </a:r>
          </a:p>
          <a:p>
            <a:pPr lvl="1"/>
            <a:r>
              <a:rPr lang="en-US" dirty="0" smtClean="0"/>
              <a:t>The presence or absence of scars. When a scar is seen the reason for it should be specifically asked for  e.g. What operation did you have?</a:t>
            </a:r>
          </a:p>
          <a:p>
            <a:pPr lvl="1"/>
            <a:r>
              <a:rPr lang="en-US" dirty="0" smtClean="0"/>
              <a:t>The apparent size and shape of the uterus.</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Linear </a:t>
            </a:r>
            <a:r>
              <a:rPr lang="en-US" dirty="0" err="1" smtClean="0"/>
              <a:t>nigra</a:t>
            </a:r>
            <a:r>
              <a:rPr lang="en-US" dirty="0" smtClean="0"/>
              <a:t>- a normal dark line running longitudinally in the center of the abdomen below and sometimes above the umbilicus may be visible as early as 20</a:t>
            </a:r>
            <a:r>
              <a:rPr lang="en-US" baseline="30000" dirty="0" smtClean="0"/>
              <a:t>th</a:t>
            </a:r>
            <a:r>
              <a:rPr lang="en-US" dirty="0" smtClean="0"/>
              <a:t> wk</a:t>
            </a:r>
          </a:p>
          <a:p>
            <a:r>
              <a:rPr lang="en-US" dirty="0" err="1" smtClean="0"/>
              <a:t>Striae</a:t>
            </a:r>
            <a:r>
              <a:rPr lang="en-US" dirty="0" smtClean="0"/>
              <a:t>- both white (silver) and pink stretch marks of varying degree are visible in the lower abdomen, more towards the flanks</a:t>
            </a:r>
          </a:p>
          <a:p>
            <a:r>
              <a:rPr lang="en-US" dirty="0" smtClean="0"/>
              <a:t>Any other abnormalities</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general contour of the abdomen is noted</a:t>
            </a:r>
          </a:p>
          <a:p>
            <a:r>
              <a:rPr lang="en-US" dirty="0" smtClean="0"/>
              <a:t>Rounded indicates a well-flexed fetus</a:t>
            </a:r>
          </a:p>
          <a:p>
            <a:r>
              <a:rPr lang="en-US" dirty="0" smtClean="0"/>
              <a:t>Elongated a </a:t>
            </a:r>
            <a:r>
              <a:rPr lang="en-US" dirty="0" err="1" smtClean="0"/>
              <a:t>deflexion</a:t>
            </a:r>
            <a:r>
              <a:rPr lang="en-US" dirty="0" smtClean="0"/>
              <a:t> attitude or a breech with extended legs</a:t>
            </a:r>
          </a:p>
          <a:p>
            <a:r>
              <a:rPr lang="en-US" dirty="0" smtClean="0"/>
              <a:t>Obliterated by an abnormal amount of intrauterine contents e.g. multiple pregnancy, polyhydramnios etc</a:t>
            </a:r>
          </a:p>
          <a:p>
            <a:r>
              <a:rPr lang="en-US" dirty="0" smtClean="0"/>
              <a:t>Also increasing parity, lax </a:t>
            </a:r>
            <a:r>
              <a:rPr lang="en-US" dirty="0" err="1" smtClean="0"/>
              <a:t>abd</a:t>
            </a:r>
            <a:r>
              <a:rPr lang="en-US" dirty="0" smtClean="0"/>
              <a:t> muscles, uterus sags forward (pendulous abdomen)</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Posterior positions of the fetal head are characterized by a prominence above the umbilicus and a saucer-like depression below it</a:t>
            </a:r>
          </a:p>
          <a:p>
            <a:r>
              <a:rPr lang="en-US" dirty="0" smtClean="0"/>
              <a:t>Fetal </a:t>
            </a:r>
            <a:r>
              <a:rPr lang="en-US" dirty="0" err="1" smtClean="0"/>
              <a:t>mvt</a:t>
            </a:r>
            <a:r>
              <a:rPr lang="en-US" dirty="0" smtClean="0"/>
              <a:t> may be seen or felt</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Conditions not corresponding</a:t>
            </a:r>
          </a:p>
          <a:p>
            <a:pPr lvl="1"/>
            <a:r>
              <a:rPr lang="en-US" dirty="0" smtClean="0"/>
              <a:t>Mistaken dates LMP</a:t>
            </a:r>
          </a:p>
          <a:p>
            <a:pPr lvl="1"/>
            <a:r>
              <a:rPr lang="en-US" dirty="0" smtClean="0"/>
              <a:t>Multiple pregnancy</a:t>
            </a:r>
          </a:p>
          <a:p>
            <a:pPr lvl="1"/>
            <a:r>
              <a:rPr lang="en-US" dirty="0" err="1" smtClean="0"/>
              <a:t>Polyhydramnious</a:t>
            </a:r>
            <a:r>
              <a:rPr lang="en-US" dirty="0" smtClean="0"/>
              <a:t>/</a:t>
            </a:r>
            <a:r>
              <a:rPr lang="en-US" dirty="0" err="1" smtClean="0"/>
              <a:t>oligohydramnious</a:t>
            </a:r>
            <a:endParaRPr lang="en-US" dirty="0" smtClean="0"/>
          </a:p>
          <a:p>
            <a:pPr lvl="1"/>
            <a:r>
              <a:rPr lang="en-US" dirty="0" smtClean="0"/>
              <a:t>Big baby/ fetal retardation</a:t>
            </a:r>
          </a:p>
          <a:p>
            <a:pPr lvl="1"/>
            <a:r>
              <a:rPr lang="en-US" dirty="0" smtClean="0"/>
              <a:t>Pelvic </a:t>
            </a:r>
            <a:r>
              <a:rPr lang="en-US" dirty="0" err="1" smtClean="0"/>
              <a:t>tumours</a:t>
            </a:r>
            <a:endParaRPr lang="en-US" dirty="0" smtClean="0"/>
          </a:p>
          <a:p>
            <a:pPr lvl="1"/>
            <a:r>
              <a:rPr lang="en-US" dirty="0" err="1" smtClean="0"/>
              <a:t>Hydratidiform</a:t>
            </a:r>
            <a:r>
              <a:rPr lang="en-US" dirty="0" smtClean="0"/>
              <a:t> mole</a:t>
            </a:r>
          </a:p>
          <a:p>
            <a:pPr lvl="1"/>
            <a:r>
              <a:rPr lang="en-US" dirty="0" smtClean="0"/>
              <a:t>Concealed accidental </a:t>
            </a:r>
            <a:r>
              <a:rPr lang="en-US" dirty="0" err="1" smtClean="0"/>
              <a:t>haemorrhage</a:t>
            </a:r>
            <a:endParaRPr lang="en-US" dirty="0" smtClean="0"/>
          </a:p>
          <a:p>
            <a:pPr lvl="1"/>
            <a:r>
              <a:rPr lang="en-US" dirty="0" smtClean="0"/>
              <a:t>IUFD</a:t>
            </a:r>
          </a:p>
          <a:p>
            <a:pPr lvl="1"/>
            <a:r>
              <a:rPr lang="en-US" dirty="0" smtClean="0"/>
              <a:t>Full bladder, distended colon and obesity </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PALPATION OF THE ABDOMEN.</a:t>
            </a:r>
            <a:endParaRPr lang="en-US" dirty="0" smtClean="0"/>
          </a:p>
          <a:p>
            <a:pPr marL="514350" indent="-514350"/>
            <a:r>
              <a:rPr lang="en-US" dirty="0" smtClean="0"/>
              <a:t>Use the warm palmer surfaces rather than the fingers ? why</a:t>
            </a:r>
          </a:p>
          <a:p>
            <a:pPr marL="514350" indent="-514350"/>
            <a:r>
              <a:rPr lang="en-US" dirty="0" smtClean="0"/>
              <a:t>The liver, spleen and kidneys must be specifically palpated (felt) for.</a:t>
            </a:r>
          </a:p>
          <a:p>
            <a:pPr marL="514350" indent="-514350"/>
            <a:r>
              <a:rPr lang="en-US" dirty="0" smtClean="0"/>
              <a:t>Any other abdominal mass should be noted.</a:t>
            </a:r>
          </a:p>
          <a:p>
            <a:pPr lvl="1"/>
            <a:r>
              <a:rPr lang="en-US" dirty="0" smtClean="0"/>
              <a:t>The presence of an enlarged organ, or a mass, should be reported to the responsible doctor, and the patient should then be assessed by the doctor.</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EXAMINATION OF THE UTERUS AND THE FETUS</a:t>
            </a:r>
            <a:endParaRPr lang="en-US" dirty="0" smtClean="0"/>
          </a:p>
          <a:p>
            <a:pPr>
              <a:buNone/>
            </a:pPr>
            <a:r>
              <a:rPr lang="en-US" b="1" dirty="0" smtClean="0"/>
              <a:t>PALPATION OF THE UTERUS.</a:t>
            </a:r>
            <a:endParaRPr lang="en-US" dirty="0" smtClean="0"/>
          </a:p>
          <a:p>
            <a:r>
              <a:rPr lang="en-US" dirty="0" smtClean="0"/>
              <a:t>Check whether the uterus is lying in the midline of the abdomen. Sometimes it is rotated to either the right or the left.</a:t>
            </a:r>
          </a:p>
          <a:p>
            <a:r>
              <a:rPr lang="en-US" dirty="0" smtClean="0"/>
              <a:t>Feel the wall of the uterus for irregularities. An irregular uterine wall suggests either:</a:t>
            </a:r>
          </a:p>
          <a:p>
            <a:pPr lvl="1"/>
            <a:r>
              <a:rPr lang="en-US" dirty="0" smtClean="0"/>
              <a:t>The presence of </a:t>
            </a:r>
            <a:r>
              <a:rPr lang="en-US" dirty="0" err="1" smtClean="0"/>
              <a:t>myomas</a:t>
            </a:r>
            <a:r>
              <a:rPr lang="en-US" dirty="0" smtClean="0"/>
              <a:t> (fibroids) which usually enlarge during pregnancy and may become painful.</a:t>
            </a:r>
          </a:p>
          <a:p>
            <a:pPr lvl="1"/>
            <a:r>
              <a:rPr lang="en-US" dirty="0" smtClean="0"/>
              <a:t>A congenital abnormality such as a </a:t>
            </a:r>
            <a:r>
              <a:rPr lang="en-US" dirty="0" err="1" smtClean="0"/>
              <a:t>bicornuate</a:t>
            </a:r>
            <a:r>
              <a:rPr lang="en-US" dirty="0" smtClean="0"/>
              <a:t> uterus.</a:t>
            </a:r>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the size of the uterus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Anatomical landmarks are used, i.e. the symphysis pubis and the umbilicus.</a:t>
            </a:r>
          </a:p>
          <a:p>
            <a:r>
              <a:rPr lang="en-US" dirty="0" smtClean="0"/>
              <a:t>In order to determine the height of the fundus the midwife places her hand just below the </a:t>
            </a:r>
            <a:r>
              <a:rPr lang="en-US" dirty="0" err="1" smtClean="0"/>
              <a:t>xiphisternum</a:t>
            </a:r>
            <a:endParaRPr lang="en-US" dirty="0" smtClean="0"/>
          </a:p>
          <a:p>
            <a:r>
              <a:rPr lang="en-US" dirty="0" smtClean="0"/>
              <a:t>Pressing gently moves hand down the abdomen until you feel the curved upper border of the fundus, noting the number of finger breadths that can be accommodated between the two</a:t>
            </a:r>
          </a:p>
          <a:p>
            <a:r>
              <a:rPr lang="en-US" dirty="0" smtClean="0"/>
              <a:t>OR Gently palpate the abdomen by placing the ulnar border of the straightened hand comfortably at the highest point and with the left hand to determine the height of the fundus of the uterus:</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the size fundal height</a:t>
            </a:r>
            <a:endParaRPr lang="en-US" dirty="0"/>
          </a:p>
        </p:txBody>
      </p:sp>
      <p:pic>
        <p:nvPicPr>
          <p:cNvPr id="4" name="Content Placeholder 3"/>
          <p:cNvPicPr>
            <a:picLocks noGrp="1"/>
          </p:cNvPicPr>
          <p:nvPr>
            <p:ph idx="1"/>
          </p:nvPr>
        </p:nvPicPr>
        <p:blipFill>
          <a:blip r:embed="rId2"/>
          <a:srcRect/>
          <a:stretch>
            <a:fillRect/>
          </a:stretch>
        </p:blipFill>
        <p:spPr bwMode="auto">
          <a:xfrm>
            <a:off x="2057400" y="1676400"/>
            <a:ext cx="6096000" cy="4312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itchFamily="34" charset="0"/>
              <a:buChar char="•"/>
            </a:pPr>
            <a:r>
              <a:rPr lang="en-US" sz="3200" dirty="0"/>
              <a:t>If the fundus is palpable at the level of the </a:t>
            </a:r>
            <a:r>
              <a:rPr lang="en-US" sz="3200" dirty="0" err="1"/>
              <a:t>symphysis</a:t>
            </a:r>
            <a:r>
              <a:rPr lang="en-US" sz="3200" dirty="0"/>
              <a:t> pubis, the gestational age is probably 12 weeks.</a:t>
            </a:r>
          </a:p>
          <a:p>
            <a:r>
              <a:rPr lang="en-US" dirty="0" smtClean="0"/>
              <a:t> If the fundus reaches half way between the symphysis and the umbilicus, the gestational age is probably 16 weeks.</a:t>
            </a:r>
          </a:p>
          <a:p>
            <a:r>
              <a:rPr lang="en-US" dirty="0" smtClean="0"/>
              <a:t> If the fundus is at the same height as the umbilicus, the gestational age is probably 20 weeks</a:t>
            </a:r>
          </a:p>
          <a:p>
            <a:r>
              <a:rPr lang="en-US" dirty="0" smtClean="0"/>
              <a:t>Just above the umbilicus 24 wks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discussed </a:t>
            </a:r>
            <a:endParaRPr lang="en-US" dirty="0"/>
          </a:p>
        </p:txBody>
      </p:sp>
      <p:sp>
        <p:nvSpPr>
          <p:cNvPr id="3" name="Content Placeholder 2"/>
          <p:cNvSpPr>
            <a:spLocks noGrp="1"/>
          </p:cNvSpPr>
          <p:nvPr>
            <p:ph idx="1"/>
          </p:nvPr>
        </p:nvSpPr>
        <p:spPr/>
        <p:txBody>
          <a:bodyPr/>
          <a:lstStyle/>
          <a:p>
            <a:r>
              <a:rPr lang="en-US" dirty="0" smtClean="0"/>
              <a:t>Reproductive </a:t>
            </a:r>
            <a:r>
              <a:rPr lang="en-US" dirty="0" err="1" smtClean="0"/>
              <a:t>hx</a:t>
            </a:r>
            <a:endParaRPr lang="en-US" dirty="0" smtClean="0"/>
          </a:p>
          <a:p>
            <a:pPr lvl="1"/>
            <a:r>
              <a:rPr lang="en-US" dirty="0" smtClean="0"/>
              <a:t>Diagnosis and treatment of conditions e.g. uterine malformations, genital infections etc. Review </a:t>
            </a:r>
            <a:r>
              <a:rPr lang="en-US" dirty="0" err="1" smtClean="0"/>
              <a:t>obs</a:t>
            </a:r>
            <a:r>
              <a:rPr lang="en-US" dirty="0" smtClean="0"/>
              <a:t> </a:t>
            </a:r>
            <a:r>
              <a:rPr lang="en-US" dirty="0" err="1" smtClean="0"/>
              <a:t>hx</a:t>
            </a:r>
            <a:endParaRPr lang="en-US" dirty="0" smtClean="0"/>
          </a:p>
          <a:p>
            <a:r>
              <a:rPr lang="en-US" dirty="0" smtClean="0"/>
              <a:t>Family </a:t>
            </a:r>
            <a:r>
              <a:rPr lang="en-US" dirty="0" err="1" smtClean="0"/>
              <a:t>hx</a:t>
            </a:r>
            <a:endParaRPr lang="en-US" dirty="0" smtClean="0"/>
          </a:p>
          <a:p>
            <a:pPr lvl="1"/>
            <a:r>
              <a:rPr lang="en-US" dirty="0" smtClean="0"/>
              <a:t>Assess genetic risks, carrier screening e.g. sickle </a:t>
            </a:r>
            <a:r>
              <a:rPr lang="en-US" dirty="0" err="1" smtClean="0"/>
              <a:t>dse</a:t>
            </a:r>
            <a:r>
              <a:rPr lang="en-US" dirty="0" smtClean="0"/>
              <a:t>, muscular dystrophy and down syndrome</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the size of the uterus</a:t>
            </a:r>
            <a:endParaRPr lang="en-US" dirty="0"/>
          </a:p>
        </p:txBody>
      </p:sp>
      <p:pic>
        <p:nvPicPr>
          <p:cNvPr id="4" name="Content Placeholder 3"/>
          <p:cNvPicPr>
            <a:picLocks noGrp="1"/>
          </p:cNvPicPr>
          <p:nvPr>
            <p:ph idx="1"/>
          </p:nvPr>
        </p:nvPicPr>
        <p:blipFill>
          <a:blip r:embed="rId2"/>
          <a:srcRect/>
          <a:stretch>
            <a:fillRect/>
          </a:stretch>
        </p:blipFill>
        <p:spPr bwMode="auto">
          <a:xfrm>
            <a:off x="1752600" y="1447800"/>
            <a:ext cx="5753401"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The distance between the umbilicus and xiphisterum is divided into 3 equal parts</a:t>
            </a:r>
          </a:p>
          <a:p>
            <a:r>
              <a:rPr lang="en-US" dirty="0" smtClean="0"/>
              <a:t>Represents 28, 32 and 36 weeks respectively, 36 </a:t>
            </a:r>
            <a:r>
              <a:rPr lang="en-US" dirty="0" err="1" smtClean="0"/>
              <a:t>wks</a:t>
            </a:r>
            <a:r>
              <a:rPr lang="en-US" dirty="0" smtClean="0"/>
              <a:t> is at the xiphisterum</a:t>
            </a:r>
          </a:p>
          <a:p>
            <a:r>
              <a:rPr lang="en-US" dirty="0" smtClean="0"/>
              <a:t>After 36 wks height descends by 1 cm each week, at 40 wks same height as 32 </a:t>
            </a:r>
            <a:r>
              <a:rPr lang="en-US" dirty="0" err="1" smtClean="0"/>
              <a:t>wks</a:t>
            </a:r>
            <a:r>
              <a:rPr lang="en-US" dirty="0" smtClean="0"/>
              <a:t> ? why</a:t>
            </a:r>
          </a:p>
          <a:p>
            <a:r>
              <a:rPr lang="en-US" dirty="0" smtClean="0"/>
              <a:t>NB: fundal ht is a reliable indicator of pregnancy duration esp. in early weeks</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PALPATION OF THE FETUS</a:t>
            </a:r>
            <a:endParaRPr lang="en-US" dirty="0"/>
          </a:p>
        </p:txBody>
      </p:sp>
      <p:sp>
        <p:nvSpPr>
          <p:cNvPr id="3" name="Content Placeholder 2"/>
          <p:cNvSpPr>
            <a:spLocks noGrp="1"/>
          </p:cNvSpPr>
          <p:nvPr>
            <p:ph idx="1"/>
          </p:nvPr>
        </p:nvSpPr>
        <p:spPr/>
        <p:txBody>
          <a:bodyPr>
            <a:normAutofit/>
          </a:bodyPr>
          <a:lstStyle/>
          <a:p>
            <a:r>
              <a:rPr lang="en-US" dirty="0" smtClean="0"/>
              <a:t>Palpation of fetal can be made distinctly by 20 wks</a:t>
            </a:r>
          </a:p>
          <a:p>
            <a:r>
              <a:rPr lang="en-US" dirty="0" smtClean="0"/>
              <a:t>Active fetal movements can be felt at interval by placing the hand over the uterus as early as 20</a:t>
            </a:r>
            <a:r>
              <a:rPr lang="en-US" baseline="30000" dirty="0" smtClean="0"/>
              <a:t>th</a:t>
            </a:r>
            <a:r>
              <a:rPr lang="en-US" dirty="0" smtClean="0"/>
              <a:t> week</a:t>
            </a:r>
          </a:p>
          <a:p>
            <a:r>
              <a:rPr lang="en-US" dirty="0" smtClean="0"/>
              <a:t>The lie and presenting part of the fetus only becomes important when the gestational age reaches 34 weeks.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following must be determined:</a:t>
            </a:r>
          </a:p>
          <a:p>
            <a:pPr>
              <a:buNone/>
            </a:pPr>
            <a:r>
              <a:rPr lang="en-US" dirty="0" smtClean="0"/>
              <a:t> </a:t>
            </a:r>
            <a:r>
              <a:rPr lang="en-US" b="1" dirty="0" smtClean="0"/>
              <a:t>THE LIE OF THE FETUS.</a:t>
            </a:r>
          </a:p>
          <a:p>
            <a:r>
              <a:rPr lang="en-US" dirty="0" smtClean="0"/>
              <a:t>This is the relationship of the long axis of the fetus to the long axis of the centralized uterus or maternal spine.</a:t>
            </a:r>
          </a:p>
          <a:p>
            <a:r>
              <a:rPr lang="en-US" dirty="0" smtClean="0"/>
              <a:t> The lie may be longitudinal, transverse, or oblique (commonest longitudinal 99.5%).</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THE PRESENTATION OF THE FETUS. </a:t>
            </a:r>
          </a:p>
          <a:p>
            <a:r>
              <a:rPr lang="en-US" dirty="0" smtClean="0"/>
              <a:t>The part of the fetus which occupies the lower pole of the uterus. </a:t>
            </a:r>
          </a:p>
          <a:p>
            <a:r>
              <a:rPr lang="en-US" dirty="0" smtClean="0"/>
              <a:t>This is determined by the presenting part:</a:t>
            </a:r>
          </a:p>
          <a:p>
            <a:pPr lvl="1"/>
            <a:r>
              <a:rPr lang="en-US" dirty="0" smtClean="0"/>
              <a:t>If there is a breech, it is a breech presentation.</a:t>
            </a:r>
          </a:p>
          <a:p>
            <a:pPr lvl="1"/>
            <a:r>
              <a:rPr lang="en-US" dirty="0" smtClean="0"/>
              <a:t>If there is a head, it is a cephalic presentation 96%.  </a:t>
            </a:r>
          </a:p>
          <a:p>
            <a:pPr lvl="1"/>
            <a:r>
              <a:rPr lang="en-US" dirty="0" smtClean="0"/>
              <a:t>If no presenting part can be felt, it is a transverse or oblique lie.</a:t>
            </a:r>
          </a:p>
          <a:p>
            <a:pPr lvl="1"/>
            <a:r>
              <a:rPr lang="en-US" dirty="0" smtClean="0"/>
              <a:t>If more than one part, it is compound presentation</a:t>
            </a:r>
          </a:p>
          <a:p>
            <a:pPr>
              <a:buNone/>
            </a:pP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PRESENTING PARTS</a:t>
            </a:r>
          </a:p>
          <a:p>
            <a:r>
              <a:rPr lang="en-US" dirty="0" smtClean="0"/>
              <a:t>The part of the presentation which overlies the internal </a:t>
            </a:r>
            <a:r>
              <a:rPr lang="en-US" dirty="0" err="1" smtClean="0"/>
              <a:t>os</a:t>
            </a:r>
            <a:r>
              <a:rPr lang="en-US" dirty="0" smtClean="0"/>
              <a:t> and is felt by the examining fingers through the cervical opening</a:t>
            </a:r>
          </a:p>
          <a:p>
            <a:pPr lvl="1"/>
            <a:r>
              <a:rPr lang="en-US" dirty="0" smtClean="0"/>
              <a:t>I.e. in cephalic presentation maybe vertex, brow or face</a:t>
            </a:r>
          </a:p>
          <a:p>
            <a:pPr lvl="1"/>
            <a:r>
              <a:rPr lang="en-US" dirty="0" smtClean="0"/>
              <a:t>In breech, legs or sacrum</a:t>
            </a: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ATTITUDE</a:t>
            </a:r>
          </a:p>
          <a:p>
            <a:r>
              <a:rPr lang="en-US" dirty="0" smtClean="0"/>
              <a:t>Relation of the different parts of the fetus are called the attitude of the fetus, universal attitude is that of flexion. Others extension and military attitude</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a:t>DENOMINATOR</a:t>
            </a:r>
          </a:p>
          <a:p>
            <a:r>
              <a:rPr lang="en-US" dirty="0"/>
              <a:t>It is the name of the part of the presentation which is used when referred to the fetal position.</a:t>
            </a:r>
          </a:p>
          <a:p>
            <a:r>
              <a:rPr lang="en-US" dirty="0"/>
              <a:t>Each presentation has a different denominator </a:t>
            </a:r>
            <a:r>
              <a:rPr lang="en-US" dirty="0" err="1"/>
              <a:t>ie</a:t>
            </a:r>
            <a:endParaRPr lang="en-US" dirty="0"/>
          </a:p>
          <a:p>
            <a:pPr lvl="1"/>
            <a:r>
              <a:rPr lang="en-US" dirty="0"/>
              <a:t>occiput in vertex</a:t>
            </a:r>
          </a:p>
          <a:p>
            <a:pPr lvl="1"/>
            <a:r>
              <a:rPr lang="en-US" dirty="0" err="1"/>
              <a:t>mentum</a:t>
            </a:r>
            <a:r>
              <a:rPr lang="en-US" dirty="0"/>
              <a:t> in face</a:t>
            </a:r>
          </a:p>
          <a:p>
            <a:pPr lvl="1"/>
            <a:r>
              <a:rPr lang="en-US" dirty="0"/>
              <a:t>frontal eminence in brow</a:t>
            </a:r>
          </a:p>
          <a:p>
            <a:pPr lvl="1"/>
            <a:r>
              <a:rPr lang="en-US" dirty="0"/>
              <a:t>sacrum in breech</a:t>
            </a:r>
          </a:p>
          <a:p>
            <a:pPr lvl="1"/>
            <a:r>
              <a:rPr lang="en-US" dirty="0"/>
              <a:t>acromion in shoulder </a:t>
            </a:r>
          </a:p>
        </p:txBody>
      </p:sp>
    </p:spTree>
    <p:extLst>
      <p:ext uri="{BB962C8B-B14F-4D97-AF65-F5344CB8AC3E}">
        <p14:creationId xmlns:p14="http://schemas.microsoft.com/office/powerpoint/2010/main" val="242924594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POSITION</a:t>
            </a:r>
          </a:p>
          <a:p>
            <a:r>
              <a:rPr lang="en-US" dirty="0" smtClean="0"/>
              <a:t>Relationship between the denominator and 6 points on the pelvic brim</a:t>
            </a:r>
          </a:p>
          <a:p>
            <a:r>
              <a:rPr lang="en-US" dirty="0" smtClean="0"/>
              <a:t>Anterior positions are more favourable than posterior conforms to the concavity of the mothers abdominal wall and can be flexed easily&gt; to smaller diameters</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Left </a:t>
            </a:r>
            <a:r>
              <a:rPr lang="en-US" dirty="0" err="1" smtClean="0"/>
              <a:t>occipoanterior</a:t>
            </a:r>
            <a:r>
              <a:rPr lang="en-US" dirty="0" smtClean="0"/>
              <a:t> (LOA) 15 %</a:t>
            </a:r>
          </a:p>
          <a:p>
            <a:r>
              <a:rPr lang="en-US" dirty="0" smtClean="0"/>
              <a:t>Right </a:t>
            </a:r>
            <a:r>
              <a:rPr lang="en-US" dirty="0" err="1" smtClean="0"/>
              <a:t>occipoanterior</a:t>
            </a:r>
            <a:r>
              <a:rPr lang="en-US" dirty="0" smtClean="0"/>
              <a:t> (ROA) 10%</a:t>
            </a:r>
          </a:p>
          <a:p>
            <a:r>
              <a:rPr lang="en-US" dirty="0" smtClean="0"/>
              <a:t>Left </a:t>
            </a:r>
            <a:r>
              <a:rPr lang="en-US" dirty="0" err="1" smtClean="0"/>
              <a:t>occipolateral</a:t>
            </a:r>
            <a:r>
              <a:rPr lang="en-US" dirty="0" smtClean="0"/>
              <a:t>(LOL) 40%</a:t>
            </a:r>
          </a:p>
          <a:p>
            <a:r>
              <a:rPr lang="en-US" dirty="0" smtClean="0"/>
              <a:t>Right </a:t>
            </a:r>
            <a:r>
              <a:rPr lang="en-US" dirty="0" err="1" smtClean="0"/>
              <a:t>occipolateral</a:t>
            </a:r>
            <a:r>
              <a:rPr lang="en-US" dirty="0" smtClean="0"/>
              <a:t>(ROL) 24%</a:t>
            </a:r>
          </a:p>
          <a:p>
            <a:r>
              <a:rPr lang="en-US" dirty="0" smtClean="0"/>
              <a:t>Left </a:t>
            </a:r>
            <a:r>
              <a:rPr lang="en-US" dirty="0" err="1" smtClean="0"/>
              <a:t>occipoposterior</a:t>
            </a:r>
            <a:r>
              <a:rPr lang="en-US" dirty="0" smtClean="0"/>
              <a:t>(LOP) 3%</a:t>
            </a:r>
          </a:p>
          <a:p>
            <a:r>
              <a:rPr lang="en-US" dirty="0" smtClean="0"/>
              <a:t>Right </a:t>
            </a:r>
            <a:r>
              <a:rPr lang="en-US" dirty="0" err="1" smtClean="0"/>
              <a:t>occipoposterior</a:t>
            </a:r>
            <a:r>
              <a:rPr lang="en-US" dirty="0" smtClean="0"/>
              <a:t>(ROP)8%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4047</TotalTime>
  <Words>5287</Words>
  <Application>Microsoft Office PowerPoint</Application>
  <PresentationFormat>On-screen Show (4:3)</PresentationFormat>
  <Paragraphs>647</Paragraphs>
  <Slides>122</Slides>
  <Notes>0</Notes>
  <HiddenSlides>0</HiddenSlides>
  <MMClips>0</MMClips>
  <ScaleCrop>false</ScaleCrop>
  <HeadingPairs>
    <vt:vector size="4" baseType="variant">
      <vt:variant>
        <vt:lpstr>Theme</vt:lpstr>
      </vt:variant>
      <vt:variant>
        <vt:i4>1</vt:i4>
      </vt:variant>
      <vt:variant>
        <vt:lpstr>Slide Titles</vt:lpstr>
      </vt:variant>
      <vt:variant>
        <vt:i4>122</vt:i4>
      </vt:variant>
    </vt:vector>
  </HeadingPairs>
  <TitlesOfParts>
    <vt:vector size="123" baseType="lpstr">
      <vt:lpstr>Office Theme</vt:lpstr>
      <vt:lpstr>ANTENATAL CARE</vt:lpstr>
      <vt:lpstr>Objectives </vt:lpstr>
      <vt:lpstr>PRECONCEPTION CARE</vt:lpstr>
      <vt:lpstr>PowerPoint Presentation</vt:lpstr>
      <vt:lpstr>Aim </vt:lpstr>
      <vt:lpstr>Specific objective</vt:lpstr>
      <vt:lpstr>PowerPoint Presentation</vt:lpstr>
      <vt:lpstr>PowerPoint Presentation</vt:lpstr>
      <vt:lpstr>Issues discussed </vt:lpstr>
      <vt:lpstr>PowerPoint Presentation</vt:lpstr>
      <vt:lpstr>PowerPoint Presentation</vt:lpstr>
      <vt:lpstr>PowerPoint Presentation</vt:lpstr>
      <vt:lpstr>PowerPoint Presentation</vt:lpstr>
      <vt:lpstr>Counseling </vt:lpstr>
      <vt:lpstr>ANTENATAL CARE (ANC)</vt:lpstr>
      <vt:lpstr>ct</vt:lpstr>
      <vt:lpstr>CT</vt:lpstr>
      <vt:lpstr>Ct </vt:lpstr>
      <vt:lpstr>Aims of antenatal care</vt:lpstr>
      <vt:lpstr>ct</vt:lpstr>
      <vt:lpstr>FOCUSED ANTENATAL CARE</vt:lpstr>
      <vt:lpstr>FOCUS ANTENATAL CARE</vt:lpstr>
      <vt:lpstr>ct</vt:lpstr>
      <vt:lpstr>Goal of FANC</vt:lpstr>
      <vt:lpstr>No. of visits</vt:lpstr>
      <vt:lpstr>Interventions </vt:lpstr>
      <vt:lpstr>1. Id of pre-existing health conditions</vt:lpstr>
      <vt:lpstr>2. Early detection of complications</vt:lpstr>
      <vt:lpstr>3.Health promotion and disease prevention</vt:lpstr>
      <vt:lpstr>CT</vt:lpstr>
      <vt:lpstr>CT</vt:lpstr>
      <vt:lpstr>ct</vt:lpstr>
      <vt:lpstr>CT</vt:lpstr>
      <vt:lpstr>ct</vt:lpstr>
      <vt:lpstr>4. Birth preparedness and complication readiness</vt:lpstr>
      <vt:lpstr>ct</vt:lpstr>
      <vt:lpstr>Underlying principles of provision of care</vt:lpstr>
      <vt:lpstr>What happens during each FANC visit?</vt:lpstr>
      <vt:lpstr>ct</vt:lpstr>
      <vt:lpstr>ct</vt:lpstr>
      <vt:lpstr>ct</vt:lpstr>
      <vt:lpstr>The initial assessment </vt:lpstr>
      <vt:lpstr>ct</vt:lpstr>
      <vt:lpstr>ct</vt:lpstr>
      <vt:lpstr>Social Hx</vt:lpstr>
      <vt:lpstr>General health</vt:lpstr>
      <vt:lpstr>Menstrual history</vt:lpstr>
      <vt:lpstr>ct</vt:lpstr>
      <vt:lpstr>Gestation by dates(GBD)</vt:lpstr>
      <vt:lpstr>GBD</vt:lpstr>
      <vt:lpstr>Obstetric hx</vt:lpstr>
      <vt:lpstr>PowerPoint Presentation</vt:lpstr>
      <vt:lpstr>PowerPoint Presentation</vt:lpstr>
      <vt:lpstr>Examples </vt:lpstr>
      <vt:lpstr>PowerPoint Presentation</vt:lpstr>
      <vt:lpstr>Past obs hx</vt:lpstr>
      <vt:lpstr>ct</vt:lpstr>
      <vt:lpstr>ct</vt:lpstr>
      <vt:lpstr>ct</vt:lpstr>
      <vt:lpstr>ct</vt:lpstr>
      <vt:lpstr>ct</vt:lpstr>
      <vt:lpstr>ct</vt:lpstr>
      <vt:lpstr>Present ob hx</vt:lpstr>
      <vt:lpstr>ct</vt:lpstr>
      <vt:lpstr>Medical and surgical hx</vt:lpstr>
      <vt:lpstr>ct</vt:lpstr>
      <vt:lpstr>Family history</vt:lpstr>
      <vt:lpstr>Physical examination</vt:lpstr>
      <vt:lpstr>ct</vt:lpstr>
      <vt:lpstr>ct</vt:lpstr>
      <vt:lpstr>Midwife’s exam</vt:lpstr>
      <vt:lpstr>Physical exam of a prenatal mother</vt:lpstr>
      <vt:lpstr>ct</vt:lpstr>
      <vt:lpstr>Area of special importance</vt:lpstr>
      <vt:lpstr>ct</vt:lpstr>
      <vt:lpstr>ct</vt:lpstr>
      <vt:lpstr>ABDOMINAL EXAM</vt:lpstr>
      <vt:lpstr>ct</vt:lpstr>
      <vt:lpstr>Abdominal exam</vt:lpstr>
      <vt:lpstr>ct</vt:lpstr>
      <vt:lpstr>PowerPoint Presentation</vt:lpstr>
      <vt:lpstr>PowerPoint Presentation</vt:lpstr>
      <vt:lpstr>PowerPoint Presentation</vt:lpstr>
      <vt:lpstr>PowerPoint Presentation</vt:lpstr>
      <vt:lpstr>ct</vt:lpstr>
      <vt:lpstr>ct</vt:lpstr>
      <vt:lpstr>Determining the size of the uterus </vt:lpstr>
      <vt:lpstr>Determining the size fundal height</vt:lpstr>
      <vt:lpstr>ct</vt:lpstr>
      <vt:lpstr>Determine the size of the uterus</vt:lpstr>
      <vt:lpstr>ct</vt:lpstr>
      <vt:lpstr>PALPATION OF THE FETUS</vt:lpstr>
      <vt:lpstr>PowerPoint Presentation</vt:lpstr>
      <vt:lpstr>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Steps in palpation</vt:lpstr>
      <vt:lpstr>1st step- fundal palpation</vt:lpstr>
      <vt:lpstr>2nd step- lateral palpation</vt:lpstr>
      <vt:lpstr>3th step – pelvic palpation</vt:lpstr>
      <vt:lpstr>4th step</vt:lpstr>
      <vt:lpstr>4 steps of palpation</vt:lpstr>
      <vt:lpstr>ct</vt:lpstr>
      <vt:lpstr>ct</vt:lpstr>
      <vt:lpstr>Determining the amount of head palpable above the pelvic brim </vt:lpstr>
      <vt:lpstr>Listening to the fetal heart (Auscultation)</vt:lpstr>
      <vt:lpstr>ct</vt:lpstr>
      <vt:lpstr>ct</vt:lpstr>
      <vt:lpstr>Abdominal exam findings</vt:lpstr>
      <vt:lpstr>ct</vt:lpstr>
      <vt:lpstr>ct</vt:lpstr>
      <vt:lpstr>Purpose of continuing ANC</vt:lpstr>
      <vt:lpstr>Indicators of fetal well-being</vt:lpstr>
      <vt:lpstr>Vaginal exam</vt:lpstr>
      <vt:lpstr>ct</vt:lpstr>
      <vt:lpstr>ct</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Antenatal care</dc:title>
  <dc:creator>bwombengi</dc:creator>
  <cp:lastModifiedBy>Admin</cp:lastModifiedBy>
  <cp:revision>291</cp:revision>
  <dcterms:created xsi:type="dcterms:W3CDTF">2012-01-18T12:24:11Z</dcterms:created>
  <dcterms:modified xsi:type="dcterms:W3CDTF">2015-06-07T06:28:08Z</dcterms:modified>
</cp:coreProperties>
</file>