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2"/>
  </p:sldMasterIdLst>
  <p:notesMasterIdLst>
    <p:notesMasterId r:id="rId117"/>
  </p:notesMasterIdLst>
  <p:sldIdLst>
    <p:sldId id="344" r:id="rId3"/>
    <p:sldId id="318" r:id="rId4"/>
    <p:sldId id="267" r:id="rId5"/>
    <p:sldId id="319" r:id="rId6"/>
    <p:sldId id="270" r:id="rId7"/>
    <p:sldId id="268" r:id="rId8"/>
    <p:sldId id="269" r:id="rId9"/>
    <p:sldId id="266" r:id="rId10"/>
    <p:sldId id="272" r:id="rId11"/>
    <p:sldId id="442" r:id="rId12"/>
    <p:sldId id="443" r:id="rId13"/>
    <p:sldId id="444" r:id="rId14"/>
    <p:sldId id="445" r:id="rId15"/>
    <p:sldId id="420" r:id="rId16"/>
    <p:sldId id="421" r:id="rId17"/>
    <p:sldId id="277" r:id="rId18"/>
    <p:sldId id="320" r:id="rId19"/>
    <p:sldId id="422" r:id="rId20"/>
    <p:sldId id="396" r:id="rId21"/>
    <p:sldId id="399" r:id="rId22"/>
    <p:sldId id="400" r:id="rId23"/>
    <p:sldId id="397" r:id="rId24"/>
    <p:sldId id="398" r:id="rId25"/>
    <p:sldId id="402" r:id="rId26"/>
    <p:sldId id="403" r:id="rId27"/>
    <p:sldId id="412" r:id="rId28"/>
    <p:sldId id="409" r:id="rId29"/>
    <p:sldId id="408" r:id="rId30"/>
    <p:sldId id="407" r:id="rId31"/>
    <p:sldId id="278" r:id="rId32"/>
    <p:sldId id="321" r:id="rId33"/>
    <p:sldId id="280" r:id="rId34"/>
    <p:sldId id="322" r:id="rId35"/>
    <p:sldId id="423" r:id="rId36"/>
    <p:sldId id="424" r:id="rId37"/>
    <p:sldId id="323" r:id="rId38"/>
    <p:sldId id="282" r:id="rId39"/>
    <p:sldId id="283" r:id="rId40"/>
    <p:sldId id="327" r:id="rId41"/>
    <p:sldId id="329" r:id="rId42"/>
    <p:sldId id="330" r:id="rId43"/>
    <p:sldId id="332" r:id="rId44"/>
    <p:sldId id="331" r:id="rId45"/>
    <p:sldId id="333" r:id="rId46"/>
    <p:sldId id="425" r:id="rId47"/>
    <p:sldId id="334" r:id="rId48"/>
    <p:sldId id="404" r:id="rId49"/>
    <p:sldId id="427" r:id="rId50"/>
    <p:sldId id="428" r:id="rId51"/>
    <p:sldId id="429" r:id="rId52"/>
    <p:sldId id="430" r:id="rId53"/>
    <p:sldId id="431" r:id="rId54"/>
    <p:sldId id="440" r:id="rId55"/>
    <p:sldId id="342" r:id="rId56"/>
    <p:sldId id="341" r:id="rId57"/>
    <p:sldId id="338" r:id="rId58"/>
    <p:sldId id="340" r:id="rId59"/>
    <p:sldId id="343" r:id="rId60"/>
    <p:sldId id="410" r:id="rId61"/>
    <p:sldId id="411" r:id="rId62"/>
    <p:sldId id="349" r:id="rId63"/>
    <p:sldId id="354" r:id="rId64"/>
    <p:sldId id="356" r:id="rId65"/>
    <p:sldId id="355" r:id="rId66"/>
    <p:sldId id="357" r:id="rId67"/>
    <p:sldId id="435" r:id="rId68"/>
    <p:sldId id="436" r:id="rId69"/>
    <p:sldId id="437" r:id="rId70"/>
    <p:sldId id="438" r:id="rId71"/>
    <p:sldId id="358" r:id="rId72"/>
    <p:sldId id="446" r:id="rId73"/>
    <p:sldId id="299" r:id="rId74"/>
    <p:sldId id="301" r:id="rId75"/>
    <p:sldId id="302" r:id="rId76"/>
    <p:sldId id="303" r:id="rId77"/>
    <p:sldId id="364" r:id="rId78"/>
    <p:sldId id="414" r:id="rId79"/>
    <p:sldId id="365" r:id="rId80"/>
    <p:sldId id="415" r:id="rId81"/>
    <p:sldId id="416" r:id="rId82"/>
    <p:sldId id="308" r:id="rId83"/>
    <p:sldId id="345" r:id="rId84"/>
    <p:sldId id="310" r:id="rId85"/>
    <p:sldId id="450" r:id="rId86"/>
    <p:sldId id="380" r:id="rId87"/>
    <p:sldId id="381" r:id="rId88"/>
    <p:sldId id="382" r:id="rId89"/>
    <p:sldId id="383" r:id="rId90"/>
    <p:sldId id="384" r:id="rId91"/>
    <p:sldId id="387" r:id="rId92"/>
    <p:sldId id="386" r:id="rId93"/>
    <p:sldId id="388" r:id="rId94"/>
    <p:sldId id="389" r:id="rId95"/>
    <p:sldId id="391" r:id="rId96"/>
    <p:sldId id="394" r:id="rId97"/>
    <p:sldId id="395" r:id="rId98"/>
    <p:sldId id="350" r:id="rId99"/>
    <p:sldId id="351" r:id="rId100"/>
    <p:sldId id="353" r:id="rId101"/>
    <p:sldId id="447" r:id="rId102"/>
    <p:sldId id="448" r:id="rId103"/>
    <p:sldId id="449" r:id="rId104"/>
    <p:sldId id="452" r:id="rId105"/>
    <p:sldId id="453" r:id="rId106"/>
    <p:sldId id="454" r:id="rId107"/>
    <p:sldId id="455" r:id="rId108"/>
    <p:sldId id="456" r:id="rId109"/>
    <p:sldId id="457" r:id="rId110"/>
    <p:sldId id="458" r:id="rId111"/>
    <p:sldId id="459" r:id="rId112"/>
    <p:sldId id="460" r:id="rId113"/>
    <p:sldId id="461" r:id="rId114"/>
    <p:sldId id="462" r:id="rId115"/>
    <p:sldId id="463" r:id="rId1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11500"/>
    <a:srgbClr val="236D02"/>
    <a:srgbClr val="FFFFFF"/>
    <a:srgbClr val="EF914F"/>
    <a:srgbClr val="D5F47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039" autoAdjust="0"/>
  </p:normalViewPr>
  <p:slideViewPr>
    <p:cSldViewPr>
      <p:cViewPr>
        <p:scale>
          <a:sx n="75" d="100"/>
          <a:sy n="75" d="100"/>
        </p:scale>
        <p:origin x="-123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698"/>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notesMaster" Target="notesMasters/notesMaster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1.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356F46D-863E-4BE4-8663-2B07F74E1AA3}" type="datetimeFigureOut">
              <a:rPr lang="en-US"/>
              <a:pPr>
                <a:defRPr/>
              </a:pPr>
              <a:t>8/21/2015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522F21E-06A6-4C4B-8E8D-B16C20ED0C55}" type="slidenum">
              <a:rPr lang="en-US"/>
              <a:pPr>
                <a:defRPr/>
              </a:pPr>
              <a:t>‹#›</a:t>
            </a:fld>
            <a:endParaRPr lang="en-US"/>
          </a:p>
        </p:txBody>
      </p:sp>
    </p:spTree>
    <p:extLst>
      <p:ext uri="{BB962C8B-B14F-4D97-AF65-F5344CB8AC3E}">
        <p14:creationId xmlns:p14="http://schemas.microsoft.com/office/powerpoint/2010/main" xmlns="" val="19171614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6C985A-618C-432F-8990-0BC4420DB051}" type="slidenum">
              <a:rPr lang="en-US"/>
              <a:pPr/>
              <a:t>9</a:t>
            </a:fld>
            <a:endParaRPr lang="en-US"/>
          </a:p>
        </p:txBody>
      </p:sp>
      <p:sp>
        <p:nvSpPr>
          <p:cNvPr id="5120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120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pPr>
              <a:defRPr/>
            </a:pPr>
            <a:fld id="{1522F21E-06A6-4C4B-8E8D-B16C20ED0C55}" type="slidenum">
              <a:rPr lang="en-US" smtClean="0"/>
              <a:pPr>
                <a:defRPr/>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1522F21E-06A6-4C4B-8E8D-B16C20ED0C55}" type="slidenum">
              <a:rPr lang="en-US" smtClean="0"/>
              <a:pPr>
                <a:defRPr/>
              </a:pPr>
              <a:t>37</a:t>
            </a:fld>
            <a:endParaRPr lang="en-US"/>
          </a:p>
        </p:txBody>
      </p:sp>
    </p:spTree>
    <p:extLst>
      <p:ext uri="{BB962C8B-B14F-4D97-AF65-F5344CB8AC3E}">
        <p14:creationId xmlns:p14="http://schemas.microsoft.com/office/powerpoint/2010/main" xmlns="" val="3226440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IN" dirty="0" smtClean="0"/>
              <a:t>weak action on </a:t>
            </a:r>
            <a:r>
              <a:rPr lang="en-IN" b="1" dirty="0" smtClean="0"/>
              <a:t>P</a:t>
            </a:r>
            <a:r>
              <a:rPr lang="en-IN" dirty="0" smtClean="0"/>
              <a:t>. </a:t>
            </a:r>
            <a:r>
              <a:rPr lang="en-IN" b="1" dirty="0" err="1" smtClean="0"/>
              <a:t>vivax</a:t>
            </a:r>
            <a:r>
              <a:rPr lang="en-IN" dirty="0" smtClean="0"/>
              <a:t>, </a:t>
            </a:r>
          </a:p>
          <a:p>
            <a:pPr>
              <a:buNone/>
            </a:pPr>
            <a:r>
              <a:rPr lang="en-IN" dirty="0" smtClean="0"/>
              <a:t>but blood forms of P. </a:t>
            </a:r>
            <a:r>
              <a:rPr lang="en-IN" dirty="0" err="1" smtClean="0"/>
              <a:t>falciparum</a:t>
            </a:r>
            <a:r>
              <a:rPr lang="en-IN" dirty="0" smtClean="0"/>
              <a:t> are totally insensitive</a:t>
            </a:r>
            <a:endParaRPr lang="en-IN" dirty="0"/>
          </a:p>
        </p:txBody>
      </p:sp>
      <p:sp>
        <p:nvSpPr>
          <p:cNvPr id="4" name="Slide Number Placeholder 3"/>
          <p:cNvSpPr>
            <a:spLocks noGrp="1"/>
          </p:cNvSpPr>
          <p:nvPr>
            <p:ph type="sldNum" sz="quarter" idx="10"/>
          </p:nvPr>
        </p:nvSpPr>
        <p:spPr/>
        <p:txBody>
          <a:bodyPr/>
          <a:lstStyle/>
          <a:p>
            <a:pPr>
              <a:defRPr/>
            </a:pPr>
            <a:fld id="{1522F21E-06A6-4C4B-8E8D-B16C20ED0C55}" type="slidenum">
              <a:rPr lang="en-US" smtClean="0"/>
              <a:pPr>
                <a:defRPr/>
              </a:pPr>
              <a:t>48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D64962A-5147-4350-8DB1-FB357D084EA5}" type="datetimeFigureOut">
              <a:rPr lang="en-US" smtClean="0"/>
              <a:pPr/>
              <a:t>8/21/2015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B1C4EEB-9533-4109-831D-061BF50209CD}"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D64962A-5147-4350-8DB1-FB357D084EA5}" type="datetimeFigureOut">
              <a:rPr lang="en-US" smtClean="0"/>
              <a:pPr/>
              <a:t>8/21/2015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2C672DF-7F36-4511-A0EF-9DDC43642C04}"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D64962A-5147-4350-8DB1-FB357D084EA5}" type="datetimeFigureOut">
              <a:rPr lang="en-US" smtClean="0"/>
              <a:pPr/>
              <a:t>8/21/2015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4B7E52C-BD67-410E-93C7-002DC1A6FDD2}"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D64962A-5147-4350-8DB1-FB357D084EA5}" type="datetimeFigureOut">
              <a:rPr lang="en-US" smtClean="0"/>
              <a:pPr/>
              <a:t>8/21/2015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FFB2B5D-D95C-4EC2-9AB3-9FD821721778}"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64962A-5147-4350-8DB1-FB357D084EA5}" type="datetimeFigureOut">
              <a:rPr lang="en-US" smtClean="0"/>
              <a:pPr/>
              <a:t>8/21/2015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3ECB49-FED6-41AF-A6D8-670B0A48E765}"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D64962A-5147-4350-8DB1-FB357D084EA5}" type="datetimeFigureOut">
              <a:rPr lang="en-US" smtClean="0"/>
              <a:pPr/>
              <a:t>8/21/2015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0EAE619-458D-4CE7-B200-639A9445A088}"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D64962A-5147-4350-8DB1-FB357D084EA5}" type="datetimeFigureOut">
              <a:rPr lang="en-US" smtClean="0"/>
              <a:pPr/>
              <a:t>8/21/2015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388189B-D8C2-4980-B487-D0B3E651B8DA}"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D64962A-5147-4350-8DB1-FB357D084EA5}" type="datetimeFigureOut">
              <a:rPr lang="en-US" smtClean="0"/>
              <a:pPr/>
              <a:t>8/21/2015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5DA78B7-57C7-4199-AEE2-B63CDDD08598}"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4962A-5147-4350-8DB1-FB357D084EA5}" type="datetimeFigureOut">
              <a:rPr lang="en-US" smtClean="0"/>
              <a:pPr/>
              <a:t>8/21/2015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E35E959-A08F-40D1-BE1B-635783B81542}"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64962A-5147-4350-8DB1-FB357D084EA5}" type="datetimeFigureOut">
              <a:rPr lang="en-US" smtClean="0"/>
              <a:pPr/>
              <a:t>8/21/2015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F649974-0543-4519-915E-551D7B78BDF7}" type="slidenum">
              <a:rPr lang="en-US" smtClean="0">
                <a:solidFill>
                  <a:srgbClr val="FFFFFF"/>
                </a:solidFill>
              </a:rPr>
              <a:pPr/>
              <a:t>‹#›</a:t>
            </a:fld>
            <a:endParaRPr lang="en-US">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64962A-5147-4350-8DB1-FB357D084EA5}" type="datetimeFigureOut">
              <a:rPr lang="en-US" smtClean="0"/>
              <a:pPr/>
              <a:t>8/21/2015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B44AA5-F814-4A88-B72F-F37F9829957B}" type="slidenum">
              <a:rPr lang="en-US" smtClean="0">
                <a:solidFill>
                  <a:srgbClr val="FFFFFF"/>
                </a:solidFill>
              </a:rPr>
              <a:pPr/>
              <a:t>‹#›</a:t>
            </a:fld>
            <a:endParaRPr lang="en-US">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4962A-5147-4350-8DB1-FB357D084EA5}" type="datetimeFigureOut">
              <a:rPr lang="en-US" smtClean="0"/>
              <a:pPr/>
              <a:t>8/21/2015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1ECC8-A4B4-4391-8D96-74EBA4642EFE}" type="slidenum">
              <a:rPr lang="en-US" smtClean="0">
                <a:solidFill>
                  <a:srgbClr val="FFFFFF"/>
                </a:solidFill>
                <a:latin typeface="Times New Roman" charset="0"/>
              </a:rPr>
              <a:pPr/>
              <a:t>‹#›</a:t>
            </a:fld>
            <a:endParaRPr lang="en-US" smtClean="0">
              <a:solidFill>
                <a:srgbClr val="FFFFFF"/>
              </a:solidFill>
              <a:latin typeface="Times New Roman" charset="0"/>
            </a:endParaRPr>
          </a:p>
        </p:txBody>
      </p:sp>
      <p:sp>
        <p:nvSpPr>
          <p:cNvPr id="7" name="Text Box 7"/>
          <p:cNvSpPr txBox="1">
            <a:spLocks noChangeArrowheads="1"/>
          </p:cNvSpPr>
          <p:nvPr userDrawn="1"/>
        </p:nvSpPr>
        <p:spPr bwMode="auto">
          <a:xfrm>
            <a:off x="6705600" y="5707063"/>
            <a:ext cx="990600" cy="457200"/>
          </a:xfrm>
          <a:prstGeom prst="rect">
            <a:avLst/>
          </a:prstGeom>
          <a:noFill/>
          <a:ln w="9525">
            <a:noFill/>
            <a:miter lim="800000"/>
            <a:headEnd/>
            <a:tailEnd/>
          </a:ln>
          <a:effectLst/>
        </p:spPr>
        <p:txBody>
          <a:bodyPr>
            <a:spAutoFit/>
          </a:bodyPr>
          <a:lstStyle/>
          <a:p>
            <a:pPr>
              <a:spcBef>
                <a:spcPct val="50000"/>
              </a:spcBef>
            </a:pPr>
            <a:endParaRPr lang="en-US" sz="2400" smtClean="0">
              <a:solidFill>
                <a:srgbClr val="FFFFFF"/>
              </a:solidFill>
              <a:latin typeface="Times New Roman" charset="0"/>
            </a:endParaRPr>
          </a:p>
        </p:txBody>
      </p:sp>
      <p:pic>
        <p:nvPicPr>
          <p:cNvPr id="8" name="Picture 8" descr="L:\Drive-O\cdclogo_tag_solidpms.jpg"/>
          <p:cNvPicPr>
            <a:picLocks noChangeAspect="1" noChangeArrowheads="1"/>
          </p:cNvPicPr>
          <p:nvPr userDrawn="1"/>
        </p:nvPicPr>
        <p:blipFill>
          <a:blip r:embed="rId13" cstate="print"/>
          <a:srcRect/>
          <a:stretch>
            <a:fillRect/>
          </a:stretch>
        </p:blipFill>
        <p:spPr bwMode="auto">
          <a:xfrm>
            <a:off x="7924800" y="6096000"/>
            <a:ext cx="914400" cy="614363"/>
          </a:xfrm>
          <a:prstGeom prst="rect">
            <a:avLst/>
          </a:prstGeom>
          <a:noFill/>
        </p:spPr>
      </p:pic>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Anti-malarial drugs</a:t>
            </a:r>
            <a:endParaRPr lang="en-IN" b="1" dirty="0"/>
          </a:p>
        </p:txBody>
      </p:sp>
      <p:sp>
        <p:nvSpPr>
          <p:cNvPr id="5" name="Subtitle 4"/>
          <p:cNvSpPr>
            <a:spLocks noGrp="1"/>
          </p:cNvSpPr>
          <p:nvPr>
            <p:ph type="subTitle" idx="1"/>
          </p:nvPr>
        </p:nvSpPr>
        <p:spPr/>
        <p:txBody>
          <a:bodyPr/>
          <a:lstStyle/>
          <a:p>
            <a:pPr algn="l"/>
            <a:r>
              <a:rPr lang="en-US" b="1" dirty="0" smtClean="0">
                <a:solidFill>
                  <a:schemeClr val="tx1"/>
                </a:solidFill>
              </a:rPr>
              <a:t>Prof. </a:t>
            </a:r>
            <a:r>
              <a:rPr lang="en-US" b="1" dirty="0" err="1" smtClean="0">
                <a:solidFill>
                  <a:schemeClr val="tx1"/>
                </a:solidFill>
              </a:rPr>
              <a:t>Anuradha</a:t>
            </a:r>
            <a:r>
              <a:rPr lang="en-US" b="1" dirty="0" smtClean="0">
                <a:solidFill>
                  <a:schemeClr val="tx1"/>
                </a:solidFill>
              </a:rPr>
              <a:t> Nischal</a:t>
            </a:r>
            <a:endParaRPr lang="en-IN" b="1" dirty="0">
              <a:solidFill>
                <a:schemeClr val="tx1"/>
              </a:solidFill>
            </a:endParaRPr>
          </a:p>
        </p:txBody>
      </p:sp>
      <p:pic>
        <p:nvPicPr>
          <p:cNvPr id="1026" name="Picture 2" descr="C:\Users\DR.ANU\Pictures\malaria 1.jpg"/>
          <p:cNvPicPr>
            <a:picLocks noChangeAspect="1" noChangeArrowheads="1"/>
          </p:cNvPicPr>
          <p:nvPr/>
        </p:nvPicPr>
        <p:blipFill>
          <a:blip r:embed="rId2"/>
          <a:srcRect/>
          <a:stretch>
            <a:fillRect/>
          </a:stretch>
        </p:blipFill>
        <p:spPr bwMode="auto">
          <a:xfrm>
            <a:off x="6929454" y="4071942"/>
            <a:ext cx="1524000" cy="12096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txBody>
          <a:bodyPr/>
          <a:lstStyle/>
          <a:p>
            <a:pPr algn="l"/>
            <a:r>
              <a:rPr lang="en-US" b="1" dirty="0" smtClean="0">
                <a:solidFill>
                  <a:srgbClr val="FF0000"/>
                </a:solidFill>
              </a:rPr>
              <a:t>Signs and symptoms</a:t>
            </a:r>
            <a:endParaRPr lang="en-US" b="1" dirty="0">
              <a:solidFill>
                <a:srgbClr val="FF0000"/>
              </a:solidFill>
            </a:endParaRPr>
          </a:p>
        </p:txBody>
      </p:sp>
      <p:sp>
        <p:nvSpPr>
          <p:cNvPr id="3" name="Content Placeholder 2"/>
          <p:cNvSpPr>
            <a:spLocks noGrp="1"/>
          </p:cNvSpPr>
          <p:nvPr>
            <p:ph idx="1"/>
          </p:nvPr>
        </p:nvSpPr>
        <p:spPr/>
        <p:txBody>
          <a:bodyPr/>
          <a:lstStyle/>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Initial manifestation of malaria are </a:t>
            </a:r>
            <a:r>
              <a:rPr lang="en-US" b="1" dirty="0" smtClean="0">
                <a:latin typeface="Times New Roman" pitchFamily="18" charset="0"/>
                <a:cs typeface="Times New Roman" pitchFamily="18" charset="0"/>
              </a:rPr>
              <a:t>non-specific</a:t>
            </a:r>
            <a:r>
              <a:rPr lang="en-US" dirty="0" smtClean="0">
                <a:latin typeface="Times New Roman" pitchFamily="18" charset="0"/>
                <a:cs typeface="Times New Roman" pitchFamily="18" charset="0"/>
              </a:rPr>
              <a:t> and resembles to </a:t>
            </a:r>
            <a:r>
              <a:rPr lang="en-US" b="1" dirty="0" smtClean="0">
                <a:latin typeface="Times New Roman" pitchFamily="18" charset="0"/>
                <a:cs typeface="Times New Roman" pitchFamily="18" charset="0"/>
              </a:rPr>
              <a:t>flu like symptoms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The presentation includes </a:t>
            </a:r>
            <a:r>
              <a:rPr lang="en-US" b="1" dirty="0" smtClean="0">
                <a:latin typeface="Times New Roman" pitchFamily="18" charset="0"/>
                <a:cs typeface="Times New Roman" pitchFamily="18" charset="0"/>
              </a:rPr>
              <a:t>headache, fever, shivering, arthralgia, myalgia.</a:t>
            </a:r>
          </a:p>
          <a:p>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paroxysm</a:t>
            </a:r>
            <a:r>
              <a:rPr lang="en-US" dirty="0" smtClean="0">
                <a:latin typeface="Times New Roman" pitchFamily="18" charset="0"/>
                <a:cs typeface="Times New Roman" pitchFamily="18" charset="0"/>
              </a:rPr>
              <a:t> which includes </a:t>
            </a:r>
            <a:r>
              <a:rPr lang="en-US" b="1" dirty="0" smtClean="0">
                <a:solidFill>
                  <a:srgbClr val="FF0000"/>
                </a:solidFill>
                <a:latin typeface="Times New Roman" pitchFamily="18" charset="0"/>
                <a:cs typeface="Times New Roman" pitchFamily="18" charset="0"/>
              </a:rPr>
              <a:t>fever spikes, </a:t>
            </a:r>
            <a:r>
              <a:rPr lang="en-US" b="1" dirty="0" smtClean="0">
                <a:latin typeface="Times New Roman" pitchFamily="18" charset="0"/>
                <a:cs typeface="Times New Roman" pitchFamily="18" charset="0"/>
              </a:rPr>
              <a:t>chills</a:t>
            </a:r>
            <a:r>
              <a:rPr lang="en-US" dirty="0" smtClean="0">
                <a:latin typeface="Times New Roman" pitchFamily="18" charset="0"/>
                <a:cs typeface="Times New Roman" pitchFamily="18" charset="0"/>
              </a:rPr>
              <a:t> and </a:t>
            </a:r>
            <a:r>
              <a:rPr lang="en-US" b="1" dirty="0" smtClean="0">
                <a:latin typeface="Times New Roman" pitchFamily="18" charset="0"/>
                <a:cs typeface="Times New Roman" pitchFamily="18" charset="0"/>
              </a:rPr>
              <a:t>rigors</a:t>
            </a:r>
            <a:r>
              <a:rPr lang="en-US" dirty="0" smtClean="0">
                <a:latin typeface="Times New Roman" pitchFamily="18" charset="0"/>
                <a:cs typeface="Times New Roman" pitchFamily="18" charset="0"/>
              </a:rPr>
              <a:t>  are classical for malaria</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IN" b="1" dirty="0"/>
          </a:p>
        </p:txBody>
      </p:sp>
      <p:sp>
        <p:nvSpPr>
          <p:cNvPr id="3" name="Content Placeholder 2"/>
          <p:cNvSpPr>
            <a:spLocks noGrp="1"/>
          </p:cNvSpPr>
          <p:nvPr>
            <p:ph idx="1"/>
          </p:nvPr>
        </p:nvSpPr>
        <p:spPr/>
        <p:txBody>
          <a:bodyPr/>
          <a:lstStyle/>
          <a:p>
            <a:pPr>
              <a:buNone/>
            </a:pPr>
            <a:r>
              <a:rPr lang="en-US" b="1" dirty="0" smtClean="0">
                <a:solidFill>
                  <a:srgbClr val="FF0000"/>
                </a:solidFill>
              </a:rPr>
              <a:t>Uncomplicated malaria</a:t>
            </a:r>
          </a:p>
          <a:p>
            <a:r>
              <a:rPr lang="en-US" b="1" dirty="0" smtClean="0">
                <a:solidFill>
                  <a:srgbClr val="0000CC"/>
                </a:solidFill>
              </a:rPr>
              <a:t>Viva/</a:t>
            </a:r>
            <a:r>
              <a:rPr lang="en-US" b="1" dirty="0" err="1" smtClean="0">
                <a:solidFill>
                  <a:srgbClr val="0000CC"/>
                </a:solidFill>
              </a:rPr>
              <a:t>Ovale</a:t>
            </a:r>
            <a:r>
              <a:rPr lang="en-US" b="1" dirty="0" smtClean="0">
                <a:solidFill>
                  <a:srgbClr val="0000CC"/>
                </a:solidFill>
              </a:rPr>
              <a:t>/</a:t>
            </a:r>
            <a:r>
              <a:rPr lang="en-US" b="1" dirty="0" err="1" smtClean="0">
                <a:solidFill>
                  <a:srgbClr val="0000CC"/>
                </a:solidFill>
              </a:rPr>
              <a:t>Malariae</a:t>
            </a:r>
            <a:endParaRPr lang="en-US" b="1" dirty="0" smtClean="0">
              <a:solidFill>
                <a:srgbClr val="0000CC"/>
              </a:solidFill>
            </a:endParaRPr>
          </a:p>
          <a:p>
            <a:r>
              <a:rPr lang="en-US" b="1" dirty="0" smtClean="0"/>
              <a:t>CQ + </a:t>
            </a:r>
            <a:r>
              <a:rPr lang="en-US" b="1" dirty="0" err="1" smtClean="0"/>
              <a:t>Primaquine</a:t>
            </a:r>
            <a:r>
              <a:rPr lang="en-US" b="1" dirty="0" smtClean="0"/>
              <a:t> (</a:t>
            </a:r>
            <a:r>
              <a:rPr lang="en-US" dirty="0" err="1" smtClean="0"/>
              <a:t>hypnozoites</a:t>
            </a:r>
            <a:r>
              <a:rPr lang="en-US" b="1" dirty="0" smtClean="0"/>
              <a:t>)</a:t>
            </a:r>
          </a:p>
          <a:p>
            <a:r>
              <a:rPr lang="en-US" b="1" dirty="0" smtClean="0"/>
              <a:t>Quinine + Doxy/</a:t>
            </a:r>
            <a:r>
              <a:rPr lang="en-US" b="1" dirty="0" err="1" smtClean="0"/>
              <a:t>Clinda</a:t>
            </a:r>
            <a:r>
              <a:rPr lang="en-US" b="1" dirty="0" smtClean="0"/>
              <a:t> + </a:t>
            </a:r>
            <a:r>
              <a:rPr lang="en-US" b="1" dirty="0" err="1" smtClean="0"/>
              <a:t>Primaquine</a:t>
            </a:r>
            <a:r>
              <a:rPr lang="en-US" b="1" dirty="0" smtClean="0"/>
              <a:t> (2</a:t>
            </a:r>
            <a:r>
              <a:rPr lang="en-US" b="1" baseline="30000" dirty="0" smtClean="0"/>
              <a:t>nd</a:t>
            </a:r>
            <a:r>
              <a:rPr lang="en-US" b="1" dirty="0" smtClean="0"/>
              <a:t> line)</a:t>
            </a:r>
          </a:p>
          <a:p>
            <a:pPr>
              <a:buNone/>
            </a:pPr>
            <a:r>
              <a:rPr lang="en-US" b="1" dirty="0" smtClean="0"/>
              <a:t>	Or,</a:t>
            </a:r>
          </a:p>
          <a:p>
            <a:r>
              <a:rPr lang="en-US" b="1" dirty="0" smtClean="0"/>
              <a:t>ACT + </a:t>
            </a:r>
            <a:r>
              <a:rPr lang="en-US" b="1" dirty="0" err="1" smtClean="0"/>
              <a:t>Primaquine</a:t>
            </a:r>
            <a:endParaRPr lang="en-US" b="1" dirty="0" smtClean="0"/>
          </a:p>
          <a:p>
            <a:endParaRPr lang="en-IN" b="1"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642918"/>
            <a:ext cx="8715436" cy="5483245"/>
          </a:xfrm>
        </p:spPr>
        <p:txBody>
          <a:bodyPr>
            <a:normAutofit/>
          </a:bodyPr>
          <a:lstStyle/>
          <a:p>
            <a:pPr>
              <a:buNone/>
            </a:pPr>
            <a:r>
              <a:rPr lang="en-US" b="1" dirty="0" err="1" smtClean="0">
                <a:solidFill>
                  <a:srgbClr val="0000CC"/>
                </a:solidFill>
              </a:rPr>
              <a:t>Falciparum</a:t>
            </a:r>
            <a:endParaRPr lang="en-US" b="1" dirty="0" smtClean="0">
              <a:solidFill>
                <a:srgbClr val="0000CC"/>
              </a:solidFill>
            </a:endParaRPr>
          </a:p>
          <a:p>
            <a:pPr>
              <a:buNone/>
            </a:pPr>
            <a:r>
              <a:rPr lang="en-US" b="1" dirty="0" err="1" smtClean="0">
                <a:solidFill>
                  <a:srgbClr val="C11500"/>
                </a:solidFill>
              </a:rPr>
              <a:t>Cq</a:t>
            </a:r>
            <a:r>
              <a:rPr lang="en-US" b="1" dirty="0" smtClean="0">
                <a:solidFill>
                  <a:srgbClr val="C11500"/>
                </a:solidFill>
              </a:rPr>
              <a:t> Sensitive FM</a:t>
            </a:r>
          </a:p>
          <a:p>
            <a:r>
              <a:rPr lang="en-US" b="1" dirty="0" smtClean="0"/>
              <a:t>CQ + </a:t>
            </a:r>
            <a:r>
              <a:rPr lang="en-US" b="1" dirty="0" err="1" smtClean="0"/>
              <a:t>Primaquine</a:t>
            </a:r>
            <a:r>
              <a:rPr lang="en-US" b="1" dirty="0" smtClean="0"/>
              <a:t>(G)</a:t>
            </a:r>
          </a:p>
          <a:p>
            <a:pPr>
              <a:buNone/>
            </a:pPr>
            <a:r>
              <a:rPr lang="en-US" b="1" dirty="0" err="1" smtClean="0">
                <a:solidFill>
                  <a:srgbClr val="C11500"/>
                </a:solidFill>
              </a:rPr>
              <a:t>Cq</a:t>
            </a:r>
            <a:r>
              <a:rPr lang="en-US" b="1" dirty="0" smtClean="0">
                <a:solidFill>
                  <a:srgbClr val="C11500"/>
                </a:solidFill>
              </a:rPr>
              <a:t> Resistant FM</a:t>
            </a:r>
          </a:p>
          <a:p>
            <a:r>
              <a:rPr lang="en-US" b="1" dirty="0" smtClean="0"/>
              <a:t>Artesunate + SP</a:t>
            </a:r>
          </a:p>
          <a:p>
            <a:r>
              <a:rPr lang="en-US" b="1" dirty="0" smtClean="0"/>
              <a:t>Artesunate + </a:t>
            </a:r>
            <a:r>
              <a:rPr lang="en-US" b="1" dirty="0" err="1" smtClean="0"/>
              <a:t>Mefloquine</a:t>
            </a:r>
            <a:endParaRPr lang="en-US" b="1" dirty="0" smtClean="0"/>
          </a:p>
          <a:p>
            <a:r>
              <a:rPr lang="en-US" b="1" dirty="0" err="1" smtClean="0"/>
              <a:t>Artemether</a:t>
            </a:r>
            <a:r>
              <a:rPr lang="en-US" b="1" dirty="0" smtClean="0"/>
              <a:t> + </a:t>
            </a:r>
            <a:r>
              <a:rPr lang="en-US" b="1" dirty="0" err="1" smtClean="0"/>
              <a:t>Lumefantrine</a:t>
            </a:r>
            <a:endParaRPr lang="en-US" b="1" dirty="0" smtClean="0"/>
          </a:p>
          <a:p>
            <a:r>
              <a:rPr lang="en-US" b="1" dirty="0" err="1" smtClean="0"/>
              <a:t>Arterolane</a:t>
            </a:r>
            <a:r>
              <a:rPr lang="en-US" b="1" dirty="0" smtClean="0"/>
              <a:t> + Piperaquine</a:t>
            </a:r>
          </a:p>
          <a:p>
            <a:r>
              <a:rPr lang="en-US" b="1" dirty="0" smtClean="0"/>
              <a:t>Quinine + Doxy/</a:t>
            </a:r>
            <a:r>
              <a:rPr lang="en-US" b="1" dirty="0" err="1" smtClean="0"/>
              <a:t>Clinda</a:t>
            </a:r>
            <a:endParaRPr lang="en-US" b="1" dirty="0" smtClean="0"/>
          </a:p>
          <a:p>
            <a:endParaRPr lang="en-US" b="1" dirty="0" smtClean="0"/>
          </a:p>
          <a:p>
            <a:endParaRPr lang="en-US" b="1" dirty="0" smtClean="0">
              <a:solidFill>
                <a:srgbClr val="00B050"/>
              </a:solidFill>
            </a:endParaRPr>
          </a:p>
          <a:p>
            <a:endParaRPr lang="en-US" b="1" dirty="0" smtClean="0"/>
          </a:p>
          <a:p>
            <a:endParaRPr lang="en-US" b="1" dirty="0" smtClean="0"/>
          </a:p>
          <a:p>
            <a:endParaRPr lang="en-US" dirty="0" smtClean="0"/>
          </a:p>
          <a:p>
            <a:endParaRPr lang="en-IN"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smtClean="0">
                <a:solidFill>
                  <a:srgbClr val="FF0000"/>
                </a:solidFill>
              </a:rPr>
              <a:t>Uncomplicated &amp; Severe </a:t>
            </a:r>
            <a:r>
              <a:rPr lang="en-US" b="1" dirty="0" err="1" smtClean="0">
                <a:solidFill>
                  <a:srgbClr val="FF0000"/>
                </a:solidFill>
              </a:rPr>
              <a:t>Falciparum</a:t>
            </a:r>
            <a:r>
              <a:rPr lang="en-US" b="1" dirty="0" smtClean="0">
                <a:solidFill>
                  <a:srgbClr val="FF0000"/>
                </a:solidFill>
              </a:rPr>
              <a:t> malaria</a:t>
            </a:r>
          </a:p>
          <a:p>
            <a:r>
              <a:rPr lang="en-US" b="1" dirty="0" smtClean="0"/>
              <a:t>Artesunate </a:t>
            </a:r>
            <a:endParaRPr lang="en-US" dirty="0" smtClean="0"/>
          </a:p>
          <a:p>
            <a:r>
              <a:rPr lang="en-US" b="1" dirty="0" err="1" smtClean="0"/>
              <a:t>Artemether</a:t>
            </a:r>
            <a:endParaRPr lang="en-US" b="1" dirty="0" smtClean="0"/>
          </a:p>
          <a:p>
            <a:r>
              <a:rPr lang="en-US" b="1" dirty="0" err="1" smtClean="0"/>
              <a:t>Arteether</a:t>
            </a:r>
            <a:endParaRPr lang="en-US" b="1" dirty="0" smtClean="0"/>
          </a:p>
          <a:p>
            <a:r>
              <a:rPr lang="en-US" b="1" dirty="0" smtClean="0"/>
              <a:t>Quinine </a:t>
            </a:r>
            <a:endParaRPr lang="en-IN" b="1"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endParaRPr lang="en-US" sz="4800" b="1" dirty="0" smtClean="0"/>
          </a:p>
          <a:p>
            <a:r>
              <a:rPr lang="en-US" sz="4800" b="1" dirty="0" smtClean="0"/>
              <a:t>Thank You</a:t>
            </a:r>
            <a:endParaRPr lang="en-IN" sz="4800" b="1" dirty="0"/>
          </a:p>
        </p:txBody>
      </p:sp>
      <p:pic>
        <p:nvPicPr>
          <p:cNvPr id="5" name="Picture 2" descr="C:\Users\DR.ANU\Pictures\download (1).jpg"/>
          <p:cNvPicPr>
            <a:picLocks noChangeAspect="1" noChangeArrowheads="1"/>
          </p:cNvPicPr>
          <p:nvPr/>
        </p:nvPicPr>
        <p:blipFill>
          <a:blip r:embed="rId2"/>
          <a:srcRect/>
          <a:stretch>
            <a:fillRect/>
          </a:stretch>
        </p:blipFill>
        <p:spPr bwMode="auto">
          <a:xfrm>
            <a:off x="4786314" y="3286124"/>
            <a:ext cx="2466975" cy="1847850"/>
          </a:xfrm>
          <a:prstGeom prst="rect">
            <a:avLst/>
          </a:prstGeom>
          <a:noFill/>
        </p:spPr>
      </p:pic>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PHARMACOKINETICS OF CHLOROQUINE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latin typeface="Times New Roman" pitchFamily="18" charset="0"/>
                <a:cs typeface="Times New Roman" pitchFamily="18" charset="0"/>
              </a:rPr>
              <a:t>Chloroquine</a:t>
            </a:r>
            <a:r>
              <a:rPr lang="en-US" dirty="0" smtClean="0">
                <a:latin typeface="Times New Roman" pitchFamily="18" charset="0"/>
                <a:cs typeface="Times New Roman" pitchFamily="18" charset="0"/>
              </a:rPr>
              <a:t> is well absorbed on oral administration from GIT while absorption from </a:t>
            </a:r>
            <a:r>
              <a:rPr lang="en-US" dirty="0" err="1" smtClean="0">
                <a:latin typeface="Times New Roman" pitchFamily="18" charset="0"/>
                <a:cs typeface="Times New Roman" pitchFamily="18" charset="0"/>
              </a:rPr>
              <a:t>i.m</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s.c</a:t>
            </a:r>
            <a:r>
              <a:rPr lang="en-US" dirty="0" smtClean="0">
                <a:latin typeface="Times New Roman" pitchFamily="18" charset="0"/>
                <a:cs typeface="Times New Roman" pitchFamily="18" charset="0"/>
              </a:rPr>
              <a:t> route is rapid.</a:t>
            </a:r>
          </a:p>
          <a:p>
            <a:r>
              <a:rPr lang="en-US" dirty="0" smtClean="0">
                <a:latin typeface="Times New Roman" pitchFamily="18" charset="0"/>
                <a:cs typeface="Times New Roman" pitchFamily="18" charset="0"/>
              </a:rPr>
              <a:t>After absorption it is widely distributed and gets concentrated in various tissues like spleen, kidney, lungs and melanin containing cells. </a:t>
            </a:r>
          </a:p>
          <a:p>
            <a:r>
              <a:rPr lang="en-US" dirty="0" smtClean="0">
                <a:latin typeface="Times New Roman" pitchFamily="18" charset="0"/>
                <a:cs typeface="Times New Roman" pitchFamily="18" charset="0"/>
              </a:rPr>
              <a:t>Its apparent volume of distribution is 13000 </a:t>
            </a:r>
            <a:r>
              <a:rPr lang="en-US" dirty="0" err="1" smtClean="0">
                <a:latin typeface="Times New Roman" pitchFamily="18" charset="0"/>
                <a:cs typeface="Times New Roman" pitchFamily="18" charset="0"/>
              </a:rPr>
              <a:t>litres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Its t1/2 gets prolonged </a:t>
            </a:r>
            <a:r>
              <a:rPr lang="en-US" dirty="0" err="1" smtClean="0">
                <a:latin typeface="Times New Roman" pitchFamily="18" charset="0"/>
                <a:cs typeface="Times New Roman" pitchFamily="18" charset="0"/>
              </a:rPr>
              <a:t>upto</a:t>
            </a:r>
            <a:r>
              <a:rPr lang="en-US" dirty="0" smtClean="0">
                <a:latin typeface="Times New Roman" pitchFamily="18" charset="0"/>
                <a:cs typeface="Times New Roman" pitchFamily="18" charset="0"/>
              </a:rPr>
              <a:t> 214 hours </a:t>
            </a:r>
            <a:endParaRPr lang="en-US" dirty="0">
              <a:latin typeface="Times New Roman" pitchFamily="18" charset="0"/>
              <a:cs typeface="Times New Roman" pitchFamily="18" charset="0"/>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latin typeface="Times New Roman" pitchFamily="18" charset="0"/>
                <a:cs typeface="Times New Roman" pitchFamily="18" charset="0"/>
              </a:rPr>
              <a:t>Due to wide distribution in various tissues and extensive binding and long plasma half life the high initial dose or loading dose is required so as to achieve the therapeutic concentration in plasma and early steady state concentration.</a:t>
            </a:r>
          </a:p>
          <a:p>
            <a:r>
              <a:rPr lang="en-US" dirty="0" smtClean="0">
                <a:latin typeface="Times New Roman" pitchFamily="18" charset="0"/>
                <a:cs typeface="Times New Roman" pitchFamily="18" charset="0"/>
              </a:rPr>
              <a:t>60% of drug is plasma protein bound</a:t>
            </a:r>
          </a:p>
          <a:p>
            <a:r>
              <a:rPr lang="en-US" dirty="0" smtClean="0">
                <a:latin typeface="Times New Roman" pitchFamily="18" charset="0"/>
                <a:cs typeface="Times New Roman" pitchFamily="18" charset="0"/>
              </a:rPr>
              <a:t>During metabolism it gets converted to </a:t>
            </a:r>
            <a:r>
              <a:rPr lang="en-US" dirty="0" err="1" smtClean="0">
                <a:latin typeface="Times New Roman" pitchFamily="18" charset="0"/>
                <a:cs typeface="Times New Roman" pitchFamily="18" charset="0"/>
              </a:rPr>
              <a:t>desethylchloroquine</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bisdesethylchloroquine</a:t>
            </a:r>
            <a:r>
              <a:rPr lang="en-US" dirty="0" smtClean="0">
                <a:latin typeface="Times New Roman" pitchFamily="18" charset="0"/>
                <a:cs typeface="Times New Roman" pitchFamily="18" charset="0"/>
              </a:rPr>
              <a:t> by </a:t>
            </a:r>
            <a:r>
              <a:rPr lang="en-US" dirty="0" err="1" smtClean="0">
                <a:latin typeface="Times New Roman" pitchFamily="18" charset="0"/>
                <a:cs typeface="Times New Roman" pitchFamily="18" charset="0"/>
              </a:rPr>
              <a:t>cytochrome</a:t>
            </a:r>
            <a:r>
              <a:rPr lang="en-US" dirty="0" smtClean="0">
                <a:latin typeface="Times New Roman" pitchFamily="18" charset="0"/>
                <a:cs typeface="Times New Roman" pitchFamily="18" charset="0"/>
              </a:rPr>
              <a:t> P- 450 in liver.</a:t>
            </a:r>
          </a:p>
          <a:p>
            <a:r>
              <a:rPr lang="en-US" dirty="0" smtClean="0">
                <a:latin typeface="Times New Roman" pitchFamily="18" charset="0"/>
                <a:cs typeface="Times New Roman" pitchFamily="18" charset="0"/>
              </a:rPr>
              <a:t>The systemic elimination of </a:t>
            </a:r>
            <a:r>
              <a:rPr lang="en-US" dirty="0" err="1" smtClean="0">
                <a:latin typeface="Times New Roman" pitchFamily="18" charset="0"/>
                <a:cs typeface="Times New Roman" pitchFamily="18" charset="0"/>
              </a:rPr>
              <a:t>chloroquine</a:t>
            </a:r>
            <a:r>
              <a:rPr lang="en-US" dirty="0" smtClean="0">
                <a:latin typeface="Times New Roman" pitchFamily="18" charset="0"/>
                <a:cs typeface="Times New Roman" pitchFamily="18" charset="0"/>
              </a:rPr>
              <a:t> is 50% and the remaining 50% is </a:t>
            </a:r>
            <a:r>
              <a:rPr lang="en-US" dirty="0" err="1" smtClean="0">
                <a:latin typeface="Times New Roman" pitchFamily="18" charset="0"/>
                <a:cs typeface="Times New Roman" pitchFamily="18" charset="0"/>
              </a:rPr>
              <a:t>elminated</a:t>
            </a:r>
            <a:r>
              <a:rPr lang="en-US" dirty="0" smtClean="0">
                <a:latin typeface="Times New Roman" pitchFamily="18" charset="0"/>
                <a:cs typeface="Times New Roman" pitchFamily="18" charset="0"/>
              </a:rPr>
              <a:t> by renal route.    </a:t>
            </a:r>
            <a:endParaRPr lang="en-US" dirty="0">
              <a:latin typeface="Times New Roman" pitchFamily="18" charset="0"/>
              <a:cs typeface="Times New Roman" pitchFamily="18"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When </a:t>
            </a:r>
            <a:r>
              <a:rPr lang="en-US" dirty="0" err="1" smtClean="0">
                <a:latin typeface="Times New Roman" pitchFamily="18" charset="0"/>
                <a:cs typeface="Times New Roman" pitchFamily="18" charset="0"/>
              </a:rPr>
              <a:t>chloroquine</a:t>
            </a:r>
            <a:r>
              <a:rPr lang="en-US" dirty="0" smtClean="0">
                <a:latin typeface="Times New Roman" pitchFamily="18" charset="0"/>
                <a:cs typeface="Times New Roman" pitchFamily="18" charset="0"/>
              </a:rPr>
              <a:t> is administered by the </a:t>
            </a:r>
            <a:r>
              <a:rPr lang="en-US" dirty="0" err="1" smtClean="0">
                <a:latin typeface="Times New Roman" pitchFamily="18" charset="0"/>
                <a:cs typeface="Times New Roman" pitchFamily="18" charset="0"/>
              </a:rPr>
              <a:t>parentral</a:t>
            </a:r>
            <a:r>
              <a:rPr lang="en-US" dirty="0" smtClean="0">
                <a:latin typeface="Times New Roman" pitchFamily="18" charset="0"/>
                <a:cs typeface="Times New Roman" pitchFamily="18" charset="0"/>
              </a:rPr>
              <a:t> route, its entry is rapid and removal is slow and this may lead to toxic concentration which may prove fatal. Therefore to prevent this problem whenever </a:t>
            </a:r>
            <a:r>
              <a:rPr lang="en-US" dirty="0" err="1" smtClean="0">
                <a:latin typeface="Times New Roman" pitchFamily="18" charset="0"/>
                <a:cs typeface="Times New Roman" pitchFamily="18" charset="0"/>
              </a:rPr>
              <a:t>chloroquine</a:t>
            </a:r>
            <a:r>
              <a:rPr lang="en-US" dirty="0" smtClean="0">
                <a:latin typeface="Times New Roman" pitchFamily="18" charset="0"/>
                <a:cs typeface="Times New Roman" pitchFamily="18" charset="0"/>
              </a:rPr>
              <a:t> has to be administered by </a:t>
            </a:r>
            <a:r>
              <a:rPr lang="en-US" dirty="0" err="1" smtClean="0">
                <a:latin typeface="Times New Roman" pitchFamily="18" charset="0"/>
                <a:cs typeface="Times New Roman" pitchFamily="18" charset="0"/>
              </a:rPr>
              <a:t>parentral</a:t>
            </a:r>
            <a:r>
              <a:rPr lang="en-US" dirty="0" smtClean="0">
                <a:latin typeface="Times New Roman" pitchFamily="18" charset="0"/>
                <a:cs typeface="Times New Roman" pitchFamily="18" charset="0"/>
              </a:rPr>
              <a:t> route it </a:t>
            </a:r>
            <a:r>
              <a:rPr lang="en-US" dirty="0" err="1" smtClean="0">
                <a:latin typeface="Times New Roman" pitchFamily="18" charset="0"/>
                <a:cs typeface="Times New Roman" pitchFamily="18" charset="0"/>
              </a:rPr>
              <a:t>sholud</a:t>
            </a:r>
            <a:r>
              <a:rPr lang="en-US" dirty="0" smtClean="0">
                <a:latin typeface="Times New Roman" pitchFamily="18" charset="0"/>
                <a:cs typeface="Times New Roman" pitchFamily="18" charset="0"/>
              </a:rPr>
              <a:t> be given as :</a:t>
            </a:r>
          </a:p>
          <a:p>
            <a:r>
              <a:rPr lang="en-US" dirty="0" err="1" smtClean="0">
                <a:latin typeface="Times New Roman" pitchFamily="18" charset="0"/>
                <a:cs typeface="Times New Roman" pitchFamily="18" charset="0"/>
              </a:rPr>
              <a:t>i.v</a:t>
            </a:r>
            <a:r>
              <a:rPr lang="en-US" dirty="0" smtClean="0">
                <a:latin typeface="Times New Roman" pitchFamily="18" charset="0"/>
                <a:cs typeface="Times New Roman" pitchFamily="18" charset="0"/>
              </a:rPr>
              <a:t> route- slow infusion; </a:t>
            </a:r>
            <a:r>
              <a:rPr lang="en-US" dirty="0" err="1" smtClean="0">
                <a:latin typeface="Times New Roman" pitchFamily="18" charset="0"/>
                <a:cs typeface="Times New Roman" pitchFamily="18" charset="0"/>
              </a:rPr>
              <a:t>s.c</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i.m</a:t>
            </a:r>
            <a:r>
              <a:rPr lang="en-US" dirty="0" smtClean="0">
                <a:latin typeface="Times New Roman" pitchFamily="18" charset="0"/>
                <a:cs typeface="Times New Roman" pitchFamily="18" charset="0"/>
              </a:rPr>
              <a:t> – small divided doses</a:t>
            </a:r>
            <a:endParaRPr lang="en-US" dirty="0">
              <a:latin typeface="Times New Roman" pitchFamily="18" charset="0"/>
              <a:cs typeface="Times New Roman" pitchFamily="18"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Oral route is safer as the absorption and distribution correlates closely.</a:t>
            </a:r>
          </a:p>
          <a:p>
            <a:r>
              <a:rPr lang="en-US" dirty="0" smtClean="0">
                <a:latin typeface="Times New Roman" pitchFamily="18" charset="0"/>
                <a:cs typeface="Times New Roman" pitchFamily="18" charset="0"/>
              </a:rPr>
              <a:t>The peak plasma concentration is achieved in 3-5 hours after oral administration.</a:t>
            </a:r>
            <a:endParaRPr lang="en-US" dirty="0">
              <a:latin typeface="Times New Roman" pitchFamily="18" charset="0"/>
              <a:cs typeface="Times New Roman" pitchFamily="18" charset="0"/>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PHARMACOKINECTICS</a:t>
            </a:r>
            <a:endParaRPr lang="en-US" b="1" dirty="0"/>
          </a:p>
        </p:txBody>
      </p:sp>
      <p:sp>
        <p:nvSpPr>
          <p:cNvPr id="3" name="Subtitle 2"/>
          <p:cNvSpPr>
            <a:spLocks noGrp="1"/>
          </p:cNvSpPr>
          <p:nvPr>
            <p:ph type="subTitle" idx="1"/>
          </p:nvPr>
        </p:nvSpPr>
        <p:spPr/>
        <p:txBody>
          <a:bodyPr/>
          <a:lstStyle/>
          <a:p>
            <a:r>
              <a:rPr lang="en-US" b="1" dirty="0" err="1" smtClean="0">
                <a:solidFill>
                  <a:schemeClr val="tx1"/>
                </a:solidFill>
              </a:rPr>
              <a:t>unnati</a:t>
            </a:r>
            <a:endParaRPr lang="en-US" b="1"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dirty="0" smtClean="0">
                <a:latin typeface="Times New Roman" pitchFamily="18" charset="0"/>
                <a:cs typeface="Times New Roman" pitchFamily="18" charset="0"/>
              </a:rPr>
              <a:t>    The typical </a:t>
            </a:r>
            <a:r>
              <a:rPr lang="en-US" b="1" dirty="0" smtClean="0">
                <a:latin typeface="Times New Roman" pitchFamily="18" charset="0"/>
                <a:cs typeface="Times New Roman" pitchFamily="18" charset="0"/>
              </a:rPr>
              <a:t>paroxysmal attack </a:t>
            </a:r>
            <a:r>
              <a:rPr lang="en-US" dirty="0" smtClean="0">
                <a:latin typeface="Times New Roman" pitchFamily="18" charset="0"/>
                <a:cs typeface="Times New Roman" pitchFamily="18" charset="0"/>
              </a:rPr>
              <a:t>comprises of three distinct stages:</a:t>
            </a:r>
          </a:p>
          <a:p>
            <a:pPr>
              <a:buNone/>
            </a:pPr>
            <a:r>
              <a:rPr lang="en-US" dirty="0" smtClean="0">
                <a:latin typeface="Times New Roman" pitchFamily="18" charset="0"/>
                <a:cs typeface="Times New Roman" pitchFamily="18" charset="0"/>
              </a:rPr>
              <a:t>    a) </a:t>
            </a:r>
            <a:r>
              <a:rPr lang="en-US" b="1" u="sng" dirty="0" smtClean="0">
                <a:latin typeface="Times New Roman" pitchFamily="18" charset="0"/>
                <a:cs typeface="Times New Roman" pitchFamily="18" charset="0"/>
              </a:rPr>
              <a:t>Cold</a:t>
            </a:r>
            <a:r>
              <a:rPr lang="en-US" u="sng"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stage-</a:t>
            </a:r>
            <a:r>
              <a:rPr lang="en-US" u="sn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onset is with lassitude, headache, nausea and chilly sensation followed by rigors. The stage lasts for ¼ - 1 hour </a:t>
            </a:r>
          </a:p>
          <a:p>
            <a:pPr>
              <a:buNone/>
            </a:pPr>
            <a:endParaRPr lang="en-US" dirty="0" smtClean="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b) </a:t>
            </a:r>
            <a:r>
              <a:rPr lang="en-US" b="1" u="sng" dirty="0" smtClean="0">
                <a:latin typeface="Times New Roman" pitchFamily="18" charset="0"/>
                <a:cs typeface="Times New Roman" pitchFamily="18" charset="0"/>
              </a:rPr>
              <a:t>Hot</a:t>
            </a:r>
            <a:r>
              <a:rPr lang="en-US" u="sng"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stage-</a:t>
            </a:r>
            <a:r>
              <a:rPr lang="en-US" u="sn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 patient feels burning hot, the skin is hot and dry to touch. Headache is intense. Pulse rate is high. The stage lasts for 2-6 hours</a:t>
            </a:r>
          </a:p>
          <a:p>
            <a:pPr>
              <a:buNone/>
            </a:pPr>
            <a:endParaRPr lang="en-US" dirty="0" smtClean="0">
              <a:latin typeface="Times New Roman" pitchFamily="18" charset="0"/>
              <a:cs typeface="Times New Roman" pitchFamily="18" charset="0"/>
            </a:endParaRPr>
          </a:p>
          <a:p>
            <a:pPr>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a:t>
            </a:r>
            <a:r>
              <a:rPr lang="en-US" u="sng"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Sweating</a:t>
            </a:r>
            <a:r>
              <a:rPr lang="en-US" u="sng"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stage-</a:t>
            </a:r>
            <a:r>
              <a:rPr lang="en-US" u="sn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Fever comes down with profuse sweating. The pulse rate gets slower, patient feels relieved. The stage lasts  2-4 hours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Chloroquine is well absorbed on oral administration from GIT and absorption on i.m. or s.c. administration is rapid .</a:t>
            </a:r>
          </a:p>
          <a:p>
            <a:r>
              <a:rPr lang="en-US" sz="2800" dirty="0" smtClean="0"/>
              <a:t>Chloroquine after absorption is widely distributed and concentration in various tissues like liver, spleen, kidney, lung and melanin. Distribution also occur in brain and spinal cord </a:t>
            </a:r>
          </a:p>
          <a:p>
            <a:r>
              <a:rPr lang="en-US" sz="2800" dirty="0" smtClean="0"/>
              <a:t>Thus , it has large apparent volume of distribution which is about 13000 liters in an adult.</a:t>
            </a:r>
            <a:endParaRPr lang="en-US" sz="2800"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smtClean="0"/>
              <a:t>Chloroquine T1/2 is also prolonged about 214 h. Due to wide distribution in various tissues and extensive binding and long plasma half life the high initial dose or loading dose is required so as to achieve the therapeutic concentration in plasma and early steady state concentration.  </a:t>
            </a:r>
            <a:endParaRPr lang="en-US" sz="2800"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800" dirty="0" smtClean="0"/>
              <a:t>About 60% of the drug is bound to plasma proteins .</a:t>
            </a:r>
          </a:p>
          <a:p>
            <a:r>
              <a:rPr lang="en-US" sz="2800" dirty="0" smtClean="0"/>
              <a:t>During metabolism chloroquine is converted into two active metabolites which are desethylchoroquine and bisdesethylchoroquine by cytochrome P-450 in liver . </a:t>
            </a:r>
          </a:p>
          <a:p>
            <a:r>
              <a:rPr lang="en-US" sz="2800" dirty="0" smtClean="0"/>
              <a:t>The systemic elimination of chloroquine is about 50% and remaining amount is eliminated by the renal route . By renal route 50% of chloroquine is excreted unchanged while 25% as metabolite and remaining in unchanged form .</a:t>
            </a:r>
            <a:endParaRPr lang="en-US" sz="2800"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when chloroquine is administered by the parenteral route, its entry is rapid and removal is slow and this may lead to toxic concentration which may prove fatal. Therefore , to prevent this problem whenever chloroquine has to be administered by parenteral route it should be given as follows.</a:t>
            </a:r>
          </a:p>
          <a:p>
            <a:pPr>
              <a:buNone/>
            </a:pPr>
            <a:r>
              <a:rPr lang="en-US" sz="2800" dirty="0" smtClean="0"/>
              <a:t>     </a:t>
            </a:r>
            <a:r>
              <a:rPr lang="en-US" sz="2800" dirty="0" smtClean="0">
                <a:solidFill>
                  <a:srgbClr val="FF0000"/>
                </a:solidFill>
              </a:rPr>
              <a:t>I.V route – slow infusion ; </a:t>
            </a:r>
          </a:p>
          <a:p>
            <a:pPr>
              <a:buNone/>
            </a:pPr>
            <a:r>
              <a:rPr lang="en-US" sz="2800" dirty="0" smtClean="0">
                <a:solidFill>
                  <a:srgbClr val="FF0000"/>
                </a:solidFill>
              </a:rPr>
              <a:t>     S.C/ I.M – small divided doses.</a:t>
            </a:r>
            <a:endParaRPr lang="en-US" sz="2800" dirty="0">
              <a:solidFill>
                <a:srgbClr val="FF0000"/>
              </a:solidFill>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Oral route is safer as the absorption and distribution correlated closely. The peak concentration is achieved in 3-5 hours after oral administration ..</a:t>
            </a:r>
          </a:p>
          <a:p>
            <a:r>
              <a:rPr lang="en-US" sz="2800" dirty="0" smtClean="0"/>
              <a:t>As the concentration of drug falls the elimination becomes slower and the half life is increased from few days to few weeks. The terminal half life is about </a:t>
            </a:r>
            <a:r>
              <a:rPr lang="en-US" sz="2800" smtClean="0"/>
              <a:t>30-60 hours.</a:t>
            </a:r>
            <a:endParaRPr lang="en-US"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latin typeface="Times New Roman" pitchFamily="18" charset="0"/>
                <a:cs typeface="Times New Roman" pitchFamily="18" charset="0"/>
              </a:rPr>
              <a:t>These paroxysms have </a:t>
            </a:r>
            <a:r>
              <a:rPr lang="en-US" b="1" dirty="0" smtClean="0">
                <a:latin typeface="Times New Roman" pitchFamily="18" charset="0"/>
                <a:cs typeface="Times New Roman" pitchFamily="18" charset="0"/>
              </a:rPr>
              <a:t>different frequencies </a:t>
            </a:r>
            <a:r>
              <a:rPr lang="en-US" dirty="0" smtClean="0">
                <a:latin typeface="Times New Roman" pitchFamily="18" charset="0"/>
                <a:cs typeface="Times New Roman" pitchFamily="18" charset="0"/>
              </a:rPr>
              <a:t>in different species of malarial parasites</a:t>
            </a:r>
          </a:p>
          <a:p>
            <a:r>
              <a:rPr lang="en-US" dirty="0" smtClean="0">
                <a:latin typeface="Times New Roman" pitchFamily="18" charset="0"/>
                <a:cs typeface="Times New Roman" pitchFamily="18" charset="0"/>
              </a:rPr>
              <a:t>In </a:t>
            </a:r>
            <a:r>
              <a:rPr lang="en-US" i="1" dirty="0" smtClean="0">
                <a:latin typeface="Times New Roman" pitchFamily="18" charset="0"/>
                <a:cs typeface="Times New Roman" pitchFamily="18" charset="0"/>
              </a:rPr>
              <a:t>P. </a:t>
            </a:r>
            <a:r>
              <a:rPr lang="en-US" i="1" dirty="0" err="1" smtClean="0">
                <a:latin typeface="Times New Roman" pitchFamily="18" charset="0"/>
                <a:cs typeface="Times New Roman" pitchFamily="18" charset="0"/>
              </a:rPr>
              <a:t>vivax</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P. </a:t>
            </a:r>
            <a:r>
              <a:rPr lang="en-US" i="1" dirty="0" err="1" smtClean="0">
                <a:latin typeface="Times New Roman" pitchFamily="18" charset="0"/>
                <a:cs typeface="Times New Roman" pitchFamily="18" charset="0"/>
              </a:rPr>
              <a:t>ovale</a:t>
            </a:r>
            <a:r>
              <a:rPr lang="en-US" dirty="0" smtClean="0">
                <a:latin typeface="Times New Roman" pitchFamily="18" charset="0"/>
                <a:cs typeface="Times New Roman" pitchFamily="18" charset="0"/>
              </a:rPr>
              <a:t> after every 2 days- Tertian fever</a:t>
            </a:r>
          </a:p>
          <a:p>
            <a:r>
              <a:rPr lang="en-US" dirty="0" smtClean="0">
                <a:latin typeface="Times New Roman" pitchFamily="18" charset="0"/>
                <a:cs typeface="Times New Roman" pitchFamily="18" charset="0"/>
              </a:rPr>
              <a:t>In </a:t>
            </a:r>
            <a:r>
              <a:rPr lang="en-US" i="1" dirty="0" smtClean="0">
                <a:latin typeface="Times New Roman" pitchFamily="18" charset="0"/>
                <a:cs typeface="Times New Roman" pitchFamily="18" charset="0"/>
              </a:rPr>
              <a:t>P. </a:t>
            </a:r>
            <a:r>
              <a:rPr lang="en-US" i="1" dirty="0" err="1" smtClean="0">
                <a:latin typeface="Times New Roman" pitchFamily="18" charset="0"/>
                <a:cs typeface="Times New Roman" pitchFamily="18" charset="0"/>
              </a:rPr>
              <a:t>malariae</a:t>
            </a:r>
            <a:r>
              <a:rPr lang="en-US" dirty="0" smtClean="0">
                <a:latin typeface="Times New Roman" pitchFamily="18" charset="0"/>
                <a:cs typeface="Times New Roman" pitchFamily="18" charset="0"/>
              </a:rPr>
              <a:t> after every 3 days- </a:t>
            </a:r>
            <a:r>
              <a:rPr lang="en-US" dirty="0" err="1" smtClean="0">
                <a:latin typeface="Times New Roman" pitchFamily="18" charset="0"/>
                <a:cs typeface="Times New Roman" pitchFamily="18" charset="0"/>
              </a:rPr>
              <a:t>Quartan</a:t>
            </a:r>
            <a:r>
              <a:rPr lang="en-US" dirty="0" smtClean="0">
                <a:latin typeface="Times New Roman" pitchFamily="18" charset="0"/>
                <a:cs typeface="Times New Roman" pitchFamily="18" charset="0"/>
              </a:rPr>
              <a:t> fever</a:t>
            </a:r>
          </a:p>
          <a:p>
            <a:r>
              <a:rPr lang="en-US" dirty="0" smtClean="0">
                <a:latin typeface="Times New Roman" pitchFamily="18" charset="0"/>
                <a:cs typeface="Times New Roman" pitchFamily="18" charset="0"/>
              </a:rPr>
              <a:t>While in </a:t>
            </a:r>
            <a:r>
              <a:rPr lang="en-US" i="1" dirty="0" smtClean="0">
                <a:latin typeface="Times New Roman" pitchFamily="18" charset="0"/>
                <a:cs typeface="Times New Roman" pitchFamily="18" charset="0"/>
              </a:rPr>
              <a:t>P. </a:t>
            </a:r>
            <a:r>
              <a:rPr lang="en-US" i="1" dirty="0" err="1" smtClean="0">
                <a:latin typeface="Times New Roman" pitchFamily="18" charset="0"/>
                <a:cs typeface="Times New Roman" pitchFamily="18" charset="0"/>
              </a:rPr>
              <a:t>falciparum</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it recurs in every 36-48  hours</a:t>
            </a:r>
          </a:p>
          <a:p>
            <a:r>
              <a:rPr lang="en-US" dirty="0" smtClean="0">
                <a:latin typeface="Times New Roman" pitchFamily="18" charset="0"/>
                <a:cs typeface="Times New Roman" pitchFamily="18" charset="0"/>
              </a:rPr>
              <a:t>These paroxysmal attacks </a:t>
            </a:r>
            <a:r>
              <a:rPr lang="en-US" b="1" dirty="0" smtClean="0">
                <a:solidFill>
                  <a:srgbClr val="FF0000"/>
                </a:solidFill>
                <a:latin typeface="Times New Roman" pitchFamily="18" charset="0"/>
                <a:cs typeface="Times New Roman" pitchFamily="18" charset="0"/>
              </a:rPr>
              <a:t>coincide</a:t>
            </a:r>
            <a:r>
              <a:rPr lang="en-US" dirty="0" smtClean="0">
                <a:latin typeface="Times New Roman" pitchFamily="18" charset="0"/>
                <a:cs typeface="Times New Roman" pitchFamily="18" charset="0"/>
              </a:rPr>
              <a:t> with the </a:t>
            </a:r>
            <a:r>
              <a:rPr lang="en-US" b="1" dirty="0" smtClean="0">
                <a:solidFill>
                  <a:srgbClr val="FF0000"/>
                </a:solidFill>
                <a:latin typeface="Times New Roman" pitchFamily="18" charset="0"/>
                <a:cs typeface="Times New Roman" pitchFamily="18" charset="0"/>
              </a:rPr>
              <a:t>release of successive broods of </a:t>
            </a:r>
            <a:r>
              <a:rPr lang="en-US" b="1" dirty="0" err="1" smtClean="0">
                <a:solidFill>
                  <a:srgbClr val="FF0000"/>
                </a:solidFill>
                <a:latin typeface="Times New Roman" pitchFamily="18" charset="0"/>
                <a:cs typeface="Times New Roman" pitchFamily="18" charset="0"/>
              </a:rPr>
              <a:t>merozites</a:t>
            </a:r>
            <a:r>
              <a:rPr lang="en-US" b="1" dirty="0" smtClean="0">
                <a:solidFill>
                  <a:srgbClr val="FF0000"/>
                </a:solidFill>
                <a:latin typeface="Times New Roman" pitchFamily="18" charset="0"/>
                <a:cs typeface="Times New Roman" pitchFamily="18" charset="0"/>
              </a:rPr>
              <a:t> </a:t>
            </a:r>
            <a:r>
              <a:rPr lang="en-US" dirty="0" smtClean="0">
                <a:latin typeface="Times New Roman" pitchFamily="18" charset="0"/>
                <a:cs typeface="Times New Roman" pitchFamily="18" charset="0"/>
              </a:rPr>
              <a:t>into the blood stream.</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Relapse Vs </a:t>
            </a:r>
            <a:r>
              <a:rPr lang="en-US" b="1" dirty="0" err="1" smtClean="0">
                <a:solidFill>
                  <a:srgbClr val="FF0000"/>
                </a:solidFill>
              </a:rPr>
              <a:t>Recrudesence</a:t>
            </a:r>
            <a:endParaRPr lang="en-US" dirty="0"/>
          </a:p>
        </p:txBody>
      </p:sp>
      <p:sp>
        <p:nvSpPr>
          <p:cNvPr id="3" name="Content Placeholder 2"/>
          <p:cNvSpPr>
            <a:spLocks noGrp="1"/>
          </p:cNvSpPr>
          <p:nvPr>
            <p:ph idx="1"/>
          </p:nvPr>
        </p:nvSpPr>
        <p:spPr>
          <a:xfrm>
            <a:off x="457200" y="1285860"/>
            <a:ext cx="8229600" cy="5143536"/>
          </a:xfrm>
        </p:spPr>
        <p:txBody>
          <a:bodyPr>
            <a:noAutofit/>
          </a:bodyPr>
          <a:lstStyle/>
          <a:p>
            <a:r>
              <a:rPr lang="en-US" sz="2800" dirty="0" smtClean="0">
                <a:latin typeface="Times New Roman" pitchFamily="18" charset="0"/>
                <a:cs typeface="Times New Roman" pitchFamily="18" charset="0"/>
              </a:rPr>
              <a:t>Depending upon the cause , recurrence can be classified either as recrudescence or relapse</a:t>
            </a:r>
          </a:p>
          <a:p>
            <a:r>
              <a:rPr lang="en-US" sz="2800" dirty="0" smtClean="0">
                <a:latin typeface="Times New Roman" pitchFamily="18" charset="0"/>
                <a:cs typeface="Times New Roman" pitchFamily="18" charset="0"/>
              </a:rPr>
              <a:t>Recrudescence is when symptoms return after a symptoms free period. It is due to parasites surviving in the blood as a result of inadequate or ineffective treatment.</a:t>
            </a:r>
          </a:p>
          <a:p>
            <a:r>
              <a:rPr lang="en-US" sz="2800" dirty="0" smtClean="0">
                <a:latin typeface="Times New Roman" pitchFamily="18" charset="0"/>
                <a:cs typeface="Times New Roman" pitchFamily="18" charset="0"/>
              </a:rPr>
              <a:t>Relapse is when symptoms reappear after the parasites have been eliminated from blood but persist as dormant </a:t>
            </a:r>
            <a:r>
              <a:rPr lang="en-US" sz="2800" dirty="0" err="1" smtClean="0">
                <a:latin typeface="Times New Roman" pitchFamily="18" charset="0"/>
                <a:cs typeface="Times New Roman" pitchFamily="18" charset="0"/>
              </a:rPr>
              <a:t>hypnozites</a:t>
            </a:r>
            <a:r>
              <a:rPr lang="en-US" sz="2800" dirty="0" smtClean="0">
                <a:latin typeface="Times New Roman" pitchFamily="18" charset="0"/>
                <a:cs typeface="Times New Roman" pitchFamily="18" charset="0"/>
              </a:rPr>
              <a:t> in liver cells.</a:t>
            </a:r>
          </a:p>
          <a:p>
            <a:r>
              <a:rPr lang="en-US" sz="2800" dirty="0" smtClean="0">
                <a:latin typeface="Times New Roman" pitchFamily="18" charset="0"/>
                <a:cs typeface="Times New Roman" pitchFamily="18" charset="0"/>
              </a:rPr>
              <a:t>Relapse is common in </a:t>
            </a:r>
            <a:r>
              <a:rPr lang="en-US" sz="2800" i="1" dirty="0" err="1" smtClean="0">
                <a:latin typeface="Times New Roman" pitchFamily="18" charset="0"/>
                <a:cs typeface="Times New Roman" pitchFamily="18" charset="0"/>
              </a:rPr>
              <a:t>P.ovale</a:t>
            </a:r>
            <a:r>
              <a:rPr lang="en-US" sz="2800" dirty="0" smtClean="0">
                <a:latin typeface="Times New Roman" pitchFamily="18" charset="0"/>
                <a:cs typeface="Times New Roman" pitchFamily="18" charset="0"/>
              </a:rPr>
              <a:t> and </a:t>
            </a:r>
            <a:r>
              <a:rPr lang="en-US" sz="2800" i="1" dirty="0" err="1" smtClean="0">
                <a:latin typeface="Times New Roman" pitchFamily="18" charset="0"/>
                <a:cs typeface="Times New Roman" pitchFamily="18" charset="0"/>
              </a:rPr>
              <a:t>P.vivax</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infection</a:t>
            </a:r>
          </a:p>
          <a:p>
            <a:r>
              <a:rPr lang="en-US" sz="2800" dirty="0" smtClean="0">
                <a:latin typeface="Times New Roman" pitchFamily="18" charset="0"/>
                <a:cs typeface="Times New Roman" pitchFamily="18" charset="0"/>
              </a:rPr>
              <a:t>Recrudescence is commonly seen in </a:t>
            </a:r>
            <a:r>
              <a:rPr lang="en-US" sz="2800" i="1" dirty="0" err="1" smtClean="0">
                <a:latin typeface="Times New Roman" pitchFamily="18" charset="0"/>
                <a:cs typeface="Times New Roman" pitchFamily="18" charset="0"/>
              </a:rPr>
              <a:t>P.falciparum</a:t>
            </a:r>
            <a:endParaRPr lang="en-US" sz="2800" i="1"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771084"/>
          </a:xfrm>
          <a:prstGeom prst="rect">
            <a:avLst/>
          </a:prstGeom>
        </p:spPr>
        <p:txBody>
          <a:bodyPr wrap="square">
            <a:spAutoFit/>
          </a:bodyPr>
          <a:lstStyle/>
          <a:p>
            <a:endParaRPr lang="en-IN" dirty="0" smtClean="0"/>
          </a:p>
          <a:p>
            <a:r>
              <a:rPr lang="en-US" sz="3200" b="1" dirty="0" smtClean="0">
                <a:solidFill>
                  <a:srgbClr val="FF0000"/>
                </a:solidFill>
              </a:rPr>
              <a:t>Classification</a:t>
            </a:r>
            <a:endParaRPr lang="en-IN" sz="3200" b="1" dirty="0" smtClean="0">
              <a:solidFill>
                <a:srgbClr val="FF0000"/>
              </a:solidFill>
            </a:endParaRPr>
          </a:p>
          <a:p>
            <a:endParaRPr lang="en-IN" sz="3200" dirty="0" smtClean="0"/>
          </a:p>
          <a:p>
            <a:pPr marL="514350" indent="-514350">
              <a:buAutoNum type="arabicParenR"/>
            </a:pPr>
            <a:r>
              <a:rPr lang="en-IN" sz="3200" b="1" dirty="0" smtClean="0"/>
              <a:t>4-Aminoquinolines</a:t>
            </a:r>
            <a:r>
              <a:rPr lang="en-IN" sz="3200" dirty="0" smtClean="0"/>
              <a:t> 	</a:t>
            </a:r>
            <a:r>
              <a:rPr lang="en-IN" sz="3200" dirty="0" err="1" smtClean="0"/>
              <a:t>Chloroquine</a:t>
            </a:r>
            <a:r>
              <a:rPr lang="en-IN" sz="3200" dirty="0" smtClean="0"/>
              <a:t> 							</a:t>
            </a:r>
            <a:r>
              <a:rPr lang="en-IN" sz="3200" dirty="0" err="1" smtClean="0"/>
              <a:t>Amodiaquine</a:t>
            </a:r>
            <a:r>
              <a:rPr lang="en-IN" sz="3200" dirty="0" smtClean="0"/>
              <a:t> </a:t>
            </a:r>
          </a:p>
          <a:p>
            <a:pPr marL="514350" indent="-514350"/>
            <a:r>
              <a:rPr lang="en-IN" sz="3200" dirty="0" smtClean="0"/>
              <a:t>						</a:t>
            </a:r>
          </a:p>
          <a:p>
            <a:r>
              <a:rPr lang="en-IN" sz="3200" dirty="0" smtClean="0"/>
              <a:t>2) </a:t>
            </a:r>
            <a:r>
              <a:rPr lang="en-IN" sz="3200" b="1" dirty="0" err="1" smtClean="0"/>
              <a:t>Quinoline</a:t>
            </a:r>
            <a:r>
              <a:rPr lang="en-IN" sz="3200" b="1" dirty="0" smtClean="0"/>
              <a:t> methanol </a:t>
            </a:r>
            <a:r>
              <a:rPr lang="en-IN" sz="3200" dirty="0" smtClean="0"/>
              <a:t> </a:t>
            </a:r>
            <a:r>
              <a:rPr lang="en-IN" sz="3200" dirty="0" err="1" smtClean="0"/>
              <a:t>Mefloquine</a:t>
            </a:r>
            <a:r>
              <a:rPr lang="en-IN" sz="3200" dirty="0" smtClean="0"/>
              <a:t> </a:t>
            </a:r>
            <a:br>
              <a:rPr lang="en-IN" sz="3200" dirty="0" smtClean="0"/>
            </a:br>
            <a:endParaRPr lang="en-IN" sz="3200" dirty="0" smtClean="0"/>
          </a:p>
          <a:p>
            <a:r>
              <a:rPr lang="en-IN" sz="3200" dirty="0" smtClean="0"/>
              <a:t>3) </a:t>
            </a:r>
            <a:r>
              <a:rPr lang="en-IN" sz="3200" b="1" dirty="0" smtClean="0"/>
              <a:t>Cinchona alkaloid   	</a:t>
            </a:r>
            <a:r>
              <a:rPr lang="en-IN" sz="3200" dirty="0" smtClean="0"/>
              <a:t>Quinine </a:t>
            </a:r>
          </a:p>
          <a:p>
            <a:r>
              <a:rPr lang="en-IN" sz="3200" dirty="0" smtClean="0"/>
              <a:t>					</a:t>
            </a:r>
            <a:r>
              <a:rPr lang="en-IN" sz="3200" dirty="0" err="1" smtClean="0"/>
              <a:t>Quinidine</a:t>
            </a:r>
            <a:r>
              <a:rPr lang="en-IN" sz="3200" dirty="0" smtClean="0"/>
              <a:t/>
            </a:r>
            <a:br>
              <a:rPr lang="en-IN" sz="3200" dirty="0" smtClean="0"/>
            </a:br>
            <a:endParaRPr lang="en-IN" sz="3200" dirty="0" smtClean="0"/>
          </a:p>
          <a:p>
            <a:r>
              <a:rPr lang="en-IN" sz="3200" dirty="0" smtClean="0"/>
              <a:t>4)  </a:t>
            </a:r>
            <a:r>
              <a:rPr lang="en-IN" sz="3200" b="1" dirty="0" err="1" smtClean="0"/>
              <a:t>Biguanides</a:t>
            </a:r>
            <a:r>
              <a:rPr lang="en-IN" sz="3200" dirty="0" smtClean="0"/>
              <a:t> 		</a:t>
            </a:r>
            <a:r>
              <a:rPr lang="en-IN" sz="3200" dirty="0" err="1" smtClean="0"/>
              <a:t>Proguanil</a:t>
            </a:r>
            <a:r>
              <a:rPr lang="en-IN" sz="3200" dirty="0" smtClean="0"/>
              <a:t> 								(</a:t>
            </a:r>
            <a:r>
              <a:rPr lang="en-IN" sz="3200" dirty="0" err="1" smtClean="0"/>
              <a:t>Chloroguanide</a:t>
            </a:r>
            <a:r>
              <a:rPr lang="en-IN" sz="3200" dirty="0" smtClean="0"/>
              <a:t>)</a:t>
            </a:r>
          </a:p>
          <a:p>
            <a:r>
              <a:rPr lang="en-IN" sz="3200" dirty="0" smtClean="0"/>
              <a:t>					</a:t>
            </a:r>
            <a:endParaRPr lang="en-IN"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71480"/>
            <a:ext cx="8686800" cy="5554683"/>
          </a:xfrm>
        </p:spPr>
        <p:txBody>
          <a:bodyPr>
            <a:normAutofit/>
          </a:bodyPr>
          <a:lstStyle/>
          <a:p>
            <a:endParaRPr lang="pt-BR" b="1" dirty="0" smtClean="0"/>
          </a:p>
          <a:p>
            <a:r>
              <a:rPr lang="pt-BR" b="1" dirty="0" smtClean="0"/>
              <a:t>Diaminopyrimidines  	</a:t>
            </a:r>
            <a:r>
              <a:rPr lang="pt-BR" dirty="0" smtClean="0"/>
              <a:t>Pyrimethamine</a:t>
            </a:r>
          </a:p>
          <a:p>
            <a:r>
              <a:rPr lang="en-IN" b="1" dirty="0" smtClean="0"/>
              <a:t> 8-Aminoquinoline    	</a:t>
            </a:r>
            <a:r>
              <a:rPr lang="en-IN" dirty="0" err="1" smtClean="0"/>
              <a:t>Primaquine</a:t>
            </a:r>
            <a:endParaRPr lang="en-IN" dirty="0" smtClean="0"/>
          </a:p>
          <a:p>
            <a:pPr>
              <a:buNone/>
            </a:pPr>
            <a:r>
              <a:rPr lang="en-IN" dirty="0" smtClean="0"/>
              <a:t>					  	</a:t>
            </a:r>
            <a:r>
              <a:rPr lang="en-IN" dirty="0" err="1" smtClean="0"/>
              <a:t>Tafenoquine</a:t>
            </a:r>
            <a:r>
              <a:rPr lang="en-IN" dirty="0" smtClean="0"/>
              <a:t> </a:t>
            </a:r>
          </a:p>
          <a:p>
            <a:r>
              <a:rPr lang="en-IN" b="1" dirty="0" err="1" smtClean="0"/>
              <a:t>Sulfonamides</a:t>
            </a:r>
            <a:r>
              <a:rPr lang="en-IN" b="1" dirty="0" smtClean="0"/>
              <a:t> &amp; </a:t>
            </a:r>
            <a:r>
              <a:rPr lang="en-IN" b="1" dirty="0" err="1" smtClean="0"/>
              <a:t>sulfone</a:t>
            </a:r>
            <a:r>
              <a:rPr lang="en-IN" b="1" dirty="0" smtClean="0"/>
              <a:t> </a:t>
            </a:r>
            <a:r>
              <a:rPr lang="en-IN" dirty="0" smtClean="0"/>
              <a:t> 	</a:t>
            </a:r>
            <a:r>
              <a:rPr lang="en-IN" dirty="0" err="1" smtClean="0"/>
              <a:t>Sulfadoxine</a:t>
            </a:r>
            <a:r>
              <a:rPr lang="en-IN" dirty="0" smtClean="0"/>
              <a:t> 						          </a:t>
            </a:r>
            <a:r>
              <a:rPr lang="en-IN" dirty="0" err="1" smtClean="0"/>
              <a:t>Sulfamethopyrazine</a:t>
            </a:r>
            <a:r>
              <a:rPr lang="en-IN" dirty="0" smtClean="0"/>
              <a:t> 					          </a:t>
            </a:r>
            <a:r>
              <a:rPr lang="en-IN" dirty="0" err="1" smtClean="0"/>
              <a:t>Dapsone</a:t>
            </a:r>
            <a:r>
              <a:rPr lang="en-IN" dirty="0" smtClean="0"/>
              <a:t>     </a:t>
            </a:r>
          </a:p>
          <a:p>
            <a:r>
              <a:rPr lang="en-IN" b="1" dirty="0" smtClean="0"/>
              <a:t>Antibiotics </a:t>
            </a:r>
            <a:r>
              <a:rPr lang="en-IN" dirty="0" smtClean="0"/>
              <a:t> 		          </a:t>
            </a:r>
            <a:r>
              <a:rPr lang="en-IN" dirty="0" err="1" smtClean="0"/>
              <a:t>Tetracyclins</a:t>
            </a:r>
            <a:endParaRPr lang="en-IN" dirty="0" smtClean="0"/>
          </a:p>
          <a:p>
            <a:pPr>
              <a:buNone/>
            </a:pPr>
            <a:r>
              <a:rPr lang="en-IN" dirty="0" smtClean="0"/>
              <a:t>					          </a:t>
            </a:r>
            <a:r>
              <a:rPr lang="en-IN" dirty="0" err="1" smtClean="0"/>
              <a:t>Doxycycline</a:t>
            </a:r>
            <a:endParaRPr lang="en-IN" dirty="0" smtClean="0"/>
          </a:p>
          <a:p>
            <a:pPr>
              <a:buNone/>
            </a:pPr>
            <a:endParaRPr lang="en-IN" dirty="0" smtClean="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404664"/>
            <a:ext cx="9001156" cy="5786199"/>
          </a:xfrm>
          <a:prstGeom prst="rect">
            <a:avLst/>
          </a:prstGeom>
        </p:spPr>
        <p:txBody>
          <a:bodyPr wrap="square">
            <a:spAutoFit/>
          </a:bodyPr>
          <a:lstStyle/>
          <a:p>
            <a:endParaRPr lang="en-IN" sz="3200" dirty="0" smtClean="0"/>
          </a:p>
          <a:p>
            <a:r>
              <a:rPr lang="en-IN" sz="3200" b="1" dirty="0" err="1" smtClean="0"/>
              <a:t>Sesquiterpine</a:t>
            </a:r>
            <a:r>
              <a:rPr lang="en-IN" sz="3200" b="1" dirty="0" smtClean="0"/>
              <a:t> lactones </a:t>
            </a:r>
            <a:r>
              <a:rPr lang="en-IN" sz="3200" dirty="0" smtClean="0"/>
              <a:t> </a:t>
            </a:r>
            <a:r>
              <a:rPr lang="en-IN" sz="3200" dirty="0" err="1" smtClean="0"/>
              <a:t>Artesunate</a:t>
            </a:r>
            <a:r>
              <a:rPr lang="en-IN" sz="3200" dirty="0" smtClean="0"/>
              <a:t> 							</a:t>
            </a:r>
            <a:r>
              <a:rPr lang="en-IN" sz="3200" dirty="0" err="1" smtClean="0"/>
              <a:t>Artemether</a:t>
            </a:r>
            <a:r>
              <a:rPr lang="en-IN" sz="3200" dirty="0" smtClean="0"/>
              <a:t> 							</a:t>
            </a:r>
            <a:r>
              <a:rPr lang="en-IN" sz="3200" dirty="0" err="1" smtClean="0"/>
              <a:t>Arteether</a:t>
            </a:r>
            <a:r>
              <a:rPr lang="en-IN" sz="3200" dirty="0" smtClean="0"/>
              <a:t/>
            </a:r>
            <a:br>
              <a:rPr lang="en-IN" sz="3200" dirty="0" smtClean="0"/>
            </a:br>
            <a:endParaRPr lang="en-IN" sz="3200" dirty="0" smtClean="0"/>
          </a:p>
          <a:p>
            <a:r>
              <a:rPr lang="en-IN" sz="3200" b="1" dirty="0" smtClean="0"/>
              <a:t>Amino alcohols 		</a:t>
            </a:r>
            <a:r>
              <a:rPr lang="en-IN" sz="3200" dirty="0" err="1" smtClean="0"/>
              <a:t>Halofantrine</a:t>
            </a:r>
            <a:r>
              <a:rPr lang="en-IN" sz="3200" dirty="0" smtClean="0"/>
              <a:t> 							</a:t>
            </a:r>
            <a:r>
              <a:rPr lang="en-IN" sz="3200" dirty="0" err="1" smtClean="0"/>
              <a:t>Lumefantrine</a:t>
            </a:r>
            <a:r>
              <a:rPr lang="en-IN" sz="3200" dirty="0" smtClean="0"/>
              <a:t/>
            </a:r>
            <a:br>
              <a:rPr lang="en-IN" sz="3200" dirty="0" smtClean="0"/>
            </a:br>
            <a:endParaRPr lang="en-IN" sz="3200" dirty="0" smtClean="0"/>
          </a:p>
          <a:p>
            <a:r>
              <a:rPr lang="en-IN" sz="3200" b="1" dirty="0" err="1" smtClean="0"/>
              <a:t>Naphthyridine</a:t>
            </a:r>
            <a:r>
              <a:rPr lang="en-IN" sz="3200" b="1" dirty="0" smtClean="0"/>
              <a:t> </a:t>
            </a:r>
            <a:r>
              <a:rPr lang="en-IN" sz="3200" dirty="0" smtClean="0"/>
              <a:t>		</a:t>
            </a:r>
            <a:r>
              <a:rPr lang="en-IN" sz="3200" dirty="0" err="1" smtClean="0"/>
              <a:t>Pyronaridine</a:t>
            </a:r>
            <a:r>
              <a:rPr lang="en-IN" sz="3200" dirty="0" smtClean="0"/>
              <a:t/>
            </a:r>
            <a:br>
              <a:rPr lang="en-IN" sz="3200" dirty="0" smtClean="0"/>
            </a:br>
            <a:endParaRPr lang="en-IN" sz="3200" dirty="0" smtClean="0"/>
          </a:p>
          <a:p>
            <a:r>
              <a:rPr lang="en-IN" sz="3200" b="1" dirty="0" err="1" smtClean="0"/>
              <a:t>Naphthoquinone</a:t>
            </a:r>
            <a:r>
              <a:rPr lang="en-IN" sz="3200" dirty="0" smtClean="0"/>
              <a:t> 		</a:t>
            </a:r>
            <a:r>
              <a:rPr lang="en-IN" sz="3200" dirty="0" err="1" smtClean="0"/>
              <a:t>Atovaquone</a:t>
            </a:r>
            <a:endParaRPr lang="en-IN" sz="3200" dirty="0" smtClean="0"/>
          </a:p>
          <a:p>
            <a:endParaRPr lang="en-IN"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9"/>
            <a:ext cx="9144000" cy="8710077"/>
          </a:xfrm>
          <a:prstGeom prst="rect">
            <a:avLst/>
          </a:prstGeom>
        </p:spPr>
        <p:txBody>
          <a:bodyPr wrap="square">
            <a:spAutoFit/>
          </a:bodyPr>
          <a:lstStyle/>
          <a:p>
            <a:endParaRPr lang="en-IN" sz="2800" b="1" dirty="0" smtClean="0"/>
          </a:p>
          <a:p>
            <a:r>
              <a:rPr lang="en-IN" sz="2800" b="1" dirty="0" smtClean="0"/>
              <a:t>Tissue </a:t>
            </a:r>
            <a:r>
              <a:rPr lang="en-IN" sz="2800" b="1" dirty="0" err="1" smtClean="0"/>
              <a:t>schizonticides</a:t>
            </a:r>
            <a:r>
              <a:rPr lang="en-IN" sz="2800" b="1" dirty="0" smtClean="0"/>
              <a:t> </a:t>
            </a:r>
            <a:r>
              <a:rPr lang="en-IN" sz="2800" dirty="0" smtClean="0"/>
              <a:t> </a:t>
            </a:r>
          </a:p>
          <a:p>
            <a:endParaRPr lang="en-IN" sz="2800" dirty="0" smtClean="0"/>
          </a:p>
          <a:p>
            <a:r>
              <a:rPr lang="en-IN" sz="2800" dirty="0" smtClean="0"/>
              <a:t>	That eliminate pre erythrocytic/</a:t>
            </a:r>
            <a:r>
              <a:rPr lang="en-IN" sz="2800" dirty="0" err="1" smtClean="0"/>
              <a:t>exo</a:t>
            </a:r>
            <a:r>
              <a:rPr lang="en-IN" sz="2800" dirty="0" smtClean="0"/>
              <a:t>-erythrocytic </a:t>
            </a:r>
            <a:br>
              <a:rPr lang="en-IN" sz="2800" dirty="0" smtClean="0"/>
            </a:br>
            <a:r>
              <a:rPr lang="en-IN" sz="2800" dirty="0" smtClean="0"/>
              <a:t>	stages in liver </a:t>
            </a:r>
            <a:r>
              <a:rPr lang="en-IN" sz="2800" b="1" dirty="0" smtClean="0"/>
              <a:t/>
            </a:r>
            <a:br>
              <a:rPr lang="en-IN" sz="2800" b="1" dirty="0" smtClean="0"/>
            </a:br>
            <a:endParaRPr lang="en-IN" sz="2800" b="1" dirty="0" smtClean="0"/>
          </a:p>
          <a:p>
            <a:r>
              <a:rPr lang="en-IN" sz="2800" b="1" dirty="0" smtClean="0"/>
              <a:t>Erythrocytic </a:t>
            </a:r>
            <a:r>
              <a:rPr lang="en-IN" sz="2800" b="1" dirty="0" err="1" smtClean="0"/>
              <a:t>schizonticides</a:t>
            </a:r>
            <a:r>
              <a:rPr lang="en-IN" sz="2800" b="1" dirty="0" smtClean="0"/>
              <a:t>  </a:t>
            </a:r>
          </a:p>
          <a:p>
            <a:r>
              <a:rPr lang="en-IN" sz="2800" dirty="0" smtClean="0"/>
              <a:t>	</a:t>
            </a:r>
            <a:br>
              <a:rPr lang="en-IN" sz="2800" dirty="0" smtClean="0"/>
            </a:br>
            <a:r>
              <a:rPr lang="en-IN" sz="2800" dirty="0" smtClean="0"/>
              <a:t>	act on </a:t>
            </a:r>
            <a:r>
              <a:rPr lang="en-IN" sz="2800" b="1" dirty="0" smtClean="0"/>
              <a:t>erythrocytic</a:t>
            </a:r>
            <a:r>
              <a:rPr lang="en-IN" sz="2800" dirty="0" smtClean="0"/>
              <a:t> parasites</a:t>
            </a:r>
            <a:r>
              <a:rPr lang="en-IN" sz="2800" b="1" dirty="0" smtClean="0"/>
              <a:t/>
            </a:r>
            <a:br>
              <a:rPr lang="en-IN" sz="2800" b="1" dirty="0" smtClean="0"/>
            </a:br>
            <a:endParaRPr lang="en-IN" sz="2800" b="1" dirty="0" smtClean="0"/>
          </a:p>
          <a:p>
            <a:r>
              <a:rPr lang="en-IN" sz="2800" b="1" dirty="0" err="1" smtClean="0"/>
              <a:t>Gametocides</a:t>
            </a:r>
            <a:r>
              <a:rPr lang="en-IN" sz="2800" b="1" dirty="0" smtClean="0"/>
              <a:t>  </a:t>
            </a:r>
          </a:p>
          <a:p>
            <a:r>
              <a:rPr lang="en-IN" sz="2800" dirty="0" smtClean="0"/>
              <a:t>	</a:t>
            </a:r>
          </a:p>
          <a:p>
            <a:r>
              <a:rPr lang="en-IN" sz="2800" dirty="0" smtClean="0"/>
              <a:t>	kill </a:t>
            </a:r>
            <a:r>
              <a:rPr lang="en-IN" sz="2800" b="1" dirty="0" smtClean="0"/>
              <a:t>gametocytes</a:t>
            </a:r>
            <a:r>
              <a:rPr lang="en-IN" sz="2800" dirty="0" smtClean="0"/>
              <a:t> in blood and prevent 	transmission to mosquitoes </a:t>
            </a:r>
            <a:r>
              <a:rPr lang="en-IN" sz="2800" b="1" dirty="0" smtClean="0"/>
              <a:t/>
            </a:r>
            <a:br>
              <a:rPr lang="en-IN" sz="2800" b="1" dirty="0" smtClean="0"/>
            </a:br>
            <a:endParaRPr lang="en-IN" sz="2800" dirty="0" smtClean="0"/>
          </a:p>
          <a:p>
            <a:r>
              <a:rPr lang="en-IN" sz="2800" dirty="0" smtClean="0"/>
              <a:t/>
            </a:r>
            <a:br>
              <a:rPr lang="en-IN" sz="2800" dirty="0" smtClean="0"/>
            </a:br>
            <a:endParaRPr lang="en-IN" sz="2800" dirty="0" smtClean="0"/>
          </a:p>
          <a:p>
            <a:endParaRPr lang="en-US" sz="2800" dirty="0" smtClean="0"/>
          </a:p>
          <a:p>
            <a:endParaRPr lang="en-US" sz="2800" dirty="0" smtClean="0"/>
          </a:p>
          <a:p>
            <a:endParaRPr lang="en-IN" sz="28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9"/>
            <a:ext cx="9144000" cy="5693866"/>
          </a:xfrm>
          <a:prstGeom prst="rect">
            <a:avLst/>
          </a:prstGeom>
        </p:spPr>
        <p:txBody>
          <a:bodyPr wrap="square">
            <a:spAutoFit/>
          </a:bodyPr>
          <a:lstStyle/>
          <a:p>
            <a:endParaRPr lang="en-IN" sz="2800" b="1" dirty="0" smtClean="0"/>
          </a:p>
          <a:p>
            <a:r>
              <a:rPr lang="en-IN" sz="2800" b="1" dirty="0" smtClean="0"/>
              <a:t>Tissue </a:t>
            </a:r>
            <a:r>
              <a:rPr lang="en-IN" sz="2800" b="1" dirty="0" err="1" smtClean="0"/>
              <a:t>schizonticides</a:t>
            </a:r>
            <a:endParaRPr lang="en-IN" sz="2800" dirty="0" smtClean="0"/>
          </a:p>
          <a:p>
            <a:pPr lvl="2"/>
            <a:r>
              <a:rPr lang="en-IN" sz="2800" b="1" dirty="0" err="1" smtClean="0">
                <a:solidFill>
                  <a:srgbClr val="FF0000"/>
                </a:solidFill>
              </a:rPr>
              <a:t>Primaquine</a:t>
            </a:r>
            <a:r>
              <a:rPr lang="en-IN" sz="2800" b="1" dirty="0" smtClean="0">
                <a:solidFill>
                  <a:srgbClr val="FF0000"/>
                </a:solidFill>
              </a:rPr>
              <a:t>: </a:t>
            </a:r>
            <a:r>
              <a:rPr lang="en-US" sz="2800" dirty="0" smtClean="0"/>
              <a:t>15 mg/kg/day  X 2 weeks(</a:t>
            </a:r>
            <a:r>
              <a:rPr lang="en-US" sz="2800" dirty="0" err="1" smtClean="0"/>
              <a:t>hypno</a:t>
            </a:r>
            <a:r>
              <a:rPr lang="en-US" sz="2800" dirty="0" smtClean="0"/>
              <a:t>)</a:t>
            </a:r>
            <a:endParaRPr lang="en-IN" sz="2800" b="1" dirty="0" smtClean="0">
              <a:solidFill>
                <a:srgbClr val="FF0000"/>
              </a:solidFill>
            </a:endParaRPr>
          </a:p>
          <a:p>
            <a:pPr lvl="2"/>
            <a:r>
              <a:rPr lang="en-IN" sz="2800" dirty="0" err="1" smtClean="0"/>
              <a:t>Proguanil</a:t>
            </a:r>
            <a:endParaRPr lang="en-IN" sz="2800" dirty="0" smtClean="0"/>
          </a:p>
          <a:p>
            <a:pPr lvl="2"/>
            <a:r>
              <a:rPr lang="en-IN" sz="2800" dirty="0" err="1" smtClean="0"/>
              <a:t>Doxycycline</a:t>
            </a:r>
            <a:r>
              <a:rPr lang="en-IN" sz="2800" dirty="0" smtClean="0"/>
              <a:t>  </a:t>
            </a:r>
          </a:p>
          <a:p>
            <a:endParaRPr lang="en-IN" sz="2800" dirty="0" smtClean="0"/>
          </a:p>
          <a:p>
            <a:r>
              <a:rPr lang="en-IN" sz="2800" b="1" dirty="0" err="1" smtClean="0"/>
              <a:t>Gametocides</a:t>
            </a:r>
            <a:r>
              <a:rPr lang="en-IN" sz="2800" b="1" dirty="0" smtClean="0"/>
              <a:t>  </a:t>
            </a:r>
          </a:p>
          <a:p>
            <a:endParaRPr lang="en-IN" sz="2800" dirty="0" smtClean="0"/>
          </a:p>
          <a:p>
            <a:pPr lvl="2"/>
            <a:r>
              <a:rPr lang="en-IN" sz="2800" b="1" dirty="0" err="1" smtClean="0">
                <a:solidFill>
                  <a:srgbClr val="FF0000"/>
                </a:solidFill>
              </a:rPr>
              <a:t>Primaquine</a:t>
            </a:r>
            <a:endParaRPr lang="en-IN" sz="2800" b="1" dirty="0" smtClean="0">
              <a:solidFill>
                <a:srgbClr val="FF0000"/>
              </a:solidFill>
            </a:endParaRPr>
          </a:p>
          <a:p>
            <a:pPr lvl="2"/>
            <a:r>
              <a:rPr lang="en-IN" sz="2800" dirty="0" err="1" smtClean="0"/>
              <a:t>gametocidal</a:t>
            </a:r>
            <a:r>
              <a:rPr lang="en-IN" sz="2800" dirty="0" smtClean="0"/>
              <a:t> for </a:t>
            </a:r>
            <a:r>
              <a:rPr lang="en-IN" sz="2800" b="1" dirty="0" smtClean="0"/>
              <a:t>all</a:t>
            </a:r>
            <a:r>
              <a:rPr lang="en-IN" sz="2800" dirty="0" smtClean="0"/>
              <a:t> species.</a:t>
            </a:r>
          </a:p>
          <a:p>
            <a:pPr lvl="2"/>
            <a:r>
              <a:rPr lang="en-US" sz="2800" dirty="0" smtClean="0"/>
              <a:t>45 mg single dose</a:t>
            </a:r>
          </a:p>
          <a:p>
            <a:pPr lvl="2"/>
            <a:r>
              <a:rPr lang="en-US" sz="2800" dirty="0" smtClean="0"/>
              <a:t>Immediately after clinical cure </a:t>
            </a:r>
          </a:p>
          <a:p>
            <a:pPr lvl="2"/>
            <a:r>
              <a:rPr lang="en-US" sz="2800" dirty="0" smtClean="0"/>
              <a:t>Cuts down transmission to mosquito</a:t>
            </a:r>
            <a:endParaRPr lang="en-IN" sz="28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5697559"/>
          </a:xfrm>
        </p:spPr>
        <p:txBody>
          <a:bodyPr/>
          <a:lstStyle/>
          <a:p>
            <a:endParaRPr lang="en-US" b="1" dirty="0" smtClean="0"/>
          </a:p>
          <a:p>
            <a:r>
              <a:rPr lang="en-US" b="1" dirty="0" smtClean="0"/>
              <a:t>Clinical cure</a:t>
            </a:r>
          </a:p>
          <a:p>
            <a:pPr lvl="1">
              <a:buNone/>
            </a:pPr>
            <a:r>
              <a:rPr lang="en-US" sz="3200" dirty="0" smtClean="0"/>
              <a:t>Terminate the episode of malarial fever</a:t>
            </a:r>
          </a:p>
          <a:p>
            <a:r>
              <a:rPr lang="en-IN" b="1" dirty="0" smtClean="0"/>
              <a:t>Radical cure </a:t>
            </a:r>
            <a:r>
              <a:rPr lang="en-IN" dirty="0" smtClean="0"/>
              <a:t> </a:t>
            </a:r>
          </a:p>
          <a:p>
            <a:pPr>
              <a:buNone/>
            </a:pPr>
            <a:r>
              <a:rPr lang="en-IN" dirty="0" smtClean="0"/>
              <a:t>	eliminate both </a:t>
            </a:r>
            <a:r>
              <a:rPr lang="en-IN" b="1" dirty="0" smtClean="0"/>
              <a:t>hepatic</a:t>
            </a:r>
            <a:r>
              <a:rPr lang="en-IN" dirty="0" smtClean="0"/>
              <a:t> and </a:t>
            </a:r>
            <a:r>
              <a:rPr lang="en-IN" b="1" dirty="0" smtClean="0"/>
              <a:t>erythrocytic</a:t>
            </a:r>
            <a:r>
              <a:rPr lang="en-IN" dirty="0" smtClean="0"/>
              <a:t> stages</a:t>
            </a:r>
          </a:p>
          <a:p>
            <a:r>
              <a:rPr lang="en-US" b="1" dirty="0" smtClean="0"/>
              <a:t>Causal prophylaxis</a:t>
            </a:r>
          </a:p>
          <a:p>
            <a:r>
              <a:rPr lang="en-US" b="1" dirty="0" smtClean="0"/>
              <a:t>Suppressive </a:t>
            </a:r>
            <a:r>
              <a:rPr lang="en-US" b="1" dirty="0" err="1" smtClean="0"/>
              <a:t>propylaxis</a:t>
            </a:r>
            <a:endParaRPr lang="en-IN"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endParaRPr lang="en-IN" sz="4000" dirty="0" smtClean="0"/>
          </a:p>
          <a:p>
            <a:pPr>
              <a:buNone/>
            </a:pPr>
            <a:r>
              <a:rPr lang="en-IN" sz="4000" dirty="0" smtClean="0"/>
              <a:t>Drugs used for </a:t>
            </a:r>
          </a:p>
          <a:p>
            <a:pPr>
              <a:buNone/>
            </a:pPr>
            <a:r>
              <a:rPr lang="en-IN" sz="4000" dirty="0" smtClean="0"/>
              <a:t>	</a:t>
            </a:r>
            <a:r>
              <a:rPr lang="en-IN" sz="4000" b="1" dirty="0" smtClean="0"/>
              <a:t>prophylaxis</a:t>
            </a:r>
          </a:p>
          <a:p>
            <a:pPr>
              <a:buNone/>
            </a:pPr>
            <a:r>
              <a:rPr lang="en-IN" sz="4000" dirty="0" smtClean="0"/>
              <a:t>	</a:t>
            </a:r>
            <a:r>
              <a:rPr lang="en-IN" sz="4000" b="1" dirty="0" smtClean="0"/>
              <a:t>treatment</a:t>
            </a:r>
          </a:p>
          <a:p>
            <a:pPr>
              <a:buNone/>
            </a:pPr>
            <a:r>
              <a:rPr lang="en-IN" sz="4000" dirty="0" smtClean="0"/>
              <a:t>	and </a:t>
            </a:r>
          </a:p>
          <a:p>
            <a:pPr>
              <a:buNone/>
            </a:pPr>
            <a:r>
              <a:rPr lang="en-IN" sz="4000" dirty="0" smtClean="0"/>
              <a:t>	</a:t>
            </a:r>
            <a:r>
              <a:rPr lang="en-IN" sz="4000" b="1" dirty="0" smtClean="0"/>
              <a:t>prevention</a:t>
            </a:r>
            <a:r>
              <a:rPr lang="en-IN" sz="4000" dirty="0" smtClean="0"/>
              <a:t> of relapse of malaria</a:t>
            </a:r>
            <a:endParaRPr lang="en-US" sz="4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solidFill>
                  <a:srgbClr val="FF0000"/>
                </a:solidFill>
              </a:rPr>
              <a:t>Clinical Cure</a:t>
            </a:r>
            <a:endParaRPr lang="en-IN" b="1" dirty="0">
              <a:solidFill>
                <a:srgbClr val="FF0000"/>
              </a:solidFill>
            </a:endParaRPr>
          </a:p>
        </p:txBody>
      </p:sp>
      <p:sp>
        <p:nvSpPr>
          <p:cNvPr id="5" name="Content Placeholder 4"/>
          <p:cNvSpPr>
            <a:spLocks noGrp="1"/>
          </p:cNvSpPr>
          <p:nvPr>
            <p:ph idx="1"/>
          </p:nvPr>
        </p:nvSpPr>
        <p:spPr/>
        <p:txBody>
          <a:bodyPr/>
          <a:lstStyle/>
          <a:p>
            <a:endParaRPr lang="en-US" b="1" dirty="0" smtClean="0"/>
          </a:p>
          <a:p>
            <a:r>
              <a:rPr lang="en-US" b="1" dirty="0" smtClean="0"/>
              <a:t>Erythrocytic</a:t>
            </a:r>
            <a:r>
              <a:rPr lang="en-US" dirty="0" smtClean="0"/>
              <a:t> schizonticide</a:t>
            </a:r>
            <a:r>
              <a:rPr lang="en-IN" dirty="0" smtClean="0"/>
              <a:t> is used to terminate the episode of malarial fever</a:t>
            </a:r>
          </a:p>
          <a:p>
            <a:r>
              <a:rPr lang="en-US" dirty="0" smtClean="0"/>
              <a:t>High efficacy</a:t>
            </a:r>
          </a:p>
          <a:p>
            <a:r>
              <a:rPr lang="en-US" dirty="0" smtClean="0"/>
              <a:t>Low efficacy</a:t>
            </a:r>
          </a:p>
          <a:p>
            <a:endParaRPr lang="en-IN" dirty="0" smtClean="0"/>
          </a:p>
          <a:p>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57200" y="428605"/>
            <a:ext cx="4040188" cy="714379"/>
          </a:xfrm>
        </p:spPr>
        <p:txBody>
          <a:bodyPr>
            <a:normAutofit/>
          </a:bodyPr>
          <a:lstStyle/>
          <a:p>
            <a:r>
              <a:rPr lang="en-US" sz="3200" dirty="0" smtClean="0"/>
              <a:t>High efficacy</a:t>
            </a:r>
            <a:endParaRPr lang="en-IN" sz="3200" dirty="0"/>
          </a:p>
        </p:txBody>
      </p:sp>
      <p:sp>
        <p:nvSpPr>
          <p:cNvPr id="3" name="Content Placeholder 2"/>
          <p:cNvSpPr>
            <a:spLocks noGrp="1"/>
          </p:cNvSpPr>
          <p:nvPr>
            <p:ph sz="half" idx="2"/>
          </p:nvPr>
        </p:nvSpPr>
        <p:spPr>
          <a:xfrm>
            <a:off x="457200" y="1428736"/>
            <a:ext cx="4040188" cy="4697427"/>
          </a:xfrm>
        </p:spPr>
        <p:txBody>
          <a:bodyPr>
            <a:normAutofit/>
          </a:bodyPr>
          <a:lstStyle/>
          <a:p>
            <a:pPr marL="514350" indent="-514350">
              <a:buAutoNum type="arabicParenR"/>
            </a:pPr>
            <a:r>
              <a:rPr lang="en-IN" sz="3200" dirty="0" err="1" smtClean="0"/>
              <a:t>Artemesinin</a:t>
            </a:r>
            <a:endParaRPr lang="en-IN" sz="3200" dirty="0" smtClean="0"/>
          </a:p>
          <a:p>
            <a:pPr marL="514350" indent="-514350">
              <a:buAutoNum type="arabicParenR"/>
            </a:pPr>
            <a:r>
              <a:rPr lang="en-IN" sz="3200" dirty="0" err="1" smtClean="0"/>
              <a:t>Chloroquine</a:t>
            </a:r>
            <a:r>
              <a:rPr lang="en-IN" sz="3200" dirty="0" smtClean="0"/>
              <a:t> </a:t>
            </a:r>
          </a:p>
          <a:p>
            <a:pPr marL="514350" indent="-514350">
              <a:buAutoNum type="arabicParenR"/>
            </a:pPr>
            <a:r>
              <a:rPr lang="en-IN" sz="3200" dirty="0" err="1" smtClean="0"/>
              <a:t>Amodiaquine</a:t>
            </a:r>
            <a:endParaRPr lang="en-IN" sz="3200" dirty="0" smtClean="0"/>
          </a:p>
          <a:p>
            <a:pPr marL="514350" indent="-514350">
              <a:buAutoNum type="arabicParenR"/>
            </a:pPr>
            <a:r>
              <a:rPr lang="en-IN" sz="3200" dirty="0" smtClean="0"/>
              <a:t>Quinine </a:t>
            </a:r>
          </a:p>
          <a:p>
            <a:pPr marL="514350" indent="-514350">
              <a:buAutoNum type="arabicParenR"/>
            </a:pPr>
            <a:r>
              <a:rPr lang="en-IN" sz="3200" dirty="0" err="1" smtClean="0"/>
              <a:t>Mefloquine</a:t>
            </a:r>
            <a:r>
              <a:rPr lang="en-IN" sz="3200" dirty="0" smtClean="0"/>
              <a:t> </a:t>
            </a:r>
          </a:p>
          <a:p>
            <a:pPr marL="514350" indent="-514350">
              <a:buAutoNum type="arabicParenR"/>
            </a:pPr>
            <a:r>
              <a:rPr lang="en-US" sz="3200" dirty="0" err="1" smtClean="0"/>
              <a:t>Halofantrine</a:t>
            </a:r>
            <a:endParaRPr lang="en-US" sz="3200" dirty="0" smtClean="0"/>
          </a:p>
          <a:p>
            <a:pPr marL="514350" indent="-514350">
              <a:buAutoNum type="arabicParenR"/>
            </a:pPr>
            <a:r>
              <a:rPr lang="en-US" sz="3200" dirty="0" err="1" smtClean="0"/>
              <a:t>Lumifantrine</a:t>
            </a:r>
            <a:endParaRPr lang="en-US" sz="3200" dirty="0" smtClean="0"/>
          </a:p>
          <a:p>
            <a:pPr marL="514350" indent="-514350">
              <a:buAutoNum type="arabicParenR"/>
            </a:pPr>
            <a:r>
              <a:rPr lang="en-US" sz="3200" dirty="0" err="1" smtClean="0"/>
              <a:t>Atovaquone</a:t>
            </a:r>
            <a:r>
              <a:rPr lang="en-US" sz="3200" dirty="0" smtClean="0"/>
              <a:t> </a:t>
            </a:r>
            <a:endParaRPr lang="en-IN" sz="3200" dirty="0" smtClean="0"/>
          </a:p>
        </p:txBody>
      </p:sp>
      <p:sp>
        <p:nvSpPr>
          <p:cNvPr id="6" name="Text Placeholder 5"/>
          <p:cNvSpPr>
            <a:spLocks noGrp="1"/>
          </p:cNvSpPr>
          <p:nvPr>
            <p:ph type="body" sz="quarter" idx="3"/>
          </p:nvPr>
        </p:nvSpPr>
        <p:spPr>
          <a:xfrm>
            <a:off x="4645025" y="285729"/>
            <a:ext cx="4041775" cy="928694"/>
          </a:xfrm>
        </p:spPr>
        <p:txBody>
          <a:bodyPr>
            <a:normAutofit/>
          </a:bodyPr>
          <a:lstStyle/>
          <a:p>
            <a:r>
              <a:rPr lang="en-US" sz="3200" dirty="0" smtClean="0"/>
              <a:t>Low efficacy</a:t>
            </a:r>
            <a:endParaRPr lang="en-IN" sz="3200" dirty="0"/>
          </a:p>
        </p:txBody>
      </p:sp>
      <p:sp>
        <p:nvSpPr>
          <p:cNvPr id="7" name="Content Placeholder 6"/>
          <p:cNvSpPr>
            <a:spLocks noGrp="1"/>
          </p:cNvSpPr>
          <p:nvPr>
            <p:ph sz="quarter" idx="4"/>
          </p:nvPr>
        </p:nvSpPr>
        <p:spPr>
          <a:xfrm>
            <a:off x="4645025" y="1500174"/>
            <a:ext cx="4041775" cy="4625989"/>
          </a:xfrm>
        </p:spPr>
        <p:txBody>
          <a:bodyPr/>
          <a:lstStyle/>
          <a:p>
            <a:r>
              <a:rPr lang="pt-BR" sz="3200" dirty="0" smtClean="0"/>
              <a:t>Proguanil</a:t>
            </a:r>
          </a:p>
          <a:p>
            <a:r>
              <a:rPr lang="pt-BR" sz="3200" dirty="0" smtClean="0"/>
              <a:t>Pyrimethamine</a:t>
            </a:r>
          </a:p>
          <a:p>
            <a:r>
              <a:rPr lang="en-IN" sz="3200" dirty="0" err="1" smtClean="0"/>
              <a:t>Sulfonamides</a:t>
            </a:r>
            <a:endParaRPr lang="en-IN" sz="3200" dirty="0" smtClean="0"/>
          </a:p>
          <a:p>
            <a:r>
              <a:rPr lang="en-IN" sz="3200" dirty="0" err="1" smtClean="0"/>
              <a:t>Tetracyclins</a:t>
            </a:r>
            <a:endParaRPr lang="en-IN" sz="3200" dirty="0" smtClean="0"/>
          </a:p>
          <a:p>
            <a:r>
              <a:rPr lang="en-US" sz="3200" dirty="0" smtClean="0"/>
              <a:t>Clindamycin</a:t>
            </a:r>
            <a:endParaRPr lang="en-IN" sz="3200" dirty="0" smtClean="0"/>
          </a:p>
          <a:p>
            <a:pPr>
              <a:buNone/>
            </a:pPr>
            <a:r>
              <a:rPr lang="en-IN" sz="3200" dirty="0" smtClean="0"/>
              <a:t>			</a:t>
            </a:r>
            <a:r>
              <a:rPr lang="en-IN" dirty="0" smtClean="0"/>
              <a:t>	</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b="1" dirty="0" smtClean="0">
                <a:solidFill>
                  <a:srgbClr val="FF0000"/>
                </a:solidFill>
              </a:rPr>
              <a:t>Radical cure </a:t>
            </a:r>
            <a:r>
              <a:rPr lang="en-IN" dirty="0" smtClean="0">
                <a:solidFill>
                  <a:srgbClr val="FF0000"/>
                </a:solidFill>
              </a:rPr>
              <a:t> </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Eliminates </a:t>
            </a:r>
            <a:r>
              <a:rPr lang="en-IN" b="1" dirty="0" smtClean="0"/>
              <a:t>both</a:t>
            </a:r>
            <a:r>
              <a:rPr lang="en-IN" dirty="0" smtClean="0"/>
              <a:t> </a:t>
            </a:r>
            <a:r>
              <a:rPr lang="en-IN" b="1" dirty="0" smtClean="0"/>
              <a:t>hepatic</a:t>
            </a:r>
            <a:r>
              <a:rPr lang="en-IN" dirty="0" smtClean="0"/>
              <a:t> and </a:t>
            </a:r>
            <a:r>
              <a:rPr lang="en-IN" b="1" dirty="0" smtClean="0"/>
              <a:t>erythrocytic</a:t>
            </a:r>
            <a:r>
              <a:rPr lang="en-IN" dirty="0" smtClean="0"/>
              <a:t> stages</a:t>
            </a:r>
            <a:br>
              <a:rPr lang="en-IN" dirty="0" smtClean="0"/>
            </a:br>
            <a:endParaRPr lang="en-IN" dirty="0" smtClean="0"/>
          </a:p>
          <a:p>
            <a:r>
              <a:rPr lang="en-US" b="1" dirty="0" err="1" smtClean="0"/>
              <a:t>Vivax</a:t>
            </a:r>
            <a:r>
              <a:rPr lang="en-US" dirty="0" smtClean="0"/>
              <a:t> &amp; </a:t>
            </a:r>
            <a:r>
              <a:rPr lang="en-US" b="1" dirty="0" err="1" smtClean="0"/>
              <a:t>ovale</a:t>
            </a:r>
            <a:endParaRPr lang="en-US" b="1" dirty="0" smtClean="0"/>
          </a:p>
          <a:p>
            <a:r>
              <a:rPr lang="en-US" b="1" dirty="0" smtClean="0"/>
              <a:t>Erythrocytic</a:t>
            </a:r>
            <a:r>
              <a:rPr lang="en-US" dirty="0" smtClean="0"/>
              <a:t> schizonticide + </a:t>
            </a:r>
            <a:r>
              <a:rPr lang="en-US" b="1" dirty="0" smtClean="0"/>
              <a:t>Tissue</a:t>
            </a:r>
            <a:r>
              <a:rPr lang="en-US" dirty="0" smtClean="0"/>
              <a:t> schizonticide </a:t>
            </a:r>
            <a:br>
              <a:rPr lang="en-US" dirty="0" smtClean="0"/>
            </a:br>
            <a:endParaRPr lang="en-US" dirty="0" smtClean="0"/>
          </a:p>
          <a:p>
            <a:pPr>
              <a:buNone/>
            </a:pPr>
            <a:r>
              <a:rPr lang="en-US" b="1" dirty="0" smtClean="0">
                <a:solidFill>
                  <a:srgbClr val="0000CC"/>
                </a:solidFill>
              </a:rPr>
              <a:t>	CQ + </a:t>
            </a:r>
            <a:r>
              <a:rPr lang="en-US" b="1" dirty="0" err="1" smtClean="0">
                <a:solidFill>
                  <a:srgbClr val="0000CC"/>
                </a:solidFill>
              </a:rPr>
              <a:t>primaquine</a:t>
            </a:r>
            <a:endParaRPr lang="en-US" b="1" dirty="0" smtClean="0">
              <a:solidFill>
                <a:srgbClr val="0000CC"/>
              </a:solidFill>
            </a:endParaRPr>
          </a:p>
          <a:p>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b="1" dirty="0" err="1" smtClean="0"/>
              <a:t>Chloroquine</a:t>
            </a:r>
            <a:r>
              <a:rPr lang="en-US" b="1" dirty="0" smtClean="0"/>
              <a:t> resistance</a:t>
            </a:r>
          </a:p>
          <a:p>
            <a:endParaRPr lang="en-US" dirty="0" smtClean="0"/>
          </a:p>
          <a:p>
            <a:pPr>
              <a:buNone/>
            </a:pPr>
            <a:r>
              <a:rPr lang="en-US" dirty="0" smtClean="0"/>
              <a:t>	Quinine + </a:t>
            </a:r>
            <a:r>
              <a:rPr lang="en-US" dirty="0" err="1" smtClean="0"/>
              <a:t>Doxycycline</a:t>
            </a:r>
            <a:r>
              <a:rPr lang="en-US" dirty="0" smtClean="0"/>
              <a:t>/</a:t>
            </a:r>
            <a:r>
              <a:rPr lang="en-US" dirty="0" err="1" smtClean="0"/>
              <a:t>clindamycin</a:t>
            </a:r>
            <a:endParaRPr lang="en-US" dirty="0" smtClean="0"/>
          </a:p>
          <a:p>
            <a:pPr>
              <a:buNone/>
            </a:pPr>
            <a:r>
              <a:rPr lang="en-US" dirty="0" smtClean="0"/>
              <a:t>	+ </a:t>
            </a:r>
            <a:r>
              <a:rPr lang="en-US" dirty="0" err="1" smtClean="0"/>
              <a:t>Primaquine</a:t>
            </a:r>
            <a:endParaRPr lang="en-US" dirty="0" smtClean="0"/>
          </a:p>
          <a:p>
            <a:endParaRPr lang="en-US" dirty="0" smtClean="0"/>
          </a:p>
          <a:p>
            <a:pPr>
              <a:buNone/>
            </a:pPr>
            <a:r>
              <a:rPr lang="en-US" dirty="0" smtClean="0"/>
              <a:t>	Artemesinin based combination therapy</a:t>
            </a:r>
          </a:p>
          <a:p>
            <a:pPr>
              <a:buNone/>
            </a:pPr>
            <a:r>
              <a:rPr lang="en-US" dirty="0" smtClean="0"/>
              <a:t>	+ </a:t>
            </a:r>
            <a:r>
              <a:rPr lang="en-US" dirty="0" err="1" smtClean="0"/>
              <a:t>Primaquine</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Causal prophylaxis</a:t>
            </a:r>
            <a:endParaRPr lang="en-IN" b="1" dirty="0">
              <a:solidFill>
                <a:srgbClr val="FF0000"/>
              </a:solidFill>
            </a:endParaRPr>
          </a:p>
        </p:txBody>
      </p:sp>
      <p:sp>
        <p:nvSpPr>
          <p:cNvPr id="3" name="Content Placeholder 2"/>
          <p:cNvSpPr>
            <a:spLocks noGrp="1"/>
          </p:cNvSpPr>
          <p:nvPr>
            <p:ph idx="1"/>
          </p:nvPr>
        </p:nvSpPr>
        <p:spPr/>
        <p:txBody>
          <a:bodyPr/>
          <a:lstStyle/>
          <a:p>
            <a:r>
              <a:rPr lang="en-US" b="1" dirty="0" smtClean="0"/>
              <a:t>Pre-</a:t>
            </a:r>
            <a:r>
              <a:rPr lang="en-US" b="1" dirty="0" err="1" smtClean="0"/>
              <a:t>erythrocytic</a:t>
            </a:r>
            <a:r>
              <a:rPr lang="en-US" dirty="0" smtClean="0"/>
              <a:t> phase which is the </a:t>
            </a:r>
            <a:r>
              <a:rPr lang="en-US" b="1" dirty="0" smtClean="0"/>
              <a:t>cause</a:t>
            </a:r>
            <a:r>
              <a:rPr lang="en-US" dirty="0" smtClean="0"/>
              <a:t> of malarial infection and clinical attacks is the target for this purpose</a:t>
            </a:r>
            <a:br>
              <a:rPr lang="en-US" dirty="0" smtClean="0"/>
            </a:br>
            <a:endParaRPr lang="en-US" dirty="0" smtClean="0"/>
          </a:p>
          <a:p>
            <a:r>
              <a:rPr lang="en-US" b="1" dirty="0" err="1" smtClean="0">
                <a:solidFill>
                  <a:srgbClr val="FF0000"/>
                </a:solidFill>
              </a:rPr>
              <a:t>Primaquine</a:t>
            </a:r>
            <a:r>
              <a:rPr lang="en-US" dirty="0" smtClean="0"/>
              <a:t> is the causal prophylactic for all species of malaria</a:t>
            </a:r>
          </a:p>
          <a:p>
            <a:endParaRPr lang="en-US" dirty="0" smtClean="0"/>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solidFill>
                  <a:srgbClr val="FF0000"/>
                </a:solidFill>
              </a:rPr>
              <a:t>Supressive</a:t>
            </a:r>
            <a:r>
              <a:rPr lang="en-US" b="1" dirty="0" smtClean="0">
                <a:solidFill>
                  <a:srgbClr val="FF0000"/>
                </a:solidFill>
              </a:rPr>
              <a:t> prophylaxis</a:t>
            </a:r>
            <a:endParaRPr lang="en-IN" dirty="0"/>
          </a:p>
        </p:txBody>
      </p:sp>
      <p:sp>
        <p:nvSpPr>
          <p:cNvPr id="3" name="Content Placeholder 2"/>
          <p:cNvSpPr>
            <a:spLocks noGrp="1"/>
          </p:cNvSpPr>
          <p:nvPr>
            <p:ph idx="1"/>
          </p:nvPr>
        </p:nvSpPr>
        <p:spPr/>
        <p:txBody>
          <a:bodyPr/>
          <a:lstStyle/>
          <a:p>
            <a:r>
              <a:rPr lang="en-US" b="1" dirty="0" err="1" smtClean="0"/>
              <a:t>Schizonticides</a:t>
            </a:r>
            <a:r>
              <a:rPr lang="en-US" dirty="0" smtClean="0"/>
              <a:t> which suppress the </a:t>
            </a:r>
            <a:r>
              <a:rPr lang="en-US" b="1" dirty="0" err="1" smtClean="0"/>
              <a:t>erythrocytic</a:t>
            </a:r>
            <a:r>
              <a:rPr lang="en-US" dirty="0" smtClean="0"/>
              <a:t> phase and thus attacks of malarial fever can be used as </a:t>
            </a:r>
            <a:r>
              <a:rPr lang="en-US" b="1" dirty="0" smtClean="0"/>
              <a:t>prophylactics</a:t>
            </a:r>
            <a:r>
              <a:rPr lang="en-US" dirty="0" smtClean="0"/>
              <a:t/>
            </a:r>
            <a:br>
              <a:rPr lang="en-US" dirty="0" smtClean="0"/>
            </a:br>
            <a:endParaRPr lang="en-US" dirty="0" smtClean="0"/>
          </a:p>
          <a:p>
            <a:r>
              <a:rPr lang="en-US" dirty="0" smtClean="0"/>
              <a:t>Clinical disease </a:t>
            </a:r>
            <a:r>
              <a:rPr lang="en-US" b="1" dirty="0" smtClean="0"/>
              <a:t>does not </a:t>
            </a:r>
            <a:r>
              <a:rPr lang="en-US" dirty="0" smtClean="0"/>
              <a:t>appear</a:t>
            </a:r>
          </a:p>
          <a:p>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solidFill>
                  <a:srgbClr val="FF0000"/>
                </a:solidFill>
              </a:rPr>
              <a:t>Supressive</a:t>
            </a:r>
            <a:r>
              <a:rPr lang="en-US" b="1" dirty="0" smtClean="0">
                <a:solidFill>
                  <a:srgbClr val="FF0000"/>
                </a:solidFill>
              </a:rPr>
              <a:t> prophylaxis</a:t>
            </a:r>
            <a:endParaRPr lang="en-IN" dirty="0"/>
          </a:p>
        </p:txBody>
      </p:sp>
      <p:sp>
        <p:nvSpPr>
          <p:cNvPr id="3" name="Content Placeholder 2"/>
          <p:cNvSpPr>
            <a:spLocks noGrp="1"/>
          </p:cNvSpPr>
          <p:nvPr>
            <p:ph idx="1"/>
          </p:nvPr>
        </p:nvSpPr>
        <p:spPr/>
        <p:txBody>
          <a:bodyPr/>
          <a:lstStyle/>
          <a:p>
            <a:r>
              <a:rPr lang="en-US" dirty="0" smtClean="0"/>
              <a:t>CQ: </a:t>
            </a:r>
            <a:r>
              <a:rPr lang="en-US" b="1" dirty="0" smtClean="0"/>
              <a:t>NOT</a:t>
            </a:r>
            <a:r>
              <a:rPr lang="en-US" dirty="0" smtClean="0"/>
              <a:t> used in </a:t>
            </a:r>
            <a:r>
              <a:rPr lang="en-US" b="1" dirty="0" smtClean="0"/>
              <a:t>INDIA</a:t>
            </a:r>
          </a:p>
          <a:p>
            <a:endParaRPr lang="en-US" dirty="0" smtClean="0"/>
          </a:p>
          <a:p>
            <a:endParaRPr lang="en-US" dirty="0" smtClean="0"/>
          </a:p>
          <a:p>
            <a:r>
              <a:rPr lang="en-US" b="1" dirty="0" err="1" smtClean="0"/>
              <a:t>Mefloquine</a:t>
            </a:r>
            <a:endParaRPr lang="en-US" b="1" dirty="0" smtClean="0"/>
          </a:p>
          <a:p>
            <a:r>
              <a:rPr lang="en-US" b="1" dirty="0" err="1" smtClean="0"/>
              <a:t>Doxycycline</a:t>
            </a:r>
            <a:endParaRPr lang="en-US" b="1" dirty="0" smtClean="0"/>
          </a:p>
          <a:p>
            <a:endParaRPr lang="en-IN" dirty="0"/>
          </a:p>
        </p:txBody>
      </p:sp>
      <p:pic>
        <p:nvPicPr>
          <p:cNvPr id="5" name="Picture 2" descr="C:\Users\DR.ANU\Pictures\download (13).jpg"/>
          <p:cNvPicPr>
            <a:picLocks noChangeAspect="1" noChangeArrowheads="1"/>
          </p:cNvPicPr>
          <p:nvPr/>
        </p:nvPicPr>
        <p:blipFill>
          <a:blip r:embed="rId2"/>
          <a:srcRect/>
          <a:stretch>
            <a:fillRect/>
          </a:stretch>
        </p:blipFill>
        <p:spPr bwMode="auto">
          <a:xfrm>
            <a:off x="3486150" y="2810669"/>
            <a:ext cx="2171700" cy="2105025"/>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solidFill>
                  <a:srgbClr val="FF0000"/>
                </a:solidFill>
              </a:rPr>
              <a:t>Supressive</a:t>
            </a:r>
            <a:r>
              <a:rPr lang="en-US" b="1" dirty="0" smtClean="0">
                <a:solidFill>
                  <a:srgbClr val="FF0000"/>
                </a:solidFill>
              </a:rPr>
              <a:t> prophylaxis</a:t>
            </a:r>
            <a:endParaRPr lang="en-IN" dirty="0"/>
          </a:p>
        </p:txBody>
      </p:sp>
      <p:sp>
        <p:nvSpPr>
          <p:cNvPr id="3" name="Content Placeholder 2"/>
          <p:cNvSpPr>
            <a:spLocks noGrp="1"/>
          </p:cNvSpPr>
          <p:nvPr>
            <p:ph idx="1"/>
          </p:nvPr>
        </p:nvSpPr>
        <p:spPr/>
        <p:txBody>
          <a:bodyPr/>
          <a:lstStyle/>
          <a:p>
            <a:pPr>
              <a:buNone/>
            </a:pPr>
            <a:r>
              <a:rPr lang="en-US" b="1" dirty="0" err="1" smtClean="0"/>
              <a:t>Mefloquine</a:t>
            </a:r>
            <a:endParaRPr lang="en-US" b="1" dirty="0" smtClean="0"/>
          </a:p>
          <a:p>
            <a:endParaRPr lang="en-US" dirty="0" smtClean="0"/>
          </a:p>
          <a:p>
            <a:r>
              <a:rPr lang="en-US" dirty="0" smtClean="0"/>
              <a:t>250 mg weekly</a:t>
            </a:r>
          </a:p>
          <a:p>
            <a:r>
              <a:rPr lang="en-US" dirty="0" smtClean="0"/>
              <a:t>Starting </a:t>
            </a:r>
            <a:r>
              <a:rPr lang="en-US" b="1" dirty="0" smtClean="0"/>
              <a:t>week</a:t>
            </a:r>
            <a:r>
              <a:rPr lang="en-US" dirty="0" smtClean="0"/>
              <a:t> before </a:t>
            </a:r>
            <a:r>
              <a:rPr lang="en-US" b="1" dirty="0" smtClean="0"/>
              <a:t>travel</a:t>
            </a:r>
            <a:r>
              <a:rPr lang="en-US" dirty="0" smtClean="0"/>
              <a:t> &amp; taken till 4 weeks after return from endemic area for CQ resistant P. </a:t>
            </a:r>
            <a:r>
              <a:rPr lang="en-US" dirty="0" err="1" smtClean="0"/>
              <a:t>falciparum</a:t>
            </a:r>
            <a:endParaRPr lang="en-US" dirty="0" smtClean="0"/>
          </a:p>
          <a:p>
            <a:endParaRPr lang="en-US" dirty="0" smtClean="0"/>
          </a:p>
          <a:p>
            <a:endParaRPr lang="en-US"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solidFill>
                  <a:srgbClr val="FF0000"/>
                </a:solidFill>
              </a:rPr>
              <a:t>Supressive</a:t>
            </a:r>
            <a:r>
              <a:rPr lang="en-US" b="1" dirty="0" smtClean="0">
                <a:solidFill>
                  <a:srgbClr val="FF0000"/>
                </a:solidFill>
              </a:rPr>
              <a:t> prophylaxis</a:t>
            </a:r>
            <a:endParaRPr lang="en-IN" dirty="0"/>
          </a:p>
        </p:txBody>
      </p:sp>
      <p:sp>
        <p:nvSpPr>
          <p:cNvPr id="3" name="Content Placeholder 2"/>
          <p:cNvSpPr>
            <a:spLocks noGrp="1"/>
          </p:cNvSpPr>
          <p:nvPr>
            <p:ph idx="1"/>
          </p:nvPr>
        </p:nvSpPr>
        <p:spPr/>
        <p:txBody>
          <a:bodyPr/>
          <a:lstStyle/>
          <a:p>
            <a:pPr>
              <a:buNone/>
            </a:pPr>
            <a:r>
              <a:rPr lang="en-US" b="1" dirty="0" err="1" smtClean="0"/>
              <a:t>Doxycycline</a:t>
            </a:r>
            <a:endParaRPr lang="en-US" b="1" dirty="0" smtClean="0"/>
          </a:p>
          <a:p>
            <a:r>
              <a:rPr lang="en-US" dirty="0" smtClean="0"/>
              <a:t>100 mg daily</a:t>
            </a:r>
          </a:p>
          <a:p>
            <a:r>
              <a:rPr lang="en-US" dirty="0" smtClean="0"/>
              <a:t>Starting </a:t>
            </a:r>
            <a:r>
              <a:rPr lang="en-US" b="1" dirty="0" smtClean="0"/>
              <a:t>day</a:t>
            </a:r>
            <a:r>
              <a:rPr lang="en-US" dirty="0" smtClean="0"/>
              <a:t> before travel &amp; taken till 4 weeks after return from endemic area for CQ resistant P. </a:t>
            </a:r>
            <a:r>
              <a:rPr lang="en-US" dirty="0" err="1" smtClean="0"/>
              <a:t>falciparum</a:t>
            </a:r>
            <a:endParaRPr lang="en-US" dirty="0" smtClean="0"/>
          </a:p>
          <a:p>
            <a:r>
              <a:rPr lang="en-US" b="1" dirty="0" smtClean="0"/>
              <a:t>CI</a:t>
            </a:r>
            <a:r>
              <a:rPr lang="en-US" dirty="0" smtClean="0"/>
              <a:t> in </a:t>
            </a:r>
            <a:r>
              <a:rPr lang="en-US" b="1" dirty="0" smtClean="0"/>
              <a:t>pregnant</a:t>
            </a:r>
            <a:r>
              <a:rPr lang="en-US" dirty="0" smtClean="0"/>
              <a:t> </a:t>
            </a:r>
            <a:r>
              <a:rPr lang="en-US" b="1" dirty="0" smtClean="0"/>
              <a:t>women</a:t>
            </a:r>
            <a:r>
              <a:rPr lang="en-US" dirty="0" smtClean="0"/>
              <a:t> &amp; </a:t>
            </a:r>
            <a:r>
              <a:rPr lang="en-US" b="1" dirty="0" smtClean="0"/>
              <a:t>children</a:t>
            </a:r>
            <a:r>
              <a:rPr lang="en-US" dirty="0" smtClean="0"/>
              <a:t> &lt;8years of age</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solidFill>
                  <a:srgbClr val="FF0000"/>
                </a:solidFill>
              </a:rPr>
              <a:t>Supressive</a:t>
            </a:r>
            <a:r>
              <a:rPr lang="en-US" b="1" dirty="0" smtClean="0">
                <a:solidFill>
                  <a:srgbClr val="FF0000"/>
                </a:solidFill>
              </a:rPr>
              <a:t> prophylaxis</a:t>
            </a:r>
            <a:endParaRPr lang="en-IN" dirty="0"/>
          </a:p>
        </p:txBody>
      </p:sp>
      <p:sp>
        <p:nvSpPr>
          <p:cNvPr id="3" name="Content Placeholder 2"/>
          <p:cNvSpPr>
            <a:spLocks noGrp="1"/>
          </p:cNvSpPr>
          <p:nvPr>
            <p:ph idx="1"/>
          </p:nvPr>
        </p:nvSpPr>
        <p:spPr>
          <a:xfrm>
            <a:off x="142844" y="1600200"/>
            <a:ext cx="8543956" cy="4525963"/>
          </a:xfrm>
        </p:spPr>
        <p:txBody>
          <a:bodyPr/>
          <a:lstStyle/>
          <a:p>
            <a:r>
              <a:rPr lang="en-US" b="1" dirty="0" smtClean="0"/>
              <a:t>Pregnancy</a:t>
            </a:r>
          </a:p>
          <a:p>
            <a:r>
              <a:rPr lang="en-US" dirty="0" smtClean="0"/>
              <a:t>One dose each in second &amp; third trimester</a:t>
            </a:r>
          </a:p>
          <a:p>
            <a:r>
              <a:rPr lang="en-US" dirty="0" smtClean="0"/>
              <a:t>1 month gap</a:t>
            </a:r>
          </a:p>
          <a:p>
            <a:r>
              <a:rPr lang="en-US" b="1" dirty="0" err="1" smtClean="0"/>
              <a:t>Pyrimethamine</a:t>
            </a:r>
            <a:r>
              <a:rPr lang="en-US" b="1" dirty="0" smtClean="0"/>
              <a:t>(75</a:t>
            </a:r>
            <a:r>
              <a:rPr lang="en-US" dirty="0" smtClean="0"/>
              <a:t> mg)+ </a:t>
            </a:r>
            <a:r>
              <a:rPr lang="en-US" b="1" dirty="0" err="1" smtClean="0"/>
              <a:t>sulphadoxine</a:t>
            </a:r>
            <a:r>
              <a:rPr lang="en-US" b="1" dirty="0" smtClean="0"/>
              <a:t>(1500mg</a:t>
            </a:r>
            <a:r>
              <a:rPr lang="en-US" dirty="0" smtClean="0"/>
              <a:t>)</a:t>
            </a:r>
          </a:p>
          <a:p>
            <a:r>
              <a:rPr lang="en-US" dirty="0" smtClean="0"/>
              <a:t>In areas with high </a:t>
            </a:r>
            <a:r>
              <a:rPr lang="en-US" dirty="0" err="1" smtClean="0"/>
              <a:t>P.f</a:t>
            </a:r>
            <a:r>
              <a:rPr lang="en-US" dirty="0" smtClean="0"/>
              <a:t> </a:t>
            </a:r>
            <a:r>
              <a:rPr lang="en-US" b="1" dirty="0" err="1" smtClean="0"/>
              <a:t>endemicity</a:t>
            </a:r>
            <a:r>
              <a:rPr lang="en-US" dirty="0" smtClean="0"/>
              <a:t> </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85925"/>
            <a:ext cx="9144000" cy="3539430"/>
          </a:xfrm>
          <a:prstGeom prst="rect">
            <a:avLst/>
          </a:prstGeom>
        </p:spPr>
        <p:txBody>
          <a:bodyPr wrap="square">
            <a:spAutoFit/>
          </a:bodyPr>
          <a:lstStyle/>
          <a:p>
            <a:endParaRPr lang="en-IN" sz="3200" dirty="0" smtClean="0"/>
          </a:p>
          <a:p>
            <a:r>
              <a:rPr lang="en-IN" sz="3200" dirty="0" smtClean="0"/>
              <a:t>Most important </a:t>
            </a:r>
            <a:r>
              <a:rPr lang="en-IN" sz="3200" b="1" dirty="0" smtClean="0"/>
              <a:t>parasitic</a:t>
            </a:r>
            <a:r>
              <a:rPr lang="en-IN" sz="3200" dirty="0" smtClean="0"/>
              <a:t> disease of humans, causing hundreds of millions of illnesses and probably over a million deaths each year.</a:t>
            </a:r>
            <a:endParaRPr lang="en-US" sz="3200" dirty="0" smtClean="0"/>
          </a:p>
          <a:p>
            <a:endParaRPr lang="en-US" sz="3200" dirty="0" smtClean="0"/>
          </a:p>
          <a:p>
            <a:endParaRPr lang="en-US" sz="3200" dirty="0" smtClean="0"/>
          </a:p>
          <a:p>
            <a:endParaRPr lang="en-IN" sz="3200" dirty="0" smtClean="0"/>
          </a:p>
        </p:txBody>
      </p:sp>
      <p:sp>
        <p:nvSpPr>
          <p:cNvPr id="5" name="Title 4"/>
          <p:cNvSpPr>
            <a:spLocks noGrp="1"/>
          </p:cNvSpPr>
          <p:nvPr>
            <p:ph type="title" idx="4294967295"/>
          </p:nvPr>
        </p:nvSpPr>
        <p:spPr>
          <a:xfrm>
            <a:off x="428596" y="274638"/>
            <a:ext cx="7801004" cy="1143000"/>
          </a:xfrm>
        </p:spPr>
        <p:txBody>
          <a:bodyPr/>
          <a:lstStyle/>
          <a:p>
            <a:pPr algn="l"/>
            <a:r>
              <a:rPr lang="en-IN" b="1" dirty="0" smtClean="0">
                <a:solidFill>
                  <a:srgbClr val="FF0000"/>
                </a:solidFill>
              </a:rPr>
              <a:t>Malaria</a:t>
            </a:r>
            <a:endParaRPr lang="en-IN" b="1" dirty="0">
              <a:solidFill>
                <a:srgbClr val="FF0000"/>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166"/>
            <a:ext cx="9144000" cy="6247864"/>
          </a:xfrm>
          <a:prstGeom prst="rect">
            <a:avLst/>
          </a:prstGeom>
        </p:spPr>
        <p:txBody>
          <a:bodyPr wrap="square">
            <a:spAutoFit/>
          </a:bodyPr>
          <a:lstStyle/>
          <a:p>
            <a:endParaRPr lang="en-IN" sz="2400" b="1" dirty="0" smtClean="0"/>
          </a:p>
          <a:p>
            <a:r>
              <a:rPr lang="en-IN" sz="4000" b="1" dirty="0" smtClean="0">
                <a:solidFill>
                  <a:srgbClr val="FF0000"/>
                </a:solidFill>
              </a:rPr>
              <a:t>Goal</a:t>
            </a:r>
            <a:r>
              <a:rPr lang="en-IN" sz="2400" b="1" dirty="0" smtClean="0">
                <a:solidFill>
                  <a:srgbClr val="FF0000"/>
                </a:solidFill>
              </a:rPr>
              <a:t> </a:t>
            </a:r>
            <a:r>
              <a:rPr lang="en-IN" sz="2400" b="1" dirty="0" smtClean="0"/>
              <a:t/>
            </a:r>
            <a:br>
              <a:rPr lang="en-IN" sz="2400" b="1" dirty="0" smtClean="0"/>
            </a:br>
            <a:endParaRPr lang="en-IN" sz="2800" dirty="0" smtClean="0"/>
          </a:p>
          <a:p>
            <a:pPr marL="342900" indent="-342900"/>
            <a:r>
              <a:rPr lang="en-IN" sz="2800" dirty="0" smtClean="0"/>
              <a:t>To prevent and treat </a:t>
            </a:r>
            <a:r>
              <a:rPr lang="en-IN" sz="2800" b="1" dirty="0" smtClean="0"/>
              <a:t>clinical</a:t>
            </a:r>
            <a:r>
              <a:rPr lang="en-IN" sz="2800" dirty="0" smtClean="0"/>
              <a:t> attack of malaria.</a:t>
            </a:r>
          </a:p>
          <a:p>
            <a:endParaRPr lang="en-IN" sz="2800" dirty="0" smtClean="0"/>
          </a:p>
          <a:p>
            <a:r>
              <a:rPr lang="en-IN" sz="2800" dirty="0" smtClean="0"/>
              <a:t>To completely </a:t>
            </a:r>
            <a:r>
              <a:rPr lang="en-IN" sz="2800" b="1" dirty="0" smtClean="0"/>
              <a:t>eradicate</a:t>
            </a:r>
            <a:r>
              <a:rPr lang="en-IN" sz="2800" dirty="0" smtClean="0"/>
              <a:t> the parasite from the patient's  </a:t>
            </a:r>
            <a:br>
              <a:rPr lang="en-IN" sz="2800" dirty="0" smtClean="0"/>
            </a:br>
            <a:r>
              <a:rPr lang="en-IN" sz="2800" dirty="0" smtClean="0"/>
              <a:t> body.</a:t>
            </a:r>
          </a:p>
          <a:p>
            <a:endParaRPr lang="en-IN" sz="2800" dirty="0" smtClean="0"/>
          </a:p>
          <a:p>
            <a:r>
              <a:rPr lang="en-IN" sz="2800" dirty="0" smtClean="0"/>
              <a:t>To reduce the </a:t>
            </a:r>
            <a:r>
              <a:rPr lang="en-IN" sz="2800" b="1" dirty="0" smtClean="0"/>
              <a:t>human</a:t>
            </a:r>
            <a:r>
              <a:rPr lang="en-IN" sz="2800" dirty="0" smtClean="0"/>
              <a:t> </a:t>
            </a:r>
            <a:r>
              <a:rPr lang="en-IN" sz="2800" b="1" dirty="0" smtClean="0"/>
              <a:t>reservoir</a:t>
            </a:r>
            <a:r>
              <a:rPr lang="en-IN" sz="2800" dirty="0" smtClean="0"/>
              <a:t> of infection - cut down  </a:t>
            </a:r>
            <a:br>
              <a:rPr lang="en-IN" sz="2800" dirty="0" smtClean="0"/>
            </a:br>
            <a:r>
              <a:rPr lang="en-IN" sz="2800" dirty="0" smtClean="0"/>
              <a:t> transmission to mosquito. </a:t>
            </a:r>
            <a:br>
              <a:rPr lang="en-IN" sz="2800" dirty="0" smtClean="0"/>
            </a:br>
            <a:r>
              <a:rPr lang="en-IN" sz="2800" dirty="0" smtClean="0"/>
              <a:t/>
            </a:r>
            <a:br>
              <a:rPr lang="en-IN" sz="2800" dirty="0" smtClean="0"/>
            </a:br>
            <a:r>
              <a:rPr lang="en-IN" sz="2800" dirty="0" smtClean="0"/>
              <a:t/>
            </a:r>
            <a:br>
              <a:rPr lang="en-IN" sz="2800" dirty="0" smtClean="0"/>
            </a:br>
            <a:endParaRPr lang="en-IN" sz="2800" dirty="0" smtClean="0"/>
          </a:p>
          <a:p>
            <a:endParaRPr lang="en-IN" sz="2800" b="1" dirty="0" smtClean="0"/>
          </a:p>
        </p:txBody>
      </p:sp>
      <p:pic>
        <p:nvPicPr>
          <p:cNvPr id="3" name="Picture 2" descr="C:\Users\DR.ANU\Pictures\improvement-objectives-300x299_0.jpg"/>
          <p:cNvPicPr>
            <a:picLocks noChangeAspect="1" noChangeArrowheads="1"/>
          </p:cNvPicPr>
          <p:nvPr/>
        </p:nvPicPr>
        <p:blipFill>
          <a:blip r:embed="rId2"/>
          <a:srcRect/>
          <a:stretch>
            <a:fillRect/>
          </a:stretch>
        </p:blipFill>
        <p:spPr bwMode="auto">
          <a:xfrm>
            <a:off x="6786578" y="4357695"/>
            <a:ext cx="2357422" cy="2286016"/>
          </a:xfrm>
          <a:prstGeom prst="rect">
            <a:avLst/>
          </a:prstGeom>
          <a:noFill/>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140964"/>
          </a:xfrm>
          <a:prstGeom prst="rect">
            <a:avLst/>
          </a:prstGeom>
        </p:spPr>
        <p:txBody>
          <a:bodyPr wrap="square">
            <a:spAutoFit/>
          </a:bodyPr>
          <a:lstStyle/>
          <a:p>
            <a:endParaRPr lang="en-IN" sz="2800" b="1" dirty="0" smtClean="0">
              <a:solidFill>
                <a:srgbClr val="FF0000"/>
              </a:solidFill>
            </a:endParaRPr>
          </a:p>
          <a:p>
            <a:r>
              <a:rPr lang="en-IN" sz="2800" b="1" dirty="0" smtClean="0">
                <a:solidFill>
                  <a:srgbClr val="FF0000"/>
                </a:solidFill>
              </a:rPr>
              <a:t>CHLOROQUINE</a:t>
            </a:r>
          </a:p>
          <a:p>
            <a:endParaRPr lang="en-IN" sz="2800" dirty="0" smtClean="0">
              <a:solidFill>
                <a:srgbClr val="236D02"/>
              </a:solidFill>
            </a:endParaRPr>
          </a:p>
          <a:p>
            <a:r>
              <a:rPr lang="en-IN" sz="2800" dirty="0" smtClean="0"/>
              <a:t>Rapidly acting </a:t>
            </a:r>
            <a:r>
              <a:rPr lang="en-IN" sz="2800" b="1" dirty="0" smtClean="0"/>
              <a:t>erythrocytic schizontocide </a:t>
            </a:r>
            <a:r>
              <a:rPr lang="en-IN" sz="2800" dirty="0" smtClean="0"/>
              <a:t>against all species of plasmodia including the </a:t>
            </a:r>
            <a:r>
              <a:rPr lang="en-IN" sz="2800" dirty="0" err="1" smtClean="0"/>
              <a:t>senstive</a:t>
            </a:r>
            <a:r>
              <a:rPr lang="en-IN" sz="2800" dirty="0" smtClean="0"/>
              <a:t> strains of P. </a:t>
            </a:r>
            <a:r>
              <a:rPr lang="en-IN" sz="2800" dirty="0" err="1" smtClean="0"/>
              <a:t>falciparum</a:t>
            </a:r>
            <a:endParaRPr lang="en-IN" sz="2800" dirty="0" smtClean="0"/>
          </a:p>
          <a:p>
            <a:endParaRPr lang="en-IN" sz="2800" dirty="0" smtClean="0"/>
          </a:p>
          <a:p>
            <a:r>
              <a:rPr lang="en-IN" sz="2800" dirty="0" smtClean="0"/>
              <a:t>Controls most </a:t>
            </a:r>
            <a:r>
              <a:rPr lang="en-IN" sz="2800" b="1" dirty="0" smtClean="0"/>
              <a:t>clinical attacks </a:t>
            </a:r>
            <a:r>
              <a:rPr lang="en-IN" sz="2800" dirty="0" smtClean="0"/>
              <a:t>in 1-2 days with disappearance of parasites from peripheral blood in 1-3 days.</a:t>
            </a:r>
            <a:br>
              <a:rPr lang="en-IN" sz="2800" dirty="0" smtClean="0"/>
            </a:br>
            <a:endParaRPr lang="en-IN" sz="2800" dirty="0" smtClean="0"/>
          </a:p>
          <a:p>
            <a:r>
              <a:rPr lang="en-IN" sz="2800" dirty="0" smtClean="0"/>
              <a:t>No effect on </a:t>
            </a:r>
            <a:r>
              <a:rPr lang="en-IN" sz="2800" b="1" dirty="0" smtClean="0"/>
              <a:t>Pre-</a:t>
            </a:r>
            <a:r>
              <a:rPr lang="en-IN" sz="2800" b="1" dirty="0" err="1" smtClean="0"/>
              <a:t>erythrocytic</a:t>
            </a:r>
            <a:r>
              <a:rPr lang="en-IN" sz="2800" b="1" dirty="0" smtClean="0"/>
              <a:t> </a:t>
            </a:r>
            <a:r>
              <a:rPr lang="en-IN" sz="2800" dirty="0" smtClean="0"/>
              <a:t> and </a:t>
            </a:r>
            <a:r>
              <a:rPr lang="en-IN" sz="2800" b="1" dirty="0" err="1" smtClean="0"/>
              <a:t>exo-erythrocytic</a:t>
            </a:r>
            <a:r>
              <a:rPr lang="en-IN" sz="2800" dirty="0" smtClean="0"/>
              <a:t> phases of the parasite does not prevent </a:t>
            </a:r>
            <a:r>
              <a:rPr lang="en-IN" sz="2800" b="1" dirty="0" smtClean="0"/>
              <a:t>relapses</a:t>
            </a:r>
            <a:r>
              <a:rPr lang="en-IN" sz="2800" dirty="0" smtClean="0"/>
              <a:t> in </a:t>
            </a:r>
            <a:r>
              <a:rPr lang="en-IN" sz="2800" b="1" dirty="0" err="1" smtClean="0"/>
              <a:t>vivax</a:t>
            </a:r>
            <a:r>
              <a:rPr lang="en-IN" sz="2800" dirty="0" smtClean="0"/>
              <a:t> and </a:t>
            </a:r>
            <a:r>
              <a:rPr lang="en-IN" sz="2800" b="1" dirty="0" err="1" smtClean="0"/>
              <a:t>ovale</a:t>
            </a:r>
            <a:r>
              <a:rPr lang="en-IN" sz="2800" dirty="0" smtClean="0"/>
              <a:t> malaria.</a:t>
            </a:r>
            <a:br>
              <a:rPr lang="en-IN" sz="2800" dirty="0" smtClean="0"/>
            </a:br>
            <a:r>
              <a:rPr lang="en-IN" sz="2800" dirty="0" smtClean="0"/>
              <a:t>Only for </a:t>
            </a:r>
            <a:r>
              <a:rPr lang="en-IN" sz="2800" b="1" dirty="0" smtClean="0"/>
              <a:t>clinical</a:t>
            </a:r>
            <a:r>
              <a:rPr lang="en-IN" sz="2800" dirty="0" smtClean="0"/>
              <a:t> cure.</a:t>
            </a:r>
          </a:p>
          <a:p>
            <a:endParaRPr lang="en-IN" sz="2800" dirty="0" smtClean="0"/>
          </a:p>
          <a:p>
            <a:endParaRPr lang="en-IN" sz="2800" dirty="0" smtClean="0"/>
          </a:p>
          <a:p>
            <a:endParaRPr lang="en-IN" sz="2800" dirty="0" smtClean="0"/>
          </a:p>
          <a:p>
            <a:r>
              <a:rPr lang="en-IN" sz="2800" dirty="0" smtClean="0"/>
              <a:t> </a:t>
            </a:r>
          </a:p>
          <a:p>
            <a:endParaRPr lang="en-IN" sz="2800" dirty="0" smtClean="0"/>
          </a:p>
          <a:p>
            <a:endParaRPr lang="en-IN" sz="2800" dirty="0" smtClean="0">
              <a:solidFill>
                <a:srgbClr val="236D02"/>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9144000" cy="6324808"/>
          </a:xfrm>
          <a:prstGeom prst="rect">
            <a:avLst/>
          </a:prstGeom>
        </p:spPr>
        <p:txBody>
          <a:bodyPr wrap="square">
            <a:spAutoFit/>
          </a:bodyPr>
          <a:lstStyle/>
          <a:p>
            <a:endParaRPr lang="en-IN" sz="2700" b="1" dirty="0" smtClean="0"/>
          </a:p>
          <a:p>
            <a:r>
              <a:rPr lang="en-IN" sz="2700" b="1" dirty="0" smtClean="0"/>
              <a:t>Mechanism of action:</a:t>
            </a:r>
            <a:br>
              <a:rPr lang="en-IN" sz="2700" b="1" dirty="0" smtClean="0"/>
            </a:br>
            <a:endParaRPr lang="en-IN" sz="2700" b="1" dirty="0" smtClean="0"/>
          </a:p>
          <a:p>
            <a:pPr marL="457200" indent="-457200">
              <a:buFont typeface="Arial" pitchFamily="34" charset="0"/>
              <a:buChar char="•"/>
            </a:pPr>
            <a:r>
              <a:rPr lang="en-IN" sz="2700" dirty="0" smtClean="0"/>
              <a:t>It is </a:t>
            </a:r>
            <a:r>
              <a:rPr lang="en-IN" sz="2700" b="1" dirty="0" smtClean="0"/>
              <a:t>actively</a:t>
            </a:r>
            <a:r>
              <a:rPr lang="en-IN" sz="2700" dirty="0" smtClean="0"/>
              <a:t> </a:t>
            </a:r>
            <a:r>
              <a:rPr lang="en-IN" sz="2700" b="1" dirty="0" smtClean="0"/>
              <a:t>concentrated</a:t>
            </a:r>
            <a:r>
              <a:rPr lang="en-IN" sz="2700" dirty="0" smtClean="0"/>
              <a:t> by </a:t>
            </a:r>
            <a:r>
              <a:rPr lang="en-IN" sz="2700" b="1" dirty="0" smtClean="0"/>
              <a:t>sensitive</a:t>
            </a:r>
            <a:r>
              <a:rPr lang="en-IN" sz="2700" dirty="0" smtClean="0"/>
              <a:t> </a:t>
            </a:r>
            <a:r>
              <a:rPr lang="en-IN" sz="2700" b="1" dirty="0" smtClean="0"/>
              <a:t>intra-</a:t>
            </a:r>
            <a:r>
              <a:rPr lang="en-IN" sz="2700" b="1" dirty="0" err="1" smtClean="0"/>
              <a:t>erythrocytic</a:t>
            </a:r>
            <a:r>
              <a:rPr lang="en-IN" sz="2700" b="1" dirty="0" smtClean="0"/>
              <a:t> plasmodia </a:t>
            </a:r>
            <a:r>
              <a:rPr lang="en-IN" sz="2700" dirty="0" smtClean="0"/>
              <a:t>by accumulating in the acidic vesicles of the parasite and weakly </a:t>
            </a:r>
            <a:r>
              <a:rPr lang="en-IN" sz="2700" b="1" dirty="0" smtClean="0"/>
              <a:t>basic</a:t>
            </a:r>
            <a:r>
              <a:rPr lang="en-IN" sz="2700" dirty="0" smtClean="0"/>
              <a:t> nature it raises the vesicular </a:t>
            </a:r>
            <a:r>
              <a:rPr lang="en-IN" sz="2700" b="1" dirty="0" smtClean="0"/>
              <a:t>pH</a:t>
            </a:r>
            <a:r>
              <a:rPr lang="en-IN" sz="2700" dirty="0" smtClean="0"/>
              <a:t> and thereby </a:t>
            </a:r>
            <a:r>
              <a:rPr lang="en-IN" sz="2700" b="1" dirty="0" smtClean="0"/>
              <a:t>interferes</a:t>
            </a:r>
            <a:r>
              <a:rPr lang="en-IN" sz="2700" dirty="0" smtClean="0"/>
              <a:t> with degradation of </a:t>
            </a:r>
            <a:r>
              <a:rPr lang="en-IN" sz="2700" b="1" dirty="0" smtClean="0"/>
              <a:t>haemoglobin</a:t>
            </a:r>
            <a:r>
              <a:rPr lang="en-IN" sz="2700" dirty="0" smtClean="0"/>
              <a:t> by </a:t>
            </a:r>
            <a:r>
              <a:rPr lang="en-IN" sz="2700" b="1" dirty="0" smtClean="0"/>
              <a:t>parasitic</a:t>
            </a:r>
            <a:r>
              <a:rPr lang="en-IN" sz="2700" dirty="0" smtClean="0"/>
              <a:t> </a:t>
            </a:r>
            <a:r>
              <a:rPr lang="en-IN" sz="2700" b="1" dirty="0" err="1" smtClean="0"/>
              <a:t>lysosomes</a:t>
            </a:r>
            <a:endParaRPr lang="en-IN" sz="2700" b="1" dirty="0" smtClean="0"/>
          </a:p>
          <a:p>
            <a:pPr marL="457200" indent="-457200">
              <a:buFont typeface="Arial" pitchFamily="34" charset="0"/>
              <a:buChar char="•"/>
            </a:pPr>
            <a:endParaRPr lang="en-IN" sz="2700" dirty="0" smtClean="0"/>
          </a:p>
          <a:p>
            <a:pPr marL="457200" indent="-457200">
              <a:buFont typeface="Arial" pitchFamily="34" charset="0"/>
              <a:buChar char="•"/>
            </a:pPr>
            <a:r>
              <a:rPr lang="en-IN" sz="2700" dirty="0" smtClean="0"/>
              <a:t>Polymerization of </a:t>
            </a:r>
            <a:r>
              <a:rPr lang="en-IN" sz="2700" b="1" dirty="0" smtClean="0"/>
              <a:t>toxic </a:t>
            </a:r>
            <a:r>
              <a:rPr lang="en-IN" sz="2700" b="1" dirty="0" err="1" smtClean="0"/>
              <a:t>haeme</a:t>
            </a:r>
            <a:r>
              <a:rPr lang="en-IN" sz="2700" b="1" dirty="0" smtClean="0"/>
              <a:t> to nontoxic </a:t>
            </a:r>
            <a:r>
              <a:rPr lang="en-IN" sz="2700" dirty="0" smtClean="0"/>
              <a:t>parasite pigment </a:t>
            </a:r>
            <a:r>
              <a:rPr lang="en-IN" sz="2700" b="1" dirty="0" err="1" smtClean="0"/>
              <a:t>hemozoin</a:t>
            </a:r>
            <a:r>
              <a:rPr lang="en-IN" sz="2700" dirty="0" smtClean="0"/>
              <a:t> is inhibited by formation of </a:t>
            </a:r>
            <a:r>
              <a:rPr lang="en-IN" sz="2700" b="1" dirty="0" err="1" smtClean="0"/>
              <a:t>chloroquine-heme</a:t>
            </a:r>
            <a:r>
              <a:rPr lang="en-IN" sz="2700" b="1" dirty="0" smtClean="0"/>
              <a:t> </a:t>
            </a:r>
            <a:r>
              <a:rPr lang="en-IN" sz="2700" dirty="0" smtClean="0"/>
              <a:t>complex</a:t>
            </a:r>
            <a:br>
              <a:rPr lang="en-IN" sz="2700" dirty="0" smtClean="0"/>
            </a:br>
            <a:endParaRPr lang="en-IN" sz="2700" dirty="0" smtClean="0"/>
          </a:p>
          <a:p>
            <a:pPr marL="457200" indent="-457200">
              <a:buFont typeface="Arial" pitchFamily="34" charset="0"/>
              <a:buChar char="•"/>
            </a:pPr>
            <a:endParaRPr lang="en-US" sz="2700" dirty="0" smtClean="0"/>
          </a:p>
          <a:p>
            <a:pPr marL="457200" indent="-457200">
              <a:buFont typeface="Arial" pitchFamily="34" charset="0"/>
              <a:buChar char="•"/>
            </a:pPr>
            <a:endParaRPr lang="en-IN" sz="2700"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472518" cy="5411807"/>
          </a:xfrm>
        </p:spPr>
        <p:txBody>
          <a:bodyPr/>
          <a:lstStyle/>
          <a:p>
            <a:pPr marL="457200" indent="-457200"/>
            <a:r>
              <a:rPr lang="en-IN" b="1" dirty="0" err="1" smtClean="0"/>
              <a:t>Haeme</a:t>
            </a:r>
            <a:r>
              <a:rPr lang="en-IN" dirty="0" smtClean="0"/>
              <a:t> itself or its </a:t>
            </a:r>
            <a:r>
              <a:rPr lang="en-IN" b="1" dirty="0" smtClean="0"/>
              <a:t>complex</a:t>
            </a:r>
            <a:r>
              <a:rPr lang="en-IN" dirty="0" smtClean="0"/>
              <a:t> with </a:t>
            </a:r>
            <a:r>
              <a:rPr lang="en-IN" dirty="0" err="1" smtClean="0"/>
              <a:t>chloroquine</a:t>
            </a:r>
            <a:r>
              <a:rPr lang="en-IN" dirty="0" smtClean="0"/>
              <a:t> then </a:t>
            </a:r>
            <a:r>
              <a:rPr lang="en-IN" b="1" dirty="0" smtClean="0"/>
              <a:t>damages</a:t>
            </a:r>
            <a:r>
              <a:rPr lang="en-IN" dirty="0" smtClean="0"/>
              <a:t> the </a:t>
            </a:r>
            <a:r>
              <a:rPr lang="en-IN" b="1" dirty="0" smtClean="0"/>
              <a:t>plasmodial membranes</a:t>
            </a:r>
            <a:r>
              <a:rPr lang="en-IN" dirty="0" smtClean="0"/>
              <a:t>. </a:t>
            </a:r>
            <a:r>
              <a:rPr lang="en-IN" b="1" dirty="0" smtClean="0"/>
              <a:t>Clumping</a:t>
            </a:r>
            <a:r>
              <a:rPr lang="en-IN" dirty="0" smtClean="0"/>
              <a:t> of pigment and </a:t>
            </a:r>
            <a:r>
              <a:rPr lang="en-IN" b="1" dirty="0" smtClean="0"/>
              <a:t>changes in parasite membranes follow: death</a:t>
            </a:r>
            <a:br>
              <a:rPr lang="en-IN" b="1" dirty="0" smtClean="0"/>
            </a:br>
            <a:endParaRPr lang="en-IN" b="1" dirty="0" smtClean="0"/>
          </a:p>
          <a:p>
            <a:r>
              <a:rPr lang="en-IN" dirty="0" smtClean="0"/>
              <a:t>Other related anti-</a:t>
            </a:r>
            <a:r>
              <a:rPr lang="en-IN" dirty="0" err="1" smtClean="0"/>
              <a:t>malarials</a:t>
            </a:r>
            <a:r>
              <a:rPr lang="en-IN" dirty="0" smtClean="0"/>
              <a:t> like </a:t>
            </a:r>
            <a:r>
              <a:rPr lang="en-IN" b="1" dirty="0" err="1" smtClean="0"/>
              <a:t>amodiaquine</a:t>
            </a:r>
            <a:r>
              <a:rPr lang="en-IN" dirty="0" smtClean="0"/>
              <a:t> </a:t>
            </a:r>
            <a:r>
              <a:rPr lang="en-IN" b="1" dirty="0" smtClean="0"/>
              <a:t>quinine</a:t>
            </a:r>
            <a:r>
              <a:rPr lang="en-IN" dirty="0" smtClean="0"/>
              <a:t>, </a:t>
            </a:r>
            <a:r>
              <a:rPr lang="en-IN" b="1" dirty="0" err="1" smtClean="0"/>
              <a:t>mefloquine</a:t>
            </a:r>
            <a:r>
              <a:rPr lang="en-IN" dirty="0" smtClean="0"/>
              <a:t>, </a:t>
            </a:r>
            <a:r>
              <a:rPr lang="en-IN" b="1" dirty="0" err="1" smtClean="0"/>
              <a:t>lumefantrine</a:t>
            </a:r>
            <a:r>
              <a:rPr lang="en-IN" dirty="0" smtClean="0"/>
              <a:t> act in an analogous manner</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Resistance</a:t>
            </a:r>
            <a:endParaRPr lang="en-IN" b="1" dirty="0"/>
          </a:p>
        </p:txBody>
      </p:sp>
      <p:sp>
        <p:nvSpPr>
          <p:cNvPr id="3" name="Content Placeholder 2"/>
          <p:cNvSpPr>
            <a:spLocks noGrp="1"/>
          </p:cNvSpPr>
          <p:nvPr>
            <p:ph idx="1"/>
          </p:nvPr>
        </p:nvSpPr>
        <p:spPr/>
        <p:txBody>
          <a:bodyPr/>
          <a:lstStyle/>
          <a:p>
            <a:endParaRPr lang="en-US" dirty="0" smtClean="0"/>
          </a:p>
          <a:p>
            <a:endParaRPr lang="en-US" dirty="0" smtClean="0"/>
          </a:p>
          <a:p>
            <a:r>
              <a:rPr lang="en-US" b="1" dirty="0" smtClean="0"/>
              <a:t>Reduced</a:t>
            </a:r>
            <a:r>
              <a:rPr lang="en-US" dirty="0" smtClean="0"/>
              <a:t> </a:t>
            </a:r>
            <a:r>
              <a:rPr lang="en-US" b="1" dirty="0" smtClean="0"/>
              <a:t>uptake</a:t>
            </a:r>
            <a:r>
              <a:rPr lang="en-US" dirty="0" smtClean="0"/>
              <a:t> and </a:t>
            </a:r>
            <a:r>
              <a:rPr lang="en-US" b="1" dirty="0" smtClean="0"/>
              <a:t>transport</a:t>
            </a:r>
            <a:r>
              <a:rPr lang="en-US" dirty="0" smtClean="0"/>
              <a:t> of </a:t>
            </a:r>
            <a:r>
              <a:rPr lang="en-US" dirty="0" err="1" smtClean="0"/>
              <a:t>chloroquine</a:t>
            </a:r>
            <a:r>
              <a:rPr lang="en-US" dirty="0" smtClean="0"/>
              <a:t> to food vacuole of plasmodium.</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solidFill>
                  <a:srgbClr val="FF0000"/>
                </a:solidFill>
              </a:rPr>
              <a:t>Pharmacokinetics</a:t>
            </a:r>
            <a:endParaRPr lang="en-IN" dirty="0"/>
          </a:p>
        </p:txBody>
      </p:sp>
      <p:sp>
        <p:nvSpPr>
          <p:cNvPr id="3" name="Content Placeholder 2"/>
          <p:cNvSpPr>
            <a:spLocks noGrp="1"/>
          </p:cNvSpPr>
          <p:nvPr>
            <p:ph idx="1"/>
          </p:nvPr>
        </p:nvSpPr>
        <p:spPr/>
        <p:txBody>
          <a:bodyPr>
            <a:normAutofit lnSpcReduction="10000"/>
          </a:bodyPr>
          <a:lstStyle/>
          <a:p>
            <a:r>
              <a:rPr lang="en-IN" dirty="0" smtClean="0"/>
              <a:t>Oral  </a:t>
            </a:r>
          </a:p>
          <a:p>
            <a:r>
              <a:rPr lang="en-IN" dirty="0" smtClean="0"/>
              <a:t>Widely  </a:t>
            </a:r>
            <a:r>
              <a:rPr lang="en-IN" b="1" dirty="0" smtClean="0"/>
              <a:t>distributed</a:t>
            </a:r>
            <a:r>
              <a:rPr lang="en-IN" dirty="0" smtClean="0"/>
              <a:t> &amp; concentrated in tissues </a:t>
            </a:r>
          </a:p>
          <a:p>
            <a:pPr>
              <a:buNone/>
            </a:pPr>
            <a:r>
              <a:rPr lang="en-IN" b="1" dirty="0" smtClean="0"/>
              <a:t>	like liver, spleen, kidney, lungs </a:t>
            </a:r>
            <a:r>
              <a:rPr lang="en-IN" dirty="0" smtClean="0"/>
              <a:t>(several hundred-fold), </a:t>
            </a:r>
            <a:r>
              <a:rPr lang="en-IN" b="1" dirty="0" smtClean="0"/>
              <a:t>skin</a:t>
            </a:r>
            <a:r>
              <a:rPr lang="en-IN" dirty="0" smtClean="0"/>
              <a:t>, </a:t>
            </a:r>
            <a:r>
              <a:rPr lang="en-IN" b="1" dirty="0" smtClean="0"/>
              <a:t>leucocytes</a:t>
            </a:r>
            <a:r>
              <a:rPr lang="en-IN" dirty="0" smtClean="0"/>
              <a:t> and some other tissues</a:t>
            </a:r>
            <a:br>
              <a:rPr lang="en-IN" dirty="0" smtClean="0"/>
            </a:br>
            <a:endParaRPr lang="en-IN" dirty="0" smtClean="0"/>
          </a:p>
          <a:p>
            <a:r>
              <a:rPr lang="en-IN" dirty="0" smtClean="0"/>
              <a:t>Its selective accumulation in </a:t>
            </a:r>
            <a:r>
              <a:rPr lang="en-IN" b="1" dirty="0" smtClean="0"/>
              <a:t>retina</a:t>
            </a:r>
            <a:r>
              <a:rPr lang="en-IN" dirty="0" smtClean="0"/>
              <a:t> is responsible for the </a:t>
            </a:r>
            <a:r>
              <a:rPr lang="en-IN" b="1" dirty="0" smtClean="0"/>
              <a:t>ocular</a:t>
            </a:r>
            <a:r>
              <a:rPr lang="en-IN" dirty="0" smtClean="0"/>
              <a:t> </a:t>
            </a:r>
            <a:r>
              <a:rPr lang="en-IN" b="1" dirty="0" smtClean="0"/>
              <a:t>toxicity</a:t>
            </a:r>
            <a:r>
              <a:rPr lang="en-IN" dirty="0" smtClean="0"/>
              <a:t> seen with prolonged use</a:t>
            </a:r>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lstStyle/>
          <a:p>
            <a:endParaRPr lang="en-IN" dirty="0" smtClean="0"/>
          </a:p>
          <a:p>
            <a:r>
              <a:rPr lang="en-IN" dirty="0" smtClean="0"/>
              <a:t>metabolized by </a:t>
            </a:r>
            <a:r>
              <a:rPr lang="en-IN" b="1" dirty="0" smtClean="0"/>
              <a:t>liver</a:t>
            </a:r>
            <a:r>
              <a:rPr lang="en-IN" dirty="0" smtClean="0"/>
              <a:t> </a:t>
            </a:r>
          </a:p>
          <a:p>
            <a:r>
              <a:rPr lang="en-IN" b="1" dirty="0" smtClean="0"/>
              <a:t>excreted</a:t>
            </a:r>
            <a:r>
              <a:rPr lang="en-IN" dirty="0" smtClean="0"/>
              <a:t> in urine. </a:t>
            </a:r>
          </a:p>
          <a:p>
            <a:endParaRPr lang="en-IN" dirty="0" smtClean="0"/>
          </a:p>
          <a:p>
            <a:r>
              <a:rPr lang="en-IN" dirty="0" smtClean="0"/>
              <a:t>The early plasma t</a:t>
            </a:r>
            <a:r>
              <a:rPr lang="en-IN" sz="1800" b="1" dirty="0" smtClean="0"/>
              <a:t>1/2</a:t>
            </a:r>
            <a:r>
              <a:rPr lang="en-IN" sz="1800" dirty="0" smtClean="0"/>
              <a:t> </a:t>
            </a:r>
            <a:r>
              <a:rPr lang="en-IN" dirty="0" smtClean="0"/>
              <a:t>varies from </a:t>
            </a:r>
            <a:r>
              <a:rPr lang="en-IN" b="1" dirty="0" smtClean="0"/>
              <a:t>3-10</a:t>
            </a:r>
            <a:r>
              <a:rPr lang="en-IN" dirty="0" smtClean="0"/>
              <a:t> days. Because of </a:t>
            </a:r>
            <a:r>
              <a:rPr lang="en-IN" b="1" dirty="0" smtClean="0"/>
              <a:t>tight</a:t>
            </a:r>
            <a:r>
              <a:rPr lang="en-IN" dirty="0" smtClean="0"/>
              <a:t> </a:t>
            </a:r>
            <a:r>
              <a:rPr lang="en-IN" b="1" dirty="0" smtClean="0"/>
              <a:t>tissue</a:t>
            </a:r>
            <a:r>
              <a:rPr lang="en-IN" dirty="0" smtClean="0"/>
              <a:t> </a:t>
            </a:r>
            <a:r>
              <a:rPr lang="en-IN" b="1" dirty="0" smtClean="0"/>
              <a:t>binding</a:t>
            </a:r>
            <a:r>
              <a:rPr lang="en-IN" dirty="0" smtClean="0"/>
              <a:t>, small amounts persist in the body for </a:t>
            </a:r>
            <a:r>
              <a:rPr lang="en-IN" b="1" dirty="0" smtClean="0"/>
              <a:t>longer</a:t>
            </a:r>
            <a:r>
              <a:rPr lang="en-IN" dirty="0" smtClean="0"/>
              <a:t> time.</a:t>
            </a:r>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7"/>
            <a:ext cx="9144000" cy="6001643"/>
          </a:xfrm>
          <a:prstGeom prst="rect">
            <a:avLst/>
          </a:prstGeom>
        </p:spPr>
        <p:txBody>
          <a:bodyPr wrap="square">
            <a:spAutoFit/>
          </a:bodyPr>
          <a:lstStyle/>
          <a:p>
            <a:r>
              <a:rPr lang="en-IN" sz="2400" b="1" dirty="0" smtClean="0"/>
              <a:t/>
            </a:r>
            <a:br>
              <a:rPr lang="en-IN" sz="2400" b="1" dirty="0" smtClean="0"/>
            </a:br>
            <a:r>
              <a:rPr lang="en-IN" sz="2400" b="1" dirty="0" smtClean="0"/>
              <a:t>Adverse Effects </a:t>
            </a:r>
          </a:p>
          <a:p>
            <a:endParaRPr lang="en-IN" sz="2400" b="1" dirty="0" smtClean="0"/>
          </a:p>
          <a:p>
            <a:pPr marL="342900" indent="-342900">
              <a:buFont typeface="Arial" pitchFamily="34" charset="0"/>
              <a:buChar char="•"/>
            </a:pPr>
            <a:r>
              <a:rPr lang="en-IN" sz="2400" b="1" dirty="0" smtClean="0"/>
              <a:t>GI intolerance</a:t>
            </a:r>
            <a:br>
              <a:rPr lang="en-IN" sz="2400" b="1" dirty="0" smtClean="0"/>
            </a:br>
            <a:endParaRPr lang="en-IN" sz="2400" b="1" dirty="0" smtClean="0"/>
          </a:p>
          <a:p>
            <a:pPr marL="342900" indent="-342900"/>
            <a:r>
              <a:rPr lang="en-IN" sz="2400" dirty="0" smtClean="0"/>
              <a:t>	Nausea, vomiting, abdominal pain, headache, anorexia, malaise, and </a:t>
            </a:r>
            <a:r>
              <a:rPr lang="en-IN" sz="2400" dirty="0" err="1" smtClean="0"/>
              <a:t>urticaria</a:t>
            </a:r>
            <a:r>
              <a:rPr lang="en-IN" sz="2400" dirty="0" smtClean="0"/>
              <a:t> are common. Dosing after </a:t>
            </a:r>
            <a:r>
              <a:rPr lang="en-IN" sz="2400" b="1" dirty="0" smtClean="0"/>
              <a:t>meals</a:t>
            </a:r>
            <a:r>
              <a:rPr lang="en-IN" sz="2400" dirty="0" smtClean="0"/>
              <a:t> may reduce some adverse effects. </a:t>
            </a:r>
          </a:p>
          <a:p>
            <a:pPr marL="342900" indent="-342900">
              <a:buFont typeface="Arial" pitchFamily="34" charset="0"/>
              <a:buChar char="•"/>
            </a:pPr>
            <a:endParaRPr lang="en-IN" sz="2400" dirty="0" smtClean="0"/>
          </a:p>
          <a:p>
            <a:pPr marL="342900" indent="-342900">
              <a:buFont typeface="Arial" pitchFamily="34" charset="0"/>
              <a:buChar char="•"/>
            </a:pPr>
            <a:r>
              <a:rPr lang="en-IN" sz="2400" dirty="0" smtClean="0"/>
              <a:t>The </a:t>
            </a:r>
            <a:r>
              <a:rPr lang="en-IN" sz="2400" b="1" dirty="0" smtClean="0"/>
              <a:t>long-term</a:t>
            </a:r>
            <a:r>
              <a:rPr lang="en-IN" sz="2400" dirty="0" smtClean="0"/>
              <a:t> administration of high doses of </a:t>
            </a:r>
            <a:r>
              <a:rPr lang="en-IN" sz="2400" dirty="0" err="1" smtClean="0"/>
              <a:t>chloroquine</a:t>
            </a:r>
            <a:r>
              <a:rPr lang="en-IN" sz="2400" dirty="0" smtClean="0"/>
              <a:t> for rheumatologic diseases  can result in </a:t>
            </a:r>
            <a:r>
              <a:rPr lang="en-IN" sz="2400" b="1" dirty="0" smtClean="0"/>
              <a:t>loss of vision </a:t>
            </a:r>
            <a:r>
              <a:rPr lang="en-IN" sz="2400" dirty="0" smtClean="0"/>
              <a:t>due to </a:t>
            </a:r>
            <a:r>
              <a:rPr lang="en-IN" sz="2400" b="1" dirty="0" smtClean="0"/>
              <a:t>retinal</a:t>
            </a:r>
            <a:r>
              <a:rPr lang="en-IN" sz="2400" dirty="0" smtClean="0"/>
              <a:t> damage.</a:t>
            </a:r>
            <a:br>
              <a:rPr lang="en-IN" sz="2400" dirty="0" smtClean="0"/>
            </a:br>
            <a:endParaRPr lang="en-IN" sz="2400" dirty="0" smtClean="0"/>
          </a:p>
          <a:p>
            <a:pPr marL="342900" indent="-342900">
              <a:buFont typeface="Arial" pitchFamily="34" charset="0"/>
              <a:buChar char="•"/>
            </a:pPr>
            <a:r>
              <a:rPr lang="en-US" sz="2400" b="1" dirty="0" smtClean="0"/>
              <a:t>Corneal</a:t>
            </a:r>
            <a:r>
              <a:rPr lang="en-US" sz="2400" dirty="0" smtClean="0"/>
              <a:t> </a:t>
            </a:r>
            <a:r>
              <a:rPr lang="en-US" sz="2400" b="1" dirty="0" smtClean="0"/>
              <a:t>deposits</a:t>
            </a:r>
            <a:r>
              <a:rPr lang="en-US" sz="2400" dirty="0" smtClean="0"/>
              <a:t> may occur affect vision: reversible</a:t>
            </a:r>
          </a:p>
          <a:p>
            <a:pPr marL="342900" indent="-342900">
              <a:buFont typeface="Arial" pitchFamily="34" charset="0"/>
              <a:buChar char="•"/>
            </a:pPr>
            <a:endParaRPr lang="en-IN" sz="2400" dirty="0" smtClean="0"/>
          </a:p>
          <a:p>
            <a:pPr marL="342900" indent="-342900">
              <a:buFont typeface="Arial" pitchFamily="34" charset="0"/>
              <a:buChar char="•"/>
            </a:pPr>
            <a:endParaRPr lang="en-IN" sz="2400"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4832092"/>
          </a:xfrm>
          <a:prstGeom prst="rect">
            <a:avLst/>
          </a:prstGeom>
        </p:spPr>
        <p:txBody>
          <a:bodyPr wrap="square">
            <a:spAutoFit/>
          </a:bodyPr>
          <a:lstStyle/>
          <a:p>
            <a:r>
              <a:rPr lang="en-IN" sz="2800" b="1" dirty="0" smtClean="0"/>
              <a:t>Contraindications &amp; Cautions</a:t>
            </a:r>
            <a:br>
              <a:rPr lang="en-IN" sz="2800" b="1" dirty="0" smtClean="0"/>
            </a:br>
            <a:endParaRPr lang="en-IN" sz="2800" b="1" dirty="0" smtClean="0"/>
          </a:p>
          <a:p>
            <a:pPr marL="457200" indent="-457200">
              <a:buFont typeface="Arial" pitchFamily="34" charset="0"/>
              <a:buChar char="•"/>
            </a:pPr>
            <a:r>
              <a:rPr lang="en-IN" sz="2800" dirty="0" err="1" smtClean="0"/>
              <a:t>Chloroquine</a:t>
            </a:r>
            <a:r>
              <a:rPr lang="en-IN" sz="2800" dirty="0" smtClean="0"/>
              <a:t> can </a:t>
            </a:r>
            <a:r>
              <a:rPr lang="en-IN" sz="2800" dirty="0" err="1" smtClean="0"/>
              <a:t>ppt</a:t>
            </a:r>
            <a:r>
              <a:rPr lang="en-IN" sz="2800" dirty="0" smtClean="0"/>
              <a:t>  attacks of </a:t>
            </a:r>
            <a:r>
              <a:rPr lang="en-IN" sz="2800" b="1" dirty="0" smtClean="0"/>
              <a:t>seizures, psoriasis</a:t>
            </a:r>
            <a:r>
              <a:rPr lang="en-IN" sz="2800" dirty="0" smtClean="0"/>
              <a:t> </a:t>
            </a:r>
          </a:p>
          <a:p>
            <a:pPr marL="457200" indent="-457200"/>
            <a:r>
              <a:rPr lang="en-IN" sz="2800" dirty="0" smtClean="0"/>
              <a:t>	or </a:t>
            </a:r>
            <a:r>
              <a:rPr lang="en-IN" sz="2800" b="1" dirty="0" err="1" smtClean="0"/>
              <a:t>porphyria</a:t>
            </a:r>
            <a:r>
              <a:rPr lang="en-IN" sz="2800" dirty="0" smtClean="0"/>
              <a:t> </a:t>
            </a:r>
          </a:p>
          <a:p>
            <a:pPr marL="457200" indent="-457200"/>
            <a:endParaRPr lang="en-IN" sz="2800" dirty="0" smtClean="0"/>
          </a:p>
          <a:p>
            <a:pPr marL="457200" indent="-457200"/>
            <a:r>
              <a:rPr lang="en-IN" sz="2800" dirty="0" smtClean="0"/>
              <a:t>Cautious use </a:t>
            </a:r>
          </a:p>
          <a:p>
            <a:pPr marL="457200" indent="-457200">
              <a:buFont typeface="Arial" pitchFamily="34" charset="0"/>
              <a:buChar char="•"/>
            </a:pPr>
            <a:r>
              <a:rPr lang="en-US" sz="2800" dirty="0" smtClean="0"/>
              <a:t>Liver damage</a:t>
            </a:r>
          </a:p>
          <a:p>
            <a:pPr marL="457200" indent="-457200">
              <a:buFont typeface="Arial" pitchFamily="34" charset="0"/>
              <a:buChar char="•"/>
            </a:pPr>
            <a:r>
              <a:rPr lang="en-US" sz="2800" dirty="0" smtClean="0"/>
              <a:t>Severe GI, neurological, retinal &amp; </a:t>
            </a:r>
            <a:r>
              <a:rPr lang="en-US" sz="2800" dirty="0" err="1" smtClean="0"/>
              <a:t>haematological</a:t>
            </a:r>
            <a:endParaRPr lang="en-US" sz="2800" dirty="0" smtClean="0"/>
          </a:p>
          <a:p>
            <a:pPr marL="457200" indent="-457200"/>
            <a:r>
              <a:rPr lang="en-US" sz="2800" dirty="0" smtClean="0"/>
              <a:t>	 diseases</a:t>
            </a:r>
            <a:endParaRPr lang="en-IN" sz="2800" dirty="0" smtClean="0"/>
          </a:p>
          <a:p>
            <a:pPr marL="457200" indent="-457200">
              <a:buFont typeface="Arial" pitchFamily="34" charset="0"/>
              <a:buChar char="•"/>
            </a:pPr>
            <a:endParaRPr lang="en-IN" sz="2800" dirty="0" smtClean="0"/>
          </a:p>
          <a:p>
            <a:pPr marL="457200" indent="-457200">
              <a:buFont typeface="Arial" pitchFamily="34" charset="0"/>
              <a:buChar char="•"/>
            </a:pPr>
            <a:r>
              <a:rPr lang="en-IN" sz="2800" dirty="0" smtClean="0"/>
              <a:t>Safe in </a:t>
            </a:r>
            <a:r>
              <a:rPr lang="en-IN" sz="2800" b="1" dirty="0" smtClean="0"/>
              <a:t>pregnancy</a:t>
            </a:r>
            <a:r>
              <a:rPr lang="en-IN" sz="2800" dirty="0" smtClean="0"/>
              <a:t> and for young </a:t>
            </a:r>
            <a:r>
              <a:rPr lang="en-IN" sz="2800" b="1" dirty="0" smtClean="0"/>
              <a:t>children</a:t>
            </a:r>
            <a:endParaRPr lang="en-IN" sz="2800"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solidFill>
                  <a:srgbClr val="FF0000"/>
                </a:solidFill>
              </a:rPr>
              <a:t>Other actions</a:t>
            </a:r>
            <a:endParaRPr lang="en-IN" b="1" dirty="0">
              <a:solidFill>
                <a:srgbClr val="FF0000"/>
              </a:solidFill>
            </a:endParaRPr>
          </a:p>
        </p:txBody>
      </p:sp>
      <p:sp>
        <p:nvSpPr>
          <p:cNvPr id="3" name="Content Placeholder 2"/>
          <p:cNvSpPr>
            <a:spLocks noGrp="1"/>
          </p:cNvSpPr>
          <p:nvPr>
            <p:ph idx="1"/>
          </p:nvPr>
        </p:nvSpPr>
        <p:spPr>
          <a:xfrm>
            <a:off x="214282" y="1600200"/>
            <a:ext cx="8643998" cy="4525963"/>
          </a:xfrm>
        </p:spPr>
        <p:txBody>
          <a:bodyPr>
            <a:normAutofit/>
          </a:bodyPr>
          <a:lstStyle/>
          <a:p>
            <a:r>
              <a:rPr lang="en-US" b="1" dirty="0" smtClean="0"/>
              <a:t>E. </a:t>
            </a:r>
            <a:r>
              <a:rPr lang="en-US" b="1" dirty="0" err="1" smtClean="0"/>
              <a:t>histolytica</a:t>
            </a:r>
            <a:r>
              <a:rPr lang="en-US" b="1" dirty="0" smtClean="0"/>
              <a:t> &amp; </a:t>
            </a:r>
            <a:r>
              <a:rPr lang="en-US" b="1" dirty="0" err="1" smtClean="0"/>
              <a:t>Giardia</a:t>
            </a:r>
            <a:r>
              <a:rPr lang="en-US" b="1" dirty="0" smtClean="0"/>
              <a:t> </a:t>
            </a:r>
            <a:r>
              <a:rPr lang="en-US" b="1" dirty="0" err="1" smtClean="0"/>
              <a:t>lambia</a:t>
            </a:r>
            <a:endParaRPr lang="en-US" b="1" dirty="0" smtClean="0"/>
          </a:p>
          <a:p>
            <a:r>
              <a:rPr lang="en-US" b="1" dirty="0" smtClean="0"/>
              <a:t>Anti-inflammatory</a:t>
            </a:r>
          </a:p>
          <a:p>
            <a:r>
              <a:rPr lang="en-US" b="1" dirty="0" smtClean="0"/>
              <a:t>Local irritant</a:t>
            </a:r>
          </a:p>
          <a:p>
            <a:r>
              <a:rPr lang="en-US" b="1" dirty="0" smtClean="0"/>
              <a:t>Local </a:t>
            </a:r>
            <a:r>
              <a:rPr lang="en-US" b="1" dirty="0" err="1" smtClean="0"/>
              <a:t>anaesthetic</a:t>
            </a:r>
            <a:r>
              <a:rPr lang="en-US" b="1" dirty="0" smtClean="0"/>
              <a:t> (on injection)</a:t>
            </a:r>
          </a:p>
          <a:p>
            <a:r>
              <a:rPr lang="en-US" b="1" dirty="0" smtClean="0"/>
              <a:t>Weak smooth muscle relaxant</a:t>
            </a:r>
          </a:p>
          <a:p>
            <a:r>
              <a:rPr lang="en-US" b="1" dirty="0" smtClean="0"/>
              <a:t>Anti-histaminic</a:t>
            </a:r>
          </a:p>
          <a:p>
            <a:r>
              <a:rPr lang="en-US" b="1" dirty="0" smtClean="0"/>
              <a:t>Anti-</a:t>
            </a:r>
            <a:r>
              <a:rPr lang="en-US" b="1" dirty="0" err="1" smtClean="0"/>
              <a:t>arrythmic</a:t>
            </a:r>
            <a:r>
              <a:rPr lang="en-US" b="1" dirty="0" smtClean="0"/>
              <a:t> properties</a:t>
            </a:r>
            <a:endParaRPr lang="en-IN"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24745"/>
            <a:ext cx="9144000" cy="5016758"/>
          </a:xfrm>
          <a:prstGeom prst="rect">
            <a:avLst/>
          </a:prstGeom>
        </p:spPr>
        <p:txBody>
          <a:bodyPr wrap="square">
            <a:spAutoFit/>
          </a:bodyPr>
          <a:lstStyle/>
          <a:p>
            <a:endParaRPr lang="en-US" sz="3200" dirty="0" smtClean="0"/>
          </a:p>
          <a:p>
            <a:r>
              <a:rPr lang="en-US" sz="3200" dirty="0" smtClean="0"/>
              <a:t>Plasmodium</a:t>
            </a:r>
          </a:p>
          <a:p>
            <a:endParaRPr lang="en-US" sz="3200" dirty="0" smtClean="0"/>
          </a:p>
          <a:p>
            <a:r>
              <a:rPr lang="en-US" sz="3200" dirty="0" smtClean="0"/>
              <a:t>4 species </a:t>
            </a:r>
            <a:br>
              <a:rPr lang="en-US" sz="3200" dirty="0" smtClean="0"/>
            </a:br>
            <a:endParaRPr lang="en-US" sz="3200" dirty="0" smtClean="0"/>
          </a:p>
          <a:p>
            <a:pPr marL="514350" indent="-514350">
              <a:buAutoNum type="arabicParenR"/>
            </a:pPr>
            <a:r>
              <a:rPr lang="en-US" sz="3200" dirty="0" smtClean="0"/>
              <a:t>P. </a:t>
            </a:r>
            <a:r>
              <a:rPr lang="en-US" sz="3200" dirty="0" err="1" smtClean="0"/>
              <a:t>vivax</a:t>
            </a:r>
            <a:r>
              <a:rPr lang="en-US" sz="3200" b="1" dirty="0" smtClean="0">
                <a:solidFill>
                  <a:srgbClr val="236D02"/>
                </a:solidFill>
              </a:rPr>
              <a:t> (tertian)</a:t>
            </a:r>
            <a:endParaRPr lang="en-US" sz="3200" dirty="0" smtClean="0"/>
          </a:p>
          <a:p>
            <a:pPr marL="514350" indent="-514350">
              <a:buAutoNum type="arabicParenR"/>
            </a:pPr>
            <a:r>
              <a:rPr lang="en-US" sz="3200" dirty="0" smtClean="0"/>
              <a:t>P. </a:t>
            </a:r>
            <a:r>
              <a:rPr lang="en-US" sz="3200" dirty="0" err="1" smtClean="0"/>
              <a:t>falciparum</a:t>
            </a:r>
            <a:r>
              <a:rPr lang="en-US" sz="3200" b="1" dirty="0" smtClean="0">
                <a:solidFill>
                  <a:srgbClr val="236D02"/>
                </a:solidFill>
              </a:rPr>
              <a:t> (tertian)</a:t>
            </a:r>
            <a:endParaRPr lang="en-US" sz="3200" dirty="0" smtClean="0"/>
          </a:p>
          <a:p>
            <a:pPr marL="514350" indent="-514350">
              <a:buAutoNum type="arabicParenR"/>
            </a:pPr>
            <a:r>
              <a:rPr lang="en-US" sz="3200" dirty="0" smtClean="0"/>
              <a:t>P. </a:t>
            </a:r>
            <a:r>
              <a:rPr lang="en-US" sz="3200" dirty="0" err="1" smtClean="0"/>
              <a:t>ovale</a:t>
            </a:r>
            <a:r>
              <a:rPr lang="en-US" sz="3200" b="1" dirty="0" smtClean="0">
                <a:solidFill>
                  <a:srgbClr val="236D02"/>
                </a:solidFill>
              </a:rPr>
              <a:t> (tertian)</a:t>
            </a:r>
            <a:endParaRPr lang="en-US" sz="3200" dirty="0" smtClean="0"/>
          </a:p>
          <a:p>
            <a:pPr marL="514350" indent="-514350">
              <a:buFontTx/>
              <a:buAutoNum type="arabicParenR"/>
            </a:pPr>
            <a:r>
              <a:rPr lang="en-US" sz="3200" dirty="0" smtClean="0"/>
              <a:t>P. </a:t>
            </a:r>
            <a:r>
              <a:rPr lang="en-US" sz="3200" dirty="0" err="1" smtClean="0"/>
              <a:t>malariae</a:t>
            </a:r>
            <a:r>
              <a:rPr lang="en-US" sz="3200" b="1" dirty="0" smtClean="0">
                <a:solidFill>
                  <a:srgbClr val="236D02"/>
                </a:solidFill>
              </a:rPr>
              <a:t>(</a:t>
            </a:r>
            <a:r>
              <a:rPr lang="en-US" sz="3200" b="1" dirty="0" err="1" smtClean="0">
                <a:solidFill>
                  <a:srgbClr val="236D02"/>
                </a:solidFill>
              </a:rPr>
              <a:t>quartian</a:t>
            </a:r>
            <a:r>
              <a:rPr lang="en-US" sz="3200" b="1" dirty="0" smtClean="0">
                <a:solidFill>
                  <a:srgbClr val="236D02"/>
                </a:solidFill>
              </a:rPr>
              <a:t>)</a:t>
            </a:r>
          </a:p>
          <a:p>
            <a:pPr marL="514350" indent="-514350">
              <a:buAutoNum type="arabicParenR"/>
            </a:pPr>
            <a:endParaRPr lang="en-IN" sz="3200" dirty="0"/>
          </a:p>
        </p:txBody>
      </p:sp>
      <p:sp>
        <p:nvSpPr>
          <p:cNvPr id="5" name="Title 4"/>
          <p:cNvSpPr>
            <a:spLocks noGrp="1"/>
          </p:cNvSpPr>
          <p:nvPr>
            <p:ph type="title" idx="4294967295"/>
          </p:nvPr>
        </p:nvSpPr>
        <p:spPr>
          <a:xfrm>
            <a:off x="0" y="274638"/>
            <a:ext cx="8229600" cy="1143000"/>
          </a:xfrm>
        </p:spPr>
        <p:txBody>
          <a:bodyPr/>
          <a:lstStyle/>
          <a:p>
            <a:r>
              <a:rPr lang="en-US" b="1" dirty="0" smtClean="0">
                <a:solidFill>
                  <a:srgbClr val="236D02"/>
                </a:solidFill>
              </a:rPr>
              <a:t>Causative agent</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b="1" dirty="0" smtClean="0">
                <a:solidFill>
                  <a:srgbClr val="FF0000"/>
                </a:solidFill>
              </a:rPr>
              <a:t>Therapeutic  Uses</a:t>
            </a:r>
            <a:endParaRPr lang="en-IN" dirty="0">
              <a:solidFill>
                <a:srgbClr val="FF0000"/>
              </a:solidFill>
            </a:endParaRPr>
          </a:p>
        </p:txBody>
      </p:sp>
      <p:sp>
        <p:nvSpPr>
          <p:cNvPr id="3" name="Content Placeholder 2"/>
          <p:cNvSpPr>
            <a:spLocks noGrp="1"/>
          </p:cNvSpPr>
          <p:nvPr>
            <p:ph idx="1"/>
          </p:nvPr>
        </p:nvSpPr>
        <p:spPr>
          <a:xfrm>
            <a:off x="457200" y="1357298"/>
            <a:ext cx="8229600" cy="5500702"/>
          </a:xfrm>
        </p:spPr>
        <p:txBody>
          <a:bodyPr>
            <a:normAutofit/>
          </a:bodyPr>
          <a:lstStyle/>
          <a:p>
            <a:pPr>
              <a:buNone/>
            </a:pPr>
            <a:r>
              <a:rPr lang="en-IN" dirty="0" err="1" smtClean="0"/>
              <a:t>Chloroquine</a:t>
            </a:r>
            <a:r>
              <a:rPr lang="en-IN" dirty="0" smtClean="0"/>
              <a:t> is the preferred drug for </a:t>
            </a:r>
            <a:r>
              <a:rPr lang="en-IN" b="1" dirty="0" smtClean="0"/>
              <a:t>clinical</a:t>
            </a:r>
            <a:r>
              <a:rPr lang="en-IN" dirty="0" smtClean="0"/>
              <a:t> cure of</a:t>
            </a:r>
          </a:p>
          <a:p>
            <a:r>
              <a:rPr lang="en-IN" dirty="0" smtClean="0"/>
              <a:t> </a:t>
            </a:r>
            <a:r>
              <a:rPr lang="en-IN" b="1" dirty="0" err="1" smtClean="0"/>
              <a:t>Vivax</a:t>
            </a:r>
            <a:endParaRPr lang="en-IN" b="1" dirty="0" smtClean="0"/>
          </a:p>
          <a:p>
            <a:r>
              <a:rPr lang="en-IN" dirty="0" smtClean="0"/>
              <a:t> </a:t>
            </a:r>
            <a:r>
              <a:rPr lang="en-IN" b="1" dirty="0" err="1" smtClean="0"/>
              <a:t>Ovale</a:t>
            </a:r>
            <a:r>
              <a:rPr lang="en-IN" dirty="0" smtClean="0"/>
              <a:t> </a:t>
            </a:r>
          </a:p>
          <a:p>
            <a:r>
              <a:rPr lang="en-US" b="1" dirty="0" err="1" smtClean="0"/>
              <a:t>malariae</a:t>
            </a:r>
            <a:endParaRPr lang="en-IN" b="1" dirty="0" smtClean="0"/>
          </a:p>
          <a:p>
            <a:pPr>
              <a:buNone/>
            </a:pPr>
            <a:r>
              <a:rPr lang="en-IN" sz="5800" b="1" dirty="0" smtClean="0"/>
              <a:t>+</a:t>
            </a:r>
            <a:r>
              <a:rPr lang="en-IN" dirty="0" smtClean="0"/>
              <a:t>   some </a:t>
            </a:r>
            <a:r>
              <a:rPr lang="en-IN" b="1" dirty="0" smtClean="0"/>
              <a:t>sensitive</a:t>
            </a:r>
            <a:r>
              <a:rPr lang="en-IN" dirty="0" smtClean="0"/>
              <a:t> </a:t>
            </a:r>
            <a:r>
              <a:rPr lang="en-IN" i="1" dirty="0" err="1" smtClean="0"/>
              <a:t>falciparum</a:t>
            </a:r>
            <a:r>
              <a:rPr lang="en-IN" i="1" dirty="0" smtClean="0"/>
              <a:t> strains</a:t>
            </a:r>
          </a:p>
          <a:p>
            <a:pPr>
              <a:buNone/>
            </a:pPr>
            <a:endParaRPr lang="en-US" dirty="0" smtClean="0"/>
          </a:p>
          <a:p>
            <a:pPr>
              <a:buNone/>
            </a:pPr>
            <a:r>
              <a:rPr lang="en-US" dirty="0" smtClean="0"/>
              <a:t>Causes rapid clearance of fever &amp; </a:t>
            </a:r>
            <a:r>
              <a:rPr lang="en-US" dirty="0" err="1" smtClean="0"/>
              <a:t>Parasitaemia</a:t>
            </a:r>
            <a:endParaRPr lang="en-IN" dirty="0" smtClean="0"/>
          </a:p>
          <a:p>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5840435"/>
          </a:xfrm>
        </p:spPr>
        <p:txBody>
          <a:bodyPr>
            <a:normAutofit fontScale="92500" lnSpcReduction="10000"/>
          </a:bodyPr>
          <a:lstStyle/>
          <a:p>
            <a:pPr marL="514350" indent="-514350"/>
            <a:endParaRPr lang="en-IN" b="1" dirty="0" smtClean="0"/>
          </a:p>
          <a:p>
            <a:pPr marL="514350" indent="-514350"/>
            <a:r>
              <a:rPr lang="en-IN" b="1" dirty="0" err="1" smtClean="0"/>
              <a:t>Extraintestinal</a:t>
            </a:r>
            <a:r>
              <a:rPr lang="en-IN" b="1" dirty="0" smtClean="0"/>
              <a:t> </a:t>
            </a:r>
            <a:r>
              <a:rPr lang="en-IN" b="1" dirty="0" err="1" smtClean="0"/>
              <a:t>amoebiasis</a:t>
            </a:r>
            <a:r>
              <a:rPr lang="en-IN" b="1" dirty="0" smtClean="0"/>
              <a:t>/Hepatic </a:t>
            </a:r>
            <a:r>
              <a:rPr lang="en-IN" b="1" dirty="0" err="1" smtClean="0"/>
              <a:t>amoebiasis</a:t>
            </a:r>
            <a:r>
              <a:rPr lang="en-IN" b="1" dirty="0" smtClean="0"/>
              <a:t>/Amoebic Liver Abscess</a:t>
            </a:r>
          </a:p>
          <a:p>
            <a:pPr marL="514350" indent="-514350">
              <a:buNone/>
            </a:pPr>
            <a:r>
              <a:rPr lang="en-IN" dirty="0" smtClean="0"/>
              <a:t>	Due to  high liver concentrations, it may be used for </a:t>
            </a:r>
            <a:r>
              <a:rPr lang="en-IN" b="1" dirty="0" err="1" smtClean="0"/>
              <a:t>ameobic</a:t>
            </a:r>
            <a:r>
              <a:rPr lang="en-IN" dirty="0" smtClean="0"/>
              <a:t> abscesses that fail initial therapy with </a:t>
            </a:r>
            <a:r>
              <a:rPr lang="en-IN" b="1" dirty="0" err="1" smtClean="0"/>
              <a:t>metronidazole</a:t>
            </a:r>
            <a:r>
              <a:rPr lang="en-IN" dirty="0" smtClean="0"/>
              <a:t>.</a:t>
            </a:r>
          </a:p>
          <a:p>
            <a:pPr marL="514350" indent="-514350"/>
            <a:r>
              <a:rPr lang="en-US" b="1" dirty="0" smtClean="0"/>
              <a:t>Rheumatoid arthritis</a:t>
            </a:r>
          </a:p>
          <a:p>
            <a:pPr marL="514350" indent="-514350">
              <a:buNone/>
            </a:pPr>
            <a:r>
              <a:rPr lang="en-US" b="1" dirty="0" smtClean="0"/>
              <a:t>Other uses:</a:t>
            </a:r>
          </a:p>
          <a:p>
            <a:pPr marL="514350" indent="-514350"/>
            <a:r>
              <a:rPr lang="en-US" b="1" dirty="0" smtClean="0"/>
              <a:t>Discoid lupus </a:t>
            </a:r>
            <a:r>
              <a:rPr lang="en-US" b="1" dirty="0" err="1" smtClean="0"/>
              <a:t>erythematosus</a:t>
            </a:r>
            <a:endParaRPr lang="en-US" b="1" dirty="0" smtClean="0"/>
          </a:p>
          <a:p>
            <a:pPr marL="514350" indent="-514350"/>
            <a:r>
              <a:rPr lang="en-US" b="1" dirty="0" err="1" smtClean="0"/>
              <a:t>Lepra</a:t>
            </a:r>
            <a:r>
              <a:rPr lang="en-US" b="1" dirty="0" smtClean="0"/>
              <a:t> reaction</a:t>
            </a:r>
          </a:p>
          <a:p>
            <a:pPr marL="514350" indent="-514350"/>
            <a:r>
              <a:rPr lang="en-US" b="1" dirty="0" smtClean="0"/>
              <a:t>Photogenic reactions</a:t>
            </a:r>
          </a:p>
          <a:p>
            <a:pPr marL="514350" indent="-514350"/>
            <a:r>
              <a:rPr lang="en-US" b="1" dirty="0" smtClean="0"/>
              <a:t>Infectious mononucleosis</a:t>
            </a:r>
            <a:endParaRPr lang="en-IN" b="1" dirty="0" smtClean="0"/>
          </a:p>
          <a:p>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b="1" dirty="0" smtClean="0">
                <a:solidFill>
                  <a:srgbClr val="FF0000"/>
                </a:solidFill>
              </a:rPr>
              <a:t>Resistance</a:t>
            </a:r>
            <a:endParaRPr lang="en-IN" dirty="0">
              <a:solidFill>
                <a:srgbClr val="FF0000"/>
              </a:solidFill>
            </a:endParaRPr>
          </a:p>
        </p:txBody>
      </p:sp>
      <p:sp>
        <p:nvSpPr>
          <p:cNvPr id="3" name="Content Placeholder 2"/>
          <p:cNvSpPr>
            <a:spLocks noGrp="1"/>
          </p:cNvSpPr>
          <p:nvPr>
            <p:ph idx="1"/>
          </p:nvPr>
        </p:nvSpPr>
        <p:spPr/>
        <p:txBody>
          <a:bodyPr>
            <a:normAutofit/>
          </a:bodyPr>
          <a:lstStyle/>
          <a:p>
            <a:r>
              <a:rPr lang="en-IN" b="1" dirty="0" smtClean="0"/>
              <a:t>Resistance</a:t>
            </a:r>
            <a:r>
              <a:rPr lang="en-IN" dirty="0" smtClean="0"/>
              <a:t> to </a:t>
            </a:r>
            <a:r>
              <a:rPr lang="en-IN" dirty="0" err="1" smtClean="0"/>
              <a:t>chloroquine</a:t>
            </a:r>
            <a:r>
              <a:rPr lang="en-IN" dirty="0" smtClean="0"/>
              <a:t> is now very common among strains of </a:t>
            </a:r>
            <a:r>
              <a:rPr lang="en-IN" b="1" i="1" dirty="0" smtClean="0"/>
              <a:t>P </a:t>
            </a:r>
            <a:r>
              <a:rPr lang="en-IN" b="1" i="1" dirty="0" err="1" smtClean="0"/>
              <a:t>falciparum</a:t>
            </a:r>
            <a:r>
              <a:rPr lang="en-IN" b="1" dirty="0" smtClean="0"/>
              <a:t> </a:t>
            </a:r>
            <a:r>
              <a:rPr lang="en-IN" dirty="0" smtClean="0"/>
              <a:t>and uncommon but increasing for </a:t>
            </a:r>
            <a:r>
              <a:rPr lang="en-IN" i="1" dirty="0" smtClean="0"/>
              <a:t>P </a:t>
            </a:r>
            <a:r>
              <a:rPr lang="en-IN" i="1" dirty="0" err="1" smtClean="0"/>
              <a:t>vivax</a:t>
            </a:r>
            <a:r>
              <a:rPr lang="en-IN" i="1" dirty="0" smtClean="0"/>
              <a:t>.</a:t>
            </a:r>
          </a:p>
          <a:p>
            <a:endParaRPr lang="en-US" b="1" dirty="0" smtClean="0"/>
          </a:p>
          <a:p>
            <a:r>
              <a:rPr lang="en-US" b="1" dirty="0" smtClean="0"/>
              <a:t>ACT </a:t>
            </a:r>
          </a:p>
          <a:p>
            <a:endParaRPr lang="en-US" b="1" dirty="0" smtClean="0"/>
          </a:p>
          <a:p>
            <a:r>
              <a:rPr lang="en-US" b="1" dirty="0" smtClean="0"/>
              <a:t>first line for plasmodium </a:t>
            </a:r>
            <a:r>
              <a:rPr lang="en-US" b="1" dirty="0" err="1" smtClean="0"/>
              <a:t>falciparum</a:t>
            </a:r>
            <a:r>
              <a:rPr lang="en-US" b="1" dirty="0" smtClean="0"/>
              <a:t> cases countrywide.</a:t>
            </a:r>
            <a:r>
              <a:rPr lang="en-IN" dirty="0" smtClean="0"/>
              <a:t> </a:t>
            </a:r>
          </a:p>
          <a:p>
            <a:endParaRPr lang="en-IN" dirty="0" smtClean="0"/>
          </a:p>
          <a:p>
            <a:pPr>
              <a:buNone/>
            </a:pPr>
            <a:endParaRPr lang="en-IN" dirty="0" smtClean="0"/>
          </a:p>
          <a:p>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92500" lnSpcReduction="10000"/>
          </a:bodyPr>
          <a:lstStyle/>
          <a:p>
            <a:pPr>
              <a:buNone/>
            </a:pPr>
            <a:r>
              <a:rPr lang="en-US" b="1" dirty="0" smtClean="0"/>
              <a:t>Oral</a:t>
            </a:r>
            <a:endParaRPr lang="en-US" dirty="0" smtClean="0"/>
          </a:p>
          <a:p>
            <a:r>
              <a:rPr lang="en-IN" dirty="0" err="1" smtClean="0"/>
              <a:t>Chloroquine</a:t>
            </a:r>
            <a:r>
              <a:rPr lang="en-IN" dirty="0" smtClean="0"/>
              <a:t> phosphate: (250 mg = 150 mg base)</a:t>
            </a:r>
          </a:p>
          <a:p>
            <a:r>
              <a:rPr lang="en-US" b="1" dirty="0" err="1" smtClean="0"/>
              <a:t>Vivax</a:t>
            </a:r>
            <a:r>
              <a:rPr lang="en-US" b="1" dirty="0" smtClean="0"/>
              <a:t> &amp; </a:t>
            </a:r>
            <a:r>
              <a:rPr lang="en-US" b="1" dirty="0" err="1" smtClean="0"/>
              <a:t>Ovale</a:t>
            </a:r>
            <a:r>
              <a:rPr lang="en-US" b="1" dirty="0" smtClean="0"/>
              <a:t>:</a:t>
            </a:r>
          </a:p>
          <a:p>
            <a:pPr>
              <a:buNone/>
            </a:pPr>
            <a:r>
              <a:rPr lang="en-US" dirty="0" smtClean="0"/>
              <a:t>	6oo mg base ; followed after 6-8 hrs by 300 mg; then 300mg daily for two days</a:t>
            </a:r>
          </a:p>
          <a:p>
            <a:r>
              <a:rPr lang="en-US" b="1" dirty="0" err="1" smtClean="0"/>
              <a:t>i.m</a:t>
            </a:r>
            <a:r>
              <a:rPr lang="en-US" dirty="0" smtClean="0"/>
              <a:t> local tissue toxicity</a:t>
            </a:r>
          </a:p>
          <a:p>
            <a:r>
              <a:rPr lang="en-US" b="1" dirty="0" err="1" smtClean="0"/>
              <a:t>i.v</a:t>
            </a:r>
            <a:r>
              <a:rPr lang="en-US" dirty="0" smtClean="0"/>
              <a:t> no indication</a:t>
            </a:r>
          </a:p>
          <a:p>
            <a:r>
              <a:rPr lang="en-IN" dirty="0" smtClean="0"/>
              <a:t>Large </a:t>
            </a:r>
            <a:r>
              <a:rPr lang="en-IN" b="1" dirty="0" smtClean="0"/>
              <a:t>intramuscular</a:t>
            </a:r>
            <a:r>
              <a:rPr lang="en-IN" dirty="0" smtClean="0"/>
              <a:t> injections or rapid </a:t>
            </a:r>
            <a:r>
              <a:rPr lang="en-IN" b="1" dirty="0" smtClean="0"/>
              <a:t>intravenous</a:t>
            </a:r>
            <a:r>
              <a:rPr lang="en-IN" dirty="0" smtClean="0"/>
              <a:t> </a:t>
            </a:r>
            <a:r>
              <a:rPr lang="en-IN" b="1" dirty="0" smtClean="0"/>
              <a:t>infusions</a:t>
            </a:r>
            <a:r>
              <a:rPr lang="en-IN" dirty="0" smtClean="0"/>
              <a:t> of </a:t>
            </a:r>
            <a:r>
              <a:rPr lang="en-IN" dirty="0" err="1" smtClean="0"/>
              <a:t>chloroquine</a:t>
            </a:r>
            <a:r>
              <a:rPr lang="en-IN" dirty="0" smtClean="0"/>
              <a:t> hydrochloride can result in severe hypotension, </a:t>
            </a:r>
            <a:r>
              <a:rPr lang="en-IN" dirty="0" err="1" smtClean="0"/>
              <a:t>arrythmias</a:t>
            </a:r>
            <a:r>
              <a:rPr lang="en-IN" dirty="0" smtClean="0"/>
              <a:t> &amp; seizures. </a:t>
            </a:r>
            <a:r>
              <a:rPr lang="en-IN" b="1" dirty="0" smtClean="0"/>
              <a:t>Not</a:t>
            </a:r>
            <a:r>
              <a:rPr lang="en-IN" dirty="0" smtClean="0"/>
              <a:t> recommended.</a:t>
            </a:r>
          </a:p>
          <a:p>
            <a:endParaRPr lang="en-IN"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err="1" smtClean="0">
                <a:solidFill>
                  <a:srgbClr val="FF0000"/>
                </a:solidFill>
              </a:rPr>
              <a:t>Amodiaquine</a:t>
            </a:r>
            <a:r>
              <a:rPr lang="en-IN" dirty="0" smtClean="0">
                <a:solidFill>
                  <a:srgbClr val="236D02"/>
                </a:solidFill>
              </a:rPr>
              <a:t> </a:t>
            </a:r>
            <a:endParaRPr lang="en-IN" dirty="0"/>
          </a:p>
        </p:txBody>
      </p:sp>
      <p:sp>
        <p:nvSpPr>
          <p:cNvPr id="3" name="Content Placeholder 2"/>
          <p:cNvSpPr>
            <a:spLocks noGrp="1"/>
          </p:cNvSpPr>
          <p:nvPr>
            <p:ph idx="1"/>
          </p:nvPr>
        </p:nvSpPr>
        <p:spPr/>
        <p:txBody>
          <a:bodyPr>
            <a:normAutofit lnSpcReduction="10000"/>
          </a:bodyPr>
          <a:lstStyle/>
          <a:p>
            <a:pPr>
              <a:buNone/>
            </a:pPr>
            <a:r>
              <a:rPr lang="en-IN" b="1" dirty="0" smtClean="0"/>
              <a:t>Identical</a:t>
            </a:r>
            <a:r>
              <a:rPr lang="en-IN" dirty="0" smtClean="0"/>
              <a:t> to </a:t>
            </a:r>
            <a:r>
              <a:rPr lang="en-IN" dirty="0" err="1" smtClean="0"/>
              <a:t>chloroquine</a:t>
            </a:r>
            <a:r>
              <a:rPr lang="en-IN" dirty="0" smtClean="0"/>
              <a:t>: </a:t>
            </a:r>
          </a:p>
          <a:p>
            <a:r>
              <a:rPr lang="en-IN" dirty="0" err="1" smtClean="0"/>
              <a:t>mech</a:t>
            </a:r>
            <a:r>
              <a:rPr lang="en-IN" dirty="0" smtClean="0"/>
              <a:t> </a:t>
            </a:r>
          </a:p>
          <a:p>
            <a:r>
              <a:rPr lang="en-IN" dirty="0" smtClean="0"/>
              <a:t>resistance </a:t>
            </a:r>
          </a:p>
          <a:p>
            <a:r>
              <a:rPr lang="en-IN" dirty="0" smtClean="0"/>
              <a:t>uses &amp; adverse effects </a:t>
            </a:r>
          </a:p>
          <a:p>
            <a:pPr>
              <a:buNone/>
            </a:pPr>
            <a:r>
              <a:rPr lang="en-IN" dirty="0" smtClean="0"/>
              <a:t>	less </a:t>
            </a:r>
            <a:r>
              <a:rPr lang="en-IN" b="1" dirty="0" smtClean="0"/>
              <a:t>bitter</a:t>
            </a:r>
            <a:r>
              <a:rPr lang="en-IN" dirty="0" smtClean="0"/>
              <a:t> </a:t>
            </a:r>
          </a:p>
          <a:p>
            <a:pPr>
              <a:buNone/>
            </a:pPr>
            <a:r>
              <a:rPr lang="en-IN" b="1" dirty="0" smtClean="0"/>
              <a:t>	faster</a:t>
            </a:r>
            <a:r>
              <a:rPr lang="en-IN" dirty="0" smtClean="0"/>
              <a:t> acting than </a:t>
            </a:r>
            <a:r>
              <a:rPr lang="en-IN" dirty="0" err="1" smtClean="0"/>
              <a:t>chloroquine</a:t>
            </a:r>
            <a:r>
              <a:rPr lang="en-IN" dirty="0" smtClean="0"/>
              <a:t>.</a:t>
            </a:r>
          </a:p>
          <a:p>
            <a:r>
              <a:rPr lang="en-US" b="1" dirty="0" smtClean="0"/>
              <a:t>Widely</a:t>
            </a:r>
            <a:r>
              <a:rPr lang="en-US" dirty="0" smtClean="0"/>
              <a:t> used; reduced cost, safety &amp; activity against </a:t>
            </a:r>
            <a:r>
              <a:rPr lang="en-US" dirty="0" err="1" smtClean="0"/>
              <a:t>chloroquine</a:t>
            </a:r>
            <a:r>
              <a:rPr lang="en-US" dirty="0" smtClean="0"/>
              <a:t> resistant P. </a:t>
            </a:r>
            <a:r>
              <a:rPr lang="en-US" dirty="0" err="1" smtClean="0"/>
              <a:t>falciparum</a:t>
            </a:r>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Reports of toxicities, including </a:t>
            </a:r>
            <a:r>
              <a:rPr lang="en-IN" b="1" dirty="0" smtClean="0"/>
              <a:t>agranulocytosis</a:t>
            </a:r>
            <a:r>
              <a:rPr lang="en-IN" dirty="0" smtClean="0"/>
              <a:t>, and </a:t>
            </a:r>
            <a:r>
              <a:rPr lang="en-IN" b="1" dirty="0" smtClean="0"/>
              <a:t>hepatotoxicity </a:t>
            </a:r>
            <a:r>
              <a:rPr lang="en-IN" dirty="0" smtClean="0"/>
              <a:t>(on long term administration), have </a:t>
            </a:r>
            <a:r>
              <a:rPr lang="en-IN" b="1" dirty="0" smtClean="0"/>
              <a:t>limited</a:t>
            </a:r>
            <a:r>
              <a:rPr lang="en-IN" dirty="0" smtClean="0"/>
              <a:t> the </a:t>
            </a:r>
            <a:r>
              <a:rPr lang="en-IN" b="1" dirty="0" smtClean="0"/>
              <a:t>use</a:t>
            </a:r>
            <a:r>
              <a:rPr lang="en-IN" dirty="0" smtClean="0"/>
              <a:t> of the drug for </a:t>
            </a:r>
            <a:r>
              <a:rPr lang="en-IN" b="1" dirty="0" smtClean="0"/>
              <a:t>prophylaxis(Long</a:t>
            </a:r>
            <a:r>
              <a:rPr lang="en-IN" dirty="0" smtClean="0"/>
              <a:t> </a:t>
            </a:r>
            <a:r>
              <a:rPr lang="en-IN" b="1" dirty="0" smtClean="0"/>
              <a:t>term</a:t>
            </a:r>
            <a:r>
              <a:rPr lang="en-IN" dirty="0" smtClean="0"/>
              <a:t>). </a:t>
            </a:r>
          </a:p>
          <a:p>
            <a:pPr>
              <a:buNone/>
            </a:pPr>
            <a:r>
              <a:rPr lang="en-US" dirty="0" smtClean="0"/>
              <a:t>	Not seen with short term use (25-35mg/kg over 3 days) for </a:t>
            </a:r>
            <a:r>
              <a:rPr lang="en-US" b="1" dirty="0" smtClean="0"/>
              <a:t>clinical</a:t>
            </a:r>
            <a:r>
              <a:rPr lang="en-US" dirty="0" smtClean="0"/>
              <a:t> cure.</a:t>
            </a:r>
            <a:endParaRPr lang="en-IN" dirty="0" smtClean="0"/>
          </a:p>
          <a:p>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715436" cy="6143668"/>
          </a:xfrm>
        </p:spPr>
        <p:txBody>
          <a:bodyPr>
            <a:normAutofit/>
          </a:bodyPr>
          <a:lstStyle/>
          <a:p>
            <a:endParaRPr lang="en-US" b="1" dirty="0" smtClean="0"/>
          </a:p>
          <a:p>
            <a:r>
              <a:rPr lang="en-US" b="1" dirty="0" smtClean="0"/>
              <a:t>Can be used for </a:t>
            </a:r>
            <a:r>
              <a:rPr lang="en-US" b="1" dirty="0" smtClean="0">
                <a:solidFill>
                  <a:srgbClr val="FF0000"/>
                </a:solidFill>
              </a:rPr>
              <a:t>clinical</a:t>
            </a:r>
            <a:r>
              <a:rPr lang="en-US" b="1" dirty="0" smtClean="0"/>
              <a:t> </a:t>
            </a:r>
            <a:r>
              <a:rPr lang="en-US" b="1" dirty="0" smtClean="0">
                <a:solidFill>
                  <a:srgbClr val="FF0000"/>
                </a:solidFill>
              </a:rPr>
              <a:t>cure</a:t>
            </a:r>
            <a:r>
              <a:rPr lang="en-US" b="1" dirty="0" smtClean="0"/>
              <a:t> of </a:t>
            </a:r>
            <a:r>
              <a:rPr lang="en-US" b="1" dirty="0" err="1" smtClean="0"/>
              <a:t>falciparum</a:t>
            </a:r>
            <a:r>
              <a:rPr lang="en-US" b="1" dirty="0" smtClean="0"/>
              <a:t> malaria with or without CQ resistance</a:t>
            </a:r>
          </a:p>
          <a:p>
            <a:r>
              <a:rPr lang="en-US" b="1" dirty="0" smtClean="0"/>
              <a:t>X </a:t>
            </a:r>
            <a:r>
              <a:rPr lang="en-US" dirty="0" smtClean="0"/>
              <a:t>used for </a:t>
            </a:r>
            <a:r>
              <a:rPr lang="en-US" b="1" dirty="0" smtClean="0">
                <a:solidFill>
                  <a:srgbClr val="FF0000"/>
                </a:solidFill>
              </a:rPr>
              <a:t>prophylaxis</a:t>
            </a:r>
            <a:endParaRPr lang="en-US" b="1" dirty="0" smtClean="0"/>
          </a:p>
          <a:p>
            <a:r>
              <a:rPr lang="en-US" dirty="0" smtClean="0"/>
              <a:t>Combined formulation with </a:t>
            </a:r>
            <a:r>
              <a:rPr lang="en-US" b="1" dirty="0" err="1" smtClean="0"/>
              <a:t>artesunate</a:t>
            </a:r>
            <a:r>
              <a:rPr lang="en-US" dirty="0" smtClean="0"/>
              <a:t> has been </a:t>
            </a:r>
            <a:r>
              <a:rPr lang="en-US" b="1" dirty="0" smtClean="0"/>
              <a:t>recently</a:t>
            </a:r>
            <a:r>
              <a:rPr lang="en-US" dirty="0" smtClean="0"/>
              <a:t> approved for use in </a:t>
            </a:r>
            <a:r>
              <a:rPr lang="en-US" i="1" dirty="0" smtClean="0"/>
              <a:t>uncomplicated </a:t>
            </a:r>
            <a:r>
              <a:rPr lang="en-US" i="1" dirty="0" err="1" smtClean="0"/>
              <a:t>falciparum</a:t>
            </a:r>
            <a:r>
              <a:rPr lang="en-US" i="1" dirty="0" smtClean="0"/>
              <a:t> </a:t>
            </a:r>
            <a:r>
              <a:rPr lang="en-US" dirty="0" smtClean="0"/>
              <a:t>malaria </a:t>
            </a:r>
            <a:r>
              <a:rPr lang="en-US" b="1" dirty="0" smtClean="0"/>
              <a:t>irrespective of CQ resistance status</a:t>
            </a:r>
          </a:p>
          <a:p>
            <a:pPr>
              <a:buNone/>
            </a:pPr>
            <a:r>
              <a:rPr lang="en-US" dirty="0" smtClean="0"/>
              <a:t>	</a:t>
            </a:r>
            <a:r>
              <a:rPr lang="en-US" i="1" dirty="0" smtClean="0"/>
              <a:t>preferred in </a:t>
            </a:r>
            <a:r>
              <a:rPr lang="en-US" b="1" i="1" dirty="0" err="1" smtClean="0"/>
              <a:t>african</a:t>
            </a:r>
            <a:r>
              <a:rPr lang="en-US" i="1" dirty="0" smtClean="0"/>
              <a:t> countries  </a:t>
            </a: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940760_artesunate-amodiaquine"/>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693738" y="0"/>
            <a:ext cx="7756525" cy="6858000"/>
          </a:xfrm>
          <a:prstGeom prst="rect">
            <a:avLst/>
          </a:prstGeom>
          <a:noFill/>
          <a:ln>
            <a:noFill/>
          </a:ln>
        </p:spPr>
      </p:pic>
    </p:spTree>
    <p:extLst>
      <p:ext uri="{BB962C8B-B14F-4D97-AF65-F5344CB8AC3E}">
        <p14:creationId xmlns:p14="http://schemas.microsoft.com/office/powerpoint/2010/main" xmlns="" val="17378468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solidFill>
                  <a:srgbClr val="FF0000"/>
                </a:solidFill>
              </a:rPr>
              <a:t>PRIMAQUINE</a:t>
            </a:r>
            <a:endParaRPr lang="en-IN"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a:bodyPr>
          <a:lstStyle/>
          <a:p>
            <a:r>
              <a:rPr lang="en-US" dirty="0" smtClean="0"/>
              <a:t>8-aminoquinoline</a:t>
            </a:r>
            <a:br>
              <a:rPr lang="en-US" dirty="0" smtClean="0"/>
            </a:br>
            <a:endParaRPr lang="en-IN" dirty="0" smtClean="0"/>
          </a:p>
          <a:p>
            <a:r>
              <a:rPr lang="en-IN" b="1" dirty="0" smtClean="0"/>
              <a:t> Poor</a:t>
            </a:r>
            <a:r>
              <a:rPr lang="en-IN" dirty="0" smtClean="0"/>
              <a:t> </a:t>
            </a:r>
            <a:r>
              <a:rPr lang="en-IN" b="1" dirty="0" smtClean="0"/>
              <a:t>erythrocytic</a:t>
            </a:r>
            <a:r>
              <a:rPr lang="en-IN" dirty="0" smtClean="0"/>
              <a:t> </a:t>
            </a:r>
            <a:r>
              <a:rPr lang="en-IN" b="1" dirty="0" smtClean="0"/>
              <a:t>schizontocide</a:t>
            </a:r>
            <a:r>
              <a:rPr lang="en-IN" dirty="0" smtClean="0"/>
              <a:t> </a:t>
            </a:r>
          </a:p>
          <a:p>
            <a:pPr>
              <a:buNone/>
            </a:pPr>
            <a:r>
              <a:rPr lang="en-IN" dirty="0" smtClean="0"/>
              <a:t>	 not useful for acute attack</a:t>
            </a:r>
            <a:br>
              <a:rPr lang="en-IN" dirty="0" smtClean="0"/>
            </a:br>
            <a:endParaRPr lang="en-IN" dirty="0" smtClean="0"/>
          </a:p>
          <a:p>
            <a:r>
              <a:rPr lang="en-IN" dirty="0" smtClean="0"/>
              <a:t>Highly active against </a:t>
            </a:r>
            <a:r>
              <a:rPr lang="en-IN" b="1" dirty="0" smtClean="0">
                <a:solidFill>
                  <a:srgbClr val="FF0000"/>
                </a:solidFill>
              </a:rPr>
              <a:t>gametocytes</a:t>
            </a:r>
            <a:r>
              <a:rPr lang="en-IN" dirty="0" smtClean="0"/>
              <a:t> and </a:t>
            </a:r>
            <a:r>
              <a:rPr lang="en-IN" b="1" dirty="0" err="1" smtClean="0">
                <a:solidFill>
                  <a:srgbClr val="FF0000"/>
                </a:solidFill>
              </a:rPr>
              <a:t>hypnozoites</a:t>
            </a:r>
            <a:endParaRPr lang="en-IN" b="1" dirty="0" smtClean="0">
              <a:solidFill>
                <a:srgbClr val="FF0000"/>
              </a:solidFill>
            </a:endParaRPr>
          </a:p>
          <a:p>
            <a:pPr>
              <a:buNone/>
            </a:pPr>
            <a:r>
              <a:rPr lang="en-IN" dirty="0" smtClean="0"/>
              <a:t/>
            </a:r>
            <a:br>
              <a:rPr lang="en-IN" dirty="0" smtClean="0"/>
            </a:br>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00042"/>
            <a:ext cx="8715436" cy="5857916"/>
          </a:xfrm>
        </p:spPr>
        <p:txBody>
          <a:bodyPr>
            <a:normAutofit/>
          </a:bodyPr>
          <a:lstStyle/>
          <a:p>
            <a:endParaRPr lang="en-US" b="1" dirty="0" smtClean="0"/>
          </a:p>
          <a:p>
            <a:r>
              <a:rPr lang="en-US" b="1" dirty="0" smtClean="0"/>
              <a:t>Primary indication</a:t>
            </a:r>
            <a:br>
              <a:rPr lang="en-US" b="1" dirty="0" smtClean="0"/>
            </a:br>
            <a:r>
              <a:rPr lang="en-US" b="1" dirty="0" smtClean="0">
                <a:solidFill>
                  <a:srgbClr val="FF0000"/>
                </a:solidFill>
              </a:rPr>
              <a:t>Radical</a:t>
            </a:r>
            <a:r>
              <a:rPr lang="en-US" dirty="0" smtClean="0"/>
              <a:t> cure of relapsing (</a:t>
            </a:r>
            <a:r>
              <a:rPr lang="en-US" b="1" dirty="0" err="1" smtClean="0"/>
              <a:t>vivax</a:t>
            </a:r>
            <a:r>
              <a:rPr lang="en-US" dirty="0" smtClean="0"/>
              <a:t>) malaria &amp; </a:t>
            </a:r>
            <a:r>
              <a:rPr lang="en-US" b="1" dirty="0" err="1" smtClean="0"/>
              <a:t>ovale</a:t>
            </a:r>
            <a:endParaRPr lang="en-US" b="1" dirty="0" smtClean="0"/>
          </a:p>
          <a:p>
            <a:pPr>
              <a:buNone/>
            </a:pPr>
            <a:r>
              <a:rPr lang="en-US" dirty="0" smtClean="0"/>
              <a:t>	15 mg/kg/day  X 2 weeks(</a:t>
            </a:r>
            <a:r>
              <a:rPr lang="en-US" b="1" dirty="0" err="1" smtClean="0"/>
              <a:t>hypnozoites</a:t>
            </a:r>
            <a:r>
              <a:rPr lang="en-US" dirty="0" smtClean="0"/>
              <a:t>)</a:t>
            </a:r>
          </a:p>
          <a:p>
            <a:pPr>
              <a:buNone/>
            </a:pPr>
            <a:r>
              <a:rPr lang="en-US" sz="6600" b="1" dirty="0" smtClean="0"/>
              <a:t>	+</a:t>
            </a:r>
          </a:p>
          <a:p>
            <a:pPr>
              <a:buNone/>
            </a:pPr>
            <a:r>
              <a:rPr lang="en-US" b="1" dirty="0" smtClean="0"/>
              <a:t>	CQ</a:t>
            </a:r>
            <a:r>
              <a:rPr lang="en-US" dirty="0" smtClean="0"/>
              <a:t>/ another </a:t>
            </a:r>
            <a:r>
              <a:rPr lang="en-US" b="1" dirty="0" smtClean="0"/>
              <a:t>blood</a:t>
            </a:r>
            <a:r>
              <a:rPr lang="en-US" dirty="0" smtClean="0"/>
              <a:t> </a:t>
            </a:r>
            <a:r>
              <a:rPr lang="en-US" b="1" dirty="0" smtClean="0"/>
              <a:t>schizonticide</a:t>
            </a:r>
            <a:r>
              <a:rPr lang="en-US" dirty="0" smtClean="0"/>
              <a:t> to eliminate the erythrocytic phase</a:t>
            </a:r>
          </a:p>
          <a:p>
            <a:r>
              <a:rPr lang="en-IN" b="1" dirty="0" err="1" smtClean="0">
                <a:solidFill>
                  <a:srgbClr val="FF0000"/>
                </a:solidFill>
              </a:rPr>
              <a:t>Gametocidal</a:t>
            </a:r>
            <a:r>
              <a:rPr lang="en-IN" b="1" dirty="0" smtClean="0"/>
              <a:t> for all species of plasmodia. </a:t>
            </a:r>
            <a:r>
              <a:rPr lang="en-IN" dirty="0" smtClean="0"/>
              <a:t>Cuts transmission to mosquitoes.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1546"/>
            <a:ext cx="8686800" cy="3929090"/>
          </a:xfrm>
        </p:spPr>
        <p:txBody>
          <a:bodyPr/>
          <a:lstStyle/>
          <a:p>
            <a:r>
              <a:rPr lang="en-US" b="1" dirty="0" smtClean="0"/>
              <a:t>Life-cycle of Plasmodium </a:t>
            </a:r>
            <a:endParaRPr lang="en-IN" b="1"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401080" cy="5554683"/>
          </a:xfrm>
        </p:spPr>
        <p:txBody>
          <a:bodyPr/>
          <a:lstStyle/>
          <a:p>
            <a:pPr>
              <a:buNone/>
            </a:pPr>
            <a:r>
              <a:rPr lang="en-US" b="1" dirty="0" err="1" smtClean="0"/>
              <a:t>Chloroquine</a:t>
            </a:r>
            <a:r>
              <a:rPr lang="en-US" b="1" dirty="0" smtClean="0"/>
              <a:t> Sensitive </a:t>
            </a:r>
            <a:r>
              <a:rPr lang="en-US" b="1" dirty="0" err="1" smtClean="0"/>
              <a:t>Falciparum</a:t>
            </a:r>
            <a:r>
              <a:rPr lang="en-US" b="1" dirty="0" smtClean="0"/>
              <a:t> Malaria:</a:t>
            </a:r>
          </a:p>
          <a:p>
            <a:endParaRPr lang="en-US" dirty="0" smtClean="0"/>
          </a:p>
          <a:p>
            <a:r>
              <a:rPr lang="en-US" dirty="0" err="1" smtClean="0"/>
              <a:t>Cq</a:t>
            </a:r>
            <a:r>
              <a:rPr lang="en-US" dirty="0" smtClean="0"/>
              <a:t> + </a:t>
            </a:r>
            <a:r>
              <a:rPr lang="en-US" dirty="0" err="1" smtClean="0"/>
              <a:t>Primaquine</a:t>
            </a:r>
            <a:endParaRPr lang="en-US" dirty="0" smtClean="0"/>
          </a:p>
          <a:p>
            <a:endParaRPr lang="en-US" dirty="0" smtClean="0"/>
          </a:p>
          <a:p>
            <a:r>
              <a:rPr lang="en-IN" dirty="0" smtClean="0"/>
              <a:t> A </a:t>
            </a:r>
            <a:r>
              <a:rPr lang="en-IN" b="1" dirty="0" smtClean="0"/>
              <a:t>single 45 mg dose (As </a:t>
            </a:r>
            <a:r>
              <a:rPr lang="en-IN" b="1" dirty="0" err="1" smtClean="0"/>
              <a:t>gametocidal</a:t>
            </a:r>
            <a:r>
              <a:rPr lang="en-IN" b="1" dirty="0" smtClean="0"/>
              <a:t>) </a:t>
            </a:r>
            <a:r>
              <a:rPr lang="en-IN" dirty="0" smtClean="0"/>
              <a:t>of </a:t>
            </a:r>
            <a:r>
              <a:rPr lang="en-IN" dirty="0" err="1" smtClean="0"/>
              <a:t>primaquine</a:t>
            </a:r>
            <a:r>
              <a:rPr lang="en-IN" dirty="0" smtClean="0"/>
              <a:t> is given with the curative dose of </a:t>
            </a:r>
            <a:r>
              <a:rPr lang="en-IN" dirty="0" err="1" smtClean="0"/>
              <a:t>chloroquine</a:t>
            </a:r>
            <a:r>
              <a:rPr lang="en-IN" dirty="0" smtClean="0"/>
              <a:t> to kill the </a:t>
            </a:r>
            <a:r>
              <a:rPr lang="en-IN" b="1" dirty="0" smtClean="0"/>
              <a:t>gametes</a:t>
            </a:r>
            <a:r>
              <a:rPr lang="en-IN" dirty="0" smtClean="0"/>
              <a:t> and cut down transmission to mosquito.</a:t>
            </a:r>
          </a:p>
          <a:p>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848302"/>
          </a:xfrm>
          <a:prstGeom prst="rect">
            <a:avLst/>
          </a:prstGeom>
        </p:spPr>
        <p:txBody>
          <a:bodyPr wrap="square">
            <a:spAutoFit/>
          </a:bodyPr>
          <a:lstStyle/>
          <a:p>
            <a:r>
              <a:rPr lang="en-IN" sz="2800" b="1" dirty="0" smtClean="0"/>
              <a:t/>
            </a:r>
            <a:br>
              <a:rPr lang="en-IN" sz="2800" b="1" dirty="0" smtClean="0"/>
            </a:br>
            <a:r>
              <a:rPr lang="en-IN" sz="2800" b="1" dirty="0" smtClean="0"/>
              <a:t>Adverse effects </a:t>
            </a:r>
            <a:br>
              <a:rPr lang="en-IN" sz="2800" b="1" dirty="0" smtClean="0"/>
            </a:br>
            <a:endParaRPr lang="en-IN" sz="2800" b="1" dirty="0" smtClean="0"/>
          </a:p>
          <a:p>
            <a:r>
              <a:rPr lang="en-IN" sz="2800" dirty="0" smtClean="0"/>
              <a:t>Nausea, headache, </a:t>
            </a:r>
            <a:r>
              <a:rPr lang="en-IN" sz="2800" dirty="0" err="1" smtClean="0"/>
              <a:t>epigastric</a:t>
            </a:r>
            <a:r>
              <a:rPr lang="en-IN" sz="2800" dirty="0" smtClean="0"/>
              <a:t> pain </a:t>
            </a:r>
          </a:p>
          <a:p>
            <a:r>
              <a:rPr lang="en-IN" sz="2800" dirty="0" smtClean="0"/>
              <a:t>And abdominal cramps occasionally</a:t>
            </a:r>
          </a:p>
          <a:p>
            <a:endParaRPr lang="en-IN" sz="2800" dirty="0" smtClean="0"/>
          </a:p>
          <a:p>
            <a:r>
              <a:rPr lang="en-IN" sz="2800" b="1" dirty="0" smtClean="0"/>
              <a:t>Toxicity</a:t>
            </a:r>
            <a:br>
              <a:rPr lang="en-IN" sz="2800" b="1" dirty="0" smtClean="0"/>
            </a:br>
            <a:r>
              <a:rPr lang="en-IN" sz="2800" dirty="0" smtClean="0"/>
              <a:t>Dose related haemolysis, meth-</a:t>
            </a:r>
            <a:r>
              <a:rPr lang="en-IN" sz="2800" dirty="0" err="1" smtClean="0"/>
              <a:t>haemoglobinaemia</a:t>
            </a:r>
            <a:r>
              <a:rPr lang="en-IN" sz="2800" dirty="0" smtClean="0"/>
              <a:t>, </a:t>
            </a:r>
            <a:r>
              <a:rPr lang="en-IN" sz="2800" dirty="0" err="1" smtClean="0"/>
              <a:t>tachypnoea</a:t>
            </a:r>
            <a:r>
              <a:rPr lang="en-IN" sz="2800" dirty="0" smtClean="0"/>
              <a:t> and cyanosis; due to the oxidant property of </a:t>
            </a:r>
            <a:r>
              <a:rPr lang="en-IN" sz="2800" dirty="0" err="1" smtClean="0"/>
              <a:t>primaquine</a:t>
            </a:r>
            <a:r>
              <a:rPr lang="en-IN" sz="2800" dirty="0" smtClean="0"/>
              <a:t>. </a:t>
            </a:r>
            <a:br>
              <a:rPr lang="en-IN" sz="2800" dirty="0" smtClean="0"/>
            </a:br>
            <a:endParaRPr lang="en-IN" sz="2800" dirty="0" smtClean="0"/>
          </a:p>
          <a:p>
            <a:r>
              <a:rPr lang="en-IN" sz="2800" dirty="0" smtClean="0"/>
              <a:t>Those with </a:t>
            </a:r>
            <a:r>
              <a:rPr lang="en-IN" sz="2800" b="1" dirty="0" smtClean="0"/>
              <a:t>G-6-PD deficiency </a:t>
            </a:r>
            <a:r>
              <a:rPr lang="en-IN" sz="2800" dirty="0" smtClean="0"/>
              <a:t>are highly sensitive and haemolytic anaemia can occur even with 15-30 mg/day.</a:t>
            </a:r>
          </a:p>
          <a:p>
            <a:endParaRPr lang="en-IN" sz="2800" dirty="0" smtClean="0"/>
          </a:p>
          <a:p>
            <a:r>
              <a:rPr lang="en-IN" sz="2800" dirty="0" smtClean="0"/>
              <a:t/>
            </a:r>
            <a:br>
              <a:rPr lang="en-IN" sz="2800" dirty="0" smtClean="0"/>
            </a:br>
            <a:r>
              <a:rPr lang="en-IN" sz="2800" dirty="0" smtClean="0"/>
              <a:t/>
            </a:r>
            <a:br>
              <a:rPr lang="en-IN" sz="2800" dirty="0" smtClean="0"/>
            </a:br>
            <a:endParaRPr lang="en-IN" sz="2800" dirty="0" smtClean="0"/>
          </a:p>
          <a:p>
            <a:r>
              <a:rPr lang="en-IN" sz="2800" dirty="0" smtClean="0"/>
              <a:t>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solidFill>
                  <a:srgbClr val="FF0000"/>
                </a:solidFill>
              </a:rPr>
              <a:t>Tafenoquine</a:t>
            </a:r>
            <a:r>
              <a:rPr lang="en-US" b="1" dirty="0" smtClean="0">
                <a:solidFill>
                  <a:srgbClr val="FF0000"/>
                </a:solidFill>
              </a:rPr>
              <a:t> </a:t>
            </a:r>
            <a:endParaRPr lang="en-IN" b="1" dirty="0">
              <a:solidFill>
                <a:srgbClr val="FF0000"/>
              </a:solidFill>
            </a:endParaRPr>
          </a:p>
        </p:txBody>
      </p:sp>
      <p:sp>
        <p:nvSpPr>
          <p:cNvPr id="3" name="Content Placeholder 2"/>
          <p:cNvSpPr>
            <a:spLocks noGrp="1"/>
          </p:cNvSpPr>
          <p:nvPr>
            <p:ph idx="1"/>
          </p:nvPr>
        </p:nvSpPr>
        <p:spPr/>
        <p:txBody>
          <a:bodyPr/>
          <a:lstStyle/>
          <a:p>
            <a:r>
              <a:rPr lang="en-US" dirty="0" smtClean="0"/>
              <a:t>New </a:t>
            </a:r>
          </a:p>
          <a:p>
            <a:r>
              <a:rPr lang="en-US" dirty="0" smtClean="0"/>
              <a:t>Long acting</a:t>
            </a:r>
          </a:p>
          <a:p>
            <a:r>
              <a:rPr lang="en-US" dirty="0" smtClean="0"/>
              <a:t>Erythrocytic schizonticide</a:t>
            </a:r>
          </a:p>
          <a:p>
            <a:r>
              <a:rPr lang="en-US" dirty="0" smtClean="0"/>
              <a:t>Developed as </a:t>
            </a:r>
            <a:r>
              <a:rPr lang="en-US" b="1" dirty="0" smtClean="0"/>
              <a:t>single dose anti-relapse drug </a:t>
            </a:r>
            <a:r>
              <a:rPr lang="en-US" dirty="0" smtClean="0"/>
              <a:t>for </a:t>
            </a:r>
            <a:r>
              <a:rPr lang="en-US" dirty="0" err="1" smtClean="0"/>
              <a:t>vivax</a:t>
            </a:r>
            <a:r>
              <a:rPr lang="en-US" dirty="0" smtClean="0"/>
              <a:t> malaria</a:t>
            </a:r>
            <a:endParaRPr lang="en-IN" dirty="0"/>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Mefloquine</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Chemically related to  </a:t>
            </a:r>
            <a:r>
              <a:rPr lang="en-US" b="1" dirty="0" smtClean="0"/>
              <a:t>quinine</a:t>
            </a:r>
          </a:p>
          <a:p>
            <a:r>
              <a:rPr lang="en-IN" b="1" dirty="0" smtClean="0"/>
              <a:t>Fast acting </a:t>
            </a:r>
            <a:r>
              <a:rPr lang="en-US" b="1" dirty="0" smtClean="0"/>
              <a:t>Erythrocytic</a:t>
            </a:r>
            <a:r>
              <a:rPr lang="en-US" dirty="0" smtClean="0"/>
              <a:t> schizonticidal </a:t>
            </a:r>
          </a:p>
          <a:p>
            <a:pPr>
              <a:buNone/>
            </a:pPr>
            <a:r>
              <a:rPr lang="en-US" dirty="0" smtClean="0"/>
              <a:t>	Hepatic stage ×</a:t>
            </a:r>
          </a:p>
          <a:p>
            <a:pPr>
              <a:buNone/>
            </a:pPr>
            <a:r>
              <a:rPr lang="en-US" dirty="0" smtClean="0"/>
              <a:t>	Gametocyte stage ×</a:t>
            </a:r>
          </a:p>
          <a:p>
            <a:r>
              <a:rPr lang="en-US" b="1" dirty="0" smtClean="0"/>
              <a:t>Mechanism</a:t>
            </a:r>
            <a:r>
              <a:rPr lang="en-US" dirty="0" smtClean="0"/>
              <a:t> same as chloroquine</a:t>
            </a:r>
          </a:p>
          <a:p>
            <a:r>
              <a:rPr lang="en-US" dirty="0" smtClean="0"/>
              <a:t>Active against </a:t>
            </a:r>
            <a:r>
              <a:rPr lang="en-US" dirty="0" err="1" smtClean="0"/>
              <a:t>chloroquine</a:t>
            </a:r>
            <a:r>
              <a:rPr lang="en-US" dirty="0" smtClean="0"/>
              <a:t> </a:t>
            </a:r>
            <a:r>
              <a:rPr lang="en-US" b="1" dirty="0" smtClean="0"/>
              <a:t>sensitive</a:t>
            </a:r>
            <a:r>
              <a:rPr lang="en-US" dirty="0" smtClean="0"/>
              <a:t> as well </a:t>
            </a:r>
            <a:r>
              <a:rPr lang="en-US" b="1" dirty="0" smtClean="0"/>
              <a:t>resistant</a:t>
            </a:r>
            <a:r>
              <a:rPr lang="en-US" dirty="0" smtClean="0"/>
              <a:t> </a:t>
            </a:r>
            <a:r>
              <a:rPr lang="en-US" b="1" dirty="0" smtClean="0"/>
              <a:t>P.vivax</a:t>
            </a:r>
            <a:r>
              <a:rPr lang="en-US" dirty="0" smtClean="0"/>
              <a:t> and </a:t>
            </a:r>
            <a:r>
              <a:rPr lang="en-US" b="1" dirty="0" err="1" smtClean="0"/>
              <a:t>falciparum</a:t>
            </a:r>
            <a:endParaRPr lang="en-US" b="1"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600200"/>
            <a:ext cx="8229600" cy="4900634"/>
          </a:xfrm>
        </p:spPr>
        <p:txBody>
          <a:bodyPr>
            <a:normAutofit fontScale="92500"/>
          </a:bodyPr>
          <a:lstStyle/>
          <a:p>
            <a:endParaRPr lang="en-US" dirty="0" smtClean="0"/>
          </a:p>
          <a:p>
            <a:r>
              <a:rPr lang="en-US" dirty="0" smtClean="0"/>
              <a:t>Single dose: 15mg/kg controls fever &amp; eliminates circulating parasites(both P. </a:t>
            </a:r>
            <a:r>
              <a:rPr lang="en-US" dirty="0" err="1" smtClean="0"/>
              <a:t>vivax</a:t>
            </a:r>
            <a:r>
              <a:rPr lang="en-US" dirty="0" smtClean="0"/>
              <a:t> &amp; </a:t>
            </a:r>
            <a:r>
              <a:rPr lang="en-US" dirty="0" err="1" smtClean="0"/>
              <a:t>pf</a:t>
            </a:r>
            <a:r>
              <a:rPr lang="en-US" dirty="0" smtClean="0"/>
              <a:t>)</a:t>
            </a:r>
            <a:r>
              <a:rPr lang="en-IN" i="1" dirty="0" smtClean="0"/>
              <a:t>	</a:t>
            </a:r>
          </a:p>
          <a:p>
            <a:r>
              <a:rPr lang="en-US" dirty="0" smtClean="0"/>
              <a:t>Well absorbed orally, absorption enhances by food</a:t>
            </a:r>
          </a:p>
          <a:p>
            <a:r>
              <a:rPr lang="en-US" dirty="0" smtClean="0"/>
              <a:t>Not used parentally</a:t>
            </a:r>
          </a:p>
          <a:p>
            <a:r>
              <a:rPr lang="en-US" dirty="0" smtClean="0"/>
              <a:t>Excreted in bile and urine </a:t>
            </a:r>
          </a:p>
          <a:p>
            <a:pPr>
              <a:buNone/>
            </a:pPr>
            <a:endParaRPr lang="en-IN" i="1" dirty="0" smtClean="0"/>
          </a:p>
          <a:p>
            <a:pPr>
              <a:buNone/>
            </a:pPr>
            <a:r>
              <a:rPr lang="en-IN" i="1" dirty="0" smtClean="0"/>
              <a:t>	</a:t>
            </a:r>
            <a:endParaRPr lang="en-US" i="1" dirty="0" smtClean="0"/>
          </a:p>
          <a:p>
            <a:endParaRPr lang="en-IN" dirty="0" smtClean="0"/>
          </a:p>
          <a:p>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Therapeutic Uses</a:t>
            </a:r>
            <a:endParaRPr lang="en-IN" b="1" dirty="0"/>
          </a:p>
        </p:txBody>
      </p:sp>
      <p:sp>
        <p:nvSpPr>
          <p:cNvPr id="3" name="Content Placeholder 2"/>
          <p:cNvSpPr>
            <a:spLocks noGrp="1"/>
          </p:cNvSpPr>
          <p:nvPr>
            <p:ph idx="1"/>
          </p:nvPr>
        </p:nvSpPr>
        <p:spPr/>
        <p:txBody>
          <a:bodyPr>
            <a:normAutofit/>
          </a:bodyPr>
          <a:lstStyle/>
          <a:p>
            <a:pPr>
              <a:buFont typeface="Wingdings" pitchFamily="2" charset="2"/>
              <a:buChar char="Ø"/>
            </a:pPr>
            <a:r>
              <a:rPr lang="en-IN" dirty="0" err="1" smtClean="0"/>
              <a:t>Mefloquine</a:t>
            </a:r>
            <a:r>
              <a:rPr lang="en-IN" dirty="0" smtClean="0"/>
              <a:t> is effective </a:t>
            </a:r>
            <a:r>
              <a:rPr lang="en-IN" b="1" dirty="0" smtClean="0"/>
              <a:t>therapy</a:t>
            </a:r>
            <a:r>
              <a:rPr lang="en-IN" dirty="0" smtClean="0"/>
              <a:t> for many </a:t>
            </a:r>
            <a:r>
              <a:rPr lang="en-IN" b="1" dirty="0" err="1" smtClean="0"/>
              <a:t>chloroquine</a:t>
            </a:r>
            <a:r>
              <a:rPr lang="en-IN" b="1" dirty="0" smtClean="0"/>
              <a:t> resistant</a:t>
            </a:r>
            <a:r>
              <a:rPr lang="en-IN" dirty="0" smtClean="0"/>
              <a:t> strains of P </a:t>
            </a:r>
            <a:r>
              <a:rPr lang="en-IN" dirty="0" err="1" smtClean="0"/>
              <a:t>falciparum</a:t>
            </a:r>
            <a:endParaRPr lang="en-IN" dirty="0" smtClean="0"/>
          </a:p>
          <a:p>
            <a:pPr>
              <a:buFont typeface="Wingdings" pitchFamily="2" charset="2"/>
              <a:buChar char="Ø"/>
            </a:pPr>
            <a:r>
              <a:rPr lang="en-IN" b="1" dirty="0" err="1" smtClean="0"/>
              <a:t>Chemoprophylactic</a:t>
            </a:r>
            <a:r>
              <a:rPr lang="en-IN" dirty="0" smtClean="0"/>
              <a:t> drug for most </a:t>
            </a:r>
            <a:r>
              <a:rPr lang="en-IN" b="1" dirty="0" smtClean="0"/>
              <a:t>malaria-endemic</a:t>
            </a:r>
            <a:r>
              <a:rPr lang="en-IN" dirty="0" smtClean="0"/>
              <a:t> regions with </a:t>
            </a:r>
            <a:r>
              <a:rPr lang="en-IN" dirty="0" err="1" smtClean="0"/>
              <a:t>chloroquine</a:t>
            </a:r>
            <a:r>
              <a:rPr lang="en-IN" dirty="0" smtClean="0"/>
              <a:t>-resistant strains</a:t>
            </a:r>
          </a:p>
          <a:p>
            <a:pPr>
              <a:buNone/>
            </a:pPr>
            <a:endParaRPr lang="en-IN" b="1" dirty="0" smtClean="0"/>
          </a:p>
          <a:p>
            <a:pPr>
              <a:buNone/>
            </a:pPr>
            <a:r>
              <a:rPr lang="en-IN" b="1" dirty="0" smtClean="0"/>
              <a:t>	Sporadic</a:t>
            </a:r>
            <a:r>
              <a:rPr lang="en-IN" dirty="0" smtClean="0"/>
              <a:t> </a:t>
            </a:r>
            <a:r>
              <a:rPr lang="en-IN" b="1" dirty="0" smtClean="0"/>
              <a:t>resistance</a:t>
            </a:r>
            <a:r>
              <a:rPr lang="en-IN" dirty="0" smtClean="0"/>
              <a:t> to </a:t>
            </a:r>
            <a:r>
              <a:rPr lang="en-IN" dirty="0" err="1" smtClean="0"/>
              <a:t>mefloquine</a:t>
            </a:r>
            <a:r>
              <a:rPr lang="en-IN" dirty="0" smtClean="0"/>
              <a:t> has been reported from many areas</a:t>
            </a:r>
          </a:p>
          <a:p>
            <a:pPr>
              <a:buFont typeface="Wingdings" pitchFamily="2" charset="2"/>
              <a:buChar char="Ø"/>
            </a:pPr>
            <a:endParaRPr lang="en-IN" dirty="0" smtClean="0"/>
          </a:p>
          <a:p>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329642" cy="5626121"/>
          </a:xfrm>
        </p:spPr>
        <p:txBody>
          <a:bodyPr/>
          <a:lstStyle/>
          <a:p>
            <a:pPr>
              <a:buNone/>
            </a:pPr>
            <a:endParaRPr lang="en-US" b="1" dirty="0" smtClean="0"/>
          </a:p>
          <a:p>
            <a:pPr>
              <a:buNone/>
            </a:pPr>
            <a:r>
              <a:rPr lang="en-US" b="1" dirty="0" smtClean="0"/>
              <a:t> Current recommendation</a:t>
            </a:r>
          </a:p>
          <a:p>
            <a:pPr>
              <a:buNone/>
            </a:pPr>
            <a:endParaRPr lang="en-US" b="1" dirty="0" smtClean="0"/>
          </a:p>
          <a:p>
            <a:r>
              <a:rPr lang="en-US" dirty="0" err="1" smtClean="0"/>
              <a:t>Shd</a:t>
            </a:r>
            <a:r>
              <a:rPr lang="en-US" dirty="0" smtClean="0"/>
              <a:t> be used in combination with </a:t>
            </a:r>
            <a:r>
              <a:rPr lang="en-US" b="1" dirty="0" err="1" smtClean="0"/>
              <a:t>artesunate</a:t>
            </a:r>
            <a:r>
              <a:rPr lang="en-US" dirty="0" smtClean="0"/>
              <a:t> as ACT to </a:t>
            </a:r>
            <a:r>
              <a:rPr lang="en-US" b="1" dirty="0" smtClean="0"/>
              <a:t>prevent</a:t>
            </a:r>
            <a:r>
              <a:rPr lang="en-US" dirty="0" smtClean="0"/>
              <a:t> </a:t>
            </a:r>
            <a:r>
              <a:rPr lang="en-US" b="1" dirty="0" smtClean="0"/>
              <a:t>MQ-resistance</a:t>
            </a:r>
            <a:r>
              <a:rPr lang="en-US" dirty="0" smtClean="0"/>
              <a:t> for </a:t>
            </a:r>
          </a:p>
          <a:p>
            <a:r>
              <a:rPr lang="en-US" i="1" dirty="0" smtClean="0"/>
              <a:t>Uncomplicated </a:t>
            </a:r>
            <a:r>
              <a:rPr lang="en-US" i="1" dirty="0" err="1" smtClean="0"/>
              <a:t>falciparum</a:t>
            </a:r>
            <a:r>
              <a:rPr lang="en-US" i="1" dirty="0" smtClean="0"/>
              <a:t> malaria</a:t>
            </a:r>
          </a:p>
          <a:p>
            <a:r>
              <a:rPr lang="en-US" i="1" dirty="0" smtClean="0"/>
              <a:t>CQ resistant &amp; </a:t>
            </a:r>
          </a:p>
          <a:p>
            <a:r>
              <a:rPr lang="en-US" i="1" dirty="0" smtClean="0"/>
              <a:t>CQ + sulfa-</a:t>
            </a:r>
            <a:r>
              <a:rPr lang="en-US" i="1" dirty="0" err="1" smtClean="0"/>
              <a:t>pyrimethamine</a:t>
            </a:r>
            <a:r>
              <a:rPr lang="en-US" i="1" dirty="0" smtClean="0"/>
              <a:t> resistant cases</a:t>
            </a:r>
            <a:endParaRPr lang="en-IN" i="1"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00042"/>
            <a:ext cx="8643998" cy="5626121"/>
          </a:xfrm>
        </p:spPr>
        <p:txBody>
          <a:bodyPr/>
          <a:lstStyle/>
          <a:p>
            <a:pPr>
              <a:buNone/>
            </a:pPr>
            <a:endParaRPr lang="en-US" b="1" dirty="0" smtClean="0"/>
          </a:p>
          <a:p>
            <a:pPr>
              <a:buNone/>
            </a:pPr>
            <a:r>
              <a:rPr lang="en-US" b="1" dirty="0" smtClean="0"/>
              <a:t>Prophylaxis</a:t>
            </a:r>
            <a:br>
              <a:rPr lang="en-US" b="1" dirty="0" smtClean="0"/>
            </a:br>
            <a:endParaRPr lang="en-US" b="1" dirty="0" smtClean="0"/>
          </a:p>
          <a:p>
            <a:r>
              <a:rPr lang="en-US" b="1" dirty="0" smtClean="0"/>
              <a:t>5 mg/kg per week </a:t>
            </a:r>
            <a:r>
              <a:rPr lang="en-US" dirty="0" smtClean="0"/>
              <a:t>started 1-2 weeks before travel to areas with </a:t>
            </a:r>
            <a:r>
              <a:rPr lang="en-US" b="1" dirty="0" smtClean="0"/>
              <a:t>multidrug</a:t>
            </a:r>
            <a:r>
              <a:rPr lang="en-US" dirty="0" smtClean="0"/>
              <a:t> resistance</a:t>
            </a:r>
          </a:p>
          <a:p>
            <a:r>
              <a:rPr lang="en-US" dirty="0" smtClean="0"/>
              <a:t>250 mg </a:t>
            </a:r>
            <a:r>
              <a:rPr lang="en-US" b="1" dirty="0" smtClean="0"/>
              <a:t>weekly</a:t>
            </a:r>
          </a:p>
          <a:p>
            <a:r>
              <a:rPr lang="en-US" dirty="0" smtClean="0"/>
              <a:t>Available as 250 mg tablet</a:t>
            </a:r>
          </a:p>
          <a:p>
            <a:r>
              <a:rPr lang="en-US" b="1" dirty="0" smtClean="0"/>
              <a:t>Travelers</a:t>
            </a:r>
            <a:r>
              <a:rPr lang="en-US" dirty="0" smtClean="0"/>
              <a:t> to areas with multidrug resistance</a:t>
            </a:r>
          </a:p>
          <a:p>
            <a:r>
              <a:rPr lang="en-US" dirty="0" smtClean="0"/>
              <a:t>Not in residents of endemic areas</a:t>
            </a:r>
          </a:p>
          <a:p>
            <a:endParaRPr lang="en-US" dirty="0" smtClean="0"/>
          </a:p>
          <a:p>
            <a:endParaRPr lang="en-IN" dirty="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a:buNone/>
            </a:pPr>
            <a:r>
              <a:rPr lang="fr-FR" b="1" dirty="0" smtClean="0"/>
              <a:t>Interactions:  </a:t>
            </a:r>
          </a:p>
          <a:p>
            <a:endParaRPr lang="fr-FR" dirty="0" smtClean="0"/>
          </a:p>
          <a:p>
            <a:r>
              <a:rPr lang="fr-FR" b="1" dirty="0" err="1" smtClean="0"/>
              <a:t>Halofantrine</a:t>
            </a:r>
            <a:r>
              <a:rPr lang="fr-FR" b="1" dirty="0" smtClean="0"/>
              <a:t>/</a:t>
            </a:r>
            <a:r>
              <a:rPr lang="fr-FR" b="1" dirty="0" err="1" smtClean="0"/>
              <a:t>quinidine</a:t>
            </a:r>
            <a:r>
              <a:rPr lang="fr-FR" b="1" dirty="0" smtClean="0"/>
              <a:t>/quinine/</a:t>
            </a:r>
            <a:r>
              <a:rPr lang="fr-FR" b="1" dirty="0" err="1" smtClean="0"/>
              <a:t>Cq</a:t>
            </a:r>
            <a:endParaRPr lang="fr-FR" b="1" dirty="0" smtClean="0"/>
          </a:p>
          <a:p>
            <a:pPr>
              <a:buNone/>
            </a:pPr>
            <a:r>
              <a:rPr lang="en-IN" dirty="0" smtClean="0"/>
              <a:t>	given to patients who have received </a:t>
            </a:r>
            <a:r>
              <a:rPr lang="en-IN" dirty="0" err="1" smtClean="0"/>
              <a:t>mefloquine</a:t>
            </a:r>
            <a:r>
              <a:rPr lang="en-IN" dirty="0" smtClean="0"/>
              <a:t> causes </a:t>
            </a:r>
            <a:r>
              <a:rPr lang="en-IN" b="1" dirty="0" err="1" smtClean="0"/>
              <a:t>QTc</a:t>
            </a:r>
            <a:r>
              <a:rPr lang="en-IN" dirty="0" smtClean="0"/>
              <a:t> </a:t>
            </a:r>
            <a:r>
              <a:rPr lang="en-IN" b="1" dirty="0" smtClean="0"/>
              <a:t>lengthening-</a:t>
            </a:r>
            <a:r>
              <a:rPr lang="en-IN" dirty="0" smtClean="0"/>
              <a:t>--</a:t>
            </a:r>
            <a:r>
              <a:rPr lang="en-IN" b="1" dirty="0" smtClean="0"/>
              <a:t>cardiac</a:t>
            </a:r>
            <a:r>
              <a:rPr lang="en-IN" dirty="0" smtClean="0"/>
              <a:t> </a:t>
            </a:r>
            <a:r>
              <a:rPr lang="en-IN" b="1" dirty="0" smtClean="0"/>
              <a:t>arrests</a:t>
            </a:r>
            <a:r>
              <a:rPr lang="en-IN" dirty="0" smtClean="0"/>
              <a:t> are reported.</a:t>
            </a:r>
          </a:p>
          <a:p>
            <a:r>
              <a:rPr lang="en-US" dirty="0" smtClean="0"/>
              <a:t>These drugs </a:t>
            </a:r>
            <a:r>
              <a:rPr lang="en-US" b="1" dirty="0" smtClean="0"/>
              <a:t>should not be </a:t>
            </a:r>
            <a:r>
              <a:rPr lang="en-US" dirty="0" smtClean="0"/>
              <a:t>administered if MQ has been given less than 12 hrs earlier.</a:t>
            </a:r>
            <a:endParaRPr lang="en-IN" dirty="0" smtClean="0"/>
          </a:p>
          <a:p>
            <a:endParaRPr lang="en-IN" dirty="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006724_falcigoplus"/>
          <p:cNvPicPr>
            <a:picLocks noGrp="1" noChangeAspect="1"/>
          </p:cNvPicPr>
          <p:nvPr isPhoto="1"/>
        </p:nvPicPr>
        <p:blipFill>
          <a:blip r:embed="rId2">
            <a:lum/>
            <a:extLst>
              <a:ext uri="{28A0092B-C50C-407E-A947-70E740481C1C}">
                <a14:useLocalDpi xmlns:a14="http://schemas.microsoft.com/office/drawing/2010/main" xmlns="" val="0"/>
              </a:ext>
            </a:extLst>
          </a:blip>
          <a:stretch>
            <a:fillRect/>
          </a:stretch>
        </p:blipFill>
        <p:spPr>
          <a:xfrm>
            <a:off x="0" y="0"/>
            <a:ext cx="9144000" cy="6858000"/>
          </a:xfrm>
          <a:prstGeom prst="rect">
            <a:avLst/>
          </a:prstGeom>
          <a:noFill/>
          <a:ln>
            <a:noFill/>
          </a:ln>
        </p:spPr>
      </p:pic>
    </p:spTree>
    <p:extLst>
      <p:ext uri="{BB962C8B-B14F-4D97-AF65-F5344CB8AC3E}">
        <p14:creationId xmlns:p14="http://schemas.microsoft.com/office/powerpoint/2010/main" xmlns="" val="25088195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70975"/>
          </a:xfrm>
          <a:prstGeom prst="rect">
            <a:avLst/>
          </a:prstGeom>
        </p:spPr>
        <p:txBody>
          <a:bodyPr wrap="square">
            <a:spAutoFit/>
          </a:bodyPr>
          <a:lstStyle/>
          <a:p>
            <a:endParaRPr lang="en-IN" sz="2400" dirty="0" smtClean="0"/>
          </a:p>
          <a:p>
            <a:r>
              <a:rPr lang="en-IN" sz="2400" dirty="0" smtClean="0"/>
              <a:t>Malaria is transmitted by the bite of infected </a:t>
            </a:r>
            <a:r>
              <a:rPr lang="en-IN" sz="2400" b="1" dirty="0" smtClean="0"/>
              <a:t>female</a:t>
            </a:r>
            <a:r>
              <a:rPr lang="en-IN" sz="2400" dirty="0" smtClean="0"/>
              <a:t> </a:t>
            </a:r>
            <a:r>
              <a:rPr lang="en-IN" sz="2400" b="1" dirty="0" smtClean="0"/>
              <a:t>anopheles mosquitoes. </a:t>
            </a:r>
            <a:br>
              <a:rPr lang="en-IN" sz="2400" b="1" dirty="0" smtClean="0"/>
            </a:br>
            <a:endParaRPr lang="en-IN" sz="2400" b="1" dirty="0" smtClean="0"/>
          </a:p>
          <a:p>
            <a:r>
              <a:rPr lang="en-IN" sz="2400" dirty="0" smtClean="0"/>
              <a:t>During feeding, mosquitoes inject </a:t>
            </a:r>
            <a:r>
              <a:rPr lang="en-IN" sz="2400" b="1" dirty="0" err="1" smtClean="0"/>
              <a:t>sporozoites</a:t>
            </a:r>
            <a:r>
              <a:rPr lang="en-IN" sz="2400" dirty="0" smtClean="0"/>
              <a:t>, which circulate to the liver, and rapidly infect </a:t>
            </a:r>
            <a:r>
              <a:rPr lang="en-IN" sz="2400" dirty="0" err="1" smtClean="0"/>
              <a:t>hepatocytes</a:t>
            </a:r>
            <a:r>
              <a:rPr lang="en-IN" sz="2400" dirty="0" smtClean="0"/>
              <a:t>, causing asymptomatic liver infection </a:t>
            </a:r>
            <a:r>
              <a:rPr lang="en-IN" sz="2400" b="1" dirty="0" smtClean="0"/>
              <a:t>(hepatic phase)(absent in </a:t>
            </a:r>
            <a:r>
              <a:rPr lang="en-IN" sz="2400" b="1" dirty="0" err="1" smtClean="0"/>
              <a:t>falciparum</a:t>
            </a:r>
            <a:r>
              <a:rPr lang="en-IN" sz="2400" b="1" dirty="0" smtClean="0"/>
              <a:t>; </a:t>
            </a:r>
            <a:r>
              <a:rPr lang="en-IN" sz="2400" b="1" dirty="0" err="1" smtClean="0"/>
              <a:t>malariae</a:t>
            </a:r>
            <a:r>
              <a:rPr lang="en-IN" sz="2400" b="1" dirty="0" smtClean="0"/>
              <a:t>)</a:t>
            </a:r>
            <a:br>
              <a:rPr lang="en-IN" sz="2400" b="1" dirty="0" smtClean="0"/>
            </a:br>
            <a:r>
              <a:rPr lang="en-IN" sz="2400" b="1" dirty="0" smtClean="0"/>
              <a:t> </a:t>
            </a:r>
          </a:p>
          <a:p>
            <a:r>
              <a:rPr lang="en-IN" sz="2400" b="1" dirty="0" err="1" smtClean="0"/>
              <a:t>Merozoites</a:t>
            </a:r>
            <a:r>
              <a:rPr lang="en-IN" sz="2400" dirty="0" smtClean="0"/>
              <a:t> released from the liver, rapidly infect </a:t>
            </a:r>
            <a:r>
              <a:rPr lang="en-IN" sz="2400" b="1" dirty="0" smtClean="0"/>
              <a:t>erythrocytes</a:t>
            </a:r>
            <a:r>
              <a:rPr lang="en-IN" sz="2400" dirty="0" smtClean="0"/>
              <a:t> to begin the </a:t>
            </a:r>
            <a:r>
              <a:rPr lang="en-IN" sz="2400" b="1" dirty="0" smtClean="0"/>
              <a:t>asexual erythrocytic stage </a:t>
            </a:r>
            <a:r>
              <a:rPr lang="en-IN" sz="2400" dirty="0" smtClean="0"/>
              <a:t>of infection that is responsible for human disease</a:t>
            </a:r>
          </a:p>
          <a:p>
            <a:endParaRPr lang="en-IN" sz="2400" dirty="0" smtClean="0"/>
          </a:p>
          <a:p>
            <a:r>
              <a:rPr lang="en-IN" sz="2400" b="1" dirty="0" smtClean="0"/>
              <a:t>Multiple</a:t>
            </a:r>
            <a:r>
              <a:rPr lang="en-IN" sz="2400" dirty="0" smtClean="0"/>
              <a:t> </a:t>
            </a:r>
            <a:r>
              <a:rPr lang="en-IN" sz="2400" b="1" dirty="0" smtClean="0"/>
              <a:t>rounds</a:t>
            </a:r>
            <a:r>
              <a:rPr lang="en-IN" sz="2400" dirty="0" smtClean="0"/>
              <a:t> of erythrocytic development, with production of </a:t>
            </a:r>
            <a:r>
              <a:rPr lang="en-IN" sz="2400" b="1" dirty="0" err="1" smtClean="0"/>
              <a:t>merozoites</a:t>
            </a:r>
            <a:r>
              <a:rPr lang="en-IN" sz="2400" dirty="0" smtClean="0"/>
              <a:t> that invade additional erythrocytes, lead to </a:t>
            </a:r>
            <a:r>
              <a:rPr lang="en-IN" sz="2400" b="1" dirty="0" smtClean="0"/>
              <a:t>large numbers of circulating parasites and clinical illness</a:t>
            </a:r>
            <a:br>
              <a:rPr lang="en-IN" sz="2400" b="1" dirty="0" smtClean="0"/>
            </a:br>
            <a:endParaRPr lang="en-IN" sz="2400" b="1" dirty="0" smtClean="0"/>
          </a:p>
          <a:p>
            <a:endParaRPr lang="en-IN" sz="2400" b="1"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Piperaquine</a:t>
            </a:r>
            <a:endParaRPr lang="en-IN" b="1" dirty="0"/>
          </a:p>
        </p:txBody>
      </p:sp>
      <p:sp>
        <p:nvSpPr>
          <p:cNvPr id="3" name="Content Placeholder 2"/>
          <p:cNvSpPr>
            <a:spLocks noGrp="1"/>
          </p:cNvSpPr>
          <p:nvPr>
            <p:ph idx="1"/>
          </p:nvPr>
        </p:nvSpPr>
        <p:spPr>
          <a:xfrm>
            <a:off x="457200" y="1600200"/>
            <a:ext cx="8229600" cy="4829196"/>
          </a:xfrm>
        </p:spPr>
        <p:txBody>
          <a:bodyPr>
            <a:normAutofit lnSpcReduction="10000"/>
          </a:bodyPr>
          <a:lstStyle/>
          <a:p>
            <a:r>
              <a:rPr lang="en-US" sz="3000" b="1" dirty="0" err="1" smtClean="0"/>
              <a:t>Cq</a:t>
            </a:r>
            <a:r>
              <a:rPr lang="en-US" sz="3000" dirty="0" smtClean="0"/>
              <a:t> </a:t>
            </a:r>
            <a:r>
              <a:rPr lang="en-US" sz="3000" b="1" dirty="0" smtClean="0"/>
              <a:t>congener; </a:t>
            </a:r>
            <a:r>
              <a:rPr lang="en-US" sz="3000" b="1" dirty="0" err="1" smtClean="0"/>
              <a:t>Mech</a:t>
            </a:r>
            <a:r>
              <a:rPr lang="en-US" sz="3000" dirty="0" smtClean="0"/>
              <a:t> same as </a:t>
            </a:r>
            <a:r>
              <a:rPr lang="en-US" sz="3000" dirty="0" err="1" smtClean="0"/>
              <a:t>cq</a:t>
            </a:r>
            <a:endParaRPr lang="en-US" sz="3000" dirty="0" smtClean="0"/>
          </a:p>
          <a:p>
            <a:r>
              <a:rPr lang="en-US" sz="3000" dirty="0" smtClean="0"/>
              <a:t>High efficacy, </a:t>
            </a:r>
            <a:r>
              <a:rPr lang="en-US" sz="3000" b="1" dirty="0" smtClean="0"/>
              <a:t>erythrocytic</a:t>
            </a:r>
            <a:r>
              <a:rPr lang="en-US" sz="3000" dirty="0" smtClean="0"/>
              <a:t> schizonticide, with prolonged action, onset is slow</a:t>
            </a:r>
          </a:p>
          <a:p>
            <a:r>
              <a:rPr lang="en-US" sz="2800" dirty="0" smtClean="0"/>
              <a:t>Effective in both CQ sensitive and CQ resistant P. </a:t>
            </a:r>
            <a:r>
              <a:rPr lang="en-US" sz="2800" dirty="0" err="1" smtClean="0"/>
              <a:t>falciparum</a:t>
            </a:r>
            <a:r>
              <a:rPr lang="en-US" sz="2800" dirty="0" smtClean="0"/>
              <a:t> malaria</a:t>
            </a:r>
          </a:p>
          <a:p>
            <a:r>
              <a:rPr lang="en-US" sz="2800" dirty="0" smtClean="0"/>
              <a:t>Used in </a:t>
            </a:r>
            <a:r>
              <a:rPr lang="en-US" sz="2800" b="1" dirty="0" smtClean="0"/>
              <a:t>combination</a:t>
            </a:r>
            <a:r>
              <a:rPr lang="en-US" sz="2800" dirty="0" smtClean="0"/>
              <a:t> with </a:t>
            </a:r>
            <a:r>
              <a:rPr lang="en-US" sz="2800" b="1" dirty="0" smtClean="0"/>
              <a:t>DHA</a:t>
            </a:r>
            <a:r>
              <a:rPr lang="en-US" sz="2800" dirty="0" smtClean="0"/>
              <a:t> for </a:t>
            </a:r>
            <a:r>
              <a:rPr lang="en-US" sz="2800" b="1" dirty="0" smtClean="0">
                <a:solidFill>
                  <a:srgbClr val="FF0000"/>
                </a:solidFill>
              </a:rPr>
              <a:t>resistant</a:t>
            </a:r>
            <a:r>
              <a:rPr lang="en-US" sz="2800" dirty="0" smtClean="0"/>
              <a:t> </a:t>
            </a:r>
            <a:r>
              <a:rPr lang="en-US" sz="2800" dirty="0" err="1" smtClean="0"/>
              <a:t>falciparum</a:t>
            </a:r>
            <a:r>
              <a:rPr lang="en-US" sz="2800" dirty="0" smtClean="0"/>
              <a:t> malaria</a:t>
            </a:r>
          </a:p>
          <a:p>
            <a:r>
              <a:rPr lang="en-US" sz="2800" dirty="0" smtClean="0"/>
              <a:t>FDCs</a:t>
            </a:r>
            <a:br>
              <a:rPr lang="en-US" sz="2800" dirty="0" smtClean="0"/>
            </a:br>
            <a:r>
              <a:rPr lang="en-US" sz="2800" dirty="0" err="1" smtClean="0"/>
              <a:t>Arterolane</a:t>
            </a:r>
            <a:r>
              <a:rPr lang="en-US" sz="2800" dirty="0" smtClean="0"/>
              <a:t> + </a:t>
            </a:r>
            <a:r>
              <a:rPr lang="en-US" sz="2800" dirty="0" err="1" smtClean="0"/>
              <a:t>piperaquine</a:t>
            </a:r>
            <a:endParaRPr lang="en-US" sz="2800" dirty="0" smtClean="0"/>
          </a:p>
          <a:p>
            <a:pPr>
              <a:buNone/>
            </a:pPr>
            <a:r>
              <a:rPr lang="en-US" sz="2800" dirty="0" smtClean="0"/>
              <a:t>	</a:t>
            </a:r>
            <a:r>
              <a:rPr lang="en-US" sz="2800" dirty="0" err="1" smtClean="0"/>
              <a:t>Dihydroartemesinin</a:t>
            </a:r>
            <a:r>
              <a:rPr lang="en-US" sz="2800" dirty="0" smtClean="0"/>
              <a:t> + </a:t>
            </a:r>
            <a:r>
              <a:rPr lang="en-US" sz="2800" dirty="0" err="1" smtClean="0"/>
              <a:t>piperaquine</a:t>
            </a:r>
            <a:r>
              <a:rPr lang="en-IN" sz="3000" b="1" dirty="0" smtClean="0"/>
              <a:t>	</a:t>
            </a:r>
            <a:endParaRPr lang="en-US" dirty="0" smtClean="0"/>
          </a:p>
          <a:p>
            <a:endParaRPr lang="en-IN" dirty="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Quinine</a:t>
            </a:r>
            <a:endParaRPr lang="en-IN" b="1" dirty="0">
              <a:solidFill>
                <a:srgbClr val="FF0000"/>
              </a:solidFill>
            </a:endParaRPr>
          </a:p>
        </p:txBody>
      </p:sp>
      <p:sp>
        <p:nvSpPr>
          <p:cNvPr id="3" name="Content Placeholder 2"/>
          <p:cNvSpPr>
            <a:spLocks noGrp="1"/>
          </p:cNvSpPr>
          <p:nvPr>
            <p:ph idx="1"/>
          </p:nvPr>
        </p:nvSpPr>
        <p:spPr/>
        <p:txBody>
          <a:bodyPr>
            <a:normAutofit/>
          </a:bodyPr>
          <a:lstStyle/>
          <a:p>
            <a:r>
              <a:rPr lang="en-IN" b="1" dirty="0" smtClean="0"/>
              <a:t>Cinchona bark; SA</a:t>
            </a:r>
          </a:p>
          <a:p>
            <a:r>
              <a:rPr lang="en-IN" b="1" dirty="0" smtClean="0"/>
              <a:t>Erythrocytic</a:t>
            </a:r>
            <a:r>
              <a:rPr lang="en-IN" dirty="0" smtClean="0"/>
              <a:t> schizontocide for all species of plasmodia</a:t>
            </a:r>
          </a:p>
          <a:p>
            <a:pPr>
              <a:buNone/>
            </a:pPr>
            <a:r>
              <a:rPr lang="en-US" dirty="0" smtClean="0"/>
              <a:t>	</a:t>
            </a:r>
            <a:r>
              <a:rPr lang="en-US" dirty="0" smtClean="0">
                <a:solidFill>
                  <a:srgbClr val="0000CC"/>
                </a:solidFill>
              </a:rPr>
              <a:t>Pre-erythrocytic stages X</a:t>
            </a:r>
          </a:p>
          <a:p>
            <a:pPr>
              <a:buNone/>
            </a:pPr>
            <a:r>
              <a:rPr lang="en-US" b="1" dirty="0" smtClean="0"/>
              <a:t>	</a:t>
            </a:r>
            <a:r>
              <a:rPr lang="en-US" b="1" dirty="0" err="1" smtClean="0"/>
              <a:t>Gametocidal</a:t>
            </a:r>
            <a:r>
              <a:rPr lang="en-US" dirty="0" smtClean="0"/>
              <a:t> against P. </a:t>
            </a:r>
            <a:r>
              <a:rPr lang="en-US" dirty="0" err="1" smtClean="0"/>
              <a:t>vivax</a:t>
            </a:r>
            <a:r>
              <a:rPr lang="en-US" dirty="0" smtClean="0"/>
              <a:t> &amp; P. </a:t>
            </a:r>
            <a:r>
              <a:rPr lang="en-US" dirty="0" err="1" smtClean="0"/>
              <a:t>malariae</a:t>
            </a:r>
            <a:endParaRPr lang="en-US" dirty="0" smtClean="0"/>
          </a:p>
          <a:p>
            <a:pPr>
              <a:buNone/>
            </a:pPr>
            <a:r>
              <a:rPr lang="en-US" b="1" dirty="0" smtClean="0"/>
              <a:t>	+ </a:t>
            </a:r>
            <a:r>
              <a:rPr lang="en-US" b="1" dirty="0" err="1" smtClean="0">
                <a:solidFill>
                  <a:srgbClr val="0000CC"/>
                </a:solidFill>
              </a:rPr>
              <a:t>Primaquine</a:t>
            </a:r>
            <a:r>
              <a:rPr lang="en-US" b="1" dirty="0" smtClean="0"/>
              <a:t> </a:t>
            </a:r>
            <a:r>
              <a:rPr lang="en-US" dirty="0" smtClean="0"/>
              <a:t>for </a:t>
            </a:r>
            <a:r>
              <a:rPr lang="en-US" b="1" dirty="0" err="1" smtClean="0"/>
              <a:t>vivax</a:t>
            </a:r>
            <a:r>
              <a:rPr lang="en-US" b="1" dirty="0" smtClean="0"/>
              <a:t> malaria</a:t>
            </a:r>
            <a:endParaRPr lang="en-IN" dirty="0" smtClean="0"/>
          </a:p>
          <a:p>
            <a:r>
              <a:rPr lang="en-IN" b="1" dirty="0" smtClean="0"/>
              <a:t>Less</a:t>
            </a:r>
            <a:r>
              <a:rPr lang="en-IN" dirty="0" smtClean="0"/>
              <a:t> </a:t>
            </a:r>
            <a:r>
              <a:rPr lang="en-IN" b="1" dirty="0" smtClean="0"/>
              <a:t>effective</a:t>
            </a:r>
            <a:r>
              <a:rPr lang="en-IN" dirty="0" smtClean="0"/>
              <a:t> and </a:t>
            </a:r>
            <a:r>
              <a:rPr lang="en-IN" b="1" dirty="0" smtClean="0"/>
              <a:t>more</a:t>
            </a:r>
            <a:r>
              <a:rPr lang="en-IN" dirty="0" smtClean="0"/>
              <a:t> </a:t>
            </a:r>
            <a:r>
              <a:rPr lang="en-IN" b="1" dirty="0" smtClean="0"/>
              <a:t>toxic</a:t>
            </a:r>
            <a:r>
              <a:rPr lang="en-IN" dirty="0" smtClean="0"/>
              <a:t> than </a:t>
            </a:r>
            <a:r>
              <a:rPr lang="en-IN" dirty="0" err="1" smtClean="0"/>
              <a:t>chloroquine</a:t>
            </a:r>
            <a:endParaRPr lang="en-IN" dirty="0" smtClean="0"/>
          </a:p>
          <a:p>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00834"/>
          </a:xfrm>
        </p:spPr>
        <p:txBody>
          <a:bodyPr>
            <a:normAutofit lnSpcReduction="10000"/>
          </a:bodyPr>
          <a:lstStyle/>
          <a:p>
            <a:endParaRPr lang="en-IN" b="1" dirty="0" smtClean="0"/>
          </a:p>
          <a:p>
            <a:r>
              <a:rPr lang="en-IN" b="1" dirty="0" err="1" smtClean="0"/>
              <a:t>Chloroquine</a:t>
            </a:r>
            <a:r>
              <a:rPr lang="en-IN" dirty="0" smtClean="0"/>
              <a:t> preferred over quinine</a:t>
            </a:r>
            <a:br>
              <a:rPr lang="en-IN" dirty="0" smtClean="0"/>
            </a:br>
            <a:endParaRPr lang="en-IN" dirty="0" smtClean="0"/>
          </a:p>
          <a:p>
            <a:r>
              <a:rPr lang="en-IN" b="1" dirty="0" smtClean="0"/>
              <a:t>Resurgence</a:t>
            </a:r>
            <a:r>
              <a:rPr lang="en-IN" dirty="0" smtClean="0"/>
              <a:t>: </a:t>
            </a:r>
            <a:br>
              <a:rPr lang="en-IN" dirty="0" smtClean="0"/>
            </a:br>
            <a:r>
              <a:rPr lang="en-IN" dirty="0" smtClean="0"/>
              <a:t>Most </a:t>
            </a:r>
            <a:r>
              <a:rPr lang="en-IN" b="1" dirty="0" err="1" smtClean="0"/>
              <a:t>chloroquine</a:t>
            </a:r>
            <a:r>
              <a:rPr lang="en-IN" b="1" dirty="0" smtClean="0"/>
              <a:t> and multidrug-resistant strains</a:t>
            </a:r>
            <a:r>
              <a:rPr lang="en-IN" dirty="0" smtClean="0"/>
              <a:t> of P. </a:t>
            </a:r>
            <a:r>
              <a:rPr lang="en-IN" dirty="0" err="1" smtClean="0"/>
              <a:t>falciparum</a:t>
            </a:r>
            <a:r>
              <a:rPr lang="en-IN" dirty="0" smtClean="0"/>
              <a:t> still respond to it</a:t>
            </a:r>
          </a:p>
          <a:p>
            <a:endParaRPr lang="en-IN" dirty="0" smtClean="0"/>
          </a:p>
          <a:p>
            <a:r>
              <a:rPr lang="en-IN" dirty="0" smtClean="0"/>
              <a:t>Though effective in terminating an acute attack of </a:t>
            </a:r>
            <a:r>
              <a:rPr lang="en-IN" dirty="0" err="1" smtClean="0"/>
              <a:t>falciparum</a:t>
            </a:r>
            <a:r>
              <a:rPr lang="en-IN" dirty="0" smtClean="0"/>
              <a:t> malaria, it may not prevent </a:t>
            </a:r>
            <a:r>
              <a:rPr lang="en-IN" b="1" dirty="0" smtClean="0"/>
              <a:t>recrudescence </a:t>
            </a:r>
            <a:r>
              <a:rPr lang="en-IN" dirty="0" smtClean="0"/>
              <a:t>indicating </a:t>
            </a:r>
            <a:r>
              <a:rPr lang="en-IN" b="1" dirty="0" smtClean="0"/>
              <a:t>incomplete</a:t>
            </a:r>
            <a:r>
              <a:rPr lang="en-IN" dirty="0" smtClean="0"/>
              <a:t> clearance of the parasites</a:t>
            </a:r>
          </a:p>
          <a:p>
            <a:pPr>
              <a:buNone/>
            </a:pPr>
            <a:r>
              <a:rPr lang="en-US" b="1" dirty="0" smtClean="0"/>
              <a:t>	</a:t>
            </a:r>
            <a:r>
              <a:rPr lang="en-US" b="1" dirty="0" err="1" smtClean="0"/>
              <a:t>Doxycycline</a:t>
            </a:r>
            <a:r>
              <a:rPr lang="en-US" b="1" dirty="0" smtClean="0"/>
              <a:t>/</a:t>
            </a:r>
            <a:r>
              <a:rPr lang="en-US" b="1" dirty="0" err="1" smtClean="0"/>
              <a:t>clindamycin</a:t>
            </a:r>
            <a:r>
              <a:rPr lang="en-US" dirty="0" smtClean="0"/>
              <a:t> is mostly added to it for complete parasite clearance.</a:t>
            </a:r>
            <a:r>
              <a:rPr lang="en-IN" dirty="0" smtClean="0"/>
              <a:t>	</a:t>
            </a:r>
            <a:endParaRPr lang="en-IN" b="1" dirty="0" smtClean="0"/>
          </a:p>
          <a:p>
            <a:endParaRPr lang="en-IN"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solidFill>
                  <a:srgbClr val="FF0000"/>
                </a:solidFill>
              </a:rPr>
              <a:t>Mechanism of Action:</a:t>
            </a:r>
            <a:endParaRPr lang="en-IN" dirty="0">
              <a:solidFill>
                <a:srgbClr val="FF0000"/>
              </a:solidFill>
            </a:endParaRPr>
          </a:p>
        </p:txBody>
      </p:sp>
      <p:sp>
        <p:nvSpPr>
          <p:cNvPr id="3" name="Content Placeholder 2"/>
          <p:cNvSpPr>
            <a:spLocks noGrp="1"/>
          </p:cNvSpPr>
          <p:nvPr>
            <p:ph idx="1"/>
          </p:nvPr>
        </p:nvSpPr>
        <p:spPr/>
        <p:txBody>
          <a:bodyPr>
            <a:normAutofit/>
          </a:bodyPr>
          <a:lstStyle/>
          <a:p>
            <a:pPr>
              <a:buNone/>
            </a:pPr>
            <a:r>
              <a:rPr lang="en-US" dirty="0" smtClean="0"/>
              <a:t>Same as </a:t>
            </a:r>
            <a:r>
              <a:rPr lang="en-US" b="1" dirty="0" err="1" smtClean="0"/>
              <a:t>chloroquine</a:t>
            </a:r>
            <a:endParaRPr lang="en-IN" b="1" dirty="0" smtClean="0"/>
          </a:p>
          <a:p>
            <a:r>
              <a:rPr lang="en-IN" dirty="0" smtClean="0"/>
              <a:t>It is a weak base: gets co</a:t>
            </a:r>
            <a:r>
              <a:rPr lang="en-IN" b="1" dirty="0" smtClean="0"/>
              <a:t>n</a:t>
            </a:r>
            <a:r>
              <a:rPr lang="en-IN" dirty="0" smtClean="0"/>
              <a:t>centrated in the </a:t>
            </a:r>
            <a:r>
              <a:rPr lang="en-IN" b="1" dirty="0" smtClean="0"/>
              <a:t>acidic food vacuoles </a:t>
            </a:r>
            <a:r>
              <a:rPr lang="en-IN" dirty="0" smtClean="0"/>
              <a:t>of sensitive plasmodia</a:t>
            </a:r>
          </a:p>
          <a:p>
            <a:r>
              <a:rPr lang="en-IN" dirty="0" smtClean="0"/>
              <a:t>inhibits polymerization of </a:t>
            </a:r>
            <a:r>
              <a:rPr lang="en-IN" dirty="0" err="1" smtClean="0"/>
              <a:t>haeme</a:t>
            </a:r>
            <a:r>
              <a:rPr lang="en-IN" dirty="0" smtClean="0"/>
              <a:t> to </a:t>
            </a:r>
            <a:r>
              <a:rPr lang="en-IN" dirty="0" err="1" smtClean="0"/>
              <a:t>hemozoin</a:t>
            </a:r>
            <a:r>
              <a:rPr lang="en-IN" dirty="0" smtClean="0"/>
              <a:t> </a:t>
            </a:r>
          </a:p>
          <a:p>
            <a:r>
              <a:rPr lang="en-IN" b="1" dirty="0" smtClean="0"/>
              <a:t>free </a:t>
            </a:r>
            <a:r>
              <a:rPr lang="en-IN" b="1" dirty="0" err="1" smtClean="0"/>
              <a:t>haeme</a:t>
            </a:r>
            <a:r>
              <a:rPr lang="en-IN" b="1" dirty="0" smtClean="0"/>
              <a:t> </a:t>
            </a:r>
            <a:r>
              <a:rPr lang="en-IN" dirty="0" smtClean="0"/>
              <a:t>increases(toxic)</a:t>
            </a:r>
          </a:p>
          <a:p>
            <a:pPr>
              <a:buNone/>
            </a:pPr>
            <a:r>
              <a:rPr lang="en-IN" dirty="0" smtClean="0"/>
              <a:t>	or </a:t>
            </a:r>
            <a:r>
              <a:rPr lang="en-IN" b="1" dirty="0" err="1" smtClean="0"/>
              <a:t>haeme</a:t>
            </a:r>
            <a:r>
              <a:rPr lang="en-IN" b="1" dirty="0" smtClean="0"/>
              <a:t>-quinine complex </a:t>
            </a:r>
            <a:r>
              <a:rPr lang="en-IN" dirty="0" smtClean="0"/>
              <a:t>damages parasite membranes and kills it</a:t>
            </a:r>
          </a:p>
          <a:p>
            <a:endParaRPr lang="en-US" dirty="0" smtClean="0"/>
          </a:p>
          <a:p>
            <a:endParaRPr lang="en-US" dirty="0" smtClean="0"/>
          </a:p>
          <a:p>
            <a:endParaRPr lang="en-IN" dirty="0" smtClean="0"/>
          </a:p>
          <a:p>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After </a:t>
            </a:r>
            <a:r>
              <a:rPr lang="en-IN" b="1" dirty="0" smtClean="0"/>
              <a:t>oral</a:t>
            </a:r>
            <a:r>
              <a:rPr lang="en-IN" dirty="0" smtClean="0"/>
              <a:t> administration, quinine is rapidly absorbed, reaches peak plasma levels in 1–3 hours, and is widely distributed in body tissues. </a:t>
            </a:r>
          </a:p>
          <a:p>
            <a:r>
              <a:rPr lang="en-IN" dirty="0" smtClean="0"/>
              <a:t>The use of a </a:t>
            </a:r>
            <a:r>
              <a:rPr lang="en-IN" b="1" dirty="0" smtClean="0"/>
              <a:t>loading</a:t>
            </a:r>
            <a:r>
              <a:rPr lang="en-IN" dirty="0" smtClean="0"/>
              <a:t> dose in </a:t>
            </a:r>
            <a:r>
              <a:rPr lang="en-IN" b="1" dirty="0" smtClean="0"/>
              <a:t>severe</a:t>
            </a:r>
            <a:r>
              <a:rPr lang="en-IN" dirty="0" smtClean="0"/>
              <a:t> malaria allows the achievement of peak levels within a few hours.</a:t>
            </a:r>
          </a:p>
          <a:p>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smtClean="0">
                <a:solidFill>
                  <a:srgbClr val="FF0000"/>
                </a:solidFill>
              </a:rPr>
              <a:t>Other Pharmacological actions</a:t>
            </a:r>
            <a:endParaRPr lang="en-IN" dirty="0">
              <a:solidFill>
                <a:srgbClr val="FF0000"/>
              </a:solidFill>
            </a:endParaRPr>
          </a:p>
        </p:txBody>
      </p:sp>
      <p:sp>
        <p:nvSpPr>
          <p:cNvPr id="3" name="Content Placeholder 2"/>
          <p:cNvSpPr>
            <a:spLocks noGrp="1"/>
          </p:cNvSpPr>
          <p:nvPr>
            <p:ph idx="1"/>
          </p:nvPr>
        </p:nvSpPr>
        <p:spPr/>
        <p:txBody>
          <a:bodyPr>
            <a:normAutofit/>
          </a:bodyPr>
          <a:lstStyle/>
          <a:p>
            <a:r>
              <a:rPr lang="en-IN" dirty="0" smtClean="0"/>
              <a:t>Intensely </a:t>
            </a:r>
            <a:r>
              <a:rPr lang="en-IN" b="1" dirty="0" smtClean="0"/>
              <a:t>bitter</a:t>
            </a:r>
            <a:r>
              <a:rPr lang="en-IN" dirty="0" smtClean="0"/>
              <a:t> and </a:t>
            </a:r>
            <a:r>
              <a:rPr lang="en-IN" b="1" dirty="0" smtClean="0"/>
              <a:t>irritant</a:t>
            </a:r>
            <a:r>
              <a:rPr lang="en-IN" dirty="0" smtClean="0"/>
              <a:t>. </a:t>
            </a:r>
          </a:p>
          <a:p>
            <a:r>
              <a:rPr lang="en-IN" dirty="0" smtClean="0"/>
              <a:t>Orally it causes </a:t>
            </a:r>
            <a:r>
              <a:rPr lang="en-IN" b="1" dirty="0" smtClean="0"/>
              <a:t>nausea, vomiting, </a:t>
            </a:r>
            <a:r>
              <a:rPr lang="en-IN" b="1" dirty="0" err="1" smtClean="0"/>
              <a:t>epigastric</a:t>
            </a:r>
            <a:r>
              <a:rPr lang="en-IN" b="1" dirty="0" smtClean="0"/>
              <a:t> discomfort. </a:t>
            </a:r>
          </a:p>
          <a:p>
            <a:r>
              <a:rPr lang="en-IN" b="1" dirty="0" smtClean="0"/>
              <a:t>Injections</a:t>
            </a:r>
            <a:r>
              <a:rPr lang="en-IN" dirty="0" smtClean="0"/>
              <a:t> can cause pain and local necrosis in the muscle and thrombosis in the vein.</a:t>
            </a:r>
          </a:p>
          <a:p>
            <a:r>
              <a:rPr lang="en-US" b="1" dirty="0" err="1" smtClean="0"/>
              <a:t>Cardiodepressant</a:t>
            </a:r>
            <a:endParaRPr lang="en-US" b="1" dirty="0" smtClean="0"/>
          </a:p>
          <a:p>
            <a:r>
              <a:rPr lang="en-US" b="1" dirty="0" smtClean="0"/>
              <a:t>Anti-</a:t>
            </a:r>
            <a:r>
              <a:rPr lang="en-US" b="1" dirty="0" err="1" smtClean="0"/>
              <a:t>arrythmic</a:t>
            </a:r>
            <a:endParaRPr lang="en-US" b="1" dirty="0" smtClean="0"/>
          </a:p>
          <a:p>
            <a:endParaRPr lang="en-US" dirty="0" smtClean="0"/>
          </a:p>
          <a:p>
            <a:pPr>
              <a:buNone/>
            </a:pPr>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smtClean="0"/>
              <a:t>Higher dose/rapid </a:t>
            </a:r>
            <a:r>
              <a:rPr lang="en-US" sz="2800" dirty="0" err="1" smtClean="0"/>
              <a:t>i.v</a:t>
            </a:r>
            <a:r>
              <a:rPr lang="en-US" sz="2800" dirty="0" smtClean="0"/>
              <a:t>. </a:t>
            </a:r>
          </a:p>
          <a:p>
            <a:pPr>
              <a:buNone/>
            </a:pPr>
            <a:r>
              <a:rPr lang="en-US" sz="2800" dirty="0" smtClean="0"/>
              <a:t>	</a:t>
            </a:r>
            <a:r>
              <a:rPr lang="en-US" sz="2800" b="1" dirty="0" smtClean="0"/>
              <a:t>Hypotension</a:t>
            </a:r>
            <a:r>
              <a:rPr lang="en-US" sz="2800" dirty="0" smtClean="0"/>
              <a:t> &amp; </a:t>
            </a:r>
            <a:r>
              <a:rPr lang="en-US" sz="2800" b="1" dirty="0" smtClean="0"/>
              <a:t>Hypoglycemia</a:t>
            </a:r>
            <a:r>
              <a:rPr lang="en-US" sz="2800" dirty="0" smtClean="0"/>
              <a:t>; </a:t>
            </a:r>
            <a:r>
              <a:rPr lang="en-US" sz="2800" b="1" dirty="0" smtClean="0"/>
              <a:t>CV collapse</a:t>
            </a:r>
          </a:p>
          <a:p>
            <a:r>
              <a:rPr lang="en-US" sz="2800" dirty="0" err="1" smtClean="0"/>
              <a:t>Hemolysis</a:t>
            </a:r>
            <a:r>
              <a:rPr lang="en-US" sz="2800" dirty="0" smtClean="0"/>
              <a:t> in G6PD patient</a:t>
            </a:r>
          </a:p>
          <a:p>
            <a:r>
              <a:rPr lang="en-US" sz="2800" dirty="0" smtClean="0"/>
              <a:t>Hypersentivity reaction</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9144000" cy="5768997"/>
          </a:xfrm>
        </p:spPr>
        <p:txBody>
          <a:bodyPr/>
          <a:lstStyle/>
          <a:p>
            <a:endParaRPr lang="en-US" b="1" dirty="0" smtClean="0"/>
          </a:p>
          <a:p>
            <a:r>
              <a:rPr lang="en-US" b="1" dirty="0" err="1" smtClean="0"/>
              <a:t>Cinchonism</a:t>
            </a:r>
            <a:r>
              <a:rPr lang="en-US" dirty="0" smtClean="0"/>
              <a:t> </a:t>
            </a:r>
            <a:br>
              <a:rPr lang="en-US" dirty="0" smtClean="0"/>
            </a:br>
            <a:r>
              <a:rPr lang="en-US" dirty="0" smtClean="0"/>
              <a:t>occurs when plasma concentration is more than </a:t>
            </a:r>
            <a:br>
              <a:rPr lang="en-US" dirty="0" smtClean="0"/>
            </a:br>
            <a:r>
              <a:rPr lang="en-US" dirty="0" smtClean="0">
                <a:solidFill>
                  <a:srgbClr val="0000CC"/>
                </a:solidFill>
              </a:rPr>
              <a:t>30-60µmol/L. </a:t>
            </a:r>
          </a:p>
          <a:p>
            <a:r>
              <a:rPr lang="en-US" b="1" dirty="0" smtClean="0"/>
              <a:t>C/B</a:t>
            </a:r>
            <a:r>
              <a:rPr lang="en-US" dirty="0" smtClean="0"/>
              <a:t> headache, dizziness, </a:t>
            </a:r>
            <a:r>
              <a:rPr lang="en-US" b="1" dirty="0" smtClean="0"/>
              <a:t>tinnitus(ringing</a:t>
            </a:r>
            <a:r>
              <a:rPr lang="en-US" dirty="0" smtClean="0"/>
              <a:t> sound in ear), nausea, flushing and </a:t>
            </a:r>
            <a:r>
              <a:rPr lang="en-US" b="1" dirty="0" smtClean="0"/>
              <a:t>visual</a:t>
            </a:r>
            <a:r>
              <a:rPr lang="en-US" dirty="0" smtClean="0"/>
              <a:t> disturbances which are blurred vision, photophobia, </a:t>
            </a:r>
            <a:r>
              <a:rPr lang="en-US" dirty="0" err="1" smtClean="0"/>
              <a:t>diplopia</a:t>
            </a:r>
            <a:r>
              <a:rPr lang="en-US" dirty="0" smtClean="0"/>
              <a:t>, night blindness, altered </a:t>
            </a:r>
            <a:r>
              <a:rPr lang="en-US" dirty="0" err="1" smtClean="0"/>
              <a:t>colour</a:t>
            </a:r>
            <a:r>
              <a:rPr lang="en-US" dirty="0" smtClean="0"/>
              <a:t> perception , reduced visual field, optic atrophy ( due to constriction of retinal blood vessels) and even </a:t>
            </a:r>
            <a:r>
              <a:rPr lang="en-US" b="1" dirty="0" smtClean="0"/>
              <a:t>blindness</a:t>
            </a:r>
            <a:r>
              <a:rPr lang="en-US" dirty="0" smtClean="0"/>
              <a:t>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r>
              <a:rPr lang="en-US" b="1" dirty="0" smtClean="0"/>
              <a:t>auditory</a:t>
            </a:r>
            <a:r>
              <a:rPr lang="en-US" dirty="0" smtClean="0"/>
              <a:t> (tinitus,deafness and vertigo ) disturbances </a:t>
            </a:r>
            <a:r>
              <a:rPr lang="en-US" b="1" dirty="0" smtClean="0"/>
              <a:t>due</a:t>
            </a:r>
            <a:r>
              <a:rPr lang="en-US" dirty="0" smtClean="0"/>
              <a:t> to involvement of the 8</a:t>
            </a:r>
            <a:r>
              <a:rPr lang="en-US" baseline="30000" dirty="0" smtClean="0">
                <a:effectLst>
                  <a:outerShdw blurRad="38100" dist="38100" dir="2700000" algn="tl">
                    <a:srgbClr val="000000">
                      <a:alpha val="43137"/>
                    </a:srgbClr>
                  </a:outerShdw>
                </a:effectLst>
              </a:rPr>
              <a:t>th</a:t>
            </a:r>
            <a:r>
              <a:rPr lang="en-US" dirty="0" smtClean="0">
                <a:effectLst>
                  <a:outerShdw blurRad="38100" dist="38100" dir="2700000" algn="tl">
                    <a:srgbClr val="000000">
                      <a:alpha val="43137"/>
                    </a:srgbClr>
                  </a:outerShdw>
                </a:effectLst>
              </a:rPr>
              <a:t> </a:t>
            </a:r>
            <a:r>
              <a:rPr lang="en-US" dirty="0" smtClean="0"/>
              <a:t>nerve , vomiting, diarrhea and abdominal pain. </a:t>
            </a:r>
            <a:br>
              <a:rPr lang="en-US" dirty="0" smtClean="0"/>
            </a:br>
            <a:r>
              <a:rPr lang="en-US" dirty="0" smtClean="0"/>
              <a:t>Auditory and visual disturbances are possibly due to direct </a:t>
            </a:r>
            <a:r>
              <a:rPr lang="en-US" b="1" dirty="0" smtClean="0"/>
              <a:t>neurotoxicity</a:t>
            </a:r>
            <a:r>
              <a:rPr lang="en-US" dirty="0" smtClean="0"/>
              <a:t>.</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Cinchonism may be:</a:t>
            </a:r>
          </a:p>
          <a:p>
            <a:pPr marL="514350" indent="-514350">
              <a:buFont typeface="+mj-lt"/>
              <a:buAutoNum type="alphaLcParenR"/>
            </a:pPr>
            <a:r>
              <a:rPr lang="en-US" b="1" dirty="0" smtClean="0"/>
              <a:t>Idiosyncratic: </a:t>
            </a:r>
            <a:r>
              <a:rPr lang="en-US" dirty="0" smtClean="0"/>
              <a:t>may occur after singles dose and usually mild type.</a:t>
            </a:r>
          </a:p>
          <a:p>
            <a:pPr marL="514350" indent="-514350">
              <a:buFont typeface="+mj-lt"/>
              <a:buAutoNum type="alphaLcParenR"/>
            </a:pPr>
            <a:r>
              <a:rPr lang="en-US" b="1" dirty="0" smtClean="0"/>
              <a:t>Dose dependent: </a:t>
            </a:r>
            <a:r>
              <a:rPr lang="en-US" dirty="0" smtClean="0"/>
              <a:t>occur after </a:t>
            </a:r>
            <a:br>
              <a:rPr lang="en-US" dirty="0" smtClean="0"/>
            </a:br>
            <a:r>
              <a:rPr lang="en-US" dirty="0" smtClean="0"/>
              <a:t>large single oral dose </a:t>
            </a:r>
            <a:br>
              <a:rPr lang="en-US" dirty="0" smtClean="0"/>
            </a:br>
            <a:r>
              <a:rPr lang="en-US" dirty="0" smtClean="0"/>
              <a:t>or fast i.v. administration </a:t>
            </a:r>
            <a:br>
              <a:rPr lang="en-US" dirty="0" smtClean="0"/>
            </a:br>
            <a:r>
              <a:rPr lang="en-US" dirty="0" smtClean="0"/>
              <a:t>or prolonged use of therapeutic dose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5728"/>
            <a:ext cx="9144000" cy="6555641"/>
          </a:xfrm>
          <a:prstGeom prst="rect">
            <a:avLst/>
          </a:prstGeom>
        </p:spPr>
        <p:txBody>
          <a:bodyPr wrap="square">
            <a:spAutoFit/>
          </a:bodyPr>
          <a:lstStyle/>
          <a:p>
            <a:endParaRPr lang="en-US" sz="2800" dirty="0" smtClean="0"/>
          </a:p>
          <a:p>
            <a:r>
              <a:rPr lang="en-US" sz="2800" dirty="0" smtClean="0"/>
              <a:t>Release of </a:t>
            </a:r>
            <a:r>
              <a:rPr lang="en-US" sz="2800" dirty="0" err="1" smtClean="0"/>
              <a:t>merozoites</a:t>
            </a:r>
            <a:r>
              <a:rPr lang="en-US" sz="2800" dirty="0" smtClean="0"/>
              <a:t> subsequent to rupture of erythrocytes causes the </a:t>
            </a:r>
            <a:r>
              <a:rPr lang="en-US" sz="2800" b="1" dirty="0" smtClean="0"/>
              <a:t>clinical</a:t>
            </a:r>
            <a:r>
              <a:rPr lang="en-US" sz="2800" dirty="0" smtClean="0"/>
              <a:t> </a:t>
            </a:r>
            <a:r>
              <a:rPr lang="en-US" sz="2800" b="1" dirty="0" smtClean="0"/>
              <a:t>attack</a:t>
            </a:r>
            <a:r>
              <a:rPr lang="en-US" sz="2800" dirty="0" smtClean="0"/>
              <a:t> of malaria.</a:t>
            </a:r>
            <a:br>
              <a:rPr lang="en-US" sz="2800" dirty="0" smtClean="0"/>
            </a:br>
            <a:endParaRPr lang="en-IN" sz="2800" dirty="0" smtClean="0"/>
          </a:p>
          <a:p>
            <a:r>
              <a:rPr lang="en-IN" sz="2800" dirty="0" smtClean="0"/>
              <a:t>Some </a:t>
            </a:r>
            <a:r>
              <a:rPr lang="en-IN" sz="2800" b="1" dirty="0" smtClean="0"/>
              <a:t>erythrocytic</a:t>
            </a:r>
            <a:r>
              <a:rPr lang="en-IN" sz="2800" dirty="0" smtClean="0"/>
              <a:t> parasites also develop into </a:t>
            </a:r>
            <a:r>
              <a:rPr lang="en-IN" sz="2800" b="1" dirty="0" smtClean="0">
                <a:solidFill>
                  <a:srgbClr val="FF0000"/>
                </a:solidFill>
              </a:rPr>
              <a:t>sexual gametocytes</a:t>
            </a:r>
            <a:r>
              <a:rPr lang="en-IN" sz="2800" dirty="0" smtClean="0"/>
              <a:t>, which are infectious to mosquitoes, allowing completion of the life cycle and infection of others</a:t>
            </a:r>
            <a:br>
              <a:rPr lang="en-IN" sz="2800" dirty="0" smtClean="0"/>
            </a:br>
            <a:endParaRPr lang="en-IN" sz="2800" dirty="0" smtClean="0"/>
          </a:p>
          <a:p>
            <a:r>
              <a:rPr lang="en-IN" sz="2800" dirty="0" smtClean="0"/>
              <a:t>In </a:t>
            </a:r>
            <a:r>
              <a:rPr lang="en-IN" sz="2800" b="1" i="1" dirty="0" smtClean="0">
                <a:solidFill>
                  <a:srgbClr val="FF0000"/>
                </a:solidFill>
              </a:rPr>
              <a:t>P </a:t>
            </a:r>
            <a:r>
              <a:rPr lang="en-IN" sz="2800" b="1" i="1" dirty="0" err="1" smtClean="0">
                <a:solidFill>
                  <a:srgbClr val="FF0000"/>
                </a:solidFill>
              </a:rPr>
              <a:t>vivax</a:t>
            </a:r>
            <a:r>
              <a:rPr lang="en-IN" sz="2800" b="1" dirty="0" smtClean="0">
                <a:solidFill>
                  <a:srgbClr val="FF0000"/>
                </a:solidFill>
              </a:rPr>
              <a:t> </a:t>
            </a:r>
            <a:r>
              <a:rPr lang="en-IN" sz="2800" dirty="0" smtClean="0"/>
              <a:t>and </a:t>
            </a:r>
            <a:r>
              <a:rPr lang="en-IN" sz="2800" b="1" i="1" dirty="0" smtClean="0">
                <a:solidFill>
                  <a:srgbClr val="FF0000"/>
                </a:solidFill>
              </a:rPr>
              <a:t>P </a:t>
            </a:r>
            <a:r>
              <a:rPr lang="en-IN" sz="2800" b="1" i="1" dirty="0" err="1" smtClean="0">
                <a:solidFill>
                  <a:srgbClr val="FF0000"/>
                </a:solidFill>
              </a:rPr>
              <a:t>ovale</a:t>
            </a:r>
            <a:r>
              <a:rPr lang="en-IN" sz="2800" b="1" dirty="0" smtClean="0">
                <a:solidFill>
                  <a:srgbClr val="FF0000"/>
                </a:solidFill>
              </a:rPr>
              <a:t> </a:t>
            </a:r>
            <a:r>
              <a:rPr lang="en-IN" sz="2800" dirty="0" smtClean="0"/>
              <a:t>parasites also form dormant liver </a:t>
            </a:r>
            <a:r>
              <a:rPr lang="en-IN" sz="2800" b="1" dirty="0" err="1" smtClean="0">
                <a:solidFill>
                  <a:srgbClr val="0000CC"/>
                </a:solidFill>
              </a:rPr>
              <a:t>hypnozoites</a:t>
            </a:r>
            <a:r>
              <a:rPr lang="en-IN" sz="2800" dirty="0" smtClean="0"/>
              <a:t>, which are not killed by most drugs, allowing subsequent </a:t>
            </a:r>
            <a:r>
              <a:rPr lang="en-IN" sz="2800" b="1" dirty="0" smtClean="0">
                <a:solidFill>
                  <a:srgbClr val="0000CC"/>
                </a:solidFill>
              </a:rPr>
              <a:t>relapses</a:t>
            </a:r>
            <a:r>
              <a:rPr lang="en-IN" sz="2800" dirty="0" smtClean="0"/>
              <a:t> of illness after initial elimination of erythrocytic infections</a:t>
            </a:r>
            <a:br>
              <a:rPr lang="en-IN" sz="2800" dirty="0" smtClean="0"/>
            </a:br>
            <a:endParaRPr lang="en-IN" sz="2800" dirty="0" smtClean="0"/>
          </a:p>
          <a:p>
            <a:endParaRPr lang="en-IN" sz="280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Therapeutic Uses</a:t>
            </a:r>
            <a:endParaRPr lang="en-IN" b="1" dirty="0">
              <a:solidFill>
                <a:srgbClr val="FF0000"/>
              </a:solidFill>
            </a:endParaRPr>
          </a:p>
        </p:txBody>
      </p:sp>
      <p:sp>
        <p:nvSpPr>
          <p:cNvPr id="3" name="Content Placeholder 2"/>
          <p:cNvSpPr>
            <a:spLocks noGrp="1"/>
          </p:cNvSpPr>
          <p:nvPr>
            <p:ph idx="1"/>
          </p:nvPr>
        </p:nvSpPr>
        <p:spPr>
          <a:xfrm>
            <a:off x="142844" y="1714488"/>
            <a:ext cx="8543956" cy="4525963"/>
          </a:xfrm>
        </p:spPr>
        <p:txBody>
          <a:bodyPr>
            <a:normAutofit/>
          </a:bodyPr>
          <a:lstStyle/>
          <a:p>
            <a:pPr marL="514350" indent="-514350">
              <a:buAutoNum type="alphaLcParenBoth"/>
            </a:pPr>
            <a:r>
              <a:rPr lang="en-IN" b="1" dirty="0" smtClean="0"/>
              <a:t>Resistant </a:t>
            </a:r>
            <a:r>
              <a:rPr lang="en-IN" b="1" dirty="0" err="1" smtClean="0"/>
              <a:t>falciparum</a:t>
            </a:r>
            <a:r>
              <a:rPr lang="en-IN" b="1" dirty="0" smtClean="0"/>
              <a:t> malaria</a:t>
            </a:r>
            <a:br>
              <a:rPr lang="en-IN" b="1" dirty="0" smtClean="0"/>
            </a:br>
            <a:r>
              <a:rPr lang="en-IN" dirty="0" smtClean="0"/>
              <a:t>second line(1st : ACT)</a:t>
            </a:r>
            <a:r>
              <a:rPr lang="en-IN" b="1" dirty="0" smtClean="0"/>
              <a:t/>
            </a:r>
            <a:br>
              <a:rPr lang="en-IN" b="1" dirty="0" smtClean="0"/>
            </a:br>
            <a:endParaRPr lang="en-IN" b="1" dirty="0" smtClean="0"/>
          </a:p>
          <a:p>
            <a:pPr marL="514350" indent="-514350">
              <a:buNone/>
            </a:pPr>
            <a:r>
              <a:rPr lang="en-US" b="1" dirty="0" smtClean="0"/>
              <a:t>7 day </a:t>
            </a:r>
          </a:p>
          <a:p>
            <a:pPr marL="514350" indent="-514350">
              <a:buNone/>
            </a:pPr>
            <a:r>
              <a:rPr lang="en-US" b="1" dirty="0" smtClean="0"/>
              <a:t>Quinine + doxy/</a:t>
            </a:r>
            <a:r>
              <a:rPr lang="en-US" b="1" dirty="0" err="1" smtClean="0"/>
              <a:t>clindamycin</a:t>
            </a:r>
            <a:r>
              <a:rPr lang="en-US" b="1" dirty="0" smtClean="0"/>
              <a:t> regimen</a:t>
            </a:r>
          </a:p>
          <a:p>
            <a:pPr marL="514350" indent="-514350">
              <a:buNone/>
            </a:pPr>
            <a:r>
              <a:rPr lang="en-US" dirty="0" smtClean="0"/>
              <a:t>Quinine: 600 mg 8 </a:t>
            </a:r>
            <a:r>
              <a:rPr lang="en-US" dirty="0" err="1" smtClean="0"/>
              <a:t>hrly</a:t>
            </a:r>
            <a:r>
              <a:rPr lang="en-US" dirty="0" smtClean="0"/>
              <a:t> x 7 days</a:t>
            </a:r>
          </a:p>
          <a:p>
            <a:pPr marL="514350" indent="-514350">
              <a:buNone/>
            </a:pPr>
            <a:r>
              <a:rPr lang="en-US" dirty="0" smtClean="0"/>
              <a:t>Doxy:  100 mg daily x 7 days</a:t>
            </a:r>
          </a:p>
          <a:p>
            <a:pPr marL="514350" indent="-514350">
              <a:buNone/>
            </a:pPr>
            <a:r>
              <a:rPr lang="en-US" dirty="0" err="1" smtClean="0"/>
              <a:t>Clinda</a:t>
            </a:r>
            <a:r>
              <a:rPr lang="en-US" dirty="0" smtClean="0"/>
              <a:t>: 600 mg 12 </a:t>
            </a:r>
            <a:r>
              <a:rPr lang="en-US" dirty="0" err="1" smtClean="0"/>
              <a:t>hrly</a:t>
            </a:r>
            <a:r>
              <a:rPr lang="en-US" dirty="0" smtClean="0"/>
              <a:t> x 7 days</a:t>
            </a:r>
            <a:endParaRPr lang="en-IN" dirty="0" smtClean="0"/>
          </a:p>
          <a:p>
            <a:pPr marL="514350" indent="-514350">
              <a:buAutoNum type="alphaLcParenBoth"/>
            </a:pPr>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9144000" cy="6500834"/>
          </a:xfrm>
        </p:spPr>
        <p:txBody>
          <a:bodyPr>
            <a:normAutofit lnSpcReduction="10000"/>
          </a:bodyPr>
          <a:lstStyle/>
          <a:p>
            <a:pPr marL="514350" indent="-514350">
              <a:buAutoNum type="alphaLcParenBoth"/>
            </a:pPr>
            <a:r>
              <a:rPr lang="en-IN" b="1" dirty="0" smtClean="0">
                <a:solidFill>
                  <a:srgbClr val="0000CC"/>
                </a:solidFill>
              </a:rPr>
              <a:t>Complicated</a:t>
            </a:r>
            <a:r>
              <a:rPr lang="en-IN" b="1" dirty="0" smtClean="0"/>
              <a:t> and  </a:t>
            </a:r>
            <a:r>
              <a:rPr lang="en-IN" b="1" dirty="0" smtClean="0">
                <a:solidFill>
                  <a:srgbClr val="0000CC"/>
                </a:solidFill>
              </a:rPr>
              <a:t>severe</a:t>
            </a:r>
            <a:r>
              <a:rPr lang="en-IN" b="1" dirty="0" smtClean="0"/>
              <a:t> malaria including  </a:t>
            </a:r>
            <a:br>
              <a:rPr lang="en-IN" b="1" dirty="0" smtClean="0"/>
            </a:br>
            <a:r>
              <a:rPr lang="en-IN" b="1" dirty="0" smtClean="0">
                <a:solidFill>
                  <a:srgbClr val="0000CC"/>
                </a:solidFill>
              </a:rPr>
              <a:t>cerebral</a:t>
            </a:r>
            <a:r>
              <a:rPr lang="en-IN" b="1" dirty="0" smtClean="0"/>
              <a:t> malaria </a:t>
            </a:r>
            <a:br>
              <a:rPr lang="en-IN" b="1" dirty="0" smtClean="0"/>
            </a:br>
            <a:r>
              <a:rPr lang="en-IN" dirty="0" smtClean="0"/>
              <a:t>Quinine (</a:t>
            </a:r>
            <a:r>
              <a:rPr lang="en-IN" dirty="0" err="1" smtClean="0"/>
              <a:t>i.v</a:t>
            </a:r>
            <a:r>
              <a:rPr lang="en-IN" dirty="0" smtClean="0"/>
              <a:t>.) has been used as the </a:t>
            </a:r>
            <a:r>
              <a:rPr lang="en-IN" b="1" dirty="0" smtClean="0"/>
              <a:t>drug of choice </a:t>
            </a:r>
            <a:r>
              <a:rPr lang="en-IN" dirty="0" smtClean="0"/>
              <a:t>for </a:t>
            </a:r>
            <a:r>
              <a:rPr lang="en-IN" dirty="0" smtClean="0">
                <a:solidFill>
                  <a:srgbClr val="FF0000"/>
                </a:solidFill>
              </a:rPr>
              <a:t>cerebral</a:t>
            </a:r>
            <a:r>
              <a:rPr lang="en-IN" dirty="0" smtClean="0"/>
              <a:t> malaria and other forms of complicated malaria</a:t>
            </a:r>
            <a:br>
              <a:rPr lang="en-IN" dirty="0" smtClean="0"/>
            </a:br>
            <a:endParaRPr lang="en-IN" dirty="0" smtClean="0"/>
          </a:p>
          <a:p>
            <a:pPr marL="514350" indent="-514350">
              <a:buNone/>
            </a:pPr>
            <a:r>
              <a:rPr lang="en-IN" dirty="0" smtClean="0"/>
              <a:t>	20mg/kg(loading dose) diluted in 5 % dextrose saline and infused </a:t>
            </a:r>
            <a:r>
              <a:rPr lang="en-IN" dirty="0" err="1" smtClean="0"/>
              <a:t>i.v</a:t>
            </a:r>
            <a:r>
              <a:rPr lang="en-IN" dirty="0" smtClean="0"/>
              <a:t> over 4 hrs.</a:t>
            </a:r>
          </a:p>
          <a:p>
            <a:pPr marL="514350" indent="-514350">
              <a:buNone/>
            </a:pPr>
            <a:r>
              <a:rPr lang="en-IN" dirty="0" smtClean="0"/>
              <a:t>	Switch oral:10 mg /kg 8 </a:t>
            </a:r>
            <a:r>
              <a:rPr lang="en-IN" dirty="0" err="1" smtClean="0"/>
              <a:t>hrly</a:t>
            </a:r>
            <a:r>
              <a:rPr lang="en-IN" dirty="0" smtClean="0"/>
              <a:t> to complete  a 7 day course</a:t>
            </a:r>
            <a:br>
              <a:rPr lang="en-IN" dirty="0" smtClean="0"/>
            </a:br>
            <a:endParaRPr lang="en-IN" dirty="0" smtClean="0"/>
          </a:p>
          <a:p>
            <a:pPr>
              <a:buNone/>
            </a:pPr>
            <a:r>
              <a:rPr lang="en-US" dirty="0" smtClean="0"/>
              <a:t>	  Currently </a:t>
            </a:r>
            <a:r>
              <a:rPr lang="en-US" b="1" dirty="0" err="1" smtClean="0"/>
              <a:t>artemisin</a:t>
            </a:r>
            <a:r>
              <a:rPr lang="en-US" dirty="0" smtClean="0"/>
              <a:t> compounds are preferred and   </a:t>
            </a:r>
            <a:br>
              <a:rPr lang="en-US" dirty="0" smtClean="0"/>
            </a:br>
            <a:r>
              <a:rPr lang="en-US" dirty="0" smtClean="0"/>
              <a:t>  used by parental route</a:t>
            </a:r>
            <a:r>
              <a:rPr lang="en-IN" dirty="0" smtClean="0"/>
              <a:t> </a:t>
            </a:r>
            <a:endParaRPr lang="en-IN"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0" y="0"/>
            <a:ext cx="9144000" cy="7017306"/>
          </a:xfrm>
          <a:prstGeom prst="rect">
            <a:avLst/>
          </a:prstGeom>
        </p:spPr>
        <p:txBody>
          <a:bodyPr wrap="square">
            <a:spAutoFit/>
          </a:bodyPr>
          <a:lstStyle/>
          <a:p>
            <a:endParaRPr lang="en-IN" sz="2400" b="1" dirty="0" smtClean="0">
              <a:solidFill>
                <a:srgbClr val="FF0000"/>
              </a:solidFill>
            </a:endParaRPr>
          </a:p>
          <a:p>
            <a:r>
              <a:rPr lang="en-IN" sz="2400" b="1" dirty="0" smtClean="0">
                <a:solidFill>
                  <a:srgbClr val="FF0000"/>
                </a:solidFill>
              </a:rPr>
              <a:t>BIGUANIDES</a:t>
            </a:r>
            <a:br>
              <a:rPr lang="en-IN" sz="2400" b="1" dirty="0" smtClean="0">
                <a:solidFill>
                  <a:srgbClr val="FF0000"/>
                </a:solidFill>
              </a:rPr>
            </a:br>
            <a:endParaRPr lang="en-IN" sz="2400" b="1" dirty="0" smtClean="0">
              <a:solidFill>
                <a:srgbClr val="FF0000"/>
              </a:solidFill>
            </a:endParaRPr>
          </a:p>
          <a:p>
            <a:r>
              <a:rPr lang="en-IN" sz="2400" b="1" dirty="0" err="1" smtClean="0">
                <a:solidFill>
                  <a:srgbClr val="FF0000"/>
                </a:solidFill>
              </a:rPr>
              <a:t>Proguani</a:t>
            </a:r>
            <a:r>
              <a:rPr lang="en-IN" sz="2400" b="1" dirty="0" smtClean="0">
                <a:solidFill>
                  <a:srgbClr val="FF0000"/>
                </a:solidFill>
              </a:rPr>
              <a:t> (</a:t>
            </a:r>
            <a:r>
              <a:rPr lang="en-IN" sz="2400" b="1" dirty="0" err="1" smtClean="0">
                <a:solidFill>
                  <a:srgbClr val="FF0000"/>
                </a:solidFill>
              </a:rPr>
              <a:t>Chloroguanide</a:t>
            </a:r>
            <a:r>
              <a:rPr lang="en-IN" sz="2400" b="1" dirty="0" smtClean="0">
                <a:solidFill>
                  <a:srgbClr val="FF0000"/>
                </a:solidFill>
              </a:rPr>
              <a:t>) : </a:t>
            </a:r>
            <a:r>
              <a:rPr lang="en-IN" sz="2400" dirty="0" smtClean="0">
                <a:solidFill>
                  <a:srgbClr val="236D02"/>
                </a:solidFill>
              </a:rPr>
              <a:t>slow-acting erythrocytic </a:t>
            </a:r>
            <a:r>
              <a:rPr lang="en-IN" sz="2400" dirty="0" err="1" smtClean="0">
                <a:solidFill>
                  <a:srgbClr val="236D02"/>
                </a:solidFill>
              </a:rPr>
              <a:t>schizontocide,also</a:t>
            </a:r>
            <a:r>
              <a:rPr lang="en-IN" sz="2400" dirty="0" smtClean="0">
                <a:solidFill>
                  <a:srgbClr val="236D02"/>
                </a:solidFill>
              </a:rPr>
              <a:t> inhibits the </a:t>
            </a:r>
            <a:r>
              <a:rPr lang="en-IN" sz="2400" dirty="0" err="1" smtClean="0">
                <a:solidFill>
                  <a:srgbClr val="236D02"/>
                </a:solidFill>
              </a:rPr>
              <a:t>preerythrocytic</a:t>
            </a:r>
            <a:r>
              <a:rPr lang="en-IN" sz="2400" dirty="0" smtClean="0">
                <a:solidFill>
                  <a:srgbClr val="236D02"/>
                </a:solidFill>
              </a:rPr>
              <a:t> stage of </a:t>
            </a:r>
          </a:p>
          <a:p>
            <a:r>
              <a:rPr lang="en-IN" sz="2400" dirty="0" smtClean="0">
                <a:solidFill>
                  <a:srgbClr val="236D02"/>
                </a:solidFill>
              </a:rPr>
              <a:t>P.F </a:t>
            </a:r>
            <a:r>
              <a:rPr lang="en-IN" sz="2400" dirty="0" err="1" smtClean="0">
                <a:solidFill>
                  <a:srgbClr val="236D02"/>
                </a:solidFill>
              </a:rPr>
              <a:t>alciparum</a:t>
            </a:r>
            <a:r>
              <a:rPr lang="en-IN" sz="2400" dirty="0" smtClean="0">
                <a:solidFill>
                  <a:srgbClr val="236D02"/>
                </a:solidFill>
              </a:rPr>
              <a:t>. </a:t>
            </a:r>
            <a:r>
              <a:rPr lang="en-IN" sz="2400" dirty="0">
                <a:solidFill>
                  <a:srgbClr val="236D02"/>
                </a:solidFill>
              </a:rPr>
              <a:t>D</a:t>
            </a:r>
            <a:r>
              <a:rPr lang="en-IN" sz="2400" dirty="0" smtClean="0">
                <a:solidFill>
                  <a:srgbClr val="236D02"/>
                </a:solidFill>
              </a:rPr>
              <a:t>o not kill gametocytes but  inhibit their development  in the mosquito. </a:t>
            </a:r>
          </a:p>
          <a:p>
            <a:r>
              <a:rPr lang="en-IN" sz="2400" b="1" dirty="0" smtClean="0">
                <a:solidFill>
                  <a:srgbClr val="236D02"/>
                </a:solidFill>
              </a:rPr>
              <a:t>Mechanism of action :</a:t>
            </a:r>
          </a:p>
          <a:p>
            <a:r>
              <a:rPr lang="en-IN" sz="2400" dirty="0" smtClean="0">
                <a:solidFill>
                  <a:srgbClr val="236D02"/>
                </a:solidFill>
              </a:rPr>
              <a:t>It is cyclized in the body to </a:t>
            </a:r>
            <a:r>
              <a:rPr lang="en-IN" sz="2400" dirty="0" err="1" smtClean="0">
                <a:solidFill>
                  <a:srgbClr val="236D02"/>
                </a:solidFill>
              </a:rPr>
              <a:t>cycloguanil</a:t>
            </a:r>
            <a:r>
              <a:rPr lang="en-IN" sz="2400" dirty="0" smtClean="0">
                <a:solidFill>
                  <a:srgbClr val="236D02"/>
                </a:solidFill>
              </a:rPr>
              <a:t> which inhibits plasmodial </a:t>
            </a:r>
            <a:r>
              <a:rPr lang="en-IN" sz="2400" b="1" dirty="0" smtClean="0">
                <a:solidFill>
                  <a:srgbClr val="236D02"/>
                </a:solidFill>
              </a:rPr>
              <a:t>DHFRase</a:t>
            </a:r>
            <a:r>
              <a:rPr lang="en-IN" sz="2400" dirty="0" smtClean="0">
                <a:solidFill>
                  <a:srgbClr val="236D02"/>
                </a:solidFill>
              </a:rPr>
              <a:t> in preference to the mammalian enzyme.</a:t>
            </a:r>
          </a:p>
          <a:p>
            <a:r>
              <a:rPr lang="en-IN" sz="2400" b="1" dirty="0" smtClean="0">
                <a:solidFill>
                  <a:srgbClr val="236D02"/>
                </a:solidFill>
              </a:rPr>
              <a:t>Resistance:</a:t>
            </a:r>
            <a:r>
              <a:rPr lang="en-IN" sz="2400" dirty="0" smtClean="0">
                <a:solidFill>
                  <a:srgbClr val="236D02"/>
                </a:solidFill>
              </a:rPr>
              <a:t> due to mutational changes in the plasmodial DHFRase enzyme. </a:t>
            </a:r>
          </a:p>
          <a:p>
            <a:r>
              <a:rPr lang="en-IN" sz="2400" dirty="0" smtClean="0">
                <a:solidFill>
                  <a:srgbClr val="236D02"/>
                </a:solidFill>
              </a:rPr>
              <a:t>Current use of </a:t>
            </a:r>
            <a:r>
              <a:rPr lang="en-IN" sz="2400" dirty="0" err="1" smtClean="0">
                <a:solidFill>
                  <a:srgbClr val="236D02"/>
                </a:solidFill>
              </a:rPr>
              <a:t>proguanil</a:t>
            </a:r>
            <a:r>
              <a:rPr lang="en-IN" sz="2400" dirty="0" smtClean="0">
                <a:solidFill>
                  <a:srgbClr val="236D02"/>
                </a:solidFill>
              </a:rPr>
              <a:t> is restricted to prophylaxis of malaria in combination with </a:t>
            </a:r>
            <a:r>
              <a:rPr lang="en-IN" sz="2400" dirty="0" err="1" smtClean="0">
                <a:solidFill>
                  <a:srgbClr val="236D02"/>
                </a:solidFill>
              </a:rPr>
              <a:t>chloroquine</a:t>
            </a:r>
            <a:r>
              <a:rPr lang="en-IN" sz="2400" dirty="0" smtClean="0">
                <a:solidFill>
                  <a:srgbClr val="236D02"/>
                </a:solidFill>
              </a:rPr>
              <a:t> in areas of low level </a:t>
            </a:r>
            <a:r>
              <a:rPr lang="en-IN" sz="2400" dirty="0" err="1" smtClean="0">
                <a:solidFill>
                  <a:srgbClr val="236D02"/>
                </a:solidFill>
              </a:rPr>
              <a:t>chloroquine</a:t>
            </a:r>
            <a:r>
              <a:rPr lang="en-IN" sz="2400" dirty="0" smtClean="0">
                <a:solidFill>
                  <a:srgbClr val="236D02"/>
                </a:solidFill>
              </a:rPr>
              <a:t> resistance among P. </a:t>
            </a:r>
            <a:r>
              <a:rPr lang="en-IN" sz="2400" dirty="0" err="1" smtClean="0">
                <a:solidFill>
                  <a:srgbClr val="236D02"/>
                </a:solidFill>
              </a:rPr>
              <a:t>falciparum</a:t>
            </a:r>
            <a:r>
              <a:rPr lang="en-IN" sz="2400" dirty="0" smtClean="0">
                <a:solidFill>
                  <a:srgbClr val="236D02"/>
                </a:solidFill>
              </a:rPr>
              <a:t>. Safe during </a:t>
            </a:r>
            <a:r>
              <a:rPr lang="en-IN" sz="2400" dirty="0" err="1" smtClean="0">
                <a:solidFill>
                  <a:srgbClr val="236D02"/>
                </a:solidFill>
              </a:rPr>
              <a:t>during</a:t>
            </a:r>
            <a:r>
              <a:rPr lang="en-IN" sz="2400" dirty="0" smtClean="0">
                <a:solidFill>
                  <a:srgbClr val="236D02"/>
                </a:solidFill>
              </a:rPr>
              <a:t> pregnancy.</a:t>
            </a:r>
            <a:br>
              <a:rPr lang="en-IN" sz="2400" dirty="0" smtClean="0">
                <a:solidFill>
                  <a:srgbClr val="236D02"/>
                </a:solidFill>
              </a:rPr>
            </a:br>
            <a:r>
              <a:rPr lang="en-IN" sz="2400" dirty="0" smtClean="0">
                <a:solidFill>
                  <a:srgbClr val="236D02"/>
                </a:solidFill>
              </a:rPr>
              <a:t/>
            </a:r>
            <a:br>
              <a:rPr lang="en-IN" sz="2400" dirty="0" smtClean="0">
                <a:solidFill>
                  <a:srgbClr val="236D02"/>
                </a:solidFill>
              </a:rPr>
            </a:br>
            <a:endParaRPr lang="en-IN" sz="2400" dirty="0" smtClean="0">
              <a:solidFill>
                <a:srgbClr val="236D02"/>
              </a:solidFill>
            </a:endParaRPr>
          </a:p>
          <a:p>
            <a:r>
              <a:rPr lang="en-IN" sz="2400" dirty="0" smtClean="0">
                <a:solidFill>
                  <a:srgbClr val="236D02"/>
                </a:solidFill>
              </a:rPr>
              <a:t> </a:t>
            </a:r>
          </a:p>
          <a:p>
            <a:endParaRPr lang="en-IN" dirty="0"/>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848302"/>
          </a:xfrm>
          <a:prstGeom prst="rect">
            <a:avLst/>
          </a:prstGeom>
        </p:spPr>
        <p:txBody>
          <a:bodyPr wrap="square">
            <a:spAutoFit/>
          </a:bodyPr>
          <a:lstStyle/>
          <a:p>
            <a:endParaRPr lang="en-IN" sz="2400" b="1" dirty="0" smtClean="0">
              <a:solidFill>
                <a:srgbClr val="FF0000"/>
              </a:solidFill>
            </a:endParaRPr>
          </a:p>
          <a:p>
            <a:endParaRPr lang="en-IN" sz="2400" b="1" dirty="0" smtClean="0">
              <a:solidFill>
                <a:srgbClr val="FF0000"/>
              </a:solidFill>
            </a:endParaRPr>
          </a:p>
          <a:p>
            <a:endParaRPr lang="en-IN" sz="2400" b="1" dirty="0" smtClean="0">
              <a:solidFill>
                <a:srgbClr val="FF0000"/>
              </a:solidFill>
            </a:endParaRPr>
          </a:p>
          <a:p>
            <a:r>
              <a:rPr lang="en-IN" sz="2400" b="1" dirty="0" smtClean="0">
                <a:solidFill>
                  <a:srgbClr val="FF0000"/>
                </a:solidFill>
              </a:rPr>
              <a:t>PYRIMETHAMINE</a:t>
            </a:r>
          </a:p>
          <a:p>
            <a:endParaRPr lang="en-IN" sz="2400" b="1" dirty="0" smtClean="0">
              <a:solidFill>
                <a:srgbClr val="FF0000"/>
              </a:solidFill>
            </a:endParaRPr>
          </a:p>
          <a:p>
            <a:r>
              <a:rPr lang="en-IN" sz="2400" dirty="0" smtClean="0"/>
              <a:t>Inhibitor of </a:t>
            </a:r>
            <a:r>
              <a:rPr lang="en-IN" sz="2400" b="1" dirty="0" smtClean="0"/>
              <a:t>plasmodial DHFRase. </a:t>
            </a:r>
          </a:p>
          <a:p>
            <a:endParaRPr lang="en-IN" sz="2400" b="1" dirty="0" smtClean="0"/>
          </a:p>
          <a:p>
            <a:r>
              <a:rPr lang="en-IN" sz="2400" b="1" dirty="0" smtClean="0"/>
              <a:t>Selective</a:t>
            </a:r>
            <a:r>
              <a:rPr lang="en-IN" sz="2400" dirty="0" smtClean="0"/>
              <a:t> anti-malarial action depends on </a:t>
            </a:r>
            <a:r>
              <a:rPr lang="en-IN" sz="2400" b="1" dirty="0" smtClean="0"/>
              <a:t>high</a:t>
            </a:r>
            <a:r>
              <a:rPr lang="en-IN" sz="2400" dirty="0" smtClean="0"/>
              <a:t> affinity for plasmodial enzyme. </a:t>
            </a:r>
          </a:p>
          <a:p>
            <a:endParaRPr lang="en-IN" sz="2400" dirty="0" smtClean="0"/>
          </a:p>
          <a:p>
            <a:r>
              <a:rPr lang="en-IN" sz="2400" dirty="0" smtClean="0"/>
              <a:t>In contrast to trimethoprim, it has very poor action on </a:t>
            </a:r>
            <a:r>
              <a:rPr lang="en-IN" sz="2400" b="1" dirty="0" smtClean="0"/>
              <a:t>bacterial</a:t>
            </a:r>
            <a:r>
              <a:rPr lang="en-IN" sz="2400" dirty="0" smtClean="0"/>
              <a:t> DHFRase. </a:t>
            </a:r>
            <a:br>
              <a:rPr lang="en-IN" sz="2400" dirty="0" smtClean="0"/>
            </a:br>
            <a:endParaRPr lang="en-IN" sz="2400" dirty="0" smtClean="0"/>
          </a:p>
          <a:p>
            <a:r>
              <a:rPr lang="en-IN" sz="2400" dirty="0" err="1" smtClean="0"/>
              <a:t>Pyrimethamine</a:t>
            </a:r>
            <a:r>
              <a:rPr lang="en-IN" sz="2400" dirty="0" smtClean="0"/>
              <a:t> is a slowly acting </a:t>
            </a:r>
            <a:r>
              <a:rPr lang="en-IN" sz="2400" b="1" dirty="0" smtClean="0"/>
              <a:t>erythrocytic</a:t>
            </a:r>
            <a:r>
              <a:rPr lang="en-IN" sz="2400" dirty="0" smtClean="0"/>
              <a:t> schizontocide, but </a:t>
            </a:r>
            <a:r>
              <a:rPr lang="en-IN" sz="2400" b="1" dirty="0" smtClean="0"/>
              <a:t>does</a:t>
            </a:r>
            <a:r>
              <a:rPr lang="en-IN" sz="2400" dirty="0" smtClean="0"/>
              <a:t> </a:t>
            </a:r>
            <a:r>
              <a:rPr lang="en-IN" sz="2400" b="1" dirty="0" smtClean="0"/>
              <a:t>not</a:t>
            </a:r>
            <a:r>
              <a:rPr lang="en-IN" sz="2400" dirty="0" smtClean="0"/>
              <a:t> eliminate the </a:t>
            </a:r>
            <a:r>
              <a:rPr lang="en-IN" sz="2400" b="1" dirty="0" smtClean="0"/>
              <a:t>pre-erythrocytic</a:t>
            </a:r>
            <a:r>
              <a:rPr lang="en-IN" sz="2400" dirty="0" smtClean="0"/>
              <a:t> phase of P. </a:t>
            </a:r>
            <a:r>
              <a:rPr lang="en-IN" sz="2400" dirty="0" err="1" smtClean="0"/>
              <a:t>falciparum</a:t>
            </a:r>
            <a:r>
              <a:rPr lang="en-IN" sz="2400" dirty="0" smtClean="0"/>
              <a:t> </a:t>
            </a:r>
          </a:p>
          <a:p>
            <a:endParaRPr lang="en-IN" sz="2400" dirty="0" smtClean="0"/>
          </a:p>
          <a:p>
            <a:r>
              <a:rPr lang="en-IN" sz="2400" dirty="0" smtClean="0">
                <a:solidFill>
                  <a:srgbClr val="236D02"/>
                </a:solidFill>
              </a:rPr>
              <a:t/>
            </a:r>
            <a:br>
              <a:rPr lang="en-IN" sz="2400" dirty="0" smtClean="0">
                <a:solidFill>
                  <a:srgbClr val="236D02"/>
                </a:solidFill>
              </a:rPr>
            </a:br>
            <a:endParaRPr lang="en-IN" sz="2400" dirty="0" smtClean="0">
              <a:solidFill>
                <a:srgbClr val="236D02"/>
              </a:solidFill>
            </a:endParaRPr>
          </a:p>
          <a:p>
            <a:endParaRPr lang="en-IN" sz="2400" dirty="0" smtClean="0"/>
          </a:p>
          <a:p>
            <a:endParaRPr lang="en-IN" sz="2400" dirty="0" smtClean="0"/>
          </a:p>
          <a:p>
            <a:endParaRPr lang="en-IN" sz="2400" dirty="0" smtClean="0"/>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8604"/>
            <a:ext cx="9144000" cy="4832092"/>
          </a:xfrm>
          <a:prstGeom prst="rect">
            <a:avLst/>
          </a:prstGeom>
        </p:spPr>
        <p:txBody>
          <a:bodyPr wrap="square">
            <a:spAutoFit/>
          </a:bodyPr>
          <a:lstStyle/>
          <a:p>
            <a:r>
              <a:rPr lang="en-IN" sz="2800" dirty="0" smtClean="0"/>
              <a:t>If used alone, resistance develops rather rapidly by mutation in the DHFRase enzyme of the parasite</a:t>
            </a:r>
          </a:p>
          <a:p>
            <a:r>
              <a:rPr lang="en-IN" sz="2800" dirty="0" smtClean="0"/>
              <a:t/>
            </a:r>
            <a:br>
              <a:rPr lang="en-IN" sz="2800" dirty="0" smtClean="0"/>
            </a:br>
            <a:r>
              <a:rPr lang="en-IN" sz="2800" dirty="0" smtClean="0"/>
              <a:t>used </a:t>
            </a:r>
            <a:r>
              <a:rPr lang="en-IN" sz="2800" b="1" dirty="0" smtClean="0"/>
              <a:t>only</a:t>
            </a:r>
            <a:r>
              <a:rPr lang="en-IN" sz="2800" dirty="0" smtClean="0"/>
              <a:t> in combination with a </a:t>
            </a:r>
            <a:r>
              <a:rPr lang="en-IN" sz="2800" b="1" dirty="0" smtClean="0"/>
              <a:t>sulfonamide</a:t>
            </a:r>
            <a:r>
              <a:rPr lang="en-IN" sz="2800" dirty="0" smtClean="0"/>
              <a:t> (S/P) or </a:t>
            </a:r>
            <a:r>
              <a:rPr lang="en-IN" sz="2800" dirty="0" err="1" smtClean="0"/>
              <a:t>dapsone</a:t>
            </a:r>
            <a:r>
              <a:rPr lang="en-IN" sz="2800" dirty="0" smtClean="0"/>
              <a:t/>
            </a:r>
            <a:br>
              <a:rPr lang="en-IN" sz="2800" dirty="0" smtClean="0"/>
            </a:br>
            <a:endParaRPr lang="en-IN" sz="2800" dirty="0" smtClean="0"/>
          </a:p>
          <a:p>
            <a:r>
              <a:rPr lang="en-IN" sz="2800" dirty="0" smtClean="0"/>
              <a:t>Addition of sulfonamide, retards the development of </a:t>
            </a:r>
            <a:r>
              <a:rPr lang="en-IN" sz="2800" b="1" dirty="0" smtClean="0"/>
              <a:t>resistance</a:t>
            </a:r>
            <a:r>
              <a:rPr lang="en-IN" sz="2800" dirty="0" smtClean="0"/>
              <a:t> </a:t>
            </a:r>
          </a:p>
          <a:p>
            <a:r>
              <a:rPr lang="en-IN" sz="2800" dirty="0" smtClean="0"/>
              <a:t/>
            </a:r>
            <a:br>
              <a:rPr lang="en-IN" sz="2800" dirty="0" smtClean="0"/>
            </a:br>
            <a:endParaRPr lang="en-IN" sz="2800" dirty="0" smtClean="0"/>
          </a:p>
          <a:p>
            <a:endParaRPr lang="en-IN" sz="2800" dirty="0"/>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144000" cy="7109639"/>
          </a:xfrm>
          <a:prstGeom prst="rect">
            <a:avLst/>
          </a:prstGeom>
        </p:spPr>
        <p:txBody>
          <a:bodyPr wrap="square">
            <a:spAutoFit/>
          </a:bodyPr>
          <a:lstStyle/>
          <a:p>
            <a:endParaRPr lang="en-IN" sz="2400" b="1" dirty="0" smtClean="0">
              <a:solidFill>
                <a:srgbClr val="FF0000"/>
              </a:solidFill>
            </a:endParaRPr>
          </a:p>
          <a:p>
            <a:r>
              <a:rPr lang="en-IN" sz="3200" b="1" dirty="0" smtClean="0">
                <a:solidFill>
                  <a:srgbClr val="FF0000"/>
                </a:solidFill>
              </a:rPr>
              <a:t>SULFONAMIDE-PYRTMETHAMINE(S/P) COMBINATION</a:t>
            </a:r>
            <a:endParaRPr lang="en-IN" sz="2400" b="1" dirty="0" smtClean="0">
              <a:solidFill>
                <a:srgbClr val="FF0000"/>
              </a:solidFill>
            </a:endParaRPr>
          </a:p>
          <a:p>
            <a:endParaRPr lang="en-IN" sz="2400" dirty="0" smtClean="0"/>
          </a:p>
          <a:p>
            <a:r>
              <a:rPr lang="en-IN" sz="2800" b="1" dirty="0" smtClean="0"/>
              <a:t>Supra-additive synergistic </a:t>
            </a:r>
            <a:r>
              <a:rPr lang="en-IN" sz="2800" dirty="0" smtClean="0"/>
              <a:t>combination due to sequential block </a:t>
            </a:r>
            <a:br>
              <a:rPr lang="en-IN" sz="2800" dirty="0" smtClean="0"/>
            </a:br>
            <a:endParaRPr lang="en-IN" sz="2800" dirty="0" smtClean="0"/>
          </a:p>
          <a:p>
            <a:r>
              <a:rPr lang="en-IN" sz="2800" b="1" dirty="0" smtClean="0">
                <a:solidFill>
                  <a:srgbClr val="0000CC"/>
                </a:solidFill>
              </a:rPr>
              <a:t>Clinical</a:t>
            </a:r>
            <a:r>
              <a:rPr lang="en-IN" sz="2800" dirty="0" smtClean="0"/>
              <a:t> curative, particularly for </a:t>
            </a:r>
            <a:r>
              <a:rPr lang="en-IN" sz="2800" b="1" dirty="0" err="1" smtClean="0"/>
              <a:t>P</a:t>
            </a:r>
            <a:r>
              <a:rPr lang="en-IN" sz="2800" dirty="0" err="1" smtClean="0"/>
              <a:t>.</a:t>
            </a:r>
            <a:r>
              <a:rPr lang="en-IN" sz="2800" b="1" dirty="0" err="1" smtClean="0"/>
              <a:t>falciparum</a:t>
            </a:r>
            <a:r>
              <a:rPr lang="en-IN" sz="2800" dirty="0" smtClean="0"/>
              <a:t>. </a:t>
            </a:r>
          </a:p>
          <a:p>
            <a:r>
              <a:rPr lang="en-IN" sz="2800" dirty="0" smtClean="0"/>
              <a:t/>
            </a:r>
            <a:br>
              <a:rPr lang="en-IN" sz="2800" dirty="0" smtClean="0"/>
            </a:br>
            <a:r>
              <a:rPr lang="en-IN" sz="2800" dirty="0" smtClean="0"/>
              <a:t>Efficacy against P. </a:t>
            </a:r>
            <a:r>
              <a:rPr lang="en-IN" sz="2800" dirty="0" err="1" smtClean="0"/>
              <a:t>vivax</a:t>
            </a:r>
            <a:r>
              <a:rPr lang="en-IN" sz="2800" dirty="0" smtClean="0"/>
              <a:t> is rather low. </a:t>
            </a:r>
          </a:p>
          <a:p>
            <a:endParaRPr lang="en-IN" sz="2800" dirty="0" smtClean="0"/>
          </a:p>
          <a:p>
            <a:endParaRPr lang="en-IN" sz="2800" dirty="0" smtClean="0"/>
          </a:p>
          <a:p>
            <a:endParaRPr lang="es-ES" sz="2400" dirty="0" smtClean="0">
              <a:solidFill>
                <a:srgbClr val="236D02"/>
              </a:solidFill>
            </a:endParaRPr>
          </a:p>
          <a:p>
            <a:endParaRPr lang="es-ES" sz="2400" dirty="0" smtClean="0">
              <a:solidFill>
                <a:srgbClr val="236D02"/>
              </a:solidFill>
            </a:endParaRPr>
          </a:p>
          <a:p>
            <a:endParaRPr lang="es-ES" sz="2400" dirty="0" smtClean="0">
              <a:solidFill>
                <a:srgbClr val="236D02"/>
              </a:solidFill>
            </a:endParaRPr>
          </a:p>
          <a:p>
            <a:endParaRPr lang="es-ES" sz="2400" dirty="0" smtClean="0">
              <a:solidFill>
                <a:srgbClr val="236D02"/>
              </a:solidFill>
            </a:endParaRPr>
          </a:p>
          <a:p>
            <a:endParaRPr lang="es-ES" sz="2400" dirty="0" smtClean="0">
              <a:solidFill>
                <a:srgbClr val="236D02"/>
              </a:solidFill>
            </a:endParaRP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pt-BR" b="1" dirty="0" smtClean="0"/>
              <a:t>As clinical curative: </a:t>
            </a:r>
          </a:p>
          <a:p>
            <a:r>
              <a:rPr lang="pt-BR" dirty="0" smtClean="0"/>
              <a:t>Sulfadoxine 1500 mg + </a:t>
            </a:r>
            <a:r>
              <a:rPr lang="da-DK" dirty="0" smtClean="0"/>
              <a:t>pyrimethamine 75 mg </a:t>
            </a:r>
          </a:p>
          <a:p>
            <a:pPr>
              <a:buNone/>
            </a:pPr>
            <a:r>
              <a:rPr lang="da-DK" dirty="0" smtClean="0"/>
              <a:t>	(3 tab) single dose </a:t>
            </a:r>
            <a:br>
              <a:rPr lang="da-DK" dirty="0" smtClean="0"/>
            </a:br>
            <a:endParaRPr lang="da-DK" dirty="0" smtClean="0"/>
          </a:p>
          <a:p>
            <a:pPr>
              <a:buNone/>
            </a:pPr>
            <a:r>
              <a:rPr lang="es-ES" b="1" dirty="0" err="1" smtClean="0"/>
              <a:t>Children</a:t>
            </a:r>
            <a:r>
              <a:rPr lang="es-ES" dirty="0" smtClean="0"/>
              <a:t> </a:t>
            </a:r>
          </a:p>
          <a:p>
            <a:r>
              <a:rPr lang="es-ES" dirty="0" smtClean="0"/>
              <a:t>9-14 </a:t>
            </a:r>
            <a:r>
              <a:rPr lang="es-ES" dirty="0" err="1" smtClean="0"/>
              <a:t>yr</a:t>
            </a:r>
            <a:r>
              <a:rPr lang="es-ES" dirty="0" smtClean="0"/>
              <a:t> 2 </a:t>
            </a:r>
            <a:r>
              <a:rPr lang="es-ES" dirty="0" err="1" smtClean="0"/>
              <a:t>tab</a:t>
            </a:r>
            <a:endParaRPr lang="es-ES" dirty="0" smtClean="0"/>
          </a:p>
          <a:p>
            <a:r>
              <a:rPr lang="es-ES" dirty="0" smtClean="0"/>
              <a:t> 4-8 </a:t>
            </a:r>
            <a:r>
              <a:rPr lang="es-ES" dirty="0" err="1" smtClean="0"/>
              <a:t>yr</a:t>
            </a:r>
            <a:r>
              <a:rPr lang="es-ES" dirty="0" smtClean="0"/>
              <a:t> 1 </a:t>
            </a:r>
            <a:r>
              <a:rPr lang="es-ES" dirty="0" err="1" smtClean="0"/>
              <a:t>tab</a:t>
            </a:r>
            <a:r>
              <a:rPr lang="es-ES" dirty="0" smtClean="0"/>
              <a:t> </a:t>
            </a:r>
          </a:p>
          <a:p>
            <a:r>
              <a:rPr lang="es-ES" dirty="0" smtClean="0"/>
              <a:t>1-4 </a:t>
            </a:r>
            <a:r>
              <a:rPr lang="es-ES" dirty="0" err="1" smtClean="0"/>
              <a:t>yr</a:t>
            </a:r>
            <a:r>
              <a:rPr lang="es-ES" dirty="0" smtClean="0"/>
              <a:t> ½  </a:t>
            </a:r>
            <a:r>
              <a:rPr lang="es-ES" dirty="0" err="1" smtClean="0">
                <a:solidFill>
                  <a:srgbClr val="236D02"/>
                </a:solidFill>
              </a:rPr>
              <a:t>tab</a:t>
            </a:r>
            <a:r>
              <a:rPr lang="es-ES" dirty="0" smtClean="0">
                <a:solidFill>
                  <a:srgbClr val="236D02"/>
                </a:solidFill>
              </a:rPr>
              <a:t> </a:t>
            </a:r>
          </a:p>
          <a:p>
            <a:endParaRPr lang="en-IN"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42852"/>
            <a:ext cx="9001156" cy="5816977"/>
          </a:xfrm>
          <a:prstGeom prst="rect">
            <a:avLst/>
          </a:prstGeom>
        </p:spPr>
        <p:txBody>
          <a:bodyPr wrap="square">
            <a:spAutoFit/>
          </a:bodyPr>
          <a:lstStyle/>
          <a:p>
            <a:endParaRPr lang="en-IN" sz="3200" b="1" dirty="0" smtClean="0"/>
          </a:p>
          <a:p>
            <a:r>
              <a:rPr lang="en-IN" sz="3200" b="1" dirty="0" smtClean="0"/>
              <a:t>Adverse effects</a:t>
            </a:r>
            <a:r>
              <a:rPr lang="en-IN" sz="3200" b="1" dirty="0" smtClean="0">
                <a:solidFill>
                  <a:srgbClr val="0000CC"/>
                </a:solidFill>
              </a:rPr>
              <a:t>/ why single dose?????</a:t>
            </a:r>
          </a:p>
          <a:p>
            <a:endParaRPr lang="en-IN" sz="2800" b="1" dirty="0" smtClean="0"/>
          </a:p>
          <a:p>
            <a:pPr marL="457200" indent="-457200">
              <a:buFont typeface="Arial" pitchFamily="34" charset="0"/>
              <a:buChar char="•"/>
            </a:pPr>
            <a:r>
              <a:rPr lang="en-IN" sz="2800" dirty="0" err="1"/>
              <a:t>E</a:t>
            </a:r>
            <a:r>
              <a:rPr lang="en-IN" sz="2800" dirty="0" err="1" smtClean="0"/>
              <a:t>xfoliative</a:t>
            </a:r>
            <a:r>
              <a:rPr lang="en-IN" sz="2800" dirty="0" smtClean="0"/>
              <a:t> dermatitis, Stevens </a:t>
            </a:r>
            <a:r>
              <a:rPr lang="en-IN" sz="2800" dirty="0" err="1" smtClean="0"/>
              <a:t>johnson</a:t>
            </a:r>
            <a:r>
              <a:rPr lang="en-IN" sz="2800" dirty="0" smtClean="0"/>
              <a:t> syndrome, etc. due to the sulfonamide. Therefore, use is restricted to </a:t>
            </a:r>
            <a:r>
              <a:rPr lang="en-IN" sz="2800" b="1" dirty="0" smtClean="0">
                <a:solidFill>
                  <a:srgbClr val="0000CC"/>
                </a:solidFill>
              </a:rPr>
              <a:t>single</a:t>
            </a:r>
            <a:r>
              <a:rPr lang="en-IN" sz="2800" b="1" dirty="0" smtClean="0"/>
              <a:t> </a:t>
            </a:r>
            <a:r>
              <a:rPr lang="en-IN" sz="2800" b="1" dirty="0" smtClean="0">
                <a:solidFill>
                  <a:srgbClr val="0000CC"/>
                </a:solidFill>
              </a:rPr>
              <a:t>dose</a:t>
            </a:r>
            <a:r>
              <a:rPr lang="en-IN" sz="2800" b="1" dirty="0" smtClean="0"/>
              <a:t> treatment </a:t>
            </a:r>
            <a:r>
              <a:rPr lang="en-IN" sz="2800" dirty="0" smtClean="0"/>
              <a:t>of </a:t>
            </a:r>
            <a:r>
              <a:rPr lang="en-IN" sz="2800" b="1" dirty="0" smtClean="0"/>
              <a:t>uncomplicated </a:t>
            </a:r>
            <a:r>
              <a:rPr lang="en-IN" sz="2800" b="1" dirty="0" err="1" smtClean="0"/>
              <a:t>chloroquine</a:t>
            </a:r>
            <a:r>
              <a:rPr lang="en-IN" sz="2800" b="1" dirty="0" smtClean="0"/>
              <a:t>-resistant falciparum malaria</a:t>
            </a:r>
            <a:r>
              <a:rPr lang="en-IN" sz="2800" dirty="0" smtClean="0"/>
              <a:t>, or in patients intolerant to </a:t>
            </a:r>
            <a:r>
              <a:rPr lang="en-IN" sz="2800" dirty="0" err="1" smtClean="0"/>
              <a:t>chloroquine</a:t>
            </a:r>
            <a:r>
              <a:rPr lang="en-IN" sz="2800" dirty="0" smtClean="0"/>
              <a:t>. </a:t>
            </a:r>
          </a:p>
          <a:p>
            <a:pPr marL="457200" indent="-457200">
              <a:buFont typeface="Arial" pitchFamily="34" charset="0"/>
              <a:buChar char="•"/>
            </a:pPr>
            <a:r>
              <a:rPr lang="en-IN" sz="2800" dirty="0" smtClean="0"/>
              <a:t>The </a:t>
            </a:r>
            <a:r>
              <a:rPr lang="en-IN" sz="2800" b="1" dirty="0" smtClean="0"/>
              <a:t>major</a:t>
            </a:r>
            <a:r>
              <a:rPr lang="en-IN" sz="2800" dirty="0" smtClean="0"/>
              <a:t> </a:t>
            </a:r>
            <a:r>
              <a:rPr lang="en-IN" sz="2800" b="1" dirty="0" smtClean="0"/>
              <a:t>importance</a:t>
            </a:r>
            <a:r>
              <a:rPr lang="en-IN" sz="2800" dirty="0" smtClean="0"/>
              <a:t> of this combination is due to its efficacy against </a:t>
            </a:r>
            <a:r>
              <a:rPr lang="en-IN" sz="2800" b="1" dirty="0" err="1" smtClean="0">
                <a:solidFill>
                  <a:srgbClr val="0000CC"/>
                </a:solidFill>
              </a:rPr>
              <a:t>chloroquine</a:t>
            </a:r>
            <a:r>
              <a:rPr lang="en-IN" sz="2800" b="1" dirty="0" smtClean="0">
                <a:solidFill>
                  <a:srgbClr val="0000CC"/>
                </a:solidFill>
              </a:rPr>
              <a:t>-resistant P. </a:t>
            </a:r>
            <a:r>
              <a:rPr lang="en-IN" sz="2800" b="1" dirty="0" err="1" smtClean="0">
                <a:solidFill>
                  <a:srgbClr val="0000CC"/>
                </a:solidFill>
              </a:rPr>
              <a:t>falciparum</a:t>
            </a:r>
            <a:r>
              <a:rPr lang="en-IN" sz="2800" b="1" dirty="0" smtClean="0">
                <a:solidFill>
                  <a:srgbClr val="0000CC"/>
                </a:solidFill>
              </a:rPr>
              <a:t>. </a:t>
            </a:r>
          </a:p>
          <a:p>
            <a:pPr marL="457200" indent="-457200">
              <a:buFont typeface="Arial" pitchFamily="34" charset="0"/>
              <a:buChar char="•"/>
            </a:pPr>
            <a:r>
              <a:rPr lang="en-IN" sz="2800" b="1" dirty="0" smtClean="0"/>
              <a:t>Compliance</a:t>
            </a:r>
            <a:r>
              <a:rPr lang="en-IN" sz="2800" dirty="0" smtClean="0"/>
              <a:t> is good due to single dose therapy and few acute side effects. </a:t>
            </a: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FDC</a:t>
            </a:r>
            <a:endParaRPr lang="en-IN" b="1" dirty="0"/>
          </a:p>
        </p:txBody>
      </p:sp>
      <p:sp>
        <p:nvSpPr>
          <p:cNvPr id="3" name="Content Placeholder 2"/>
          <p:cNvSpPr>
            <a:spLocks noGrp="1"/>
          </p:cNvSpPr>
          <p:nvPr>
            <p:ph idx="1"/>
          </p:nvPr>
        </p:nvSpPr>
        <p:spPr/>
        <p:txBody>
          <a:bodyPr/>
          <a:lstStyle/>
          <a:p>
            <a:r>
              <a:rPr lang="en-US" dirty="0" smtClean="0"/>
              <a:t>Artesunate - </a:t>
            </a:r>
            <a:r>
              <a:rPr lang="en-US" dirty="0" err="1" smtClean="0"/>
              <a:t>sulfadoxine+pyrimethamine</a:t>
            </a:r>
            <a:endParaRPr lang="en-US" dirty="0" smtClean="0"/>
          </a:p>
          <a:p>
            <a:r>
              <a:rPr lang="en-US" b="1" dirty="0" smtClean="0">
                <a:solidFill>
                  <a:srgbClr val="0000CC"/>
                </a:solidFill>
              </a:rPr>
              <a:t>First line drug for uncomplicated </a:t>
            </a:r>
            <a:r>
              <a:rPr lang="en-US" b="1" dirty="0" err="1" smtClean="0">
                <a:solidFill>
                  <a:srgbClr val="0000CC"/>
                </a:solidFill>
              </a:rPr>
              <a:t>falciparum</a:t>
            </a:r>
            <a:r>
              <a:rPr lang="en-US" b="1" dirty="0" smtClean="0">
                <a:solidFill>
                  <a:srgbClr val="0000CC"/>
                </a:solidFill>
              </a:rPr>
              <a:t> malaria under the “National anti-malaria drug policy” of India.</a:t>
            </a:r>
          </a:p>
          <a:p>
            <a:r>
              <a:rPr lang="en-US" dirty="0" smtClean="0"/>
              <a:t>Replaced </a:t>
            </a:r>
            <a:r>
              <a:rPr lang="en-US" b="1" dirty="0" err="1" smtClean="0"/>
              <a:t>chloroquine</a:t>
            </a:r>
            <a:r>
              <a:rPr lang="en-US" dirty="0" smtClean="0"/>
              <a:t> throughout the country.</a:t>
            </a:r>
          </a:p>
          <a:p>
            <a:endParaRPr lang="en-US" dirty="0" smtClean="0"/>
          </a:p>
          <a:p>
            <a:endParaRPr lang="en-US" dirty="0" smtClean="0"/>
          </a:p>
          <a:p>
            <a:endParaRPr lang="en-IN"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432-falciart-kit"/>
          <p:cNvPicPr>
            <a:picLocks noGrp="1" noChangeAspect="1"/>
          </p:cNvPicPr>
          <p:nvPr isPhoto="1"/>
        </p:nvPicPr>
        <p:blipFill>
          <a:blip r:embed="rId2">
            <a:lum/>
            <a:extLst>
              <a:ext uri="{28A0092B-C50C-407E-A947-70E740481C1C}">
                <a14:useLocalDpi xmlns:a14="http://schemas.microsoft.com/office/drawing/2010/main" xmlns="" val="0"/>
              </a:ext>
            </a:extLst>
          </a:blip>
          <a:stretch>
            <a:fillRect/>
          </a:stretch>
        </p:blipFill>
        <p:spPr>
          <a:xfrm>
            <a:off x="0" y="57150"/>
            <a:ext cx="9144000" cy="6743700"/>
          </a:xfrm>
          <a:prstGeom prst="rect">
            <a:avLst/>
          </a:prstGeom>
          <a:noFill/>
          <a:ln>
            <a:noFill/>
          </a:ln>
        </p:spPr>
      </p:pic>
    </p:spTree>
    <p:extLst>
      <p:ext uri="{BB962C8B-B14F-4D97-AF65-F5344CB8AC3E}">
        <p14:creationId xmlns:p14="http://schemas.microsoft.com/office/powerpoint/2010/main" xmlns="" val="2698732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pic>
        <p:nvPicPr>
          <p:cNvPr id="1026" name="Picture 2" descr="C:\Users\DELL\Desktop\Untitled.png1.png"/>
          <p:cNvPicPr>
            <a:picLocks noChangeAspect="1" noChangeArrowheads="1"/>
          </p:cNvPicPr>
          <p:nvPr/>
        </p:nvPicPr>
        <p:blipFill>
          <a:blip r:embed="rId2" cstate="print"/>
          <a:srcRect/>
          <a:stretch>
            <a:fillRect/>
          </a:stretch>
        </p:blipFill>
        <p:spPr bwMode="auto">
          <a:xfrm>
            <a:off x="395536" y="332656"/>
            <a:ext cx="8352928" cy="6120680"/>
          </a:xfrm>
          <a:prstGeom prst="rect">
            <a:avLst/>
          </a:prstGeom>
          <a:noFill/>
        </p:spPr>
      </p:pic>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433-falciart-kit-box-composition"/>
          <p:cNvPicPr>
            <a:picLocks noGrp="1" noChangeAspect="1"/>
          </p:cNvPicPr>
          <p:nvPr isPhoto="1"/>
        </p:nvPicPr>
        <p:blipFill>
          <a:blip r:embed="rId2">
            <a:lum/>
            <a:extLst>
              <a:ext uri="{28A0092B-C50C-407E-A947-70E740481C1C}">
                <a14:useLocalDpi xmlns:a14="http://schemas.microsoft.com/office/drawing/2010/main" xmlns="" val="0"/>
              </a:ext>
            </a:extLst>
          </a:blip>
          <a:stretch>
            <a:fillRect/>
          </a:stretch>
        </p:blipFill>
        <p:spPr>
          <a:xfrm>
            <a:off x="0" y="100013"/>
            <a:ext cx="9144000" cy="6656387"/>
          </a:xfrm>
          <a:prstGeom prst="rect">
            <a:avLst/>
          </a:prstGeom>
          <a:noFill/>
          <a:ln>
            <a:noFill/>
          </a:ln>
        </p:spPr>
      </p:pic>
    </p:spTree>
    <p:extLst>
      <p:ext uri="{BB962C8B-B14F-4D97-AF65-F5344CB8AC3E}">
        <p14:creationId xmlns:p14="http://schemas.microsoft.com/office/powerpoint/2010/main" xmlns="" val="169802687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678751"/>
          </a:xfrm>
          <a:prstGeom prst="rect">
            <a:avLst/>
          </a:prstGeom>
        </p:spPr>
        <p:txBody>
          <a:bodyPr wrap="square">
            <a:spAutoFit/>
          </a:bodyPr>
          <a:lstStyle/>
          <a:p>
            <a:endParaRPr lang="en-IN" sz="2800" b="1" dirty="0" smtClean="0">
              <a:solidFill>
                <a:srgbClr val="FF0000"/>
              </a:solidFill>
            </a:endParaRPr>
          </a:p>
          <a:p>
            <a:r>
              <a:rPr lang="en-IN" sz="3200" b="1" dirty="0" smtClean="0">
                <a:solidFill>
                  <a:srgbClr val="FF0000"/>
                </a:solidFill>
              </a:rPr>
              <a:t>Tetracycline and </a:t>
            </a:r>
            <a:r>
              <a:rPr lang="en-IN" sz="3200" b="1" dirty="0" err="1" smtClean="0">
                <a:solidFill>
                  <a:srgbClr val="FF0000"/>
                </a:solidFill>
              </a:rPr>
              <a:t>doxycycline</a:t>
            </a:r>
            <a:r>
              <a:rPr lang="en-IN" sz="3200" b="1" dirty="0" smtClean="0">
                <a:solidFill>
                  <a:srgbClr val="FF0000"/>
                </a:solidFill>
              </a:rPr>
              <a:t> </a:t>
            </a:r>
            <a:br>
              <a:rPr lang="en-IN" sz="3200" b="1" dirty="0" smtClean="0">
                <a:solidFill>
                  <a:srgbClr val="FF0000"/>
                </a:solidFill>
              </a:rPr>
            </a:br>
            <a:endParaRPr lang="en-IN" sz="3200" b="1" dirty="0">
              <a:solidFill>
                <a:srgbClr val="236D02"/>
              </a:solidFill>
            </a:endParaRPr>
          </a:p>
          <a:p>
            <a:pPr marL="457200" indent="-457200">
              <a:buFont typeface="Arial" pitchFamily="34" charset="0"/>
              <a:buChar char="•"/>
            </a:pPr>
            <a:r>
              <a:rPr lang="en-IN" sz="2800" b="1" dirty="0" smtClean="0"/>
              <a:t>Weak</a:t>
            </a:r>
            <a:r>
              <a:rPr lang="en-IN" sz="2800" dirty="0" smtClean="0"/>
              <a:t>  </a:t>
            </a:r>
            <a:r>
              <a:rPr lang="en-IN" sz="2800" b="1" dirty="0" smtClean="0"/>
              <a:t>erythrocytic</a:t>
            </a:r>
            <a:r>
              <a:rPr lang="en-IN" sz="2800" dirty="0" smtClean="0"/>
              <a:t> </a:t>
            </a:r>
            <a:r>
              <a:rPr lang="en-IN" sz="2800" b="1" dirty="0" err="1" smtClean="0"/>
              <a:t>schizonticidal</a:t>
            </a:r>
            <a:r>
              <a:rPr lang="en-IN" sz="2800" dirty="0" smtClean="0"/>
              <a:t/>
            </a:r>
            <a:br>
              <a:rPr lang="en-IN" sz="2800" dirty="0" smtClean="0"/>
            </a:br>
            <a:endParaRPr lang="en-IN" sz="2800" dirty="0" smtClean="0"/>
          </a:p>
          <a:p>
            <a:pPr marL="457200" indent="-457200">
              <a:buFont typeface="Arial" pitchFamily="34" charset="0"/>
              <a:buChar char="•"/>
            </a:pPr>
            <a:r>
              <a:rPr lang="en-IN" sz="2800" dirty="0" smtClean="0"/>
              <a:t>All plasmodial species: </a:t>
            </a:r>
            <a:r>
              <a:rPr lang="en-IN" sz="2800" dirty="0" err="1" smtClean="0"/>
              <a:t>Cq</a:t>
            </a:r>
            <a:r>
              <a:rPr lang="en-IN" sz="2800" dirty="0" smtClean="0"/>
              <a:t>, MQ, S/P resistant P. </a:t>
            </a:r>
            <a:r>
              <a:rPr lang="en-IN" sz="2800" dirty="0" err="1" smtClean="0"/>
              <a:t>falciparum</a:t>
            </a:r>
            <a:r>
              <a:rPr lang="en-IN" sz="2800" dirty="0" smtClean="0"/>
              <a:t/>
            </a:r>
            <a:br>
              <a:rPr lang="en-IN" sz="2800" dirty="0" smtClean="0"/>
            </a:br>
            <a:endParaRPr lang="en-IN" sz="2800" dirty="0" smtClean="0"/>
          </a:p>
          <a:p>
            <a:pPr marL="457200" indent="-457200">
              <a:buFont typeface="Arial" pitchFamily="34" charset="0"/>
              <a:buChar char="•"/>
            </a:pPr>
            <a:r>
              <a:rPr lang="en-IN" sz="2800" dirty="0" smtClean="0"/>
              <a:t>Never used alone</a:t>
            </a:r>
            <a:br>
              <a:rPr lang="en-IN" sz="2800" dirty="0" smtClean="0"/>
            </a:br>
            <a:endParaRPr lang="en-IN" sz="2800" dirty="0" smtClean="0"/>
          </a:p>
          <a:p>
            <a:pPr marL="457200" indent="-457200">
              <a:buFont typeface="Arial" pitchFamily="34" charset="0"/>
              <a:buChar char="•"/>
            </a:pPr>
            <a:r>
              <a:rPr lang="en-US" sz="2800" b="1" dirty="0" smtClean="0">
                <a:solidFill>
                  <a:srgbClr val="0000CC"/>
                </a:solidFill>
              </a:rPr>
              <a:t>Combination</a:t>
            </a:r>
            <a:r>
              <a:rPr lang="en-US" sz="2800" dirty="0" smtClean="0"/>
              <a:t> with </a:t>
            </a:r>
            <a:r>
              <a:rPr lang="en-US" sz="2800" b="1" dirty="0" smtClean="0">
                <a:solidFill>
                  <a:srgbClr val="0000CC"/>
                </a:solidFill>
              </a:rPr>
              <a:t>quinine</a:t>
            </a:r>
            <a:r>
              <a:rPr lang="en-US" sz="2800" dirty="0" smtClean="0"/>
              <a:t> for treatment of CQ resistant </a:t>
            </a:r>
            <a:r>
              <a:rPr lang="en-US" sz="2800" dirty="0" err="1" smtClean="0"/>
              <a:t>falciparum</a:t>
            </a:r>
            <a:r>
              <a:rPr lang="en-US" sz="2800" dirty="0" smtClean="0"/>
              <a:t> &amp; </a:t>
            </a:r>
            <a:r>
              <a:rPr lang="en-US" sz="2800" dirty="0" err="1" smtClean="0"/>
              <a:t>vivax</a:t>
            </a:r>
            <a:r>
              <a:rPr lang="en-US" sz="2800" dirty="0" smtClean="0"/>
              <a:t> malaria</a:t>
            </a:r>
            <a:r>
              <a:rPr lang="en-US" sz="2800" dirty="0" smtClean="0">
                <a:solidFill>
                  <a:srgbClr val="236D02"/>
                </a:solidFill>
              </a:rPr>
              <a:t/>
            </a:r>
            <a:br>
              <a:rPr lang="en-US" sz="2800" dirty="0" smtClean="0">
                <a:solidFill>
                  <a:srgbClr val="236D02"/>
                </a:solidFill>
              </a:rPr>
            </a:br>
            <a:endParaRPr lang="en-IN" sz="2800" dirty="0" smtClean="0">
              <a:solidFill>
                <a:srgbClr val="236D02"/>
              </a:solidFill>
            </a:endParaRPr>
          </a:p>
          <a:p>
            <a:pPr marL="457200" indent="-457200">
              <a:buFont typeface="Arial" pitchFamily="34" charset="0"/>
              <a:buChar char="•"/>
            </a:pPr>
            <a:endParaRPr lang="en-US" sz="2800" dirty="0" smtClean="0">
              <a:solidFill>
                <a:srgbClr val="236D02"/>
              </a:solidFill>
            </a:endParaRPr>
          </a:p>
          <a:p>
            <a:pPr marL="457200" indent="-457200">
              <a:buFont typeface="Arial" pitchFamily="34" charset="0"/>
              <a:buChar char="•"/>
            </a:pPr>
            <a:endParaRPr lang="en-IN" sz="2800" dirty="0" smtClean="0">
              <a:solidFill>
                <a:srgbClr val="236D02"/>
              </a:solidFill>
            </a:endParaRP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Artemesinin</a:t>
            </a:r>
            <a:r>
              <a:rPr lang="en-US" b="1" dirty="0" smtClean="0"/>
              <a:t> </a:t>
            </a:r>
            <a:endParaRPr lang="en-IN" b="1" dirty="0"/>
          </a:p>
        </p:txBody>
      </p:sp>
      <p:sp>
        <p:nvSpPr>
          <p:cNvPr id="3" name="Content Placeholder 2"/>
          <p:cNvSpPr>
            <a:spLocks noGrp="1"/>
          </p:cNvSpPr>
          <p:nvPr>
            <p:ph idx="1"/>
          </p:nvPr>
        </p:nvSpPr>
        <p:spPr/>
        <p:txBody>
          <a:bodyPr/>
          <a:lstStyle/>
          <a:p>
            <a:r>
              <a:rPr lang="en-US" b="1" dirty="0" smtClean="0"/>
              <a:t>Potent</a:t>
            </a:r>
            <a:r>
              <a:rPr lang="en-US" dirty="0" smtClean="0"/>
              <a:t> and </a:t>
            </a:r>
            <a:r>
              <a:rPr lang="en-US" b="1" dirty="0" smtClean="0"/>
              <a:t>rapid</a:t>
            </a:r>
            <a:r>
              <a:rPr lang="en-US" dirty="0" smtClean="0"/>
              <a:t> erythrocytic schizonticide</a:t>
            </a:r>
          </a:p>
          <a:p>
            <a:r>
              <a:rPr lang="en-IN" b="1" dirty="0" smtClean="0"/>
              <a:t>Quick</a:t>
            </a:r>
            <a:r>
              <a:rPr lang="en-IN" dirty="0" smtClean="0"/>
              <a:t> defervescense and parasitemia clearance(&lt;48 hr)</a:t>
            </a:r>
          </a:p>
          <a:p>
            <a:r>
              <a:rPr lang="en-US" b="1" dirty="0" err="1" smtClean="0"/>
              <a:t>Quinghaosu</a:t>
            </a:r>
            <a:r>
              <a:rPr lang="en-US" dirty="0" smtClean="0"/>
              <a:t>; </a:t>
            </a:r>
            <a:r>
              <a:rPr lang="en-US" dirty="0" err="1" smtClean="0"/>
              <a:t>Artemesia</a:t>
            </a:r>
            <a:r>
              <a:rPr lang="en-US" dirty="0" smtClean="0"/>
              <a:t> </a:t>
            </a:r>
            <a:r>
              <a:rPr lang="en-US" dirty="0" err="1" smtClean="0"/>
              <a:t>annua</a:t>
            </a:r>
            <a:endParaRPr lang="en-US" dirty="0" smtClean="0"/>
          </a:p>
          <a:p>
            <a:r>
              <a:rPr lang="en-IN" dirty="0" smtClean="0"/>
              <a:t>It is active against </a:t>
            </a:r>
            <a:r>
              <a:rPr lang="en-IN" b="1" dirty="0" smtClean="0">
                <a:solidFill>
                  <a:srgbClr val="0000CC"/>
                </a:solidFill>
              </a:rPr>
              <a:t>P. </a:t>
            </a:r>
            <a:r>
              <a:rPr lang="en-IN" b="1" dirty="0" err="1" smtClean="0">
                <a:solidFill>
                  <a:srgbClr val="0000CC"/>
                </a:solidFill>
              </a:rPr>
              <a:t>falciparum</a:t>
            </a:r>
            <a:r>
              <a:rPr lang="en-IN" b="1" dirty="0" smtClean="0">
                <a:solidFill>
                  <a:srgbClr val="0000CC"/>
                </a:solidFill>
              </a:rPr>
              <a:t> resistant to all other anti-malarial </a:t>
            </a:r>
            <a:r>
              <a:rPr lang="en-IN" dirty="0" smtClean="0"/>
              <a:t>drugs as well as </a:t>
            </a:r>
            <a:r>
              <a:rPr lang="en-IN" b="1" dirty="0" smtClean="0"/>
              <a:t>sensitive</a:t>
            </a:r>
            <a:r>
              <a:rPr lang="en-IN" dirty="0" smtClean="0"/>
              <a:t> strains of </a:t>
            </a:r>
            <a:r>
              <a:rPr lang="en-US" b="1" dirty="0" smtClean="0"/>
              <a:t>other</a:t>
            </a:r>
            <a:r>
              <a:rPr lang="en-US" dirty="0" smtClean="0"/>
              <a:t> </a:t>
            </a:r>
            <a:r>
              <a:rPr lang="en-US" b="1" dirty="0" smtClean="0"/>
              <a:t>malarial</a:t>
            </a:r>
            <a:r>
              <a:rPr lang="en-US" dirty="0" smtClean="0"/>
              <a:t> species</a:t>
            </a:r>
            <a:endParaRPr lang="en-IN" dirty="0" smtClean="0"/>
          </a:p>
          <a:p>
            <a:endParaRPr lang="en-IN"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pPr marL="342900" indent="-342900">
              <a:buFont typeface="Arial" pitchFamily="34" charset="0"/>
              <a:buChar char="•"/>
            </a:pPr>
            <a:endParaRPr lang="en-US" sz="2400" dirty="0" smtClean="0"/>
          </a:p>
          <a:p>
            <a:pPr marL="342900" indent="-342900"/>
            <a:endParaRPr lang="en-IN" sz="2400" dirty="0" smtClean="0"/>
          </a:p>
          <a:p>
            <a:pPr marL="342900" indent="-342900">
              <a:buFont typeface="Arial" pitchFamily="34" charset="0"/>
              <a:buChar char="•"/>
            </a:pPr>
            <a:r>
              <a:rPr lang="en-IN" sz="2400" dirty="0" smtClean="0"/>
              <a:t>In the erythrocytic </a:t>
            </a:r>
            <a:r>
              <a:rPr lang="en-IN" sz="2400" dirty="0" err="1" smtClean="0"/>
              <a:t>schizogony</a:t>
            </a:r>
            <a:r>
              <a:rPr lang="en-IN" sz="2400" dirty="0" smtClean="0"/>
              <a:t> cycle of the malarial parasite, </a:t>
            </a:r>
            <a:r>
              <a:rPr lang="en-IN" sz="2400" dirty="0" err="1" smtClean="0"/>
              <a:t>artemisinins</a:t>
            </a:r>
            <a:r>
              <a:rPr lang="en-IN" sz="2400" dirty="0" smtClean="0"/>
              <a:t> exert action on ring forms to early </a:t>
            </a:r>
            <a:r>
              <a:rPr lang="en-IN" sz="2400" dirty="0" err="1" smtClean="0"/>
              <a:t>schizonts</a:t>
            </a:r>
            <a:r>
              <a:rPr lang="en-IN" sz="2400" dirty="0" smtClean="0"/>
              <a:t>; thus have the </a:t>
            </a:r>
            <a:r>
              <a:rPr lang="en-IN" sz="2400" b="1" dirty="0" smtClean="0"/>
              <a:t>broadest time window </a:t>
            </a:r>
            <a:r>
              <a:rPr lang="en-IN" sz="2400" dirty="0" smtClean="0"/>
              <a:t>of antimalarial action.</a:t>
            </a:r>
            <a:endParaRPr lang="en-US" sz="2400" dirty="0" smtClean="0"/>
          </a:p>
          <a:p>
            <a:pPr marL="342900" indent="-342900">
              <a:buFont typeface="Arial" pitchFamily="34" charset="0"/>
              <a:buChar char="•"/>
            </a:pPr>
            <a:endParaRPr lang="en-IN" sz="2400" dirty="0" smtClean="0"/>
          </a:p>
          <a:p>
            <a:pPr marL="342900" indent="-342900">
              <a:buFont typeface="Arial" pitchFamily="34" charset="0"/>
              <a:buChar char="•"/>
            </a:pPr>
            <a:r>
              <a:rPr lang="en-IN" sz="4400" b="1" dirty="0" smtClean="0">
                <a:solidFill>
                  <a:srgbClr val="0000CC"/>
                </a:solidFill>
              </a:rPr>
              <a:t>X</a:t>
            </a:r>
            <a:r>
              <a:rPr lang="en-IN" sz="2400" dirty="0" smtClean="0"/>
              <a:t> kill </a:t>
            </a:r>
            <a:r>
              <a:rPr lang="en-IN" sz="2800" b="1" dirty="0" err="1" smtClean="0"/>
              <a:t>hypnozoites</a:t>
            </a:r>
            <a:r>
              <a:rPr lang="en-IN" sz="2800" b="1" dirty="0" smtClean="0"/>
              <a:t/>
            </a:r>
            <a:br>
              <a:rPr lang="en-IN" sz="2800" b="1" dirty="0" smtClean="0"/>
            </a:br>
            <a:r>
              <a:rPr lang="en-IN" sz="2400" dirty="0" smtClean="0"/>
              <a:t/>
            </a:r>
            <a:br>
              <a:rPr lang="en-IN" sz="2400" dirty="0" smtClean="0"/>
            </a:br>
            <a:r>
              <a:rPr lang="en-IN" sz="2400" dirty="0" smtClean="0"/>
              <a:t>so for </a:t>
            </a:r>
            <a:r>
              <a:rPr lang="en-IN" sz="2400" dirty="0" err="1" smtClean="0"/>
              <a:t>vivax</a:t>
            </a:r>
            <a:r>
              <a:rPr lang="en-IN" sz="2400" dirty="0" smtClean="0"/>
              <a:t> malaria </a:t>
            </a:r>
            <a:r>
              <a:rPr lang="en-IN" sz="2400" b="1" dirty="0" err="1" smtClean="0">
                <a:solidFill>
                  <a:srgbClr val="0000CC"/>
                </a:solidFill>
              </a:rPr>
              <a:t>primaquine</a:t>
            </a:r>
            <a:r>
              <a:rPr lang="en-IN" sz="2400" dirty="0" smtClean="0"/>
              <a:t> is to be added</a:t>
            </a:r>
          </a:p>
          <a:p>
            <a:pPr marL="342900" indent="-342900">
              <a:buFont typeface="Arial" pitchFamily="34" charset="0"/>
              <a:buChar char="•"/>
            </a:pPr>
            <a:endParaRPr lang="en-IN" sz="2400" dirty="0" smtClean="0"/>
          </a:p>
          <a:p>
            <a:pPr marL="342900" indent="-342900">
              <a:buFont typeface="Arial" pitchFamily="34" charset="0"/>
              <a:buChar char="•"/>
            </a:pPr>
            <a:r>
              <a:rPr lang="en-IN" sz="2400" dirty="0" smtClean="0"/>
              <a:t>Lethal to </a:t>
            </a:r>
            <a:r>
              <a:rPr lang="en-IN" sz="2400" b="1" dirty="0" smtClean="0"/>
              <a:t>early</a:t>
            </a:r>
            <a:r>
              <a:rPr lang="en-IN" sz="2400" dirty="0" smtClean="0"/>
              <a:t> stage of malarial </a:t>
            </a:r>
            <a:r>
              <a:rPr lang="en-IN" sz="2800" b="1" dirty="0" smtClean="0"/>
              <a:t>gametes</a:t>
            </a:r>
            <a:endParaRPr lang="en-IN" sz="2400" dirty="0" smtClean="0"/>
          </a:p>
          <a:p>
            <a:pPr marL="342900" indent="-342900">
              <a:buFont typeface="Arial" pitchFamily="34" charset="0"/>
              <a:buChar char="•"/>
            </a:pPr>
            <a:endParaRPr lang="en-US" sz="2400" dirty="0" smtClean="0"/>
          </a:p>
          <a:p>
            <a:pPr marL="342900" indent="-342900">
              <a:buFont typeface="Arial" pitchFamily="34" charset="0"/>
              <a:buChar char="•"/>
            </a:pPr>
            <a:endParaRPr lang="en-US" sz="2400" dirty="0" smtClean="0"/>
          </a:p>
          <a:p>
            <a:pPr marL="342900" indent="-342900">
              <a:buFont typeface="Arial" pitchFamily="34" charset="0"/>
              <a:buChar char="•"/>
            </a:pPr>
            <a:endParaRPr lang="en-IN" sz="2400"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Artemesinin</a:t>
            </a:r>
            <a:endParaRPr lang="en-IN" b="1" dirty="0"/>
          </a:p>
        </p:txBody>
      </p:sp>
      <p:sp>
        <p:nvSpPr>
          <p:cNvPr id="3" name="Content Placeholder 2"/>
          <p:cNvSpPr>
            <a:spLocks noGrp="1"/>
          </p:cNvSpPr>
          <p:nvPr>
            <p:ph idx="1"/>
          </p:nvPr>
        </p:nvSpPr>
        <p:spPr/>
        <p:txBody>
          <a:bodyPr>
            <a:normAutofit fontScale="85000" lnSpcReduction="10000"/>
          </a:bodyPr>
          <a:lstStyle/>
          <a:p>
            <a:r>
              <a:rPr lang="en-US" dirty="0" smtClean="0"/>
              <a:t>Poorly soluble in water &amp; oil</a:t>
            </a:r>
          </a:p>
          <a:p>
            <a:r>
              <a:rPr lang="en-US" dirty="0" smtClean="0"/>
              <a:t>Derivatives </a:t>
            </a:r>
          </a:p>
          <a:p>
            <a:r>
              <a:rPr lang="en-US" b="1" dirty="0" err="1" smtClean="0"/>
              <a:t>Artemether</a:t>
            </a:r>
            <a:r>
              <a:rPr lang="en-US" b="1" dirty="0" smtClean="0"/>
              <a:t>: </a:t>
            </a:r>
            <a:r>
              <a:rPr lang="en-US" dirty="0" smtClean="0"/>
              <a:t>soluble in oil; oral; </a:t>
            </a:r>
            <a:r>
              <a:rPr lang="en-US" dirty="0" err="1" smtClean="0"/>
              <a:t>i.m</a:t>
            </a:r>
            <a:endParaRPr lang="en-US" dirty="0" smtClean="0"/>
          </a:p>
          <a:p>
            <a:r>
              <a:rPr lang="en-US" b="1" dirty="0" smtClean="0"/>
              <a:t>Artesunate: </a:t>
            </a:r>
            <a:r>
              <a:rPr lang="en-US" dirty="0" smtClean="0"/>
              <a:t>water soluble; oral; </a:t>
            </a:r>
            <a:r>
              <a:rPr lang="en-US" dirty="0" err="1" smtClean="0"/>
              <a:t>i.m</a:t>
            </a:r>
            <a:r>
              <a:rPr lang="en-US" dirty="0" smtClean="0"/>
              <a:t> + </a:t>
            </a:r>
            <a:r>
              <a:rPr lang="en-US" dirty="0" err="1" smtClean="0"/>
              <a:t>i.v</a:t>
            </a:r>
            <a:endParaRPr lang="en-US" dirty="0" smtClean="0"/>
          </a:p>
          <a:p>
            <a:r>
              <a:rPr lang="en-US" dirty="0" smtClean="0"/>
              <a:t>Active metabolite generated in the body </a:t>
            </a:r>
            <a:r>
              <a:rPr lang="en-US" b="1" dirty="0" smtClean="0"/>
              <a:t>DHA is also used orally</a:t>
            </a:r>
          </a:p>
          <a:p>
            <a:r>
              <a:rPr lang="en-US" b="1" dirty="0" smtClean="0"/>
              <a:t>Arte-ether </a:t>
            </a:r>
            <a:r>
              <a:rPr lang="en-US" dirty="0" smtClean="0"/>
              <a:t>(</a:t>
            </a:r>
            <a:r>
              <a:rPr lang="en-US" dirty="0" err="1" smtClean="0"/>
              <a:t>injectable</a:t>
            </a:r>
            <a:r>
              <a:rPr lang="en-US" dirty="0" smtClean="0"/>
              <a:t>; </a:t>
            </a:r>
            <a:r>
              <a:rPr lang="en-US" dirty="0" err="1" smtClean="0"/>
              <a:t>i.m</a:t>
            </a:r>
            <a:r>
              <a:rPr lang="en-US" dirty="0" smtClean="0"/>
              <a:t> in oil) was produced in India </a:t>
            </a:r>
          </a:p>
          <a:p>
            <a:r>
              <a:rPr lang="en-US" b="1" dirty="0" err="1" smtClean="0"/>
              <a:t>Arterolane</a:t>
            </a:r>
            <a:r>
              <a:rPr lang="en-US" b="1" dirty="0" smtClean="0"/>
              <a:t> : </a:t>
            </a:r>
            <a:r>
              <a:rPr lang="en-US" dirty="0" smtClean="0"/>
              <a:t>totally synthetic has been developed here</a:t>
            </a:r>
          </a:p>
          <a:p>
            <a:r>
              <a:rPr lang="en-US" b="1" dirty="0" smtClean="0"/>
              <a:t>Collectively k/a </a:t>
            </a:r>
            <a:r>
              <a:rPr lang="en-US" b="1" dirty="0" err="1" smtClean="0">
                <a:solidFill>
                  <a:srgbClr val="FF0000"/>
                </a:solidFill>
              </a:rPr>
              <a:t>Artemesinins</a:t>
            </a:r>
            <a:endParaRPr lang="en-US" b="1" dirty="0" smtClean="0">
              <a:solidFill>
                <a:srgbClr val="FF0000"/>
              </a:solidFill>
            </a:endParaRPr>
          </a:p>
          <a:p>
            <a:endParaRPr lang="en-US" b="1" dirty="0" smtClean="0"/>
          </a:p>
          <a:p>
            <a:endParaRPr lang="en-US" b="1" dirty="0" smtClean="0"/>
          </a:p>
          <a:p>
            <a:endParaRPr lang="en-US" b="1" dirty="0" smtClean="0"/>
          </a:p>
          <a:p>
            <a:endParaRPr lang="en-US" dirty="0" smtClean="0"/>
          </a:p>
          <a:p>
            <a:endParaRPr lang="en-US" dirty="0" smtClean="0"/>
          </a:p>
          <a:p>
            <a:endParaRPr lang="en-IN"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Duration of action: </a:t>
            </a:r>
            <a:r>
              <a:rPr lang="en-US" b="1" dirty="0" smtClean="0"/>
              <a:t>short</a:t>
            </a:r>
          </a:p>
          <a:p>
            <a:r>
              <a:rPr lang="en-US" b="1" dirty="0" smtClean="0"/>
              <a:t>Recrudescence</a:t>
            </a:r>
            <a:r>
              <a:rPr lang="en-US" dirty="0" smtClean="0"/>
              <a:t> rate is high</a:t>
            </a:r>
          </a:p>
          <a:p>
            <a:r>
              <a:rPr lang="en-US" dirty="0" smtClean="0"/>
              <a:t>When used alone in short courses</a:t>
            </a:r>
          </a:p>
          <a:p>
            <a:r>
              <a:rPr lang="en-US" dirty="0" smtClean="0"/>
              <a:t>Used </a:t>
            </a:r>
            <a:r>
              <a:rPr lang="en-US" b="1" dirty="0" smtClean="0"/>
              <a:t>only</a:t>
            </a:r>
            <a:r>
              <a:rPr lang="en-US" dirty="0" smtClean="0"/>
              <a:t> in </a:t>
            </a:r>
            <a:r>
              <a:rPr lang="en-US" b="1" dirty="0" smtClean="0"/>
              <a:t>combination</a:t>
            </a:r>
            <a:endParaRPr lang="en-US" dirty="0" smtClean="0"/>
          </a:p>
          <a:p>
            <a:endParaRPr lang="en-US" dirty="0" smtClean="0"/>
          </a:p>
          <a:p>
            <a:r>
              <a:rPr lang="en-US" sz="4400" b="1" dirty="0" err="1" smtClean="0">
                <a:solidFill>
                  <a:srgbClr val="FF0000"/>
                </a:solidFill>
              </a:rPr>
              <a:t>Artemisinin</a:t>
            </a:r>
            <a:r>
              <a:rPr lang="en-US" sz="4400" b="1" dirty="0" smtClean="0">
                <a:solidFill>
                  <a:srgbClr val="FF0000"/>
                </a:solidFill>
              </a:rPr>
              <a:t> Based Combination Therapy</a:t>
            </a:r>
            <a:endParaRPr lang="en-US" sz="4400"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3600" b="1" dirty="0" err="1" smtClean="0">
                <a:solidFill>
                  <a:srgbClr val="FF0000"/>
                </a:solidFill>
              </a:rPr>
              <a:t>Artemisinin</a:t>
            </a:r>
            <a:r>
              <a:rPr lang="en-US" sz="3600" b="1" dirty="0" smtClean="0">
                <a:solidFill>
                  <a:srgbClr val="FF0000"/>
                </a:solidFill>
              </a:rPr>
              <a:t> </a:t>
            </a:r>
            <a:r>
              <a:rPr lang="en-US" sz="3600" b="1" dirty="0">
                <a:solidFill>
                  <a:srgbClr val="FF0000"/>
                </a:solidFill>
              </a:rPr>
              <a:t>B</a:t>
            </a:r>
            <a:r>
              <a:rPr lang="en-US" sz="3600" b="1" dirty="0" smtClean="0">
                <a:solidFill>
                  <a:srgbClr val="FF0000"/>
                </a:solidFill>
              </a:rPr>
              <a:t>ased </a:t>
            </a:r>
            <a:r>
              <a:rPr lang="en-US" sz="3600" b="1" dirty="0">
                <a:solidFill>
                  <a:srgbClr val="FF0000"/>
                </a:solidFill>
              </a:rPr>
              <a:t>C</a:t>
            </a:r>
            <a:r>
              <a:rPr lang="en-US" sz="3600" b="1" dirty="0" smtClean="0">
                <a:solidFill>
                  <a:srgbClr val="FF0000"/>
                </a:solidFill>
              </a:rPr>
              <a:t>ombination Therapy</a:t>
            </a:r>
            <a:endParaRPr lang="en-US" sz="3600" b="1" dirty="0">
              <a:solidFill>
                <a:srgbClr val="FF0000"/>
              </a:solidFill>
            </a:endParaRPr>
          </a:p>
        </p:txBody>
      </p:sp>
      <p:sp>
        <p:nvSpPr>
          <p:cNvPr id="3" name="Content Placeholder 2"/>
          <p:cNvSpPr>
            <a:spLocks noGrp="1"/>
          </p:cNvSpPr>
          <p:nvPr>
            <p:ph idx="1"/>
          </p:nvPr>
        </p:nvSpPr>
        <p:spPr>
          <a:xfrm>
            <a:off x="457200" y="1143000"/>
            <a:ext cx="8686800" cy="5638800"/>
          </a:xfrm>
        </p:spPr>
        <p:txBody>
          <a:bodyPr>
            <a:normAutofit lnSpcReduction="10000"/>
          </a:bodyPr>
          <a:lstStyle/>
          <a:p>
            <a:r>
              <a:rPr lang="en-US" dirty="0" smtClean="0"/>
              <a:t>Most important consideration ---- </a:t>
            </a:r>
            <a:r>
              <a:rPr lang="en-US" b="1" dirty="0" smtClean="0">
                <a:solidFill>
                  <a:schemeClr val="accent2">
                    <a:lumMod val="75000"/>
                  </a:schemeClr>
                </a:solidFill>
              </a:rPr>
              <a:t>Elimination t</a:t>
            </a:r>
            <a:r>
              <a:rPr lang="en-US" sz="1800" b="1" dirty="0" smtClean="0">
                <a:solidFill>
                  <a:schemeClr val="accent2">
                    <a:lumMod val="75000"/>
                  </a:schemeClr>
                </a:solidFill>
              </a:rPr>
              <a:t>1/2</a:t>
            </a:r>
            <a:endParaRPr lang="en-US" b="1" dirty="0" smtClean="0">
              <a:solidFill>
                <a:schemeClr val="accent2">
                  <a:lumMod val="75000"/>
                </a:schemeClr>
              </a:solidFill>
            </a:endParaRPr>
          </a:p>
          <a:p>
            <a:r>
              <a:rPr lang="en-US" dirty="0" smtClean="0"/>
              <a:t>Effective concentrations in blood must be maintained for at least 3-4 asexual cycles of the parasite, i.e. 6-8 days, to exhaust the parasite burden.</a:t>
            </a:r>
          </a:p>
          <a:p>
            <a:r>
              <a:rPr lang="en-US" dirty="0" smtClean="0"/>
              <a:t>Therefore, </a:t>
            </a:r>
            <a:r>
              <a:rPr lang="en-US" b="1" dirty="0" smtClean="0">
                <a:solidFill>
                  <a:schemeClr val="accent2">
                    <a:lumMod val="75000"/>
                  </a:schemeClr>
                </a:solidFill>
              </a:rPr>
              <a:t>short t</a:t>
            </a:r>
            <a:r>
              <a:rPr lang="en-US" sz="1600" b="1" dirty="0" smtClean="0">
                <a:solidFill>
                  <a:schemeClr val="accent2">
                    <a:lumMod val="75000"/>
                  </a:schemeClr>
                </a:solidFill>
              </a:rPr>
              <a:t>1/2 </a:t>
            </a:r>
            <a:r>
              <a:rPr lang="en-US" b="1" dirty="0" smtClean="0">
                <a:solidFill>
                  <a:schemeClr val="accent2">
                    <a:lumMod val="75000"/>
                  </a:schemeClr>
                </a:solidFill>
              </a:rPr>
              <a:t>drugs </a:t>
            </a:r>
            <a:r>
              <a:rPr lang="en-US" dirty="0" smtClean="0"/>
              <a:t>given for </a:t>
            </a:r>
            <a:r>
              <a:rPr lang="en-US" b="1" dirty="0" smtClean="0">
                <a:solidFill>
                  <a:schemeClr val="accent2">
                    <a:lumMod val="75000"/>
                  </a:schemeClr>
                </a:solidFill>
              </a:rPr>
              <a:t>7 days</a:t>
            </a:r>
          </a:p>
          <a:p>
            <a:pPr marL="0" indent="0">
              <a:buNone/>
            </a:pPr>
            <a:r>
              <a:rPr lang="en-US" sz="1600" dirty="0"/>
              <a:t> </a:t>
            </a:r>
            <a:r>
              <a:rPr lang="en-US" sz="1600" dirty="0" smtClean="0"/>
              <a:t>                                             </a:t>
            </a:r>
            <a:r>
              <a:rPr lang="en-US" b="1" dirty="0" smtClean="0">
                <a:solidFill>
                  <a:schemeClr val="accent2">
                    <a:lumMod val="75000"/>
                  </a:schemeClr>
                </a:solidFill>
              </a:rPr>
              <a:t>longer acting drugs</a:t>
            </a:r>
            <a:r>
              <a:rPr lang="en-US" dirty="0" smtClean="0"/>
              <a:t> given for </a:t>
            </a:r>
            <a:r>
              <a:rPr lang="en-US" b="1" dirty="0" smtClean="0">
                <a:solidFill>
                  <a:schemeClr val="accent2">
                    <a:lumMod val="75000"/>
                  </a:schemeClr>
                </a:solidFill>
              </a:rPr>
              <a:t>1-3 days</a:t>
            </a:r>
            <a:r>
              <a:rPr lang="en-US" sz="1600" dirty="0" smtClean="0"/>
              <a:t> </a:t>
            </a:r>
          </a:p>
          <a:p>
            <a:r>
              <a:rPr lang="en-US" dirty="0" smtClean="0"/>
              <a:t>Risk of de facto </a:t>
            </a:r>
            <a:r>
              <a:rPr lang="en-US" dirty="0" err="1" smtClean="0"/>
              <a:t>monotherapy</a:t>
            </a:r>
            <a:r>
              <a:rPr lang="en-US" dirty="0" smtClean="0"/>
              <a:t> --- Therefore choose a short t</a:t>
            </a:r>
            <a:r>
              <a:rPr lang="en-US" sz="1700" dirty="0" smtClean="0"/>
              <a:t>1/2</a:t>
            </a:r>
            <a:r>
              <a:rPr lang="en-US" dirty="0" smtClean="0"/>
              <a:t> drug that reduces the parasite load rapidly and drastically such as </a:t>
            </a:r>
            <a:r>
              <a:rPr lang="en-US" dirty="0" err="1" smtClean="0"/>
              <a:t>artemisinin</a:t>
            </a:r>
            <a:r>
              <a:rPr lang="en-US" dirty="0" smtClean="0"/>
              <a:t> compounds.</a:t>
            </a:r>
            <a:endParaRPr lang="en-US" sz="1800" dirty="0"/>
          </a:p>
        </p:txBody>
      </p:sp>
    </p:spTree>
    <p:extLst>
      <p:ext uri="{BB962C8B-B14F-4D97-AF65-F5344CB8AC3E}">
        <p14:creationId xmlns="" xmlns:p14="http://schemas.microsoft.com/office/powerpoint/2010/main" val="2638845398"/>
      </p:ext>
    </p:extLst>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solidFill>
                  <a:srgbClr val="0000CC"/>
                </a:solidFill>
              </a:rPr>
              <a:t>Artesunate-sulfadoxine</a:t>
            </a:r>
            <a:r>
              <a:rPr lang="en-US" sz="3600" b="1" dirty="0" smtClean="0">
                <a:solidFill>
                  <a:srgbClr val="0000CC"/>
                </a:solidFill>
              </a:rPr>
              <a:t> + </a:t>
            </a:r>
            <a:r>
              <a:rPr lang="en-US" sz="3600" b="1" dirty="0" err="1" smtClean="0">
                <a:solidFill>
                  <a:srgbClr val="0000CC"/>
                </a:solidFill>
              </a:rPr>
              <a:t>Pyrimethamine</a:t>
            </a:r>
            <a:endParaRPr lang="en-US" sz="3600" b="1" dirty="0">
              <a:solidFill>
                <a:srgbClr val="0000CC"/>
              </a:solidFill>
            </a:endParaRPr>
          </a:p>
        </p:txBody>
      </p:sp>
      <p:sp>
        <p:nvSpPr>
          <p:cNvPr id="3" name="Content Placeholder 2"/>
          <p:cNvSpPr>
            <a:spLocks noGrp="1"/>
          </p:cNvSpPr>
          <p:nvPr>
            <p:ph idx="1"/>
          </p:nvPr>
        </p:nvSpPr>
        <p:spPr/>
        <p:txBody>
          <a:bodyPr/>
          <a:lstStyle/>
          <a:p>
            <a:r>
              <a:rPr lang="en-US" dirty="0" smtClean="0"/>
              <a:t>First line drug for uncomplicated falciparum malaria.</a:t>
            </a:r>
          </a:p>
          <a:p>
            <a:endParaRPr lang="en-US" dirty="0" smtClean="0"/>
          </a:p>
        </p:txBody>
      </p:sp>
    </p:spTree>
    <p:extLst>
      <p:ext uri="{BB962C8B-B14F-4D97-AF65-F5344CB8AC3E}">
        <p14:creationId xmlns="" xmlns:p14="http://schemas.microsoft.com/office/powerpoint/2010/main" val="269208925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00CC"/>
                </a:solidFill>
              </a:rPr>
              <a:t>Artesunate-mefloquine</a:t>
            </a:r>
            <a:endParaRPr lang="en-US" b="1" dirty="0">
              <a:solidFill>
                <a:srgbClr val="0000CC"/>
              </a:solidFill>
            </a:endParaRPr>
          </a:p>
        </p:txBody>
      </p:sp>
      <p:sp>
        <p:nvSpPr>
          <p:cNvPr id="3" name="Content Placeholder 2"/>
          <p:cNvSpPr>
            <a:spLocks noGrp="1"/>
          </p:cNvSpPr>
          <p:nvPr>
            <p:ph idx="1"/>
          </p:nvPr>
        </p:nvSpPr>
        <p:spPr/>
        <p:txBody>
          <a:bodyPr/>
          <a:lstStyle/>
          <a:p>
            <a:r>
              <a:rPr lang="en-US" b="1" dirty="0" smtClean="0"/>
              <a:t>Highly effective </a:t>
            </a:r>
            <a:r>
              <a:rPr lang="en-US" dirty="0" smtClean="0"/>
              <a:t>and well tolerated in uncomplicated falciparum malaria</a:t>
            </a:r>
            <a:endParaRPr lang="en-US" dirty="0"/>
          </a:p>
        </p:txBody>
      </p:sp>
    </p:spTree>
    <p:extLst>
      <p:ext uri="{BB962C8B-B14F-4D97-AF65-F5344CB8AC3E}">
        <p14:creationId xmlns="" xmlns:p14="http://schemas.microsoft.com/office/powerpoint/2010/main" val="238416335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err="1" smtClean="0">
                <a:solidFill>
                  <a:srgbClr val="0000CC"/>
                </a:solidFill>
              </a:rPr>
              <a:t>Artemether-lumefantrine</a:t>
            </a:r>
            <a:endParaRPr lang="en-US" b="1" dirty="0">
              <a:solidFill>
                <a:srgbClr val="0000CC"/>
              </a:solidFill>
            </a:endParaRPr>
          </a:p>
        </p:txBody>
      </p:sp>
      <p:sp>
        <p:nvSpPr>
          <p:cNvPr id="3" name="Content Placeholder 2"/>
          <p:cNvSpPr>
            <a:spLocks noGrp="1"/>
          </p:cNvSpPr>
          <p:nvPr>
            <p:ph idx="1"/>
          </p:nvPr>
        </p:nvSpPr>
        <p:spPr>
          <a:xfrm>
            <a:off x="457200" y="990600"/>
            <a:ext cx="8686800" cy="6019800"/>
          </a:xfrm>
        </p:spPr>
        <p:txBody>
          <a:bodyPr>
            <a:normAutofit/>
          </a:bodyPr>
          <a:lstStyle/>
          <a:p>
            <a:pPr>
              <a:buFont typeface="Wingdings" pitchFamily="2" charset="2"/>
              <a:buChar char="ü"/>
            </a:pPr>
            <a:r>
              <a:rPr lang="en-US" dirty="0" smtClean="0"/>
              <a:t>   Both protect each other from </a:t>
            </a:r>
            <a:r>
              <a:rPr lang="en-US" dirty="0" err="1" smtClean="0"/>
              <a:t>plasmodial</a:t>
            </a:r>
            <a:r>
              <a:rPr lang="en-US" dirty="0" smtClean="0"/>
              <a:t>  </a:t>
            </a:r>
          </a:p>
          <a:p>
            <a:pPr marL="0" indent="0">
              <a:buNone/>
            </a:pPr>
            <a:r>
              <a:rPr lang="en-US" dirty="0" smtClean="0"/>
              <a:t>       resistance</a:t>
            </a:r>
          </a:p>
          <a:p>
            <a:pPr>
              <a:buFont typeface="Wingdings" pitchFamily="2" charset="2"/>
              <a:buChar char="ü"/>
            </a:pPr>
            <a:r>
              <a:rPr lang="en-US" dirty="0"/>
              <a:t> </a:t>
            </a:r>
            <a:r>
              <a:rPr lang="en-US" dirty="0" smtClean="0"/>
              <a:t>  High clinical efficacy</a:t>
            </a:r>
          </a:p>
          <a:p>
            <a:pPr>
              <a:buFont typeface="Wingdings" pitchFamily="2" charset="2"/>
              <a:buChar char="ü"/>
            </a:pPr>
            <a:r>
              <a:rPr lang="en-US" dirty="0" smtClean="0"/>
              <a:t>   Active even in </a:t>
            </a:r>
            <a:r>
              <a:rPr lang="en-US" b="1" dirty="0" smtClean="0"/>
              <a:t>multidrug</a:t>
            </a:r>
            <a:r>
              <a:rPr lang="en-US" dirty="0" smtClean="0"/>
              <a:t> </a:t>
            </a:r>
            <a:r>
              <a:rPr lang="en-US" b="1" dirty="0" smtClean="0"/>
              <a:t>resistant</a:t>
            </a:r>
            <a:r>
              <a:rPr lang="en-US" dirty="0" smtClean="0"/>
              <a:t> Plasmodium   </a:t>
            </a:r>
          </a:p>
          <a:p>
            <a:pPr marL="0" indent="0">
              <a:buNone/>
            </a:pPr>
            <a:r>
              <a:rPr lang="en-US" dirty="0" smtClean="0"/>
              <a:t>       falciparum areas</a:t>
            </a:r>
          </a:p>
          <a:p>
            <a:pPr>
              <a:buFont typeface="Wingdings" pitchFamily="2" charset="2"/>
              <a:buChar char="ü"/>
            </a:pPr>
            <a:r>
              <a:rPr lang="en-US" dirty="0"/>
              <a:t> </a:t>
            </a:r>
            <a:r>
              <a:rPr lang="en-US" dirty="0" smtClean="0"/>
              <a:t>  </a:t>
            </a:r>
            <a:r>
              <a:rPr lang="en-US" dirty="0" err="1" smtClean="0"/>
              <a:t>Artemether</a:t>
            </a:r>
            <a:r>
              <a:rPr lang="en-US" dirty="0" smtClean="0"/>
              <a:t> – Quickly reduces parasite biomass </a:t>
            </a:r>
          </a:p>
          <a:p>
            <a:pPr marL="0" indent="0">
              <a:buNone/>
            </a:pPr>
            <a:r>
              <a:rPr lang="en-US" dirty="0"/>
              <a:t> </a:t>
            </a:r>
            <a:r>
              <a:rPr lang="en-US" dirty="0" smtClean="0"/>
              <a:t>                                and resolves symptoms</a:t>
            </a:r>
          </a:p>
          <a:p>
            <a:pPr marL="0" indent="0">
              <a:buNone/>
            </a:pPr>
            <a:r>
              <a:rPr lang="en-US" dirty="0"/>
              <a:t> </a:t>
            </a:r>
            <a:r>
              <a:rPr lang="en-US" dirty="0" smtClean="0"/>
              <a:t>      </a:t>
            </a:r>
            <a:r>
              <a:rPr lang="en-US" dirty="0" err="1" smtClean="0"/>
              <a:t>Lumefantrine</a:t>
            </a:r>
            <a:r>
              <a:rPr lang="en-US" dirty="0" smtClean="0"/>
              <a:t> – Prevents recrudescence </a:t>
            </a:r>
          </a:p>
          <a:p>
            <a:pPr>
              <a:buFont typeface="Wingdings" pitchFamily="2" charset="2"/>
              <a:buChar char="ü"/>
            </a:pPr>
            <a:r>
              <a:rPr lang="en-US" dirty="0"/>
              <a:t> </a:t>
            </a:r>
            <a:r>
              <a:rPr lang="en-US" dirty="0" smtClean="0"/>
              <a:t>   Gametocyte population is checked </a:t>
            </a:r>
            <a:endParaRPr lang="en-US" dirty="0"/>
          </a:p>
        </p:txBody>
      </p:sp>
    </p:spTree>
    <p:extLst>
      <p:ext uri="{BB962C8B-B14F-4D97-AF65-F5344CB8AC3E}">
        <p14:creationId xmlns="" xmlns:p14="http://schemas.microsoft.com/office/powerpoint/2010/main" val="65786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81000" y="381000"/>
            <a:ext cx="8305800" cy="1143000"/>
          </a:xfrm>
        </p:spPr>
        <p:txBody>
          <a:bodyPr/>
          <a:lstStyle/>
          <a:p>
            <a:r>
              <a:rPr lang="en-US"/>
              <a:t>Malaria Transmission Cycle</a:t>
            </a:r>
          </a:p>
        </p:txBody>
      </p:sp>
      <p:sp>
        <p:nvSpPr>
          <p:cNvPr id="50179" name="Freeform 3"/>
          <p:cNvSpPr>
            <a:spLocks/>
          </p:cNvSpPr>
          <p:nvPr/>
        </p:nvSpPr>
        <p:spPr bwMode="auto">
          <a:xfrm>
            <a:off x="1092200" y="2771775"/>
            <a:ext cx="2432050" cy="2603500"/>
          </a:xfrm>
          <a:custGeom>
            <a:avLst/>
            <a:gdLst/>
            <a:ahLst/>
            <a:cxnLst>
              <a:cxn ang="0">
                <a:pos x="868" y="3"/>
              </a:cxn>
              <a:cxn ang="0">
                <a:pos x="986" y="23"/>
              </a:cxn>
              <a:cxn ang="0">
                <a:pos x="1094" y="60"/>
              </a:cxn>
              <a:cxn ang="0">
                <a:pos x="1197" y="111"/>
              </a:cxn>
              <a:cxn ang="0">
                <a:pos x="1290" y="176"/>
              </a:cxn>
              <a:cxn ang="0">
                <a:pos x="1372" y="252"/>
              </a:cxn>
              <a:cxn ang="0">
                <a:pos x="1442" y="339"/>
              </a:cxn>
              <a:cxn ang="0">
                <a:pos x="1499" y="437"/>
              </a:cxn>
              <a:cxn ang="0">
                <a:pos x="1542" y="541"/>
              </a:cxn>
              <a:cxn ang="0">
                <a:pos x="1569" y="653"/>
              </a:cxn>
              <a:cxn ang="0">
                <a:pos x="1578" y="769"/>
              </a:cxn>
              <a:cxn ang="0">
                <a:pos x="1569" y="886"/>
              </a:cxn>
              <a:cxn ang="0">
                <a:pos x="1542" y="998"/>
              </a:cxn>
              <a:cxn ang="0">
                <a:pos x="1499" y="1102"/>
              </a:cxn>
              <a:cxn ang="0">
                <a:pos x="1442" y="1200"/>
              </a:cxn>
              <a:cxn ang="0">
                <a:pos x="1372" y="1287"/>
              </a:cxn>
              <a:cxn ang="0">
                <a:pos x="1290" y="1363"/>
              </a:cxn>
              <a:cxn ang="0">
                <a:pos x="1197" y="1427"/>
              </a:cxn>
              <a:cxn ang="0">
                <a:pos x="1094" y="1479"/>
              </a:cxn>
              <a:cxn ang="0">
                <a:pos x="986" y="1515"/>
              </a:cxn>
              <a:cxn ang="0">
                <a:pos x="868" y="1535"/>
              </a:cxn>
              <a:cxn ang="0">
                <a:pos x="748" y="1538"/>
              </a:cxn>
              <a:cxn ang="0">
                <a:pos x="630" y="1523"/>
              </a:cxn>
              <a:cxn ang="0">
                <a:pos x="518" y="1493"/>
              </a:cxn>
              <a:cxn ang="0">
                <a:pos x="413" y="1446"/>
              </a:cxn>
              <a:cxn ang="0">
                <a:pos x="316" y="1386"/>
              </a:cxn>
              <a:cxn ang="0">
                <a:pos x="232" y="1313"/>
              </a:cxn>
              <a:cxn ang="0">
                <a:pos x="157" y="1230"/>
              </a:cxn>
              <a:cxn ang="0">
                <a:pos x="94" y="1135"/>
              </a:cxn>
              <a:cxn ang="0">
                <a:pos x="47" y="1034"/>
              </a:cxn>
              <a:cxn ang="0">
                <a:pos x="16" y="925"/>
              </a:cxn>
              <a:cxn ang="0">
                <a:pos x="0" y="809"/>
              </a:cxn>
              <a:cxn ang="0">
                <a:pos x="4" y="691"/>
              </a:cxn>
              <a:cxn ang="0">
                <a:pos x="24" y="577"/>
              </a:cxn>
              <a:cxn ang="0">
                <a:pos x="61" y="471"/>
              </a:cxn>
              <a:cxn ang="0">
                <a:pos x="114" y="371"/>
              </a:cxn>
              <a:cxn ang="0">
                <a:pos x="180" y="280"/>
              </a:cxn>
              <a:cxn ang="0">
                <a:pos x="258" y="201"/>
              </a:cxn>
              <a:cxn ang="0">
                <a:pos x="348" y="131"/>
              </a:cxn>
              <a:cxn ang="0">
                <a:pos x="447" y="75"/>
              </a:cxn>
              <a:cxn ang="0">
                <a:pos x="555" y="33"/>
              </a:cxn>
              <a:cxn ang="0">
                <a:pos x="668" y="9"/>
              </a:cxn>
              <a:cxn ang="0">
                <a:pos x="789" y="0"/>
              </a:cxn>
            </a:cxnLst>
            <a:rect l="0" t="0" r="r" b="b"/>
            <a:pathLst>
              <a:path w="1579" h="1540">
                <a:moveTo>
                  <a:pt x="789" y="0"/>
                </a:moveTo>
                <a:lnTo>
                  <a:pt x="829" y="0"/>
                </a:lnTo>
                <a:lnTo>
                  <a:pt x="868" y="3"/>
                </a:lnTo>
                <a:lnTo>
                  <a:pt x="908" y="9"/>
                </a:lnTo>
                <a:lnTo>
                  <a:pt x="946" y="15"/>
                </a:lnTo>
                <a:lnTo>
                  <a:pt x="986" y="23"/>
                </a:lnTo>
                <a:lnTo>
                  <a:pt x="1023" y="33"/>
                </a:lnTo>
                <a:lnTo>
                  <a:pt x="1059" y="47"/>
                </a:lnTo>
                <a:lnTo>
                  <a:pt x="1094" y="60"/>
                </a:lnTo>
                <a:lnTo>
                  <a:pt x="1130" y="75"/>
                </a:lnTo>
                <a:lnTo>
                  <a:pt x="1164" y="92"/>
                </a:lnTo>
                <a:lnTo>
                  <a:pt x="1197" y="111"/>
                </a:lnTo>
                <a:lnTo>
                  <a:pt x="1228" y="131"/>
                </a:lnTo>
                <a:lnTo>
                  <a:pt x="1260" y="153"/>
                </a:lnTo>
                <a:lnTo>
                  <a:pt x="1290" y="176"/>
                </a:lnTo>
                <a:lnTo>
                  <a:pt x="1318" y="201"/>
                </a:lnTo>
                <a:lnTo>
                  <a:pt x="1346" y="226"/>
                </a:lnTo>
                <a:lnTo>
                  <a:pt x="1372" y="252"/>
                </a:lnTo>
                <a:lnTo>
                  <a:pt x="1396" y="280"/>
                </a:lnTo>
                <a:lnTo>
                  <a:pt x="1420" y="309"/>
                </a:lnTo>
                <a:lnTo>
                  <a:pt x="1442" y="339"/>
                </a:lnTo>
                <a:lnTo>
                  <a:pt x="1462" y="371"/>
                </a:lnTo>
                <a:lnTo>
                  <a:pt x="1482" y="403"/>
                </a:lnTo>
                <a:lnTo>
                  <a:pt x="1499" y="437"/>
                </a:lnTo>
                <a:lnTo>
                  <a:pt x="1515" y="471"/>
                </a:lnTo>
                <a:lnTo>
                  <a:pt x="1529" y="505"/>
                </a:lnTo>
                <a:lnTo>
                  <a:pt x="1542" y="541"/>
                </a:lnTo>
                <a:lnTo>
                  <a:pt x="1553" y="577"/>
                </a:lnTo>
                <a:lnTo>
                  <a:pt x="1562" y="614"/>
                </a:lnTo>
                <a:lnTo>
                  <a:pt x="1569" y="653"/>
                </a:lnTo>
                <a:lnTo>
                  <a:pt x="1574" y="691"/>
                </a:lnTo>
                <a:lnTo>
                  <a:pt x="1577" y="731"/>
                </a:lnTo>
                <a:lnTo>
                  <a:pt x="1578" y="769"/>
                </a:lnTo>
                <a:lnTo>
                  <a:pt x="1577" y="809"/>
                </a:lnTo>
                <a:lnTo>
                  <a:pt x="1574" y="848"/>
                </a:lnTo>
                <a:lnTo>
                  <a:pt x="1569" y="886"/>
                </a:lnTo>
                <a:lnTo>
                  <a:pt x="1562" y="925"/>
                </a:lnTo>
                <a:lnTo>
                  <a:pt x="1553" y="962"/>
                </a:lnTo>
                <a:lnTo>
                  <a:pt x="1542" y="998"/>
                </a:lnTo>
                <a:lnTo>
                  <a:pt x="1529" y="1034"/>
                </a:lnTo>
                <a:lnTo>
                  <a:pt x="1515" y="1068"/>
                </a:lnTo>
                <a:lnTo>
                  <a:pt x="1499" y="1102"/>
                </a:lnTo>
                <a:lnTo>
                  <a:pt x="1482" y="1135"/>
                </a:lnTo>
                <a:lnTo>
                  <a:pt x="1462" y="1169"/>
                </a:lnTo>
                <a:lnTo>
                  <a:pt x="1442" y="1200"/>
                </a:lnTo>
                <a:lnTo>
                  <a:pt x="1420" y="1230"/>
                </a:lnTo>
                <a:lnTo>
                  <a:pt x="1396" y="1258"/>
                </a:lnTo>
                <a:lnTo>
                  <a:pt x="1372" y="1287"/>
                </a:lnTo>
                <a:lnTo>
                  <a:pt x="1346" y="1313"/>
                </a:lnTo>
                <a:lnTo>
                  <a:pt x="1318" y="1339"/>
                </a:lnTo>
                <a:lnTo>
                  <a:pt x="1290" y="1363"/>
                </a:lnTo>
                <a:lnTo>
                  <a:pt x="1260" y="1386"/>
                </a:lnTo>
                <a:lnTo>
                  <a:pt x="1228" y="1407"/>
                </a:lnTo>
                <a:lnTo>
                  <a:pt x="1197" y="1427"/>
                </a:lnTo>
                <a:lnTo>
                  <a:pt x="1164" y="1446"/>
                </a:lnTo>
                <a:lnTo>
                  <a:pt x="1130" y="1464"/>
                </a:lnTo>
                <a:lnTo>
                  <a:pt x="1094" y="1479"/>
                </a:lnTo>
                <a:lnTo>
                  <a:pt x="1059" y="1493"/>
                </a:lnTo>
                <a:lnTo>
                  <a:pt x="1023" y="1504"/>
                </a:lnTo>
                <a:lnTo>
                  <a:pt x="986" y="1515"/>
                </a:lnTo>
                <a:lnTo>
                  <a:pt x="946" y="1523"/>
                </a:lnTo>
                <a:lnTo>
                  <a:pt x="908" y="1530"/>
                </a:lnTo>
                <a:lnTo>
                  <a:pt x="868" y="1535"/>
                </a:lnTo>
                <a:lnTo>
                  <a:pt x="829" y="1538"/>
                </a:lnTo>
                <a:lnTo>
                  <a:pt x="789" y="1539"/>
                </a:lnTo>
                <a:lnTo>
                  <a:pt x="748" y="1538"/>
                </a:lnTo>
                <a:lnTo>
                  <a:pt x="708" y="1535"/>
                </a:lnTo>
                <a:lnTo>
                  <a:pt x="668" y="1530"/>
                </a:lnTo>
                <a:lnTo>
                  <a:pt x="630" y="1523"/>
                </a:lnTo>
                <a:lnTo>
                  <a:pt x="592" y="1515"/>
                </a:lnTo>
                <a:lnTo>
                  <a:pt x="555" y="1504"/>
                </a:lnTo>
                <a:lnTo>
                  <a:pt x="518" y="1493"/>
                </a:lnTo>
                <a:lnTo>
                  <a:pt x="482" y="1479"/>
                </a:lnTo>
                <a:lnTo>
                  <a:pt x="447" y="1464"/>
                </a:lnTo>
                <a:lnTo>
                  <a:pt x="413" y="1446"/>
                </a:lnTo>
                <a:lnTo>
                  <a:pt x="379" y="1427"/>
                </a:lnTo>
                <a:lnTo>
                  <a:pt x="348" y="1407"/>
                </a:lnTo>
                <a:lnTo>
                  <a:pt x="316" y="1386"/>
                </a:lnTo>
                <a:lnTo>
                  <a:pt x="288" y="1363"/>
                </a:lnTo>
                <a:lnTo>
                  <a:pt x="258" y="1339"/>
                </a:lnTo>
                <a:lnTo>
                  <a:pt x="232" y="1313"/>
                </a:lnTo>
                <a:lnTo>
                  <a:pt x="205" y="1287"/>
                </a:lnTo>
                <a:lnTo>
                  <a:pt x="180" y="1258"/>
                </a:lnTo>
                <a:lnTo>
                  <a:pt x="157" y="1230"/>
                </a:lnTo>
                <a:lnTo>
                  <a:pt x="135" y="1200"/>
                </a:lnTo>
                <a:lnTo>
                  <a:pt x="114" y="1169"/>
                </a:lnTo>
                <a:lnTo>
                  <a:pt x="94" y="1135"/>
                </a:lnTo>
                <a:lnTo>
                  <a:pt x="77" y="1102"/>
                </a:lnTo>
                <a:lnTo>
                  <a:pt x="61" y="1068"/>
                </a:lnTo>
                <a:lnTo>
                  <a:pt x="47" y="1034"/>
                </a:lnTo>
                <a:lnTo>
                  <a:pt x="35" y="998"/>
                </a:lnTo>
                <a:lnTo>
                  <a:pt x="24" y="962"/>
                </a:lnTo>
                <a:lnTo>
                  <a:pt x="16" y="925"/>
                </a:lnTo>
                <a:lnTo>
                  <a:pt x="9" y="886"/>
                </a:lnTo>
                <a:lnTo>
                  <a:pt x="4" y="848"/>
                </a:lnTo>
                <a:lnTo>
                  <a:pt x="0" y="809"/>
                </a:lnTo>
                <a:lnTo>
                  <a:pt x="0" y="769"/>
                </a:lnTo>
                <a:lnTo>
                  <a:pt x="0" y="731"/>
                </a:lnTo>
                <a:lnTo>
                  <a:pt x="4" y="691"/>
                </a:lnTo>
                <a:lnTo>
                  <a:pt x="9" y="653"/>
                </a:lnTo>
                <a:lnTo>
                  <a:pt x="16" y="614"/>
                </a:lnTo>
                <a:lnTo>
                  <a:pt x="24" y="577"/>
                </a:lnTo>
                <a:lnTo>
                  <a:pt x="35" y="541"/>
                </a:lnTo>
                <a:lnTo>
                  <a:pt x="47" y="505"/>
                </a:lnTo>
                <a:lnTo>
                  <a:pt x="61" y="471"/>
                </a:lnTo>
                <a:lnTo>
                  <a:pt x="77" y="437"/>
                </a:lnTo>
                <a:lnTo>
                  <a:pt x="94" y="403"/>
                </a:lnTo>
                <a:lnTo>
                  <a:pt x="114" y="371"/>
                </a:lnTo>
                <a:lnTo>
                  <a:pt x="135" y="339"/>
                </a:lnTo>
                <a:lnTo>
                  <a:pt x="157" y="309"/>
                </a:lnTo>
                <a:lnTo>
                  <a:pt x="180" y="280"/>
                </a:lnTo>
                <a:lnTo>
                  <a:pt x="205" y="252"/>
                </a:lnTo>
                <a:lnTo>
                  <a:pt x="232" y="226"/>
                </a:lnTo>
                <a:lnTo>
                  <a:pt x="258" y="201"/>
                </a:lnTo>
                <a:lnTo>
                  <a:pt x="288" y="176"/>
                </a:lnTo>
                <a:lnTo>
                  <a:pt x="316" y="153"/>
                </a:lnTo>
                <a:lnTo>
                  <a:pt x="348" y="131"/>
                </a:lnTo>
                <a:lnTo>
                  <a:pt x="379" y="111"/>
                </a:lnTo>
                <a:lnTo>
                  <a:pt x="413" y="92"/>
                </a:lnTo>
                <a:lnTo>
                  <a:pt x="447" y="75"/>
                </a:lnTo>
                <a:lnTo>
                  <a:pt x="482" y="60"/>
                </a:lnTo>
                <a:lnTo>
                  <a:pt x="518" y="47"/>
                </a:lnTo>
                <a:lnTo>
                  <a:pt x="555" y="33"/>
                </a:lnTo>
                <a:lnTo>
                  <a:pt x="592" y="23"/>
                </a:lnTo>
                <a:lnTo>
                  <a:pt x="630" y="15"/>
                </a:lnTo>
                <a:lnTo>
                  <a:pt x="668" y="9"/>
                </a:lnTo>
                <a:lnTo>
                  <a:pt x="708" y="3"/>
                </a:lnTo>
                <a:lnTo>
                  <a:pt x="748" y="0"/>
                </a:lnTo>
                <a:lnTo>
                  <a:pt x="789" y="0"/>
                </a:lnTo>
                <a:lnTo>
                  <a:pt x="789" y="0"/>
                </a:lnTo>
              </a:path>
            </a:pathLst>
          </a:custGeom>
          <a:solidFill>
            <a:srgbClr val="00A000"/>
          </a:solidFill>
          <a:ln w="9525">
            <a:noFill/>
            <a:round/>
            <a:headEnd type="none" w="med" len="med"/>
            <a:tailEnd type="none" w="med" len="med"/>
          </a:ln>
          <a:effectLst/>
        </p:spPr>
        <p:txBody>
          <a:bodyPr/>
          <a:lstStyle/>
          <a:p>
            <a:endParaRPr lang="en-IN"/>
          </a:p>
        </p:txBody>
      </p:sp>
      <p:sp>
        <p:nvSpPr>
          <p:cNvPr id="50180" name="Freeform 4"/>
          <p:cNvSpPr>
            <a:spLocks/>
          </p:cNvSpPr>
          <p:nvPr/>
        </p:nvSpPr>
        <p:spPr bwMode="auto">
          <a:xfrm>
            <a:off x="1092200" y="2771775"/>
            <a:ext cx="2432050" cy="2603500"/>
          </a:xfrm>
          <a:custGeom>
            <a:avLst/>
            <a:gdLst/>
            <a:ahLst/>
            <a:cxnLst>
              <a:cxn ang="0">
                <a:pos x="829" y="0"/>
              </a:cxn>
              <a:cxn ang="0">
                <a:pos x="946" y="15"/>
              </a:cxn>
              <a:cxn ang="0">
                <a:pos x="1059" y="47"/>
              </a:cxn>
              <a:cxn ang="0">
                <a:pos x="1164" y="92"/>
              </a:cxn>
              <a:cxn ang="0">
                <a:pos x="1260" y="153"/>
              </a:cxn>
              <a:cxn ang="0">
                <a:pos x="1346" y="226"/>
              </a:cxn>
              <a:cxn ang="0">
                <a:pos x="1420" y="309"/>
              </a:cxn>
              <a:cxn ang="0">
                <a:pos x="1482" y="403"/>
              </a:cxn>
              <a:cxn ang="0">
                <a:pos x="1529" y="505"/>
              </a:cxn>
              <a:cxn ang="0">
                <a:pos x="1562" y="614"/>
              </a:cxn>
              <a:cxn ang="0">
                <a:pos x="1577" y="731"/>
              </a:cxn>
              <a:cxn ang="0">
                <a:pos x="1577" y="809"/>
              </a:cxn>
              <a:cxn ang="0">
                <a:pos x="1562" y="925"/>
              </a:cxn>
              <a:cxn ang="0">
                <a:pos x="1529" y="1034"/>
              </a:cxn>
              <a:cxn ang="0">
                <a:pos x="1482" y="1135"/>
              </a:cxn>
              <a:cxn ang="0">
                <a:pos x="1420" y="1230"/>
              </a:cxn>
              <a:cxn ang="0">
                <a:pos x="1346" y="1313"/>
              </a:cxn>
              <a:cxn ang="0">
                <a:pos x="1260" y="1386"/>
              </a:cxn>
              <a:cxn ang="0">
                <a:pos x="1164" y="1446"/>
              </a:cxn>
              <a:cxn ang="0">
                <a:pos x="1059" y="1493"/>
              </a:cxn>
              <a:cxn ang="0">
                <a:pos x="946" y="1523"/>
              </a:cxn>
              <a:cxn ang="0">
                <a:pos x="829" y="1538"/>
              </a:cxn>
              <a:cxn ang="0">
                <a:pos x="748" y="1538"/>
              </a:cxn>
              <a:cxn ang="0">
                <a:pos x="630" y="1523"/>
              </a:cxn>
              <a:cxn ang="0">
                <a:pos x="518" y="1493"/>
              </a:cxn>
              <a:cxn ang="0">
                <a:pos x="413" y="1446"/>
              </a:cxn>
              <a:cxn ang="0">
                <a:pos x="316" y="1386"/>
              </a:cxn>
              <a:cxn ang="0">
                <a:pos x="232" y="1313"/>
              </a:cxn>
              <a:cxn ang="0">
                <a:pos x="157" y="1230"/>
              </a:cxn>
              <a:cxn ang="0">
                <a:pos x="94" y="1135"/>
              </a:cxn>
              <a:cxn ang="0">
                <a:pos x="47" y="1034"/>
              </a:cxn>
              <a:cxn ang="0">
                <a:pos x="16" y="925"/>
              </a:cxn>
              <a:cxn ang="0">
                <a:pos x="0" y="809"/>
              </a:cxn>
              <a:cxn ang="0">
                <a:pos x="0" y="731"/>
              </a:cxn>
              <a:cxn ang="0">
                <a:pos x="16" y="614"/>
              </a:cxn>
              <a:cxn ang="0">
                <a:pos x="47" y="505"/>
              </a:cxn>
              <a:cxn ang="0">
                <a:pos x="94" y="403"/>
              </a:cxn>
              <a:cxn ang="0">
                <a:pos x="157" y="309"/>
              </a:cxn>
              <a:cxn ang="0">
                <a:pos x="232" y="226"/>
              </a:cxn>
              <a:cxn ang="0">
                <a:pos x="316" y="153"/>
              </a:cxn>
              <a:cxn ang="0">
                <a:pos x="413" y="92"/>
              </a:cxn>
              <a:cxn ang="0">
                <a:pos x="518" y="47"/>
              </a:cxn>
              <a:cxn ang="0">
                <a:pos x="630" y="15"/>
              </a:cxn>
              <a:cxn ang="0">
                <a:pos x="748" y="0"/>
              </a:cxn>
            </a:cxnLst>
            <a:rect l="0" t="0" r="r" b="b"/>
            <a:pathLst>
              <a:path w="1579" h="1540">
                <a:moveTo>
                  <a:pt x="789" y="0"/>
                </a:moveTo>
                <a:lnTo>
                  <a:pt x="789" y="0"/>
                </a:lnTo>
                <a:lnTo>
                  <a:pt x="829" y="0"/>
                </a:lnTo>
                <a:lnTo>
                  <a:pt x="868" y="3"/>
                </a:lnTo>
                <a:lnTo>
                  <a:pt x="908" y="9"/>
                </a:lnTo>
                <a:lnTo>
                  <a:pt x="946" y="15"/>
                </a:lnTo>
                <a:lnTo>
                  <a:pt x="986" y="23"/>
                </a:lnTo>
                <a:lnTo>
                  <a:pt x="1023" y="33"/>
                </a:lnTo>
                <a:lnTo>
                  <a:pt x="1059" y="47"/>
                </a:lnTo>
                <a:lnTo>
                  <a:pt x="1094" y="60"/>
                </a:lnTo>
                <a:lnTo>
                  <a:pt x="1130" y="75"/>
                </a:lnTo>
                <a:lnTo>
                  <a:pt x="1164" y="92"/>
                </a:lnTo>
                <a:lnTo>
                  <a:pt x="1197" y="111"/>
                </a:lnTo>
                <a:lnTo>
                  <a:pt x="1228" y="131"/>
                </a:lnTo>
                <a:lnTo>
                  <a:pt x="1260" y="153"/>
                </a:lnTo>
                <a:lnTo>
                  <a:pt x="1290" y="176"/>
                </a:lnTo>
                <a:lnTo>
                  <a:pt x="1318" y="201"/>
                </a:lnTo>
                <a:lnTo>
                  <a:pt x="1346" y="226"/>
                </a:lnTo>
                <a:lnTo>
                  <a:pt x="1372" y="252"/>
                </a:lnTo>
                <a:lnTo>
                  <a:pt x="1396" y="280"/>
                </a:lnTo>
                <a:lnTo>
                  <a:pt x="1420" y="309"/>
                </a:lnTo>
                <a:lnTo>
                  <a:pt x="1442" y="339"/>
                </a:lnTo>
                <a:lnTo>
                  <a:pt x="1462" y="371"/>
                </a:lnTo>
                <a:lnTo>
                  <a:pt x="1482" y="403"/>
                </a:lnTo>
                <a:lnTo>
                  <a:pt x="1499" y="437"/>
                </a:lnTo>
                <a:lnTo>
                  <a:pt x="1515" y="471"/>
                </a:lnTo>
                <a:lnTo>
                  <a:pt x="1529" y="505"/>
                </a:lnTo>
                <a:lnTo>
                  <a:pt x="1542" y="541"/>
                </a:lnTo>
                <a:lnTo>
                  <a:pt x="1553" y="577"/>
                </a:lnTo>
                <a:lnTo>
                  <a:pt x="1562" y="614"/>
                </a:lnTo>
                <a:lnTo>
                  <a:pt x="1569" y="653"/>
                </a:lnTo>
                <a:lnTo>
                  <a:pt x="1574" y="691"/>
                </a:lnTo>
                <a:lnTo>
                  <a:pt x="1577" y="731"/>
                </a:lnTo>
                <a:lnTo>
                  <a:pt x="1578" y="769"/>
                </a:lnTo>
                <a:lnTo>
                  <a:pt x="1578" y="769"/>
                </a:lnTo>
                <a:lnTo>
                  <a:pt x="1577" y="809"/>
                </a:lnTo>
                <a:lnTo>
                  <a:pt x="1574" y="848"/>
                </a:lnTo>
                <a:lnTo>
                  <a:pt x="1569" y="886"/>
                </a:lnTo>
                <a:lnTo>
                  <a:pt x="1562" y="925"/>
                </a:lnTo>
                <a:lnTo>
                  <a:pt x="1553" y="962"/>
                </a:lnTo>
                <a:lnTo>
                  <a:pt x="1542" y="998"/>
                </a:lnTo>
                <a:lnTo>
                  <a:pt x="1529" y="1034"/>
                </a:lnTo>
                <a:lnTo>
                  <a:pt x="1515" y="1068"/>
                </a:lnTo>
                <a:lnTo>
                  <a:pt x="1499" y="1102"/>
                </a:lnTo>
                <a:lnTo>
                  <a:pt x="1482" y="1135"/>
                </a:lnTo>
                <a:lnTo>
                  <a:pt x="1462" y="1169"/>
                </a:lnTo>
                <a:lnTo>
                  <a:pt x="1442" y="1200"/>
                </a:lnTo>
                <a:lnTo>
                  <a:pt x="1420" y="1230"/>
                </a:lnTo>
                <a:lnTo>
                  <a:pt x="1396" y="1258"/>
                </a:lnTo>
                <a:lnTo>
                  <a:pt x="1372" y="1287"/>
                </a:lnTo>
                <a:lnTo>
                  <a:pt x="1346" y="1313"/>
                </a:lnTo>
                <a:lnTo>
                  <a:pt x="1318" y="1339"/>
                </a:lnTo>
                <a:lnTo>
                  <a:pt x="1290" y="1363"/>
                </a:lnTo>
                <a:lnTo>
                  <a:pt x="1260" y="1386"/>
                </a:lnTo>
                <a:lnTo>
                  <a:pt x="1228" y="1407"/>
                </a:lnTo>
                <a:lnTo>
                  <a:pt x="1197" y="1427"/>
                </a:lnTo>
                <a:lnTo>
                  <a:pt x="1164" y="1446"/>
                </a:lnTo>
                <a:lnTo>
                  <a:pt x="1130" y="1464"/>
                </a:lnTo>
                <a:lnTo>
                  <a:pt x="1094" y="1479"/>
                </a:lnTo>
                <a:lnTo>
                  <a:pt x="1059" y="1493"/>
                </a:lnTo>
                <a:lnTo>
                  <a:pt x="1023" y="1504"/>
                </a:lnTo>
                <a:lnTo>
                  <a:pt x="986" y="1515"/>
                </a:lnTo>
                <a:lnTo>
                  <a:pt x="946" y="1523"/>
                </a:lnTo>
                <a:lnTo>
                  <a:pt x="908" y="1530"/>
                </a:lnTo>
                <a:lnTo>
                  <a:pt x="868" y="1535"/>
                </a:lnTo>
                <a:lnTo>
                  <a:pt x="829" y="1538"/>
                </a:lnTo>
                <a:lnTo>
                  <a:pt x="789" y="1539"/>
                </a:lnTo>
                <a:lnTo>
                  <a:pt x="789" y="1539"/>
                </a:lnTo>
                <a:lnTo>
                  <a:pt x="748" y="1538"/>
                </a:lnTo>
                <a:lnTo>
                  <a:pt x="708" y="1535"/>
                </a:lnTo>
                <a:lnTo>
                  <a:pt x="668" y="1530"/>
                </a:lnTo>
                <a:lnTo>
                  <a:pt x="630" y="1523"/>
                </a:lnTo>
                <a:lnTo>
                  <a:pt x="592" y="1515"/>
                </a:lnTo>
                <a:lnTo>
                  <a:pt x="555" y="1504"/>
                </a:lnTo>
                <a:lnTo>
                  <a:pt x="518" y="1493"/>
                </a:lnTo>
                <a:lnTo>
                  <a:pt x="482" y="1479"/>
                </a:lnTo>
                <a:lnTo>
                  <a:pt x="447" y="1464"/>
                </a:lnTo>
                <a:lnTo>
                  <a:pt x="413" y="1446"/>
                </a:lnTo>
                <a:lnTo>
                  <a:pt x="379" y="1427"/>
                </a:lnTo>
                <a:lnTo>
                  <a:pt x="348" y="1407"/>
                </a:lnTo>
                <a:lnTo>
                  <a:pt x="316" y="1386"/>
                </a:lnTo>
                <a:lnTo>
                  <a:pt x="288" y="1363"/>
                </a:lnTo>
                <a:lnTo>
                  <a:pt x="258" y="1339"/>
                </a:lnTo>
                <a:lnTo>
                  <a:pt x="232" y="1313"/>
                </a:lnTo>
                <a:lnTo>
                  <a:pt x="205" y="1287"/>
                </a:lnTo>
                <a:lnTo>
                  <a:pt x="180" y="1258"/>
                </a:lnTo>
                <a:lnTo>
                  <a:pt x="157" y="1230"/>
                </a:lnTo>
                <a:lnTo>
                  <a:pt x="135" y="1200"/>
                </a:lnTo>
                <a:lnTo>
                  <a:pt x="114" y="1169"/>
                </a:lnTo>
                <a:lnTo>
                  <a:pt x="94" y="1135"/>
                </a:lnTo>
                <a:lnTo>
                  <a:pt x="77" y="1102"/>
                </a:lnTo>
                <a:lnTo>
                  <a:pt x="61" y="1068"/>
                </a:lnTo>
                <a:lnTo>
                  <a:pt x="47" y="1034"/>
                </a:lnTo>
                <a:lnTo>
                  <a:pt x="35" y="998"/>
                </a:lnTo>
                <a:lnTo>
                  <a:pt x="24" y="962"/>
                </a:lnTo>
                <a:lnTo>
                  <a:pt x="16" y="925"/>
                </a:lnTo>
                <a:lnTo>
                  <a:pt x="9" y="886"/>
                </a:lnTo>
                <a:lnTo>
                  <a:pt x="4" y="848"/>
                </a:lnTo>
                <a:lnTo>
                  <a:pt x="0" y="809"/>
                </a:lnTo>
                <a:lnTo>
                  <a:pt x="0" y="769"/>
                </a:lnTo>
                <a:lnTo>
                  <a:pt x="0" y="769"/>
                </a:lnTo>
                <a:lnTo>
                  <a:pt x="0" y="731"/>
                </a:lnTo>
                <a:lnTo>
                  <a:pt x="4" y="691"/>
                </a:lnTo>
                <a:lnTo>
                  <a:pt x="9" y="653"/>
                </a:lnTo>
                <a:lnTo>
                  <a:pt x="16" y="614"/>
                </a:lnTo>
                <a:lnTo>
                  <a:pt x="24" y="577"/>
                </a:lnTo>
                <a:lnTo>
                  <a:pt x="35" y="541"/>
                </a:lnTo>
                <a:lnTo>
                  <a:pt x="47" y="505"/>
                </a:lnTo>
                <a:lnTo>
                  <a:pt x="61" y="471"/>
                </a:lnTo>
                <a:lnTo>
                  <a:pt x="77" y="437"/>
                </a:lnTo>
                <a:lnTo>
                  <a:pt x="94" y="403"/>
                </a:lnTo>
                <a:lnTo>
                  <a:pt x="114" y="371"/>
                </a:lnTo>
                <a:lnTo>
                  <a:pt x="135" y="339"/>
                </a:lnTo>
                <a:lnTo>
                  <a:pt x="157" y="309"/>
                </a:lnTo>
                <a:lnTo>
                  <a:pt x="180" y="280"/>
                </a:lnTo>
                <a:lnTo>
                  <a:pt x="205" y="252"/>
                </a:lnTo>
                <a:lnTo>
                  <a:pt x="232" y="226"/>
                </a:lnTo>
                <a:lnTo>
                  <a:pt x="258" y="201"/>
                </a:lnTo>
                <a:lnTo>
                  <a:pt x="288" y="176"/>
                </a:lnTo>
                <a:lnTo>
                  <a:pt x="316" y="153"/>
                </a:lnTo>
                <a:lnTo>
                  <a:pt x="348" y="131"/>
                </a:lnTo>
                <a:lnTo>
                  <a:pt x="379" y="111"/>
                </a:lnTo>
                <a:lnTo>
                  <a:pt x="413" y="92"/>
                </a:lnTo>
                <a:lnTo>
                  <a:pt x="447" y="75"/>
                </a:lnTo>
                <a:lnTo>
                  <a:pt x="482" y="60"/>
                </a:lnTo>
                <a:lnTo>
                  <a:pt x="518" y="47"/>
                </a:lnTo>
                <a:lnTo>
                  <a:pt x="555" y="33"/>
                </a:lnTo>
                <a:lnTo>
                  <a:pt x="592" y="23"/>
                </a:lnTo>
                <a:lnTo>
                  <a:pt x="630" y="15"/>
                </a:lnTo>
                <a:lnTo>
                  <a:pt x="668" y="9"/>
                </a:lnTo>
                <a:lnTo>
                  <a:pt x="708" y="3"/>
                </a:lnTo>
                <a:lnTo>
                  <a:pt x="748" y="0"/>
                </a:lnTo>
                <a:lnTo>
                  <a:pt x="789" y="0"/>
                </a:lnTo>
              </a:path>
            </a:pathLst>
          </a:custGeom>
          <a:noFill/>
          <a:ln w="9525" cap="flat" cmpd="sng">
            <a:solidFill>
              <a:srgbClr val="00323F"/>
            </a:solidFill>
            <a:prstDash val="solid"/>
            <a:round/>
            <a:headEnd type="none" w="med" len="med"/>
            <a:tailEnd type="none" w="med" len="med"/>
          </a:ln>
          <a:effectLst/>
        </p:spPr>
        <p:txBody>
          <a:bodyPr/>
          <a:lstStyle/>
          <a:p>
            <a:endParaRPr lang="en-IN"/>
          </a:p>
        </p:txBody>
      </p:sp>
      <p:sp>
        <p:nvSpPr>
          <p:cNvPr id="50181" name="Freeform 5"/>
          <p:cNvSpPr>
            <a:spLocks/>
          </p:cNvSpPr>
          <p:nvPr/>
        </p:nvSpPr>
        <p:spPr bwMode="auto">
          <a:xfrm>
            <a:off x="1701800" y="4645025"/>
            <a:ext cx="544513" cy="609600"/>
          </a:xfrm>
          <a:custGeom>
            <a:avLst/>
            <a:gdLst/>
            <a:ahLst/>
            <a:cxnLst>
              <a:cxn ang="0">
                <a:pos x="350" y="161"/>
              </a:cxn>
              <a:cxn ang="0">
                <a:pos x="343" y="127"/>
              </a:cxn>
              <a:cxn ang="0">
                <a:pos x="330" y="94"/>
              </a:cxn>
              <a:cxn ang="0">
                <a:pos x="312" y="65"/>
              </a:cxn>
              <a:cxn ang="0">
                <a:pos x="287" y="42"/>
              </a:cxn>
              <a:cxn ang="0">
                <a:pos x="259" y="22"/>
              </a:cxn>
              <a:cxn ang="0">
                <a:pos x="228" y="8"/>
              </a:cxn>
              <a:cxn ang="0">
                <a:pos x="194" y="1"/>
              </a:cxn>
              <a:cxn ang="0">
                <a:pos x="159" y="1"/>
              </a:cxn>
              <a:cxn ang="0">
                <a:pos x="125" y="8"/>
              </a:cxn>
              <a:cxn ang="0">
                <a:pos x="93" y="22"/>
              </a:cxn>
              <a:cxn ang="0">
                <a:pos x="65" y="42"/>
              </a:cxn>
              <a:cxn ang="0">
                <a:pos x="41" y="65"/>
              </a:cxn>
              <a:cxn ang="0">
                <a:pos x="22" y="94"/>
              </a:cxn>
              <a:cxn ang="0">
                <a:pos x="10" y="127"/>
              </a:cxn>
              <a:cxn ang="0">
                <a:pos x="1" y="161"/>
              </a:cxn>
              <a:cxn ang="0">
                <a:pos x="1" y="197"/>
              </a:cxn>
              <a:cxn ang="0">
                <a:pos x="10" y="232"/>
              </a:cxn>
              <a:cxn ang="0">
                <a:pos x="22" y="265"/>
              </a:cxn>
              <a:cxn ang="0">
                <a:pos x="41" y="293"/>
              </a:cxn>
              <a:cxn ang="0">
                <a:pos x="65" y="317"/>
              </a:cxn>
              <a:cxn ang="0">
                <a:pos x="93" y="337"/>
              </a:cxn>
              <a:cxn ang="0">
                <a:pos x="125" y="351"/>
              </a:cxn>
              <a:cxn ang="0">
                <a:pos x="159" y="358"/>
              </a:cxn>
              <a:cxn ang="0">
                <a:pos x="194" y="358"/>
              </a:cxn>
              <a:cxn ang="0">
                <a:pos x="228" y="351"/>
              </a:cxn>
              <a:cxn ang="0">
                <a:pos x="259" y="337"/>
              </a:cxn>
              <a:cxn ang="0">
                <a:pos x="287" y="317"/>
              </a:cxn>
              <a:cxn ang="0">
                <a:pos x="312" y="293"/>
              </a:cxn>
              <a:cxn ang="0">
                <a:pos x="330" y="265"/>
              </a:cxn>
              <a:cxn ang="0">
                <a:pos x="343" y="232"/>
              </a:cxn>
              <a:cxn ang="0">
                <a:pos x="350" y="197"/>
              </a:cxn>
              <a:cxn ang="0">
                <a:pos x="352" y="179"/>
              </a:cxn>
            </a:cxnLst>
            <a:rect l="0" t="0" r="r" b="b"/>
            <a:pathLst>
              <a:path w="353" h="360">
                <a:moveTo>
                  <a:pt x="352" y="179"/>
                </a:moveTo>
                <a:lnTo>
                  <a:pt x="350" y="161"/>
                </a:lnTo>
                <a:lnTo>
                  <a:pt x="348" y="143"/>
                </a:lnTo>
                <a:lnTo>
                  <a:pt x="343" y="127"/>
                </a:lnTo>
                <a:lnTo>
                  <a:pt x="338" y="110"/>
                </a:lnTo>
                <a:lnTo>
                  <a:pt x="330" y="94"/>
                </a:lnTo>
                <a:lnTo>
                  <a:pt x="322" y="79"/>
                </a:lnTo>
                <a:lnTo>
                  <a:pt x="312" y="65"/>
                </a:lnTo>
                <a:lnTo>
                  <a:pt x="300" y="53"/>
                </a:lnTo>
                <a:lnTo>
                  <a:pt x="287" y="42"/>
                </a:lnTo>
                <a:lnTo>
                  <a:pt x="274" y="31"/>
                </a:lnTo>
                <a:lnTo>
                  <a:pt x="259" y="22"/>
                </a:lnTo>
                <a:lnTo>
                  <a:pt x="244" y="14"/>
                </a:lnTo>
                <a:lnTo>
                  <a:pt x="228" y="8"/>
                </a:lnTo>
                <a:lnTo>
                  <a:pt x="211" y="4"/>
                </a:lnTo>
                <a:lnTo>
                  <a:pt x="194" y="1"/>
                </a:lnTo>
                <a:lnTo>
                  <a:pt x="176" y="0"/>
                </a:lnTo>
                <a:lnTo>
                  <a:pt x="159" y="1"/>
                </a:lnTo>
                <a:lnTo>
                  <a:pt x="141" y="4"/>
                </a:lnTo>
                <a:lnTo>
                  <a:pt x="125" y="8"/>
                </a:lnTo>
                <a:lnTo>
                  <a:pt x="108" y="14"/>
                </a:lnTo>
                <a:lnTo>
                  <a:pt x="93" y="22"/>
                </a:lnTo>
                <a:lnTo>
                  <a:pt x="78" y="31"/>
                </a:lnTo>
                <a:lnTo>
                  <a:pt x="65" y="42"/>
                </a:lnTo>
                <a:lnTo>
                  <a:pt x="52" y="53"/>
                </a:lnTo>
                <a:lnTo>
                  <a:pt x="41" y="65"/>
                </a:lnTo>
                <a:lnTo>
                  <a:pt x="31" y="79"/>
                </a:lnTo>
                <a:lnTo>
                  <a:pt x="22" y="94"/>
                </a:lnTo>
                <a:lnTo>
                  <a:pt x="14" y="110"/>
                </a:lnTo>
                <a:lnTo>
                  <a:pt x="10" y="127"/>
                </a:lnTo>
                <a:lnTo>
                  <a:pt x="4" y="143"/>
                </a:lnTo>
                <a:lnTo>
                  <a:pt x="1" y="161"/>
                </a:lnTo>
                <a:lnTo>
                  <a:pt x="0" y="179"/>
                </a:lnTo>
                <a:lnTo>
                  <a:pt x="1" y="197"/>
                </a:lnTo>
                <a:lnTo>
                  <a:pt x="4" y="215"/>
                </a:lnTo>
                <a:lnTo>
                  <a:pt x="10" y="232"/>
                </a:lnTo>
                <a:lnTo>
                  <a:pt x="14" y="248"/>
                </a:lnTo>
                <a:lnTo>
                  <a:pt x="22" y="265"/>
                </a:lnTo>
                <a:lnTo>
                  <a:pt x="31" y="279"/>
                </a:lnTo>
                <a:lnTo>
                  <a:pt x="41" y="293"/>
                </a:lnTo>
                <a:lnTo>
                  <a:pt x="52" y="306"/>
                </a:lnTo>
                <a:lnTo>
                  <a:pt x="65" y="317"/>
                </a:lnTo>
                <a:lnTo>
                  <a:pt x="78" y="328"/>
                </a:lnTo>
                <a:lnTo>
                  <a:pt x="93" y="337"/>
                </a:lnTo>
                <a:lnTo>
                  <a:pt x="108" y="345"/>
                </a:lnTo>
                <a:lnTo>
                  <a:pt x="125" y="351"/>
                </a:lnTo>
                <a:lnTo>
                  <a:pt x="141" y="355"/>
                </a:lnTo>
                <a:lnTo>
                  <a:pt x="159" y="358"/>
                </a:lnTo>
                <a:lnTo>
                  <a:pt x="176" y="359"/>
                </a:lnTo>
                <a:lnTo>
                  <a:pt x="194" y="358"/>
                </a:lnTo>
                <a:lnTo>
                  <a:pt x="211" y="355"/>
                </a:lnTo>
                <a:lnTo>
                  <a:pt x="228" y="351"/>
                </a:lnTo>
                <a:lnTo>
                  <a:pt x="244" y="345"/>
                </a:lnTo>
                <a:lnTo>
                  <a:pt x="259" y="337"/>
                </a:lnTo>
                <a:lnTo>
                  <a:pt x="274" y="328"/>
                </a:lnTo>
                <a:lnTo>
                  <a:pt x="287" y="317"/>
                </a:lnTo>
                <a:lnTo>
                  <a:pt x="300" y="306"/>
                </a:lnTo>
                <a:lnTo>
                  <a:pt x="312" y="293"/>
                </a:lnTo>
                <a:lnTo>
                  <a:pt x="322" y="279"/>
                </a:lnTo>
                <a:lnTo>
                  <a:pt x="330" y="265"/>
                </a:lnTo>
                <a:lnTo>
                  <a:pt x="338" y="248"/>
                </a:lnTo>
                <a:lnTo>
                  <a:pt x="343" y="232"/>
                </a:lnTo>
                <a:lnTo>
                  <a:pt x="348" y="215"/>
                </a:lnTo>
                <a:lnTo>
                  <a:pt x="350" y="197"/>
                </a:lnTo>
                <a:lnTo>
                  <a:pt x="352" y="179"/>
                </a:lnTo>
                <a:lnTo>
                  <a:pt x="352" y="179"/>
                </a:lnTo>
              </a:path>
            </a:pathLst>
          </a:custGeom>
          <a:solidFill>
            <a:srgbClr val="FFFF00"/>
          </a:solidFill>
          <a:ln w="9525">
            <a:noFill/>
            <a:round/>
            <a:headEnd type="none" w="med" len="med"/>
            <a:tailEnd type="none" w="med" len="med"/>
          </a:ln>
          <a:effectLst/>
        </p:spPr>
        <p:txBody>
          <a:bodyPr/>
          <a:lstStyle/>
          <a:p>
            <a:endParaRPr lang="en-IN"/>
          </a:p>
        </p:txBody>
      </p:sp>
      <p:sp>
        <p:nvSpPr>
          <p:cNvPr id="50182" name="Freeform 6"/>
          <p:cNvSpPr>
            <a:spLocks/>
          </p:cNvSpPr>
          <p:nvPr/>
        </p:nvSpPr>
        <p:spPr bwMode="auto">
          <a:xfrm>
            <a:off x="1843088" y="4984750"/>
            <a:ext cx="144462" cy="161925"/>
          </a:xfrm>
          <a:custGeom>
            <a:avLst/>
            <a:gdLst/>
            <a:ahLst/>
            <a:cxnLst>
              <a:cxn ang="0">
                <a:pos x="85" y="15"/>
              </a:cxn>
              <a:cxn ang="0">
                <a:pos x="82" y="19"/>
              </a:cxn>
              <a:cxn ang="0">
                <a:pos x="79" y="22"/>
              </a:cxn>
              <a:cxn ang="0">
                <a:pos x="77" y="30"/>
              </a:cxn>
              <a:cxn ang="0">
                <a:pos x="74" y="34"/>
              </a:cxn>
              <a:cxn ang="0">
                <a:pos x="68" y="38"/>
              </a:cxn>
              <a:cxn ang="0">
                <a:pos x="65" y="42"/>
              </a:cxn>
              <a:cxn ang="0">
                <a:pos x="65" y="47"/>
              </a:cxn>
              <a:cxn ang="0">
                <a:pos x="59" y="53"/>
              </a:cxn>
              <a:cxn ang="0">
                <a:pos x="58" y="60"/>
              </a:cxn>
              <a:cxn ang="0">
                <a:pos x="52" y="66"/>
              </a:cxn>
              <a:cxn ang="0">
                <a:pos x="49" y="68"/>
              </a:cxn>
              <a:cxn ang="0">
                <a:pos x="44" y="73"/>
              </a:cxn>
              <a:cxn ang="0">
                <a:pos x="40" y="77"/>
              </a:cxn>
              <a:cxn ang="0">
                <a:pos x="34" y="84"/>
              </a:cxn>
              <a:cxn ang="0">
                <a:pos x="33" y="88"/>
              </a:cxn>
              <a:cxn ang="0">
                <a:pos x="27" y="94"/>
              </a:cxn>
              <a:cxn ang="0">
                <a:pos x="24" y="95"/>
              </a:cxn>
              <a:cxn ang="0">
                <a:pos x="20" y="94"/>
              </a:cxn>
              <a:cxn ang="0">
                <a:pos x="9" y="95"/>
              </a:cxn>
              <a:cxn ang="0">
                <a:pos x="0" y="86"/>
              </a:cxn>
              <a:cxn ang="0">
                <a:pos x="0" y="82"/>
              </a:cxn>
              <a:cxn ang="0">
                <a:pos x="4" y="77"/>
              </a:cxn>
              <a:cxn ang="0">
                <a:pos x="4" y="73"/>
              </a:cxn>
              <a:cxn ang="0">
                <a:pos x="4" y="68"/>
              </a:cxn>
              <a:cxn ang="0">
                <a:pos x="3" y="64"/>
              </a:cxn>
              <a:cxn ang="0">
                <a:pos x="7" y="60"/>
              </a:cxn>
              <a:cxn ang="0">
                <a:pos x="9" y="57"/>
              </a:cxn>
              <a:cxn ang="0">
                <a:pos x="13" y="51"/>
              </a:cxn>
              <a:cxn ang="0">
                <a:pos x="18" y="46"/>
              </a:cxn>
              <a:cxn ang="0">
                <a:pos x="24" y="40"/>
              </a:cxn>
              <a:cxn ang="0">
                <a:pos x="24" y="35"/>
              </a:cxn>
              <a:cxn ang="0">
                <a:pos x="29" y="30"/>
              </a:cxn>
              <a:cxn ang="0">
                <a:pos x="33" y="26"/>
              </a:cxn>
              <a:cxn ang="0">
                <a:pos x="40" y="24"/>
              </a:cxn>
              <a:cxn ang="0">
                <a:pos x="44" y="24"/>
              </a:cxn>
              <a:cxn ang="0">
                <a:pos x="47" y="20"/>
              </a:cxn>
              <a:cxn ang="0">
                <a:pos x="55" y="16"/>
              </a:cxn>
              <a:cxn ang="0">
                <a:pos x="58" y="13"/>
              </a:cxn>
              <a:cxn ang="0">
                <a:pos x="61" y="15"/>
              </a:cxn>
              <a:cxn ang="0">
                <a:pos x="70" y="9"/>
              </a:cxn>
              <a:cxn ang="0">
                <a:pos x="74" y="7"/>
              </a:cxn>
              <a:cxn ang="0">
                <a:pos x="79" y="2"/>
              </a:cxn>
              <a:cxn ang="0">
                <a:pos x="82" y="2"/>
              </a:cxn>
              <a:cxn ang="0">
                <a:pos x="88" y="7"/>
              </a:cxn>
              <a:cxn ang="0">
                <a:pos x="92" y="15"/>
              </a:cxn>
              <a:cxn ang="0">
                <a:pos x="89" y="11"/>
              </a:cxn>
            </a:cxnLst>
            <a:rect l="0" t="0" r="r" b="b"/>
            <a:pathLst>
              <a:path w="93" h="96">
                <a:moveTo>
                  <a:pt x="89" y="11"/>
                </a:moveTo>
                <a:lnTo>
                  <a:pt x="85" y="15"/>
                </a:lnTo>
                <a:lnTo>
                  <a:pt x="84" y="16"/>
                </a:lnTo>
                <a:lnTo>
                  <a:pt x="82" y="19"/>
                </a:lnTo>
                <a:lnTo>
                  <a:pt x="81" y="20"/>
                </a:lnTo>
                <a:lnTo>
                  <a:pt x="79" y="22"/>
                </a:lnTo>
                <a:lnTo>
                  <a:pt x="74" y="27"/>
                </a:lnTo>
                <a:lnTo>
                  <a:pt x="77" y="30"/>
                </a:lnTo>
                <a:lnTo>
                  <a:pt x="75" y="31"/>
                </a:lnTo>
                <a:lnTo>
                  <a:pt x="74" y="34"/>
                </a:lnTo>
                <a:lnTo>
                  <a:pt x="72" y="35"/>
                </a:lnTo>
                <a:lnTo>
                  <a:pt x="68" y="38"/>
                </a:lnTo>
                <a:lnTo>
                  <a:pt x="67" y="40"/>
                </a:lnTo>
                <a:lnTo>
                  <a:pt x="65" y="42"/>
                </a:lnTo>
                <a:lnTo>
                  <a:pt x="65" y="46"/>
                </a:lnTo>
                <a:lnTo>
                  <a:pt x="65" y="47"/>
                </a:lnTo>
                <a:lnTo>
                  <a:pt x="61" y="51"/>
                </a:lnTo>
                <a:lnTo>
                  <a:pt x="59" y="53"/>
                </a:lnTo>
                <a:lnTo>
                  <a:pt x="59" y="59"/>
                </a:lnTo>
                <a:lnTo>
                  <a:pt x="58" y="60"/>
                </a:lnTo>
                <a:lnTo>
                  <a:pt x="52" y="64"/>
                </a:lnTo>
                <a:lnTo>
                  <a:pt x="52" y="66"/>
                </a:lnTo>
                <a:lnTo>
                  <a:pt x="50" y="68"/>
                </a:lnTo>
                <a:lnTo>
                  <a:pt x="49" y="68"/>
                </a:lnTo>
                <a:lnTo>
                  <a:pt x="49" y="70"/>
                </a:lnTo>
                <a:lnTo>
                  <a:pt x="44" y="73"/>
                </a:lnTo>
                <a:lnTo>
                  <a:pt x="42" y="77"/>
                </a:lnTo>
                <a:lnTo>
                  <a:pt x="40" y="77"/>
                </a:lnTo>
                <a:lnTo>
                  <a:pt x="34" y="82"/>
                </a:lnTo>
                <a:lnTo>
                  <a:pt x="34" y="84"/>
                </a:lnTo>
                <a:lnTo>
                  <a:pt x="34" y="86"/>
                </a:lnTo>
                <a:lnTo>
                  <a:pt x="33" y="88"/>
                </a:lnTo>
                <a:lnTo>
                  <a:pt x="29" y="91"/>
                </a:lnTo>
                <a:lnTo>
                  <a:pt x="27" y="94"/>
                </a:lnTo>
                <a:lnTo>
                  <a:pt x="27" y="91"/>
                </a:lnTo>
                <a:lnTo>
                  <a:pt x="24" y="95"/>
                </a:lnTo>
                <a:lnTo>
                  <a:pt x="22" y="95"/>
                </a:lnTo>
                <a:lnTo>
                  <a:pt x="20" y="94"/>
                </a:lnTo>
                <a:lnTo>
                  <a:pt x="13" y="95"/>
                </a:lnTo>
                <a:lnTo>
                  <a:pt x="9" y="95"/>
                </a:lnTo>
                <a:lnTo>
                  <a:pt x="6" y="91"/>
                </a:lnTo>
                <a:lnTo>
                  <a:pt x="0" y="86"/>
                </a:lnTo>
                <a:lnTo>
                  <a:pt x="3" y="82"/>
                </a:lnTo>
                <a:lnTo>
                  <a:pt x="0" y="82"/>
                </a:lnTo>
                <a:lnTo>
                  <a:pt x="6" y="77"/>
                </a:lnTo>
                <a:lnTo>
                  <a:pt x="4" y="77"/>
                </a:lnTo>
                <a:lnTo>
                  <a:pt x="6" y="75"/>
                </a:lnTo>
                <a:lnTo>
                  <a:pt x="4" y="73"/>
                </a:lnTo>
                <a:lnTo>
                  <a:pt x="6" y="71"/>
                </a:lnTo>
                <a:lnTo>
                  <a:pt x="4" y="68"/>
                </a:lnTo>
                <a:lnTo>
                  <a:pt x="6" y="68"/>
                </a:lnTo>
                <a:lnTo>
                  <a:pt x="3" y="64"/>
                </a:lnTo>
                <a:lnTo>
                  <a:pt x="6" y="60"/>
                </a:lnTo>
                <a:lnTo>
                  <a:pt x="7" y="60"/>
                </a:lnTo>
                <a:lnTo>
                  <a:pt x="9" y="59"/>
                </a:lnTo>
                <a:lnTo>
                  <a:pt x="9" y="57"/>
                </a:lnTo>
                <a:lnTo>
                  <a:pt x="15" y="51"/>
                </a:lnTo>
                <a:lnTo>
                  <a:pt x="13" y="51"/>
                </a:lnTo>
                <a:lnTo>
                  <a:pt x="15" y="50"/>
                </a:lnTo>
                <a:lnTo>
                  <a:pt x="18" y="46"/>
                </a:lnTo>
                <a:lnTo>
                  <a:pt x="22" y="42"/>
                </a:lnTo>
                <a:lnTo>
                  <a:pt x="24" y="40"/>
                </a:lnTo>
                <a:lnTo>
                  <a:pt x="22" y="36"/>
                </a:lnTo>
                <a:lnTo>
                  <a:pt x="24" y="35"/>
                </a:lnTo>
                <a:lnTo>
                  <a:pt x="27" y="31"/>
                </a:lnTo>
                <a:lnTo>
                  <a:pt x="29" y="30"/>
                </a:lnTo>
                <a:lnTo>
                  <a:pt x="31" y="30"/>
                </a:lnTo>
                <a:lnTo>
                  <a:pt x="33" y="26"/>
                </a:lnTo>
                <a:lnTo>
                  <a:pt x="34" y="24"/>
                </a:lnTo>
                <a:lnTo>
                  <a:pt x="40" y="24"/>
                </a:lnTo>
                <a:lnTo>
                  <a:pt x="42" y="22"/>
                </a:lnTo>
                <a:lnTo>
                  <a:pt x="44" y="24"/>
                </a:lnTo>
                <a:lnTo>
                  <a:pt x="44" y="22"/>
                </a:lnTo>
                <a:lnTo>
                  <a:pt x="47" y="20"/>
                </a:lnTo>
                <a:lnTo>
                  <a:pt x="50" y="20"/>
                </a:lnTo>
                <a:lnTo>
                  <a:pt x="55" y="16"/>
                </a:lnTo>
                <a:lnTo>
                  <a:pt x="58" y="15"/>
                </a:lnTo>
                <a:lnTo>
                  <a:pt x="58" y="13"/>
                </a:lnTo>
                <a:lnTo>
                  <a:pt x="59" y="11"/>
                </a:lnTo>
                <a:lnTo>
                  <a:pt x="61" y="15"/>
                </a:lnTo>
                <a:lnTo>
                  <a:pt x="67" y="9"/>
                </a:lnTo>
                <a:lnTo>
                  <a:pt x="70" y="9"/>
                </a:lnTo>
                <a:lnTo>
                  <a:pt x="72" y="7"/>
                </a:lnTo>
                <a:lnTo>
                  <a:pt x="74" y="7"/>
                </a:lnTo>
                <a:lnTo>
                  <a:pt x="77" y="4"/>
                </a:lnTo>
                <a:lnTo>
                  <a:pt x="79" y="2"/>
                </a:lnTo>
                <a:lnTo>
                  <a:pt x="81" y="0"/>
                </a:lnTo>
                <a:lnTo>
                  <a:pt x="82" y="2"/>
                </a:lnTo>
                <a:lnTo>
                  <a:pt x="85" y="7"/>
                </a:lnTo>
                <a:lnTo>
                  <a:pt x="88" y="7"/>
                </a:lnTo>
                <a:lnTo>
                  <a:pt x="89" y="11"/>
                </a:lnTo>
                <a:lnTo>
                  <a:pt x="92" y="15"/>
                </a:lnTo>
                <a:lnTo>
                  <a:pt x="89" y="11"/>
                </a:lnTo>
                <a:lnTo>
                  <a:pt x="89" y="11"/>
                </a:lnTo>
              </a:path>
            </a:pathLst>
          </a:custGeom>
          <a:solidFill>
            <a:srgbClr val="E1E140"/>
          </a:solidFill>
          <a:ln w="9525">
            <a:noFill/>
            <a:round/>
            <a:headEnd type="none" w="med" len="med"/>
            <a:tailEnd type="none" w="med" len="med"/>
          </a:ln>
          <a:effectLst/>
        </p:spPr>
        <p:txBody>
          <a:bodyPr/>
          <a:lstStyle/>
          <a:p>
            <a:endParaRPr lang="en-IN"/>
          </a:p>
        </p:txBody>
      </p:sp>
      <p:sp>
        <p:nvSpPr>
          <p:cNvPr id="50183" name="Freeform 7"/>
          <p:cNvSpPr>
            <a:spLocks/>
          </p:cNvSpPr>
          <p:nvPr/>
        </p:nvSpPr>
        <p:spPr bwMode="auto">
          <a:xfrm>
            <a:off x="1974850" y="4843463"/>
            <a:ext cx="161925" cy="153987"/>
          </a:xfrm>
          <a:custGeom>
            <a:avLst/>
            <a:gdLst/>
            <a:ahLst/>
            <a:cxnLst>
              <a:cxn ang="0">
                <a:pos x="23" y="81"/>
              </a:cxn>
              <a:cxn ang="0">
                <a:pos x="27" y="81"/>
              </a:cxn>
              <a:cxn ang="0">
                <a:pos x="31" y="81"/>
              </a:cxn>
              <a:cxn ang="0">
                <a:pos x="38" y="76"/>
              </a:cxn>
              <a:cxn ang="0">
                <a:pos x="41" y="74"/>
              </a:cxn>
              <a:cxn ang="0">
                <a:pos x="45" y="73"/>
              </a:cxn>
              <a:cxn ang="0">
                <a:pos x="49" y="67"/>
              </a:cxn>
              <a:cxn ang="0">
                <a:pos x="58" y="60"/>
              </a:cxn>
              <a:cxn ang="0">
                <a:pos x="61" y="60"/>
              </a:cxn>
              <a:cxn ang="0">
                <a:pos x="67" y="54"/>
              </a:cxn>
              <a:cxn ang="0">
                <a:pos x="74" y="47"/>
              </a:cxn>
              <a:cxn ang="0">
                <a:pos x="81" y="40"/>
              </a:cxn>
              <a:cxn ang="0">
                <a:pos x="88" y="42"/>
              </a:cxn>
              <a:cxn ang="0">
                <a:pos x="89" y="38"/>
              </a:cxn>
              <a:cxn ang="0">
                <a:pos x="95" y="33"/>
              </a:cxn>
              <a:cxn ang="0">
                <a:pos x="98" y="29"/>
              </a:cxn>
              <a:cxn ang="0">
                <a:pos x="104" y="25"/>
              </a:cxn>
              <a:cxn ang="0">
                <a:pos x="104" y="17"/>
              </a:cxn>
              <a:cxn ang="0">
                <a:pos x="104" y="10"/>
              </a:cxn>
              <a:cxn ang="0">
                <a:pos x="102" y="6"/>
              </a:cxn>
              <a:cxn ang="0">
                <a:pos x="97" y="0"/>
              </a:cxn>
              <a:cxn ang="0">
                <a:pos x="93" y="4"/>
              </a:cxn>
              <a:cxn ang="0">
                <a:pos x="88" y="6"/>
              </a:cxn>
              <a:cxn ang="0">
                <a:pos x="77" y="2"/>
              </a:cxn>
              <a:cxn ang="0">
                <a:pos x="70" y="4"/>
              </a:cxn>
              <a:cxn ang="0">
                <a:pos x="65" y="8"/>
              </a:cxn>
              <a:cxn ang="0">
                <a:pos x="60" y="13"/>
              </a:cxn>
              <a:cxn ang="0">
                <a:pos x="52" y="21"/>
              </a:cxn>
              <a:cxn ang="0">
                <a:pos x="43" y="25"/>
              </a:cxn>
              <a:cxn ang="0">
                <a:pos x="40" y="29"/>
              </a:cxn>
              <a:cxn ang="0">
                <a:pos x="33" y="29"/>
              </a:cxn>
              <a:cxn ang="0">
                <a:pos x="27" y="36"/>
              </a:cxn>
              <a:cxn ang="0">
                <a:pos x="31" y="42"/>
              </a:cxn>
              <a:cxn ang="0">
                <a:pos x="27" y="47"/>
              </a:cxn>
              <a:cxn ang="0">
                <a:pos x="23" y="53"/>
              </a:cxn>
              <a:cxn ang="0">
                <a:pos x="19" y="56"/>
              </a:cxn>
              <a:cxn ang="0">
                <a:pos x="19" y="60"/>
              </a:cxn>
              <a:cxn ang="0">
                <a:pos x="13" y="66"/>
              </a:cxn>
              <a:cxn ang="0">
                <a:pos x="5" y="73"/>
              </a:cxn>
              <a:cxn ang="0">
                <a:pos x="4" y="76"/>
              </a:cxn>
              <a:cxn ang="0">
                <a:pos x="5" y="85"/>
              </a:cxn>
              <a:cxn ang="0">
                <a:pos x="9" y="90"/>
              </a:cxn>
              <a:cxn ang="0">
                <a:pos x="15" y="90"/>
              </a:cxn>
              <a:cxn ang="0">
                <a:pos x="19" y="85"/>
              </a:cxn>
            </a:cxnLst>
            <a:rect l="0" t="0" r="r" b="b"/>
            <a:pathLst>
              <a:path w="105" h="91">
                <a:moveTo>
                  <a:pt x="19" y="85"/>
                </a:moveTo>
                <a:lnTo>
                  <a:pt x="23" y="81"/>
                </a:lnTo>
                <a:lnTo>
                  <a:pt x="25" y="84"/>
                </a:lnTo>
                <a:lnTo>
                  <a:pt x="27" y="81"/>
                </a:lnTo>
                <a:lnTo>
                  <a:pt x="29" y="80"/>
                </a:lnTo>
                <a:lnTo>
                  <a:pt x="31" y="81"/>
                </a:lnTo>
                <a:lnTo>
                  <a:pt x="37" y="78"/>
                </a:lnTo>
                <a:lnTo>
                  <a:pt x="38" y="76"/>
                </a:lnTo>
                <a:lnTo>
                  <a:pt x="40" y="76"/>
                </a:lnTo>
                <a:lnTo>
                  <a:pt x="41" y="74"/>
                </a:lnTo>
                <a:lnTo>
                  <a:pt x="43" y="73"/>
                </a:lnTo>
                <a:lnTo>
                  <a:pt x="45" y="73"/>
                </a:lnTo>
                <a:lnTo>
                  <a:pt x="49" y="70"/>
                </a:lnTo>
                <a:lnTo>
                  <a:pt x="49" y="67"/>
                </a:lnTo>
                <a:lnTo>
                  <a:pt x="52" y="63"/>
                </a:lnTo>
                <a:lnTo>
                  <a:pt x="58" y="60"/>
                </a:lnTo>
                <a:lnTo>
                  <a:pt x="60" y="62"/>
                </a:lnTo>
                <a:lnTo>
                  <a:pt x="61" y="60"/>
                </a:lnTo>
                <a:lnTo>
                  <a:pt x="63" y="58"/>
                </a:lnTo>
                <a:lnTo>
                  <a:pt x="67" y="54"/>
                </a:lnTo>
                <a:lnTo>
                  <a:pt x="70" y="51"/>
                </a:lnTo>
                <a:lnTo>
                  <a:pt x="74" y="47"/>
                </a:lnTo>
                <a:lnTo>
                  <a:pt x="77" y="44"/>
                </a:lnTo>
                <a:lnTo>
                  <a:pt x="81" y="40"/>
                </a:lnTo>
                <a:lnTo>
                  <a:pt x="85" y="44"/>
                </a:lnTo>
                <a:lnTo>
                  <a:pt x="88" y="42"/>
                </a:lnTo>
                <a:lnTo>
                  <a:pt x="88" y="40"/>
                </a:lnTo>
                <a:lnTo>
                  <a:pt x="89" y="38"/>
                </a:lnTo>
                <a:lnTo>
                  <a:pt x="92" y="36"/>
                </a:lnTo>
                <a:lnTo>
                  <a:pt x="95" y="33"/>
                </a:lnTo>
                <a:lnTo>
                  <a:pt x="97" y="30"/>
                </a:lnTo>
                <a:lnTo>
                  <a:pt x="98" y="29"/>
                </a:lnTo>
                <a:lnTo>
                  <a:pt x="101" y="26"/>
                </a:lnTo>
                <a:lnTo>
                  <a:pt x="104" y="25"/>
                </a:lnTo>
                <a:lnTo>
                  <a:pt x="101" y="21"/>
                </a:lnTo>
                <a:lnTo>
                  <a:pt x="104" y="17"/>
                </a:lnTo>
                <a:lnTo>
                  <a:pt x="104" y="11"/>
                </a:lnTo>
                <a:lnTo>
                  <a:pt x="104" y="10"/>
                </a:lnTo>
                <a:lnTo>
                  <a:pt x="104" y="8"/>
                </a:lnTo>
                <a:lnTo>
                  <a:pt x="102" y="6"/>
                </a:lnTo>
                <a:lnTo>
                  <a:pt x="101" y="2"/>
                </a:lnTo>
                <a:lnTo>
                  <a:pt x="97" y="0"/>
                </a:lnTo>
                <a:lnTo>
                  <a:pt x="97" y="2"/>
                </a:lnTo>
                <a:lnTo>
                  <a:pt x="93" y="4"/>
                </a:lnTo>
                <a:lnTo>
                  <a:pt x="92" y="2"/>
                </a:lnTo>
                <a:lnTo>
                  <a:pt x="88" y="6"/>
                </a:lnTo>
                <a:lnTo>
                  <a:pt x="85" y="6"/>
                </a:lnTo>
                <a:lnTo>
                  <a:pt x="77" y="2"/>
                </a:lnTo>
                <a:lnTo>
                  <a:pt x="74" y="4"/>
                </a:lnTo>
                <a:lnTo>
                  <a:pt x="70" y="4"/>
                </a:lnTo>
                <a:lnTo>
                  <a:pt x="67" y="6"/>
                </a:lnTo>
                <a:lnTo>
                  <a:pt x="65" y="8"/>
                </a:lnTo>
                <a:lnTo>
                  <a:pt x="61" y="11"/>
                </a:lnTo>
                <a:lnTo>
                  <a:pt x="60" y="13"/>
                </a:lnTo>
                <a:lnTo>
                  <a:pt x="55" y="18"/>
                </a:lnTo>
                <a:lnTo>
                  <a:pt x="52" y="21"/>
                </a:lnTo>
                <a:lnTo>
                  <a:pt x="51" y="22"/>
                </a:lnTo>
                <a:lnTo>
                  <a:pt x="43" y="25"/>
                </a:lnTo>
                <a:lnTo>
                  <a:pt x="40" y="26"/>
                </a:lnTo>
                <a:lnTo>
                  <a:pt x="40" y="29"/>
                </a:lnTo>
                <a:lnTo>
                  <a:pt x="34" y="29"/>
                </a:lnTo>
                <a:lnTo>
                  <a:pt x="33" y="29"/>
                </a:lnTo>
                <a:lnTo>
                  <a:pt x="31" y="33"/>
                </a:lnTo>
                <a:lnTo>
                  <a:pt x="27" y="36"/>
                </a:lnTo>
                <a:lnTo>
                  <a:pt x="27" y="40"/>
                </a:lnTo>
                <a:lnTo>
                  <a:pt x="31" y="42"/>
                </a:lnTo>
                <a:lnTo>
                  <a:pt x="27" y="45"/>
                </a:lnTo>
                <a:lnTo>
                  <a:pt x="27" y="47"/>
                </a:lnTo>
                <a:lnTo>
                  <a:pt x="23" y="51"/>
                </a:lnTo>
                <a:lnTo>
                  <a:pt x="23" y="53"/>
                </a:lnTo>
                <a:lnTo>
                  <a:pt x="22" y="54"/>
                </a:lnTo>
                <a:lnTo>
                  <a:pt x="19" y="56"/>
                </a:lnTo>
                <a:lnTo>
                  <a:pt x="20" y="58"/>
                </a:lnTo>
                <a:lnTo>
                  <a:pt x="19" y="60"/>
                </a:lnTo>
                <a:lnTo>
                  <a:pt x="15" y="63"/>
                </a:lnTo>
                <a:lnTo>
                  <a:pt x="13" y="66"/>
                </a:lnTo>
                <a:lnTo>
                  <a:pt x="9" y="70"/>
                </a:lnTo>
                <a:lnTo>
                  <a:pt x="5" y="73"/>
                </a:lnTo>
                <a:lnTo>
                  <a:pt x="3" y="76"/>
                </a:lnTo>
                <a:lnTo>
                  <a:pt x="4" y="76"/>
                </a:lnTo>
                <a:lnTo>
                  <a:pt x="0" y="80"/>
                </a:lnTo>
                <a:lnTo>
                  <a:pt x="5" y="85"/>
                </a:lnTo>
                <a:lnTo>
                  <a:pt x="8" y="85"/>
                </a:lnTo>
                <a:lnTo>
                  <a:pt x="9" y="90"/>
                </a:lnTo>
                <a:lnTo>
                  <a:pt x="13" y="85"/>
                </a:lnTo>
                <a:lnTo>
                  <a:pt x="15" y="90"/>
                </a:lnTo>
                <a:lnTo>
                  <a:pt x="19" y="85"/>
                </a:lnTo>
                <a:lnTo>
                  <a:pt x="19" y="85"/>
                </a:lnTo>
              </a:path>
            </a:pathLst>
          </a:custGeom>
          <a:solidFill>
            <a:srgbClr val="E1E140"/>
          </a:solidFill>
          <a:ln w="9525">
            <a:noFill/>
            <a:round/>
            <a:headEnd type="none" w="med" len="med"/>
            <a:tailEnd type="none" w="med" len="med"/>
          </a:ln>
          <a:effectLst/>
        </p:spPr>
        <p:txBody>
          <a:bodyPr/>
          <a:lstStyle/>
          <a:p>
            <a:endParaRPr lang="en-IN"/>
          </a:p>
        </p:txBody>
      </p:sp>
      <p:sp>
        <p:nvSpPr>
          <p:cNvPr id="50184" name="Freeform 8"/>
          <p:cNvSpPr>
            <a:spLocks/>
          </p:cNvSpPr>
          <p:nvPr/>
        </p:nvSpPr>
        <p:spPr bwMode="auto">
          <a:xfrm>
            <a:off x="1885950" y="4878388"/>
            <a:ext cx="157163" cy="174625"/>
          </a:xfrm>
          <a:custGeom>
            <a:avLst/>
            <a:gdLst/>
            <a:ahLst/>
            <a:cxnLst>
              <a:cxn ang="0">
                <a:pos x="97" y="101"/>
              </a:cxn>
              <a:cxn ang="0">
                <a:pos x="101" y="95"/>
              </a:cxn>
              <a:cxn ang="0">
                <a:pos x="97" y="91"/>
              </a:cxn>
              <a:cxn ang="0">
                <a:pos x="91" y="91"/>
              </a:cxn>
              <a:cxn ang="0">
                <a:pos x="87" y="95"/>
              </a:cxn>
              <a:cxn ang="0">
                <a:pos x="91" y="99"/>
              </a:cxn>
              <a:cxn ang="0">
                <a:pos x="93" y="102"/>
              </a:cxn>
              <a:cxn ang="0">
                <a:pos x="91" y="99"/>
              </a:cxn>
              <a:cxn ang="0">
                <a:pos x="87" y="95"/>
              </a:cxn>
              <a:cxn ang="0">
                <a:pos x="88" y="90"/>
              </a:cxn>
              <a:cxn ang="0">
                <a:pos x="91" y="86"/>
              </a:cxn>
              <a:cxn ang="0">
                <a:pos x="85" y="80"/>
              </a:cxn>
              <a:cxn ang="0">
                <a:pos x="79" y="74"/>
              </a:cxn>
              <a:cxn ang="0">
                <a:pos x="76" y="70"/>
              </a:cxn>
              <a:cxn ang="0">
                <a:pos x="70" y="64"/>
              </a:cxn>
              <a:cxn ang="0">
                <a:pos x="63" y="64"/>
              </a:cxn>
              <a:cxn ang="0">
                <a:pos x="62" y="55"/>
              </a:cxn>
              <a:cxn ang="0">
                <a:pos x="58" y="53"/>
              </a:cxn>
              <a:cxn ang="0">
                <a:pos x="55" y="50"/>
              </a:cxn>
              <a:cxn ang="0">
                <a:pos x="55" y="42"/>
              </a:cxn>
              <a:cxn ang="0">
                <a:pos x="51" y="39"/>
              </a:cxn>
              <a:cxn ang="0">
                <a:pos x="47" y="33"/>
              </a:cxn>
              <a:cxn ang="0">
                <a:pos x="43" y="31"/>
              </a:cxn>
              <a:cxn ang="0">
                <a:pos x="40" y="28"/>
              </a:cxn>
              <a:cxn ang="0">
                <a:pos x="33" y="22"/>
              </a:cxn>
              <a:cxn ang="0">
                <a:pos x="25" y="19"/>
              </a:cxn>
              <a:cxn ang="0">
                <a:pos x="23" y="17"/>
              </a:cxn>
              <a:cxn ang="0">
                <a:pos x="18" y="11"/>
              </a:cxn>
              <a:cxn ang="0">
                <a:pos x="13" y="9"/>
              </a:cxn>
              <a:cxn ang="0">
                <a:pos x="7" y="4"/>
              </a:cxn>
              <a:cxn ang="0">
                <a:pos x="3" y="2"/>
              </a:cxn>
              <a:cxn ang="0">
                <a:pos x="0" y="1"/>
              </a:cxn>
              <a:cxn ang="0">
                <a:pos x="0" y="1"/>
              </a:cxn>
              <a:cxn ang="0">
                <a:pos x="5" y="5"/>
              </a:cxn>
              <a:cxn ang="0">
                <a:pos x="7" y="13"/>
              </a:cxn>
              <a:cxn ang="0">
                <a:pos x="13" y="17"/>
              </a:cxn>
              <a:cxn ang="0">
                <a:pos x="15" y="22"/>
              </a:cxn>
              <a:cxn ang="0">
                <a:pos x="18" y="26"/>
              </a:cxn>
              <a:cxn ang="0">
                <a:pos x="25" y="33"/>
              </a:cxn>
              <a:cxn ang="0">
                <a:pos x="30" y="39"/>
              </a:cxn>
              <a:cxn ang="0">
                <a:pos x="36" y="45"/>
              </a:cxn>
              <a:cxn ang="0">
                <a:pos x="43" y="52"/>
              </a:cxn>
              <a:cxn ang="0">
                <a:pos x="48" y="57"/>
              </a:cxn>
              <a:cxn ang="0">
                <a:pos x="54" y="63"/>
              </a:cxn>
              <a:cxn ang="0">
                <a:pos x="58" y="70"/>
              </a:cxn>
              <a:cxn ang="0">
                <a:pos x="63" y="74"/>
              </a:cxn>
              <a:cxn ang="0">
                <a:pos x="67" y="79"/>
              </a:cxn>
              <a:cxn ang="0">
                <a:pos x="73" y="83"/>
              </a:cxn>
              <a:cxn ang="0">
                <a:pos x="78" y="88"/>
              </a:cxn>
              <a:cxn ang="0">
                <a:pos x="83" y="93"/>
              </a:cxn>
              <a:cxn ang="0">
                <a:pos x="85" y="93"/>
              </a:cxn>
              <a:cxn ang="0">
                <a:pos x="88" y="79"/>
              </a:cxn>
            </a:cxnLst>
            <a:rect l="0" t="0" r="r" b="b"/>
            <a:pathLst>
              <a:path w="102" h="103">
                <a:moveTo>
                  <a:pt x="88" y="79"/>
                </a:moveTo>
                <a:lnTo>
                  <a:pt x="97" y="101"/>
                </a:lnTo>
                <a:lnTo>
                  <a:pt x="101" y="101"/>
                </a:lnTo>
                <a:lnTo>
                  <a:pt x="101" y="95"/>
                </a:lnTo>
                <a:lnTo>
                  <a:pt x="99" y="95"/>
                </a:lnTo>
                <a:lnTo>
                  <a:pt x="97" y="91"/>
                </a:lnTo>
                <a:lnTo>
                  <a:pt x="96" y="91"/>
                </a:lnTo>
                <a:lnTo>
                  <a:pt x="91" y="91"/>
                </a:lnTo>
                <a:lnTo>
                  <a:pt x="88" y="91"/>
                </a:lnTo>
                <a:lnTo>
                  <a:pt x="87" y="95"/>
                </a:lnTo>
                <a:lnTo>
                  <a:pt x="88" y="97"/>
                </a:lnTo>
                <a:lnTo>
                  <a:pt x="91" y="99"/>
                </a:lnTo>
                <a:lnTo>
                  <a:pt x="93" y="101"/>
                </a:lnTo>
                <a:lnTo>
                  <a:pt x="93" y="102"/>
                </a:lnTo>
                <a:lnTo>
                  <a:pt x="93" y="101"/>
                </a:lnTo>
                <a:lnTo>
                  <a:pt x="91" y="99"/>
                </a:lnTo>
                <a:lnTo>
                  <a:pt x="88" y="97"/>
                </a:lnTo>
                <a:lnTo>
                  <a:pt x="87" y="95"/>
                </a:lnTo>
                <a:lnTo>
                  <a:pt x="88" y="91"/>
                </a:lnTo>
                <a:lnTo>
                  <a:pt x="88" y="90"/>
                </a:lnTo>
                <a:lnTo>
                  <a:pt x="88" y="88"/>
                </a:lnTo>
                <a:lnTo>
                  <a:pt x="91" y="86"/>
                </a:lnTo>
                <a:lnTo>
                  <a:pt x="88" y="83"/>
                </a:lnTo>
                <a:lnTo>
                  <a:pt x="85" y="80"/>
                </a:lnTo>
                <a:lnTo>
                  <a:pt x="81" y="77"/>
                </a:lnTo>
                <a:lnTo>
                  <a:pt x="79" y="74"/>
                </a:lnTo>
                <a:lnTo>
                  <a:pt x="78" y="74"/>
                </a:lnTo>
                <a:lnTo>
                  <a:pt x="76" y="70"/>
                </a:lnTo>
                <a:lnTo>
                  <a:pt x="73" y="68"/>
                </a:lnTo>
                <a:lnTo>
                  <a:pt x="70" y="64"/>
                </a:lnTo>
                <a:lnTo>
                  <a:pt x="66" y="64"/>
                </a:lnTo>
                <a:lnTo>
                  <a:pt x="63" y="64"/>
                </a:lnTo>
                <a:lnTo>
                  <a:pt x="58" y="59"/>
                </a:lnTo>
                <a:lnTo>
                  <a:pt x="62" y="55"/>
                </a:lnTo>
                <a:lnTo>
                  <a:pt x="60" y="55"/>
                </a:lnTo>
                <a:lnTo>
                  <a:pt x="58" y="53"/>
                </a:lnTo>
                <a:lnTo>
                  <a:pt x="58" y="52"/>
                </a:lnTo>
                <a:lnTo>
                  <a:pt x="55" y="50"/>
                </a:lnTo>
                <a:lnTo>
                  <a:pt x="55" y="45"/>
                </a:lnTo>
                <a:lnTo>
                  <a:pt x="55" y="42"/>
                </a:lnTo>
                <a:lnTo>
                  <a:pt x="51" y="41"/>
                </a:lnTo>
                <a:lnTo>
                  <a:pt x="51" y="39"/>
                </a:lnTo>
                <a:lnTo>
                  <a:pt x="48" y="37"/>
                </a:lnTo>
                <a:lnTo>
                  <a:pt x="47" y="33"/>
                </a:lnTo>
                <a:lnTo>
                  <a:pt x="45" y="33"/>
                </a:lnTo>
                <a:lnTo>
                  <a:pt x="43" y="31"/>
                </a:lnTo>
                <a:lnTo>
                  <a:pt x="41" y="30"/>
                </a:lnTo>
                <a:lnTo>
                  <a:pt x="40" y="28"/>
                </a:lnTo>
                <a:lnTo>
                  <a:pt x="37" y="26"/>
                </a:lnTo>
                <a:lnTo>
                  <a:pt x="33" y="22"/>
                </a:lnTo>
                <a:lnTo>
                  <a:pt x="30" y="22"/>
                </a:lnTo>
                <a:lnTo>
                  <a:pt x="25" y="19"/>
                </a:lnTo>
                <a:lnTo>
                  <a:pt x="25" y="17"/>
                </a:lnTo>
                <a:lnTo>
                  <a:pt x="23" y="17"/>
                </a:lnTo>
                <a:lnTo>
                  <a:pt x="21" y="15"/>
                </a:lnTo>
                <a:lnTo>
                  <a:pt x="18" y="11"/>
                </a:lnTo>
                <a:lnTo>
                  <a:pt x="13" y="11"/>
                </a:lnTo>
                <a:lnTo>
                  <a:pt x="13" y="9"/>
                </a:lnTo>
                <a:lnTo>
                  <a:pt x="9" y="8"/>
                </a:lnTo>
                <a:lnTo>
                  <a:pt x="7" y="4"/>
                </a:lnTo>
                <a:lnTo>
                  <a:pt x="5" y="5"/>
                </a:lnTo>
                <a:lnTo>
                  <a:pt x="3" y="2"/>
                </a:lnTo>
                <a:lnTo>
                  <a:pt x="2" y="2"/>
                </a:lnTo>
                <a:lnTo>
                  <a:pt x="0" y="1"/>
                </a:lnTo>
                <a:lnTo>
                  <a:pt x="0" y="0"/>
                </a:lnTo>
                <a:lnTo>
                  <a:pt x="0" y="1"/>
                </a:lnTo>
                <a:lnTo>
                  <a:pt x="2" y="2"/>
                </a:lnTo>
                <a:lnTo>
                  <a:pt x="5" y="5"/>
                </a:lnTo>
                <a:lnTo>
                  <a:pt x="5" y="11"/>
                </a:lnTo>
                <a:lnTo>
                  <a:pt x="7" y="13"/>
                </a:lnTo>
                <a:lnTo>
                  <a:pt x="9" y="15"/>
                </a:lnTo>
                <a:lnTo>
                  <a:pt x="13" y="17"/>
                </a:lnTo>
                <a:lnTo>
                  <a:pt x="15" y="20"/>
                </a:lnTo>
                <a:lnTo>
                  <a:pt x="15" y="22"/>
                </a:lnTo>
                <a:lnTo>
                  <a:pt x="18" y="24"/>
                </a:lnTo>
                <a:lnTo>
                  <a:pt x="18" y="26"/>
                </a:lnTo>
                <a:lnTo>
                  <a:pt x="21" y="30"/>
                </a:lnTo>
                <a:lnTo>
                  <a:pt x="25" y="33"/>
                </a:lnTo>
                <a:lnTo>
                  <a:pt x="27" y="35"/>
                </a:lnTo>
                <a:lnTo>
                  <a:pt x="30" y="39"/>
                </a:lnTo>
                <a:lnTo>
                  <a:pt x="33" y="42"/>
                </a:lnTo>
                <a:lnTo>
                  <a:pt x="36" y="45"/>
                </a:lnTo>
                <a:lnTo>
                  <a:pt x="41" y="50"/>
                </a:lnTo>
                <a:lnTo>
                  <a:pt x="43" y="52"/>
                </a:lnTo>
                <a:lnTo>
                  <a:pt x="47" y="55"/>
                </a:lnTo>
                <a:lnTo>
                  <a:pt x="48" y="57"/>
                </a:lnTo>
                <a:lnTo>
                  <a:pt x="51" y="60"/>
                </a:lnTo>
                <a:lnTo>
                  <a:pt x="54" y="63"/>
                </a:lnTo>
                <a:lnTo>
                  <a:pt x="55" y="64"/>
                </a:lnTo>
                <a:lnTo>
                  <a:pt x="58" y="70"/>
                </a:lnTo>
                <a:lnTo>
                  <a:pt x="60" y="70"/>
                </a:lnTo>
                <a:lnTo>
                  <a:pt x="63" y="74"/>
                </a:lnTo>
                <a:lnTo>
                  <a:pt x="66" y="75"/>
                </a:lnTo>
                <a:lnTo>
                  <a:pt x="67" y="79"/>
                </a:lnTo>
                <a:lnTo>
                  <a:pt x="70" y="80"/>
                </a:lnTo>
                <a:lnTo>
                  <a:pt x="73" y="83"/>
                </a:lnTo>
                <a:lnTo>
                  <a:pt x="74" y="84"/>
                </a:lnTo>
                <a:lnTo>
                  <a:pt x="78" y="88"/>
                </a:lnTo>
                <a:lnTo>
                  <a:pt x="81" y="91"/>
                </a:lnTo>
                <a:lnTo>
                  <a:pt x="83" y="93"/>
                </a:lnTo>
                <a:lnTo>
                  <a:pt x="85" y="95"/>
                </a:lnTo>
                <a:lnTo>
                  <a:pt x="85" y="93"/>
                </a:lnTo>
                <a:lnTo>
                  <a:pt x="88" y="91"/>
                </a:lnTo>
                <a:lnTo>
                  <a:pt x="88" y="79"/>
                </a:lnTo>
                <a:lnTo>
                  <a:pt x="88" y="79"/>
                </a:lnTo>
              </a:path>
            </a:pathLst>
          </a:custGeom>
          <a:solidFill>
            <a:srgbClr val="806210"/>
          </a:solidFill>
          <a:ln w="9525">
            <a:noFill/>
            <a:round/>
            <a:headEnd type="none" w="med" len="med"/>
            <a:tailEnd type="none" w="med" len="med"/>
          </a:ln>
          <a:effectLst/>
        </p:spPr>
        <p:txBody>
          <a:bodyPr/>
          <a:lstStyle/>
          <a:p>
            <a:endParaRPr lang="en-IN"/>
          </a:p>
        </p:txBody>
      </p:sp>
      <p:sp>
        <p:nvSpPr>
          <p:cNvPr id="50185" name="Freeform 9"/>
          <p:cNvSpPr>
            <a:spLocks/>
          </p:cNvSpPr>
          <p:nvPr/>
        </p:nvSpPr>
        <p:spPr bwMode="auto">
          <a:xfrm>
            <a:off x="1736725" y="4892675"/>
            <a:ext cx="227013" cy="104775"/>
          </a:xfrm>
          <a:custGeom>
            <a:avLst/>
            <a:gdLst/>
            <a:ahLst/>
            <a:cxnLst>
              <a:cxn ang="0">
                <a:pos x="146" y="59"/>
              </a:cxn>
              <a:cxn ang="0">
                <a:pos x="141" y="59"/>
              </a:cxn>
              <a:cxn ang="0">
                <a:pos x="139" y="61"/>
              </a:cxn>
              <a:cxn ang="0">
                <a:pos x="133" y="55"/>
              </a:cxn>
              <a:cxn ang="0">
                <a:pos x="128" y="53"/>
              </a:cxn>
              <a:cxn ang="0">
                <a:pos x="126" y="53"/>
              </a:cxn>
              <a:cxn ang="0">
                <a:pos x="124" y="51"/>
              </a:cxn>
              <a:cxn ang="0">
                <a:pos x="121" y="47"/>
              </a:cxn>
              <a:cxn ang="0">
                <a:pos x="119" y="47"/>
              </a:cxn>
              <a:cxn ang="0">
                <a:pos x="117" y="45"/>
              </a:cxn>
              <a:cxn ang="0">
                <a:pos x="115" y="42"/>
              </a:cxn>
              <a:cxn ang="0">
                <a:pos x="107" y="44"/>
              </a:cxn>
              <a:cxn ang="0">
                <a:pos x="103" y="42"/>
              </a:cxn>
              <a:cxn ang="0">
                <a:pos x="102" y="41"/>
              </a:cxn>
              <a:cxn ang="0">
                <a:pos x="96" y="35"/>
              </a:cxn>
              <a:cxn ang="0">
                <a:pos x="95" y="31"/>
              </a:cxn>
              <a:cxn ang="0">
                <a:pos x="91" y="27"/>
              </a:cxn>
              <a:cxn ang="0">
                <a:pos x="87" y="25"/>
              </a:cxn>
              <a:cxn ang="0">
                <a:pos x="87" y="24"/>
              </a:cxn>
              <a:cxn ang="0">
                <a:pos x="84" y="22"/>
              </a:cxn>
              <a:cxn ang="0">
                <a:pos x="81" y="18"/>
              </a:cxn>
              <a:cxn ang="0">
                <a:pos x="78" y="16"/>
              </a:cxn>
              <a:cxn ang="0">
                <a:pos x="78" y="15"/>
              </a:cxn>
              <a:cxn ang="0">
                <a:pos x="76" y="13"/>
              </a:cxn>
              <a:cxn ang="0">
                <a:pos x="75" y="13"/>
              </a:cxn>
              <a:cxn ang="0">
                <a:pos x="68" y="9"/>
              </a:cxn>
              <a:cxn ang="0">
                <a:pos x="61" y="9"/>
              </a:cxn>
              <a:cxn ang="0">
                <a:pos x="57" y="11"/>
              </a:cxn>
              <a:cxn ang="0">
                <a:pos x="54" y="11"/>
              </a:cxn>
              <a:cxn ang="0">
                <a:pos x="48" y="9"/>
              </a:cxn>
              <a:cxn ang="0">
                <a:pos x="45" y="9"/>
              </a:cxn>
              <a:cxn ang="0">
                <a:pos x="39" y="5"/>
              </a:cxn>
              <a:cxn ang="0">
                <a:pos x="33" y="5"/>
              </a:cxn>
              <a:cxn ang="0">
                <a:pos x="29" y="4"/>
              </a:cxn>
              <a:cxn ang="0">
                <a:pos x="27" y="4"/>
              </a:cxn>
              <a:cxn ang="0">
                <a:pos x="21" y="4"/>
              </a:cxn>
              <a:cxn ang="0">
                <a:pos x="17" y="0"/>
              </a:cxn>
              <a:cxn ang="0">
                <a:pos x="14" y="0"/>
              </a:cxn>
              <a:cxn ang="0">
                <a:pos x="7" y="1"/>
              </a:cxn>
              <a:cxn ang="0">
                <a:pos x="1" y="0"/>
              </a:cxn>
              <a:cxn ang="0">
                <a:pos x="0" y="0"/>
              </a:cxn>
            </a:cxnLst>
            <a:rect l="0" t="0" r="r" b="b"/>
            <a:pathLst>
              <a:path w="147" h="62">
                <a:moveTo>
                  <a:pt x="146" y="59"/>
                </a:moveTo>
                <a:lnTo>
                  <a:pt x="141" y="59"/>
                </a:lnTo>
                <a:lnTo>
                  <a:pt x="139" y="61"/>
                </a:lnTo>
                <a:lnTo>
                  <a:pt x="133" y="55"/>
                </a:lnTo>
                <a:lnTo>
                  <a:pt x="128" y="53"/>
                </a:lnTo>
                <a:lnTo>
                  <a:pt x="126" y="53"/>
                </a:lnTo>
                <a:lnTo>
                  <a:pt x="124" y="51"/>
                </a:lnTo>
                <a:lnTo>
                  <a:pt x="121" y="47"/>
                </a:lnTo>
                <a:lnTo>
                  <a:pt x="119" y="47"/>
                </a:lnTo>
                <a:lnTo>
                  <a:pt x="117" y="45"/>
                </a:lnTo>
                <a:lnTo>
                  <a:pt x="115" y="42"/>
                </a:lnTo>
                <a:lnTo>
                  <a:pt x="107" y="44"/>
                </a:lnTo>
                <a:lnTo>
                  <a:pt x="103" y="42"/>
                </a:lnTo>
                <a:lnTo>
                  <a:pt x="102" y="41"/>
                </a:lnTo>
                <a:lnTo>
                  <a:pt x="96" y="35"/>
                </a:lnTo>
                <a:lnTo>
                  <a:pt x="95" y="31"/>
                </a:lnTo>
                <a:lnTo>
                  <a:pt x="91" y="27"/>
                </a:lnTo>
                <a:lnTo>
                  <a:pt x="87" y="25"/>
                </a:lnTo>
                <a:lnTo>
                  <a:pt x="87" y="24"/>
                </a:lnTo>
                <a:lnTo>
                  <a:pt x="84" y="22"/>
                </a:lnTo>
                <a:lnTo>
                  <a:pt x="81" y="18"/>
                </a:lnTo>
                <a:lnTo>
                  <a:pt x="78" y="16"/>
                </a:lnTo>
                <a:lnTo>
                  <a:pt x="78" y="15"/>
                </a:lnTo>
                <a:lnTo>
                  <a:pt x="76" y="13"/>
                </a:lnTo>
                <a:lnTo>
                  <a:pt x="75" y="13"/>
                </a:lnTo>
                <a:lnTo>
                  <a:pt x="68" y="9"/>
                </a:lnTo>
                <a:lnTo>
                  <a:pt x="61" y="9"/>
                </a:lnTo>
                <a:lnTo>
                  <a:pt x="57" y="11"/>
                </a:lnTo>
                <a:lnTo>
                  <a:pt x="54" y="11"/>
                </a:lnTo>
                <a:lnTo>
                  <a:pt x="48" y="9"/>
                </a:lnTo>
                <a:lnTo>
                  <a:pt x="45" y="9"/>
                </a:lnTo>
                <a:lnTo>
                  <a:pt x="39" y="5"/>
                </a:lnTo>
                <a:lnTo>
                  <a:pt x="33" y="5"/>
                </a:lnTo>
                <a:lnTo>
                  <a:pt x="29" y="4"/>
                </a:lnTo>
                <a:lnTo>
                  <a:pt x="27" y="4"/>
                </a:lnTo>
                <a:lnTo>
                  <a:pt x="21" y="4"/>
                </a:lnTo>
                <a:lnTo>
                  <a:pt x="17" y="0"/>
                </a:lnTo>
                <a:lnTo>
                  <a:pt x="14" y="0"/>
                </a:lnTo>
                <a:lnTo>
                  <a:pt x="7" y="1"/>
                </a:lnTo>
                <a:lnTo>
                  <a:pt x="1" y="0"/>
                </a:lnTo>
                <a:lnTo>
                  <a:pt x="0"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86" name="Freeform 10"/>
          <p:cNvSpPr>
            <a:spLocks/>
          </p:cNvSpPr>
          <p:nvPr/>
        </p:nvSpPr>
        <p:spPr bwMode="auto">
          <a:xfrm>
            <a:off x="1957388" y="4733925"/>
            <a:ext cx="49212" cy="192088"/>
          </a:xfrm>
          <a:custGeom>
            <a:avLst/>
            <a:gdLst/>
            <a:ahLst/>
            <a:cxnLst>
              <a:cxn ang="0">
                <a:pos x="31" y="113"/>
              </a:cxn>
              <a:cxn ang="0">
                <a:pos x="29" y="110"/>
              </a:cxn>
              <a:cxn ang="0">
                <a:pos x="27" y="109"/>
              </a:cxn>
              <a:cxn ang="0">
                <a:pos x="27" y="101"/>
              </a:cxn>
              <a:cxn ang="0">
                <a:pos x="26" y="98"/>
              </a:cxn>
              <a:cxn ang="0">
                <a:pos x="22" y="94"/>
              </a:cxn>
              <a:cxn ang="0">
                <a:pos x="20" y="93"/>
              </a:cxn>
              <a:cxn ang="0">
                <a:pos x="23" y="90"/>
              </a:cxn>
              <a:cxn ang="0">
                <a:pos x="20" y="86"/>
              </a:cxn>
              <a:cxn ang="0">
                <a:pos x="20" y="77"/>
              </a:cxn>
              <a:cxn ang="0">
                <a:pos x="16" y="73"/>
              </a:cxn>
              <a:cxn ang="0">
                <a:pos x="16" y="68"/>
              </a:cxn>
              <a:cxn ang="0">
                <a:pos x="13" y="64"/>
              </a:cxn>
              <a:cxn ang="0">
                <a:pos x="13" y="62"/>
              </a:cxn>
              <a:cxn ang="0">
                <a:pos x="9" y="53"/>
              </a:cxn>
              <a:cxn ang="0">
                <a:pos x="8" y="51"/>
              </a:cxn>
              <a:cxn ang="0">
                <a:pos x="4" y="45"/>
              </a:cxn>
              <a:cxn ang="0">
                <a:pos x="3" y="42"/>
              </a:cxn>
              <a:cxn ang="0">
                <a:pos x="1" y="42"/>
              </a:cxn>
              <a:cxn ang="0">
                <a:pos x="0" y="40"/>
              </a:cxn>
              <a:cxn ang="0">
                <a:pos x="1" y="36"/>
              </a:cxn>
              <a:cxn ang="0">
                <a:pos x="0" y="33"/>
              </a:cxn>
              <a:cxn ang="0">
                <a:pos x="0" y="27"/>
              </a:cxn>
              <a:cxn ang="0">
                <a:pos x="1" y="26"/>
              </a:cxn>
              <a:cxn ang="0">
                <a:pos x="0" y="22"/>
              </a:cxn>
              <a:cxn ang="0">
                <a:pos x="0" y="19"/>
              </a:cxn>
              <a:cxn ang="0">
                <a:pos x="3" y="17"/>
              </a:cxn>
              <a:cxn ang="0">
                <a:pos x="4" y="13"/>
              </a:cxn>
              <a:cxn ang="0">
                <a:pos x="4" y="9"/>
              </a:cxn>
              <a:cxn ang="0">
                <a:pos x="4" y="3"/>
              </a:cxn>
              <a:cxn ang="0">
                <a:pos x="8" y="0"/>
              </a:cxn>
            </a:cxnLst>
            <a:rect l="0" t="0" r="r" b="b"/>
            <a:pathLst>
              <a:path w="32" h="114">
                <a:moveTo>
                  <a:pt x="31" y="113"/>
                </a:moveTo>
                <a:lnTo>
                  <a:pt x="29" y="110"/>
                </a:lnTo>
                <a:lnTo>
                  <a:pt x="27" y="109"/>
                </a:lnTo>
                <a:lnTo>
                  <a:pt x="27" y="101"/>
                </a:lnTo>
                <a:lnTo>
                  <a:pt x="26" y="98"/>
                </a:lnTo>
                <a:lnTo>
                  <a:pt x="22" y="94"/>
                </a:lnTo>
                <a:lnTo>
                  <a:pt x="20" y="93"/>
                </a:lnTo>
                <a:lnTo>
                  <a:pt x="23" y="90"/>
                </a:lnTo>
                <a:lnTo>
                  <a:pt x="20" y="86"/>
                </a:lnTo>
                <a:lnTo>
                  <a:pt x="20" y="77"/>
                </a:lnTo>
                <a:lnTo>
                  <a:pt x="16" y="73"/>
                </a:lnTo>
                <a:lnTo>
                  <a:pt x="16" y="68"/>
                </a:lnTo>
                <a:lnTo>
                  <a:pt x="13" y="64"/>
                </a:lnTo>
                <a:lnTo>
                  <a:pt x="13" y="62"/>
                </a:lnTo>
                <a:lnTo>
                  <a:pt x="9" y="53"/>
                </a:lnTo>
                <a:lnTo>
                  <a:pt x="8" y="51"/>
                </a:lnTo>
                <a:lnTo>
                  <a:pt x="4" y="45"/>
                </a:lnTo>
                <a:lnTo>
                  <a:pt x="3" y="42"/>
                </a:lnTo>
                <a:lnTo>
                  <a:pt x="1" y="42"/>
                </a:lnTo>
                <a:lnTo>
                  <a:pt x="0" y="40"/>
                </a:lnTo>
                <a:lnTo>
                  <a:pt x="1" y="36"/>
                </a:lnTo>
                <a:lnTo>
                  <a:pt x="0" y="33"/>
                </a:lnTo>
                <a:lnTo>
                  <a:pt x="0" y="27"/>
                </a:lnTo>
                <a:lnTo>
                  <a:pt x="1" y="26"/>
                </a:lnTo>
                <a:lnTo>
                  <a:pt x="0" y="22"/>
                </a:lnTo>
                <a:lnTo>
                  <a:pt x="0" y="19"/>
                </a:lnTo>
                <a:lnTo>
                  <a:pt x="3" y="17"/>
                </a:lnTo>
                <a:lnTo>
                  <a:pt x="4" y="13"/>
                </a:lnTo>
                <a:lnTo>
                  <a:pt x="4" y="9"/>
                </a:lnTo>
                <a:lnTo>
                  <a:pt x="4" y="3"/>
                </a:lnTo>
                <a:lnTo>
                  <a:pt x="8"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87" name="Freeform 11"/>
          <p:cNvSpPr>
            <a:spLocks/>
          </p:cNvSpPr>
          <p:nvPr/>
        </p:nvSpPr>
        <p:spPr bwMode="auto">
          <a:xfrm>
            <a:off x="2006600" y="5032375"/>
            <a:ext cx="36513" cy="111125"/>
          </a:xfrm>
          <a:custGeom>
            <a:avLst/>
            <a:gdLst/>
            <a:ahLst/>
            <a:cxnLst>
              <a:cxn ang="0">
                <a:pos x="0" y="0"/>
              </a:cxn>
              <a:cxn ang="0">
                <a:pos x="2" y="4"/>
              </a:cxn>
              <a:cxn ang="0">
                <a:pos x="4" y="4"/>
              </a:cxn>
              <a:cxn ang="0">
                <a:pos x="2" y="10"/>
              </a:cxn>
              <a:cxn ang="0">
                <a:pos x="2" y="18"/>
              </a:cxn>
              <a:cxn ang="0">
                <a:pos x="6" y="26"/>
              </a:cxn>
              <a:cxn ang="0">
                <a:pos x="2" y="36"/>
              </a:cxn>
              <a:cxn ang="0">
                <a:pos x="6" y="38"/>
              </a:cxn>
              <a:cxn ang="0">
                <a:pos x="9" y="43"/>
              </a:cxn>
              <a:cxn ang="0">
                <a:pos x="13" y="44"/>
              </a:cxn>
              <a:cxn ang="0">
                <a:pos x="14" y="49"/>
              </a:cxn>
              <a:cxn ang="0">
                <a:pos x="18" y="54"/>
              </a:cxn>
              <a:cxn ang="0">
                <a:pos x="20" y="58"/>
              </a:cxn>
              <a:cxn ang="0">
                <a:pos x="22" y="59"/>
              </a:cxn>
              <a:cxn ang="0">
                <a:pos x="22" y="65"/>
              </a:cxn>
            </a:cxnLst>
            <a:rect l="0" t="0" r="r" b="b"/>
            <a:pathLst>
              <a:path w="23" h="66">
                <a:moveTo>
                  <a:pt x="0" y="0"/>
                </a:moveTo>
                <a:lnTo>
                  <a:pt x="2" y="4"/>
                </a:lnTo>
                <a:lnTo>
                  <a:pt x="4" y="4"/>
                </a:lnTo>
                <a:lnTo>
                  <a:pt x="2" y="10"/>
                </a:lnTo>
                <a:lnTo>
                  <a:pt x="2" y="18"/>
                </a:lnTo>
                <a:lnTo>
                  <a:pt x="6" y="26"/>
                </a:lnTo>
                <a:lnTo>
                  <a:pt x="2" y="36"/>
                </a:lnTo>
                <a:lnTo>
                  <a:pt x="6" y="38"/>
                </a:lnTo>
                <a:lnTo>
                  <a:pt x="9" y="43"/>
                </a:lnTo>
                <a:lnTo>
                  <a:pt x="13" y="44"/>
                </a:lnTo>
                <a:lnTo>
                  <a:pt x="14" y="49"/>
                </a:lnTo>
                <a:lnTo>
                  <a:pt x="18" y="54"/>
                </a:lnTo>
                <a:lnTo>
                  <a:pt x="20" y="58"/>
                </a:lnTo>
                <a:lnTo>
                  <a:pt x="22" y="59"/>
                </a:lnTo>
                <a:lnTo>
                  <a:pt x="22" y="65"/>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88" name="Freeform 12"/>
          <p:cNvSpPr>
            <a:spLocks/>
          </p:cNvSpPr>
          <p:nvPr/>
        </p:nvSpPr>
        <p:spPr bwMode="auto">
          <a:xfrm>
            <a:off x="2025650" y="5016500"/>
            <a:ext cx="101600" cy="44450"/>
          </a:xfrm>
          <a:custGeom>
            <a:avLst/>
            <a:gdLst/>
            <a:ahLst/>
            <a:cxnLst>
              <a:cxn ang="0">
                <a:pos x="0" y="0"/>
              </a:cxn>
              <a:cxn ang="0">
                <a:pos x="4" y="1"/>
              </a:cxn>
              <a:cxn ang="0">
                <a:pos x="5" y="1"/>
              </a:cxn>
              <a:cxn ang="0">
                <a:pos x="10" y="0"/>
              </a:cxn>
              <a:cxn ang="0">
                <a:pos x="12" y="1"/>
              </a:cxn>
              <a:cxn ang="0">
                <a:pos x="16" y="0"/>
              </a:cxn>
              <a:cxn ang="0">
                <a:pos x="19" y="1"/>
              </a:cxn>
              <a:cxn ang="0">
                <a:pos x="24" y="0"/>
              </a:cxn>
              <a:cxn ang="0">
                <a:pos x="28" y="1"/>
              </a:cxn>
              <a:cxn ang="0">
                <a:pos x="34" y="1"/>
              </a:cxn>
              <a:cxn ang="0">
                <a:pos x="35" y="5"/>
              </a:cxn>
              <a:cxn ang="0">
                <a:pos x="40" y="11"/>
              </a:cxn>
              <a:cxn ang="0">
                <a:pos x="42" y="12"/>
              </a:cxn>
              <a:cxn ang="0">
                <a:pos x="46" y="11"/>
              </a:cxn>
              <a:cxn ang="0">
                <a:pos x="52" y="16"/>
              </a:cxn>
              <a:cxn ang="0">
                <a:pos x="55" y="16"/>
              </a:cxn>
              <a:cxn ang="0">
                <a:pos x="56" y="19"/>
              </a:cxn>
              <a:cxn ang="0">
                <a:pos x="62" y="21"/>
              </a:cxn>
              <a:cxn ang="0">
                <a:pos x="64" y="23"/>
              </a:cxn>
              <a:cxn ang="0">
                <a:pos x="65" y="25"/>
              </a:cxn>
            </a:cxnLst>
            <a:rect l="0" t="0" r="r" b="b"/>
            <a:pathLst>
              <a:path w="66" h="26">
                <a:moveTo>
                  <a:pt x="0" y="0"/>
                </a:moveTo>
                <a:lnTo>
                  <a:pt x="4" y="1"/>
                </a:lnTo>
                <a:lnTo>
                  <a:pt x="5" y="1"/>
                </a:lnTo>
                <a:lnTo>
                  <a:pt x="10" y="0"/>
                </a:lnTo>
                <a:lnTo>
                  <a:pt x="12" y="1"/>
                </a:lnTo>
                <a:lnTo>
                  <a:pt x="16" y="0"/>
                </a:lnTo>
                <a:lnTo>
                  <a:pt x="19" y="1"/>
                </a:lnTo>
                <a:lnTo>
                  <a:pt x="24" y="0"/>
                </a:lnTo>
                <a:lnTo>
                  <a:pt x="28" y="1"/>
                </a:lnTo>
                <a:lnTo>
                  <a:pt x="34" y="1"/>
                </a:lnTo>
                <a:lnTo>
                  <a:pt x="35" y="5"/>
                </a:lnTo>
                <a:lnTo>
                  <a:pt x="40" y="11"/>
                </a:lnTo>
                <a:lnTo>
                  <a:pt x="42" y="12"/>
                </a:lnTo>
                <a:lnTo>
                  <a:pt x="46" y="11"/>
                </a:lnTo>
                <a:lnTo>
                  <a:pt x="52" y="16"/>
                </a:lnTo>
                <a:lnTo>
                  <a:pt x="55" y="16"/>
                </a:lnTo>
                <a:lnTo>
                  <a:pt x="56" y="19"/>
                </a:lnTo>
                <a:lnTo>
                  <a:pt x="62" y="21"/>
                </a:lnTo>
                <a:lnTo>
                  <a:pt x="64" y="23"/>
                </a:lnTo>
                <a:lnTo>
                  <a:pt x="65" y="25"/>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89" name="Freeform 13"/>
          <p:cNvSpPr>
            <a:spLocks/>
          </p:cNvSpPr>
          <p:nvPr/>
        </p:nvSpPr>
        <p:spPr bwMode="auto">
          <a:xfrm>
            <a:off x="2038350" y="5053013"/>
            <a:ext cx="42863" cy="47625"/>
          </a:xfrm>
          <a:custGeom>
            <a:avLst/>
            <a:gdLst/>
            <a:ahLst/>
            <a:cxnLst>
              <a:cxn ang="0">
                <a:pos x="0" y="0"/>
              </a:cxn>
              <a:cxn ang="0">
                <a:pos x="4" y="2"/>
              </a:cxn>
              <a:cxn ang="0">
                <a:pos x="6" y="6"/>
              </a:cxn>
              <a:cxn ang="0">
                <a:pos x="11" y="11"/>
              </a:cxn>
              <a:cxn ang="0">
                <a:pos x="14" y="13"/>
              </a:cxn>
              <a:cxn ang="0">
                <a:pos x="16" y="14"/>
              </a:cxn>
              <a:cxn ang="0">
                <a:pos x="20" y="20"/>
              </a:cxn>
              <a:cxn ang="0">
                <a:pos x="23" y="24"/>
              </a:cxn>
              <a:cxn ang="0">
                <a:pos x="26" y="24"/>
              </a:cxn>
              <a:cxn ang="0">
                <a:pos x="27" y="27"/>
              </a:cxn>
            </a:cxnLst>
            <a:rect l="0" t="0" r="r" b="b"/>
            <a:pathLst>
              <a:path w="28" h="28">
                <a:moveTo>
                  <a:pt x="0" y="0"/>
                </a:moveTo>
                <a:lnTo>
                  <a:pt x="4" y="2"/>
                </a:lnTo>
                <a:lnTo>
                  <a:pt x="6" y="6"/>
                </a:lnTo>
                <a:lnTo>
                  <a:pt x="11" y="11"/>
                </a:lnTo>
                <a:lnTo>
                  <a:pt x="14" y="13"/>
                </a:lnTo>
                <a:lnTo>
                  <a:pt x="16" y="14"/>
                </a:lnTo>
                <a:lnTo>
                  <a:pt x="20" y="20"/>
                </a:lnTo>
                <a:lnTo>
                  <a:pt x="23" y="24"/>
                </a:lnTo>
                <a:lnTo>
                  <a:pt x="26" y="24"/>
                </a:lnTo>
                <a:lnTo>
                  <a:pt x="27" y="27"/>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90" name="Freeform 14"/>
          <p:cNvSpPr>
            <a:spLocks/>
          </p:cNvSpPr>
          <p:nvPr/>
        </p:nvSpPr>
        <p:spPr bwMode="auto">
          <a:xfrm>
            <a:off x="2058988" y="5073650"/>
            <a:ext cx="11112" cy="26988"/>
          </a:xfrm>
          <a:custGeom>
            <a:avLst/>
            <a:gdLst/>
            <a:ahLst/>
            <a:cxnLst>
              <a:cxn ang="0">
                <a:pos x="0" y="0"/>
              </a:cxn>
              <a:cxn ang="0">
                <a:pos x="0" y="6"/>
              </a:cxn>
              <a:cxn ang="0">
                <a:pos x="3" y="12"/>
              </a:cxn>
              <a:cxn ang="0">
                <a:pos x="6" y="15"/>
              </a:cxn>
              <a:cxn ang="0">
                <a:pos x="5" y="15"/>
              </a:cxn>
            </a:cxnLst>
            <a:rect l="0" t="0" r="r" b="b"/>
            <a:pathLst>
              <a:path w="7" h="16">
                <a:moveTo>
                  <a:pt x="0" y="0"/>
                </a:moveTo>
                <a:lnTo>
                  <a:pt x="0" y="6"/>
                </a:lnTo>
                <a:lnTo>
                  <a:pt x="3" y="12"/>
                </a:lnTo>
                <a:lnTo>
                  <a:pt x="6" y="15"/>
                </a:lnTo>
                <a:lnTo>
                  <a:pt x="5" y="15"/>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191" name="Freeform 15"/>
          <p:cNvSpPr>
            <a:spLocks/>
          </p:cNvSpPr>
          <p:nvPr/>
        </p:nvSpPr>
        <p:spPr bwMode="auto">
          <a:xfrm>
            <a:off x="2062163" y="5076825"/>
            <a:ext cx="26987" cy="11113"/>
          </a:xfrm>
          <a:custGeom>
            <a:avLst/>
            <a:gdLst/>
            <a:ahLst/>
            <a:cxnLst>
              <a:cxn ang="0">
                <a:pos x="0" y="0"/>
              </a:cxn>
              <a:cxn ang="0">
                <a:pos x="4" y="4"/>
              </a:cxn>
              <a:cxn ang="0">
                <a:pos x="10" y="3"/>
              </a:cxn>
              <a:cxn ang="0">
                <a:pos x="11" y="6"/>
              </a:cxn>
              <a:cxn ang="0">
                <a:pos x="13" y="3"/>
              </a:cxn>
              <a:cxn ang="0">
                <a:pos x="16" y="3"/>
              </a:cxn>
            </a:cxnLst>
            <a:rect l="0" t="0" r="r" b="b"/>
            <a:pathLst>
              <a:path w="17" h="7">
                <a:moveTo>
                  <a:pt x="0" y="0"/>
                </a:moveTo>
                <a:lnTo>
                  <a:pt x="4" y="4"/>
                </a:lnTo>
                <a:lnTo>
                  <a:pt x="10" y="3"/>
                </a:lnTo>
                <a:lnTo>
                  <a:pt x="11" y="6"/>
                </a:lnTo>
                <a:lnTo>
                  <a:pt x="13" y="3"/>
                </a:lnTo>
                <a:lnTo>
                  <a:pt x="16" y="3"/>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192" name="Freeform 16"/>
          <p:cNvSpPr>
            <a:spLocks/>
          </p:cNvSpPr>
          <p:nvPr/>
        </p:nvSpPr>
        <p:spPr bwMode="auto">
          <a:xfrm>
            <a:off x="2035175" y="5046663"/>
            <a:ext cx="50800" cy="19050"/>
          </a:xfrm>
          <a:custGeom>
            <a:avLst/>
            <a:gdLst/>
            <a:ahLst/>
            <a:cxnLst>
              <a:cxn ang="0">
                <a:pos x="0" y="0"/>
              </a:cxn>
              <a:cxn ang="0">
                <a:pos x="4" y="2"/>
              </a:cxn>
              <a:cxn ang="0">
                <a:pos x="10" y="2"/>
              </a:cxn>
              <a:cxn ang="0">
                <a:pos x="12" y="6"/>
              </a:cxn>
              <a:cxn ang="0">
                <a:pos x="13" y="2"/>
              </a:cxn>
              <a:cxn ang="0">
                <a:pos x="14" y="2"/>
              </a:cxn>
              <a:cxn ang="0">
                <a:pos x="21" y="6"/>
              </a:cxn>
              <a:cxn ang="0">
                <a:pos x="24" y="2"/>
              </a:cxn>
              <a:cxn ang="0">
                <a:pos x="25" y="4"/>
              </a:cxn>
              <a:cxn ang="0">
                <a:pos x="28" y="6"/>
              </a:cxn>
              <a:cxn ang="0">
                <a:pos x="29" y="7"/>
              </a:cxn>
              <a:cxn ang="0">
                <a:pos x="32" y="11"/>
              </a:cxn>
            </a:cxnLst>
            <a:rect l="0" t="0" r="r" b="b"/>
            <a:pathLst>
              <a:path w="33" h="12">
                <a:moveTo>
                  <a:pt x="0" y="0"/>
                </a:moveTo>
                <a:lnTo>
                  <a:pt x="4" y="2"/>
                </a:lnTo>
                <a:lnTo>
                  <a:pt x="10" y="2"/>
                </a:lnTo>
                <a:lnTo>
                  <a:pt x="12" y="6"/>
                </a:lnTo>
                <a:lnTo>
                  <a:pt x="13" y="2"/>
                </a:lnTo>
                <a:lnTo>
                  <a:pt x="14" y="2"/>
                </a:lnTo>
                <a:lnTo>
                  <a:pt x="21" y="6"/>
                </a:lnTo>
                <a:lnTo>
                  <a:pt x="24" y="2"/>
                </a:lnTo>
                <a:lnTo>
                  <a:pt x="25" y="4"/>
                </a:lnTo>
                <a:lnTo>
                  <a:pt x="28" y="6"/>
                </a:lnTo>
                <a:lnTo>
                  <a:pt x="29" y="7"/>
                </a:lnTo>
                <a:lnTo>
                  <a:pt x="32" y="11"/>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193" name="Freeform 17"/>
          <p:cNvSpPr>
            <a:spLocks/>
          </p:cNvSpPr>
          <p:nvPr/>
        </p:nvSpPr>
        <p:spPr bwMode="auto">
          <a:xfrm>
            <a:off x="2027238" y="5053013"/>
            <a:ext cx="26987" cy="57150"/>
          </a:xfrm>
          <a:custGeom>
            <a:avLst/>
            <a:gdLst/>
            <a:ahLst/>
            <a:cxnLst>
              <a:cxn ang="0">
                <a:pos x="3" y="2"/>
              </a:cxn>
              <a:cxn ang="0">
                <a:pos x="0" y="0"/>
              </a:cxn>
              <a:cxn ang="0">
                <a:pos x="0" y="2"/>
              </a:cxn>
              <a:cxn ang="0">
                <a:pos x="0" y="7"/>
              </a:cxn>
              <a:cxn ang="0">
                <a:pos x="3" y="11"/>
              </a:cxn>
              <a:cxn ang="0">
                <a:pos x="3" y="15"/>
              </a:cxn>
              <a:cxn ang="0">
                <a:pos x="7" y="24"/>
              </a:cxn>
              <a:cxn ang="0">
                <a:pos x="9" y="24"/>
              </a:cxn>
              <a:cxn ang="0">
                <a:pos x="11" y="27"/>
              </a:cxn>
              <a:cxn ang="0">
                <a:pos x="15" y="31"/>
              </a:cxn>
              <a:cxn ang="0">
                <a:pos x="17" y="33"/>
              </a:cxn>
            </a:cxnLst>
            <a:rect l="0" t="0" r="r" b="b"/>
            <a:pathLst>
              <a:path w="18" h="34">
                <a:moveTo>
                  <a:pt x="3" y="2"/>
                </a:moveTo>
                <a:lnTo>
                  <a:pt x="0" y="0"/>
                </a:lnTo>
                <a:lnTo>
                  <a:pt x="0" y="2"/>
                </a:lnTo>
                <a:lnTo>
                  <a:pt x="0" y="7"/>
                </a:lnTo>
                <a:lnTo>
                  <a:pt x="3" y="11"/>
                </a:lnTo>
                <a:lnTo>
                  <a:pt x="3" y="15"/>
                </a:lnTo>
                <a:lnTo>
                  <a:pt x="7" y="24"/>
                </a:lnTo>
                <a:lnTo>
                  <a:pt x="9" y="24"/>
                </a:lnTo>
                <a:lnTo>
                  <a:pt x="11" y="27"/>
                </a:lnTo>
                <a:lnTo>
                  <a:pt x="15" y="31"/>
                </a:lnTo>
                <a:lnTo>
                  <a:pt x="17" y="33"/>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194" name="Freeform 18"/>
          <p:cNvSpPr>
            <a:spLocks/>
          </p:cNvSpPr>
          <p:nvPr/>
        </p:nvSpPr>
        <p:spPr bwMode="auto">
          <a:xfrm>
            <a:off x="1862138" y="5003800"/>
            <a:ext cx="111125" cy="134938"/>
          </a:xfrm>
          <a:custGeom>
            <a:avLst/>
            <a:gdLst/>
            <a:ahLst/>
            <a:cxnLst>
              <a:cxn ang="0">
                <a:pos x="71" y="0"/>
              </a:cxn>
              <a:cxn ang="0">
                <a:pos x="69" y="4"/>
              </a:cxn>
              <a:cxn ang="0">
                <a:pos x="68" y="5"/>
              </a:cxn>
              <a:cxn ang="0">
                <a:pos x="66" y="8"/>
              </a:cxn>
              <a:cxn ang="0">
                <a:pos x="65" y="9"/>
              </a:cxn>
              <a:cxn ang="0">
                <a:pos x="62" y="13"/>
              </a:cxn>
              <a:cxn ang="0">
                <a:pos x="59" y="13"/>
              </a:cxn>
              <a:cxn ang="0">
                <a:pos x="58" y="13"/>
              </a:cxn>
              <a:cxn ang="0">
                <a:pos x="56" y="15"/>
              </a:cxn>
              <a:cxn ang="0">
                <a:pos x="52" y="19"/>
              </a:cxn>
              <a:cxn ang="0">
                <a:pos x="48" y="20"/>
              </a:cxn>
              <a:cxn ang="0">
                <a:pos x="45" y="20"/>
              </a:cxn>
              <a:cxn ang="0">
                <a:pos x="44" y="23"/>
              </a:cxn>
              <a:cxn ang="0">
                <a:pos x="41" y="24"/>
              </a:cxn>
              <a:cxn ang="0">
                <a:pos x="40" y="27"/>
              </a:cxn>
              <a:cxn ang="0">
                <a:pos x="38" y="27"/>
              </a:cxn>
              <a:cxn ang="0">
                <a:pos x="36" y="31"/>
              </a:cxn>
              <a:cxn ang="0">
                <a:pos x="34" y="35"/>
              </a:cxn>
              <a:cxn ang="0">
                <a:pos x="36" y="35"/>
              </a:cxn>
              <a:cxn ang="0">
                <a:pos x="32" y="39"/>
              </a:cxn>
              <a:cxn ang="0">
                <a:pos x="32" y="40"/>
              </a:cxn>
              <a:cxn ang="0">
                <a:pos x="32" y="44"/>
              </a:cxn>
              <a:cxn ang="0">
                <a:pos x="30" y="44"/>
              </a:cxn>
              <a:cxn ang="0">
                <a:pos x="30" y="46"/>
              </a:cxn>
              <a:cxn ang="0">
                <a:pos x="29" y="48"/>
              </a:cxn>
              <a:cxn ang="0">
                <a:pos x="29" y="49"/>
              </a:cxn>
              <a:cxn ang="0">
                <a:pos x="26" y="51"/>
              </a:cxn>
              <a:cxn ang="0">
                <a:pos x="26" y="53"/>
              </a:cxn>
              <a:cxn ang="0">
                <a:pos x="22" y="57"/>
              </a:cxn>
              <a:cxn ang="0">
                <a:pos x="15" y="64"/>
              </a:cxn>
              <a:cxn ang="0">
                <a:pos x="15" y="66"/>
              </a:cxn>
              <a:cxn ang="0">
                <a:pos x="14" y="66"/>
              </a:cxn>
              <a:cxn ang="0">
                <a:pos x="11" y="68"/>
              </a:cxn>
              <a:cxn ang="0">
                <a:pos x="10" y="71"/>
              </a:cxn>
              <a:cxn ang="0">
                <a:pos x="6" y="73"/>
              </a:cxn>
              <a:cxn ang="0">
                <a:pos x="6" y="75"/>
              </a:cxn>
              <a:cxn ang="0">
                <a:pos x="4" y="75"/>
              </a:cxn>
              <a:cxn ang="0">
                <a:pos x="2" y="77"/>
              </a:cxn>
              <a:cxn ang="0">
                <a:pos x="0" y="79"/>
              </a:cxn>
            </a:cxnLst>
            <a:rect l="0" t="0" r="r" b="b"/>
            <a:pathLst>
              <a:path w="72" h="80">
                <a:moveTo>
                  <a:pt x="71" y="0"/>
                </a:moveTo>
                <a:lnTo>
                  <a:pt x="69" y="4"/>
                </a:lnTo>
                <a:lnTo>
                  <a:pt x="68" y="5"/>
                </a:lnTo>
                <a:lnTo>
                  <a:pt x="66" y="8"/>
                </a:lnTo>
                <a:lnTo>
                  <a:pt x="65" y="9"/>
                </a:lnTo>
                <a:lnTo>
                  <a:pt x="62" y="13"/>
                </a:lnTo>
                <a:lnTo>
                  <a:pt x="59" y="13"/>
                </a:lnTo>
                <a:lnTo>
                  <a:pt x="58" y="13"/>
                </a:lnTo>
                <a:lnTo>
                  <a:pt x="56" y="15"/>
                </a:lnTo>
                <a:lnTo>
                  <a:pt x="52" y="19"/>
                </a:lnTo>
                <a:lnTo>
                  <a:pt x="48" y="20"/>
                </a:lnTo>
                <a:lnTo>
                  <a:pt x="45" y="20"/>
                </a:lnTo>
                <a:lnTo>
                  <a:pt x="44" y="23"/>
                </a:lnTo>
                <a:lnTo>
                  <a:pt x="41" y="24"/>
                </a:lnTo>
                <a:lnTo>
                  <a:pt x="40" y="27"/>
                </a:lnTo>
                <a:lnTo>
                  <a:pt x="38" y="27"/>
                </a:lnTo>
                <a:lnTo>
                  <a:pt x="36" y="31"/>
                </a:lnTo>
                <a:lnTo>
                  <a:pt x="34" y="35"/>
                </a:lnTo>
                <a:lnTo>
                  <a:pt x="36" y="35"/>
                </a:lnTo>
                <a:lnTo>
                  <a:pt x="32" y="39"/>
                </a:lnTo>
                <a:lnTo>
                  <a:pt x="32" y="40"/>
                </a:lnTo>
                <a:lnTo>
                  <a:pt x="32" y="44"/>
                </a:lnTo>
                <a:lnTo>
                  <a:pt x="30" y="44"/>
                </a:lnTo>
                <a:lnTo>
                  <a:pt x="30" y="46"/>
                </a:lnTo>
                <a:lnTo>
                  <a:pt x="29" y="48"/>
                </a:lnTo>
                <a:lnTo>
                  <a:pt x="29" y="49"/>
                </a:lnTo>
                <a:lnTo>
                  <a:pt x="26" y="51"/>
                </a:lnTo>
                <a:lnTo>
                  <a:pt x="26" y="53"/>
                </a:lnTo>
                <a:lnTo>
                  <a:pt x="22" y="57"/>
                </a:lnTo>
                <a:lnTo>
                  <a:pt x="15" y="64"/>
                </a:lnTo>
                <a:lnTo>
                  <a:pt x="15" y="66"/>
                </a:lnTo>
                <a:lnTo>
                  <a:pt x="14" y="66"/>
                </a:lnTo>
                <a:lnTo>
                  <a:pt x="11" y="68"/>
                </a:lnTo>
                <a:lnTo>
                  <a:pt x="10" y="71"/>
                </a:lnTo>
                <a:lnTo>
                  <a:pt x="6" y="73"/>
                </a:lnTo>
                <a:lnTo>
                  <a:pt x="6" y="75"/>
                </a:lnTo>
                <a:lnTo>
                  <a:pt x="4" y="75"/>
                </a:lnTo>
                <a:lnTo>
                  <a:pt x="2" y="77"/>
                </a:lnTo>
                <a:lnTo>
                  <a:pt x="0" y="79"/>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95" name="Freeform 19"/>
          <p:cNvSpPr>
            <a:spLocks/>
          </p:cNvSpPr>
          <p:nvPr/>
        </p:nvSpPr>
        <p:spPr bwMode="auto">
          <a:xfrm>
            <a:off x="1997075" y="4868863"/>
            <a:ext cx="122238" cy="112712"/>
          </a:xfrm>
          <a:custGeom>
            <a:avLst/>
            <a:gdLst/>
            <a:ahLst/>
            <a:cxnLst>
              <a:cxn ang="0">
                <a:pos x="0" y="66"/>
              </a:cxn>
              <a:cxn ang="0">
                <a:pos x="1" y="66"/>
              </a:cxn>
              <a:cxn ang="0">
                <a:pos x="4" y="66"/>
              </a:cxn>
              <a:cxn ang="0">
                <a:pos x="8" y="66"/>
              </a:cxn>
              <a:cxn ang="0">
                <a:pos x="8" y="65"/>
              </a:cxn>
              <a:cxn ang="0">
                <a:pos x="10" y="63"/>
              </a:cxn>
              <a:cxn ang="0">
                <a:pos x="12" y="61"/>
              </a:cxn>
              <a:cxn ang="0">
                <a:pos x="14" y="59"/>
              </a:cxn>
              <a:cxn ang="0">
                <a:pos x="15" y="58"/>
              </a:cxn>
              <a:cxn ang="0">
                <a:pos x="18" y="56"/>
              </a:cxn>
              <a:cxn ang="0">
                <a:pos x="19" y="54"/>
              </a:cxn>
              <a:cxn ang="0">
                <a:pos x="22" y="54"/>
              </a:cxn>
              <a:cxn ang="0">
                <a:pos x="23" y="51"/>
              </a:cxn>
              <a:cxn ang="0">
                <a:pos x="24" y="48"/>
              </a:cxn>
              <a:cxn ang="0">
                <a:pos x="26" y="47"/>
              </a:cxn>
              <a:cxn ang="0">
                <a:pos x="28" y="43"/>
              </a:cxn>
              <a:cxn ang="0">
                <a:pos x="28" y="39"/>
              </a:cxn>
              <a:cxn ang="0">
                <a:pos x="32" y="36"/>
              </a:cxn>
              <a:cxn ang="0">
                <a:pos x="34" y="36"/>
              </a:cxn>
              <a:cxn ang="0">
                <a:pos x="37" y="32"/>
              </a:cxn>
              <a:cxn ang="0">
                <a:pos x="40" y="28"/>
              </a:cxn>
              <a:cxn ang="0">
                <a:pos x="40" y="30"/>
              </a:cxn>
              <a:cxn ang="0">
                <a:pos x="42" y="28"/>
              </a:cxn>
              <a:cxn ang="0">
                <a:pos x="46" y="26"/>
              </a:cxn>
              <a:cxn ang="0">
                <a:pos x="48" y="25"/>
              </a:cxn>
              <a:cxn ang="0">
                <a:pos x="52" y="23"/>
              </a:cxn>
              <a:cxn ang="0">
                <a:pos x="55" y="21"/>
              </a:cxn>
              <a:cxn ang="0">
                <a:pos x="56" y="17"/>
              </a:cxn>
              <a:cxn ang="0">
                <a:pos x="58" y="17"/>
              </a:cxn>
              <a:cxn ang="0">
                <a:pos x="60" y="14"/>
              </a:cxn>
              <a:cxn ang="0">
                <a:pos x="62" y="14"/>
              </a:cxn>
              <a:cxn ang="0">
                <a:pos x="64" y="11"/>
              </a:cxn>
              <a:cxn ang="0">
                <a:pos x="66" y="8"/>
              </a:cxn>
              <a:cxn ang="0">
                <a:pos x="67" y="8"/>
              </a:cxn>
              <a:cxn ang="0">
                <a:pos x="67" y="7"/>
              </a:cxn>
              <a:cxn ang="0">
                <a:pos x="70" y="6"/>
              </a:cxn>
              <a:cxn ang="0">
                <a:pos x="71" y="6"/>
              </a:cxn>
              <a:cxn ang="0">
                <a:pos x="73" y="3"/>
              </a:cxn>
              <a:cxn ang="0">
                <a:pos x="73" y="1"/>
              </a:cxn>
              <a:cxn ang="0">
                <a:pos x="74" y="1"/>
              </a:cxn>
              <a:cxn ang="0">
                <a:pos x="76" y="0"/>
              </a:cxn>
              <a:cxn ang="0">
                <a:pos x="76" y="1"/>
              </a:cxn>
              <a:cxn ang="0">
                <a:pos x="78" y="0"/>
              </a:cxn>
            </a:cxnLst>
            <a:rect l="0" t="0" r="r" b="b"/>
            <a:pathLst>
              <a:path w="79" h="67">
                <a:moveTo>
                  <a:pt x="0" y="66"/>
                </a:moveTo>
                <a:lnTo>
                  <a:pt x="1" y="66"/>
                </a:lnTo>
                <a:lnTo>
                  <a:pt x="4" y="66"/>
                </a:lnTo>
                <a:lnTo>
                  <a:pt x="8" y="66"/>
                </a:lnTo>
                <a:lnTo>
                  <a:pt x="8" y="65"/>
                </a:lnTo>
                <a:lnTo>
                  <a:pt x="10" y="63"/>
                </a:lnTo>
                <a:lnTo>
                  <a:pt x="12" y="61"/>
                </a:lnTo>
                <a:lnTo>
                  <a:pt x="14" y="59"/>
                </a:lnTo>
                <a:lnTo>
                  <a:pt x="15" y="58"/>
                </a:lnTo>
                <a:lnTo>
                  <a:pt x="18" y="56"/>
                </a:lnTo>
                <a:lnTo>
                  <a:pt x="19" y="54"/>
                </a:lnTo>
                <a:lnTo>
                  <a:pt x="22" y="54"/>
                </a:lnTo>
                <a:lnTo>
                  <a:pt x="23" y="51"/>
                </a:lnTo>
                <a:lnTo>
                  <a:pt x="24" y="48"/>
                </a:lnTo>
                <a:lnTo>
                  <a:pt x="26" y="47"/>
                </a:lnTo>
                <a:lnTo>
                  <a:pt x="28" y="43"/>
                </a:lnTo>
                <a:lnTo>
                  <a:pt x="28" y="39"/>
                </a:lnTo>
                <a:lnTo>
                  <a:pt x="32" y="36"/>
                </a:lnTo>
                <a:lnTo>
                  <a:pt x="34" y="36"/>
                </a:lnTo>
                <a:lnTo>
                  <a:pt x="37" y="32"/>
                </a:lnTo>
                <a:lnTo>
                  <a:pt x="40" y="28"/>
                </a:lnTo>
                <a:lnTo>
                  <a:pt x="40" y="30"/>
                </a:lnTo>
                <a:lnTo>
                  <a:pt x="42" y="28"/>
                </a:lnTo>
                <a:lnTo>
                  <a:pt x="46" y="26"/>
                </a:lnTo>
                <a:lnTo>
                  <a:pt x="48" y="25"/>
                </a:lnTo>
                <a:lnTo>
                  <a:pt x="52" y="23"/>
                </a:lnTo>
                <a:lnTo>
                  <a:pt x="55" y="21"/>
                </a:lnTo>
                <a:lnTo>
                  <a:pt x="56" y="17"/>
                </a:lnTo>
                <a:lnTo>
                  <a:pt x="58" y="17"/>
                </a:lnTo>
                <a:lnTo>
                  <a:pt x="60" y="14"/>
                </a:lnTo>
                <a:lnTo>
                  <a:pt x="62" y="14"/>
                </a:lnTo>
                <a:lnTo>
                  <a:pt x="64" y="11"/>
                </a:lnTo>
                <a:lnTo>
                  <a:pt x="66" y="8"/>
                </a:lnTo>
                <a:lnTo>
                  <a:pt x="67" y="8"/>
                </a:lnTo>
                <a:lnTo>
                  <a:pt x="67" y="7"/>
                </a:lnTo>
                <a:lnTo>
                  <a:pt x="70" y="6"/>
                </a:lnTo>
                <a:lnTo>
                  <a:pt x="71" y="6"/>
                </a:lnTo>
                <a:lnTo>
                  <a:pt x="73" y="3"/>
                </a:lnTo>
                <a:lnTo>
                  <a:pt x="73" y="1"/>
                </a:lnTo>
                <a:lnTo>
                  <a:pt x="74" y="1"/>
                </a:lnTo>
                <a:lnTo>
                  <a:pt x="76" y="0"/>
                </a:lnTo>
                <a:lnTo>
                  <a:pt x="76" y="1"/>
                </a:lnTo>
                <a:lnTo>
                  <a:pt x="78"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96" name="Freeform 20"/>
          <p:cNvSpPr>
            <a:spLocks/>
          </p:cNvSpPr>
          <p:nvPr/>
        </p:nvSpPr>
        <p:spPr bwMode="auto">
          <a:xfrm>
            <a:off x="2044700" y="4859338"/>
            <a:ext cx="57150" cy="39687"/>
          </a:xfrm>
          <a:custGeom>
            <a:avLst/>
            <a:gdLst/>
            <a:ahLst/>
            <a:cxnLst>
              <a:cxn ang="0">
                <a:pos x="10" y="5"/>
              </a:cxn>
              <a:cxn ang="0">
                <a:pos x="6" y="6"/>
              </a:cxn>
              <a:cxn ang="0">
                <a:pos x="6" y="10"/>
              </a:cxn>
              <a:cxn ang="0">
                <a:pos x="6" y="13"/>
              </a:cxn>
              <a:cxn ang="0">
                <a:pos x="6" y="13"/>
              </a:cxn>
              <a:cxn ang="0">
                <a:pos x="2" y="18"/>
              </a:cxn>
              <a:cxn ang="0">
                <a:pos x="0" y="18"/>
              </a:cxn>
              <a:cxn ang="0">
                <a:pos x="0" y="22"/>
              </a:cxn>
              <a:cxn ang="0">
                <a:pos x="22" y="0"/>
              </a:cxn>
              <a:cxn ang="0">
                <a:pos x="22" y="1"/>
              </a:cxn>
              <a:cxn ang="0">
                <a:pos x="23" y="1"/>
              </a:cxn>
              <a:cxn ang="0">
                <a:pos x="19" y="6"/>
              </a:cxn>
              <a:cxn ang="0">
                <a:pos x="22" y="8"/>
              </a:cxn>
              <a:cxn ang="0">
                <a:pos x="23" y="10"/>
              </a:cxn>
              <a:cxn ang="0">
                <a:pos x="19" y="13"/>
              </a:cxn>
              <a:cxn ang="0">
                <a:pos x="22" y="13"/>
              </a:cxn>
              <a:cxn ang="0">
                <a:pos x="15" y="18"/>
              </a:cxn>
              <a:cxn ang="0">
                <a:pos x="15" y="20"/>
              </a:cxn>
              <a:cxn ang="0">
                <a:pos x="12" y="22"/>
              </a:cxn>
              <a:cxn ang="0">
                <a:pos x="37" y="2"/>
              </a:cxn>
              <a:cxn ang="0">
                <a:pos x="36" y="5"/>
              </a:cxn>
              <a:cxn ang="0">
                <a:pos x="33" y="6"/>
              </a:cxn>
              <a:cxn ang="0">
                <a:pos x="32" y="8"/>
              </a:cxn>
              <a:cxn ang="0">
                <a:pos x="30" y="10"/>
              </a:cxn>
              <a:cxn ang="0">
                <a:pos x="26" y="13"/>
              </a:cxn>
            </a:cxnLst>
            <a:rect l="0" t="0" r="r" b="b"/>
            <a:pathLst>
              <a:path w="38" h="23">
                <a:moveTo>
                  <a:pt x="10" y="5"/>
                </a:moveTo>
                <a:lnTo>
                  <a:pt x="6" y="6"/>
                </a:lnTo>
                <a:lnTo>
                  <a:pt x="6" y="10"/>
                </a:lnTo>
                <a:lnTo>
                  <a:pt x="6" y="13"/>
                </a:lnTo>
                <a:lnTo>
                  <a:pt x="6" y="13"/>
                </a:lnTo>
                <a:lnTo>
                  <a:pt x="2" y="18"/>
                </a:lnTo>
                <a:lnTo>
                  <a:pt x="0" y="18"/>
                </a:lnTo>
                <a:lnTo>
                  <a:pt x="0" y="22"/>
                </a:lnTo>
                <a:lnTo>
                  <a:pt x="22" y="0"/>
                </a:lnTo>
                <a:lnTo>
                  <a:pt x="22" y="1"/>
                </a:lnTo>
                <a:lnTo>
                  <a:pt x="23" y="1"/>
                </a:lnTo>
                <a:lnTo>
                  <a:pt x="19" y="6"/>
                </a:lnTo>
                <a:lnTo>
                  <a:pt x="22" y="8"/>
                </a:lnTo>
                <a:lnTo>
                  <a:pt x="23" y="10"/>
                </a:lnTo>
                <a:lnTo>
                  <a:pt x="19" y="13"/>
                </a:lnTo>
                <a:lnTo>
                  <a:pt x="22" y="13"/>
                </a:lnTo>
                <a:lnTo>
                  <a:pt x="15" y="18"/>
                </a:lnTo>
                <a:lnTo>
                  <a:pt x="15" y="20"/>
                </a:lnTo>
                <a:lnTo>
                  <a:pt x="12" y="22"/>
                </a:lnTo>
                <a:lnTo>
                  <a:pt x="37" y="2"/>
                </a:lnTo>
                <a:lnTo>
                  <a:pt x="36" y="5"/>
                </a:lnTo>
                <a:lnTo>
                  <a:pt x="33" y="6"/>
                </a:lnTo>
                <a:lnTo>
                  <a:pt x="32" y="8"/>
                </a:lnTo>
                <a:lnTo>
                  <a:pt x="30" y="10"/>
                </a:lnTo>
                <a:lnTo>
                  <a:pt x="26" y="1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97" name="Freeform 21"/>
          <p:cNvSpPr>
            <a:spLocks/>
          </p:cNvSpPr>
          <p:nvPr/>
        </p:nvSpPr>
        <p:spPr bwMode="auto">
          <a:xfrm>
            <a:off x="1890713" y="5024438"/>
            <a:ext cx="22225" cy="42862"/>
          </a:xfrm>
          <a:custGeom>
            <a:avLst/>
            <a:gdLst/>
            <a:ahLst/>
            <a:cxnLst>
              <a:cxn ang="0">
                <a:pos x="13" y="2"/>
              </a:cxn>
              <a:cxn ang="0">
                <a:pos x="11" y="0"/>
              </a:cxn>
              <a:cxn ang="0">
                <a:pos x="11" y="2"/>
              </a:cxn>
              <a:cxn ang="0">
                <a:pos x="7" y="5"/>
              </a:cxn>
              <a:cxn ang="0">
                <a:pos x="3" y="9"/>
              </a:cxn>
              <a:cxn ang="0">
                <a:pos x="4" y="11"/>
              </a:cxn>
              <a:cxn ang="0">
                <a:pos x="0" y="20"/>
              </a:cxn>
              <a:cxn ang="0">
                <a:pos x="3" y="23"/>
              </a:cxn>
              <a:cxn ang="0">
                <a:pos x="0" y="23"/>
              </a:cxn>
              <a:cxn ang="0">
                <a:pos x="0" y="25"/>
              </a:cxn>
            </a:cxnLst>
            <a:rect l="0" t="0" r="r" b="b"/>
            <a:pathLst>
              <a:path w="14" h="26">
                <a:moveTo>
                  <a:pt x="13" y="2"/>
                </a:moveTo>
                <a:lnTo>
                  <a:pt x="11" y="0"/>
                </a:lnTo>
                <a:lnTo>
                  <a:pt x="11" y="2"/>
                </a:lnTo>
                <a:lnTo>
                  <a:pt x="7" y="5"/>
                </a:lnTo>
                <a:lnTo>
                  <a:pt x="3" y="9"/>
                </a:lnTo>
                <a:lnTo>
                  <a:pt x="4" y="11"/>
                </a:lnTo>
                <a:lnTo>
                  <a:pt x="0" y="20"/>
                </a:lnTo>
                <a:lnTo>
                  <a:pt x="3" y="23"/>
                </a:lnTo>
                <a:lnTo>
                  <a:pt x="0" y="23"/>
                </a:lnTo>
                <a:lnTo>
                  <a:pt x="0" y="25"/>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198" name="Freeform 22"/>
          <p:cNvSpPr>
            <a:spLocks/>
          </p:cNvSpPr>
          <p:nvPr/>
        </p:nvSpPr>
        <p:spPr bwMode="auto">
          <a:xfrm>
            <a:off x="1862138" y="5067300"/>
            <a:ext cx="11112" cy="41275"/>
          </a:xfrm>
          <a:custGeom>
            <a:avLst/>
            <a:gdLst/>
            <a:ahLst/>
            <a:cxnLst>
              <a:cxn ang="0">
                <a:pos x="6" y="0"/>
              </a:cxn>
              <a:cxn ang="0">
                <a:pos x="4" y="4"/>
              </a:cxn>
              <a:cxn ang="0">
                <a:pos x="0" y="11"/>
              </a:cxn>
              <a:cxn ang="0">
                <a:pos x="0" y="15"/>
              </a:cxn>
              <a:cxn ang="0">
                <a:pos x="0" y="17"/>
              </a:cxn>
              <a:cxn ang="0">
                <a:pos x="2" y="20"/>
              </a:cxn>
              <a:cxn ang="0">
                <a:pos x="4" y="23"/>
              </a:cxn>
            </a:cxnLst>
            <a:rect l="0" t="0" r="r" b="b"/>
            <a:pathLst>
              <a:path w="7" h="24">
                <a:moveTo>
                  <a:pt x="6" y="0"/>
                </a:moveTo>
                <a:lnTo>
                  <a:pt x="4" y="4"/>
                </a:lnTo>
                <a:lnTo>
                  <a:pt x="0" y="11"/>
                </a:lnTo>
                <a:lnTo>
                  <a:pt x="0" y="15"/>
                </a:lnTo>
                <a:lnTo>
                  <a:pt x="0" y="17"/>
                </a:lnTo>
                <a:lnTo>
                  <a:pt x="2" y="20"/>
                </a:lnTo>
                <a:lnTo>
                  <a:pt x="4" y="23"/>
                </a:lnTo>
              </a:path>
            </a:pathLst>
          </a:custGeom>
          <a:noFill/>
          <a:ln w="9525" cap="flat" cmpd="sng">
            <a:solidFill>
              <a:srgbClr val="2F2F2F"/>
            </a:solidFill>
            <a:prstDash val="solid"/>
            <a:round/>
            <a:headEnd type="none" w="med" len="med"/>
            <a:tailEnd type="none" w="med" len="med"/>
          </a:ln>
          <a:effectLst/>
        </p:spPr>
        <p:txBody>
          <a:bodyPr/>
          <a:lstStyle/>
          <a:p>
            <a:endParaRPr lang="en-IN"/>
          </a:p>
        </p:txBody>
      </p:sp>
      <p:sp>
        <p:nvSpPr>
          <p:cNvPr id="50199" name="Freeform 23"/>
          <p:cNvSpPr>
            <a:spLocks/>
          </p:cNvSpPr>
          <p:nvPr/>
        </p:nvSpPr>
        <p:spPr bwMode="auto">
          <a:xfrm>
            <a:off x="1878013" y="5056188"/>
            <a:ext cx="9525" cy="53975"/>
          </a:xfrm>
          <a:custGeom>
            <a:avLst/>
            <a:gdLst/>
            <a:ahLst/>
            <a:cxnLst>
              <a:cxn ang="0">
                <a:pos x="2" y="0"/>
              </a:cxn>
              <a:cxn ang="0">
                <a:pos x="0" y="2"/>
              </a:cxn>
              <a:cxn ang="0">
                <a:pos x="2" y="5"/>
              </a:cxn>
              <a:cxn ang="0">
                <a:pos x="0" y="9"/>
              </a:cxn>
              <a:cxn ang="0">
                <a:pos x="2" y="13"/>
              </a:cxn>
              <a:cxn ang="0">
                <a:pos x="5" y="25"/>
              </a:cxn>
              <a:cxn ang="0">
                <a:pos x="5" y="29"/>
              </a:cxn>
              <a:cxn ang="0">
                <a:pos x="4" y="31"/>
              </a:cxn>
            </a:cxnLst>
            <a:rect l="0" t="0" r="r" b="b"/>
            <a:pathLst>
              <a:path w="6" h="32">
                <a:moveTo>
                  <a:pt x="2" y="0"/>
                </a:moveTo>
                <a:lnTo>
                  <a:pt x="0" y="2"/>
                </a:lnTo>
                <a:lnTo>
                  <a:pt x="2" y="5"/>
                </a:lnTo>
                <a:lnTo>
                  <a:pt x="0" y="9"/>
                </a:lnTo>
                <a:lnTo>
                  <a:pt x="2" y="13"/>
                </a:lnTo>
                <a:lnTo>
                  <a:pt x="5" y="25"/>
                </a:lnTo>
                <a:lnTo>
                  <a:pt x="5" y="29"/>
                </a:lnTo>
                <a:lnTo>
                  <a:pt x="4" y="3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00" name="Freeform 24"/>
          <p:cNvSpPr>
            <a:spLocks/>
          </p:cNvSpPr>
          <p:nvPr/>
        </p:nvSpPr>
        <p:spPr bwMode="auto">
          <a:xfrm>
            <a:off x="1998663" y="4892675"/>
            <a:ext cx="38100" cy="69850"/>
          </a:xfrm>
          <a:custGeom>
            <a:avLst/>
            <a:gdLst/>
            <a:ahLst/>
            <a:cxnLst>
              <a:cxn ang="0">
                <a:pos x="23" y="0"/>
              </a:cxn>
              <a:cxn ang="0">
                <a:pos x="23" y="4"/>
              </a:cxn>
              <a:cxn ang="0">
                <a:pos x="23" y="5"/>
              </a:cxn>
              <a:cxn ang="0">
                <a:pos x="23" y="7"/>
              </a:cxn>
              <a:cxn ang="0">
                <a:pos x="23" y="11"/>
              </a:cxn>
              <a:cxn ang="0">
                <a:pos x="23" y="16"/>
              </a:cxn>
              <a:cxn ang="0">
                <a:pos x="23" y="20"/>
              </a:cxn>
              <a:cxn ang="0">
                <a:pos x="22" y="22"/>
              </a:cxn>
              <a:cxn ang="0">
                <a:pos x="19" y="25"/>
              </a:cxn>
              <a:cxn ang="0">
                <a:pos x="22" y="25"/>
              </a:cxn>
              <a:cxn ang="0">
                <a:pos x="19" y="29"/>
              </a:cxn>
              <a:cxn ang="0">
                <a:pos x="18" y="31"/>
              </a:cxn>
              <a:cxn ang="0">
                <a:pos x="17" y="31"/>
              </a:cxn>
              <a:cxn ang="0">
                <a:pos x="14" y="31"/>
              </a:cxn>
              <a:cxn ang="0">
                <a:pos x="13" y="33"/>
              </a:cxn>
              <a:cxn ang="0">
                <a:pos x="11" y="33"/>
              </a:cxn>
              <a:cxn ang="0">
                <a:pos x="9" y="34"/>
              </a:cxn>
              <a:cxn ang="0">
                <a:pos x="7" y="37"/>
              </a:cxn>
              <a:cxn ang="0">
                <a:pos x="4" y="37"/>
              </a:cxn>
              <a:cxn ang="0">
                <a:pos x="0" y="41"/>
              </a:cxn>
            </a:cxnLst>
            <a:rect l="0" t="0" r="r" b="b"/>
            <a:pathLst>
              <a:path w="24" h="42">
                <a:moveTo>
                  <a:pt x="23" y="0"/>
                </a:moveTo>
                <a:lnTo>
                  <a:pt x="23" y="4"/>
                </a:lnTo>
                <a:lnTo>
                  <a:pt x="23" y="5"/>
                </a:lnTo>
                <a:lnTo>
                  <a:pt x="23" y="7"/>
                </a:lnTo>
                <a:lnTo>
                  <a:pt x="23" y="11"/>
                </a:lnTo>
                <a:lnTo>
                  <a:pt x="23" y="16"/>
                </a:lnTo>
                <a:lnTo>
                  <a:pt x="23" y="20"/>
                </a:lnTo>
                <a:lnTo>
                  <a:pt x="22" y="22"/>
                </a:lnTo>
                <a:lnTo>
                  <a:pt x="19" y="25"/>
                </a:lnTo>
                <a:lnTo>
                  <a:pt x="22" y="25"/>
                </a:lnTo>
                <a:lnTo>
                  <a:pt x="19" y="29"/>
                </a:lnTo>
                <a:lnTo>
                  <a:pt x="18" y="31"/>
                </a:lnTo>
                <a:lnTo>
                  <a:pt x="17" y="31"/>
                </a:lnTo>
                <a:lnTo>
                  <a:pt x="14" y="31"/>
                </a:lnTo>
                <a:lnTo>
                  <a:pt x="13" y="33"/>
                </a:lnTo>
                <a:lnTo>
                  <a:pt x="11" y="33"/>
                </a:lnTo>
                <a:lnTo>
                  <a:pt x="9" y="34"/>
                </a:lnTo>
                <a:lnTo>
                  <a:pt x="7" y="37"/>
                </a:lnTo>
                <a:lnTo>
                  <a:pt x="4" y="37"/>
                </a:lnTo>
                <a:lnTo>
                  <a:pt x="0" y="4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01" name="Freeform 25"/>
          <p:cNvSpPr>
            <a:spLocks/>
          </p:cNvSpPr>
          <p:nvPr/>
        </p:nvSpPr>
        <p:spPr bwMode="auto">
          <a:xfrm>
            <a:off x="1744663" y="4975225"/>
            <a:ext cx="174625" cy="46038"/>
          </a:xfrm>
          <a:custGeom>
            <a:avLst/>
            <a:gdLst/>
            <a:ahLst/>
            <a:cxnLst>
              <a:cxn ang="0">
                <a:pos x="112" y="26"/>
              </a:cxn>
              <a:cxn ang="0">
                <a:pos x="86" y="13"/>
              </a:cxn>
              <a:cxn ang="0">
                <a:pos x="61" y="6"/>
              </a:cxn>
              <a:cxn ang="0">
                <a:pos x="43" y="2"/>
              </a:cxn>
              <a:cxn ang="0">
                <a:pos x="42" y="0"/>
              </a:cxn>
              <a:cxn ang="0">
                <a:pos x="12" y="3"/>
              </a:cxn>
              <a:cxn ang="0">
                <a:pos x="14" y="3"/>
              </a:cxn>
              <a:cxn ang="0">
                <a:pos x="12" y="3"/>
              </a:cxn>
              <a:cxn ang="0">
                <a:pos x="0" y="6"/>
              </a:cxn>
              <a:cxn ang="0">
                <a:pos x="2" y="3"/>
              </a:cxn>
            </a:cxnLst>
            <a:rect l="0" t="0" r="r" b="b"/>
            <a:pathLst>
              <a:path w="113" h="27">
                <a:moveTo>
                  <a:pt x="112" y="26"/>
                </a:moveTo>
                <a:lnTo>
                  <a:pt x="86" y="13"/>
                </a:lnTo>
                <a:lnTo>
                  <a:pt x="61" y="6"/>
                </a:lnTo>
                <a:lnTo>
                  <a:pt x="43" y="2"/>
                </a:lnTo>
                <a:lnTo>
                  <a:pt x="42" y="0"/>
                </a:lnTo>
                <a:lnTo>
                  <a:pt x="12" y="3"/>
                </a:lnTo>
                <a:lnTo>
                  <a:pt x="14" y="3"/>
                </a:lnTo>
                <a:lnTo>
                  <a:pt x="12" y="3"/>
                </a:lnTo>
                <a:lnTo>
                  <a:pt x="0" y="6"/>
                </a:lnTo>
                <a:lnTo>
                  <a:pt x="2"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02" name="Freeform 26"/>
          <p:cNvSpPr>
            <a:spLocks/>
          </p:cNvSpPr>
          <p:nvPr/>
        </p:nvSpPr>
        <p:spPr bwMode="auto">
          <a:xfrm>
            <a:off x="1908175" y="4752975"/>
            <a:ext cx="82550" cy="207963"/>
          </a:xfrm>
          <a:custGeom>
            <a:avLst/>
            <a:gdLst/>
            <a:ahLst/>
            <a:cxnLst>
              <a:cxn ang="0">
                <a:pos x="52" y="122"/>
              </a:cxn>
              <a:cxn ang="0">
                <a:pos x="35" y="94"/>
              </a:cxn>
              <a:cxn ang="0">
                <a:pos x="22" y="73"/>
              </a:cxn>
              <a:cxn ang="0">
                <a:pos x="10" y="48"/>
              </a:cxn>
              <a:cxn ang="0">
                <a:pos x="0" y="19"/>
              </a:cxn>
              <a:cxn ang="0">
                <a:pos x="0" y="0"/>
              </a:cxn>
            </a:cxnLst>
            <a:rect l="0" t="0" r="r" b="b"/>
            <a:pathLst>
              <a:path w="53" h="123">
                <a:moveTo>
                  <a:pt x="52" y="122"/>
                </a:moveTo>
                <a:lnTo>
                  <a:pt x="35" y="94"/>
                </a:lnTo>
                <a:lnTo>
                  <a:pt x="22" y="73"/>
                </a:lnTo>
                <a:lnTo>
                  <a:pt x="10" y="48"/>
                </a:lnTo>
                <a:lnTo>
                  <a:pt x="0" y="19"/>
                </a:lnTo>
                <a:lnTo>
                  <a:pt x="0"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03" name="Freeform 27"/>
          <p:cNvSpPr>
            <a:spLocks/>
          </p:cNvSpPr>
          <p:nvPr/>
        </p:nvSpPr>
        <p:spPr bwMode="auto">
          <a:xfrm>
            <a:off x="2395538" y="3014663"/>
            <a:ext cx="496887" cy="555625"/>
          </a:xfrm>
          <a:custGeom>
            <a:avLst/>
            <a:gdLst/>
            <a:ahLst/>
            <a:cxnLst>
              <a:cxn ang="0">
                <a:pos x="320" y="146"/>
              </a:cxn>
              <a:cxn ang="0">
                <a:pos x="314" y="114"/>
              </a:cxn>
              <a:cxn ang="0">
                <a:pos x="302" y="85"/>
              </a:cxn>
              <a:cxn ang="0">
                <a:pos x="284" y="59"/>
              </a:cxn>
              <a:cxn ang="0">
                <a:pos x="263" y="37"/>
              </a:cxn>
              <a:cxn ang="0">
                <a:pos x="238" y="19"/>
              </a:cxn>
              <a:cxn ang="0">
                <a:pos x="209" y="7"/>
              </a:cxn>
              <a:cxn ang="0">
                <a:pos x="178" y="0"/>
              </a:cxn>
              <a:cxn ang="0">
                <a:pos x="145" y="0"/>
              </a:cxn>
              <a:cxn ang="0">
                <a:pos x="113" y="7"/>
              </a:cxn>
              <a:cxn ang="0">
                <a:pos x="84" y="19"/>
              </a:cxn>
              <a:cxn ang="0">
                <a:pos x="58" y="37"/>
              </a:cxn>
              <a:cxn ang="0">
                <a:pos x="36" y="59"/>
              </a:cxn>
              <a:cxn ang="0">
                <a:pos x="19" y="85"/>
              </a:cxn>
              <a:cxn ang="0">
                <a:pos x="7" y="114"/>
              </a:cxn>
              <a:cxn ang="0">
                <a:pos x="0" y="146"/>
              </a:cxn>
              <a:cxn ang="0">
                <a:pos x="0" y="180"/>
              </a:cxn>
              <a:cxn ang="0">
                <a:pos x="7" y="212"/>
              </a:cxn>
              <a:cxn ang="0">
                <a:pos x="19" y="242"/>
              </a:cxn>
              <a:cxn ang="0">
                <a:pos x="36" y="268"/>
              </a:cxn>
              <a:cxn ang="0">
                <a:pos x="58" y="291"/>
              </a:cxn>
              <a:cxn ang="0">
                <a:pos x="84" y="309"/>
              </a:cxn>
              <a:cxn ang="0">
                <a:pos x="113" y="321"/>
              </a:cxn>
              <a:cxn ang="0">
                <a:pos x="145" y="328"/>
              </a:cxn>
              <a:cxn ang="0">
                <a:pos x="178" y="328"/>
              </a:cxn>
              <a:cxn ang="0">
                <a:pos x="209" y="321"/>
              </a:cxn>
              <a:cxn ang="0">
                <a:pos x="238" y="309"/>
              </a:cxn>
              <a:cxn ang="0">
                <a:pos x="263" y="291"/>
              </a:cxn>
              <a:cxn ang="0">
                <a:pos x="284" y="268"/>
              </a:cxn>
              <a:cxn ang="0">
                <a:pos x="302" y="242"/>
              </a:cxn>
              <a:cxn ang="0">
                <a:pos x="314" y="212"/>
              </a:cxn>
              <a:cxn ang="0">
                <a:pos x="320" y="180"/>
              </a:cxn>
              <a:cxn ang="0">
                <a:pos x="322" y="163"/>
              </a:cxn>
            </a:cxnLst>
            <a:rect l="0" t="0" r="r" b="b"/>
            <a:pathLst>
              <a:path w="323" h="329">
                <a:moveTo>
                  <a:pt x="322" y="163"/>
                </a:moveTo>
                <a:lnTo>
                  <a:pt x="320" y="146"/>
                </a:lnTo>
                <a:lnTo>
                  <a:pt x="318" y="130"/>
                </a:lnTo>
                <a:lnTo>
                  <a:pt x="314" y="114"/>
                </a:lnTo>
                <a:lnTo>
                  <a:pt x="308" y="100"/>
                </a:lnTo>
                <a:lnTo>
                  <a:pt x="302" y="85"/>
                </a:lnTo>
                <a:lnTo>
                  <a:pt x="294" y="71"/>
                </a:lnTo>
                <a:lnTo>
                  <a:pt x="284" y="59"/>
                </a:lnTo>
                <a:lnTo>
                  <a:pt x="275" y="48"/>
                </a:lnTo>
                <a:lnTo>
                  <a:pt x="263" y="37"/>
                </a:lnTo>
                <a:lnTo>
                  <a:pt x="251" y="28"/>
                </a:lnTo>
                <a:lnTo>
                  <a:pt x="238" y="19"/>
                </a:lnTo>
                <a:lnTo>
                  <a:pt x="224" y="13"/>
                </a:lnTo>
                <a:lnTo>
                  <a:pt x="209" y="7"/>
                </a:lnTo>
                <a:lnTo>
                  <a:pt x="194" y="3"/>
                </a:lnTo>
                <a:lnTo>
                  <a:pt x="178" y="0"/>
                </a:lnTo>
                <a:lnTo>
                  <a:pt x="162" y="0"/>
                </a:lnTo>
                <a:lnTo>
                  <a:pt x="145" y="0"/>
                </a:lnTo>
                <a:lnTo>
                  <a:pt x="128" y="3"/>
                </a:lnTo>
                <a:lnTo>
                  <a:pt x="113" y="7"/>
                </a:lnTo>
                <a:lnTo>
                  <a:pt x="98" y="13"/>
                </a:lnTo>
                <a:lnTo>
                  <a:pt x="84" y="19"/>
                </a:lnTo>
                <a:lnTo>
                  <a:pt x="70" y="28"/>
                </a:lnTo>
                <a:lnTo>
                  <a:pt x="58" y="37"/>
                </a:lnTo>
                <a:lnTo>
                  <a:pt x="47" y="48"/>
                </a:lnTo>
                <a:lnTo>
                  <a:pt x="36" y="59"/>
                </a:lnTo>
                <a:lnTo>
                  <a:pt x="26" y="71"/>
                </a:lnTo>
                <a:lnTo>
                  <a:pt x="19" y="85"/>
                </a:lnTo>
                <a:lnTo>
                  <a:pt x="12" y="100"/>
                </a:lnTo>
                <a:lnTo>
                  <a:pt x="7" y="114"/>
                </a:lnTo>
                <a:lnTo>
                  <a:pt x="2" y="130"/>
                </a:lnTo>
                <a:lnTo>
                  <a:pt x="0" y="146"/>
                </a:lnTo>
                <a:lnTo>
                  <a:pt x="0" y="163"/>
                </a:lnTo>
                <a:lnTo>
                  <a:pt x="0" y="180"/>
                </a:lnTo>
                <a:lnTo>
                  <a:pt x="2" y="196"/>
                </a:lnTo>
                <a:lnTo>
                  <a:pt x="7" y="212"/>
                </a:lnTo>
                <a:lnTo>
                  <a:pt x="12" y="228"/>
                </a:lnTo>
                <a:lnTo>
                  <a:pt x="19" y="242"/>
                </a:lnTo>
                <a:lnTo>
                  <a:pt x="26" y="256"/>
                </a:lnTo>
                <a:lnTo>
                  <a:pt x="36" y="268"/>
                </a:lnTo>
                <a:lnTo>
                  <a:pt x="47" y="280"/>
                </a:lnTo>
                <a:lnTo>
                  <a:pt x="58" y="291"/>
                </a:lnTo>
                <a:lnTo>
                  <a:pt x="70" y="301"/>
                </a:lnTo>
                <a:lnTo>
                  <a:pt x="84" y="309"/>
                </a:lnTo>
                <a:lnTo>
                  <a:pt x="98" y="316"/>
                </a:lnTo>
                <a:lnTo>
                  <a:pt x="113" y="321"/>
                </a:lnTo>
                <a:lnTo>
                  <a:pt x="128" y="325"/>
                </a:lnTo>
                <a:lnTo>
                  <a:pt x="145" y="328"/>
                </a:lnTo>
                <a:lnTo>
                  <a:pt x="162" y="328"/>
                </a:lnTo>
                <a:lnTo>
                  <a:pt x="178" y="328"/>
                </a:lnTo>
                <a:lnTo>
                  <a:pt x="194" y="325"/>
                </a:lnTo>
                <a:lnTo>
                  <a:pt x="209" y="321"/>
                </a:lnTo>
                <a:lnTo>
                  <a:pt x="224" y="316"/>
                </a:lnTo>
                <a:lnTo>
                  <a:pt x="238" y="309"/>
                </a:lnTo>
                <a:lnTo>
                  <a:pt x="251" y="301"/>
                </a:lnTo>
                <a:lnTo>
                  <a:pt x="263" y="291"/>
                </a:lnTo>
                <a:lnTo>
                  <a:pt x="275" y="280"/>
                </a:lnTo>
                <a:lnTo>
                  <a:pt x="284" y="268"/>
                </a:lnTo>
                <a:lnTo>
                  <a:pt x="294" y="256"/>
                </a:lnTo>
                <a:lnTo>
                  <a:pt x="302" y="242"/>
                </a:lnTo>
                <a:lnTo>
                  <a:pt x="308" y="228"/>
                </a:lnTo>
                <a:lnTo>
                  <a:pt x="314" y="212"/>
                </a:lnTo>
                <a:lnTo>
                  <a:pt x="318" y="196"/>
                </a:lnTo>
                <a:lnTo>
                  <a:pt x="320" y="180"/>
                </a:lnTo>
                <a:lnTo>
                  <a:pt x="322" y="163"/>
                </a:lnTo>
                <a:lnTo>
                  <a:pt x="322" y="163"/>
                </a:lnTo>
              </a:path>
            </a:pathLst>
          </a:custGeom>
          <a:solidFill>
            <a:srgbClr val="FFFF00"/>
          </a:solidFill>
          <a:ln w="9525">
            <a:noFill/>
            <a:round/>
            <a:headEnd type="none" w="med" len="med"/>
            <a:tailEnd type="none" w="med" len="med"/>
          </a:ln>
          <a:effectLst/>
        </p:spPr>
        <p:txBody>
          <a:bodyPr/>
          <a:lstStyle/>
          <a:p>
            <a:endParaRPr lang="en-IN"/>
          </a:p>
        </p:txBody>
      </p:sp>
      <p:sp>
        <p:nvSpPr>
          <p:cNvPr id="50204" name="Freeform 28"/>
          <p:cNvSpPr>
            <a:spLocks/>
          </p:cNvSpPr>
          <p:nvPr/>
        </p:nvSpPr>
        <p:spPr bwMode="auto">
          <a:xfrm>
            <a:off x="2617788" y="3278188"/>
            <a:ext cx="68262" cy="187325"/>
          </a:xfrm>
          <a:custGeom>
            <a:avLst/>
            <a:gdLst/>
            <a:ahLst/>
            <a:cxnLst>
              <a:cxn ang="0">
                <a:pos x="25" y="6"/>
              </a:cxn>
              <a:cxn ang="0">
                <a:pos x="25" y="9"/>
              </a:cxn>
              <a:cxn ang="0">
                <a:pos x="23" y="15"/>
              </a:cxn>
              <a:cxn ang="0">
                <a:pos x="26" y="22"/>
              </a:cxn>
              <a:cxn ang="0">
                <a:pos x="30" y="25"/>
              </a:cxn>
              <a:cxn ang="0">
                <a:pos x="30" y="32"/>
              </a:cxn>
              <a:cxn ang="0">
                <a:pos x="30" y="38"/>
              </a:cxn>
              <a:cxn ang="0">
                <a:pos x="37" y="42"/>
              </a:cxn>
              <a:cxn ang="0">
                <a:pos x="35" y="47"/>
              </a:cxn>
              <a:cxn ang="0">
                <a:pos x="41" y="52"/>
              </a:cxn>
              <a:cxn ang="0">
                <a:pos x="41" y="60"/>
              </a:cxn>
              <a:cxn ang="0">
                <a:pos x="39" y="66"/>
              </a:cxn>
              <a:cxn ang="0">
                <a:pos x="39" y="71"/>
              </a:cxn>
              <a:cxn ang="0">
                <a:pos x="41" y="78"/>
              </a:cxn>
              <a:cxn ang="0">
                <a:pos x="41" y="86"/>
              </a:cxn>
              <a:cxn ang="0">
                <a:pos x="43" y="92"/>
              </a:cxn>
              <a:cxn ang="0">
                <a:pos x="41" y="93"/>
              </a:cxn>
              <a:cxn ang="0">
                <a:pos x="41" y="101"/>
              </a:cxn>
              <a:cxn ang="0">
                <a:pos x="35" y="110"/>
              </a:cxn>
              <a:cxn ang="0">
                <a:pos x="23" y="110"/>
              </a:cxn>
              <a:cxn ang="0">
                <a:pos x="21" y="103"/>
              </a:cxn>
              <a:cxn ang="0">
                <a:pos x="21" y="101"/>
              </a:cxn>
              <a:cxn ang="0">
                <a:pos x="17" y="98"/>
              </a:cxn>
              <a:cxn ang="0">
                <a:pos x="14" y="96"/>
              </a:cxn>
              <a:cxn ang="0">
                <a:pos x="9" y="88"/>
              </a:cxn>
              <a:cxn ang="0">
                <a:pos x="9" y="86"/>
              </a:cxn>
              <a:cxn ang="0">
                <a:pos x="7" y="81"/>
              </a:cxn>
              <a:cxn ang="0">
                <a:pos x="5" y="71"/>
              </a:cxn>
              <a:cxn ang="0">
                <a:pos x="5" y="66"/>
              </a:cxn>
              <a:cxn ang="0">
                <a:pos x="1" y="63"/>
              </a:cxn>
              <a:cxn ang="0">
                <a:pos x="1" y="56"/>
              </a:cxn>
              <a:cxn ang="0">
                <a:pos x="1" y="52"/>
              </a:cxn>
              <a:cxn ang="0">
                <a:pos x="3" y="45"/>
              </a:cxn>
              <a:cxn ang="0">
                <a:pos x="5" y="40"/>
              </a:cxn>
              <a:cxn ang="0">
                <a:pos x="3" y="36"/>
              </a:cxn>
              <a:cxn ang="0">
                <a:pos x="7" y="29"/>
              </a:cxn>
              <a:cxn ang="0">
                <a:pos x="5" y="25"/>
              </a:cxn>
              <a:cxn ang="0">
                <a:pos x="9" y="25"/>
              </a:cxn>
              <a:cxn ang="0">
                <a:pos x="11" y="16"/>
              </a:cxn>
              <a:cxn ang="0">
                <a:pos x="13" y="9"/>
              </a:cxn>
              <a:cxn ang="0">
                <a:pos x="13" y="6"/>
              </a:cxn>
              <a:cxn ang="0">
                <a:pos x="14" y="2"/>
              </a:cxn>
              <a:cxn ang="0">
                <a:pos x="21" y="0"/>
              </a:cxn>
              <a:cxn ang="0">
                <a:pos x="26" y="0"/>
              </a:cxn>
              <a:cxn ang="0">
                <a:pos x="21" y="2"/>
              </a:cxn>
            </a:cxnLst>
            <a:rect l="0" t="0" r="r" b="b"/>
            <a:pathLst>
              <a:path w="44" h="111">
                <a:moveTo>
                  <a:pt x="21" y="2"/>
                </a:moveTo>
                <a:lnTo>
                  <a:pt x="25" y="6"/>
                </a:lnTo>
                <a:lnTo>
                  <a:pt x="23" y="6"/>
                </a:lnTo>
                <a:lnTo>
                  <a:pt x="25" y="9"/>
                </a:lnTo>
                <a:lnTo>
                  <a:pt x="25" y="11"/>
                </a:lnTo>
                <a:lnTo>
                  <a:pt x="23" y="15"/>
                </a:lnTo>
                <a:lnTo>
                  <a:pt x="25" y="24"/>
                </a:lnTo>
                <a:lnTo>
                  <a:pt x="26" y="22"/>
                </a:lnTo>
                <a:lnTo>
                  <a:pt x="30" y="24"/>
                </a:lnTo>
                <a:lnTo>
                  <a:pt x="30" y="25"/>
                </a:lnTo>
                <a:lnTo>
                  <a:pt x="29" y="26"/>
                </a:lnTo>
                <a:lnTo>
                  <a:pt x="30" y="32"/>
                </a:lnTo>
                <a:lnTo>
                  <a:pt x="32" y="34"/>
                </a:lnTo>
                <a:lnTo>
                  <a:pt x="30" y="38"/>
                </a:lnTo>
                <a:lnTo>
                  <a:pt x="32" y="40"/>
                </a:lnTo>
                <a:lnTo>
                  <a:pt x="37" y="42"/>
                </a:lnTo>
                <a:lnTo>
                  <a:pt x="35" y="45"/>
                </a:lnTo>
                <a:lnTo>
                  <a:pt x="35" y="47"/>
                </a:lnTo>
                <a:lnTo>
                  <a:pt x="39" y="49"/>
                </a:lnTo>
                <a:lnTo>
                  <a:pt x="41" y="52"/>
                </a:lnTo>
                <a:lnTo>
                  <a:pt x="37" y="60"/>
                </a:lnTo>
                <a:lnTo>
                  <a:pt x="41" y="60"/>
                </a:lnTo>
                <a:lnTo>
                  <a:pt x="41" y="63"/>
                </a:lnTo>
                <a:lnTo>
                  <a:pt x="39" y="66"/>
                </a:lnTo>
                <a:lnTo>
                  <a:pt x="39" y="68"/>
                </a:lnTo>
                <a:lnTo>
                  <a:pt x="39" y="71"/>
                </a:lnTo>
                <a:lnTo>
                  <a:pt x="41" y="75"/>
                </a:lnTo>
                <a:lnTo>
                  <a:pt x="41" y="78"/>
                </a:lnTo>
                <a:lnTo>
                  <a:pt x="41" y="84"/>
                </a:lnTo>
                <a:lnTo>
                  <a:pt x="41" y="86"/>
                </a:lnTo>
                <a:lnTo>
                  <a:pt x="43" y="88"/>
                </a:lnTo>
                <a:lnTo>
                  <a:pt x="43" y="92"/>
                </a:lnTo>
                <a:lnTo>
                  <a:pt x="43" y="93"/>
                </a:lnTo>
                <a:lnTo>
                  <a:pt x="41" y="93"/>
                </a:lnTo>
                <a:lnTo>
                  <a:pt x="43" y="98"/>
                </a:lnTo>
                <a:lnTo>
                  <a:pt x="41" y="101"/>
                </a:lnTo>
                <a:lnTo>
                  <a:pt x="37" y="106"/>
                </a:lnTo>
                <a:lnTo>
                  <a:pt x="35" y="110"/>
                </a:lnTo>
                <a:lnTo>
                  <a:pt x="30" y="110"/>
                </a:lnTo>
                <a:lnTo>
                  <a:pt x="23" y="110"/>
                </a:lnTo>
                <a:lnTo>
                  <a:pt x="21" y="108"/>
                </a:lnTo>
                <a:lnTo>
                  <a:pt x="21" y="103"/>
                </a:lnTo>
                <a:lnTo>
                  <a:pt x="19" y="103"/>
                </a:lnTo>
                <a:lnTo>
                  <a:pt x="21" y="101"/>
                </a:lnTo>
                <a:lnTo>
                  <a:pt x="17" y="101"/>
                </a:lnTo>
                <a:lnTo>
                  <a:pt x="17" y="98"/>
                </a:lnTo>
                <a:lnTo>
                  <a:pt x="13" y="96"/>
                </a:lnTo>
                <a:lnTo>
                  <a:pt x="14" y="96"/>
                </a:lnTo>
                <a:lnTo>
                  <a:pt x="7" y="96"/>
                </a:lnTo>
                <a:lnTo>
                  <a:pt x="9" y="88"/>
                </a:lnTo>
                <a:lnTo>
                  <a:pt x="11" y="88"/>
                </a:lnTo>
                <a:lnTo>
                  <a:pt x="9" y="86"/>
                </a:lnTo>
                <a:lnTo>
                  <a:pt x="5" y="79"/>
                </a:lnTo>
                <a:lnTo>
                  <a:pt x="7" y="81"/>
                </a:lnTo>
                <a:lnTo>
                  <a:pt x="5" y="78"/>
                </a:lnTo>
                <a:lnTo>
                  <a:pt x="5" y="71"/>
                </a:lnTo>
                <a:lnTo>
                  <a:pt x="5" y="68"/>
                </a:lnTo>
                <a:lnTo>
                  <a:pt x="5" y="66"/>
                </a:lnTo>
                <a:lnTo>
                  <a:pt x="1" y="68"/>
                </a:lnTo>
                <a:lnTo>
                  <a:pt x="1" y="63"/>
                </a:lnTo>
                <a:lnTo>
                  <a:pt x="0" y="58"/>
                </a:lnTo>
                <a:lnTo>
                  <a:pt x="1" y="56"/>
                </a:lnTo>
                <a:lnTo>
                  <a:pt x="1" y="54"/>
                </a:lnTo>
                <a:lnTo>
                  <a:pt x="1" y="52"/>
                </a:lnTo>
                <a:lnTo>
                  <a:pt x="1" y="49"/>
                </a:lnTo>
                <a:lnTo>
                  <a:pt x="3" y="45"/>
                </a:lnTo>
                <a:lnTo>
                  <a:pt x="5" y="42"/>
                </a:lnTo>
                <a:lnTo>
                  <a:pt x="5" y="40"/>
                </a:lnTo>
                <a:lnTo>
                  <a:pt x="1" y="40"/>
                </a:lnTo>
                <a:lnTo>
                  <a:pt x="3" y="36"/>
                </a:lnTo>
                <a:lnTo>
                  <a:pt x="7" y="34"/>
                </a:lnTo>
                <a:lnTo>
                  <a:pt x="7" y="29"/>
                </a:lnTo>
                <a:lnTo>
                  <a:pt x="7" y="25"/>
                </a:lnTo>
                <a:lnTo>
                  <a:pt x="5" y="25"/>
                </a:lnTo>
                <a:lnTo>
                  <a:pt x="7" y="24"/>
                </a:lnTo>
                <a:lnTo>
                  <a:pt x="9" y="25"/>
                </a:lnTo>
                <a:lnTo>
                  <a:pt x="9" y="16"/>
                </a:lnTo>
                <a:lnTo>
                  <a:pt x="11" y="16"/>
                </a:lnTo>
                <a:lnTo>
                  <a:pt x="11" y="9"/>
                </a:lnTo>
                <a:lnTo>
                  <a:pt x="13" y="9"/>
                </a:lnTo>
                <a:lnTo>
                  <a:pt x="14" y="6"/>
                </a:lnTo>
                <a:lnTo>
                  <a:pt x="13" y="6"/>
                </a:lnTo>
                <a:lnTo>
                  <a:pt x="11" y="2"/>
                </a:lnTo>
                <a:lnTo>
                  <a:pt x="14" y="2"/>
                </a:lnTo>
                <a:lnTo>
                  <a:pt x="19" y="0"/>
                </a:lnTo>
                <a:lnTo>
                  <a:pt x="21" y="0"/>
                </a:lnTo>
                <a:lnTo>
                  <a:pt x="21" y="2"/>
                </a:lnTo>
                <a:lnTo>
                  <a:pt x="26" y="0"/>
                </a:lnTo>
                <a:lnTo>
                  <a:pt x="21" y="2"/>
                </a:lnTo>
                <a:lnTo>
                  <a:pt x="21" y="2"/>
                </a:lnTo>
              </a:path>
            </a:pathLst>
          </a:custGeom>
          <a:solidFill>
            <a:srgbClr val="E1E140"/>
          </a:solidFill>
          <a:ln w="9525">
            <a:noFill/>
            <a:round/>
            <a:headEnd type="none" w="med" len="med"/>
            <a:tailEnd type="none" w="med" len="med"/>
          </a:ln>
          <a:effectLst/>
        </p:spPr>
        <p:txBody>
          <a:bodyPr/>
          <a:lstStyle/>
          <a:p>
            <a:endParaRPr lang="en-IN"/>
          </a:p>
        </p:txBody>
      </p:sp>
      <p:sp>
        <p:nvSpPr>
          <p:cNvPr id="50205" name="Freeform 29"/>
          <p:cNvSpPr>
            <a:spLocks/>
          </p:cNvSpPr>
          <p:nvPr/>
        </p:nvSpPr>
        <p:spPr bwMode="auto">
          <a:xfrm>
            <a:off x="2611438" y="3068638"/>
            <a:ext cx="68262" cy="203200"/>
          </a:xfrm>
          <a:custGeom>
            <a:avLst/>
            <a:gdLst/>
            <a:ahLst/>
            <a:cxnLst>
              <a:cxn ang="0">
                <a:pos x="31" y="104"/>
              </a:cxn>
              <a:cxn ang="0">
                <a:pos x="34" y="102"/>
              </a:cxn>
              <a:cxn ang="0">
                <a:pos x="35" y="98"/>
              </a:cxn>
              <a:cxn ang="0">
                <a:pos x="37" y="89"/>
              </a:cxn>
              <a:cxn ang="0">
                <a:pos x="38" y="87"/>
              </a:cxn>
              <a:cxn ang="0">
                <a:pos x="37" y="85"/>
              </a:cxn>
              <a:cxn ang="0">
                <a:pos x="37" y="76"/>
              </a:cxn>
              <a:cxn ang="0">
                <a:pos x="37" y="68"/>
              </a:cxn>
              <a:cxn ang="0">
                <a:pos x="38" y="64"/>
              </a:cxn>
              <a:cxn ang="0">
                <a:pos x="37" y="58"/>
              </a:cxn>
              <a:cxn ang="0">
                <a:pos x="37" y="48"/>
              </a:cxn>
              <a:cxn ang="0">
                <a:pos x="37" y="39"/>
              </a:cxn>
              <a:cxn ang="0">
                <a:pos x="44" y="33"/>
              </a:cxn>
              <a:cxn ang="0">
                <a:pos x="40" y="28"/>
              </a:cxn>
              <a:cxn ang="0">
                <a:pos x="40" y="24"/>
              </a:cxn>
              <a:cxn ang="0">
                <a:pos x="38" y="20"/>
              </a:cxn>
              <a:cxn ang="0">
                <a:pos x="38" y="13"/>
              </a:cxn>
              <a:cxn ang="0">
                <a:pos x="34" y="8"/>
              </a:cxn>
              <a:cxn ang="0">
                <a:pos x="27" y="4"/>
              </a:cxn>
              <a:cxn ang="0">
                <a:pos x="26" y="0"/>
              </a:cxn>
              <a:cxn ang="0">
                <a:pos x="18" y="4"/>
              </a:cxn>
              <a:cxn ang="0">
                <a:pos x="16" y="8"/>
              </a:cxn>
              <a:cxn ang="0">
                <a:pos x="16" y="16"/>
              </a:cxn>
              <a:cxn ang="0">
                <a:pos x="6" y="20"/>
              </a:cxn>
              <a:cxn ang="0">
                <a:pos x="2" y="26"/>
              </a:cxn>
              <a:cxn ang="0">
                <a:pos x="6" y="35"/>
              </a:cxn>
              <a:cxn ang="0">
                <a:pos x="5" y="44"/>
              </a:cxn>
              <a:cxn ang="0">
                <a:pos x="6" y="48"/>
              </a:cxn>
              <a:cxn ang="0">
                <a:pos x="2" y="62"/>
              </a:cxn>
              <a:cxn ang="0">
                <a:pos x="1" y="66"/>
              </a:cxn>
              <a:cxn ang="0">
                <a:pos x="2" y="69"/>
              </a:cxn>
              <a:cxn ang="0">
                <a:pos x="6" y="75"/>
              </a:cxn>
              <a:cxn ang="0">
                <a:pos x="6" y="79"/>
              </a:cxn>
              <a:cxn ang="0">
                <a:pos x="10" y="85"/>
              </a:cxn>
              <a:cxn ang="0">
                <a:pos x="12" y="89"/>
              </a:cxn>
              <a:cxn ang="0">
                <a:pos x="16" y="90"/>
              </a:cxn>
              <a:cxn ang="0">
                <a:pos x="16" y="98"/>
              </a:cxn>
              <a:cxn ang="0">
                <a:pos x="14" y="106"/>
              </a:cxn>
              <a:cxn ang="0">
                <a:pos x="16" y="115"/>
              </a:cxn>
              <a:cxn ang="0">
                <a:pos x="18" y="120"/>
              </a:cxn>
              <a:cxn ang="0">
                <a:pos x="26" y="115"/>
              </a:cxn>
              <a:cxn ang="0">
                <a:pos x="27" y="112"/>
              </a:cxn>
              <a:cxn ang="0">
                <a:pos x="31" y="108"/>
              </a:cxn>
            </a:cxnLst>
            <a:rect l="0" t="0" r="r" b="b"/>
            <a:pathLst>
              <a:path w="45" h="121">
                <a:moveTo>
                  <a:pt x="31" y="108"/>
                </a:moveTo>
                <a:lnTo>
                  <a:pt x="31" y="104"/>
                </a:lnTo>
                <a:lnTo>
                  <a:pt x="34" y="106"/>
                </a:lnTo>
                <a:lnTo>
                  <a:pt x="34" y="102"/>
                </a:lnTo>
                <a:lnTo>
                  <a:pt x="34" y="96"/>
                </a:lnTo>
                <a:lnTo>
                  <a:pt x="35" y="98"/>
                </a:lnTo>
                <a:lnTo>
                  <a:pt x="35" y="90"/>
                </a:lnTo>
                <a:lnTo>
                  <a:pt x="37" y="89"/>
                </a:lnTo>
                <a:lnTo>
                  <a:pt x="38" y="89"/>
                </a:lnTo>
                <a:lnTo>
                  <a:pt x="38" y="87"/>
                </a:lnTo>
                <a:lnTo>
                  <a:pt x="35" y="87"/>
                </a:lnTo>
                <a:lnTo>
                  <a:pt x="37" y="85"/>
                </a:lnTo>
                <a:lnTo>
                  <a:pt x="38" y="79"/>
                </a:lnTo>
                <a:lnTo>
                  <a:pt x="37" y="76"/>
                </a:lnTo>
                <a:lnTo>
                  <a:pt x="35" y="71"/>
                </a:lnTo>
                <a:lnTo>
                  <a:pt x="37" y="68"/>
                </a:lnTo>
                <a:lnTo>
                  <a:pt x="38" y="66"/>
                </a:lnTo>
                <a:lnTo>
                  <a:pt x="38" y="64"/>
                </a:lnTo>
                <a:lnTo>
                  <a:pt x="38" y="62"/>
                </a:lnTo>
                <a:lnTo>
                  <a:pt x="37" y="58"/>
                </a:lnTo>
                <a:lnTo>
                  <a:pt x="38" y="51"/>
                </a:lnTo>
                <a:lnTo>
                  <a:pt x="37" y="48"/>
                </a:lnTo>
                <a:lnTo>
                  <a:pt x="37" y="44"/>
                </a:lnTo>
                <a:lnTo>
                  <a:pt x="37" y="39"/>
                </a:lnTo>
                <a:lnTo>
                  <a:pt x="42" y="37"/>
                </a:lnTo>
                <a:lnTo>
                  <a:pt x="44" y="33"/>
                </a:lnTo>
                <a:lnTo>
                  <a:pt x="40" y="31"/>
                </a:lnTo>
                <a:lnTo>
                  <a:pt x="40" y="28"/>
                </a:lnTo>
                <a:lnTo>
                  <a:pt x="40" y="26"/>
                </a:lnTo>
                <a:lnTo>
                  <a:pt x="40" y="24"/>
                </a:lnTo>
                <a:lnTo>
                  <a:pt x="40" y="22"/>
                </a:lnTo>
                <a:lnTo>
                  <a:pt x="38" y="20"/>
                </a:lnTo>
                <a:lnTo>
                  <a:pt x="40" y="15"/>
                </a:lnTo>
                <a:lnTo>
                  <a:pt x="38" y="13"/>
                </a:lnTo>
                <a:lnTo>
                  <a:pt x="34" y="11"/>
                </a:lnTo>
                <a:lnTo>
                  <a:pt x="34" y="8"/>
                </a:lnTo>
                <a:lnTo>
                  <a:pt x="31" y="4"/>
                </a:lnTo>
                <a:lnTo>
                  <a:pt x="27" y="4"/>
                </a:lnTo>
                <a:lnTo>
                  <a:pt x="26" y="2"/>
                </a:lnTo>
                <a:lnTo>
                  <a:pt x="26" y="0"/>
                </a:lnTo>
                <a:lnTo>
                  <a:pt x="22" y="2"/>
                </a:lnTo>
                <a:lnTo>
                  <a:pt x="18" y="4"/>
                </a:lnTo>
                <a:lnTo>
                  <a:pt x="18" y="10"/>
                </a:lnTo>
                <a:lnTo>
                  <a:pt x="16" y="8"/>
                </a:lnTo>
                <a:lnTo>
                  <a:pt x="16" y="11"/>
                </a:lnTo>
                <a:lnTo>
                  <a:pt x="16" y="16"/>
                </a:lnTo>
                <a:lnTo>
                  <a:pt x="8" y="19"/>
                </a:lnTo>
                <a:lnTo>
                  <a:pt x="6" y="20"/>
                </a:lnTo>
                <a:lnTo>
                  <a:pt x="6" y="24"/>
                </a:lnTo>
                <a:lnTo>
                  <a:pt x="2" y="26"/>
                </a:lnTo>
                <a:lnTo>
                  <a:pt x="5" y="30"/>
                </a:lnTo>
                <a:lnTo>
                  <a:pt x="6" y="35"/>
                </a:lnTo>
                <a:lnTo>
                  <a:pt x="6" y="37"/>
                </a:lnTo>
                <a:lnTo>
                  <a:pt x="5" y="44"/>
                </a:lnTo>
                <a:lnTo>
                  <a:pt x="6" y="46"/>
                </a:lnTo>
                <a:lnTo>
                  <a:pt x="6" y="48"/>
                </a:lnTo>
                <a:lnTo>
                  <a:pt x="5" y="56"/>
                </a:lnTo>
                <a:lnTo>
                  <a:pt x="2" y="62"/>
                </a:lnTo>
                <a:lnTo>
                  <a:pt x="6" y="62"/>
                </a:lnTo>
                <a:lnTo>
                  <a:pt x="1" y="66"/>
                </a:lnTo>
                <a:lnTo>
                  <a:pt x="0" y="68"/>
                </a:lnTo>
                <a:lnTo>
                  <a:pt x="2" y="69"/>
                </a:lnTo>
                <a:lnTo>
                  <a:pt x="5" y="73"/>
                </a:lnTo>
                <a:lnTo>
                  <a:pt x="6" y="75"/>
                </a:lnTo>
                <a:lnTo>
                  <a:pt x="8" y="75"/>
                </a:lnTo>
                <a:lnTo>
                  <a:pt x="6" y="79"/>
                </a:lnTo>
                <a:lnTo>
                  <a:pt x="10" y="81"/>
                </a:lnTo>
                <a:lnTo>
                  <a:pt x="10" y="85"/>
                </a:lnTo>
                <a:lnTo>
                  <a:pt x="12" y="86"/>
                </a:lnTo>
                <a:lnTo>
                  <a:pt x="12" y="89"/>
                </a:lnTo>
                <a:lnTo>
                  <a:pt x="10" y="90"/>
                </a:lnTo>
                <a:lnTo>
                  <a:pt x="16" y="90"/>
                </a:lnTo>
                <a:lnTo>
                  <a:pt x="14" y="93"/>
                </a:lnTo>
                <a:lnTo>
                  <a:pt x="16" y="98"/>
                </a:lnTo>
                <a:lnTo>
                  <a:pt x="14" y="102"/>
                </a:lnTo>
                <a:lnTo>
                  <a:pt x="14" y="106"/>
                </a:lnTo>
                <a:lnTo>
                  <a:pt x="16" y="111"/>
                </a:lnTo>
                <a:lnTo>
                  <a:pt x="16" y="115"/>
                </a:lnTo>
                <a:lnTo>
                  <a:pt x="18" y="115"/>
                </a:lnTo>
                <a:lnTo>
                  <a:pt x="18" y="120"/>
                </a:lnTo>
                <a:lnTo>
                  <a:pt x="24" y="120"/>
                </a:lnTo>
                <a:lnTo>
                  <a:pt x="26" y="115"/>
                </a:lnTo>
                <a:lnTo>
                  <a:pt x="26" y="116"/>
                </a:lnTo>
                <a:lnTo>
                  <a:pt x="27" y="112"/>
                </a:lnTo>
                <a:lnTo>
                  <a:pt x="31" y="112"/>
                </a:lnTo>
                <a:lnTo>
                  <a:pt x="31" y="108"/>
                </a:lnTo>
                <a:lnTo>
                  <a:pt x="31" y="108"/>
                </a:lnTo>
              </a:path>
            </a:pathLst>
          </a:custGeom>
          <a:solidFill>
            <a:srgbClr val="E1E140"/>
          </a:solidFill>
          <a:ln w="9525">
            <a:noFill/>
            <a:round/>
            <a:headEnd type="none" w="med" len="med"/>
            <a:tailEnd type="none" w="med" len="med"/>
          </a:ln>
          <a:effectLst/>
        </p:spPr>
        <p:txBody>
          <a:bodyPr/>
          <a:lstStyle/>
          <a:p>
            <a:endParaRPr lang="en-IN"/>
          </a:p>
        </p:txBody>
      </p:sp>
      <p:sp>
        <p:nvSpPr>
          <p:cNvPr id="50206" name="Freeform 30"/>
          <p:cNvSpPr>
            <a:spLocks/>
          </p:cNvSpPr>
          <p:nvPr/>
        </p:nvSpPr>
        <p:spPr bwMode="auto">
          <a:xfrm>
            <a:off x="2517775" y="3251200"/>
            <a:ext cx="204788" cy="38100"/>
          </a:xfrm>
          <a:custGeom>
            <a:avLst/>
            <a:gdLst/>
            <a:ahLst/>
            <a:cxnLst>
              <a:cxn ang="0">
                <a:pos x="129" y="4"/>
              </a:cxn>
              <a:cxn ang="0">
                <a:pos x="128" y="1"/>
              </a:cxn>
              <a:cxn ang="0">
                <a:pos x="123" y="4"/>
              </a:cxn>
              <a:cxn ang="0">
                <a:pos x="117" y="11"/>
              </a:cxn>
              <a:cxn ang="0">
                <a:pos x="120" y="12"/>
              </a:cxn>
              <a:cxn ang="0">
                <a:pos x="128" y="11"/>
              </a:cxn>
              <a:cxn ang="0">
                <a:pos x="128" y="11"/>
              </a:cxn>
              <a:cxn ang="0">
                <a:pos x="120" y="12"/>
              </a:cxn>
              <a:cxn ang="0">
                <a:pos x="117" y="11"/>
              </a:cxn>
              <a:cxn ang="0">
                <a:pos x="115" y="7"/>
              </a:cxn>
              <a:cxn ang="0">
                <a:pos x="112" y="3"/>
              </a:cxn>
              <a:cxn ang="0">
                <a:pos x="105" y="4"/>
              </a:cxn>
              <a:cxn ang="0">
                <a:pos x="98" y="4"/>
              </a:cxn>
              <a:cxn ang="0">
                <a:pos x="92" y="4"/>
              </a:cxn>
              <a:cxn ang="0">
                <a:pos x="87" y="7"/>
              </a:cxn>
              <a:cxn ang="0">
                <a:pos x="78" y="12"/>
              </a:cxn>
              <a:cxn ang="0">
                <a:pos x="76" y="7"/>
              </a:cxn>
              <a:cxn ang="0">
                <a:pos x="72" y="7"/>
              </a:cxn>
              <a:cxn ang="0">
                <a:pos x="65" y="4"/>
              </a:cxn>
              <a:cxn ang="0">
                <a:pos x="61" y="4"/>
              </a:cxn>
              <a:cxn ang="0">
                <a:pos x="54" y="7"/>
              </a:cxn>
              <a:cxn ang="0">
                <a:pos x="50" y="4"/>
              </a:cxn>
              <a:cxn ang="0">
                <a:pos x="47" y="4"/>
              </a:cxn>
              <a:cxn ang="0">
                <a:pos x="42" y="7"/>
              </a:cxn>
              <a:cxn ang="0">
                <a:pos x="34" y="8"/>
              </a:cxn>
              <a:cxn ang="0">
                <a:pos x="27" y="8"/>
              </a:cxn>
              <a:cxn ang="0">
                <a:pos x="26" y="12"/>
              </a:cxn>
              <a:cxn ang="0">
                <a:pos x="16" y="16"/>
              </a:cxn>
              <a:cxn ang="0">
                <a:pos x="12" y="18"/>
              </a:cxn>
              <a:cxn ang="0">
                <a:pos x="8" y="18"/>
              </a:cxn>
              <a:cxn ang="0">
                <a:pos x="4" y="19"/>
              </a:cxn>
              <a:cxn ang="0">
                <a:pos x="0" y="18"/>
              </a:cxn>
              <a:cxn ang="0">
                <a:pos x="4" y="19"/>
              </a:cxn>
              <a:cxn ang="0">
                <a:pos x="11" y="22"/>
              </a:cxn>
              <a:cxn ang="0">
                <a:pos x="16" y="22"/>
              </a:cxn>
              <a:cxn ang="0">
                <a:pos x="26" y="22"/>
              </a:cxn>
              <a:cxn ang="0">
                <a:pos x="36" y="22"/>
              </a:cxn>
              <a:cxn ang="0">
                <a:pos x="42" y="22"/>
              </a:cxn>
              <a:cxn ang="0">
                <a:pos x="49" y="19"/>
              </a:cxn>
              <a:cxn ang="0">
                <a:pos x="58" y="19"/>
              </a:cxn>
              <a:cxn ang="0">
                <a:pos x="67" y="18"/>
              </a:cxn>
              <a:cxn ang="0">
                <a:pos x="74" y="18"/>
              </a:cxn>
              <a:cxn ang="0">
                <a:pos x="79" y="18"/>
              </a:cxn>
              <a:cxn ang="0">
                <a:pos x="87" y="16"/>
              </a:cxn>
              <a:cxn ang="0">
                <a:pos x="92" y="14"/>
              </a:cxn>
              <a:cxn ang="0">
                <a:pos x="98" y="14"/>
              </a:cxn>
              <a:cxn ang="0">
                <a:pos x="105" y="14"/>
              </a:cxn>
              <a:cxn ang="0">
                <a:pos x="114" y="14"/>
              </a:cxn>
              <a:cxn ang="0">
                <a:pos x="117" y="12"/>
              </a:cxn>
              <a:cxn ang="0">
                <a:pos x="110" y="0"/>
              </a:cxn>
            </a:cxnLst>
            <a:rect l="0" t="0" r="r" b="b"/>
            <a:pathLst>
              <a:path w="133" h="23">
                <a:moveTo>
                  <a:pt x="110" y="0"/>
                </a:moveTo>
                <a:lnTo>
                  <a:pt x="129" y="4"/>
                </a:lnTo>
                <a:lnTo>
                  <a:pt x="132" y="4"/>
                </a:lnTo>
                <a:lnTo>
                  <a:pt x="128" y="1"/>
                </a:lnTo>
                <a:lnTo>
                  <a:pt x="124" y="0"/>
                </a:lnTo>
                <a:lnTo>
                  <a:pt x="123" y="4"/>
                </a:lnTo>
                <a:lnTo>
                  <a:pt x="119" y="7"/>
                </a:lnTo>
                <a:lnTo>
                  <a:pt x="117" y="11"/>
                </a:lnTo>
                <a:lnTo>
                  <a:pt x="119" y="12"/>
                </a:lnTo>
                <a:lnTo>
                  <a:pt x="120" y="12"/>
                </a:lnTo>
                <a:lnTo>
                  <a:pt x="124" y="12"/>
                </a:lnTo>
                <a:lnTo>
                  <a:pt x="128" y="11"/>
                </a:lnTo>
                <a:lnTo>
                  <a:pt x="129" y="12"/>
                </a:lnTo>
                <a:lnTo>
                  <a:pt x="128" y="11"/>
                </a:lnTo>
                <a:lnTo>
                  <a:pt x="124" y="12"/>
                </a:lnTo>
                <a:lnTo>
                  <a:pt x="120" y="12"/>
                </a:lnTo>
                <a:lnTo>
                  <a:pt x="119" y="12"/>
                </a:lnTo>
                <a:lnTo>
                  <a:pt x="117" y="11"/>
                </a:lnTo>
                <a:lnTo>
                  <a:pt x="117" y="8"/>
                </a:lnTo>
                <a:lnTo>
                  <a:pt x="115" y="7"/>
                </a:lnTo>
                <a:lnTo>
                  <a:pt x="115" y="3"/>
                </a:lnTo>
                <a:lnTo>
                  <a:pt x="112" y="3"/>
                </a:lnTo>
                <a:lnTo>
                  <a:pt x="108" y="3"/>
                </a:lnTo>
                <a:lnTo>
                  <a:pt x="105" y="4"/>
                </a:lnTo>
                <a:lnTo>
                  <a:pt x="98" y="3"/>
                </a:lnTo>
                <a:lnTo>
                  <a:pt x="98" y="4"/>
                </a:lnTo>
                <a:lnTo>
                  <a:pt x="95" y="4"/>
                </a:lnTo>
                <a:lnTo>
                  <a:pt x="92" y="4"/>
                </a:lnTo>
                <a:lnTo>
                  <a:pt x="88" y="4"/>
                </a:lnTo>
                <a:lnTo>
                  <a:pt x="87" y="7"/>
                </a:lnTo>
                <a:lnTo>
                  <a:pt x="86" y="12"/>
                </a:lnTo>
                <a:lnTo>
                  <a:pt x="78" y="12"/>
                </a:lnTo>
                <a:lnTo>
                  <a:pt x="78" y="7"/>
                </a:lnTo>
                <a:lnTo>
                  <a:pt x="76" y="7"/>
                </a:lnTo>
                <a:lnTo>
                  <a:pt x="74" y="7"/>
                </a:lnTo>
                <a:lnTo>
                  <a:pt x="72" y="7"/>
                </a:lnTo>
                <a:lnTo>
                  <a:pt x="68" y="7"/>
                </a:lnTo>
                <a:lnTo>
                  <a:pt x="65" y="4"/>
                </a:lnTo>
                <a:lnTo>
                  <a:pt x="65" y="3"/>
                </a:lnTo>
                <a:lnTo>
                  <a:pt x="61" y="4"/>
                </a:lnTo>
                <a:lnTo>
                  <a:pt x="60" y="3"/>
                </a:lnTo>
                <a:lnTo>
                  <a:pt x="54" y="7"/>
                </a:lnTo>
                <a:lnTo>
                  <a:pt x="52" y="3"/>
                </a:lnTo>
                <a:lnTo>
                  <a:pt x="50" y="4"/>
                </a:lnTo>
                <a:lnTo>
                  <a:pt x="49" y="4"/>
                </a:lnTo>
                <a:lnTo>
                  <a:pt x="47" y="4"/>
                </a:lnTo>
                <a:lnTo>
                  <a:pt x="46" y="7"/>
                </a:lnTo>
                <a:lnTo>
                  <a:pt x="42" y="7"/>
                </a:lnTo>
                <a:lnTo>
                  <a:pt x="38" y="7"/>
                </a:lnTo>
                <a:lnTo>
                  <a:pt x="34" y="8"/>
                </a:lnTo>
                <a:lnTo>
                  <a:pt x="27" y="11"/>
                </a:lnTo>
                <a:lnTo>
                  <a:pt x="27" y="8"/>
                </a:lnTo>
                <a:lnTo>
                  <a:pt x="26" y="14"/>
                </a:lnTo>
                <a:lnTo>
                  <a:pt x="26" y="12"/>
                </a:lnTo>
                <a:lnTo>
                  <a:pt x="20" y="12"/>
                </a:lnTo>
                <a:lnTo>
                  <a:pt x="16" y="16"/>
                </a:lnTo>
                <a:lnTo>
                  <a:pt x="15" y="14"/>
                </a:lnTo>
                <a:lnTo>
                  <a:pt x="12" y="18"/>
                </a:lnTo>
                <a:lnTo>
                  <a:pt x="8" y="16"/>
                </a:lnTo>
                <a:lnTo>
                  <a:pt x="8" y="18"/>
                </a:lnTo>
                <a:lnTo>
                  <a:pt x="6" y="19"/>
                </a:lnTo>
                <a:lnTo>
                  <a:pt x="4" y="19"/>
                </a:lnTo>
                <a:lnTo>
                  <a:pt x="0" y="19"/>
                </a:lnTo>
                <a:lnTo>
                  <a:pt x="0" y="18"/>
                </a:lnTo>
                <a:lnTo>
                  <a:pt x="0" y="19"/>
                </a:lnTo>
                <a:lnTo>
                  <a:pt x="4" y="19"/>
                </a:lnTo>
                <a:lnTo>
                  <a:pt x="8" y="18"/>
                </a:lnTo>
                <a:lnTo>
                  <a:pt x="11" y="22"/>
                </a:lnTo>
                <a:lnTo>
                  <a:pt x="15" y="22"/>
                </a:lnTo>
                <a:lnTo>
                  <a:pt x="16" y="22"/>
                </a:lnTo>
                <a:lnTo>
                  <a:pt x="20" y="22"/>
                </a:lnTo>
                <a:lnTo>
                  <a:pt x="26" y="22"/>
                </a:lnTo>
                <a:lnTo>
                  <a:pt x="29" y="22"/>
                </a:lnTo>
                <a:lnTo>
                  <a:pt x="36" y="22"/>
                </a:lnTo>
                <a:lnTo>
                  <a:pt x="38" y="22"/>
                </a:lnTo>
                <a:lnTo>
                  <a:pt x="42" y="22"/>
                </a:lnTo>
                <a:lnTo>
                  <a:pt x="46" y="22"/>
                </a:lnTo>
                <a:lnTo>
                  <a:pt x="49" y="19"/>
                </a:lnTo>
                <a:lnTo>
                  <a:pt x="52" y="19"/>
                </a:lnTo>
                <a:lnTo>
                  <a:pt x="58" y="19"/>
                </a:lnTo>
                <a:lnTo>
                  <a:pt x="64" y="19"/>
                </a:lnTo>
                <a:lnTo>
                  <a:pt x="67" y="18"/>
                </a:lnTo>
                <a:lnTo>
                  <a:pt x="68" y="18"/>
                </a:lnTo>
                <a:lnTo>
                  <a:pt x="74" y="18"/>
                </a:lnTo>
                <a:lnTo>
                  <a:pt x="76" y="18"/>
                </a:lnTo>
                <a:lnTo>
                  <a:pt x="79" y="18"/>
                </a:lnTo>
                <a:lnTo>
                  <a:pt x="86" y="16"/>
                </a:lnTo>
                <a:lnTo>
                  <a:pt x="87" y="16"/>
                </a:lnTo>
                <a:lnTo>
                  <a:pt x="88" y="18"/>
                </a:lnTo>
                <a:lnTo>
                  <a:pt x="92" y="14"/>
                </a:lnTo>
                <a:lnTo>
                  <a:pt x="95" y="18"/>
                </a:lnTo>
                <a:lnTo>
                  <a:pt x="98" y="14"/>
                </a:lnTo>
                <a:lnTo>
                  <a:pt x="101" y="16"/>
                </a:lnTo>
                <a:lnTo>
                  <a:pt x="105" y="14"/>
                </a:lnTo>
                <a:lnTo>
                  <a:pt x="106" y="14"/>
                </a:lnTo>
                <a:lnTo>
                  <a:pt x="114" y="14"/>
                </a:lnTo>
                <a:lnTo>
                  <a:pt x="115" y="14"/>
                </a:lnTo>
                <a:lnTo>
                  <a:pt x="117" y="12"/>
                </a:lnTo>
                <a:lnTo>
                  <a:pt x="117" y="11"/>
                </a:lnTo>
                <a:lnTo>
                  <a:pt x="110" y="0"/>
                </a:lnTo>
                <a:lnTo>
                  <a:pt x="110" y="0"/>
                </a:lnTo>
              </a:path>
            </a:pathLst>
          </a:custGeom>
          <a:solidFill>
            <a:srgbClr val="806210"/>
          </a:solidFill>
          <a:ln w="9525">
            <a:noFill/>
            <a:round/>
            <a:headEnd type="none" w="med" len="med"/>
            <a:tailEnd type="none" w="med" len="med"/>
          </a:ln>
          <a:effectLst/>
        </p:spPr>
        <p:txBody>
          <a:bodyPr/>
          <a:lstStyle/>
          <a:p>
            <a:endParaRPr lang="en-IN"/>
          </a:p>
        </p:txBody>
      </p:sp>
      <p:sp>
        <p:nvSpPr>
          <p:cNvPr id="50207" name="Freeform 31"/>
          <p:cNvSpPr>
            <a:spLocks/>
          </p:cNvSpPr>
          <p:nvPr/>
        </p:nvSpPr>
        <p:spPr bwMode="auto">
          <a:xfrm>
            <a:off x="2439988" y="3287713"/>
            <a:ext cx="200025" cy="123825"/>
          </a:xfrm>
          <a:custGeom>
            <a:avLst/>
            <a:gdLst/>
            <a:ahLst/>
            <a:cxnLst>
              <a:cxn ang="0">
                <a:pos x="129" y="0"/>
              </a:cxn>
              <a:cxn ang="0">
                <a:pos x="125" y="4"/>
              </a:cxn>
              <a:cxn ang="0">
                <a:pos x="125" y="7"/>
              </a:cxn>
              <a:cxn ang="0">
                <a:pos x="117" y="9"/>
              </a:cxn>
              <a:cxn ang="0">
                <a:pos x="112" y="10"/>
              </a:cxn>
              <a:cxn ang="0">
                <a:pos x="113" y="12"/>
              </a:cxn>
              <a:cxn ang="0">
                <a:pos x="108" y="12"/>
              </a:cxn>
              <a:cxn ang="0">
                <a:pos x="105" y="12"/>
              </a:cxn>
              <a:cxn ang="0">
                <a:pos x="103" y="12"/>
              </a:cxn>
              <a:cxn ang="0">
                <a:pos x="101" y="14"/>
              </a:cxn>
              <a:cxn ang="0">
                <a:pos x="96" y="14"/>
              </a:cxn>
              <a:cxn ang="0">
                <a:pos x="94" y="20"/>
              </a:cxn>
              <a:cxn ang="0">
                <a:pos x="90" y="22"/>
              </a:cxn>
              <a:cxn ang="0">
                <a:pos x="88" y="22"/>
              </a:cxn>
              <a:cxn ang="0">
                <a:pos x="81" y="20"/>
              </a:cxn>
              <a:cxn ang="0">
                <a:pos x="77" y="22"/>
              </a:cxn>
              <a:cxn ang="0">
                <a:pos x="73" y="20"/>
              </a:cxn>
              <a:cxn ang="0">
                <a:pos x="70" y="23"/>
              </a:cxn>
              <a:cxn ang="0">
                <a:pos x="70" y="22"/>
              </a:cxn>
              <a:cxn ang="0">
                <a:pos x="67" y="20"/>
              </a:cxn>
              <a:cxn ang="0">
                <a:pos x="61" y="22"/>
              </a:cxn>
              <a:cxn ang="0">
                <a:pos x="58" y="23"/>
              </a:cxn>
              <a:cxn ang="0">
                <a:pos x="56" y="22"/>
              </a:cxn>
              <a:cxn ang="0">
                <a:pos x="56" y="23"/>
              </a:cxn>
              <a:cxn ang="0">
                <a:pos x="54" y="26"/>
              </a:cxn>
              <a:cxn ang="0">
                <a:pos x="47" y="27"/>
              </a:cxn>
              <a:cxn ang="0">
                <a:pos x="40" y="34"/>
              </a:cxn>
              <a:cxn ang="0">
                <a:pos x="40" y="40"/>
              </a:cxn>
              <a:cxn ang="0">
                <a:pos x="38" y="40"/>
              </a:cxn>
              <a:cxn ang="0">
                <a:pos x="34" y="41"/>
              </a:cxn>
              <a:cxn ang="0">
                <a:pos x="33" y="41"/>
              </a:cxn>
              <a:cxn ang="0">
                <a:pos x="27" y="43"/>
              </a:cxn>
              <a:cxn ang="0">
                <a:pos x="21" y="50"/>
              </a:cxn>
              <a:cxn ang="0">
                <a:pos x="20" y="52"/>
              </a:cxn>
              <a:cxn ang="0">
                <a:pos x="19" y="54"/>
              </a:cxn>
              <a:cxn ang="0">
                <a:pos x="15" y="58"/>
              </a:cxn>
              <a:cxn ang="0">
                <a:pos x="11" y="60"/>
              </a:cxn>
              <a:cxn ang="0">
                <a:pos x="10" y="60"/>
              </a:cxn>
              <a:cxn ang="0">
                <a:pos x="4" y="68"/>
              </a:cxn>
              <a:cxn ang="0">
                <a:pos x="2" y="72"/>
              </a:cxn>
              <a:cxn ang="0">
                <a:pos x="0" y="72"/>
              </a:cxn>
            </a:cxnLst>
            <a:rect l="0" t="0" r="r" b="b"/>
            <a:pathLst>
              <a:path w="130" h="73">
                <a:moveTo>
                  <a:pt x="129" y="0"/>
                </a:moveTo>
                <a:lnTo>
                  <a:pt x="125" y="4"/>
                </a:lnTo>
                <a:lnTo>
                  <a:pt x="125" y="7"/>
                </a:lnTo>
                <a:lnTo>
                  <a:pt x="117" y="9"/>
                </a:lnTo>
                <a:lnTo>
                  <a:pt x="112" y="10"/>
                </a:lnTo>
                <a:lnTo>
                  <a:pt x="113" y="12"/>
                </a:lnTo>
                <a:lnTo>
                  <a:pt x="108" y="12"/>
                </a:lnTo>
                <a:lnTo>
                  <a:pt x="105" y="12"/>
                </a:lnTo>
                <a:lnTo>
                  <a:pt x="103" y="12"/>
                </a:lnTo>
                <a:lnTo>
                  <a:pt x="101" y="14"/>
                </a:lnTo>
                <a:lnTo>
                  <a:pt x="96" y="14"/>
                </a:lnTo>
                <a:lnTo>
                  <a:pt x="94" y="20"/>
                </a:lnTo>
                <a:lnTo>
                  <a:pt x="90" y="22"/>
                </a:lnTo>
                <a:lnTo>
                  <a:pt x="88" y="22"/>
                </a:lnTo>
                <a:lnTo>
                  <a:pt x="81" y="20"/>
                </a:lnTo>
                <a:lnTo>
                  <a:pt x="77" y="22"/>
                </a:lnTo>
                <a:lnTo>
                  <a:pt x="73" y="20"/>
                </a:lnTo>
                <a:lnTo>
                  <a:pt x="70" y="23"/>
                </a:lnTo>
                <a:lnTo>
                  <a:pt x="70" y="22"/>
                </a:lnTo>
                <a:lnTo>
                  <a:pt x="67" y="20"/>
                </a:lnTo>
                <a:lnTo>
                  <a:pt x="61" y="22"/>
                </a:lnTo>
                <a:lnTo>
                  <a:pt x="58" y="23"/>
                </a:lnTo>
                <a:lnTo>
                  <a:pt x="56" y="22"/>
                </a:lnTo>
                <a:lnTo>
                  <a:pt x="56" y="23"/>
                </a:lnTo>
                <a:lnTo>
                  <a:pt x="54" y="26"/>
                </a:lnTo>
                <a:lnTo>
                  <a:pt x="47" y="27"/>
                </a:lnTo>
                <a:lnTo>
                  <a:pt x="40" y="34"/>
                </a:lnTo>
                <a:lnTo>
                  <a:pt x="40" y="40"/>
                </a:lnTo>
                <a:lnTo>
                  <a:pt x="38" y="40"/>
                </a:lnTo>
                <a:lnTo>
                  <a:pt x="34" y="41"/>
                </a:lnTo>
                <a:lnTo>
                  <a:pt x="33" y="41"/>
                </a:lnTo>
                <a:lnTo>
                  <a:pt x="27" y="43"/>
                </a:lnTo>
                <a:lnTo>
                  <a:pt x="21" y="50"/>
                </a:lnTo>
                <a:lnTo>
                  <a:pt x="20" y="52"/>
                </a:lnTo>
                <a:lnTo>
                  <a:pt x="19" y="54"/>
                </a:lnTo>
                <a:lnTo>
                  <a:pt x="15" y="58"/>
                </a:lnTo>
                <a:lnTo>
                  <a:pt x="11" y="60"/>
                </a:lnTo>
                <a:lnTo>
                  <a:pt x="10" y="60"/>
                </a:lnTo>
                <a:lnTo>
                  <a:pt x="4" y="68"/>
                </a:lnTo>
                <a:lnTo>
                  <a:pt x="2" y="72"/>
                </a:lnTo>
                <a:lnTo>
                  <a:pt x="0" y="7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08" name="Freeform 32"/>
          <p:cNvSpPr>
            <a:spLocks/>
          </p:cNvSpPr>
          <p:nvPr/>
        </p:nvSpPr>
        <p:spPr bwMode="auto">
          <a:xfrm>
            <a:off x="2471738" y="3127375"/>
            <a:ext cx="147637" cy="90488"/>
          </a:xfrm>
          <a:custGeom>
            <a:avLst/>
            <a:gdLst/>
            <a:ahLst/>
            <a:cxnLst>
              <a:cxn ang="0">
                <a:pos x="95" y="50"/>
              </a:cxn>
              <a:cxn ang="0">
                <a:pos x="94" y="53"/>
              </a:cxn>
              <a:cxn ang="0">
                <a:pos x="91" y="53"/>
              </a:cxn>
              <a:cxn ang="0">
                <a:pos x="86" y="47"/>
              </a:cxn>
              <a:cxn ang="0">
                <a:pos x="80" y="46"/>
              </a:cxn>
              <a:cxn ang="0">
                <a:pos x="77" y="46"/>
              </a:cxn>
              <a:cxn ang="0">
                <a:pos x="76" y="46"/>
              </a:cxn>
              <a:cxn ang="0">
                <a:pos x="76" y="42"/>
              </a:cxn>
              <a:cxn ang="0">
                <a:pos x="72" y="42"/>
              </a:cxn>
              <a:cxn ang="0">
                <a:pos x="64" y="38"/>
              </a:cxn>
              <a:cxn ang="0">
                <a:pos x="59" y="34"/>
              </a:cxn>
              <a:cxn ang="0">
                <a:pos x="56" y="34"/>
              </a:cxn>
              <a:cxn ang="0">
                <a:pos x="52" y="34"/>
              </a:cxn>
              <a:cxn ang="0">
                <a:pos x="48" y="34"/>
              </a:cxn>
              <a:cxn ang="0">
                <a:pos x="41" y="31"/>
              </a:cxn>
              <a:cxn ang="0">
                <a:pos x="38" y="31"/>
              </a:cxn>
              <a:cxn ang="0">
                <a:pos x="34" y="31"/>
              </a:cxn>
              <a:cxn ang="0">
                <a:pos x="30" y="31"/>
              </a:cxn>
              <a:cxn ang="0">
                <a:pos x="28" y="31"/>
              </a:cxn>
              <a:cxn ang="0">
                <a:pos x="27" y="29"/>
              </a:cxn>
              <a:cxn ang="0">
                <a:pos x="24" y="27"/>
              </a:cxn>
              <a:cxn ang="0">
                <a:pos x="20" y="27"/>
              </a:cxn>
              <a:cxn ang="0">
                <a:pos x="18" y="22"/>
              </a:cxn>
              <a:cxn ang="0">
                <a:pos x="16" y="22"/>
              </a:cxn>
              <a:cxn ang="0">
                <a:pos x="14" y="21"/>
              </a:cxn>
              <a:cxn ang="0">
                <a:pos x="9" y="18"/>
              </a:cxn>
              <a:cxn ang="0">
                <a:pos x="10" y="11"/>
              </a:cxn>
              <a:cxn ang="0">
                <a:pos x="9" y="11"/>
              </a:cxn>
              <a:cxn ang="0">
                <a:pos x="9" y="9"/>
              </a:cxn>
              <a:cxn ang="0">
                <a:pos x="4" y="4"/>
              </a:cxn>
              <a:cxn ang="0">
                <a:pos x="0" y="0"/>
              </a:cxn>
            </a:cxnLst>
            <a:rect l="0" t="0" r="r" b="b"/>
            <a:pathLst>
              <a:path w="96" h="54">
                <a:moveTo>
                  <a:pt x="95" y="50"/>
                </a:moveTo>
                <a:lnTo>
                  <a:pt x="94" y="53"/>
                </a:lnTo>
                <a:lnTo>
                  <a:pt x="91" y="53"/>
                </a:lnTo>
                <a:lnTo>
                  <a:pt x="86" y="47"/>
                </a:lnTo>
                <a:lnTo>
                  <a:pt x="80" y="46"/>
                </a:lnTo>
                <a:lnTo>
                  <a:pt x="77" y="46"/>
                </a:lnTo>
                <a:lnTo>
                  <a:pt x="76" y="46"/>
                </a:lnTo>
                <a:lnTo>
                  <a:pt x="76" y="42"/>
                </a:lnTo>
                <a:lnTo>
                  <a:pt x="72" y="42"/>
                </a:lnTo>
                <a:lnTo>
                  <a:pt x="64" y="38"/>
                </a:lnTo>
                <a:lnTo>
                  <a:pt x="59" y="34"/>
                </a:lnTo>
                <a:lnTo>
                  <a:pt x="56" y="34"/>
                </a:lnTo>
                <a:lnTo>
                  <a:pt x="52" y="34"/>
                </a:lnTo>
                <a:lnTo>
                  <a:pt x="48" y="34"/>
                </a:lnTo>
                <a:lnTo>
                  <a:pt x="41" y="31"/>
                </a:lnTo>
                <a:lnTo>
                  <a:pt x="38" y="31"/>
                </a:lnTo>
                <a:lnTo>
                  <a:pt x="34" y="31"/>
                </a:lnTo>
                <a:lnTo>
                  <a:pt x="30" y="31"/>
                </a:lnTo>
                <a:lnTo>
                  <a:pt x="28" y="31"/>
                </a:lnTo>
                <a:lnTo>
                  <a:pt x="27" y="29"/>
                </a:lnTo>
                <a:lnTo>
                  <a:pt x="24" y="27"/>
                </a:lnTo>
                <a:lnTo>
                  <a:pt x="20" y="27"/>
                </a:lnTo>
                <a:lnTo>
                  <a:pt x="18" y="22"/>
                </a:lnTo>
                <a:lnTo>
                  <a:pt x="16" y="22"/>
                </a:lnTo>
                <a:lnTo>
                  <a:pt x="14" y="21"/>
                </a:lnTo>
                <a:lnTo>
                  <a:pt x="9" y="18"/>
                </a:lnTo>
                <a:lnTo>
                  <a:pt x="10" y="11"/>
                </a:lnTo>
                <a:lnTo>
                  <a:pt x="9" y="11"/>
                </a:lnTo>
                <a:lnTo>
                  <a:pt x="9" y="9"/>
                </a:lnTo>
                <a:lnTo>
                  <a:pt x="4" y="4"/>
                </a:lnTo>
                <a:lnTo>
                  <a:pt x="0"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09" name="Freeform 33"/>
          <p:cNvSpPr>
            <a:spLocks/>
          </p:cNvSpPr>
          <p:nvPr/>
        </p:nvSpPr>
        <p:spPr bwMode="auto">
          <a:xfrm>
            <a:off x="2692400" y="3275013"/>
            <a:ext cx="85725" cy="41275"/>
          </a:xfrm>
          <a:custGeom>
            <a:avLst/>
            <a:gdLst/>
            <a:ahLst/>
            <a:cxnLst>
              <a:cxn ang="0">
                <a:pos x="0" y="0"/>
              </a:cxn>
              <a:cxn ang="0">
                <a:pos x="2" y="4"/>
              </a:cxn>
              <a:cxn ang="0">
                <a:pos x="4" y="2"/>
              </a:cxn>
              <a:cxn ang="0">
                <a:pos x="7" y="5"/>
              </a:cxn>
              <a:cxn ang="0">
                <a:pos x="12" y="7"/>
              </a:cxn>
              <a:cxn ang="0">
                <a:pos x="20" y="13"/>
              </a:cxn>
              <a:cxn ang="0">
                <a:pos x="22" y="20"/>
              </a:cxn>
              <a:cxn ang="0">
                <a:pos x="27" y="20"/>
              </a:cxn>
              <a:cxn ang="0">
                <a:pos x="33" y="20"/>
              </a:cxn>
              <a:cxn ang="0">
                <a:pos x="36" y="16"/>
              </a:cxn>
              <a:cxn ang="0">
                <a:pos x="40" y="20"/>
              </a:cxn>
              <a:cxn ang="0">
                <a:pos x="46" y="20"/>
              </a:cxn>
              <a:cxn ang="0">
                <a:pos x="50" y="20"/>
              </a:cxn>
              <a:cxn ang="0">
                <a:pos x="55" y="24"/>
              </a:cxn>
            </a:cxnLst>
            <a:rect l="0" t="0" r="r" b="b"/>
            <a:pathLst>
              <a:path w="56" h="25">
                <a:moveTo>
                  <a:pt x="0" y="0"/>
                </a:moveTo>
                <a:lnTo>
                  <a:pt x="2" y="4"/>
                </a:lnTo>
                <a:lnTo>
                  <a:pt x="4" y="2"/>
                </a:lnTo>
                <a:lnTo>
                  <a:pt x="7" y="5"/>
                </a:lnTo>
                <a:lnTo>
                  <a:pt x="12" y="7"/>
                </a:lnTo>
                <a:lnTo>
                  <a:pt x="20" y="13"/>
                </a:lnTo>
                <a:lnTo>
                  <a:pt x="22" y="20"/>
                </a:lnTo>
                <a:lnTo>
                  <a:pt x="27" y="20"/>
                </a:lnTo>
                <a:lnTo>
                  <a:pt x="33" y="20"/>
                </a:lnTo>
                <a:lnTo>
                  <a:pt x="36" y="16"/>
                </a:lnTo>
                <a:lnTo>
                  <a:pt x="40" y="20"/>
                </a:lnTo>
                <a:lnTo>
                  <a:pt x="46" y="20"/>
                </a:lnTo>
                <a:lnTo>
                  <a:pt x="50" y="20"/>
                </a:lnTo>
                <a:lnTo>
                  <a:pt x="55" y="2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10" name="Freeform 34"/>
          <p:cNvSpPr>
            <a:spLocks/>
          </p:cNvSpPr>
          <p:nvPr/>
        </p:nvSpPr>
        <p:spPr bwMode="auto">
          <a:xfrm>
            <a:off x="2690813" y="3194050"/>
            <a:ext cx="84137" cy="58738"/>
          </a:xfrm>
          <a:custGeom>
            <a:avLst/>
            <a:gdLst/>
            <a:ahLst/>
            <a:cxnLst>
              <a:cxn ang="0">
                <a:pos x="0" y="33"/>
              </a:cxn>
              <a:cxn ang="0">
                <a:pos x="3" y="33"/>
              </a:cxn>
              <a:cxn ang="0">
                <a:pos x="5" y="33"/>
              </a:cxn>
              <a:cxn ang="0">
                <a:pos x="5" y="27"/>
              </a:cxn>
              <a:cxn ang="0">
                <a:pos x="8" y="29"/>
              </a:cxn>
              <a:cxn ang="0">
                <a:pos x="11" y="19"/>
              </a:cxn>
              <a:cxn ang="0">
                <a:pos x="13" y="21"/>
              </a:cxn>
              <a:cxn ang="0">
                <a:pos x="13" y="14"/>
              </a:cxn>
              <a:cxn ang="0">
                <a:pos x="17" y="12"/>
              </a:cxn>
              <a:cxn ang="0">
                <a:pos x="21" y="12"/>
              </a:cxn>
              <a:cxn ang="0">
                <a:pos x="24" y="12"/>
              </a:cxn>
              <a:cxn ang="0">
                <a:pos x="32" y="10"/>
              </a:cxn>
              <a:cxn ang="0">
                <a:pos x="33" y="11"/>
              </a:cxn>
              <a:cxn ang="0">
                <a:pos x="35" y="10"/>
              </a:cxn>
              <a:cxn ang="0">
                <a:pos x="41" y="10"/>
              </a:cxn>
              <a:cxn ang="0">
                <a:pos x="42" y="4"/>
              </a:cxn>
              <a:cxn ang="0">
                <a:pos x="48" y="6"/>
              </a:cxn>
              <a:cxn ang="0">
                <a:pos x="51" y="1"/>
              </a:cxn>
              <a:cxn ang="0">
                <a:pos x="54" y="4"/>
              </a:cxn>
              <a:cxn ang="0">
                <a:pos x="54" y="0"/>
              </a:cxn>
            </a:cxnLst>
            <a:rect l="0" t="0" r="r" b="b"/>
            <a:pathLst>
              <a:path w="55" h="34">
                <a:moveTo>
                  <a:pt x="0" y="33"/>
                </a:moveTo>
                <a:lnTo>
                  <a:pt x="3" y="33"/>
                </a:lnTo>
                <a:lnTo>
                  <a:pt x="5" y="33"/>
                </a:lnTo>
                <a:lnTo>
                  <a:pt x="5" y="27"/>
                </a:lnTo>
                <a:lnTo>
                  <a:pt x="8" y="29"/>
                </a:lnTo>
                <a:lnTo>
                  <a:pt x="11" y="19"/>
                </a:lnTo>
                <a:lnTo>
                  <a:pt x="13" y="21"/>
                </a:lnTo>
                <a:lnTo>
                  <a:pt x="13" y="14"/>
                </a:lnTo>
                <a:lnTo>
                  <a:pt x="17" y="12"/>
                </a:lnTo>
                <a:lnTo>
                  <a:pt x="21" y="12"/>
                </a:lnTo>
                <a:lnTo>
                  <a:pt x="24" y="12"/>
                </a:lnTo>
                <a:lnTo>
                  <a:pt x="32" y="10"/>
                </a:lnTo>
                <a:lnTo>
                  <a:pt x="33" y="11"/>
                </a:lnTo>
                <a:lnTo>
                  <a:pt x="35" y="10"/>
                </a:lnTo>
                <a:lnTo>
                  <a:pt x="41" y="10"/>
                </a:lnTo>
                <a:lnTo>
                  <a:pt x="42" y="4"/>
                </a:lnTo>
                <a:lnTo>
                  <a:pt x="48" y="6"/>
                </a:lnTo>
                <a:lnTo>
                  <a:pt x="51" y="1"/>
                </a:lnTo>
                <a:lnTo>
                  <a:pt x="54" y="4"/>
                </a:lnTo>
                <a:lnTo>
                  <a:pt x="54"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11" name="Freeform 35"/>
          <p:cNvSpPr>
            <a:spLocks/>
          </p:cNvSpPr>
          <p:nvPr/>
        </p:nvSpPr>
        <p:spPr bwMode="auto">
          <a:xfrm>
            <a:off x="2720975" y="3252788"/>
            <a:ext cx="53975" cy="11112"/>
          </a:xfrm>
          <a:custGeom>
            <a:avLst/>
            <a:gdLst/>
            <a:ahLst/>
            <a:cxnLst>
              <a:cxn ang="0">
                <a:pos x="0" y="6"/>
              </a:cxn>
              <a:cxn ang="0">
                <a:pos x="3" y="6"/>
              </a:cxn>
              <a:cxn ang="0">
                <a:pos x="6" y="6"/>
              </a:cxn>
              <a:cxn ang="0">
                <a:pos x="13" y="3"/>
              </a:cxn>
              <a:cxn ang="0">
                <a:pos x="15" y="6"/>
              </a:cxn>
              <a:cxn ang="0">
                <a:pos x="19" y="2"/>
              </a:cxn>
              <a:cxn ang="0">
                <a:pos x="26" y="3"/>
              </a:cxn>
              <a:cxn ang="0">
                <a:pos x="31" y="2"/>
              </a:cxn>
              <a:cxn ang="0">
                <a:pos x="33" y="0"/>
              </a:cxn>
              <a:cxn ang="0">
                <a:pos x="34" y="2"/>
              </a:cxn>
            </a:cxnLst>
            <a:rect l="0" t="0" r="r" b="b"/>
            <a:pathLst>
              <a:path w="35" h="7">
                <a:moveTo>
                  <a:pt x="0" y="6"/>
                </a:moveTo>
                <a:lnTo>
                  <a:pt x="3" y="6"/>
                </a:lnTo>
                <a:lnTo>
                  <a:pt x="6" y="6"/>
                </a:lnTo>
                <a:lnTo>
                  <a:pt x="13" y="3"/>
                </a:lnTo>
                <a:lnTo>
                  <a:pt x="15" y="6"/>
                </a:lnTo>
                <a:lnTo>
                  <a:pt x="19" y="2"/>
                </a:lnTo>
                <a:lnTo>
                  <a:pt x="26" y="3"/>
                </a:lnTo>
                <a:lnTo>
                  <a:pt x="31" y="2"/>
                </a:lnTo>
                <a:lnTo>
                  <a:pt x="33" y="0"/>
                </a:lnTo>
                <a:lnTo>
                  <a:pt x="34"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12" name="Freeform 36"/>
          <p:cNvSpPr>
            <a:spLocks/>
          </p:cNvSpPr>
          <p:nvPr/>
        </p:nvSpPr>
        <p:spPr bwMode="auto">
          <a:xfrm>
            <a:off x="2743200" y="3262313"/>
            <a:ext cx="25400" cy="7937"/>
          </a:xfrm>
          <a:custGeom>
            <a:avLst/>
            <a:gdLst/>
            <a:ahLst/>
            <a:cxnLst>
              <a:cxn ang="0">
                <a:pos x="0" y="0"/>
              </a:cxn>
              <a:cxn ang="0">
                <a:pos x="4" y="1"/>
              </a:cxn>
              <a:cxn ang="0">
                <a:pos x="9" y="4"/>
              </a:cxn>
              <a:cxn ang="0">
                <a:pos x="15" y="0"/>
              </a:cxn>
              <a:cxn ang="0">
                <a:pos x="15" y="4"/>
              </a:cxn>
            </a:cxnLst>
            <a:rect l="0" t="0" r="r" b="b"/>
            <a:pathLst>
              <a:path w="16" h="5">
                <a:moveTo>
                  <a:pt x="0" y="0"/>
                </a:moveTo>
                <a:lnTo>
                  <a:pt x="4" y="1"/>
                </a:lnTo>
                <a:lnTo>
                  <a:pt x="9" y="4"/>
                </a:lnTo>
                <a:lnTo>
                  <a:pt x="15" y="0"/>
                </a:lnTo>
                <a:lnTo>
                  <a:pt x="15" y="4"/>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213" name="Freeform 37"/>
          <p:cNvSpPr>
            <a:spLocks/>
          </p:cNvSpPr>
          <p:nvPr/>
        </p:nvSpPr>
        <p:spPr bwMode="auto">
          <a:xfrm>
            <a:off x="2749550" y="3241675"/>
            <a:ext cx="20638" cy="17463"/>
          </a:xfrm>
          <a:custGeom>
            <a:avLst/>
            <a:gdLst/>
            <a:ahLst/>
            <a:cxnLst>
              <a:cxn ang="0">
                <a:pos x="0" y="9"/>
              </a:cxn>
              <a:cxn ang="0">
                <a:pos x="5" y="9"/>
              </a:cxn>
              <a:cxn ang="0">
                <a:pos x="9" y="5"/>
              </a:cxn>
              <a:cxn ang="0">
                <a:pos x="12" y="5"/>
              </a:cxn>
              <a:cxn ang="0">
                <a:pos x="9" y="0"/>
              </a:cxn>
              <a:cxn ang="0">
                <a:pos x="12" y="0"/>
              </a:cxn>
            </a:cxnLst>
            <a:rect l="0" t="0" r="r" b="b"/>
            <a:pathLst>
              <a:path w="13" h="10">
                <a:moveTo>
                  <a:pt x="0" y="9"/>
                </a:moveTo>
                <a:lnTo>
                  <a:pt x="5" y="9"/>
                </a:lnTo>
                <a:lnTo>
                  <a:pt x="9" y="5"/>
                </a:lnTo>
                <a:lnTo>
                  <a:pt x="12" y="5"/>
                </a:lnTo>
                <a:lnTo>
                  <a:pt x="9" y="0"/>
                </a:lnTo>
                <a:lnTo>
                  <a:pt x="12" y="0"/>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214" name="Freeform 38"/>
          <p:cNvSpPr>
            <a:spLocks/>
          </p:cNvSpPr>
          <p:nvPr/>
        </p:nvSpPr>
        <p:spPr bwMode="auto">
          <a:xfrm>
            <a:off x="2714625" y="3233738"/>
            <a:ext cx="39688" cy="30162"/>
          </a:xfrm>
          <a:custGeom>
            <a:avLst/>
            <a:gdLst/>
            <a:ahLst/>
            <a:cxnLst>
              <a:cxn ang="0">
                <a:pos x="0" y="17"/>
              </a:cxn>
              <a:cxn ang="0">
                <a:pos x="4" y="14"/>
              </a:cxn>
              <a:cxn ang="0">
                <a:pos x="7" y="10"/>
              </a:cxn>
              <a:cxn ang="0">
                <a:pos x="11" y="11"/>
              </a:cxn>
              <a:cxn ang="0">
                <a:pos x="9" y="10"/>
              </a:cxn>
              <a:cxn ang="0">
                <a:pos x="11" y="10"/>
              </a:cxn>
              <a:cxn ang="0">
                <a:pos x="16" y="6"/>
              </a:cxn>
              <a:cxn ang="0">
                <a:pos x="16" y="0"/>
              </a:cxn>
              <a:cxn ang="0">
                <a:pos x="18" y="0"/>
              </a:cxn>
              <a:cxn ang="0">
                <a:pos x="19" y="0"/>
              </a:cxn>
              <a:cxn ang="0">
                <a:pos x="22" y="0"/>
              </a:cxn>
              <a:cxn ang="0">
                <a:pos x="25" y="0"/>
              </a:cxn>
            </a:cxnLst>
            <a:rect l="0" t="0" r="r" b="b"/>
            <a:pathLst>
              <a:path w="26" h="18">
                <a:moveTo>
                  <a:pt x="0" y="17"/>
                </a:moveTo>
                <a:lnTo>
                  <a:pt x="4" y="14"/>
                </a:lnTo>
                <a:lnTo>
                  <a:pt x="7" y="10"/>
                </a:lnTo>
                <a:lnTo>
                  <a:pt x="11" y="11"/>
                </a:lnTo>
                <a:lnTo>
                  <a:pt x="9" y="10"/>
                </a:lnTo>
                <a:lnTo>
                  <a:pt x="11" y="10"/>
                </a:lnTo>
                <a:lnTo>
                  <a:pt x="16" y="6"/>
                </a:lnTo>
                <a:lnTo>
                  <a:pt x="16" y="0"/>
                </a:lnTo>
                <a:lnTo>
                  <a:pt x="18" y="0"/>
                </a:lnTo>
                <a:lnTo>
                  <a:pt x="19" y="0"/>
                </a:lnTo>
                <a:lnTo>
                  <a:pt x="22" y="0"/>
                </a:lnTo>
                <a:lnTo>
                  <a:pt x="25" y="0"/>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215" name="Freeform 39"/>
          <p:cNvSpPr>
            <a:spLocks/>
          </p:cNvSpPr>
          <p:nvPr/>
        </p:nvSpPr>
        <p:spPr bwMode="auto">
          <a:xfrm>
            <a:off x="2714625" y="3270250"/>
            <a:ext cx="50800" cy="17463"/>
          </a:xfrm>
          <a:custGeom>
            <a:avLst/>
            <a:gdLst/>
            <a:ahLst/>
            <a:cxnLst>
              <a:cxn ang="0">
                <a:pos x="2" y="2"/>
              </a:cxn>
              <a:cxn ang="0">
                <a:pos x="0" y="0"/>
              </a:cxn>
              <a:cxn ang="0">
                <a:pos x="0" y="2"/>
              </a:cxn>
              <a:cxn ang="0">
                <a:pos x="7" y="6"/>
              </a:cxn>
              <a:cxn ang="0">
                <a:pos x="9" y="6"/>
              </a:cxn>
              <a:cxn ang="0">
                <a:pos x="11" y="9"/>
              </a:cxn>
              <a:cxn ang="0">
                <a:pos x="19" y="9"/>
              </a:cxn>
              <a:cxn ang="0">
                <a:pos x="22" y="9"/>
              </a:cxn>
              <a:cxn ang="0">
                <a:pos x="27" y="9"/>
              </a:cxn>
              <a:cxn ang="0">
                <a:pos x="31" y="9"/>
              </a:cxn>
              <a:cxn ang="0">
                <a:pos x="32" y="9"/>
              </a:cxn>
            </a:cxnLst>
            <a:rect l="0" t="0" r="r" b="b"/>
            <a:pathLst>
              <a:path w="33" h="10">
                <a:moveTo>
                  <a:pt x="2" y="2"/>
                </a:moveTo>
                <a:lnTo>
                  <a:pt x="0" y="0"/>
                </a:lnTo>
                <a:lnTo>
                  <a:pt x="0" y="2"/>
                </a:lnTo>
                <a:lnTo>
                  <a:pt x="7" y="6"/>
                </a:lnTo>
                <a:lnTo>
                  <a:pt x="9" y="6"/>
                </a:lnTo>
                <a:lnTo>
                  <a:pt x="11" y="9"/>
                </a:lnTo>
                <a:lnTo>
                  <a:pt x="19" y="9"/>
                </a:lnTo>
                <a:lnTo>
                  <a:pt x="22" y="9"/>
                </a:lnTo>
                <a:lnTo>
                  <a:pt x="27" y="9"/>
                </a:lnTo>
                <a:lnTo>
                  <a:pt x="31" y="9"/>
                </a:lnTo>
                <a:lnTo>
                  <a:pt x="32" y="9"/>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216" name="Freeform 40"/>
          <p:cNvSpPr>
            <a:spLocks/>
          </p:cNvSpPr>
          <p:nvPr/>
        </p:nvSpPr>
        <p:spPr bwMode="auto">
          <a:xfrm>
            <a:off x="2647950" y="3287713"/>
            <a:ext cx="22225" cy="165100"/>
          </a:xfrm>
          <a:custGeom>
            <a:avLst/>
            <a:gdLst/>
            <a:ahLst/>
            <a:cxnLst>
              <a:cxn ang="0">
                <a:pos x="2" y="0"/>
              </a:cxn>
              <a:cxn ang="0">
                <a:pos x="2" y="4"/>
              </a:cxn>
              <a:cxn ang="0">
                <a:pos x="4" y="5"/>
              </a:cxn>
              <a:cxn ang="0">
                <a:pos x="4" y="7"/>
              </a:cxn>
              <a:cxn ang="0">
                <a:pos x="2" y="9"/>
              </a:cxn>
              <a:cxn ang="0">
                <a:pos x="2" y="14"/>
              </a:cxn>
              <a:cxn ang="0">
                <a:pos x="2" y="16"/>
              </a:cxn>
              <a:cxn ang="0">
                <a:pos x="4" y="20"/>
              </a:cxn>
              <a:cxn ang="0">
                <a:pos x="2" y="26"/>
              </a:cxn>
              <a:cxn ang="0">
                <a:pos x="0" y="30"/>
              </a:cxn>
              <a:cxn ang="0">
                <a:pos x="0" y="32"/>
              </a:cxn>
              <a:cxn ang="0">
                <a:pos x="0" y="36"/>
              </a:cxn>
              <a:cxn ang="0">
                <a:pos x="2" y="38"/>
              </a:cxn>
              <a:cxn ang="0">
                <a:pos x="2" y="40"/>
              </a:cxn>
              <a:cxn ang="0">
                <a:pos x="2" y="41"/>
              </a:cxn>
              <a:cxn ang="0">
                <a:pos x="2" y="46"/>
              </a:cxn>
              <a:cxn ang="0">
                <a:pos x="4" y="43"/>
              </a:cxn>
              <a:cxn ang="0">
                <a:pos x="6" y="50"/>
              </a:cxn>
              <a:cxn ang="0">
                <a:pos x="6" y="52"/>
              </a:cxn>
              <a:cxn ang="0">
                <a:pos x="7" y="52"/>
              </a:cxn>
              <a:cxn ang="0">
                <a:pos x="7" y="56"/>
              </a:cxn>
              <a:cxn ang="0">
                <a:pos x="10" y="54"/>
              </a:cxn>
              <a:cxn ang="0">
                <a:pos x="10" y="60"/>
              </a:cxn>
              <a:cxn ang="0">
                <a:pos x="11" y="60"/>
              </a:cxn>
              <a:cxn ang="0">
                <a:pos x="11" y="62"/>
              </a:cxn>
              <a:cxn ang="0">
                <a:pos x="13" y="62"/>
              </a:cxn>
              <a:cxn ang="0">
                <a:pos x="11" y="69"/>
              </a:cxn>
              <a:cxn ang="0">
                <a:pos x="13" y="80"/>
              </a:cxn>
              <a:cxn ang="0">
                <a:pos x="14" y="80"/>
              </a:cxn>
              <a:cxn ang="0">
                <a:pos x="13" y="82"/>
              </a:cxn>
              <a:cxn ang="0">
                <a:pos x="13" y="86"/>
              </a:cxn>
              <a:cxn ang="0">
                <a:pos x="13" y="90"/>
              </a:cxn>
              <a:cxn ang="0">
                <a:pos x="13" y="92"/>
              </a:cxn>
              <a:cxn ang="0">
                <a:pos x="13" y="94"/>
              </a:cxn>
              <a:cxn ang="0">
                <a:pos x="14" y="95"/>
              </a:cxn>
              <a:cxn ang="0">
                <a:pos x="14" y="97"/>
              </a:cxn>
            </a:cxnLst>
            <a:rect l="0" t="0" r="r" b="b"/>
            <a:pathLst>
              <a:path w="15" h="98">
                <a:moveTo>
                  <a:pt x="2" y="0"/>
                </a:moveTo>
                <a:lnTo>
                  <a:pt x="2" y="4"/>
                </a:lnTo>
                <a:lnTo>
                  <a:pt x="4" y="5"/>
                </a:lnTo>
                <a:lnTo>
                  <a:pt x="4" y="7"/>
                </a:lnTo>
                <a:lnTo>
                  <a:pt x="2" y="9"/>
                </a:lnTo>
                <a:lnTo>
                  <a:pt x="2" y="14"/>
                </a:lnTo>
                <a:lnTo>
                  <a:pt x="2" y="16"/>
                </a:lnTo>
                <a:lnTo>
                  <a:pt x="4" y="20"/>
                </a:lnTo>
                <a:lnTo>
                  <a:pt x="2" y="26"/>
                </a:lnTo>
                <a:lnTo>
                  <a:pt x="0" y="30"/>
                </a:lnTo>
                <a:lnTo>
                  <a:pt x="0" y="32"/>
                </a:lnTo>
                <a:lnTo>
                  <a:pt x="0" y="36"/>
                </a:lnTo>
                <a:lnTo>
                  <a:pt x="2" y="38"/>
                </a:lnTo>
                <a:lnTo>
                  <a:pt x="2" y="40"/>
                </a:lnTo>
                <a:lnTo>
                  <a:pt x="2" y="41"/>
                </a:lnTo>
                <a:lnTo>
                  <a:pt x="2" y="46"/>
                </a:lnTo>
                <a:lnTo>
                  <a:pt x="4" y="43"/>
                </a:lnTo>
                <a:lnTo>
                  <a:pt x="6" y="50"/>
                </a:lnTo>
                <a:lnTo>
                  <a:pt x="6" y="52"/>
                </a:lnTo>
                <a:lnTo>
                  <a:pt x="7" y="52"/>
                </a:lnTo>
                <a:lnTo>
                  <a:pt x="7" y="56"/>
                </a:lnTo>
                <a:lnTo>
                  <a:pt x="10" y="54"/>
                </a:lnTo>
                <a:lnTo>
                  <a:pt x="10" y="60"/>
                </a:lnTo>
                <a:lnTo>
                  <a:pt x="11" y="60"/>
                </a:lnTo>
                <a:lnTo>
                  <a:pt x="11" y="62"/>
                </a:lnTo>
                <a:lnTo>
                  <a:pt x="13" y="62"/>
                </a:lnTo>
                <a:lnTo>
                  <a:pt x="11" y="69"/>
                </a:lnTo>
                <a:lnTo>
                  <a:pt x="13" y="80"/>
                </a:lnTo>
                <a:lnTo>
                  <a:pt x="14" y="80"/>
                </a:lnTo>
                <a:lnTo>
                  <a:pt x="13" y="82"/>
                </a:lnTo>
                <a:lnTo>
                  <a:pt x="13" y="86"/>
                </a:lnTo>
                <a:lnTo>
                  <a:pt x="13" y="90"/>
                </a:lnTo>
                <a:lnTo>
                  <a:pt x="13" y="92"/>
                </a:lnTo>
                <a:lnTo>
                  <a:pt x="13" y="94"/>
                </a:lnTo>
                <a:lnTo>
                  <a:pt x="14" y="95"/>
                </a:lnTo>
                <a:lnTo>
                  <a:pt x="14" y="97"/>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17" name="Freeform 41"/>
          <p:cNvSpPr>
            <a:spLocks/>
          </p:cNvSpPr>
          <p:nvPr/>
        </p:nvSpPr>
        <p:spPr bwMode="auto">
          <a:xfrm>
            <a:off x="2644775" y="3089275"/>
            <a:ext cx="15875" cy="163513"/>
          </a:xfrm>
          <a:custGeom>
            <a:avLst/>
            <a:gdLst/>
            <a:ahLst/>
            <a:cxnLst>
              <a:cxn ang="0">
                <a:pos x="4" y="95"/>
              </a:cxn>
              <a:cxn ang="0">
                <a:pos x="6" y="95"/>
              </a:cxn>
              <a:cxn ang="0">
                <a:pos x="8" y="95"/>
              </a:cxn>
              <a:cxn ang="0">
                <a:pos x="9" y="91"/>
              </a:cxn>
              <a:cxn ang="0">
                <a:pos x="8" y="89"/>
              </a:cxn>
              <a:cxn ang="0">
                <a:pos x="8" y="87"/>
              </a:cxn>
              <a:cxn ang="0">
                <a:pos x="8" y="85"/>
              </a:cxn>
              <a:cxn ang="0">
                <a:pos x="8" y="81"/>
              </a:cxn>
              <a:cxn ang="0">
                <a:pos x="8" y="77"/>
              </a:cxn>
              <a:cxn ang="0">
                <a:pos x="8" y="76"/>
              </a:cxn>
              <a:cxn ang="0">
                <a:pos x="8" y="74"/>
              </a:cxn>
              <a:cxn ang="0">
                <a:pos x="9" y="74"/>
              </a:cxn>
              <a:cxn ang="0">
                <a:pos x="6" y="72"/>
              </a:cxn>
              <a:cxn ang="0">
                <a:pos x="4" y="69"/>
              </a:cxn>
              <a:cxn ang="0">
                <a:pos x="6" y="68"/>
              </a:cxn>
              <a:cxn ang="0">
                <a:pos x="4" y="63"/>
              </a:cxn>
              <a:cxn ang="0">
                <a:pos x="4" y="60"/>
              </a:cxn>
              <a:cxn ang="0">
                <a:pos x="0" y="55"/>
              </a:cxn>
              <a:cxn ang="0">
                <a:pos x="2" y="55"/>
              </a:cxn>
              <a:cxn ang="0">
                <a:pos x="4" y="51"/>
              </a:cxn>
              <a:cxn ang="0">
                <a:pos x="2" y="48"/>
              </a:cxn>
              <a:cxn ang="0">
                <a:pos x="4" y="45"/>
              </a:cxn>
              <a:cxn ang="0">
                <a:pos x="4" y="43"/>
              </a:cxn>
              <a:cxn ang="0">
                <a:pos x="4" y="40"/>
              </a:cxn>
              <a:cxn ang="0">
                <a:pos x="4" y="36"/>
              </a:cxn>
              <a:cxn ang="0">
                <a:pos x="4" y="33"/>
              </a:cxn>
              <a:cxn ang="0">
                <a:pos x="6" y="29"/>
              </a:cxn>
              <a:cxn ang="0">
                <a:pos x="4" y="28"/>
              </a:cxn>
              <a:cxn ang="0">
                <a:pos x="4" y="26"/>
              </a:cxn>
              <a:cxn ang="0">
                <a:pos x="4" y="22"/>
              </a:cxn>
              <a:cxn ang="0">
                <a:pos x="4" y="18"/>
              </a:cxn>
              <a:cxn ang="0">
                <a:pos x="4" y="17"/>
              </a:cxn>
              <a:cxn ang="0">
                <a:pos x="4" y="13"/>
              </a:cxn>
              <a:cxn ang="0">
                <a:pos x="2" y="13"/>
              </a:cxn>
              <a:cxn ang="0">
                <a:pos x="4" y="11"/>
              </a:cxn>
              <a:cxn ang="0">
                <a:pos x="4" y="9"/>
              </a:cxn>
              <a:cxn ang="0">
                <a:pos x="4" y="7"/>
              </a:cxn>
              <a:cxn ang="0">
                <a:pos x="4" y="6"/>
              </a:cxn>
              <a:cxn ang="0">
                <a:pos x="4" y="3"/>
              </a:cxn>
              <a:cxn ang="0">
                <a:pos x="4" y="2"/>
              </a:cxn>
              <a:cxn ang="0">
                <a:pos x="4" y="3"/>
              </a:cxn>
              <a:cxn ang="0">
                <a:pos x="4" y="0"/>
              </a:cxn>
            </a:cxnLst>
            <a:rect l="0" t="0" r="r" b="b"/>
            <a:pathLst>
              <a:path w="10" h="96">
                <a:moveTo>
                  <a:pt x="4" y="95"/>
                </a:moveTo>
                <a:lnTo>
                  <a:pt x="6" y="95"/>
                </a:lnTo>
                <a:lnTo>
                  <a:pt x="8" y="95"/>
                </a:lnTo>
                <a:lnTo>
                  <a:pt x="9" y="91"/>
                </a:lnTo>
                <a:lnTo>
                  <a:pt x="8" y="89"/>
                </a:lnTo>
                <a:lnTo>
                  <a:pt x="8" y="87"/>
                </a:lnTo>
                <a:lnTo>
                  <a:pt x="8" y="85"/>
                </a:lnTo>
                <a:lnTo>
                  <a:pt x="8" y="81"/>
                </a:lnTo>
                <a:lnTo>
                  <a:pt x="8" y="77"/>
                </a:lnTo>
                <a:lnTo>
                  <a:pt x="8" y="76"/>
                </a:lnTo>
                <a:lnTo>
                  <a:pt x="8" y="74"/>
                </a:lnTo>
                <a:lnTo>
                  <a:pt x="9" y="74"/>
                </a:lnTo>
                <a:lnTo>
                  <a:pt x="6" y="72"/>
                </a:lnTo>
                <a:lnTo>
                  <a:pt x="4" y="69"/>
                </a:lnTo>
                <a:lnTo>
                  <a:pt x="6" y="68"/>
                </a:lnTo>
                <a:lnTo>
                  <a:pt x="4" y="63"/>
                </a:lnTo>
                <a:lnTo>
                  <a:pt x="4" y="60"/>
                </a:lnTo>
                <a:lnTo>
                  <a:pt x="0" y="55"/>
                </a:lnTo>
                <a:lnTo>
                  <a:pt x="2" y="55"/>
                </a:lnTo>
                <a:lnTo>
                  <a:pt x="4" y="51"/>
                </a:lnTo>
                <a:lnTo>
                  <a:pt x="2" y="48"/>
                </a:lnTo>
                <a:lnTo>
                  <a:pt x="4" y="45"/>
                </a:lnTo>
                <a:lnTo>
                  <a:pt x="4" y="43"/>
                </a:lnTo>
                <a:lnTo>
                  <a:pt x="4" y="40"/>
                </a:lnTo>
                <a:lnTo>
                  <a:pt x="4" y="36"/>
                </a:lnTo>
                <a:lnTo>
                  <a:pt x="4" y="33"/>
                </a:lnTo>
                <a:lnTo>
                  <a:pt x="6" y="29"/>
                </a:lnTo>
                <a:lnTo>
                  <a:pt x="4" y="28"/>
                </a:lnTo>
                <a:lnTo>
                  <a:pt x="4" y="26"/>
                </a:lnTo>
                <a:lnTo>
                  <a:pt x="4" y="22"/>
                </a:lnTo>
                <a:lnTo>
                  <a:pt x="4" y="18"/>
                </a:lnTo>
                <a:lnTo>
                  <a:pt x="4" y="17"/>
                </a:lnTo>
                <a:lnTo>
                  <a:pt x="4" y="13"/>
                </a:lnTo>
                <a:lnTo>
                  <a:pt x="2" y="13"/>
                </a:lnTo>
                <a:lnTo>
                  <a:pt x="4" y="11"/>
                </a:lnTo>
                <a:lnTo>
                  <a:pt x="4" y="9"/>
                </a:lnTo>
                <a:lnTo>
                  <a:pt x="4" y="7"/>
                </a:lnTo>
                <a:lnTo>
                  <a:pt x="4" y="6"/>
                </a:lnTo>
                <a:lnTo>
                  <a:pt x="4" y="3"/>
                </a:lnTo>
                <a:lnTo>
                  <a:pt x="4" y="2"/>
                </a:lnTo>
                <a:lnTo>
                  <a:pt x="4" y="3"/>
                </a:lnTo>
                <a:lnTo>
                  <a:pt x="4"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18" name="Freeform 42"/>
          <p:cNvSpPr>
            <a:spLocks/>
          </p:cNvSpPr>
          <p:nvPr/>
        </p:nvSpPr>
        <p:spPr bwMode="auto">
          <a:xfrm>
            <a:off x="2617788" y="3105150"/>
            <a:ext cx="28575" cy="68263"/>
          </a:xfrm>
          <a:custGeom>
            <a:avLst/>
            <a:gdLst/>
            <a:ahLst/>
            <a:cxnLst>
              <a:cxn ang="0">
                <a:pos x="1" y="19"/>
              </a:cxn>
              <a:cxn ang="0">
                <a:pos x="0" y="22"/>
              </a:cxn>
              <a:cxn ang="0">
                <a:pos x="3" y="24"/>
              </a:cxn>
              <a:cxn ang="0">
                <a:pos x="3" y="26"/>
              </a:cxn>
              <a:cxn ang="0">
                <a:pos x="3" y="27"/>
              </a:cxn>
              <a:cxn ang="0">
                <a:pos x="4" y="35"/>
              </a:cxn>
              <a:cxn ang="0">
                <a:pos x="3" y="35"/>
              </a:cxn>
              <a:cxn ang="0">
                <a:pos x="8" y="39"/>
              </a:cxn>
              <a:cxn ang="0">
                <a:pos x="3" y="6"/>
              </a:cxn>
              <a:cxn ang="0">
                <a:pos x="3" y="8"/>
              </a:cxn>
              <a:cxn ang="0">
                <a:pos x="4" y="8"/>
              </a:cxn>
              <a:cxn ang="0">
                <a:pos x="6" y="13"/>
              </a:cxn>
              <a:cxn ang="0">
                <a:pos x="10" y="13"/>
              </a:cxn>
              <a:cxn ang="0">
                <a:pos x="12" y="13"/>
              </a:cxn>
              <a:cxn ang="0">
                <a:pos x="12" y="19"/>
              </a:cxn>
              <a:cxn ang="0">
                <a:pos x="12" y="17"/>
              </a:cxn>
              <a:cxn ang="0">
                <a:pos x="15" y="24"/>
              </a:cxn>
              <a:cxn ang="0">
                <a:pos x="14" y="26"/>
              </a:cxn>
              <a:cxn ang="0">
                <a:pos x="12" y="27"/>
              </a:cxn>
              <a:cxn ang="0">
                <a:pos x="15" y="0"/>
              </a:cxn>
              <a:cxn ang="0">
                <a:pos x="14" y="2"/>
              </a:cxn>
              <a:cxn ang="0">
                <a:pos x="15" y="4"/>
              </a:cxn>
              <a:cxn ang="0">
                <a:pos x="15" y="6"/>
              </a:cxn>
              <a:cxn ang="0">
                <a:pos x="15" y="8"/>
              </a:cxn>
              <a:cxn ang="0">
                <a:pos x="18" y="13"/>
              </a:cxn>
            </a:cxnLst>
            <a:rect l="0" t="0" r="r" b="b"/>
            <a:pathLst>
              <a:path w="19" h="40">
                <a:moveTo>
                  <a:pt x="1" y="19"/>
                </a:moveTo>
                <a:lnTo>
                  <a:pt x="0" y="22"/>
                </a:lnTo>
                <a:lnTo>
                  <a:pt x="3" y="24"/>
                </a:lnTo>
                <a:lnTo>
                  <a:pt x="3" y="26"/>
                </a:lnTo>
                <a:lnTo>
                  <a:pt x="3" y="27"/>
                </a:lnTo>
                <a:lnTo>
                  <a:pt x="4" y="35"/>
                </a:lnTo>
                <a:lnTo>
                  <a:pt x="3" y="35"/>
                </a:lnTo>
                <a:lnTo>
                  <a:pt x="8" y="39"/>
                </a:lnTo>
                <a:lnTo>
                  <a:pt x="3" y="6"/>
                </a:lnTo>
                <a:lnTo>
                  <a:pt x="3" y="8"/>
                </a:lnTo>
                <a:lnTo>
                  <a:pt x="4" y="8"/>
                </a:lnTo>
                <a:lnTo>
                  <a:pt x="6" y="13"/>
                </a:lnTo>
                <a:lnTo>
                  <a:pt x="10" y="13"/>
                </a:lnTo>
                <a:lnTo>
                  <a:pt x="12" y="13"/>
                </a:lnTo>
                <a:lnTo>
                  <a:pt x="12" y="19"/>
                </a:lnTo>
                <a:lnTo>
                  <a:pt x="12" y="17"/>
                </a:lnTo>
                <a:lnTo>
                  <a:pt x="15" y="24"/>
                </a:lnTo>
                <a:lnTo>
                  <a:pt x="14" y="26"/>
                </a:lnTo>
                <a:lnTo>
                  <a:pt x="12" y="27"/>
                </a:lnTo>
                <a:lnTo>
                  <a:pt x="15" y="0"/>
                </a:lnTo>
                <a:lnTo>
                  <a:pt x="14" y="2"/>
                </a:lnTo>
                <a:lnTo>
                  <a:pt x="15" y="4"/>
                </a:lnTo>
                <a:lnTo>
                  <a:pt x="15" y="6"/>
                </a:lnTo>
                <a:lnTo>
                  <a:pt x="15" y="8"/>
                </a:lnTo>
                <a:lnTo>
                  <a:pt x="18" y="1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19" name="Freeform 43"/>
          <p:cNvSpPr>
            <a:spLocks/>
          </p:cNvSpPr>
          <p:nvPr/>
        </p:nvSpPr>
        <p:spPr bwMode="auto">
          <a:xfrm>
            <a:off x="2622550" y="3344863"/>
            <a:ext cx="23813" cy="42862"/>
          </a:xfrm>
          <a:custGeom>
            <a:avLst/>
            <a:gdLst/>
            <a:ahLst/>
            <a:cxnLst>
              <a:cxn ang="0">
                <a:pos x="4" y="2"/>
              </a:cxn>
              <a:cxn ang="0">
                <a:pos x="2" y="0"/>
              </a:cxn>
              <a:cxn ang="0">
                <a:pos x="4" y="2"/>
              </a:cxn>
              <a:cxn ang="0">
                <a:pos x="6" y="6"/>
              </a:cxn>
              <a:cxn ang="0">
                <a:pos x="0" y="13"/>
              </a:cxn>
              <a:cxn ang="0">
                <a:pos x="6" y="13"/>
              </a:cxn>
              <a:cxn ang="0">
                <a:pos x="10" y="22"/>
              </a:cxn>
              <a:cxn ang="0">
                <a:pos x="12" y="22"/>
              </a:cxn>
              <a:cxn ang="0">
                <a:pos x="10" y="24"/>
              </a:cxn>
              <a:cxn ang="0">
                <a:pos x="14" y="24"/>
              </a:cxn>
            </a:cxnLst>
            <a:rect l="0" t="0" r="r" b="b"/>
            <a:pathLst>
              <a:path w="15" h="25">
                <a:moveTo>
                  <a:pt x="4" y="2"/>
                </a:moveTo>
                <a:lnTo>
                  <a:pt x="2" y="0"/>
                </a:lnTo>
                <a:lnTo>
                  <a:pt x="4" y="2"/>
                </a:lnTo>
                <a:lnTo>
                  <a:pt x="6" y="6"/>
                </a:lnTo>
                <a:lnTo>
                  <a:pt x="0" y="13"/>
                </a:lnTo>
                <a:lnTo>
                  <a:pt x="6" y="13"/>
                </a:lnTo>
                <a:lnTo>
                  <a:pt x="10" y="22"/>
                </a:lnTo>
                <a:lnTo>
                  <a:pt x="12" y="22"/>
                </a:lnTo>
                <a:lnTo>
                  <a:pt x="10" y="24"/>
                </a:lnTo>
                <a:lnTo>
                  <a:pt x="14" y="2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20" name="Freeform 44"/>
          <p:cNvSpPr>
            <a:spLocks/>
          </p:cNvSpPr>
          <p:nvPr/>
        </p:nvSpPr>
        <p:spPr bwMode="auto">
          <a:xfrm>
            <a:off x="2628900" y="3400425"/>
            <a:ext cx="30163" cy="34925"/>
          </a:xfrm>
          <a:custGeom>
            <a:avLst/>
            <a:gdLst/>
            <a:ahLst/>
            <a:cxnLst>
              <a:cxn ang="0">
                <a:pos x="0" y="0"/>
              </a:cxn>
              <a:cxn ang="0">
                <a:pos x="2" y="5"/>
              </a:cxn>
              <a:cxn ang="0">
                <a:pos x="5" y="13"/>
              </a:cxn>
              <a:cxn ang="0">
                <a:pos x="8" y="15"/>
              </a:cxn>
              <a:cxn ang="0">
                <a:pos x="10" y="15"/>
              </a:cxn>
              <a:cxn ang="0">
                <a:pos x="14" y="19"/>
              </a:cxn>
              <a:cxn ang="0">
                <a:pos x="18" y="15"/>
              </a:cxn>
            </a:cxnLst>
            <a:rect l="0" t="0" r="r" b="b"/>
            <a:pathLst>
              <a:path w="19" h="20">
                <a:moveTo>
                  <a:pt x="0" y="0"/>
                </a:moveTo>
                <a:lnTo>
                  <a:pt x="2" y="5"/>
                </a:lnTo>
                <a:lnTo>
                  <a:pt x="5" y="13"/>
                </a:lnTo>
                <a:lnTo>
                  <a:pt x="8" y="15"/>
                </a:lnTo>
                <a:lnTo>
                  <a:pt x="10" y="15"/>
                </a:lnTo>
                <a:lnTo>
                  <a:pt x="14" y="19"/>
                </a:lnTo>
                <a:lnTo>
                  <a:pt x="18" y="15"/>
                </a:lnTo>
              </a:path>
            </a:pathLst>
          </a:custGeom>
          <a:noFill/>
          <a:ln w="9525" cap="flat" cmpd="sng">
            <a:solidFill>
              <a:srgbClr val="2F2F2F"/>
            </a:solidFill>
            <a:prstDash val="solid"/>
            <a:round/>
            <a:headEnd type="none" w="med" len="med"/>
            <a:tailEnd type="none" w="med" len="med"/>
          </a:ln>
          <a:effectLst/>
        </p:spPr>
        <p:txBody>
          <a:bodyPr/>
          <a:lstStyle/>
          <a:p>
            <a:endParaRPr lang="en-IN"/>
          </a:p>
        </p:txBody>
      </p:sp>
      <p:sp>
        <p:nvSpPr>
          <p:cNvPr id="50221" name="Freeform 45"/>
          <p:cNvSpPr>
            <a:spLocks/>
          </p:cNvSpPr>
          <p:nvPr/>
        </p:nvSpPr>
        <p:spPr bwMode="auto">
          <a:xfrm>
            <a:off x="2625725" y="3392488"/>
            <a:ext cx="41275" cy="28575"/>
          </a:xfrm>
          <a:custGeom>
            <a:avLst/>
            <a:gdLst/>
            <a:ahLst/>
            <a:cxnLst>
              <a:cxn ang="0">
                <a:pos x="2" y="0"/>
              </a:cxn>
              <a:cxn ang="0">
                <a:pos x="0" y="0"/>
              </a:cxn>
              <a:cxn ang="0">
                <a:pos x="6" y="2"/>
              </a:cxn>
              <a:cxn ang="0">
                <a:pos x="6" y="7"/>
              </a:cxn>
              <a:cxn ang="0">
                <a:pos x="10" y="7"/>
              </a:cxn>
              <a:cxn ang="0">
                <a:pos x="20" y="11"/>
              </a:cxn>
              <a:cxn ang="0">
                <a:pos x="25" y="15"/>
              </a:cxn>
              <a:cxn ang="0">
                <a:pos x="24" y="16"/>
              </a:cxn>
            </a:cxnLst>
            <a:rect l="0" t="0" r="r" b="b"/>
            <a:pathLst>
              <a:path w="26" h="17">
                <a:moveTo>
                  <a:pt x="2" y="0"/>
                </a:moveTo>
                <a:lnTo>
                  <a:pt x="0" y="0"/>
                </a:lnTo>
                <a:lnTo>
                  <a:pt x="6" y="2"/>
                </a:lnTo>
                <a:lnTo>
                  <a:pt x="6" y="7"/>
                </a:lnTo>
                <a:lnTo>
                  <a:pt x="10" y="7"/>
                </a:lnTo>
                <a:lnTo>
                  <a:pt x="20" y="11"/>
                </a:lnTo>
                <a:lnTo>
                  <a:pt x="25" y="15"/>
                </a:lnTo>
                <a:lnTo>
                  <a:pt x="24" y="16"/>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22" name="Freeform 46"/>
          <p:cNvSpPr>
            <a:spLocks/>
          </p:cNvSpPr>
          <p:nvPr/>
        </p:nvSpPr>
        <p:spPr bwMode="auto">
          <a:xfrm>
            <a:off x="2619375" y="3175000"/>
            <a:ext cx="30163" cy="68263"/>
          </a:xfrm>
          <a:custGeom>
            <a:avLst/>
            <a:gdLst/>
            <a:ahLst/>
            <a:cxnLst>
              <a:cxn ang="0">
                <a:pos x="0" y="0"/>
              </a:cxn>
              <a:cxn ang="0">
                <a:pos x="0" y="1"/>
              </a:cxn>
              <a:cxn ang="0">
                <a:pos x="2" y="4"/>
              </a:cxn>
              <a:cxn ang="0">
                <a:pos x="6" y="5"/>
              </a:cxn>
              <a:cxn ang="0">
                <a:pos x="13" y="9"/>
              </a:cxn>
              <a:cxn ang="0">
                <a:pos x="13" y="11"/>
              </a:cxn>
              <a:cxn ang="0">
                <a:pos x="13" y="14"/>
              </a:cxn>
              <a:cxn ang="0">
                <a:pos x="14" y="18"/>
              </a:cxn>
              <a:cxn ang="0">
                <a:pos x="16" y="16"/>
              </a:cxn>
              <a:cxn ang="0">
                <a:pos x="18" y="16"/>
              </a:cxn>
              <a:cxn ang="0">
                <a:pos x="18" y="22"/>
              </a:cxn>
              <a:cxn ang="0">
                <a:pos x="16" y="23"/>
              </a:cxn>
              <a:cxn ang="0">
                <a:pos x="14" y="25"/>
              </a:cxn>
              <a:cxn ang="0">
                <a:pos x="14" y="26"/>
              </a:cxn>
              <a:cxn ang="0">
                <a:pos x="14" y="30"/>
              </a:cxn>
              <a:cxn ang="0">
                <a:pos x="13" y="34"/>
              </a:cxn>
              <a:cxn ang="0">
                <a:pos x="12" y="40"/>
              </a:cxn>
            </a:cxnLst>
            <a:rect l="0" t="0" r="r" b="b"/>
            <a:pathLst>
              <a:path w="19" h="41">
                <a:moveTo>
                  <a:pt x="0" y="0"/>
                </a:moveTo>
                <a:lnTo>
                  <a:pt x="0" y="1"/>
                </a:lnTo>
                <a:lnTo>
                  <a:pt x="2" y="4"/>
                </a:lnTo>
                <a:lnTo>
                  <a:pt x="6" y="5"/>
                </a:lnTo>
                <a:lnTo>
                  <a:pt x="13" y="9"/>
                </a:lnTo>
                <a:lnTo>
                  <a:pt x="13" y="11"/>
                </a:lnTo>
                <a:lnTo>
                  <a:pt x="13" y="14"/>
                </a:lnTo>
                <a:lnTo>
                  <a:pt x="14" y="18"/>
                </a:lnTo>
                <a:lnTo>
                  <a:pt x="16" y="16"/>
                </a:lnTo>
                <a:lnTo>
                  <a:pt x="18" y="16"/>
                </a:lnTo>
                <a:lnTo>
                  <a:pt x="18" y="22"/>
                </a:lnTo>
                <a:lnTo>
                  <a:pt x="16" y="23"/>
                </a:lnTo>
                <a:lnTo>
                  <a:pt x="14" y="25"/>
                </a:lnTo>
                <a:lnTo>
                  <a:pt x="14" y="26"/>
                </a:lnTo>
                <a:lnTo>
                  <a:pt x="14" y="30"/>
                </a:lnTo>
                <a:lnTo>
                  <a:pt x="13" y="34"/>
                </a:lnTo>
                <a:lnTo>
                  <a:pt x="12" y="4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23" name="Freeform 47"/>
          <p:cNvSpPr>
            <a:spLocks/>
          </p:cNvSpPr>
          <p:nvPr/>
        </p:nvSpPr>
        <p:spPr bwMode="auto">
          <a:xfrm>
            <a:off x="2498725" y="3338513"/>
            <a:ext cx="128588" cy="120650"/>
          </a:xfrm>
          <a:custGeom>
            <a:avLst/>
            <a:gdLst/>
            <a:ahLst/>
            <a:cxnLst>
              <a:cxn ang="0">
                <a:pos x="83" y="0"/>
              </a:cxn>
              <a:cxn ang="0">
                <a:pos x="60" y="11"/>
              </a:cxn>
              <a:cxn ang="0">
                <a:pos x="39" y="26"/>
              </a:cxn>
              <a:cxn ang="0">
                <a:pos x="25" y="35"/>
              </a:cxn>
              <a:cxn ang="0">
                <a:pos x="22" y="37"/>
              </a:cxn>
              <a:cxn ang="0">
                <a:pos x="7" y="60"/>
              </a:cxn>
              <a:cxn ang="0">
                <a:pos x="9" y="57"/>
              </a:cxn>
              <a:cxn ang="0">
                <a:pos x="7" y="60"/>
              </a:cxn>
              <a:cxn ang="0">
                <a:pos x="2" y="70"/>
              </a:cxn>
              <a:cxn ang="0">
                <a:pos x="0" y="68"/>
              </a:cxn>
            </a:cxnLst>
            <a:rect l="0" t="0" r="r" b="b"/>
            <a:pathLst>
              <a:path w="84" h="71">
                <a:moveTo>
                  <a:pt x="83" y="0"/>
                </a:moveTo>
                <a:lnTo>
                  <a:pt x="60" y="11"/>
                </a:lnTo>
                <a:lnTo>
                  <a:pt x="39" y="26"/>
                </a:lnTo>
                <a:lnTo>
                  <a:pt x="25" y="35"/>
                </a:lnTo>
                <a:lnTo>
                  <a:pt x="22" y="37"/>
                </a:lnTo>
                <a:lnTo>
                  <a:pt x="7" y="60"/>
                </a:lnTo>
                <a:lnTo>
                  <a:pt x="9" y="57"/>
                </a:lnTo>
                <a:lnTo>
                  <a:pt x="7" y="60"/>
                </a:lnTo>
                <a:lnTo>
                  <a:pt x="2" y="70"/>
                </a:lnTo>
                <a:lnTo>
                  <a:pt x="0" y="68"/>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24" name="Freeform 48"/>
          <p:cNvSpPr>
            <a:spLocks/>
          </p:cNvSpPr>
          <p:nvPr/>
        </p:nvSpPr>
        <p:spPr bwMode="auto">
          <a:xfrm>
            <a:off x="2452688" y="3184525"/>
            <a:ext cx="180975" cy="65088"/>
          </a:xfrm>
          <a:custGeom>
            <a:avLst/>
            <a:gdLst/>
            <a:ahLst/>
            <a:cxnLst>
              <a:cxn ang="0">
                <a:pos x="117" y="37"/>
              </a:cxn>
              <a:cxn ang="0">
                <a:pos x="88" y="35"/>
              </a:cxn>
              <a:cxn ang="0">
                <a:pos x="66" y="29"/>
              </a:cxn>
              <a:cxn ang="0">
                <a:pos x="39" y="21"/>
              </a:cxn>
              <a:cxn ang="0">
                <a:pos x="15" y="15"/>
              </a:cxn>
              <a:cxn ang="0">
                <a:pos x="0" y="0"/>
              </a:cxn>
            </a:cxnLst>
            <a:rect l="0" t="0" r="r" b="b"/>
            <a:pathLst>
              <a:path w="118" h="38">
                <a:moveTo>
                  <a:pt x="117" y="37"/>
                </a:moveTo>
                <a:lnTo>
                  <a:pt x="88" y="35"/>
                </a:lnTo>
                <a:lnTo>
                  <a:pt x="66" y="29"/>
                </a:lnTo>
                <a:lnTo>
                  <a:pt x="39" y="21"/>
                </a:lnTo>
                <a:lnTo>
                  <a:pt x="15" y="15"/>
                </a:lnTo>
                <a:lnTo>
                  <a:pt x="0"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25" name="Freeform 49"/>
          <p:cNvSpPr>
            <a:spLocks/>
          </p:cNvSpPr>
          <p:nvPr/>
        </p:nvSpPr>
        <p:spPr bwMode="auto">
          <a:xfrm>
            <a:off x="1766888" y="2717800"/>
            <a:ext cx="552450" cy="276225"/>
          </a:xfrm>
          <a:custGeom>
            <a:avLst/>
            <a:gdLst/>
            <a:ahLst/>
            <a:cxnLst>
              <a:cxn ang="0">
                <a:pos x="358" y="0"/>
              </a:cxn>
              <a:cxn ang="0">
                <a:pos x="358" y="0"/>
              </a:cxn>
              <a:cxn ang="0">
                <a:pos x="333" y="1"/>
              </a:cxn>
              <a:cxn ang="0">
                <a:pos x="308" y="2"/>
              </a:cxn>
              <a:cxn ang="0">
                <a:pos x="283" y="4"/>
              </a:cxn>
              <a:cxn ang="0">
                <a:pos x="260" y="7"/>
              </a:cxn>
              <a:cxn ang="0">
                <a:pos x="236" y="11"/>
              </a:cxn>
              <a:cxn ang="0">
                <a:pos x="214" y="15"/>
              </a:cxn>
              <a:cxn ang="0">
                <a:pos x="192" y="21"/>
              </a:cxn>
              <a:cxn ang="0">
                <a:pos x="169" y="26"/>
              </a:cxn>
              <a:cxn ang="0">
                <a:pos x="147" y="34"/>
              </a:cxn>
              <a:cxn ang="0">
                <a:pos x="128" y="41"/>
              </a:cxn>
              <a:cxn ang="0">
                <a:pos x="106" y="48"/>
              </a:cxn>
              <a:cxn ang="0">
                <a:pos x="85" y="57"/>
              </a:cxn>
              <a:cxn ang="0">
                <a:pos x="65" y="65"/>
              </a:cxn>
              <a:cxn ang="0">
                <a:pos x="43" y="73"/>
              </a:cxn>
              <a:cxn ang="0">
                <a:pos x="21" y="84"/>
              </a:cxn>
              <a:cxn ang="0">
                <a:pos x="0" y="94"/>
              </a:cxn>
              <a:cxn ang="0">
                <a:pos x="32" y="162"/>
              </a:cxn>
              <a:cxn ang="0">
                <a:pos x="53" y="152"/>
              </a:cxn>
              <a:cxn ang="0">
                <a:pos x="73" y="143"/>
              </a:cxn>
              <a:cxn ang="0">
                <a:pos x="94" y="134"/>
              </a:cxn>
              <a:cxn ang="0">
                <a:pos x="114" y="125"/>
              </a:cxn>
              <a:cxn ang="0">
                <a:pos x="132" y="117"/>
              </a:cxn>
              <a:cxn ang="0">
                <a:pos x="151" y="110"/>
              </a:cxn>
              <a:cxn ang="0">
                <a:pos x="172" y="103"/>
              </a:cxn>
              <a:cxn ang="0">
                <a:pos x="190" y="98"/>
              </a:cxn>
              <a:cxn ang="0">
                <a:pos x="210" y="92"/>
              </a:cxn>
              <a:cxn ang="0">
                <a:pos x="229" y="88"/>
              </a:cxn>
              <a:cxn ang="0">
                <a:pos x="250" y="84"/>
              </a:cxn>
              <a:cxn ang="0">
                <a:pos x="270" y="81"/>
              </a:cxn>
              <a:cxn ang="0">
                <a:pos x="292" y="79"/>
              </a:cxn>
              <a:cxn ang="0">
                <a:pos x="312" y="76"/>
              </a:cxn>
              <a:cxn ang="0">
                <a:pos x="334" y="75"/>
              </a:cxn>
              <a:cxn ang="0">
                <a:pos x="358" y="75"/>
              </a:cxn>
              <a:cxn ang="0">
                <a:pos x="358" y="75"/>
              </a:cxn>
              <a:cxn ang="0">
                <a:pos x="358" y="0"/>
              </a:cxn>
              <a:cxn ang="0">
                <a:pos x="358" y="0"/>
              </a:cxn>
            </a:cxnLst>
            <a:rect l="0" t="0" r="r" b="b"/>
            <a:pathLst>
              <a:path w="359" h="163">
                <a:moveTo>
                  <a:pt x="358" y="0"/>
                </a:moveTo>
                <a:lnTo>
                  <a:pt x="358" y="0"/>
                </a:lnTo>
                <a:lnTo>
                  <a:pt x="333" y="1"/>
                </a:lnTo>
                <a:lnTo>
                  <a:pt x="308" y="2"/>
                </a:lnTo>
                <a:lnTo>
                  <a:pt x="283" y="4"/>
                </a:lnTo>
                <a:lnTo>
                  <a:pt x="260" y="7"/>
                </a:lnTo>
                <a:lnTo>
                  <a:pt x="236" y="11"/>
                </a:lnTo>
                <a:lnTo>
                  <a:pt x="214" y="15"/>
                </a:lnTo>
                <a:lnTo>
                  <a:pt x="192" y="21"/>
                </a:lnTo>
                <a:lnTo>
                  <a:pt x="169" y="26"/>
                </a:lnTo>
                <a:lnTo>
                  <a:pt x="147" y="34"/>
                </a:lnTo>
                <a:lnTo>
                  <a:pt x="128" y="41"/>
                </a:lnTo>
                <a:lnTo>
                  <a:pt x="106" y="48"/>
                </a:lnTo>
                <a:lnTo>
                  <a:pt x="85" y="57"/>
                </a:lnTo>
                <a:lnTo>
                  <a:pt x="65" y="65"/>
                </a:lnTo>
                <a:lnTo>
                  <a:pt x="43" y="73"/>
                </a:lnTo>
                <a:lnTo>
                  <a:pt x="21" y="84"/>
                </a:lnTo>
                <a:lnTo>
                  <a:pt x="0" y="94"/>
                </a:lnTo>
                <a:lnTo>
                  <a:pt x="32" y="162"/>
                </a:lnTo>
                <a:lnTo>
                  <a:pt x="53" y="152"/>
                </a:lnTo>
                <a:lnTo>
                  <a:pt x="73" y="143"/>
                </a:lnTo>
                <a:lnTo>
                  <a:pt x="94" y="134"/>
                </a:lnTo>
                <a:lnTo>
                  <a:pt x="114" y="125"/>
                </a:lnTo>
                <a:lnTo>
                  <a:pt x="132" y="117"/>
                </a:lnTo>
                <a:lnTo>
                  <a:pt x="151" y="110"/>
                </a:lnTo>
                <a:lnTo>
                  <a:pt x="172" y="103"/>
                </a:lnTo>
                <a:lnTo>
                  <a:pt x="190" y="98"/>
                </a:lnTo>
                <a:lnTo>
                  <a:pt x="210" y="92"/>
                </a:lnTo>
                <a:lnTo>
                  <a:pt x="229" y="88"/>
                </a:lnTo>
                <a:lnTo>
                  <a:pt x="250" y="84"/>
                </a:lnTo>
                <a:lnTo>
                  <a:pt x="270" y="81"/>
                </a:lnTo>
                <a:lnTo>
                  <a:pt x="292" y="79"/>
                </a:lnTo>
                <a:lnTo>
                  <a:pt x="312" y="76"/>
                </a:lnTo>
                <a:lnTo>
                  <a:pt x="334" y="75"/>
                </a:lnTo>
                <a:lnTo>
                  <a:pt x="358" y="75"/>
                </a:lnTo>
                <a:lnTo>
                  <a:pt x="358" y="75"/>
                </a:lnTo>
                <a:lnTo>
                  <a:pt x="358" y="0"/>
                </a:lnTo>
                <a:lnTo>
                  <a:pt x="358" y="0"/>
                </a:lnTo>
              </a:path>
            </a:pathLst>
          </a:custGeom>
          <a:solidFill>
            <a:schemeClr val="bg2"/>
          </a:solidFill>
          <a:ln w="9525">
            <a:noFill/>
            <a:round/>
            <a:headEnd type="none" w="med" len="med"/>
            <a:tailEnd type="none" w="med" len="med"/>
          </a:ln>
          <a:effectLst/>
        </p:spPr>
        <p:txBody>
          <a:bodyPr/>
          <a:lstStyle/>
          <a:p>
            <a:endParaRPr lang="en-IN"/>
          </a:p>
        </p:txBody>
      </p:sp>
      <p:sp>
        <p:nvSpPr>
          <p:cNvPr id="50226" name="Freeform 50"/>
          <p:cNvSpPr>
            <a:spLocks/>
          </p:cNvSpPr>
          <p:nvPr/>
        </p:nvSpPr>
        <p:spPr bwMode="auto">
          <a:xfrm>
            <a:off x="2317750" y="2717800"/>
            <a:ext cx="550863" cy="276225"/>
          </a:xfrm>
          <a:custGeom>
            <a:avLst/>
            <a:gdLst/>
            <a:ahLst/>
            <a:cxnLst>
              <a:cxn ang="0">
                <a:pos x="356" y="94"/>
              </a:cxn>
              <a:cxn ang="0">
                <a:pos x="335" y="84"/>
              </a:cxn>
              <a:cxn ang="0">
                <a:pos x="314" y="75"/>
              </a:cxn>
              <a:cxn ang="0">
                <a:pos x="294" y="65"/>
              </a:cxn>
              <a:cxn ang="0">
                <a:pos x="273" y="57"/>
              </a:cxn>
              <a:cxn ang="0">
                <a:pos x="252" y="48"/>
              </a:cxn>
              <a:cxn ang="0">
                <a:pos x="230" y="41"/>
              </a:cxn>
              <a:cxn ang="0">
                <a:pos x="210" y="34"/>
              </a:cxn>
              <a:cxn ang="0">
                <a:pos x="188" y="26"/>
              </a:cxn>
              <a:cxn ang="0">
                <a:pos x="165" y="21"/>
              </a:cxn>
              <a:cxn ang="0">
                <a:pos x="142" y="15"/>
              </a:cxn>
              <a:cxn ang="0">
                <a:pos x="120" y="11"/>
              </a:cxn>
              <a:cxn ang="0">
                <a:pos x="98" y="7"/>
              </a:cxn>
              <a:cxn ang="0">
                <a:pos x="74" y="4"/>
              </a:cxn>
              <a:cxn ang="0">
                <a:pos x="50" y="2"/>
              </a:cxn>
              <a:cxn ang="0">
                <a:pos x="24" y="1"/>
              </a:cxn>
              <a:cxn ang="0">
                <a:pos x="0" y="0"/>
              </a:cxn>
              <a:cxn ang="0">
                <a:pos x="0" y="75"/>
              </a:cxn>
              <a:cxn ang="0">
                <a:pos x="23" y="75"/>
              </a:cxn>
              <a:cxn ang="0">
                <a:pos x="45" y="76"/>
              </a:cxn>
              <a:cxn ang="0">
                <a:pos x="65" y="79"/>
              </a:cxn>
              <a:cxn ang="0">
                <a:pos x="87" y="81"/>
              </a:cxn>
              <a:cxn ang="0">
                <a:pos x="108" y="84"/>
              </a:cxn>
              <a:cxn ang="0">
                <a:pos x="128" y="88"/>
              </a:cxn>
              <a:cxn ang="0">
                <a:pos x="147" y="92"/>
              </a:cxn>
              <a:cxn ang="0">
                <a:pos x="167" y="98"/>
              </a:cxn>
              <a:cxn ang="0">
                <a:pos x="186" y="103"/>
              </a:cxn>
              <a:cxn ang="0">
                <a:pos x="206" y="110"/>
              </a:cxn>
              <a:cxn ang="0">
                <a:pos x="225" y="117"/>
              </a:cxn>
              <a:cxn ang="0">
                <a:pos x="244" y="125"/>
              </a:cxn>
              <a:cxn ang="0">
                <a:pos x="264" y="134"/>
              </a:cxn>
              <a:cxn ang="0">
                <a:pos x="284" y="143"/>
              </a:cxn>
              <a:cxn ang="0">
                <a:pos x="304" y="152"/>
              </a:cxn>
              <a:cxn ang="0">
                <a:pos x="325" y="162"/>
              </a:cxn>
              <a:cxn ang="0">
                <a:pos x="356" y="94"/>
              </a:cxn>
              <a:cxn ang="0">
                <a:pos x="356" y="94"/>
              </a:cxn>
            </a:cxnLst>
            <a:rect l="0" t="0" r="r" b="b"/>
            <a:pathLst>
              <a:path w="357" h="163">
                <a:moveTo>
                  <a:pt x="356" y="94"/>
                </a:moveTo>
                <a:lnTo>
                  <a:pt x="335" y="84"/>
                </a:lnTo>
                <a:lnTo>
                  <a:pt x="314" y="75"/>
                </a:lnTo>
                <a:lnTo>
                  <a:pt x="294" y="65"/>
                </a:lnTo>
                <a:lnTo>
                  <a:pt x="273" y="57"/>
                </a:lnTo>
                <a:lnTo>
                  <a:pt x="252" y="48"/>
                </a:lnTo>
                <a:lnTo>
                  <a:pt x="230" y="41"/>
                </a:lnTo>
                <a:lnTo>
                  <a:pt x="210" y="34"/>
                </a:lnTo>
                <a:lnTo>
                  <a:pt x="188" y="26"/>
                </a:lnTo>
                <a:lnTo>
                  <a:pt x="165" y="21"/>
                </a:lnTo>
                <a:lnTo>
                  <a:pt x="142" y="15"/>
                </a:lnTo>
                <a:lnTo>
                  <a:pt x="120" y="11"/>
                </a:lnTo>
                <a:lnTo>
                  <a:pt x="98" y="7"/>
                </a:lnTo>
                <a:lnTo>
                  <a:pt x="74" y="4"/>
                </a:lnTo>
                <a:lnTo>
                  <a:pt x="50" y="2"/>
                </a:lnTo>
                <a:lnTo>
                  <a:pt x="24" y="1"/>
                </a:lnTo>
                <a:lnTo>
                  <a:pt x="0" y="0"/>
                </a:lnTo>
                <a:lnTo>
                  <a:pt x="0" y="75"/>
                </a:lnTo>
                <a:lnTo>
                  <a:pt x="23" y="75"/>
                </a:lnTo>
                <a:lnTo>
                  <a:pt x="45" y="76"/>
                </a:lnTo>
                <a:lnTo>
                  <a:pt x="65" y="79"/>
                </a:lnTo>
                <a:lnTo>
                  <a:pt x="87" y="81"/>
                </a:lnTo>
                <a:lnTo>
                  <a:pt x="108" y="84"/>
                </a:lnTo>
                <a:lnTo>
                  <a:pt x="128" y="88"/>
                </a:lnTo>
                <a:lnTo>
                  <a:pt x="147" y="92"/>
                </a:lnTo>
                <a:lnTo>
                  <a:pt x="167" y="98"/>
                </a:lnTo>
                <a:lnTo>
                  <a:pt x="186" y="103"/>
                </a:lnTo>
                <a:lnTo>
                  <a:pt x="206" y="110"/>
                </a:lnTo>
                <a:lnTo>
                  <a:pt x="225" y="117"/>
                </a:lnTo>
                <a:lnTo>
                  <a:pt x="244" y="125"/>
                </a:lnTo>
                <a:lnTo>
                  <a:pt x="264" y="134"/>
                </a:lnTo>
                <a:lnTo>
                  <a:pt x="284" y="143"/>
                </a:lnTo>
                <a:lnTo>
                  <a:pt x="304" y="152"/>
                </a:lnTo>
                <a:lnTo>
                  <a:pt x="325" y="162"/>
                </a:lnTo>
                <a:lnTo>
                  <a:pt x="356" y="94"/>
                </a:lnTo>
                <a:lnTo>
                  <a:pt x="356" y="94"/>
                </a:lnTo>
              </a:path>
            </a:pathLst>
          </a:custGeom>
          <a:solidFill>
            <a:schemeClr val="bg2"/>
          </a:solidFill>
          <a:ln w="9525">
            <a:noFill/>
            <a:round/>
            <a:headEnd type="none" w="med" len="med"/>
            <a:tailEnd type="none" w="med" len="med"/>
          </a:ln>
          <a:effectLst/>
        </p:spPr>
        <p:txBody>
          <a:bodyPr/>
          <a:lstStyle/>
          <a:p>
            <a:endParaRPr lang="en-IN"/>
          </a:p>
        </p:txBody>
      </p:sp>
      <p:sp>
        <p:nvSpPr>
          <p:cNvPr id="50227" name="Freeform 51"/>
          <p:cNvSpPr>
            <a:spLocks/>
          </p:cNvSpPr>
          <p:nvPr/>
        </p:nvSpPr>
        <p:spPr bwMode="auto">
          <a:xfrm>
            <a:off x="2670175" y="2614613"/>
            <a:ext cx="620713" cy="593725"/>
          </a:xfrm>
          <a:custGeom>
            <a:avLst/>
            <a:gdLst/>
            <a:ahLst/>
            <a:cxnLst>
              <a:cxn ang="0">
                <a:pos x="401" y="327"/>
              </a:cxn>
              <a:cxn ang="0">
                <a:pos x="167" y="0"/>
              </a:cxn>
              <a:cxn ang="0">
                <a:pos x="401" y="327"/>
              </a:cxn>
              <a:cxn ang="0">
                <a:pos x="0" y="350"/>
              </a:cxn>
              <a:cxn ang="0">
                <a:pos x="167" y="0"/>
              </a:cxn>
              <a:cxn ang="0">
                <a:pos x="401" y="327"/>
              </a:cxn>
              <a:cxn ang="0">
                <a:pos x="401" y="327"/>
              </a:cxn>
            </a:cxnLst>
            <a:rect l="0" t="0" r="r" b="b"/>
            <a:pathLst>
              <a:path w="402" h="351">
                <a:moveTo>
                  <a:pt x="401" y="327"/>
                </a:moveTo>
                <a:lnTo>
                  <a:pt x="167" y="0"/>
                </a:lnTo>
                <a:lnTo>
                  <a:pt x="401" y="327"/>
                </a:lnTo>
                <a:lnTo>
                  <a:pt x="0" y="350"/>
                </a:lnTo>
                <a:lnTo>
                  <a:pt x="167" y="0"/>
                </a:lnTo>
                <a:lnTo>
                  <a:pt x="401" y="327"/>
                </a:lnTo>
                <a:lnTo>
                  <a:pt x="401" y="327"/>
                </a:lnTo>
              </a:path>
            </a:pathLst>
          </a:custGeom>
          <a:solidFill>
            <a:schemeClr val="bg2"/>
          </a:solidFill>
          <a:ln w="9525">
            <a:noFill/>
            <a:round/>
            <a:headEnd type="none" w="med" len="med"/>
            <a:tailEnd type="none" w="med" len="med"/>
          </a:ln>
          <a:effectLst/>
        </p:spPr>
        <p:txBody>
          <a:bodyPr/>
          <a:lstStyle/>
          <a:p>
            <a:endParaRPr lang="en-IN"/>
          </a:p>
        </p:txBody>
      </p:sp>
      <p:sp>
        <p:nvSpPr>
          <p:cNvPr id="50228" name="Freeform 52"/>
          <p:cNvSpPr>
            <a:spLocks/>
          </p:cNvSpPr>
          <p:nvPr/>
        </p:nvSpPr>
        <p:spPr bwMode="auto">
          <a:xfrm>
            <a:off x="2954338" y="4672013"/>
            <a:ext cx="438150" cy="550862"/>
          </a:xfrm>
          <a:custGeom>
            <a:avLst/>
            <a:gdLst/>
            <a:ahLst/>
            <a:cxnLst>
              <a:cxn ang="0">
                <a:pos x="45" y="325"/>
              </a:cxn>
              <a:cxn ang="0">
                <a:pos x="45" y="325"/>
              </a:cxn>
              <a:cxn ang="0">
                <a:pos x="65" y="310"/>
              </a:cxn>
              <a:cxn ang="0">
                <a:pos x="85" y="294"/>
              </a:cxn>
              <a:cxn ang="0">
                <a:pos x="104" y="278"/>
              </a:cxn>
              <a:cxn ang="0">
                <a:pos x="121" y="261"/>
              </a:cxn>
              <a:cxn ang="0">
                <a:pos x="137" y="245"/>
              </a:cxn>
              <a:cxn ang="0">
                <a:pos x="153" y="227"/>
              </a:cxn>
              <a:cxn ang="0">
                <a:pos x="167" y="210"/>
              </a:cxn>
              <a:cxn ang="0">
                <a:pos x="183" y="192"/>
              </a:cxn>
              <a:cxn ang="0">
                <a:pos x="196" y="174"/>
              </a:cxn>
              <a:cxn ang="0">
                <a:pos x="209" y="156"/>
              </a:cxn>
              <a:cxn ang="0">
                <a:pos x="223" y="137"/>
              </a:cxn>
              <a:cxn ang="0">
                <a:pos x="235" y="119"/>
              </a:cxn>
              <a:cxn ang="0">
                <a:pos x="247" y="100"/>
              </a:cxn>
              <a:cxn ang="0">
                <a:pos x="260" y="79"/>
              </a:cxn>
              <a:cxn ang="0">
                <a:pos x="272" y="59"/>
              </a:cxn>
              <a:cxn ang="0">
                <a:pos x="283" y="38"/>
              </a:cxn>
              <a:cxn ang="0">
                <a:pos x="219" y="0"/>
              </a:cxn>
              <a:cxn ang="0">
                <a:pos x="207" y="21"/>
              </a:cxn>
              <a:cxn ang="0">
                <a:pos x="195" y="41"/>
              </a:cxn>
              <a:cxn ang="0">
                <a:pos x="184" y="59"/>
              </a:cxn>
              <a:cxn ang="0">
                <a:pos x="172" y="78"/>
              </a:cxn>
              <a:cxn ang="0">
                <a:pos x="160" y="97"/>
              </a:cxn>
              <a:cxn ang="0">
                <a:pos x="149" y="113"/>
              </a:cxn>
              <a:cxn ang="0">
                <a:pos x="136" y="129"/>
              </a:cxn>
              <a:cxn ang="0">
                <a:pos x="124" y="145"/>
              </a:cxn>
              <a:cxn ang="0">
                <a:pos x="111" y="163"/>
              </a:cxn>
              <a:cxn ang="0">
                <a:pos x="97" y="178"/>
              </a:cxn>
              <a:cxn ang="0">
                <a:pos x="83" y="192"/>
              </a:cxn>
              <a:cxn ang="0">
                <a:pos x="68" y="207"/>
              </a:cxn>
              <a:cxn ang="0">
                <a:pos x="53" y="222"/>
              </a:cxn>
              <a:cxn ang="0">
                <a:pos x="37" y="236"/>
              </a:cxn>
              <a:cxn ang="0">
                <a:pos x="19" y="250"/>
              </a:cxn>
              <a:cxn ang="0">
                <a:pos x="0" y="264"/>
              </a:cxn>
              <a:cxn ang="0">
                <a:pos x="0" y="263"/>
              </a:cxn>
              <a:cxn ang="0">
                <a:pos x="45" y="325"/>
              </a:cxn>
              <a:cxn ang="0">
                <a:pos x="45" y="325"/>
              </a:cxn>
            </a:cxnLst>
            <a:rect l="0" t="0" r="r" b="b"/>
            <a:pathLst>
              <a:path w="284" h="326">
                <a:moveTo>
                  <a:pt x="45" y="325"/>
                </a:moveTo>
                <a:lnTo>
                  <a:pt x="45" y="325"/>
                </a:lnTo>
                <a:lnTo>
                  <a:pt x="65" y="310"/>
                </a:lnTo>
                <a:lnTo>
                  <a:pt x="85" y="294"/>
                </a:lnTo>
                <a:lnTo>
                  <a:pt x="104" y="278"/>
                </a:lnTo>
                <a:lnTo>
                  <a:pt x="121" y="261"/>
                </a:lnTo>
                <a:lnTo>
                  <a:pt x="137" y="245"/>
                </a:lnTo>
                <a:lnTo>
                  <a:pt x="153" y="227"/>
                </a:lnTo>
                <a:lnTo>
                  <a:pt x="167" y="210"/>
                </a:lnTo>
                <a:lnTo>
                  <a:pt x="183" y="192"/>
                </a:lnTo>
                <a:lnTo>
                  <a:pt x="196" y="174"/>
                </a:lnTo>
                <a:lnTo>
                  <a:pt x="209" y="156"/>
                </a:lnTo>
                <a:lnTo>
                  <a:pt x="223" y="137"/>
                </a:lnTo>
                <a:lnTo>
                  <a:pt x="235" y="119"/>
                </a:lnTo>
                <a:lnTo>
                  <a:pt x="247" y="100"/>
                </a:lnTo>
                <a:lnTo>
                  <a:pt x="260" y="79"/>
                </a:lnTo>
                <a:lnTo>
                  <a:pt x="272" y="59"/>
                </a:lnTo>
                <a:lnTo>
                  <a:pt x="283" y="38"/>
                </a:lnTo>
                <a:lnTo>
                  <a:pt x="219" y="0"/>
                </a:lnTo>
                <a:lnTo>
                  <a:pt x="207" y="21"/>
                </a:lnTo>
                <a:lnTo>
                  <a:pt x="195" y="41"/>
                </a:lnTo>
                <a:lnTo>
                  <a:pt x="184" y="59"/>
                </a:lnTo>
                <a:lnTo>
                  <a:pt x="172" y="78"/>
                </a:lnTo>
                <a:lnTo>
                  <a:pt x="160" y="97"/>
                </a:lnTo>
                <a:lnTo>
                  <a:pt x="149" y="113"/>
                </a:lnTo>
                <a:lnTo>
                  <a:pt x="136" y="129"/>
                </a:lnTo>
                <a:lnTo>
                  <a:pt x="124" y="145"/>
                </a:lnTo>
                <a:lnTo>
                  <a:pt x="111" y="163"/>
                </a:lnTo>
                <a:lnTo>
                  <a:pt x="97" y="178"/>
                </a:lnTo>
                <a:lnTo>
                  <a:pt x="83" y="192"/>
                </a:lnTo>
                <a:lnTo>
                  <a:pt x="68" y="207"/>
                </a:lnTo>
                <a:lnTo>
                  <a:pt x="53" y="222"/>
                </a:lnTo>
                <a:lnTo>
                  <a:pt x="37" y="236"/>
                </a:lnTo>
                <a:lnTo>
                  <a:pt x="19" y="250"/>
                </a:lnTo>
                <a:lnTo>
                  <a:pt x="0" y="264"/>
                </a:lnTo>
                <a:lnTo>
                  <a:pt x="0" y="263"/>
                </a:lnTo>
                <a:lnTo>
                  <a:pt x="45" y="325"/>
                </a:lnTo>
                <a:lnTo>
                  <a:pt x="45" y="325"/>
                </a:lnTo>
              </a:path>
            </a:pathLst>
          </a:custGeom>
          <a:solidFill>
            <a:schemeClr val="bg2"/>
          </a:solidFill>
          <a:ln w="9525">
            <a:noFill/>
            <a:round/>
            <a:headEnd type="none" w="med" len="med"/>
            <a:tailEnd type="none" w="med" len="med"/>
          </a:ln>
          <a:effectLst/>
        </p:spPr>
        <p:txBody>
          <a:bodyPr/>
          <a:lstStyle/>
          <a:p>
            <a:endParaRPr lang="en-IN"/>
          </a:p>
        </p:txBody>
      </p:sp>
      <p:sp>
        <p:nvSpPr>
          <p:cNvPr id="50229" name="Freeform 53"/>
          <p:cNvSpPr>
            <a:spLocks/>
          </p:cNvSpPr>
          <p:nvPr/>
        </p:nvSpPr>
        <p:spPr bwMode="auto">
          <a:xfrm>
            <a:off x="2466975" y="5116513"/>
            <a:ext cx="558800" cy="328612"/>
          </a:xfrm>
          <a:custGeom>
            <a:avLst/>
            <a:gdLst/>
            <a:ahLst/>
            <a:cxnLst>
              <a:cxn ang="0">
                <a:pos x="13" y="193"/>
              </a:cxn>
              <a:cxn ang="0">
                <a:pos x="37" y="188"/>
              </a:cxn>
              <a:cxn ang="0">
                <a:pos x="59" y="184"/>
              </a:cxn>
              <a:cxn ang="0">
                <a:pos x="82" y="180"/>
              </a:cxn>
              <a:cxn ang="0">
                <a:pos x="104" y="175"/>
              </a:cxn>
              <a:cxn ang="0">
                <a:pos x="127" y="169"/>
              </a:cxn>
              <a:cxn ang="0">
                <a:pos x="148" y="163"/>
              </a:cxn>
              <a:cxn ang="0">
                <a:pos x="169" y="156"/>
              </a:cxn>
              <a:cxn ang="0">
                <a:pos x="191" y="148"/>
              </a:cxn>
              <a:cxn ang="0">
                <a:pos x="211" y="142"/>
              </a:cxn>
              <a:cxn ang="0">
                <a:pos x="233" y="133"/>
              </a:cxn>
              <a:cxn ang="0">
                <a:pos x="253" y="124"/>
              </a:cxn>
              <a:cxn ang="0">
                <a:pos x="275" y="114"/>
              </a:cxn>
              <a:cxn ang="0">
                <a:pos x="297" y="102"/>
              </a:cxn>
              <a:cxn ang="0">
                <a:pos x="317" y="89"/>
              </a:cxn>
              <a:cxn ang="0">
                <a:pos x="338" y="77"/>
              </a:cxn>
              <a:cxn ang="0">
                <a:pos x="361" y="62"/>
              </a:cxn>
              <a:cxn ang="0">
                <a:pos x="316" y="0"/>
              </a:cxn>
              <a:cxn ang="0">
                <a:pos x="297" y="13"/>
              </a:cxn>
              <a:cxn ang="0">
                <a:pos x="278" y="27"/>
              </a:cxn>
              <a:cxn ang="0">
                <a:pos x="259" y="38"/>
              </a:cxn>
              <a:cxn ang="0">
                <a:pos x="241" y="47"/>
              </a:cxn>
              <a:cxn ang="0">
                <a:pos x="222" y="57"/>
              </a:cxn>
              <a:cxn ang="0">
                <a:pos x="203" y="65"/>
              </a:cxn>
              <a:cxn ang="0">
                <a:pos x="185" y="72"/>
              </a:cxn>
              <a:cxn ang="0">
                <a:pos x="167" y="79"/>
              </a:cxn>
              <a:cxn ang="0">
                <a:pos x="147" y="87"/>
              </a:cxn>
              <a:cxn ang="0">
                <a:pos x="127" y="92"/>
              </a:cxn>
              <a:cxn ang="0">
                <a:pos x="107" y="98"/>
              </a:cxn>
              <a:cxn ang="0">
                <a:pos x="87" y="102"/>
              </a:cxn>
              <a:cxn ang="0">
                <a:pos x="67" y="106"/>
              </a:cxn>
              <a:cxn ang="0">
                <a:pos x="44" y="110"/>
              </a:cxn>
              <a:cxn ang="0">
                <a:pos x="22" y="115"/>
              </a:cxn>
              <a:cxn ang="0">
                <a:pos x="0" y="120"/>
              </a:cxn>
              <a:cxn ang="0">
                <a:pos x="13" y="193"/>
              </a:cxn>
              <a:cxn ang="0">
                <a:pos x="13" y="193"/>
              </a:cxn>
            </a:cxnLst>
            <a:rect l="0" t="0" r="r" b="b"/>
            <a:pathLst>
              <a:path w="362" h="194">
                <a:moveTo>
                  <a:pt x="13" y="193"/>
                </a:moveTo>
                <a:lnTo>
                  <a:pt x="37" y="188"/>
                </a:lnTo>
                <a:lnTo>
                  <a:pt x="59" y="184"/>
                </a:lnTo>
                <a:lnTo>
                  <a:pt x="82" y="180"/>
                </a:lnTo>
                <a:lnTo>
                  <a:pt x="104" y="175"/>
                </a:lnTo>
                <a:lnTo>
                  <a:pt x="127" y="169"/>
                </a:lnTo>
                <a:lnTo>
                  <a:pt x="148" y="163"/>
                </a:lnTo>
                <a:lnTo>
                  <a:pt x="169" y="156"/>
                </a:lnTo>
                <a:lnTo>
                  <a:pt x="191" y="148"/>
                </a:lnTo>
                <a:lnTo>
                  <a:pt x="211" y="142"/>
                </a:lnTo>
                <a:lnTo>
                  <a:pt x="233" y="133"/>
                </a:lnTo>
                <a:lnTo>
                  <a:pt x="253" y="124"/>
                </a:lnTo>
                <a:lnTo>
                  <a:pt x="275" y="114"/>
                </a:lnTo>
                <a:lnTo>
                  <a:pt x="297" y="102"/>
                </a:lnTo>
                <a:lnTo>
                  <a:pt x="317" y="89"/>
                </a:lnTo>
                <a:lnTo>
                  <a:pt x="338" y="77"/>
                </a:lnTo>
                <a:lnTo>
                  <a:pt x="361" y="62"/>
                </a:lnTo>
                <a:lnTo>
                  <a:pt x="316" y="0"/>
                </a:lnTo>
                <a:lnTo>
                  <a:pt x="297" y="13"/>
                </a:lnTo>
                <a:lnTo>
                  <a:pt x="278" y="27"/>
                </a:lnTo>
                <a:lnTo>
                  <a:pt x="259" y="38"/>
                </a:lnTo>
                <a:lnTo>
                  <a:pt x="241" y="47"/>
                </a:lnTo>
                <a:lnTo>
                  <a:pt x="222" y="57"/>
                </a:lnTo>
                <a:lnTo>
                  <a:pt x="203" y="65"/>
                </a:lnTo>
                <a:lnTo>
                  <a:pt x="185" y="72"/>
                </a:lnTo>
                <a:lnTo>
                  <a:pt x="167" y="79"/>
                </a:lnTo>
                <a:lnTo>
                  <a:pt x="147" y="87"/>
                </a:lnTo>
                <a:lnTo>
                  <a:pt x="127" y="92"/>
                </a:lnTo>
                <a:lnTo>
                  <a:pt x="107" y="98"/>
                </a:lnTo>
                <a:lnTo>
                  <a:pt x="87" y="102"/>
                </a:lnTo>
                <a:lnTo>
                  <a:pt x="67" y="106"/>
                </a:lnTo>
                <a:lnTo>
                  <a:pt x="44" y="110"/>
                </a:lnTo>
                <a:lnTo>
                  <a:pt x="22" y="115"/>
                </a:lnTo>
                <a:lnTo>
                  <a:pt x="0" y="120"/>
                </a:lnTo>
                <a:lnTo>
                  <a:pt x="13" y="193"/>
                </a:lnTo>
                <a:lnTo>
                  <a:pt x="13" y="193"/>
                </a:lnTo>
              </a:path>
            </a:pathLst>
          </a:custGeom>
          <a:solidFill>
            <a:schemeClr val="bg2"/>
          </a:solidFill>
          <a:ln w="9525">
            <a:noFill/>
            <a:round/>
            <a:headEnd type="none" w="med" len="med"/>
            <a:tailEnd type="none" w="med" len="med"/>
          </a:ln>
          <a:effectLst/>
        </p:spPr>
        <p:txBody>
          <a:bodyPr/>
          <a:lstStyle/>
          <a:p>
            <a:endParaRPr lang="en-IN"/>
          </a:p>
        </p:txBody>
      </p:sp>
      <p:sp>
        <p:nvSpPr>
          <p:cNvPr id="50230" name="Freeform 54"/>
          <p:cNvSpPr>
            <a:spLocks/>
          </p:cNvSpPr>
          <p:nvPr/>
        </p:nvSpPr>
        <p:spPr bwMode="auto">
          <a:xfrm>
            <a:off x="1985963" y="5046663"/>
            <a:ext cx="593725" cy="652462"/>
          </a:xfrm>
          <a:custGeom>
            <a:avLst/>
            <a:gdLst/>
            <a:ahLst/>
            <a:cxnLst>
              <a:cxn ang="0">
                <a:pos x="0" y="256"/>
              </a:cxn>
              <a:cxn ang="0">
                <a:pos x="385" y="385"/>
              </a:cxn>
              <a:cxn ang="0">
                <a:pos x="0" y="256"/>
              </a:cxn>
              <a:cxn ang="0">
                <a:pos x="315" y="0"/>
              </a:cxn>
              <a:cxn ang="0">
                <a:pos x="385" y="385"/>
              </a:cxn>
              <a:cxn ang="0">
                <a:pos x="0" y="256"/>
              </a:cxn>
              <a:cxn ang="0">
                <a:pos x="0" y="256"/>
              </a:cxn>
            </a:cxnLst>
            <a:rect l="0" t="0" r="r" b="b"/>
            <a:pathLst>
              <a:path w="386" h="386">
                <a:moveTo>
                  <a:pt x="0" y="256"/>
                </a:moveTo>
                <a:lnTo>
                  <a:pt x="385" y="385"/>
                </a:lnTo>
                <a:lnTo>
                  <a:pt x="0" y="256"/>
                </a:lnTo>
                <a:lnTo>
                  <a:pt x="315" y="0"/>
                </a:lnTo>
                <a:lnTo>
                  <a:pt x="385" y="385"/>
                </a:lnTo>
                <a:lnTo>
                  <a:pt x="0" y="256"/>
                </a:lnTo>
                <a:lnTo>
                  <a:pt x="0" y="256"/>
                </a:lnTo>
              </a:path>
            </a:pathLst>
          </a:custGeom>
          <a:solidFill>
            <a:schemeClr val="bg2"/>
          </a:solidFill>
          <a:ln w="9525">
            <a:noFill/>
            <a:round/>
            <a:headEnd type="none" w="med" len="med"/>
            <a:tailEnd type="none" w="med" len="med"/>
          </a:ln>
          <a:effectLst/>
        </p:spPr>
        <p:txBody>
          <a:bodyPr/>
          <a:lstStyle/>
          <a:p>
            <a:endParaRPr lang="en-IN"/>
          </a:p>
        </p:txBody>
      </p:sp>
      <p:sp>
        <p:nvSpPr>
          <p:cNvPr id="50231" name="Freeform 55"/>
          <p:cNvSpPr>
            <a:spLocks/>
          </p:cNvSpPr>
          <p:nvPr/>
        </p:nvSpPr>
        <p:spPr bwMode="auto">
          <a:xfrm>
            <a:off x="4138613" y="2716213"/>
            <a:ext cx="2424112" cy="2595562"/>
          </a:xfrm>
          <a:custGeom>
            <a:avLst/>
            <a:gdLst/>
            <a:ahLst/>
            <a:cxnLst>
              <a:cxn ang="0">
                <a:pos x="866" y="4"/>
              </a:cxn>
              <a:cxn ang="0">
                <a:pos x="981" y="25"/>
              </a:cxn>
              <a:cxn ang="0">
                <a:pos x="1091" y="60"/>
              </a:cxn>
              <a:cxn ang="0">
                <a:pos x="1192" y="111"/>
              </a:cxn>
              <a:cxn ang="0">
                <a:pos x="1285" y="176"/>
              </a:cxn>
              <a:cxn ang="0">
                <a:pos x="1367" y="252"/>
              </a:cxn>
              <a:cxn ang="0">
                <a:pos x="1437" y="338"/>
              </a:cxn>
              <a:cxn ang="0">
                <a:pos x="1493" y="436"/>
              </a:cxn>
              <a:cxn ang="0">
                <a:pos x="1536" y="540"/>
              </a:cxn>
              <a:cxn ang="0">
                <a:pos x="1563" y="650"/>
              </a:cxn>
              <a:cxn ang="0">
                <a:pos x="1572" y="768"/>
              </a:cxn>
              <a:cxn ang="0">
                <a:pos x="1563" y="884"/>
              </a:cxn>
              <a:cxn ang="0">
                <a:pos x="1536" y="996"/>
              </a:cxn>
              <a:cxn ang="0">
                <a:pos x="1493" y="1099"/>
              </a:cxn>
              <a:cxn ang="0">
                <a:pos x="1437" y="1196"/>
              </a:cxn>
              <a:cxn ang="0">
                <a:pos x="1367" y="1283"/>
              </a:cxn>
              <a:cxn ang="0">
                <a:pos x="1285" y="1359"/>
              </a:cxn>
              <a:cxn ang="0">
                <a:pos x="1192" y="1422"/>
              </a:cxn>
              <a:cxn ang="0">
                <a:pos x="1091" y="1474"/>
              </a:cxn>
              <a:cxn ang="0">
                <a:pos x="981" y="1511"/>
              </a:cxn>
              <a:cxn ang="0">
                <a:pos x="866" y="1530"/>
              </a:cxn>
              <a:cxn ang="0">
                <a:pos x="745" y="1534"/>
              </a:cxn>
              <a:cxn ang="0">
                <a:pos x="627" y="1519"/>
              </a:cxn>
              <a:cxn ang="0">
                <a:pos x="516" y="1488"/>
              </a:cxn>
              <a:cxn ang="0">
                <a:pos x="412" y="1441"/>
              </a:cxn>
              <a:cxn ang="0">
                <a:pos x="316" y="1381"/>
              </a:cxn>
              <a:cxn ang="0">
                <a:pos x="231" y="1309"/>
              </a:cxn>
              <a:cxn ang="0">
                <a:pos x="157" y="1226"/>
              </a:cxn>
              <a:cxn ang="0">
                <a:pos x="95" y="1132"/>
              </a:cxn>
              <a:cxn ang="0">
                <a:pos x="48" y="1030"/>
              </a:cxn>
              <a:cxn ang="0">
                <a:pos x="16" y="922"/>
              </a:cxn>
              <a:cxn ang="0">
                <a:pos x="1" y="806"/>
              </a:cxn>
              <a:cxn ang="0">
                <a:pos x="4" y="690"/>
              </a:cxn>
              <a:cxn ang="0">
                <a:pos x="24" y="576"/>
              </a:cxn>
              <a:cxn ang="0">
                <a:pos x="62" y="470"/>
              </a:cxn>
              <a:cxn ang="0">
                <a:pos x="114" y="370"/>
              </a:cxn>
              <a:cxn ang="0">
                <a:pos x="180" y="280"/>
              </a:cxn>
              <a:cxn ang="0">
                <a:pos x="258" y="200"/>
              </a:cxn>
              <a:cxn ang="0">
                <a:pos x="347" y="131"/>
              </a:cxn>
              <a:cxn ang="0">
                <a:pos x="445" y="76"/>
              </a:cxn>
              <a:cxn ang="0">
                <a:pos x="552" y="35"/>
              </a:cxn>
              <a:cxn ang="0">
                <a:pos x="666" y="10"/>
              </a:cxn>
              <a:cxn ang="0">
                <a:pos x="786" y="0"/>
              </a:cxn>
            </a:cxnLst>
            <a:rect l="0" t="0" r="r" b="b"/>
            <a:pathLst>
              <a:path w="1573" h="1535">
                <a:moveTo>
                  <a:pt x="786" y="0"/>
                </a:moveTo>
                <a:lnTo>
                  <a:pt x="826" y="1"/>
                </a:lnTo>
                <a:lnTo>
                  <a:pt x="866" y="4"/>
                </a:lnTo>
                <a:lnTo>
                  <a:pt x="905" y="10"/>
                </a:lnTo>
                <a:lnTo>
                  <a:pt x="943" y="16"/>
                </a:lnTo>
                <a:lnTo>
                  <a:pt x="981" y="25"/>
                </a:lnTo>
                <a:lnTo>
                  <a:pt x="1019" y="35"/>
                </a:lnTo>
                <a:lnTo>
                  <a:pt x="1055" y="47"/>
                </a:lnTo>
                <a:lnTo>
                  <a:pt x="1091" y="60"/>
                </a:lnTo>
                <a:lnTo>
                  <a:pt x="1126" y="76"/>
                </a:lnTo>
                <a:lnTo>
                  <a:pt x="1159" y="93"/>
                </a:lnTo>
                <a:lnTo>
                  <a:pt x="1192" y="111"/>
                </a:lnTo>
                <a:lnTo>
                  <a:pt x="1224" y="131"/>
                </a:lnTo>
                <a:lnTo>
                  <a:pt x="1255" y="153"/>
                </a:lnTo>
                <a:lnTo>
                  <a:pt x="1285" y="176"/>
                </a:lnTo>
                <a:lnTo>
                  <a:pt x="1314" y="200"/>
                </a:lnTo>
                <a:lnTo>
                  <a:pt x="1341" y="225"/>
                </a:lnTo>
                <a:lnTo>
                  <a:pt x="1367" y="252"/>
                </a:lnTo>
                <a:lnTo>
                  <a:pt x="1392" y="280"/>
                </a:lnTo>
                <a:lnTo>
                  <a:pt x="1415" y="308"/>
                </a:lnTo>
                <a:lnTo>
                  <a:pt x="1437" y="338"/>
                </a:lnTo>
                <a:lnTo>
                  <a:pt x="1458" y="370"/>
                </a:lnTo>
                <a:lnTo>
                  <a:pt x="1476" y="403"/>
                </a:lnTo>
                <a:lnTo>
                  <a:pt x="1493" y="436"/>
                </a:lnTo>
                <a:lnTo>
                  <a:pt x="1510" y="470"/>
                </a:lnTo>
                <a:lnTo>
                  <a:pt x="1523" y="504"/>
                </a:lnTo>
                <a:lnTo>
                  <a:pt x="1536" y="540"/>
                </a:lnTo>
                <a:lnTo>
                  <a:pt x="1548" y="576"/>
                </a:lnTo>
                <a:lnTo>
                  <a:pt x="1556" y="612"/>
                </a:lnTo>
                <a:lnTo>
                  <a:pt x="1563" y="650"/>
                </a:lnTo>
                <a:lnTo>
                  <a:pt x="1568" y="690"/>
                </a:lnTo>
                <a:lnTo>
                  <a:pt x="1571" y="728"/>
                </a:lnTo>
                <a:lnTo>
                  <a:pt x="1572" y="768"/>
                </a:lnTo>
                <a:lnTo>
                  <a:pt x="1571" y="806"/>
                </a:lnTo>
                <a:lnTo>
                  <a:pt x="1568" y="845"/>
                </a:lnTo>
                <a:lnTo>
                  <a:pt x="1563" y="884"/>
                </a:lnTo>
                <a:lnTo>
                  <a:pt x="1556" y="922"/>
                </a:lnTo>
                <a:lnTo>
                  <a:pt x="1548" y="959"/>
                </a:lnTo>
                <a:lnTo>
                  <a:pt x="1536" y="996"/>
                </a:lnTo>
                <a:lnTo>
                  <a:pt x="1523" y="1030"/>
                </a:lnTo>
                <a:lnTo>
                  <a:pt x="1510" y="1066"/>
                </a:lnTo>
                <a:lnTo>
                  <a:pt x="1493" y="1099"/>
                </a:lnTo>
                <a:lnTo>
                  <a:pt x="1476" y="1132"/>
                </a:lnTo>
                <a:lnTo>
                  <a:pt x="1458" y="1164"/>
                </a:lnTo>
                <a:lnTo>
                  <a:pt x="1437" y="1196"/>
                </a:lnTo>
                <a:lnTo>
                  <a:pt x="1415" y="1226"/>
                </a:lnTo>
                <a:lnTo>
                  <a:pt x="1392" y="1255"/>
                </a:lnTo>
                <a:lnTo>
                  <a:pt x="1367" y="1283"/>
                </a:lnTo>
                <a:lnTo>
                  <a:pt x="1341" y="1309"/>
                </a:lnTo>
                <a:lnTo>
                  <a:pt x="1314" y="1334"/>
                </a:lnTo>
                <a:lnTo>
                  <a:pt x="1285" y="1359"/>
                </a:lnTo>
                <a:lnTo>
                  <a:pt x="1255" y="1381"/>
                </a:lnTo>
                <a:lnTo>
                  <a:pt x="1224" y="1403"/>
                </a:lnTo>
                <a:lnTo>
                  <a:pt x="1192" y="1422"/>
                </a:lnTo>
                <a:lnTo>
                  <a:pt x="1159" y="1441"/>
                </a:lnTo>
                <a:lnTo>
                  <a:pt x="1126" y="1459"/>
                </a:lnTo>
                <a:lnTo>
                  <a:pt x="1091" y="1474"/>
                </a:lnTo>
                <a:lnTo>
                  <a:pt x="1055" y="1488"/>
                </a:lnTo>
                <a:lnTo>
                  <a:pt x="1019" y="1500"/>
                </a:lnTo>
                <a:lnTo>
                  <a:pt x="981" y="1511"/>
                </a:lnTo>
                <a:lnTo>
                  <a:pt x="943" y="1519"/>
                </a:lnTo>
                <a:lnTo>
                  <a:pt x="905" y="1526"/>
                </a:lnTo>
                <a:lnTo>
                  <a:pt x="866" y="1530"/>
                </a:lnTo>
                <a:lnTo>
                  <a:pt x="826" y="1534"/>
                </a:lnTo>
                <a:lnTo>
                  <a:pt x="786" y="1534"/>
                </a:lnTo>
                <a:lnTo>
                  <a:pt x="745" y="1534"/>
                </a:lnTo>
                <a:lnTo>
                  <a:pt x="705" y="1530"/>
                </a:lnTo>
                <a:lnTo>
                  <a:pt x="666" y="1526"/>
                </a:lnTo>
                <a:lnTo>
                  <a:pt x="627" y="1519"/>
                </a:lnTo>
                <a:lnTo>
                  <a:pt x="590" y="1511"/>
                </a:lnTo>
                <a:lnTo>
                  <a:pt x="552" y="1500"/>
                </a:lnTo>
                <a:lnTo>
                  <a:pt x="516" y="1488"/>
                </a:lnTo>
                <a:lnTo>
                  <a:pt x="480" y="1474"/>
                </a:lnTo>
                <a:lnTo>
                  <a:pt x="445" y="1459"/>
                </a:lnTo>
                <a:lnTo>
                  <a:pt x="412" y="1441"/>
                </a:lnTo>
                <a:lnTo>
                  <a:pt x="378" y="1422"/>
                </a:lnTo>
                <a:lnTo>
                  <a:pt x="347" y="1403"/>
                </a:lnTo>
                <a:lnTo>
                  <a:pt x="316" y="1381"/>
                </a:lnTo>
                <a:lnTo>
                  <a:pt x="286" y="1359"/>
                </a:lnTo>
                <a:lnTo>
                  <a:pt x="258" y="1334"/>
                </a:lnTo>
                <a:lnTo>
                  <a:pt x="231" y="1309"/>
                </a:lnTo>
                <a:lnTo>
                  <a:pt x="205" y="1283"/>
                </a:lnTo>
                <a:lnTo>
                  <a:pt x="180" y="1255"/>
                </a:lnTo>
                <a:lnTo>
                  <a:pt x="157" y="1226"/>
                </a:lnTo>
                <a:lnTo>
                  <a:pt x="135" y="1196"/>
                </a:lnTo>
                <a:lnTo>
                  <a:pt x="114" y="1164"/>
                </a:lnTo>
                <a:lnTo>
                  <a:pt x="95" y="1132"/>
                </a:lnTo>
                <a:lnTo>
                  <a:pt x="78" y="1099"/>
                </a:lnTo>
                <a:lnTo>
                  <a:pt x="62" y="1066"/>
                </a:lnTo>
                <a:lnTo>
                  <a:pt x="48" y="1030"/>
                </a:lnTo>
                <a:lnTo>
                  <a:pt x="35" y="996"/>
                </a:lnTo>
                <a:lnTo>
                  <a:pt x="24" y="959"/>
                </a:lnTo>
                <a:lnTo>
                  <a:pt x="16" y="922"/>
                </a:lnTo>
                <a:lnTo>
                  <a:pt x="9" y="884"/>
                </a:lnTo>
                <a:lnTo>
                  <a:pt x="4" y="845"/>
                </a:lnTo>
                <a:lnTo>
                  <a:pt x="1" y="806"/>
                </a:lnTo>
                <a:lnTo>
                  <a:pt x="0" y="768"/>
                </a:lnTo>
                <a:lnTo>
                  <a:pt x="1" y="728"/>
                </a:lnTo>
                <a:lnTo>
                  <a:pt x="4" y="690"/>
                </a:lnTo>
                <a:lnTo>
                  <a:pt x="9" y="650"/>
                </a:lnTo>
                <a:lnTo>
                  <a:pt x="16" y="612"/>
                </a:lnTo>
                <a:lnTo>
                  <a:pt x="24" y="576"/>
                </a:lnTo>
                <a:lnTo>
                  <a:pt x="35" y="540"/>
                </a:lnTo>
                <a:lnTo>
                  <a:pt x="48" y="504"/>
                </a:lnTo>
                <a:lnTo>
                  <a:pt x="62" y="470"/>
                </a:lnTo>
                <a:lnTo>
                  <a:pt x="78" y="436"/>
                </a:lnTo>
                <a:lnTo>
                  <a:pt x="95" y="403"/>
                </a:lnTo>
                <a:lnTo>
                  <a:pt x="114" y="370"/>
                </a:lnTo>
                <a:lnTo>
                  <a:pt x="135" y="338"/>
                </a:lnTo>
                <a:lnTo>
                  <a:pt x="157" y="308"/>
                </a:lnTo>
                <a:lnTo>
                  <a:pt x="180" y="280"/>
                </a:lnTo>
                <a:lnTo>
                  <a:pt x="205" y="252"/>
                </a:lnTo>
                <a:lnTo>
                  <a:pt x="231" y="225"/>
                </a:lnTo>
                <a:lnTo>
                  <a:pt x="258" y="200"/>
                </a:lnTo>
                <a:lnTo>
                  <a:pt x="286" y="176"/>
                </a:lnTo>
                <a:lnTo>
                  <a:pt x="316" y="153"/>
                </a:lnTo>
                <a:lnTo>
                  <a:pt x="347" y="131"/>
                </a:lnTo>
                <a:lnTo>
                  <a:pt x="378" y="111"/>
                </a:lnTo>
                <a:lnTo>
                  <a:pt x="412" y="93"/>
                </a:lnTo>
                <a:lnTo>
                  <a:pt x="445" y="76"/>
                </a:lnTo>
                <a:lnTo>
                  <a:pt x="480" y="60"/>
                </a:lnTo>
                <a:lnTo>
                  <a:pt x="516" y="47"/>
                </a:lnTo>
                <a:lnTo>
                  <a:pt x="552" y="35"/>
                </a:lnTo>
                <a:lnTo>
                  <a:pt x="590" y="25"/>
                </a:lnTo>
                <a:lnTo>
                  <a:pt x="627" y="16"/>
                </a:lnTo>
                <a:lnTo>
                  <a:pt x="666" y="10"/>
                </a:lnTo>
                <a:lnTo>
                  <a:pt x="705" y="4"/>
                </a:lnTo>
                <a:lnTo>
                  <a:pt x="745" y="1"/>
                </a:lnTo>
                <a:lnTo>
                  <a:pt x="786" y="0"/>
                </a:lnTo>
                <a:lnTo>
                  <a:pt x="786" y="0"/>
                </a:lnTo>
              </a:path>
            </a:pathLst>
          </a:custGeom>
          <a:solidFill>
            <a:srgbClr val="FFFF00"/>
          </a:solidFill>
          <a:ln w="9525">
            <a:noFill/>
            <a:round/>
            <a:headEnd type="none" w="med" len="med"/>
            <a:tailEnd type="none" w="med" len="med"/>
          </a:ln>
          <a:effectLst/>
        </p:spPr>
        <p:txBody>
          <a:bodyPr/>
          <a:lstStyle/>
          <a:p>
            <a:endParaRPr lang="en-IN"/>
          </a:p>
        </p:txBody>
      </p:sp>
      <p:sp>
        <p:nvSpPr>
          <p:cNvPr id="50232" name="Freeform 56"/>
          <p:cNvSpPr>
            <a:spLocks/>
          </p:cNvSpPr>
          <p:nvPr/>
        </p:nvSpPr>
        <p:spPr bwMode="auto">
          <a:xfrm>
            <a:off x="4138613" y="2716213"/>
            <a:ext cx="2424112" cy="2595562"/>
          </a:xfrm>
          <a:custGeom>
            <a:avLst/>
            <a:gdLst/>
            <a:ahLst/>
            <a:cxnLst>
              <a:cxn ang="0">
                <a:pos x="826" y="1"/>
              </a:cxn>
              <a:cxn ang="0">
                <a:pos x="943" y="16"/>
              </a:cxn>
              <a:cxn ang="0">
                <a:pos x="1055" y="47"/>
              </a:cxn>
              <a:cxn ang="0">
                <a:pos x="1159" y="93"/>
              </a:cxn>
              <a:cxn ang="0">
                <a:pos x="1255" y="153"/>
              </a:cxn>
              <a:cxn ang="0">
                <a:pos x="1341" y="225"/>
              </a:cxn>
              <a:cxn ang="0">
                <a:pos x="1415" y="308"/>
              </a:cxn>
              <a:cxn ang="0">
                <a:pos x="1476" y="403"/>
              </a:cxn>
              <a:cxn ang="0">
                <a:pos x="1523" y="504"/>
              </a:cxn>
              <a:cxn ang="0">
                <a:pos x="1556" y="612"/>
              </a:cxn>
              <a:cxn ang="0">
                <a:pos x="1571" y="728"/>
              </a:cxn>
              <a:cxn ang="0">
                <a:pos x="1571" y="806"/>
              </a:cxn>
              <a:cxn ang="0">
                <a:pos x="1556" y="922"/>
              </a:cxn>
              <a:cxn ang="0">
                <a:pos x="1523" y="1030"/>
              </a:cxn>
              <a:cxn ang="0">
                <a:pos x="1476" y="1132"/>
              </a:cxn>
              <a:cxn ang="0">
                <a:pos x="1415" y="1226"/>
              </a:cxn>
              <a:cxn ang="0">
                <a:pos x="1341" y="1309"/>
              </a:cxn>
              <a:cxn ang="0">
                <a:pos x="1255" y="1381"/>
              </a:cxn>
              <a:cxn ang="0">
                <a:pos x="1159" y="1441"/>
              </a:cxn>
              <a:cxn ang="0">
                <a:pos x="1055" y="1488"/>
              </a:cxn>
              <a:cxn ang="0">
                <a:pos x="943" y="1519"/>
              </a:cxn>
              <a:cxn ang="0">
                <a:pos x="826" y="1534"/>
              </a:cxn>
              <a:cxn ang="0">
                <a:pos x="745" y="1534"/>
              </a:cxn>
              <a:cxn ang="0">
                <a:pos x="627" y="1519"/>
              </a:cxn>
              <a:cxn ang="0">
                <a:pos x="516" y="1488"/>
              </a:cxn>
              <a:cxn ang="0">
                <a:pos x="412" y="1441"/>
              </a:cxn>
              <a:cxn ang="0">
                <a:pos x="316" y="1381"/>
              </a:cxn>
              <a:cxn ang="0">
                <a:pos x="231" y="1309"/>
              </a:cxn>
              <a:cxn ang="0">
                <a:pos x="157" y="1226"/>
              </a:cxn>
              <a:cxn ang="0">
                <a:pos x="95" y="1132"/>
              </a:cxn>
              <a:cxn ang="0">
                <a:pos x="48" y="1030"/>
              </a:cxn>
              <a:cxn ang="0">
                <a:pos x="16" y="922"/>
              </a:cxn>
              <a:cxn ang="0">
                <a:pos x="1" y="806"/>
              </a:cxn>
              <a:cxn ang="0">
                <a:pos x="1" y="728"/>
              </a:cxn>
              <a:cxn ang="0">
                <a:pos x="16" y="612"/>
              </a:cxn>
              <a:cxn ang="0">
                <a:pos x="48" y="504"/>
              </a:cxn>
              <a:cxn ang="0">
                <a:pos x="95" y="403"/>
              </a:cxn>
              <a:cxn ang="0">
                <a:pos x="157" y="308"/>
              </a:cxn>
              <a:cxn ang="0">
                <a:pos x="231" y="225"/>
              </a:cxn>
              <a:cxn ang="0">
                <a:pos x="316" y="153"/>
              </a:cxn>
              <a:cxn ang="0">
                <a:pos x="412" y="93"/>
              </a:cxn>
              <a:cxn ang="0">
                <a:pos x="516" y="47"/>
              </a:cxn>
              <a:cxn ang="0">
                <a:pos x="627" y="16"/>
              </a:cxn>
              <a:cxn ang="0">
                <a:pos x="745" y="1"/>
              </a:cxn>
            </a:cxnLst>
            <a:rect l="0" t="0" r="r" b="b"/>
            <a:pathLst>
              <a:path w="1573" h="1535">
                <a:moveTo>
                  <a:pt x="786" y="0"/>
                </a:moveTo>
                <a:lnTo>
                  <a:pt x="786" y="0"/>
                </a:lnTo>
                <a:lnTo>
                  <a:pt x="826" y="1"/>
                </a:lnTo>
                <a:lnTo>
                  <a:pt x="866" y="4"/>
                </a:lnTo>
                <a:lnTo>
                  <a:pt x="905" y="10"/>
                </a:lnTo>
                <a:lnTo>
                  <a:pt x="943" y="16"/>
                </a:lnTo>
                <a:lnTo>
                  <a:pt x="981" y="25"/>
                </a:lnTo>
                <a:lnTo>
                  <a:pt x="1019" y="35"/>
                </a:lnTo>
                <a:lnTo>
                  <a:pt x="1055" y="47"/>
                </a:lnTo>
                <a:lnTo>
                  <a:pt x="1091" y="60"/>
                </a:lnTo>
                <a:lnTo>
                  <a:pt x="1126" y="76"/>
                </a:lnTo>
                <a:lnTo>
                  <a:pt x="1159" y="93"/>
                </a:lnTo>
                <a:lnTo>
                  <a:pt x="1192" y="111"/>
                </a:lnTo>
                <a:lnTo>
                  <a:pt x="1224" y="131"/>
                </a:lnTo>
                <a:lnTo>
                  <a:pt x="1255" y="153"/>
                </a:lnTo>
                <a:lnTo>
                  <a:pt x="1285" y="176"/>
                </a:lnTo>
                <a:lnTo>
                  <a:pt x="1314" y="200"/>
                </a:lnTo>
                <a:lnTo>
                  <a:pt x="1341" y="225"/>
                </a:lnTo>
                <a:lnTo>
                  <a:pt x="1367" y="252"/>
                </a:lnTo>
                <a:lnTo>
                  <a:pt x="1392" y="280"/>
                </a:lnTo>
                <a:lnTo>
                  <a:pt x="1415" y="308"/>
                </a:lnTo>
                <a:lnTo>
                  <a:pt x="1437" y="338"/>
                </a:lnTo>
                <a:lnTo>
                  <a:pt x="1458" y="370"/>
                </a:lnTo>
                <a:lnTo>
                  <a:pt x="1476" y="403"/>
                </a:lnTo>
                <a:lnTo>
                  <a:pt x="1493" y="436"/>
                </a:lnTo>
                <a:lnTo>
                  <a:pt x="1510" y="470"/>
                </a:lnTo>
                <a:lnTo>
                  <a:pt x="1523" y="504"/>
                </a:lnTo>
                <a:lnTo>
                  <a:pt x="1536" y="540"/>
                </a:lnTo>
                <a:lnTo>
                  <a:pt x="1548" y="576"/>
                </a:lnTo>
                <a:lnTo>
                  <a:pt x="1556" y="612"/>
                </a:lnTo>
                <a:lnTo>
                  <a:pt x="1563" y="650"/>
                </a:lnTo>
                <a:lnTo>
                  <a:pt x="1568" y="690"/>
                </a:lnTo>
                <a:lnTo>
                  <a:pt x="1571" y="728"/>
                </a:lnTo>
                <a:lnTo>
                  <a:pt x="1572" y="768"/>
                </a:lnTo>
                <a:lnTo>
                  <a:pt x="1572" y="768"/>
                </a:lnTo>
                <a:lnTo>
                  <a:pt x="1571" y="806"/>
                </a:lnTo>
                <a:lnTo>
                  <a:pt x="1568" y="845"/>
                </a:lnTo>
                <a:lnTo>
                  <a:pt x="1563" y="884"/>
                </a:lnTo>
                <a:lnTo>
                  <a:pt x="1556" y="922"/>
                </a:lnTo>
                <a:lnTo>
                  <a:pt x="1548" y="959"/>
                </a:lnTo>
                <a:lnTo>
                  <a:pt x="1536" y="996"/>
                </a:lnTo>
                <a:lnTo>
                  <a:pt x="1523" y="1030"/>
                </a:lnTo>
                <a:lnTo>
                  <a:pt x="1510" y="1066"/>
                </a:lnTo>
                <a:lnTo>
                  <a:pt x="1493" y="1099"/>
                </a:lnTo>
                <a:lnTo>
                  <a:pt x="1476" y="1132"/>
                </a:lnTo>
                <a:lnTo>
                  <a:pt x="1458" y="1164"/>
                </a:lnTo>
                <a:lnTo>
                  <a:pt x="1437" y="1196"/>
                </a:lnTo>
                <a:lnTo>
                  <a:pt x="1415" y="1226"/>
                </a:lnTo>
                <a:lnTo>
                  <a:pt x="1392" y="1255"/>
                </a:lnTo>
                <a:lnTo>
                  <a:pt x="1367" y="1283"/>
                </a:lnTo>
                <a:lnTo>
                  <a:pt x="1341" y="1309"/>
                </a:lnTo>
                <a:lnTo>
                  <a:pt x="1314" y="1334"/>
                </a:lnTo>
                <a:lnTo>
                  <a:pt x="1285" y="1359"/>
                </a:lnTo>
                <a:lnTo>
                  <a:pt x="1255" y="1381"/>
                </a:lnTo>
                <a:lnTo>
                  <a:pt x="1224" y="1403"/>
                </a:lnTo>
                <a:lnTo>
                  <a:pt x="1192" y="1422"/>
                </a:lnTo>
                <a:lnTo>
                  <a:pt x="1159" y="1441"/>
                </a:lnTo>
                <a:lnTo>
                  <a:pt x="1126" y="1459"/>
                </a:lnTo>
                <a:lnTo>
                  <a:pt x="1091" y="1474"/>
                </a:lnTo>
                <a:lnTo>
                  <a:pt x="1055" y="1488"/>
                </a:lnTo>
                <a:lnTo>
                  <a:pt x="1019" y="1500"/>
                </a:lnTo>
                <a:lnTo>
                  <a:pt x="981" y="1511"/>
                </a:lnTo>
                <a:lnTo>
                  <a:pt x="943" y="1519"/>
                </a:lnTo>
                <a:lnTo>
                  <a:pt x="905" y="1526"/>
                </a:lnTo>
                <a:lnTo>
                  <a:pt x="866" y="1530"/>
                </a:lnTo>
                <a:lnTo>
                  <a:pt x="826" y="1534"/>
                </a:lnTo>
                <a:lnTo>
                  <a:pt x="786" y="1534"/>
                </a:lnTo>
                <a:lnTo>
                  <a:pt x="786" y="1534"/>
                </a:lnTo>
                <a:lnTo>
                  <a:pt x="745" y="1534"/>
                </a:lnTo>
                <a:lnTo>
                  <a:pt x="705" y="1530"/>
                </a:lnTo>
                <a:lnTo>
                  <a:pt x="666" y="1526"/>
                </a:lnTo>
                <a:lnTo>
                  <a:pt x="627" y="1519"/>
                </a:lnTo>
                <a:lnTo>
                  <a:pt x="590" y="1511"/>
                </a:lnTo>
                <a:lnTo>
                  <a:pt x="552" y="1500"/>
                </a:lnTo>
                <a:lnTo>
                  <a:pt x="516" y="1488"/>
                </a:lnTo>
                <a:lnTo>
                  <a:pt x="480" y="1474"/>
                </a:lnTo>
                <a:lnTo>
                  <a:pt x="445" y="1459"/>
                </a:lnTo>
                <a:lnTo>
                  <a:pt x="412" y="1441"/>
                </a:lnTo>
                <a:lnTo>
                  <a:pt x="378" y="1422"/>
                </a:lnTo>
                <a:lnTo>
                  <a:pt x="347" y="1403"/>
                </a:lnTo>
                <a:lnTo>
                  <a:pt x="316" y="1381"/>
                </a:lnTo>
                <a:lnTo>
                  <a:pt x="286" y="1359"/>
                </a:lnTo>
                <a:lnTo>
                  <a:pt x="258" y="1334"/>
                </a:lnTo>
                <a:lnTo>
                  <a:pt x="231" y="1309"/>
                </a:lnTo>
                <a:lnTo>
                  <a:pt x="205" y="1283"/>
                </a:lnTo>
                <a:lnTo>
                  <a:pt x="180" y="1255"/>
                </a:lnTo>
                <a:lnTo>
                  <a:pt x="157" y="1226"/>
                </a:lnTo>
                <a:lnTo>
                  <a:pt x="135" y="1196"/>
                </a:lnTo>
                <a:lnTo>
                  <a:pt x="114" y="1164"/>
                </a:lnTo>
                <a:lnTo>
                  <a:pt x="95" y="1132"/>
                </a:lnTo>
                <a:lnTo>
                  <a:pt x="78" y="1099"/>
                </a:lnTo>
                <a:lnTo>
                  <a:pt x="62" y="1066"/>
                </a:lnTo>
                <a:lnTo>
                  <a:pt x="48" y="1030"/>
                </a:lnTo>
                <a:lnTo>
                  <a:pt x="35" y="996"/>
                </a:lnTo>
                <a:lnTo>
                  <a:pt x="24" y="959"/>
                </a:lnTo>
                <a:lnTo>
                  <a:pt x="16" y="922"/>
                </a:lnTo>
                <a:lnTo>
                  <a:pt x="9" y="884"/>
                </a:lnTo>
                <a:lnTo>
                  <a:pt x="4" y="845"/>
                </a:lnTo>
                <a:lnTo>
                  <a:pt x="1" y="806"/>
                </a:lnTo>
                <a:lnTo>
                  <a:pt x="0" y="768"/>
                </a:lnTo>
                <a:lnTo>
                  <a:pt x="0" y="768"/>
                </a:lnTo>
                <a:lnTo>
                  <a:pt x="1" y="728"/>
                </a:lnTo>
                <a:lnTo>
                  <a:pt x="4" y="690"/>
                </a:lnTo>
                <a:lnTo>
                  <a:pt x="9" y="650"/>
                </a:lnTo>
                <a:lnTo>
                  <a:pt x="16" y="612"/>
                </a:lnTo>
                <a:lnTo>
                  <a:pt x="24" y="576"/>
                </a:lnTo>
                <a:lnTo>
                  <a:pt x="35" y="540"/>
                </a:lnTo>
                <a:lnTo>
                  <a:pt x="48" y="504"/>
                </a:lnTo>
                <a:lnTo>
                  <a:pt x="62" y="470"/>
                </a:lnTo>
                <a:lnTo>
                  <a:pt x="78" y="436"/>
                </a:lnTo>
                <a:lnTo>
                  <a:pt x="95" y="403"/>
                </a:lnTo>
                <a:lnTo>
                  <a:pt x="114" y="370"/>
                </a:lnTo>
                <a:lnTo>
                  <a:pt x="135" y="338"/>
                </a:lnTo>
                <a:lnTo>
                  <a:pt x="157" y="308"/>
                </a:lnTo>
                <a:lnTo>
                  <a:pt x="180" y="280"/>
                </a:lnTo>
                <a:lnTo>
                  <a:pt x="205" y="252"/>
                </a:lnTo>
                <a:lnTo>
                  <a:pt x="231" y="225"/>
                </a:lnTo>
                <a:lnTo>
                  <a:pt x="258" y="200"/>
                </a:lnTo>
                <a:lnTo>
                  <a:pt x="286" y="176"/>
                </a:lnTo>
                <a:lnTo>
                  <a:pt x="316" y="153"/>
                </a:lnTo>
                <a:lnTo>
                  <a:pt x="347" y="131"/>
                </a:lnTo>
                <a:lnTo>
                  <a:pt x="378" y="111"/>
                </a:lnTo>
                <a:lnTo>
                  <a:pt x="412" y="93"/>
                </a:lnTo>
                <a:lnTo>
                  <a:pt x="445" y="76"/>
                </a:lnTo>
                <a:lnTo>
                  <a:pt x="480" y="60"/>
                </a:lnTo>
                <a:lnTo>
                  <a:pt x="516" y="47"/>
                </a:lnTo>
                <a:lnTo>
                  <a:pt x="552" y="35"/>
                </a:lnTo>
                <a:lnTo>
                  <a:pt x="590" y="25"/>
                </a:lnTo>
                <a:lnTo>
                  <a:pt x="627" y="16"/>
                </a:lnTo>
                <a:lnTo>
                  <a:pt x="666" y="10"/>
                </a:lnTo>
                <a:lnTo>
                  <a:pt x="705" y="4"/>
                </a:lnTo>
                <a:lnTo>
                  <a:pt x="745" y="1"/>
                </a:lnTo>
                <a:lnTo>
                  <a:pt x="786" y="0"/>
                </a:lnTo>
              </a:path>
            </a:pathLst>
          </a:custGeom>
          <a:noFill/>
          <a:ln w="9525" cap="flat" cmpd="sng">
            <a:solidFill>
              <a:srgbClr val="FFFF00"/>
            </a:solidFill>
            <a:prstDash val="solid"/>
            <a:round/>
            <a:headEnd type="none" w="med" len="med"/>
            <a:tailEnd type="none" w="med" len="med"/>
          </a:ln>
          <a:effectLst/>
        </p:spPr>
        <p:txBody>
          <a:bodyPr/>
          <a:lstStyle/>
          <a:p>
            <a:endParaRPr lang="en-IN"/>
          </a:p>
        </p:txBody>
      </p:sp>
      <p:sp>
        <p:nvSpPr>
          <p:cNvPr id="50233" name="Freeform 57"/>
          <p:cNvSpPr>
            <a:spLocks/>
          </p:cNvSpPr>
          <p:nvPr/>
        </p:nvSpPr>
        <p:spPr bwMode="auto">
          <a:xfrm>
            <a:off x="4933950" y="5021263"/>
            <a:ext cx="7938" cy="12700"/>
          </a:xfrm>
          <a:custGeom>
            <a:avLst/>
            <a:gdLst/>
            <a:ahLst/>
            <a:cxnLst>
              <a:cxn ang="0">
                <a:pos x="4" y="4"/>
              </a:cxn>
              <a:cxn ang="0">
                <a:pos x="4" y="2"/>
              </a:cxn>
              <a:cxn ang="0">
                <a:pos x="4" y="0"/>
              </a:cxn>
              <a:cxn ang="0">
                <a:pos x="2" y="0"/>
              </a:cxn>
              <a:cxn ang="0">
                <a:pos x="0" y="0"/>
              </a:cxn>
              <a:cxn ang="0">
                <a:pos x="0" y="2"/>
              </a:cxn>
              <a:cxn ang="0">
                <a:pos x="0" y="4"/>
              </a:cxn>
              <a:cxn ang="0">
                <a:pos x="0" y="6"/>
              </a:cxn>
              <a:cxn ang="0">
                <a:pos x="0" y="7"/>
              </a:cxn>
              <a:cxn ang="0">
                <a:pos x="2" y="7"/>
              </a:cxn>
              <a:cxn ang="0">
                <a:pos x="4" y="7"/>
              </a:cxn>
              <a:cxn ang="0">
                <a:pos x="4" y="6"/>
              </a:cxn>
              <a:cxn ang="0">
                <a:pos x="4" y="4"/>
              </a:cxn>
              <a:cxn ang="0">
                <a:pos x="4" y="4"/>
              </a:cxn>
            </a:cxnLst>
            <a:rect l="0" t="0" r="r" b="b"/>
            <a:pathLst>
              <a:path w="5" h="8">
                <a:moveTo>
                  <a:pt x="4" y="4"/>
                </a:moveTo>
                <a:lnTo>
                  <a:pt x="4" y="2"/>
                </a:lnTo>
                <a:lnTo>
                  <a:pt x="4" y="0"/>
                </a:lnTo>
                <a:lnTo>
                  <a:pt x="2" y="0"/>
                </a:lnTo>
                <a:lnTo>
                  <a:pt x="0" y="0"/>
                </a:lnTo>
                <a:lnTo>
                  <a:pt x="0" y="2"/>
                </a:lnTo>
                <a:lnTo>
                  <a:pt x="0" y="4"/>
                </a:lnTo>
                <a:lnTo>
                  <a:pt x="0" y="6"/>
                </a:lnTo>
                <a:lnTo>
                  <a:pt x="0" y="7"/>
                </a:lnTo>
                <a:lnTo>
                  <a:pt x="2" y="7"/>
                </a:lnTo>
                <a:lnTo>
                  <a:pt x="4" y="7"/>
                </a:lnTo>
                <a:lnTo>
                  <a:pt x="4" y="6"/>
                </a:lnTo>
                <a:lnTo>
                  <a:pt x="4" y="4"/>
                </a:lnTo>
                <a:lnTo>
                  <a:pt x="4" y="4"/>
                </a:lnTo>
              </a:path>
            </a:pathLst>
          </a:custGeom>
          <a:solidFill>
            <a:srgbClr val="000000"/>
          </a:solidFill>
          <a:ln w="9525">
            <a:noFill/>
            <a:round/>
            <a:headEnd type="none" w="med" len="med"/>
            <a:tailEnd type="none" w="med" len="med"/>
          </a:ln>
          <a:effectLst/>
        </p:spPr>
        <p:txBody>
          <a:bodyPr/>
          <a:lstStyle/>
          <a:p>
            <a:endParaRPr lang="en-IN"/>
          </a:p>
        </p:txBody>
      </p:sp>
      <p:sp>
        <p:nvSpPr>
          <p:cNvPr id="50234" name="Freeform 58"/>
          <p:cNvSpPr>
            <a:spLocks/>
          </p:cNvSpPr>
          <p:nvPr/>
        </p:nvSpPr>
        <p:spPr bwMode="auto">
          <a:xfrm>
            <a:off x="4933950" y="5021263"/>
            <a:ext cx="7938" cy="12700"/>
          </a:xfrm>
          <a:custGeom>
            <a:avLst/>
            <a:gdLst/>
            <a:ahLst/>
            <a:cxnLst>
              <a:cxn ang="0">
                <a:pos x="4" y="4"/>
              </a:cxn>
              <a:cxn ang="0">
                <a:pos x="4" y="2"/>
              </a:cxn>
              <a:cxn ang="0">
                <a:pos x="4" y="0"/>
              </a:cxn>
              <a:cxn ang="0">
                <a:pos x="2" y="0"/>
              </a:cxn>
              <a:cxn ang="0">
                <a:pos x="0" y="0"/>
              </a:cxn>
              <a:cxn ang="0">
                <a:pos x="0" y="2"/>
              </a:cxn>
              <a:cxn ang="0">
                <a:pos x="0" y="4"/>
              </a:cxn>
              <a:cxn ang="0">
                <a:pos x="0" y="6"/>
              </a:cxn>
              <a:cxn ang="0">
                <a:pos x="0" y="7"/>
              </a:cxn>
              <a:cxn ang="0">
                <a:pos x="2" y="7"/>
              </a:cxn>
              <a:cxn ang="0">
                <a:pos x="4" y="7"/>
              </a:cxn>
              <a:cxn ang="0">
                <a:pos x="4" y="6"/>
              </a:cxn>
              <a:cxn ang="0">
                <a:pos x="4" y="4"/>
              </a:cxn>
            </a:cxnLst>
            <a:rect l="0" t="0" r="r" b="b"/>
            <a:pathLst>
              <a:path w="5" h="8">
                <a:moveTo>
                  <a:pt x="4" y="4"/>
                </a:moveTo>
                <a:lnTo>
                  <a:pt x="4" y="2"/>
                </a:lnTo>
                <a:lnTo>
                  <a:pt x="4" y="0"/>
                </a:lnTo>
                <a:lnTo>
                  <a:pt x="2" y="0"/>
                </a:lnTo>
                <a:lnTo>
                  <a:pt x="0" y="0"/>
                </a:lnTo>
                <a:lnTo>
                  <a:pt x="0" y="2"/>
                </a:lnTo>
                <a:lnTo>
                  <a:pt x="0" y="4"/>
                </a:lnTo>
                <a:lnTo>
                  <a:pt x="0" y="6"/>
                </a:lnTo>
                <a:lnTo>
                  <a:pt x="0" y="7"/>
                </a:lnTo>
                <a:lnTo>
                  <a:pt x="2" y="7"/>
                </a:lnTo>
                <a:lnTo>
                  <a:pt x="4" y="7"/>
                </a:lnTo>
                <a:lnTo>
                  <a:pt x="4" y="6"/>
                </a:lnTo>
                <a:lnTo>
                  <a:pt x="4" y="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35" name="Freeform 59"/>
          <p:cNvSpPr>
            <a:spLocks/>
          </p:cNvSpPr>
          <p:nvPr/>
        </p:nvSpPr>
        <p:spPr bwMode="auto">
          <a:xfrm>
            <a:off x="4978400" y="5000625"/>
            <a:ext cx="12700" cy="12700"/>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6"/>
              </a:cxn>
              <a:cxn ang="0">
                <a:pos x="2" y="6"/>
              </a:cxn>
              <a:cxn ang="0">
                <a:pos x="2" y="7"/>
              </a:cxn>
              <a:cxn ang="0">
                <a:pos x="3" y="7"/>
              </a:cxn>
              <a:cxn ang="0">
                <a:pos x="5" y="7"/>
              </a:cxn>
              <a:cxn ang="0">
                <a:pos x="5" y="6"/>
              </a:cxn>
              <a:cxn ang="0">
                <a:pos x="7" y="6"/>
              </a:cxn>
              <a:cxn ang="0">
                <a:pos x="7" y="3"/>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6"/>
                </a:lnTo>
                <a:lnTo>
                  <a:pt x="2" y="6"/>
                </a:lnTo>
                <a:lnTo>
                  <a:pt x="2" y="7"/>
                </a:lnTo>
                <a:lnTo>
                  <a:pt x="3" y="7"/>
                </a:lnTo>
                <a:lnTo>
                  <a:pt x="5" y="7"/>
                </a:lnTo>
                <a:lnTo>
                  <a:pt x="5" y="6"/>
                </a:lnTo>
                <a:lnTo>
                  <a:pt x="7" y="6"/>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236" name="Freeform 60"/>
          <p:cNvSpPr>
            <a:spLocks/>
          </p:cNvSpPr>
          <p:nvPr/>
        </p:nvSpPr>
        <p:spPr bwMode="auto">
          <a:xfrm>
            <a:off x="4978400" y="5000625"/>
            <a:ext cx="12700" cy="12700"/>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6"/>
              </a:cxn>
              <a:cxn ang="0">
                <a:pos x="2" y="6"/>
              </a:cxn>
              <a:cxn ang="0">
                <a:pos x="2" y="7"/>
              </a:cxn>
              <a:cxn ang="0">
                <a:pos x="3" y="7"/>
              </a:cxn>
              <a:cxn ang="0">
                <a:pos x="5" y="7"/>
              </a:cxn>
              <a:cxn ang="0">
                <a:pos x="5" y="6"/>
              </a:cxn>
              <a:cxn ang="0">
                <a:pos x="7" y="6"/>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6"/>
                </a:lnTo>
                <a:lnTo>
                  <a:pt x="2" y="6"/>
                </a:lnTo>
                <a:lnTo>
                  <a:pt x="2" y="7"/>
                </a:lnTo>
                <a:lnTo>
                  <a:pt x="3" y="7"/>
                </a:lnTo>
                <a:lnTo>
                  <a:pt x="5" y="7"/>
                </a:lnTo>
                <a:lnTo>
                  <a:pt x="5" y="6"/>
                </a:lnTo>
                <a:lnTo>
                  <a:pt x="7" y="6"/>
                </a:lnTo>
                <a:lnTo>
                  <a:pt x="7"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37" name="Freeform 61"/>
          <p:cNvSpPr>
            <a:spLocks/>
          </p:cNvSpPr>
          <p:nvPr/>
        </p:nvSpPr>
        <p:spPr bwMode="auto">
          <a:xfrm>
            <a:off x="4978400" y="5000625"/>
            <a:ext cx="12700" cy="12700"/>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6"/>
              </a:cxn>
              <a:cxn ang="0">
                <a:pos x="2" y="6"/>
              </a:cxn>
              <a:cxn ang="0">
                <a:pos x="2" y="7"/>
              </a:cxn>
              <a:cxn ang="0">
                <a:pos x="3" y="7"/>
              </a:cxn>
              <a:cxn ang="0">
                <a:pos x="5" y="7"/>
              </a:cxn>
              <a:cxn ang="0">
                <a:pos x="5" y="6"/>
              </a:cxn>
              <a:cxn ang="0">
                <a:pos x="7" y="6"/>
              </a:cxn>
              <a:cxn ang="0">
                <a:pos x="7" y="3"/>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6"/>
                </a:lnTo>
                <a:lnTo>
                  <a:pt x="2" y="6"/>
                </a:lnTo>
                <a:lnTo>
                  <a:pt x="2" y="7"/>
                </a:lnTo>
                <a:lnTo>
                  <a:pt x="3" y="7"/>
                </a:lnTo>
                <a:lnTo>
                  <a:pt x="5" y="7"/>
                </a:lnTo>
                <a:lnTo>
                  <a:pt x="5" y="6"/>
                </a:lnTo>
                <a:lnTo>
                  <a:pt x="7" y="6"/>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238" name="Freeform 62"/>
          <p:cNvSpPr>
            <a:spLocks/>
          </p:cNvSpPr>
          <p:nvPr/>
        </p:nvSpPr>
        <p:spPr bwMode="auto">
          <a:xfrm>
            <a:off x="4978400" y="5000625"/>
            <a:ext cx="12700" cy="12700"/>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6"/>
              </a:cxn>
              <a:cxn ang="0">
                <a:pos x="2" y="6"/>
              </a:cxn>
              <a:cxn ang="0">
                <a:pos x="2" y="7"/>
              </a:cxn>
              <a:cxn ang="0">
                <a:pos x="3" y="7"/>
              </a:cxn>
              <a:cxn ang="0">
                <a:pos x="5" y="7"/>
              </a:cxn>
              <a:cxn ang="0">
                <a:pos x="5" y="6"/>
              </a:cxn>
              <a:cxn ang="0">
                <a:pos x="7" y="6"/>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6"/>
                </a:lnTo>
                <a:lnTo>
                  <a:pt x="2" y="6"/>
                </a:lnTo>
                <a:lnTo>
                  <a:pt x="2" y="7"/>
                </a:lnTo>
                <a:lnTo>
                  <a:pt x="3" y="7"/>
                </a:lnTo>
                <a:lnTo>
                  <a:pt x="5" y="7"/>
                </a:lnTo>
                <a:lnTo>
                  <a:pt x="5" y="6"/>
                </a:lnTo>
                <a:lnTo>
                  <a:pt x="7" y="6"/>
                </a:lnTo>
                <a:lnTo>
                  <a:pt x="7"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39" name="Freeform 63"/>
          <p:cNvSpPr>
            <a:spLocks/>
          </p:cNvSpPr>
          <p:nvPr/>
        </p:nvSpPr>
        <p:spPr bwMode="auto">
          <a:xfrm>
            <a:off x="4967288" y="5000625"/>
            <a:ext cx="7937" cy="12700"/>
          </a:xfrm>
          <a:custGeom>
            <a:avLst/>
            <a:gdLst/>
            <a:ahLst/>
            <a:cxnLst>
              <a:cxn ang="0">
                <a:pos x="4" y="3"/>
              </a:cxn>
              <a:cxn ang="0">
                <a:pos x="4" y="2"/>
              </a:cxn>
              <a:cxn ang="0">
                <a:pos x="4" y="0"/>
              </a:cxn>
              <a:cxn ang="0">
                <a:pos x="2" y="0"/>
              </a:cxn>
              <a:cxn ang="0">
                <a:pos x="0" y="0"/>
              </a:cxn>
              <a:cxn ang="0">
                <a:pos x="0" y="2"/>
              </a:cxn>
              <a:cxn ang="0">
                <a:pos x="0" y="3"/>
              </a:cxn>
              <a:cxn ang="0">
                <a:pos x="0" y="6"/>
              </a:cxn>
              <a:cxn ang="0">
                <a:pos x="0" y="7"/>
              </a:cxn>
              <a:cxn ang="0">
                <a:pos x="2" y="7"/>
              </a:cxn>
              <a:cxn ang="0">
                <a:pos x="4" y="7"/>
              </a:cxn>
              <a:cxn ang="0">
                <a:pos x="4" y="6"/>
              </a:cxn>
              <a:cxn ang="0">
                <a:pos x="4" y="3"/>
              </a:cxn>
              <a:cxn ang="0">
                <a:pos x="4" y="3"/>
              </a:cxn>
            </a:cxnLst>
            <a:rect l="0" t="0" r="r" b="b"/>
            <a:pathLst>
              <a:path w="5" h="8">
                <a:moveTo>
                  <a:pt x="4" y="3"/>
                </a:moveTo>
                <a:lnTo>
                  <a:pt x="4" y="2"/>
                </a:lnTo>
                <a:lnTo>
                  <a:pt x="4" y="0"/>
                </a:lnTo>
                <a:lnTo>
                  <a:pt x="2" y="0"/>
                </a:lnTo>
                <a:lnTo>
                  <a:pt x="0" y="0"/>
                </a:lnTo>
                <a:lnTo>
                  <a:pt x="0" y="2"/>
                </a:lnTo>
                <a:lnTo>
                  <a:pt x="0" y="3"/>
                </a:lnTo>
                <a:lnTo>
                  <a:pt x="0" y="6"/>
                </a:lnTo>
                <a:lnTo>
                  <a:pt x="0" y="7"/>
                </a:lnTo>
                <a:lnTo>
                  <a:pt x="2" y="7"/>
                </a:lnTo>
                <a:lnTo>
                  <a:pt x="4" y="7"/>
                </a:lnTo>
                <a:lnTo>
                  <a:pt x="4" y="6"/>
                </a:lnTo>
                <a:lnTo>
                  <a:pt x="4" y="3"/>
                </a:lnTo>
                <a:lnTo>
                  <a:pt x="4" y="3"/>
                </a:lnTo>
              </a:path>
            </a:pathLst>
          </a:custGeom>
          <a:solidFill>
            <a:srgbClr val="000000"/>
          </a:solidFill>
          <a:ln w="9525">
            <a:noFill/>
            <a:round/>
            <a:headEnd type="none" w="med" len="med"/>
            <a:tailEnd type="none" w="med" len="med"/>
          </a:ln>
          <a:effectLst/>
        </p:spPr>
        <p:txBody>
          <a:bodyPr/>
          <a:lstStyle/>
          <a:p>
            <a:endParaRPr lang="en-IN"/>
          </a:p>
        </p:txBody>
      </p:sp>
      <p:sp>
        <p:nvSpPr>
          <p:cNvPr id="50240" name="Freeform 64"/>
          <p:cNvSpPr>
            <a:spLocks/>
          </p:cNvSpPr>
          <p:nvPr/>
        </p:nvSpPr>
        <p:spPr bwMode="auto">
          <a:xfrm>
            <a:off x="4967288" y="5000625"/>
            <a:ext cx="7937" cy="12700"/>
          </a:xfrm>
          <a:custGeom>
            <a:avLst/>
            <a:gdLst/>
            <a:ahLst/>
            <a:cxnLst>
              <a:cxn ang="0">
                <a:pos x="4" y="3"/>
              </a:cxn>
              <a:cxn ang="0">
                <a:pos x="4" y="2"/>
              </a:cxn>
              <a:cxn ang="0">
                <a:pos x="4" y="0"/>
              </a:cxn>
              <a:cxn ang="0">
                <a:pos x="2" y="0"/>
              </a:cxn>
              <a:cxn ang="0">
                <a:pos x="0" y="0"/>
              </a:cxn>
              <a:cxn ang="0">
                <a:pos x="0" y="2"/>
              </a:cxn>
              <a:cxn ang="0">
                <a:pos x="0" y="3"/>
              </a:cxn>
              <a:cxn ang="0">
                <a:pos x="0" y="6"/>
              </a:cxn>
              <a:cxn ang="0">
                <a:pos x="0" y="7"/>
              </a:cxn>
              <a:cxn ang="0">
                <a:pos x="2" y="7"/>
              </a:cxn>
              <a:cxn ang="0">
                <a:pos x="4" y="7"/>
              </a:cxn>
              <a:cxn ang="0">
                <a:pos x="4" y="6"/>
              </a:cxn>
              <a:cxn ang="0">
                <a:pos x="4" y="3"/>
              </a:cxn>
            </a:cxnLst>
            <a:rect l="0" t="0" r="r" b="b"/>
            <a:pathLst>
              <a:path w="5" h="8">
                <a:moveTo>
                  <a:pt x="4" y="3"/>
                </a:moveTo>
                <a:lnTo>
                  <a:pt x="4" y="2"/>
                </a:lnTo>
                <a:lnTo>
                  <a:pt x="4" y="0"/>
                </a:lnTo>
                <a:lnTo>
                  <a:pt x="2" y="0"/>
                </a:lnTo>
                <a:lnTo>
                  <a:pt x="0" y="0"/>
                </a:lnTo>
                <a:lnTo>
                  <a:pt x="0" y="2"/>
                </a:lnTo>
                <a:lnTo>
                  <a:pt x="0" y="3"/>
                </a:lnTo>
                <a:lnTo>
                  <a:pt x="0" y="6"/>
                </a:lnTo>
                <a:lnTo>
                  <a:pt x="0" y="7"/>
                </a:lnTo>
                <a:lnTo>
                  <a:pt x="2" y="7"/>
                </a:lnTo>
                <a:lnTo>
                  <a:pt x="4" y="7"/>
                </a:lnTo>
                <a:lnTo>
                  <a:pt x="4" y="6"/>
                </a:lnTo>
                <a:lnTo>
                  <a:pt x="4"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41" name="Freeform 65"/>
          <p:cNvSpPr>
            <a:spLocks/>
          </p:cNvSpPr>
          <p:nvPr/>
        </p:nvSpPr>
        <p:spPr bwMode="auto">
          <a:xfrm>
            <a:off x="4927600" y="4997450"/>
            <a:ext cx="14288" cy="14288"/>
          </a:xfrm>
          <a:custGeom>
            <a:avLst/>
            <a:gdLst/>
            <a:ahLst/>
            <a:cxnLst>
              <a:cxn ang="0">
                <a:pos x="8" y="4"/>
              </a:cxn>
              <a:cxn ang="0">
                <a:pos x="8" y="2"/>
              </a:cxn>
              <a:cxn ang="0">
                <a:pos x="6" y="2"/>
              </a:cxn>
              <a:cxn ang="0">
                <a:pos x="6" y="0"/>
              </a:cxn>
              <a:cxn ang="0">
                <a:pos x="4" y="0"/>
              </a:cxn>
              <a:cxn ang="0">
                <a:pos x="3" y="0"/>
              </a:cxn>
              <a:cxn ang="0">
                <a:pos x="3" y="2"/>
              </a:cxn>
              <a:cxn ang="0">
                <a:pos x="0" y="2"/>
              </a:cxn>
              <a:cxn ang="0">
                <a:pos x="0" y="4"/>
              </a:cxn>
              <a:cxn ang="0">
                <a:pos x="0" y="6"/>
              </a:cxn>
              <a:cxn ang="0">
                <a:pos x="3" y="6"/>
              </a:cxn>
              <a:cxn ang="0">
                <a:pos x="3" y="8"/>
              </a:cxn>
              <a:cxn ang="0">
                <a:pos x="4" y="8"/>
              </a:cxn>
              <a:cxn ang="0">
                <a:pos x="6" y="8"/>
              </a:cxn>
              <a:cxn ang="0">
                <a:pos x="6" y="6"/>
              </a:cxn>
              <a:cxn ang="0">
                <a:pos x="8" y="6"/>
              </a:cxn>
              <a:cxn ang="0">
                <a:pos x="8" y="4"/>
              </a:cxn>
              <a:cxn ang="0">
                <a:pos x="8" y="4"/>
              </a:cxn>
            </a:cxnLst>
            <a:rect l="0" t="0" r="r" b="b"/>
            <a:pathLst>
              <a:path w="9" h="9">
                <a:moveTo>
                  <a:pt x="8" y="4"/>
                </a:moveTo>
                <a:lnTo>
                  <a:pt x="8" y="2"/>
                </a:lnTo>
                <a:lnTo>
                  <a:pt x="6" y="2"/>
                </a:lnTo>
                <a:lnTo>
                  <a:pt x="6" y="0"/>
                </a:lnTo>
                <a:lnTo>
                  <a:pt x="4" y="0"/>
                </a:lnTo>
                <a:lnTo>
                  <a:pt x="3" y="0"/>
                </a:lnTo>
                <a:lnTo>
                  <a:pt x="3" y="2"/>
                </a:lnTo>
                <a:lnTo>
                  <a:pt x="0" y="2"/>
                </a:lnTo>
                <a:lnTo>
                  <a:pt x="0" y="4"/>
                </a:lnTo>
                <a:lnTo>
                  <a:pt x="0" y="6"/>
                </a:lnTo>
                <a:lnTo>
                  <a:pt x="3" y="6"/>
                </a:lnTo>
                <a:lnTo>
                  <a:pt x="3" y="8"/>
                </a:lnTo>
                <a:lnTo>
                  <a:pt x="4" y="8"/>
                </a:lnTo>
                <a:lnTo>
                  <a:pt x="6" y="8"/>
                </a:lnTo>
                <a:lnTo>
                  <a:pt x="6" y="6"/>
                </a:lnTo>
                <a:lnTo>
                  <a:pt x="8" y="6"/>
                </a:lnTo>
                <a:lnTo>
                  <a:pt x="8" y="4"/>
                </a:lnTo>
                <a:lnTo>
                  <a:pt x="8" y="4"/>
                </a:lnTo>
              </a:path>
            </a:pathLst>
          </a:custGeom>
          <a:solidFill>
            <a:srgbClr val="000000"/>
          </a:solidFill>
          <a:ln w="9525">
            <a:noFill/>
            <a:round/>
            <a:headEnd type="none" w="med" len="med"/>
            <a:tailEnd type="none" w="med" len="med"/>
          </a:ln>
          <a:effectLst/>
        </p:spPr>
        <p:txBody>
          <a:bodyPr/>
          <a:lstStyle/>
          <a:p>
            <a:endParaRPr lang="en-IN"/>
          </a:p>
        </p:txBody>
      </p:sp>
      <p:sp>
        <p:nvSpPr>
          <p:cNvPr id="50242" name="Freeform 66"/>
          <p:cNvSpPr>
            <a:spLocks/>
          </p:cNvSpPr>
          <p:nvPr/>
        </p:nvSpPr>
        <p:spPr bwMode="auto">
          <a:xfrm>
            <a:off x="4927600" y="4997450"/>
            <a:ext cx="14288" cy="14288"/>
          </a:xfrm>
          <a:custGeom>
            <a:avLst/>
            <a:gdLst/>
            <a:ahLst/>
            <a:cxnLst>
              <a:cxn ang="0">
                <a:pos x="8" y="4"/>
              </a:cxn>
              <a:cxn ang="0">
                <a:pos x="8" y="2"/>
              </a:cxn>
              <a:cxn ang="0">
                <a:pos x="6" y="2"/>
              </a:cxn>
              <a:cxn ang="0">
                <a:pos x="6" y="0"/>
              </a:cxn>
              <a:cxn ang="0">
                <a:pos x="4" y="0"/>
              </a:cxn>
              <a:cxn ang="0">
                <a:pos x="3" y="0"/>
              </a:cxn>
              <a:cxn ang="0">
                <a:pos x="3" y="2"/>
              </a:cxn>
              <a:cxn ang="0">
                <a:pos x="0" y="2"/>
              </a:cxn>
              <a:cxn ang="0">
                <a:pos x="0" y="4"/>
              </a:cxn>
              <a:cxn ang="0">
                <a:pos x="0" y="6"/>
              </a:cxn>
              <a:cxn ang="0">
                <a:pos x="3" y="6"/>
              </a:cxn>
              <a:cxn ang="0">
                <a:pos x="3" y="8"/>
              </a:cxn>
              <a:cxn ang="0">
                <a:pos x="4" y="8"/>
              </a:cxn>
              <a:cxn ang="0">
                <a:pos x="6" y="8"/>
              </a:cxn>
              <a:cxn ang="0">
                <a:pos x="6" y="6"/>
              </a:cxn>
              <a:cxn ang="0">
                <a:pos x="8" y="6"/>
              </a:cxn>
              <a:cxn ang="0">
                <a:pos x="8" y="4"/>
              </a:cxn>
            </a:cxnLst>
            <a:rect l="0" t="0" r="r" b="b"/>
            <a:pathLst>
              <a:path w="9" h="9">
                <a:moveTo>
                  <a:pt x="8" y="4"/>
                </a:moveTo>
                <a:lnTo>
                  <a:pt x="8" y="2"/>
                </a:lnTo>
                <a:lnTo>
                  <a:pt x="6" y="2"/>
                </a:lnTo>
                <a:lnTo>
                  <a:pt x="6" y="0"/>
                </a:lnTo>
                <a:lnTo>
                  <a:pt x="4" y="0"/>
                </a:lnTo>
                <a:lnTo>
                  <a:pt x="3" y="0"/>
                </a:lnTo>
                <a:lnTo>
                  <a:pt x="3" y="2"/>
                </a:lnTo>
                <a:lnTo>
                  <a:pt x="0" y="2"/>
                </a:lnTo>
                <a:lnTo>
                  <a:pt x="0" y="4"/>
                </a:lnTo>
                <a:lnTo>
                  <a:pt x="0" y="6"/>
                </a:lnTo>
                <a:lnTo>
                  <a:pt x="3" y="6"/>
                </a:lnTo>
                <a:lnTo>
                  <a:pt x="3" y="8"/>
                </a:lnTo>
                <a:lnTo>
                  <a:pt x="4" y="8"/>
                </a:lnTo>
                <a:lnTo>
                  <a:pt x="6" y="8"/>
                </a:lnTo>
                <a:lnTo>
                  <a:pt x="6" y="6"/>
                </a:lnTo>
                <a:lnTo>
                  <a:pt x="8" y="6"/>
                </a:lnTo>
                <a:lnTo>
                  <a:pt x="8" y="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43" name="Freeform 67"/>
          <p:cNvSpPr>
            <a:spLocks/>
          </p:cNvSpPr>
          <p:nvPr/>
        </p:nvSpPr>
        <p:spPr bwMode="auto">
          <a:xfrm>
            <a:off x="5157788" y="4962525"/>
            <a:ext cx="11112" cy="14288"/>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5"/>
              </a:cxn>
              <a:cxn ang="0">
                <a:pos x="2" y="5"/>
              </a:cxn>
              <a:cxn ang="0">
                <a:pos x="2" y="7"/>
              </a:cxn>
              <a:cxn ang="0">
                <a:pos x="3" y="7"/>
              </a:cxn>
              <a:cxn ang="0">
                <a:pos x="5" y="7"/>
              </a:cxn>
              <a:cxn ang="0">
                <a:pos x="5" y="5"/>
              </a:cxn>
              <a:cxn ang="0">
                <a:pos x="7" y="5"/>
              </a:cxn>
              <a:cxn ang="0">
                <a:pos x="7" y="3"/>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5"/>
                </a:lnTo>
                <a:lnTo>
                  <a:pt x="2" y="5"/>
                </a:lnTo>
                <a:lnTo>
                  <a:pt x="2" y="7"/>
                </a:lnTo>
                <a:lnTo>
                  <a:pt x="3" y="7"/>
                </a:lnTo>
                <a:lnTo>
                  <a:pt x="5" y="7"/>
                </a:lnTo>
                <a:lnTo>
                  <a:pt x="5" y="5"/>
                </a:lnTo>
                <a:lnTo>
                  <a:pt x="7" y="5"/>
                </a:lnTo>
                <a:lnTo>
                  <a:pt x="7" y="3"/>
                </a:lnTo>
                <a:lnTo>
                  <a:pt x="7" y="3"/>
                </a:lnTo>
              </a:path>
            </a:pathLst>
          </a:custGeom>
          <a:solidFill>
            <a:srgbClr val="FFFFFF"/>
          </a:solidFill>
          <a:ln w="9525">
            <a:noFill/>
            <a:round/>
            <a:headEnd type="none" w="med" len="med"/>
            <a:tailEnd type="none" w="med" len="med"/>
          </a:ln>
          <a:effectLst/>
        </p:spPr>
        <p:txBody>
          <a:bodyPr/>
          <a:lstStyle/>
          <a:p>
            <a:endParaRPr lang="en-IN"/>
          </a:p>
        </p:txBody>
      </p:sp>
      <p:sp>
        <p:nvSpPr>
          <p:cNvPr id="50244" name="Freeform 68"/>
          <p:cNvSpPr>
            <a:spLocks/>
          </p:cNvSpPr>
          <p:nvPr/>
        </p:nvSpPr>
        <p:spPr bwMode="auto">
          <a:xfrm>
            <a:off x="5157788" y="4962525"/>
            <a:ext cx="11112" cy="14288"/>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5"/>
              </a:cxn>
              <a:cxn ang="0">
                <a:pos x="2" y="5"/>
              </a:cxn>
              <a:cxn ang="0">
                <a:pos x="2" y="7"/>
              </a:cxn>
              <a:cxn ang="0">
                <a:pos x="3" y="7"/>
              </a:cxn>
              <a:cxn ang="0">
                <a:pos x="5" y="7"/>
              </a:cxn>
              <a:cxn ang="0">
                <a:pos x="5" y="5"/>
              </a:cxn>
              <a:cxn ang="0">
                <a:pos x="7" y="5"/>
              </a:cxn>
              <a:cxn ang="0">
                <a:pos x="7" y="3"/>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5"/>
                </a:lnTo>
                <a:lnTo>
                  <a:pt x="2" y="5"/>
                </a:lnTo>
                <a:lnTo>
                  <a:pt x="2" y="7"/>
                </a:lnTo>
                <a:lnTo>
                  <a:pt x="3" y="7"/>
                </a:lnTo>
                <a:lnTo>
                  <a:pt x="5" y="7"/>
                </a:lnTo>
                <a:lnTo>
                  <a:pt x="5" y="5"/>
                </a:lnTo>
                <a:lnTo>
                  <a:pt x="7" y="5"/>
                </a:lnTo>
                <a:lnTo>
                  <a:pt x="7" y="3"/>
                </a:lnTo>
                <a:lnTo>
                  <a:pt x="7" y="3"/>
                </a:lnTo>
              </a:path>
            </a:pathLst>
          </a:custGeom>
          <a:solidFill>
            <a:srgbClr val="000061"/>
          </a:solidFill>
          <a:ln w="9525">
            <a:noFill/>
            <a:round/>
            <a:headEnd type="none" w="med" len="med"/>
            <a:tailEnd type="none" w="med" len="med"/>
          </a:ln>
          <a:effectLst/>
        </p:spPr>
        <p:txBody>
          <a:bodyPr/>
          <a:lstStyle/>
          <a:p>
            <a:endParaRPr lang="en-IN"/>
          </a:p>
        </p:txBody>
      </p:sp>
      <p:sp>
        <p:nvSpPr>
          <p:cNvPr id="50245" name="Freeform 69"/>
          <p:cNvSpPr>
            <a:spLocks/>
          </p:cNvSpPr>
          <p:nvPr/>
        </p:nvSpPr>
        <p:spPr bwMode="auto">
          <a:xfrm>
            <a:off x="5157788" y="4962525"/>
            <a:ext cx="11112" cy="14288"/>
          </a:xfrm>
          <a:custGeom>
            <a:avLst/>
            <a:gdLst/>
            <a:ahLst/>
            <a:cxnLst>
              <a:cxn ang="0">
                <a:pos x="7" y="3"/>
              </a:cxn>
              <a:cxn ang="0">
                <a:pos x="7" y="2"/>
              </a:cxn>
              <a:cxn ang="0">
                <a:pos x="5" y="2"/>
              </a:cxn>
              <a:cxn ang="0">
                <a:pos x="5" y="0"/>
              </a:cxn>
              <a:cxn ang="0">
                <a:pos x="3" y="0"/>
              </a:cxn>
              <a:cxn ang="0">
                <a:pos x="2" y="0"/>
              </a:cxn>
              <a:cxn ang="0">
                <a:pos x="2" y="2"/>
              </a:cxn>
              <a:cxn ang="0">
                <a:pos x="0" y="2"/>
              </a:cxn>
              <a:cxn ang="0">
                <a:pos x="0" y="3"/>
              </a:cxn>
              <a:cxn ang="0">
                <a:pos x="0" y="5"/>
              </a:cxn>
              <a:cxn ang="0">
                <a:pos x="2" y="5"/>
              </a:cxn>
              <a:cxn ang="0">
                <a:pos x="2" y="7"/>
              </a:cxn>
              <a:cxn ang="0">
                <a:pos x="3" y="7"/>
              </a:cxn>
              <a:cxn ang="0">
                <a:pos x="5" y="7"/>
              </a:cxn>
              <a:cxn ang="0">
                <a:pos x="5" y="5"/>
              </a:cxn>
              <a:cxn ang="0">
                <a:pos x="7" y="5"/>
              </a:cxn>
              <a:cxn ang="0">
                <a:pos x="7" y="3"/>
              </a:cxn>
            </a:cxnLst>
            <a:rect l="0" t="0" r="r" b="b"/>
            <a:pathLst>
              <a:path w="8" h="8">
                <a:moveTo>
                  <a:pt x="7" y="3"/>
                </a:moveTo>
                <a:lnTo>
                  <a:pt x="7" y="2"/>
                </a:lnTo>
                <a:lnTo>
                  <a:pt x="5" y="2"/>
                </a:lnTo>
                <a:lnTo>
                  <a:pt x="5" y="0"/>
                </a:lnTo>
                <a:lnTo>
                  <a:pt x="3" y="0"/>
                </a:lnTo>
                <a:lnTo>
                  <a:pt x="2" y="0"/>
                </a:lnTo>
                <a:lnTo>
                  <a:pt x="2" y="2"/>
                </a:lnTo>
                <a:lnTo>
                  <a:pt x="0" y="2"/>
                </a:lnTo>
                <a:lnTo>
                  <a:pt x="0" y="3"/>
                </a:lnTo>
                <a:lnTo>
                  <a:pt x="0" y="5"/>
                </a:lnTo>
                <a:lnTo>
                  <a:pt x="2" y="5"/>
                </a:lnTo>
                <a:lnTo>
                  <a:pt x="2" y="7"/>
                </a:lnTo>
                <a:lnTo>
                  <a:pt x="3" y="7"/>
                </a:lnTo>
                <a:lnTo>
                  <a:pt x="5" y="7"/>
                </a:lnTo>
                <a:lnTo>
                  <a:pt x="5" y="5"/>
                </a:lnTo>
                <a:lnTo>
                  <a:pt x="7" y="5"/>
                </a:lnTo>
                <a:lnTo>
                  <a:pt x="7" y="3"/>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246" name="Freeform 70"/>
          <p:cNvSpPr>
            <a:spLocks/>
          </p:cNvSpPr>
          <p:nvPr/>
        </p:nvSpPr>
        <p:spPr bwMode="auto">
          <a:xfrm>
            <a:off x="5145088" y="4995863"/>
            <a:ext cx="7937" cy="7937"/>
          </a:xfrm>
          <a:custGeom>
            <a:avLst/>
            <a:gdLst/>
            <a:ahLst/>
            <a:cxnLst>
              <a:cxn ang="0">
                <a:pos x="4" y="2"/>
              </a:cxn>
              <a:cxn ang="0">
                <a:pos x="4" y="0"/>
              </a:cxn>
              <a:cxn ang="0">
                <a:pos x="2" y="0"/>
              </a:cxn>
              <a:cxn ang="0">
                <a:pos x="0" y="0"/>
              </a:cxn>
              <a:cxn ang="0">
                <a:pos x="0" y="2"/>
              </a:cxn>
              <a:cxn ang="0">
                <a:pos x="0" y="4"/>
              </a:cxn>
              <a:cxn ang="0">
                <a:pos x="2" y="4"/>
              </a:cxn>
              <a:cxn ang="0">
                <a:pos x="4" y="4"/>
              </a:cxn>
              <a:cxn ang="0">
                <a:pos x="4" y="2"/>
              </a:cxn>
              <a:cxn ang="0">
                <a:pos x="4" y="2"/>
              </a:cxn>
            </a:cxnLst>
            <a:rect l="0" t="0" r="r" b="b"/>
            <a:pathLst>
              <a:path w="5" h="5">
                <a:moveTo>
                  <a:pt x="4" y="2"/>
                </a:moveTo>
                <a:lnTo>
                  <a:pt x="4" y="0"/>
                </a:lnTo>
                <a:lnTo>
                  <a:pt x="2" y="0"/>
                </a:lnTo>
                <a:lnTo>
                  <a:pt x="0" y="0"/>
                </a:lnTo>
                <a:lnTo>
                  <a:pt x="0" y="2"/>
                </a:lnTo>
                <a:lnTo>
                  <a:pt x="0" y="4"/>
                </a:lnTo>
                <a:lnTo>
                  <a:pt x="2"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47" name="Freeform 71"/>
          <p:cNvSpPr>
            <a:spLocks/>
          </p:cNvSpPr>
          <p:nvPr/>
        </p:nvSpPr>
        <p:spPr bwMode="auto">
          <a:xfrm>
            <a:off x="5145088" y="4995863"/>
            <a:ext cx="7937" cy="7937"/>
          </a:xfrm>
          <a:custGeom>
            <a:avLst/>
            <a:gdLst/>
            <a:ahLst/>
            <a:cxnLst>
              <a:cxn ang="0">
                <a:pos x="4" y="2"/>
              </a:cxn>
              <a:cxn ang="0">
                <a:pos x="4" y="0"/>
              </a:cxn>
              <a:cxn ang="0">
                <a:pos x="2" y="0"/>
              </a:cxn>
              <a:cxn ang="0">
                <a:pos x="0" y="0"/>
              </a:cxn>
              <a:cxn ang="0">
                <a:pos x="0" y="2"/>
              </a:cxn>
              <a:cxn ang="0">
                <a:pos x="0" y="4"/>
              </a:cxn>
              <a:cxn ang="0">
                <a:pos x="2" y="4"/>
              </a:cxn>
              <a:cxn ang="0">
                <a:pos x="4" y="4"/>
              </a:cxn>
              <a:cxn ang="0">
                <a:pos x="4" y="2"/>
              </a:cxn>
            </a:cxnLst>
            <a:rect l="0" t="0" r="r" b="b"/>
            <a:pathLst>
              <a:path w="5" h="5">
                <a:moveTo>
                  <a:pt x="4" y="2"/>
                </a:moveTo>
                <a:lnTo>
                  <a:pt x="4" y="0"/>
                </a:lnTo>
                <a:lnTo>
                  <a:pt x="2" y="0"/>
                </a:lnTo>
                <a:lnTo>
                  <a:pt x="0" y="0"/>
                </a:lnTo>
                <a:lnTo>
                  <a:pt x="0" y="2"/>
                </a:lnTo>
                <a:lnTo>
                  <a:pt x="0" y="4"/>
                </a:lnTo>
                <a:lnTo>
                  <a:pt x="2" y="4"/>
                </a:lnTo>
                <a:lnTo>
                  <a:pt x="4" y="4"/>
                </a:lnTo>
                <a:lnTo>
                  <a:pt x="4"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48" name="Freeform 72"/>
          <p:cNvSpPr>
            <a:spLocks/>
          </p:cNvSpPr>
          <p:nvPr/>
        </p:nvSpPr>
        <p:spPr bwMode="auto">
          <a:xfrm>
            <a:off x="5827713" y="2989263"/>
            <a:ext cx="254000" cy="271462"/>
          </a:xfrm>
          <a:custGeom>
            <a:avLst/>
            <a:gdLst/>
            <a:ahLst/>
            <a:cxnLst>
              <a:cxn ang="0">
                <a:pos x="130" y="114"/>
              </a:cxn>
              <a:cxn ang="0">
                <a:pos x="82" y="139"/>
              </a:cxn>
              <a:cxn ang="0">
                <a:pos x="52" y="160"/>
              </a:cxn>
              <a:cxn ang="0">
                <a:pos x="48" y="156"/>
              </a:cxn>
              <a:cxn ang="0">
                <a:pos x="37" y="132"/>
              </a:cxn>
              <a:cxn ang="0">
                <a:pos x="21" y="110"/>
              </a:cxn>
              <a:cxn ang="0">
                <a:pos x="0" y="54"/>
              </a:cxn>
              <a:cxn ang="0">
                <a:pos x="28" y="39"/>
              </a:cxn>
              <a:cxn ang="0">
                <a:pos x="58" y="26"/>
              </a:cxn>
              <a:cxn ang="0">
                <a:pos x="87" y="8"/>
              </a:cxn>
              <a:cxn ang="0">
                <a:pos x="113" y="0"/>
              </a:cxn>
              <a:cxn ang="0">
                <a:pos x="126" y="31"/>
              </a:cxn>
              <a:cxn ang="0">
                <a:pos x="138" y="54"/>
              </a:cxn>
              <a:cxn ang="0">
                <a:pos x="152" y="79"/>
              </a:cxn>
              <a:cxn ang="0">
                <a:pos x="164" y="103"/>
              </a:cxn>
              <a:cxn ang="0">
                <a:pos x="130" y="114"/>
              </a:cxn>
              <a:cxn ang="0">
                <a:pos x="130" y="114"/>
              </a:cxn>
            </a:cxnLst>
            <a:rect l="0" t="0" r="r" b="b"/>
            <a:pathLst>
              <a:path w="165" h="161">
                <a:moveTo>
                  <a:pt x="130" y="114"/>
                </a:moveTo>
                <a:lnTo>
                  <a:pt x="82" y="139"/>
                </a:lnTo>
                <a:lnTo>
                  <a:pt x="52" y="160"/>
                </a:lnTo>
                <a:lnTo>
                  <a:pt x="48" y="156"/>
                </a:lnTo>
                <a:lnTo>
                  <a:pt x="37" y="132"/>
                </a:lnTo>
                <a:lnTo>
                  <a:pt x="21" y="110"/>
                </a:lnTo>
                <a:lnTo>
                  <a:pt x="0" y="54"/>
                </a:lnTo>
                <a:lnTo>
                  <a:pt x="28" y="39"/>
                </a:lnTo>
                <a:lnTo>
                  <a:pt x="58" y="26"/>
                </a:lnTo>
                <a:lnTo>
                  <a:pt x="87" y="8"/>
                </a:lnTo>
                <a:lnTo>
                  <a:pt x="113" y="0"/>
                </a:lnTo>
                <a:lnTo>
                  <a:pt x="126" y="31"/>
                </a:lnTo>
                <a:lnTo>
                  <a:pt x="138" y="54"/>
                </a:lnTo>
                <a:lnTo>
                  <a:pt x="152" y="79"/>
                </a:lnTo>
                <a:lnTo>
                  <a:pt x="164" y="103"/>
                </a:lnTo>
                <a:lnTo>
                  <a:pt x="130" y="114"/>
                </a:lnTo>
                <a:lnTo>
                  <a:pt x="130" y="114"/>
                </a:lnTo>
              </a:path>
            </a:pathLst>
          </a:custGeom>
          <a:solidFill>
            <a:srgbClr val="FFFFFF"/>
          </a:solidFill>
          <a:ln w="9525">
            <a:noFill/>
            <a:round/>
            <a:headEnd type="none" w="med" len="med"/>
            <a:tailEnd type="none" w="med" len="med"/>
          </a:ln>
          <a:effectLst/>
        </p:spPr>
        <p:txBody>
          <a:bodyPr/>
          <a:lstStyle/>
          <a:p>
            <a:endParaRPr lang="en-IN"/>
          </a:p>
        </p:txBody>
      </p:sp>
      <p:sp>
        <p:nvSpPr>
          <p:cNvPr id="50249" name="Freeform 73"/>
          <p:cNvSpPr>
            <a:spLocks/>
          </p:cNvSpPr>
          <p:nvPr/>
        </p:nvSpPr>
        <p:spPr bwMode="auto">
          <a:xfrm>
            <a:off x="5827713" y="2989263"/>
            <a:ext cx="254000" cy="271462"/>
          </a:xfrm>
          <a:custGeom>
            <a:avLst/>
            <a:gdLst/>
            <a:ahLst/>
            <a:cxnLst>
              <a:cxn ang="0">
                <a:pos x="130" y="114"/>
              </a:cxn>
              <a:cxn ang="0">
                <a:pos x="82" y="139"/>
              </a:cxn>
              <a:cxn ang="0">
                <a:pos x="52" y="160"/>
              </a:cxn>
              <a:cxn ang="0">
                <a:pos x="48" y="156"/>
              </a:cxn>
              <a:cxn ang="0">
                <a:pos x="37" y="132"/>
              </a:cxn>
              <a:cxn ang="0">
                <a:pos x="21" y="110"/>
              </a:cxn>
              <a:cxn ang="0">
                <a:pos x="0" y="54"/>
              </a:cxn>
              <a:cxn ang="0">
                <a:pos x="28" y="39"/>
              </a:cxn>
              <a:cxn ang="0">
                <a:pos x="58" y="26"/>
              </a:cxn>
              <a:cxn ang="0">
                <a:pos x="87" y="8"/>
              </a:cxn>
              <a:cxn ang="0">
                <a:pos x="113" y="0"/>
              </a:cxn>
              <a:cxn ang="0">
                <a:pos x="126" y="31"/>
              </a:cxn>
              <a:cxn ang="0">
                <a:pos x="138" y="54"/>
              </a:cxn>
              <a:cxn ang="0">
                <a:pos x="152" y="79"/>
              </a:cxn>
              <a:cxn ang="0">
                <a:pos x="164" y="103"/>
              </a:cxn>
              <a:cxn ang="0">
                <a:pos x="130" y="114"/>
              </a:cxn>
            </a:cxnLst>
            <a:rect l="0" t="0" r="r" b="b"/>
            <a:pathLst>
              <a:path w="165" h="161">
                <a:moveTo>
                  <a:pt x="130" y="114"/>
                </a:moveTo>
                <a:lnTo>
                  <a:pt x="82" y="139"/>
                </a:lnTo>
                <a:lnTo>
                  <a:pt x="52" y="160"/>
                </a:lnTo>
                <a:lnTo>
                  <a:pt x="48" y="156"/>
                </a:lnTo>
                <a:lnTo>
                  <a:pt x="37" y="132"/>
                </a:lnTo>
                <a:lnTo>
                  <a:pt x="21" y="110"/>
                </a:lnTo>
                <a:lnTo>
                  <a:pt x="0" y="54"/>
                </a:lnTo>
                <a:lnTo>
                  <a:pt x="28" y="39"/>
                </a:lnTo>
                <a:lnTo>
                  <a:pt x="58" y="26"/>
                </a:lnTo>
                <a:lnTo>
                  <a:pt x="87" y="8"/>
                </a:lnTo>
                <a:lnTo>
                  <a:pt x="113" y="0"/>
                </a:lnTo>
                <a:lnTo>
                  <a:pt x="126" y="31"/>
                </a:lnTo>
                <a:lnTo>
                  <a:pt x="138" y="54"/>
                </a:lnTo>
                <a:lnTo>
                  <a:pt x="152" y="79"/>
                </a:lnTo>
                <a:lnTo>
                  <a:pt x="164" y="103"/>
                </a:lnTo>
                <a:lnTo>
                  <a:pt x="130" y="11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50" name="Freeform 74"/>
          <p:cNvSpPr>
            <a:spLocks/>
          </p:cNvSpPr>
          <p:nvPr/>
        </p:nvSpPr>
        <p:spPr bwMode="auto">
          <a:xfrm>
            <a:off x="5984875" y="3113088"/>
            <a:ext cx="63500" cy="55562"/>
          </a:xfrm>
          <a:custGeom>
            <a:avLst/>
            <a:gdLst/>
            <a:ahLst/>
            <a:cxnLst>
              <a:cxn ang="0">
                <a:pos x="35" y="7"/>
              </a:cxn>
              <a:cxn ang="0">
                <a:pos x="28" y="3"/>
              </a:cxn>
              <a:cxn ang="0">
                <a:pos x="19" y="0"/>
              </a:cxn>
              <a:cxn ang="0">
                <a:pos x="10" y="3"/>
              </a:cxn>
              <a:cxn ang="0">
                <a:pos x="4" y="11"/>
              </a:cxn>
              <a:cxn ang="0">
                <a:pos x="0" y="15"/>
              </a:cxn>
              <a:cxn ang="0">
                <a:pos x="0" y="25"/>
              </a:cxn>
              <a:cxn ang="0">
                <a:pos x="4" y="32"/>
              </a:cxn>
              <a:cxn ang="0">
                <a:pos x="14" y="32"/>
              </a:cxn>
              <a:cxn ang="0">
                <a:pos x="24" y="29"/>
              </a:cxn>
              <a:cxn ang="0">
                <a:pos x="31" y="27"/>
              </a:cxn>
              <a:cxn ang="0">
                <a:pos x="35" y="18"/>
              </a:cxn>
              <a:cxn ang="0">
                <a:pos x="40" y="11"/>
              </a:cxn>
              <a:cxn ang="0">
                <a:pos x="35" y="7"/>
              </a:cxn>
            </a:cxnLst>
            <a:rect l="0" t="0" r="r" b="b"/>
            <a:pathLst>
              <a:path w="41" h="33">
                <a:moveTo>
                  <a:pt x="35" y="7"/>
                </a:moveTo>
                <a:lnTo>
                  <a:pt x="28" y="3"/>
                </a:lnTo>
                <a:lnTo>
                  <a:pt x="19" y="0"/>
                </a:lnTo>
                <a:lnTo>
                  <a:pt x="10" y="3"/>
                </a:lnTo>
                <a:lnTo>
                  <a:pt x="4" y="11"/>
                </a:lnTo>
                <a:lnTo>
                  <a:pt x="0" y="15"/>
                </a:lnTo>
                <a:lnTo>
                  <a:pt x="0" y="25"/>
                </a:lnTo>
                <a:lnTo>
                  <a:pt x="4" y="32"/>
                </a:lnTo>
                <a:lnTo>
                  <a:pt x="14" y="32"/>
                </a:lnTo>
                <a:lnTo>
                  <a:pt x="24" y="29"/>
                </a:lnTo>
                <a:lnTo>
                  <a:pt x="31" y="27"/>
                </a:lnTo>
                <a:lnTo>
                  <a:pt x="35" y="18"/>
                </a:lnTo>
                <a:lnTo>
                  <a:pt x="40" y="11"/>
                </a:lnTo>
                <a:lnTo>
                  <a:pt x="35" y="7"/>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51" name="Freeform 75"/>
          <p:cNvSpPr>
            <a:spLocks/>
          </p:cNvSpPr>
          <p:nvPr/>
        </p:nvSpPr>
        <p:spPr bwMode="auto">
          <a:xfrm>
            <a:off x="5984875" y="3113088"/>
            <a:ext cx="63500" cy="55562"/>
          </a:xfrm>
          <a:custGeom>
            <a:avLst/>
            <a:gdLst/>
            <a:ahLst/>
            <a:cxnLst>
              <a:cxn ang="0">
                <a:pos x="35" y="7"/>
              </a:cxn>
              <a:cxn ang="0">
                <a:pos x="28" y="3"/>
              </a:cxn>
              <a:cxn ang="0">
                <a:pos x="19" y="0"/>
              </a:cxn>
              <a:cxn ang="0">
                <a:pos x="10" y="3"/>
              </a:cxn>
              <a:cxn ang="0">
                <a:pos x="4" y="11"/>
              </a:cxn>
              <a:cxn ang="0">
                <a:pos x="0" y="15"/>
              </a:cxn>
              <a:cxn ang="0">
                <a:pos x="0" y="25"/>
              </a:cxn>
              <a:cxn ang="0">
                <a:pos x="4" y="32"/>
              </a:cxn>
              <a:cxn ang="0">
                <a:pos x="14" y="32"/>
              </a:cxn>
              <a:cxn ang="0">
                <a:pos x="24" y="29"/>
              </a:cxn>
              <a:cxn ang="0">
                <a:pos x="31" y="27"/>
              </a:cxn>
              <a:cxn ang="0">
                <a:pos x="35" y="18"/>
              </a:cxn>
              <a:cxn ang="0">
                <a:pos x="40" y="11"/>
              </a:cxn>
              <a:cxn ang="0">
                <a:pos x="35" y="7"/>
              </a:cxn>
            </a:cxnLst>
            <a:rect l="0" t="0" r="r" b="b"/>
            <a:pathLst>
              <a:path w="41" h="33">
                <a:moveTo>
                  <a:pt x="35" y="7"/>
                </a:moveTo>
                <a:lnTo>
                  <a:pt x="28" y="3"/>
                </a:lnTo>
                <a:lnTo>
                  <a:pt x="19" y="0"/>
                </a:lnTo>
                <a:lnTo>
                  <a:pt x="10" y="3"/>
                </a:lnTo>
                <a:lnTo>
                  <a:pt x="4" y="11"/>
                </a:lnTo>
                <a:lnTo>
                  <a:pt x="0" y="15"/>
                </a:lnTo>
                <a:lnTo>
                  <a:pt x="0" y="25"/>
                </a:lnTo>
                <a:lnTo>
                  <a:pt x="4" y="32"/>
                </a:lnTo>
                <a:lnTo>
                  <a:pt x="14" y="32"/>
                </a:lnTo>
                <a:lnTo>
                  <a:pt x="24" y="29"/>
                </a:lnTo>
                <a:lnTo>
                  <a:pt x="31" y="27"/>
                </a:lnTo>
                <a:lnTo>
                  <a:pt x="35" y="18"/>
                </a:lnTo>
                <a:lnTo>
                  <a:pt x="40" y="11"/>
                </a:lnTo>
                <a:lnTo>
                  <a:pt x="35" y="7"/>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52" name="Freeform 76"/>
          <p:cNvSpPr>
            <a:spLocks/>
          </p:cNvSpPr>
          <p:nvPr/>
        </p:nvSpPr>
        <p:spPr bwMode="auto">
          <a:xfrm>
            <a:off x="5870575" y="3068638"/>
            <a:ext cx="47625" cy="57150"/>
          </a:xfrm>
          <a:custGeom>
            <a:avLst/>
            <a:gdLst/>
            <a:ahLst/>
            <a:cxnLst>
              <a:cxn ang="0">
                <a:pos x="23" y="1"/>
              </a:cxn>
              <a:cxn ang="0">
                <a:pos x="18" y="0"/>
              </a:cxn>
              <a:cxn ang="0">
                <a:pos x="8" y="1"/>
              </a:cxn>
              <a:cxn ang="0">
                <a:pos x="4" y="7"/>
              </a:cxn>
              <a:cxn ang="0">
                <a:pos x="1" y="16"/>
              </a:cxn>
              <a:cxn ang="0">
                <a:pos x="0" y="26"/>
              </a:cxn>
              <a:cxn ang="0">
                <a:pos x="4" y="31"/>
              </a:cxn>
              <a:cxn ang="0">
                <a:pos x="7" y="33"/>
              </a:cxn>
              <a:cxn ang="0">
                <a:pos x="18" y="33"/>
              </a:cxn>
              <a:cxn ang="0">
                <a:pos x="25" y="26"/>
              </a:cxn>
              <a:cxn ang="0">
                <a:pos x="30" y="18"/>
              </a:cxn>
              <a:cxn ang="0">
                <a:pos x="30" y="11"/>
              </a:cxn>
              <a:cxn ang="0">
                <a:pos x="23" y="1"/>
              </a:cxn>
            </a:cxnLst>
            <a:rect l="0" t="0" r="r" b="b"/>
            <a:pathLst>
              <a:path w="31" h="34">
                <a:moveTo>
                  <a:pt x="23" y="1"/>
                </a:moveTo>
                <a:lnTo>
                  <a:pt x="18" y="0"/>
                </a:lnTo>
                <a:lnTo>
                  <a:pt x="8" y="1"/>
                </a:lnTo>
                <a:lnTo>
                  <a:pt x="4" y="7"/>
                </a:lnTo>
                <a:lnTo>
                  <a:pt x="1" y="16"/>
                </a:lnTo>
                <a:lnTo>
                  <a:pt x="0" y="26"/>
                </a:lnTo>
                <a:lnTo>
                  <a:pt x="4" y="31"/>
                </a:lnTo>
                <a:lnTo>
                  <a:pt x="7" y="33"/>
                </a:lnTo>
                <a:lnTo>
                  <a:pt x="18" y="33"/>
                </a:lnTo>
                <a:lnTo>
                  <a:pt x="25" y="26"/>
                </a:lnTo>
                <a:lnTo>
                  <a:pt x="30" y="18"/>
                </a:lnTo>
                <a:lnTo>
                  <a:pt x="30" y="11"/>
                </a:lnTo>
                <a:lnTo>
                  <a:pt x="23" y="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53" name="Freeform 77"/>
          <p:cNvSpPr>
            <a:spLocks/>
          </p:cNvSpPr>
          <p:nvPr/>
        </p:nvSpPr>
        <p:spPr bwMode="auto">
          <a:xfrm>
            <a:off x="5870575" y="3068638"/>
            <a:ext cx="47625" cy="57150"/>
          </a:xfrm>
          <a:custGeom>
            <a:avLst/>
            <a:gdLst/>
            <a:ahLst/>
            <a:cxnLst>
              <a:cxn ang="0">
                <a:pos x="23" y="1"/>
              </a:cxn>
              <a:cxn ang="0">
                <a:pos x="18" y="0"/>
              </a:cxn>
              <a:cxn ang="0">
                <a:pos x="8" y="1"/>
              </a:cxn>
              <a:cxn ang="0">
                <a:pos x="4" y="7"/>
              </a:cxn>
              <a:cxn ang="0">
                <a:pos x="1" y="16"/>
              </a:cxn>
              <a:cxn ang="0">
                <a:pos x="0" y="26"/>
              </a:cxn>
              <a:cxn ang="0">
                <a:pos x="4" y="31"/>
              </a:cxn>
              <a:cxn ang="0">
                <a:pos x="7" y="33"/>
              </a:cxn>
              <a:cxn ang="0">
                <a:pos x="18" y="33"/>
              </a:cxn>
              <a:cxn ang="0">
                <a:pos x="25" y="26"/>
              </a:cxn>
              <a:cxn ang="0">
                <a:pos x="30" y="18"/>
              </a:cxn>
              <a:cxn ang="0">
                <a:pos x="30" y="11"/>
              </a:cxn>
              <a:cxn ang="0">
                <a:pos x="23" y="1"/>
              </a:cxn>
            </a:cxnLst>
            <a:rect l="0" t="0" r="r" b="b"/>
            <a:pathLst>
              <a:path w="31" h="34">
                <a:moveTo>
                  <a:pt x="23" y="1"/>
                </a:moveTo>
                <a:lnTo>
                  <a:pt x="18" y="0"/>
                </a:lnTo>
                <a:lnTo>
                  <a:pt x="8" y="1"/>
                </a:lnTo>
                <a:lnTo>
                  <a:pt x="4" y="7"/>
                </a:lnTo>
                <a:lnTo>
                  <a:pt x="1" y="16"/>
                </a:lnTo>
                <a:lnTo>
                  <a:pt x="0" y="26"/>
                </a:lnTo>
                <a:lnTo>
                  <a:pt x="4" y="31"/>
                </a:lnTo>
                <a:lnTo>
                  <a:pt x="7" y="33"/>
                </a:lnTo>
                <a:lnTo>
                  <a:pt x="18" y="33"/>
                </a:lnTo>
                <a:lnTo>
                  <a:pt x="25" y="26"/>
                </a:lnTo>
                <a:lnTo>
                  <a:pt x="30" y="18"/>
                </a:lnTo>
                <a:lnTo>
                  <a:pt x="30" y="11"/>
                </a:lnTo>
                <a:lnTo>
                  <a:pt x="23" y="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254" name="Freeform 78"/>
          <p:cNvSpPr>
            <a:spLocks/>
          </p:cNvSpPr>
          <p:nvPr/>
        </p:nvSpPr>
        <p:spPr bwMode="auto">
          <a:xfrm>
            <a:off x="5888038" y="3094038"/>
            <a:ext cx="11112" cy="12700"/>
          </a:xfrm>
          <a:custGeom>
            <a:avLst/>
            <a:gdLst/>
            <a:ahLst/>
            <a:cxnLst>
              <a:cxn ang="0">
                <a:pos x="7" y="3"/>
              </a:cxn>
              <a:cxn ang="0">
                <a:pos x="7" y="2"/>
              </a:cxn>
              <a:cxn ang="0">
                <a:pos x="6" y="1"/>
              </a:cxn>
              <a:cxn ang="0">
                <a:pos x="5" y="0"/>
              </a:cxn>
              <a:cxn ang="0">
                <a:pos x="4" y="0"/>
              </a:cxn>
              <a:cxn ang="0">
                <a:pos x="2" y="0"/>
              </a:cxn>
              <a:cxn ang="0">
                <a:pos x="1" y="1"/>
              </a:cxn>
              <a:cxn ang="0">
                <a:pos x="0" y="2"/>
              </a:cxn>
              <a:cxn ang="0">
                <a:pos x="0" y="3"/>
              </a:cxn>
              <a:cxn ang="0">
                <a:pos x="0" y="5"/>
              </a:cxn>
              <a:cxn ang="0">
                <a:pos x="1" y="6"/>
              </a:cxn>
              <a:cxn ang="0">
                <a:pos x="2" y="7"/>
              </a:cxn>
              <a:cxn ang="0">
                <a:pos x="4" y="7"/>
              </a:cxn>
              <a:cxn ang="0">
                <a:pos x="5" y="7"/>
              </a:cxn>
              <a:cxn ang="0">
                <a:pos x="6" y="6"/>
              </a:cxn>
              <a:cxn ang="0">
                <a:pos x="7" y="5"/>
              </a:cxn>
              <a:cxn ang="0">
                <a:pos x="7" y="3"/>
              </a:cxn>
              <a:cxn ang="0">
                <a:pos x="7" y="3"/>
              </a:cxn>
            </a:cxnLst>
            <a:rect l="0" t="0" r="r" b="b"/>
            <a:pathLst>
              <a:path w="8" h="8">
                <a:moveTo>
                  <a:pt x="7" y="3"/>
                </a:moveTo>
                <a:lnTo>
                  <a:pt x="7" y="2"/>
                </a:lnTo>
                <a:lnTo>
                  <a:pt x="6" y="1"/>
                </a:lnTo>
                <a:lnTo>
                  <a:pt x="5" y="0"/>
                </a:lnTo>
                <a:lnTo>
                  <a:pt x="4" y="0"/>
                </a:lnTo>
                <a:lnTo>
                  <a:pt x="2" y="0"/>
                </a:lnTo>
                <a:lnTo>
                  <a:pt x="1" y="1"/>
                </a:lnTo>
                <a:lnTo>
                  <a:pt x="0" y="2"/>
                </a:lnTo>
                <a:lnTo>
                  <a:pt x="0" y="3"/>
                </a:lnTo>
                <a:lnTo>
                  <a:pt x="0" y="5"/>
                </a:lnTo>
                <a:lnTo>
                  <a:pt x="1" y="6"/>
                </a:lnTo>
                <a:lnTo>
                  <a:pt x="2" y="7"/>
                </a:lnTo>
                <a:lnTo>
                  <a:pt x="4" y="7"/>
                </a:lnTo>
                <a:lnTo>
                  <a:pt x="5" y="7"/>
                </a:lnTo>
                <a:lnTo>
                  <a:pt x="6" y="6"/>
                </a:lnTo>
                <a:lnTo>
                  <a:pt x="7" y="5"/>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255" name="Freeform 79"/>
          <p:cNvSpPr>
            <a:spLocks/>
          </p:cNvSpPr>
          <p:nvPr/>
        </p:nvSpPr>
        <p:spPr bwMode="auto">
          <a:xfrm>
            <a:off x="5943600" y="3063875"/>
            <a:ext cx="4763" cy="7938"/>
          </a:xfrm>
          <a:custGeom>
            <a:avLst/>
            <a:gdLst/>
            <a:ahLst/>
            <a:cxnLst>
              <a:cxn ang="0">
                <a:pos x="3" y="2"/>
              </a:cxn>
              <a:cxn ang="0">
                <a:pos x="3" y="0"/>
              </a:cxn>
              <a:cxn ang="0">
                <a:pos x="3" y="0"/>
              </a:cxn>
              <a:cxn ang="0">
                <a:pos x="3" y="0"/>
              </a:cxn>
              <a:cxn ang="0">
                <a:pos x="1" y="0"/>
              </a:cxn>
              <a:cxn ang="0">
                <a:pos x="1" y="0"/>
              </a:cxn>
              <a:cxn ang="0">
                <a:pos x="0" y="0"/>
              </a:cxn>
              <a:cxn ang="0">
                <a:pos x="0" y="0"/>
              </a:cxn>
              <a:cxn ang="0">
                <a:pos x="0" y="2"/>
              </a:cxn>
              <a:cxn ang="0">
                <a:pos x="0" y="3"/>
              </a:cxn>
              <a:cxn ang="0">
                <a:pos x="0" y="3"/>
              </a:cxn>
              <a:cxn ang="0">
                <a:pos x="1" y="3"/>
              </a:cxn>
              <a:cxn ang="0">
                <a:pos x="1" y="3"/>
              </a:cxn>
              <a:cxn ang="0">
                <a:pos x="3" y="3"/>
              </a:cxn>
              <a:cxn ang="0">
                <a:pos x="3" y="3"/>
              </a:cxn>
              <a:cxn ang="0">
                <a:pos x="3" y="3"/>
              </a:cxn>
              <a:cxn ang="0">
                <a:pos x="3" y="2"/>
              </a:cxn>
              <a:cxn ang="0">
                <a:pos x="3" y="2"/>
              </a:cxn>
            </a:cxnLst>
            <a:rect l="0" t="0" r="r" b="b"/>
            <a:pathLst>
              <a:path w="4" h="4">
                <a:moveTo>
                  <a:pt x="3" y="2"/>
                </a:moveTo>
                <a:lnTo>
                  <a:pt x="3" y="0"/>
                </a:lnTo>
                <a:lnTo>
                  <a:pt x="3" y="0"/>
                </a:lnTo>
                <a:lnTo>
                  <a:pt x="3" y="0"/>
                </a:lnTo>
                <a:lnTo>
                  <a:pt x="1" y="0"/>
                </a:lnTo>
                <a:lnTo>
                  <a:pt x="1" y="0"/>
                </a:lnTo>
                <a:lnTo>
                  <a:pt x="0" y="0"/>
                </a:lnTo>
                <a:lnTo>
                  <a:pt x="0" y="0"/>
                </a:lnTo>
                <a:lnTo>
                  <a:pt x="0" y="2"/>
                </a:lnTo>
                <a:lnTo>
                  <a:pt x="0" y="3"/>
                </a:lnTo>
                <a:lnTo>
                  <a:pt x="0" y="3"/>
                </a:lnTo>
                <a:lnTo>
                  <a:pt x="1" y="3"/>
                </a:lnTo>
                <a:lnTo>
                  <a:pt x="1" y="3"/>
                </a:lnTo>
                <a:lnTo>
                  <a:pt x="3" y="3"/>
                </a:lnTo>
                <a:lnTo>
                  <a:pt x="3" y="3"/>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56" name="Freeform 80"/>
          <p:cNvSpPr>
            <a:spLocks/>
          </p:cNvSpPr>
          <p:nvPr/>
        </p:nvSpPr>
        <p:spPr bwMode="auto">
          <a:xfrm>
            <a:off x="5929313" y="3033713"/>
            <a:ext cx="7937" cy="7937"/>
          </a:xfrm>
          <a:custGeom>
            <a:avLst/>
            <a:gdLst/>
            <a:ahLst/>
            <a:cxnLst>
              <a:cxn ang="0">
                <a:pos x="4" y="1"/>
              </a:cxn>
              <a:cxn ang="0">
                <a:pos x="4" y="1"/>
              </a:cxn>
              <a:cxn ang="0">
                <a:pos x="4" y="0"/>
              </a:cxn>
              <a:cxn ang="0">
                <a:pos x="3" y="0"/>
              </a:cxn>
              <a:cxn ang="0">
                <a:pos x="1" y="0"/>
              </a:cxn>
              <a:cxn ang="0">
                <a:pos x="0" y="0"/>
              </a:cxn>
              <a:cxn ang="0">
                <a:pos x="0" y="0"/>
              </a:cxn>
              <a:cxn ang="0">
                <a:pos x="0" y="1"/>
              </a:cxn>
              <a:cxn ang="0">
                <a:pos x="0" y="1"/>
              </a:cxn>
              <a:cxn ang="0">
                <a:pos x="0" y="3"/>
              </a:cxn>
              <a:cxn ang="0">
                <a:pos x="0" y="3"/>
              </a:cxn>
              <a:cxn ang="0">
                <a:pos x="0" y="3"/>
              </a:cxn>
              <a:cxn ang="0">
                <a:pos x="1" y="3"/>
              </a:cxn>
              <a:cxn ang="0">
                <a:pos x="3" y="3"/>
              </a:cxn>
              <a:cxn ang="0">
                <a:pos x="4" y="3"/>
              </a:cxn>
              <a:cxn ang="0">
                <a:pos x="4" y="3"/>
              </a:cxn>
              <a:cxn ang="0">
                <a:pos x="4" y="1"/>
              </a:cxn>
              <a:cxn ang="0">
                <a:pos x="4" y="1"/>
              </a:cxn>
            </a:cxnLst>
            <a:rect l="0" t="0" r="r" b="b"/>
            <a:pathLst>
              <a:path w="5" h="4">
                <a:moveTo>
                  <a:pt x="4" y="1"/>
                </a:moveTo>
                <a:lnTo>
                  <a:pt x="4" y="1"/>
                </a:lnTo>
                <a:lnTo>
                  <a:pt x="4" y="0"/>
                </a:lnTo>
                <a:lnTo>
                  <a:pt x="3" y="0"/>
                </a:lnTo>
                <a:lnTo>
                  <a:pt x="1" y="0"/>
                </a:lnTo>
                <a:lnTo>
                  <a:pt x="0" y="0"/>
                </a:lnTo>
                <a:lnTo>
                  <a:pt x="0" y="0"/>
                </a:lnTo>
                <a:lnTo>
                  <a:pt x="0" y="1"/>
                </a:lnTo>
                <a:lnTo>
                  <a:pt x="0" y="1"/>
                </a:lnTo>
                <a:lnTo>
                  <a:pt x="0" y="3"/>
                </a:lnTo>
                <a:lnTo>
                  <a:pt x="0" y="3"/>
                </a:lnTo>
                <a:lnTo>
                  <a:pt x="0" y="3"/>
                </a:lnTo>
                <a:lnTo>
                  <a:pt x="1" y="3"/>
                </a:lnTo>
                <a:lnTo>
                  <a:pt x="3" y="3"/>
                </a:lnTo>
                <a:lnTo>
                  <a:pt x="4" y="3"/>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57" name="Freeform 81"/>
          <p:cNvSpPr>
            <a:spLocks/>
          </p:cNvSpPr>
          <p:nvPr/>
        </p:nvSpPr>
        <p:spPr bwMode="auto">
          <a:xfrm>
            <a:off x="5956300" y="3017838"/>
            <a:ext cx="7938" cy="6350"/>
          </a:xfrm>
          <a:custGeom>
            <a:avLst/>
            <a:gdLst/>
            <a:ahLst/>
            <a:cxnLst>
              <a:cxn ang="0">
                <a:pos x="4" y="1"/>
              </a:cxn>
              <a:cxn ang="0">
                <a:pos x="4" y="0"/>
              </a:cxn>
              <a:cxn ang="0">
                <a:pos x="4" y="0"/>
              </a:cxn>
              <a:cxn ang="0">
                <a:pos x="4" y="0"/>
              </a:cxn>
              <a:cxn ang="0">
                <a:pos x="3" y="0"/>
              </a:cxn>
              <a:cxn ang="0">
                <a:pos x="1" y="0"/>
              </a:cxn>
              <a:cxn ang="0">
                <a:pos x="0" y="0"/>
              </a:cxn>
              <a:cxn ang="0">
                <a:pos x="0" y="0"/>
              </a:cxn>
              <a:cxn ang="0">
                <a:pos x="0" y="1"/>
              </a:cxn>
              <a:cxn ang="0">
                <a:pos x="0" y="2"/>
              </a:cxn>
              <a:cxn ang="0">
                <a:pos x="0" y="3"/>
              </a:cxn>
              <a:cxn ang="0">
                <a:pos x="1" y="3"/>
              </a:cxn>
              <a:cxn ang="0">
                <a:pos x="3" y="3"/>
              </a:cxn>
              <a:cxn ang="0">
                <a:pos x="4" y="3"/>
              </a:cxn>
              <a:cxn ang="0">
                <a:pos x="4" y="3"/>
              </a:cxn>
              <a:cxn ang="0">
                <a:pos x="4" y="2"/>
              </a:cxn>
              <a:cxn ang="0">
                <a:pos x="4" y="1"/>
              </a:cxn>
              <a:cxn ang="0">
                <a:pos x="4" y="1"/>
              </a:cxn>
            </a:cxnLst>
            <a:rect l="0" t="0" r="r" b="b"/>
            <a:pathLst>
              <a:path w="5" h="4">
                <a:moveTo>
                  <a:pt x="4" y="1"/>
                </a:moveTo>
                <a:lnTo>
                  <a:pt x="4" y="0"/>
                </a:lnTo>
                <a:lnTo>
                  <a:pt x="4" y="0"/>
                </a:lnTo>
                <a:lnTo>
                  <a:pt x="4" y="0"/>
                </a:lnTo>
                <a:lnTo>
                  <a:pt x="3" y="0"/>
                </a:lnTo>
                <a:lnTo>
                  <a:pt x="1" y="0"/>
                </a:lnTo>
                <a:lnTo>
                  <a:pt x="0" y="0"/>
                </a:lnTo>
                <a:lnTo>
                  <a:pt x="0" y="0"/>
                </a:lnTo>
                <a:lnTo>
                  <a:pt x="0" y="1"/>
                </a:lnTo>
                <a:lnTo>
                  <a:pt x="0" y="2"/>
                </a:lnTo>
                <a:lnTo>
                  <a:pt x="0" y="3"/>
                </a:lnTo>
                <a:lnTo>
                  <a:pt x="1" y="3"/>
                </a:lnTo>
                <a:lnTo>
                  <a:pt x="3" y="3"/>
                </a:lnTo>
                <a:lnTo>
                  <a:pt x="4" y="3"/>
                </a:lnTo>
                <a:lnTo>
                  <a:pt x="4" y="3"/>
                </a:lnTo>
                <a:lnTo>
                  <a:pt x="4" y="2"/>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58" name="Freeform 82"/>
          <p:cNvSpPr>
            <a:spLocks/>
          </p:cNvSpPr>
          <p:nvPr/>
        </p:nvSpPr>
        <p:spPr bwMode="auto">
          <a:xfrm>
            <a:off x="5845175" y="3081338"/>
            <a:ext cx="7938" cy="7937"/>
          </a:xfrm>
          <a:custGeom>
            <a:avLst/>
            <a:gdLst/>
            <a:ahLst/>
            <a:cxnLst>
              <a:cxn ang="0">
                <a:pos x="4" y="2"/>
              </a:cxn>
              <a:cxn ang="0">
                <a:pos x="4" y="1"/>
              </a:cxn>
              <a:cxn ang="0">
                <a:pos x="4" y="0"/>
              </a:cxn>
              <a:cxn ang="0">
                <a:pos x="3" y="0"/>
              </a:cxn>
              <a:cxn ang="0">
                <a:pos x="2" y="0"/>
              </a:cxn>
              <a:cxn ang="0">
                <a:pos x="1" y="0"/>
              </a:cxn>
              <a:cxn ang="0">
                <a:pos x="0" y="0"/>
              </a:cxn>
              <a:cxn ang="0">
                <a:pos x="0" y="1"/>
              </a:cxn>
              <a:cxn ang="0">
                <a:pos x="0" y="2"/>
              </a:cxn>
              <a:cxn ang="0">
                <a:pos x="0" y="3"/>
              </a:cxn>
              <a:cxn ang="0">
                <a:pos x="0" y="4"/>
              </a:cxn>
              <a:cxn ang="0">
                <a:pos x="1" y="4"/>
              </a:cxn>
              <a:cxn ang="0">
                <a:pos x="2" y="4"/>
              </a:cxn>
              <a:cxn ang="0">
                <a:pos x="3" y="4"/>
              </a:cxn>
              <a:cxn ang="0">
                <a:pos x="4" y="4"/>
              </a:cxn>
              <a:cxn ang="0">
                <a:pos x="4" y="3"/>
              </a:cxn>
              <a:cxn ang="0">
                <a:pos x="4" y="2"/>
              </a:cxn>
              <a:cxn ang="0">
                <a:pos x="4" y="2"/>
              </a:cxn>
            </a:cxnLst>
            <a:rect l="0" t="0" r="r" b="b"/>
            <a:pathLst>
              <a:path w="5" h="5">
                <a:moveTo>
                  <a:pt x="4" y="2"/>
                </a:moveTo>
                <a:lnTo>
                  <a:pt x="4" y="1"/>
                </a:lnTo>
                <a:lnTo>
                  <a:pt x="4" y="0"/>
                </a:lnTo>
                <a:lnTo>
                  <a:pt x="3" y="0"/>
                </a:lnTo>
                <a:lnTo>
                  <a:pt x="2" y="0"/>
                </a:lnTo>
                <a:lnTo>
                  <a:pt x="1" y="0"/>
                </a:lnTo>
                <a:lnTo>
                  <a:pt x="0" y="0"/>
                </a:lnTo>
                <a:lnTo>
                  <a:pt x="0" y="1"/>
                </a:lnTo>
                <a:lnTo>
                  <a:pt x="0" y="2"/>
                </a:lnTo>
                <a:lnTo>
                  <a:pt x="0" y="3"/>
                </a:lnTo>
                <a:lnTo>
                  <a:pt x="0" y="4"/>
                </a:lnTo>
                <a:lnTo>
                  <a:pt x="1" y="4"/>
                </a:lnTo>
                <a:lnTo>
                  <a:pt x="2" y="4"/>
                </a:lnTo>
                <a:lnTo>
                  <a:pt x="3"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59" name="Freeform 83"/>
          <p:cNvSpPr>
            <a:spLocks/>
          </p:cNvSpPr>
          <p:nvPr/>
        </p:nvSpPr>
        <p:spPr bwMode="auto">
          <a:xfrm>
            <a:off x="5854700" y="3101975"/>
            <a:ext cx="7938" cy="7938"/>
          </a:xfrm>
          <a:custGeom>
            <a:avLst/>
            <a:gdLst/>
            <a:ahLst/>
            <a:cxnLst>
              <a:cxn ang="0">
                <a:pos x="4" y="2"/>
              </a:cxn>
              <a:cxn ang="0">
                <a:pos x="4" y="1"/>
              </a:cxn>
              <a:cxn ang="0">
                <a:pos x="4" y="0"/>
              </a:cxn>
              <a:cxn ang="0">
                <a:pos x="3" y="0"/>
              </a:cxn>
              <a:cxn ang="0">
                <a:pos x="2" y="0"/>
              </a:cxn>
              <a:cxn ang="0">
                <a:pos x="0" y="0"/>
              </a:cxn>
              <a:cxn ang="0">
                <a:pos x="0" y="0"/>
              </a:cxn>
              <a:cxn ang="0">
                <a:pos x="0" y="1"/>
              </a:cxn>
              <a:cxn ang="0">
                <a:pos x="0" y="2"/>
              </a:cxn>
              <a:cxn ang="0">
                <a:pos x="0" y="3"/>
              </a:cxn>
              <a:cxn ang="0">
                <a:pos x="0" y="4"/>
              </a:cxn>
              <a:cxn ang="0">
                <a:pos x="0" y="4"/>
              </a:cxn>
              <a:cxn ang="0">
                <a:pos x="2" y="4"/>
              </a:cxn>
              <a:cxn ang="0">
                <a:pos x="3" y="4"/>
              </a:cxn>
              <a:cxn ang="0">
                <a:pos x="4" y="4"/>
              </a:cxn>
              <a:cxn ang="0">
                <a:pos x="4" y="3"/>
              </a:cxn>
              <a:cxn ang="0">
                <a:pos x="4" y="2"/>
              </a:cxn>
              <a:cxn ang="0">
                <a:pos x="4" y="2"/>
              </a:cxn>
            </a:cxnLst>
            <a:rect l="0" t="0" r="r" b="b"/>
            <a:pathLst>
              <a:path w="5" h="5">
                <a:moveTo>
                  <a:pt x="4" y="2"/>
                </a:moveTo>
                <a:lnTo>
                  <a:pt x="4" y="1"/>
                </a:lnTo>
                <a:lnTo>
                  <a:pt x="4" y="0"/>
                </a:lnTo>
                <a:lnTo>
                  <a:pt x="3" y="0"/>
                </a:lnTo>
                <a:lnTo>
                  <a:pt x="2" y="0"/>
                </a:lnTo>
                <a:lnTo>
                  <a:pt x="0" y="0"/>
                </a:lnTo>
                <a:lnTo>
                  <a:pt x="0" y="0"/>
                </a:lnTo>
                <a:lnTo>
                  <a:pt x="0" y="1"/>
                </a:lnTo>
                <a:lnTo>
                  <a:pt x="0" y="2"/>
                </a:lnTo>
                <a:lnTo>
                  <a:pt x="0" y="3"/>
                </a:lnTo>
                <a:lnTo>
                  <a:pt x="0" y="4"/>
                </a:lnTo>
                <a:lnTo>
                  <a:pt x="0" y="4"/>
                </a:lnTo>
                <a:lnTo>
                  <a:pt x="2" y="4"/>
                </a:lnTo>
                <a:lnTo>
                  <a:pt x="3"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60" name="Freeform 84"/>
          <p:cNvSpPr>
            <a:spLocks/>
          </p:cNvSpPr>
          <p:nvPr/>
        </p:nvSpPr>
        <p:spPr bwMode="auto">
          <a:xfrm>
            <a:off x="5864225" y="3119438"/>
            <a:ext cx="6350" cy="7937"/>
          </a:xfrm>
          <a:custGeom>
            <a:avLst/>
            <a:gdLst/>
            <a:ahLst/>
            <a:cxnLst>
              <a:cxn ang="0">
                <a:pos x="3" y="2"/>
              </a:cxn>
              <a:cxn ang="0">
                <a:pos x="3" y="1"/>
              </a:cxn>
              <a:cxn ang="0">
                <a:pos x="3" y="0"/>
              </a:cxn>
              <a:cxn ang="0">
                <a:pos x="2" y="0"/>
              </a:cxn>
              <a:cxn ang="0">
                <a:pos x="1" y="0"/>
              </a:cxn>
              <a:cxn ang="0">
                <a:pos x="0" y="0"/>
              </a:cxn>
              <a:cxn ang="0">
                <a:pos x="0" y="0"/>
              </a:cxn>
              <a:cxn ang="0">
                <a:pos x="0" y="1"/>
              </a:cxn>
              <a:cxn ang="0">
                <a:pos x="0" y="2"/>
              </a:cxn>
              <a:cxn ang="0">
                <a:pos x="0" y="3"/>
              </a:cxn>
              <a:cxn ang="0">
                <a:pos x="0" y="4"/>
              </a:cxn>
              <a:cxn ang="0">
                <a:pos x="0" y="4"/>
              </a:cxn>
              <a:cxn ang="0">
                <a:pos x="1" y="4"/>
              </a:cxn>
              <a:cxn ang="0">
                <a:pos x="2" y="4"/>
              </a:cxn>
              <a:cxn ang="0">
                <a:pos x="3" y="4"/>
              </a:cxn>
              <a:cxn ang="0">
                <a:pos x="3" y="3"/>
              </a:cxn>
              <a:cxn ang="0">
                <a:pos x="3" y="2"/>
              </a:cxn>
              <a:cxn ang="0">
                <a:pos x="3" y="2"/>
              </a:cxn>
            </a:cxnLst>
            <a:rect l="0" t="0" r="r" b="b"/>
            <a:pathLst>
              <a:path w="4" h="5">
                <a:moveTo>
                  <a:pt x="3" y="2"/>
                </a:moveTo>
                <a:lnTo>
                  <a:pt x="3" y="1"/>
                </a:lnTo>
                <a:lnTo>
                  <a:pt x="3" y="0"/>
                </a:lnTo>
                <a:lnTo>
                  <a:pt x="2" y="0"/>
                </a:lnTo>
                <a:lnTo>
                  <a:pt x="1" y="0"/>
                </a:lnTo>
                <a:lnTo>
                  <a:pt x="0" y="0"/>
                </a:lnTo>
                <a:lnTo>
                  <a:pt x="0" y="0"/>
                </a:lnTo>
                <a:lnTo>
                  <a:pt x="0" y="1"/>
                </a:lnTo>
                <a:lnTo>
                  <a:pt x="0" y="2"/>
                </a:lnTo>
                <a:lnTo>
                  <a:pt x="0" y="3"/>
                </a:lnTo>
                <a:lnTo>
                  <a:pt x="0" y="4"/>
                </a:lnTo>
                <a:lnTo>
                  <a:pt x="0" y="4"/>
                </a:lnTo>
                <a:lnTo>
                  <a:pt x="1" y="4"/>
                </a:lnTo>
                <a:lnTo>
                  <a:pt x="2"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61" name="Freeform 85"/>
          <p:cNvSpPr>
            <a:spLocks/>
          </p:cNvSpPr>
          <p:nvPr/>
        </p:nvSpPr>
        <p:spPr bwMode="auto">
          <a:xfrm>
            <a:off x="5867400" y="3144838"/>
            <a:ext cx="7938" cy="7937"/>
          </a:xfrm>
          <a:custGeom>
            <a:avLst/>
            <a:gdLst/>
            <a:ahLst/>
            <a:cxnLst>
              <a:cxn ang="0">
                <a:pos x="4" y="2"/>
              </a:cxn>
              <a:cxn ang="0">
                <a:pos x="4" y="1"/>
              </a:cxn>
              <a:cxn ang="0">
                <a:pos x="4" y="0"/>
              </a:cxn>
              <a:cxn ang="0">
                <a:pos x="3" y="0"/>
              </a:cxn>
              <a:cxn ang="0">
                <a:pos x="2" y="0"/>
              </a:cxn>
              <a:cxn ang="0">
                <a:pos x="1" y="0"/>
              </a:cxn>
              <a:cxn ang="0">
                <a:pos x="0" y="0"/>
              </a:cxn>
              <a:cxn ang="0">
                <a:pos x="0" y="1"/>
              </a:cxn>
              <a:cxn ang="0">
                <a:pos x="0" y="2"/>
              </a:cxn>
              <a:cxn ang="0">
                <a:pos x="0" y="3"/>
              </a:cxn>
              <a:cxn ang="0">
                <a:pos x="0" y="4"/>
              </a:cxn>
              <a:cxn ang="0">
                <a:pos x="1" y="4"/>
              </a:cxn>
              <a:cxn ang="0">
                <a:pos x="2" y="4"/>
              </a:cxn>
              <a:cxn ang="0">
                <a:pos x="3" y="4"/>
              </a:cxn>
              <a:cxn ang="0">
                <a:pos x="4" y="4"/>
              </a:cxn>
              <a:cxn ang="0">
                <a:pos x="4" y="3"/>
              </a:cxn>
              <a:cxn ang="0">
                <a:pos x="4" y="2"/>
              </a:cxn>
              <a:cxn ang="0">
                <a:pos x="4" y="2"/>
              </a:cxn>
            </a:cxnLst>
            <a:rect l="0" t="0" r="r" b="b"/>
            <a:pathLst>
              <a:path w="5" h="5">
                <a:moveTo>
                  <a:pt x="4" y="2"/>
                </a:moveTo>
                <a:lnTo>
                  <a:pt x="4" y="1"/>
                </a:lnTo>
                <a:lnTo>
                  <a:pt x="4" y="0"/>
                </a:lnTo>
                <a:lnTo>
                  <a:pt x="3" y="0"/>
                </a:lnTo>
                <a:lnTo>
                  <a:pt x="2" y="0"/>
                </a:lnTo>
                <a:lnTo>
                  <a:pt x="1" y="0"/>
                </a:lnTo>
                <a:lnTo>
                  <a:pt x="0" y="0"/>
                </a:lnTo>
                <a:lnTo>
                  <a:pt x="0" y="1"/>
                </a:lnTo>
                <a:lnTo>
                  <a:pt x="0" y="2"/>
                </a:lnTo>
                <a:lnTo>
                  <a:pt x="0" y="3"/>
                </a:lnTo>
                <a:lnTo>
                  <a:pt x="0" y="4"/>
                </a:lnTo>
                <a:lnTo>
                  <a:pt x="1" y="4"/>
                </a:lnTo>
                <a:lnTo>
                  <a:pt x="2" y="4"/>
                </a:lnTo>
                <a:lnTo>
                  <a:pt x="3"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62" name="Freeform 86"/>
          <p:cNvSpPr>
            <a:spLocks/>
          </p:cNvSpPr>
          <p:nvPr/>
        </p:nvSpPr>
        <p:spPr bwMode="auto">
          <a:xfrm>
            <a:off x="5888038" y="3151188"/>
            <a:ext cx="6350" cy="9525"/>
          </a:xfrm>
          <a:custGeom>
            <a:avLst/>
            <a:gdLst/>
            <a:ahLst/>
            <a:cxnLst>
              <a:cxn ang="0">
                <a:pos x="4" y="3"/>
              </a:cxn>
              <a:cxn ang="0">
                <a:pos x="4" y="1"/>
              </a:cxn>
              <a:cxn ang="0">
                <a:pos x="4" y="0"/>
              </a:cxn>
              <a:cxn ang="0">
                <a:pos x="3" y="0"/>
              </a:cxn>
              <a:cxn ang="0">
                <a:pos x="1" y="0"/>
              </a:cxn>
              <a:cxn ang="0">
                <a:pos x="1" y="0"/>
              </a:cxn>
              <a:cxn ang="0">
                <a:pos x="0" y="0"/>
              </a:cxn>
              <a:cxn ang="0">
                <a:pos x="0" y="1"/>
              </a:cxn>
              <a:cxn ang="0">
                <a:pos x="0" y="3"/>
              </a:cxn>
              <a:cxn ang="0">
                <a:pos x="0" y="4"/>
              </a:cxn>
              <a:cxn ang="0">
                <a:pos x="0" y="5"/>
              </a:cxn>
              <a:cxn ang="0">
                <a:pos x="1" y="5"/>
              </a:cxn>
              <a:cxn ang="0">
                <a:pos x="1" y="5"/>
              </a:cxn>
              <a:cxn ang="0">
                <a:pos x="3" y="5"/>
              </a:cxn>
              <a:cxn ang="0">
                <a:pos x="4" y="5"/>
              </a:cxn>
              <a:cxn ang="0">
                <a:pos x="4" y="4"/>
              </a:cxn>
              <a:cxn ang="0">
                <a:pos x="4" y="3"/>
              </a:cxn>
              <a:cxn ang="0">
                <a:pos x="4" y="3"/>
              </a:cxn>
            </a:cxnLst>
            <a:rect l="0" t="0" r="r" b="b"/>
            <a:pathLst>
              <a:path w="5" h="6">
                <a:moveTo>
                  <a:pt x="4" y="3"/>
                </a:moveTo>
                <a:lnTo>
                  <a:pt x="4" y="1"/>
                </a:lnTo>
                <a:lnTo>
                  <a:pt x="4" y="0"/>
                </a:lnTo>
                <a:lnTo>
                  <a:pt x="3" y="0"/>
                </a:lnTo>
                <a:lnTo>
                  <a:pt x="1" y="0"/>
                </a:lnTo>
                <a:lnTo>
                  <a:pt x="1" y="0"/>
                </a:lnTo>
                <a:lnTo>
                  <a:pt x="0" y="0"/>
                </a:lnTo>
                <a:lnTo>
                  <a:pt x="0" y="1"/>
                </a:lnTo>
                <a:lnTo>
                  <a:pt x="0" y="3"/>
                </a:lnTo>
                <a:lnTo>
                  <a:pt x="0" y="4"/>
                </a:lnTo>
                <a:lnTo>
                  <a:pt x="0" y="5"/>
                </a:lnTo>
                <a:lnTo>
                  <a:pt x="1" y="5"/>
                </a:lnTo>
                <a:lnTo>
                  <a:pt x="1" y="5"/>
                </a:lnTo>
                <a:lnTo>
                  <a:pt x="3" y="5"/>
                </a:lnTo>
                <a:lnTo>
                  <a:pt x="4" y="5"/>
                </a:lnTo>
                <a:lnTo>
                  <a:pt x="4" y="4"/>
                </a:lnTo>
                <a:lnTo>
                  <a:pt x="4" y="3"/>
                </a:lnTo>
                <a:lnTo>
                  <a:pt x="4" y="3"/>
                </a:lnTo>
              </a:path>
            </a:pathLst>
          </a:custGeom>
          <a:solidFill>
            <a:srgbClr val="000000"/>
          </a:solidFill>
          <a:ln w="9525">
            <a:noFill/>
            <a:round/>
            <a:headEnd type="none" w="med" len="med"/>
            <a:tailEnd type="none" w="med" len="med"/>
          </a:ln>
          <a:effectLst/>
        </p:spPr>
        <p:txBody>
          <a:bodyPr/>
          <a:lstStyle/>
          <a:p>
            <a:endParaRPr lang="en-IN"/>
          </a:p>
        </p:txBody>
      </p:sp>
      <p:sp>
        <p:nvSpPr>
          <p:cNvPr id="50263" name="Freeform 87"/>
          <p:cNvSpPr>
            <a:spLocks/>
          </p:cNvSpPr>
          <p:nvPr/>
        </p:nvSpPr>
        <p:spPr bwMode="auto">
          <a:xfrm>
            <a:off x="5903913" y="3122613"/>
            <a:ext cx="7937" cy="9525"/>
          </a:xfrm>
          <a:custGeom>
            <a:avLst/>
            <a:gdLst/>
            <a:ahLst/>
            <a:cxnLst>
              <a:cxn ang="0">
                <a:pos x="4" y="2"/>
              </a:cxn>
              <a:cxn ang="0">
                <a:pos x="4" y="1"/>
              </a:cxn>
              <a:cxn ang="0">
                <a:pos x="4" y="0"/>
              </a:cxn>
              <a:cxn ang="0">
                <a:pos x="3" y="0"/>
              </a:cxn>
              <a:cxn ang="0">
                <a:pos x="2" y="0"/>
              </a:cxn>
              <a:cxn ang="0">
                <a:pos x="1" y="0"/>
              </a:cxn>
              <a:cxn ang="0">
                <a:pos x="0" y="0"/>
              </a:cxn>
              <a:cxn ang="0">
                <a:pos x="0" y="1"/>
              </a:cxn>
              <a:cxn ang="0">
                <a:pos x="0" y="2"/>
              </a:cxn>
              <a:cxn ang="0">
                <a:pos x="0" y="4"/>
              </a:cxn>
              <a:cxn ang="0">
                <a:pos x="0" y="5"/>
              </a:cxn>
              <a:cxn ang="0">
                <a:pos x="1" y="5"/>
              </a:cxn>
              <a:cxn ang="0">
                <a:pos x="2" y="5"/>
              </a:cxn>
              <a:cxn ang="0">
                <a:pos x="3" y="5"/>
              </a:cxn>
              <a:cxn ang="0">
                <a:pos x="4" y="5"/>
              </a:cxn>
              <a:cxn ang="0">
                <a:pos x="4" y="4"/>
              </a:cxn>
              <a:cxn ang="0">
                <a:pos x="4" y="2"/>
              </a:cxn>
              <a:cxn ang="0">
                <a:pos x="4" y="2"/>
              </a:cxn>
            </a:cxnLst>
            <a:rect l="0" t="0" r="r" b="b"/>
            <a:pathLst>
              <a:path w="5" h="6">
                <a:moveTo>
                  <a:pt x="4" y="2"/>
                </a:moveTo>
                <a:lnTo>
                  <a:pt x="4" y="1"/>
                </a:lnTo>
                <a:lnTo>
                  <a:pt x="4" y="0"/>
                </a:lnTo>
                <a:lnTo>
                  <a:pt x="3" y="0"/>
                </a:lnTo>
                <a:lnTo>
                  <a:pt x="2" y="0"/>
                </a:lnTo>
                <a:lnTo>
                  <a:pt x="1" y="0"/>
                </a:lnTo>
                <a:lnTo>
                  <a:pt x="0" y="0"/>
                </a:lnTo>
                <a:lnTo>
                  <a:pt x="0" y="1"/>
                </a:lnTo>
                <a:lnTo>
                  <a:pt x="0" y="2"/>
                </a:lnTo>
                <a:lnTo>
                  <a:pt x="0" y="4"/>
                </a:lnTo>
                <a:lnTo>
                  <a:pt x="0" y="5"/>
                </a:lnTo>
                <a:lnTo>
                  <a:pt x="1" y="5"/>
                </a:lnTo>
                <a:lnTo>
                  <a:pt x="2" y="5"/>
                </a:lnTo>
                <a:lnTo>
                  <a:pt x="3" y="5"/>
                </a:lnTo>
                <a:lnTo>
                  <a:pt x="4" y="5"/>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64" name="Freeform 88"/>
          <p:cNvSpPr>
            <a:spLocks/>
          </p:cNvSpPr>
          <p:nvPr/>
        </p:nvSpPr>
        <p:spPr bwMode="auto">
          <a:xfrm>
            <a:off x="5922963" y="3073400"/>
            <a:ext cx="7937" cy="7938"/>
          </a:xfrm>
          <a:custGeom>
            <a:avLst/>
            <a:gdLst/>
            <a:ahLst/>
            <a:cxnLst>
              <a:cxn ang="0">
                <a:pos x="4" y="1"/>
              </a:cxn>
              <a:cxn ang="0">
                <a:pos x="4" y="1"/>
              </a:cxn>
              <a:cxn ang="0">
                <a:pos x="4" y="0"/>
              </a:cxn>
              <a:cxn ang="0">
                <a:pos x="3" y="0"/>
              </a:cxn>
              <a:cxn ang="0">
                <a:pos x="1" y="0"/>
              </a:cxn>
              <a:cxn ang="0">
                <a:pos x="1" y="0"/>
              </a:cxn>
              <a:cxn ang="0">
                <a:pos x="0" y="0"/>
              </a:cxn>
              <a:cxn ang="0">
                <a:pos x="0" y="1"/>
              </a:cxn>
              <a:cxn ang="0">
                <a:pos x="0" y="1"/>
              </a:cxn>
              <a:cxn ang="0">
                <a:pos x="0" y="3"/>
              </a:cxn>
              <a:cxn ang="0">
                <a:pos x="0" y="4"/>
              </a:cxn>
              <a:cxn ang="0">
                <a:pos x="1" y="4"/>
              </a:cxn>
              <a:cxn ang="0">
                <a:pos x="1" y="4"/>
              </a:cxn>
              <a:cxn ang="0">
                <a:pos x="3" y="4"/>
              </a:cxn>
              <a:cxn ang="0">
                <a:pos x="4" y="4"/>
              </a:cxn>
              <a:cxn ang="0">
                <a:pos x="4" y="3"/>
              </a:cxn>
              <a:cxn ang="0">
                <a:pos x="4" y="1"/>
              </a:cxn>
              <a:cxn ang="0">
                <a:pos x="4" y="1"/>
              </a:cxn>
            </a:cxnLst>
            <a:rect l="0" t="0" r="r" b="b"/>
            <a:pathLst>
              <a:path w="5" h="5">
                <a:moveTo>
                  <a:pt x="4" y="1"/>
                </a:moveTo>
                <a:lnTo>
                  <a:pt x="4" y="1"/>
                </a:lnTo>
                <a:lnTo>
                  <a:pt x="4" y="0"/>
                </a:lnTo>
                <a:lnTo>
                  <a:pt x="3" y="0"/>
                </a:lnTo>
                <a:lnTo>
                  <a:pt x="1" y="0"/>
                </a:lnTo>
                <a:lnTo>
                  <a:pt x="1" y="0"/>
                </a:lnTo>
                <a:lnTo>
                  <a:pt x="0" y="0"/>
                </a:lnTo>
                <a:lnTo>
                  <a:pt x="0" y="1"/>
                </a:lnTo>
                <a:lnTo>
                  <a:pt x="0" y="1"/>
                </a:lnTo>
                <a:lnTo>
                  <a:pt x="0" y="3"/>
                </a:lnTo>
                <a:lnTo>
                  <a:pt x="0" y="4"/>
                </a:lnTo>
                <a:lnTo>
                  <a:pt x="1" y="4"/>
                </a:lnTo>
                <a:lnTo>
                  <a:pt x="1" y="4"/>
                </a:lnTo>
                <a:lnTo>
                  <a:pt x="3" y="4"/>
                </a:lnTo>
                <a:lnTo>
                  <a:pt x="4" y="4"/>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65" name="Freeform 89"/>
          <p:cNvSpPr>
            <a:spLocks/>
          </p:cNvSpPr>
          <p:nvPr/>
        </p:nvSpPr>
        <p:spPr bwMode="auto">
          <a:xfrm>
            <a:off x="5903913" y="3054350"/>
            <a:ext cx="7937" cy="7938"/>
          </a:xfrm>
          <a:custGeom>
            <a:avLst/>
            <a:gdLst/>
            <a:ahLst/>
            <a:cxnLst>
              <a:cxn ang="0">
                <a:pos x="4" y="2"/>
              </a:cxn>
              <a:cxn ang="0">
                <a:pos x="4" y="0"/>
              </a:cxn>
              <a:cxn ang="0">
                <a:pos x="4" y="0"/>
              </a:cxn>
              <a:cxn ang="0">
                <a:pos x="3" y="0"/>
              </a:cxn>
              <a:cxn ang="0">
                <a:pos x="2" y="0"/>
              </a:cxn>
              <a:cxn ang="0">
                <a:pos x="1" y="0"/>
              </a:cxn>
              <a:cxn ang="0">
                <a:pos x="0" y="0"/>
              </a:cxn>
              <a:cxn ang="0">
                <a:pos x="0" y="0"/>
              </a:cxn>
              <a:cxn ang="0">
                <a:pos x="0" y="2"/>
              </a:cxn>
              <a:cxn ang="0">
                <a:pos x="0" y="4"/>
              </a:cxn>
              <a:cxn ang="0">
                <a:pos x="0" y="4"/>
              </a:cxn>
              <a:cxn ang="0">
                <a:pos x="1" y="4"/>
              </a:cxn>
              <a:cxn ang="0">
                <a:pos x="2" y="4"/>
              </a:cxn>
              <a:cxn ang="0">
                <a:pos x="3" y="4"/>
              </a:cxn>
              <a:cxn ang="0">
                <a:pos x="4" y="4"/>
              </a:cxn>
              <a:cxn ang="0">
                <a:pos x="4" y="4"/>
              </a:cxn>
              <a:cxn ang="0">
                <a:pos x="4" y="2"/>
              </a:cxn>
              <a:cxn ang="0">
                <a:pos x="4" y="2"/>
              </a:cxn>
            </a:cxnLst>
            <a:rect l="0" t="0" r="r" b="b"/>
            <a:pathLst>
              <a:path w="5" h="5">
                <a:moveTo>
                  <a:pt x="4" y="2"/>
                </a:moveTo>
                <a:lnTo>
                  <a:pt x="4" y="0"/>
                </a:lnTo>
                <a:lnTo>
                  <a:pt x="4" y="0"/>
                </a:lnTo>
                <a:lnTo>
                  <a:pt x="3" y="0"/>
                </a:lnTo>
                <a:lnTo>
                  <a:pt x="2" y="0"/>
                </a:lnTo>
                <a:lnTo>
                  <a:pt x="1" y="0"/>
                </a:lnTo>
                <a:lnTo>
                  <a:pt x="0" y="0"/>
                </a:lnTo>
                <a:lnTo>
                  <a:pt x="0" y="0"/>
                </a:lnTo>
                <a:lnTo>
                  <a:pt x="0" y="2"/>
                </a:lnTo>
                <a:lnTo>
                  <a:pt x="0" y="4"/>
                </a:lnTo>
                <a:lnTo>
                  <a:pt x="0" y="4"/>
                </a:lnTo>
                <a:lnTo>
                  <a:pt x="1" y="4"/>
                </a:lnTo>
                <a:lnTo>
                  <a:pt x="2" y="4"/>
                </a:lnTo>
                <a:lnTo>
                  <a:pt x="3" y="4"/>
                </a:lnTo>
                <a:lnTo>
                  <a:pt x="4"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66" name="Freeform 90"/>
          <p:cNvSpPr>
            <a:spLocks/>
          </p:cNvSpPr>
          <p:nvPr/>
        </p:nvSpPr>
        <p:spPr bwMode="auto">
          <a:xfrm>
            <a:off x="5851525" y="3070225"/>
            <a:ext cx="7938" cy="6350"/>
          </a:xfrm>
          <a:custGeom>
            <a:avLst/>
            <a:gdLst/>
            <a:ahLst/>
            <a:cxnLst>
              <a:cxn ang="0">
                <a:pos x="4" y="2"/>
              </a:cxn>
              <a:cxn ang="0">
                <a:pos x="4" y="0"/>
              </a:cxn>
              <a:cxn ang="0">
                <a:pos x="4" y="0"/>
              </a:cxn>
              <a:cxn ang="0">
                <a:pos x="2" y="0"/>
              </a:cxn>
              <a:cxn ang="0">
                <a:pos x="2" y="0"/>
              </a:cxn>
              <a:cxn ang="0">
                <a:pos x="0" y="0"/>
              </a:cxn>
              <a:cxn ang="0">
                <a:pos x="0" y="0"/>
              </a:cxn>
              <a:cxn ang="0">
                <a:pos x="0" y="0"/>
              </a:cxn>
              <a:cxn ang="0">
                <a:pos x="0" y="2"/>
              </a:cxn>
              <a:cxn ang="0">
                <a:pos x="0" y="3"/>
              </a:cxn>
              <a:cxn ang="0">
                <a:pos x="0" y="3"/>
              </a:cxn>
              <a:cxn ang="0">
                <a:pos x="0" y="3"/>
              </a:cxn>
              <a:cxn ang="0">
                <a:pos x="2" y="3"/>
              </a:cxn>
              <a:cxn ang="0">
                <a:pos x="2" y="3"/>
              </a:cxn>
              <a:cxn ang="0">
                <a:pos x="4" y="3"/>
              </a:cxn>
              <a:cxn ang="0">
                <a:pos x="4" y="3"/>
              </a:cxn>
              <a:cxn ang="0">
                <a:pos x="4" y="2"/>
              </a:cxn>
              <a:cxn ang="0">
                <a:pos x="4" y="2"/>
              </a:cxn>
            </a:cxnLst>
            <a:rect l="0" t="0" r="r" b="b"/>
            <a:pathLst>
              <a:path w="5" h="4">
                <a:moveTo>
                  <a:pt x="4" y="2"/>
                </a:moveTo>
                <a:lnTo>
                  <a:pt x="4" y="0"/>
                </a:lnTo>
                <a:lnTo>
                  <a:pt x="4" y="0"/>
                </a:lnTo>
                <a:lnTo>
                  <a:pt x="2" y="0"/>
                </a:lnTo>
                <a:lnTo>
                  <a:pt x="2" y="0"/>
                </a:lnTo>
                <a:lnTo>
                  <a:pt x="0" y="0"/>
                </a:lnTo>
                <a:lnTo>
                  <a:pt x="0" y="0"/>
                </a:lnTo>
                <a:lnTo>
                  <a:pt x="0" y="0"/>
                </a:lnTo>
                <a:lnTo>
                  <a:pt x="0" y="2"/>
                </a:lnTo>
                <a:lnTo>
                  <a:pt x="0" y="3"/>
                </a:lnTo>
                <a:lnTo>
                  <a:pt x="0" y="3"/>
                </a:lnTo>
                <a:lnTo>
                  <a:pt x="0" y="3"/>
                </a:lnTo>
                <a:lnTo>
                  <a:pt x="2" y="3"/>
                </a:lnTo>
                <a:lnTo>
                  <a:pt x="2" y="3"/>
                </a:lnTo>
                <a:lnTo>
                  <a:pt x="4" y="3"/>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67" name="Freeform 91"/>
          <p:cNvSpPr>
            <a:spLocks/>
          </p:cNvSpPr>
          <p:nvPr/>
        </p:nvSpPr>
        <p:spPr bwMode="auto">
          <a:xfrm>
            <a:off x="5924550" y="3133725"/>
            <a:ext cx="7938" cy="7938"/>
          </a:xfrm>
          <a:custGeom>
            <a:avLst/>
            <a:gdLst/>
            <a:ahLst/>
            <a:cxnLst>
              <a:cxn ang="0">
                <a:pos x="4" y="3"/>
              </a:cxn>
              <a:cxn ang="0">
                <a:pos x="4" y="2"/>
              </a:cxn>
              <a:cxn ang="0">
                <a:pos x="4" y="0"/>
              </a:cxn>
              <a:cxn ang="0">
                <a:pos x="3" y="0"/>
              </a:cxn>
              <a:cxn ang="0">
                <a:pos x="3" y="0"/>
              </a:cxn>
              <a:cxn ang="0">
                <a:pos x="2" y="0"/>
              </a:cxn>
              <a:cxn ang="0">
                <a:pos x="0" y="0"/>
              </a:cxn>
              <a:cxn ang="0">
                <a:pos x="0" y="2"/>
              </a:cxn>
              <a:cxn ang="0">
                <a:pos x="0" y="3"/>
              </a:cxn>
              <a:cxn ang="0">
                <a:pos x="0" y="3"/>
              </a:cxn>
              <a:cxn ang="0">
                <a:pos x="0" y="4"/>
              </a:cxn>
              <a:cxn ang="0">
                <a:pos x="2" y="4"/>
              </a:cxn>
              <a:cxn ang="0">
                <a:pos x="3" y="4"/>
              </a:cxn>
              <a:cxn ang="0">
                <a:pos x="3" y="4"/>
              </a:cxn>
              <a:cxn ang="0">
                <a:pos x="4" y="4"/>
              </a:cxn>
              <a:cxn ang="0">
                <a:pos x="4" y="3"/>
              </a:cxn>
              <a:cxn ang="0">
                <a:pos x="4" y="3"/>
              </a:cxn>
              <a:cxn ang="0">
                <a:pos x="4" y="3"/>
              </a:cxn>
            </a:cxnLst>
            <a:rect l="0" t="0" r="r" b="b"/>
            <a:pathLst>
              <a:path w="5" h="5">
                <a:moveTo>
                  <a:pt x="4" y="3"/>
                </a:moveTo>
                <a:lnTo>
                  <a:pt x="4" y="2"/>
                </a:lnTo>
                <a:lnTo>
                  <a:pt x="4" y="0"/>
                </a:lnTo>
                <a:lnTo>
                  <a:pt x="3" y="0"/>
                </a:lnTo>
                <a:lnTo>
                  <a:pt x="3" y="0"/>
                </a:lnTo>
                <a:lnTo>
                  <a:pt x="2" y="0"/>
                </a:lnTo>
                <a:lnTo>
                  <a:pt x="0" y="0"/>
                </a:lnTo>
                <a:lnTo>
                  <a:pt x="0" y="2"/>
                </a:lnTo>
                <a:lnTo>
                  <a:pt x="0" y="3"/>
                </a:lnTo>
                <a:lnTo>
                  <a:pt x="0" y="3"/>
                </a:lnTo>
                <a:lnTo>
                  <a:pt x="0" y="4"/>
                </a:lnTo>
                <a:lnTo>
                  <a:pt x="2" y="4"/>
                </a:lnTo>
                <a:lnTo>
                  <a:pt x="3" y="4"/>
                </a:lnTo>
                <a:lnTo>
                  <a:pt x="3" y="4"/>
                </a:lnTo>
                <a:lnTo>
                  <a:pt x="4" y="4"/>
                </a:lnTo>
                <a:lnTo>
                  <a:pt x="4" y="3"/>
                </a:lnTo>
                <a:lnTo>
                  <a:pt x="4" y="3"/>
                </a:lnTo>
                <a:lnTo>
                  <a:pt x="4" y="3"/>
                </a:lnTo>
              </a:path>
            </a:pathLst>
          </a:custGeom>
          <a:solidFill>
            <a:srgbClr val="000000"/>
          </a:solidFill>
          <a:ln w="9525">
            <a:noFill/>
            <a:round/>
            <a:headEnd type="none" w="med" len="med"/>
            <a:tailEnd type="none" w="med" len="med"/>
          </a:ln>
          <a:effectLst/>
        </p:spPr>
        <p:txBody>
          <a:bodyPr/>
          <a:lstStyle/>
          <a:p>
            <a:endParaRPr lang="en-IN"/>
          </a:p>
        </p:txBody>
      </p:sp>
      <p:sp>
        <p:nvSpPr>
          <p:cNvPr id="50268" name="Freeform 92"/>
          <p:cNvSpPr>
            <a:spLocks/>
          </p:cNvSpPr>
          <p:nvPr/>
        </p:nvSpPr>
        <p:spPr bwMode="auto">
          <a:xfrm>
            <a:off x="5969000" y="3055938"/>
            <a:ext cx="7938" cy="11112"/>
          </a:xfrm>
          <a:custGeom>
            <a:avLst/>
            <a:gdLst/>
            <a:ahLst/>
            <a:cxnLst>
              <a:cxn ang="0">
                <a:pos x="4" y="3"/>
              </a:cxn>
              <a:cxn ang="0">
                <a:pos x="4" y="1"/>
              </a:cxn>
              <a:cxn ang="0">
                <a:pos x="4" y="0"/>
              </a:cxn>
              <a:cxn ang="0">
                <a:pos x="3" y="0"/>
              </a:cxn>
              <a:cxn ang="0">
                <a:pos x="2" y="0"/>
              </a:cxn>
              <a:cxn ang="0">
                <a:pos x="1" y="0"/>
              </a:cxn>
              <a:cxn ang="0">
                <a:pos x="0" y="0"/>
              </a:cxn>
              <a:cxn ang="0">
                <a:pos x="0" y="1"/>
              </a:cxn>
              <a:cxn ang="0">
                <a:pos x="0" y="3"/>
              </a:cxn>
              <a:cxn ang="0">
                <a:pos x="0" y="4"/>
              </a:cxn>
              <a:cxn ang="0">
                <a:pos x="0" y="5"/>
              </a:cxn>
              <a:cxn ang="0">
                <a:pos x="1" y="5"/>
              </a:cxn>
              <a:cxn ang="0">
                <a:pos x="2" y="5"/>
              </a:cxn>
              <a:cxn ang="0">
                <a:pos x="3" y="5"/>
              </a:cxn>
              <a:cxn ang="0">
                <a:pos x="4" y="5"/>
              </a:cxn>
              <a:cxn ang="0">
                <a:pos x="4" y="4"/>
              </a:cxn>
              <a:cxn ang="0">
                <a:pos x="4" y="3"/>
              </a:cxn>
              <a:cxn ang="0">
                <a:pos x="4" y="3"/>
              </a:cxn>
            </a:cxnLst>
            <a:rect l="0" t="0" r="r" b="b"/>
            <a:pathLst>
              <a:path w="5" h="6">
                <a:moveTo>
                  <a:pt x="4" y="3"/>
                </a:moveTo>
                <a:lnTo>
                  <a:pt x="4" y="1"/>
                </a:lnTo>
                <a:lnTo>
                  <a:pt x="4" y="0"/>
                </a:lnTo>
                <a:lnTo>
                  <a:pt x="3" y="0"/>
                </a:lnTo>
                <a:lnTo>
                  <a:pt x="2" y="0"/>
                </a:lnTo>
                <a:lnTo>
                  <a:pt x="1" y="0"/>
                </a:lnTo>
                <a:lnTo>
                  <a:pt x="0" y="0"/>
                </a:lnTo>
                <a:lnTo>
                  <a:pt x="0" y="1"/>
                </a:lnTo>
                <a:lnTo>
                  <a:pt x="0" y="3"/>
                </a:lnTo>
                <a:lnTo>
                  <a:pt x="0" y="4"/>
                </a:lnTo>
                <a:lnTo>
                  <a:pt x="0" y="5"/>
                </a:lnTo>
                <a:lnTo>
                  <a:pt x="1" y="5"/>
                </a:lnTo>
                <a:lnTo>
                  <a:pt x="2" y="5"/>
                </a:lnTo>
                <a:lnTo>
                  <a:pt x="3" y="5"/>
                </a:lnTo>
                <a:lnTo>
                  <a:pt x="4" y="5"/>
                </a:lnTo>
                <a:lnTo>
                  <a:pt x="4" y="4"/>
                </a:lnTo>
                <a:lnTo>
                  <a:pt x="4" y="3"/>
                </a:lnTo>
                <a:lnTo>
                  <a:pt x="4" y="3"/>
                </a:lnTo>
              </a:path>
            </a:pathLst>
          </a:custGeom>
          <a:solidFill>
            <a:srgbClr val="000000"/>
          </a:solidFill>
          <a:ln w="9525">
            <a:noFill/>
            <a:round/>
            <a:headEnd type="none" w="med" len="med"/>
            <a:tailEnd type="none" w="med" len="med"/>
          </a:ln>
          <a:effectLst/>
        </p:spPr>
        <p:txBody>
          <a:bodyPr/>
          <a:lstStyle/>
          <a:p>
            <a:endParaRPr lang="en-IN"/>
          </a:p>
        </p:txBody>
      </p:sp>
      <p:sp>
        <p:nvSpPr>
          <p:cNvPr id="50269" name="Freeform 93"/>
          <p:cNvSpPr>
            <a:spLocks/>
          </p:cNvSpPr>
          <p:nvPr/>
        </p:nvSpPr>
        <p:spPr bwMode="auto">
          <a:xfrm>
            <a:off x="5997575" y="3084513"/>
            <a:ext cx="6350" cy="6350"/>
          </a:xfrm>
          <a:custGeom>
            <a:avLst/>
            <a:gdLst/>
            <a:ahLst/>
            <a:cxnLst>
              <a:cxn ang="0">
                <a:pos x="3" y="2"/>
              </a:cxn>
              <a:cxn ang="0">
                <a:pos x="3" y="1"/>
              </a:cxn>
              <a:cxn ang="0">
                <a:pos x="3" y="0"/>
              </a:cxn>
              <a:cxn ang="0">
                <a:pos x="3" y="0"/>
              </a:cxn>
              <a:cxn ang="0">
                <a:pos x="2" y="0"/>
              </a:cxn>
              <a:cxn ang="0">
                <a:pos x="1" y="0"/>
              </a:cxn>
              <a:cxn ang="0">
                <a:pos x="0" y="0"/>
              </a:cxn>
              <a:cxn ang="0">
                <a:pos x="0" y="1"/>
              </a:cxn>
              <a:cxn ang="0">
                <a:pos x="0" y="2"/>
              </a:cxn>
              <a:cxn ang="0">
                <a:pos x="0" y="2"/>
              </a:cxn>
              <a:cxn ang="0">
                <a:pos x="0" y="3"/>
              </a:cxn>
              <a:cxn ang="0">
                <a:pos x="1" y="3"/>
              </a:cxn>
              <a:cxn ang="0">
                <a:pos x="2" y="3"/>
              </a:cxn>
              <a:cxn ang="0">
                <a:pos x="3" y="3"/>
              </a:cxn>
              <a:cxn ang="0">
                <a:pos x="3" y="3"/>
              </a:cxn>
              <a:cxn ang="0">
                <a:pos x="3" y="2"/>
              </a:cxn>
              <a:cxn ang="0">
                <a:pos x="3" y="2"/>
              </a:cxn>
              <a:cxn ang="0">
                <a:pos x="3" y="2"/>
              </a:cxn>
            </a:cxnLst>
            <a:rect l="0" t="0" r="r" b="b"/>
            <a:pathLst>
              <a:path w="4" h="4">
                <a:moveTo>
                  <a:pt x="3" y="2"/>
                </a:moveTo>
                <a:lnTo>
                  <a:pt x="3" y="1"/>
                </a:lnTo>
                <a:lnTo>
                  <a:pt x="3" y="0"/>
                </a:lnTo>
                <a:lnTo>
                  <a:pt x="3" y="0"/>
                </a:lnTo>
                <a:lnTo>
                  <a:pt x="2" y="0"/>
                </a:lnTo>
                <a:lnTo>
                  <a:pt x="1" y="0"/>
                </a:lnTo>
                <a:lnTo>
                  <a:pt x="0" y="0"/>
                </a:lnTo>
                <a:lnTo>
                  <a:pt x="0" y="1"/>
                </a:lnTo>
                <a:lnTo>
                  <a:pt x="0" y="2"/>
                </a:lnTo>
                <a:lnTo>
                  <a:pt x="0" y="2"/>
                </a:lnTo>
                <a:lnTo>
                  <a:pt x="0" y="3"/>
                </a:lnTo>
                <a:lnTo>
                  <a:pt x="1" y="3"/>
                </a:lnTo>
                <a:lnTo>
                  <a:pt x="2" y="3"/>
                </a:lnTo>
                <a:lnTo>
                  <a:pt x="3" y="3"/>
                </a:lnTo>
                <a:lnTo>
                  <a:pt x="3" y="3"/>
                </a:lnTo>
                <a:lnTo>
                  <a:pt x="3" y="2"/>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70" name="Freeform 94"/>
          <p:cNvSpPr>
            <a:spLocks/>
          </p:cNvSpPr>
          <p:nvPr/>
        </p:nvSpPr>
        <p:spPr bwMode="auto">
          <a:xfrm>
            <a:off x="5915025" y="3182938"/>
            <a:ext cx="7938" cy="6350"/>
          </a:xfrm>
          <a:custGeom>
            <a:avLst/>
            <a:gdLst/>
            <a:ahLst/>
            <a:cxnLst>
              <a:cxn ang="0">
                <a:pos x="4" y="1"/>
              </a:cxn>
              <a:cxn ang="0">
                <a:pos x="4" y="0"/>
              </a:cxn>
              <a:cxn ang="0">
                <a:pos x="4" y="0"/>
              </a:cxn>
              <a:cxn ang="0">
                <a:pos x="3" y="0"/>
              </a:cxn>
              <a:cxn ang="0">
                <a:pos x="2" y="0"/>
              </a:cxn>
              <a:cxn ang="0">
                <a:pos x="1" y="0"/>
              </a:cxn>
              <a:cxn ang="0">
                <a:pos x="0" y="0"/>
              </a:cxn>
              <a:cxn ang="0">
                <a:pos x="0" y="0"/>
              </a:cxn>
              <a:cxn ang="0">
                <a:pos x="0" y="1"/>
              </a:cxn>
              <a:cxn ang="0">
                <a:pos x="0" y="2"/>
              </a:cxn>
              <a:cxn ang="0">
                <a:pos x="0" y="3"/>
              </a:cxn>
              <a:cxn ang="0">
                <a:pos x="1" y="3"/>
              </a:cxn>
              <a:cxn ang="0">
                <a:pos x="2" y="3"/>
              </a:cxn>
              <a:cxn ang="0">
                <a:pos x="3" y="3"/>
              </a:cxn>
              <a:cxn ang="0">
                <a:pos x="4" y="3"/>
              </a:cxn>
              <a:cxn ang="0">
                <a:pos x="4" y="2"/>
              </a:cxn>
              <a:cxn ang="0">
                <a:pos x="4" y="1"/>
              </a:cxn>
              <a:cxn ang="0">
                <a:pos x="4" y="1"/>
              </a:cxn>
            </a:cxnLst>
            <a:rect l="0" t="0" r="r" b="b"/>
            <a:pathLst>
              <a:path w="5" h="4">
                <a:moveTo>
                  <a:pt x="4" y="1"/>
                </a:moveTo>
                <a:lnTo>
                  <a:pt x="4" y="0"/>
                </a:lnTo>
                <a:lnTo>
                  <a:pt x="4" y="0"/>
                </a:lnTo>
                <a:lnTo>
                  <a:pt x="3" y="0"/>
                </a:lnTo>
                <a:lnTo>
                  <a:pt x="2" y="0"/>
                </a:lnTo>
                <a:lnTo>
                  <a:pt x="1" y="0"/>
                </a:lnTo>
                <a:lnTo>
                  <a:pt x="0" y="0"/>
                </a:lnTo>
                <a:lnTo>
                  <a:pt x="0" y="0"/>
                </a:lnTo>
                <a:lnTo>
                  <a:pt x="0" y="1"/>
                </a:lnTo>
                <a:lnTo>
                  <a:pt x="0" y="2"/>
                </a:lnTo>
                <a:lnTo>
                  <a:pt x="0" y="3"/>
                </a:lnTo>
                <a:lnTo>
                  <a:pt x="1" y="3"/>
                </a:lnTo>
                <a:lnTo>
                  <a:pt x="2" y="3"/>
                </a:lnTo>
                <a:lnTo>
                  <a:pt x="3" y="3"/>
                </a:lnTo>
                <a:lnTo>
                  <a:pt x="4" y="3"/>
                </a:lnTo>
                <a:lnTo>
                  <a:pt x="4" y="2"/>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71" name="Freeform 95"/>
          <p:cNvSpPr>
            <a:spLocks/>
          </p:cNvSpPr>
          <p:nvPr/>
        </p:nvSpPr>
        <p:spPr bwMode="auto">
          <a:xfrm>
            <a:off x="5967413" y="3151188"/>
            <a:ext cx="6350" cy="9525"/>
          </a:xfrm>
          <a:custGeom>
            <a:avLst/>
            <a:gdLst/>
            <a:ahLst/>
            <a:cxnLst>
              <a:cxn ang="0">
                <a:pos x="3" y="3"/>
              </a:cxn>
              <a:cxn ang="0">
                <a:pos x="3" y="1"/>
              </a:cxn>
              <a:cxn ang="0">
                <a:pos x="3" y="0"/>
              </a:cxn>
              <a:cxn ang="0">
                <a:pos x="2" y="0"/>
              </a:cxn>
              <a:cxn ang="0">
                <a:pos x="1" y="0"/>
              </a:cxn>
              <a:cxn ang="0">
                <a:pos x="1" y="0"/>
              </a:cxn>
              <a:cxn ang="0">
                <a:pos x="0" y="0"/>
              </a:cxn>
              <a:cxn ang="0">
                <a:pos x="0" y="1"/>
              </a:cxn>
              <a:cxn ang="0">
                <a:pos x="0" y="3"/>
              </a:cxn>
              <a:cxn ang="0">
                <a:pos x="0" y="4"/>
              </a:cxn>
              <a:cxn ang="0">
                <a:pos x="0" y="5"/>
              </a:cxn>
              <a:cxn ang="0">
                <a:pos x="1" y="5"/>
              </a:cxn>
              <a:cxn ang="0">
                <a:pos x="1" y="5"/>
              </a:cxn>
              <a:cxn ang="0">
                <a:pos x="2" y="5"/>
              </a:cxn>
              <a:cxn ang="0">
                <a:pos x="3" y="5"/>
              </a:cxn>
              <a:cxn ang="0">
                <a:pos x="3" y="4"/>
              </a:cxn>
              <a:cxn ang="0">
                <a:pos x="3" y="3"/>
              </a:cxn>
              <a:cxn ang="0">
                <a:pos x="3" y="3"/>
              </a:cxn>
            </a:cxnLst>
            <a:rect l="0" t="0" r="r" b="b"/>
            <a:pathLst>
              <a:path w="4" h="6">
                <a:moveTo>
                  <a:pt x="3" y="3"/>
                </a:moveTo>
                <a:lnTo>
                  <a:pt x="3" y="1"/>
                </a:lnTo>
                <a:lnTo>
                  <a:pt x="3" y="0"/>
                </a:lnTo>
                <a:lnTo>
                  <a:pt x="2" y="0"/>
                </a:lnTo>
                <a:lnTo>
                  <a:pt x="1" y="0"/>
                </a:lnTo>
                <a:lnTo>
                  <a:pt x="1" y="0"/>
                </a:lnTo>
                <a:lnTo>
                  <a:pt x="0" y="0"/>
                </a:lnTo>
                <a:lnTo>
                  <a:pt x="0" y="1"/>
                </a:lnTo>
                <a:lnTo>
                  <a:pt x="0" y="3"/>
                </a:lnTo>
                <a:lnTo>
                  <a:pt x="0" y="4"/>
                </a:lnTo>
                <a:lnTo>
                  <a:pt x="0" y="5"/>
                </a:lnTo>
                <a:lnTo>
                  <a:pt x="1" y="5"/>
                </a:lnTo>
                <a:lnTo>
                  <a:pt x="1" y="5"/>
                </a:lnTo>
                <a:lnTo>
                  <a:pt x="2" y="5"/>
                </a:lnTo>
                <a:lnTo>
                  <a:pt x="3" y="5"/>
                </a:lnTo>
                <a:lnTo>
                  <a:pt x="3" y="4"/>
                </a:lnTo>
                <a:lnTo>
                  <a:pt x="3" y="3"/>
                </a:lnTo>
                <a:lnTo>
                  <a:pt x="3" y="3"/>
                </a:lnTo>
              </a:path>
            </a:pathLst>
          </a:custGeom>
          <a:solidFill>
            <a:srgbClr val="000000"/>
          </a:solidFill>
          <a:ln w="9525">
            <a:noFill/>
            <a:round/>
            <a:headEnd type="none" w="med" len="med"/>
            <a:tailEnd type="none" w="med" len="med"/>
          </a:ln>
          <a:effectLst/>
        </p:spPr>
        <p:txBody>
          <a:bodyPr/>
          <a:lstStyle/>
          <a:p>
            <a:endParaRPr lang="en-IN"/>
          </a:p>
        </p:txBody>
      </p:sp>
      <p:sp>
        <p:nvSpPr>
          <p:cNvPr id="50272" name="Freeform 96"/>
          <p:cNvSpPr>
            <a:spLocks/>
          </p:cNvSpPr>
          <p:nvPr/>
        </p:nvSpPr>
        <p:spPr bwMode="auto">
          <a:xfrm>
            <a:off x="5969000" y="3197225"/>
            <a:ext cx="7938" cy="6350"/>
          </a:xfrm>
          <a:custGeom>
            <a:avLst/>
            <a:gdLst/>
            <a:ahLst/>
            <a:cxnLst>
              <a:cxn ang="0">
                <a:pos x="4" y="2"/>
              </a:cxn>
              <a:cxn ang="0">
                <a:pos x="4" y="0"/>
              </a:cxn>
              <a:cxn ang="0">
                <a:pos x="4" y="0"/>
              </a:cxn>
              <a:cxn ang="0">
                <a:pos x="3" y="0"/>
              </a:cxn>
              <a:cxn ang="0">
                <a:pos x="2" y="0"/>
              </a:cxn>
              <a:cxn ang="0">
                <a:pos x="1" y="0"/>
              </a:cxn>
              <a:cxn ang="0">
                <a:pos x="0" y="0"/>
              </a:cxn>
              <a:cxn ang="0">
                <a:pos x="0" y="0"/>
              </a:cxn>
              <a:cxn ang="0">
                <a:pos x="0" y="2"/>
              </a:cxn>
              <a:cxn ang="0">
                <a:pos x="0" y="3"/>
              </a:cxn>
              <a:cxn ang="0">
                <a:pos x="0" y="3"/>
              </a:cxn>
              <a:cxn ang="0">
                <a:pos x="1" y="3"/>
              </a:cxn>
              <a:cxn ang="0">
                <a:pos x="2" y="3"/>
              </a:cxn>
              <a:cxn ang="0">
                <a:pos x="3" y="3"/>
              </a:cxn>
              <a:cxn ang="0">
                <a:pos x="4" y="3"/>
              </a:cxn>
              <a:cxn ang="0">
                <a:pos x="4" y="3"/>
              </a:cxn>
              <a:cxn ang="0">
                <a:pos x="4" y="2"/>
              </a:cxn>
              <a:cxn ang="0">
                <a:pos x="4" y="2"/>
              </a:cxn>
            </a:cxnLst>
            <a:rect l="0" t="0" r="r" b="b"/>
            <a:pathLst>
              <a:path w="5" h="4">
                <a:moveTo>
                  <a:pt x="4" y="2"/>
                </a:moveTo>
                <a:lnTo>
                  <a:pt x="4" y="0"/>
                </a:lnTo>
                <a:lnTo>
                  <a:pt x="4" y="0"/>
                </a:lnTo>
                <a:lnTo>
                  <a:pt x="3" y="0"/>
                </a:lnTo>
                <a:lnTo>
                  <a:pt x="2" y="0"/>
                </a:lnTo>
                <a:lnTo>
                  <a:pt x="1" y="0"/>
                </a:lnTo>
                <a:lnTo>
                  <a:pt x="0" y="0"/>
                </a:lnTo>
                <a:lnTo>
                  <a:pt x="0" y="0"/>
                </a:lnTo>
                <a:lnTo>
                  <a:pt x="0" y="2"/>
                </a:lnTo>
                <a:lnTo>
                  <a:pt x="0" y="3"/>
                </a:lnTo>
                <a:lnTo>
                  <a:pt x="0" y="3"/>
                </a:lnTo>
                <a:lnTo>
                  <a:pt x="1" y="3"/>
                </a:lnTo>
                <a:lnTo>
                  <a:pt x="2" y="3"/>
                </a:lnTo>
                <a:lnTo>
                  <a:pt x="3" y="3"/>
                </a:lnTo>
                <a:lnTo>
                  <a:pt x="4" y="3"/>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73" name="Freeform 97"/>
          <p:cNvSpPr>
            <a:spLocks/>
          </p:cNvSpPr>
          <p:nvPr/>
        </p:nvSpPr>
        <p:spPr bwMode="auto">
          <a:xfrm>
            <a:off x="5922963" y="3230563"/>
            <a:ext cx="7937" cy="6350"/>
          </a:xfrm>
          <a:custGeom>
            <a:avLst/>
            <a:gdLst/>
            <a:ahLst/>
            <a:cxnLst>
              <a:cxn ang="0">
                <a:pos x="4" y="2"/>
              </a:cxn>
              <a:cxn ang="0">
                <a:pos x="4" y="0"/>
              </a:cxn>
              <a:cxn ang="0">
                <a:pos x="4" y="0"/>
              </a:cxn>
              <a:cxn ang="0">
                <a:pos x="3" y="0"/>
              </a:cxn>
              <a:cxn ang="0">
                <a:pos x="1" y="0"/>
              </a:cxn>
              <a:cxn ang="0">
                <a:pos x="1" y="0"/>
              </a:cxn>
              <a:cxn ang="0">
                <a:pos x="0" y="0"/>
              </a:cxn>
              <a:cxn ang="0">
                <a:pos x="0" y="0"/>
              </a:cxn>
              <a:cxn ang="0">
                <a:pos x="0" y="2"/>
              </a:cxn>
              <a:cxn ang="0">
                <a:pos x="0" y="2"/>
              </a:cxn>
              <a:cxn ang="0">
                <a:pos x="0" y="3"/>
              </a:cxn>
              <a:cxn ang="0">
                <a:pos x="1" y="3"/>
              </a:cxn>
              <a:cxn ang="0">
                <a:pos x="1" y="3"/>
              </a:cxn>
              <a:cxn ang="0">
                <a:pos x="3" y="3"/>
              </a:cxn>
              <a:cxn ang="0">
                <a:pos x="4" y="3"/>
              </a:cxn>
              <a:cxn ang="0">
                <a:pos x="4" y="2"/>
              </a:cxn>
              <a:cxn ang="0">
                <a:pos x="4" y="2"/>
              </a:cxn>
              <a:cxn ang="0">
                <a:pos x="4" y="2"/>
              </a:cxn>
            </a:cxnLst>
            <a:rect l="0" t="0" r="r" b="b"/>
            <a:pathLst>
              <a:path w="5" h="4">
                <a:moveTo>
                  <a:pt x="4" y="2"/>
                </a:moveTo>
                <a:lnTo>
                  <a:pt x="4" y="0"/>
                </a:lnTo>
                <a:lnTo>
                  <a:pt x="4" y="0"/>
                </a:lnTo>
                <a:lnTo>
                  <a:pt x="3" y="0"/>
                </a:lnTo>
                <a:lnTo>
                  <a:pt x="1" y="0"/>
                </a:lnTo>
                <a:lnTo>
                  <a:pt x="1" y="0"/>
                </a:lnTo>
                <a:lnTo>
                  <a:pt x="0" y="0"/>
                </a:lnTo>
                <a:lnTo>
                  <a:pt x="0" y="0"/>
                </a:lnTo>
                <a:lnTo>
                  <a:pt x="0" y="2"/>
                </a:lnTo>
                <a:lnTo>
                  <a:pt x="0" y="2"/>
                </a:lnTo>
                <a:lnTo>
                  <a:pt x="0" y="3"/>
                </a:lnTo>
                <a:lnTo>
                  <a:pt x="1" y="3"/>
                </a:lnTo>
                <a:lnTo>
                  <a:pt x="1" y="3"/>
                </a:lnTo>
                <a:lnTo>
                  <a:pt x="3" y="3"/>
                </a:lnTo>
                <a:lnTo>
                  <a:pt x="4" y="3"/>
                </a:lnTo>
                <a:lnTo>
                  <a:pt x="4" y="2"/>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74" name="Freeform 98"/>
          <p:cNvSpPr>
            <a:spLocks/>
          </p:cNvSpPr>
          <p:nvPr/>
        </p:nvSpPr>
        <p:spPr bwMode="auto">
          <a:xfrm>
            <a:off x="5903913" y="3201988"/>
            <a:ext cx="7937" cy="7937"/>
          </a:xfrm>
          <a:custGeom>
            <a:avLst/>
            <a:gdLst/>
            <a:ahLst/>
            <a:cxnLst>
              <a:cxn ang="0">
                <a:pos x="4" y="2"/>
              </a:cxn>
              <a:cxn ang="0">
                <a:pos x="4" y="1"/>
              </a:cxn>
              <a:cxn ang="0">
                <a:pos x="4" y="0"/>
              </a:cxn>
              <a:cxn ang="0">
                <a:pos x="3" y="0"/>
              </a:cxn>
              <a:cxn ang="0">
                <a:pos x="2" y="0"/>
              </a:cxn>
              <a:cxn ang="0">
                <a:pos x="1" y="0"/>
              </a:cxn>
              <a:cxn ang="0">
                <a:pos x="0" y="0"/>
              </a:cxn>
              <a:cxn ang="0">
                <a:pos x="0" y="1"/>
              </a:cxn>
              <a:cxn ang="0">
                <a:pos x="0" y="2"/>
              </a:cxn>
              <a:cxn ang="0">
                <a:pos x="0" y="3"/>
              </a:cxn>
              <a:cxn ang="0">
                <a:pos x="0" y="4"/>
              </a:cxn>
              <a:cxn ang="0">
                <a:pos x="1" y="4"/>
              </a:cxn>
              <a:cxn ang="0">
                <a:pos x="2" y="4"/>
              </a:cxn>
              <a:cxn ang="0">
                <a:pos x="3" y="4"/>
              </a:cxn>
              <a:cxn ang="0">
                <a:pos x="4" y="4"/>
              </a:cxn>
              <a:cxn ang="0">
                <a:pos x="4" y="3"/>
              </a:cxn>
              <a:cxn ang="0">
                <a:pos x="4" y="2"/>
              </a:cxn>
              <a:cxn ang="0">
                <a:pos x="4" y="2"/>
              </a:cxn>
            </a:cxnLst>
            <a:rect l="0" t="0" r="r" b="b"/>
            <a:pathLst>
              <a:path w="5" h="5">
                <a:moveTo>
                  <a:pt x="4" y="2"/>
                </a:moveTo>
                <a:lnTo>
                  <a:pt x="4" y="1"/>
                </a:lnTo>
                <a:lnTo>
                  <a:pt x="4" y="0"/>
                </a:lnTo>
                <a:lnTo>
                  <a:pt x="3" y="0"/>
                </a:lnTo>
                <a:lnTo>
                  <a:pt x="2" y="0"/>
                </a:lnTo>
                <a:lnTo>
                  <a:pt x="1" y="0"/>
                </a:lnTo>
                <a:lnTo>
                  <a:pt x="0" y="0"/>
                </a:lnTo>
                <a:lnTo>
                  <a:pt x="0" y="1"/>
                </a:lnTo>
                <a:lnTo>
                  <a:pt x="0" y="2"/>
                </a:lnTo>
                <a:lnTo>
                  <a:pt x="0" y="3"/>
                </a:lnTo>
                <a:lnTo>
                  <a:pt x="0" y="4"/>
                </a:lnTo>
                <a:lnTo>
                  <a:pt x="1" y="4"/>
                </a:lnTo>
                <a:lnTo>
                  <a:pt x="2" y="4"/>
                </a:lnTo>
                <a:lnTo>
                  <a:pt x="3"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75" name="Freeform 99"/>
          <p:cNvSpPr>
            <a:spLocks/>
          </p:cNvSpPr>
          <p:nvPr/>
        </p:nvSpPr>
        <p:spPr bwMode="auto">
          <a:xfrm>
            <a:off x="5943600" y="3159125"/>
            <a:ext cx="4763" cy="7938"/>
          </a:xfrm>
          <a:custGeom>
            <a:avLst/>
            <a:gdLst/>
            <a:ahLst/>
            <a:cxnLst>
              <a:cxn ang="0">
                <a:pos x="3" y="2"/>
              </a:cxn>
              <a:cxn ang="0">
                <a:pos x="3" y="0"/>
              </a:cxn>
              <a:cxn ang="0">
                <a:pos x="3" y="0"/>
              </a:cxn>
              <a:cxn ang="0">
                <a:pos x="3" y="0"/>
              </a:cxn>
              <a:cxn ang="0">
                <a:pos x="1" y="0"/>
              </a:cxn>
              <a:cxn ang="0">
                <a:pos x="1" y="0"/>
              </a:cxn>
              <a:cxn ang="0">
                <a:pos x="0" y="0"/>
              </a:cxn>
              <a:cxn ang="0">
                <a:pos x="0" y="0"/>
              </a:cxn>
              <a:cxn ang="0">
                <a:pos x="0" y="2"/>
              </a:cxn>
              <a:cxn ang="0">
                <a:pos x="0" y="3"/>
              </a:cxn>
              <a:cxn ang="0">
                <a:pos x="0" y="4"/>
              </a:cxn>
              <a:cxn ang="0">
                <a:pos x="1" y="4"/>
              </a:cxn>
              <a:cxn ang="0">
                <a:pos x="1" y="4"/>
              </a:cxn>
              <a:cxn ang="0">
                <a:pos x="3" y="4"/>
              </a:cxn>
              <a:cxn ang="0">
                <a:pos x="3" y="4"/>
              </a:cxn>
              <a:cxn ang="0">
                <a:pos x="3" y="3"/>
              </a:cxn>
              <a:cxn ang="0">
                <a:pos x="3" y="2"/>
              </a:cxn>
              <a:cxn ang="0">
                <a:pos x="3" y="2"/>
              </a:cxn>
            </a:cxnLst>
            <a:rect l="0" t="0" r="r" b="b"/>
            <a:pathLst>
              <a:path w="4" h="5">
                <a:moveTo>
                  <a:pt x="3" y="2"/>
                </a:moveTo>
                <a:lnTo>
                  <a:pt x="3" y="0"/>
                </a:lnTo>
                <a:lnTo>
                  <a:pt x="3" y="0"/>
                </a:lnTo>
                <a:lnTo>
                  <a:pt x="3" y="0"/>
                </a:lnTo>
                <a:lnTo>
                  <a:pt x="1" y="0"/>
                </a:lnTo>
                <a:lnTo>
                  <a:pt x="1" y="0"/>
                </a:lnTo>
                <a:lnTo>
                  <a:pt x="0" y="0"/>
                </a:lnTo>
                <a:lnTo>
                  <a:pt x="0" y="0"/>
                </a:lnTo>
                <a:lnTo>
                  <a:pt x="0" y="2"/>
                </a:lnTo>
                <a:lnTo>
                  <a:pt x="0" y="3"/>
                </a:lnTo>
                <a:lnTo>
                  <a:pt x="0" y="4"/>
                </a:lnTo>
                <a:lnTo>
                  <a:pt x="1" y="4"/>
                </a:lnTo>
                <a:lnTo>
                  <a:pt x="1" y="4"/>
                </a:lnTo>
                <a:lnTo>
                  <a:pt x="3"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76" name="Freeform 100"/>
          <p:cNvSpPr>
            <a:spLocks/>
          </p:cNvSpPr>
          <p:nvPr/>
        </p:nvSpPr>
        <p:spPr bwMode="auto">
          <a:xfrm>
            <a:off x="5995988" y="3175000"/>
            <a:ext cx="6350" cy="7938"/>
          </a:xfrm>
          <a:custGeom>
            <a:avLst/>
            <a:gdLst/>
            <a:ahLst/>
            <a:cxnLst>
              <a:cxn ang="0">
                <a:pos x="3" y="1"/>
              </a:cxn>
              <a:cxn ang="0">
                <a:pos x="3" y="1"/>
              </a:cxn>
              <a:cxn ang="0">
                <a:pos x="3" y="0"/>
              </a:cxn>
              <a:cxn ang="0">
                <a:pos x="3" y="0"/>
              </a:cxn>
              <a:cxn ang="0">
                <a:pos x="2" y="0"/>
              </a:cxn>
              <a:cxn ang="0">
                <a:pos x="0" y="0"/>
              </a:cxn>
              <a:cxn ang="0">
                <a:pos x="0" y="0"/>
              </a:cxn>
              <a:cxn ang="0">
                <a:pos x="0" y="1"/>
              </a:cxn>
              <a:cxn ang="0">
                <a:pos x="0" y="1"/>
              </a:cxn>
              <a:cxn ang="0">
                <a:pos x="0" y="3"/>
              </a:cxn>
              <a:cxn ang="0">
                <a:pos x="0" y="4"/>
              </a:cxn>
              <a:cxn ang="0">
                <a:pos x="0" y="4"/>
              </a:cxn>
              <a:cxn ang="0">
                <a:pos x="2" y="4"/>
              </a:cxn>
              <a:cxn ang="0">
                <a:pos x="3" y="4"/>
              </a:cxn>
              <a:cxn ang="0">
                <a:pos x="3" y="4"/>
              </a:cxn>
              <a:cxn ang="0">
                <a:pos x="3" y="3"/>
              </a:cxn>
              <a:cxn ang="0">
                <a:pos x="3" y="1"/>
              </a:cxn>
              <a:cxn ang="0">
                <a:pos x="3" y="1"/>
              </a:cxn>
            </a:cxnLst>
            <a:rect l="0" t="0" r="r" b="b"/>
            <a:pathLst>
              <a:path w="4" h="5">
                <a:moveTo>
                  <a:pt x="3" y="1"/>
                </a:moveTo>
                <a:lnTo>
                  <a:pt x="3" y="1"/>
                </a:lnTo>
                <a:lnTo>
                  <a:pt x="3" y="0"/>
                </a:lnTo>
                <a:lnTo>
                  <a:pt x="3" y="0"/>
                </a:lnTo>
                <a:lnTo>
                  <a:pt x="2" y="0"/>
                </a:lnTo>
                <a:lnTo>
                  <a:pt x="0" y="0"/>
                </a:lnTo>
                <a:lnTo>
                  <a:pt x="0" y="0"/>
                </a:lnTo>
                <a:lnTo>
                  <a:pt x="0" y="1"/>
                </a:lnTo>
                <a:lnTo>
                  <a:pt x="0" y="1"/>
                </a:lnTo>
                <a:lnTo>
                  <a:pt x="0" y="3"/>
                </a:lnTo>
                <a:lnTo>
                  <a:pt x="0" y="4"/>
                </a:lnTo>
                <a:lnTo>
                  <a:pt x="0" y="4"/>
                </a:lnTo>
                <a:lnTo>
                  <a:pt x="2" y="4"/>
                </a:lnTo>
                <a:lnTo>
                  <a:pt x="3" y="4"/>
                </a:lnTo>
                <a:lnTo>
                  <a:pt x="3" y="4"/>
                </a:lnTo>
                <a:lnTo>
                  <a:pt x="3" y="3"/>
                </a:lnTo>
                <a:lnTo>
                  <a:pt x="3" y="1"/>
                </a:lnTo>
                <a:lnTo>
                  <a:pt x="3" y="1"/>
                </a:lnTo>
              </a:path>
            </a:pathLst>
          </a:custGeom>
          <a:solidFill>
            <a:srgbClr val="000000"/>
          </a:solidFill>
          <a:ln w="9525">
            <a:noFill/>
            <a:round/>
            <a:headEnd type="none" w="med" len="med"/>
            <a:tailEnd type="none" w="med" len="med"/>
          </a:ln>
          <a:effectLst/>
        </p:spPr>
        <p:txBody>
          <a:bodyPr/>
          <a:lstStyle/>
          <a:p>
            <a:endParaRPr lang="en-IN"/>
          </a:p>
        </p:txBody>
      </p:sp>
      <p:sp>
        <p:nvSpPr>
          <p:cNvPr id="50277" name="Freeform 101"/>
          <p:cNvSpPr>
            <a:spLocks/>
          </p:cNvSpPr>
          <p:nvPr/>
        </p:nvSpPr>
        <p:spPr bwMode="auto">
          <a:xfrm>
            <a:off x="5988050" y="3038475"/>
            <a:ext cx="7938" cy="7938"/>
          </a:xfrm>
          <a:custGeom>
            <a:avLst/>
            <a:gdLst/>
            <a:ahLst/>
            <a:cxnLst>
              <a:cxn ang="0">
                <a:pos x="4" y="1"/>
              </a:cxn>
              <a:cxn ang="0">
                <a:pos x="4" y="0"/>
              </a:cxn>
              <a:cxn ang="0">
                <a:pos x="4" y="0"/>
              </a:cxn>
              <a:cxn ang="0">
                <a:pos x="3" y="0"/>
              </a:cxn>
              <a:cxn ang="0">
                <a:pos x="2" y="0"/>
              </a:cxn>
              <a:cxn ang="0">
                <a:pos x="2" y="0"/>
              </a:cxn>
              <a:cxn ang="0">
                <a:pos x="0" y="0"/>
              </a:cxn>
              <a:cxn ang="0">
                <a:pos x="0" y="0"/>
              </a:cxn>
              <a:cxn ang="0">
                <a:pos x="0" y="1"/>
              </a:cxn>
              <a:cxn ang="0">
                <a:pos x="0" y="3"/>
              </a:cxn>
              <a:cxn ang="0">
                <a:pos x="0" y="3"/>
              </a:cxn>
              <a:cxn ang="0">
                <a:pos x="2" y="3"/>
              </a:cxn>
              <a:cxn ang="0">
                <a:pos x="2" y="3"/>
              </a:cxn>
              <a:cxn ang="0">
                <a:pos x="3" y="3"/>
              </a:cxn>
              <a:cxn ang="0">
                <a:pos x="4" y="3"/>
              </a:cxn>
              <a:cxn ang="0">
                <a:pos x="4" y="3"/>
              </a:cxn>
              <a:cxn ang="0">
                <a:pos x="4" y="1"/>
              </a:cxn>
              <a:cxn ang="0">
                <a:pos x="4" y="1"/>
              </a:cxn>
            </a:cxnLst>
            <a:rect l="0" t="0" r="r" b="b"/>
            <a:pathLst>
              <a:path w="5" h="4">
                <a:moveTo>
                  <a:pt x="4" y="1"/>
                </a:moveTo>
                <a:lnTo>
                  <a:pt x="4" y="0"/>
                </a:lnTo>
                <a:lnTo>
                  <a:pt x="4" y="0"/>
                </a:lnTo>
                <a:lnTo>
                  <a:pt x="3" y="0"/>
                </a:lnTo>
                <a:lnTo>
                  <a:pt x="2" y="0"/>
                </a:lnTo>
                <a:lnTo>
                  <a:pt x="2" y="0"/>
                </a:lnTo>
                <a:lnTo>
                  <a:pt x="0" y="0"/>
                </a:lnTo>
                <a:lnTo>
                  <a:pt x="0" y="0"/>
                </a:lnTo>
                <a:lnTo>
                  <a:pt x="0" y="1"/>
                </a:lnTo>
                <a:lnTo>
                  <a:pt x="0" y="3"/>
                </a:lnTo>
                <a:lnTo>
                  <a:pt x="0" y="3"/>
                </a:lnTo>
                <a:lnTo>
                  <a:pt x="2" y="3"/>
                </a:lnTo>
                <a:lnTo>
                  <a:pt x="2" y="3"/>
                </a:lnTo>
                <a:lnTo>
                  <a:pt x="3" y="3"/>
                </a:lnTo>
                <a:lnTo>
                  <a:pt x="4" y="3"/>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78" name="Freeform 102"/>
          <p:cNvSpPr>
            <a:spLocks/>
          </p:cNvSpPr>
          <p:nvPr/>
        </p:nvSpPr>
        <p:spPr bwMode="auto">
          <a:xfrm>
            <a:off x="5949950" y="3111500"/>
            <a:ext cx="6350" cy="9525"/>
          </a:xfrm>
          <a:custGeom>
            <a:avLst/>
            <a:gdLst/>
            <a:ahLst/>
            <a:cxnLst>
              <a:cxn ang="0">
                <a:pos x="3" y="1"/>
              </a:cxn>
              <a:cxn ang="0">
                <a:pos x="3" y="0"/>
              </a:cxn>
              <a:cxn ang="0">
                <a:pos x="3" y="0"/>
              </a:cxn>
              <a:cxn ang="0">
                <a:pos x="2" y="0"/>
              </a:cxn>
              <a:cxn ang="0">
                <a:pos x="2" y="0"/>
              </a:cxn>
              <a:cxn ang="0">
                <a:pos x="0" y="0"/>
              </a:cxn>
              <a:cxn ang="0">
                <a:pos x="0" y="0"/>
              </a:cxn>
              <a:cxn ang="0">
                <a:pos x="0" y="0"/>
              </a:cxn>
              <a:cxn ang="0">
                <a:pos x="0" y="1"/>
              </a:cxn>
              <a:cxn ang="0">
                <a:pos x="0" y="2"/>
              </a:cxn>
              <a:cxn ang="0">
                <a:pos x="0" y="4"/>
              </a:cxn>
              <a:cxn ang="0">
                <a:pos x="0" y="4"/>
              </a:cxn>
              <a:cxn ang="0">
                <a:pos x="2" y="4"/>
              </a:cxn>
              <a:cxn ang="0">
                <a:pos x="2" y="4"/>
              </a:cxn>
              <a:cxn ang="0">
                <a:pos x="3" y="4"/>
              </a:cxn>
              <a:cxn ang="0">
                <a:pos x="3" y="2"/>
              </a:cxn>
              <a:cxn ang="0">
                <a:pos x="3" y="1"/>
              </a:cxn>
              <a:cxn ang="0">
                <a:pos x="3" y="1"/>
              </a:cxn>
            </a:cxnLst>
            <a:rect l="0" t="0" r="r" b="b"/>
            <a:pathLst>
              <a:path w="4" h="5">
                <a:moveTo>
                  <a:pt x="3" y="1"/>
                </a:moveTo>
                <a:lnTo>
                  <a:pt x="3" y="0"/>
                </a:lnTo>
                <a:lnTo>
                  <a:pt x="3" y="0"/>
                </a:lnTo>
                <a:lnTo>
                  <a:pt x="2" y="0"/>
                </a:lnTo>
                <a:lnTo>
                  <a:pt x="2" y="0"/>
                </a:lnTo>
                <a:lnTo>
                  <a:pt x="0" y="0"/>
                </a:lnTo>
                <a:lnTo>
                  <a:pt x="0" y="0"/>
                </a:lnTo>
                <a:lnTo>
                  <a:pt x="0" y="0"/>
                </a:lnTo>
                <a:lnTo>
                  <a:pt x="0" y="1"/>
                </a:lnTo>
                <a:lnTo>
                  <a:pt x="0" y="2"/>
                </a:lnTo>
                <a:lnTo>
                  <a:pt x="0" y="4"/>
                </a:lnTo>
                <a:lnTo>
                  <a:pt x="0" y="4"/>
                </a:lnTo>
                <a:lnTo>
                  <a:pt x="2" y="4"/>
                </a:lnTo>
                <a:lnTo>
                  <a:pt x="2" y="4"/>
                </a:lnTo>
                <a:lnTo>
                  <a:pt x="3" y="4"/>
                </a:lnTo>
                <a:lnTo>
                  <a:pt x="3" y="2"/>
                </a:lnTo>
                <a:lnTo>
                  <a:pt x="3" y="1"/>
                </a:lnTo>
                <a:lnTo>
                  <a:pt x="3" y="1"/>
                </a:lnTo>
              </a:path>
            </a:pathLst>
          </a:custGeom>
          <a:solidFill>
            <a:srgbClr val="000000"/>
          </a:solidFill>
          <a:ln w="9525">
            <a:noFill/>
            <a:round/>
            <a:headEnd type="none" w="med" len="med"/>
            <a:tailEnd type="none" w="med" len="med"/>
          </a:ln>
          <a:effectLst/>
        </p:spPr>
        <p:txBody>
          <a:bodyPr/>
          <a:lstStyle/>
          <a:p>
            <a:endParaRPr lang="en-IN"/>
          </a:p>
        </p:txBody>
      </p:sp>
      <p:sp>
        <p:nvSpPr>
          <p:cNvPr id="50279" name="Freeform 103"/>
          <p:cNvSpPr>
            <a:spLocks/>
          </p:cNvSpPr>
          <p:nvPr/>
        </p:nvSpPr>
        <p:spPr bwMode="auto">
          <a:xfrm>
            <a:off x="5954713" y="3063875"/>
            <a:ext cx="7937" cy="7938"/>
          </a:xfrm>
          <a:custGeom>
            <a:avLst/>
            <a:gdLst/>
            <a:ahLst/>
            <a:cxnLst>
              <a:cxn ang="0">
                <a:pos x="4" y="2"/>
              </a:cxn>
              <a:cxn ang="0">
                <a:pos x="4" y="0"/>
              </a:cxn>
              <a:cxn ang="0">
                <a:pos x="4" y="0"/>
              </a:cxn>
              <a:cxn ang="0">
                <a:pos x="3" y="0"/>
              </a:cxn>
              <a:cxn ang="0">
                <a:pos x="2" y="0"/>
              </a:cxn>
              <a:cxn ang="0">
                <a:pos x="1" y="0"/>
              </a:cxn>
              <a:cxn ang="0">
                <a:pos x="0" y="0"/>
              </a:cxn>
              <a:cxn ang="0">
                <a:pos x="0" y="0"/>
              </a:cxn>
              <a:cxn ang="0">
                <a:pos x="0" y="2"/>
              </a:cxn>
              <a:cxn ang="0">
                <a:pos x="0" y="3"/>
              </a:cxn>
              <a:cxn ang="0">
                <a:pos x="0" y="3"/>
              </a:cxn>
              <a:cxn ang="0">
                <a:pos x="1" y="3"/>
              </a:cxn>
              <a:cxn ang="0">
                <a:pos x="2" y="3"/>
              </a:cxn>
              <a:cxn ang="0">
                <a:pos x="3" y="3"/>
              </a:cxn>
              <a:cxn ang="0">
                <a:pos x="4" y="3"/>
              </a:cxn>
              <a:cxn ang="0">
                <a:pos x="4" y="3"/>
              </a:cxn>
              <a:cxn ang="0">
                <a:pos x="4" y="2"/>
              </a:cxn>
              <a:cxn ang="0">
                <a:pos x="4" y="2"/>
              </a:cxn>
            </a:cxnLst>
            <a:rect l="0" t="0" r="r" b="b"/>
            <a:pathLst>
              <a:path w="5" h="4">
                <a:moveTo>
                  <a:pt x="4" y="2"/>
                </a:moveTo>
                <a:lnTo>
                  <a:pt x="4" y="0"/>
                </a:lnTo>
                <a:lnTo>
                  <a:pt x="4" y="0"/>
                </a:lnTo>
                <a:lnTo>
                  <a:pt x="3" y="0"/>
                </a:lnTo>
                <a:lnTo>
                  <a:pt x="2" y="0"/>
                </a:lnTo>
                <a:lnTo>
                  <a:pt x="1" y="0"/>
                </a:lnTo>
                <a:lnTo>
                  <a:pt x="0" y="0"/>
                </a:lnTo>
                <a:lnTo>
                  <a:pt x="0" y="0"/>
                </a:lnTo>
                <a:lnTo>
                  <a:pt x="0" y="2"/>
                </a:lnTo>
                <a:lnTo>
                  <a:pt x="0" y="3"/>
                </a:lnTo>
                <a:lnTo>
                  <a:pt x="0" y="3"/>
                </a:lnTo>
                <a:lnTo>
                  <a:pt x="1" y="3"/>
                </a:lnTo>
                <a:lnTo>
                  <a:pt x="2" y="3"/>
                </a:lnTo>
                <a:lnTo>
                  <a:pt x="3" y="3"/>
                </a:lnTo>
                <a:lnTo>
                  <a:pt x="4" y="3"/>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80" name="Freeform 104"/>
          <p:cNvSpPr>
            <a:spLocks/>
          </p:cNvSpPr>
          <p:nvPr/>
        </p:nvSpPr>
        <p:spPr bwMode="auto">
          <a:xfrm>
            <a:off x="6000750" y="3060700"/>
            <a:ext cx="7938" cy="9525"/>
          </a:xfrm>
          <a:custGeom>
            <a:avLst/>
            <a:gdLst/>
            <a:ahLst/>
            <a:cxnLst>
              <a:cxn ang="0">
                <a:pos x="4" y="2"/>
              </a:cxn>
              <a:cxn ang="0">
                <a:pos x="4" y="0"/>
              </a:cxn>
              <a:cxn ang="0">
                <a:pos x="4" y="0"/>
              </a:cxn>
              <a:cxn ang="0">
                <a:pos x="3" y="0"/>
              </a:cxn>
              <a:cxn ang="0">
                <a:pos x="1" y="0"/>
              </a:cxn>
              <a:cxn ang="0">
                <a:pos x="1" y="0"/>
              </a:cxn>
              <a:cxn ang="0">
                <a:pos x="0" y="0"/>
              </a:cxn>
              <a:cxn ang="0">
                <a:pos x="0" y="0"/>
              </a:cxn>
              <a:cxn ang="0">
                <a:pos x="0" y="2"/>
              </a:cxn>
              <a:cxn ang="0">
                <a:pos x="0" y="2"/>
              </a:cxn>
              <a:cxn ang="0">
                <a:pos x="0" y="4"/>
              </a:cxn>
              <a:cxn ang="0">
                <a:pos x="1" y="4"/>
              </a:cxn>
              <a:cxn ang="0">
                <a:pos x="1" y="4"/>
              </a:cxn>
              <a:cxn ang="0">
                <a:pos x="3" y="4"/>
              </a:cxn>
              <a:cxn ang="0">
                <a:pos x="4" y="4"/>
              </a:cxn>
              <a:cxn ang="0">
                <a:pos x="4" y="2"/>
              </a:cxn>
              <a:cxn ang="0">
                <a:pos x="4" y="2"/>
              </a:cxn>
              <a:cxn ang="0">
                <a:pos x="4" y="2"/>
              </a:cxn>
            </a:cxnLst>
            <a:rect l="0" t="0" r="r" b="b"/>
            <a:pathLst>
              <a:path w="5" h="5">
                <a:moveTo>
                  <a:pt x="4" y="2"/>
                </a:moveTo>
                <a:lnTo>
                  <a:pt x="4" y="0"/>
                </a:lnTo>
                <a:lnTo>
                  <a:pt x="4" y="0"/>
                </a:lnTo>
                <a:lnTo>
                  <a:pt x="3" y="0"/>
                </a:lnTo>
                <a:lnTo>
                  <a:pt x="1" y="0"/>
                </a:lnTo>
                <a:lnTo>
                  <a:pt x="1" y="0"/>
                </a:lnTo>
                <a:lnTo>
                  <a:pt x="0" y="0"/>
                </a:lnTo>
                <a:lnTo>
                  <a:pt x="0" y="0"/>
                </a:lnTo>
                <a:lnTo>
                  <a:pt x="0" y="2"/>
                </a:lnTo>
                <a:lnTo>
                  <a:pt x="0" y="2"/>
                </a:lnTo>
                <a:lnTo>
                  <a:pt x="0" y="4"/>
                </a:lnTo>
                <a:lnTo>
                  <a:pt x="1" y="4"/>
                </a:lnTo>
                <a:lnTo>
                  <a:pt x="1" y="4"/>
                </a:lnTo>
                <a:lnTo>
                  <a:pt x="3" y="4"/>
                </a:lnTo>
                <a:lnTo>
                  <a:pt x="4" y="4"/>
                </a:lnTo>
                <a:lnTo>
                  <a:pt x="4" y="2"/>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81" name="Freeform 105"/>
          <p:cNvSpPr>
            <a:spLocks/>
          </p:cNvSpPr>
          <p:nvPr/>
        </p:nvSpPr>
        <p:spPr bwMode="auto">
          <a:xfrm>
            <a:off x="5875338" y="3189288"/>
            <a:ext cx="7937" cy="9525"/>
          </a:xfrm>
          <a:custGeom>
            <a:avLst/>
            <a:gdLst/>
            <a:ahLst/>
            <a:cxnLst>
              <a:cxn ang="0">
                <a:pos x="4" y="2"/>
              </a:cxn>
              <a:cxn ang="0">
                <a:pos x="4" y="1"/>
              </a:cxn>
              <a:cxn ang="0">
                <a:pos x="4" y="0"/>
              </a:cxn>
              <a:cxn ang="0">
                <a:pos x="3" y="0"/>
              </a:cxn>
              <a:cxn ang="0">
                <a:pos x="1" y="0"/>
              </a:cxn>
              <a:cxn ang="0">
                <a:pos x="1" y="0"/>
              </a:cxn>
              <a:cxn ang="0">
                <a:pos x="0" y="0"/>
              </a:cxn>
              <a:cxn ang="0">
                <a:pos x="0" y="1"/>
              </a:cxn>
              <a:cxn ang="0">
                <a:pos x="0" y="2"/>
              </a:cxn>
              <a:cxn ang="0">
                <a:pos x="0" y="4"/>
              </a:cxn>
              <a:cxn ang="0">
                <a:pos x="0" y="4"/>
              </a:cxn>
              <a:cxn ang="0">
                <a:pos x="1" y="4"/>
              </a:cxn>
              <a:cxn ang="0">
                <a:pos x="1" y="4"/>
              </a:cxn>
              <a:cxn ang="0">
                <a:pos x="3" y="4"/>
              </a:cxn>
              <a:cxn ang="0">
                <a:pos x="4" y="4"/>
              </a:cxn>
              <a:cxn ang="0">
                <a:pos x="4" y="4"/>
              </a:cxn>
              <a:cxn ang="0">
                <a:pos x="4" y="2"/>
              </a:cxn>
              <a:cxn ang="0">
                <a:pos x="4" y="2"/>
              </a:cxn>
            </a:cxnLst>
            <a:rect l="0" t="0" r="r" b="b"/>
            <a:pathLst>
              <a:path w="5" h="5">
                <a:moveTo>
                  <a:pt x="4" y="2"/>
                </a:moveTo>
                <a:lnTo>
                  <a:pt x="4" y="1"/>
                </a:lnTo>
                <a:lnTo>
                  <a:pt x="4" y="0"/>
                </a:lnTo>
                <a:lnTo>
                  <a:pt x="3" y="0"/>
                </a:lnTo>
                <a:lnTo>
                  <a:pt x="1" y="0"/>
                </a:lnTo>
                <a:lnTo>
                  <a:pt x="1" y="0"/>
                </a:lnTo>
                <a:lnTo>
                  <a:pt x="0" y="0"/>
                </a:lnTo>
                <a:lnTo>
                  <a:pt x="0" y="1"/>
                </a:lnTo>
                <a:lnTo>
                  <a:pt x="0" y="2"/>
                </a:lnTo>
                <a:lnTo>
                  <a:pt x="0" y="4"/>
                </a:lnTo>
                <a:lnTo>
                  <a:pt x="0" y="4"/>
                </a:lnTo>
                <a:lnTo>
                  <a:pt x="1" y="4"/>
                </a:lnTo>
                <a:lnTo>
                  <a:pt x="1" y="4"/>
                </a:lnTo>
                <a:lnTo>
                  <a:pt x="3" y="4"/>
                </a:lnTo>
                <a:lnTo>
                  <a:pt x="4"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82" name="Freeform 106"/>
          <p:cNvSpPr>
            <a:spLocks/>
          </p:cNvSpPr>
          <p:nvPr/>
        </p:nvSpPr>
        <p:spPr bwMode="auto">
          <a:xfrm>
            <a:off x="5911850" y="3148013"/>
            <a:ext cx="6350" cy="7937"/>
          </a:xfrm>
          <a:custGeom>
            <a:avLst/>
            <a:gdLst/>
            <a:ahLst/>
            <a:cxnLst>
              <a:cxn ang="0">
                <a:pos x="3" y="2"/>
              </a:cxn>
              <a:cxn ang="0">
                <a:pos x="3" y="1"/>
              </a:cxn>
              <a:cxn ang="0">
                <a:pos x="3" y="0"/>
              </a:cxn>
              <a:cxn ang="0">
                <a:pos x="3" y="0"/>
              </a:cxn>
              <a:cxn ang="0">
                <a:pos x="2" y="0"/>
              </a:cxn>
              <a:cxn ang="0">
                <a:pos x="0" y="0"/>
              </a:cxn>
              <a:cxn ang="0">
                <a:pos x="0" y="0"/>
              </a:cxn>
              <a:cxn ang="0">
                <a:pos x="0" y="1"/>
              </a:cxn>
              <a:cxn ang="0">
                <a:pos x="0" y="2"/>
              </a:cxn>
              <a:cxn ang="0">
                <a:pos x="0" y="3"/>
              </a:cxn>
              <a:cxn ang="0">
                <a:pos x="0" y="4"/>
              </a:cxn>
              <a:cxn ang="0">
                <a:pos x="0" y="4"/>
              </a:cxn>
              <a:cxn ang="0">
                <a:pos x="2" y="4"/>
              </a:cxn>
              <a:cxn ang="0">
                <a:pos x="3" y="4"/>
              </a:cxn>
              <a:cxn ang="0">
                <a:pos x="3" y="4"/>
              </a:cxn>
              <a:cxn ang="0">
                <a:pos x="3" y="3"/>
              </a:cxn>
              <a:cxn ang="0">
                <a:pos x="3" y="2"/>
              </a:cxn>
              <a:cxn ang="0">
                <a:pos x="3" y="2"/>
              </a:cxn>
            </a:cxnLst>
            <a:rect l="0" t="0" r="r" b="b"/>
            <a:pathLst>
              <a:path w="4" h="5">
                <a:moveTo>
                  <a:pt x="3" y="2"/>
                </a:moveTo>
                <a:lnTo>
                  <a:pt x="3" y="1"/>
                </a:lnTo>
                <a:lnTo>
                  <a:pt x="3" y="0"/>
                </a:lnTo>
                <a:lnTo>
                  <a:pt x="3" y="0"/>
                </a:lnTo>
                <a:lnTo>
                  <a:pt x="2" y="0"/>
                </a:lnTo>
                <a:lnTo>
                  <a:pt x="0" y="0"/>
                </a:lnTo>
                <a:lnTo>
                  <a:pt x="0" y="0"/>
                </a:lnTo>
                <a:lnTo>
                  <a:pt x="0" y="1"/>
                </a:lnTo>
                <a:lnTo>
                  <a:pt x="0" y="2"/>
                </a:lnTo>
                <a:lnTo>
                  <a:pt x="0" y="3"/>
                </a:lnTo>
                <a:lnTo>
                  <a:pt x="0" y="4"/>
                </a:lnTo>
                <a:lnTo>
                  <a:pt x="0" y="4"/>
                </a:lnTo>
                <a:lnTo>
                  <a:pt x="2" y="4"/>
                </a:lnTo>
                <a:lnTo>
                  <a:pt x="3"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83" name="Freeform 107"/>
          <p:cNvSpPr>
            <a:spLocks/>
          </p:cNvSpPr>
          <p:nvPr/>
        </p:nvSpPr>
        <p:spPr bwMode="auto">
          <a:xfrm>
            <a:off x="5969000" y="3060700"/>
            <a:ext cx="7938" cy="9525"/>
          </a:xfrm>
          <a:custGeom>
            <a:avLst/>
            <a:gdLst/>
            <a:ahLst/>
            <a:cxnLst>
              <a:cxn ang="0">
                <a:pos x="4" y="2"/>
              </a:cxn>
              <a:cxn ang="0">
                <a:pos x="4" y="0"/>
              </a:cxn>
              <a:cxn ang="0">
                <a:pos x="4" y="0"/>
              </a:cxn>
              <a:cxn ang="0">
                <a:pos x="3" y="0"/>
              </a:cxn>
              <a:cxn ang="0">
                <a:pos x="2" y="0"/>
              </a:cxn>
              <a:cxn ang="0">
                <a:pos x="1" y="0"/>
              </a:cxn>
              <a:cxn ang="0">
                <a:pos x="0" y="0"/>
              </a:cxn>
              <a:cxn ang="0">
                <a:pos x="0" y="0"/>
              </a:cxn>
              <a:cxn ang="0">
                <a:pos x="0" y="2"/>
              </a:cxn>
              <a:cxn ang="0">
                <a:pos x="0" y="2"/>
              </a:cxn>
              <a:cxn ang="0">
                <a:pos x="0" y="4"/>
              </a:cxn>
              <a:cxn ang="0">
                <a:pos x="1" y="4"/>
              </a:cxn>
              <a:cxn ang="0">
                <a:pos x="2" y="4"/>
              </a:cxn>
              <a:cxn ang="0">
                <a:pos x="3" y="4"/>
              </a:cxn>
              <a:cxn ang="0">
                <a:pos x="4" y="4"/>
              </a:cxn>
              <a:cxn ang="0">
                <a:pos x="4" y="2"/>
              </a:cxn>
              <a:cxn ang="0">
                <a:pos x="4" y="2"/>
              </a:cxn>
              <a:cxn ang="0">
                <a:pos x="4" y="2"/>
              </a:cxn>
            </a:cxnLst>
            <a:rect l="0" t="0" r="r" b="b"/>
            <a:pathLst>
              <a:path w="5" h="5">
                <a:moveTo>
                  <a:pt x="4" y="2"/>
                </a:moveTo>
                <a:lnTo>
                  <a:pt x="4" y="0"/>
                </a:lnTo>
                <a:lnTo>
                  <a:pt x="4" y="0"/>
                </a:lnTo>
                <a:lnTo>
                  <a:pt x="3" y="0"/>
                </a:lnTo>
                <a:lnTo>
                  <a:pt x="2" y="0"/>
                </a:lnTo>
                <a:lnTo>
                  <a:pt x="1" y="0"/>
                </a:lnTo>
                <a:lnTo>
                  <a:pt x="0" y="0"/>
                </a:lnTo>
                <a:lnTo>
                  <a:pt x="0" y="0"/>
                </a:lnTo>
                <a:lnTo>
                  <a:pt x="0" y="2"/>
                </a:lnTo>
                <a:lnTo>
                  <a:pt x="0" y="2"/>
                </a:lnTo>
                <a:lnTo>
                  <a:pt x="0" y="4"/>
                </a:lnTo>
                <a:lnTo>
                  <a:pt x="1" y="4"/>
                </a:lnTo>
                <a:lnTo>
                  <a:pt x="2" y="4"/>
                </a:lnTo>
                <a:lnTo>
                  <a:pt x="3" y="4"/>
                </a:lnTo>
                <a:lnTo>
                  <a:pt x="4" y="4"/>
                </a:lnTo>
                <a:lnTo>
                  <a:pt x="4" y="2"/>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84" name="Freeform 108"/>
          <p:cNvSpPr>
            <a:spLocks/>
          </p:cNvSpPr>
          <p:nvPr/>
        </p:nvSpPr>
        <p:spPr bwMode="auto">
          <a:xfrm>
            <a:off x="5954713" y="3162300"/>
            <a:ext cx="7937" cy="6350"/>
          </a:xfrm>
          <a:custGeom>
            <a:avLst/>
            <a:gdLst/>
            <a:ahLst/>
            <a:cxnLst>
              <a:cxn ang="0">
                <a:pos x="4" y="2"/>
              </a:cxn>
              <a:cxn ang="0">
                <a:pos x="4" y="0"/>
              </a:cxn>
              <a:cxn ang="0">
                <a:pos x="4" y="0"/>
              </a:cxn>
              <a:cxn ang="0">
                <a:pos x="3" y="0"/>
              </a:cxn>
              <a:cxn ang="0">
                <a:pos x="2" y="0"/>
              </a:cxn>
              <a:cxn ang="0">
                <a:pos x="1" y="0"/>
              </a:cxn>
              <a:cxn ang="0">
                <a:pos x="0" y="0"/>
              </a:cxn>
              <a:cxn ang="0">
                <a:pos x="0" y="0"/>
              </a:cxn>
              <a:cxn ang="0">
                <a:pos x="0" y="2"/>
              </a:cxn>
              <a:cxn ang="0">
                <a:pos x="0" y="2"/>
              </a:cxn>
              <a:cxn ang="0">
                <a:pos x="0" y="3"/>
              </a:cxn>
              <a:cxn ang="0">
                <a:pos x="1" y="3"/>
              </a:cxn>
              <a:cxn ang="0">
                <a:pos x="2" y="3"/>
              </a:cxn>
              <a:cxn ang="0">
                <a:pos x="3" y="3"/>
              </a:cxn>
              <a:cxn ang="0">
                <a:pos x="4" y="3"/>
              </a:cxn>
              <a:cxn ang="0">
                <a:pos x="4" y="2"/>
              </a:cxn>
              <a:cxn ang="0">
                <a:pos x="4" y="2"/>
              </a:cxn>
              <a:cxn ang="0">
                <a:pos x="4" y="2"/>
              </a:cxn>
            </a:cxnLst>
            <a:rect l="0" t="0" r="r" b="b"/>
            <a:pathLst>
              <a:path w="5" h="4">
                <a:moveTo>
                  <a:pt x="4" y="2"/>
                </a:moveTo>
                <a:lnTo>
                  <a:pt x="4" y="0"/>
                </a:lnTo>
                <a:lnTo>
                  <a:pt x="4" y="0"/>
                </a:lnTo>
                <a:lnTo>
                  <a:pt x="3" y="0"/>
                </a:lnTo>
                <a:lnTo>
                  <a:pt x="2" y="0"/>
                </a:lnTo>
                <a:lnTo>
                  <a:pt x="1" y="0"/>
                </a:lnTo>
                <a:lnTo>
                  <a:pt x="0" y="0"/>
                </a:lnTo>
                <a:lnTo>
                  <a:pt x="0" y="0"/>
                </a:lnTo>
                <a:lnTo>
                  <a:pt x="0" y="2"/>
                </a:lnTo>
                <a:lnTo>
                  <a:pt x="0" y="2"/>
                </a:lnTo>
                <a:lnTo>
                  <a:pt x="0" y="3"/>
                </a:lnTo>
                <a:lnTo>
                  <a:pt x="1" y="3"/>
                </a:lnTo>
                <a:lnTo>
                  <a:pt x="2" y="3"/>
                </a:lnTo>
                <a:lnTo>
                  <a:pt x="3" y="3"/>
                </a:lnTo>
                <a:lnTo>
                  <a:pt x="4" y="3"/>
                </a:lnTo>
                <a:lnTo>
                  <a:pt x="4" y="2"/>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85" name="Freeform 109"/>
          <p:cNvSpPr>
            <a:spLocks/>
          </p:cNvSpPr>
          <p:nvPr/>
        </p:nvSpPr>
        <p:spPr bwMode="auto">
          <a:xfrm>
            <a:off x="5919788" y="3200400"/>
            <a:ext cx="6350" cy="7938"/>
          </a:xfrm>
          <a:custGeom>
            <a:avLst/>
            <a:gdLst/>
            <a:ahLst/>
            <a:cxnLst>
              <a:cxn ang="0">
                <a:pos x="3" y="2"/>
              </a:cxn>
              <a:cxn ang="0">
                <a:pos x="3" y="1"/>
              </a:cxn>
              <a:cxn ang="0">
                <a:pos x="3" y="0"/>
              </a:cxn>
              <a:cxn ang="0">
                <a:pos x="3" y="0"/>
              </a:cxn>
              <a:cxn ang="0">
                <a:pos x="2" y="0"/>
              </a:cxn>
              <a:cxn ang="0">
                <a:pos x="1" y="0"/>
              </a:cxn>
              <a:cxn ang="0">
                <a:pos x="0" y="0"/>
              </a:cxn>
              <a:cxn ang="0">
                <a:pos x="0" y="1"/>
              </a:cxn>
              <a:cxn ang="0">
                <a:pos x="0" y="2"/>
              </a:cxn>
              <a:cxn ang="0">
                <a:pos x="0" y="3"/>
              </a:cxn>
              <a:cxn ang="0">
                <a:pos x="0" y="4"/>
              </a:cxn>
              <a:cxn ang="0">
                <a:pos x="1" y="4"/>
              </a:cxn>
              <a:cxn ang="0">
                <a:pos x="2" y="4"/>
              </a:cxn>
              <a:cxn ang="0">
                <a:pos x="3" y="4"/>
              </a:cxn>
              <a:cxn ang="0">
                <a:pos x="3" y="4"/>
              </a:cxn>
              <a:cxn ang="0">
                <a:pos x="3" y="3"/>
              </a:cxn>
              <a:cxn ang="0">
                <a:pos x="3" y="2"/>
              </a:cxn>
              <a:cxn ang="0">
                <a:pos x="3" y="2"/>
              </a:cxn>
            </a:cxnLst>
            <a:rect l="0" t="0" r="r" b="b"/>
            <a:pathLst>
              <a:path w="4" h="5">
                <a:moveTo>
                  <a:pt x="3" y="2"/>
                </a:moveTo>
                <a:lnTo>
                  <a:pt x="3" y="1"/>
                </a:lnTo>
                <a:lnTo>
                  <a:pt x="3" y="0"/>
                </a:lnTo>
                <a:lnTo>
                  <a:pt x="3" y="0"/>
                </a:lnTo>
                <a:lnTo>
                  <a:pt x="2" y="0"/>
                </a:lnTo>
                <a:lnTo>
                  <a:pt x="1" y="0"/>
                </a:lnTo>
                <a:lnTo>
                  <a:pt x="0" y="0"/>
                </a:lnTo>
                <a:lnTo>
                  <a:pt x="0" y="1"/>
                </a:lnTo>
                <a:lnTo>
                  <a:pt x="0" y="2"/>
                </a:lnTo>
                <a:lnTo>
                  <a:pt x="0" y="3"/>
                </a:lnTo>
                <a:lnTo>
                  <a:pt x="0" y="4"/>
                </a:lnTo>
                <a:lnTo>
                  <a:pt x="1" y="4"/>
                </a:lnTo>
                <a:lnTo>
                  <a:pt x="2" y="4"/>
                </a:lnTo>
                <a:lnTo>
                  <a:pt x="3"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86" name="Freeform 110"/>
          <p:cNvSpPr>
            <a:spLocks/>
          </p:cNvSpPr>
          <p:nvPr/>
        </p:nvSpPr>
        <p:spPr bwMode="auto">
          <a:xfrm>
            <a:off x="5915025" y="3151188"/>
            <a:ext cx="7938" cy="6350"/>
          </a:xfrm>
          <a:custGeom>
            <a:avLst/>
            <a:gdLst/>
            <a:ahLst/>
            <a:cxnLst>
              <a:cxn ang="0">
                <a:pos x="4" y="1"/>
              </a:cxn>
              <a:cxn ang="0">
                <a:pos x="4" y="0"/>
              </a:cxn>
              <a:cxn ang="0">
                <a:pos x="4" y="0"/>
              </a:cxn>
              <a:cxn ang="0">
                <a:pos x="3" y="0"/>
              </a:cxn>
              <a:cxn ang="0">
                <a:pos x="2" y="0"/>
              </a:cxn>
              <a:cxn ang="0">
                <a:pos x="1" y="0"/>
              </a:cxn>
              <a:cxn ang="0">
                <a:pos x="0" y="0"/>
              </a:cxn>
              <a:cxn ang="0">
                <a:pos x="0" y="0"/>
              </a:cxn>
              <a:cxn ang="0">
                <a:pos x="0" y="1"/>
              </a:cxn>
              <a:cxn ang="0">
                <a:pos x="0" y="3"/>
              </a:cxn>
              <a:cxn ang="0">
                <a:pos x="0" y="3"/>
              </a:cxn>
              <a:cxn ang="0">
                <a:pos x="1" y="3"/>
              </a:cxn>
              <a:cxn ang="0">
                <a:pos x="2" y="3"/>
              </a:cxn>
              <a:cxn ang="0">
                <a:pos x="3" y="3"/>
              </a:cxn>
              <a:cxn ang="0">
                <a:pos x="4" y="3"/>
              </a:cxn>
              <a:cxn ang="0">
                <a:pos x="4" y="3"/>
              </a:cxn>
              <a:cxn ang="0">
                <a:pos x="4" y="1"/>
              </a:cxn>
              <a:cxn ang="0">
                <a:pos x="4" y="1"/>
              </a:cxn>
            </a:cxnLst>
            <a:rect l="0" t="0" r="r" b="b"/>
            <a:pathLst>
              <a:path w="5" h="4">
                <a:moveTo>
                  <a:pt x="4" y="1"/>
                </a:moveTo>
                <a:lnTo>
                  <a:pt x="4" y="0"/>
                </a:lnTo>
                <a:lnTo>
                  <a:pt x="4" y="0"/>
                </a:lnTo>
                <a:lnTo>
                  <a:pt x="3" y="0"/>
                </a:lnTo>
                <a:lnTo>
                  <a:pt x="2" y="0"/>
                </a:lnTo>
                <a:lnTo>
                  <a:pt x="1" y="0"/>
                </a:lnTo>
                <a:lnTo>
                  <a:pt x="0" y="0"/>
                </a:lnTo>
                <a:lnTo>
                  <a:pt x="0" y="0"/>
                </a:lnTo>
                <a:lnTo>
                  <a:pt x="0" y="1"/>
                </a:lnTo>
                <a:lnTo>
                  <a:pt x="0" y="3"/>
                </a:lnTo>
                <a:lnTo>
                  <a:pt x="0" y="3"/>
                </a:lnTo>
                <a:lnTo>
                  <a:pt x="1" y="3"/>
                </a:lnTo>
                <a:lnTo>
                  <a:pt x="2" y="3"/>
                </a:lnTo>
                <a:lnTo>
                  <a:pt x="3" y="3"/>
                </a:lnTo>
                <a:lnTo>
                  <a:pt x="4" y="3"/>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87" name="Freeform 111"/>
          <p:cNvSpPr>
            <a:spLocks/>
          </p:cNvSpPr>
          <p:nvPr/>
        </p:nvSpPr>
        <p:spPr bwMode="auto">
          <a:xfrm>
            <a:off x="6024563" y="3098800"/>
            <a:ext cx="6350" cy="7938"/>
          </a:xfrm>
          <a:custGeom>
            <a:avLst/>
            <a:gdLst/>
            <a:ahLst/>
            <a:cxnLst>
              <a:cxn ang="0">
                <a:pos x="3" y="2"/>
              </a:cxn>
              <a:cxn ang="0">
                <a:pos x="3" y="1"/>
              </a:cxn>
              <a:cxn ang="0">
                <a:pos x="3" y="0"/>
              </a:cxn>
              <a:cxn ang="0">
                <a:pos x="3" y="0"/>
              </a:cxn>
              <a:cxn ang="0">
                <a:pos x="2" y="0"/>
              </a:cxn>
              <a:cxn ang="0">
                <a:pos x="0" y="0"/>
              </a:cxn>
              <a:cxn ang="0">
                <a:pos x="0" y="0"/>
              </a:cxn>
              <a:cxn ang="0">
                <a:pos x="0" y="1"/>
              </a:cxn>
              <a:cxn ang="0">
                <a:pos x="0" y="2"/>
              </a:cxn>
              <a:cxn ang="0">
                <a:pos x="0" y="3"/>
              </a:cxn>
              <a:cxn ang="0">
                <a:pos x="0" y="4"/>
              </a:cxn>
              <a:cxn ang="0">
                <a:pos x="0" y="4"/>
              </a:cxn>
              <a:cxn ang="0">
                <a:pos x="2" y="4"/>
              </a:cxn>
              <a:cxn ang="0">
                <a:pos x="3" y="4"/>
              </a:cxn>
              <a:cxn ang="0">
                <a:pos x="3" y="4"/>
              </a:cxn>
              <a:cxn ang="0">
                <a:pos x="3" y="3"/>
              </a:cxn>
              <a:cxn ang="0">
                <a:pos x="3" y="2"/>
              </a:cxn>
              <a:cxn ang="0">
                <a:pos x="3" y="2"/>
              </a:cxn>
            </a:cxnLst>
            <a:rect l="0" t="0" r="r" b="b"/>
            <a:pathLst>
              <a:path w="4" h="5">
                <a:moveTo>
                  <a:pt x="3" y="2"/>
                </a:moveTo>
                <a:lnTo>
                  <a:pt x="3" y="1"/>
                </a:lnTo>
                <a:lnTo>
                  <a:pt x="3" y="0"/>
                </a:lnTo>
                <a:lnTo>
                  <a:pt x="3" y="0"/>
                </a:lnTo>
                <a:lnTo>
                  <a:pt x="2" y="0"/>
                </a:lnTo>
                <a:lnTo>
                  <a:pt x="0" y="0"/>
                </a:lnTo>
                <a:lnTo>
                  <a:pt x="0" y="0"/>
                </a:lnTo>
                <a:lnTo>
                  <a:pt x="0" y="1"/>
                </a:lnTo>
                <a:lnTo>
                  <a:pt x="0" y="2"/>
                </a:lnTo>
                <a:lnTo>
                  <a:pt x="0" y="3"/>
                </a:lnTo>
                <a:lnTo>
                  <a:pt x="0" y="4"/>
                </a:lnTo>
                <a:lnTo>
                  <a:pt x="0" y="4"/>
                </a:lnTo>
                <a:lnTo>
                  <a:pt x="2" y="4"/>
                </a:lnTo>
                <a:lnTo>
                  <a:pt x="3"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288" name="Freeform 112"/>
          <p:cNvSpPr>
            <a:spLocks/>
          </p:cNvSpPr>
          <p:nvPr/>
        </p:nvSpPr>
        <p:spPr bwMode="auto">
          <a:xfrm>
            <a:off x="6005513" y="3043238"/>
            <a:ext cx="7937" cy="7937"/>
          </a:xfrm>
          <a:custGeom>
            <a:avLst/>
            <a:gdLst/>
            <a:ahLst/>
            <a:cxnLst>
              <a:cxn ang="0">
                <a:pos x="4" y="1"/>
              </a:cxn>
              <a:cxn ang="0">
                <a:pos x="4" y="1"/>
              </a:cxn>
              <a:cxn ang="0">
                <a:pos x="4" y="0"/>
              </a:cxn>
              <a:cxn ang="0">
                <a:pos x="2" y="0"/>
              </a:cxn>
              <a:cxn ang="0">
                <a:pos x="1" y="0"/>
              </a:cxn>
              <a:cxn ang="0">
                <a:pos x="0" y="0"/>
              </a:cxn>
              <a:cxn ang="0">
                <a:pos x="0" y="0"/>
              </a:cxn>
              <a:cxn ang="0">
                <a:pos x="0" y="1"/>
              </a:cxn>
              <a:cxn ang="0">
                <a:pos x="0" y="1"/>
              </a:cxn>
              <a:cxn ang="0">
                <a:pos x="0" y="3"/>
              </a:cxn>
              <a:cxn ang="0">
                <a:pos x="0" y="4"/>
              </a:cxn>
              <a:cxn ang="0">
                <a:pos x="0" y="4"/>
              </a:cxn>
              <a:cxn ang="0">
                <a:pos x="1" y="4"/>
              </a:cxn>
              <a:cxn ang="0">
                <a:pos x="2" y="4"/>
              </a:cxn>
              <a:cxn ang="0">
                <a:pos x="4" y="4"/>
              </a:cxn>
              <a:cxn ang="0">
                <a:pos x="4" y="3"/>
              </a:cxn>
              <a:cxn ang="0">
                <a:pos x="4" y="1"/>
              </a:cxn>
              <a:cxn ang="0">
                <a:pos x="4" y="1"/>
              </a:cxn>
            </a:cxnLst>
            <a:rect l="0" t="0" r="r" b="b"/>
            <a:pathLst>
              <a:path w="5" h="5">
                <a:moveTo>
                  <a:pt x="4" y="1"/>
                </a:moveTo>
                <a:lnTo>
                  <a:pt x="4" y="1"/>
                </a:lnTo>
                <a:lnTo>
                  <a:pt x="4" y="0"/>
                </a:lnTo>
                <a:lnTo>
                  <a:pt x="2" y="0"/>
                </a:lnTo>
                <a:lnTo>
                  <a:pt x="1" y="0"/>
                </a:lnTo>
                <a:lnTo>
                  <a:pt x="0" y="0"/>
                </a:lnTo>
                <a:lnTo>
                  <a:pt x="0" y="0"/>
                </a:lnTo>
                <a:lnTo>
                  <a:pt x="0" y="1"/>
                </a:lnTo>
                <a:lnTo>
                  <a:pt x="0" y="1"/>
                </a:lnTo>
                <a:lnTo>
                  <a:pt x="0" y="3"/>
                </a:lnTo>
                <a:lnTo>
                  <a:pt x="0" y="4"/>
                </a:lnTo>
                <a:lnTo>
                  <a:pt x="0" y="4"/>
                </a:lnTo>
                <a:lnTo>
                  <a:pt x="1" y="4"/>
                </a:lnTo>
                <a:lnTo>
                  <a:pt x="2" y="4"/>
                </a:lnTo>
                <a:lnTo>
                  <a:pt x="4" y="4"/>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89" name="Freeform 113"/>
          <p:cNvSpPr>
            <a:spLocks/>
          </p:cNvSpPr>
          <p:nvPr/>
        </p:nvSpPr>
        <p:spPr bwMode="auto">
          <a:xfrm>
            <a:off x="5946775" y="3197225"/>
            <a:ext cx="7938" cy="6350"/>
          </a:xfrm>
          <a:custGeom>
            <a:avLst/>
            <a:gdLst/>
            <a:ahLst/>
            <a:cxnLst>
              <a:cxn ang="0">
                <a:pos x="4" y="2"/>
              </a:cxn>
              <a:cxn ang="0">
                <a:pos x="4" y="0"/>
              </a:cxn>
              <a:cxn ang="0">
                <a:pos x="4" y="0"/>
              </a:cxn>
              <a:cxn ang="0">
                <a:pos x="3" y="0"/>
              </a:cxn>
              <a:cxn ang="0">
                <a:pos x="2" y="0"/>
              </a:cxn>
              <a:cxn ang="0">
                <a:pos x="0" y="0"/>
              </a:cxn>
              <a:cxn ang="0">
                <a:pos x="0" y="0"/>
              </a:cxn>
              <a:cxn ang="0">
                <a:pos x="0" y="0"/>
              </a:cxn>
              <a:cxn ang="0">
                <a:pos x="0" y="2"/>
              </a:cxn>
              <a:cxn ang="0">
                <a:pos x="0" y="3"/>
              </a:cxn>
              <a:cxn ang="0">
                <a:pos x="0" y="3"/>
              </a:cxn>
              <a:cxn ang="0">
                <a:pos x="0" y="3"/>
              </a:cxn>
              <a:cxn ang="0">
                <a:pos x="2" y="3"/>
              </a:cxn>
              <a:cxn ang="0">
                <a:pos x="3" y="3"/>
              </a:cxn>
              <a:cxn ang="0">
                <a:pos x="4" y="3"/>
              </a:cxn>
              <a:cxn ang="0">
                <a:pos x="4" y="3"/>
              </a:cxn>
              <a:cxn ang="0">
                <a:pos x="4" y="2"/>
              </a:cxn>
              <a:cxn ang="0">
                <a:pos x="4" y="2"/>
              </a:cxn>
            </a:cxnLst>
            <a:rect l="0" t="0" r="r" b="b"/>
            <a:pathLst>
              <a:path w="5" h="4">
                <a:moveTo>
                  <a:pt x="4" y="2"/>
                </a:moveTo>
                <a:lnTo>
                  <a:pt x="4" y="0"/>
                </a:lnTo>
                <a:lnTo>
                  <a:pt x="4" y="0"/>
                </a:lnTo>
                <a:lnTo>
                  <a:pt x="3" y="0"/>
                </a:lnTo>
                <a:lnTo>
                  <a:pt x="2" y="0"/>
                </a:lnTo>
                <a:lnTo>
                  <a:pt x="0" y="0"/>
                </a:lnTo>
                <a:lnTo>
                  <a:pt x="0" y="0"/>
                </a:lnTo>
                <a:lnTo>
                  <a:pt x="0" y="0"/>
                </a:lnTo>
                <a:lnTo>
                  <a:pt x="0" y="2"/>
                </a:lnTo>
                <a:lnTo>
                  <a:pt x="0" y="3"/>
                </a:lnTo>
                <a:lnTo>
                  <a:pt x="0" y="3"/>
                </a:lnTo>
                <a:lnTo>
                  <a:pt x="0" y="3"/>
                </a:lnTo>
                <a:lnTo>
                  <a:pt x="2" y="3"/>
                </a:lnTo>
                <a:lnTo>
                  <a:pt x="3" y="3"/>
                </a:lnTo>
                <a:lnTo>
                  <a:pt x="4" y="3"/>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90" name="Freeform 114"/>
          <p:cNvSpPr>
            <a:spLocks/>
          </p:cNvSpPr>
          <p:nvPr/>
        </p:nvSpPr>
        <p:spPr bwMode="auto">
          <a:xfrm>
            <a:off x="6007100" y="3122613"/>
            <a:ext cx="7938" cy="9525"/>
          </a:xfrm>
          <a:custGeom>
            <a:avLst/>
            <a:gdLst/>
            <a:ahLst/>
            <a:cxnLst>
              <a:cxn ang="0">
                <a:pos x="4" y="2"/>
              </a:cxn>
              <a:cxn ang="0">
                <a:pos x="4" y="1"/>
              </a:cxn>
              <a:cxn ang="0">
                <a:pos x="4" y="0"/>
              </a:cxn>
              <a:cxn ang="0">
                <a:pos x="3" y="0"/>
              </a:cxn>
              <a:cxn ang="0">
                <a:pos x="1" y="0"/>
              </a:cxn>
              <a:cxn ang="0">
                <a:pos x="1" y="0"/>
              </a:cxn>
              <a:cxn ang="0">
                <a:pos x="0" y="0"/>
              </a:cxn>
              <a:cxn ang="0">
                <a:pos x="0" y="1"/>
              </a:cxn>
              <a:cxn ang="0">
                <a:pos x="0" y="2"/>
              </a:cxn>
              <a:cxn ang="0">
                <a:pos x="0" y="4"/>
              </a:cxn>
              <a:cxn ang="0">
                <a:pos x="0" y="5"/>
              </a:cxn>
              <a:cxn ang="0">
                <a:pos x="1" y="5"/>
              </a:cxn>
              <a:cxn ang="0">
                <a:pos x="1" y="5"/>
              </a:cxn>
              <a:cxn ang="0">
                <a:pos x="3" y="5"/>
              </a:cxn>
              <a:cxn ang="0">
                <a:pos x="4" y="5"/>
              </a:cxn>
              <a:cxn ang="0">
                <a:pos x="4" y="4"/>
              </a:cxn>
              <a:cxn ang="0">
                <a:pos x="4" y="2"/>
              </a:cxn>
              <a:cxn ang="0">
                <a:pos x="4" y="2"/>
              </a:cxn>
            </a:cxnLst>
            <a:rect l="0" t="0" r="r" b="b"/>
            <a:pathLst>
              <a:path w="5" h="6">
                <a:moveTo>
                  <a:pt x="4" y="2"/>
                </a:moveTo>
                <a:lnTo>
                  <a:pt x="4" y="1"/>
                </a:lnTo>
                <a:lnTo>
                  <a:pt x="4" y="0"/>
                </a:lnTo>
                <a:lnTo>
                  <a:pt x="3" y="0"/>
                </a:lnTo>
                <a:lnTo>
                  <a:pt x="1" y="0"/>
                </a:lnTo>
                <a:lnTo>
                  <a:pt x="1" y="0"/>
                </a:lnTo>
                <a:lnTo>
                  <a:pt x="0" y="0"/>
                </a:lnTo>
                <a:lnTo>
                  <a:pt x="0" y="1"/>
                </a:lnTo>
                <a:lnTo>
                  <a:pt x="0" y="2"/>
                </a:lnTo>
                <a:lnTo>
                  <a:pt x="0" y="4"/>
                </a:lnTo>
                <a:lnTo>
                  <a:pt x="0" y="5"/>
                </a:lnTo>
                <a:lnTo>
                  <a:pt x="1" y="5"/>
                </a:lnTo>
                <a:lnTo>
                  <a:pt x="1" y="5"/>
                </a:lnTo>
                <a:lnTo>
                  <a:pt x="3" y="5"/>
                </a:lnTo>
                <a:lnTo>
                  <a:pt x="4" y="5"/>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91" name="Freeform 115"/>
          <p:cNvSpPr>
            <a:spLocks/>
          </p:cNvSpPr>
          <p:nvPr/>
        </p:nvSpPr>
        <p:spPr bwMode="auto">
          <a:xfrm>
            <a:off x="6005513" y="3125788"/>
            <a:ext cx="7937" cy="7937"/>
          </a:xfrm>
          <a:custGeom>
            <a:avLst/>
            <a:gdLst/>
            <a:ahLst/>
            <a:cxnLst>
              <a:cxn ang="0">
                <a:pos x="4" y="2"/>
              </a:cxn>
              <a:cxn ang="0">
                <a:pos x="4" y="0"/>
              </a:cxn>
              <a:cxn ang="0">
                <a:pos x="4" y="0"/>
              </a:cxn>
              <a:cxn ang="0">
                <a:pos x="2" y="0"/>
              </a:cxn>
              <a:cxn ang="0">
                <a:pos x="1" y="0"/>
              </a:cxn>
              <a:cxn ang="0">
                <a:pos x="0" y="0"/>
              </a:cxn>
              <a:cxn ang="0">
                <a:pos x="0" y="0"/>
              </a:cxn>
              <a:cxn ang="0">
                <a:pos x="0" y="0"/>
              </a:cxn>
              <a:cxn ang="0">
                <a:pos x="0" y="2"/>
              </a:cxn>
              <a:cxn ang="0">
                <a:pos x="0" y="3"/>
              </a:cxn>
              <a:cxn ang="0">
                <a:pos x="0" y="4"/>
              </a:cxn>
              <a:cxn ang="0">
                <a:pos x="0" y="4"/>
              </a:cxn>
              <a:cxn ang="0">
                <a:pos x="1" y="4"/>
              </a:cxn>
              <a:cxn ang="0">
                <a:pos x="2" y="4"/>
              </a:cxn>
              <a:cxn ang="0">
                <a:pos x="4" y="4"/>
              </a:cxn>
              <a:cxn ang="0">
                <a:pos x="4" y="3"/>
              </a:cxn>
              <a:cxn ang="0">
                <a:pos x="4" y="2"/>
              </a:cxn>
              <a:cxn ang="0">
                <a:pos x="4" y="2"/>
              </a:cxn>
            </a:cxnLst>
            <a:rect l="0" t="0" r="r" b="b"/>
            <a:pathLst>
              <a:path w="5" h="5">
                <a:moveTo>
                  <a:pt x="4" y="2"/>
                </a:moveTo>
                <a:lnTo>
                  <a:pt x="4" y="0"/>
                </a:lnTo>
                <a:lnTo>
                  <a:pt x="4" y="0"/>
                </a:lnTo>
                <a:lnTo>
                  <a:pt x="2" y="0"/>
                </a:lnTo>
                <a:lnTo>
                  <a:pt x="1" y="0"/>
                </a:lnTo>
                <a:lnTo>
                  <a:pt x="0" y="0"/>
                </a:lnTo>
                <a:lnTo>
                  <a:pt x="0" y="0"/>
                </a:lnTo>
                <a:lnTo>
                  <a:pt x="0" y="0"/>
                </a:lnTo>
                <a:lnTo>
                  <a:pt x="0" y="2"/>
                </a:lnTo>
                <a:lnTo>
                  <a:pt x="0" y="3"/>
                </a:lnTo>
                <a:lnTo>
                  <a:pt x="0" y="4"/>
                </a:lnTo>
                <a:lnTo>
                  <a:pt x="0" y="4"/>
                </a:lnTo>
                <a:lnTo>
                  <a:pt x="1" y="4"/>
                </a:lnTo>
                <a:lnTo>
                  <a:pt x="2"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92" name="Freeform 116"/>
          <p:cNvSpPr>
            <a:spLocks/>
          </p:cNvSpPr>
          <p:nvPr/>
        </p:nvSpPr>
        <p:spPr bwMode="auto">
          <a:xfrm>
            <a:off x="6005513" y="3132138"/>
            <a:ext cx="7937" cy="7937"/>
          </a:xfrm>
          <a:custGeom>
            <a:avLst/>
            <a:gdLst/>
            <a:ahLst/>
            <a:cxnLst>
              <a:cxn ang="0">
                <a:pos x="4" y="1"/>
              </a:cxn>
              <a:cxn ang="0">
                <a:pos x="4" y="0"/>
              </a:cxn>
              <a:cxn ang="0">
                <a:pos x="4" y="0"/>
              </a:cxn>
              <a:cxn ang="0">
                <a:pos x="2" y="0"/>
              </a:cxn>
              <a:cxn ang="0">
                <a:pos x="1" y="0"/>
              </a:cxn>
              <a:cxn ang="0">
                <a:pos x="0" y="0"/>
              </a:cxn>
              <a:cxn ang="0">
                <a:pos x="0" y="0"/>
              </a:cxn>
              <a:cxn ang="0">
                <a:pos x="0" y="0"/>
              </a:cxn>
              <a:cxn ang="0">
                <a:pos x="0" y="1"/>
              </a:cxn>
              <a:cxn ang="0">
                <a:pos x="0" y="3"/>
              </a:cxn>
              <a:cxn ang="0">
                <a:pos x="0" y="4"/>
              </a:cxn>
              <a:cxn ang="0">
                <a:pos x="0" y="4"/>
              </a:cxn>
              <a:cxn ang="0">
                <a:pos x="1" y="4"/>
              </a:cxn>
              <a:cxn ang="0">
                <a:pos x="2" y="4"/>
              </a:cxn>
              <a:cxn ang="0">
                <a:pos x="4" y="4"/>
              </a:cxn>
              <a:cxn ang="0">
                <a:pos x="4" y="3"/>
              </a:cxn>
              <a:cxn ang="0">
                <a:pos x="4" y="1"/>
              </a:cxn>
              <a:cxn ang="0">
                <a:pos x="4" y="1"/>
              </a:cxn>
            </a:cxnLst>
            <a:rect l="0" t="0" r="r" b="b"/>
            <a:pathLst>
              <a:path w="5" h="5">
                <a:moveTo>
                  <a:pt x="4" y="1"/>
                </a:moveTo>
                <a:lnTo>
                  <a:pt x="4" y="0"/>
                </a:lnTo>
                <a:lnTo>
                  <a:pt x="4" y="0"/>
                </a:lnTo>
                <a:lnTo>
                  <a:pt x="2" y="0"/>
                </a:lnTo>
                <a:lnTo>
                  <a:pt x="1" y="0"/>
                </a:lnTo>
                <a:lnTo>
                  <a:pt x="0" y="0"/>
                </a:lnTo>
                <a:lnTo>
                  <a:pt x="0" y="0"/>
                </a:lnTo>
                <a:lnTo>
                  <a:pt x="0" y="0"/>
                </a:lnTo>
                <a:lnTo>
                  <a:pt x="0" y="1"/>
                </a:lnTo>
                <a:lnTo>
                  <a:pt x="0" y="3"/>
                </a:lnTo>
                <a:lnTo>
                  <a:pt x="0" y="4"/>
                </a:lnTo>
                <a:lnTo>
                  <a:pt x="0" y="4"/>
                </a:lnTo>
                <a:lnTo>
                  <a:pt x="1" y="4"/>
                </a:lnTo>
                <a:lnTo>
                  <a:pt x="2" y="4"/>
                </a:lnTo>
                <a:lnTo>
                  <a:pt x="4" y="4"/>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93" name="Freeform 117"/>
          <p:cNvSpPr>
            <a:spLocks/>
          </p:cNvSpPr>
          <p:nvPr/>
        </p:nvSpPr>
        <p:spPr bwMode="auto">
          <a:xfrm>
            <a:off x="6021388" y="3132138"/>
            <a:ext cx="7937" cy="7937"/>
          </a:xfrm>
          <a:custGeom>
            <a:avLst/>
            <a:gdLst/>
            <a:ahLst/>
            <a:cxnLst>
              <a:cxn ang="0">
                <a:pos x="4" y="1"/>
              </a:cxn>
              <a:cxn ang="0">
                <a:pos x="4" y="0"/>
              </a:cxn>
              <a:cxn ang="0">
                <a:pos x="4" y="0"/>
              </a:cxn>
              <a:cxn ang="0">
                <a:pos x="3" y="0"/>
              </a:cxn>
              <a:cxn ang="0">
                <a:pos x="2" y="0"/>
              </a:cxn>
              <a:cxn ang="0">
                <a:pos x="1" y="0"/>
              </a:cxn>
              <a:cxn ang="0">
                <a:pos x="0" y="0"/>
              </a:cxn>
              <a:cxn ang="0">
                <a:pos x="0" y="0"/>
              </a:cxn>
              <a:cxn ang="0">
                <a:pos x="0" y="1"/>
              </a:cxn>
              <a:cxn ang="0">
                <a:pos x="0" y="3"/>
              </a:cxn>
              <a:cxn ang="0">
                <a:pos x="0" y="4"/>
              </a:cxn>
              <a:cxn ang="0">
                <a:pos x="1" y="4"/>
              </a:cxn>
              <a:cxn ang="0">
                <a:pos x="2" y="4"/>
              </a:cxn>
              <a:cxn ang="0">
                <a:pos x="3" y="4"/>
              </a:cxn>
              <a:cxn ang="0">
                <a:pos x="4" y="4"/>
              </a:cxn>
              <a:cxn ang="0">
                <a:pos x="4" y="3"/>
              </a:cxn>
              <a:cxn ang="0">
                <a:pos x="4" y="1"/>
              </a:cxn>
              <a:cxn ang="0">
                <a:pos x="4" y="1"/>
              </a:cxn>
            </a:cxnLst>
            <a:rect l="0" t="0" r="r" b="b"/>
            <a:pathLst>
              <a:path w="5" h="5">
                <a:moveTo>
                  <a:pt x="4" y="1"/>
                </a:moveTo>
                <a:lnTo>
                  <a:pt x="4" y="0"/>
                </a:lnTo>
                <a:lnTo>
                  <a:pt x="4" y="0"/>
                </a:lnTo>
                <a:lnTo>
                  <a:pt x="3" y="0"/>
                </a:lnTo>
                <a:lnTo>
                  <a:pt x="2" y="0"/>
                </a:lnTo>
                <a:lnTo>
                  <a:pt x="1" y="0"/>
                </a:lnTo>
                <a:lnTo>
                  <a:pt x="0" y="0"/>
                </a:lnTo>
                <a:lnTo>
                  <a:pt x="0" y="0"/>
                </a:lnTo>
                <a:lnTo>
                  <a:pt x="0" y="1"/>
                </a:lnTo>
                <a:lnTo>
                  <a:pt x="0" y="3"/>
                </a:lnTo>
                <a:lnTo>
                  <a:pt x="0" y="4"/>
                </a:lnTo>
                <a:lnTo>
                  <a:pt x="1" y="4"/>
                </a:lnTo>
                <a:lnTo>
                  <a:pt x="2" y="4"/>
                </a:lnTo>
                <a:lnTo>
                  <a:pt x="3" y="4"/>
                </a:lnTo>
                <a:lnTo>
                  <a:pt x="4" y="4"/>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294" name="Freeform 118"/>
          <p:cNvSpPr>
            <a:spLocks/>
          </p:cNvSpPr>
          <p:nvPr/>
        </p:nvSpPr>
        <p:spPr bwMode="auto">
          <a:xfrm>
            <a:off x="6027738" y="3127375"/>
            <a:ext cx="6350" cy="7938"/>
          </a:xfrm>
          <a:custGeom>
            <a:avLst/>
            <a:gdLst/>
            <a:ahLst/>
            <a:cxnLst>
              <a:cxn ang="0">
                <a:pos x="3" y="3"/>
              </a:cxn>
              <a:cxn ang="0">
                <a:pos x="3" y="1"/>
              </a:cxn>
              <a:cxn ang="0">
                <a:pos x="3" y="0"/>
              </a:cxn>
              <a:cxn ang="0">
                <a:pos x="3" y="0"/>
              </a:cxn>
              <a:cxn ang="0">
                <a:pos x="1" y="0"/>
              </a:cxn>
              <a:cxn ang="0">
                <a:pos x="1" y="0"/>
              </a:cxn>
              <a:cxn ang="0">
                <a:pos x="0" y="0"/>
              </a:cxn>
              <a:cxn ang="0">
                <a:pos x="0" y="1"/>
              </a:cxn>
              <a:cxn ang="0">
                <a:pos x="0" y="3"/>
              </a:cxn>
              <a:cxn ang="0">
                <a:pos x="0" y="3"/>
              </a:cxn>
              <a:cxn ang="0">
                <a:pos x="0" y="4"/>
              </a:cxn>
              <a:cxn ang="0">
                <a:pos x="1" y="4"/>
              </a:cxn>
              <a:cxn ang="0">
                <a:pos x="1" y="4"/>
              </a:cxn>
              <a:cxn ang="0">
                <a:pos x="3" y="4"/>
              </a:cxn>
              <a:cxn ang="0">
                <a:pos x="3" y="4"/>
              </a:cxn>
              <a:cxn ang="0">
                <a:pos x="3" y="3"/>
              </a:cxn>
              <a:cxn ang="0">
                <a:pos x="3" y="3"/>
              </a:cxn>
              <a:cxn ang="0">
                <a:pos x="3" y="3"/>
              </a:cxn>
            </a:cxnLst>
            <a:rect l="0" t="0" r="r" b="b"/>
            <a:pathLst>
              <a:path w="4" h="5">
                <a:moveTo>
                  <a:pt x="3" y="3"/>
                </a:moveTo>
                <a:lnTo>
                  <a:pt x="3" y="1"/>
                </a:lnTo>
                <a:lnTo>
                  <a:pt x="3" y="0"/>
                </a:lnTo>
                <a:lnTo>
                  <a:pt x="3" y="0"/>
                </a:lnTo>
                <a:lnTo>
                  <a:pt x="1" y="0"/>
                </a:lnTo>
                <a:lnTo>
                  <a:pt x="1" y="0"/>
                </a:lnTo>
                <a:lnTo>
                  <a:pt x="0" y="0"/>
                </a:lnTo>
                <a:lnTo>
                  <a:pt x="0" y="1"/>
                </a:lnTo>
                <a:lnTo>
                  <a:pt x="0" y="3"/>
                </a:lnTo>
                <a:lnTo>
                  <a:pt x="0" y="3"/>
                </a:lnTo>
                <a:lnTo>
                  <a:pt x="0" y="4"/>
                </a:lnTo>
                <a:lnTo>
                  <a:pt x="1" y="4"/>
                </a:lnTo>
                <a:lnTo>
                  <a:pt x="1" y="4"/>
                </a:lnTo>
                <a:lnTo>
                  <a:pt x="3" y="4"/>
                </a:lnTo>
                <a:lnTo>
                  <a:pt x="3" y="4"/>
                </a:lnTo>
                <a:lnTo>
                  <a:pt x="3" y="3"/>
                </a:lnTo>
                <a:lnTo>
                  <a:pt x="3" y="3"/>
                </a:lnTo>
                <a:lnTo>
                  <a:pt x="3" y="3"/>
                </a:lnTo>
              </a:path>
            </a:pathLst>
          </a:custGeom>
          <a:solidFill>
            <a:srgbClr val="000000"/>
          </a:solidFill>
          <a:ln w="9525">
            <a:noFill/>
            <a:round/>
            <a:headEnd type="none" w="med" len="med"/>
            <a:tailEnd type="none" w="med" len="med"/>
          </a:ln>
          <a:effectLst/>
        </p:spPr>
        <p:txBody>
          <a:bodyPr/>
          <a:lstStyle/>
          <a:p>
            <a:endParaRPr lang="en-IN"/>
          </a:p>
        </p:txBody>
      </p:sp>
      <p:sp>
        <p:nvSpPr>
          <p:cNvPr id="50295" name="Freeform 119"/>
          <p:cNvSpPr>
            <a:spLocks/>
          </p:cNvSpPr>
          <p:nvPr/>
        </p:nvSpPr>
        <p:spPr bwMode="auto">
          <a:xfrm>
            <a:off x="6027738" y="3127375"/>
            <a:ext cx="6350" cy="7938"/>
          </a:xfrm>
          <a:custGeom>
            <a:avLst/>
            <a:gdLst/>
            <a:ahLst/>
            <a:cxnLst>
              <a:cxn ang="0">
                <a:pos x="3" y="3"/>
              </a:cxn>
              <a:cxn ang="0">
                <a:pos x="3" y="1"/>
              </a:cxn>
              <a:cxn ang="0">
                <a:pos x="3" y="0"/>
              </a:cxn>
              <a:cxn ang="0">
                <a:pos x="3" y="0"/>
              </a:cxn>
              <a:cxn ang="0">
                <a:pos x="1" y="0"/>
              </a:cxn>
              <a:cxn ang="0">
                <a:pos x="1" y="0"/>
              </a:cxn>
              <a:cxn ang="0">
                <a:pos x="0" y="0"/>
              </a:cxn>
              <a:cxn ang="0">
                <a:pos x="0" y="1"/>
              </a:cxn>
              <a:cxn ang="0">
                <a:pos x="0" y="3"/>
              </a:cxn>
              <a:cxn ang="0">
                <a:pos x="0" y="3"/>
              </a:cxn>
              <a:cxn ang="0">
                <a:pos x="0" y="4"/>
              </a:cxn>
              <a:cxn ang="0">
                <a:pos x="1" y="4"/>
              </a:cxn>
              <a:cxn ang="0">
                <a:pos x="1" y="4"/>
              </a:cxn>
              <a:cxn ang="0">
                <a:pos x="3" y="4"/>
              </a:cxn>
              <a:cxn ang="0">
                <a:pos x="3" y="4"/>
              </a:cxn>
              <a:cxn ang="0">
                <a:pos x="3" y="3"/>
              </a:cxn>
              <a:cxn ang="0">
                <a:pos x="3" y="3"/>
              </a:cxn>
              <a:cxn ang="0">
                <a:pos x="3" y="3"/>
              </a:cxn>
            </a:cxnLst>
            <a:rect l="0" t="0" r="r" b="b"/>
            <a:pathLst>
              <a:path w="4" h="5">
                <a:moveTo>
                  <a:pt x="3" y="3"/>
                </a:moveTo>
                <a:lnTo>
                  <a:pt x="3" y="1"/>
                </a:lnTo>
                <a:lnTo>
                  <a:pt x="3" y="0"/>
                </a:lnTo>
                <a:lnTo>
                  <a:pt x="3" y="0"/>
                </a:lnTo>
                <a:lnTo>
                  <a:pt x="1" y="0"/>
                </a:lnTo>
                <a:lnTo>
                  <a:pt x="1" y="0"/>
                </a:lnTo>
                <a:lnTo>
                  <a:pt x="0" y="0"/>
                </a:lnTo>
                <a:lnTo>
                  <a:pt x="0" y="1"/>
                </a:lnTo>
                <a:lnTo>
                  <a:pt x="0" y="3"/>
                </a:lnTo>
                <a:lnTo>
                  <a:pt x="0" y="3"/>
                </a:lnTo>
                <a:lnTo>
                  <a:pt x="0" y="4"/>
                </a:lnTo>
                <a:lnTo>
                  <a:pt x="1" y="4"/>
                </a:lnTo>
                <a:lnTo>
                  <a:pt x="1" y="4"/>
                </a:lnTo>
                <a:lnTo>
                  <a:pt x="3" y="4"/>
                </a:lnTo>
                <a:lnTo>
                  <a:pt x="3" y="4"/>
                </a:lnTo>
                <a:lnTo>
                  <a:pt x="3" y="3"/>
                </a:lnTo>
                <a:lnTo>
                  <a:pt x="3" y="3"/>
                </a:lnTo>
                <a:lnTo>
                  <a:pt x="3" y="3"/>
                </a:lnTo>
              </a:path>
            </a:pathLst>
          </a:custGeom>
          <a:solidFill>
            <a:srgbClr val="000000"/>
          </a:solidFill>
          <a:ln w="9525">
            <a:noFill/>
            <a:round/>
            <a:headEnd type="none" w="med" len="med"/>
            <a:tailEnd type="none" w="med" len="med"/>
          </a:ln>
          <a:effectLst/>
        </p:spPr>
        <p:txBody>
          <a:bodyPr/>
          <a:lstStyle/>
          <a:p>
            <a:endParaRPr lang="en-IN"/>
          </a:p>
        </p:txBody>
      </p:sp>
      <p:sp>
        <p:nvSpPr>
          <p:cNvPr id="50296" name="Freeform 120"/>
          <p:cNvSpPr>
            <a:spLocks/>
          </p:cNvSpPr>
          <p:nvPr/>
        </p:nvSpPr>
        <p:spPr bwMode="auto">
          <a:xfrm>
            <a:off x="6018213" y="3125788"/>
            <a:ext cx="7937" cy="7937"/>
          </a:xfrm>
          <a:custGeom>
            <a:avLst/>
            <a:gdLst/>
            <a:ahLst/>
            <a:cxnLst>
              <a:cxn ang="0">
                <a:pos x="4" y="2"/>
              </a:cxn>
              <a:cxn ang="0">
                <a:pos x="4" y="0"/>
              </a:cxn>
              <a:cxn ang="0">
                <a:pos x="4" y="0"/>
              </a:cxn>
              <a:cxn ang="0">
                <a:pos x="3" y="0"/>
              </a:cxn>
              <a:cxn ang="0">
                <a:pos x="2" y="0"/>
              </a:cxn>
              <a:cxn ang="0">
                <a:pos x="0" y="0"/>
              </a:cxn>
              <a:cxn ang="0">
                <a:pos x="0" y="0"/>
              </a:cxn>
              <a:cxn ang="0">
                <a:pos x="0" y="0"/>
              </a:cxn>
              <a:cxn ang="0">
                <a:pos x="0" y="2"/>
              </a:cxn>
              <a:cxn ang="0">
                <a:pos x="0" y="3"/>
              </a:cxn>
              <a:cxn ang="0">
                <a:pos x="0" y="4"/>
              </a:cxn>
              <a:cxn ang="0">
                <a:pos x="0" y="4"/>
              </a:cxn>
              <a:cxn ang="0">
                <a:pos x="2" y="4"/>
              </a:cxn>
              <a:cxn ang="0">
                <a:pos x="3" y="4"/>
              </a:cxn>
              <a:cxn ang="0">
                <a:pos x="4" y="4"/>
              </a:cxn>
              <a:cxn ang="0">
                <a:pos x="4" y="3"/>
              </a:cxn>
              <a:cxn ang="0">
                <a:pos x="4" y="2"/>
              </a:cxn>
              <a:cxn ang="0">
                <a:pos x="4" y="2"/>
              </a:cxn>
            </a:cxnLst>
            <a:rect l="0" t="0" r="r" b="b"/>
            <a:pathLst>
              <a:path w="5" h="5">
                <a:moveTo>
                  <a:pt x="4" y="2"/>
                </a:moveTo>
                <a:lnTo>
                  <a:pt x="4" y="0"/>
                </a:lnTo>
                <a:lnTo>
                  <a:pt x="4" y="0"/>
                </a:lnTo>
                <a:lnTo>
                  <a:pt x="3" y="0"/>
                </a:lnTo>
                <a:lnTo>
                  <a:pt x="2" y="0"/>
                </a:lnTo>
                <a:lnTo>
                  <a:pt x="0" y="0"/>
                </a:lnTo>
                <a:lnTo>
                  <a:pt x="0" y="0"/>
                </a:lnTo>
                <a:lnTo>
                  <a:pt x="0" y="0"/>
                </a:lnTo>
                <a:lnTo>
                  <a:pt x="0" y="2"/>
                </a:lnTo>
                <a:lnTo>
                  <a:pt x="0" y="3"/>
                </a:lnTo>
                <a:lnTo>
                  <a:pt x="0" y="4"/>
                </a:lnTo>
                <a:lnTo>
                  <a:pt x="0" y="4"/>
                </a:lnTo>
                <a:lnTo>
                  <a:pt x="2" y="4"/>
                </a:lnTo>
                <a:lnTo>
                  <a:pt x="3"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97" name="Freeform 121"/>
          <p:cNvSpPr>
            <a:spLocks/>
          </p:cNvSpPr>
          <p:nvPr/>
        </p:nvSpPr>
        <p:spPr bwMode="auto">
          <a:xfrm>
            <a:off x="6013450" y="3151188"/>
            <a:ext cx="6350" cy="6350"/>
          </a:xfrm>
          <a:custGeom>
            <a:avLst/>
            <a:gdLst/>
            <a:ahLst/>
            <a:cxnLst>
              <a:cxn ang="0">
                <a:pos x="3" y="1"/>
              </a:cxn>
              <a:cxn ang="0">
                <a:pos x="3" y="0"/>
              </a:cxn>
              <a:cxn ang="0">
                <a:pos x="3" y="0"/>
              </a:cxn>
              <a:cxn ang="0">
                <a:pos x="3" y="0"/>
              </a:cxn>
              <a:cxn ang="0">
                <a:pos x="1" y="0"/>
              </a:cxn>
              <a:cxn ang="0">
                <a:pos x="1" y="0"/>
              </a:cxn>
              <a:cxn ang="0">
                <a:pos x="0" y="0"/>
              </a:cxn>
              <a:cxn ang="0">
                <a:pos x="0" y="0"/>
              </a:cxn>
              <a:cxn ang="0">
                <a:pos x="0" y="1"/>
              </a:cxn>
              <a:cxn ang="0">
                <a:pos x="0" y="3"/>
              </a:cxn>
              <a:cxn ang="0">
                <a:pos x="0" y="3"/>
              </a:cxn>
              <a:cxn ang="0">
                <a:pos x="1" y="3"/>
              </a:cxn>
              <a:cxn ang="0">
                <a:pos x="1" y="3"/>
              </a:cxn>
              <a:cxn ang="0">
                <a:pos x="3" y="3"/>
              </a:cxn>
              <a:cxn ang="0">
                <a:pos x="3" y="3"/>
              </a:cxn>
              <a:cxn ang="0">
                <a:pos x="3" y="3"/>
              </a:cxn>
              <a:cxn ang="0">
                <a:pos x="3" y="1"/>
              </a:cxn>
              <a:cxn ang="0">
                <a:pos x="3" y="1"/>
              </a:cxn>
            </a:cxnLst>
            <a:rect l="0" t="0" r="r" b="b"/>
            <a:pathLst>
              <a:path w="4" h="4">
                <a:moveTo>
                  <a:pt x="3" y="1"/>
                </a:moveTo>
                <a:lnTo>
                  <a:pt x="3" y="0"/>
                </a:lnTo>
                <a:lnTo>
                  <a:pt x="3" y="0"/>
                </a:lnTo>
                <a:lnTo>
                  <a:pt x="3" y="0"/>
                </a:lnTo>
                <a:lnTo>
                  <a:pt x="1" y="0"/>
                </a:lnTo>
                <a:lnTo>
                  <a:pt x="1" y="0"/>
                </a:lnTo>
                <a:lnTo>
                  <a:pt x="0" y="0"/>
                </a:lnTo>
                <a:lnTo>
                  <a:pt x="0" y="0"/>
                </a:lnTo>
                <a:lnTo>
                  <a:pt x="0" y="1"/>
                </a:lnTo>
                <a:lnTo>
                  <a:pt x="0" y="3"/>
                </a:lnTo>
                <a:lnTo>
                  <a:pt x="0" y="3"/>
                </a:lnTo>
                <a:lnTo>
                  <a:pt x="1" y="3"/>
                </a:lnTo>
                <a:lnTo>
                  <a:pt x="1" y="3"/>
                </a:lnTo>
                <a:lnTo>
                  <a:pt x="3" y="3"/>
                </a:lnTo>
                <a:lnTo>
                  <a:pt x="3" y="3"/>
                </a:lnTo>
                <a:lnTo>
                  <a:pt x="3" y="3"/>
                </a:lnTo>
                <a:lnTo>
                  <a:pt x="3" y="1"/>
                </a:lnTo>
                <a:lnTo>
                  <a:pt x="3" y="1"/>
                </a:lnTo>
              </a:path>
            </a:pathLst>
          </a:custGeom>
          <a:solidFill>
            <a:srgbClr val="000000"/>
          </a:solidFill>
          <a:ln w="9525">
            <a:noFill/>
            <a:round/>
            <a:headEnd type="none" w="med" len="med"/>
            <a:tailEnd type="none" w="med" len="med"/>
          </a:ln>
          <a:effectLst/>
        </p:spPr>
        <p:txBody>
          <a:bodyPr/>
          <a:lstStyle/>
          <a:p>
            <a:endParaRPr lang="en-IN"/>
          </a:p>
        </p:txBody>
      </p:sp>
      <p:sp>
        <p:nvSpPr>
          <p:cNvPr id="50298" name="Freeform 122"/>
          <p:cNvSpPr>
            <a:spLocks/>
          </p:cNvSpPr>
          <p:nvPr/>
        </p:nvSpPr>
        <p:spPr bwMode="auto">
          <a:xfrm>
            <a:off x="6015038" y="3155950"/>
            <a:ext cx="7937" cy="7938"/>
          </a:xfrm>
          <a:custGeom>
            <a:avLst/>
            <a:gdLst/>
            <a:ahLst/>
            <a:cxnLst>
              <a:cxn ang="0">
                <a:pos x="4" y="2"/>
              </a:cxn>
              <a:cxn ang="0">
                <a:pos x="4" y="1"/>
              </a:cxn>
              <a:cxn ang="0">
                <a:pos x="4" y="0"/>
              </a:cxn>
              <a:cxn ang="0">
                <a:pos x="3" y="0"/>
              </a:cxn>
              <a:cxn ang="0">
                <a:pos x="2" y="0"/>
              </a:cxn>
              <a:cxn ang="0">
                <a:pos x="1" y="0"/>
              </a:cxn>
              <a:cxn ang="0">
                <a:pos x="0" y="0"/>
              </a:cxn>
              <a:cxn ang="0">
                <a:pos x="0" y="1"/>
              </a:cxn>
              <a:cxn ang="0">
                <a:pos x="0" y="2"/>
              </a:cxn>
              <a:cxn ang="0">
                <a:pos x="0" y="4"/>
              </a:cxn>
              <a:cxn ang="0">
                <a:pos x="0" y="4"/>
              </a:cxn>
              <a:cxn ang="0">
                <a:pos x="1" y="4"/>
              </a:cxn>
              <a:cxn ang="0">
                <a:pos x="2" y="4"/>
              </a:cxn>
              <a:cxn ang="0">
                <a:pos x="3" y="4"/>
              </a:cxn>
              <a:cxn ang="0">
                <a:pos x="4" y="4"/>
              </a:cxn>
              <a:cxn ang="0">
                <a:pos x="4" y="4"/>
              </a:cxn>
              <a:cxn ang="0">
                <a:pos x="4" y="2"/>
              </a:cxn>
              <a:cxn ang="0">
                <a:pos x="4" y="2"/>
              </a:cxn>
            </a:cxnLst>
            <a:rect l="0" t="0" r="r" b="b"/>
            <a:pathLst>
              <a:path w="5" h="5">
                <a:moveTo>
                  <a:pt x="4" y="2"/>
                </a:moveTo>
                <a:lnTo>
                  <a:pt x="4" y="1"/>
                </a:lnTo>
                <a:lnTo>
                  <a:pt x="4" y="0"/>
                </a:lnTo>
                <a:lnTo>
                  <a:pt x="3" y="0"/>
                </a:lnTo>
                <a:lnTo>
                  <a:pt x="2" y="0"/>
                </a:lnTo>
                <a:lnTo>
                  <a:pt x="1" y="0"/>
                </a:lnTo>
                <a:lnTo>
                  <a:pt x="0" y="0"/>
                </a:lnTo>
                <a:lnTo>
                  <a:pt x="0" y="1"/>
                </a:lnTo>
                <a:lnTo>
                  <a:pt x="0" y="2"/>
                </a:lnTo>
                <a:lnTo>
                  <a:pt x="0" y="4"/>
                </a:lnTo>
                <a:lnTo>
                  <a:pt x="0" y="4"/>
                </a:lnTo>
                <a:lnTo>
                  <a:pt x="1" y="4"/>
                </a:lnTo>
                <a:lnTo>
                  <a:pt x="2" y="4"/>
                </a:lnTo>
                <a:lnTo>
                  <a:pt x="3" y="4"/>
                </a:lnTo>
                <a:lnTo>
                  <a:pt x="4"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299" name="Freeform 123"/>
          <p:cNvSpPr>
            <a:spLocks/>
          </p:cNvSpPr>
          <p:nvPr/>
        </p:nvSpPr>
        <p:spPr bwMode="auto">
          <a:xfrm>
            <a:off x="6027738" y="3159125"/>
            <a:ext cx="6350" cy="7938"/>
          </a:xfrm>
          <a:custGeom>
            <a:avLst/>
            <a:gdLst/>
            <a:ahLst/>
            <a:cxnLst>
              <a:cxn ang="0">
                <a:pos x="3" y="2"/>
              </a:cxn>
              <a:cxn ang="0">
                <a:pos x="3" y="0"/>
              </a:cxn>
              <a:cxn ang="0">
                <a:pos x="3" y="0"/>
              </a:cxn>
              <a:cxn ang="0">
                <a:pos x="3" y="0"/>
              </a:cxn>
              <a:cxn ang="0">
                <a:pos x="1" y="0"/>
              </a:cxn>
              <a:cxn ang="0">
                <a:pos x="1" y="0"/>
              </a:cxn>
              <a:cxn ang="0">
                <a:pos x="0" y="0"/>
              </a:cxn>
              <a:cxn ang="0">
                <a:pos x="0" y="0"/>
              </a:cxn>
              <a:cxn ang="0">
                <a:pos x="0" y="2"/>
              </a:cxn>
              <a:cxn ang="0">
                <a:pos x="0" y="3"/>
              </a:cxn>
              <a:cxn ang="0">
                <a:pos x="0" y="4"/>
              </a:cxn>
              <a:cxn ang="0">
                <a:pos x="1" y="4"/>
              </a:cxn>
              <a:cxn ang="0">
                <a:pos x="1" y="4"/>
              </a:cxn>
              <a:cxn ang="0">
                <a:pos x="3" y="4"/>
              </a:cxn>
              <a:cxn ang="0">
                <a:pos x="3" y="4"/>
              </a:cxn>
              <a:cxn ang="0">
                <a:pos x="3" y="3"/>
              </a:cxn>
              <a:cxn ang="0">
                <a:pos x="3" y="2"/>
              </a:cxn>
              <a:cxn ang="0">
                <a:pos x="3" y="2"/>
              </a:cxn>
            </a:cxnLst>
            <a:rect l="0" t="0" r="r" b="b"/>
            <a:pathLst>
              <a:path w="4" h="5">
                <a:moveTo>
                  <a:pt x="3" y="2"/>
                </a:moveTo>
                <a:lnTo>
                  <a:pt x="3" y="0"/>
                </a:lnTo>
                <a:lnTo>
                  <a:pt x="3" y="0"/>
                </a:lnTo>
                <a:lnTo>
                  <a:pt x="3" y="0"/>
                </a:lnTo>
                <a:lnTo>
                  <a:pt x="1" y="0"/>
                </a:lnTo>
                <a:lnTo>
                  <a:pt x="1" y="0"/>
                </a:lnTo>
                <a:lnTo>
                  <a:pt x="0" y="0"/>
                </a:lnTo>
                <a:lnTo>
                  <a:pt x="0" y="0"/>
                </a:lnTo>
                <a:lnTo>
                  <a:pt x="0" y="2"/>
                </a:lnTo>
                <a:lnTo>
                  <a:pt x="0" y="3"/>
                </a:lnTo>
                <a:lnTo>
                  <a:pt x="0" y="4"/>
                </a:lnTo>
                <a:lnTo>
                  <a:pt x="1" y="4"/>
                </a:lnTo>
                <a:lnTo>
                  <a:pt x="1" y="4"/>
                </a:lnTo>
                <a:lnTo>
                  <a:pt x="3"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00" name="Freeform 124"/>
          <p:cNvSpPr>
            <a:spLocks/>
          </p:cNvSpPr>
          <p:nvPr/>
        </p:nvSpPr>
        <p:spPr bwMode="auto">
          <a:xfrm>
            <a:off x="6024563" y="3151188"/>
            <a:ext cx="6350" cy="6350"/>
          </a:xfrm>
          <a:custGeom>
            <a:avLst/>
            <a:gdLst/>
            <a:ahLst/>
            <a:cxnLst>
              <a:cxn ang="0">
                <a:pos x="3" y="1"/>
              </a:cxn>
              <a:cxn ang="0">
                <a:pos x="3" y="0"/>
              </a:cxn>
              <a:cxn ang="0">
                <a:pos x="3" y="0"/>
              </a:cxn>
              <a:cxn ang="0">
                <a:pos x="3" y="0"/>
              </a:cxn>
              <a:cxn ang="0">
                <a:pos x="2" y="0"/>
              </a:cxn>
              <a:cxn ang="0">
                <a:pos x="0" y="0"/>
              </a:cxn>
              <a:cxn ang="0">
                <a:pos x="0" y="0"/>
              </a:cxn>
              <a:cxn ang="0">
                <a:pos x="0" y="0"/>
              </a:cxn>
              <a:cxn ang="0">
                <a:pos x="0" y="1"/>
              </a:cxn>
              <a:cxn ang="0">
                <a:pos x="0" y="3"/>
              </a:cxn>
              <a:cxn ang="0">
                <a:pos x="0" y="3"/>
              </a:cxn>
              <a:cxn ang="0">
                <a:pos x="0" y="3"/>
              </a:cxn>
              <a:cxn ang="0">
                <a:pos x="2" y="3"/>
              </a:cxn>
              <a:cxn ang="0">
                <a:pos x="3" y="3"/>
              </a:cxn>
              <a:cxn ang="0">
                <a:pos x="3" y="3"/>
              </a:cxn>
              <a:cxn ang="0">
                <a:pos x="3" y="3"/>
              </a:cxn>
              <a:cxn ang="0">
                <a:pos x="3" y="1"/>
              </a:cxn>
              <a:cxn ang="0">
                <a:pos x="3" y="1"/>
              </a:cxn>
            </a:cxnLst>
            <a:rect l="0" t="0" r="r" b="b"/>
            <a:pathLst>
              <a:path w="4" h="4">
                <a:moveTo>
                  <a:pt x="3" y="1"/>
                </a:moveTo>
                <a:lnTo>
                  <a:pt x="3" y="0"/>
                </a:lnTo>
                <a:lnTo>
                  <a:pt x="3" y="0"/>
                </a:lnTo>
                <a:lnTo>
                  <a:pt x="3" y="0"/>
                </a:lnTo>
                <a:lnTo>
                  <a:pt x="2" y="0"/>
                </a:lnTo>
                <a:lnTo>
                  <a:pt x="0" y="0"/>
                </a:lnTo>
                <a:lnTo>
                  <a:pt x="0" y="0"/>
                </a:lnTo>
                <a:lnTo>
                  <a:pt x="0" y="0"/>
                </a:lnTo>
                <a:lnTo>
                  <a:pt x="0" y="1"/>
                </a:lnTo>
                <a:lnTo>
                  <a:pt x="0" y="3"/>
                </a:lnTo>
                <a:lnTo>
                  <a:pt x="0" y="3"/>
                </a:lnTo>
                <a:lnTo>
                  <a:pt x="0" y="3"/>
                </a:lnTo>
                <a:lnTo>
                  <a:pt x="2" y="3"/>
                </a:lnTo>
                <a:lnTo>
                  <a:pt x="3" y="3"/>
                </a:lnTo>
                <a:lnTo>
                  <a:pt x="3" y="3"/>
                </a:lnTo>
                <a:lnTo>
                  <a:pt x="3" y="3"/>
                </a:lnTo>
                <a:lnTo>
                  <a:pt x="3" y="1"/>
                </a:lnTo>
                <a:lnTo>
                  <a:pt x="3" y="1"/>
                </a:lnTo>
              </a:path>
            </a:pathLst>
          </a:custGeom>
          <a:solidFill>
            <a:srgbClr val="000000"/>
          </a:solidFill>
          <a:ln w="9525">
            <a:noFill/>
            <a:round/>
            <a:headEnd type="none" w="med" len="med"/>
            <a:tailEnd type="none" w="med" len="med"/>
          </a:ln>
          <a:effectLst/>
        </p:spPr>
        <p:txBody>
          <a:bodyPr/>
          <a:lstStyle/>
          <a:p>
            <a:endParaRPr lang="en-IN"/>
          </a:p>
        </p:txBody>
      </p:sp>
      <p:sp>
        <p:nvSpPr>
          <p:cNvPr id="50301" name="Freeform 125"/>
          <p:cNvSpPr>
            <a:spLocks/>
          </p:cNvSpPr>
          <p:nvPr/>
        </p:nvSpPr>
        <p:spPr bwMode="auto">
          <a:xfrm>
            <a:off x="6029325" y="3127375"/>
            <a:ext cx="6350" cy="7938"/>
          </a:xfrm>
          <a:custGeom>
            <a:avLst/>
            <a:gdLst/>
            <a:ahLst/>
            <a:cxnLst>
              <a:cxn ang="0">
                <a:pos x="3" y="3"/>
              </a:cxn>
              <a:cxn ang="0">
                <a:pos x="3" y="1"/>
              </a:cxn>
              <a:cxn ang="0">
                <a:pos x="3" y="0"/>
              </a:cxn>
              <a:cxn ang="0">
                <a:pos x="2" y="0"/>
              </a:cxn>
              <a:cxn ang="0">
                <a:pos x="2" y="0"/>
              </a:cxn>
              <a:cxn ang="0">
                <a:pos x="0" y="0"/>
              </a:cxn>
              <a:cxn ang="0">
                <a:pos x="0" y="0"/>
              </a:cxn>
              <a:cxn ang="0">
                <a:pos x="0" y="1"/>
              </a:cxn>
              <a:cxn ang="0">
                <a:pos x="0" y="3"/>
              </a:cxn>
              <a:cxn ang="0">
                <a:pos x="0" y="3"/>
              </a:cxn>
              <a:cxn ang="0">
                <a:pos x="0" y="4"/>
              </a:cxn>
              <a:cxn ang="0">
                <a:pos x="0" y="4"/>
              </a:cxn>
              <a:cxn ang="0">
                <a:pos x="2" y="4"/>
              </a:cxn>
              <a:cxn ang="0">
                <a:pos x="2" y="4"/>
              </a:cxn>
              <a:cxn ang="0">
                <a:pos x="3" y="4"/>
              </a:cxn>
              <a:cxn ang="0">
                <a:pos x="3" y="3"/>
              </a:cxn>
              <a:cxn ang="0">
                <a:pos x="3" y="3"/>
              </a:cxn>
              <a:cxn ang="0">
                <a:pos x="3" y="3"/>
              </a:cxn>
            </a:cxnLst>
            <a:rect l="0" t="0" r="r" b="b"/>
            <a:pathLst>
              <a:path w="4" h="5">
                <a:moveTo>
                  <a:pt x="3" y="3"/>
                </a:moveTo>
                <a:lnTo>
                  <a:pt x="3" y="1"/>
                </a:lnTo>
                <a:lnTo>
                  <a:pt x="3" y="0"/>
                </a:lnTo>
                <a:lnTo>
                  <a:pt x="2" y="0"/>
                </a:lnTo>
                <a:lnTo>
                  <a:pt x="2" y="0"/>
                </a:lnTo>
                <a:lnTo>
                  <a:pt x="0" y="0"/>
                </a:lnTo>
                <a:lnTo>
                  <a:pt x="0" y="0"/>
                </a:lnTo>
                <a:lnTo>
                  <a:pt x="0" y="1"/>
                </a:lnTo>
                <a:lnTo>
                  <a:pt x="0" y="3"/>
                </a:lnTo>
                <a:lnTo>
                  <a:pt x="0" y="3"/>
                </a:lnTo>
                <a:lnTo>
                  <a:pt x="0" y="4"/>
                </a:lnTo>
                <a:lnTo>
                  <a:pt x="0" y="4"/>
                </a:lnTo>
                <a:lnTo>
                  <a:pt x="2" y="4"/>
                </a:lnTo>
                <a:lnTo>
                  <a:pt x="2" y="4"/>
                </a:lnTo>
                <a:lnTo>
                  <a:pt x="3" y="4"/>
                </a:lnTo>
                <a:lnTo>
                  <a:pt x="3" y="3"/>
                </a:lnTo>
                <a:lnTo>
                  <a:pt x="3" y="3"/>
                </a:lnTo>
                <a:lnTo>
                  <a:pt x="3" y="3"/>
                </a:lnTo>
              </a:path>
            </a:pathLst>
          </a:custGeom>
          <a:solidFill>
            <a:srgbClr val="000000"/>
          </a:solidFill>
          <a:ln w="9525">
            <a:noFill/>
            <a:round/>
            <a:headEnd type="none" w="med" len="med"/>
            <a:tailEnd type="none" w="med" len="med"/>
          </a:ln>
          <a:effectLst/>
        </p:spPr>
        <p:txBody>
          <a:bodyPr/>
          <a:lstStyle/>
          <a:p>
            <a:endParaRPr lang="en-IN"/>
          </a:p>
        </p:txBody>
      </p:sp>
      <p:sp>
        <p:nvSpPr>
          <p:cNvPr id="50302" name="Freeform 126"/>
          <p:cNvSpPr>
            <a:spLocks/>
          </p:cNvSpPr>
          <p:nvPr/>
        </p:nvSpPr>
        <p:spPr bwMode="auto">
          <a:xfrm>
            <a:off x="6005513" y="3148013"/>
            <a:ext cx="7937" cy="7937"/>
          </a:xfrm>
          <a:custGeom>
            <a:avLst/>
            <a:gdLst/>
            <a:ahLst/>
            <a:cxnLst>
              <a:cxn ang="0">
                <a:pos x="4" y="2"/>
              </a:cxn>
              <a:cxn ang="0">
                <a:pos x="4" y="1"/>
              </a:cxn>
              <a:cxn ang="0">
                <a:pos x="4" y="0"/>
              </a:cxn>
              <a:cxn ang="0">
                <a:pos x="2" y="0"/>
              </a:cxn>
              <a:cxn ang="0">
                <a:pos x="1" y="0"/>
              </a:cxn>
              <a:cxn ang="0">
                <a:pos x="0" y="0"/>
              </a:cxn>
              <a:cxn ang="0">
                <a:pos x="0" y="0"/>
              </a:cxn>
              <a:cxn ang="0">
                <a:pos x="0" y="1"/>
              </a:cxn>
              <a:cxn ang="0">
                <a:pos x="0" y="2"/>
              </a:cxn>
              <a:cxn ang="0">
                <a:pos x="0" y="3"/>
              </a:cxn>
              <a:cxn ang="0">
                <a:pos x="0" y="4"/>
              </a:cxn>
              <a:cxn ang="0">
                <a:pos x="0" y="4"/>
              </a:cxn>
              <a:cxn ang="0">
                <a:pos x="1" y="4"/>
              </a:cxn>
              <a:cxn ang="0">
                <a:pos x="2" y="4"/>
              </a:cxn>
              <a:cxn ang="0">
                <a:pos x="4" y="4"/>
              </a:cxn>
              <a:cxn ang="0">
                <a:pos x="4" y="3"/>
              </a:cxn>
              <a:cxn ang="0">
                <a:pos x="4" y="2"/>
              </a:cxn>
              <a:cxn ang="0">
                <a:pos x="4" y="2"/>
              </a:cxn>
            </a:cxnLst>
            <a:rect l="0" t="0" r="r" b="b"/>
            <a:pathLst>
              <a:path w="5" h="5">
                <a:moveTo>
                  <a:pt x="4" y="2"/>
                </a:moveTo>
                <a:lnTo>
                  <a:pt x="4" y="1"/>
                </a:lnTo>
                <a:lnTo>
                  <a:pt x="4" y="0"/>
                </a:lnTo>
                <a:lnTo>
                  <a:pt x="2" y="0"/>
                </a:lnTo>
                <a:lnTo>
                  <a:pt x="1" y="0"/>
                </a:lnTo>
                <a:lnTo>
                  <a:pt x="0" y="0"/>
                </a:lnTo>
                <a:lnTo>
                  <a:pt x="0" y="0"/>
                </a:lnTo>
                <a:lnTo>
                  <a:pt x="0" y="1"/>
                </a:lnTo>
                <a:lnTo>
                  <a:pt x="0" y="2"/>
                </a:lnTo>
                <a:lnTo>
                  <a:pt x="0" y="3"/>
                </a:lnTo>
                <a:lnTo>
                  <a:pt x="0" y="4"/>
                </a:lnTo>
                <a:lnTo>
                  <a:pt x="0" y="4"/>
                </a:lnTo>
                <a:lnTo>
                  <a:pt x="1" y="4"/>
                </a:lnTo>
                <a:lnTo>
                  <a:pt x="2"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03" name="Freeform 127"/>
          <p:cNvSpPr>
            <a:spLocks/>
          </p:cNvSpPr>
          <p:nvPr/>
        </p:nvSpPr>
        <p:spPr bwMode="auto">
          <a:xfrm>
            <a:off x="5991225" y="3155950"/>
            <a:ext cx="6350" cy="7938"/>
          </a:xfrm>
          <a:custGeom>
            <a:avLst/>
            <a:gdLst/>
            <a:ahLst/>
            <a:cxnLst>
              <a:cxn ang="0">
                <a:pos x="4" y="2"/>
              </a:cxn>
              <a:cxn ang="0">
                <a:pos x="4" y="1"/>
              </a:cxn>
              <a:cxn ang="0">
                <a:pos x="4" y="0"/>
              </a:cxn>
              <a:cxn ang="0">
                <a:pos x="3" y="0"/>
              </a:cxn>
              <a:cxn ang="0">
                <a:pos x="2" y="0"/>
              </a:cxn>
              <a:cxn ang="0">
                <a:pos x="0" y="0"/>
              </a:cxn>
              <a:cxn ang="0">
                <a:pos x="0" y="0"/>
              </a:cxn>
              <a:cxn ang="0">
                <a:pos x="0" y="1"/>
              </a:cxn>
              <a:cxn ang="0">
                <a:pos x="0" y="2"/>
              </a:cxn>
              <a:cxn ang="0">
                <a:pos x="0" y="4"/>
              </a:cxn>
              <a:cxn ang="0">
                <a:pos x="0" y="4"/>
              </a:cxn>
              <a:cxn ang="0">
                <a:pos x="0" y="4"/>
              </a:cxn>
              <a:cxn ang="0">
                <a:pos x="2" y="4"/>
              </a:cxn>
              <a:cxn ang="0">
                <a:pos x="3" y="4"/>
              </a:cxn>
              <a:cxn ang="0">
                <a:pos x="4" y="4"/>
              </a:cxn>
              <a:cxn ang="0">
                <a:pos x="4" y="4"/>
              </a:cxn>
              <a:cxn ang="0">
                <a:pos x="4" y="2"/>
              </a:cxn>
              <a:cxn ang="0">
                <a:pos x="4" y="2"/>
              </a:cxn>
            </a:cxnLst>
            <a:rect l="0" t="0" r="r" b="b"/>
            <a:pathLst>
              <a:path w="5" h="5">
                <a:moveTo>
                  <a:pt x="4" y="2"/>
                </a:moveTo>
                <a:lnTo>
                  <a:pt x="4" y="1"/>
                </a:lnTo>
                <a:lnTo>
                  <a:pt x="4" y="0"/>
                </a:lnTo>
                <a:lnTo>
                  <a:pt x="3" y="0"/>
                </a:lnTo>
                <a:lnTo>
                  <a:pt x="2" y="0"/>
                </a:lnTo>
                <a:lnTo>
                  <a:pt x="0" y="0"/>
                </a:lnTo>
                <a:lnTo>
                  <a:pt x="0" y="0"/>
                </a:lnTo>
                <a:lnTo>
                  <a:pt x="0" y="1"/>
                </a:lnTo>
                <a:lnTo>
                  <a:pt x="0" y="2"/>
                </a:lnTo>
                <a:lnTo>
                  <a:pt x="0" y="4"/>
                </a:lnTo>
                <a:lnTo>
                  <a:pt x="0" y="4"/>
                </a:lnTo>
                <a:lnTo>
                  <a:pt x="0" y="4"/>
                </a:lnTo>
                <a:lnTo>
                  <a:pt x="2" y="4"/>
                </a:lnTo>
                <a:lnTo>
                  <a:pt x="3" y="4"/>
                </a:lnTo>
                <a:lnTo>
                  <a:pt x="4"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04" name="Freeform 128"/>
          <p:cNvSpPr>
            <a:spLocks/>
          </p:cNvSpPr>
          <p:nvPr/>
        </p:nvSpPr>
        <p:spPr bwMode="auto">
          <a:xfrm>
            <a:off x="5983288" y="3136900"/>
            <a:ext cx="6350" cy="7938"/>
          </a:xfrm>
          <a:custGeom>
            <a:avLst/>
            <a:gdLst/>
            <a:ahLst/>
            <a:cxnLst>
              <a:cxn ang="0">
                <a:pos x="3" y="1"/>
              </a:cxn>
              <a:cxn ang="0">
                <a:pos x="3" y="0"/>
              </a:cxn>
              <a:cxn ang="0">
                <a:pos x="3" y="0"/>
              </a:cxn>
              <a:cxn ang="0">
                <a:pos x="3" y="0"/>
              </a:cxn>
              <a:cxn ang="0">
                <a:pos x="2" y="0"/>
              </a:cxn>
              <a:cxn ang="0">
                <a:pos x="1" y="0"/>
              </a:cxn>
              <a:cxn ang="0">
                <a:pos x="0" y="0"/>
              </a:cxn>
              <a:cxn ang="0">
                <a:pos x="0" y="0"/>
              </a:cxn>
              <a:cxn ang="0">
                <a:pos x="0" y="1"/>
              </a:cxn>
              <a:cxn ang="0">
                <a:pos x="0" y="2"/>
              </a:cxn>
              <a:cxn ang="0">
                <a:pos x="0" y="3"/>
              </a:cxn>
              <a:cxn ang="0">
                <a:pos x="1" y="3"/>
              </a:cxn>
              <a:cxn ang="0">
                <a:pos x="2" y="3"/>
              </a:cxn>
              <a:cxn ang="0">
                <a:pos x="3" y="3"/>
              </a:cxn>
              <a:cxn ang="0">
                <a:pos x="3" y="3"/>
              </a:cxn>
              <a:cxn ang="0">
                <a:pos x="3" y="2"/>
              </a:cxn>
              <a:cxn ang="0">
                <a:pos x="3" y="1"/>
              </a:cxn>
              <a:cxn ang="0">
                <a:pos x="3" y="1"/>
              </a:cxn>
            </a:cxnLst>
            <a:rect l="0" t="0" r="r" b="b"/>
            <a:pathLst>
              <a:path w="4" h="4">
                <a:moveTo>
                  <a:pt x="3" y="1"/>
                </a:moveTo>
                <a:lnTo>
                  <a:pt x="3" y="0"/>
                </a:lnTo>
                <a:lnTo>
                  <a:pt x="3" y="0"/>
                </a:lnTo>
                <a:lnTo>
                  <a:pt x="3" y="0"/>
                </a:lnTo>
                <a:lnTo>
                  <a:pt x="2" y="0"/>
                </a:lnTo>
                <a:lnTo>
                  <a:pt x="1" y="0"/>
                </a:lnTo>
                <a:lnTo>
                  <a:pt x="0" y="0"/>
                </a:lnTo>
                <a:lnTo>
                  <a:pt x="0" y="0"/>
                </a:lnTo>
                <a:lnTo>
                  <a:pt x="0" y="1"/>
                </a:lnTo>
                <a:lnTo>
                  <a:pt x="0" y="2"/>
                </a:lnTo>
                <a:lnTo>
                  <a:pt x="0" y="3"/>
                </a:lnTo>
                <a:lnTo>
                  <a:pt x="1" y="3"/>
                </a:lnTo>
                <a:lnTo>
                  <a:pt x="2" y="3"/>
                </a:lnTo>
                <a:lnTo>
                  <a:pt x="3" y="3"/>
                </a:lnTo>
                <a:lnTo>
                  <a:pt x="3" y="3"/>
                </a:lnTo>
                <a:lnTo>
                  <a:pt x="3" y="2"/>
                </a:lnTo>
                <a:lnTo>
                  <a:pt x="3" y="1"/>
                </a:lnTo>
                <a:lnTo>
                  <a:pt x="3" y="1"/>
                </a:lnTo>
              </a:path>
            </a:pathLst>
          </a:custGeom>
          <a:solidFill>
            <a:srgbClr val="000000"/>
          </a:solidFill>
          <a:ln w="9525">
            <a:noFill/>
            <a:round/>
            <a:headEnd type="none" w="med" len="med"/>
            <a:tailEnd type="none" w="med" len="med"/>
          </a:ln>
          <a:effectLst/>
        </p:spPr>
        <p:txBody>
          <a:bodyPr/>
          <a:lstStyle/>
          <a:p>
            <a:endParaRPr lang="en-IN"/>
          </a:p>
        </p:txBody>
      </p:sp>
      <p:sp>
        <p:nvSpPr>
          <p:cNvPr id="50305" name="Freeform 129"/>
          <p:cNvSpPr>
            <a:spLocks/>
          </p:cNvSpPr>
          <p:nvPr/>
        </p:nvSpPr>
        <p:spPr bwMode="auto">
          <a:xfrm>
            <a:off x="6005513" y="3155950"/>
            <a:ext cx="7937" cy="7938"/>
          </a:xfrm>
          <a:custGeom>
            <a:avLst/>
            <a:gdLst/>
            <a:ahLst/>
            <a:cxnLst>
              <a:cxn ang="0">
                <a:pos x="4" y="2"/>
              </a:cxn>
              <a:cxn ang="0">
                <a:pos x="4" y="1"/>
              </a:cxn>
              <a:cxn ang="0">
                <a:pos x="4" y="0"/>
              </a:cxn>
              <a:cxn ang="0">
                <a:pos x="2" y="0"/>
              </a:cxn>
              <a:cxn ang="0">
                <a:pos x="1" y="0"/>
              </a:cxn>
              <a:cxn ang="0">
                <a:pos x="0" y="0"/>
              </a:cxn>
              <a:cxn ang="0">
                <a:pos x="0" y="0"/>
              </a:cxn>
              <a:cxn ang="0">
                <a:pos x="0" y="1"/>
              </a:cxn>
              <a:cxn ang="0">
                <a:pos x="0" y="2"/>
              </a:cxn>
              <a:cxn ang="0">
                <a:pos x="0" y="4"/>
              </a:cxn>
              <a:cxn ang="0">
                <a:pos x="0" y="4"/>
              </a:cxn>
              <a:cxn ang="0">
                <a:pos x="0" y="4"/>
              </a:cxn>
              <a:cxn ang="0">
                <a:pos x="1" y="4"/>
              </a:cxn>
              <a:cxn ang="0">
                <a:pos x="2" y="4"/>
              </a:cxn>
              <a:cxn ang="0">
                <a:pos x="4" y="4"/>
              </a:cxn>
              <a:cxn ang="0">
                <a:pos x="4" y="4"/>
              </a:cxn>
              <a:cxn ang="0">
                <a:pos x="4" y="2"/>
              </a:cxn>
              <a:cxn ang="0">
                <a:pos x="4" y="2"/>
              </a:cxn>
            </a:cxnLst>
            <a:rect l="0" t="0" r="r" b="b"/>
            <a:pathLst>
              <a:path w="5" h="5">
                <a:moveTo>
                  <a:pt x="4" y="2"/>
                </a:moveTo>
                <a:lnTo>
                  <a:pt x="4" y="1"/>
                </a:lnTo>
                <a:lnTo>
                  <a:pt x="4" y="0"/>
                </a:lnTo>
                <a:lnTo>
                  <a:pt x="2" y="0"/>
                </a:lnTo>
                <a:lnTo>
                  <a:pt x="1" y="0"/>
                </a:lnTo>
                <a:lnTo>
                  <a:pt x="0" y="0"/>
                </a:lnTo>
                <a:lnTo>
                  <a:pt x="0" y="0"/>
                </a:lnTo>
                <a:lnTo>
                  <a:pt x="0" y="1"/>
                </a:lnTo>
                <a:lnTo>
                  <a:pt x="0" y="2"/>
                </a:lnTo>
                <a:lnTo>
                  <a:pt x="0" y="4"/>
                </a:lnTo>
                <a:lnTo>
                  <a:pt x="0" y="4"/>
                </a:lnTo>
                <a:lnTo>
                  <a:pt x="0" y="4"/>
                </a:lnTo>
                <a:lnTo>
                  <a:pt x="1" y="4"/>
                </a:lnTo>
                <a:lnTo>
                  <a:pt x="2" y="4"/>
                </a:lnTo>
                <a:lnTo>
                  <a:pt x="4"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06" name="Freeform 130"/>
          <p:cNvSpPr>
            <a:spLocks/>
          </p:cNvSpPr>
          <p:nvPr/>
        </p:nvSpPr>
        <p:spPr bwMode="auto">
          <a:xfrm>
            <a:off x="6029325" y="3119438"/>
            <a:ext cx="6350" cy="7937"/>
          </a:xfrm>
          <a:custGeom>
            <a:avLst/>
            <a:gdLst/>
            <a:ahLst/>
            <a:cxnLst>
              <a:cxn ang="0">
                <a:pos x="3" y="2"/>
              </a:cxn>
              <a:cxn ang="0">
                <a:pos x="3" y="1"/>
              </a:cxn>
              <a:cxn ang="0">
                <a:pos x="3" y="0"/>
              </a:cxn>
              <a:cxn ang="0">
                <a:pos x="2" y="0"/>
              </a:cxn>
              <a:cxn ang="0">
                <a:pos x="2" y="0"/>
              </a:cxn>
              <a:cxn ang="0">
                <a:pos x="0" y="0"/>
              </a:cxn>
              <a:cxn ang="0">
                <a:pos x="0" y="0"/>
              </a:cxn>
              <a:cxn ang="0">
                <a:pos x="0" y="1"/>
              </a:cxn>
              <a:cxn ang="0">
                <a:pos x="0" y="2"/>
              </a:cxn>
              <a:cxn ang="0">
                <a:pos x="0" y="3"/>
              </a:cxn>
              <a:cxn ang="0">
                <a:pos x="0" y="4"/>
              </a:cxn>
              <a:cxn ang="0">
                <a:pos x="0" y="4"/>
              </a:cxn>
              <a:cxn ang="0">
                <a:pos x="2" y="4"/>
              </a:cxn>
              <a:cxn ang="0">
                <a:pos x="2" y="4"/>
              </a:cxn>
              <a:cxn ang="0">
                <a:pos x="3" y="4"/>
              </a:cxn>
              <a:cxn ang="0">
                <a:pos x="3" y="3"/>
              </a:cxn>
              <a:cxn ang="0">
                <a:pos x="3" y="2"/>
              </a:cxn>
              <a:cxn ang="0">
                <a:pos x="3" y="2"/>
              </a:cxn>
            </a:cxnLst>
            <a:rect l="0" t="0" r="r" b="b"/>
            <a:pathLst>
              <a:path w="4" h="5">
                <a:moveTo>
                  <a:pt x="3" y="2"/>
                </a:moveTo>
                <a:lnTo>
                  <a:pt x="3" y="1"/>
                </a:lnTo>
                <a:lnTo>
                  <a:pt x="3" y="0"/>
                </a:lnTo>
                <a:lnTo>
                  <a:pt x="2" y="0"/>
                </a:lnTo>
                <a:lnTo>
                  <a:pt x="2" y="0"/>
                </a:lnTo>
                <a:lnTo>
                  <a:pt x="0" y="0"/>
                </a:lnTo>
                <a:lnTo>
                  <a:pt x="0" y="0"/>
                </a:lnTo>
                <a:lnTo>
                  <a:pt x="0" y="1"/>
                </a:lnTo>
                <a:lnTo>
                  <a:pt x="0" y="2"/>
                </a:lnTo>
                <a:lnTo>
                  <a:pt x="0" y="3"/>
                </a:lnTo>
                <a:lnTo>
                  <a:pt x="0" y="4"/>
                </a:lnTo>
                <a:lnTo>
                  <a:pt x="0" y="4"/>
                </a:lnTo>
                <a:lnTo>
                  <a:pt x="2" y="4"/>
                </a:lnTo>
                <a:lnTo>
                  <a:pt x="2"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07" name="Freeform 131"/>
          <p:cNvSpPr>
            <a:spLocks/>
          </p:cNvSpPr>
          <p:nvPr/>
        </p:nvSpPr>
        <p:spPr bwMode="auto">
          <a:xfrm>
            <a:off x="6029325" y="3144838"/>
            <a:ext cx="6350" cy="7937"/>
          </a:xfrm>
          <a:custGeom>
            <a:avLst/>
            <a:gdLst/>
            <a:ahLst/>
            <a:cxnLst>
              <a:cxn ang="0">
                <a:pos x="3" y="2"/>
              </a:cxn>
              <a:cxn ang="0">
                <a:pos x="3" y="1"/>
              </a:cxn>
              <a:cxn ang="0">
                <a:pos x="3" y="0"/>
              </a:cxn>
              <a:cxn ang="0">
                <a:pos x="2" y="0"/>
              </a:cxn>
              <a:cxn ang="0">
                <a:pos x="2" y="0"/>
              </a:cxn>
              <a:cxn ang="0">
                <a:pos x="0" y="0"/>
              </a:cxn>
              <a:cxn ang="0">
                <a:pos x="0" y="0"/>
              </a:cxn>
              <a:cxn ang="0">
                <a:pos x="0" y="1"/>
              </a:cxn>
              <a:cxn ang="0">
                <a:pos x="0" y="2"/>
              </a:cxn>
              <a:cxn ang="0">
                <a:pos x="0" y="3"/>
              </a:cxn>
              <a:cxn ang="0">
                <a:pos x="0" y="4"/>
              </a:cxn>
              <a:cxn ang="0">
                <a:pos x="0" y="4"/>
              </a:cxn>
              <a:cxn ang="0">
                <a:pos x="2" y="4"/>
              </a:cxn>
              <a:cxn ang="0">
                <a:pos x="2" y="4"/>
              </a:cxn>
              <a:cxn ang="0">
                <a:pos x="3" y="4"/>
              </a:cxn>
              <a:cxn ang="0">
                <a:pos x="3" y="3"/>
              </a:cxn>
              <a:cxn ang="0">
                <a:pos x="3" y="2"/>
              </a:cxn>
              <a:cxn ang="0">
                <a:pos x="3" y="2"/>
              </a:cxn>
            </a:cxnLst>
            <a:rect l="0" t="0" r="r" b="b"/>
            <a:pathLst>
              <a:path w="4" h="5">
                <a:moveTo>
                  <a:pt x="3" y="2"/>
                </a:moveTo>
                <a:lnTo>
                  <a:pt x="3" y="1"/>
                </a:lnTo>
                <a:lnTo>
                  <a:pt x="3" y="0"/>
                </a:lnTo>
                <a:lnTo>
                  <a:pt x="2" y="0"/>
                </a:lnTo>
                <a:lnTo>
                  <a:pt x="2" y="0"/>
                </a:lnTo>
                <a:lnTo>
                  <a:pt x="0" y="0"/>
                </a:lnTo>
                <a:lnTo>
                  <a:pt x="0" y="0"/>
                </a:lnTo>
                <a:lnTo>
                  <a:pt x="0" y="1"/>
                </a:lnTo>
                <a:lnTo>
                  <a:pt x="0" y="2"/>
                </a:lnTo>
                <a:lnTo>
                  <a:pt x="0" y="3"/>
                </a:lnTo>
                <a:lnTo>
                  <a:pt x="0" y="4"/>
                </a:lnTo>
                <a:lnTo>
                  <a:pt x="0" y="4"/>
                </a:lnTo>
                <a:lnTo>
                  <a:pt x="2" y="4"/>
                </a:lnTo>
                <a:lnTo>
                  <a:pt x="2"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08" name="Freeform 132"/>
          <p:cNvSpPr>
            <a:spLocks/>
          </p:cNvSpPr>
          <p:nvPr/>
        </p:nvSpPr>
        <p:spPr bwMode="auto">
          <a:xfrm>
            <a:off x="6013450" y="3155950"/>
            <a:ext cx="6350" cy="7938"/>
          </a:xfrm>
          <a:custGeom>
            <a:avLst/>
            <a:gdLst/>
            <a:ahLst/>
            <a:cxnLst>
              <a:cxn ang="0">
                <a:pos x="3" y="2"/>
              </a:cxn>
              <a:cxn ang="0">
                <a:pos x="3" y="1"/>
              </a:cxn>
              <a:cxn ang="0">
                <a:pos x="3" y="0"/>
              </a:cxn>
              <a:cxn ang="0">
                <a:pos x="3" y="0"/>
              </a:cxn>
              <a:cxn ang="0">
                <a:pos x="1" y="0"/>
              </a:cxn>
              <a:cxn ang="0">
                <a:pos x="1" y="0"/>
              </a:cxn>
              <a:cxn ang="0">
                <a:pos x="0" y="0"/>
              </a:cxn>
              <a:cxn ang="0">
                <a:pos x="0" y="1"/>
              </a:cxn>
              <a:cxn ang="0">
                <a:pos x="0" y="2"/>
              </a:cxn>
              <a:cxn ang="0">
                <a:pos x="0" y="4"/>
              </a:cxn>
              <a:cxn ang="0">
                <a:pos x="0" y="4"/>
              </a:cxn>
              <a:cxn ang="0">
                <a:pos x="1" y="4"/>
              </a:cxn>
              <a:cxn ang="0">
                <a:pos x="1" y="4"/>
              </a:cxn>
              <a:cxn ang="0">
                <a:pos x="3" y="4"/>
              </a:cxn>
              <a:cxn ang="0">
                <a:pos x="3" y="4"/>
              </a:cxn>
              <a:cxn ang="0">
                <a:pos x="3" y="4"/>
              </a:cxn>
              <a:cxn ang="0">
                <a:pos x="3" y="2"/>
              </a:cxn>
              <a:cxn ang="0">
                <a:pos x="3" y="2"/>
              </a:cxn>
            </a:cxnLst>
            <a:rect l="0" t="0" r="r" b="b"/>
            <a:pathLst>
              <a:path w="4" h="5">
                <a:moveTo>
                  <a:pt x="3" y="2"/>
                </a:moveTo>
                <a:lnTo>
                  <a:pt x="3" y="1"/>
                </a:lnTo>
                <a:lnTo>
                  <a:pt x="3" y="0"/>
                </a:lnTo>
                <a:lnTo>
                  <a:pt x="3" y="0"/>
                </a:lnTo>
                <a:lnTo>
                  <a:pt x="1" y="0"/>
                </a:lnTo>
                <a:lnTo>
                  <a:pt x="1" y="0"/>
                </a:lnTo>
                <a:lnTo>
                  <a:pt x="0" y="0"/>
                </a:lnTo>
                <a:lnTo>
                  <a:pt x="0" y="1"/>
                </a:lnTo>
                <a:lnTo>
                  <a:pt x="0" y="2"/>
                </a:lnTo>
                <a:lnTo>
                  <a:pt x="0" y="4"/>
                </a:lnTo>
                <a:lnTo>
                  <a:pt x="0" y="4"/>
                </a:lnTo>
                <a:lnTo>
                  <a:pt x="1" y="4"/>
                </a:lnTo>
                <a:lnTo>
                  <a:pt x="1" y="4"/>
                </a:lnTo>
                <a:lnTo>
                  <a:pt x="3" y="4"/>
                </a:lnTo>
                <a:lnTo>
                  <a:pt x="3" y="4"/>
                </a:lnTo>
                <a:lnTo>
                  <a:pt x="3" y="4"/>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09" name="Freeform 133"/>
          <p:cNvSpPr>
            <a:spLocks/>
          </p:cNvSpPr>
          <p:nvPr/>
        </p:nvSpPr>
        <p:spPr bwMode="auto">
          <a:xfrm>
            <a:off x="5995988" y="3125788"/>
            <a:ext cx="6350" cy="7937"/>
          </a:xfrm>
          <a:custGeom>
            <a:avLst/>
            <a:gdLst/>
            <a:ahLst/>
            <a:cxnLst>
              <a:cxn ang="0">
                <a:pos x="3" y="2"/>
              </a:cxn>
              <a:cxn ang="0">
                <a:pos x="3" y="0"/>
              </a:cxn>
              <a:cxn ang="0">
                <a:pos x="3" y="0"/>
              </a:cxn>
              <a:cxn ang="0">
                <a:pos x="3" y="0"/>
              </a:cxn>
              <a:cxn ang="0">
                <a:pos x="2" y="0"/>
              </a:cxn>
              <a:cxn ang="0">
                <a:pos x="0" y="0"/>
              </a:cxn>
              <a:cxn ang="0">
                <a:pos x="0" y="0"/>
              </a:cxn>
              <a:cxn ang="0">
                <a:pos x="0" y="0"/>
              </a:cxn>
              <a:cxn ang="0">
                <a:pos x="0" y="2"/>
              </a:cxn>
              <a:cxn ang="0">
                <a:pos x="0" y="3"/>
              </a:cxn>
              <a:cxn ang="0">
                <a:pos x="0" y="4"/>
              </a:cxn>
              <a:cxn ang="0">
                <a:pos x="0" y="4"/>
              </a:cxn>
              <a:cxn ang="0">
                <a:pos x="2" y="4"/>
              </a:cxn>
              <a:cxn ang="0">
                <a:pos x="3" y="4"/>
              </a:cxn>
              <a:cxn ang="0">
                <a:pos x="3" y="4"/>
              </a:cxn>
              <a:cxn ang="0">
                <a:pos x="3" y="3"/>
              </a:cxn>
              <a:cxn ang="0">
                <a:pos x="3" y="2"/>
              </a:cxn>
              <a:cxn ang="0">
                <a:pos x="3" y="2"/>
              </a:cxn>
            </a:cxnLst>
            <a:rect l="0" t="0" r="r" b="b"/>
            <a:pathLst>
              <a:path w="4" h="5">
                <a:moveTo>
                  <a:pt x="3" y="2"/>
                </a:moveTo>
                <a:lnTo>
                  <a:pt x="3" y="0"/>
                </a:lnTo>
                <a:lnTo>
                  <a:pt x="3" y="0"/>
                </a:lnTo>
                <a:lnTo>
                  <a:pt x="3" y="0"/>
                </a:lnTo>
                <a:lnTo>
                  <a:pt x="2" y="0"/>
                </a:lnTo>
                <a:lnTo>
                  <a:pt x="0" y="0"/>
                </a:lnTo>
                <a:lnTo>
                  <a:pt x="0" y="0"/>
                </a:lnTo>
                <a:lnTo>
                  <a:pt x="0" y="0"/>
                </a:lnTo>
                <a:lnTo>
                  <a:pt x="0" y="2"/>
                </a:lnTo>
                <a:lnTo>
                  <a:pt x="0" y="3"/>
                </a:lnTo>
                <a:lnTo>
                  <a:pt x="0" y="4"/>
                </a:lnTo>
                <a:lnTo>
                  <a:pt x="0" y="4"/>
                </a:lnTo>
                <a:lnTo>
                  <a:pt x="2" y="4"/>
                </a:lnTo>
                <a:lnTo>
                  <a:pt x="3" y="4"/>
                </a:lnTo>
                <a:lnTo>
                  <a:pt x="3" y="4"/>
                </a:lnTo>
                <a:lnTo>
                  <a:pt x="3" y="3"/>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10" name="Freeform 134"/>
          <p:cNvSpPr>
            <a:spLocks/>
          </p:cNvSpPr>
          <p:nvPr/>
        </p:nvSpPr>
        <p:spPr bwMode="auto">
          <a:xfrm>
            <a:off x="6034088" y="3148013"/>
            <a:ext cx="7937" cy="7937"/>
          </a:xfrm>
          <a:custGeom>
            <a:avLst/>
            <a:gdLst/>
            <a:ahLst/>
            <a:cxnLst>
              <a:cxn ang="0">
                <a:pos x="4" y="2"/>
              </a:cxn>
              <a:cxn ang="0">
                <a:pos x="4" y="1"/>
              </a:cxn>
              <a:cxn ang="0">
                <a:pos x="4" y="0"/>
              </a:cxn>
              <a:cxn ang="0">
                <a:pos x="3" y="0"/>
              </a:cxn>
              <a:cxn ang="0">
                <a:pos x="2" y="0"/>
              </a:cxn>
              <a:cxn ang="0">
                <a:pos x="1" y="0"/>
              </a:cxn>
              <a:cxn ang="0">
                <a:pos x="0" y="0"/>
              </a:cxn>
              <a:cxn ang="0">
                <a:pos x="0" y="1"/>
              </a:cxn>
              <a:cxn ang="0">
                <a:pos x="0" y="2"/>
              </a:cxn>
              <a:cxn ang="0">
                <a:pos x="0" y="3"/>
              </a:cxn>
              <a:cxn ang="0">
                <a:pos x="0" y="4"/>
              </a:cxn>
              <a:cxn ang="0">
                <a:pos x="1" y="4"/>
              </a:cxn>
              <a:cxn ang="0">
                <a:pos x="2" y="4"/>
              </a:cxn>
              <a:cxn ang="0">
                <a:pos x="3" y="4"/>
              </a:cxn>
              <a:cxn ang="0">
                <a:pos x="4" y="4"/>
              </a:cxn>
              <a:cxn ang="0">
                <a:pos x="4" y="3"/>
              </a:cxn>
              <a:cxn ang="0">
                <a:pos x="4" y="2"/>
              </a:cxn>
              <a:cxn ang="0">
                <a:pos x="4" y="2"/>
              </a:cxn>
            </a:cxnLst>
            <a:rect l="0" t="0" r="r" b="b"/>
            <a:pathLst>
              <a:path w="5" h="5">
                <a:moveTo>
                  <a:pt x="4" y="2"/>
                </a:moveTo>
                <a:lnTo>
                  <a:pt x="4" y="1"/>
                </a:lnTo>
                <a:lnTo>
                  <a:pt x="4" y="0"/>
                </a:lnTo>
                <a:lnTo>
                  <a:pt x="3" y="0"/>
                </a:lnTo>
                <a:lnTo>
                  <a:pt x="2" y="0"/>
                </a:lnTo>
                <a:lnTo>
                  <a:pt x="1" y="0"/>
                </a:lnTo>
                <a:lnTo>
                  <a:pt x="0" y="0"/>
                </a:lnTo>
                <a:lnTo>
                  <a:pt x="0" y="1"/>
                </a:lnTo>
                <a:lnTo>
                  <a:pt x="0" y="2"/>
                </a:lnTo>
                <a:lnTo>
                  <a:pt x="0" y="3"/>
                </a:lnTo>
                <a:lnTo>
                  <a:pt x="0" y="4"/>
                </a:lnTo>
                <a:lnTo>
                  <a:pt x="1" y="4"/>
                </a:lnTo>
                <a:lnTo>
                  <a:pt x="2" y="4"/>
                </a:lnTo>
                <a:lnTo>
                  <a:pt x="3" y="4"/>
                </a:lnTo>
                <a:lnTo>
                  <a:pt x="4" y="4"/>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11" name="Freeform 135"/>
          <p:cNvSpPr>
            <a:spLocks/>
          </p:cNvSpPr>
          <p:nvPr/>
        </p:nvSpPr>
        <p:spPr bwMode="auto">
          <a:xfrm>
            <a:off x="5589588" y="3095625"/>
            <a:ext cx="247650" cy="182563"/>
          </a:xfrm>
          <a:custGeom>
            <a:avLst/>
            <a:gdLst/>
            <a:ahLst/>
            <a:cxnLst>
              <a:cxn ang="0">
                <a:pos x="127" y="107"/>
              </a:cxn>
              <a:cxn ang="0">
                <a:pos x="108" y="77"/>
              </a:cxn>
              <a:cxn ang="0">
                <a:pos x="90" y="60"/>
              </a:cxn>
              <a:cxn ang="0">
                <a:pos x="50" y="66"/>
              </a:cxn>
              <a:cxn ang="0">
                <a:pos x="16" y="103"/>
              </a:cxn>
              <a:cxn ang="0">
                <a:pos x="0" y="51"/>
              </a:cxn>
              <a:cxn ang="0">
                <a:pos x="25" y="33"/>
              </a:cxn>
              <a:cxn ang="0">
                <a:pos x="53" y="22"/>
              </a:cxn>
              <a:cxn ang="0">
                <a:pos x="86" y="7"/>
              </a:cxn>
              <a:cxn ang="0">
                <a:pos x="109" y="0"/>
              </a:cxn>
              <a:cxn ang="0">
                <a:pos x="122" y="22"/>
              </a:cxn>
              <a:cxn ang="0">
                <a:pos x="138" y="45"/>
              </a:cxn>
              <a:cxn ang="0">
                <a:pos x="149" y="72"/>
              </a:cxn>
              <a:cxn ang="0">
                <a:pos x="159" y="97"/>
              </a:cxn>
              <a:cxn ang="0">
                <a:pos x="127" y="107"/>
              </a:cxn>
              <a:cxn ang="0">
                <a:pos x="127" y="107"/>
              </a:cxn>
            </a:cxnLst>
            <a:rect l="0" t="0" r="r" b="b"/>
            <a:pathLst>
              <a:path w="160" h="108">
                <a:moveTo>
                  <a:pt x="127" y="107"/>
                </a:moveTo>
                <a:lnTo>
                  <a:pt x="108" y="77"/>
                </a:lnTo>
                <a:lnTo>
                  <a:pt x="90" y="60"/>
                </a:lnTo>
                <a:lnTo>
                  <a:pt x="50" y="66"/>
                </a:lnTo>
                <a:lnTo>
                  <a:pt x="16" y="103"/>
                </a:lnTo>
                <a:lnTo>
                  <a:pt x="0" y="51"/>
                </a:lnTo>
                <a:lnTo>
                  <a:pt x="25" y="33"/>
                </a:lnTo>
                <a:lnTo>
                  <a:pt x="53" y="22"/>
                </a:lnTo>
                <a:lnTo>
                  <a:pt x="86" y="7"/>
                </a:lnTo>
                <a:lnTo>
                  <a:pt x="109" y="0"/>
                </a:lnTo>
                <a:lnTo>
                  <a:pt x="122" y="22"/>
                </a:lnTo>
                <a:lnTo>
                  <a:pt x="138" y="45"/>
                </a:lnTo>
                <a:lnTo>
                  <a:pt x="149" y="72"/>
                </a:lnTo>
                <a:lnTo>
                  <a:pt x="159" y="97"/>
                </a:lnTo>
                <a:lnTo>
                  <a:pt x="127" y="107"/>
                </a:lnTo>
                <a:lnTo>
                  <a:pt x="127" y="107"/>
                </a:lnTo>
              </a:path>
            </a:pathLst>
          </a:custGeom>
          <a:solidFill>
            <a:srgbClr val="FFFFFF"/>
          </a:solidFill>
          <a:ln w="9525">
            <a:noFill/>
            <a:round/>
            <a:headEnd type="none" w="med" len="med"/>
            <a:tailEnd type="none" w="med" len="med"/>
          </a:ln>
          <a:effectLst/>
        </p:spPr>
        <p:txBody>
          <a:bodyPr/>
          <a:lstStyle/>
          <a:p>
            <a:endParaRPr lang="en-IN"/>
          </a:p>
        </p:txBody>
      </p:sp>
      <p:sp>
        <p:nvSpPr>
          <p:cNvPr id="50312" name="Freeform 136"/>
          <p:cNvSpPr>
            <a:spLocks/>
          </p:cNvSpPr>
          <p:nvPr/>
        </p:nvSpPr>
        <p:spPr bwMode="auto">
          <a:xfrm>
            <a:off x="5589588" y="3095625"/>
            <a:ext cx="247650" cy="182563"/>
          </a:xfrm>
          <a:custGeom>
            <a:avLst/>
            <a:gdLst/>
            <a:ahLst/>
            <a:cxnLst>
              <a:cxn ang="0">
                <a:pos x="127" y="107"/>
              </a:cxn>
              <a:cxn ang="0">
                <a:pos x="108" y="77"/>
              </a:cxn>
              <a:cxn ang="0">
                <a:pos x="90" y="60"/>
              </a:cxn>
              <a:cxn ang="0">
                <a:pos x="50" y="66"/>
              </a:cxn>
              <a:cxn ang="0">
                <a:pos x="16" y="103"/>
              </a:cxn>
              <a:cxn ang="0">
                <a:pos x="0" y="51"/>
              </a:cxn>
              <a:cxn ang="0">
                <a:pos x="25" y="33"/>
              </a:cxn>
              <a:cxn ang="0">
                <a:pos x="53" y="22"/>
              </a:cxn>
              <a:cxn ang="0">
                <a:pos x="86" y="7"/>
              </a:cxn>
              <a:cxn ang="0">
                <a:pos x="109" y="0"/>
              </a:cxn>
              <a:cxn ang="0">
                <a:pos x="122" y="22"/>
              </a:cxn>
              <a:cxn ang="0">
                <a:pos x="138" y="45"/>
              </a:cxn>
              <a:cxn ang="0">
                <a:pos x="149" y="72"/>
              </a:cxn>
              <a:cxn ang="0">
                <a:pos x="159" y="97"/>
              </a:cxn>
              <a:cxn ang="0">
                <a:pos x="127" y="107"/>
              </a:cxn>
            </a:cxnLst>
            <a:rect l="0" t="0" r="r" b="b"/>
            <a:pathLst>
              <a:path w="160" h="108">
                <a:moveTo>
                  <a:pt x="127" y="107"/>
                </a:moveTo>
                <a:lnTo>
                  <a:pt x="108" y="77"/>
                </a:lnTo>
                <a:lnTo>
                  <a:pt x="90" y="60"/>
                </a:lnTo>
                <a:lnTo>
                  <a:pt x="50" y="66"/>
                </a:lnTo>
                <a:lnTo>
                  <a:pt x="16" y="103"/>
                </a:lnTo>
                <a:lnTo>
                  <a:pt x="0" y="51"/>
                </a:lnTo>
                <a:lnTo>
                  <a:pt x="25" y="33"/>
                </a:lnTo>
                <a:lnTo>
                  <a:pt x="53" y="22"/>
                </a:lnTo>
                <a:lnTo>
                  <a:pt x="86" y="7"/>
                </a:lnTo>
                <a:lnTo>
                  <a:pt x="109" y="0"/>
                </a:lnTo>
                <a:lnTo>
                  <a:pt x="122" y="22"/>
                </a:lnTo>
                <a:lnTo>
                  <a:pt x="138" y="45"/>
                </a:lnTo>
                <a:lnTo>
                  <a:pt x="149" y="72"/>
                </a:lnTo>
                <a:lnTo>
                  <a:pt x="159" y="97"/>
                </a:lnTo>
                <a:lnTo>
                  <a:pt x="127" y="107"/>
                </a:lnTo>
              </a:path>
            </a:pathLst>
          </a:custGeom>
          <a:noFill/>
          <a:ln w="9525" cap="flat" cmpd="sng">
            <a:solidFill>
              <a:srgbClr val="000061"/>
            </a:solidFill>
            <a:prstDash val="solid"/>
            <a:round/>
            <a:headEnd type="none" w="med" len="med"/>
            <a:tailEnd type="none" w="med" len="med"/>
          </a:ln>
          <a:effectLst/>
        </p:spPr>
        <p:txBody>
          <a:bodyPr/>
          <a:lstStyle/>
          <a:p>
            <a:endParaRPr lang="en-IN"/>
          </a:p>
        </p:txBody>
      </p:sp>
      <p:sp>
        <p:nvSpPr>
          <p:cNvPr id="50313" name="Freeform 137"/>
          <p:cNvSpPr>
            <a:spLocks/>
          </p:cNvSpPr>
          <p:nvPr/>
        </p:nvSpPr>
        <p:spPr bwMode="auto">
          <a:xfrm>
            <a:off x="5780088" y="3162300"/>
            <a:ext cx="36512" cy="52388"/>
          </a:xfrm>
          <a:custGeom>
            <a:avLst/>
            <a:gdLst/>
            <a:ahLst/>
            <a:cxnLst>
              <a:cxn ang="0">
                <a:pos x="22" y="9"/>
              </a:cxn>
              <a:cxn ang="0">
                <a:pos x="18" y="5"/>
              </a:cxn>
              <a:cxn ang="0">
                <a:pos x="11" y="0"/>
              </a:cxn>
              <a:cxn ang="0">
                <a:pos x="4" y="0"/>
              </a:cxn>
              <a:cxn ang="0">
                <a:pos x="0" y="9"/>
              </a:cxn>
              <a:cxn ang="0">
                <a:pos x="0" y="13"/>
              </a:cxn>
              <a:cxn ang="0">
                <a:pos x="0" y="22"/>
              </a:cxn>
              <a:cxn ang="0">
                <a:pos x="6" y="27"/>
              </a:cxn>
              <a:cxn ang="0">
                <a:pos x="13" y="30"/>
              </a:cxn>
              <a:cxn ang="0">
                <a:pos x="22" y="30"/>
              </a:cxn>
              <a:cxn ang="0">
                <a:pos x="23" y="26"/>
              </a:cxn>
              <a:cxn ang="0">
                <a:pos x="23" y="18"/>
              </a:cxn>
              <a:cxn ang="0">
                <a:pos x="23" y="14"/>
              </a:cxn>
              <a:cxn ang="0">
                <a:pos x="22" y="9"/>
              </a:cxn>
            </a:cxnLst>
            <a:rect l="0" t="0" r="r" b="b"/>
            <a:pathLst>
              <a:path w="24" h="31">
                <a:moveTo>
                  <a:pt x="22" y="9"/>
                </a:moveTo>
                <a:lnTo>
                  <a:pt x="18" y="5"/>
                </a:lnTo>
                <a:lnTo>
                  <a:pt x="11" y="0"/>
                </a:lnTo>
                <a:lnTo>
                  <a:pt x="4" y="0"/>
                </a:lnTo>
                <a:lnTo>
                  <a:pt x="0" y="9"/>
                </a:lnTo>
                <a:lnTo>
                  <a:pt x="0" y="13"/>
                </a:lnTo>
                <a:lnTo>
                  <a:pt x="0" y="22"/>
                </a:lnTo>
                <a:lnTo>
                  <a:pt x="6" y="27"/>
                </a:lnTo>
                <a:lnTo>
                  <a:pt x="13" y="30"/>
                </a:lnTo>
                <a:lnTo>
                  <a:pt x="22" y="30"/>
                </a:lnTo>
                <a:lnTo>
                  <a:pt x="23" y="26"/>
                </a:lnTo>
                <a:lnTo>
                  <a:pt x="23" y="18"/>
                </a:lnTo>
                <a:lnTo>
                  <a:pt x="23" y="14"/>
                </a:lnTo>
                <a:lnTo>
                  <a:pt x="22" y="9"/>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14" name="Freeform 138"/>
          <p:cNvSpPr>
            <a:spLocks/>
          </p:cNvSpPr>
          <p:nvPr/>
        </p:nvSpPr>
        <p:spPr bwMode="auto">
          <a:xfrm>
            <a:off x="5780088" y="3162300"/>
            <a:ext cx="36512" cy="52388"/>
          </a:xfrm>
          <a:custGeom>
            <a:avLst/>
            <a:gdLst/>
            <a:ahLst/>
            <a:cxnLst>
              <a:cxn ang="0">
                <a:pos x="22" y="9"/>
              </a:cxn>
              <a:cxn ang="0">
                <a:pos x="18" y="5"/>
              </a:cxn>
              <a:cxn ang="0">
                <a:pos x="11" y="0"/>
              </a:cxn>
              <a:cxn ang="0">
                <a:pos x="4" y="0"/>
              </a:cxn>
              <a:cxn ang="0">
                <a:pos x="0" y="9"/>
              </a:cxn>
              <a:cxn ang="0">
                <a:pos x="0" y="13"/>
              </a:cxn>
              <a:cxn ang="0">
                <a:pos x="0" y="22"/>
              </a:cxn>
              <a:cxn ang="0">
                <a:pos x="6" y="27"/>
              </a:cxn>
              <a:cxn ang="0">
                <a:pos x="13" y="30"/>
              </a:cxn>
              <a:cxn ang="0">
                <a:pos x="22" y="30"/>
              </a:cxn>
              <a:cxn ang="0">
                <a:pos x="23" y="26"/>
              </a:cxn>
              <a:cxn ang="0">
                <a:pos x="23" y="18"/>
              </a:cxn>
              <a:cxn ang="0">
                <a:pos x="23" y="14"/>
              </a:cxn>
              <a:cxn ang="0">
                <a:pos x="22" y="9"/>
              </a:cxn>
            </a:cxnLst>
            <a:rect l="0" t="0" r="r" b="b"/>
            <a:pathLst>
              <a:path w="24" h="31">
                <a:moveTo>
                  <a:pt x="22" y="9"/>
                </a:moveTo>
                <a:lnTo>
                  <a:pt x="18" y="5"/>
                </a:lnTo>
                <a:lnTo>
                  <a:pt x="11" y="0"/>
                </a:lnTo>
                <a:lnTo>
                  <a:pt x="4" y="0"/>
                </a:lnTo>
                <a:lnTo>
                  <a:pt x="0" y="9"/>
                </a:lnTo>
                <a:lnTo>
                  <a:pt x="0" y="13"/>
                </a:lnTo>
                <a:lnTo>
                  <a:pt x="0" y="22"/>
                </a:lnTo>
                <a:lnTo>
                  <a:pt x="6" y="27"/>
                </a:lnTo>
                <a:lnTo>
                  <a:pt x="13" y="30"/>
                </a:lnTo>
                <a:lnTo>
                  <a:pt x="22" y="30"/>
                </a:lnTo>
                <a:lnTo>
                  <a:pt x="23" y="26"/>
                </a:lnTo>
                <a:lnTo>
                  <a:pt x="23" y="18"/>
                </a:lnTo>
                <a:lnTo>
                  <a:pt x="23" y="14"/>
                </a:lnTo>
                <a:lnTo>
                  <a:pt x="22" y="9"/>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15" name="Freeform 139"/>
          <p:cNvSpPr>
            <a:spLocks/>
          </p:cNvSpPr>
          <p:nvPr/>
        </p:nvSpPr>
        <p:spPr bwMode="auto">
          <a:xfrm>
            <a:off x="5629275" y="3197225"/>
            <a:ext cx="6350" cy="7938"/>
          </a:xfrm>
          <a:custGeom>
            <a:avLst/>
            <a:gdLst/>
            <a:ahLst/>
            <a:cxnLst>
              <a:cxn ang="0">
                <a:pos x="4" y="2"/>
              </a:cxn>
              <a:cxn ang="0">
                <a:pos x="4" y="0"/>
              </a:cxn>
              <a:cxn ang="0">
                <a:pos x="1" y="0"/>
              </a:cxn>
              <a:cxn ang="0">
                <a:pos x="0" y="0"/>
              </a:cxn>
              <a:cxn ang="0">
                <a:pos x="0" y="2"/>
              </a:cxn>
              <a:cxn ang="0">
                <a:pos x="0" y="4"/>
              </a:cxn>
              <a:cxn ang="0">
                <a:pos x="1" y="4"/>
              </a:cxn>
              <a:cxn ang="0">
                <a:pos x="4" y="4"/>
              </a:cxn>
              <a:cxn ang="0">
                <a:pos x="4" y="2"/>
              </a:cxn>
              <a:cxn ang="0">
                <a:pos x="4" y="2"/>
              </a:cxn>
            </a:cxnLst>
            <a:rect l="0" t="0" r="r" b="b"/>
            <a:pathLst>
              <a:path w="5" h="5">
                <a:moveTo>
                  <a:pt x="4" y="2"/>
                </a:moveTo>
                <a:lnTo>
                  <a:pt x="4" y="0"/>
                </a:lnTo>
                <a:lnTo>
                  <a:pt x="1" y="0"/>
                </a:lnTo>
                <a:lnTo>
                  <a:pt x="0" y="0"/>
                </a:lnTo>
                <a:lnTo>
                  <a:pt x="0" y="2"/>
                </a:lnTo>
                <a:lnTo>
                  <a:pt x="0" y="4"/>
                </a:lnTo>
                <a:lnTo>
                  <a:pt x="1"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16" name="Freeform 140"/>
          <p:cNvSpPr>
            <a:spLocks/>
          </p:cNvSpPr>
          <p:nvPr/>
        </p:nvSpPr>
        <p:spPr bwMode="auto">
          <a:xfrm>
            <a:off x="5629275" y="3197225"/>
            <a:ext cx="6350" cy="7938"/>
          </a:xfrm>
          <a:custGeom>
            <a:avLst/>
            <a:gdLst/>
            <a:ahLst/>
            <a:cxnLst>
              <a:cxn ang="0">
                <a:pos x="4" y="2"/>
              </a:cxn>
              <a:cxn ang="0">
                <a:pos x="4" y="0"/>
              </a:cxn>
              <a:cxn ang="0">
                <a:pos x="1" y="0"/>
              </a:cxn>
              <a:cxn ang="0">
                <a:pos x="0" y="0"/>
              </a:cxn>
              <a:cxn ang="0">
                <a:pos x="0" y="2"/>
              </a:cxn>
              <a:cxn ang="0">
                <a:pos x="0" y="4"/>
              </a:cxn>
              <a:cxn ang="0">
                <a:pos x="1" y="4"/>
              </a:cxn>
              <a:cxn ang="0">
                <a:pos x="4" y="4"/>
              </a:cxn>
              <a:cxn ang="0">
                <a:pos x="4" y="2"/>
              </a:cxn>
            </a:cxnLst>
            <a:rect l="0" t="0" r="r" b="b"/>
            <a:pathLst>
              <a:path w="5" h="5">
                <a:moveTo>
                  <a:pt x="4" y="2"/>
                </a:moveTo>
                <a:lnTo>
                  <a:pt x="4" y="0"/>
                </a:lnTo>
                <a:lnTo>
                  <a:pt x="1" y="0"/>
                </a:lnTo>
                <a:lnTo>
                  <a:pt x="0" y="0"/>
                </a:lnTo>
                <a:lnTo>
                  <a:pt x="0" y="2"/>
                </a:lnTo>
                <a:lnTo>
                  <a:pt x="0" y="4"/>
                </a:lnTo>
                <a:lnTo>
                  <a:pt x="1" y="4"/>
                </a:lnTo>
                <a:lnTo>
                  <a:pt x="4" y="4"/>
                </a:lnTo>
                <a:lnTo>
                  <a:pt x="4"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17" name="Freeform 141"/>
          <p:cNvSpPr>
            <a:spLocks/>
          </p:cNvSpPr>
          <p:nvPr/>
        </p:nvSpPr>
        <p:spPr bwMode="auto">
          <a:xfrm>
            <a:off x="5705475" y="3189288"/>
            <a:ext cx="7938" cy="9525"/>
          </a:xfrm>
          <a:custGeom>
            <a:avLst/>
            <a:gdLst/>
            <a:ahLst/>
            <a:cxnLst>
              <a:cxn ang="0">
                <a:pos x="4" y="2"/>
              </a:cxn>
              <a:cxn ang="0">
                <a:pos x="4" y="0"/>
              </a:cxn>
              <a:cxn ang="0">
                <a:pos x="2" y="0"/>
              </a:cxn>
              <a:cxn ang="0">
                <a:pos x="0" y="0"/>
              </a:cxn>
              <a:cxn ang="0">
                <a:pos x="0" y="2"/>
              </a:cxn>
              <a:cxn ang="0">
                <a:pos x="0" y="4"/>
              </a:cxn>
              <a:cxn ang="0">
                <a:pos x="2" y="4"/>
              </a:cxn>
              <a:cxn ang="0">
                <a:pos x="4" y="4"/>
              </a:cxn>
              <a:cxn ang="0">
                <a:pos x="4" y="2"/>
              </a:cxn>
              <a:cxn ang="0">
                <a:pos x="4" y="2"/>
              </a:cxn>
            </a:cxnLst>
            <a:rect l="0" t="0" r="r" b="b"/>
            <a:pathLst>
              <a:path w="5" h="5">
                <a:moveTo>
                  <a:pt x="4" y="2"/>
                </a:moveTo>
                <a:lnTo>
                  <a:pt x="4" y="0"/>
                </a:lnTo>
                <a:lnTo>
                  <a:pt x="2" y="0"/>
                </a:lnTo>
                <a:lnTo>
                  <a:pt x="0" y="0"/>
                </a:lnTo>
                <a:lnTo>
                  <a:pt x="0" y="2"/>
                </a:lnTo>
                <a:lnTo>
                  <a:pt x="0" y="4"/>
                </a:lnTo>
                <a:lnTo>
                  <a:pt x="2"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18" name="Freeform 142"/>
          <p:cNvSpPr>
            <a:spLocks/>
          </p:cNvSpPr>
          <p:nvPr/>
        </p:nvSpPr>
        <p:spPr bwMode="auto">
          <a:xfrm>
            <a:off x="5705475" y="3189288"/>
            <a:ext cx="7938" cy="9525"/>
          </a:xfrm>
          <a:custGeom>
            <a:avLst/>
            <a:gdLst/>
            <a:ahLst/>
            <a:cxnLst>
              <a:cxn ang="0">
                <a:pos x="4" y="2"/>
              </a:cxn>
              <a:cxn ang="0">
                <a:pos x="4" y="0"/>
              </a:cxn>
              <a:cxn ang="0">
                <a:pos x="2" y="0"/>
              </a:cxn>
              <a:cxn ang="0">
                <a:pos x="0" y="0"/>
              </a:cxn>
              <a:cxn ang="0">
                <a:pos x="0" y="2"/>
              </a:cxn>
              <a:cxn ang="0">
                <a:pos x="0" y="4"/>
              </a:cxn>
              <a:cxn ang="0">
                <a:pos x="2" y="4"/>
              </a:cxn>
              <a:cxn ang="0">
                <a:pos x="4" y="4"/>
              </a:cxn>
              <a:cxn ang="0">
                <a:pos x="4" y="2"/>
              </a:cxn>
            </a:cxnLst>
            <a:rect l="0" t="0" r="r" b="b"/>
            <a:pathLst>
              <a:path w="5" h="5">
                <a:moveTo>
                  <a:pt x="4" y="2"/>
                </a:moveTo>
                <a:lnTo>
                  <a:pt x="4" y="0"/>
                </a:lnTo>
                <a:lnTo>
                  <a:pt x="2" y="0"/>
                </a:lnTo>
                <a:lnTo>
                  <a:pt x="0" y="0"/>
                </a:lnTo>
                <a:lnTo>
                  <a:pt x="0" y="2"/>
                </a:lnTo>
                <a:lnTo>
                  <a:pt x="0" y="4"/>
                </a:lnTo>
                <a:lnTo>
                  <a:pt x="2" y="4"/>
                </a:lnTo>
                <a:lnTo>
                  <a:pt x="4" y="4"/>
                </a:lnTo>
                <a:lnTo>
                  <a:pt x="4"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19" name="Freeform 143"/>
          <p:cNvSpPr>
            <a:spLocks/>
          </p:cNvSpPr>
          <p:nvPr/>
        </p:nvSpPr>
        <p:spPr bwMode="auto">
          <a:xfrm>
            <a:off x="5684838" y="3162300"/>
            <a:ext cx="4762" cy="9525"/>
          </a:xfrm>
          <a:custGeom>
            <a:avLst/>
            <a:gdLst/>
            <a:ahLst/>
            <a:cxnLst>
              <a:cxn ang="0">
                <a:pos x="3" y="2"/>
              </a:cxn>
              <a:cxn ang="0">
                <a:pos x="3" y="0"/>
              </a:cxn>
              <a:cxn ang="0">
                <a:pos x="2" y="0"/>
              </a:cxn>
              <a:cxn ang="0">
                <a:pos x="0" y="0"/>
              </a:cxn>
              <a:cxn ang="0">
                <a:pos x="0" y="2"/>
              </a:cxn>
              <a:cxn ang="0">
                <a:pos x="0" y="4"/>
              </a:cxn>
              <a:cxn ang="0">
                <a:pos x="2" y="4"/>
              </a:cxn>
              <a:cxn ang="0">
                <a:pos x="3" y="4"/>
              </a:cxn>
              <a:cxn ang="0">
                <a:pos x="3" y="2"/>
              </a:cxn>
              <a:cxn ang="0">
                <a:pos x="3" y="2"/>
              </a:cxn>
            </a:cxnLst>
            <a:rect l="0" t="0" r="r" b="b"/>
            <a:pathLst>
              <a:path w="4" h="5">
                <a:moveTo>
                  <a:pt x="3" y="2"/>
                </a:moveTo>
                <a:lnTo>
                  <a:pt x="3" y="0"/>
                </a:lnTo>
                <a:lnTo>
                  <a:pt x="2" y="0"/>
                </a:lnTo>
                <a:lnTo>
                  <a:pt x="0" y="0"/>
                </a:lnTo>
                <a:lnTo>
                  <a:pt x="0" y="2"/>
                </a:lnTo>
                <a:lnTo>
                  <a:pt x="0" y="4"/>
                </a:lnTo>
                <a:lnTo>
                  <a:pt x="2" y="4"/>
                </a:lnTo>
                <a:lnTo>
                  <a:pt x="3" y="4"/>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20" name="Freeform 144"/>
          <p:cNvSpPr>
            <a:spLocks/>
          </p:cNvSpPr>
          <p:nvPr/>
        </p:nvSpPr>
        <p:spPr bwMode="auto">
          <a:xfrm>
            <a:off x="5684838" y="3162300"/>
            <a:ext cx="4762" cy="9525"/>
          </a:xfrm>
          <a:custGeom>
            <a:avLst/>
            <a:gdLst/>
            <a:ahLst/>
            <a:cxnLst>
              <a:cxn ang="0">
                <a:pos x="3" y="2"/>
              </a:cxn>
              <a:cxn ang="0">
                <a:pos x="3" y="0"/>
              </a:cxn>
              <a:cxn ang="0">
                <a:pos x="2" y="0"/>
              </a:cxn>
              <a:cxn ang="0">
                <a:pos x="0" y="0"/>
              </a:cxn>
              <a:cxn ang="0">
                <a:pos x="0" y="2"/>
              </a:cxn>
              <a:cxn ang="0">
                <a:pos x="0" y="4"/>
              </a:cxn>
              <a:cxn ang="0">
                <a:pos x="2" y="4"/>
              </a:cxn>
              <a:cxn ang="0">
                <a:pos x="3" y="4"/>
              </a:cxn>
              <a:cxn ang="0">
                <a:pos x="3" y="2"/>
              </a:cxn>
            </a:cxnLst>
            <a:rect l="0" t="0" r="r" b="b"/>
            <a:pathLst>
              <a:path w="4" h="5">
                <a:moveTo>
                  <a:pt x="3" y="2"/>
                </a:moveTo>
                <a:lnTo>
                  <a:pt x="3" y="0"/>
                </a:lnTo>
                <a:lnTo>
                  <a:pt x="2" y="0"/>
                </a:lnTo>
                <a:lnTo>
                  <a:pt x="0" y="0"/>
                </a:lnTo>
                <a:lnTo>
                  <a:pt x="0" y="2"/>
                </a:lnTo>
                <a:lnTo>
                  <a:pt x="0" y="4"/>
                </a:lnTo>
                <a:lnTo>
                  <a:pt x="2" y="4"/>
                </a:lnTo>
                <a:lnTo>
                  <a:pt x="3" y="4"/>
                </a:lnTo>
                <a:lnTo>
                  <a:pt x="3"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21" name="Freeform 145"/>
          <p:cNvSpPr>
            <a:spLocks/>
          </p:cNvSpPr>
          <p:nvPr/>
        </p:nvSpPr>
        <p:spPr bwMode="auto">
          <a:xfrm>
            <a:off x="5781675" y="3151188"/>
            <a:ext cx="6350" cy="6350"/>
          </a:xfrm>
          <a:custGeom>
            <a:avLst/>
            <a:gdLst/>
            <a:ahLst/>
            <a:cxnLst>
              <a:cxn ang="0">
                <a:pos x="4" y="2"/>
              </a:cxn>
              <a:cxn ang="0">
                <a:pos x="4" y="0"/>
              </a:cxn>
              <a:cxn ang="0">
                <a:pos x="2" y="0"/>
              </a:cxn>
              <a:cxn ang="0">
                <a:pos x="0" y="0"/>
              </a:cxn>
              <a:cxn ang="0">
                <a:pos x="0" y="2"/>
              </a:cxn>
              <a:cxn ang="0">
                <a:pos x="0" y="3"/>
              </a:cxn>
              <a:cxn ang="0">
                <a:pos x="2" y="3"/>
              </a:cxn>
              <a:cxn ang="0">
                <a:pos x="4" y="3"/>
              </a:cxn>
              <a:cxn ang="0">
                <a:pos x="4" y="2"/>
              </a:cxn>
              <a:cxn ang="0">
                <a:pos x="4" y="2"/>
              </a:cxn>
            </a:cxnLst>
            <a:rect l="0" t="0" r="r" b="b"/>
            <a:pathLst>
              <a:path w="5" h="4">
                <a:moveTo>
                  <a:pt x="4" y="2"/>
                </a:moveTo>
                <a:lnTo>
                  <a:pt x="4" y="0"/>
                </a:lnTo>
                <a:lnTo>
                  <a:pt x="2" y="0"/>
                </a:lnTo>
                <a:lnTo>
                  <a:pt x="0" y="0"/>
                </a:lnTo>
                <a:lnTo>
                  <a:pt x="0" y="2"/>
                </a:lnTo>
                <a:lnTo>
                  <a:pt x="0" y="3"/>
                </a:lnTo>
                <a:lnTo>
                  <a:pt x="2" y="3"/>
                </a:lnTo>
                <a:lnTo>
                  <a:pt x="4" y="3"/>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22" name="Freeform 146"/>
          <p:cNvSpPr>
            <a:spLocks/>
          </p:cNvSpPr>
          <p:nvPr/>
        </p:nvSpPr>
        <p:spPr bwMode="auto">
          <a:xfrm>
            <a:off x="5781675" y="3151188"/>
            <a:ext cx="6350" cy="6350"/>
          </a:xfrm>
          <a:custGeom>
            <a:avLst/>
            <a:gdLst/>
            <a:ahLst/>
            <a:cxnLst>
              <a:cxn ang="0">
                <a:pos x="4" y="2"/>
              </a:cxn>
              <a:cxn ang="0">
                <a:pos x="4" y="0"/>
              </a:cxn>
              <a:cxn ang="0">
                <a:pos x="2" y="0"/>
              </a:cxn>
              <a:cxn ang="0">
                <a:pos x="0" y="0"/>
              </a:cxn>
              <a:cxn ang="0">
                <a:pos x="0" y="2"/>
              </a:cxn>
              <a:cxn ang="0">
                <a:pos x="0" y="3"/>
              </a:cxn>
              <a:cxn ang="0">
                <a:pos x="2" y="3"/>
              </a:cxn>
              <a:cxn ang="0">
                <a:pos x="4" y="3"/>
              </a:cxn>
              <a:cxn ang="0">
                <a:pos x="4" y="2"/>
              </a:cxn>
            </a:cxnLst>
            <a:rect l="0" t="0" r="r" b="b"/>
            <a:pathLst>
              <a:path w="5" h="4">
                <a:moveTo>
                  <a:pt x="4" y="2"/>
                </a:moveTo>
                <a:lnTo>
                  <a:pt x="4" y="0"/>
                </a:lnTo>
                <a:lnTo>
                  <a:pt x="2" y="0"/>
                </a:lnTo>
                <a:lnTo>
                  <a:pt x="0" y="0"/>
                </a:lnTo>
                <a:lnTo>
                  <a:pt x="0" y="2"/>
                </a:lnTo>
                <a:lnTo>
                  <a:pt x="0" y="3"/>
                </a:lnTo>
                <a:lnTo>
                  <a:pt x="2" y="3"/>
                </a:lnTo>
                <a:lnTo>
                  <a:pt x="4" y="3"/>
                </a:lnTo>
                <a:lnTo>
                  <a:pt x="4"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23" name="Freeform 147"/>
          <p:cNvSpPr>
            <a:spLocks/>
          </p:cNvSpPr>
          <p:nvPr/>
        </p:nvSpPr>
        <p:spPr bwMode="auto">
          <a:xfrm>
            <a:off x="5788025" y="3192463"/>
            <a:ext cx="6350" cy="9525"/>
          </a:xfrm>
          <a:custGeom>
            <a:avLst/>
            <a:gdLst/>
            <a:ahLst/>
            <a:cxnLst>
              <a:cxn ang="0">
                <a:pos x="4" y="2"/>
              </a:cxn>
              <a:cxn ang="0">
                <a:pos x="4" y="0"/>
              </a:cxn>
              <a:cxn ang="0">
                <a:pos x="3" y="0"/>
              </a:cxn>
              <a:cxn ang="0">
                <a:pos x="0" y="0"/>
              </a:cxn>
              <a:cxn ang="0">
                <a:pos x="0" y="2"/>
              </a:cxn>
              <a:cxn ang="0">
                <a:pos x="0" y="4"/>
              </a:cxn>
              <a:cxn ang="0">
                <a:pos x="3" y="4"/>
              </a:cxn>
              <a:cxn ang="0">
                <a:pos x="4" y="4"/>
              </a:cxn>
              <a:cxn ang="0">
                <a:pos x="4" y="2"/>
              </a:cxn>
              <a:cxn ang="0">
                <a:pos x="4" y="2"/>
              </a:cxn>
            </a:cxnLst>
            <a:rect l="0" t="0" r="r" b="b"/>
            <a:pathLst>
              <a:path w="5" h="5">
                <a:moveTo>
                  <a:pt x="4" y="2"/>
                </a:moveTo>
                <a:lnTo>
                  <a:pt x="4" y="0"/>
                </a:lnTo>
                <a:lnTo>
                  <a:pt x="3" y="0"/>
                </a:lnTo>
                <a:lnTo>
                  <a:pt x="0" y="0"/>
                </a:lnTo>
                <a:lnTo>
                  <a:pt x="0" y="2"/>
                </a:lnTo>
                <a:lnTo>
                  <a:pt x="0" y="4"/>
                </a:lnTo>
                <a:lnTo>
                  <a:pt x="3" y="4"/>
                </a:lnTo>
                <a:lnTo>
                  <a:pt x="4" y="4"/>
                </a:lnTo>
                <a:lnTo>
                  <a:pt x="4" y="2"/>
                </a:lnTo>
                <a:lnTo>
                  <a:pt x="4" y="2"/>
                </a:lnTo>
              </a:path>
            </a:pathLst>
          </a:custGeom>
          <a:solidFill>
            <a:srgbClr val="000000"/>
          </a:solidFill>
          <a:ln w="9525">
            <a:noFill/>
            <a:round/>
            <a:headEnd type="none" w="med" len="med"/>
            <a:tailEnd type="none" w="med" len="med"/>
          </a:ln>
          <a:effectLst/>
        </p:spPr>
        <p:txBody>
          <a:bodyPr/>
          <a:lstStyle/>
          <a:p>
            <a:endParaRPr lang="en-IN"/>
          </a:p>
        </p:txBody>
      </p:sp>
      <p:sp>
        <p:nvSpPr>
          <p:cNvPr id="50324" name="Freeform 148"/>
          <p:cNvSpPr>
            <a:spLocks/>
          </p:cNvSpPr>
          <p:nvPr/>
        </p:nvSpPr>
        <p:spPr bwMode="auto">
          <a:xfrm>
            <a:off x="5788025" y="3192463"/>
            <a:ext cx="6350" cy="9525"/>
          </a:xfrm>
          <a:custGeom>
            <a:avLst/>
            <a:gdLst/>
            <a:ahLst/>
            <a:cxnLst>
              <a:cxn ang="0">
                <a:pos x="4" y="2"/>
              </a:cxn>
              <a:cxn ang="0">
                <a:pos x="4" y="0"/>
              </a:cxn>
              <a:cxn ang="0">
                <a:pos x="3" y="0"/>
              </a:cxn>
              <a:cxn ang="0">
                <a:pos x="0" y="0"/>
              </a:cxn>
              <a:cxn ang="0">
                <a:pos x="0" y="2"/>
              </a:cxn>
              <a:cxn ang="0">
                <a:pos x="0" y="4"/>
              </a:cxn>
              <a:cxn ang="0">
                <a:pos x="3" y="4"/>
              </a:cxn>
              <a:cxn ang="0">
                <a:pos x="4" y="4"/>
              </a:cxn>
              <a:cxn ang="0">
                <a:pos x="4" y="2"/>
              </a:cxn>
            </a:cxnLst>
            <a:rect l="0" t="0" r="r" b="b"/>
            <a:pathLst>
              <a:path w="5" h="5">
                <a:moveTo>
                  <a:pt x="4" y="2"/>
                </a:moveTo>
                <a:lnTo>
                  <a:pt x="4" y="0"/>
                </a:lnTo>
                <a:lnTo>
                  <a:pt x="3" y="0"/>
                </a:lnTo>
                <a:lnTo>
                  <a:pt x="0" y="0"/>
                </a:lnTo>
                <a:lnTo>
                  <a:pt x="0" y="2"/>
                </a:lnTo>
                <a:lnTo>
                  <a:pt x="0" y="4"/>
                </a:lnTo>
                <a:lnTo>
                  <a:pt x="3" y="4"/>
                </a:lnTo>
                <a:lnTo>
                  <a:pt x="4" y="4"/>
                </a:lnTo>
                <a:lnTo>
                  <a:pt x="4"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25" name="Freeform 149"/>
          <p:cNvSpPr>
            <a:spLocks/>
          </p:cNvSpPr>
          <p:nvPr/>
        </p:nvSpPr>
        <p:spPr bwMode="auto">
          <a:xfrm>
            <a:off x="5824538" y="3233738"/>
            <a:ext cx="7937" cy="6350"/>
          </a:xfrm>
          <a:custGeom>
            <a:avLst/>
            <a:gdLst/>
            <a:ahLst/>
            <a:cxnLst>
              <a:cxn ang="0">
                <a:pos x="4" y="1"/>
              </a:cxn>
              <a:cxn ang="0">
                <a:pos x="4" y="0"/>
              </a:cxn>
              <a:cxn ang="0">
                <a:pos x="2" y="0"/>
              </a:cxn>
              <a:cxn ang="0">
                <a:pos x="0" y="0"/>
              </a:cxn>
              <a:cxn ang="0">
                <a:pos x="0" y="1"/>
              </a:cxn>
              <a:cxn ang="0">
                <a:pos x="0" y="3"/>
              </a:cxn>
              <a:cxn ang="0">
                <a:pos x="2" y="3"/>
              </a:cxn>
              <a:cxn ang="0">
                <a:pos x="4" y="3"/>
              </a:cxn>
              <a:cxn ang="0">
                <a:pos x="4" y="1"/>
              </a:cxn>
              <a:cxn ang="0">
                <a:pos x="4" y="1"/>
              </a:cxn>
            </a:cxnLst>
            <a:rect l="0" t="0" r="r" b="b"/>
            <a:pathLst>
              <a:path w="5" h="4">
                <a:moveTo>
                  <a:pt x="4" y="1"/>
                </a:moveTo>
                <a:lnTo>
                  <a:pt x="4" y="0"/>
                </a:lnTo>
                <a:lnTo>
                  <a:pt x="2" y="0"/>
                </a:lnTo>
                <a:lnTo>
                  <a:pt x="0" y="0"/>
                </a:lnTo>
                <a:lnTo>
                  <a:pt x="0" y="1"/>
                </a:lnTo>
                <a:lnTo>
                  <a:pt x="0" y="3"/>
                </a:lnTo>
                <a:lnTo>
                  <a:pt x="2" y="3"/>
                </a:lnTo>
                <a:lnTo>
                  <a:pt x="4" y="3"/>
                </a:lnTo>
                <a:lnTo>
                  <a:pt x="4" y="1"/>
                </a:lnTo>
                <a:lnTo>
                  <a:pt x="4" y="1"/>
                </a:lnTo>
              </a:path>
            </a:pathLst>
          </a:custGeom>
          <a:solidFill>
            <a:srgbClr val="000000"/>
          </a:solidFill>
          <a:ln w="9525">
            <a:noFill/>
            <a:round/>
            <a:headEnd type="none" w="med" len="med"/>
            <a:tailEnd type="none" w="med" len="med"/>
          </a:ln>
          <a:effectLst/>
        </p:spPr>
        <p:txBody>
          <a:bodyPr/>
          <a:lstStyle/>
          <a:p>
            <a:endParaRPr lang="en-IN"/>
          </a:p>
        </p:txBody>
      </p:sp>
      <p:sp>
        <p:nvSpPr>
          <p:cNvPr id="50326" name="Freeform 150"/>
          <p:cNvSpPr>
            <a:spLocks/>
          </p:cNvSpPr>
          <p:nvPr/>
        </p:nvSpPr>
        <p:spPr bwMode="auto">
          <a:xfrm>
            <a:off x="5824538" y="3233738"/>
            <a:ext cx="7937" cy="6350"/>
          </a:xfrm>
          <a:custGeom>
            <a:avLst/>
            <a:gdLst/>
            <a:ahLst/>
            <a:cxnLst>
              <a:cxn ang="0">
                <a:pos x="4" y="1"/>
              </a:cxn>
              <a:cxn ang="0">
                <a:pos x="4" y="0"/>
              </a:cxn>
              <a:cxn ang="0">
                <a:pos x="2" y="0"/>
              </a:cxn>
              <a:cxn ang="0">
                <a:pos x="0" y="0"/>
              </a:cxn>
              <a:cxn ang="0">
                <a:pos x="0" y="1"/>
              </a:cxn>
              <a:cxn ang="0">
                <a:pos x="0" y="3"/>
              </a:cxn>
              <a:cxn ang="0">
                <a:pos x="2" y="3"/>
              </a:cxn>
              <a:cxn ang="0">
                <a:pos x="4" y="3"/>
              </a:cxn>
              <a:cxn ang="0">
                <a:pos x="4" y="1"/>
              </a:cxn>
            </a:cxnLst>
            <a:rect l="0" t="0" r="r" b="b"/>
            <a:pathLst>
              <a:path w="5" h="4">
                <a:moveTo>
                  <a:pt x="4" y="1"/>
                </a:moveTo>
                <a:lnTo>
                  <a:pt x="4" y="0"/>
                </a:lnTo>
                <a:lnTo>
                  <a:pt x="2" y="0"/>
                </a:lnTo>
                <a:lnTo>
                  <a:pt x="0" y="0"/>
                </a:lnTo>
                <a:lnTo>
                  <a:pt x="0" y="1"/>
                </a:lnTo>
                <a:lnTo>
                  <a:pt x="0" y="3"/>
                </a:lnTo>
                <a:lnTo>
                  <a:pt x="2" y="3"/>
                </a:lnTo>
                <a:lnTo>
                  <a:pt x="4" y="3"/>
                </a:lnTo>
                <a:lnTo>
                  <a:pt x="4" y="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27" name="Freeform 151"/>
          <p:cNvSpPr>
            <a:spLocks/>
          </p:cNvSpPr>
          <p:nvPr/>
        </p:nvSpPr>
        <p:spPr bwMode="auto">
          <a:xfrm>
            <a:off x="5611813" y="3154363"/>
            <a:ext cx="180975" cy="114300"/>
          </a:xfrm>
          <a:custGeom>
            <a:avLst/>
            <a:gdLst/>
            <a:ahLst/>
            <a:cxnLst>
              <a:cxn ang="0">
                <a:pos x="8" y="45"/>
              </a:cxn>
              <a:cxn ang="0">
                <a:pos x="0" y="35"/>
              </a:cxn>
              <a:cxn ang="0">
                <a:pos x="0" y="32"/>
              </a:cxn>
              <a:cxn ang="0">
                <a:pos x="26" y="25"/>
              </a:cxn>
              <a:cxn ang="0">
                <a:pos x="53" y="9"/>
              </a:cxn>
              <a:cxn ang="0">
                <a:pos x="84" y="0"/>
              </a:cxn>
              <a:cxn ang="0">
                <a:pos x="93" y="27"/>
              </a:cxn>
              <a:cxn ang="0">
                <a:pos x="108" y="49"/>
              </a:cxn>
              <a:cxn ang="0">
                <a:pos x="115" y="63"/>
              </a:cxn>
              <a:cxn ang="0">
                <a:pos x="117" y="67"/>
              </a:cxn>
            </a:cxnLst>
            <a:rect l="0" t="0" r="r" b="b"/>
            <a:pathLst>
              <a:path w="118" h="68">
                <a:moveTo>
                  <a:pt x="8" y="45"/>
                </a:moveTo>
                <a:lnTo>
                  <a:pt x="0" y="35"/>
                </a:lnTo>
                <a:lnTo>
                  <a:pt x="0" y="32"/>
                </a:lnTo>
                <a:lnTo>
                  <a:pt x="26" y="25"/>
                </a:lnTo>
                <a:lnTo>
                  <a:pt x="53" y="9"/>
                </a:lnTo>
                <a:lnTo>
                  <a:pt x="84" y="0"/>
                </a:lnTo>
                <a:lnTo>
                  <a:pt x="93" y="27"/>
                </a:lnTo>
                <a:lnTo>
                  <a:pt x="108" y="49"/>
                </a:lnTo>
                <a:lnTo>
                  <a:pt x="115" y="63"/>
                </a:lnTo>
                <a:lnTo>
                  <a:pt x="117" y="67"/>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28" name="Freeform 152"/>
          <p:cNvSpPr>
            <a:spLocks/>
          </p:cNvSpPr>
          <p:nvPr/>
        </p:nvSpPr>
        <p:spPr bwMode="auto">
          <a:xfrm>
            <a:off x="5715000" y="3276600"/>
            <a:ext cx="11113" cy="7938"/>
          </a:xfrm>
          <a:custGeom>
            <a:avLst/>
            <a:gdLst/>
            <a:ahLst/>
            <a:cxnLst>
              <a:cxn ang="0">
                <a:pos x="6" y="1"/>
              </a:cxn>
              <a:cxn ang="0">
                <a:pos x="6" y="0"/>
              </a:cxn>
              <a:cxn ang="0">
                <a:pos x="5" y="0"/>
              </a:cxn>
              <a:cxn ang="0">
                <a:pos x="2" y="0"/>
              </a:cxn>
              <a:cxn ang="0">
                <a:pos x="1" y="0"/>
              </a:cxn>
              <a:cxn ang="0">
                <a:pos x="0" y="0"/>
              </a:cxn>
              <a:cxn ang="0">
                <a:pos x="0" y="1"/>
              </a:cxn>
              <a:cxn ang="0">
                <a:pos x="0" y="4"/>
              </a:cxn>
              <a:cxn ang="0">
                <a:pos x="1" y="4"/>
              </a:cxn>
              <a:cxn ang="0">
                <a:pos x="2" y="4"/>
              </a:cxn>
              <a:cxn ang="0">
                <a:pos x="5" y="4"/>
              </a:cxn>
              <a:cxn ang="0">
                <a:pos x="6" y="4"/>
              </a:cxn>
              <a:cxn ang="0">
                <a:pos x="6" y="1"/>
              </a:cxn>
              <a:cxn ang="0">
                <a:pos x="6" y="1"/>
              </a:cxn>
            </a:cxnLst>
            <a:rect l="0" t="0" r="r" b="b"/>
            <a:pathLst>
              <a:path w="7" h="5">
                <a:moveTo>
                  <a:pt x="6" y="1"/>
                </a:moveTo>
                <a:lnTo>
                  <a:pt x="6" y="0"/>
                </a:lnTo>
                <a:lnTo>
                  <a:pt x="5" y="0"/>
                </a:lnTo>
                <a:lnTo>
                  <a:pt x="2" y="0"/>
                </a:lnTo>
                <a:lnTo>
                  <a:pt x="1" y="0"/>
                </a:lnTo>
                <a:lnTo>
                  <a:pt x="0" y="0"/>
                </a:lnTo>
                <a:lnTo>
                  <a:pt x="0" y="1"/>
                </a:lnTo>
                <a:lnTo>
                  <a:pt x="0" y="4"/>
                </a:lnTo>
                <a:lnTo>
                  <a:pt x="1" y="4"/>
                </a:lnTo>
                <a:lnTo>
                  <a:pt x="2" y="4"/>
                </a:lnTo>
                <a:lnTo>
                  <a:pt x="5" y="4"/>
                </a:lnTo>
                <a:lnTo>
                  <a:pt x="6" y="4"/>
                </a:lnTo>
                <a:lnTo>
                  <a:pt x="6" y="1"/>
                </a:lnTo>
                <a:lnTo>
                  <a:pt x="6" y="1"/>
                </a:lnTo>
              </a:path>
            </a:pathLst>
          </a:custGeom>
          <a:solidFill>
            <a:srgbClr val="000000"/>
          </a:solidFill>
          <a:ln w="9525">
            <a:noFill/>
            <a:round/>
            <a:headEnd type="none" w="med" len="med"/>
            <a:tailEnd type="none" w="med" len="med"/>
          </a:ln>
          <a:effectLst/>
        </p:spPr>
        <p:txBody>
          <a:bodyPr/>
          <a:lstStyle/>
          <a:p>
            <a:endParaRPr lang="en-IN"/>
          </a:p>
        </p:txBody>
      </p:sp>
      <p:sp>
        <p:nvSpPr>
          <p:cNvPr id="50329" name="Freeform 153"/>
          <p:cNvSpPr>
            <a:spLocks/>
          </p:cNvSpPr>
          <p:nvPr/>
        </p:nvSpPr>
        <p:spPr bwMode="auto">
          <a:xfrm>
            <a:off x="5715000" y="3276600"/>
            <a:ext cx="11113" cy="7938"/>
          </a:xfrm>
          <a:custGeom>
            <a:avLst/>
            <a:gdLst/>
            <a:ahLst/>
            <a:cxnLst>
              <a:cxn ang="0">
                <a:pos x="6" y="1"/>
              </a:cxn>
              <a:cxn ang="0">
                <a:pos x="6" y="0"/>
              </a:cxn>
              <a:cxn ang="0">
                <a:pos x="5" y="0"/>
              </a:cxn>
              <a:cxn ang="0">
                <a:pos x="2" y="0"/>
              </a:cxn>
              <a:cxn ang="0">
                <a:pos x="1" y="0"/>
              </a:cxn>
              <a:cxn ang="0">
                <a:pos x="0" y="0"/>
              </a:cxn>
              <a:cxn ang="0">
                <a:pos x="0" y="1"/>
              </a:cxn>
              <a:cxn ang="0">
                <a:pos x="0" y="4"/>
              </a:cxn>
              <a:cxn ang="0">
                <a:pos x="1" y="4"/>
              </a:cxn>
              <a:cxn ang="0">
                <a:pos x="2" y="4"/>
              </a:cxn>
              <a:cxn ang="0">
                <a:pos x="5" y="4"/>
              </a:cxn>
              <a:cxn ang="0">
                <a:pos x="6" y="4"/>
              </a:cxn>
              <a:cxn ang="0">
                <a:pos x="6" y="1"/>
              </a:cxn>
            </a:cxnLst>
            <a:rect l="0" t="0" r="r" b="b"/>
            <a:pathLst>
              <a:path w="7" h="5">
                <a:moveTo>
                  <a:pt x="6" y="1"/>
                </a:moveTo>
                <a:lnTo>
                  <a:pt x="6" y="0"/>
                </a:lnTo>
                <a:lnTo>
                  <a:pt x="5" y="0"/>
                </a:lnTo>
                <a:lnTo>
                  <a:pt x="2" y="0"/>
                </a:lnTo>
                <a:lnTo>
                  <a:pt x="1" y="0"/>
                </a:lnTo>
                <a:lnTo>
                  <a:pt x="0" y="0"/>
                </a:lnTo>
                <a:lnTo>
                  <a:pt x="0" y="1"/>
                </a:lnTo>
                <a:lnTo>
                  <a:pt x="0" y="4"/>
                </a:lnTo>
                <a:lnTo>
                  <a:pt x="1" y="4"/>
                </a:lnTo>
                <a:lnTo>
                  <a:pt x="2" y="4"/>
                </a:lnTo>
                <a:lnTo>
                  <a:pt x="5" y="4"/>
                </a:lnTo>
                <a:lnTo>
                  <a:pt x="6" y="4"/>
                </a:lnTo>
                <a:lnTo>
                  <a:pt x="6" y="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30" name="Freeform 154"/>
          <p:cNvSpPr>
            <a:spLocks/>
          </p:cNvSpPr>
          <p:nvPr/>
        </p:nvSpPr>
        <p:spPr bwMode="auto">
          <a:xfrm>
            <a:off x="5761038" y="3389313"/>
            <a:ext cx="12700" cy="9525"/>
          </a:xfrm>
          <a:custGeom>
            <a:avLst/>
            <a:gdLst/>
            <a:ahLst/>
            <a:cxnLst>
              <a:cxn ang="0">
                <a:pos x="7" y="2"/>
              </a:cxn>
              <a:cxn ang="0">
                <a:pos x="7" y="0"/>
              </a:cxn>
              <a:cxn ang="0">
                <a:pos x="5" y="0"/>
              </a:cxn>
              <a:cxn ang="0">
                <a:pos x="3" y="0"/>
              </a:cxn>
              <a:cxn ang="0">
                <a:pos x="1" y="0"/>
              </a:cxn>
              <a:cxn ang="0">
                <a:pos x="0" y="0"/>
              </a:cxn>
              <a:cxn ang="0">
                <a:pos x="0" y="2"/>
              </a:cxn>
              <a:cxn ang="0">
                <a:pos x="0" y="5"/>
              </a:cxn>
              <a:cxn ang="0">
                <a:pos x="1" y="5"/>
              </a:cxn>
              <a:cxn ang="0">
                <a:pos x="3" y="5"/>
              </a:cxn>
              <a:cxn ang="0">
                <a:pos x="5" y="5"/>
              </a:cxn>
              <a:cxn ang="0">
                <a:pos x="7" y="5"/>
              </a:cxn>
              <a:cxn ang="0">
                <a:pos x="7" y="2"/>
              </a:cxn>
              <a:cxn ang="0">
                <a:pos x="7" y="2"/>
              </a:cxn>
            </a:cxnLst>
            <a:rect l="0" t="0" r="r" b="b"/>
            <a:pathLst>
              <a:path w="8" h="6">
                <a:moveTo>
                  <a:pt x="7" y="2"/>
                </a:moveTo>
                <a:lnTo>
                  <a:pt x="7" y="0"/>
                </a:lnTo>
                <a:lnTo>
                  <a:pt x="5" y="0"/>
                </a:lnTo>
                <a:lnTo>
                  <a:pt x="3" y="0"/>
                </a:lnTo>
                <a:lnTo>
                  <a:pt x="1" y="0"/>
                </a:lnTo>
                <a:lnTo>
                  <a:pt x="0" y="0"/>
                </a:lnTo>
                <a:lnTo>
                  <a:pt x="0" y="2"/>
                </a:lnTo>
                <a:lnTo>
                  <a:pt x="0" y="5"/>
                </a:lnTo>
                <a:lnTo>
                  <a:pt x="1" y="5"/>
                </a:lnTo>
                <a:lnTo>
                  <a:pt x="3" y="5"/>
                </a:lnTo>
                <a:lnTo>
                  <a:pt x="5" y="5"/>
                </a:lnTo>
                <a:lnTo>
                  <a:pt x="7" y="5"/>
                </a:lnTo>
                <a:lnTo>
                  <a:pt x="7" y="2"/>
                </a:lnTo>
                <a:lnTo>
                  <a:pt x="7" y="2"/>
                </a:lnTo>
              </a:path>
            </a:pathLst>
          </a:custGeom>
          <a:solidFill>
            <a:srgbClr val="000000"/>
          </a:solidFill>
          <a:ln w="9525">
            <a:noFill/>
            <a:round/>
            <a:headEnd type="none" w="med" len="med"/>
            <a:tailEnd type="none" w="med" len="med"/>
          </a:ln>
          <a:effectLst/>
        </p:spPr>
        <p:txBody>
          <a:bodyPr/>
          <a:lstStyle/>
          <a:p>
            <a:endParaRPr lang="en-IN"/>
          </a:p>
        </p:txBody>
      </p:sp>
      <p:sp>
        <p:nvSpPr>
          <p:cNvPr id="50331" name="Freeform 155"/>
          <p:cNvSpPr>
            <a:spLocks/>
          </p:cNvSpPr>
          <p:nvPr/>
        </p:nvSpPr>
        <p:spPr bwMode="auto">
          <a:xfrm>
            <a:off x="5761038" y="3389313"/>
            <a:ext cx="12700" cy="9525"/>
          </a:xfrm>
          <a:custGeom>
            <a:avLst/>
            <a:gdLst/>
            <a:ahLst/>
            <a:cxnLst>
              <a:cxn ang="0">
                <a:pos x="7" y="2"/>
              </a:cxn>
              <a:cxn ang="0">
                <a:pos x="7" y="0"/>
              </a:cxn>
              <a:cxn ang="0">
                <a:pos x="5" y="0"/>
              </a:cxn>
              <a:cxn ang="0">
                <a:pos x="3" y="0"/>
              </a:cxn>
              <a:cxn ang="0">
                <a:pos x="1" y="0"/>
              </a:cxn>
              <a:cxn ang="0">
                <a:pos x="0" y="0"/>
              </a:cxn>
              <a:cxn ang="0">
                <a:pos x="0" y="2"/>
              </a:cxn>
              <a:cxn ang="0">
                <a:pos x="0" y="5"/>
              </a:cxn>
              <a:cxn ang="0">
                <a:pos x="1" y="5"/>
              </a:cxn>
              <a:cxn ang="0">
                <a:pos x="3" y="5"/>
              </a:cxn>
              <a:cxn ang="0">
                <a:pos x="5" y="5"/>
              </a:cxn>
              <a:cxn ang="0">
                <a:pos x="7" y="5"/>
              </a:cxn>
              <a:cxn ang="0">
                <a:pos x="7" y="2"/>
              </a:cxn>
            </a:cxnLst>
            <a:rect l="0" t="0" r="r" b="b"/>
            <a:pathLst>
              <a:path w="8" h="6">
                <a:moveTo>
                  <a:pt x="7" y="2"/>
                </a:moveTo>
                <a:lnTo>
                  <a:pt x="7" y="0"/>
                </a:lnTo>
                <a:lnTo>
                  <a:pt x="5" y="0"/>
                </a:lnTo>
                <a:lnTo>
                  <a:pt x="3" y="0"/>
                </a:lnTo>
                <a:lnTo>
                  <a:pt x="1" y="0"/>
                </a:lnTo>
                <a:lnTo>
                  <a:pt x="0" y="0"/>
                </a:lnTo>
                <a:lnTo>
                  <a:pt x="0" y="2"/>
                </a:lnTo>
                <a:lnTo>
                  <a:pt x="0" y="5"/>
                </a:lnTo>
                <a:lnTo>
                  <a:pt x="1" y="5"/>
                </a:lnTo>
                <a:lnTo>
                  <a:pt x="3" y="5"/>
                </a:lnTo>
                <a:lnTo>
                  <a:pt x="5" y="5"/>
                </a:lnTo>
                <a:lnTo>
                  <a:pt x="7" y="5"/>
                </a:lnTo>
                <a:lnTo>
                  <a:pt x="7"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32" name="Freeform 156"/>
          <p:cNvSpPr>
            <a:spLocks/>
          </p:cNvSpPr>
          <p:nvPr/>
        </p:nvSpPr>
        <p:spPr bwMode="auto">
          <a:xfrm>
            <a:off x="5775325" y="3241675"/>
            <a:ext cx="6350" cy="9525"/>
          </a:xfrm>
          <a:custGeom>
            <a:avLst/>
            <a:gdLst/>
            <a:ahLst/>
            <a:cxnLst>
              <a:cxn ang="0">
                <a:pos x="3" y="1"/>
              </a:cxn>
              <a:cxn ang="0">
                <a:pos x="3" y="0"/>
              </a:cxn>
              <a:cxn ang="0">
                <a:pos x="2" y="0"/>
              </a:cxn>
              <a:cxn ang="0">
                <a:pos x="0" y="0"/>
              </a:cxn>
              <a:cxn ang="0">
                <a:pos x="0" y="1"/>
              </a:cxn>
              <a:cxn ang="0">
                <a:pos x="0" y="4"/>
              </a:cxn>
              <a:cxn ang="0">
                <a:pos x="2" y="4"/>
              </a:cxn>
              <a:cxn ang="0">
                <a:pos x="3" y="4"/>
              </a:cxn>
              <a:cxn ang="0">
                <a:pos x="3" y="1"/>
              </a:cxn>
              <a:cxn ang="0">
                <a:pos x="3" y="1"/>
              </a:cxn>
            </a:cxnLst>
            <a:rect l="0" t="0" r="r" b="b"/>
            <a:pathLst>
              <a:path w="4" h="5">
                <a:moveTo>
                  <a:pt x="3" y="1"/>
                </a:moveTo>
                <a:lnTo>
                  <a:pt x="3" y="0"/>
                </a:lnTo>
                <a:lnTo>
                  <a:pt x="2" y="0"/>
                </a:lnTo>
                <a:lnTo>
                  <a:pt x="0" y="0"/>
                </a:lnTo>
                <a:lnTo>
                  <a:pt x="0" y="1"/>
                </a:lnTo>
                <a:lnTo>
                  <a:pt x="0" y="4"/>
                </a:lnTo>
                <a:lnTo>
                  <a:pt x="2" y="4"/>
                </a:lnTo>
                <a:lnTo>
                  <a:pt x="3" y="4"/>
                </a:lnTo>
                <a:lnTo>
                  <a:pt x="3" y="1"/>
                </a:lnTo>
                <a:lnTo>
                  <a:pt x="3" y="1"/>
                </a:lnTo>
              </a:path>
            </a:pathLst>
          </a:custGeom>
          <a:solidFill>
            <a:srgbClr val="000000"/>
          </a:solidFill>
          <a:ln w="9525">
            <a:noFill/>
            <a:round/>
            <a:headEnd type="none" w="med" len="med"/>
            <a:tailEnd type="none" w="med" len="med"/>
          </a:ln>
          <a:effectLst/>
        </p:spPr>
        <p:txBody>
          <a:bodyPr/>
          <a:lstStyle/>
          <a:p>
            <a:endParaRPr lang="en-IN"/>
          </a:p>
        </p:txBody>
      </p:sp>
      <p:sp>
        <p:nvSpPr>
          <p:cNvPr id="50333" name="Freeform 157"/>
          <p:cNvSpPr>
            <a:spLocks/>
          </p:cNvSpPr>
          <p:nvPr/>
        </p:nvSpPr>
        <p:spPr bwMode="auto">
          <a:xfrm>
            <a:off x="5775325" y="3241675"/>
            <a:ext cx="6350" cy="9525"/>
          </a:xfrm>
          <a:custGeom>
            <a:avLst/>
            <a:gdLst/>
            <a:ahLst/>
            <a:cxnLst>
              <a:cxn ang="0">
                <a:pos x="3" y="1"/>
              </a:cxn>
              <a:cxn ang="0">
                <a:pos x="3" y="0"/>
              </a:cxn>
              <a:cxn ang="0">
                <a:pos x="2" y="0"/>
              </a:cxn>
              <a:cxn ang="0">
                <a:pos x="0" y="0"/>
              </a:cxn>
              <a:cxn ang="0">
                <a:pos x="0" y="1"/>
              </a:cxn>
              <a:cxn ang="0">
                <a:pos x="0" y="4"/>
              </a:cxn>
              <a:cxn ang="0">
                <a:pos x="2" y="4"/>
              </a:cxn>
              <a:cxn ang="0">
                <a:pos x="3" y="4"/>
              </a:cxn>
              <a:cxn ang="0">
                <a:pos x="3" y="1"/>
              </a:cxn>
            </a:cxnLst>
            <a:rect l="0" t="0" r="r" b="b"/>
            <a:pathLst>
              <a:path w="4" h="5">
                <a:moveTo>
                  <a:pt x="3" y="1"/>
                </a:moveTo>
                <a:lnTo>
                  <a:pt x="3" y="0"/>
                </a:lnTo>
                <a:lnTo>
                  <a:pt x="2" y="0"/>
                </a:lnTo>
                <a:lnTo>
                  <a:pt x="0" y="0"/>
                </a:lnTo>
                <a:lnTo>
                  <a:pt x="0" y="1"/>
                </a:lnTo>
                <a:lnTo>
                  <a:pt x="0" y="4"/>
                </a:lnTo>
                <a:lnTo>
                  <a:pt x="2" y="4"/>
                </a:lnTo>
                <a:lnTo>
                  <a:pt x="3" y="4"/>
                </a:lnTo>
                <a:lnTo>
                  <a:pt x="3" y="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34" name="Freeform 158"/>
          <p:cNvSpPr>
            <a:spLocks/>
          </p:cNvSpPr>
          <p:nvPr/>
        </p:nvSpPr>
        <p:spPr bwMode="auto">
          <a:xfrm>
            <a:off x="4481513" y="4708525"/>
            <a:ext cx="241300" cy="104775"/>
          </a:xfrm>
          <a:custGeom>
            <a:avLst/>
            <a:gdLst/>
            <a:ahLst/>
            <a:cxnLst>
              <a:cxn ang="0">
                <a:pos x="20" y="52"/>
              </a:cxn>
              <a:cxn ang="0">
                <a:pos x="0" y="28"/>
              </a:cxn>
              <a:cxn ang="0">
                <a:pos x="18" y="15"/>
              </a:cxn>
              <a:cxn ang="0">
                <a:pos x="30" y="9"/>
              </a:cxn>
              <a:cxn ang="0">
                <a:pos x="42" y="6"/>
              </a:cxn>
              <a:cxn ang="0">
                <a:pos x="48" y="4"/>
              </a:cxn>
              <a:cxn ang="0">
                <a:pos x="58" y="2"/>
              </a:cxn>
              <a:cxn ang="0">
                <a:pos x="66" y="0"/>
              </a:cxn>
              <a:cxn ang="0">
                <a:pos x="112" y="2"/>
              </a:cxn>
              <a:cxn ang="0">
                <a:pos x="125" y="6"/>
              </a:cxn>
              <a:cxn ang="0">
                <a:pos x="139" y="13"/>
              </a:cxn>
              <a:cxn ang="0">
                <a:pos x="147" y="23"/>
              </a:cxn>
              <a:cxn ang="0">
                <a:pos x="150" y="34"/>
              </a:cxn>
              <a:cxn ang="0">
                <a:pos x="156" y="61"/>
              </a:cxn>
              <a:cxn ang="0">
                <a:pos x="20" y="52"/>
              </a:cxn>
              <a:cxn ang="0">
                <a:pos x="20" y="52"/>
              </a:cxn>
            </a:cxnLst>
            <a:rect l="0" t="0" r="r" b="b"/>
            <a:pathLst>
              <a:path w="157" h="62">
                <a:moveTo>
                  <a:pt x="20" y="52"/>
                </a:moveTo>
                <a:lnTo>
                  <a:pt x="0" y="28"/>
                </a:lnTo>
                <a:lnTo>
                  <a:pt x="18" y="15"/>
                </a:lnTo>
                <a:lnTo>
                  <a:pt x="30" y="9"/>
                </a:lnTo>
                <a:lnTo>
                  <a:pt x="42" y="6"/>
                </a:lnTo>
                <a:lnTo>
                  <a:pt x="48" y="4"/>
                </a:lnTo>
                <a:lnTo>
                  <a:pt x="58" y="2"/>
                </a:lnTo>
                <a:lnTo>
                  <a:pt x="66" y="0"/>
                </a:lnTo>
                <a:lnTo>
                  <a:pt x="112" y="2"/>
                </a:lnTo>
                <a:lnTo>
                  <a:pt x="125" y="6"/>
                </a:lnTo>
                <a:lnTo>
                  <a:pt x="139" y="13"/>
                </a:lnTo>
                <a:lnTo>
                  <a:pt x="147" y="23"/>
                </a:lnTo>
                <a:lnTo>
                  <a:pt x="150" y="34"/>
                </a:lnTo>
                <a:lnTo>
                  <a:pt x="156" y="61"/>
                </a:lnTo>
                <a:lnTo>
                  <a:pt x="20" y="52"/>
                </a:lnTo>
                <a:lnTo>
                  <a:pt x="20" y="52"/>
                </a:lnTo>
              </a:path>
            </a:pathLst>
          </a:custGeom>
          <a:solidFill>
            <a:srgbClr val="FFFFFF"/>
          </a:solidFill>
          <a:ln w="9525">
            <a:noFill/>
            <a:round/>
            <a:headEnd type="none" w="med" len="med"/>
            <a:tailEnd type="none" w="med" len="med"/>
          </a:ln>
          <a:effectLst/>
        </p:spPr>
        <p:txBody>
          <a:bodyPr/>
          <a:lstStyle/>
          <a:p>
            <a:endParaRPr lang="en-IN"/>
          </a:p>
        </p:txBody>
      </p:sp>
      <p:sp>
        <p:nvSpPr>
          <p:cNvPr id="50335" name="Freeform 159"/>
          <p:cNvSpPr>
            <a:spLocks/>
          </p:cNvSpPr>
          <p:nvPr/>
        </p:nvSpPr>
        <p:spPr bwMode="auto">
          <a:xfrm>
            <a:off x="4481513" y="4708525"/>
            <a:ext cx="241300" cy="104775"/>
          </a:xfrm>
          <a:custGeom>
            <a:avLst/>
            <a:gdLst/>
            <a:ahLst/>
            <a:cxnLst>
              <a:cxn ang="0">
                <a:pos x="20" y="52"/>
              </a:cxn>
              <a:cxn ang="0">
                <a:pos x="0" y="28"/>
              </a:cxn>
              <a:cxn ang="0">
                <a:pos x="18" y="15"/>
              </a:cxn>
              <a:cxn ang="0">
                <a:pos x="30" y="9"/>
              </a:cxn>
              <a:cxn ang="0">
                <a:pos x="42" y="6"/>
              </a:cxn>
              <a:cxn ang="0">
                <a:pos x="48" y="4"/>
              </a:cxn>
              <a:cxn ang="0">
                <a:pos x="58" y="2"/>
              </a:cxn>
              <a:cxn ang="0">
                <a:pos x="66" y="0"/>
              </a:cxn>
              <a:cxn ang="0">
                <a:pos x="112" y="2"/>
              </a:cxn>
              <a:cxn ang="0">
                <a:pos x="125" y="6"/>
              </a:cxn>
              <a:cxn ang="0">
                <a:pos x="139" y="13"/>
              </a:cxn>
              <a:cxn ang="0">
                <a:pos x="147" y="23"/>
              </a:cxn>
              <a:cxn ang="0">
                <a:pos x="150" y="34"/>
              </a:cxn>
              <a:cxn ang="0">
                <a:pos x="156" y="61"/>
              </a:cxn>
              <a:cxn ang="0">
                <a:pos x="20" y="52"/>
              </a:cxn>
            </a:cxnLst>
            <a:rect l="0" t="0" r="r" b="b"/>
            <a:pathLst>
              <a:path w="157" h="62">
                <a:moveTo>
                  <a:pt x="20" y="52"/>
                </a:moveTo>
                <a:lnTo>
                  <a:pt x="0" y="28"/>
                </a:lnTo>
                <a:lnTo>
                  <a:pt x="18" y="15"/>
                </a:lnTo>
                <a:lnTo>
                  <a:pt x="30" y="9"/>
                </a:lnTo>
                <a:lnTo>
                  <a:pt x="42" y="6"/>
                </a:lnTo>
                <a:lnTo>
                  <a:pt x="48" y="4"/>
                </a:lnTo>
                <a:lnTo>
                  <a:pt x="58" y="2"/>
                </a:lnTo>
                <a:lnTo>
                  <a:pt x="66" y="0"/>
                </a:lnTo>
                <a:lnTo>
                  <a:pt x="112" y="2"/>
                </a:lnTo>
                <a:lnTo>
                  <a:pt x="125" y="6"/>
                </a:lnTo>
                <a:lnTo>
                  <a:pt x="139" y="13"/>
                </a:lnTo>
                <a:lnTo>
                  <a:pt x="147" y="23"/>
                </a:lnTo>
                <a:lnTo>
                  <a:pt x="150" y="34"/>
                </a:lnTo>
                <a:lnTo>
                  <a:pt x="156" y="61"/>
                </a:lnTo>
                <a:lnTo>
                  <a:pt x="20" y="5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36" name="Freeform 160"/>
          <p:cNvSpPr>
            <a:spLocks/>
          </p:cNvSpPr>
          <p:nvPr/>
        </p:nvSpPr>
        <p:spPr bwMode="auto">
          <a:xfrm>
            <a:off x="4445000" y="4754563"/>
            <a:ext cx="279400" cy="134937"/>
          </a:xfrm>
          <a:custGeom>
            <a:avLst/>
            <a:gdLst/>
            <a:ahLst/>
            <a:cxnLst>
              <a:cxn ang="0">
                <a:pos x="32" y="73"/>
              </a:cxn>
              <a:cxn ang="0">
                <a:pos x="21" y="60"/>
              </a:cxn>
              <a:cxn ang="0">
                <a:pos x="14" y="52"/>
              </a:cxn>
              <a:cxn ang="0">
                <a:pos x="7" y="47"/>
              </a:cxn>
              <a:cxn ang="0">
                <a:pos x="3" y="36"/>
              </a:cxn>
              <a:cxn ang="0">
                <a:pos x="0" y="27"/>
              </a:cxn>
              <a:cxn ang="0">
                <a:pos x="2" y="16"/>
              </a:cxn>
              <a:cxn ang="0">
                <a:pos x="3" y="9"/>
              </a:cxn>
              <a:cxn ang="0">
                <a:pos x="14" y="6"/>
              </a:cxn>
              <a:cxn ang="0">
                <a:pos x="21" y="0"/>
              </a:cxn>
              <a:cxn ang="0">
                <a:pos x="25" y="0"/>
              </a:cxn>
              <a:cxn ang="0">
                <a:pos x="36" y="6"/>
              </a:cxn>
              <a:cxn ang="0">
                <a:pos x="44" y="16"/>
              </a:cxn>
              <a:cxn ang="0">
                <a:pos x="55" y="13"/>
              </a:cxn>
              <a:cxn ang="0">
                <a:pos x="64" y="16"/>
              </a:cxn>
              <a:cxn ang="0">
                <a:pos x="74" y="16"/>
              </a:cxn>
              <a:cxn ang="0">
                <a:pos x="85" y="20"/>
              </a:cxn>
              <a:cxn ang="0">
                <a:pos x="95" y="16"/>
              </a:cxn>
              <a:cxn ang="0">
                <a:pos x="108" y="16"/>
              </a:cxn>
              <a:cxn ang="0">
                <a:pos x="114" y="16"/>
              </a:cxn>
              <a:cxn ang="0">
                <a:pos x="119" y="18"/>
              </a:cxn>
              <a:cxn ang="0">
                <a:pos x="123" y="20"/>
              </a:cxn>
              <a:cxn ang="0">
                <a:pos x="123" y="15"/>
              </a:cxn>
              <a:cxn ang="0">
                <a:pos x="126" y="7"/>
              </a:cxn>
              <a:cxn ang="0">
                <a:pos x="130" y="7"/>
              </a:cxn>
              <a:cxn ang="0">
                <a:pos x="133" y="7"/>
              </a:cxn>
              <a:cxn ang="0">
                <a:pos x="139" y="7"/>
              </a:cxn>
              <a:cxn ang="0">
                <a:pos x="142" y="7"/>
              </a:cxn>
              <a:cxn ang="0">
                <a:pos x="153" y="16"/>
              </a:cxn>
              <a:cxn ang="0">
                <a:pos x="157" y="20"/>
              </a:cxn>
              <a:cxn ang="0">
                <a:pos x="159" y="27"/>
              </a:cxn>
              <a:cxn ang="0">
                <a:pos x="167" y="27"/>
              </a:cxn>
              <a:cxn ang="0">
                <a:pos x="175" y="29"/>
              </a:cxn>
              <a:cxn ang="0">
                <a:pos x="180" y="36"/>
              </a:cxn>
              <a:cxn ang="0">
                <a:pos x="179" y="47"/>
              </a:cxn>
              <a:cxn ang="0">
                <a:pos x="179" y="52"/>
              </a:cxn>
              <a:cxn ang="0">
                <a:pos x="177" y="56"/>
              </a:cxn>
              <a:cxn ang="0">
                <a:pos x="173" y="60"/>
              </a:cxn>
              <a:cxn ang="0">
                <a:pos x="171" y="66"/>
              </a:cxn>
              <a:cxn ang="0">
                <a:pos x="167" y="67"/>
              </a:cxn>
              <a:cxn ang="0">
                <a:pos x="159" y="67"/>
              </a:cxn>
              <a:cxn ang="0">
                <a:pos x="157" y="67"/>
              </a:cxn>
              <a:cxn ang="0">
                <a:pos x="153" y="67"/>
              </a:cxn>
              <a:cxn ang="0">
                <a:pos x="146" y="67"/>
              </a:cxn>
              <a:cxn ang="0">
                <a:pos x="141" y="71"/>
              </a:cxn>
              <a:cxn ang="0">
                <a:pos x="133" y="73"/>
              </a:cxn>
              <a:cxn ang="0">
                <a:pos x="129" y="77"/>
              </a:cxn>
              <a:cxn ang="0">
                <a:pos x="123" y="78"/>
              </a:cxn>
              <a:cxn ang="0">
                <a:pos x="108" y="78"/>
              </a:cxn>
              <a:cxn ang="0">
                <a:pos x="104" y="78"/>
              </a:cxn>
              <a:cxn ang="0">
                <a:pos x="96" y="78"/>
              </a:cxn>
              <a:cxn ang="0">
                <a:pos x="49" y="77"/>
              </a:cxn>
              <a:cxn ang="0">
                <a:pos x="32" y="73"/>
              </a:cxn>
              <a:cxn ang="0">
                <a:pos x="32" y="73"/>
              </a:cxn>
            </a:cxnLst>
            <a:rect l="0" t="0" r="r" b="b"/>
            <a:pathLst>
              <a:path w="181" h="79">
                <a:moveTo>
                  <a:pt x="32" y="73"/>
                </a:moveTo>
                <a:lnTo>
                  <a:pt x="21" y="60"/>
                </a:lnTo>
                <a:lnTo>
                  <a:pt x="14" y="52"/>
                </a:lnTo>
                <a:lnTo>
                  <a:pt x="7" y="47"/>
                </a:lnTo>
                <a:lnTo>
                  <a:pt x="3" y="36"/>
                </a:lnTo>
                <a:lnTo>
                  <a:pt x="0" y="27"/>
                </a:lnTo>
                <a:lnTo>
                  <a:pt x="2" y="16"/>
                </a:lnTo>
                <a:lnTo>
                  <a:pt x="3" y="9"/>
                </a:lnTo>
                <a:lnTo>
                  <a:pt x="14" y="6"/>
                </a:lnTo>
                <a:lnTo>
                  <a:pt x="21" y="0"/>
                </a:lnTo>
                <a:lnTo>
                  <a:pt x="25" y="0"/>
                </a:lnTo>
                <a:lnTo>
                  <a:pt x="36" y="6"/>
                </a:lnTo>
                <a:lnTo>
                  <a:pt x="44" y="16"/>
                </a:lnTo>
                <a:lnTo>
                  <a:pt x="55" y="13"/>
                </a:lnTo>
                <a:lnTo>
                  <a:pt x="64" y="16"/>
                </a:lnTo>
                <a:lnTo>
                  <a:pt x="74" y="16"/>
                </a:lnTo>
                <a:lnTo>
                  <a:pt x="85" y="20"/>
                </a:lnTo>
                <a:lnTo>
                  <a:pt x="95" y="16"/>
                </a:lnTo>
                <a:lnTo>
                  <a:pt x="108" y="16"/>
                </a:lnTo>
                <a:lnTo>
                  <a:pt x="114" y="16"/>
                </a:lnTo>
                <a:lnTo>
                  <a:pt x="119" y="18"/>
                </a:lnTo>
                <a:lnTo>
                  <a:pt x="123" y="20"/>
                </a:lnTo>
                <a:lnTo>
                  <a:pt x="123" y="15"/>
                </a:lnTo>
                <a:lnTo>
                  <a:pt x="126" y="7"/>
                </a:lnTo>
                <a:lnTo>
                  <a:pt x="130" y="7"/>
                </a:lnTo>
                <a:lnTo>
                  <a:pt x="133" y="7"/>
                </a:lnTo>
                <a:lnTo>
                  <a:pt x="139" y="7"/>
                </a:lnTo>
                <a:lnTo>
                  <a:pt x="142" y="7"/>
                </a:lnTo>
                <a:lnTo>
                  <a:pt x="153" y="16"/>
                </a:lnTo>
                <a:lnTo>
                  <a:pt x="157" y="20"/>
                </a:lnTo>
                <a:lnTo>
                  <a:pt x="159" y="27"/>
                </a:lnTo>
                <a:lnTo>
                  <a:pt x="167" y="27"/>
                </a:lnTo>
                <a:lnTo>
                  <a:pt x="175" y="29"/>
                </a:lnTo>
                <a:lnTo>
                  <a:pt x="180" y="36"/>
                </a:lnTo>
                <a:lnTo>
                  <a:pt x="179" y="47"/>
                </a:lnTo>
                <a:lnTo>
                  <a:pt x="179" y="52"/>
                </a:lnTo>
                <a:lnTo>
                  <a:pt x="177" y="56"/>
                </a:lnTo>
                <a:lnTo>
                  <a:pt x="173" y="60"/>
                </a:lnTo>
                <a:lnTo>
                  <a:pt x="171" y="66"/>
                </a:lnTo>
                <a:lnTo>
                  <a:pt x="167" y="67"/>
                </a:lnTo>
                <a:lnTo>
                  <a:pt x="159" y="67"/>
                </a:lnTo>
                <a:lnTo>
                  <a:pt x="157" y="67"/>
                </a:lnTo>
                <a:lnTo>
                  <a:pt x="153" y="67"/>
                </a:lnTo>
                <a:lnTo>
                  <a:pt x="146" y="67"/>
                </a:lnTo>
                <a:lnTo>
                  <a:pt x="141" y="71"/>
                </a:lnTo>
                <a:lnTo>
                  <a:pt x="133" y="73"/>
                </a:lnTo>
                <a:lnTo>
                  <a:pt x="129" y="77"/>
                </a:lnTo>
                <a:lnTo>
                  <a:pt x="123" y="78"/>
                </a:lnTo>
                <a:lnTo>
                  <a:pt x="108" y="78"/>
                </a:lnTo>
                <a:lnTo>
                  <a:pt x="104" y="78"/>
                </a:lnTo>
                <a:lnTo>
                  <a:pt x="96" y="78"/>
                </a:lnTo>
                <a:lnTo>
                  <a:pt x="49" y="77"/>
                </a:lnTo>
                <a:lnTo>
                  <a:pt x="32" y="73"/>
                </a:lnTo>
                <a:lnTo>
                  <a:pt x="32" y="73"/>
                </a:lnTo>
              </a:path>
            </a:pathLst>
          </a:custGeom>
          <a:solidFill>
            <a:srgbClr val="C0C0C0"/>
          </a:solidFill>
          <a:ln w="9525">
            <a:noFill/>
            <a:round/>
            <a:headEnd type="none" w="med" len="med"/>
            <a:tailEnd type="none" w="med" len="med"/>
          </a:ln>
          <a:effectLst/>
        </p:spPr>
        <p:txBody>
          <a:bodyPr/>
          <a:lstStyle/>
          <a:p>
            <a:endParaRPr lang="en-IN"/>
          </a:p>
        </p:txBody>
      </p:sp>
      <p:sp>
        <p:nvSpPr>
          <p:cNvPr id="50337" name="Freeform 161"/>
          <p:cNvSpPr>
            <a:spLocks/>
          </p:cNvSpPr>
          <p:nvPr/>
        </p:nvSpPr>
        <p:spPr bwMode="auto">
          <a:xfrm>
            <a:off x="4445000" y="4754563"/>
            <a:ext cx="279400" cy="134937"/>
          </a:xfrm>
          <a:custGeom>
            <a:avLst/>
            <a:gdLst/>
            <a:ahLst/>
            <a:cxnLst>
              <a:cxn ang="0">
                <a:pos x="32" y="73"/>
              </a:cxn>
              <a:cxn ang="0">
                <a:pos x="21" y="60"/>
              </a:cxn>
              <a:cxn ang="0">
                <a:pos x="14" y="52"/>
              </a:cxn>
              <a:cxn ang="0">
                <a:pos x="7" y="47"/>
              </a:cxn>
              <a:cxn ang="0">
                <a:pos x="3" y="36"/>
              </a:cxn>
              <a:cxn ang="0">
                <a:pos x="0" y="27"/>
              </a:cxn>
              <a:cxn ang="0">
                <a:pos x="2" y="16"/>
              </a:cxn>
              <a:cxn ang="0">
                <a:pos x="3" y="9"/>
              </a:cxn>
              <a:cxn ang="0">
                <a:pos x="14" y="6"/>
              </a:cxn>
              <a:cxn ang="0">
                <a:pos x="21" y="0"/>
              </a:cxn>
              <a:cxn ang="0">
                <a:pos x="25" y="0"/>
              </a:cxn>
              <a:cxn ang="0">
                <a:pos x="36" y="6"/>
              </a:cxn>
              <a:cxn ang="0">
                <a:pos x="44" y="16"/>
              </a:cxn>
              <a:cxn ang="0">
                <a:pos x="55" y="13"/>
              </a:cxn>
              <a:cxn ang="0">
                <a:pos x="64" y="16"/>
              </a:cxn>
              <a:cxn ang="0">
                <a:pos x="74" y="16"/>
              </a:cxn>
              <a:cxn ang="0">
                <a:pos x="85" y="20"/>
              </a:cxn>
              <a:cxn ang="0">
                <a:pos x="95" y="16"/>
              </a:cxn>
              <a:cxn ang="0">
                <a:pos x="108" y="16"/>
              </a:cxn>
              <a:cxn ang="0">
                <a:pos x="114" y="16"/>
              </a:cxn>
              <a:cxn ang="0">
                <a:pos x="119" y="18"/>
              </a:cxn>
              <a:cxn ang="0">
                <a:pos x="123" y="20"/>
              </a:cxn>
              <a:cxn ang="0">
                <a:pos x="123" y="15"/>
              </a:cxn>
              <a:cxn ang="0">
                <a:pos x="126" y="7"/>
              </a:cxn>
              <a:cxn ang="0">
                <a:pos x="130" y="7"/>
              </a:cxn>
              <a:cxn ang="0">
                <a:pos x="133" y="7"/>
              </a:cxn>
              <a:cxn ang="0">
                <a:pos x="139" y="7"/>
              </a:cxn>
              <a:cxn ang="0">
                <a:pos x="142" y="7"/>
              </a:cxn>
              <a:cxn ang="0">
                <a:pos x="153" y="16"/>
              </a:cxn>
              <a:cxn ang="0">
                <a:pos x="157" y="20"/>
              </a:cxn>
              <a:cxn ang="0">
                <a:pos x="159" y="27"/>
              </a:cxn>
              <a:cxn ang="0">
                <a:pos x="167" y="27"/>
              </a:cxn>
              <a:cxn ang="0">
                <a:pos x="175" y="29"/>
              </a:cxn>
              <a:cxn ang="0">
                <a:pos x="180" y="36"/>
              </a:cxn>
              <a:cxn ang="0">
                <a:pos x="179" y="47"/>
              </a:cxn>
              <a:cxn ang="0">
                <a:pos x="179" y="52"/>
              </a:cxn>
              <a:cxn ang="0">
                <a:pos x="177" y="56"/>
              </a:cxn>
              <a:cxn ang="0">
                <a:pos x="173" y="60"/>
              </a:cxn>
              <a:cxn ang="0">
                <a:pos x="171" y="66"/>
              </a:cxn>
              <a:cxn ang="0">
                <a:pos x="167" y="67"/>
              </a:cxn>
              <a:cxn ang="0">
                <a:pos x="159" y="67"/>
              </a:cxn>
              <a:cxn ang="0">
                <a:pos x="157" y="67"/>
              </a:cxn>
              <a:cxn ang="0">
                <a:pos x="153" y="67"/>
              </a:cxn>
              <a:cxn ang="0">
                <a:pos x="146" y="67"/>
              </a:cxn>
              <a:cxn ang="0">
                <a:pos x="141" y="71"/>
              </a:cxn>
              <a:cxn ang="0">
                <a:pos x="133" y="73"/>
              </a:cxn>
              <a:cxn ang="0">
                <a:pos x="129" y="77"/>
              </a:cxn>
              <a:cxn ang="0">
                <a:pos x="123" y="78"/>
              </a:cxn>
              <a:cxn ang="0">
                <a:pos x="108" y="78"/>
              </a:cxn>
              <a:cxn ang="0">
                <a:pos x="104" y="78"/>
              </a:cxn>
              <a:cxn ang="0">
                <a:pos x="96" y="78"/>
              </a:cxn>
              <a:cxn ang="0">
                <a:pos x="49" y="77"/>
              </a:cxn>
              <a:cxn ang="0">
                <a:pos x="32" y="73"/>
              </a:cxn>
            </a:cxnLst>
            <a:rect l="0" t="0" r="r" b="b"/>
            <a:pathLst>
              <a:path w="181" h="79">
                <a:moveTo>
                  <a:pt x="32" y="73"/>
                </a:moveTo>
                <a:lnTo>
                  <a:pt x="21" y="60"/>
                </a:lnTo>
                <a:lnTo>
                  <a:pt x="14" y="52"/>
                </a:lnTo>
                <a:lnTo>
                  <a:pt x="7" y="47"/>
                </a:lnTo>
                <a:lnTo>
                  <a:pt x="3" y="36"/>
                </a:lnTo>
                <a:lnTo>
                  <a:pt x="0" y="27"/>
                </a:lnTo>
                <a:lnTo>
                  <a:pt x="2" y="16"/>
                </a:lnTo>
                <a:lnTo>
                  <a:pt x="3" y="9"/>
                </a:lnTo>
                <a:lnTo>
                  <a:pt x="14" y="6"/>
                </a:lnTo>
                <a:lnTo>
                  <a:pt x="21" y="0"/>
                </a:lnTo>
                <a:lnTo>
                  <a:pt x="25" y="0"/>
                </a:lnTo>
                <a:lnTo>
                  <a:pt x="36" y="6"/>
                </a:lnTo>
                <a:lnTo>
                  <a:pt x="44" y="16"/>
                </a:lnTo>
                <a:lnTo>
                  <a:pt x="55" y="13"/>
                </a:lnTo>
                <a:lnTo>
                  <a:pt x="64" y="16"/>
                </a:lnTo>
                <a:lnTo>
                  <a:pt x="74" y="16"/>
                </a:lnTo>
                <a:lnTo>
                  <a:pt x="85" y="20"/>
                </a:lnTo>
                <a:lnTo>
                  <a:pt x="95" y="16"/>
                </a:lnTo>
                <a:lnTo>
                  <a:pt x="108" y="16"/>
                </a:lnTo>
                <a:lnTo>
                  <a:pt x="114" y="16"/>
                </a:lnTo>
                <a:lnTo>
                  <a:pt x="119" y="18"/>
                </a:lnTo>
                <a:lnTo>
                  <a:pt x="123" y="20"/>
                </a:lnTo>
                <a:lnTo>
                  <a:pt x="123" y="15"/>
                </a:lnTo>
                <a:lnTo>
                  <a:pt x="126" y="7"/>
                </a:lnTo>
                <a:lnTo>
                  <a:pt x="130" y="7"/>
                </a:lnTo>
                <a:lnTo>
                  <a:pt x="133" y="7"/>
                </a:lnTo>
                <a:lnTo>
                  <a:pt x="139" y="7"/>
                </a:lnTo>
                <a:lnTo>
                  <a:pt x="142" y="7"/>
                </a:lnTo>
                <a:lnTo>
                  <a:pt x="153" y="16"/>
                </a:lnTo>
                <a:lnTo>
                  <a:pt x="157" y="20"/>
                </a:lnTo>
                <a:lnTo>
                  <a:pt x="159" y="27"/>
                </a:lnTo>
                <a:lnTo>
                  <a:pt x="167" y="27"/>
                </a:lnTo>
                <a:lnTo>
                  <a:pt x="175" y="29"/>
                </a:lnTo>
                <a:lnTo>
                  <a:pt x="180" y="36"/>
                </a:lnTo>
                <a:lnTo>
                  <a:pt x="179" y="47"/>
                </a:lnTo>
                <a:lnTo>
                  <a:pt x="179" y="52"/>
                </a:lnTo>
                <a:lnTo>
                  <a:pt x="177" y="56"/>
                </a:lnTo>
                <a:lnTo>
                  <a:pt x="173" y="60"/>
                </a:lnTo>
                <a:lnTo>
                  <a:pt x="171" y="66"/>
                </a:lnTo>
                <a:lnTo>
                  <a:pt x="167" y="67"/>
                </a:lnTo>
                <a:lnTo>
                  <a:pt x="159" y="67"/>
                </a:lnTo>
                <a:lnTo>
                  <a:pt x="157" y="67"/>
                </a:lnTo>
                <a:lnTo>
                  <a:pt x="153" y="67"/>
                </a:lnTo>
                <a:lnTo>
                  <a:pt x="146" y="67"/>
                </a:lnTo>
                <a:lnTo>
                  <a:pt x="141" y="71"/>
                </a:lnTo>
                <a:lnTo>
                  <a:pt x="133" y="73"/>
                </a:lnTo>
                <a:lnTo>
                  <a:pt x="129" y="77"/>
                </a:lnTo>
                <a:lnTo>
                  <a:pt x="123" y="78"/>
                </a:lnTo>
                <a:lnTo>
                  <a:pt x="108" y="78"/>
                </a:lnTo>
                <a:lnTo>
                  <a:pt x="104" y="78"/>
                </a:lnTo>
                <a:lnTo>
                  <a:pt x="96" y="78"/>
                </a:lnTo>
                <a:lnTo>
                  <a:pt x="49" y="77"/>
                </a:lnTo>
                <a:lnTo>
                  <a:pt x="32" y="7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38" name="Freeform 162"/>
          <p:cNvSpPr>
            <a:spLocks/>
          </p:cNvSpPr>
          <p:nvPr/>
        </p:nvSpPr>
        <p:spPr bwMode="auto">
          <a:xfrm>
            <a:off x="4606925" y="4848225"/>
            <a:ext cx="6350" cy="12700"/>
          </a:xfrm>
          <a:custGeom>
            <a:avLst/>
            <a:gdLst/>
            <a:ahLst/>
            <a:cxnLst>
              <a:cxn ang="0">
                <a:pos x="3" y="3"/>
              </a:cxn>
              <a:cxn ang="0">
                <a:pos x="3" y="1"/>
              </a:cxn>
              <a:cxn ang="0">
                <a:pos x="3" y="0"/>
              </a:cxn>
              <a:cxn ang="0">
                <a:pos x="2" y="0"/>
              </a:cxn>
              <a:cxn ang="0">
                <a:pos x="0" y="0"/>
              </a:cxn>
              <a:cxn ang="0">
                <a:pos x="0" y="1"/>
              </a:cxn>
              <a:cxn ang="0">
                <a:pos x="0" y="3"/>
              </a:cxn>
              <a:cxn ang="0">
                <a:pos x="0" y="5"/>
              </a:cxn>
              <a:cxn ang="0">
                <a:pos x="0" y="7"/>
              </a:cxn>
              <a:cxn ang="0">
                <a:pos x="2" y="7"/>
              </a:cxn>
              <a:cxn ang="0">
                <a:pos x="3" y="7"/>
              </a:cxn>
              <a:cxn ang="0">
                <a:pos x="3" y="5"/>
              </a:cxn>
              <a:cxn ang="0">
                <a:pos x="3" y="3"/>
              </a:cxn>
              <a:cxn ang="0">
                <a:pos x="3" y="3"/>
              </a:cxn>
            </a:cxnLst>
            <a:rect l="0" t="0" r="r" b="b"/>
            <a:pathLst>
              <a:path w="4" h="8">
                <a:moveTo>
                  <a:pt x="3" y="3"/>
                </a:moveTo>
                <a:lnTo>
                  <a:pt x="3" y="1"/>
                </a:lnTo>
                <a:lnTo>
                  <a:pt x="3" y="0"/>
                </a:lnTo>
                <a:lnTo>
                  <a:pt x="2" y="0"/>
                </a:lnTo>
                <a:lnTo>
                  <a:pt x="0" y="0"/>
                </a:lnTo>
                <a:lnTo>
                  <a:pt x="0" y="1"/>
                </a:lnTo>
                <a:lnTo>
                  <a:pt x="0" y="3"/>
                </a:lnTo>
                <a:lnTo>
                  <a:pt x="0" y="5"/>
                </a:lnTo>
                <a:lnTo>
                  <a:pt x="0" y="7"/>
                </a:lnTo>
                <a:lnTo>
                  <a:pt x="2" y="7"/>
                </a:lnTo>
                <a:lnTo>
                  <a:pt x="3" y="7"/>
                </a:lnTo>
                <a:lnTo>
                  <a:pt x="3" y="5"/>
                </a:lnTo>
                <a:lnTo>
                  <a:pt x="3" y="3"/>
                </a:lnTo>
                <a:lnTo>
                  <a:pt x="3" y="3"/>
                </a:lnTo>
              </a:path>
            </a:pathLst>
          </a:custGeom>
          <a:solidFill>
            <a:srgbClr val="000000"/>
          </a:solidFill>
          <a:ln w="9525">
            <a:noFill/>
            <a:round/>
            <a:headEnd type="none" w="med" len="med"/>
            <a:tailEnd type="none" w="med" len="med"/>
          </a:ln>
          <a:effectLst/>
        </p:spPr>
        <p:txBody>
          <a:bodyPr/>
          <a:lstStyle/>
          <a:p>
            <a:endParaRPr lang="en-IN"/>
          </a:p>
        </p:txBody>
      </p:sp>
      <p:sp>
        <p:nvSpPr>
          <p:cNvPr id="50339" name="Freeform 163"/>
          <p:cNvSpPr>
            <a:spLocks/>
          </p:cNvSpPr>
          <p:nvPr/>
        </p:nvSpPr>
        <p:spPr bwMode="auto">
          <a:xfrm>
            <a:off x="4605338" y="4849813"/>
            <a:ext cx="6350" cy="15875"/>
          </a:xfrm>
          <a:custGeom>
            <a:avLst/>
            <a:gdLst/>
            <a:ahLst/>
            <a:cxnLst>
              <a:cxn ang="0">
                <a:pos x="3" y="4"/>
              </a:cxn>
              <a:cxn ang="0">
                <a:pos x="3" y="2"/>
              </a:cxn>
              <a:cxn ang="0">
                <a:pos x="3" y="0"/>
              </a:cxn>
              <a:cxn ang="0">
                <a:pos x="1" y="0"/>
              </a:cxn>
              <a:cxn ang="0">
                <a:pos x="0" y="0"/>
              </a:cxn>
              <a:cxn ang="0">
                <a:pos x="0" y="2"/>
              </a:cxn>
              <a:cxn ang="0">
                <a:pos x="0" y="4"/>
              </a:cxn>
              <a:cxn ang="0">
                <a:pos x="0" y="6"/>
              </a:cxn>
              <a:cxn ang="0">
                <a:pos x="0" y="8"/>
              </a:cxn>
              <a:cxn ang="0">
                <a:pos x="1" y="8"/>
              </a:cxn>
              <a:cxn ang="0">
                <a:pos x="3" y="8"/>
              </a:cxn>
              <a:cxn ang="0">
                <a:pos x="3" y="6"/>
              </a:cxn>
              <a:cxn ang="0">
                <a:pos x="3" y="4"/>
              </a:cxn>
            </a:cxnLst>
            <a:rect l="0" t="0" r="r" b="b"/>
            <a:pathLst>
              <a:path w="4" h="9">
                <a:moveTo>
                  <a:pt x="3" y="4"/>
                </a:moveTo>
                <a:lnTo>
                  <a:pt x="3" y="2"/>
                </a:lnTo>
                <a:lnTo>
                  <a:pt x="3" y="0"/>
                </a:lnTo>
                <a:lnTo>
                  <a:pt x="1" y="0"/>
                </a:lnTo>
                <a:lnTo>
                  <a:pt x="0" y="0"/>
                </a:lnTo>
                <a:lnTo>
                  <a:pt x="0" y="2"/>
                </a:lnTo>
                <a:lnTo>
                  <a:pt x="0" y="4"/>
                </a:lnTo>
                <a:lnTo>
                  <a:pt x="0" y="6"/>
                </a:lnTo>
                <a:lnTo>
                  <a:pt x="0" y="8"/>
                </a:lnTo>
                <a:lnTo>
                  <a:pt x="1" y="8"/>
                </a:lnTo>
                <a:lnTo>
                  <a:pt x="3" y="8"/>
                </a:lnTo>
                <a:lnTo>
                  <a:pt x="3" y="6"/>
                </a:lnTo>
                <a:lnTo>
                  <a:pt x="3" y="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40" name="Freeform 164"/>
          <p:cNvSpPr>
            <a:spLocks/>
          </p:cNvSpPr>
          <p:nvPr/>
        </p:nvSpPr>
        <p:spPr bwMode="auto">
          <a:xfrm>
            <a:off x="4649788" y="4822825"/>
            <a:ext cx="14287" cy="7938"/>
          </a:xfrm>
          <a:custGeom>
            <a:avLst/>
            <a:gdLst/>
            <a:ahLst/>
            <a:cxnLst>
              <a:cxn ang="0">
                <a:pos x="8" y="2"/>
              </a:cxn>
              <a:cxn ang="0">
                <a:pos x="8" y="0"/>
              </a:cxn>
              <a:cxn ang="0">
                <a:pos x="6" y="0"/>
              </a:cxn>
              <a:cxn ang="0">
                <a:pos x="4" y="0"/>
              </a:cxn>
              <a:cxn ang="0">
                <a:pos x="3" y="0"/>
              </a:cxn>
              <a:cxn ang="0">
                <a:pos x="0" y="0"/>
              </a:cxn>
              <a:cxn ang="0">
                <a:pos x="0" y="2"/>
              </a:cxn>
              <a:cxn ang="0">
                <a:pos x="0" y="4"/>
              </a:cxn>
              <a:cxn ang="0">
                <a:pos x="3" y="4"/>
              </a:cxn>
              <a:cxn ang="0">
                <a:pos x="4" y="4"/>
              </a:cxn>
              <a:cxn ang="0">
                <a:pos x="6" y="4"/>
              </a:cxn>
              <a:cxn ang="0">
                <a:pos x="8" y="4"/>
              </a:cxn>
              <a:cxn ang="0">
                <a:pos x="8" y="2"/>
              </a:cxn>
              <a:cxn ang="0">
                <a:pos x="8" y="2"/>
              </a:cxn>
            </a:cxnLst>
            <a:rect l="0" t="0" r="r" b="b"/>
            <a:pathLst>
              <a:path w="9" h="5">
                <a:moveTo>
                  <a:pt x="8" y="2"/>
                </a:moveTo>
                <a:lnTo>
                  <a:pt x="8" y="0"/>
                </a:lnTo>
                <a:lnTo>
                  <a:pt x="6" y="0"/>
                </a:lnTo>
                <a:lnTo>
                  <a:pt x="4" y="0"/>
                </a:lnTo>
                <a:lnTo>
                  <a:pt x="3" y="0"/>
                </a:lnTo>
                <a:lnTo>
                  <a:pt x="0" y="0"/>
                </a:lnTo>
                <a:lnTo>
                  <a:pt x="0" y="2"/>
                </a:lnTo>
                <a:lnTo>
                  <a:pt x="0" y="4"/>
                </a:lnTo>
                <a:lnTo>
                  <a:pt x="3" y="4"/>
                </a:lnTo>
                <a:lnTo>
                  <a:pt x="4" y="4"/>
                </a:lnTo>
                <a:lnTo>
                  <a:pt x="6" y="4"/>
                </a:lnTo>
                <a:lnTo>
                  <a:pt x="8" y="4"/>
                </a:lnTo>
                <a:lnTo>
                  <a:pt x="8" y="2"/>
                </a:lnTo>
                <a:lnTo>
                  <a:pt x="8" y="2"/>
                </a:lnTo>
              </a:path>
            </a:pathLst>
          </a:custGeom>
          <a:solidFill>
            <a:srgbClr val="000000"/>
          </a:solidFill>
          <a:ln w="9525">
            <a:noFill/>
            <a:round/>
            <a:headEnd type="none" w="med" len="med"/>
            <a:tailEnd type="none" w="med" len="med"/>
          </a:ln>
          <a:effectLst/>
        </p:spPr>
        <p:txBody>
          <a:bodyPr/>
          <a:lstStyle/>
          <a:p>
            <a:endParaRPr lang="en-IN"/>
          </a:p>
        </p:txBody>
      </p:sp>
      <p:sp>
        <p:nvSpPr>
          <p:cNvPr id="50341" name="Freeform 165"/>
          <p:cNvSpPr>
            <a:spLocks/>
          </p:cNvSpPr>
          <p:nvPr/>
        </p:nvSpPr>
        <p:spPr bwMode="auto">
          <a:xfrm>
            <a:off x="4649788" y="4822825"/>
            <a:ext cx="14287" cy="7938"/>
          </a:xfrm>
          <a:custGeom>
            <a:avLst/>
            <a:gdLst/>
            <a:ahLst/>
            <a:cxnLst>
              <a:cxn ang="0">
                <a:pos x="8" y="2"/>
              </a:cxn>
              <a:cxn ang="0">
                <a:pos x="8" y="0"/>
              </a:cxn>
              <a:cxn ang="0">
                <a:pos x="6" y="0"/>
              </a:cxn>
              <a:cxn ang="0">
                <a:pos x="4" y="0"/>
              </a:cxn>
              <a:cxn ang="0">
                <a:pos x="3" y="0"/>
              </a:cxn>
              <a:cxn ang="0">
                <a:pos x="0" y="0"/>
              </a:cxn>
              <a:cxn ang="0">
                <a:pos x="0" y="2"/>
              </a:cxn>
              <a:cxn ang="0">
                <a:pos x="0" y="4"/>
              </a:cxn>
              <a:cxn ang="0">
                <a:pos x="3" y="4"/>
              </a:cxn>
              <a:cxn ang="0">
                <a:pos x="4" y="4"/>
              </a:cxn>
              <a:cxn ang="0">
                <a:pos x="6" y="4"/>
              </a:cxn>
              <a:cxn ang="0">
                <a:pos x="8" y="4"/>
              </a:cxn>
              <a:cxn ang="0">
                <a:pos x="8" y="2"/>
              </a:cxn>
            </a:cxnLst>
            <a:rect l="0" t="0" r="r" b="b"/>
            <a:pathLst>
              <a:path w="9" h="5">
                <a:moveTo>
                  <a:pt x="8" y="2"/>
                </a:moveTo>
                <a:lnTo>
                  <a:pt x="8" y="0"/>
                </a:lnTo>
                <a:lnTo>
                  <a:pt x="6" y="0"/>
                </a:lnTo>
                <a:lnTo>
                  <a:pt x="4" y="0"/>
                </a:lnTo>
                <a:lnTo>
                  <a:pt x="3" y="0"/>
                </a:lnTo>
                <a:lnTo>
                  <a:pt x="0" y="0"/>
                </a:lnTo>
                <a:lnTo>
                  <a:pt x="0" y="2"/>
                </a:lnTo>
                <a:lnTo>
                  <a:pt x="0" y="4"/>
                </a:lnTo>
                <a:lnTo>
                  <a:pt x="3" y="4"/>
                </a:lnTo>
                <a:lnTo>
                  <a:pt x="4" y="4"/>
                </a:lnTo>
                <a:lnTo>
                  <a:pt x="6" y="4"/>
                </a:lnTo>
                <a:lnTo>
                  <a:pt x="8" y="4"/>
                </a:lnTo>
                <a:lnTo>
                  <a:pt x="8"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42" name="Freeform 166"/>
          <p:cNvSpPr>
            <a:spLocks/>
          </p:cNvSpPr>
          <p:nvPr/>
        </p:nvSpPr>
        <p:spPr bwMode="auto">
          <a:xfrm>
            <a:off x="4649788" y="4822825"/>
            <a:ext cx="14287" cy="7938"/>
          </a:xfrm>
          <a:custGeom>
            <a:avLst/>
            <a:gdLst/>
            <a:ahLst/>
            <a:cxnLst>
              <a:cxn ang="0">
                <a:pos x="8" y="2"/>
              </a:cxn>
              <a:cxn ang="0">
                <a:pos x="8" y="0"/>
              </a:cxn>
              <a:cxn ang="0">
                <a:pos x="6" y="0"/>
              </a:cxn>
              <a:cxn ang="0">
                <a:pos x="4" y="0"/>
              </a:cxn>
              <a:cxn ang="0">
                <a:pos x="3" y="0"/>
              </a:cxn>
              <a:cxn ang="0">
                <a:pos x="0" y="0"/>
              </a:cxn>
              <a:cxn ang="0">
                <a:pos x="0" y="2"/>
              </a:cxn>
              <a:cxn ang="0">
                <a:pos x="0" y="4"/>
              </a:cxn>
              <a:cxn ang="0">
                <a:pos x="3" y="4"/>
              </a:cxn>
              <a:cxn ang="0">
                <a:pos x="4" y="4"/>
              </a:cxn>
              <a:cxn ang="0">
                <a:pos x="6" y="4"/>
              </a:cxn>
              <a:cxn ang="0">
                <a:pos x="8" y="4"/>
              </a:cxn>
              <a:cxn ang="0">
                <a:pos x="8" y="2"/>
              </a:cxn>
              <a:cxn ang="0">
                <a:pos x="8" y="2"/>
              </a:cxn>
            </a:cxnLst>
            <a:rect l="0" t="0" r="r" b="b"/>
            <a:pathLst>
              <a:path w="9" h="5">
                <a:moveTo>
                  <a:pt x="8" y="2"/>
                </a:moveTo>
                <a:lnTo>
                  <a:pt x="8" y="0"/>
                </a:lnTo>
                <a:lnTo>
                  <a:pt x="6" y="0"/>
                </a:lnTo>
                <a:lnTo>
                  <a:pt x="4" y="0"/>
                </a:lnTo>
                <a:lnTo>
                  <a:pt x="3" y="0"/>
                </a:lnTo>
                <a:lnTo>
                  <a:pt x="0" y="0"/>
                </a:lnTo>
                <a:lnTo>
                  <a:pt x="0" y="2"/>
                </a:lnTo>
                <a:lnTo>
                  <a:pt x="0" y="4"/>
                </a:lnTo>
                <a:lnTo>
                  <a:pt x="3" y="4"/>
                </a:lnTo>
                <a:lnTo>
                  <a:pt x="4" y="4"/>
                </a:lnTo>
                <a:lnTo>
                  <a:pt x="6" y="4"/>
                </a:lnTo>
                <a:lnTo>
                  <a:pt x="8" y="4"/>
                </a:lnTo>
                <a:lnTo>
                  <a:pt x="8" y="2"/>
                </a:lnTo>
                <a:lnTo>
                  <a:pt x="8" y="2"/>
                </a:lnTo>
              </a:path>
            </a:pathLst>
          </a:custGeom>
          <a:solidFill>
            <a:srgbClr val="000000"/>
          </a:solidFill>
          <a:ln w="9525">
            <a:noFill/>
            <a:round/>
            <a:headEnd type="none" w="med" len="med"/>
            <a:tailEnd type="none" w="med" len="med"/>
          </a:ln>
          <a:effectLst/>
        </p:spPr>
        <p:txBody>
          <a:bodyPr/>
          <a:lstStyle/>
          <a:p>
            <a:endParaRPr lang="en-IN"/>
          </a:p>
        </p:txBody>
      </p:sp>
      <p:sp>
        <p:nvSpPr>
          <p:cNvPr id="50343" name="Freeform 167"/>
          <p:cNvSpPr>
            <a:spLocks/>
          </p:cNvSpPr>
          <p:nvPr/>
        </p:nvSpPr>
        <p:spPr bwMode="auto">
          <a:xfrm>
            <a:off x="4649788" y="4822825"/>
            <a:ext cx="14287" cy="7938"/>
          </a:xfrm>
          <a:custGeom>
            <a:avLst/>
            <a:gdLst/>
            <a:ahLst/>
            <a:cxnLst>
              <a:cxn ang="0">
                <a:pos x="8" y="2"/>
              </a:cxn>
              <a:cxn ang="0">
                <a:pos x="8" y="0"/>
              </a:cxn>
              <a:cxn ang="0">
                <a:pos x="6" y="0"/>
              </a:cxn>
              <a:cxn ang="0">
                <a:pos x="4" y="0"/>
              </a:cxn>
              <a:cxn ang="0">
                <a:pos x="3" y="0"/>
              </a:cxn>
              <a:cxn ang="0">
                <a:pos x="0" y="0"/>
              </a:cxn>
              <a:cxn ang="0">
                <a:pos x="0" y="2"/>
              </a:cxn>
              <a:cxn ang="0">
                <a:pos x="0" y="4"/>
              </a:cxn>
              <a:cxn ang="0">
                <a:pos x="3" y="4"/>
              </a:cxn>
              <a:cxn ang="0">
                <a:pos x="4" y="4"/>
              </a:cxn>
              <a:cxn ang="0">
                <a:pos x="6" y="4"/>
              </a:cxn>
              <a:cxn ang="0">
                <a:pos x="8" y="4"/>
              </a:cxn>
              <a:cxn ang="0">
                <a:pos x="8" y="2"/>
              </a:cxn>
            </a:cxnLst>
            <a:rect l="0" t="0" r="r" b="b"/>
            <a:pathLst>
              <a:path w="9" h="5">
                <a:moveTo>
                  <a:pt x="8" y="2"/>
                </a:moveTo>
                <a:lnTo>
                  <a:pt x="8" y="0"/>
                </a:lnTo>
                <a:lnTo>
                  <a:pt x="6" y="0"/>
                </a:lnTo>
                <a:lnTo>
                  <a:pt x="4" y="0"/>
                </a:lnTo>
                <a:lnTo>
                  <a:pt x="3" y="0"/>
                </a:lnTo>
                <a:lnTo>
                  <a:pt x="0" y="0"/>
                </a:lnTo>
                <a:lnTo>
                  <a:pt x="0" y="2"/>
                </a:lnTo>
                <a:lnTo>
                  <a:pt x="0" y="4"/>
                </a:lnTo>
                <a:lnTo>
                  <a:pt x="3" y="4"/>
                </a:lnTo>
                <a:lnTo>
                  <a:pt x="4" y="4"/>
                </a:lnTo>
                <a:lnTo>
                  <a:pt x="6" y="4"/>
                </a:lnTo>
                <a:lnTo>
                  <a:pt x="8" y="4"/>
                </a:lnTo>
                <a:lnTo>
                  <a:pt x="8"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44" name="Freeform 168"/>
          <p:cNvSpPr>
            <a:spLocks/>
          </p:cNvSpPr>
          <p:nvPr/>
        </p:nvSpPr>
        <p:spPr bwMode="auto">
          <a:xfrm>
            <a:off x="4632325" y="4822825"/>
            <a:ext cx="12700" cy="7938"/>
          </a:xfrm>
          <a:custGeom>
            <a:avLst/>
            <a:gdLst/>
            <a:ahLst/>
            <a:cxnLst>
              <a:cxn ang="0">
                <a:pos x="8" y="2"/>
              </a:cxn>
              <a:cxn ang="0">
                <a:pos x="8" y="0"/>
              </a:cxn>
              <a:cxn ang="0">
                <a:pos x="5" y="0"/>
              </a:cxn>
              <a:cxn ang="0">
                <a:pos x="4" y="0"/>
              </a:cxn>
              <a:cxn ang="0">
                <a:pos x="2" y="0"/>
              </a:cxn>
              <a:cxn ang="0">
                <a:pos x="0" y="0"/>
              </a:cxn>
              <a:cxn ang="0">
                <a:pos x="0" y="2"/>
              </a:cxn>
              <a:cxn ang="0">
                <a:pos x="0" y="4"/>
              </a:cxn>
              <a:cxn ang="0">
                <a:pos x="2" y="4"/>
              </a:cxn>
              <a:cxn ang="0">
                <a:pos x="4" y="4"/>
              </a:cxn>
              <a:cxn ang="0">
                <a:pos x="5" y="4"/>
              </a:cxn>
              <a:cxn ang="0">
                <a:pos x="8" y="4"/>
              </a:cxn>
              <a:cxn ang="0">
                <a:pos x="8" y="2"/>
              </a:cxn>
              <a:cxn ang="0">
                <a:pos x="8" y="2"/>
              </a:cxn>
            </a:cxnLst>
            <a:rect l="0" t="0" r="r" b="b"/>
            <a:pathLst>
              <a:path w="9" h="5">
                <a:moveTo>
                  <a:pt x="8" y="2"/>
                </a:moveTo>
                <a:lnTo>
                  <a:pt x="8" y="0"/>
                </a:lnTo>
                <a:lnTo>
                  <a:pt x="5" y="0"/>
                </a:lnTo>
                <a:lnTo>
                  <a:pt x="4" y="0"/>
                </a:lnTo>
                <a:lnTo>
                  <a:pt x="2" y="0"/>
                </a:lnTo>
                <a:lnTo>
                  <a:pt x="0" y="0"/>
                </a:lnTo>
                <a:lnTo>
                  <a:pt x="0" y="2"/>
                </a:lnTo>
                <a:lnTo>
                  <a:pt x="0" y="4"/>
                </a:lnTo>
                <a:lnTo>
                  <a:pt x="2" y="4"/>
                </a:lnTo>
                <a:lnTo>
                  <a:pt x="4" y="4"/>
                </a:lnTo>
                <a:lnTo>
                  <a:pt x="5" y="4"/>
                </a:lnTo>
                <a:lnTo>
                  <a:pt x="8" y="4"/>
                </a:lnTo>
                <a:lnTo>
                  <a:pt x="8" y="2"/>
                </a:lnTo>
                <a:lnTo>
                  <a:pt x="8" y="2"/>
                </a:lnTo>
              </a:path>
            </a:pathLst>
          </a:custGeom>
          <a:solidFill>
            <a:srgbClr val="000000"/>
          </a:solidFill>
          <a:ln w="9525">
            <a:noFill/>
            <a:round/>
            <a:headEnd type="none" w="med" len="med"/>
            <a:tailEnd type="none" w="med" len="med"/>
          </a:ln>
          <a:effectLst/>
        </p:spPr>
        <p:txBody>
          <a:bodyPr/>
          <a:lstStyle/>
          <a:p>
            <a:endParaRPr lang="en-IN"/>
          </a:p>
        </p:txBody>
      </p:sp>
      <p:sp>
        <p:nvSpPr>
          <p:cNvPr id="50345" name="Freeform 169"/>
          <p:cNvSpPr>
            <a:spLocks/>
          </p:cNvSpPr>
          <p:nvPr/>
        </p:nvSpPr>
        <p:spPr bwMode="auto">
          <a:xfrm>
            <a:off x="4632325" y="4822825"/>
            <a:ext cx="12700" cy="7938"/>
          </a:xfrm>
          <a:custGeom>
            <a:avLst/>
            <a:gdLst/>
            <a:ahLst/>
            <a:cxnLst>
              <a:cxn ang="0">
                <a:pos x="8" y="2"/>
              </a:cxn>
              <a:cxn ang="0">
                <a:pos x="8" y="0"/>
              </a:cxn>
              <a:cxn ang="0">
                <a:pos x="5" y="0"/>
              </a:cxn>
              <a:cxn ang="0">
                <a:pos x="4" y="0"/>
              </a:cxn>
              <a:cxn ang="0">
                <a:pos x="2" y="0"/>
              </a:cxn>
              <a:cxn ang="0">
                <a:pos x="0" y="0"/>
              </a:cxn>
              <a:cxn ang="0">
                <a:pos x="0" y="2"/>
              </a:cxn>
              <a:cxn ang="0">
                <a:pos x="0" y="4"/>
              </a:cxn>
              <a:cxn ang="0">
                <a:pos x="2" y="4"/>
              </a:cxn>
              <a:cxn ang="0">
                <a:pos x="4" y="4"/>
              </a:cxn>
              <a:cxn ang="0">
                <a:pos x="5" y="4"/>
              </a:cxn>
              <a:cxn ang="0">
                <a:pos x="8" y="4"/>
              </a:cxn>
              <a:cxn ang="0">
                <a:pos x="8" y="2"/>
              </a:cxn>
            </a:cxnLst>
            <a:rect l="0" t="0" r="r" b="b"/>
            <a:pathLst>
              <a:path w="9" h="5">
                <a:moveTo>
                  <a:pt x="8" y="2"/>
                </a:moveTo>
                <a:lnTo>
                  <a:pt x="8" y="0"/>
                </a:lnTo>
                <a:lnTo>
                  <a:pt x="5" y="0"/>
                </a:lnTo>
                <a:lnTo>
                  <a:pt x="4" y="0"/>
                </a:lnTo>
                <a:lnTo>
                  <a:pt x="2" y="0"/>
                </a:lnTo>
                <a:lnTo>
                  <a:pt x="0" y="0"/>
                </a:lnTo>
                <a:lnTo>
                  <a:pt x="0" y="2"/>
                </a:lnTo>
                <a:lnTo>
                  <a:pt x="0" y="4"/>
                </a:lnTo>
                <a:lnTo>
                  <a:pt x="2" y="4"/>
                </a:lnTo>
                <a:lnTo>
                  <a:pt x="4" y="4"/>
                </a:lnTo>
                <a:lnTo>
                  <a:pt x="5" y="4"/>
                </a:lnTo>
                <a:lnTo>
                  <a:pt x="8" y="4"/>
                </a:lnTo>
                <a:lnTo>
                  <a:pt x="8"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46" name="Freeform 170"/>
          <p:cNvSpPr>
            <a:spLocks/>
          </p:cNvSpPr>
          <p:nvPr/>
        </p:nvSpPr>
        <p:spPr bwMode="auto">
          <a:xfrm>
            <a:off x="4605338" y="4822825"/>
            <a:ext cx="6350" cy="7938"/>
          </a:xfrm>
          <a:custGeom>
            <a:avLst/>
            <a:gdLst/>
            <a:ahLst/>
            <a:cxnLst>
              <a:cxn ang="0">
                <a:pos x="3" y="2"/>
              </a:cxn>
              <a:cxn ang="0">
                <a:pos x="3" y="0"/>
              </a:cxn>
              <a:cxn ang="0">
                <a:pos x="1" y="0"/>
              </a:cxn>
              <a:cxn ang="0">
                <a:pos x="0" y="0"/>
              </a:cxn>
              <a:cxn ang="0">
                <a:pos x="0" y="2"/>
              </a:cxn>
              <a:cxn ang="0">
                <a:pos x="0" y="4"/>
              </a:cxn>
              <a:cxn ang="0">
                <a:pos x="1" y="4"/>
              </a:cxn>
              <a:cxn ang="0">
                <a:pos x="3" y="4"/>
              </a:cxn>
              <a:cxn ang="0">
                <a:pos x="3" y="2"/>
              </a:cxn>
              <a:cxn ang="0">
                <a:pos x="3" y="2"/>
              </a:cxn>
            </a:cxnLst>
            <a:rect l="0" t="0" r="r" b="b"/>
            <a:pathLst>
              <a:path w="4" h="5">
                <a:moveTo>
                  <a:pt x="3" y="2"/>
                </a:moveTo>
                <a:lnTo>
                  <a:pt x="3" y="0"/>
                </a:lnTo>
                <a:lnTo>
                  <a:pt x="1" y="0"/>
                </a:lnTo>
                <a:lnTo>
                  <a:pt x="0" y="0"/>
                </a:lnTo>
                <a:lnTo>
                  <a:pt x="0" y="2"/>
                </a:lnTo>
                <a:lnTo>
                  <a:pt x="0" y="4"/>
                </a:lnTo>
                <a:lnTo>
                  <a:pt x="1" y="4"/>
                </a:lnTo>
                <a:lnTo>
                  <a:pt x="3" y="4"/>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47" name="Freeform 171"/>
          <p:cNvSpPr>
            <a:spLocks/>
          </p:cNvSpPr>
          <p:nvPr/>
        </p:nvSpPr>
        <p:spPr bwMode="auto">
          <a:xfrm>
            <a:off x="4605338" y="4822825"/>
            <a:ext cx="6350" cy="7938"/>
          </a:xfrm>
          <a:custGeom>
            <a:avLst/>
            <a:gdLst/>
            <a:ahLst/>
            <a:cxnLst>
              <a:cxn ang="0">
                <a:pos x="3" y="2"/>
              </a:cxn>
              <a:cxn ang="0">
                <a:pos x="3" y="0"/>
              </a:cxn>
              <a:cxn ang="0">
                <a:pos x="1" y="0"/>
              </a:cxn>
              <a:cxn ang="0">
                <a:pos x="0" y="0"/>
              </a:cxn>
              <a:cxn ang="0">
                <a:pos x="0" y="2"/>
              </a:cxn>
              <a:cxn ang="0">
                <a:pos x="0" y="4"/>
              </a:cxn>
              <a:cxn ang="0">
                <a:pos x="1" y="4"/>
              </a:cxn>
              <a:cxn ang="0">
                <a:pos x="3" y="4"/>
              </a:cxn>
              <a:cxn ang="0">
                <a:pos x="3" y="2"/>
              </a:cxn>
            </a:cxnLst>
            <a:rect l="0" t="0" r="r" b="b"/>
            <a:pathLst>
              <a:path w="4" h="5">
                <a:moveTo>
                  <a:pt x="3" y="2"/>
                </a:moveTo>
                <a:lnTo>
                  <a:pt x="3" y="0"/>
                </a:lnTo>
                <a:lnTo>
                  <a:pt x="1" y="0"/>
                </a:lnTo>
                <a:lnTo>
                  <a:pt x="0" y="0"/>
                </a:lnTo>
                <a:lnTo>
                  <a:pt x="0" y="2"/>
                </a:lnTo>
                <a:lnTo>
                  <a:pt x="0" y="4"/>
                </a:lnTo>
                <a:lnTo>
                  <a:pt x="1" y="4"/>
                </a:lnTo>
                <a:lnTo>
                  <a:pt x="3" y="4"/>
                </a:lnTo>
                <a:lnTo>
                  <a:pt x="3"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48" name="Freeform 172"/>
          <p:cNvSpPr>
            <a:spLocks/>
          </p:cNvSpPr>
          <p:nvPr/>
        </p:nvSpPr>
        <p:spPr bwMode="auto">
          <a:xfrm>
            <a:off x="4572000" y="4789488"/>
            <a:ext cx="6350" cy="12700"/>
          </a:xfrm>
          <a:custGeom>
            <a:avLst/>
            <a:gdLst/>
            <a:ahLst/>
            <a:cxnLst>
              <a:cxn ang="0">
                <a:pos x="3" y="4"/>
              </a:cxn>
              <a:cxn ang="0">
                <a:pos x="3" y="2"/>
              </a:cxn>
              <a:cxn ang="0">
                <a:pos x="3" y="0"/>
              </a:cxn>
              <a:cxn ang="0">
                <a:pos x="2" y="0"/>
              </a:cxn>
              <a:cxn ang="0">
                <a:pos x="0" y="0"/>
              </a:cxn>
              <a:cxn ang="0">
                <a:pos x="0" y="2"/>
              </a:cxn>
              <a:cxn ang="0">
                <a:pos x="0" y="4"/>
              </a:cxn>
              <a:cxn ang="0">
                <a:pos x="0" y="6"/>
              </a:cxn>
              <a:cxn ang="0">
                <a:pos x="0" y="7"/>
              </a:cxn>
              <a:cxn ang="0">
                <a:pos x="2" y="7"/>
              </a:cxn>
              <a:cxn ang="0">
                <a:pos x="3" y="7"/>
              </a:cxn>
              <a:cxn ang="0">
                <a:pos x="3" y="6"/>
              </a:cxn>
              <a:cxn ang="0">
                <a:pos x="3" y="4"/>
              </a:cxn>
              <a:cxn ang="0">
                <a:pos x="3" y="4"/>
              </a:cxn>
            </a:cxnLst>
            <a:rect l="0" t="0" r="r" b="b"/>
            <a:pathLst>
              <a:path w="4" h="8">
                <a:moveTo>
                  <a:pt x="3" y="4"/>
                </a:moveTo>
                <a:lnTo>
                  <a:pt x="3" y="2"/>
                </a:lnTo>
                <a:lnTo>
                  <a:pt x="3" y="0"/>
                </a:lnTo>
                <a:lnTo>
                  <a:pt x="2" y="0"/>
                </a:lnTo>
                <a:lnTo>
                  <a:pt x="0" y="0"/>
                </a:lnTo>
                <a:lnTo>
                  <a:pt x="0" y="2"/>
                </a:lnTo>
                <a:lnTo>
                  <a:pt x="0" y="4"/>
                </a:lnTo>
                <a:lnTo>
                  <a:pt x="0" y="6"/>
                </a:lnTo>
                <a:lnTo>
                  <a:pt x="0" y="7"/>
                </a:lnTo>
                <a:lnTo>
                  <a:pt x="2" y="7"/>
                </a:lnTo>
                <a:lnTo>
                  <a:pt x="3" y="7"/>
                </a:lnTo>
                <a:lnTo>
                  <a:pt x="3" y="6"/>
                </a:lnTo>
                <a:lnTo>
                  <a:pt x="3" y="4"/>
                </a:lnTo>
                <a:lnTo>
                  <a:pt x="3" y="4"/>
                </a:lnTo>
              </a:path>
            </a:pathLst>
          </a:custGeom>
          <a:solidFill>
            <a:srgbClr val="000000"/>
          </a:solidFill>
          <a:ln w="9525">
            <a:noFill/>
            <a:round/>
            <a:headEnd type="none" w="med" len="med"/>
            <a:tailEnd type="none" w="med" len="med"/>
          </a:ln>
          <a:effectLst/>
        </p:spPr>
        <p:txBody>
          <a:bodyPr/>
          <a:lstStyle/>
          <a:p>
            <a:endParaRPr lang="en-IN"/>
          </a:p>
        </p:txBody>
      </p:sp>
      <p:sp>
        <p:nvSpPr>
          <p:cNvPr id="50349" name="Freeform 173"/>
          <p:cNvSpPr>
            <a:spLocks/>
          </p:cNvSpPr>
          <p:nvPr/>
        </p:nvSpPr>
        <p:spPr bwMode="auto">
          <a:xfrm>
            <a:off x="4572000" y="4789488"/>
            <a:ext cx="6350" cy="12700"/>
          </a:xfrm>
          <a:custGeom>
            <a:avLst/>
            <a:gdLst/>
            <a:ahLst/>
            <a:cxnLst>
              <a:cxn ang="0">
                <a:pos x="3" y="4"/>
              </a:cxn>
              <a:cxn ang="0">
                <a:pos x="3" y="2"/>
              </a:cxn>
              <a:cxn ang="0">
                <a:pos x="3" y="0"/>
              </a:cxn>
              <a:cxn ang="0">
                <a:pos x="2" y="0"/>
              </a:cxn>
              <a:cxn ang="0">
                <a:pos x="0" y="0"/>
              </a:cxn>
              <a:cxn ang="0">
                <a:pos x="0" y="2"/>
              </a:cxn>
              <a:cxn ang="0">
                <a:pos x="0" y="4"/>
              </a:cxn>
              <a:cxn ang="0">
                <a:pos x="0" y="6"/>
              </a:cxn>
              <a:cxn ang="0">
                <a:pos x="0" y="7"/>
              </a:cxn>
              <a:cxn ang="0">
                <a:pos x="2" y="7"/>
              </a:cxn>
              <a:cxn ang="0">
                <a:pos x="3" y="7"/>
              </a:cxn>
              <a:cxn ang="0">
                <a:pos x="3" y="6"/>
              </a:cxn>
              <a:cxn ang="0">
                <a:pos x="3" y="4"/>
              </a:cxn>
            </a:cxnLst>
            <a:rect l="0" t="0" r="r" b="b"/>
            <a:pathLst>
              <a:path w="4" h="8">
                <a:moveTo>
                  <a:pt x="3" y="4"/>
                </a:moveTo>
                <a:lnTo>
                  <a:pt x="3" y="2"/>
                </a:lnTo>
                <a:lnTo>
                  <a:pt x="3" y="0"/>
                </a:lnTo>
                <a:lnTo>
                  <a:pt x="2" y="0"/>
                </a:lnTo>
                <a:lnTo>
                  <a:pt x="0" y="0"/>
                </a:lnTo>
                <a:lnTo>
                  <a:pt x="0" y="2"/>
                </a:lnTo>
                <a:lnTo>
                  <a:pt x="0" y="4"/>
                </a:lnTo>
                <a:lnTo>
                  <a:pt x="0" y="6"/>
                </a:lnTo>
                <a:lnTo>
                  <a:pt x="0" y="7"/>
                </a:lnTo>
                <a:lnTo>
                  <a:pt x="2" y="7"/>
                </a:lnTo>
                <a:lnTo>
                  <a:pt x="3" y="7"/>
                </a:lnTo>
                <a:lnTo>
                  <a:pt x="3" y="6"/>
                </a:lnTo>
                <a:lnTo>
                  <a:pt x="3" y="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50" name="Freeform 174"/>
          <p:cNvSpPr>
            <a:spLocks/>
          </p:cNvSpPr>
          <p:nvPr/>
        </p:nvSpPr>
        <p:spPr bwMode="auto">
          <a:xfrm>
            <a:off x="4635500" y="4843463"/>
            <a:ext cx="11113" cy="14287"/>
          </a:xfrm>
          <a:custGeom>
            <a:avLst/>
            <a:gdLst/>
            <a:ahLst/>
            <a:cxnLst>
              <a:cxn ang="0">
                <a:pos x="7" y="4"/>
              </a:cxn>
              <a:cxn ang="0">
                <a:pos x="7" y="3"/>
              </a:cxn>
              <a:cxn ang="0">
                <a:pos x="6" y="3"/>
              </a:cxn>
              <a:cxn ang="0">
                <a:pos x="6" y="0"/>
              </a:cxn>
              <a:cxn ang="0">
                <a:pos x="4" y="0"/>
              </a:cxn>
              <a:cxn ang="0">
                <a:pos x="2" y="0"/>
              </a:cxn>
              <a:cxn ang="0">
                <a:pos x="2" y="3"/>
              </a:cxn>
              <a:cxn ang="0">
                <a:pos x="0" y="3"/>
              </a:cxn>
              <a:cxn ang="0">
                <a:pos x="0" y="4"/>
              </a:cxn>
              <a:cxn ang="0">
                <a:pos x="0" y="6"/>
              </a:cxn>
              <a:cxn ang="0">
                <a:pos x="2" y="6"/>
              </a:cxn>
              <a:cxn ang="0">
                <a:pos x="2" y="8"/>
              </a:cxn>
              <a:cxn ang="0">
                <a:pos x="4" y="8"/>
              </a:cxn>
              <a:cxn ang="0">
                <a:pos x="6" y="8"/>
              </a:cxn>
              <a:cxn ang="0">
                <a:pos x="6" y="6"/>
              </a:cxn>
              <a:cxn ang="0">
                <a:pos x="7" y="6"/>
              </a:cxn>
              <a:cxn ang="0">
                <a:pos x="7" y="4"/>
              </a:cxn>
              <a:cxn ang="0">
                <a:pos x="7" y="4"/>
              </a:cxn>
            </a:cxnLst>
            <a:rect l="0" t="0" r="r" b="b"/>
            <a:pathLst>
              <a:path w="8" h="9">
                <a:moveTo>
                  <a:pt x="7" y="4"/>
                </a:moveTo>
                <a:lnTo>
                  <a:pt x="7" y="3"/>
                </a:lnTo>
                <a:lnTo>
                  <a:pt x="6" y="3"/>
                </a:lnTo>
                <a:lnTo>
                  <a:pt x="6" y="0"/>
                </a:lnTo>
                <a:lnTo>
                  <a:pt x="4" y="0"/>
                </a:lnTo>
                <a:lnTo>
                  <a:pt x="2" y="0"/>
                </a:lnTo>
                <a:lnTo>
                  <a:pt x="2" y="3"/>
                </a:lnTo>
                <a:lnTo>
                  <a:pt x="0" y="3"/>
                </a:lnTo>
                <a:lnTo>
                  <a:pt x="0" y="4"/>
                </a:lnTo>
                <a:lnTo>
                  <a:pt x="0" y="6"/>
                </a:lnTo>
                <a:lnTo>
                  <a:pt x="2" y="6"/>
                </a:lnTo>
                <a:lnTo>
                  <a:pt x="2" y="8"/>
                </a:lnTo>
                <a:lnTo>
                  <a:pt x="4" y="8"/>
                </a:lnTo>
                <a:lnTo>
                  <a:pt x="6" y="8"/>
                </a:lnTo>
                <a:lnTo>
                  <a:pt x="6" y="6"/>
                </a:lnTo>
                <a:lnTo>
                  <a:pt x="7" y="6"/>
                </a:lnTo>
                <a:lnTo>
                  <a:pt x="7" y="4"/>
                </a:lnTo>
                <a:lnTo>
                  <a:pt x="7" y="4"/>
                </a:lnTo>
              </a:path>
            </a:pathLst>
          </a:custGeom>
          <a:solidFill>
            <a:srgbClr val="000000"/>
          </a:solidFill>
          <a:ln w="9525">
            <a:noFill/>
            <a:round/>
            <a:headEnd type="none" w="med" len="med"/>
            <a:tailEnd type="none" w="med" len="med"/>
          </a:ln>
          <a:effectLst/>
        </p:spPr>
        <p:txBody>
          <a:bodyPr/>
          <a:lstStyle/>
          <a:p>
            <a:endParaRPr lang="en-IN"/>
          </a:p>
        </p:txBody>
      </p:sp>
      <p:sp>
        <p:nvSpPr>
          <p:cNvPr id="50351" name="Freeform 175"/>
          <p:cNvSpPr>
            <a:spLocks/>
          </p:cNvSpPr>
          <p:nvPr/>
        </p:nvSpPr>
        <p:spPr bwMode="auto">
          <a:xfrm>
            <a:off x="4635500" y="4843463"/>
            <a:ext cx="11113" cy="14287"/>
          </a:xfrm>
          <a:custGeom>
            <a:avLst/>
            <a:gdLst/>
            <a:ahLst/>
            <a:cxnLst>
              <a:cxn ang="0">
                <a:pos x="7" y="4"/>
              </a:cxn>
              <a:cxn ang="0">
                <a:pos x="7" y="3"/>
              </a:cxn>
              <a:cxn ang="0">
                <a:pos x="6" y="3"/>
              </a:cxn>
              <a:cxn ang="0">
                <a:pos x="6" y="0"/>
              </a:cxn>
              <a:cxn ang="0">
                <a:pos x="4" y="0"/>
              </a:cxn>
              <a:cxn ang="0">
                <a:pos x="2" y="0"/>
              </a:cxn>
              <a:cxn ang="0">
                <a:pos x="2" y="3"/>
              </a:cxn>
              <a:cxn ang="0">
                <a:pos x="0" y="3"/>
              </a:cxn>
              <a:cxn ang="0">
                <a:pos x="0" y="4"/>
              </a:cxn>
              <a:cxn ang="0">
                <a:pos x="0" y="6"/>
              </a:cxn>
              <a:cxn ang="0">
                <a:pos x="2" y="6"/>
              </a:cxn>
              <a:cxn ang="0">
                <a:pos x="2" y="8"/>
              </a:cxn>
              <a:cxn ang="0">
                <a:pos x="4" y="8"/>
              </a:cxn>
              <a:cxn ang="0">
                <a:pos x="6" y="8"/>
              </a:cxn>
              <a:cxn ang="0">
                <a:pos x="6" y="6"/>
              </a:cxn>
              <a:cxn ang="0">
                <a:pos x="7" y="6"/>
              </a:cxn>
              <a:cxn ang="0">
                <a:pos x="7" y="4"/>
              </a:cxn>
            </a:cxnLst>
            <a:rect l="0" t="0" r="r" b="b"/>
            <a:pathLst>
              <a:path w="8" h="9">
                <a:moveTo>
                  <a:pt x="7" y="4"/>
                </a:moveTo>
                <a:lnTo>
                  <a:pt x="7" y="3"/>
                </a:lnTo>
                <a:lnTo>
                  <a:pt x="6" y="3"/>
                </a:lnTo>
                <a:lnTo>
                  <a:pt x="6" y="0"/>
                </a:lnTo>
                <a:lnTo>
                  <a:pt x="4" y="0"/>
                </a:lnTo>
                <a:lnTo>
                  <a:pt x="2" y="0"/>
                </a:lnTo>
                <a:lnTo>
                  <a:pt x="2" y="3"/>
                </a:lnTo>
                <a:lnTo>
                  <a:pt x="0" y="3"/>
                </a:lnTo>
                <a:lnTo>
                  <a:pt x="0" y="4"/>
                </a:lnTo>
                <a:lnTo>
                  <a:pt x="0" y="6"/>
                </a:lnTo>
                <a:lnTo>
                  <a:pt x="2" y="6"/>
                </a:lnTo>
                <a:lnTo>
                  <a:pt x="2" y="8"/>
                </a:lnTo>
                <a:lnTo>
                  <a:pt x="4" y="8"/>
                </a:lnTo>
                <a:lnTo>
                  <a:pt x="6" y="8"/>
                </a:lnTo>
                <a:lnTo>
                  <a:pt x="6" y="6"/>
                </a:lnTo>
                <a:lnTo>
                  <a:pt x="7" y="6"/>
                </a:lnTo>
                <a:lnTo>
                  <a:pt x="7" y="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52" name="Freeform 176"/>
          <p:cNvSpPr>
            <a:spLocks/>
          </p:cNvSpPr>
          <p:nvPr/>
        </p:nvSpPr>
        <p:spPr bwMode="auto">
          <a:xfrm>
            <a:off x="4511675" y="4792663"/>
            <a:ext cx="11113" cy="11112"/>
          </a:xfrm>
          <a:custGeom>
            <a:avLst/>
            <a:gdLst/>
            <a:ahLst/>
            <a:cxnLst>
              <a:cxn ang="0">
                <a:pos x="6" y="4"/>
              </a:cxn>
              <a:cxn ang="0">
                <a:pos x="6" y="1"/>
              </a:cxn>
              <a:cxn ang="0">
                <a:pos x="5" y="1"/>
              </a:cxn>
              <a:cxn ang="0">
                <a:pos x="5" y="0"/>
              </a:cxn>
              <a:cxn ang="0">
                <a:pos x="2" y="0"/>
              </a:cxn>
              <a:cxn ang="0">
                <a:pos x="1" y="0"/>
              </a:cxn>
              <a:cxn ang="0">
                <a:pos x="1" y="1"/>
              </a:cxn>
              <a:cxn ang="0">
                <a:pos x="0" y="1"/>
              </a:cxn>
              <a:cxn ang="0">
                <a:pos x="0" y="4"/>
              </a:cxn>
              <a:cxn ang="0">
                <a:pos x="0" y="5"/>
              </a:cxn>
              <a:cxn ang="0">
                <a:pos x="1" y="5"/>
              </a:cxn>
              <a:cxn ang="0">
                <a:pos x="1" y="6"/>
              </a:cxn>
              <a:cxn ang="0">
                <a:pos x="2" y="6"/>
              </a:cxn>
              <a:cxn ang="0">
                <a:pos x="5" y="6"/>
              </a:cxn>
              <a:cxn ang="0">
                <a:pos x="5" y="5"/>
              </a:cxn>
              <a:cxn ang="0">
                <a:pos x="6" y="5"/>
              </a:cxn>
              <a:cxn ang="0">
                <a:pos x="6" y="4"/>
              </a:cxn>
              <a:cxn ang="0">
                <a:pos x="6" y="4"/>
              </a:cxn>
            </a:cxnLst>
            <a:rect l="0" t="0" r="r" b="b"/>
            <a:pathLst>
              <a:path w="7" h="7">
                <a:moveTo>
                  <a:pt x="6" y="4"/>
                </a:moveTo>
                <a:lnTo>
                  <a:pt x="6" y="1"/>
                </a:lnTo>
                <a:lnTo>
                  <a:pt x="5" y="1"/>
                </a:lnTo>
                <a:lnTo>
                  <a:pt x="5" y="0"/>
                </a:lnTo>
                <a:lnTo>
                  <a:pt x="2" y="0"/>
                </a:lnTo>
                <a:lnTo>
                  <a:pt x="1" y="0"/>
                </a:lnTo>
                <a:lnTo>
                  <a:pt x="1" y="1"/>
                </a:lnTo>
                <a:lnTo>
                  <a:pt x="0" y="1"/>
                </a:lnTo>
                <a:lnTo>
                  <a:pt x="0" y="4"/>
                </a:lnTo>
                <a:lnTo>
                  <a:pt x="0" y="5"/>
                </a:lnTo>
                <a:lnTo>
                  <a:pt x="1" y="5"/>
                </a:lnTo>
                <a:lnTo>
                  <a:pt x="1" y="6"/>
                </a:lnTo>
                <a:lnTo>
                  <a:pt x="2" y="6"/>
                </a:lnTo>
                <a:lnTo>
                  <a:pt x="5" y="6"/>
                </a:lnTo>
                <a:lnTo>
                  <a:pt x="5" y="5"/>
                </a:lnTo>
                <a:lnTo>
                  <a:pt x="6" y="5"/>
                </a:lnTo>
                <a:lnTo>
                  <a:pt x="6" y="4"/>
                </a:lnTo>
                <a:lnTo>
                  <a:pt x="6" y="4"/>
                </a:lnTo>
              </a:path>
            </a:pathLst>
          </a:custGeom>
          <a:solidFill>
            <a:srgbClr val="000000"/>
          </a:solidFill>
          <a:ln w="9525">
            <a:noFill/>
            <a:round/>
            <a:headEnd type="none" w="med" len="med"/>
            <a:tailEnd type="none" w="med" len="med"/>
          </a:ln>
          <a:effectLst/>
        </p:spPr>
        <p:txBody>
          <a:bodyPr/>
          <a:lstStyle/>
          <a:p>
            <a:endParaRPr lang="en-IN"/>
          </a:p>
        </p:txBody>
      </p:sp>
      <p:sp>
        <p:nvSpPr>
          <p:cNvPr id="50353" name="Freeform 177"/>
          <p:cNvSpPr>
            <a:spLocks/>
          </p:cNvSpPr>
          <p:nvPr/>
        </p:nvSpPr>
        <p:spPr bwMode="auto">
          <a:xfrm>
            <a:off x="4511675" y="4792663"/>
            <a:ext cx="11113" cy="11112"/>
          </a:xfrm>
          <a:custGeom>
            <a:avLst/>
            <a:gdLst/>
            <a:ahLst/>
            <a:cxnLst>
              <a:cxn ang="0">
                <a:pos x="6" y="4"/>
              </a:cxn>
              <a:cxn ang="0">
                <a:pos x="6" y="1"/>
              </a:cxn>
              <a:cxn ang="0">
                <a:pos x="5" y="1"/>
              </a:cxn>
              <a:cxn ang="0">
                <a:pos x="5" y="0"/>
              </a:cxn>
              <a:cxn ang="0">
                <a:pos x="2" y="0"/>
              </a:cxn>
              <a:cxn ang="0">
                <a:pos x="1" y="0"/>
              </a:cxn>
              <a:cxn ang="0">
                <a:pos x="1" y="1"/>
              </a:cxn>
              <a:cxn ang="0">
                <a:pos x="0" y="1"/>
              </a:cxn>
              <a:cxn ang="0">
                <a:pos x="0" y="4"/>
              </a:cxn>
              <a:cxn ang="0">
                <a:pos x="0" y="5"/>
              </a:cxn>
              <a:cxn ang="0">
                <a:pos x="1" y="5"/>
              </a:cxn>
              <a:cxn ang="0">
                <a:pos x="1" y="6"/>
              </a:cxn>
              <a:cxn ang="0">
                <a:pos x="2" y="6"/>
              </a:cxn>
              <a:cxn ang="0">
                <a:pos x="5" y="6"/>
              </a:cxn>
              <a:cxn ang="0">
                <a:pos x="5" y="5"/>
              </a:cxn>
              <a:cxn ang="0">
                <a:pos x="6" y="5"/>
              </a:cxn>
              <a:cxn ang="0">
                <a:pos x="6" y="4"/>
              </a:cxn>
            </a:cxnLst>
            <a:rect l="0" t="0" r="r" b="b"/>
            <a:pathLst>
              <a:path w="7" h="7">
                <a:moveTo>
                  <a:pt x="6" y="4"/>
                </a:moveTo>
                <a:lnTo>
                  <a:pt x="6" y="1"/>
                </a:lnTo>
                <a:lnTo>
                  <a:pt x="5" y="1"/>
                </a:lnTo>
                <a:lnTo>
                  <a:pt x="5" y="0"/>
                </a:lnTo>
                <a:lnTo>
                  <a:pt x="2" y="0"/>
                </a:lnTo>
                <a:lnTo>
                  <a:pt x="1" y="0"/>
                </a:lnTo>
                <a:lnTo>
                  <a:pt x="1" y="1"/>
                </a:lnTo>
                <a:lnTo>
                  <a:pt x="0" y="1"/>
                </a:lnTo>
                <a:lnTo>
                  <a:pt x="0" y="4"/>
                </a:lnTo>
                <a:lnTo>
                  <a:pt x="0" y="5"/>
                </a:lnTo>
                <a:lnTo>
                  <a:pt x="1" y="5"/>
                </a:lnTo>
                <a:lnTo>
                  <a:pt x="1" y="6"/>
                </a:lnTo>
                <a:lnTo>
                  <a:pt x="2" y="6"/>
                </a:lnTo>
                <a:lnTo>
                  <a:pt x="5" y="6"/>
                </a:lnTo>
                <a:lnTo>
                  <a:pt x="5" y="5"/>
                </a:lnTo>
                <a:lnTo>
                  <a:pt x="6" y="5"/>
                </a:lnTo>
                <a:lnTo>
                  <a:pt x="6" y="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54" name="Freeform 178"/>
          <p:cNvSpPr>
            <a:spLocks/>
          </p:cNvSpPr>
          <p:nvPr/>
        </p:nvSpPr>
        <p:spPr bwMode="auto">
          <a:xfrm>
            <a:off x="4548188" y="4829175"/>
            <a:ext cx="12700" cy="14288"/>
          </a:xfrm>
          <a:custGeom>
            <a:avLst/>
            <a:gdLst/>
            <a:ahLst/>
            <a:cxnLst>
              <a:cxn ang="0">
                <a:pos x="7" y="3"/>
              </a:cxn>
              <a:cxn ang="0">
                <a:pos x="7" y="2"/>
              </a:cxn>
              <a:cxn ang="0">
                <a:pos x="6" y="2"/>
              </a:cxn>
              <a:cxn ang="0">
                <a:pos x="6" y="0"/>
              </a:cxn>
              <a:cxn ang="0">
                <a:pos x="4" y="0"/>
              </a:cxn>
              <a:cxn ang="0">
                <a:pos x="2" y="0"/>
              </a:cxn>
              <a:cxn ang="0">
                <a:pos x="2" y="2"/>
              </a:cxn>
              <a:cxn ang="0">
                <a:pos x="0" y="2"/>
              </a:cxn>
              <a:cxn ang="0">
                <a:pos x="0" y="3"/>
              </a:cxn>
              <a:cxn ang="0">
                <a:pos x="0" y="4"/>
              </a:cxn>
              <a:cxn ang="0">
                <a:pos x="2" y="4"/>
              </a:cxn>
              <a:cxn ang="0">
                <a:pos x="2" y="7"/>
              </a:cxn>
              <a:cxn ang="0">
                <a:pos x="4" y="7"/>
              </a:cxn>
              <a:cxn ang="0">
                <a:pos x="6" y="7"/>
              </a:cxn>
              <a:cxn ang="0">
                <a:pos x="6" y="4"/>
              </a:cxn>
              <a:cxn ang="0">
                <a:pos x="7" y="4"/>
              </a:cxn>
              <a:cxn ang="0">
                <a:pos x="7" y="3"/>
              </a:cxn>
              <a:cxn ang="0">
                <a:pos x="7" y="3"/>
              </a:cxn>
            </a:cxnLst>
            <a:rect l="0" t="0" r="r" b="b"/>
            <a:pathLst>
              <a:path w="8" h="8">
                <a:moveTo>
                  <a:pt x="7" y="3"/>
                </a:moveTo>
                <a:lnTo>
                  <a:pt x="7" y="2"/>
                </a:lnTo>
                <a:lnTo>
                  <a:pt x="6" y="2"/>
                </a:lnTo>
                <a:lnTo>
                  <a:pt x="6" y="0"/>
                </a:lnTo>
                <a:lnTo>
                  <a:pt x="4" y="0"/>
                </a:lnTo>
                <a:lnTo>
                  <a:pt x="2" y="0"/>
                </a:lnTo>
                <a:lnTo>
                  <a:pt x="2" y="2"/>
                </a:lnTo>
                <a:lnTo>
                  <a:pt x="0" y="2"/>
                </a:lnTo>
                <a:lnTo>
                  <a:pt x="0" y="3"/>
                </a:lnTo>
                <a:lnTo>
                  <a:pt x="0" y="4"/>
                </a:lnTo>
                <a:lnTo>
                  <a:pt x="2" y="4"/>
                </a:lnTo>
                <a:lnTo>
                  <a:pt x="2" y="7"/>
                </a:lnTo>
                <a:lnTo>
                  <a:pt x="4" y="7"/>
                </a:lnTo>
                <a:lnTo>
                  <a:pt x="6" y="7"/>
                </a:lnTo>
                <a:lnTo>
                  <a:pt x="6" y="4"/>
                </a:lnTo>
                <a:lnTo>
                  <a:pt x="7" y="4"/>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355" name="Freeform 179"/>
          <p:cNvSpPr>
            <a:spLocks/>
          </p:cNvSpPr>
          <p:nvPr/>
        </p:nvSpPr>
        <p:spPr bwMode="auto">
          <a:xfrm>
            <a:off x="4548188" y="4829175"/>
            <a:ext cx="12700" cy="14288"/>
          </a:xfrm>
          <a:custGeom>
            <a:avLst/>
            <a:gdLst/>
            <a:ahLst/>
            <a:cxnLst>
              <a:cxn ang="0">
                <a:pos x="7" y="3"/>
              </a:cxn>
              <a:cxn ang="0">
                <a:pos x="7" y="2"/>
              </a:cxn>
              <a:cxn ang="0">
                <a:pos x="6" y="2"/>
              </a:cxn>
              <a:cxn ang="0">
                <a:pos x="6" y="0"/>
              </a:cxn>
              <a:cxn ang="0">
                <a:pos x="4" y="0"/>
              </a:cxn>
              <a:cxn ang="0">
                <a:pos x="2" y="0"/>
              </a:cxn>
              <a:cxn ang="0">
                <a:pos x="2" y="2"/>
              </a:cxn>
              <a:cxn ang="0">
                <a:pos x="0" y="2"/>
              </a:cxn>
              <a:cxn ang="0">
                <a:pos x="0" y="3"/>
              </a:cxn>
              <a:cxn ang="0">
                <a:pos x="0" y="4"/>
              </a:cxn>
              <a:cxn ang="0">
                <a:pos x="2" y="4"/>
              </a:cxn>
              <a:cxn ang="0">
                <a:pos x="2" y="7"/>
              </a:cxn>
              <a:cxn ang="0">
                <a:pos x="4" y="7"/>
              </a:cxn>
              <a:cxn ang="0">
                <a:pos x="6" y="7"/>
              </a:cxn>
              <a:cxn ang="0">
                <a:pos x="6" y="4"/>
              </a:cxn>
              <a:cxn ang="0">
                <a:pos x="7" y="4"/>
              </a:cxn>
              <a:cxn ang="0">
                <a:pos x="7" y="3"/>
              </a:cxn>
            </a:cxnLst>
            <a:rect l="0" t="0" r="r" b="b"/>
            <a:pathLst>
              <a:path w="8" h="8">
                <a:moveTo>
                  <a:pt x="7" y="3"/>
                </a:moveTo>
                <a:lnTo>
                  <a:pt x="7" y="2"/>
                </a:lnTo>
                <a:lnTo>
                  <a:pt x="6" y="2"/>
                </a:lnTo>
                <a:lnTo>
                  <a:pt x="6" y="0"/>
                </a:lnTo>
                <a:lnTo>
                  <a:pt x="4" y="0"/>
                </a:lnTo>
                <a:lnTo>
                  <a:pt x="2" y="0"/>
                </a:lnTo>
                <a:lnTo>
                  <a:pt x="2" y="2"/>
                </a:lnTo>
                <a:lnTo>
                  <a:pt x="0" y="2"/>
                </a:lnTo>
                <a:lnTo>
                  <a:pt x="0" y="3"/>
                </a:lnTo>
                <a:lnTo>
                  <a:pt x="0" y="4"/>
                </a:lnTo>
                <a:lnTo>
                  <a:pt x="2" y="4"/>
                </a:lnTo>
                <a:lnTo>
                  <a:pt x="2" y="7"/>
                </a:lnTo>
                <a:lnTo>
                  <a:pt x="4" y="7"/>
                </a:lnTo>
                <a:lnTo>
                  <a:pt x="6" y="7"/>
                </a:lnTo>
                <a:lnTo>
                  <a:pt x="6" y="4"/>
                </a:lnTo>
                <a:lnTo>
                  <a:pt x="7" y="4"/>
                </a:lnTo>
                <a:lnTo>
                  <a:pt x="7"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56" name="Freeform 180"/>
          <p:cNvSpPr>
            <a:spLocks/>
          </p:cNvSpPr>
          <p:nvPr/>
        </p:nvSpPr>
        <p:spPr bwMode="auto">
          <a:xfrm>
            <a:off x="4559300" y="4848225"/>
            <a:ext cx="19050" cy="12700"/>
          </a:xfrm>
          <a:custGeom>
            <a:avLst/>
            <a:gdLst/>
            <a:ahLst/>
            <a:cxnLst>
              <a:cxn ang="0">
                <a:pos x="11" y="3"/>
              </a:cxn>
              <a:cxn ang="0">
                <a:pos x="11" y="1"/>
              </a:cxn>
              <a:cxn ang="0">
                <a:pos x="10" y="1"/>
              </a:cxn>
              <a:cxn ang="0">
                <a:pos x="10" y="0"/>
              </a:cxn>
              <a:cxn ang="0">
                <a:pos x="8" y="0"/>
              </a:cxn>
              <a:cxn ang="0">
                <a:pos x="6" y="0"/>
              </a:cxn>
              <a:cxn ang="0">
                <a:pos x="4" y="0"/>
              </a:cxn>
              <a:cxn ang="0">
                <a:pos x="3" y="0"/>
              </a:cxn>
              <a:cxn ang="0">
                <a:pos x="3" y="1"/>
              </a:cxn>
              <a:cxn ang="0">
                <a:pos x="0" y="1"/>
              </a:cxn>
              <a:cxn ang="0">
                <a:pos x="0" y="3"/>
              </a:cxn>
              <a:cxn ang="0">
                <a:pos x="0" y="5"/>
              </a:cxn>
              <a:cxn ang="0">
                <a:pos x="3" y="5"/>
              </a:cxn>
              <a:cxn ang="0">
                <a:pos x="3" y="7"/>
              </a:cxn>
              <a:cxn ang="0">
                <a:pos x="4" y="7"/>
              </a:cxn>
              <a:cxn ang="0">
                <a:pos x="6" y="7"/>
              </a:cxn>
              <a:cxn ang="0">
                <a:pos x="8" y="7"/>
              </a:cxn>
              <a:cxn ang="0">
                <a:pos x="10" y="7"/>
              </a:cxn>
              <a:cxn ang="0">
                <a:pos x="10" y="5"/>
              </a:cxn>
              <a:cxn ang="0">
                <a:pos x="11" y="5"/>
              </a:cxn>
              <a:cxn ang="0">
                <a:pos x="11" y="3"/>
              </a:cxn>
              <a:cxn ang="0">
                <a:pos x="11" y="3"/>
              </a:cxn>
            </a:cxnLst>
            <a:rect l="0" t="0" r="r" b="b"/>
            <a:pathLst>
              <a:path w="12" h="8">
                <a:moveTo>
                  <a:pt x="11" y="3"/>
                </a:moveTo>
                <a:lnTo>
                  <a:pt x="11" y="1"/>
                </a:lnTo>
                <a:lnTo>
                  <a:pt x="10" y="1"/>
                </a:lnTo>
                <a:lnTo>
                  <a:pt x="10" y="0"/>
                </a:lnTo>
                <a:lnTo>
                  <a:pt x="8" y="0"/>
                </a:lnTo>
                <a:lnTo>
                  <a:pt x="6" y="0"/>
                </a:lnTo>
                <a:lnTo>
                  <a:pt x="4" y="0"/>
                </a:lnTo>
                <a:lnTo>
                  <a:pt x="3" y="0"/>
                </a:lnTo>
                <a:lnTo>
                  <a:pt x="3" y="1"/>
                </a:lnTo>
                <a:lnTo>
                  <a:pt x="0" y="1"/>
                </a:lnTo>
                <a:lnTo>
                  <a:pt x="0" y="3"/>
                </a:lnTo>
                <a:lnTo>
                  <a:pt x="0" y="5"/>
                </a:lnTo>
                <a:lnTo>
                  <a:pt x="3" y="5"/>
                </a:lnTo>
                <a:lnTo>
                  <a:pt x="3" y="7"/>
                </a:lnTo>
                <a:lnTo>
                  <a:pt x="4" y="7"/>
                </a:lnTo>
                <a:lnTo>
                  <a:pt x="6" y="7"/>
                </a:lnTo>
                <a:lnTo>
                  <a:pt x="8" y="7"/>
                </a:lnTo>
                <a:lnTo>
                  <a:pt x="10" y="7"/>
                </a:lnTo>
                <a:lnTo>
                  <a:pt x="10" y="5"/>
                </a:lnTo>
                <a:lnTo>
                  <a:pt x="11" y="5"/>
                </a:lnTo>
                <a:lnTo>
                  <a:pt x="11" y="3"/>
                </a:lnTo>
                <a:lnTo>
                  <a:pt x="11" y="3"/>
                </a:lnTo>
              </a:path>
            </a:pathLst>
          </a:custGeom>
          <a:solidFill>
            <a:srgbClr val="000000"/>
          </a:solidFill>
          <a:ln w="9525">
            <a:noFill/>
            <a:round/>
            <a:headEnd type="none" w="med" len="med"/>
            <a:tailEnd type="none" w="med" len="med"/>
          </a:ln>
          <a:effectLst/>
        </p:spPr>
        <p:txBody>
          <a:bodyPr/>
          <a:lstStyle/>
          <a:p>
            <a:endParaRPr lang="en-IN"/>
          </a:p>
        </p:txBody>
      </p:sp>
      <p:sp>
        <p:nvSpPr>
          <p:cNvPr id="50357" name="Freeform 181"/>
          <p:cNvSpPr>
            <a:spLocks/>
          </p:cNvSpPr>
          <p:nvPr/>
        </p:nvSpPr>
        <p:spPr bwMode="auto">
          <a:xfrm>
            <a:off x="4559300" y="4848225"/>
            <a:ext cx="19050" cy="12700"/>
          </a:xfrm>
          <a:custGeom>
            <a:avLst/>
            <a:gdLst/>
            <a:ahLst/>
            <a:cxnLst>
              <a:cxn ang="0">
                <a:pos x="11" y="3"/>
              </a:cxn>
              <a:cxn ang="0">
                <a:pos x="11" y="1"/>
              </a:cxn>
              <a:cxn ang="0">
                <a:pos x="10" y="1"/>
              </a:cxn>
              <a:cxn ang="0">
                <a:pos x="10" y="0"/>
              </a:cxn>
              <a:cxn ang="0">
                <a:pos x="8" y="0"/>
              </a:cxn>
              <a:cxn ang="0">
                <a:pos x="6" y="0"/>
              </a:cxn>
              <a:cxn ang="0">
                <a:pos x="4" y="0"/>
              </a:cxn>
              <a:cxn ang="0">
                <a:pos x="3" y="0"/>
              </a:cxn>
              <a:cxn ang="0">
                <a:pos x="3" y="1"/>
              </a:cxn>
              <a:cxn ang="0">
                <a:pos x="0" y="1"/>
              </a:cxn>
              <a:cxn ang="0">
                <a:pos x="0" y="3"/>
              </a:cxn>
              <a:cxn ang="0">
                <a:pos x="0" y="5"/>
              </a:cxn>
              <a:cxn ang="0">
                <a:pos x="3" y="5"/>
              </a:cxn>
              <a:cxn ang="0">
                <a:pos x="3" y="7"/>
              </a:cxn>
              <a:cxn ang="0">
                <a:pos x="4" y="7"/>
              </a:cxn>
              <a:cxn ang="0">
                <a:pos x="6" y="7"/>
              </a:cxn>
              <a:cxn ang="0">
                <a:pos x="8" y="7"/>
              </a:cxn>
              <a:cxn ang="0">
                <a:pos x="10" y="7"/>
              </a:cxn>
              <a:cxn ang="0">
                <a:pos x="10" y="5"/>
              </a:cxn>
              <a:cxn ang="0">
                <a:pos x="11" y="5"/>
              </a:cxn>
              <a:cxn ang="0">
                <a:pos x="11" y="3"/>
              </a:cxn>
            </a:cxnLst>
            <a:rect l="0" t="0" r="r" b="b"/>
            <a:pathLst>
              <a:path w="12" h="8">
                <a:moveTo>
                  <a:pt x="11" y="3"/>
                </a:moveTo>
                <a:lnTo>
                  <a:pt x="11" y="1"/>
                </a:lnTo>
                <a:lnTo>
                  <a:pt x="10" y="1"/>
                </a:lnTo>
                <a:lnTo>
                  <a:pt x="10" y="0"/>
                </a:lnTo>
                <a:lnTo>
                  <a:pt x="8" y="0"/>
                </a:lnTo>
                <a:lnTo>
                  <a:pt x="6" y="0"/>
                </a:lnTo>
                <a:lnTo>
                  <a:pt x="4" y="0"/>
                </a:lnTo>
                <a:lnTo>
                  <a:pt x="3" y="0"/>
                </a:lnTo>
                <a:lnTo>
                  <a:pt x="3" y="1"/>
                </a:lnTo>
                <a:lnTo>
                  <a:pt x="0" y="1"/>
                </a:lnTo>
                <a:lnTo>
                  <a:pt x="0" y="3"/>
                </a:lnTo>
                <a:lnTo>
                  <a:pt x="0" y="5"/>
                </a:lnTo>
                <a:lnTo>
                  <a:pt x="3" y="5"/>
                </a:lnTo>
                <a:lnTo>
                  <a:pt x="3" y="7"/>
                </a:lnTo>
                <a:lnTo>
                  <a:pt x="4" y="7"/>
                </a:lnTo>
                <a:lnTo>
                  <a:pt x="6" y="7"/>
                </a:lnTo>
                <a:lnTo>
                  <a:pt x="8" y="7"/>
                </a:lnTo>
                <a:lnTo>
                  <a:pt x="10" y="7"/>
                </a:lnTo>
                <a:lnTo>
                  <a:pt x="10" y="5"/>
                </a:lnTo>
                <a:lnTo>
                  <a:pt x="11" y="5"/>
                </a:lnTo>
                <a:lnTo>
                  <a:pt x="11"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58" name="Freeform 182"/>
          <p:cNvSpPr>
            <a:spLocks/>
          </p:cNvSpPr>
          <p:nvPr/>
        </p:nvSpPr>
        <p:spPr bwMode="auto">
          <a:xfrm>
            <a:off x="4857750" y="4878388"/>
            <a:ext cx="241300" cy="80962"/>
          </a:xfrm>
          <a:custGeom>
            <a:avLst/>
            <a:gdLst/>
            <a:ahLst/>
            <a:cxnLst>
              <a:cxn ang="0">
                <a:pos x="20" y="39"/>
              </a:cxn>
              <a:cxn ang="0">
                <a:pos x="0" y="23"/>
              </a:cxn>
              <a:cxn ang="0">
                <a:pos x="18" y="11"/>
              </a:cxn>
              <a:cxn ang="0">
                <a:pos x="33" y="7"/>
              </a:cxn>
              <a:cxn ang="0">
                <a:pos x="43" y="4"/>
              </a:cxn>
              <a:cxn ang="0">
                <a:pos x="49" y="2"/>
              </a:cxn>
              <a:cxn ang="0">
                <a:pos x="56" y="2"/>
              </a:cxn>
              <a:cxn ang="0">
                <a:pos x="70" y="0"/>
              </a:cxn>
              <a:cxn ang="0">
                <a:pos x="113" y="0"/>
              </a:cxn>
              <a:cxn ang="0">
                <a:pos x="127" y="2"/>
              </a:cxn>
              <a:cxn ang="0">
                <a:pos x="140" y="8"/>
              </a:cxn>
              <a:cxn ang="0">
                <a:pos x="147" y="15"/>
              </a:cxn>
              <a:cxn ang="0">
                <a:pos x="151" y="27"/>
              </a:cxn>
              <a:cxn ang="0">
                <a:pos x="155" y="47"/>
              </a:cxn>
              <a:cxn ang="0">
                <a:pos x="20" y="39"/>
              </a:cxn>
              <a:cxn ang="0">
                <a:pos x="20" y="39"/>
              </a:cxn>
            </a:cxnLst>
            <a:rect l="0" t="0" r="r" b="b"/>
            <a:pathLst>
              <a:path w="156" h="48">
                <a:moveTo>
                  <a:pt x="20" y="39"/>
                </a:moveTo>
                <a:lnTo>
                  <a:pt x="0" y="23"/>
                </a:lnTo>
                <a:lnTo>
                  <a:pt x="18" y="11"/>
                </a:lnTo>
                <a:lnTo>
                  <a:pt x="33" y="7"/>
                </a:lnTo>
                <a:lnTo>
                  <a:pt x="43" y="4"/>
                </a:lnTo>
                <a:lnTo>
                  <a:pt x="49" y="2"/>
                </a:lnTo>
                <a:lnTo>
                  <a:pt x="56" y="2"/>
                </a:lnTo>
                <a:lnTo>
                  <a:pt x="70" y="0"/>
                </a:lnTo>
                <a:lnTo>
                  <a:pt x="113" y="0"/>
                </a:lnTo>
                <a:lnTo>
                  <a:pt x="127" y="2"/>
                </a:lnTo>
                <a:lnTo>
                  <a:pt x="140" y="8"/>
                </a:lnTo>
                <a:lnTo>
                  <a:pt x="147" y="15"/>
                </a:lnTo>
                <a:lnTo>
                  <a:pt x="151" y="27"/>
                </a:lnTo>
                <a:lnTo>
                  <a:pt x="155" y="47"/>
                </a:lnTo>
                <a:lnTo>
                  <a:pt x="20" y="39"/>
                </a:lnTo>
                <a:lnTo>
                  <a:pt x="20" y="39"/>
                </a:lnTo>
              </a:path>
            </a:pathLst>
          </a:custGeom>
          <a:solidFill>
            <a:srgbClr val="FFFFFF"/>
          </a:solidFill>
          <a:ln w="9525">
            <a:noFill/>
            <a:round/>
            <a:headEnd type="none" w="med" len="med"/>
            <a:tailEnd type="none" w="med" len="med"/>
          </a:ln>
          <a:effectLst/>
        </p:spPr>
        <p:txBody>
          <a:bodyPr/>
          <a:lstStyle/>
          <a:p>
            <a:endParaRPr lang="en-IN"/>
          </a:p>
        </p:txBody>
      </p:sp>
      <p:sp>
        <p:nvSpPr>
          <p:cNvPr id="50359" name="Freeform 183"/>
          <p:cNvSpPr>
            <a:spLocks/>
          </p:cNvSpPr>
          <p:nvPr/>
        </p:nvSpPr>
        <p:spPr bwMode="auto">
          <a:xfrm>
            <a:off x="4857750" y="4878388"/>
            <a:ext cx="241300" cy="80962"/>
          </a:xfrm>
          <a:custGeom>
            <a:avLst/>
            <a:gdLst/>
            <a:ahLst/>
            <a:cxnLst>
              <a:cxn ang="0">
                <a:pos x="20" y="39"/>
              </a:cxn>
              <a:cxn ang="0">
                <a:pos x="0" y="23"/>
              </a:cxn>
              <a:cxn ang="0">
                <a:pos x="18" y="11"/>
              </a:cxn>
              <a:cxn ang="0">
                <a:pos x="33" y="7"/>
              </a:cxn>
              <a:cxn ang="0">
                <a:pos x="43" y="4"/>
              </a:cxn>
              <a:cxn ang="0">
                <a:pos x="49" y="2"/>
              </a:cxn>
              <a:cxn ang="0">
                <a:pos x="56" y="2"/>
              </a:cxn>
              <a:cxn ang="0">
                <a:pos x="70" y="0"/>
              </a:cxn>
              <a:cxn ang="0">
                <a:pos x="113" y="0"/>
              </a:cxn>
              <a:cxn ang="0">
                <a:pos x="127" y="2"/>
              </a:cxn>
              <a:cxn ang="0">
                <a:pos x="140" y="8"/>
              </a:cxn>
              <a:cxn ang="0">
                <a:pos x="147" y="15"/>
              </a:cxn>
              <a:cxn ang="0">
                <a:pos x="151" y="27"/>
              </a:cxn>
              <a:cxn ang="0">
                <a:pos x="155" y="47"/>
              </a:cxn>
              <a:cxn ang="0">
                <a:pos x="20" y="39"/>
              </a:cxn>
            </a:cxnLst>
            <a:rect l="0" t="0" r="r" b="b"/>
            <a:pathLst>
              <a:path w="156" h="48">
                <a:moveTo>
                  <a:pt x="20" y="39"/>
                </a:moveTo>
                <a:lnTo>
                  <a:pt x="0" y="23"/>
                </a:lnTo>
                <a:lnTo>
                  <a:pt x="18" y="11"/>
                </a:lnTo>
                <a:lnTo>
                  <a:pt x="33" y="7"/>
                </a:lnTo>
                <a:lnTo>
                  <a:pt x="43" y="4"/>
                </a:lnTo>
                <a:lnTo>
                  <a:pt x="49" y="2"/>
                </a:lnTo>
                <a:lnTo>
                  <a:pt x="56" y="2"/>
                </a:lnTo>
                <a:lnTo>
                  <a:pt x="70" y="0"/>
                </a:lnTo>
                <a:lnTo>
                  <a:pt x="113" y="0"/>
                </a:lnTo>
                <a:lnTo>
                  <a:pt x="127" y="2"/>
                </a:lnTo>
                <a:lnTo>
                  <a:pt x="140" y="8"/>
                </a:lnTo>
                <a:lnTo>
                  <a:pt x="147" y="15"/>
                </a:lnTo>
                <a:lnTo>
                  <a:pt x="151" y="27"/>
                </a:lnTo>
                <a:lnTo>
                  <a:pt x="155" y="47"/>
                </a:lnTo>
                <a:lnTo>
                  <a:pt x="20" y="39"/>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60" name="Freeform 184"/>
          <p:cNvSpPr>
            <a:spLocks/>
          </p:cNvSpPr>
          <p:nvPr/>
        </p:nvSpPr>
        <p:spPr bwMode="auto">
          <a:xfrm>
            <a:off x="4829175" y="4918075"/>
            <a:ext cx="274638" cy="109538"/>
          </a:xfrm>
          <a:custGeom>
            <a:avLst/>
            <a:gdLst/>
            <a:ahLst/>
            <a:cxnLst>
              <a:cxn ang="0">
                <a:pos x="32" y="56"/>
              </a:cxn>
              <a:cxn ang="0">
                <a:pos x="18" y="46"/>
              </a:cxn>
              <a:cxn ang="0">
                <a:pos x="11" y="42"/>
              </a:cxn>
              <a:cxn ang="0">
                <a:pos x="7" y="37"/>
              </a:cxn>
              <a:cxn ang="0">
                <a:pos x="2" y="29"/>
              </a:cxn>
              <a:cxn ang="0">
                <a:pos x="0" y="20"/>
              </a:cxn>
              <a:cxn ang="0">
                <a:pos x="0" y="9"/>
              </a:cxn>
              <a:cxn ang="0">
                <a:pos x="6" y="5"/>
              </a:cxn>
              <a:cxn ang="0">
                <a:pos x="11" y="4"/>
              </a:cxn>
              <a:cxn ang="0">
                <a:pos x="18" y="0"/>
              </a:cxn>
              <a:cxn ang="0">
                <a:pos x="23" y="0"/>
              </a:cxn>
              <a:cxn ang="0">
                <a:pos x="34" y="4"/>
              </a:cxn>
              <a:cxn ang="0">
                <a:pos x="43" y="9"/>
              </a:cxn>
              <a:cxn ang="0">
                <a:pos x="52" y="9"/>
              </a:cxn>
              <a:cxn ang="0">
                <a:pos x="62" y="9"/>
              </a:cxn>
              <a:cxn ang="0">
                <a:pos x="71" y="10"/>
              </a:cxn>
              <a:cxn ang="0">
                <a:pos x="80" y="15"/>
              </a:cxn>
              <a:cxn ang="0">
                <a:pos x="92" y="10"/>
              </a:cxn>
              <a:cxn ang="0">
                <a:pos x="107" y="9"/>
              </a:cxn>
              <a:cxn ang="0">
                <a:pos x="112" y="10"/>
              </a:cxn>
              <a:cxn ang="0">
                <a:pos x="116" y="12"/>
              </a:cxn>
              <a:cxn ang="0">
                <a:pos x="118" y="15"/>
              </a:cxn>
              <a:cxn ang="0">
                <a:pos x="119" y="15"/>
              </a:cxn>
              <a:cxn ang="0">
                <a:pos x="122" y="9"/>
              </a:cxn>
              <a:cxn ang="0">
                <a:pos x="140" y="10"/>
              </a:cxn>
              <a:cxn ang="0">
                <a:pos x="153" y="19"/>
              </a:cxn>
              <a:cxn ang="0">
                <a:pos x="155" y="20"/>
              </a:cxn>
              <a:cxn ang="0">
                <a:pos x="162" y="20"/>
              </a:cxn>
              <a:cxn ang="0">
                <a:pos x="171" y="20"/>
              </a:cxn>
              <a:cxn ang="0">
                <a:pos x="175" y="28"/>
              </a:cxn>
              <a:cxn ang="0">
                <a:pos x="177" y="29"/>
              </a:cxn>
              <a:cxn ang="0">
                <a:pos x="175" y="37"/>
              </a:cxn>
              <a:cxn ang="0">
                <a:pos x="175" y="40"/>
              </a:cxn>
              <a:cxn ang="0">
                <a:pos x="174" y="44"/>
              </a:cxn>
              <a:cxn ang="0">
                <a:pos x="170" y="46"/>
              </a:cxn>
              <a:cxn ang="0">
                <a:pos x="168" y="46"/>
              </a:cxn>
              <a:cxn ang="0">
                <a:pos x="160" y="47"/>
              </a:cxn>
              <a:cxn ang="0">
                <a:pos x="155" y="49"/>
              </a:cxn>
              <a:cxn ang="0">
                <a:pos x="153" y="49"/>
              </a:cxn>
              <a:cxn ang="0">
                <a:pos x="152" y="51"/>
              </a:cxn>
              <a:cxn ang="0">
                <a:pos x="144" y="51"/>
              </a:cxn>
              <a:cxn ang="0">
                <a:pos x="135" y="55"/>
              </a:cxn>
              <a:cxn ang="0">
                <a:pos x="130" y="56"/>
              </a:cxn>
              <a:cxn ang="0">
                <a:pos x="127" y="60"/>
              </a:cxn>
              <a:cxn ang="0">
                <a:pos x="119" y="64"/>
              </a:cxn>
              <a:cxn ang="0">
                <a:pos x="107" y="64"/>
              </a:cxn>
              <a:cxn ang="0">
                <a:pos x="99" y="64"/>
              </a:cxn>
              <a:cxn ang="0">
                <a:pos x="92" y="64"/>
              </a:cxn>
              <a:cxn ang="0">
                <a:pos x="48" y="60"/>
              </a:cxn>
              <a:cxn ang="0">
                <a:pos x="32" y="56"/>
              </a:cxn>
              <a:cxn ang="0">
                <a:pos x="32" y="56"/>
              </a:cxn>
            </a:cxnLst>
            <a:rect l="0" t="0" r="r" b="b"/>
            <a:pathLst>
              <a:path w="178" h="65">
                <a:moveTo>
                  <a:pt x="32" y="56"/>
                </a:moveTo>
                <a:lnTo>
                  <a:pt x="18" y="46"/>
                </a:lnTo>
                <a:lnTo>
                  <a:pt x="11" y="42"/>
                </a:lnTo>
                <a:lnTo>
                  <a:pt x="7" y="37"/>
                </a:lnTo>
                <a:lnTo>
                  <a:pt x="2" y="29"/>
                </a:lnTo>
                <a:lnTo>
                  <a:pt x="0" y="20"/>
                </a:lnTo>
                <a:lnTo>
                  <a:pt x="0" y="9"/>
                </a:lnTo>
                <a:lnTo>
                  <a:pt x="6" y="5"/>
                </a:lnTo>
                <a:lnTo>
                  <a:pt x="11" y="4"/>
                </a:lnTo>
                <a:lnTo>
                  <a:pt x="18" y="0"/>
                </a:lnTo>
                <a:lnTo>
                  <a:pt x="23" y="0"/>
                </a:lnTo>
                <a:lnTo>
                  <a:pt x="34" y="4"/>
                </a:lnTo>
                <a:lnTo>
                  <a:pt x="43" y="9"/>
                </a:lnTo>
                <a:lnTo>
                  <a:pt x="52" y="9"/>
                </a:lnTo>
                <a:lnTo>
                  <a:pt x="62" y="9"/>
                </a:lnTo>
                <a:lnTo>
                  <a:pt x="71" y="10"/>
                </a:lnTo>
                <a:lnTo>
                  <a:pt x="80" y="15"/>
                </a:lnTo>
                <a:lnTo>
                  <a:pt x="92" y="10"/>
                </a:lnTo>
                <a:lnTo>
                  <a:pt x="107" y="9"/>
                </a:lnTo>
                <a:lnTo>
                  <a:pt x="112" y="10"/>
                </a:lnTo>
                <a:lnTo>
                  <a:pt x="116" y="12"/>
                </a:lnTo>
                <a:lnTo>
                  <a:pt x="118" y="15"/>
                </a:lnTo>
                <a:lnTo>
                  <a:pt x="119" y="15"/>
                </a:lnTo>
                <a:lnTo>
                  <a:pt x="122" y="9"/>
                </a:lnTo>
                <a:lnTo>
                  <a:pt x="140" y="10"/>
                </a:lnTo>
                <a:lnTo>
                  <a:pt x="153" y="19"/>
                </a:lnTo>
                <a:lnTo>
                  <a:pt x="155" y="20"/>
                </a:lnTo>
                <a:lnTo>
                  <a:pt x="162" y="20"/>
                </a:lnTo>
                <a:lnTo>
                  <a:pt x="171" y="20"/>
                </a:lnTo>
                <a:lnTo>
                  <a:pt x="175" y="28"/>
                </a:lnTo>
                <a:lnTo>
                  <a:pt x="177" y="29"/>
                </a:lnTo>
                <a:lnTo>
                  <a:pt x="175" y="37"/>
                </a:lnTo>
                <a:lnTo>
                  <a:pt x="175" y="40"/>
                </a:lnTo>
                <a:lnTo>
                  <a:pt x="174" y="44"/>
                </a:lnTo>
                <a:lnTo>
                  <a:pt x="170" y="46"/>
                </a:lnTo>
                <a:lnTo>
                  <a:pt x="168" y="46"/>
                </a:lnTo>
                <a:lnTo>
                  <a:pt x="160" y="47"/>
                </a:lnTo>
                <a:lnTo>
                  <a:pt x="155" y="49"/>
                </a:lnTo>
                <a:lnTo>
                  <a:pt x="153" y="49"/>
                </a:lnTo>
                <a:lnTo>
                  <a:pt x="152" y="51"/>
                </a:lnTo>
                <a:lnTo>
                  <a:pt x="144" y="51"/>
                </a:lnTo>
                <a:lnTo>
                  <a:pt x="135" y="55"/>
                </a:lnTo>
                <a:lnTo>
                  <a:pt x="130" y="56"/>
                </a:lnTo>
                <a:lnTo>
                  <a:pt x="127" y="60"/>
                </a:lnTo>
                <a:lnTo>
                  <a:pt x="119" y="64"/>
                </a:lnTo>
                <a:lnTo>
                  <a:pt x="107" y="64"/>
                </a:lnTo>
                <a:lnTo>
                  <a:pt x="99" y="64"/>
                </a:lnTo>
                <a:lnTo>
                  <a:pt x="92" y="64"/>
                </a:lnTo>
                <a:lnTo>
                  <a:pt x="48" y="60"/>
                </a:lnTo>
                <a:lnTo>
                  <a:pt x="32" y="56"/>
                </a:lnTo>
                <a:lnTo>
                  <a:pt x="32" y="56"/>
                </a:lnTo>
              </a:path>
            </a:pathLst>
          </a:custGeom>
          <a:solidFill>
            <a:srgbClr val="E1E1E1"/>
          </a:solidFill>
          <a:ln w="9525">
            <a:noFill/>
            <a:round/>
            <a:headEnd type="none" w="med" len="med"/>
            <a:tailEnd type="none" w="med" len="med"/>
          </a:ln>
          <a:effectLst/>
        </p:spPr>
        <p:txBody>
          <a:bodyPr/>
          <a:lstStyle/>
          <a:p>
            <a:endParaRPr lang="en-IN"/>
          </a:p>
        </p:txBody>
      </p:sp>
      <p:sp>
        <p:nvSpPr>
          <p:cNvPr id="50361" name="Freeform 185"/>
          <p:cNvSpPr>
            <a:spLocks/>
          </p:cNvSpPr>
          <p:nvPr/>
        </p:nvSpPr>
        <p:spPr bwMode="auto">
          <a:xfrm>
            <a:off x="4829175" y="4918075"/>
            <a:ext cx="274638" cy="109538"/>
          </a:xfrm>
          <a:custGeom>
            <a:avLst/>
            <a:gdLst/>
            <a:ahLst/>
            <a:cxnLst>
              <a:cxn ang="0">
                <a:pos x="32" y="56"/>
              </a:cxn>
              <a:cxn ang="0">
                <a:pos x="18" y="46"/>
              </a:cxn>
              <a:cxn ang="0">
                <a:pos x="11" y="42"/>
              </a:cxn>
              <a:cxn ang="0">
                <a:pos x="7" y="37"/>
              </a:cxn>
              <a:cxn ang="0">
                <a:pos x="2" y="29"/>
              </a:cxn>
              <a:cxn ang="0">
                <a:pos x="0" y="20"/>
              </a:cxn>
              <a:cxn ang="0">
                <a:pos x="0" y="9"/>
              </a:cxn>
              <a:cxn ang="0">
                <a:pos x="6" y="5"/>
              </a:cxn>
              <a:cxn ang="0">
                <a:pos x="11" y="4"/>
              </a:cxn>
              <a:cxn ang="0">
                <a:pos x="18" y="0"/>
              </a:cxn>
              <a:cxn ang="0">
                <a:pos x="23" y="0"/>
              </a:cxn>
              <a:cxn ang="0">
                <a:pos x="34" y="4"/>
              </a:cxn>
              <a:cxn ang="0">
                <a:pos x="43" y="9"/>
              </a:cxn>
              <a:cxn ang="0">
                <a:pos x="52" y="9"/>
              </a:cxn>
              <a:cxn ang="0">
                <a:pos x="62" y="9"/>
              </a:cxn>
              <a:cxn ang="0">
                <a:pos x="71" y="10"/>
              </a:cxn>
              <a:cxn ang="0">
                <a:pos x="80" y="15"/>
              </a:cxn>
              <a:cxn ang="0">
                <a:pos x="92" y="10"/>
              </a:cxn>
              <a:cxn ang="0">
                <a:pos x="107" y="9"/>
              </a:cxn>
              <a:cxn ang="0">
                <a:pos x="112" y="10"/>
              </a:cxn>
              <a:cxn ang="0">
                <a:pos x="116" y="12"/>
              </a:cxn>
              <a:cxn ang="0">
                <a:pos x="118" y="15"/>
              </a:cxn>
              <a:cxn ang="0">
                <a:pos x="119" y="15"/>
              </a:cxn>
              <a:cxn ang="0">
                <a:pos x="122" y="9"/>
              </a:cxn>
              <a:cxn ang="0">
                <a:pos x="140" y="10"/>
              </a:cxn>
              <a:cxn ang="0">
                <a:pos x="153" y="19"/>
              </a:cxn>
              <a:cxn ang="0">
                <a:pos x="155" y="20"/>
              </a:cxn>
              <a:cxn ang="0">
                <a:pos x="162" y="20"/>
              </a:cxn>
              <a:cxn ang="0">
                <a:pos x="171" y="20"/>
              </a:cxn>
              <a:cxn ang="0">
                <a:pos x="175" y="28"/>
              </a:cxn>
              <a:cxn ang="0">
                <a:pos x="177" y="29"/>
              </a:cxn>
              <a:cxn ang="0">
                <a:pos x="175" y="37"/>
              </a:cxn>
              <a:cxn ang="0">
                <a:pos x="175" y="40"/>
              </a:cxn>
              <a:cxn ang="0">
                <a:pos x="174" y="44"/>
              </a:cxn>
              <a:cxn ang="0">
                <a:pos x="170" y="46"/>
              </a:cxn>
              <a:cxn ang="0">
                <a:pos x="168" y="46"/>
              </a:cxn>
              <a:cxn ang="0">
                <a:pos x="160" y="47"/>
              </a:cxn>
              <a:cxn ang="0">
                <a:pos x="155" y="49"/>
              </a:cxn>
              <a:cxn ang="0">
                <a:pos x="153" y="49"/>
              </a:cxn>
              <a:cxn ang="0">
                <a:pos x="152" y="51"/>
              </a:cxn>
              <a:cxn ang="0">
                <a:pos x="144" y="51"/>
              </a:cxn>
              <a:cxn ang="0">
                <a:pos x="135" y="55"/>
              </a:cxn>
              <a:cxn ang="0">
                <a:pos x="130" y="56"/>
              </a:cxn>
              <a:cxn ang="0">
                <a:pos x="127" y="60"/>
              </a:cxn>
              <a:cxn ang="0">
                <a:pos x="119" y="64"/>
              </a:cxn>
              <a:cxn ang="0">
                <a:pos x="107" y="64"/>
              </a:cxn>
              <a:cxn ang="0">
                <a:pos x="99" y="64"/>
              </a:cxn>
              <a:cxn ang="0">
                <a:pos x="92" y="64"/>
              </a:cxn>
              <a:cxn ang="0">
                <a:pos x="48" y="60"/>
              </a:cxn>
              <a:cxn ang="0">
                <a:pos x="32" y="56"/>
              </a:cxn>
            </a:cxnLst>
            <a:rect l="0" t="0" r="r" b="b"/>
            <a:pathLst>
              <a:path w="178" h="65">
                <a:moveTo>
                  <a:pt x="32" y="56"/>
                </a:moveTo>
                <a:lnTo>
                  <a:pt x="18" y="46"/>
                </a:lnTo>
                <a:lnTo>
                  <a:pt x="11" y="42"/>
                </a:lnTo>
                <a:lnTo>
                  <a:pt x="7" y="37"/>
                </a:lnTo>
                <a:lnTo>
                  <a:pt x="2" y="29"/>
                </a:lnTo>
                <a:lnTo>
                  <a:pt x="0" y="20"/>
                </a:lnTo>
                <a:lnTo>
                  <a:pt x="0" y="9"/>
                </a:lnTo>
                <a:lnTo>
                  <a:pt x="6" y="5"/>
                </a:lnTo>
                <a:lnTo>
                  <a:pt x="11" y="4"/>
                </a:lnTo>
                <a:lnTo>
                  <a:pt x="18" y="0"/>
                </a:lnTo>
                <a:lnTo>
                  <a:pt x="23" y="0"/>
                </a:lnTo>
                <a:lnTo>
                  <a:pt x="34" y="4"/>
                </a:lnTo>
                <a:lnTo>
                  <a:pt x="43" y="9"/>
                </a:lnTo>
                <a:lnTo>
                  <a:pt x="52" y="9"/>
                </a:lnTo>
                <a:lnTo>
                  <a:pt x="62" y="9"/>
                </a:lnTo>
                <a:lnTo>
                  <a:pt x="71" y="10"/>
                </a:lnTo>
                <a:lnTo>
                  <a:pt x="80" y="15"/>
                </a:lnTo>
                <a:lnTo>
                  <a:pt x="92" y="10"/>
                </a:lnTo>
                <a:lnTo>
                  <a:pt x="107" y="9"/>
                </a:lnTo>
                <a:lnTo>
                  <a:pt x="112" y="10"/>
                </a:lnTo>
                <a:lnTo>
                  <a:pt x="116" y="12"/>
                </a:lnTo>
                <a:lnTo>
                  <a:pt x="118" y="15"/>
                </a:lnTo>
                <a:lnTo>
                  <a:pt x="119" y="15"/>
                </a:lnTo>
                <a:lnTo>
                  <a:pt x="122" y="9"/>
                </a:lnTo>
                <a:lnTo>
                  <a:pt x="140" y="10"/>
                </a:lnTo>
                <a:lnTo>
                  <a:pt x="153" y="19"/>
                </a:lnTo>
                <a:lnTo>
                  <a:pt x="155" y="20"/>
                </a:lnTo>
                <a:lnTo>
                  <a:pt x="162" y="20"/>
                </a:lnTo>
                <a:lnTo>
                  <a:pt x="171" y="20"/>
                </a:lnTo>
                <a:lnTo>
                  <a:pt x="175" y="28"/>
                </a:lnTo>
                <a:lnTo>
                  <a:pt x="177" y="29"/>
                </a:lnTo>
                <a:lnTo>
                  <a:pt x="175" y="37"/>
                </a:lnTo>
                <a:lnTo>
                  <a:pt x="175" y="40"/>
                </a:lnTo>
                <a:lnTo>
                  <a:pt x="174" y="44"/>
                </a:lnTo>
                <a:lnTo>
                  <a:pt x="170" y="46"/>
                </a:lnTo>
                <a:lnTo>
                  <a:pt x="168" y="46"/>
                </a:lnTo>
                <a:lnTo>
                  <a:pt x="160" y="47"/>
                </a:lnTo>
                <a:lnTo>
                  <a:pt x="155" y="49"/>
                </a:lnTo>
                <a:lnTo>
                  <a:pt x="153" y="49"/>
                </a:lnTo>
                <a:lnTo>
                  <a:pt x="152" y="51"/>
                </a:lnTo>
                <a:lnTo>
                  <a:pt x="144" y="51"/>
                </a:lnTo>
                <a:lnTo>
                  <a:pt x="135" y="55"/>
                </a:lnTo>
                <a:lnTo>
                  <a:pt x="130" y="56"/>
                </a:lnTo>
                <a:lnTo>
                  <a:pt x="127" y="60"/>
                </a:lnTo>
                <a:lnTo>
                  <a:pt x="119" y="64"/>
                </a:lnTo>
                <a:lnTo>
                  <a:pt x="107" y="64"/>
                </a:lnTo>
                <a:lnTo>
                  <a:pt x="99" y="64"/>
                </a:lnTo>
                <a:lnTo>
                  <a:pt x="92" y="64"/>
                </a:lnTo>
                <a:lnTo>
                  <a:pt x="48" y="60"/>
                </a:lnTo>
                <a:lnTo>
                  <a:pt x="32" y="56"/>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62" name="Freeform 186"/>
          <p:cNvSpPr>
            <a:spLocks/>
          </p:cNvSpPr>
          <p:nvPr/>
        </p:nvSpPr>
        <p:spPr bwMode="auto">
          <a:xfrm>
            <a:off x="4856163" y="4975225"/>
            <a:ext cx="12700" cy="7938"/>
          </a:xfrm>
          <a:custGeom>
            <a:avLst/>
            <a:gdLst/>
            <a:ahLst/>
            <a:cxnLst>
              <a:cxn ang="0">
                <a:pos x="7" y="3"/>
              </a:cxn>
              <a:cxn ang="0">
                <a:pos x="7" y="0"/>
              </a:cxn>
              <a:cxn ang="0">
                <a:pos x="5" y="0"/>
              </a:cxn>
              <a:cxn ang="0">
                <a:pos x="3" y="0"/>
              </a:cxn>
              <a:cxn ang="0">
                <a:pos x="1" y="0"/>
              </a:cxn>
              <a:cxn ang="0">
                <a:pos x="0" y="0"/>
              </a:cxn>
              <a:cxn ang="0">
                <a:pos x="0" y="3"/>
              </a:cxn>
              <a:cxn ang="0">
                <a:pos x="0" y="4"/>
              </a:cxn>
              <a:cxn ang="0">
                <a:pos x="1" y="4"/>
              </a:cxn>
              <a:cxn ang="0">
                <a:pos x="3" y="4"/>
              </a:cxn>
              <a:cxn ang="0">
                <a:pos x="5" y="4"/>
              </a:cxn>
              <a:cxn ang="0">
                <a:pos x="7" y="4"/>
              </a:cxn>
              <a:cxn ang="0">
                <a:pos x="7" y="3"/>
              </a:cxn>
              <a:cxn ang="0">
                <a:pos x="7" y="3"/>
              </a:cxn>
            </a:cxnLst>
            <a:rect l="0" t="0" r="r" b="b"/>
            <a:pathLst>
              <a:path w="8" h="5">
                <a:moveTo>
                  <a:pt x="7" y="3"/>
                </a:moveTo>
                <a:lnTo>
                  <a:pt x="7" y="0"/>
                </a:lnTo>
                <a:lnTo>
                  <a:pt x="5" y="0"/>
                </a:lnTo>
                <a:lnTo>
                  <a:pt x="3" y="0"/>
                </a:lnTo>
                <a:lnTo>
                  <a:pt x="1" y="0"/>
                </a:lnTo>
                <a:lnTo>
                  <a:pt x="0" y="0"/>
                </a:lnTo>
                <a:lnTo>
                  <a:pt x="0" y="3"/>
                </a:lnTo>
                <a:lnTo>
                  <a:pt x="0" y="4"/>
                </a:lnTo>
                <a:lnTo>
                  <a:pt x="1" y="4"/>
                </a:lnTo>
                <a:lnTo>
                  <a:pt x="3" y="4"/>
                </a:lnTo>
                <a:lnTo>
                  <a:pt x="5" y="4"/>
                </a:lnTo>
                <a:lnTo>
                  <a:pt x="7" y="4"/>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363" name="Freeform 187"/>
          <p:cNvSpPr>
            <a:spLocks/>
          </p:cNvSpPr>
          <p:nvPr/>
        </p:nvSpPr>
        <p:spPr bwMode="auto">
          <a:xfrm>
            <a:off x="4856163" y="4975225"/>
            <a:ext cx="12700" cy="7938"/>
          </a:xfrm>
          <a:custGeom>
            <a:avLst/>
            <a:gdLst/>
            <a:ahLst/>
            <a:cxnLst>
              <a:cxn ang="0">
                <a:pos x="7" y="3"/>
              </a:cxn>
              <a:cxn ang="0">
                <a:pos x="7" y="0"/>
              </a:cxn>
              <a:cxn ang="0">
                <a:pos x="5" y="0"/>
              </a:cxn>
              <a:cxn ang="0">
                <a:pos x="3" y="0"/>
              </a:cxn>
              <a:cxn ang="0">
                <a:pos x="1" y="0"/>
              </a:cxn>
              <a:cxn ang="0">
                <a:pos x="0" y="0"/>
              </a:cxn>
              <a:cxn ang="0">
                <a:pos x="0" y="3"/>
              </a:cxn>
              <a:cxn ang="0">
                <a:pos x="0" y="4"/>
              </a:cxn>
              <a:cxn ang="0">
                <a:pos x="1" y="4"/>
              </a:cxn>
              <a:cxn ang="0">
                <a:pos x="3" y="4"/>
              </a:cxn>
              <a:cxn ang="0">
                <a:pos x="5" y="4"/>
              </a:cxn>
              <a:cxn ang="0">
                <a:pos x="7" y="4"/>
              </a:cxn>
              <a:cxn ang="0">
                <a:pos x="7" y="3"/>
              </a:cxn>
            </a:cxnLst>
            <a:rect l="0" t="0" r="r" b="b"/>
            <a:pathLst>
              <a:path w="8" h="5">
                <a:moveTo>
                  <a:pt x="7" y="3"/>
                </a:moveTo>
                <a:lnTo>
                  <a:pt x="7" y="0"/>
                </a:lnTo>
                <a:lnTo>
                  <a:pt x="5" y="0"/>
                </a:lnTo>
                <a:lnTo>
                  <a:pt x="3" y="0"/>
                </a:lnTo>
                <a:lnTo>
                  <a:pt x="1" y="0"/>
                </a:lnTo>
                <a:lnTo>
                  <a:pt x="0" y="0"/>
                </a:lnTo>
                <a:lnTo>
                  <a:pt x="0" y="3"/>
                </a:lnTo>
                <a:lnTo>
                  <a:pt x="0" y="4"/>
                </a:lnTo>
                <a:lnTo>
                  <a:pt x="1" y="4"/>
                </a:lnTo>
                <a:lnTo>
                  <a:pt x="3" y="4"/>
                </a:lnTo>
                <a:lnTo>
                  <a:pt x="5" y="4"/>
                </a:lnTo>
                <a:lnTo>
                  <a:pt x="7" y="4"/>
                </a:lnTo>
                <a:lnTo>
                  <a:pt x="7" y="3"/>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64" name="Freeform 188"/>
          <p:cNvSpPr>
            <a:spLocks/>
          </p:cNvSpPr>
          <p:nvPr/>
        </p:nvSpPr>
        <p:spPr bwMode="auto">
          <a:xfrm>
            <a:off x="4943475" y="5086350"/>
            <a:ext cx="6350" cy="7938"/>
          </a:xfrm>
          <a:custGeom>
            <a:avLst/>
            <a:gdLst/>
            <a:ahLst/>
            <a:cxnLst>
              <a:cxn ang="0">
                <a:pos x="3" y="2"/>
              </a:cxn>
              <a:cxn ang="0">
                <a:pos x="3" y="0"/>
              </a:cxn>
              <a:cxn ang="0">
                <a:pos x="1" y="0"/>
              </a:cxn>
              <a:cxn ang="0">
                <a:pos x="0" y="0"/>
              </a:cxn>
              <a:cxn ang="0">
                <a:pos x="0" y="2"/>
              </a:cxn>
              <a:cxn ang="0">
                <a:pos x="0" y="4"/>
              </a:cxn>
              <a:cxn ang="0">
                <a:pos x="1" y="4"/>
              </a:cxn>
              <a:cxn ang="0">
                <a:pos x="3" y="4"/>
              </a:cxn>
              <a:cxn ang="0">
                <a:pos x="3" y="2"/>
              </a:cxn>
              <a:cxn ang="0">
                <a:pos x="3" y="2"/>
              </a:cxn>
            </a:cxnLst>
            <a:rect l="0" t="0" r="r" b="b"/>
            <a:pathLst>
              <a:path w="4" h="5">
                <a:moveTo>
                  <a:pt x="3" y="2"/>
                </a:moveTo>
                <a:lnTo>
                  <a:pt x="3" y="0"/>
                </a:lnTo>
                <a:lnTo>
                  <a:pt x="1" y="0"/>
                </a:lnTo>
                <a:lnTo>
                  <a:pt x="0" y="0"/>
                </a:lnTo>
                <a:lnTo>
                  <a:pt x="0" y="2"/>
                </a:lnTo>
                <a:lnTo>
                  <a:pt x="0" y="4"/>
                </a:lnTo>
                <a:lnTo>
                  <a:pt x="1" y="4"/>
                </a:lnTo>
                <a:lnTo>
                  <a:pt x="3" y="4"/>
                </a:lnTo>
                <a:lnTo>
                  <a:pt x="3" y="2"/>
                </a:lnTo>
                <a:lnTo>
                  <a:pt x="3" y="2"/>
                </a:lnTo>
              </a:path>
            </a:pathLst>
          </a:custGeom>
          <a:solidFill>
            <a:srgbClr val="000000"/>
          </a:solidFill>
          <a:ln w="9525">
            <a:noFill/>
            <a:round/>
            <a:headEnd type="none" w="med" len="med"/>
            <a:tailEnd type="none" w="med" len="med"/>
          </a:ln>
          <a:effectLst/>
        </p:spPr>
        <p:txBody>
          <a:bodyPr/>
          <a:lstStyle/>
          <a:p>
            <a:endParaRPr lang="en-IN"/>
          </a:p>
        </p:txBody>
      </p:sp>
      <p:sp>
        <p:nvSpPr>
          <p:cNvPr id="50365" name="Freeform 189"/>
          <p:cNvSpPr>
            <a:spLocks/>
          </p:cNvSpPr>
          <p:nvPr/>
        </p:nvSpPr>
        <p:spPr bwMode="auto">
          <a:xfrm>
            <a:off x="4943475" y="5086350"/>
            <a:ext cx="6350" cy="7938"/>
          </a:xfrm>
          <a:custGeom>
            <a:avLst/>
            <a:gdLst/>
            <a:ahLst/>
            <a:cxnLst>
              <a:cxn ang="0">
                <a:pos x="3" y="2"/>
              </a:cxn>
              <a:cxn ang="0">
                <a:pos x="3" y="0"/>
              </a:cxn>
              <a:cxn ang="0">
                <a:pos x="1" y="0"/>
              </a:cxn>
              <a:cxn ang="0">
                <a:pos x="0" y="0"/>
              </a:cxn>
              <a:cxn ang="0">
                <a:pos x="0" y="2"/>
              </a:cxn>
              <a:cxn ang="0">
                <a:pos x="0" y="4"/>
              </a:cxn>
              <a:cxn ang="0">
                <a:pos x="1" y="4"/>
              </a:cxn>
              <a:cxn ang="0">
                <a:pos x="3" y="4"/>
              </a:cxn>
              <a:cxn ang="0">
                <a:pos x="3" y="2"/>
              </a:cxn>
            </a:cxnLst>
            <a:rect l="0" t="0" r="r" b="b"/>
            <a:pathLst>
              <a:path w="4" h="5">
                <a:moveTo>
                  <a:pt x="3" y="2"/>
                </a:moveTo>
                <a:lnTo>
                  <a:pt x="3" y="0"/>
                </a:lnTo>
                <a:lnTo>
                  <a:pt x="1" y="0"/>
                </a:lnTo>
                <a:lnTo>
                  <a:pt x="0" y="0"/>
                </a:lnTo>
                <a:lnTo>
                  <a:pt x="0" y="2"/>
                </a:lnTo>
                <a:lnTo>
                  <a:pt x="0" y="4"/>
                </a:lnTo>
                <a:lnTo>
                  <a:pt x="1" y="4"/>
                </a:lnTo>
                <a:lnTo>
                  <a:pt x="3" y="4"/>
                </a:lnTo>
                <a:lnTo>
                  <a:pt x="3" y="2"/>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66" name="Freeform 190"/>
          <p:cNvSpPr>
            <a:spLocks/>
          </p:cNvSpPr>
          <p:nvPr/>
        </p:nvSpPr>
        <p:spPr bwMode="auto">
          <a:xfrm>
            <a:off x="4953000" y="5043488"/>
            <a:ext cx="6350" cy="14287"/>
          </a:xfrm>
          <a:custGeom>
            <a:avLst/>
            <a:gdLst/>
            <a:ahLst/>
            <a:cxnLst>
              <a:cxn ang="0">
                <a:pos x="4" y="3"/>
              </a:cxn>
              <a:cxn ang="0">
                <a:pos x="4" y="1"/>
              </a:cxn>
              <a:cxn ang="0">
                <a:pos x="4" y="0"/>
              </a:cxn>
              <a:cxn ang="0">
                <a:pos x="2" y="0"/>
              </a:cxn>
              <a:cxn ang="0">
                <a:pos x="0" y="0"/>
              </a:cxn>
              <a:cxn ang="0">
                <a:pos x="0" y="1"/>
              </a:cxn>
              <a:cxn ang="0">
                <a:pos x="0" y="3"/>
              </a:cxn>
              <a:cxn ang="0">
                <a:pos x="0" y="5"/>
              </a:cxn>
              <a:cxn ang="0">
                <a:pos x="0" y="7"/>
              </a:cxn>
              <a:cxn ang="0">
                <a:pos x="2" y="7"/>
              </a:cxn>
              <a:cxn ang="0">
                <a:pos x="4" y="7"/>
              </a:cxn>
              <a:cxn ang="0">
                <a:pos x="4" y="5"/>
              </a:cxn>
              <a:cxn ang="0">
                <a:pos x="4" y="3"/>
              </a:cxn>
              <a:cxn ang="0">
                <a:pos x="4" y="3"/>
              </a:cxn>
            </a:cxnLst>
            <a:rect l="0" t="0" r="r" b="b"/>
            <a:pathLst>
              <a:path w="5" h="8">
                <a:moveTo>
                  <a:pt x="4" y="3"/>
                </a:moveTo>
                <a:lnTo>
                  <a:pt x="4" y="1"/>
                </a:lnTo>
                <a:lnTo>
                  <a:pt x="4" y="0"/>
                </a:lnTo>
                <a:lnTo>
                  <a:pt x="2" y="0"/>
                </a:lnTo>
                <a:lnTo>
                  <a:pt x="0" y="0"/>
                </a:lnTo>
                <a:lnTo>
                  <a:pt x="0" y="1"/>
                </a:lnTo>
                <a:lnTo>
                  <a:pt x="0" y="3"/>
                </a:lnTo>
                <a:lnTo>
                  <a:pt x="0" y="5"/>
                </a:lnTo>
                <a:lnTo>
                  <a:pt x="0" y="7"/>
                </a:lnTo>
                <a:lnTo>
                  <a:pt x="2" y="7"/>
                </a:lnTo>
                <a:lnTo>
                  <a:pt x="4" y="7"/>
                </a:lnTo>
                <a:lnTo>
                  <a:pt x="4" y="5"/>
                </a:lnTo>
                <a:lnTo>
                  <a:pt x="4" y="3"/>
                </a:lnTo>
                <a:lnTo>
                  <a:pt x="4" y="3"/>
                </a:lnTo>
              </a:path>
            </a:pathLst>
          </a:custGeom>
          <a:solidFill>
            <a:srgbClr val="FFFFFF"/>
          </a:solidFill>
          <a:ln w="9525">
            <a:noFill/>
            <a:round/>
            <a:headEnd type="none" w="med" len="med"/>
            <a:tailEnd type="none" w="med" len="med"/>
          </a:ln>
          <a:effectLst/>
        </p:spPr>
        <p:txBody>
          <a:bodyPr/>
          <a:lstStyle/>
          <a:p>
            <a:endParaRPr lang="en-IN"/>
          </a:p>
        </p:txBody>
      </p:sp>
      <p:sp>
        <p:nvSpPr>
          <p:cNvPr id="50367" name="Freeform 191"/>
          <p:cNvSpPr>
            <a:spLocks/>
          </p:cNvSpPr>
          <p:nvPr/>
        </p:nvSpPr>
        <p:spPr bwMode="auto">
          <a:xfrm>
            <a:off x="4953000" y="5043488"/>
            <a:ext cx="6350" cy="14287"/>
          </a:xfrm>
          <a:custGeom>
            <a:avLst/>
            <a:gdLst/>
            <a:ahLst/>
            <a:cxnLst>
              <a:cxn ang="0">
                <a:pos x="4" y="3"/>
              </a:cxn>
              <a:cxn ang="0">
                <a:pos x="4" y="1"/>
              </a:cxn>
              <a:cxn ang="0">
                <a:pos x="4" y="0"/>
              </a:cxn>
              <a:cxn ang="0">
                <a:pos x="2" y="0"/>
              </a:cxn>
              <a:cxn ang="0">
                <a:pos x="0" y="0"/>
              </a:cxn>
              <a:cxn ang="0">
                <a:pos x="0" y="1"/>
              </a:cxn>
              <a:cxn ang="0">
                <a:pos x="0" y="3"/>
              </a:cxn>
              <a:cxn ang="0">
                <a:pos x="0" y="5"/>
              </a:cxn>
              <a:cxn ang="0">
                <a:pos x="0" y="7"/>
              </a:cxn>
              <a:cxn ang="0">
                <a:pos x="2" y="7"/>
              </a:cxn>
              <a:cxn ang="0">
                <a:pos x="4" y="7"/>
              </a:cxn>
              <a:cxn ang="0">
                <a:pos x="4" y="5"/>
              </a:cxn>
              <a:cxn ang="0">
                <a:pos x="4" y="3"/>
              </a:cxn>
            </a:cxnLst>
            <a:rect l="0" t="0" r="r" b="b"/>
            <a:pathLst>
              <a:path w="5" h="8">
                <a:moveTo>
                  <a:pt x="4" y="3"/>
                </a:moveTo>
                <a:lnTo>
                  <a:pt x="4" y="1"/>
                </a:lnTo>
                <a:lnTo>
                  <a:pt x="4" y="0"/>
                </a:lnTo>
                <a:lnTo>
                  <a:pt x="2" y="0"/>
                </a:lnTo>
                <a:lnTo>
                  <a:pt x="0" y="0"/>
                </a:lnTo>
                <a:lnTo>
                  <a:pt x="0" y="1"/>
                </a:lnTo>
                <a:lnTo>
                  <a:pt x="0" y="3"/>
                </a:lnTo>
                <a:lnTo>
                  <a:pt x="0" y="5"/>
                </a:lnTo>
                <a:lnTo>
                  <a:pt x="0" y="7"/>
                </a:lnTo>
                <a:lnTo>
                  <a:pt x="2" y="7"/>
                </a:lnTo>
                <a:lnTo>
                  <a:pt x="4" y="7"/>
                </a:lnTo>
                <a:lnTo>
                  <a:pt x="4" y="5"/>
                </a:lnTo>
                <a:lnTo>
                  <a:pt x="4" y="3"/>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368" name="Line 192"/>
          <p:cNvSpPr>
            <a:spLocks noChangeShapeType="1"/>
          </p:cNvSpPr>
          <p:nvPr/>
        </p:nvSpPr>
        <p:spPr bwMode="auto">
          <a:xfrm>
            <a:off x="4924425" y="5133975"/>
            <a:ext cx="3175" cy="30163"/>
          </a:xfrm>
          <a:prstGeom prst="line">
            <a:avLst/>
          </a:prstGeom>
          <a:noFill/>
          <a:ln w="9525">
            <a:solidFill>
              <a:srgbClr val="FFFFFF"/>
            </a:solidFill>
            <a:round/>
            <a:headEnd/>
            <a:tailEnd/>
          </a:ln>
          <a:effectLst/>
        </p:spPr>
        <p:txBody>
          <a:bodyPr wrap="none" anchor="ctr"/>
          <a:lstStyle/>
          <a:p>
            <a:endParaRPr lang="en-IN"/>
          </a:p>
        </p:txBody>
      </p:sp>
      <p:sp>
        <p:nvSpPr>
          <p:cNvPr id="50369" name="Freeform 193"/>
          <p:cNvSpPr>
            <a:spLocks/>
          </p:cNvSpPr>
          <p:nvPr/>
        </p:nvSpPr>
        <p:spPr bwMode="auto">
          <a:xfrm>
            <a:off x="5730875" y="3257550"/>
            <a:ext cx="17463" cy="20638"/>
          </a:xfrm>
          <a:custGeom>
            <a:avLst/>
            <a:gdLst/>
            <a:ahLst/>
            <a:cxnLst>
              <a:cxn ang="0">
                <a:pos x="11" y="6"/>
              </a:cxn>
              <a:cxn ang="0">
                <a:pos x="10" y="3"/>
              </a:cxn>
              <a:cxn ang="0">
                <a:pos x="10" y="1"/>
              </a:cxn>
              <a:cxn ang="0">
                <a:pos x="7" y="0"/>
              </a:cxn>
              <a:cxn ang="0">
                <a:pos x="5" y="0"/>
              </a:cxn>
              <a:cxn ang="0">
                <a:pos x="3" y="0"/>
              </a:cxn>
              <a:cxn ang="0">
                <a:pos x="1" y="1"/>
              </a:cxn>
              <a:cxn ang="0">
                <a:pos x="1" y="3"/>
              </a:cxn>
              <a:cxn ang="0">
                <a:pos x="0" y="6"/>
              </a:cxn>
              <a:cxn ang="0">
                <a:pos x="1" y="8"/>
              </a:cxn>
              <a:cxn ang="0">
                <a:pos x="1" y="10"/>
              </a:cxn>
              <a:cxn ang="0">
                <a:pos x="3" y="10"/>
              </a:cxn>
              <a:cxn ang="0">
                <a:pos x="5" y="11"/>
              </a:cxn>
              <a:cxn ang="0">
                <a:pos x="7" y="10"/>
              </a:cxn>
              <a:cxn ang="0">
                <a:pos x="10" y="10"/>
              </a:cxn>
              <a:cxn ang="0">
                <a:pos x="10" y="8"/>
              </a:cxn>
              <a:cxn ang="0">
                <a:pos x="11" y="6"/>
              </a:cxn>
              <a:cxn ang="0">
                <a:pos x="11" y="6"/>
              </a:cxn>
            </a:cxnLst>
            <a:rect l="0" t="0" r="r" b="b"/>
            <a:pathLst>
              <a:path w="12" h="12">
                <a:moveTo>
                  <a:pt x="11" y="6"/>
                </a:moveTo>
                <a:lnTo>
                  <a:pt x="10" y="3"/>
                </a:lnTo>
                <a:lnTo>
                  <a:pt x="10" y="1"/>
                </a:lnTo>
                <a:lnTo>
                  <a:pt x="7" y="0"/>
                </a:lnTo>
                <a:lnTo>
                  <a:pt x="5" y="0"/>
                </a:lnTo>
                <a:lnTo>
                  <a:pt x="3" y="0"/>
                </a:lnTo>
                <a:lnTo>
                  <a:pt x="1" y="1"/>
                </a:lnTo>
                <a:lnTo>
                  <a:pt x="1" y="3"/>
                </a:lnTo>
                <a:lnTo>
                  <a:pt x="0" y="6"/>
                </a:lnTo>
                <a:lnTo>
                  <a:pt x="1" y="8"/>
                </a:lnTo>
                <a:lnTo>
                  <a:pt x="1" y="10"/>
                </a:lnTo>
                <a:lnTo>
                  <a:pt x="3" y="10"/>
                </a:lnTo>
                <a:lnTo>
                  <a:pt x="5" y="11"/>
                </a:lnTo>
                <a:lnTo>
                  <a:pt x="7" y="10"/>
                </a:lnTo>
                <a:lnTo>
                  <a:pt x="10" y="10"/>
                </a:lnTo>
                <a:lnTo>
                  <a:pt x="10" y="8"/>
                </a:lnTo>
                <a:lnTo>
                  <a:pt x="11" y="6"/>
                </a:lnTo>
                <a:lnTo>
                  <a:pt x="11" y="6"/>
                </a:lnTo>
              </a:path>
            </a:pathLst>
          </a:custGeom>
          <a:solidFill>
            <a:srgbClr val="2F2F2F"/>
          </a:solidFill>
          <a:ln w="9525">
            <a:noFill/>
            <a:round/>
            <a:headEnd type="none" w="med" len="med"/>
            <a:tailEnd type="none" w="med" len="med"/>
          </a:ln>
          <a:effectLst/>
        </p:spPr>
        <p:txBody>
          <a:bodyPr/>
          <a:lstStyle/>
          <a:p>
            <a:endParaRPr lang="en-IN"/>
          </a:p>
        </p:txBody>
      </p:sp>
      <p:sp>
        <p:nvSpPr>
          <p:cNvPr id="50370" name="Freeform 194"/>
          <p:cNvSpPr>
            <a:spLocks/>
          </p:cNvSpPr>
          <p:nvPr/>
        </p:nvSpPr>
        <p:spPr bwMode="auto">
          <a:xfrm>
            <a:off x="5737225" y="3201988"/>
            <a:ext cx="20638" cy="19050"/>
          </a:xfrm>
          <a:custGeom>
            <a:avLst/>
            <a:gdLst/>
            <a:ahLst/>
            <a:cxnLst>
              <a:cxn ang="0">
                <a:pos x="12" y="7"/>
              </a:cxn>
              <a:cxn ang="0">
                <a:pos x="11" y="4"/>
              </a:cxn>
              <a:cxn ang="0">
                <a:pos x="10" y="2"/>
              </a:cxn>
              <a:cxn ang="0">
                <a:pos x="8" y="1"/>
              </a:cxn>
              <a:cxn ang="0">
                <a:pos x="5" y="0"/>
              </a:cxn>
              <a:cxn ang="0">
                <a:pos x="4" y="1"/>
              </a:cxn>
              <a:cxn ang="0">
                <a:pos x="2" y="2"/>
              </a:cxn>
              <a:cxn ang="0">
                <a:pos x="1" y="4"/>
              </a:cxn>
              <a:cxn ang="0">
                <a:pos x="0" y="7"/>
              </a:cxn>
              <a:cxn ang="0">
                <a:pos x="1" y="8"/>
              </a:cxn>
              <a:cxn ang="0">
                <a:pos x="2" y="10"/>
              </a:cxn>
              <a:cxn ang="0">
                <a:pos x="4" y="10"/>
              </a:cxn>
              <a:cxn ang="0">
                <a:pos x="5" y="11"/>
              </a:cxn>
              <a:cxn ang="0">
                <a:pos x="8" y="10"/>
              </a:cxn>
              <a:cxn ang="0">
                <a:pos x="10" y="10"/>
              </a:cxn>
              <a:cxn ang="0">
                <a:pos x="11" y="8"/>
              </a:cxn>
              <a:cxn ang="0">
                <a:pos x="12" y="7"/>
              </a:cxn>
              <a:cxn ang="0">
                <a:pos x="12" y="7"/>
              </a:cxn>
            </a:cxnLst>
            <a:rect l="0" t="0" r="r" b="b"/>
            <a:pathLst>
              <a:path w="13" h="12">
                <a:moveTo>
                  <a:pt x="12" y="7"/>
                </a:moveTo>
                <a:lnTo>
                  <a:pt x="11" y="4"/>
                </a:lnTo>
                <a:lnTo>
                  <a:pt x="10" y="2"/>
                </a:lnTo>
                <a:lnTo>
                  <a:pt x="8" y="1"/>
                </a:lnTo>
                <a:lnTo>
                  <a:pt x="5" y="0"/>
                </a:lnTo>
                <a:lnTo>
                  <a:pt x="4" y="1"/>
                </a:lnTo>
                <a:lnTo>
                  <a:pt x="2" y="2"/>
                </a:lnTo>
                <a:lnTo>
                  <a:pt x="1" y="4"/>
                </a:lnTo>
                <a:lnTo>
                  <a:pt x="0" y="7"/>
                </a:lnTo>
                <a:lnTo>
                  <a:pt x="1" y="8"/>
                </a:lnTo>
                <a:lnTo>
                  <a:pt x="2" y="10"/>
                </a:lnTo>
                <a:lnTo>
                  <a:pt x="4" y="10"/>
                </a:lnTo>
                <a:lnTo>
                  <a:pt x="5" y="11"/>
                </a:lnTo>
                <a:lnTo>
                  <a:pt x="8" y="10"/>
                </a:lnTo>
                <a:lnTo>
                  <a:pt x="10" y="10"/>
                </a:lnTo>
                <a:lnTo>
                  <a:pt x="11" y="8"/>
                </a:lnTo>
                <a:lnTo>
                  <a:pt x="12" y="7"/>
                </a:lnTo>
                <a:lnTo>
                  <a:pt x="12" y="7"/>
                </a:lnTo>
              </a:path>
            </a:pathLst>
          </a:custGeom>
          <a:solidFill>
            <a:srgbClr val="2F2F2F"/>
          </a:solidFill>
          <a:ln w="9525">
            <a:noFill/>
            <a:round/>
            <a:headEnd type="none" w="med" len="med"/>
            <a:tailEnd type="none" w="med" len="med"/>
          </a:ln>
          <a:effectLst/>
        </p:spPr>
        <p:txBody>
          <a:bodyPr/>
          <a:lstStyle/>
          <a:p>
            <a:endParaRPr lang="en-IN"/>
          </a:p>
        </p:txBody>
      </p:sp>
      <p:sp>
        <p:nvSpPr>
          <p:cNvPr id="50371" name="Freeform 195"/>
          <p:cNvSpPr>
            <a:spLocks/>
          </p:cNvSpPr>
          <p:nvPr/>
        </p:nvSpPr>
        <p:spPr bwMode="auto">
          <a:xfrm>
            <a:off x="5768975" y="3306763"/>
            <a:ext cx="19050" cy="20637"/>
          </a:xfrm>
          <a:custGeom>
            <a:avLst/>
            <a:gdLst/>
            <a:ahLst/>
            <a:cxnLst>
              <a:cxn ang="0">
                <a:pos x="11" y="6"/>
              </a:cxn>
              <a:cxn ang="0">
                <a:pos x="11" y="4"/>
              </a:cxn>
              <a:cxn ang="0">
                <a:pos x="10" y="1"/>
              </a:cxn>
              <a:cxn ang="0">
                <a:pos x="8" y="1"/>
              </a:cxn>
              <a:cxn ang="0">
                <a:pos x="6" y="0"/>
              </a:cxn>
              <a:cxn ang="0">
                <a:pos x="4" y="1"/>
              </a:cxn>
              <a:cxn ang="0">
                <a:pos x="2" y="1"/>
              </a:cxn>
              <a:cxn ang="0">
                <a:pos x="0" y="4"/>
              </a:cxn>
              <a:cxn ang="0">
                <a:pos x="0" y="6"/>
              </a:cxn>
              <a:cxn ang="0">
                <a:pos x="0" y="8"/>
              </a:cxn>
              <a:cxn ang="0">
                <a:pos x="2" y="9"/>
              </a:cxn>
              <a:cxn ang="0">
                <a:pos x="4" y="11"/>
              </a:cxn>
              <a:cxn ang="0">
                <a:pos x="6" y="11"/>
              </a:cxn>
              <a:cxn ang="0">
                <a:pos x="8" y="11"/>
              </a:cxn>
              <a:cxn ang="0">
                <a:pos x="10" y="9"/>
              </a:cxn>
              <a:cxn ang="0">
                <a:pos x="11" y="8"/>
              </a:cxn>
              <a:cxn ang="0">
                <a:pos x="11" y="6"/>
              </a:cxn>
              <a:cxn ang="0">
                <a:pos x="11" y="6"/>
              </a:cxn>
            </a:cxnLst>
            <a:rect l="0" t="0" r="r" b="b"/>
            <a:pathLst>
              <a:path w="12" h="12">
                <a:moveTo>
                  <a:pt x="11" y="6"/>
                </a:moveTo>
                <a:lnTo>
                  <a:pt x="11" y="4"/>
                </a:lnTo>
                <a:lnTo>
                  <a:pt x="10" y="1"/>
                </a:lnTo>
                <a:lnTo>
                  <a:pt x="8" y="1"/>
                </a:lnTo>
                <a:lnTo>
                  <a:pt x="6" y="0"/>
                </a:lnTo>
                <a:lnTo>
                  <a:pt x="4" y="1"/>
                </a:lnTo>
                <a:lnTo>
                  <a:pt x="2" y="1"/>
                </a:lnTo>
                <a:lnTo>
                  <a:pt x="0" y="4"/>
                </a:lnTo>
                <a:lnTo>
                  <a:pt x="0" y="6"/>
                </a:lnTo>
                <a:lnTo>
                  <a:pt x="0" y="8"/>
                </a:lnTo>
                <a:lnTo>
                  <a:pt x="2" y="9"/>
                </a:lnTo>
                <a:lnTo>
                  <a:pt x="4" y="11"/>
                </a:lnTo>
                <a:lnTo>
                  <a:pt x="6" y="11"/>
                </a:lnTo>
                <a:lnTo>
                  <a:pt x="8" y="11"/>
                </a:lnTo>
                <a:lnTo>
                  <a:pt x="10" y="9"/>
                </a:lnTo>
                <a:lnTo>
                  <a:pt x="11" y="8"/>
                </a:lnTo>
                <a:lnTo>
                  <a:pt x="11" y="6"/>
                </a:lnTo>
                <a:lnTo>
                  <a:pt x="11" y="6"/>
                </a:lnTo>
              </a:path>
            </a:pathLst>
          </a:custGeom>
          <a:solidFill>
            <a:srgbClr val="2F2F2F"/>
          </a:solidFill>
          <a:ln w="9525">
            <a:noFill/>
            <a:round/>
            <a:headEnd type="none" w="med" len="med"/>
            <a:tailEnd type="none" w="med" len="med"/>
          </a:ln>
          <a:effectLst/>
        </p:spPr>
        <p:txBody>
          <a:bodyPr/>
          <a:lstStyle/>
          <a:p>
            <a:endParaRPr lang="en-IN"/>
          </a:p>
        </p:txBody>
      </p:sp>
      <p:sp>
        <p:nvSpPr>
          <p:cNvPr id="50372" name="Freeform 196"/>
          <p:cNvSpPr>
            <a:spLocks/>
          </p:cNvSpPr>
          <p:nvPr/>
        </p:nvSpPr>
        <p:spPr bwMode="auto">
          <a:xfrm>
            <a:off x="5799138" y="3359150"/>
            <a:ext cx="17462" cy="20638"/>
          </a:xfrm>
          <a:custGeom>
            <a:avLst/>
            <a:gdLst/>
            <a:ahLst/>
            <a:cxnLst>
              <a:cxn ang="0">
                <a:pos x="10" y="6"/>
              </a:cxn>
              <a:cxn ang="0">
                <a:pos x="10" y="4"/>
              </a:cxn>
              <a:cxn ang="0">
                <a:pos x="9" y="1"/>
              </a:cxn>
              <a:cxn ang="0">
                <a:pos x="7" y="0"/>
              </a:cxn>
              <a:cxn ang="0">
                <a:pos x="5" y="0"/>
              </a:cxn>
              <a:cxn ang="0">
                <a:pos x="3" y="0"/>
              </a:cxn>
              <a:cxn ang="0">
                <a:pos x="2" y="1"/>
              </a:cxn>
              <a:cxn ang="0">
                <a:pos x="1" y="4"/>
              </a:cxn>
              <a:cxn ang="0">
                <a:pos x="0" y="6"/>
              </a:cxn>
              <a:cxn ang="0">
                <a:pos x="1" y="8"/>
              </a:cxn>
              <a:cxn ang="0">
                <a:pos x="2" y="10"/>
              </a:cxn>
              <a:cxn ang="0">
                <a:pos x="3" y="10"/>
              </a:cxn>
              <a:cxn ang="0">
                <a:pos x="5" y="11"/>
              </a:cxn>
              <a:cxn ang="0">
                <a:pos x="7" y="10"/>
              </a:cxn>
              <a:cxn ang="0">
                <a:pos x="9" y="10"/>
              </a:cxn>
              <a:cxn ang="0">
                <a:pos x="10" y="8"/>
              </a:cxn>
              <a:cxn ang="0">
                <a:pos x="10" y="6"/>
              </a:cxn>
              <a:cxn ang="0">
                <a:pos x="10" y="6"/>
              </a:cxn>
            </a:cxnLst>
            <a:rect l="0" t="0" r="r" b="b"/>
            <a:pathLst>
              <a:path w="11" h="12">
                <a:moveTo>
                  <a:pt x="10" y="6"/>
                </a:moveTo>
                <a:lnTo>
                  <a:pt x="10" y="4"/>
                </a:lnTo>
                <a:lnTo>
                  <a:pt x="9" y="1"/>
                </a:lnTo>
                <a:lnTo>
                  <a:pt x="7" y="0"/>
                </a:lnTo>
                <a:lnTo>
                  <a:pt x="5" y="0"/>
                </a:lnTo>
                <a:lnTo>
                  <a:pt x="3" y="0"/>
                </a:lnTo>
                <a:lnTo>
                  <a:pt x="2" y="1"/>
                </a:lnTo>
                <a:lnTo>
                  <a:pt x="1" y="4"/>
                </a:lnTo>
                <a:lnTo>
                  <a:pt x="0" y="6"/>
                </a:lnTo>
                <a:lnTo>
                  <a:pt x="1" y="8"/>
                </a:lnTo>
                <a:lnTo>
                  <a:pt x="2" y="10"/>
                </a:lnTo>
                <a:lnTo>
                  <a:pt x="3" y="10"/>
                </a:lnTo>
                <a:lnTo>
                  <a:pt x="5" y="11"/>
                </a:lnTo>
                <a:lnTo>
                  <a:pt x="7" y="10"/>
                </a:lnTo>
                <a:lnTo>
                  <a:pt x="9" y="10"/>
                </a:lnTo>
                <a:lnTo>
                  <a:pt x="10" y="8"/>
                </a:lnTo>
                <a:lnTo>
                  <a:pt x="10" y="6"/>
                </a:lnTo>
                <a:lnTo>
                  <a:pt x="10" y="6"/>
                </a:lnTo>
              </a:path>
            </a:pathLst>
          </a:custGeom>
          <a:solidFill>
            <a:srgbClr val="2F2F2F"/>
          </a:solidFill>
          <a:ln w="9525">
            <a:noFill/>
            <a:round/>
            <a:headEnd type="none" w="med" len="med"/>
            <a:tailEnd type="none" w="med" len="med"/>
          </a:ln>
          <a:effectLst/>
        </p:spPr>
        <p:txBody>
          <a:bodyPr/>
          <a:lstStyle/>
          <a:p>
            <a:endParaRPr lang="en-IN"/>
          </a:p>
        </p:txBody>
      </p:sp>
      <p:sp>
        <p:nvSpPr>
          <p:cNvPr id="50373" name="Freeform 197"/>
          <p:cNvSpPr>
            <a:spLocks/>
          </p:cNvSpPr>
          <p:nvPr/>
        </p:nvSpPr>
        <p:spPr bwMode="auto">
          <a:xfrm>
            <a:off x="5678488" y="3268663"/>
            <a:ext cx="17462" cy="20637"/>
          </a:xfrm>
          <a:custGeom>
            <a:avLst/>
            <a:gdLst/>
            <a:ahLst/>
            <a:cxnLst>
              <a:cxn ang="0">
                <a:pos x="11" y="7"/>
              </a:cxn>
              <a:cxn ang="0">
                <a:pos x="11" y="4"/>
              </a:cxn>
              <a:cxn ang="0">
                <a:pos x="10" y="1"/>
              </a:cxn>
              <a:cxn ang="0">
                <a:pos x="7" y="1"/>
              </a:cxn>
              <a:cxn ang="0">
                <a:pos x="6" y="0"/>
              </a:cxn>
              <a:cxn ang="0">
                <a:pos x="3" y="1"/>
              </a:cxn>
              <a:cxn ang="0">
                <a:pos x="2" y="1"/>
              </a:cxn>
              <a:cxn ang="0">
                <a:pos x="1" y="4"/>
              </a:cxn>
              <a:cxn ang="0">
                <a:pos x="0" y="7"/>
              </a:cxn>
              <a:cxn ang="0">
                <a:pos x="1" y="8"/>
              </a:cxn>
              <a:cxn ang="0">
                <a:pos x="2" y="10"/>
              </a:cxn>
              <a:cxn ang="0">
                <a:pos x="3" y="11"/>
              </a:cxn>
              <a:cxn ang="0">
                <a:pos x="6" y="11"/>
              </a:cxn>
              <a:cxn ang="0">
                <a:pos x="7" y="11"/>
              </a:cxn>
              <a:cxn ang="0">
                <a:pos x="10" y="10"/>
              </a:cxn>
              <a:cxn ang="0">
                <a:pos x="11" y="8"/>
              </a:cxn>
              <a:cxn ang="0">
                <a:pos x="11" y="7"/>
              </a:cxn>
              <a:cxn ang="0">
                <a:pos x="11" y="7"/>
              </a:cxn>
            </a:cxnLst>
            <a:rect l="0" t="0" r="r" b="b"/>
            <a:pathLst>
              <a:path w="12" h="12">
                <a:moveTo>
                  <a:pt x="11" y="7"/>
                </a:moveTo>
                <a:lnTo>
                  <a:pt x="11" y="4"/>
                </a:lnTo>
                <a:lnTo>
                  <a:pt x="10" y="1"/>
                </a:lnTo>
                <a:lnTo>
                  <a:pt x="7" y="1"/>
                </a:lnTo>
                <a:lnTo>
                  <a:pt x="6" y="0"/>
                </a:lnTo>
                <a:lnTo>
                  <a:pt x="3" y="1"/>
                </a:lnTo>
                <a:lnTo>
                  <a:pt x="2" y="1"/>
                </a:lnTo>
                <a:lnTo>
                  <a:pt x="1" y="4"/>
                </a:lnTo>
                <a:lnTo>
                  <a:pt x="0" y="7"/>
                </a:lnTo>
                <a:lnTo>
                  <a:pt x="1" y="8"/>
                </a:lnTo>
                <a:lnTo>
                  <a:pt x="2" y="10"/>
                </a:lnTo>
                <a:lnTo>
                  <a:pt x="3" y="11"/>
                </a:lnTo>
                <a:lnTo>
                  <a:pt x="6" y="11"/>
                </a:lnTo>
                <a:lnTo>
                  <a:pt x="7" y="11"/>
                </a:lnTo>
                <a:lnTo>
                  <a:pt x="10" y="10"/>
                </a:lnTo>
                <a:lnTo>
                  <a:pt x="11" y="8"/>
                </a:lnTo>
                <a:lnTo>
                  <a:pt x="11" y="7"/>
                </a:lnTo>
                <a:lnTo>
                  <a:pt x="11" y="7"/>
                </a:lnTo>
              </a:path>
            </a:pathLst>
          </a:custGeom>
          <a:solidFill>
            <a:srgbClr val="2F2F2F"/>
          </a:solidFill>
          <a:ln w="9525">
            <a:noFill/>
            <a:round/>
            <a:headEnd type="none" w="med" len="med"/>
            <a:tailEnd type="none" w="med" len="med"/>
          </a:ln>
          <a:effectLst/>
        </p:spPr>
        <p:txBody>
          <a:bodyPr/>
          <a:lstStyle/>
          <a:p>
            <a:endParaRPr lang="en-IN"/>
          </a:p>
        </p:txBody>
      </p:sp>
      <p:sp>
        <p:nvSpPr>
          <p:cNvPr id="50374" name="Freeform 198"/>
          <p:cNvSpPr>
            <a:spLocks/>
          </p:cNvSpPr>
          <p:nvPr/>
        </p:nvSpPr>
        <p:spPr bwMode="auto">
          <a:xfrm>
            <a:off x="5716588" y="3336925"/>
            <a:ext cx="17462" cy="20638"/>
          </a:xfrm>
          <a:custGeom>
            <a:avLst/>
            <a:gdLst/>
            <a:ahLst/>
            <a:cxnLst>
              <a:cxn ang="0">
                <a:pos x="10" y="6"/>
              </a:cxn>
              <a:cxn ang="0">
                <a:pos x="10" y="4"/>
              </a:cxn>
              <a:cxn ang="0">
                <a:pos x="9" y="1"/>
              </a:cxn>
              <a:cxn ang="0">
                <a:pos x="8" y="1"/>
              </a:cxn>
              <a:cxn ang="0">
                <a:pos x="5" y="0"/>
              </a:cxn>
              <a:cxn ang="0">
                <a:pos x="3" y="1"/>
              </a:cxn>
              <a:cxn ang="0">
                <a:pos x="1" y="1"/>
              </a:cxn>
              <a:cxn ang="0">
                <a:pos x="0" y="4"/>
              </a:cxn>
              <a:cxn ang="0">
                <a:pos x="0" y="6"/>
              </a:cxn>
              <a:cxn ang="0">
                <a:pos x="0" y="8"/>
              </a:cxn>
              <a:cxn ang="0">
                <a:pos x="1" y="9"/>
              </a:cxn>
              <a:cxn ang="0">
                <a:pos x="3" y="11"/>
              </a:cxn>
              <a:cxn ang="0">
                <a:pos x="5" y="11"/>
              </a:cxn>
              <a:cxn ang="0">
                <a:pos x="8" y="11"/>
              </a:cxn>
              <a:cxn ang="0">
                <a:pos x="9" y="9"/>
              </a:cxn>
              <a:cxn ang="0">
                <a:pos x="10" y="8"/>
              </a:cxn>
              <a:cxn ang="0">
                <a:pos x="10" y="6"/>
              </a:cxn>
              <a:cxn ang="0">
                <a:pos x="10" y="6"/>
              </a:cxn>
            </a:cxnLst>
            <a:rect l="0" t="0" r="r" b="b"/>
            <a:pathLst>
              <a:path w="11" h="12">
                <a:moveTo>
                  <a:pt x="10" y="6"/>
                </a:moveTo>
                <a:lnTo>
                  <a:pt x="10" y="4"/>
                </a:lnTo>
                <a:lnTo>
                  <a:pt x="9" y="1"/>
                </a:lnTo>
                <a:lnTo>
                  <a:pt x="8" y="1"/>
                </a:lnTo>
                <a:lnTo>
                  <a:pt x="5" y="0"/>
                </a:lnTo>
                <a:lnTo>
                  <a:pt x="3" y="1"/>
                </a:lnTo>
                <a:lnTo>
                  <a:pt x="1" y="1"/>
                </a:lnTo>
                <a:lnTo>
                  <a:pt x="0" y="4"/>
                </a:lnTo>
                <a:lnTo>
                  <a:pt x="0" y="6"/>
                </a:lnTo>
                <a:lnTo>
                  <a:pt x="0" y="8"/>
                </a:lnTo>
                <a:lnTo>
                  <a:pt x="1" y="9"/>
                </a:lnTo>
                <a:lnTo>
                  <a:pt x="3" y="11"/>
                </a:lnTo>
                <a:lnTo>
                  <a:pt x="5" y="11"/>
                </a:lnTo>
                <a:lnTo>
                  <a:pt x="8" y="11"/>
                </a:lnTo>
                <a:lnTo>
                  <a:pt x="9" y="9"/>
                </a:lnTo>
                <a:lnTo>
                  <a:pt x="10" y="8"/>
                </a:lnTo>
                <a:lnTo>
                  <a:pt x="10" y="6"/>
                </a:lnTo>
                <a:lnTo>
                  <a:pt x="10" y="6"/>
                </a:lnTo>
              </a:path>
            </a:pathLst>
          </a:custGeom>
          <a:solidFill>
            <a:srgbClr val="2F2F2F"/>
          </a:solidFill>
          <a:ln w="9525">
            <a:noFill/>
            <a:round/>
            <a:headEnd type="none" w="med" len="med"/>
            <a:tailEnd type="none" w="med" len="med"/>
          </a:ln>
          <a:effectLst/>
        </p:spPr>
        <p:txBody>
          <a:bodyPr/>
          <a:lstStyle/>
          <a:p>
            <a:endParaRPr lang="en-IN"/>
          </a:p>
        </p:txBody>
      </p:sp>
      <p:sp>
        <p:nvSpPr>
          <p:cNvPr id="50375" name="Freeform 199"/>
          <p:cNvSpPr>
            <a:spLocks/>
          </p:cNvSpPr>
          <p:nvPr/>
        </p:nvSpPr>
        <p:spPr bwMode="auto">
          <a:xfrm>
            <a:off x="5735638" y="3165475"/>
            <a:ext cx="11112" cy="14288"/>
          </a:xfrm>
          <a:custGeom>
            <a:avLst/>
            <a:gdLst/>
            <a:ahLst/>
            <a:cxnLst>
              <a:cxn ang="0">
                <a:pos x="7" y="3"/>
              </a:cxn>
              <a:cxn ang="0">
                <a:pos x="7" y="2"/>
              </a:cxn>
              <a:cxn ang="0">
                <a:pos x="6" y="0"/>
              </a:cxn>
              <a:cxn ang="0">
                <a:pos x="6" y="0"/>
              </a:cxn>
              <a:cxn ang="0">
                <a:pos x="4" y="0"/>
              </a:cxn>
              <a:cxn ang="0">
                <a:pos x="2" y="0"/>
              </a:cxn>
              <a:cxn ang="0">
                <a:pos x="2" y="2"/>
              </a:cxn>
              <a:cxn ang="0">
                <a:pos x="0" y="3"/>
              </a:cxn>
              <a:cxn ang="0">
                <a:pos x="0" y="4"/>
              </a:cxn>
              <a:cxn ang="0">
                <a:pos x="0" y="6"/>
              </a:cxn>
              <a:cxn ang="0">
                <a:pos x="2" y="6"/>
              </a:cxn>
              <a:cxn ang="0">
                <a:pos x="2" y="7"/>
              </a:cxn>
              <a:cxn ang="0">
                <a:pos x="4" y="7"/>
              </a:cxn>
              <a:cxn ang="0">
                <a:pos x="6" y="6"/>
              </a:cxn>
              <a:cxn ang="0">
                <a:pos x="6" y="6"/>
              </a:cxn>
              <a:cxn ang="0">
                <a:pos x="7" y="4"/>
              </a:cxn>
              <a:cxn ang="0">
                <a:pos x="7" y="3"/>
              </a:cxn>
              <a:cxn ang="0">
                <a:pos x="7" y="3"/>
              </a:cxn>
            </a:cxnLst>
            <a:rect l="0" t="0" r="r" b="b"/>
            <a:pathLst>
              <a:path w="8" h="8">
                <a:moveTo>
                  <a:pt x="7" y="3"/>
                </a:moveTo>
                <a:lnTo>
                  <a:pt x="7" y="2"/>
                </a:lnTo>
                <a:lnTo>
                  <a:pt x="6" y="0"/>
                </a:lnTo>
                <a:lnTo>
                  <a:pt x="6" y="0"/>
                </a:lnTo>
                <a:lnTo>
                  <a:pt x="4" y="0"/>
                </a:lnTo>
                <a:lnTo>
                  <a:pt x="2" y="0"/>
                </a:lnTo>
                <a:lnTo>
                  <a:pt x="2" y="2"/>
                </a:lnTo>
                <a:lnTo>
                  <a:pt x="0" y="3"/>
                </a:lnTo>
                <a:lnTo>
                  <a:pt x="0" y="4"/>
                </a:lnTo>
                <a:lnTo>
                  <a:pt x="0" y="6"/>
                </a:lnTo>
                <a:lnTo>
                  <a:pt x="2" y="6"/>
                </a:lnTo>
                <a:lnTo>
                  <a:pt x="2" y="7"/>
                </a:lnTo>
                <a:lnTo>
                  <a:pt x="4" y="7"/>
                </a:lnTo>
                <a:lnTo>
                  <a:pt x="6" y="6"/>
                </a:lnTo>
                <a:lnTo>
                  <a:pt x="6" y="6"/>
                </a:lnTo>
                <a:lnTo>
                  <a:pt x="7" y="4"/>
                </a:lnTo>
                <a:lnTo>
                  <a:pt x="7" y="3"/>
                </a:lnTo>
                <a:lnTo>
                  <a:pt x="7" y="3"/>
                </a:lnTo>
              </a:path>
            </a:pathLst>
          </a:custGeom>
          <a:solidFill>
            <a:srgbClr val="2F2F2F"/>
          </a:solidFill>
          <a:ln w="9525">
            <a:noFill/>
            <a:round/>
            <a:headEnd type="none" w="med" len="med"/>
            <a:tailEnd type="none" w="med" len="med"/>
          </a:ln>
          <a:effectLst/>
        </p:spPr>
        <p:txBody>
          <a:bodyPr/>
          <a:lstStyle/>
          <a:p>
            <a:endParaRPr lang="en-IN"/>
          </a:p>
        </p:txBody>
      </p:sp>
      <p:sp>
        <p:nvSpPr>
          <p:cNvPr id="50376" name="Freeform 200"/>
          <p:cNvSpPr>
            <a:spLocks/>
          </p:cNvSpPr>
          <p:nvPr/>
        </p:nvSpPr>
        <p:spPr bwMode="auto">
          <a:xfrm>
            <a:off x="5757863" y="3122613"/>
            <a:ext cx="12700" cy="12700"/>
          </a:xfrm>
          <a:custGeom>
            <a:avLst/>
            <a:gdLst/>
            <a:ahLst/>
            <a:cxnLst>
              <a:cxn ang="0">
                <a:pos x="7" y="3"/>
              </a:cxn>
              <a:cxn ang="0">
                <a:pos x="7" y="2"/>
              </a:cxn>
              <a:cxn ang="0">
                <a:pos x="6" y="1"/>
              </a:cxn>
              <a:cxn ang="0">
                <a:pos x="4" y="0"/>
              </a:cxn>
              <a:cxn ang="0">
                <a:pos x="3" y="0"/>
              </a:cxn>
              <a:cxn ang="0">
                <a:pos x="2" y="0"/>
              </a:cxn>
              <a:cxn ang="0">
                <a:pos x="1" y="1"/>
              </a:cxn>
              <a:cxn ang="0">
                <a:pos x="0" y="2"/>
              </a:cxn>
              <a:cxn ang="0">
                <a:pos x="0" y="3"/>
              </a:cxn>
              <a:cxn ang="0">
                <a:pos x="0" y="5"/>
              </a:cxn>
              <a:cxn ang="0">
                <a:pos x="1" y="6"/>
              </a:cxn>
              <a:cxn ang="0">
                <a:pos x="2" y="7"/>
              </a:cxn>
              <a:cxn ang="0">
                <a:pos x="3" y="7"/>
              </a:cxn>
              <a:cxn ang="0">
                <a:pos x="4" y="7"/>
              </a:cxn>
              <a:cxn ang="0">
                <a:pos x="6" y="6"/>
              </a:cxn>
              <a:cxn ang="0">
                <a:pos x="7" y="5"/>
              </a:cxn>
              <a:cxn ang="0">
                <a:pos x="7" y="3"/>
              </a:cxn>
              <a:cxn ang="0">
                <a:pos x="7" y="3"/>
              </a:cxn>
            </a:cxnLst>
            <a:rect l="0" t="0" r="r" b="b"/>
            <a:pathLst>
              <a:path w="8" h="8">
                <a:moveTo>
                  <a:pt x="7" y="3"/>
                </a:moveTo>
                <a:lnTo>
                  <a:pt x="7" y="2"/>
                </a:lnTo>
                <a:lnTo>
                  <a:pt x="6" y="1"/>
                </a:lnTo>
                <a:lnTo>
                  <a:pt x="4" y="0"/>
                </a:lnTo>
                <a:lnTo>
                  <a:pt x="3" y="0"/>
                </a:lnTo>
                <a:lnTo>
                  <a:pt x="2" y="0"/>
                </a:lnTo>
                <a:lnTo>
                  <a:pt x="1" y="1"/>
                </a:lnTo>
                <a:lnTo>
                  <a:pt x="0" y="2"/>
                </a:lnTo>
                <a:lnTo>
                  <a:pt x="0" y="3"/>
                </a:lnTo>
                <a:lnTo>
                  <a:pt x="0" y="5"/>
                </a:lnTo>
                <a:lnTo>
                  <a:pt x="1" y="6"/>
                </a:lnTo>
                <a:lnTo>
                  <a:pt x="2" y="7"/>
                </a:lnTo>
                <a:lnTo>
                  <a:pt x="3" y="7"/>
                </a:lnTo>
                <a:lnTo>
                  <a:pt x="4" y="7"/>
                </a:lnTo>
                <a:lnTo>
                  <a:pt x="6" y="6"/>
                </a:lnTo>
                <a:lnTo>
                  <a:pt x="7" y="5"/>
                </a:lnTo>
                <a:lnTo>
                  <a:pt x="7" y="3"/>
                </a:lnTo>
                <a:lnTo>
                  <a:pt x="7" y="3"/>
                </a:lnTo>
              </a:path>
            </a:pathLst>
          </a:custGeom>
          <a:solidFill>
            <a:srgbClr val="2F2F2F"/>
          </a:solidFill>
          <a:ln w="9525">
            <a:noFill/>
            <a:round/>
            <a:headEnd type="none" w="med" len="med"/>
            <a:tailEnd type="none" w="med" len="med"/>
          </a:ln>
          <a:effectLst/>
        </p:spPr>
        <p:txBody>
          <a:bodyPr/>
          <a:lstStyle/>
          <a:p>
            <a:endParaRPr lang="en-IN"/>
          </a:p>
        </p:txBody>
      </p:sp>
      <p:sp>
        <p:nvSpPr>
          <p:cNvPr id="50377" name="Freeform 201"/>
          <p:cNvSpPr>
            <a:spLocks/>
          </p:cNvSpPr>
          <p:nvPr/>
        </p:nvSpPr>
        <p:spPr bwMode="auto">
          <a:xfrm>
            <a:off x="5667375" y="3165475"/>
            <a:ext cx="12700" cy="14288"/>
          </a:xfrm>
          <a:custGeom>
            <a:avLst/>
            <a:gdLst/>
            <a:ahLst/>
            <a:cxnLst>
              <a:cxn ang="0">
                <a:pos x="7" y="3"/>
              </a:cxn>
              <a:cxn ang="0">
                <a:pos x="7" y="2"/>
              </a:cxn>
              <a:cxn ang="0">
                <a:pos x="6" y="1"/>
              </a:cxn>
              <a:cxn ang="0">
                <a:pos x="5" y="0"/>
              </a:cxn>
              <a:cxn ang="0">
                <a:pos x="4" y="0"/>
              </a:cxn>
              <a:cxn ang="0">
                <a:pos x="3" y="0"/>
              </a:cxn>
              <a:cxn ang="0">
                <a:pos x="1" y="1"/>
              </a:cxn>
              <a:cxn ang="0">
                <a:pos x="0" y="2"/>
              </a:cxn>
              <a:cxn ang="0">
                <a:pos x="0" y="3"/>
              </a:cxn>
              <a:cxn ang="0">
                <a:pos x="0" y="5"/>
              </a:cxn>
              <a:cxn ang="0">
                <a:pos x="1" y="6"/>
              </a:cxn>
              <a:cxn ang="0">
                <a:pos x="3" y="6"/>
              </a:cxn>
              <a:cxn ang="0">
                <a:pos x="4" y="7"/>
              </a:cxn>
              <a:cxn ang="0">
                <a:pos x="5" y="6"/>
              </a:cxn>
              <a:cxn ang="0">
                <a:pos x="6" y="6"/>
              </a:cxn>
              <a:cxn ang="0">
                <a:pos x="7" y="5"/>
              </a:cxn>
              <a:cxn ang="0">
                <a:pos x="7" y="3"/>
              </a:cxn>
              <a:cxn ang="0">
                <a:pos x="7" y="3"/>
              </a:cxn>
            </a:cxnLst>
            <a:rect l="0" t="0" r="r" b="b"/>
            <a:pathLst>
              <a:path w="8" h="8">
                <a:moveTo>
                  <a:pt x="7" y="3"/>
                </a:moveTo>
                <a:lnTo>
                  <a:pt x="7" y="2"/>
                </a:lnTo>
                <a:lnTo>
                  <a:pt x="6" y="1"/>
                </a:lnTo>
                <a:lnTo>
                  <a:pt x="5" y="0"/>
                </a:lnTo>
                <a:lnTo>
                  <a:pt x="4" y="0"/>
                </a:lnTo>
                <a:lnTo>
                  <a:pt x="3" y="0"/>
                </a:lnTo>
                <a:lnTo>
                  <a:pt x="1" y="1"/>
                </a:lnTo>
                <a:lnTo>
                  <a:pt x="0" y="2"/>
                </a:lnTo>
                <a:lnTo>
                  <a:pt x="0" y="3"/>
                </a:lnTo>
                <a:lnTo>
                  <a:pt x="0" y="5"/>
                </a:lnTo>
                <a:lnTo>
                  <a:pt x="1" y="6"/>
                </a:lnTo>
                <a:lnTo>
                  <a:pt x="3" y="6"/>
                </a:lnTo>
                <a:lnTo>
                  <a:pt x="4" y="7"/>
                </a:lnTo>
                <a:lnTo>
                  <a:pt x="5" y="6"/>
                </a:lnTo>
                <a:lnTo>
                  <a:pt x="6" y="6"/>
                </a:lnTo>
                <a:lnTo>
                  <a:pt x="7" y="5"/>
                </a:lnTo>
                <a:lnTo>
                  <a:pt x="7" y="3"/>
                </a:lnTo>
                <a:lnTo>
                  <a:pt x="7" y="3"/>
                </a:lnTo>
              </a:path>
            </a:pathLst>
          </a:custGeom>
          <a:solidFill>
            <a:srgbClr val="2F2F2F"/>
          </a:solidFill>
          <a:ln w="9525">
            <a:noFill/>
            <a:round/>
            <a:headEnd type="none" w="med" len="med"/>
            <a:tailEnd type="none" w="med" len="med"/>
          </a:ln>
          <a:effectLst/>
        </p:spPr>
        <p:txBody>
          <a:bodyPr/>
          <a:lstStyle/>
          <a:p>
            <a:endParaRPr lang="en-IN"/>
          </a:p>
        </p:txBody>
      </p:sp>
      <p:sp>
        <p:nvSpPr>
          <p:cNvPr id="50378" name="Freeform 202"/>
          <p:cNvSpPr>
            <a:spLocks/>
          </p:cNvSpPr>
          <p:nvPr/>
        </p:nvSpPr>
        <p:spPr bwMode="auto">
          <a:xfrm>
            <a:off x="5788025" y="3181350"/>
            <a:ext cx="11113" cy="12700"/>
          </a:xfrm>
          <a:custGeom>
            <a:avLst/>
            <a:gdLst/>
            <a:ahLst/>
            <a:cxnLst>
              <a:cxn ang="0">
                <a:pos x="7" y="2"/>
              </a:cxn>
              <a:cxn ang="0">
                <a:pos x="7" y="2"/>
              </a:cxn>
              <a:cxn ang="0">
                <a:pos x="6" y="1"/>
              </a:cxn>
              <a:cxn ang="0">
                <a:pos x="5" y="0"/>
              </a:cxn>
              <a:cxn ang="0">
                <a:pos x="4" y="0"/>
              </a:cxn>
              <a:cxn ang="0">
                <a:pos x="3" y="0"/>
              </a:cxn>
              <a:cxn ang="0">
                <a:pos x="2" y="1"/>
              </a:cxn>
              <a:cxn ang="0">
                <a:pos x="1" y="2"/>
              </a:cxn>
              <a:cxn ang="0">
                <a:pos x="0" y="2"/>
              </a:cxn>
              <a:cxn ang="0">
                <a:pos x="1" y="4"/>
              </a:cxn>
              <a:cxn ang="0">
                <a:pos x="2" y="5"/>
              </a:cxn>
              <a:cxn ang="0">
                <a:pos x="3" y="6"/>
              </a:cxn>
              <a:cxn ang="0">
                <a:pos x="4" y="7"/>
              </a:cxn>
              <a:cxn ang="0">
                <a:pos x="5" y="6"/>
              </a:cxn>
              <a:cxn ang="0">
                <a:pos x="6" y="5"/>
              </a:cxn>
              <a:cxn ang="0">
                <a:pos x="7" y="4"/>
              </a:cxn>
              <a:cxn ang="0">
                <a:pos x="7" y="2"/>
              </a:cxn>
              <a:cxn ang="0">
                <a:pos x="7" y="2"/>
              </a:cxn>
            </a:cxnLst>
            <a:rect l="0" t="0" r="r" b="b"/>
            <a:pathLst>
              <a:path w="8" h="8">
                <a:moveTo>
                  <a:pt x="7" y="2"/>
                </a:moveTo>
                <a:lnTo>
                  <a:pt x="7" y="2"/>
                </a:lnTo>
                <a:lnTo>
                  <a:pt x="6" y="1"/>
                </a:lnTo>
                <a:lnTo>
                  <a:pt x="5" y="0"/>
                </a:lnTo>
                <a:lnTo>
                  <a:pt x="4" y="0"/>
                </a:lnTo>
                <a:lnTo>
                  <a:pt x="3" y="0"/>
                </a:lnTo>
                <a:lnTo>
                  <a:pt x="2" y="1"/>
                </a:lnTo>
                <a:lnTo>
                  <a:pt x="1" y="2"/>
                </a:lnTo>
                <a:lnTo>
                  <a:pt x="0" y="2"/>
                </a:lnTo>
                <a:lnTo>
                  <a:pt x="1" y="4"/>
                </a:lnTo>
                <a:lnTo>
                  <a:pt x="2" y="5"/>
                </a:lnTo>
                <a:lnTo>
                  <a:pt x="3" y="6"/>
                </a:lnTo>
                <a:lnTo>
                  <a:pt x="4" y="7"/>
                </a:lnTo>
                <a:lnTo>
                  <a:pt x="5" y="6"/>
                </a:lnTo>
                <a:lnTo>
                  <a:pt x="6" y="5"/>
                </a:lnTo>
                <a:lnTo>
                  <a:pt x="7" y="4"/>
                </a:lnTo>
                <a:lnTo>
                  <a:pt x="7" y="2"/>
                </a:lnTo>
                <a:lnTo>
                  <a:pt x="7" y="2"/>
                </a:lnTo>
              </a:path>
            </a:pathLst>
          </a:custGeom>
          <a:solidFill>
            <a:srgbClr val="2F2F2F"/>
          </a:solidFill>
          <a:ln w="9525">
            <a:noFill/>
            <a:round/>
            <a:headEnd type="none" w="med" len="med"/>
            <a:tailEnd type="none" w="med" len="med"/>
          </a:ln>
          <a:effectLst/>
        </p:spPr>
        <p:txBody>
          <a:bodyPr/>
          <a:lstStyle/>
          <a:p>
            <a:endParaRPr lang="en-IN"/>
          </a:p>
        </p:txBody>
      </p:sp>
      <p:sp>
        <p:nvSpPr>
          <p:cNvPr id="50379" name="Freeform 203"/>
          <p:cNvSpPr>
            <a:spLocks/>
          </p:cNvSpPr>
          <p:nvPr/>
        </p:nvSpPr>
        <p:spPr bwMode="auto">
          <a:xfrm>
            <a:off x="5802313" y="3187700"/>
            <a:ext cx="11112" cy="14288"/>
          </a:xfrm>
          <a:custGeom>
            <a:avLst/>
            <a:gdLst/>
            <a:ahLst/>
            <a:cxnLst>
              <a:cxn ang="0">
                <a:pos x="6" y="3"/>
              </a:cxn>
              <a:cxn ang="0">
                <a:pos x="6" y="2"/>
              </a:cxn>
              <a:cxn ang="0">
                <a:pos x="5" y="1"/>
              </a:cxn>
              <a:cxn ang="0">
                <a:pos x="4" y="0"/>
              </a:cxn>
              <a:cxn ang="0">
                <a:pos x="3" y="0"/>
              </a:cxn>
              <a:cxn ang="0">
                <a:pos x="1" y="0"/>
              </a:cxn>
              <a:cxn ang="0">
                <a:pos x="0" y="1"/>
              </a:cxn>
              <a:cxn ang="0">
                <a:pos x="0" y="2"/>
              </a:cxn>
              <a:cxn ang="0">
                <a:pos x="0" y="3"/>
              </a:cxn>
              <a:cxn ang="0">
                <a:pos x="0" y="5"/>
              </a:cxn>
              <a:cxn ang="0">
                <a:pos x="0" y="6"/>
              </a:cxn>
              <a:cxn ang="0">
                <a:pos x="1" y="7"/>
              </a:cxn>
              <a:cxn ang="0">
                <a:pos x="3" y="7"/>
              </a:cxn>
              <a:cxn ang="0">
                <a:pos x="4" y="7"/>
              </a:cxn>
              <a:cxn ang="0">
                <a:pos x="5" y="6"/>
              </a:cxn>
              <a:cxn ang="0">
                <a:pos x="6" y="5"/>
              </a:cxn>
              <a:cxn ang="0">
                <a:pos x="6" y="3"/>
              </a:cxn>
              <a:cxn ang="0">
                <a:pos x="6" y="3"/>
              </a:cxn>
            </a:cxnLst>
            <a:rect l="0" t="0" r="r" b="b"/>
            <a:pathLst>
              <a:path w="7" h="8">
                <a:moveTo>
                  <a:pt x="6" y="3"/>
                </a:moveTo>
                <a:lnTo>
                  <a:pt x="6" y="2"/>
                </a:lnTo>
                <a:lnTo>
                  <a:pt x="5" y="1"/>
                </a:lnTo>
                <a:lnTo>
                  <a:pt x="4" y="0"/>
                </a:lnTo>
                <a:lnTo>
                  <a:pt x="3" y="0"/>
                </a:lnTo>
                <a:lnTo>
                  <a:pt x="1" y="0"/>
                </a:lnTo>
                <a:lnTo>
                  <a:pt x="0" y="1"/>
                </a:lnTo>
                <a:lnTo>
                  <a:pt x="0" y="2"/>
                </a:lnTo>
                <a:lnTo>
                  <a:pt x="0" y="3"/>
                </a:lnTo>
                <a:lnTo>
                  <a:pt x="0" y="5"/>
                </a:lnTo>
                <a:lnTo>
                  <a:pt x="0" y="6"/>
                </a:lnTo>
                <a:lnTo>
                  <a:pt x="1" y="7"/>
                </a:lnTo>
                <a:lnTo>
                  <a:pt x="3" y="7"/>
                </a:lnTo>
                <a:lnTo>
                  <a:pt x="4" y="7"/>
                </a:lnTo>
                <a:lnTo>
                  <a:pt x="5" y="6"/>
                </a:lnTo>
                <a:lnTo>
                  <a:pt x="6" y="5"/>
                </a:lnTo>
                <a:lnTo>
                  <a:pt x="6" y="3"/>
                </a:lnTo>
                <a:lnTo>
                  <a:pt x="6" y="3"/>
                </a:lnTo>
              </a:path>
            </a:pathLst>
          </a:custGeom>
          <a:solidFill>
            <a:srgbClr val="2F2F2F"/>
          </a:solidFill>
          <a:ln w="9525">
            <a:noFill/>
            <a:round/>
            <a:headEnd type="none" w="med" len="med"/>
            <a:tailEnd type="none" w="med" len="med"/>
          </a:ln>
          <a:effectLst/>
        </p:spPr>
        <p:txBody>
          <a:bodyPr/>
          <a:lstStyle/>
          <a:p>
            <a:endParaRPr lang="en-IN"/>
          </a:p>
        </p:txBody>
      </p:sp>
      <p:sp>
        <p:nvSpPr>
          <p:cNvPr id="50380" name="Freeform 204"/>
          <p:cNvSpPr>
            <a:spLocks/>
          </p:cNvSpPr>
          <p:nvPr/>
        </p:nvSpPr>
        <p:spPr bwMode="auto">
          <a:xfrm>
            <a:off x="5791200" y="3167063"/>
            <a:ext cx="12700" cy="15875"/>
          </a:xfrm>
          <a:custGeom>
            <a:avLst/>
            <a:gdLst/>
            <a:ahLst/>
            <a:cxnLst>
              <a:cxn ang="0">
                <a:pos x="7" y="4"/>
              </a:cxn>
              <a:cxn ang="0">
                <a:pos x="7" y="2"/>
              </a:cxn>
              <a:cxn ang="0">
                <a:pos x="5" y="2"/>
              </a:cxn>
              <a:cxn ang="0">
                <a:pos x="4" y="0"/>
              </a:cxn>
              <a:cxn ang="0">
                <a:pos x="3" y="0"/>
              </a:cxn>
              <a:cxn ang="0">
                <a:pos x="2" y="0"/>
              </a:cxn>
              <a:cxn ang="0">
                <a:pos x="0" y="2"/>
              </a:cxn>
              <a:cxn ang="0">
                <a:pos x="0" y="2"/>
              </a:cxn>
              <a:cxn ang="0">
                <a:pos x="0" y="4"/>
              </a:cxn>
              <a:cxn ang="0">
                <a:pos x="0" y="5"/>
              </a:cxn>
              <a:cxn ang="0">
                <a:pos x="0" y="6"/>
              </a:cxn>
              <a:cxn ang="0">
                <a:pos x="2" y="7"/>
              </a:cxn>
              <a:cxn ang="0">
                <a:pos x="3" y="8"/>
              </a:cxn>
              <a:cxn ang="0">
                <a:pos x="4" y="7"/>
              </a:cxn>
              <a:cxn ang="0">
                <a:pos x="5" y="6"/>
              </a:cxn>
              <a:cxn ang="0">
                <a:pos x="7" y="5"/>
              </a:cxn>
              <a:cxn ang="0">
                <a:pos x="7" y="4"/>
              </a:cxn>
              <a:cxn ang="0">
                <a:pos x="7" y="4"/>
              </a:cxn>
            </a:cxnLst>
            <a:rect l="0" t="0" r="r" b="b"/>
            <a:pathLst>
              <a:path w="8" h="9">
                <a:moveTo>
                  <a:pt x="7" y="4"/>
                </a:moveTo>
                <a:lnTo>
                  <a:pt x="7" y="2"/>
                </a:lnTo>
                <a:lnTo>
                  <a:pt x="5" y="2"/>
                </a:lnTo>
                <a:lnTo>
                  <a:pt x="4" y="0"/>
                </a:lnTo>
                <a:lnTo>
                  <a:pt x="3" y="0"/>
                </a:lnTo>
                <a:lnTo>
                  <a:pt x="2" y="0"/>
                </a:lnTo>
                <a:lnTo>
                  <a:pt x="0" y="2"/>
                </a:lnTo>
                <a:lnTo>
                  <a:pt x="0" y="2"/>
                </a:lnTo>
                <a:lnTo>
                  <a:pt x="0" y="4"/>
                </a:lnTo>
                <a:lnTo>
                  <a:pt x="0" y="5"/>
                </a:lnTo>
                <a:lnTo>
                  <a:pt x="0" y="6"/>
                </a:lnTo>
                <a:lnTo>
                  <a:pt x="2" y="7"/>
                </a:lnTo>
                <a:lnTo>
                  <a:pt x="3" y="8"/>
                </a:lnTo>
                <a:lnTo>
                  <a:pt x="4" y="7"/>
                </a:lnTo>
                <a:lnTo>
                  <a:pt x="5" y="6"/>
                </a:lnTo>
                <a:lnTo>
                  <a:pt x="7" y="5"/>
                </a:lnTo>
                <a:lnTo>
                  <a:pt x="7" y="4"/>
                </a:lnTo>
                <a:lnTo>
                  <a:pt x="7" y="4"/>
                </a:lnTo>
              </a:path>
            </a:pathLst>
          </a:custGeom>
          <a:solidFill>
            <a:srgbClr val="2F2F2F"/>
          </a:solidFill>
          <a:ln w="9525">
            <a:noFill/>
            <a:round/>
            <a:headEnd type="none" w="med" len="med"/>
            <a:tailEnd type="none" w="med" len="med"/>
          </a:ln>
          <a:effectLst/>
        </p:spPr>
        <p:txBody>
          <a:bodyPr/>
          <a:lstStyle/>
          <a:p>
            <a:endParaRPr lang="en-IN"/>
          </a:p>
        </p:txBody>
      </p:sp>
      <p:sp>
        <p:nvSpPr>
          <p:cNvPr id="50381" name="Freeform 205"/>
          <p:cNvSpPr>
            <a:spLocks/>
          </p:cNvSpPr>
          <p:nvPr/>
        </p:nvSpPr>
        <p:spPr bwMode="auto">
          <a:xfrm>
            <a:off x="5821363" y="3260725"/>
            <a:ext cx="12700" cy="15875"/>
          </a:xfrm>
          <a:custGeom>
            <a:avLst/>
            <a:gdLst/>
            <a:ahLst/>
            <a:cxnLst>
              <a:cxn ang="0">
                <a:pos x="7" y="4"/>
              </a:cxn>
              <a:cxn ang="0">
                <a:pos x="7" y="2"/>
              </a:cxn>
              <a:cxn ang="0">
                <a:pos x="6" y="2"/>
              </a:cxn>
              <a:cxn ang="0">
                <a:pos x="4" y="0"/>
              </a:cxn>
              <a:cxn ang="0">
                <a:pos x="4" y="0"/>
              </a:cxn>
              <a:cxn ang="0">
                <a:pos x="2" y="0"/>
              </a:cxn>
              <a:cxn ang="0">
                <a:pos x="1" y="2"/>
              </a:cxn>
              <a:cxn ang="0">
                <a:pos x="0" y="2"/>
              </a:cxn>
              <a:cxn ang="0">
                <a:pos x="0" y="4"/>
              </a:cxn>
              <a:cxn ang="0">
                <a:pos x="0" y="5"/>
              </a:cxn>
              <a:cxn ang="0">
                <a:pos x="1" y="6"/>
              </a:cxn>
              <a:cxn ang="0">
                <a:pos x="2" y="6"/>
              </a:cxn>
              <a:cxn ang="0">
                <a:pos x="4" y="8"/>
              </a:cxn>
              <a:cxn ang="0">
                <a:pos x="4" y="6"/>
              </a:cxn>
              <a:cxn ang="0">
                <a:pos x="6" y="6"/>
              </a:cxn>
              <a:cxn ang="0">
                <a:pos x="7" y="5"/>
              </a:cxn>
              <a:cxn ang="0">
                <a:pos x="7" y="4"/>
              </a:cxn>
              <a:cxn ang="0">
                <a:pos x="7" y="4"/>
              </a:cxn>
            </a:cxnLst>
            <a:rect l="0" t="0" r="r" b="b"/>
            <a:pathLst>
              <a:path w="8" h="9">
                <a:moveTo>
                  <a:pt x="7" y="4"/>
                </a:moveTo>
                <a:lnTo>
                  <a:pt x="7" y="2"/>
                </a:lnTo>
                <a:lnTo>
                  <a:pt x="6" y="2"/>
                </a:lnTo>
                <a:lnTo>
                  <a:pt x="4" y="0"/>
                </a:lnTo>
                <a:lnTo>
                  <a:pt x="4" y="0"/>
                </a:lnTo>
                <a:lnTo>
                  <a:pt x="2" y="0"/>
                </a:lnTo>
                <a:lnTo>
                  <a:pt x="1" y="2"/>
                </a:lnTo>
                <a:lnTo>
                  <a:pt x="0" y="2"/>
                </a:lnTo>
                <a:lnTo>
                  <a:pt x="0" y="4"/>
                </a:lnTo>
                <a:lnTo>
                  <a:pt x="0" y="5"/>
                </a:lnTo>
                <a:lnTo>
                  <a:pt x="1" y="6"/>
                </a:lnTo>
                <a:lnTo>
                  <a:pt x="2" y="6"/>
                </a:lnTo>
                <a:lnTo>
                  <a:pt x="4" y="8"/>
                </a:lnTo>
                <a:lnTo>
                  <a:pt x="4" y="6"/>
                </a:lnTo>
                <a:lnTo>
                  <a:pt x="6" y="6"/>
                </a:lnTo>
                <a:lnTo>
                  <a:pt x="7" y="5"/>
                </a:lnTo>
                <a:lnTo>
                  <a:pt x="7" y="4"/>
                </a:lnTo>
                <a:lnTo>
                  <a:pt x="7" y="4"/>
                </a:lnTo>
              </a:path>
            </a:pathLst>
          </a:custGeom>
          <a:solidFill>
            <a:srgbClr val="2F2F2F"/>
          </a:solidFill>
          <a:ln w="9525">
            <a:noFill/>
            <a:round/>
            <a:headEnd type="none" w="med" len="med"/>
            <a:tailEnd type="none" w="med" len="med"/>
          </a:ln>
          <a:effectLst/>
        </p:spPr>
        <p:txBody>
          <a:bodyPr/>
          <a:lstStyle/>
          <a:p>
            <a:endParaRPr lang="en-IN"/>
          </a:p>
        </p:txBody>
      </p:sp>
      <p:sp>
        <p:nvSpPr>
          <p:cNvPr id="50382" name="Freeform 206"/>
          <p:cNvSpPr>
            <a:spLocks/>
          </p:cNvSpPr>
          <p:nvPr/>
        </p:nvSpPr>
        <p:spPr bwMode="auto">
          <a:xfrm>
            <a:off x="5672138" y="3181350"/>
            <a:ext cx="17462" cy="20638"/>
          </a:xfrm>
          <a:custGeom>
            <a:avLst/>
            <a:gdLst/>
            <a:ahLst/>
            <a:cxnLst>
              <a:cxn ang="0">
                <a:pos x="11" y="5"/>
              </a:cxn>
              <a:cxn ang="0">
                <a:pos x="11" y="2"/>
              </a:cxn>
              <a:cxn ang="0">
                <a:pos x="10" y="1"/>
              </a:cxn>
              <a:cxn ang="0">
                <a:pos x="8" y="0"/>
              </a:cxn>
              <a:cxn ang="0">
                <a:pos x="6" y="0"/>
              </a:cxn>
              <a:cxn ang="0">
                <a:pos x="3" y="0"/>
              </a:cxn>
              <a:cxn ang="0">
                <a:pos x="2" y="1"/>
              </a:cxn>
              <a:cxn ang="0">
                <a:pos x="0" y="2"/>
              </a:cxn>
              <a:cxn ang="0">
                <a:pos x="0" y="5"/>
              </a:cxn>
              <a:cxn ang="0">
                <a:pos x="0" y="8"/>
              </a:cxn>
              <a:cxn ang="0">
                <a:pos x="2" y="9"/>
              </a:cxn>
              <a:cxn ang="0">
                <a:pos x="3" y="10"/>
              </a:cxn>
              <a:cxn ang="0">
                <a:pos x="6" y="11"/>
              </a:cxn>
              <a:cxn ang="0">
                <a:pos x="8" y="10"/>
              </a:cxn>
              <a:cxn ang="0">
                <a:pos x="10" y="9"/>
              </a:cxn>
              <a:cxn ang="0">
                <a:pos x="11" y="8"/>
              </a:cxn>
              <a:cxn ang="0">
                <a:pos x="11" y="5"/>
              </a:cxn>
              <a:cxn ang="0">
                <a:pos x="11" y="5"/>
              </a:cxn>
            </a:cxnLst>
            <a:rect l="0" t="0" r="r" b="b"/>
            <a:pathLst>
              <a:path w="12" h="12">
                <a:moveTo>
                  <a:pt x="11" y="5"/>
                </a:moveTo>
                <a:lnTo>
                  <a:pt x="11" y="2"/>
                </a:lnTo>
                <a:lnTo>
                  <a:pt x="10" y="1"/>
                </a:lnTo>
                <a:lnTo>
                  <a:pt x="8" y="0"/>
                </a:lnTo>
                <a:lnTo>
                  <a:pt x="6" y="0"/>
                </a:lnTo>
                <a:lnTo>
                  <a:pt x="3" y="0"/>
                </a:lnTo>
                <a:lnTo>
                  <a:pt x="2" y="1"/>
                </a:lnTo>
                <a:lnTo>
                  <a:pt x="0" y="2"/>
                </a:lnTo>
                <a:lnTo>
                  <a:pt x="0" y="5"/>
                </a:lnTo>
                <a:lnTo>
                  <a:pt x="0" y="8"/>
                </a:lnTo>
                <a:lnTo>
                  <a:pt x="2" y="9"/>
                </a:lnTo>
                <a:lnTo>
                  <a:pt x="3" y="10"/>
                </a:lnTo>
                <a:lnTo>
                  <a:pt x="6" y="11"/>
                </a:lnTo>
                <a:lnTo>
                  <a:pt x="8" y="10"/>
                </a:lnTo>
                <a:lnTo>
                  <a:pt x="10" y="9"/>
                </a:lnTo>
                <a:lnTo>
                  <a:pt x="11" y="8"/>
                </a:lnTo>
                <a:lnTo>
                  <a:pt x="11" y="5"/>
                </a:lnTo>
                <a:lnTo>
                  <a:pt x="11" y="5"/>
                </a:lnTo>
              </a:path>
            </a:pathLst>
          </a:custGeom>
          <a:solidFill>
            <a:srgbClr val="2F2F2F"/>
          </a:solidFill>
          <a:ln w="9525">
            <a:noFill/>
            <a:round/>
            <a:headEnd type="none" w="med" len="med"/>
            <a:tailEnd type="none" w="med" len="med"/>
          </a:ln>
          <a:effectLst/>
        </p:spPr>
        <p:txBody>
          <a:bodyPr/>
          <a:lstStyle/>
          <a:p>
            <a:endParaRPr lang="en-IN"/>
          </a:p>
        </p:txBody>
      </p:sp>
      <p:sp>
        <p:nvSpPr>
          <p:cNvPr id="50383" name="Freeform 207"/>
          <p:cNvSpPr>
            <a:spLocks/>
          </p:cNvSpPr>
          <p:nvPr/>
        </p:nvSpPr>
        <p:spPr bwMode="auto">
          <a:xfrm>
            <a:off x="5213350" y="3783013"/>
            <a:ext cx="1165225" cy="1292225"/>
          </a:xfrm>
          <a:custGeom>
            <a:avLst/>
            <a:gdLst/>
            <a:ahLst/>
            <a:cxnLst>
              <a:cxn ang="0">
                <a:pos x="756" y="380"/>
              </a:cxn>
              <a:cxn ang="0">
                <a:pos x="755" y="339"/>
              </a:cxn>
              <a:cxn ang="0">
                <a:pos x="747" y="295"/>
              </a:cxn>
              <a:cxn ang="0">
                <a:pos x="735" y="253"/>
              </a:cxn>
              <a:cxn ang="0">
                <a:pos x="717" y="213"/>
              </a:cxn>
              <a:cxn ang="0">
                <a:pos x="698" y="174"/>
              </a:cxn>
              <a:cxn ang="0">
                <a:pos x="673" y="140"/>
              </a:cxn>
              <a:cxn ang="0">
                <a:pos x="644" y="108"/>
              </a:cxn>
              <a:cxn ang="0">
                <a:pos x="613" y="79"/>
              </a:cxn>
              <a:cxn ang="0">
                <a:pos x="580" y="53"/>
              </a:cxn>
              <a:cxn ang="0">
                <a:pos x="540" y="37"/>
              </a:cxn>
              <a:cxn ang="0">
                <a:pos x="502" y="21"/>
              </a:cxn>
              <a:cxn ang="0">
                <a:pos x="461" y="9"/>
              </a:cxn>
              <a:cxn ang="0">
                <a:pos x="417" y="2"/>
              </a:cxn>
              <a:cxn ang="0">
                <a:pos x="374" y="0"/>
              </a:cxn>
              <a:cxn ang="0">
                <a:pos x="331" y="2"/>
              </a:cxn>
              <a:cxn ang="0">
                <a:pos x="287" y="9"/>
              </a:cxn>
              <a:cxn ang="0">
                <a:pos x="248" y="24"/>
              </a:cxn>
              <a:cxn ang="0">
                <a:pos x="210" y="41"/>
              </a:cxn>
              <a:cxn ang="0">
                <a:pos x="171" y="61"/>
              </a:cxn>
              <a:cxn ang="0">
                <a:pos x="137" y="86"/>
              </a:cxn>
              <a:cxn ang="0">
                <a:pos x="105" y="114"/>
              </a:cxn>
              <a:cxn ang="0">
                <a:pos x="77" y="149"/>
              </a:cxn>
              <a:cxn ang="0">
                <a:pos x="55" y="182"/>
              </a:cxn>
              <a:cxn ang="0">
                <a:pos x="34" y="222"/>
              </a:cxn>
              <a:cxn ang="0">
                <a:pos x="17" y="263"/>
              </a:cxn>
              <a:cxn ang="0">
                <a:pos x="8" y="305"/>
              </a:cxn>
              <a:cxn ang="0">
                <a:pos x="3" y="348"/>
              </a:cxn>
              <a:cxn ang="0">
                <a:pos x="0" y="390"/>
              </a:cxn>
              <a:cxn ang="0">
                <a:pos x="4" y="435"/>
              </a:cxn>
              <a:cxn ang="0">
                <a:pos x="10" y="474"/>
              </a:cxn>
              <a:cxn ang="0">
                <a:pos x="25" y="517"/>
              </a:cxn>
              <a:cxn ang="0">
                <a:pos x="43" y="558"/>
              </a:cxn>
              <a:cxn ang="0">
                <a:pos x="62" y="593"/>
              </a:cxn>
              <a:cxn ang="0">
                <a:pos x="89" y="629"/>
              </a:cxn>
              <a:cxn ang="0">
                <a:pos x="117" y="659"/>
              </a:cxn>
              <a:cxn ang="0">
                <a:pos x="152" y="689"/>
              </a:cxn>
              <a:cxn ang="0">
                <a:pos x="187" y="712"/>
              </a:cxn>
              <a:cxn ang="0">
                <a:pos x="224" y="730"/>
              </a:cxn>
              <a:cxn ang="0">
                <a:pos x="263" y="747"/>
              </a:cxn>
              <a:cxn ang="0">
                <a:pos x="306" y="756"/>
              </a:cxn>
              <a:cxn ang="0">
                <a:pos x="349" y="761"/>
              </a:cxn>
              <a:cxn ang="0">
                <a:pos x="392" y="763"/>
              </a:cxn>
              <a:cxn ang="0">
                <a:pos x="434" y="758"/>
              </a:cxn>
              <a:cxn ang="0">
                <a:pos x="476" y="753"/>
              </a:cxn>
              <a:cxn ang="0">
                <a:pos x="515" y="738"/>
              </a:cxn>
              <a:cxn ang="0">
                <a:pos x="557" y="719"/>
              </a:cxn>
              <a:cxn ang="0">
                <a:pos x="592" y="696"/>
              </a:cxn>
              <a:cxn ang="0">
                <a:pos x="625" y="670"/>
              </a:cxn>
              <a:cxn ang="0">
                <a:pos x="655" y="642"/>
              </a:cxn>
              <a:cxn ang="0">
                <a:pos x="683" y="609"/>
              </a:cxn>
              <a:cxn ang="0">
                <a:pos x="707" y="571"/>
              </a:cxn>
              <a:cxn ang="0">
                <a:pos x="726" y="533"/>
              </a:cxn>
              <a:cxn ang="0">
                <a:pos x="741" y="491"/>
              </a:cxn>
              <a:cxn ang="0">
                <a:pos x="750" y="447"/>
              </a:cxn>
              <a:cxn ang="0">
                <a:pos x="756" y="405"/>
              </a:cxn>
              <a:cxn ang="0">
                <a:pos x="756" y="380"/>
              </a:cxn>
              <a:cxn ang="0">
                <a:pos x="756" y="380"/>
              </a:cxn>
            </a:cxnLst>
            <a:rect l="0" t="0" r="r" b="b"/>
            <a:pathLst>
              <a:path w="757" h="764">
                <a:moveTo>
                  <a:pt x="756" y="380"/>
                </a:moveTo>
                <a:lnTo>
                  <a:pt x="755" y="339"/>
                </a:lnTo>
                <a:lnTo>
                  <a:pt x="747" y="295"/>
                </a:lnTo>
                <a:lnTo>
                  <a:pt x="735" y="253"/>
                </a:lnTo>
                <a:lnTo>
                  <a:pt x="717" y="213"/>
                </a:lnTo>
                <a:lnTo>
                  <a:pt x="698" y="174"/>
                </a:lnTo>
                <a:lnTo>
                  <a:pt x="673" y="140"/>
                </a:lnTo>
                <a:lnTo>
                  <a:pt x="644" y="108"/>
                </a:lnTo>
                <a:lnTo>
                  <a:pt x="613" y="79"/>
                </a:lnTo>
                <a:lnTo>
                  <a:pt x="580" y="53"/>
                </a:lnTo>
                <a:lnTo>
                  <a:pt x="540" y="37"/>
                </a:lnTo>
                <a:lnTo>
                  <a:pt x="502" y="21"/>
                </a:lnTo>
                <a:lnTo>
                  <a:pt x="461" y="9"/>
                </a:lnTo>
                <a:lnTo>
                  <a:pt x="417" y="2"/>
                </a:lnTo>
                <a:lnTo>
                  <a:pt x="374" y="0"/>
                </a:lnTo>
                <a:lnTo>
                  <a:pt x="331" y="2"/>
                </a:lnTo>
                <a:lnTo>
                  <a:pt x="287" y="9"/>
                </a:lnTo>
                <a:lnTo>
                  <a:pt x="248" y="24"/>
                </a:lnTo>
                <a:lnTo>
                  <a:pt x="210" y="41"/>
                </a:lnTo>
                <a:lnTo>
                  <a:pt x="171" y="61"/>
                </a:lnTo>
                <a:lnTo>
                  <a:pt x="137" y="86"/>
                </a:lnTo>
                <a:lnTo>
                  <a:pt x="105" y="114"/>
                </a:lnTo>
                <a:lnTo>
                  <a:pt x="77" y="149"/>
                </a:lnTo>
                <a:lnTo>
                  <a:pt x="55" y="182"/>
                </a:lnTo>
                <a:lnTo>
                  <a:pt x="34" y="222"/>
                </a:lnTo>
                <a:lnTo>
                  <a:pt x="17" y="263"/>
                </a:lnTo>
                <a:lnTo>
                  <a:pt x="8" y="305"/>
                </a:lnTo>
                <a:lnTo>
                  <a:pt x="3" y="348"/>
                </a:lnTo>
                <a:lnTo>
                  <a:pt x="0" y="390"/>
                </a:lnTo>
                <a:lnTo>
                  <a:pt x="4" y="435"/>
                </a:lnTo>
                <a:lnTo>
                  <a:pt x="10" y="474"/>
                </a:lnTo>
                <a:lnTo>
                  <a:pt x="25" y="517"/>
                </a:lnTo>
                <a:lnTo>
                  <a:pt x="43" y="558"/>
                </a:lnTo>
                <a:lnTo>
                  <a:pt x="62" y="593"/>
                </a:lnTo>
                <a:lnTo>
                  <a:pt x="89" y="629"/>
                </a:lnTo>
                <a:lnTo>
                  <a:pt x="117" y="659"/>
                </a:lnTo>
                <a:lnTo>
                  <a:pt x="152" y="689"/>
                </a:lnTo>
                <a:lnTo>
                  <a:pt x="187" y="712"/>
                </a:lnTo>
                <a:lnTo>
                  <a:pt x="224" y="730"/>
                </a:lnTo>
                <a:lnTo>
                  <a:pt x="263" y="747"/>
                </a:lnTo>
                <a:lnTo>
                  <a:pt x="306" y="756"/>
                </a:lnTo>
                <a:lnTo>
                  <a:pt x="349" y="761"/>
                </a:lnTo>
                <a:lnTo>
                  <a:pt x="392" y="763"/>
                </a:lnTo>
                <a:lnTo>
                  <a:pt x="434" y="758"/>
                </a:lnTo>
                <a:lnTo>
                  <a:pt x="476" y="753"/>
                </a:lnTo>
                <a:lnTo>
                  <a:pt x="515" y="738"/>
                </a:lnTo>
                <a:lnTo>
                  <a:pt x="557" y="719"/>
                </a:lnTo>
                <a:lnTo>
                  <a:pt x="592" y="696"/>
                </a:lnTo>
                <a:lnTo>
                  <a:pt x="625" y="670"/>
                </a:lnTo>
                <a:lnTo>
                  <a:pt x="655" y="642"/>
                </a:lnTo>
                <a:lnTo>
                  <a:pt x="683" y="609"/>
                </a:lnTo>
                <a:lnTo>
                  <a:pt x="707" y="571"/>
                </a:lnTo>
                <a:lnTo>
                  <a:pt x="726" y="533"/>
                </a:lnTo>
                <a:lnTo>
                  <a:pt x="741" y="491"/>
                </a:lnTo>
                <a:lnTo>
                  <a:pt x="750" y="447"/>
                </a:lnTo>
                <a:lnTo>
                  <a:pt x="756" y="405"/>
                </a:lnTo>
                <a:lnTo>
                  <a:pt x="756" y="380"/>
                </a:lnTo>
                <a:lnTo>
                  <a:pt x="756" y="380"/>
                </a:lnTo>
              </a:path>
            </a:pathLst>
          </a:custGeom>
          <a:solidFill>
            <a:srgbClr val="FF0000"/>
          </a:solidFill>
          <a:ln w="9525">
            <a:noFill/>
            <a:round/>
            <a:headEnd type="none" w="med" len="med"/>
            <a:tailEnd type="none" w="med" len="med"/>
          </a:ln>
          <a:effectLst/>
        </p:spPr>
        <p:txBody>
          <a:bodyPr/>
          <a:lstStyle/>
          <a:p>
            <a:endParaRPr lang="en-IN"/>
          </a:p>
        </p:txBody>
      </p:sp>
      <p:sp>
        <p:nvSpPr>
          <p:cNvPr id="50384" name="Freeform 208"/>
          <p:cNvSpPr>
            <a:spLocks/>
          </p:cNvSpPr>
          <p:nvPr/>
        </p:nvSpPr>
        <p:spPr bwMode="auto">
          <a:xfrm>
            <a:off x="5392738" y="4202113"/>
            <a:ext cx="609600" cy="687387"/>
          </a:xfrm>
          <a:custGeom>
            <a:avLst/>
            <a:gdLst/>
            <a:ahLst/>
            <a:cxnLst>
              <a:cxn ang="0">
                <a:pos x="385" y="200"/>
              </a:cxn>
              <a:cxn ang="0">
                <a:pos x="395" y="177"/>
              </a:cxn>
              <a:cxn ang="0">
                <a:pos x="390" y="148"/>
              </a:cxn>
              <a:cxn ang="0">
                <a:pos x="380" y="121"/>
              </a:cxn>
              <a:cxn ang="0">
                <a:pos x="369" y="99"/>
              </a:cxn>
              <a:cxn ang="0">
                <a:pos x="349" y="77"/>
              </a:cxn>
              <a:cxn ang="0">
                <a:pos x="332" y="55"/>
              </a:cxn>
              <a:cxn ang="0">
                <a:pos x="310" y="34"/>
              </a:cxn>
              <a:cxn ang="0">
                <a:pos x="288" y="22"/>
              </a:cxn>
              <a:cxn ang="0">
                <a:pos x="264" y="12"/>
              </a:cxn>
              <a:cxn ang="0">
                <a:pos x="236" y="2"/>
              </a:cxn>
              <a:cxn ang="0">
                <a:pos x="209" y="0"/>
              </a:cxn>
              <a:cxn ang="0">
                <a:pos x="185" y="0"/>
              </a:cxn>
              <a:cxn ang="0">
                <a:pos x="156" y="2"/>
              </a:cxn>
              <a:cxn ang="0">
                <a:pos x="129" y="12"/>
              </a:cxn>
              <a:cxn ang="0">
                <a:pos x="103" y="22"/>
              </a:cxn>
              <a:cxn ang="0">
                <a:pos x="82" y="34"/>
              </a:cxn>
              <a:cxn ang="0">
                <a:pos x="62" y="57"/>
              </a:cxn>
              <a:cxn ang="0">
                <a:pos x="40" y="77"/>
              </a:cxn>
              <a:cxn ang="0">
                <a:pos x="26" y="99"/>
              </a:cxn>
              <a:cxn ang="0">
                <a:pos x="12" y="121"/>
              </a:cxn>
              <a:cxn ang="0">
                <a:pos x="3" y="148"/>
              </a:cxn>
              <a:cxn ang="0">
                <a:pos x="0" y="173"/>
              </a:cxn>
              <a:cxn ang="0">
                <a:pos x="0" y="200"/>
              </a:cxn>
              <a:cxn ang="0">
                <a:pos x="0" y="229"/>
              </a:cxn>
              <a:cxn ang="0">
                <a:pos x="5" y="259"/>
              </a:cxn>
              <a:cxn ang="0">
                <a:pos x="12" y="285"/>
              </a:cxn>
              <a:cxn ang="0">
                <a:pos x="26" y="307"/>
              </a:cxn>
              <a:cxn ang="0">
                <a:pos x="40" y="331"/>
              </a:cxn>
              <a:cxn ang="0">
                <a:pos x="64" y="351"/>
              </a:cxn>
              <a:cxn ang="0">
                <a:pos x="83" y="371"/>
              </a:cxn>
              <a:cxn ang="0">
                <a:pos x="105" y="384"/>
              </a:cxn>
              <a:cxn ang="0">
                <a:pos x="129" y="393"/>
              </a:cxn>
              <a:cxn ang="0">
                <a:pos x="156" y="402"/>
              </a:cxn>
              <a:cxn ang="0">
                <a:pos x="185" y="405"/>
              </a:cxn>
              <a:cxn ang="0">
                <a:pos x="189" y="402"/>
              </a:cxn>
              <a:cxn ang="0">
                <a:pos x="226" y="380"/>
              </a:cxn>
              <a:cxn ang="0">
                <a:pos x="232" y="375"/>
              </a:cxn>
              <a:cxn ang="0">
                <a:pos x="250" y="366"/>
              </a:cxn>
              <a:cxn ang="0">
                <a:pos x="262" y="353"/>
              </a:cxn>
              <a:cxn ang="0">
                <a:pos x="288" y="329"/>
              </a:cxn>
              <a:cxn ang="0">
                <a:pos x="310" y="305"/>
              </a:cxn>
              <a:cxn ang="0">
                <a:pos x="332" y="283"/>
              </a:cxn>
              <a:cxn ang="0">
                <a:pos x="353" y="257"/>
              </a:cxn>
              <a:cxn ang="0">
                <a:pos x="371" y="229"/>
              </a:cxn>
              <a:cxn ang="0">
                <a:pos x="385" y="200"/>
              </a:cxn>
              <a:cxn ang="0">
                <a:pos x="385" y="200"/>
              </a:cxn>
            </a:cxnLst>
            <a:rect l="0" t="0" r="r" b="b"/>
            <a:pathLst>
              <a:path w="396" h="406">
                <a:moveTo>
                  <a:pt x="385" y="200"/>
                </a:moveTo>
                <a:lnTo>
                  <a:pt x="395" y="177"/>
                </a:lnTo>
                <a:lnTo>
                  <a:pt x="390" y="148"/>
                </a:lnTo>
                <a:lnTo>
                  <a:pt x="380" y="121"/>
                </a:lnTo>
                <a:lnTo>
                  <a:pt x="369" y="99"/>
                </a:lnTo>
                <a:lnTo>
                  <a:pt x="349" y="77"/>
                </a:lnTo>
                <a:lnTo>
                  <a:pt x="332" y="55"/>
                </a:lnTo>
                <a:lnTo>
                  <a:pt x="310" y="34"/>
                </a:lnTo>
                <a:lnTo>
                  <a:pt x="288" y="22"/>
                </a:lnTo>
                <a:lnTo>
                  <a:pt x="264" y="12"/>
                </a:lnTo>
                <a:lnTo>
                  <a:pt x="236" y="2"/>
                </a:lnTo>
                <a:lnTo>
                  <a:pt x="209" y="0"/>
                </a:lnTo>
                <a:lnTo>
                  <a:pt x="185" y="0"/>
                </a:lnTo>
                <a:lnTo>
                  <a:pt x="156" y="2"/>
                </a:lnTo>
                <a:lnTo>
                  <a:pt x="129" y="12"/>
                </a:lnTo>
                <a:lnTo>
                  <a:pt x="103" y="22"/>
                </a:lnTo>
                <a:lnTo>
                  <a:pt x="82" y="34"/>
                </a:lnTo>
                <a:lnTo>
                  <a:pt x="62" y="57"/>
                </a:lnTo>
                <a:lnTo>
                  <a:pt x="40" y="77"/>
                </a:lnTo>
                <a:lnTo>
                  <a:pt x="26" y="99"/>
                </a:lnTo>
                <a:lnTo>
                  <a:pt x="12" y="121"/>
                </a:lnTo>
                <a:lnTo>
                  <a:pt x="3" y="148"/>
                </a:lnTo>
                <a:lnTo>
                  <a:pt x="0" y="173"/>
                </a:lnTo>
                <a:lnTo>
                  <a:pt x="0" y="200"/>
                </a:lnTo>
                <a:lnTo>
                  <a:pt x="0" y="229"/>
                </a:lnTo>
                <a:lnTo>
                  <a:pt x="5" y="259"/>
                </a:lnTo>
                <a:lnTo>
                  <a:pt x="12" y="285"/>
                </a:lnTo>
                <a:lnTo>
                  <a:pt x="26" y="307"/>
                </a:lnTo>
                <a:lnTo>
                  <a:pt x="40" y="331"/>
                </a:lnTo>
                <a:lnTo>
                  <a:pt x="64" y="351"/>
                </a:lnTo>
                <a:lnTo>
                  <a:pt x="83" y="371"/>
                </a:lnTo>
                <a:lnTo>
                  <a:pt x="105" y="384"/>
                </a:lnTo>
                <a:lnTo>
                  <a:pt x="129" y="393"/>
                </a:lnTo>
                <a:lnTo>
                  <a:pt x="156" y="402"/>
                </a:lnTo>
                <a:lnTo>
                  <a:pt x="185" y="405"/>
                </a:lnTo>
                <a:lnTo>
                  <a:pt x="189" y="402"/>
                </a:lnTo>
                <a:lnTo>
                  <a:pt x="226" y="380"/>
                </a:lnTo>
                <a:lnTo>
                  <a:pt x="232" y="375"/>
                </a:lnTo>
                <a:lnTo>
                  <a:pt x="250" y="366"/>
                </a:lnTo>
                <a:lnTo>
                  <a:pt x="262" y="353"/>
                </a:lnTo>
                <a:lnTo>
                  <a:pt x="288" y="329"/>
                </a:lnTo>
                <a:lnTo>
                  <a:pt x="310" y="305"/>
                </a:lnTo>
                <a:lnTo>
                  <a:pt x="332" y="283"/>
                </a:lnTo>
                <a:lnTo>
                  <a:pt x="353" y="257"/>
                </a:lnTo>
                <a:lnTo>
                  <a:pt x="371" y="229"/>
                </a:lnTo>
                <a:lnTo>
                  <a:pt x="385" y="200"/>
                </a:lnTo>
                <a:lnTo>
                  <a:pt x="385" y="200"/>
                </a:lnTo>
              </a:path>
            </a:pathLst>
          </a:custGeom>
          <a:solidFill>
            <a:srgbClr val="FF0000"/>
          </a:solidFill>
          <a:ln w="9525">
            <a:noFill/>
            <a:round/>
            <a:headEnd type="none" w="med" len="med"/>
            <a:tailEnd type="none" w="med" len="med"/>
          </a:ln>
          <a:effectLst/>
        </p:spPr>
        <p:txBody>
          <a:bodyPr/>
          <a:lstStyle/>
          <a:p>
            <a:endParaRPr lang="en-IN"/>
          </a:p>
        </p:txBody>
      </p:sp>
      <p:sp>
        <p:nvSpPr>
          <p:cNvPr id="50385" name="Freeform 209"/>
          <p:cNvSpPr>
            <a:spLocks/>
          </p:cNvSpPr>
          <p:nvPr/>
        </p:nvSpPr>
        <p:spPr bwMode="auto">
          <a:xfrm>
            <a:off x="5487988" y="3894138"/>
            <a:ext cx="184150" cy="279400"/>
          </a:xfrm>
          <a:custGeom>
            <a:avLst/>
            <a:gdLst/>
            <a:ahLst/>
            <a:cxnLst>
              <a:cxn ang="0">
                <a:pos x="73" y="0"/>
              </a:cxn>
              <a:cxn ang="0">
                <a:pos x="52" y="9"/>
              </a:cxn>
              <a:cxn ang="0">
                <a:pos x="31" y="18"/>
              </a:cxn>
              <a:cxn ang="0">
                <a:pos x="16" y="36"/>
              </a:cxn>
              <a:cxn ang="0">
                <a:pos x="4" y="54"/>
              </a:cxn>
              <a:cxn ang="0">
                <a:pos x="0" y="78"/>
              </a:cxn>
              <a:cxn ang="0">
                <a:pos x="0" y="101"/>
              </a:cxn>
              <a:cxn ang="0">
                <a:pos x="11" y="127"/>
              </a:cxn>
              <a:cxn ang="0">
                <a:pos x="27" y="141"/>
              </a:cxn>
              <a:cxn ang="0">
                <a:pos x="45" y="156"/>
              </a:cxn>
              <a:cxn ang="0">
                <a:pos x="65" y="164"/>
              </a:cxn>
              <a:cxn ang="0">
                <a:pos x="89" y="164"/>
              </a:cxn>
              <a:cxn ang="0">
                <a:pos x="118" y="161"/>
              </a:cxn>
              <a:cxn ang="0">
                <a:pos x="73" y="0"/>
              </a:cxn>
              <a:cxn ang="0">
                <a:pos x="73" y="0"/>
              </a:cxn>
            </a:cxnLst>
            <a:rect l="0" t="0" r="r" b="b"/>
            <a:pathLst>
              <a:path w="119" h="165">
                <a:moveTo>
                  <a:pt x="73" y="0"/>
                </a:moveTo>
                <a:lnTo>
                  <a:pt x="52" y="9"/>
                </a:lnTo>
                <a:lnTo>
                  <a:pt x="31" y="18"/>
                </a:lnTo>
                <a:lnTo>
                  <a:pt x="16" y="36"/>
                </a:lnTo>
                <a:lnTo>
                  <a:pt x="4" y="54"/>
                </a:lnTo>
                <a:lnTo>
                  <a:pt x="0" y="78"/>
                </a:lnTo>
                <a:lnTo>
                  <a:pt x="0" y="101"/>
                </a:lnTo>
                <a:lnTo>
                  <a:pt x="11" y="127"/>
                </a:lnTo>
                <a:lnTo>
                  <a:pt x="27" y="141"/>
                </a:lnTo>
                <a:lnTo>
                  <a:pt x="45" y="156"/>
                </a:lnTo>
                <a:lnTo>
                  <a:pt x="65" y="164"/>
                </a:lnTo>
                <a:lnTo>
                  <a:pt x="89" y="164"/>
                </a:lnTo>
                <a:lnTo>
                  <a:pt x="118" y="161"/>
                </a:lnTo>
                <a:lnTo>
                  <a:pt x="73" y="0"/>
                </a:lnTo>
                <a:lnTo>
                  <a:pt x="73" y="0"/>
                </a:lnTo>
              </a:path>
            </a:pathLst>
          </a:custGeom>
          <a:solidFill>
            <a:srgbClr val="FFFFFF"/>
          </a:solidFill>
          <a:ln w="9525">
            <a:noFill/>
            <a:round/>
            <a:headEnd type="none" w="med" len="med"/>
            <a:tailEnd type="none" w="med" len="med"/>
          </a:ln>
          <a:effectLst/>
        </p:spPr>
        <p:txBody>
          <a:bodyPr/>
          <a:lstStyle/>
          <a:p>
            <a:endParaRPr lang="en-IN"/>
          </a:p>
        </p:txBody>
      </p:sp>
      <p:sp>
        <p:nvSpPr>
          <p:cNvPr id="50386" name="Freeform 210"/>
          <p:cNvSpPr>
            <a:spLocks/>
          </p:cNvSpPr>
          <p:nvPr/>
        </p:nvSpPr>
        <p:spPr bwMode="auto">
          <a:xfrm>
            <a:off x="5487988" y="3894138"/>
            <a:ext cx="184150" cy="279400"/>
          </a:xfrm>
          <a:custGeom>
            <a:avLst/>
            <a:gdLst/>
            <a:ahLst/>
            <a:cxnLst>
              <a:cxn ang="0">
                <a:pos x="73" y="0"/>
              </a:cxn>
              <a:cxn ang="0">
                <a:pos x="52" y="9"/>
              </a:cxn>
              <a:cxn ang="0">
                <a:pos x="31" y="18"/>
              </a:cxn>
              <a:cxn ang="0">
                <a:pos x="16" y="36"/>
              </a:cxn>
              <a:cxn ang="0">
                <a:pos x="4" y="54"/>
              </a:cxn>
              <a:cxn ang="0">
                <a:pos x="0" y="78"/>
              </a:cxn>
              <a:cxn ang="0">
                <a:pos x="0" y="101"/>
              </a:cxn>
              <a:cxn ang="0">
                <a:pos x="11" y="127"/>
              </a:cxn>
              <a:cxn ang="0">
                <a:pos x="27" y="141"/>
              </a:cxn>
              <a:cxn ang="0">
                <a:pos x="45" y="156"/>
              </a:cxn>
              <a:cxn ang="0">
                <a:pos x="65" y="164"/>
              </a:cxn>
              <a:cxn ang="0">
                <a:pos x="89" y="164"/>
              </a:cxn>
              <a:cxn ang="0">
                <a:pos x="118" y="161"/>
              </a:cxn>
              <a:cxn ang="0">
                <a:pos x="73" y="0"/>
              </a:cxn>
            </a:cxnLst>
            <a:rect l="0" t="0" r="r" b="b"/>
            <a:pathLst>
              <a:path w="119" h="165">
                <a:moveTo>
                  <a:pt x="73" y="0"/>
                </a:moveTo>
                <a:lnTo>
                  <a:pt x="52" y="9"/>
                </a:lnTo>
                <a:lnTo>
                  <a:pt x="31" y="18"/>
                </a:lnTo>
                <a:lnTo>
                  <a:pt x="16" y="36"/>
                </a:lnTo>
                <a:lnTo>
                  <a:pt x="4" y="54"/>
                </a:lnTo>
                <a:lnTo>
                  <a:pt x="0" y="78"/>
                </a:lnTo>
                <a:lnTo>
                  <a:pt x="0" y="101"/>
                </a:lnTo>
                <a:lnTo>
                  <a:pt x="11" y="127"/>
                </a:lnTo>
                <a:lnTo>
                  <a:pt x="27" y="141"/>
                </a:lnTo>
                <a:lnTo>
                  <a:pt x="45" y="156"/>
                </a:lnTo>
                <a:lnTo>
                  <a:pt x="65" y="164"/>
                </a:lnTo>
                <a:lnTo>
                  <a:pt x="89" y="164"/>
                </a:lnTo>
                <a:lnTo>
                  <a:pt x="118" y="161"/>
                </a:lnTo>
                <a:lnTo>
                  <a:pt x="73" y="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87" name="Freeform 211"/>
          <p:cNvSpPr>
            <a:spLocks/>
          </p:cNvSpPr>
          <p:nvPr/>
        </p:nvSpPr>
        <p:spPr bwMode="auto">
          <a:xfrm>
            <a:off x="5510213" y="3913188"/>
            <a:ext cx="166687" cy="230187"/>
          </a:xfrm>
          <a:custGeom>
            <a:avLst/>
            <a:gdLst/>
            <a:ahLst/>
            <a:cxnLst>
              <a:cxn ang="0">
                <a:pos x="71" y="0"/>
              </a:cxn>
              <a:cxn ang="0">
                <a:pos x="45" y="4"/>
              </a:cxn>
              <a:cxn ang="0">
                <a:pos x="24" y="16"/>
              </a:cxn>
              <a:cxn ang="0">
                <a:pos x="12" y="27"/>
              </a:cxn>
              <a:cxn ang="0">
                <a:pos x="4" y="50"/>
              </a:cxn>
              <a:cxn ang="0">
                <a:pos x="0" y="69"/>
              </a:cxn>
              <a:cxn ang="0">
                <a:pos x="4" y="89"/>
              </a:cxn>
              <a:cxn ang="0">
                <a:pos x="12" y="107"/>
              </a:cxn>
              <a:cxn ang="0">
                <a:pos x="23" y="122"/>
              </a:cxn>
              <a:cxn ang="0">
                <a:pos x="42" y="131"/>
              </a:cxn>
              <a:cxn ang="0">
                <a:pos x="62" y="135"/>
              </a:cxn>
              <a:cxn ang="0">
                <a:pos x="82" y="132"/>
              </a:cxn>
              <a:cxn ang="0">
                <a:pos x="107" y="127"/>
              </a:cxn>
              <a:cxn ang="0">
                <a:pos x="71" y="0"/>
              </a:cxn>
              <a:cxn ang="0">
                <a:pos x="71" y="0"/>
              </a:cxn>
            </a:cxnLst>
            <a:rect l="0" t="0" r="r" b="b"/>
            <a:pathLst>
              <a:path w="108" h="136">
                <a:moveTo>
                  <a:pt x="71" y="0"/>
                </a:moveTo>
                <a:lnTo>
                  <a:pt x="45" y="4"/>
                </a:lnTo>
                <a:lnTo>
                  <a:pt x="24" y="16"/>
                </a:lnTo>
                <a:lnTo>
                  <a:pt x="12" y="27"/>
                </a:lnTo>
                <a:lnTo>
                  <a:pt x="4" y="50"/>
                </a:lnTo>
                <a:lnTo>
                  <a:pt x="0" y="69"/>
                </a:lnTo>
                <a:lnTo>
                  <a:pt x="4" y="89"/>
                </a:lnTo>
                <a:lnTo>
                  <a:pt x="12" y="107"/>
                </a:lnTo>
                <a:lnTo>
                  <a:pt x="23" y="122"/>
                </a:lnTo>
                <a:lnTo>
                  <a:pt x="42" y="131"/>
                </a:lnTo>
                <a:lnTo>
                  <a:pt x="62" y="135"/>
                </a:lnTo>
                <a:lnTo>
                  <a:pt x="82" y="132"/>
                </a:lnTo>
                <a:lnTo>
                  <a:pt x="107" y="127"/>
                </a:lnTo>
                <a:lnTo>
                  <a:pt x="71" y="0"/>
                </a:lnTo>
                <a:lnTo>
                  <a:pt x="71" y="0"/>
                </a:lnTo>
              </a:path>
            </a:pathLst>
          </a:custGeom>
          <a:solidFill>
            <a:srgbClr val="FF0000"/>
          </a:solidFill>
          <a:ln w="9525">
            <a:noFill/>
            <a:round/>
            <a:headEnd type="none" w="med" len="med"/>
            <a:tailEnd type="none" w="med" len="med"/>
          </a:ln>
          <a:effectLst/>
        </p:spPr>
        <p:txBody>
          <a:bodyPr/>
          <a:lstStyle/>
          <a:p>
            <a:endParaRPr lang="en-IN"/>
          </a:p>
        </p:txBody>
      </p:sp>
      <p:sp>
        <p:nvSpPr>
          <p:cNvPr id="50388" name="Freeform 212"/>
          <p:cNvSpPr>
            <a:spLocks/>
          </p:cNvSpPr>
          <p:nvPr/>
        </p:nvSpPr>
        <p:spPr bwMode="auto">
          <a:xfrm>
            <a:off x="5510213" y="3913188"/>
            <a:ext cx="163512" cy="230187"/>
          </a:xfrm>
          <a:custGeom>
            <a:avLst/>
            <a:gdLst/>
            <a:ahLst/>
            <a:cxnLst>
              <a:cxn ang="0">
                <a:pos x="71" y="0"/>
              </a:cxn>
              <a:cxn ang="0">
                <a:pos x="45" y="6"/>
              </a:cxn>
              <a:cxn ang="0">
                <a:pos x="24" y="16"/>
              </a:cxn>
              <a:cxn ang="0">
                <a:pos x="12" y="27"/>
              </a:cxn>
              <a:cxn ang="0">
                <a:pos x="4" y="50"/>
              </a:cxn>
              <a:cxn ang="0">
                <a:pos x="0" y="69"/>
              </a:cxn>
              <a:cxn ang="0">
                <a:pos x="2" y="89"/>
              </a:cxn>
              <a:cxn ang="0">
                <a:pos x="12" y="107"/>
              </a:cxn>
              <a:cxn ang="0">
                <a:pos x="23" y="122"/>
              </a:cxn>
              <a:cxn ang="0">
                <a:pos x="42" y="131"/>
              </a:cxn>
              <a:cxn ang="0">
                <a:pos x="62" y="135"/>
              </a:cxn>
              <a:cxn ang="0">
                <a:pos x="96" y="131"/>
              </a:cxn>
              <a:cxn ang="0">
                <a:pos x="105" y="127"/>
              </a:cxn>
              <a:cxn ang="0">
                <a:pos x="71" y="0"/>
              </a:cxn>
            </a:cxnLst>
            <a:rect l="0" t="0" r="r" b="b"/>
            <a:pathLst>
              <a:path w="106" h="136">
                <a:moveTo>
                  <a:pt x="71" y="0"/>
                </a:moveTo>
                <a:lnTo>
                  <a:pt x="45" y="6"/>
                </a:lnTo>
                <a:lnTo>
                  <a:pt x="24" y="16"/>
                </a:lnTo>
                <a:lnTo>
                  <a:pt x="12" y="27"/>
                </a:lnTo>
                <a:lnTo>
                  <a:pt x="4" y="50"/>
                </a:lnTo>
                <a:lnTo>
                  <a:pt x="0" y="69"/>
                </a:lnTo>
                <a:lnTo>
                  <a:pt x="2" y="89"/>
                </a:lnTo>
                <a:lnTo>
                  <a:pt x="12" y="107"/>
                </a:lnTo>
                <a:lnTo>
                  <a:pt x="23" y="122"/>
                </a:lnTo>
                <a:lnTo>
                  <a:pt x="42" y="131"/>
                </a:lnTo>
                <a:lnTo>
                  <a:pt x="62" y="135"/>
                </a:lnTo>
                <a:lnTo>
                  <a:pt x="96" y="131"/>
                </a:lnTo>
                <a:lnTo>
                  <a:pt x="105" y="127"/>
                </a:lnTo>
                <a:lnTo>
                  <a:pt x="71" y="0"/>
                </a:lnTo>
              </a:path>
            </a:pathLst>
          </a:custGeom>
          <a:noFill/>
          <a:ln w="9525" cap="flat" cmpd="sng">
            <a:solidFill>
              <a:srgbClr val="FF0000"/>
            </a:solidFill>
            <a:prstDash val="solid"/>
            <a:round/>
            <a:headEnd type="none" w="med" len="med"/>
            <a:tailEnd type="none" w="med" len="med"/>
          </a:ln>
          <a:effectLst/>
        </p:spPr>
        <p:txBody>
          <a:bodyPr/>
          <a:lstStyle/>
          <a:p>
            <a:endParaRPr lang="en-IN"/>
          </a:p>
        </p:txBody>
      </p:sp>
      <p:sp>
        <p:nvSpPr>
          <p:cNvPr id="50389" name="Freeform 213"/>
          <p:cNvSpPr>
            <a:spLocks/>
          </p:cNvSpPr>
          <p:nvPr/>
        </p:nvSpPr>
        <p:spPr bwMode="auto">
          <a:xfrm>
            <a:off x="5511800" y="3913188"/>
            <a:ext cx="147638" cy="230187"/>
          </a:xfrm>
          <a:custGeom>
            <a:avLst/>
            <a:gdLst/>
            <a:ahLst/>
            <a:cxnLst>
              <a:cxn ang="0">
                <a:pos x="61" y="0"/>
              </a:cxn>
              <a:cxn ang="0">
                <a:pos x="43" y="4"/>
              </a:cxn>
              <a:cxn ang="0">
                <a:pos x="23" y="16"/>
              </a:cxn>
              <a:cxn ang="0">
                <a:pos x="12" y="27"/>
              </a:cxn>
              <a:cxn ang="0">
                <a:pos x="0" y="48"/>
              </a:cxn>
              <a:cxn ang="0">
                <a:pos x="0" y="69"/>
              </a:cxn>
              <a:cxn ang="0">
                <a:pos x="3" y="89"/>
              </a:cxn>
              <a:cxn ang="0">
                <a:pos x="12" y="107"/>
              </a:cxn>
              <a:cxn ang="0">
                <a:pos x="23" y="122"/>
              </a:cxn>
              <a:cxn ang="0">
                <a:pos x="43" y="131"/>
              </a:cxn>
              <a:cxn ang="0">
                <a:pos x="61" y="135"/>
              </a:cxn>
              <a:cxn ang="0">
                <a:pos x="78" y="135"/>
              </a:cxn>
              <a:cxn ang="0">
                <a:pos x="95" y="127"/>
              </a:cxn>
            </a:cxnLst>
            <a:rect l="0" t="0" r="r" b="b"/>
            <a:pathLst>
              <a:path w="96" h="136">
                <a:moveTo>
                  <a:pt x="61" y="0"/>
                </a:moveTo>
                <a:lnTo>
                  <a:pt x="43" y="4"/>
                </a:lnTo>
                <a:lnTo>
                  <a:pt x="23" y="16"/>
                </a:lnTo>
                <a:lnTo>
                  <a:pt x="12" y="27"/>
                </a:lnTo>
                <a:lnTo>
                  <a:pt x="0" y="48"/>
                </a:lnTo>
                <a:lnTo>
                  <a:pt x="0" y="69"/>
                </a:lnTo>
                <a:lnTo>
                  <a:pt x="3" y="89"/>
                </a:lnTo>
                <a:lnTo>
                  <a:pt x="12" y="107"/>
                </a:lnTo>
                <a:lnTo>
                  <a:pt x="23" y="122"/>
                </a:lnTo>
                <a:lnTo>
                  <a:pt x="43" y="131"/>
                </a:lnTo>
                <a:lnTo>
                  <a:pt x="61" y="135"/>
                </a:lnTo>
                <a:lnTo>
                  <a:pt x="78" y="135"/>
                </a:lnTo>
                <a:lnTo>
                  <a:pt x="95" y="127"/>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390" name="Freeform 214"/>
          <p:cNvSpPr>
            <a:spLocks/>
          </p:cNvSpPr>
          <p:nvPr/>
        </p:nvSpPr>
        <p:spPr bwMode="auto">
          <a:xfrm>
            <a:off x="5380038" y="4799013"/>
            <a:ext cx="200025" cy="163512"/>
          </a:xfrm>
          <a:custGeom>
            <a:avLst/>
            <a:gdLst/>
            <a:ahLst/>
            <a:cxnLst>
              <a:cxn ang="0">
                <a:pos x="14" y="51"/>
              </a:cxn>
              <a:cxn ang="0">
                <a:pos x="0" y="1"/>
              </a:cxn>
              <a:cxn ang="0">
                <a:pos x="51" y="0"/>
              </a:cxn>
              <a:cxn ang="0">
                <a:pos x="38" y="16"/>
              </a:cxn>
              <a:cxn ang="0">
                <a:pos x="128" y="78"/>
              </a:cxn>
              <a:cxn ang="0">
                <a:pos x="111" y="96"/>
              </a:cxn>
              <a:cxn ang="0">
                <a:pos x="26" y="36"/>
              </a:cxn>
              <a:cxn ang="0">
                <a:pos x="14" y="51"/>
              </a:cxn>
              <a:cxn ang="0">
                <a:pos x="14" y="51"/>
              </a:cxn>
            </a:cxnLst>
            <a:rect l="0" t="0" r="r" b="b"/>
            <a:pathLst>
              <a:path w="129" h="97">
                <a:moveTo>
                  <a:pt x="14" y="51"/>
                </a:moveTo>
                <a:lnTo>
                  <a:pt x="0" y="1"/>
                </a:lnTo>
                <a:lnTo>
                  <a:pt x="51" y="0"/>
                </a:lnTo>
                <a:lnTo>
                  <a:pt x="38" y="16"/>
                </a:lnTo>
                <a:lnTo>
                  <a:pt x="128" y="78"/>
                </a:lnTo>
                <a:lnTo>
                  <a:pt x="111" y="96"/>
                </a:lnTo>
                <a:lnTo>
                  <a:pt x="26" y="36"/>
                </a:lnTo>
                <a:lnTo>
                  <a:pt x="14" y="51"/>
                </a:lnTo>
                <a:lnTo>
                  <a:pt x="14" y="51"/>
                </a:lnTo>
              </a:path>
            </a:pathLst>
          </a:custGeom>
          <a:solidFill>
            <a:srgbClr val="00FF00"/>
          </a:solidFill>
          <a:ln w="9525">
            <a:noFill/>
            <a:round/>
            <a:headEnd type="none" w="med" len="med"/>
            <a:tailEnd type="none" w="med" len="med"/>
          </a:ln>
          <a:effectLst/>
        </p:spPr>
        <p:txBody>
          <a:bodyPr/>
          <a:lstStyle/>
          <a:p>
            <a:endParaRPr lang="en-IN"/>
          </a:p>
        </p:txBody>
      </p:sp>
      <p:sp>
        <p:nvSpPr>
          <p:cNvPr id="50391" name="Freeform 215"/>
          <p:cNvSpPr>
            <a:spLocks/>
          </p:cNvSpPr>
          <p:nvPr/>
        </p:nvSpPr>
        <p:spPr bwMode="auto">
          <a:xfrm>
            <a:off x="6140450" y="3498850"/>
            <a:ext cx="117475" cy="239713"/>
          </a:xfrm>
          <a:custGeom>
            <a:avLst/>
            <a:gdLst/>
            <a:ahLst/>
            <a:cxnLst>
              <a:cxn ang="0">
                <a:pos x="76" y="91"/>
              </a:cxn>
              <a:cxn ang="0">
                <a:pos x="61" y="141"/>
              </a:cxn>
              <a:cxn ang="0">
                <a:pos x="18" y="111"/>
              </a:cxn>
              <a:cxn ang="0">
                <a:pos x="37" y="107"/>
              </a:cxn>
              <a:cxn ang="0">
                <a:pos x="0" y="5"/>
              </a:cxn>
              <a:cxn ang="0">
                <a:pos x="21" y="0"/>
              </a:cxn>
              <a:cxn ang="0">
                <a:pos x="59" y="96"/>
              </a:cxn>
              <a:cxn ang="0">
                <a:pos x="76" y="91"/>
              </a:cxn>
              <a:cxn ang="0">
                <a:pos x="76" y="91"/>
              </a:cxn>
            </a:cxnLst>
            <a:rect l="0" t="0" r="r" b="b"/>
            <a:pathLst>
              <a:path w="77" h="142">
                <a:moveTo>
                  <a:pt x="76" y="91"/>
                </a:moveTo>
                <a:lnTo>
                  <a:pt x="61" y="141"/>
                </a:lnTo>
                <a:lnTo>
                  <a:pt x="18" y="111"/>
                </a:lnTo>
                <a:lnTo>
                  <a:pt x="37" y="107"/>
                </a:lnTo>
                <a:lnTo>
                  <a:pt x="0" y="5"/>
                </a:lnTo>
                <a:lnTo>
                  <a:pt x="21" y="0"/>
                </a:lnTo>
                <a:lnTo>
                  <a:pt x="59" y="96"/>
                </a:lnTo>
                <a:lnTo>
                  <a:pt x="76" y="91"/>
                </a:lnTo>
                <a:lnTo>
                  <a:pt x="76" y="91"/>
                </a:lnTo>
              </a:path>
            </a:pathLst>
          </a:custGeom>
          <a:solidFill>
            <a:srgbClr val="00FF00"/>
          </a:solidFill>
          <a:ln w="9525">
            <a:noFill/>
            <a:round/>
            <a:headEnd type="none" w="med" len="med"/>
            <a:tailEnd type="none" w="med" len="med"/>
          </a:ln>
          <a:effectLst/>
        </p:spPr>
        <p:txBody>
          <a:bodyPr/>
          <a:lstStyle/>
          <a:p>
            <a:endParaRPr lang="en-IN"/>
          </a:p>
        </p:txBody>
      </p:sp>
      <p:sp>
        <p:nvSpPr>
          <p:cNvPr id="50392" name="Freeform 216"/>
          <p:cNvSpPr>
            <a:spLocks/>
          </p:cNvSpPr>
          <p:nvPr/>
        </p:nvSpPr>
        <p:spPr bwMode="auto">
          <a:xfrm>
            <a:off x="5981700" y="4025900"/>
            <a:ext cx="161925" cy="193675"/>
          </a:xfrm>
          <a:custGeom>
            <a:avLst/>
            <a:gdLst/>
            <a:ahLst/>
            <a:cxnLst>
              <a:cxn ang="0">
                <a:pos x="100" y="63"/>
              </a:cxn>
              <a:cxn ang="0">
                <a:pos x="104" y="113"/>
              </a:cxn>
              <a:cxn ang="0">
                <a:pos x="53" y="105"/>
              </a:cxn>
              <a:cxn ang="0">
                <a:pos x="71" y="91"/>
              </a:cxn>
              <a:cxn ang="0">
                <a:pos x="0" y="13"/>
              </a:cxn>
              <a:cxn ang="0">
                <a:pos x="12" y="0"/>
              </a:cxn>
              <a:cxn ang="0">
                <a:pos x="86" y="75"/>
              </a:cxn>
              <a:cxn ang="0">
                <a:pos x="100" y="63"/>
              </a:cxn>
              <a:cxn ang="0">
                <a:pos x="100" y="63"/>
              </a:cxn>
            </a:cxnLst>
            <a:rect l="0" t="0" r="r" b="b"/>
            <a:pathLst>
              <a:path w="105" h="114">
                <a:moveTo>
                  <a:pt x="100" y="63"/>
                </a:moveTo>
                <a:lnTo>
                  <a:pt x="104" y="113"/>
                </a:lnTo>
                <a:lnTo>
                  <a:pt x="53" y="105"/>
                </a:lnTo>
                <a:lnTo>
                  <a:pt x="71" y="91"/>
                </a:lnTo>
                <a:lnTo>
                  <a:pt x="0" y="13"/>
                </a:lnTo>
                <a:lnTo>
                  <a:pt x="12" y="0"/>
                </a:lnTo>
                <a:lnTo>
                  <a:pt x="86" y="75"/>
                </a:lnTo>
                <a:lnTo>
                  <a:pt x="100" y="63"/>
                </a:lnTo>
                <a:lnTo>
                  <a:pt x="100" y="63"/>
                </a:lnTo>
              </a:path>
            </a:pathLst>
          </a:custGeom>
          <a:solidFill>
            <a:srgbClr val="00FF00"/>
          </a:solidFill>
          <a:ln w="9525">
            <a:noFill/>
            <a:round/>
            <a:headEnd type="none" w="med" len="med"/>
            <a:tailEnd type="none" w="med" len="med"/>
          </a:ln>
          <a:effectLst/>
        </p:spPr>
        <p:txBody>
          <a:bodyPr/>
          <a:lstStyle/>
          <a:p>
            <a:endParaRPr lang="en-IN"/>
          </a:p>
        </p:txBody>
      </p:sp>
      <p:sp>
        <p:nvSpPr>
          <p:cNvPr id="50393" name="Freeform 217"/>
          <p:cNvSpPr>
            <a:spLocks/>
          </p:cNvSpPr>
          <p:nvPr/>
        </p:nvSpPr>
        <p:spPr bwMode="auto">
          <a:xfrm>
            <a:off x="5408613" y="5073650"/>
            <a:ext cx="204787" cy="147638"/>
          </a:xfrm>
          <a:custGeom>
            <a:avLst/>
            <a:gdLst/>
            <a:ahLst/>
            <a:cxnLst>
              <a:cxn ang="0">
                <a:pos x="47" y="87"/>
              </a:cxn>
              <a:cxn ang="0">
                <a:pos x="0" y="73"/>
              </a:cxn>
              <a:cxn ang="0">
                <a:pos x="22" y="30"/>
              </a:cxn>
              <a:cxn ang="0">
                <a:pos x="28" y="47"/>
              </a:cxn>
              <a:cxn ang="0">
                <a:pos x="121" y="0"/>
              </a:cxn>
              <a:cxn ang="0">
                <a:pos x="132" y="18"/>
              </a:cxn>
              <a:cxn ang="0">
                <a:pos x="42" y="68"/>
              </a:cxn>
              <a:cxn ang="0">
                <a:pos x="47" y="87"/>
              </a:cxn>
              <a:cxn ang="0">
                <a:pos x="47" y="87"/>
              </a:cxn>
            </a:cxnLst>
            <a:rect l="0" t="0" r="r" b="b"/>
            <a:pathLst>
              <a:path w="133" h="88">
                <a:moveTo>
                  <a:pt x="47" y="87"/>
                </a:moveTo>
                <a:lnTo>
                  <a:pt x="0" y="73"/>
                </a:lnTo>
                <a:lnTo>
                  <a:pt x="22" y="30"/>
                </a:lnTo>
                <a:lnTo>
                  <a:pt x="28" y="47"/>
                </a:lnTo>
                <a:lnTo>
                  <a:pt x="121" y="0"/>
                </a:lnTo>
                <a:lnTo>
                  <a:pt x="132" y="18"/>
                </a:lnTo>
                <a:lnTo>
                  <a:pt x="42" y="68"/>
                </a:lnTo>
                <a:lnTo>
                  <a:pt x="47" y="87"/>
                </a:lnTo>
                <a:lnTo>
                  <a:pt x="47" y="87"/>
                </a:lnTo>
              </a:path>
            </a:pathLst>
          </a:custGeom>
          <a:solidFill>
            <a:srgbClr val="00FF00"/>
          </a:solidFill>
          <a:ln w="9525">
            <a:noFill/>
            <a:round/>
            <a:headEnd type="none" w="med" len="med"/>
            <a:tailEnd type="none" w="med" len="med"/>
          </a:ln>
          <a:effectLst/>
        </p:spPr>
        <p:txBody>
          <a:bodyPr/>
          <a:lstStyle/>
          <a:p>
            <a:endParaRPr lang="en-IN"/>
          </a:p>
        </p:txBody>
      </p:sp>
      <p:sp>
        <p:nvSpPr>
          <p:cNvPr id="50394" name="Freeform 218"/>
          <p:cNvSpPr>
            <a:spLocks/>
          </p:cNvSpPr>
          <p:nvPr/>
        </p:nvSpPr>
        <p:spPr bwMode="auto">
          <a:xfrm>
            <a:off x="5683250" y="4943475"/>
            <a:ext cx="61913" cy="46038"/>
          </a:xfrm>
          <a:custGeom>
            <a:avLst/>
            <a:gdLst/>
            <a:ahLst/>
            <a:cxnLst>
              <a:cxn ang="0">
                <a:pos x="14" y="0"/>
              </a:cxn>
              <a:cxn ang="0">
                <a:pos x="40" y="9"/>
              </a:cxn>
              <a:cxn ang="0">
                <a:pos x="26" y="27"/>
              </a:cxn>
              <a:cxn ang="0">
                <a:pos x="0" y="15"/>
              </a:cxn>
              <a:cxn ang="0">
                <a:pos x="14" y="0"/>
              </a:cxn>
              <a:cxn ang="0">
                <a:pos x="14" y="0"/>
              </a:cxn>
            </a:cxnLst>
            <a:rect l="0" t="0" r="r" b="b"/>
            <a:pathLst>
              <a:path w="41" h="28">
                <a:moveTo>
                  <a:pt x="14" y="0"/>
                </a:moveTo>
                <a:lnTo>
                  <a:pt x="40" y="9"/>
                </a:lnTo>
                <a:lnTo>
                  <a:pt x="26" y="27"/>
                </a:lnTo>
                <a:lnTo>
                  <a:pt x="0" y="15"/>
                </a:lnTo>
                <a:lnTo>
                  <a:pt x="14" y="0"/>
                </a:lnTo>
                <a:lnTo>
                  <a:pt x="14" y="0"/>
                </a:lnTo>
              </a:path>
            </a:pathLst>
          </a:custGeom>
          <a:solidFill>
            <a:srgbClr val="00FF00"/>
          </a:solidFill>
          <a:ln w="9525">
            <a:noFill/>
            <a:round/>
            <a:headEnd type="none" w="med" len="med"/>
            <a:tailEnd type="none" w="med" len="med"/>
          </a:ln>
          <a:effectLst/>
        </p:spPr>
        <p:txBody>
          <a:bodyPr/>
          <a:lstStyle/>
          <a:p>
            <a:endParaRPr lang="en-IN"/>
          </a:p>
        </p:txBody>
      </p:sp>
      <p:sp>
        <p:nvSpPr>
          <p:cNvPr id="50395" name="Freeform 219"/>
          <p:cNvSpPr>
            <a:spLocks/>
          </p:cNvSpPr>
          <p:nvPr/>
        </p:nvSpPr>
        <p:spPr bwMode="auto">
          <a:xfrm>
            <a:off x="5186363" y="4241800"/>
            <a:ext cx="171450" cy="193675"/>
          </a:xfrm>
          <a:custGeom>
            <a:avLst/>
            <a:gdLst/>
            <a:ahLst/>
            <a:cxnLst>
              <a:cxn ang="0">
                <a:pos x="110" y="57"/>
              </a:cxn>
              <a:cxn ang="0">
                <a:pos x="110" y="46"/>
              </a:cxn>
              <a:cxn ang="0">
                <a:pos x="106" y="36"/>
              </a:cxn>
              <a:cxn ang="0">
                <a:pos x="101" y="26"/>
              </a:cxn>
              <a:cxn ang="0">
                <a:pos x="95" y="17"/>
              </a:cxn>
              <a:cxn ang="0">
                <a:pos x="87" y="10"/>
              </a:cxn>
              <a:cxn ang="0">
                <a:pos x="77" y="5"/>
              </a:cxn>
              <a:cxn ang="0">
                <a:pos x="68" y="2"/>
              </a:cxn>
              <a:cxn ang="0">
                <a:pos x="56" y="0"/>
              </a:cxn>
              <a:cxn ang="0">
                <a:pos x="44" y="2"/>
              </a:cxn>
              <a:cxn ang="0">
                <a:pos x="34" y="5"/>
              </a:cxn>
              <a:cxn ang="0">
                <a:pos x="25" y="10"/>
              </a:cxn>
              <a:cxn ang="0">
                <a:pos x="17" y="17"/>
              </a:cxn>
              <a:cxn ang="0">
                <a:pos x="10" y="26"/>
              </a:cxn>
              <a:cxn ang="0">
                <a:pos x="4" y="36"/>
              </a:cxn>
              <a:cxn ang="0">
                <a:pos x="1" y="46"/>
              </a:cxn>
              <a:cxn ang="0">
                <a:pos x="0" y="57"/>
              </a:cxn>
              <a:cxn ang="0">
                <a:pos x="1" y="69"/>
              </a:cxn>
              <a:cxn ang="0">
                <a:pos x="4" y="80"/>
              </a:cxn>
              <a:cxn ang="0">
                <a:pos x="10" y="90"/>
              </a:cxn>
              <a:cxn ang="0">
                <a:pos x="17" y="98"/>
              </a:cxn>
              <a:cxn ang="0">
                <a:pos x="25" y="105"/>
              </a:cxn>
              <a:cxn ang="0">
                <a:pos x="34" y="110"/>
              </a:cxn>
              <a:cxn ang="0">
                <a:pos x="44" y="113"/>
              </a:cxn>
              <a:cxn ang="0">
                <a:pos x="56" y="114"/>
              </a:cxn>
              <a:cxn ang="0">
                <a:pos x="68" y="113"/>
              </a:cxn>
              <a:cxn ang="0">
                <a:pos x="77" y="110"/>
              </a:cxn>
              <a:cxn ang="0">
                <a:pos x="87" y="105"/>
              </a:cxn>
              <a:cxn ang="0">
                <a:pos x="95" y="98"/>
              </a:cxn>
              <a:cxn ang="0">
                <a:pos x="101" y="90"/>
              </a:cxn>
              <a:cxn ang="0">
                <a:pos x="106" y="80"/>
              </a:cxn>
              <a:cxn ang="0">
                <a:pos x="110" y="69"/>
              </a:cxn>
              <a:cxn ang="0">
                <a:pos x="110" y="57"/>
              </a:cxn>
              <a:cxn ang="0">
                <a:pos x="110" y="57"/>
              </a:cxn>
            </a:cxnLst>
            <a:rect l="0" t="0" r="r" b="b"/>
            <a:pathLst>
              <a:path w="111" h="115">
                <a:moveTo>
                  <a:pt x="110" y="57"/>
                </a:moveTo>
                <a:lnTo>
                  <a:pt x="110" y="46"/>
                </a:lnTo>
                <a:lnTo>
                  <a:pt x="106" y="36"/>
                </a:lnTo>
                <a:lnTo>
                  <a:pt x="101" y="26"/>
                </a:lnTo>
                <a:lnTo>
                  <a:pt x="95" y="17"/>
                </a:lnTo>
                <a:lnTo>
                  <a:pt x="87" y="10"/>
                </a:lnTo>
                <a:lnTo>
                  <a:pt x="77" y="5"/>
                </a:lnTo>
                <a:lnTo>
                  <a:pt x="68" y="2"/>
                </a:lnTo>
                <a:lnTo>
                  <a:pt x="56" y="0"/>
                </a:lnTo>
                <a:lnTo>
                  <a:pt x="44" y="2"/>
                </a:lnTo>
                <a:lnTo>
                  <a:pt x="34" y="5"/>
                </a:lnTo>
                <a:lnTo>
                  <a:pt x="25" y="10"/>
                </a:lnTo>
                <a:lnTo>
                  <a:pt x="17" y="17"/>
                </a:lnTo>
                <a:lnTo>
                  <a:pt x="10" y="26"/>
                </a:lnTo>
                <a:lnTo>
                  <a:pt x="4" y="36"/>
                </a:lnTo>
                <a:lnTo>
                  <a:pt x="1" y="46"/>
                </a:lnTo>
                <a:lnTo>
                  <a:pt x="0" y="57"/>
                </a:lnTo>
                <a:lnTo>
                  <a:pt x="1" y="69"/>
                </a:lnTo>
                <a:lnTo>
                  <a:pt x="4" y="80"/>
                </a:lnTo>
                <a:lnTo>
                  <a:pt x="10" y="90"/>
                </a:lnTo>
                <a:lnTo>
                  <a:pt x="17" y="98"/>
                </a:lnTo>
                <a:lnTo>
                  <a:pt x="25" y="105"/>
                </a:lnTo>
                <a:lnTo>
                  <a:pt x="34" y="110"/>
                </a:lnTo>
                <a:lnTo>
                  <a:pt x="44" y="113"/>
                </a:lnTo>
                <a:lnTo>
                  <a:pt x="56" y="114"/>
                </a:lnTo>
                <a:lnTo>
                  <a:pt x="68" y="113"/>
                </a:lnTo>
                <a:lnTo>
                  <a:pt x="77" y="110"/>
                </a:lnTo>
                <a:lnTo>
                  <a:pt x="87" y="105"/>
                </a:lnTo>
                <a:lnTo>
                  <a:pt x="95" y="98"/>
                </a:lnTo>
                <a:lnTo>
                  <a:pt x="101" y="90"/>
                </a:lnTo>
                <a:lnTo>
                  <a:pt x="106" y="80"/>
                </a:lnTo>
                <a:lnTo>
                  <a:pt x="110" y="69"/>
                </a:lnTo>
                <a:lnTo>
                  <a:pt x="110" y="57"/>
                </a:lnTo>
                <a:lnTo>
                  <a:pt x="110" y="57"/>
                </a:lnTo>
              </a:path>
            </a:pathLst>
          </a:custGeom>
          <a:solidFill>
            <a:srgbClr val="FFFFFF"/>
          </a:solidFill>
          <a:ln w="9525">
            <a:noFill/>
            <a:round/>
            <a:headEnd type="none" w="med" len="med"/>
            <a:tailEnd type="none" w="med" len="med"/>
          </a:ln>
          <a:effectLst/>
        </p:spPr>
        <p:txBody>
          <a:bodyPr/>
          <a:lstStyle/>
          <a:p>
            <a:endParaRPr lang="en-IN"/>
          </a:p>
        </p:txBody>
      </p:sp>
      <p:sp>
        <p:nvSpPr>
          <p:cNvPr id="50396" name="Freeform 220"/>
          <p:cNvSpPr>
            <a:spLocks/>
          </p:cNvSpPr>
          <p:nvPr/>
        </p:nvSpPr>
        <p:spPr bwMode="auto">
          <a:xfrm>
            <a:off x="5254625" y="4291013"/>
            <a:ext cx="12700" cy="12700"/>
          </a:xfrm>
          <a:custGeom>
            <a:avLst/>
            <a:gdLst/>
            <a:ahLst/>
            <a:cxnLst>
              <a:cxn ang="0">
                <a:pos x="7" y="3"/>
              </a:cxn>
              <a:cxn ang="0">
                <a:pos x="7" y="2"/>
              </a:cxn>
              <a:cxn ang="0">
                <a:pos x="6" y="1"/>
              </a:cxn>
              <a:cxn ang="0">
                <a:pos x="6" y="0"/>
              </a:cxn>
              <a:cxn ang="0">
                <a:pos x="5" y="0"/>
              </a:cxn>
              <a:cxn ang="0">
                <a:pos x="3" y="0"/>
              </a:cxn>
              <a:cxn ang="0">
                <a:pos x="2" y="1"/>
              </a:cxn>
              <a:cxn ang="0">
                <a:pos x="0" y="2"/>
              </a:cxn>
              <a:cxn ang="0">
                <a:pos x="0" y="3"/>
              </a:cxn>
              <a:cxn ang="0">
                <a:pos x="0" y="5"/>
              </a:cxn>
              <a:cxn ang="0">
                <a:pos x="2" y="6"/>
              </a:cxn>
              <a:cxn ang="0">
                <a:pos x="3" y="7"/>
              </a:cxn>
              <a:cxn ang="0">
                <a:pos x="5" y="7"/>
              </a:cxn>
              <a:cxn ang="0">
                <a:pos x="6" y="7"/>
              </a:cxn>
              <a:cxn ang="0">
                <a:pos x="6" y="6"/>
              </a:cxn>
              <a:cxn ang="0">
                <a:pos x="7" y="5"/>
              </a:cxn>
              <a:cxn ang="0">
                <a:pos x="7" y="3"/>
              </a:cxn>
              <a:cxn ang="0">
                <a:pos x="7" y="3"/>
              </a:cxn>
            </a:cxnLst>
            <a:rect l="0" t="0" r="r" b="b"/>
            <a:pathLst>
              <a:path w="8" h="8">
                <a:moveTo>
                  <a:pt x="7" y="3"/>
                </a:moveTo>
                <a:lnTo>
                  <a:pt x="7" y="2"/>
                </a:lnTo>
                <a:lnTo>
                  <a:pt x="6" y="1"/>
                </a:lnTo>
                <a:lnTo>
                  <a:pt x="6" y="0"/>
                </a:lnTo>
                <a:lnTo>
                  <a:pt x="5" y="0"/>
                </a:lnTo>
                <a:lnTo>
                  <a:pt x="3" y="0"/>
                </a:lnTo>
                <a:lnTo>
                  <a:pt x="2" y="1"/>
                </a:lnTo>
                <a:lnTo>
                  <a:pt x="0" y="2"/>
                </a:lnTo>
                <a:lnTo>
                  <a:pt x="0" y="3"/>
                </a:lnTo>
                <a:lnTo>
                  <a:pt x="0" y="5"/>
                </a:lnTo>
                <a:lnTo>
                  <a:pt x="2" y="6"/>
                </a:lnTo>
                <a:lnTo>
                  <a:pt x="3" y="7"/>
                </a:lnTo>
                <a:lnTo>
                  <a:pt x="5" y="7"/>
                </a:lnTo>
                <a:lnTo>
                  <a:pt x="6" y="7"/>
                </a:lnTo>
                <a:lnTo>
                  <a:pt x="6" y="6"/>
                </a:lnTo>
                <a:lnTo>
                  <a:pt x="7" y="5"/>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397" name="Freeform 221"/>
          <p:cNvSpPr>
            <a:spLocks/>
          </p:cNvSpPr>
          <p:nvPr/>
        </p:nvSpPr>
        <p:spPr bwMode="auto">
          <a:xfrm>
            <a:off x="5287963" y="4305300"/>
            <a:ext cx="12700" cy="12700"/>
          </a:xfrm>
          <a:custGeom>
            <a:avLst/>
            <a:gdLst/>
            <a:ahLst/>
            <a:cxnLst>
              <a:cxn ang="0">
                <a:pos x="7" y="2"/>
              </a:cxn>
              <a:cxn ang="0">
                <a:pos x="7" y="1"/>
              </a:cxn>
              <a:cxn ang="0">
                <a:pos x="6" y="0"/>
              </a:cxn>
              <a:cxn ang="0">
                <a:pos x="5" y="0"/>
              </a:cxn>
              <a:cxn ang="0">
                <a:pos x="4" y="0"/>
              </a:cxn>
              <a:cxn ang="0">
                <a:pos x="2" y="0"/>
              </a:cxn>
              <a:cxn ang="0">
                <a:pos x="2" y="0"/>
              </a:cxn>
              <a:cxn ang="0">
                <a:pos x="0" y="1"/>
              </a:cxn>
              <a:cxn ang="0">
                <a:pos x="0" y="2"/>
              </a:cxn>
              <a:cxn ang="0">
                <a:pos x="0" y="4"/>
              </a:cxn>
              <a:cxn ang="0">
                <a:pos x="2" y="5"/>
              </a:cxn>
              <a:cxn ang="0">
                <a:pos x="2" y="6"/>
              </a:cxn>
              <a:cxn ang="0">
                <a:pos x="4" y="6"/>
              </a:cxn>
              <a:cxn ang="0">
                <a:pos x="5" y="6"/>
              </a:cxn>
              <a:cxn ang="0">
                <a:pos x="6" y="5"/>
              </a:cxn>
              <a:cxn ang="0">
                <a:pos x="7" y="4"/>
              </a:cxn>
              <a:cxn ang="0">
                <a:pos x="7" y="2"/>
              </a:cxn>
              <a:cxn ang="0">
                <a:pos x="7" y="2"/>
              </a:cxn>
            </a:cxnLst>
            <a:rect l="0" t="0" r="r" b="b"/>
            <a:pathLst>
              <a:path w="8" h="7">
                <a:moveTo>
                  <a:pt x="7" y="2"/>
                </a:moveTo>
                <a:lnTo>
                  <a:pt x="7" y="1"/>
                </a:lnTo>
                <a:lnTo>
                  <a:pt x="6" y="0"/>
                </a:lnTo>
                <a:lnTo>
                  <a:pt x="5" y="0"/>
                </a:lnTo>
                <a:lnTo>
                  <a:pt x="4" y="0"/>
                </a:lnTo>
                <a:lnTo>
                  <a:pt x="2" y="0"/>
                </a:lnTo>
                <a:lnTo>
                  <a:pt x="2" y="0"/>
                </a:lnTo>
                <a:lnTo>
                  <a:pt x="0" y="1"/>
                </a:lnTo>
                <a:lnTo>
                  <a:pt x="0" y="2"/>
                </a:lnTo>
                <a:lnTo>
                  <a:pt x="0" y="4"/>
                </a:lnTo>
                <a:lnTo>
                  <a:pt x="2" y="5"/>
                </a:lnTo>
                <a:lnTo>
                  <a:pt x="2" y="6"/>
                </a:lnTo>
                <a:lnTo>
                  <a:pt x="4" y="6"/>
                </a:lnTo>
                <a:lnTo>
                  <a:pt x="5" y="6"/>
                </a:lnTo>
                <a:lnTo>
                  <a:pt x="6" y="5"/>
                </a:lnTo>
                <a:lnTo>
                  <a:pt x="7" y="4"/>
                </a:lnTo>
                <a:lnTo>
                  <a:pt x="7" y="2"/>
                </a:lnTo>
                <a:lnTo>
                  <a:pt x="7" y="2"/>
                </a:lnTo>
              </a:path>
            </a:pathLst>
          </a:custGeom>
          <a:solidFill>
            <a:srgbClr val="000000"/>
          </a:solidFill>
          <a:ln w="9525">
            <a:noFill/>
            <a:round/>
            <a:headEnd type="none" w="med" len="med"/>
            <a:tailEnd type="none" w="med" len="med"/>
          </a:ln>
          <a:effectLst/>
        </p:spPr>
        <p:txBody>
          <a:bodyPr/>
          <a:lstStyle/>
          <a:p>
            <a:endParaRPr lang="en-IN"/>
          </a:p>
        </p:txBody>
      </p:sp>
      <p:sp>
        <p:nvSpPr>
          <p:cNvPr id="50398" name="Freeform 222"/>
          <p:cNvSpPr>
            <a:spLocks/>
          </p:cNvSpPr>
          <p:nvPr/>
        </p:nvSpPr>
        <p:spPr bwMode="auto">
          <a:xfrm>
            <a:off x="5257800" y="4327525"/>
            <a:ext cx="11113" cy="15875"/>
          </a:xfrm>
          <a:custGeom>
            <a:avLst/>
            <a:gdLst/>
            <a:ahLst/>
            <a:cxnLst>
              <a:cxn ang="0">
                <a:pos x="7" y="5"/>
              </a:cxn>
              <a:cxn ang="0">
                <a:pos x="7" y="3"/>
              </a:cxn>
              <a:cxn ang="0">
                <a:pos x="6" y="2"/>
              </a:cxn>
              <a:cxn ang="0">
                <a:pos x="5" y="0"/>
              </a:cxn>
              <a:cxn ang="0">
                <a:pos x="4" y="0"/>
              </a:cxn>
              <a:cxn ang="0">
                <a:pos x="3" y="0"/>
              </a:cxn>
              <a:cxn ang="0">
                <a:pos x="2" y="2"/>
              </a:cxn>
              <a:cxn ang="0">
                <a:pos x="1" y="3"/>
              </a:cxn>
              <a:cxn ang="0">
                <a:pos x="0" y="5"/>
              </a:cxn>
              <a:cxn ang="0">
                <a:pos x="1" y="6"/>
              </a:cxn>
              <a:cxn ang="0">
                <a:pos x="2" y="7"/>
              </a:cxn>
              <a:cxn ang="0">
                <a:pos x="3" y="8"/>
              </a:cxn>
              <a:cxn ang="0">
                <a:pos x="4" y="8"/>
              </a:cxn>
              <a:cxn ang="0">
                <a:pos x="5" y="8"/>
              </a:cxn>
              <a:cxn ang="0">
                <a:pos x="6" y="7"/>
              </a:cxn>
              <a:cxn ang="0">
                <a:pos x="7" y="6"/>
              </a:cxn>
              <a:cxn ang="0">
                <a:pos x="7" y="5"/>
              </a:cxn>
              <a:cxn ang="0">
                <a:pos x="7" y="5"/>
              </a:cxn>
            </a:cxnLst>
            <a:rect l="0" t="0" r="r" b="b"/>
            <a:pathLst>
              <a:path w="8" h="9">
                <a:moveTo>
                  <a:pt x="7" y="5"/>
                </a:moveTo>
                <a:lnTo>
                  <a:pt x="7" y="3"/>
                </a:lnTo>
                <a:lnTo>
                  <a:pt x="6" y="2"/>
                </a:lnTo>
                <a:lnTo>
                  <a:pt x="5" y="0"/>
                </a:lnTo>
                <a:lnTo>
                  <a:pt x="4" y="0"/>
                </a:lnTo>
                <a:lnTo>
                  <a:pt x="3" y="0"/>
                </a:lnTo>
                <a:lnTo>
                  <a:pt x="2" y="2"/>
                </a:lnTo>
                <a:lnTo>
                  <a:pt x="1" y="3"/>
                </a:lnTo>
                <a:lnTo>
                  <a:pt x="0" y="5"/>
                </a:lnTo>
                <a:lnTo>
                  <a:pt x="1" y="6"/>
                </a:lnTo>
                <a:lnTo>
                  <a:pt x="2" y="7"/>
                </a:lnTo>
                <a:lnTo>
                  <a:pt x="3" y="8"/>
                </a:lnTo>
                <a:lnTo>
                  <a:pt x="4" y="8"/>
                </a:lnTo>
                <a:lnTo>
                  <a:pt x="5" y="8"/>
                </a:lnTo>
                <a:lnTo>
                  <a:pt x="6" y="7"/>
                </a:lnTo>
                <a:lnTo>
                  <a:pt x="7" y="6"/>
                </a:lnTo>
                <a:lnTo>
                  <a:pt x="7" y="5"/>
                </a:lnTo>
                <a:lnTo>
                  <a:pt x="7" y="5"/>
                </a:lnTo>
              </a:path>
            </a:pathLst>
          </a:custGeom>
          <a:solidFill>
            <a:srgbClr val="000000"/>
          </a:solidFill>
          <a:ln w="9525">
            <a:noFill/>
            <a:round/>
            <a:headEnd type="none" w="med" len="med"/>
            <a:tailEnd type="none" w="med" len="med"/>
          </a:ln>
          <a:effectLst/>
        </p:spPr>
        <p:txBody>
          <a:bodyPr/>
          <a:lstStyle/>
          <a:p>
            <a:endParaRPr lang="en-IN"/>
          </a:p>
        </p:txBody>
      </p:sp>
      <p:sp>
        <p:nvSpPr>
          <p:cNvPr id="50399" name="Freeform 223"/>
          <p:cNvSpPr>
            <a:spLocks/>
          </p:cNvSpPr>
          <p:nvPr/>
        </p:nvSpPr>
        <p:spPr bwMode="auto">
          <a:xfrm>
            <a:off x="5295900" y="4335463"/>
            <a:ext cx="14288" cy="14287"/>
          </a:xfrm>
          <a:custGeom>
            <a:avLst/>
            <a:gdLst/>
            <a:ahLst/>
            <a:cxnLst>
              <a:cxn ang="0">
                <a:pos x="8" y="3"/>
              </a:cxn>
              <a:cxn ang="0">
                <a:pos x="8" y="2"/>
              </a:cxn>
              <a:cxn ang="0">
                <a:pos x="6" y="1"/>
              </a:cxn>
              <a:cxn ang="0">
                <a:pos x="5" y="0"/>
              </a:cxn>
              <a:cxn ang="0">
                <a:pos x="4" y="0"/>
              </a:cxn>
              <a:cxn ang="0">
                <a:pos x="2" y="0"/>
              </a:cxn>
              <a:cxn ang="0">
                <a:pos x="1" y="1"/>
              </a:cxn>
              <a:cxn ang="0">
                <a:pos x="1" y="2"/>
              </a:cxn>
              <a:cxn ang="0">
                <a:pos x="0" y="3"/>
              </a:cxn>
              <a:cxn ang="0">
                <a:pos x="1" y="4"/>
              </a:cxn>
              <a:cxn ang="0">
                <a:pos x="1" y="6"/>
              </a:cxn>
              <a:cxn ang="0">
                <a:pos x="2" y="7"/>
              </a:cxn>
              <a:cxn ang="0">
                <a:pos x="4" y="7"/>
              </a:cxn>
              <a:cxn ang="0">
                <a:pos x="5" y="7"/>
              </a:cxn>
              <a:cxn ang="0">
                <a:pos x="6" y="6"/>
              </a:cxn>
              <a:cxn ang="0">
                <a:pos x="8" y="4"/>
              </a:cxn>
              <a:cxn ang="0">
                <a:pos x="8" y="3"/>
              </a:cxn>
              <a:cxn ang="0">
                <a:pos x="8" y="3"/>
              </a:cxn>
            </a:cxnLst>
            <a:rect l="0" t="0" r="r" b="b"/>
            <a:pathLst>
              <a:path w="9" h="8">
                <a:moveTo>
                  <a:pt x="8" y="3"/>
                </a:moveTo>
                <a:lnTo>
                  <a:pt x="8" y="2"/>
                </a:lnTo>
                <a:lnTo>
                  <a:pt x="6" y="1"/>
                </a:lnTo>
                <a:lnTo>
                  <a:pt x="5" y="0"/>
                </a:lnTo>
                <a:lnTo>
                  <a:pt x="4" y="0"/>
                </a:lnTo>
                <a:lnTo>
                  <a:pt x="2" y="0"/>
                </a:lnTo>
                <a:lnTo>
                  <a:pt x="1" y="1"/>
                </a:lnTo>
                <a:lnTo>
                  <a:pt x="1" y="2"/>
                </a:lnTo>
                <a:lnTo>
                  <a:pt x="0" y="3"/>
                </a:lnTo>
                <a:lnTo>
                  <a:pt x="1" y="4"/>
                </a:lnTo>
                <a:lnTo>
                  <a:pt x="1" y="6"/>
                </a:lnTo>
                <a:lnTo>
                  <a:pt x="2" y="7"/>
                </a:lnTo>
                <a:lnTo>
                  <a:pt x="4" y="7"/>
                </a:lnTo>
                <a:lnTo>
                  <a:pt x="5" y="7"/>
                </a:lnTo>
                <a:lnTo>
                  <a:pt x="6" y="6"/>
                </a:lnTo>
                <a:lnTo>
                  <a:pt x="8" y="4"/>
                </a:lnTo>
                <a:lnTo>
                  <a:pt x="8" y="3"/>
                </a:lnTo>
                <a:lnTo>
                  <a:pt x="8" y="3"/>
                </a:lnTo>
              </a:path>
            </a:pathLst>
          </a:custGeom>
          <a:solidFill>
            <a:srgbClr val="000000"/>
          </a:solidFill>
          <a:ln w="9525">
            <a:noFill/>
            <a:round/>
            <a:headEnd type="none" w="med" len="med"/>
            <a:tailEnd type="none" w="med" len="med"/>
          </a:ln>
          <a:effectLst/>
        </p:spPr>
        <p:txBody>
          <a:bodyPr/>
          <a:lstStyle/>
          <a:p>
            <a:endParaRPr lang="en-IN"/>
          </a:p>
        </p:txBody>
      </p:sp>
      <p:sp>
        <p:nvSpPr>
          <p:cNvPr id="50400" name="Freeform 224"/>
          <p:cNvSpPr>
            <a:spLocks/>
          </p:cNvSpPr>
          <p:nvPr/>
        </p:nvSpPr>
        <p:spPr bwMode="auto">
          <a:xfrm>
            <a:off x="5295900" y="4371975"/>
            <a:ext cx="14288" cy="12700"/>
          </a:xfrm>
          <a:custGeom>
            <a:avLst/>
            <a:gdLst/>
            <a:ahLst/>
            <a:cxnLst>
              <a:cxn ang="0">
                <a:pos x="8" y="3"/>
              </a:cxn>
              <a:cxn ang="0">
                <a:pos x="8" y="2"/>
              </a:cxn>
              <a:cxn ang="0">
                <a:pos x="6" y="1"/>
              </a:cxn>
              <a:cxn ang="0">
                <a:pos x="5" y="0"/>
              </a:cxn>
              <a:cxn ang="0">
                <a:pos x="4" y="0"/>
              </a:cxn>
              <a:cxn ang="0">
                <a:pos x="2" y="0"/>
              </a:cxn>
              <a:cxn ang="0">
                <a:pos x="1" y="1"/>
              </a:cxn>
              <a:cxn ang="0">
                <a:pos x="1" y="2"/>
              </a:cxn>
              <a:cxn ang="0">
                <a:pos x="0" y="3"/>
              </a:cxn>
              <a:cxn ang="0">
                <a:pos x="1" y="5"/>
              </a:cxn>
              <a:cxn ang="0">
                <a:pos x="1" y="7"/>
              </a:cxn>
              <a:cxn ang="0">
                <a:pos x="2" y="7"/>
              </a:cxn>
              <a:cxn ang="0">
                <a:pos x="4" y="7"/>
              </a:cxn>
              <a:cxn ang="0">
                <a:pos x="5" y="7"/>
              </a:cxn>
              <a:cxn ang="0">
                <a:pos x="6" y="7"/>
              </a:cxn>
              <a:cxn ang="0">
                <a:pos x="8" y="5"/>
              </a:cxn>
              <a:cxn ang="0">
                <a:pos x="8" y="3"/>
              </a:cxn>
              <a:cxn ang="0">
                <a:pos x="8" y="3"/>
              </a:cxn>
            </a:cxnLst>
            <a:rect l="0" t="0" r="r" b="b"/>
            <a:pathLst>
              <a:path w="9" h="8">
                <a:moveTo>
                  <a:pt x="8" y="3"/>
                </a:moveTo>
                <a:lnTo>
                  <a:pt x="8" y="2"/>
                </a:lnTo>
                <a:lnTo>
                  <a:pt x="6" y="1"/>
                </a:lnTo>
                <a:lnTo>
                  <a:pt x="5" y="0"/>
                </a:lnTo>
                <a:lnTo>
                  <a:pt x="4" y="0"/>
                </a:lnTo>
                <a:lnTo>
                  <a:pt x="2" y="0"/>
                </a:lnTo>
                <a:lnTo>
                  <a:pt x="1" y="1"/>
                </a:lnTo>
                <a:lnTo>
                  <a:pt x="1" y="2"/>
                </a:lnTo>
                <a:lnTo>
                  <a:pt x="0" y="3"/>
                </a:lnTo>
                <a:lnTo>
                  <a:pt x="1" y="5"/>
                </a:lnTo>
                <a:lnTo>
                  <a:pt x="1" y="7"/>
                </a:lnTo>
                <a:lnTo>
                  <a:pt x="2" y="7"/>
                </a:lnTo>
                <a:lnTo>
                  <a:pt x="4" y="7"/>
                </a:lnTo>
                <a:lnTo>
                  <a:pt x="5" y="7"/>
                </a:lnTo>
                <a:lnTo>
                  <a:pt x="6" y="7"/>
                </a:lnTo>
                <a:lnTo>
                  <a:pt x="8" y="5"/>
                </a:lnTo>
                <a:lnTo>
                  <a:pt x="8" y="3"/>
                </a:lnTo>
                <a:lnTo>
                  <a:pt x="8" y="3"/>
                </a:lnTo>
              </a:path>
            </a:pathLst>
          </a:custGeom>
          <a:solidFill>
            <a:srgbClr val="000000"/>
          </a:solidFill>
          <a:ln w="9525">
            <a:noFill/>
            <a:round/>
            <a:headEnd type="none" w="med" len="med"/>
            <a:tailEnd type="none" w="med" len="med"/>
          </a:ln>
          <a:effectLst/>
        </p:spPr>
        <p:txBody>
          <a:bodyPr/>
          <a:lstStyle/>
          <a:p>
            <a:endParaRPr lang="en-IN"/>
          </a:p>
        </p:txBody>
      </p:sp>
      <p:sp>
        <p:nvSpPr>
          <p:cNvPr id="50401" name="Freeform 225"/>
          <p:cNvSpPr>
            <a:spLocks/>
          </p:cNvSpPr>
          <p:nvPr/>
        </p:nvSpPr>
        <p:spPr bwMode="auto">
          <a:xfrm>
            <a:off x="5265738" y="4368800"/>
            <a:ext cx="11112" cy="12700"/>
          </a:xfrm>
          <a:custGeom>
            <a:avLst/>
            <a:gdLst/>
            <a:ahLst/>
            <a:cxnLst>
              <a:cxn ang="0">
                <a:pos x="7" y="3"/>
              </a:cxn>
              <a:cxn ang="0">
                <a:pos x="7" y="2"/>
              </a:cxn>
              <a:cxn ang="0">
                <a:pos x="7" y="1"/>
              </a:cxn>
              <a:cxn ang="0">
                <a:pos x="5" y="0"/>
              </a:cxn>
              <a:cxn ang="0">
                <a:pos x="4" y="0"/>
              </a:cxn>
              <a:cxn ang="0">
                <a:pos x="3" y="0"/>
              </a:cxn>
              <a:cxn ang="0">
                <a:pos x="1" y="1"/>
              </a:cxn>
              <a:cxn ang="0">
                <a:pos x="0" y="2"/>
              </a:cxn>
              <a:cxn ang="0">
                <a:pos x="0" y="3"/>
              </a:cxn>
              <a:cxn ang="0">
                <a:pos x="0" y="4"/>
              </a:cxn>
              <a:cxn ang="0">
                <a:pos x="1" y="5"/>
              </a:cxn>
              <a:cxn ang="0">
                <a:pos x="3" y="7"/>
              </a:cxn>
              <a:cxn ang="0">
                <a:pos x="4" y="7"/>
              </a:cxn>
              <a:cxn ang="0">
                <a:pos x="5" y="7"/>
              </a:cxn>
              <a:cxn ang="0">
                <a:pos x="7" y="5"/>
              </a:cxn>
              <a:cxn ang="0">
                <a:pos x="7" y="4"/>
              </a:cxn>
              <a:cxn ang="0">
                <a:pos x="7" y="3"/>
              </a:cxn>
              <a:cxn ang="0">
                <a:pos x="7" y="3"/>
              </a:cxn>
            </a:cxnLst>
            <a:rect l="0" t="0" r="r" b="b"/>
            <a:pathLst>
              <a:path w="8" h="8">
                <a:moveTo>
                  <a:pt x="7" y="3"/>
                </a:moveTo>
                <a:lnTo>
                  <a:pt x="7" y="2"/>
                </a:lnTo>
                <a:lnTo>
                  <a:pt x="7" y="1"/>
                </a:lnTo>
                <a:lnTo>
                  <a:pt x="5" y="0"/>
                </a:lnTo>
                <a:lnTo>
                  <a:pt x="4" y="0"/>
                </a:lnTo>
                <a:lnTo>
                  <a:pt x="3" y="0"/>
                </a:lnTo>
                <a:lnTo>
                  <a:pt x="1" y="1"/>
                </a:lnTo>
                <a:lnTo>
                  <a:pt x="0" y="2"/>
                </a:lnTo>
                <a:lnTo>
                  <a:pt x="0" y="3"/>
                </a:lnTo>
                <a:lnTo>
                  <a:pt x="0" y="4"/>
                </a:lnTo>
                <a:lnTo>
                  <a:pt x="1" y="5"/>
                </a:lnTo>
                <a:lnTo>
                  <a:pt x="3" y="7"/>
                </a:lnTo>
                <a:lnTo>
                  <a:pt x="4" y="7"/>
                </a:lnTo>
                <a:lnTo>
                  <a:pt x="5" y="7"/>
                </a:lnTo>
                <a:lnTo>
                  <a:pt x="7" y="5"/>
                </a:lnTo>
                <a:lnTo>
                  <a:pt x="7" y="4"/>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402" name="Freeform 226"/>
          <p:cNvSpPr>
            <a:spLocks/>
          </p:cNvSpPr>
          <p:nvPr/>
        </p:nvSpPr>
        <p:spPr bwMode="auto">
          <a:xfrm>
            <a:off x="5233988" y="4360863"/>
            <a:ext cx="12700" cy="14287"/>
          </a:xfrm>
          <a:custGeom>
            <a:avLst/>
            <a:gdLst/>
            <a:ahLst/>
            <a:cxnLst>
              <a:cxn ang="0">
                <a:pos x="7" y="3"/>
              </a:cxn>
              <a:cxn ang="0">
                <a:pos x="7" y="2"/>
              </a:cxn>
              <a:cxn ang="0">
                <a:pos x="5" y="1"/>
              </a:cxn>
              <a:cxn ang="0">
                <a:pos x="5" y="0"/>
              </a:cxn>
              <a:cxn ang="0">
                <a:pos x="3" y="0"/>
              </a:cxn>
              <a:cxn ang="0">
                <a:pos x="1" y="0"/>
              </a:cxn>
              <a:cxn ang="0">
                <a:pos x="1" y="1"/>
              </a:cxn>
              <a:cxn ang="0">
                <a:pos x="0" y="2"/>
              </a:cxn>
              <a:cxn ang="0">
                <a:pos x="0" y="3"/>
              </a:cxn>
              <a:cxn ang="0">
                <a:pos x="0" y="5"/>
              </a:cxn>
              <a:cxn ang="0">
                <a:pos x="1" y="6"/>
              </a:cxn>
              <a:cxn ang="0">
                <a:pos x="1" y="7"/>
              </a:cxn>
              <a:cxn ang="0">
                <a:pos x="3" y="7"/>
              </a:cxn>
              <a:cxn ang="0">
                <a:pos x="5" y="7"/>
              </a:cxn>
              <a:cxn ang="0">
                <a:pos x="5" y="6"/>
              </a:cxn>
              <a:cxn ang="0">
                <a:pos x="7" y="5"/>
              </a:cxn>
              <a:cxn ang="0">
                <a:pos x="7" y="3"/>
              </a:cxn>
              <a:cxn ang="0">
                <a:pos x="7" y="3"/>
              </a:cxn>
            </a:cxnLst>
            <a:rect l="0" t="0" r="r" b="b"/>
            <a:pathLst>
              <a:path w="8" h="8">
                <a:moveTo>
                  <a:pt x="7" y="3"/>
                </a:moveTo>
                <a:lnTo>
                  <a:pt x="7" y="2"/>
                </a:lnTo>
                <a:lnTo>
                  <a:pt x="5" y="1"/>
                </a:lnTo>
                <a:lnTo>
                  <a:pt x="5" y="0"/>
                </a:lnTo>
                <a:lnTo>
                  <a:pt x="3" y="0"/>
                </a:lnTo>
                <a:lnTo>
                  <a:pt x="1" y="0"/>
                </a:lnTo>
                <a:lnTo>
                  <a:pt x="1" y="1"/>
                </a:lnTo>
                <a:lnTo>
                  <a:pt x="0" y="2"/>
                </a:lnTo>
                <a:lnTo>
                  <a:pt x="0" y="3"/>
                </a:lnTo>
                <a:lnTo>
                  <a:pt x="0" y="5"/>
                </a:lnTo>
                <a:lnTo>
                  <a:pt x="1" y="6"/>
                </a:lnTo>
                <a:lnTo>
                  <a:pt x="1" y="7"/>
                </a:lnTo>
                <a:lnTo>
                  <a:pt x="3" y="7"/>
                </a:lnTo>
                <a:lnTo>
                  <a:pt x="5" y="7"/>
                </a:lnTo>
                <a:lnTo>
                  <a:pt x="5" y="6"/>
                </a:lnTo>
                <a:lnTo>
                  <a:pt x="7" y="5"/>
                </a:lnTo>
                <a:lnTo>
                  <a:pt x="7" y="3"/>
                </a:lnTo>
                <a:lnTo>
                  <a:pt x="7" y="3"/>
                </a:lnTo>
              </a:path>
            </a:pathLst>
          </a:custGeom>
          <a:solidFill>
            <a:srgbClr val="000000"/>
          </a:solidFill>
          <a:ln w="9525">
            <a:noFill/>
            <a:round/>
            <a:headEnd type="none" w="med" len="med"/>
            <a:tailEnd type="none" w="med" len="med"/>
          </a:ln>
          <a:effectLst/>
        </p:spPr>
        <p:txBody>
          <a:bodyPr/>
          <a:lstStyle/>
          <a:p>
            <a:endParaRPr lang="en-IN"/>
          </a:p>
        </p:txBody>
      </p:sp>
      <p:sp>
        <p:nvSpPr>
          <p:cNvPr id="50403" name="Freeform 227"/>
          <p:cNvSpPr>
            <a:spLocks/>
          </p:cNvSpPr>
          <p:nvPr/>
        </p:nvSpPr>
        <p:spPr bwMode="auto">
          <a:xfrm>
            <a:off x="5214938" y="4319588"/>
            <a:ext cx="11112" cy="14287"/>
          </a:xfrm>
          <a:custGeom>
            <a:avLst/>
            <a:gdLst/>
            <a:ahLst/>
            <a:cxnLst>
              <a:cxn ang="0">
                <a:pos x="7" y="4"/>
              </a:cxn>
              <a:cxn ang="0">
                <a:pos x="7" y="3"/>
              </a:cxn>
              <a:cxn ang="0">
                <a:pos x="6" y="1"/>
              </a:cxn>
              <a:cxn ang="0">
                <a:pos x="5" y="0"/>
              </a:cxn>
              <a:cxn ang="0">
                <a:pos x="3" y="0"/>
              </a:cxn>
              <a:cxn ang="0">
                <a:pos x="2" y="0"/>
              </a:cxn>
              <a:cxn ang="0">
                <a:pos x="2" y="1"/>
              </a:cxn>
              <a:cxn ang="0">
                <a:pos x="0" y="3"/>
              </a:cxn>
              <a:cxn ang="0">
                <a:pos x="0" y="4"/>
              </a:cxn>
              <a:cxn ang="0">
                <a:pos x="0" y="5"/>
              </a:cxn>
              <a:cxn ang="0">
                <a:pos x="2" y="6"/>
              </a:cxn>
              <a:cxn ang="0">
                <a:pos x="2" y="7"/>
              </a:cxn>
              <a:cxn ang="0">
                <a:pos x="3" y="8"/>
              </a:cxn>
              <a:cxn ang="0">
                <a:pos x="5" y="7"/>
              </a:cxn>
              <a:cxn ang="0">
                <a:pos x="6" y="6"/>
              </a:cxn>
              <a:cxn ang="0">
                <a:pos x="7" y="5"/>
              </a:cxn>
              <a:cxn ang="0">
                <a:pos x="7" y="4"/>
              </a:cxn>
              <a:cxn ang="0">
                <a:pos x="7" y="4"/>
              </a:cxn>
            </a:cxnLst>
            <a:rect l="0" t="0" r="r" b="b"/>
            <a:pathLst>
              <a:path w="8" h="9">
                <a:moveTo>
                  <a:pt x="7" y="4"/>
                </a:moveTo>
                <a:lnTo>
                  <a:pt x="7" y="3"/>
                </a:lnTo>
                <a:lnTo>
                  <a:pt x="6" y="1"/>
                </a:lnTo>
                <a:lnTo>
                  <a:pt x="5" y="0"/>
                </a:lnTo>
                <a:lnTo>
                  <a:pt x="3" y="0"/>
                </a:lnTo>
                <a:lnTo>
                  <a:pt x="2" y="0"/>
                </a:lnTo>
                <a:lnTo>
                  <a:pt x="2" y="1"/>
                </a:lnTo>
                <a:lnTo>
                  <a:pt x="0" y="3"/>
                </a:lnTo>
                <a:lnTo>
                  <a:pt x="0" y="4"/>
                </a:lnTo>
                <a:lnTo>
                  <a:pt x="0" y="5"/>
                </a:lnTo>
                <a:lnTo>
                  <a:pt x="2" y="6"/>
                </a:lnTo>
                <a:lnTo>
                  <a:pt x="2" y="7"/>
                </a:lnTo>
                <a:lnTo>
                  <a:pt x="3" y="8"/>
                </a:lnTo>
                <a:lnTo>
                  <a:pt x="5" y="7"/>
                </a:lnTo>
                <a:lnTo>
                  <a:pt x="6" y="6"/>
                </a:lnTo>
                <a:lnTo>
                  <a:pt x="7" y="5"/>
                </a:lnTo>
                <a:lnTo>
                  <a:pt x="7" y="4"/>
                </a:lnTo>
                <a:lnTo>
                  <a:pt x="7" y="4"/>
                </a:lnTo>
              </a:path>
            </a:pathLst>
          </a:custGeom>
          <a:solidFill>
            <a:srgbClr val="000000"/>
          </a:solidFill>
          <a:ln w="9525">
            <a:noFill/>
            <a:round/>
            <a:headEnd type="none" w="med" len="med"/>
            <a:tailEnd type="none" w="med" len="med"/>
          </a:ln>
          <a:effectLst/>
        </p:spPr>
        <p:txBody>
          <a:bodyPr/>
          <a:lstStyle/>
          <a:p>
            <a:endParaRPr lang="en-IN"/>
          </a:p>
        </p:txBody>
      </p:sp>
      <p:sp>
        <p:nvSpPr>
          <p:cNvPr id="50404" name="Freeform 228"/>
          <p:cNvSpPr>
            <a:spLocks/>
          </p:cNvSpPr>
          <p:nvPr/>
        </p:nvSpPr>
        <p:spPr bwMode="auto">
          <a:xfrm>
            <a:off x="5634038" y="3865563"/>
            <a:ext cx="47625" cy="52387"/>
          </a:xfrm>
          <a:custGeom>
            <a:avLst/>
            <a:gdLst/>
            <a:ahLst/>
            <a:cxnLst>
              <a:cxn ang="0">
                <a:pos x="29" y="16"/>
              </a:cxn>
              <a:cxn ang="0">
                <a:pos x="27" y="10"/>
              </a:cxn>
              <a:cxn ang="0">
                <a:pos x="24" y="6"/>
              </a:cxn>
              <a:cxn ang="0">
                <a:pos x="20" y="2"/>
              </a:cxn>
              <a:cxn ang="0">
                <a:pos x="15" y="0"/>
              </a:cxn>
              <a:cxn ang="0">
                <a:pos x="9" y="2"/>
              </a:cxn>
              <a:cxn ang="0">
                <a:pos x="5" y="6"/>
              </a:cxn>
              <a:cxn ang="0">
                <a:pos x="1" y="10"/>
              </a:cxn>
              <a:cxn ang="0">
                <a:pos x="0" y="16"/>
              </a:cxn>
              <a:cxn ang="0">
                <a:pos x="1" y="21"/>
              </a:cxn>
              <a:cxn ang="0">
                <a:pos x="5" y="26"/>
              </a:cxn>
              <a:cxn ang="0">
                <a:pos x="9" y="28"/>
              </a:cxn>
              <a:cxn ang="0">
                <a:pos x="15" y="30"/>
              </a:cxn>
              <a:cxn ang="0">
                <a:pos x="20" y="28"/>
              </a:cxn>
              <a:cxn ang="0">
                <a:pos x="24" y="26"/>
              </a:cxn>
              <a:cxn ang="0">
                <a:pos x="27" y="21"/>
              </a:cxn>
              <a:cxn ang="0">
                <a:pos x="29" y="16"/>
              </a:cxn>
              <a:cxn ang="0">
                <a:pos x="29" y="16"/>
              </a:cxn>
            </a:cxnLst>
            <a:rect l="0" t="0" r="r" b="b"/>
            <a:pathLst>
              <a:path w="30" h="31">
                <a:moveTo>
                  <a:pt x="29" y="16"/>
                </a:moveTo>
                <a:lnTo>
                  <a:pt x="27" y="10"/>
                </a:lnTo>
                <a:lnTo>
                  <a:pt x="24" y="6"/>
                </a:lnTo>
                <a:lnTo>
                  <a:pt x="20" y="2"/>
                </a:lnTo>
                <a:lnTo>
                  <a:pt x="15" y="0"/>
                </a:lnTo>
                <a:lnTo>
                  <a:pt x="9" y="2"/>
                </a:lnTo>
                <a:lnTo>
                  <a:pt x="5" y="6"/>
                </a:lnTo>
                <a:lnTo>
                  <a:pt x="1" y="10"/>
                </a:lnTo>
                <a:lnTo>
                  <a:pt x="0" y="16"/>
                </a:lnTo>
                <a:lnTo>
                  <a:pt x="1" y="21"/>
                </a:lnTo>
                <a:lnTo>
                  <a:pt x="5" y="26"/>
                </a:lnTo>
                <a:lnTo>
                  <a:pt x="9" y="28"/>
                </a:lnTo>
                <a:lnTo>
                  <a:pt x="15" y="30"/>
                </a:lnTo>
                <a:lnTo>
                  <a:pt x="20" y="28"/>
                </a:lnTo>
                <a:lnTo>
                  <a:pt x="24" y="26"/>
                </a:lnTo>
                <a:lnTo>
                  <a:pt x="27" y="21"/>
                </a:lnTo>
                <a:lnTo>
                  <a:pt x="29" y="16"/>
                </a:lnTo>
                <a:lnTo>
                  <a:pt x="29" y="16"/>
                </a:lnTo>
              </a:path>
            </a:pathLst>
          </a:custGeom>
          <a:solidFill>
            <a:srgbClr val="FFFFFF"/>
          </a:solidFill>
          <a:ln w="9525">
            <a:noFill/>
            <a:round/>
            <a:headEnd type="none" w="med" len="med"/>
            <a:tailEnd type="none" w="med" len="med"/>
          </a:ln>
          <a:effectLst/>
        </p:spPr>
        <p:txBody>
          <a:bodyPr/>
          <a:lstStyle/>
          <a:p>
            <a:endParaRPr lang="en-IN"/>
          </a:p>
        </p:txBody>
      </p:sp>
      <p:sp>
        <p:nvSpPr>
          <p:cNvPr id="50405" name="Freeform 229"/>
          <p:cNvSpPr>
            <a:spLocks/>
          </p:cNvSpPr>
          <p:nvPr/>
        </p:nvSpPr>
        <p:spPr bwMode="auto">
          <a:xfrm>
            <a:off x="5594350" y="3908425"/>
            <a:ext cx="46038" cy="50800"/>
          </a:xfrm>
          <a:custGeom>
            <a:avLst/>
            <a:gdLst/>
            <a:ahLst/>
            <a:cxnLst>
              <a:cxn ang="0">
                <a:pos x="29" y="15"/>
              </a:cxn>
              <a:cxn ang="0">
                <a:pos x="27" y="9"/>
              </a:cxn>
              <a:cxn ang="0">
                <a:pos x="24" y="4"/>
              </a:cxn>
              <a:cxn ang="0">
                <a:pos x="20" y="1"/>
              </a:cxn>
              <a:cxn ang="0">
                <a:pos x="15" y="0"/>
              </a:cxn>
              <a:cxn ang="0">
                <a:pos x="9" y="1"/>
              </a:cxn>
              <a:cxn ang="0">
                <a:pos x="5" y="4"/>
              </a:cxn>
              <a:cxn ang="0">
                <a:pos x="1" y="9"/>
              </a:cxn>
              <a:cxn ang="0">
                <a:pos x="0" y="15"/>
              </a:cxn>
              <a:cxn ang="0">
                <a:pos x="1" y="20"/>
              </a:cxn>
              <a:cxn ang="0">
                <a:pos x="5" y="24"/>
              </a:cxn>
              <a:cxn ang="0">
                <a:pos x="9" y="27"/>
              </a:cxn>
              <a:cxn ang="0">
                <a:pos x="15" y="29"/>
              </a:cxn>
              <a:cxn ang="0">
                <a:pos x="20" y="27"/>
              </a:cxn>
              <a:cxn ang="0">
                <a:pos x="24" y="24"/>
              </a:cxn>
              <a:cxn ang="0">
                <a:pos x="27" y="20"/>
              </a:cxn>
              <a:cxn ang="0">
                <a:pos x="29" y="15"/>
              </a:cxn>
              <a:cxn ang="0">
                <a:pos x="29" y="15"/>
              </a:cxn>
            </a:cxnLst>
            <a:rect l="0" t="0" r="r" b="b"/>
            <a:pathLst>
              <a:path w="30" h="30">
                <a:moveTo>
                  <a:pt x="29" y="15"/>
                </a:moveTo>
                <a:lnTo>
                  <a:pt x="27" y="9"/>
                </a:lnTo>
                <a:lnTo>
                  <a:pt x="24" y="4"/>
                </a:lnTo>
                <a:lnTo>
                  <a:pt x="20" y="1"/>
                </a:lnTo>
                <a:lnTo>
                  <a:pt x="15" y="0"/>
                </a:lnTo>
                <a:lnTo>
                  <a:pt x="9" y="1"/>
                </a:lnTo>
                <a:lnTo>
                  <a:pt x="5" y="4"/>
                </a:lnTo>
                <a:lnTo>
                  <a:pt x="1" y="9"/>
                </a:lnTo>
                <a:lnTo>
                  <a:pt x="0" y="15"/>
                </a:lnTo>
                <a:lnTo>
                  <a:pt x="1" y="20"/>
                </a:lnTo>
                <a:lnTo>
                  <a:pt x="5" y="24"/>
                </a:lnTo>
                <a:lnTo>
                  <a:pt x="9" y="27"/>
                </a:lnTo>
                <a:lnTo>
                  <a:pt x="15" y="29"/>
                </a:lnTo>
                <a:lnTo>
                  <a:pt x="20" y="27"/>
                </a:lnTo>
                <a:lnTo>
                  <a:pt x="24" y="24"/>
                </a:lnTo>
                <a:lnTo>
                  <a:pt x="27" y="20"/>
                </a:lnTo>
                <a:lnTo>
                  <a:pt x="29" y="15"/>
                </a:lnTo>
                <a:lnTo>
                  <a:pt x="29" y="15"/>
                </a:lnTo>
              </a:path>
            </a:pathLst>
          </a:custGeom>
          <a:solidFill>
            <a:srgbClr val="FFFFFF"/>
          </a:solidFill>
          <a:ln w="9525">
            <a:noFill/>
            <a:round/>
            <a:headEnd type="none" w="med" len="med"/>
            <a:tailEnd type="none" w="med" len="med"/>
          </a:ln>
          <a:effectLst/>
        </p:spPr>
        <p:txBody>
          <a:bodyPr/>
          <a:lstStyle/>
          <a:p>
            <a:endParaRPr lang="en-IN"/>
          </a:p>
        </p:txBody>
      </p:sp>
      <p:sp>
        <p:nvSpPr>
          <p:cNvPr id="50406" name="Freeform 230"/>
          <p:cNvSpPr>
            <a:spLocks/>
          </p:cNvSpPr>
          <p:nvPr/>
        </p:nvSpPr>
        <p:spPr bwMode="auto">
          <a:xfrm>
            <a:off x="5654675" y="3922713"/>
            <a:ext cx="38100" cy="44450"/>
          </a:xfrm>
          <a:custGeom>
            <a:avLst/>
            <a:gdLst/>
            <a:ahLst/>
            <a:cxnLst>
              <a:cxn ang="0">
                <a:pos x="24" y="13"/>
              </a:cxn>
              <a:cxn ang="0">
                <a:pos x="23" y="7"/>
              </a:cxn>
              <a:cxn ang="0">
                <a:pos x="21" y="3"/>
              </a:cxn>
              <a:cxn ang="0">
                <a:pos x="17" y="0"/>
              </a:cxn>
              <a:cxn ang="0">
                <a:pos x="12" y="0"/>
              </a:cxn>
              <a:cxn ang="0">
                <a:pos x="7" y="0"/>
              </a:cxn>
              <a:cxn ang="0">
                <a:pos x="3" y="3"/>
              </a:cxn>
              <a:cxn ang="0">
                <a:pos x="0" y="7"/>
              </a:cxn>
              <a:cxn ang="0">
                <a:pos x="0" y="13"/>
              </a:cxn>
              <a:cxn ang="0">
                <a:pos x="0" y="18"/>
              </a:cxn>
              <a:cxn ang="0">
                <a:pos x="3" y="21"/>
              </a:cxn>
              <a:cxn ang="0">
                <a:pos x="7" y="24"/>
              </a:cxn>
              <a:cxn ang="0">
                <a:pos x="12" y="25"/>
              </a:cxn>
              <a:cxn ang="0">
                <a:pos x="17" y="24"/>
              </a:cxn>
              <a:cxn ang="0">
                <a:pos x="21" y="21"/>
              </a:cxn>
              <a:cxn ang="0">
                <a:pos x="23" y="18"/>
              </a:cxn>
              <a:cxn ang="0">
                <a:pos x="24" y="13"/>
              </a:cxn>
              <a:cxn ang="0">
                <a:pos x="24" y="13"/>
              </a:cxn>
            </a:cxnLst>
            <a:rect l="0" t="0" r="r" b="b"/>
            <a:pathLst>
              <a:path w="25" h="26">
                <a:moveTo>
                  <a:pt x="24" y="13"/>
                </a:moveTo>
                <a:lnTo>
                  <a:pt x="23" y="7"/>
                </a:lnTo>
                <a:lnTo>
                  <a:pt x="21" y="3"/>
                </a:lnTo>
                <a:lnTo>
                  <a:pt x="17" y="0"/>
                </a:lnTo>
                <a:lnTo>
                  <a:pt x="12" y="0"/>
                </a:lnTo>
                <a:lnTo>
                  <a:pt x="7" y="0"/>
                </a:lnTo>
                <a:lnTo>
                  <a:pt x="3" y="3"/>
                </a:lnTo>
                <a:lnTo>
                  <a:pt x="0" y="7"/>
                </a:lnTo>
                <a:lnTo>
                  <a:pt x="0" y="13"/>
                </a:lnTo>
                <a:lnTo>
                  <a:pt x="0" y="18"/>
                </a:lnTo>
                <a:lnTo>
                  <a:pt x="3" y="21"/>
                </a:lnTo>
                <a:lnTo>
                  <a:pt x="7" y="24"/>
                </a:lnTo>
                <a:lnTo>
                  <a:pt x="12" y="25"/>
                </a:lnTo>
                <a:lnTo>
                  <a:pt x="17" y="24"/>
                </a:lnTo>
                <a:lnTo>
                  <a:pt x="21" y="21"/>
                </a:lnTo>
                <a:lnTo>
                  <a:pt x="23" y="18"/>
                </a:lnTo>
                <a:lnTo>
                  <a:pt x="24" y="13"/>
                </a:lnTo>
                <a:lnTo>
                  <a:pt x="24" y="13"/>
                </a:lnTo>
              </a:path>
            </a:pathLst>
          </a:custGeom>
          <a:solidFill>
            <a:srgbClr val="FFFFFF"/>
          </a:solidFill>
          <a:ln w="9525">
            <a:noFill/>
            <a:round/>
            <a:headEnd type="none" w="med" len="med"/>
            <a:tailEnd type="none" w="med" len="med"/>
          </a:ln>
          <a:effectLst/>
        </p:spPr>
        <p:txBody>
          <a:bodyPr/>
          <a:lstStyle/>
          <a:p>
            <a:endParaRPr lang="en-IN"/>
          </a:p>
        </p:txBody>
      </p:sp>
      <p:sp>
        <p:nvSpPr>
          <p:cNvPr id="50407" name="Freeform 231"/>
          <p:cNvSpPr>
            <a:spLocks/>
          </p:cNvSpPr>
          <p:nvPr/>
        </p:nvSpPr>
        <p:spPr bwMode="auto">
          <a:xfrm>
            <a:off x="5527675" y="3897313"/>
            <a:ext cx="41275" cy="46037"/>
          </a:xfrm>
          <a:custGeom>
            <a:avLst/>
            <a:gdLst/>
            <a:ahLst/>
            <a:cxnLst>
              <a:cxn ang="0">
                <a:pos x="26" y="13"/>
              </a:cxn>
              <a:cxn ang="0">
                <a:pos x="25" y="8"/>
              </a:cxn>
              <a:cxn ang="0">
                <a:pos x="22" y="4"/>
              </a:cxn>
              <a:cxn ang="0">
                <a:pos x="18" y="1"/>
              </a:cxn>
              <a:cxn ang="0">
                <a:pos x="13" y="0"/>
              </a:cxn>
              <a:cxn ang="0">
                <a:pos x="7" y="1"/>
              </a:cxn>
              <a:cxn ang="0">
                <a:pos x="4" y="4"/>
              </a:cxn>
              <a:cxn ang="0">
                <a:pos x="1" y="8"/>
              </a:cxn>
              <a:cxn ang="0">
                <a:pos x="0" y="13"/>
              </a:cxn>
              <a:cxn ang="0">
                <a:pos x="1" y="18"/>
              </a:cxn>
              <a:cxn ang="0">
                <a:pos x="4" y="22"/>
              </a:cxn>
              <a:cxn ang="0">
                <a:pos x="7" y="25"/>
              </a:cxn>
              <a:cxn ang="0">
                <a:pos x="13" y="26"/>
              </a:cxn>
              <a:cxn ang="0">
                <a:pos x="18" y="25"/>
              </a:cxn>
              <a:cxn ang="0">
                <a:pos x="22" y="22"/>
              </a:cxn>
              <a:cxn ang="0">
                <a:pos x="25" y="18"/>
              </a:cxn>
              <a:cxn ang="0">
                <a:pos x="26" y="13"/>
              </a:cxn>
              <a:cxn ang="0">
                <a:pos x="26" y="13"/>
              </a:cxn>
            </a:cxnLst>
            <a:rect l="0" t="0" r="r" b="b"/>
            <a:pathLst>
              <a:path w="27" h="27">
                <a:moveTo>
                  <a:pt x="26" y="13"/>
                </a:moveTo>
                <a:lnTo>
                  <a:pt x="25" y="8"/>
                </a:lnTo>
                <a:lnTo>
                  <a:pt x="22" y="4"/>
                </a:lnTo>
                <a:lnTo>
                  <a:pt x="18" y="1"/>
                </a:lnTo>
                <a:lnTo>
                  <a:pt x="13" y="0"/>
                </a:lnTo>
                <a:lnTo>
                  <a:pt x="7" y="1"/>
                </a:lnTo>
                <a:lnTo>
                  <a:pt x="4" y="4"/>
                </a:lnTo>
                <a:lnTo>
                  <a:pt x="1" y="8"/>
                </a:lnTo>
                <a:lnTo>
                  <a:pt x="0" y="13"/>
                </a:lnTo>
                <a:lnTo>
                  <a:pt x="1" y="18"/>
                </a:lnTo>
                <a:lnTo>
                  <a:pt x="4" y="22"/>
                </a:lnTo>
                <a:lnTo>
                  <a:pt x="7" y="25"/>
                </a:lnTo>
                <a:lnTo>
                  <a:pt x="13" y="26"/>
                </a:lnTo>
                <a:lnTo>
                  <a:pt x="18" y="25"/>
                </a:lnTo>
                <a:lnTo>
                  <a:pt x="22" y="22"/>
                </a:lnTo>
                <a:lnTo>
                  <a:pt x="25" y="18"/>
                </a:lnTo>
                <a:lnTo>
                  <a:pt x="26" y="13"/>
                </a:lnTo>
                <a:lnTo>
                  <a:pt x="26" y="13"/>
                </a:lnTo>
              </a:path>
            </a:pathLst>
          </a:custGeom>
          <a:solidFill>
            <a:srgbClr val="FFFFFF"/>
          </a:solidFill>
          <a:ln w="9525">
            <a:noFill/>
            <a:round/>
            <a:headEnd type="none" w="med" len="med"/>
            <a:tailEnd type="none" w="med" len="med"/>
          </a:ln>
          <a:effectLst/>
        </p:spPr>
        <p:txBody>
          <a:bodyPr/>
          <a:lstStyle/>
          <a:p>
            <a:endParaRPr lang="en-IN"/>
          </a:p>
        </p:txBody>
      </p:sp>
      <p:sp>
        <p:nvSpPr>
          <p:cNvPr id="50408" name="Freeform 232"/>
          <p:cNvSpPr>
            <a:spLocks/>
          </p:cNvSpPr>
          <p:nvPr/>
        </p:nvSpPr>
        <p:spPr bwMode="auto">
          <a:xfrm>
            <a:off x="5557838" y="3954463"/>
            <a:ext cx="38100" cy="44450"/>
          </a:xfrm>
          <a:custGeom>
            <a:avLst/>
            <a:gdLst/>
            <a:ahLst/>
            <a:cxnLst>
              <a:cxn ang="0">
                <a:pos x="24" y="13"/>
              </a:cxn>
              <a:cxn ang="0">
                <a:pos x="24" y="8"/>
              </a:cxn>
              <a:cxn ang="0">
                <a:pos x="21" y="4"/>
              </a:cxn>
              <a:cxn ang="0">
                <a:pos x="17" y="1"/>
              </a:cxn>
              <a:cxn ang="0">
                <a:pos x="13" y="0"/>
              </a:cxn>
              <a:cxn ang="0">
                <a:pos x="7" y="1"/>
              </a:cxn>
              <a:cxn ang="0">
                <a:pos x="4" y="4"/>
              </a:cxn>
              <a:cxn ang="0">
                <a:pos x="1" y="8"/>
              </a:cxn>
              <a:cxn ang="0">
                <a:pos x="0" y="13"/>
              </a:cxn>
              <a:cxn ang="0">
                <a:pos x="1" y="18"/>
              </a:cxn>
              <a:cxn ang="0">
                <a:pos x="4" y="22"/>
              </a:cxn>
              <a:cxn ang="0">
                <a:pos x="7" y="25"/>
              </a:cxn>
              <a:cxn ang="0">
                <a:pos x="13" y="26"/>
              </a:cxn>
              <a:cxn ang="0">
                <a:pos x="17" y="25"/>
              </a:cxn>
              <a:cxn ang="0">
                <a:pos x="21" y="22"/>
              </a:cxn>
              <a:cxn ang="0">
                <a:pos x="24" y="18"/>
              </a:cxn>
              <a:cxn ang="0">
                <a:pos x="24" y="13"/>
              </a:cxn>
              <a:cxn ang="0">
                <a:pos x="24" y="13"/>
              </a:cxn>
            </a:cxnLst>
            <a:rect l="0" t="0" r="r" b="b"/>
            <a:pathLst>
              <a:path w="25" h="27">
                <a:moveTo>
                  <a:pt x="24" y="13"/>
                </a:moveTo>
                <a:lnTo>
                  <a:pt x="24" y="8"/>
                </a:lnTo>
                <a:lnTo>
                  <a:pt x="21" y="4"/>
                </a:lnTo>
                <a:lnTo>
                  <a:pt x="17" y="1"/>
                </a:lnTo>
                <a:lnTo>
                  <a:pt x="13" y="0"/>
                </a:lnTo>
                <a:lnTo>
                  <a:pt x="7" y="1"/>
                </a:lnTo>
                <a:lnTo>
                  <a:pt x="4" y="4"/>
                </a:lnTo>
                <a:lnTo>
                  <a:pt x="1" y="8"/>
                </a:lnTo>
                <a:lnTo>
                  <a:pt x="0" y="13"/>
                </a:lnTo>
                <a:lnTo>
                  <a:pt x="1" y="18"/>
                </a:lnTo>
                <a:lnTo>
                  <a:pt x="4" y="22"/>
                </a:lnTo>
                <a:lnTo>
                  <a:pt x="7" y="25"/>
                </a:lnTo>
                <a:lnTo>
                  <a:pt x="13" y="26"/>
                </a:lnTo>
                <a:lnTo>
                  <a:pt x="17" y="25"/>
                </a:lnTo>
                <a:lnTo>
                  <a:pt x="21" y="22"/>
                </a:lnTo>
                <a:lnTo>
                  <a:pt x="24" y="18"/>
                </a:lnTo>
                <a:lnTo>
                  <a:pt x="24" y="13"/>
                </a:lnTo>
                <a:lnTo>
                  <a:pt x="24" y="13"/>
                </a:lnTo>
              </a:path>
            </a:pathLst>
          </a:custGeom>
          <a:solidFill>
            <a:srgbClr val="FFFFFF"/>
          </a:solidFill>
          <a:ln w="9525">
            <a:noFill/>
            <a:round/>
            <a:headEnd type="none" w="med" len="med"/>
            <a:tailEnd type="none" w="med" len="med"/>
          </a:ln>
          <a:effectLst/>
        </p:spPr>
        <p:txBody>
          <a:bodyPr/>
          <a:lstStyle/>
          <a:p>
            <a:endParaRPr lang="en-IN"/>
          </a:p>
        </p:txBody>
      </p:sp>
      <p:sp>
        <p:nvSpPr>
          <p:cNvPr id="50409" name="Freeform 233"/>
          <p:cNvSpPr>
            <a:spLocks/>
          </p:cNvSpPr>
          <p:nvPr/>
        </p:nvSpPr>
        <p:spPr bwMode="auto">
          <a:xfrm>
            <a:off x="5605463" y="3967163"/>
            <a:ext cx="39687" cy="44450"/>
          </a:xfrm>
          <a:custGeom>
            <a:avLst/>
            <a:gdLst/>
            <a:ahLst/>
            <a:cxnLst>
              <a:cxn ang="0">
                <a:pos x="25" y="13"/>
              </a:cxn>
              <a:cxn ang="0">
                <a:pos x="24" y="7"/>
              </a:cxn>
              <a:cxn ang="0">
                <a:pos x="22" y="4"/>
              </a:cxn>
              <a:cxn ang="0">
                <a:pos x="18" y="1"/>
              </a:cxn>
              <a:cxn ang="0">
                <a:pos x="13" y="0"/>
              </a:cxn>
              <a:cxn ang="0">
                <a:pos x="8" y="1"/>
              </a:cxn>
              <a:cxn ang="0">
                <a:pos x="4" y="4"/>
              </a:cxn>
              <a:cxn ang="0">
                <a:pos x="1" y="7"/>
              </a:cxn>
              <a:cxn ang="0">
                <a:pos x="0" y="13"/>
              </a:cxn>
              <a:cxn ang="0">
                <a:pos x="1" y="18"/>
              </a:cxn>
              <a:cxn ang="0">
                <a:pos x="4" y="22"/>
              </a:cxn>
              <a:cxn ang="0">
                <a:pos x="8" y="25"/>
              </a:cxn>
              <a:cxn ang="0">
                <a:pos x="13" y="25"/>
              </a:cxn>
              <a:cxn ang="0">
                <a:pos x="18" y="25"/>
              </a:cxn>
              <a:cxn ang="0">
                <a:pos x="22" y="22"/>
              </a:cxn>
              <a:cxn ang="0">
                <a:pos x="24" y="18"/>
              </a:cxn>
              <a:cxn ang="0">
                <a:pos x="25" y="13"/>
              </a:cxn>
              <a:cxn ang="0">
                <a:pos x="25" y="13"/>
              </a:cxn>
            </a:cxnLst>
            <a:rect l="0" t="0" r="r" b="b"/>
            <a:pathLst>
              <a:path w="26" h="26">
                <a:moveTo>
                  <a:pt x="25" y="13"/>
                </a:moveTo>
                <a:lnTo>
                  <a:pt x="24" y="7"/>
                </a:lnTo>
                <a:lnTo>
                  <a:pt x="22" y="4"/>
                </a:lnTo>
                <a:lnTo>
                  <a:pt x="18" y="1"/>
                </a:lnTo>
                <a:lnTo>
                  <a:pt x="13" y="0"/>
                </a:lnTo>
                <a:lnTo>
                  <a:pt x="8" y="1"/>
                </a:lnTo>
                <a:lnTo>
                  <a:pt x="4" y="4"/>
                </a:lnTo>
                <a:lnTo>
                  <a:pt x="1" y="7"/>
                </a:lnTo>
                <a:lnTo>
                  <a:pt x="0" y="13"/>
                </a:lnTo>
                <a:lnTo>
                  <a:pt x="1" y="18"/>
                </a:lnTo>
                <a:lnTo>
                  <a:pt x="4" y="22"/>
                </a:lnTo>
                <a:lnTo>
                  <a:pt x="8" y="25"/>
                </a:lnTo>
                <a:lnTo>
                  <a:pt x="13" y="25"/>
                </a:lnTo>
                <a:lnTo>
                  <a:pt x="18" y="25"/>
                </a:lnTo>
                <a:lnTo>
                  <a:pt x="22" y="22"/>
                </a:lnTo>
                <a:lnTo>
                  <a:pt x="24" y="18"/>
                </a:lnTo>
                <a:lnTo>
                  <a:pt x="25" y="13"/>
                </a:lnTo>
                <a:lnTo>
                  <a:pt x="25" y="13"/>
                </a:lnTo>
              </a:path>
            </a:pathLst>
          </a:custGeom>
          <a:solidFill>
            <a:srgbClr val="FFFFFF"/>
          </a:solidFill>
          <a:ln w="9525">
            <a:noFill/>
            <a:round/>
            <a:headEnd type="none" w="med" len="med"/>
            <a:tailEnd type="none" w="med" len="med"/>
          </a:ln>
          <a:effectLst/>
        </p:spPr>
        <p:txBody>
          <a:bodyPr/>
          <a:lstStyle/>
          <a:p>
            <a:endParaRPr lang="en-IN"/>
          </a:p>
        </p:txBody>
      </p:sp>
      <p:sp>
        <p:nvSpPr>
          <p:cNvPr id="50410" name="Freeform 234"/>
          <p:cNvSpPr>
            <a:spLocks/>
          </p:cNvSpPr>
          <p:nvPr/>
        </p:nvSpPr>
        <p:spPr bwMode="auto">
          <a:xfrm>
            <a:off x="5648325" y="3975100"/>
            <a:ext cx="39688" cy="46038"/>
          </a:xfrm>
          <a:custGeom>
            <a:avLst/>
            <a:gdLst/>
            <a:ahLst/>
            <a:cxnLst>
              <a:cxn ang="0">
                <a:pos x="25" y="13"/>
              </a:cxn>
              <a:cxn ang="0">
                <a:pos x="25" y="8"/>
              </a:cxn>
              <a:cxn ang="0">
                <a:pos x="22" y="4"/>
              </a:cxn>
              <a:cxn ang="0">
                <a:pos x="18" y="1"/>
              </a:cxn>
              <a:cxn ang="0">
                <a:pos x="13" y="0"/>
              </a:cxn>
              <a:cxn ang="0">
                <a:pos x="8" y="1"/>
              </a:cxn>
              <a:cxn ang="0">
                <a:pos x="4" y="4"/>
              </a:cxn>
              <a:cxn ang="0">
                <a:pos x="1" y="8"/>
              </a:cxn>
              <a:cxn ang="0">
                <a:pos x="0" y="13"/>
              </a:cxn>
              <a:cxn ang="0">
                <a:pos x="1" y="19"/>
              </a:cxn>
              <a:cxn ang="0">
                <a:pos x="4" y="22"/>
              </a:cxn>
              <a:cxn ang="0">
                <a:pos x="8" y="25"/>
              </a:cxn>
              <a:cxn ang="0">
                <a:pos x="13" y="26"/>
              </a:cxn>
              <a:cxn ang="0">
                <a:pos x="18" y="25"/>
              </a:cxn>
              <a:cxn ang="0">
                <a:pos x="22" y="22"/>
              </a:cxn>
              <a:cxn ang="0">
                <a:pos x="25" y="19"/>
              </a:cxn>
              <a:cxn ang="0">
                <a:pos x="25" y="13"/>
              </a:cxn>
              <a:cxn ang="0">
                <a:pos x="25" y="13"/>
              </a:cxn>
            </a:cxnLst>
            <a:rect l="0" t="0" r="r" b="b"/>
            <a:pathLst>
              <a:path w="26" h="27">
                <a:moveTo>
                  <a:pt x="25" y="13"/>
                </a:moveTo>
                <a:lnTo>
                  <a:pt x="25" y="8"/>
                </a:lnTo>
                <a:lnTo>
                  <a:pt x="22" y="4"/>
                </a:lnTo>
                <a:lnTo>
                  <a:pt x="18" y="1"/>
                </a:lnTo>
                <a:lnTo>
                  <a:pt x="13" y="0"/>
                </a:lnTo>
                <a:lnTo>
                  <a:pt x="8" y="1"/>
                </a:lnTo>
                <a:lnTo>
                  <a:pt x="4" y="4"/>
                </a:lnTo>
                <a:lnTo>
                  <a:pt x="1" y="8"/>
                </a:lnTo>
                <a:lnTo>
                  <a:pt x="0" y="13"/>
                </a:lnTo>
                <a:lnTo>
                  <a:pt x="1" y="19"/>
                </a:lnTo>
                <a:lnTo>
                  <a:pt x="4" y="22"/>
                </a:lnTo>
                <a:lnTo>
                  <a:pt x="8" y="25"/>
                </a:lnTo>
                <a:lnTo>
                  <a:pt x="13" y="26"/>
                </a:lnTo>
                <a:lnTo>
                  <a:pt x="18" y="25"/>
                </a:lnTo>
                <a:lnTo>
                  <a:pt x="22" y="22"/>
                </a:lnTo>
                <a:lnTo>
                  <a:pt x="25" y="19"/>
                </a:lnTo>
                <a:lnTo>
                  <a:pt x="25" y="13"/>
                </a:lnTo>
                <a:lnTo>
                  <a:pt x="25" y="13"/>
                </a:lnTo>
              </a:path>
            </a:pathLst>
          </a:custGeom>
          <a:solidFill>
            <a:srgbClr val="FFFFFF"/>
          </a:solidFill>
          <a:ln w="9525">
            <a:noFill/>
            <a:round/>
            <a:headEnd type="none" w="med" len="med"/>
            <a:tailEnd type="none" w="med" len="med"/>
          </a:ln>
          <a:effectLst/>
        </p:spPr>
        <p:txBody>
          <a:bodyPr/>
          <a:lstStyle/>
          <a:p>
            <a:endParaRPr lang="en-IN"/>
          </a:p>
        </p:txBody>
      </p:sp>
      <p:sp>
        <p:nvSpPr>
          <p:cNvPr id="50411" name="Freeform 235"/>
          <p:cNvSpPr>
            <a:spLocks/>
          </p:cNvSpPr>
          <p:nvPr/>
        </p:nvSpPr>
        <p:spPr bwMode="auto">
          <a:xfrm>
            <a:off x="5583238" y="3849688"/>
            <a:ext cx="47625" cy="50800"/>
          </a:xfrm>
          <a:custGeom>
            <a:avLst/>
            <a:gdLst/>
            <a:ahLst/>
            <a:cxnLst>
              <a:cxn ang="0">
                <a:pos x="29" y="16"/>
              </a:cxn>
              <a:cxn ang="0">
                <a:pos x="27" y="10"/>
              </a:cxn>
              <a:cxn ang="0">
                <a:pos x="25" y="5"/>
              </a:cxn>
              <a:cxn ang="0">
                <a:pos x="19" y="2"/>
              </a:cxn>
              <a:cxn ang="0">
                <a:pos x="14" y="0"/>
              </a:cxn>
              <a:cxn ang="0">
                <a:pos x="8" y="2"/>
              </a:cxn>
              <a:cxn ang="0">
                <a:pos x="4" y="5"/>
              </a:cxn>
              <a:cxn ang="0">
                <a:pos x="2" y="10"/>
              </a:cxn>
              <a:cxn ang="0">
                <a:pos x="0" y="16"/>
              </a:cxn>
              <a:cxn ang="0">
                <a:pos x="2" y="20"/>
              </a:cxn>
              <a:cxn ang="0">
                <a:pos x="4" y="25"/>
              </a:cxn>
              <a:cxn ang="0">
                <a:pos x="8" y="28"/>
              </a:cxn>
              <a:cxn ang="0">
                <a:pos x="14" y="29"/>
              </a:cxn>
              <a:cxn ang="0">
                <a:pos x="19" y="28"/>
              </a:cxn>
              <a:cxn ang="0">
                <a:pos x="25" y="25"/>
              </a:cxn>
              <a:cxn ang="0">
                <a:pos x="27" y="20"/>
              </a:cxn>
              <a:cxn ang="0">
                <a:pos x="29" y="16"/>
              </a:cxn>
              <a:cxn ang="0">
                <a:pos x="29" y="16"/>
              </a:cxn>
            </a:cxnLst>
            <a:rect l="0" t="0" r="r" b="b"/>
            <a:pathLst>
              <a:path w="30" h="30">
                <a:moveTo>
                  <a:pt x="29" y="16"/>
                </a:moveTo>
                <a:lnTo>
                  <a:pt x="27" y="10"/>
                </a:lnTo>
                <a:lnTo>
                  <a:pt x="25" y="5"/>
                </a:lnTo>
                <a:lnTo>
                  <a:pt x="19" y="2"/>
                </a:lnTo>
                <a:lnTo>
                  <a:pt x="14" y="0"/>
                </a:lnTo>
                <a:lnTo>
                  <a:pt x="8" y="2"/>
                </a:lnTo>
                <a:lnTo>
                  <a:pt x="4" y="5"/>
                </a:lnTo>
                <a:lnTo>
                  <a:pt x="2" y="10"/>
                </a:lnTo>
                <a:lnTo>
                  <a:pt x="0" y="16"/>
                </a:lnTo>
                <a:lnTo>
                  <a:pt x="2" y="20"/>
                </a:lnTo>
                <a:lnTo>
                  <a:pt x="4" y="25"/>
                </a:lnTo>
                <a:lnTo>
                  <a:pt x="8" y="28"/>
                </a:lnTo>
                <a:lnTo>
                  <a:pt x="14" y="29"/>
                </a:lnTo>
                <a:lnTo>
                  <a:pt x="19" y="28"/>
                </a:lnTo>
                <a:lnTo>
                  <a:pt x="25" y="25"/>
                </a:lnTo>
                <a:lnTo>
                  <a:pt x="27" y="20"/>
                </a:lnTo>
                <a:lnTo>
                  <a:pt x="29" y="16"/>
                </a:lnTo>
                <a:lnTo>
                  <a:pt x="29" y="16"/>
                </a:lnTo>
              </a:path>
            </a:pathLst>
          </a:custGeom>
          <a:solidFill>
            <a:srgbClr val="FFFFFF"/>
          </a:solidFill>
          <a:ln w="9525">
            <a:noFill/>
            <a:round/>
            <a:headEnd type="none" w="med" len="med"/>
            <a:tailEnd type="none" w="med" len="med"/>
          </a:ln>
          <a:effectLst/>
        </p:spPr>
        <p:txBody>
          <a:bodyPr/>
          <a:lstStyle/>
          <a:p>
            <a:endParaRPr lang="en-IN"/>
          </a:p>
        </p:txBody>
      </p:sp>
      <p:sp>
        <p:nvSpPr>
          <p:cNvPr id="50412" name="Freeform 236"/>
          <p:cNvSpPr>
            <a:spLocks/>
          </p:cNvSpPr>
          <p:nvPr/>
        </p:nvSpPr>
        <p:spPr bwMode="auto">
          <a:xfrm>
            <a:off x="5595938" y="3865563"/>
            <a:ext cx="25400" cy="25400"/>
          </a:xfrm>
          <a:custGeom>
            <a:avLst/>
            <a:gdLst/>
            <a:ahLst/>
            <a:cxnLst>
              <a:cxn ang="0">
                <a:pos x="15" y="7"/>
              </a:cxn>
              <a:cxn ang="0">
                <a:pos x="14" y="4"/>
              </a:cxn>
              <a:cxn ang="0">
                <a:pos x="13" y="2"/>
              </a:cxn>
              <a:cxn ang="0">
                <a:pos x="10" y="0"/>
              </a:cxn>
              <a:cxn ang="0">
                <a:pos x="8" y="0"/>
              </a:cxn>
              <a:cxn ang="0">
                <a:pos x="6" y="0"/>
              </a:cxn>
              <a:cxn ang="0">
                <a:pos x="3" y="2"/>
              </a:cxn>
              <a:cxn ang="0">
                <a:pos x="2" y="4"/>
              </a:cxn>
              <a:cxn ang="0">
                <a:pos x="0" y="7"/>
              </a:cxn>
              <a:cxn ang="0">
                <a:pos x="2" y="10"/>
              </a:cxn>
              <a:cxn ang="0">
                <a:pos x="3" y="12"/>
              </a:cxn>
              <a:cxn ang="0">
                <a:pos x="6" y="14"/>
              </a:cxn>
              <a:cxn ang="0">
                <a:pos x="8" y="14"/>
              </a:cxn>
              <a:cxn ang="0">
                <a:pos x="10" y="14"/>
              </a:cxn>
              <a:cxn ang="0">
                <a:pos x="13" y="12"/>
              </a:cxn>
              <a:cxn ang="0">
                <a:pos x="14" y="10"/>
              </a:cxn>
              <a:cxn ang="0">
                <a:pos x="15" y="7"/>
              </a:cxn>
              <a:cxn ang="0">
                <a:pos x="15" y="7"/>
              </a:cxn>
            </a:cxnLst>
            <a:rect l="0" t="0" r="r" b="b"/>
            <a:pathLst>
              <a:path w="16" h="15">
                <a:moveTo>
                  <a:pt x="15" y="7"/>
                </a:moveTo>
                <a:lnTo>
                  <a:pt x="14" y="4"/>
                </a:lnTo>
                <a:lnTo>
                  <a:pt x="13" y="2"/>
                </a:lnTo>
                <a:lnTo>
                  <a:pt x="10" y="0"/>
                </a:lnTo>
                <a:lnTo>
                  <a:pt x="8" y="0"/>
                </a:lnTo>
                <a:lnTo>
                  <a:pt x="6" y="0"/>
                </a:lnTo>
                <a:lnTo>
                  <a:pt x="3" y="2"/>
                </a:lnTo>
                <a:lnTo>
                  <a:pt x="2" y="4"/>
                </a:lnTo>
                <a:lnTo>
                  <a:pt x="0" y="7"/>
                </a:lnTo>
                <a:lnTo>
                  <a:pt x="2" y="10"/>
                </a:lnTo>
                <a:lnTo>
                  <a:pt x="3" y="12"/>
                </a:lnTo>
                <a:lnTo>
                  <a:pt x="6" y="14"/>
                </a:lnTo>
                <a:lnTo>
                  <a:pt x="8" y="14"/>
                </a:lnTo>
                <a:lnTo>
                  <a:pt x="10" y="14"/>
                </a:lnTo>
                <a:lnTo>
                  <a:pt x="13" y="12"/>
                </a:lnTo>
                <a:lnTo>
                  <a:pt x="14" y="10"/>
                </a:lnTo>
                <a:lnTo>
                  <a:pt x="15" y="7"/>
                </a:lnTo>
                <a:lnTo>
                  <a:pt x="15" y="7"/>
                </a:lnTo>
              </a:path>
            </a:pathLst>
          </a:custGeom>
          <a:solidFill>
            <a:srgbClr val="000000"/>
          </a:solidFill>
          <a:ln w="9525">
            <a:noFill/>
            <a:round/>
            <a:headEnd type="none" w="med" len="med"/>
            <a:tailEnd type="none" w="med" len="med"/>
          </a:ln>
          <a:effectLst/>
        </p:spPr>
        <p:txBody>
          <a:bodyPr/>
          <a:lstStyle/>
          <a:p>
            <a:endParaRPr lang="en-IN"/>
          </a:p>
        </p:txBody>
      </p:sp>
      <p:sp>
        <p:nvSpPr>
          <p:cNvPr id="50413" name="Freeform 237"/>
          <p:cNvSpPr>
            <a:spLocks/>
          </p:cNvSpPr>
          <p:nvPr/>
        </p:nvSpPr>
        <p:spPr bwMode="auto">
          <a:xfrm>
            <a:off x="5645150" y="3884613"/>
            <a:ext cx="23813" cy="26987"/>
          </a:xfrm>
          <a:custGeom>
            <a:avLst/>
            <a:gdLst/>
            <a:ahLst/>
            <a:cxnLst>
              <a:cxn ang="0">
                <a:pos x="14" y="7"/>
              </a:cxn>
              <a:cxn ang="0">
                <a:pos x="14" y="4"/>
              </a:cxn>
              <a:cxn ang="0">
                <a:pos x="12" y="3"/>
              </a:cxn>
              <a:cxn ang="0">
                <a:pos x="10" y="1"/>
              </a:cxn>
              <a:cxn ang="0">
                <a:pos x="8" y="0"/>
              </a:cxn>
              <a:cxn ang="0">
                <a:pos x="5" y="1"/>
              </a:cxn>
              <a:cxn ang="0">
                <a:pos x="2" y="3"/>
              </a:cxn>
              <a:cxn ang="0">
                <a:pos x="1" y="4"/>
              </a:cxn>
              <a:cxn ang="0">
                <a:pos x="0" y="7"/>
              </a:cxn>
              <a:cxn ang="0">
                <a:pos x="1" y="10"/>
              </a:cxn>
              <a:cxn ang="0">
                <a:pos x="2" y="12"/>
              </a:cxn>
              <a:cxn ang="0">
                <a:pos x="5" y="14"/>
              </a:cxn>
              <a:cxn ang="0">
                <a:pos x="8" y="15"/>
              </a:cxn>
              <a:cxn ang="0">
                <a:pos x="10" y="14"/>
              </a:cxn>
              <a:cxn ang="0">
                <a:pos x="12" y="12"/>
              </a:cxn>
              <a:cxn ang="0">
                <a:pos x="14" y="10"/>
              </a:cxn>
              <a:cxn ang="0">
                <a:pos x="14" y="7"/>
              </a:cxn>
              <a:cxn ang="0">
                <a:pos x="14" y="7"/>
              </a:cxn>
            </a:cxnLst>
            <a:rect l="0" t="0" r="r" b="b"/>
            <a:pathLst>
              <a:path w="15" h="16">
                <a:moveTo>
                  <a:pt x="14" y="7"/>
                </a:moveTo>
                <a:lnTo>
                  <a:pt x="14" y="4"/>
                </a:lnTo>
                <a:lnTo>
                  <a:pt x="12" y="3"/>
                </a:lnTo>
                <a:lnTo>
                  <a:pt x="10" y="1"/>
                </a:lnTo>
                <a:lnTo>
                  <a:pt x="8" y="0"/>
                </a:lnTo>
                <a:lnTo>
                  <a:pt x="5" y="1"/>
                </a:lnTo>
                <a:lnTo>
                  <a:pt x="2" y="3"/>
                </a:lnTo>
                <a:lnTo>
                  <a:pt x="1" y="4"/>
                </a:lnTo>
                <a:lnTo>
                  <a:pt x="0" y="7"/>
                </a:lnTo>
                <a:lnTo>
                  <a:pt x="1" y="10"/>
                </a:lnTo>
                <a:lnTo>
                  <a:pt x="2" y="12"/>
                </a:lnTo>
                <a:lnTo>
                  <a:pt x="5" y="14"/>
                </a:lnTo>
                <a:lnTo>
                  <a:pt x="8" y="15"/>
                </a:lnTo>
                <a:lnTo>
                  <a:pt x="10" y="14"/>
                </a:lnTo>
                <a:lnTo>
                  <a:pt x="12" y="12"/>
                </a:lnTo>
                <a:lnTo>
                  <a:pt x="14" y="10"/>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14" name="Freeform 238"/>
          <p:cNvSpPr>
            <a:spLocks/>
          </p:cNvSpPr>
          <p:nvPr/>
        </p:nvSpPr>
        <p:spPr bwMode="auto">
          <a:xfrm>
            <a:off x="5600700" y="3919538"/>
            <a:ext cx="25400" cy="26987"/>
          </a:xfrm>
          <a:custGeom>
            <a:avLst/>
            <a:gdLst/>
            <a:ahLst/>
            <a:cxnLst>
              <a:cxn ang="0">
                <a:pos x="15" y="8"/>
              </a:cxn>
              <a:cxn ang="0">
                <a:pos x="14" y="5"/>
              </a:cxn>
              <a:cxn ang="0">
                <a:pos x="12" y="2"/>
              </a:cxn>
              <a:cxn ang="0">
                <a:pos x="10" y="1"/>
              </a:cxn>
              <a:cxn ang="0">
                <a:pos x="7" y="0"/>
              </a:cxn>
              <a:cxn ang="0">
                <a:pos x="5" y="1"/>
              </a:cxn>
              <a:cxn ang="0">
                <a:pos x="3" y="2"/>
              </a:cxn>
              <a:cxn ang="0">
                <a:pos x="1" y="5"/>
              </a:cxn>
              <a:cxn ang="0">
                <a:pos x="0" y="8"/>
              </a:cxn>
              <a:cxn ang="0">
                <a:pos x="1" y="11"/>
              </a:cxn>
              <a:cxn ang="0">
                <a:pos x="3" y="13"/>
              </a:cxn>
              <a:cxn ang="0">
                <a:pos x="5" y="15"/>
              </a:cxn>
              <a:cxn ang="0">
                <a:pos x="7" y="15"/>
              </a:cxn>
              <a:cxn ang="0">
                <a:pos x="10" y="15"/>
              </a:cxn>
              <a:cxn ang="0">
                <a:pos x="12" y="13"/>
              </a:cxn>
              <a:cxn ang="0">
                <a:pos x="14" y="11"/>
              </a:cxn>
              <a:cxn ang="0">
                <a:pos x="15" y="8"/>
              </a:cxn>
              <a:cxn ang="0">
                <a:pos x="15" y="8"/>
              </a:cxn>
            </a:cxnLst>
            <a:rect l="0" t="0" r="r" b="b"/>
            <a:pathLst>
              <a:path w="16" h="16">
                <a:moveTo>
                  <a:pt x="15" y="8"/>
                </a:moveTo>
                <a:lnTo>
                  <a:pt x="14" y="5"/>
                </a:lnTo>
                <a:lnTo>
                  <a:pt x="12" y="2"/>
                </a:lnTo>
                <a:lnTo>
                  <a:pt x="10" y="1"/>
                </a:lnTo>
                <a:lnTo>
                  <a:pt x="7" y="0"/>
                </a:lnTo>
                <a:lnTo>
                  <a:pt x="5" y="1"/>
                </a:lnTo>
                <a:lnTo>
                  <a:pt x="3" y="2"/>
                </a:lnTo>
                <a:lnTo>
                  <a:pt x="1" y="5"/>
                </a:lnTo>
                <a:lnTo>
                  <a:pt x="0" y="8"/>
                </a:lnTo>
                <a:lnTo>
                  <a:pt x="1" y="11"/>
                </a:lnTo>
                <a:lnTo>
                  <a:pt x="3" y="13"/>
                </a:lnTo>
                <a:lnTo>
                  <a:pt x="5" y="15"/>
                </a:lnTo>
                <a:lnTo>
                  <a:pt x="7" y="15"/>
                </a:lnTo>
                <a:lnTo>
                  <a:pt x="10" y="15"/>
                </a:lnTo>
                <a:lnTo>
                  <a:pt x="12" y="13"/>
                </a:lnTo>
                <a:lnTo>
                  <a:pt x="14" y="11"/>
                </a:lnTo>
                <a:lnTo>
                  <a:pt x="15" y="8"/>
                </a:lnTo>
                <a:lnTo>
                  <a:pt x="15" y="8"/>
                </a:lnTo>
              </a:path>
            </a:pathLst>
          </a:custGeom>
          <a:solidFill>
            <a:srgbClr val="000000"/>
          </a:solidFill>
          <a:ln w="9525">
            <a:noFill/>
            <a:round/>
            <a:headEnd type="none" w="med" len="med"/>
            <a:tailEnd type="none" w="med" len="med"/>
          </a:ln>
          <a:effectLst/>
        </p:spPr>
        <p:txBody>
          <a:bodyPr/>
          <a:lstStyle/>
          <a:p>
            <a:endParaRPr lang="en-IN"/>
          </a:p>
        </p:txBody>
      </p:sp>
      <p:sp>
        <p:nvSpPr>
          <p:cNvPr id="50415" name="Freeform 239"/>
          <p:cNvSpPr>
            <a:spLocks/>
          </p:cNvSpPr>
          <p:nvPr/>
        </p:nvSpPr>
        <p:spPr bwMode="auto">
          <a:xfrm>
            <a:off x="5659438" y="3933825"/>
            <a:ext cx="25400" cy="25400"/>
          </a:xfrm>
          <a:custGeom>
            <a:avLst/>
            <a:gdLst/>
            <a:ahLst/>
            <a:cxnLst>
              <a:cxn ang="0">
                <a:pos x="15" y="7"/>
              </a:cxn>
              <a:cxn ang="0">
                <a:pos x="14" y="4"/>
              </a:cxn>
              <a:cxn ang="0">
                <a:pos x="12" y="2"/>
              </a:cxn>
              <a:cxn ang="0">
                <a:pos x="10" y="0"/>
              </a:cxn>
              <a:cxn ang="0">
                <a:pos x="7" y="0"/>
              </a:cxn>
              <a:cxn ang="0">
                <a:pos x="5" y="0"/>
              </a:cxn>
              <a:cxn ang="0">
                <a:pos x="3" y="2"/>
              </a:cxn>
              <a:cxn ang="0">
                <a:pos x="1" y="4"/>
              </a:cxn>
              <a:cxn ang="0">
                <a:pos x="0" y="7"/>
              </a:cxn>
              <a:cxn ang="0">
                <a:pos x="1" y="9"/>
              </a:cxn>
              <a:cxn ang="0">
                <a:pos x="3" y="12"/>
              </a:cxn>
              <a:cxn ang="0">
                <a:pos x="5" y="13"/>
              </a:cxn>
              <a:cxn ang="0">
                <a:pos x="7" y="14"/>
              </a:cxn>
              <a:cxn ang="0">
                <a:pos x="10" y="13"/>
              </a:cxn>
              <a:cxn ang="0">
                <a:pos x="12" y="12"/>
              </a:cxn>
              <a:cxn ang="0">
                <a:pos x="14" y="9"/>
              </a:cxn>
              <a:cxn ang="0">
                <a:pos x="15" y="7"/>
              </a:cxn>
              <a:cxn ang="0">
                <a:pos x="15" y="7"/>
              </a:cxn>
            </a:cxnLst>
            <a:rect l="0" t="0" r="r" b="b"/>
            <a:pathLst>
              <a:path w="16" h="15">
                <a:moveTo>
                  <a:pt x="15" y="7"/>
                </a:moveTo>
                <a:lnTo>
                  <a:pt x="14" y="4"/>
                </a:lnTo>
                <a:lnTo>
                  <a:pt x="12" y="2"/>
                </a:lnTo>
                <a:lnTo>
                  <a:pt x="10" y="0"/>
                </a:lnTo>
                <a:lnTo>
                  <a:pt x="7" y="0"/>
                </a:lnTo>
                <a:lnTo>
                  <a:pt x="5" y="0"/>
                </a:lnTo>
                <a:lnTo>
                  <a:pt x="3" y="2"/>
                </a:lnTo>
                <a:lnTo>
                  <a:pt x="1" y="4"/>
                </a:lnTo>
                <a:lnTo>
                  <a:pt x="0" y="7"/>
                </a:lnTo>
                <a:lnTo>
                  <a:pt x="1" y="9"/>
                </a:lnTo>
                <a:lnTo>
                  <a:pt x="3" y="12"/>
                </a:lnTo>
                <a:lnTo>
                  <a:pt x="5" y="13"/>
                </a:lnTo>
                <a:lnTo>
                  <a:pt x="7" y="14"/>
                </a:lnTo>
                <a:lnTo>
                  <a:pt x="10" y="13"/>
                </a:lnTo>
                <a:lnTo>
                  <a:pt x="12" y="12"/>
                </a:lnTo>
                <a:lnTo>
                  <a:pt x="14" y="9"/>
                </a:lnTo>
                <a:lnTo>
                  <a:pt x="15" y="7"/>
                </a:lnTo>
                <a:lnTo>
                  <a:pt x="15" y="7"/>
                </a:lnTo>
              </a:path>
            </a:pathLst>
          </a:custGeom>
          <a:solidFill>
            <a:srgbClr val="000000"/>
          </a:solidFill>
          <a:ln w="9525">
            <a:noFill/>
            <a:round/>
            <a:headEnd type="none" w="med" len="med"/>
            <a:tailEnd type="none" w="med" len="med"/>
          </a:ln>
          <a:effectLst/>
        </p:spPr>
        <p:txBody>
          <a:bodyPr/>
          <a:lstStyle/>
          <a:p>
            <a:endParaRPr lang="en-IN"/>
          </a:p>
        </p:txBody>
      </p:sp>
      <p:sp>
        <p:nvSpPr>
          <p:cNvPr id="50416" name="Freeform 240"/>
          <p:cNvSpPr>
            <a:spLocks/>
          </p:cNvSpPr>
          <p:nvPr/>
        </p:nvSpPr>
        <p:spPr bwMode="auto">
          <a:xfrm>
            <a:off x="5661025" y="3987800"/>
            <a:ext cx="19050" cy="22225"/>
          </a:xfrm>
          <a:custGeom>
            <a:avLst/>
            <a:gdLst/>
            <a:ahLst/>
            <a:cxnLst>
              <a:cxn ang="0">
                <a:pos x="11" y="6"/>
              </a:cxn>
              <a:cxn ang="0">
                <a:pos x="11" y="4"/>
              </a:cxn>
              <a:cxn ang="0">
                <a:pos x="10" y="2"/>
              </a:cxn>
              <a:cxn ang="0">
                <a:pos x="8" y="1"/>
              </a:cxn>
              <a:cxn ang="0">
                <a:pos x="6" y="0"/>
              </a:cxn>
              <a:cxn ang="0">
                <a:pos x="4" y="1"/>
              </a:cxn>
              <a:cxn ang="0">
                <a:pos x="2" y="2"/>
              </a:cxn>
              <a:cxn ang="0">
                <a:pos x="0" y="4"/>
              </a:cxn>
              <a:cxn ang="0">
                <a:pos x="0" y="6"/>
              </a:cxn>
              <a:cxn ang="0">
                <a:pos x="0" y="8"/>
              </a:cxn>
              <a:cxn ang="0">
                <a:pos x="2" y="10"/>
              </a:cxn>
              <a:cxn ang="0">
                <a:pos x="4" y="10"/>
              </a:cxn>
              <a:cxn ang="0">
                <a:pos x="6" y="12"/>
              </a:cxn>
              <a:cxn ang="0">
                <a:pos x="8" y="10"/>
              </a:cxn>
              <a:cxn ang="0">
                <a:pos x="10" y="10"/>
              </a:cxn>
              <a:cxn ang="0">
                <a:pos x="11" y="8"/>
              </a:cxn>
              <a:cxn ang="0">
                <a:pos x="11" y="6"/>
              </a:cxn>
              <a:cxn ang="0">
                <a:pos x="11" y="6"/>
              </a:cxn>
            </a:cxnLst>
            <a:rect l="0" t="0" r="r" b="b"/>
            <a:pathLst>
              <a:path w="12" h="13">
                <a:moveTo>
                  <a:pt x="11" y="6"/>
                </a:moveTo>
                <a:lnTo>
                  <a:pt x="11" y="4"/>
                </a:lnTo>
                <a:lnTo>
                  <a:pt x="10" y="2"/>
                </a:lnTo>
                <a:lnTo>
                  <a:pt x="8" y="1"/>
                </a:lnTo>
                <a:lnTo>
                  <a:pt x="6" y="0"/>
                </a:lnTo>
                <a:lnTo>
                  <a:pt x="4" y="1"/>
                </a:lnTo>
                <a:lnTo>
                  <a:pt x="2" y="2"/>
                </a:lnTo>
                <a:lnTo>
                  <a:pt x="0" y="4"/>
                </a:lnTo>
                <a:lnTo>
                  <a:pt x="0" y="6"/>
                </a:lnTo>
                <a:lnTo>
                  <a:pt x="0" y="8"/>
                </a:lnTo>
                <a:lnTo>
                  <a:pt x="2" y="10"/>
                </a:lnTo>
                <a:lnTo>
                  <a:pt x="4" y="10"/>
                </a:lnTo>
                <a:lnTo>
                  <a:pt x="6" y="12"/>
                </a:lnTo>
                <a:lnTo>
                  <a:pt x="8" y="10"/>
                </a:lnTo>
                <a:lnTo>
                  <a:pt x="10" y="10"/>
                </a:lnTo>
                <a:lnTo>
                  <a:pt x="11" y="8"/>
                </a:lnTo>
                <a:lnTo>
                  <a:pt x="11" y="6"/>
                </a:lnTo>
                <a:lnTo>
                  <a:pt x="11" y="6"/>
                </a:lnTo>
              </a:path>
            </a:pathLst>
          </a:custGeom>
          <a:solidFill>
            <a:srgbClr val="000000"/>
          </a:solidFill>
          <a:ln w="9525">
            <a:noFill/>
            <a:round/>
            <a:headEnd type="none" w="med" len="med"/>
            <a:tailEnd type="none" w="med" len="med"/>
          </a:ln>
          <a:effectLst/>
        </p:spPr>
        <p:txBody>
          <a:bodyPr/>
          <a:lstStyle/>
          <a:p>
            <a:endParaRPr lang="en-IN"/>
          </a:p>
        </p:txBody>
      </p:sp>
      <p:sp>
        <p:nvSpPr>
          <p:cNvPr id="50417" name="Freeform 241"/>
          <p:cNvSpPr>
            <a:spLocks/>
          </p:cNvSpPr>
          <p:nvPr/>
        </p:nvSpPr>
        <p:spPr bwMode="auto">
          <a:xfrm>
            <a:off x="5614988" y="3981450"/>
            <a:ext cx="17462" cy="20638"/>
          </a:xfrm>
          <a:custGeom>
            <a:avLst/>
            <a:gdLst/>
            <a:ahLst/>
            <a:cxnLst>
              <a:cxn ang="0">
                <a:pos x="10" y="6"/>
              </a:cxn>
              <a:cxn ang="0">
                <a:pos x="10" y="3"/>
              </a:cxn>
              <a:cxn ang="0">
                <a:pos x="9" y="2"/>
              </a:cxn>
              <a:cxn ang="0">
                <a:pos x="7" y="0"/>
              </a:cxn>
              <a:cxn ang="0">
                <a:pos x="6" y="0"/>
              </a:cxn>
              <a:cxn ang="0">
                <a:pos x="3" y="0"/>
              </a:cxn>
              <a:cxn ang="0">
                <a:pos x="2" y="2"/>
              </a:cxn>
              <a:cxn ang="0">
                <a:pos x="0" y="3"/>
              </a:cxn>
              <a:cxn ang="0">
                <a:pos x="0" y="6"/>
              </a:cxn>
              <a:cxn ang="0">
                <a:pos x="0" y="8"/>
              </a:cxn>
              <a:cxn ang="0">
                <a:pos x="2" y="10"/>
              </a:cxn>
              <a:cxn ang="0">
                <a:pos x="3" y="10"/>
              </a:cxn>
              <a:cxn ang="0">
                <a:pos x="6" y="12"/>
              </a:cxn>
              <a:cxn ang="0">
                <a:pos x="7" y="10"/>
              </a:cxn>
              <a:cxn ang="0">
                <a:pos x="9" y="10"/>
              </a:cxn>
              <a:cxn ang="0">
                <a:pos x="10" y="8"/>
              </a:cxn>
              <a:cxn ang="0">
                <a:pos x="10" y="6"/>
              </a:cxn>
              <a:cxn ang="0">
                <a:pos x="10" y="6"/>
              </a:cxn>
            </a:cxnLst>
            <a:rect l="0" t="0" r="r" b="b"/>
            <a:pathLst>
              <a:path w="11" h="13">
                <a:moveTo>
                  <a:pt x="10" y="6"/>
                </a:moveTo>
                <a:lnTo>
                  <a:pt x="10" y="3"/>
                </a:lnTo>
                <a:lnTo>
                  <a:pt x="9" y="2"/>
                </a:lnTo>
                <a:lnTo>
                  <a:pt x="7" y="0"/>
                </a:lnTo>
                <a:lnTo>
                  <a:pt x="6" y="0"/>
                </a:lnTo>
                <a:lnTo>
                  <a:pt x="3" y="0"/>
                </a:lnTo>
                <a:lnTo>
                  <a:pt x="2" y="2"/>
                </a:lnTo>
                <a:lnTo>
                  <a:pt x="0" y="3"/>
                </a:lnTo>
                <a:lnTo>
                  <a:pt x="0" y="6"/>
                </a:lnTo>
                <a:lnTo>
                  <a:pt x="0" y="8"/>
                </a:lnTo>
                <a:lnTo>
                  <a:pt x="2" y="10"/>
                </a:lnTo>
                <a:lnTo>
                  <a:pt x="3" y="10"/>
                </a:lnTo>
                <a:lnTo>
                  <a:pt x="6" y="12"/>
                </a:lnTo>
                <a:lnTo>
                  <a:pt x="7" y="10"/>
                </a:lnTo>
                <a:lnTo>
                  <a:pt x="9" y="10"/>
                </a:lnTo>
                <a:lnTo>
                  <a:pt x="10" y="8"/>
                </a:lnTo>
                <a:lnTo>
                  <a:pt x="10" y="6"/>
                </a:lnTo>
                <a:lnTo>
                  <a:pt x="10" y="6"/>
                </a:lnTo>
              </a:path>
            </a:pathLst>
          </a:custGeom>
          <a:solidFill>
            <a:srgbClr val="000000"/>
          </a:solidFill>
          <a:ln w="9525">
            <a:noFill/>
            <a:round/>
            <a:headEnd type="none" w="med" len="med"/>
            <a:tailEnd type="none" w="med" len="med"/>
          </a:ln>
          <a:effectLst/>
        </p:spPr>
        <p:txBody>
          <a:bodyPr/>
          <a:lstStyle/>
          <a:p>
            <a:endParaRPr lang="en-IN"/>
          </a:p>
        </p:txBody>
      </p:sp>
      <p:sp>
        <p:nvSpPr>
          <p:cNvPr id="50418" name="Freeform 242"/>
          <p:cNvSpPr>
            <a:spLocks/>
          </p:cNvSpPr>
          <p:nvPr/>
        </p:nvSpPr>
        <p:spPr bwMode="auto">
          <a:xfrm>
            <a:off x="5568950" y="3965575"/>
            <a:ext cx="15875" cy="20638"/>
          </a:xfrm>
          <a:custGeom>
            <a:avLst/>
            <a:gdLst/>
            <a:ahLst/>
            <a:cxnLst>
              <a:cxn ang="0">
                <a:pos x="10" y="6"/>
              </a:cxn>
              <a:cxn ang="0">
                <a:pos x="10" y="4"/>
              </a:cxn>
              <a:cxn ang="0">
                <a:pos x="9" y="2"/>
              </a:cxn>
              <a:cxn ang="0">
                <a:pos x="7" y="1"/>
              </a:cxn>
              <a:cxn ang="0">
                <a:pos x="6" y="0"/>
              </a:cxn>
              <a:cxn ang="0">
                <a:pos x="3" y="1"/>
              </a:cxn>
              <a:cxn ang="0">
                <a:pos x="2" y="2"/>
              </a:cxn>
              <a:cxn ang="0">
                <a:pos x="0" y="4"/>
              </a:cxn>
              <a:cxn ang="0">
                <a:pos x="0" y="6"/>
              </a:cxn>
              <a:cxn ang="0">
                <a:pos x="0" y="8"/>
              </a:cxn>
              <a:cxn ang="0">
                <a:pos x="2" y="10"/>
              </a:cxn>
              <a:cxn ang="0">
                <a:pos x="3" y="11"/>
              </a:cxn>
              <a:cxn ang="0">
                <a:pos x="6" y="11"/>
              </a:cxn>
              <a:cxn ang="0">
                <a:pos x="7" y="11"/>
              </a:cxn>
              <a:cxn ang="0">
                <a:pos x="9" y="10"/>
              </a:cxn>
              <a:cxn ang="0">
                <a:pos x="10" y="8"/>
              </a:cxn>
              <a:cxn ang="0">
                <a:pos x="10" y="6"/>
              </a:cxn>
              <a:cxn ang="0">
                <a:pos x="10" y="6"/>
              </a:cxn>
            </a:cxnLst>
            <a:rect l="0" t="0" r="r" b="b"/>
            <a:pathLst>
              <a:path w="11" h="12">
                <a:moveTo>
                  <a:pt x="10" y="6"/>
                </a:moveTo>
                <a:lnTo>
                  <a:pt x="10" y="4"/>
                </a:lnTo>
                <a:lnTo>
                  <a:pt x="9" y="2"/>
                </a:lnTo>
                <a:lnTo>
                  <a:pt x="7" y="1"/>
                </a:lnTo>
                <a:lnTo>
                  <a:pt x="6" y="0"/>
                </a:lnTo>
                <a:lnTo>
                  <a:pt x="3" y="1"/>
                </a:lnTo>
                <a:lnTo>
                  <a:pt x="2" y="2"/>
                </a:lnTo>
                <a:lnTo>
                  <a:pt x="0" y="4"/>
                </a:lnTo>
                <a:lnTo>
                  <a:pt x="0" y="6"/>
                </a:lnTo>
                <a:lnTo>
                  <a:pt x="0" y="8"/>
                </a:lnTo>
                <a:lnTo>
                  <a:pt x="2" y="10"/>
                </a:lnTo>
                <a:lnTo>
                  <a:pt x="3" y="11"/>
                </a:lnTo>
                <a:lnTo>
                  <a:pt x="6" y="11"/>
                </a:lnTo>
                <a:lnTo>
                  <a:pt x="7" y="11"/>
                </a:lnTo>
                <a:lnTo>
                  <a:pt x="9" y="10"/>
                </a:lnTo>
                <a:lnTo>
                  <a:pt x="10" y="8"/>
                </a:lnTo>
                <a:lnTo>
                  <a:pt x="10" y="6"/>
                </a:lnTo>
                <a:lnTo>
                  <a:pt x="10" y="6"/>
                </a:lnTo>
              </a:path>
            </a:pathLst>
          </a:custGeom>
          <a:solidFill>
            <a:srgbClr val="000000"/>
          </a:solidFill>
          <a:ln w="9525">
            <a:noFill/>
            <a:round/>
            <a:headEnd type="none" w="med" len="med"/>
            <a:tailEnd type="none" w="med" len="med"/>
          </a:ln>
          <a:effectLst/>
        </p:spPr>
        <p:txBody>
          <a:bodyPr/>
          <a:lstStyle/>
          <a:p>
            <a:endParaRPr lang="en-IN"/>
          </a:p>
        </p:txBody>
      </p:sp>
      <p:sp>
        <p:nvSpPr>
          <p:cNvPr id="50419" name="Freeform 243"/>
          <p:cNvSpPr>
            <a:spLocks/>
          </p:cNvSpPr>
          <p:nvPr/>
        </p:nvSpPr>
        <p:spPr bwMode="auto">
          <a:xfrm>
            <a:off x="5537200" y="3913188"/>
            <a:ext cx="19050" cy="20637"/>
          </a:xfrm>
          <a:custGeom>
            <a:avLst/>
            <a:gdLst/>
            <a:ahLst/>
            <a:cxnLst>
              <a:cxn ang="0">
                <a:pos x="11" y="6"/>
              </a:cxn>
              <a:cxn ang="0">
                <a:pos x="11" y="4"/>
              </a:cxn>
              <a:cxn ang="0">
                <a:pos x="9" y="2"/>
              </a:cxn>
              <a:cxn ang="0">
                <a:pos x="8" y="0"/>
              </a:cxn>
              <a:cxn ang="0">
                <a:pos x="6" y="0"/>
              </a:cxn>
              <a:cxn ang="0">
                <a:pos x="4" y="0"/>
              </a:cxn>
              <a:cxn ang="0">
                <a:pos x="2" y="2"/>
              </a:cxn>
              <a:cxn ang="0">
                <a:pos x="0" y="4"/>
              </a:cxn>
              <a:cxn ang="0">
                <a:pos x="0" y="6"/>
              </a:cxn>
              <a:cxn ang="0">
                <a:pos x="0" y="8"/>
              </a:cxn>
              <a:cxn ang="0">
                <a:pos x="2" y="9"/>
              </a:cxn>
              <a:cxn ang="0">
                <a:pos x="4" y="11"/>
              </a:cxn>
              <a:cxn ang="0">
                <a:pos x="6" y="11"/>
              </a:cxn>
              <a:cxn ang="0">
                <a:pos x="8" y="11"/>
              </a:cxn>
              <a:cxn ang="0">
                <a:pos x="9" y="9"/>
              </a:cxn>
              <a:cxn ang="0">
                <a:pos x="11" y="8"/>
              </a:cxn>
              <a:cxn ang="0">
                <a:pos x="11" y="6"/>
              </a:cxn>
              <a:cxn ang="0">
                <a:pos x="11" y="6"/>
              </a:cxn>
            </a:cxnLst>
            <a:rect l="0" t="0" r="r" b="b"/>
            <a:pathLst>
              <a:path w="12" h="12">
                <a:moveTo>
                  <a:pt x="11" y="6"/>
                </a:moveTo>
                <a:lnTo>
                  <a:pt x="11" y="4"/>
                </a:lnTo>
                <a:lnTo>
                  <a:pt x="9" y="2"/>
                </a:lnTo>
                <a:lnTo>
                  <a:pt x="8" y="0"/>
                </a:lnTo>
                <a:lnTo>
                  <a:pt x="6" y="0"/>
                </a:lnTo>
                <a:lnTo>
                  <a:pt x="4" y="0"/>
                </a:lnTo>
                <a:lnTo>
                  <a:pt x="2" y="2"/>
                </a:lnTo>
                <a:lnTo>
                  <a:pt x="0" y="4"/>
                </a:lnTo>
                <a:lnTo>
                  <a:pt x="0" y="6"/>
                </a:lnTo>
                <a:lnTo>
                  <a:pt x="0" y="8"/>
                </a:lnTo>
                <a:lnTo>
                  <a:pt x="2" y="9"/>
                </a:lnTo>
                <a:lnTo>
                  <a:pt x="4" y="11"/>
                </a:lnTo>
                <a:lnTo>
                  <a:pt x="6" y="11"/>
                </a:lnTo>
                <a:lnTo>
                  <a:pt x="8" y="11"/>
                </a:lnTo>
                <a:lnTo>
                  <a:pt x="9" y="9"/>
                </a:lnTo>
                <a:lnTo>
                  <a:pt x="11" y="8"/>
                </a:lnTo>
                <a:lnTo>
                  <a:pt x="11" y="6"/>
                </a:lnTo>
                <a:lnTo>
                  <a:pt x="11" y="6"/>
                </a:lnTo>
              </a:path>
            </a:pathLst>
          </a:custGeom>
          <a:solidFill>
            <a:srgbClr val="000000"/>
          </a:solidFill>
          <a:ln w="9525">
            <a:noFill/>
            <a:round/>
            <a:headEnd type="none" w="med" len="med"/>
            <a:tailEnd type="none" w="med" len="med"/>
          </a:ln>
          <a:effectLst/>
        </p:spPr>
        <p:txBody>
          <a:bodyPr/>
          <a:lstStyle/>
          <a:p>
            <a:endParaRPr lang="en-IN"/>
          </a:p>
        </p:txBody>
      </p:sp>
      <p:sp>
        <p:nvSpPr>
          <p:cNvPr id="50420" name="Freeform 244"/>
          <p:cNvSpPr>
            <a:spLocks/>
          </p:cNvSpPr>
          <p:nvPr/>
        </p:nvSpPr>
        <p:spPr bwMode="auto">
          <a:xfrm>
            <a:off x="5694363" y="3932238"/>
            <a:ext cx="46037" cy="52387"/>
          </a:xfrm>
          <a:custGeom>
            <a:avLst/>
            <a:gdLst/>
            <a:ahLst/>
            <a:cxnLst>
              <a:cxn ang="0">
                <a:pos x="29" y="15"/>
              </a:cxn>
              <a:cxn ang="0">
                <a:pos x="28" y="9"/>
              </a:cxn>
              <a:cxn ang="0">
                <a:pos x="24" y="5"/>
              </a:cxn>
              <a:cxn ang="0">
                <a:pos x="20" y="1"/>
              </a:cxn>
              <a:cxn ang="0">
                <a:pos x="14" y="0"/>
              </a:cxn>
              <a:cxn ang="0">
                <a:pos x="10" y="1"/>
              </a:cxn>
              <a:cxn ang="0">
                <a:pos x="5" y="5"/>
              </a:cxn>
              <a:cxn ang="0">
                <a:pos x="2" y="9"/>
              </a:cxn>
              <a:cxn ang="0">
                <a:pos x="0" y="15"/>
              </a:cxn>
              <a:cxn ang="0">
                <a:pos x="2" y="20"/>
              </a:cxn>
              <a:cxn ang="0">
                <a:pos x="5" y="26"/>
              </a:cxn>
              <a:cxn ang="0">
                <a:pos x="10" y="28"/>
              </a:cxn>
              <a:cxn ang="0">
                <a:pos x="14" y="30"/>
              </a:cxn>
              <a:cxn ang="0">
                <a:pos x="20" y="28"/>
              </a:cxn>
              <a:cxn ang="0">
                <a:pos x="24" y="26"/>
              </a:cxn>
              <a:cxn ang="0">
                <a:pos x="28" y="20"/>
              </a:cxn>
              <a:cxn ang="0">
                <a:pos x="29" y="15"/>
              </a:cxn>
              <a:cxn ang="0">
                <a:pos x="29" y="15"/>
              </a:cxn>
            </a:cxnLst>
            <a:rect l="0" t="0" r="r" b="b"/>
            <a:pathLst>
              <a:path w="30" h="31">
                <a:moveTo>
                  <a:pt x="29" y="15"/>
                </a:moveTo>
                <a:lnTo>
                  <a:pt x="28" y="9"/>
                </a:lnTo>
                <a:lnTo>
                  <a:pt x="24" y="5"/>
                </a:lnTo>
                <a:lnTo>
                  <a:pt x="20" y="1"/>
                </a:lnTo>
                <a:lnTo>
                  <a:pt x="14" y="0"/>
                </a:lnTo>
                <a:lnTo>
                  <a:pt x="10" y="1"/>
                </a:lnTo>
                <a:lnTo>
                  <a:pt x="5" y="5"/>
                </a:lnTo>
                <a:lnTo>
                  <a:pt x="2" y="9"/>
                </a:lnTo>
                <a:lnTo>
                  <a:pt x="0" y="15"/>
                </a:lnTo>
                <a:lnTo>
                  <a:pt x="2" y="20"/>
                </a:lnTo>
                <a:lnTo>
                  <a:pt x="5" y="26"/>
                </a:lnTo>
                <a:lnTo>
                  <a:pt x="10" y="28"/>
                </a:lnTo>
                <a:lnTo>
                  <a:pt x="14" y="30"/>
                </a:lnTo>
                <a:lnTo>
                  <a:pt x="20" y="28"/>
                </a:lnTo>
                <a:lnTo>
                  <a:pt x="24" y="26"/>
                </a:lnTo>
                <a:lnTo>
                  <a:pt x="28" y="20"/>
                </a:lnTo>
                <a:lnTo>
                  <a:pt x="29" y="15"/>
                </a:lnTo>
                <a:lnTo>
                  <a:pt x="29" y="15"/>
                </a:lnTo>
              </a:path>
            </a:pathLst>
          </a:custGeom>
          <a:solidFill>
            <a:srgbClr val="FFFFFF"/>
          </a:solidFill>
          <a:ln w="9525">
            <a:noFill/>
            <a:round/>
            <a:headEnd type="none" w="med" len="med"/>
            <a:tailEnd type="none" w="med" len="med"/>
          </a:ln>
          <a:effectLst/>
        </p:spPr>
        <p:txBody>
          <a:bodyPr/>
          <a:lstStyle/>
          <a:p>
            <a:endParaRPr lang="en-IN"/>
          </a:p>
        </p:txBody>
      </p:sp>
      <p:sp>
        <p:nvSpPr>
          <p:cNvPr id="50421" name="Freeform 245"/>
          <p:cNvSpPr>
            <a:spLocks/>
          </p:cNvSpPr>
          <p:nvPr/>
        </p:nvSpPr>
        <p:spPr bwMode="auto">
          <a:xfrm>
            <a:off x="5711825" y="3889375"/>
            <a:ext cx="39688" cy="44450"/>
          </a:xfrm>
          <a:custGeom>
            <a:avLst/>
            <a:gdLst/>
            <a:ahLst/>
            <a:cxnLst>
              <a:cxn ang="0">
                <a:pos x="25" y="12"/>
              </a:cxn>
              <a:cxn ang="0">
                <a:pos x="24" y="7"/>
              </a:cxn>
              <a:cxn ang="0">
                <a:pos x="21" y="3"/>
              </a:cxn>
              <a:cxn ang="0">
                <a:pos x="17" y="0"/>
              </a:cxn>
              <a:cxn ang="0">
                <a:pos x="12" y="0"/>
              </a:cxn>
              <a:cxn ang="0">
                <a:pos x="7" y="0"/>
              </a:cxn>
              <a:cxn ang="0">
                <a:pos x="3" y="3"/>
              </a:cxn>
              <a:cxn ang="0">
                <a:pos x="1" y="7"/>
              </a:cxn>
              <a:cxn ang="0">
                <a:pos x="0" y="12"/>
              </a:cxn>
              <a:cxn ang="0">
                <a:pos x="1" y="18"/>
              </a:cxn>
              <a:cxn ang="0">
                <a:pos x="3" y="21"/>
              </a:cxn>
              <a:cxn ang="0">
                <a:pos x="7" y="24"/>
              </a:cxn>
              <a:cxn ang="0">
                <a:pos x="12" y="25"/>
              </a:cxn>
              <a:cxn ang="0">
                <a:pos x="17" y="24"/>
              </a:cxn>
              <a:cxn ang="0">
                <a:pos x="21" y="21"/>
              </a:cxn>
              <a:cxn ang="0">
                <a:pos x="24" y="18"/>
              </a:cxn>
              <a:cxn ang="0">
                <a:pos x="25" y="12"/>
              </a:cxn>
              <a:cxn ang="0">
                <a:pos x="25" y="12"/>
              </a:cxn>
            </a:cxnLst>
            <a:rect l="0" t="0" r="r" b="b"/>
            <a:pathLst>
              <a:path w="26" h="26">
                <a:moveTo>
                  <a:pt x="25" y="12"/>
                </a:moveTo>
                <a:lnTo>
                  <a:pt x="24" y="7"/>
                </a:lnTo>
                <a:lnTo>
                  <a:pt x="21" y="3"/>
                </a:lnTo>
                <a:lnTo>
                  <a:pt x="17" y="0"/>
                </a:lnTo>
                <a:lnTo>
                  <a:pt x="12" y="0"/>
                </a:lnTo>
                <a:lnTo>
                  <a:pt x="7" y="0"/>
                </a:lnTo>
                <a:lnTo>
                  <a:pt x="3" y="3"/>
                </a:lnTo>
                <a:lnTo>
                  <a:pt x="1" y="7"/>
                </a:lnTo>
                <a:lnTo>
                  <a:pt x="0" y="12"/>
                </a:lnTo>
                <a:lnTo>
                  <a:pt x="1" y="18"/>
                </a:lnTo>
                <a:lnTo>
                  <a:pt x="3" y="21"/>
                </a:lnTo>
                <a:lnTo>
                  <a:pt x="7" y="24"/>
                </a:lnTo>
                <a:lnTo>
                  <a:pt x="12" y="25"/>
                </a:lnTo>
                <a:lnTo>
                  <a:pt x="17" y="24"/>
                </a:lnTo>
                <a:lnTo>
                  <a:pt x="21" y="21"/>
                </a:lnTo>
                <a:lnTo>
                  <a:pt x="24" y="18"/>
                </a:lnTo>
                <a:lnTo>
                  <a:pt x="25" y="12"/>
                </a:lnTo>
                <a:lnTo>
                  <a:pt x="25" y="12"/>
                </a:lnTo>
              </a:path>
            </a:pathLst>
          </a:custGeom>
          <a:solidFill>
            <a:srgbClr val="FFFFFF"/>
          </a:solidFill>
          <a:ln w="9525">
            <a:noFill/>
            <a:round/>
            <a:headEnd type="none" w="med" len="med"/>
            <a:tailEnd type="none" w="med" len="med"/>
          </a:ln>
          <a:effectLst/>
        </p:spPr>
        <p:txBody>
          <a:bodyPr/>
          <a:lstStyle/>
          <a:p>
            <a:endParaRPr lang="en-IN"/>
          </a:p>
        </p:txBody>
      </p:sp>
      <p:sp>
        <p:nvSpPr>
          <p:cNvPr id="50422" name="Freeform 246"/>
          <p:cNvSpPr>
            <a:spLocks/>
          </p:cNvSpPr>
          <p:nvPr/>
        </p:nvSpPr>
        <p:spPr bwMode="auto">
          <a:xfrm>
            <a:off x="5710238" y="3944938"/>
            <a:ext cx="22225" cy="26987"/>
          </a:xfrm>
          <a:custGeom>
            <a:avLst/>
            <a:gdLst/>
            <a:ahLst/>
            <a:cxnLst>
              <a:cxn ang="0">
                <a:pos x="13" y="7"/>
              </a:cxn>
              <a:cxn ang="0">
                <a:pos x="12" y="4"/>
              </a:cxn>
              <a:cxn ang="0">
                <a:pos x="11" y="2"/>
              </a:cxn>
              <a:cxn ang="0">
                <a:pos x="9" y="1"/>
              </a:cxn>
              <a:cxn ang="0">
                <a:pos x="6" y="0"/>
              </a:cxn>
              <a:cxn ang="0">
                <a:pos x="4" y="1"/>
              </a:cxn>
              <a:cxn ang="0">
                <a:pos x="2" y="2"/>
              </a:cxn>
              <a:cxn ang="0">
                <a:pos x="0" y="4"/>
              </a:cxn>
              <a:cxn ang="0">
                <a:pos x="0" y="7"/>
              </a:cxn>
              <a:cxn ang="0">
                <a:pos x="0" y="10"/>
              </a:cxn>
              <a:cxn ang="0">
                <a:pos x="2" y="12"/>
              </a:cxn>
              <a:cxn ang="0">
                <a:pos x="4" y="14"/>
              </a:cxn>
              <a:cxn ang="0">
                <a:pos x="6" y="15"/>
              </a:cxn>
              <a:cxn ang="0">
                <a:pos x="9" y="14"/>
              </a:cxn>
              <a:cxn ang="0">
                <a:pos x="11" y="12"/>
              </a:cxn>
              <a:cxn ang="0">
                <a:pos x="12" y="10"/>
              </a:cxn>
              <a:cxn ang="0">
                <a:pos x="13" y="7"/>
              </a:cxn>
              <a:cxn ang="0">
                <a:pos x="13" y="7"/>
              </a:cxn>
            </a:cxnLst>
            <a:rect l="0" t="0" r="r" b="b"/>
            <a:pathLst>
              <a:path w="14" h="16">
                <a:moveTo>
                  <a:pt x="13" y="7"/>
                </a:moveTo>
                <a:lnTo>
                  <a:pt x="12" y="4"/>
                </a:lnTo>
                <a:lnTo>
                  <a:pt x="11" y="2"/>
                </a:lnTo>
                <a:lnTo>
                  <a:pt x="9" y="1"/>
                </a:lnTo>
                <a:lnTo>
                  <a:pt x="6" y="0"/>
                </a:lnTo>
                <a:lnTo>
                  <a:pt x="4" y="1"/>
                </a:lnTo>
                <a:lnTo>
                  <a:pt x="2" y="2"/>
                </a:lnTo>
                <a:lnTo>
                  <a:pt x="0" y="4"/>
                </a:lnTo>
                <a:lnTo>
                  <a:pt x="0" y="7"/>
                </a:lnTo>
                <a:lnTo>
                  <a:pt x="0" y="10"/>
                </a:lnTo>
                <a:lnTo>
                  <a:pt x="2" y="12"/>
                </a:lnTo>
                <a:lnTo>
                  <a:pt x="4" y="14"/>
                </a:lnTo>
                <a:lnTo>
                  <a:pt x="6" y="15"/>
                </a:lnTo>
                <a:lnTo>
                  <a:pt x="9" y="14"/>
                </a:lnTo>
                <a:lnTo>
                  <a:pt x="11" y="12"/>
                </a:lnTo>
                <a:lnTo>
                  <a:pt x="12" y="10"/>
                </a:lnTo>
                <a:lnTo>
                  <a:pt x="13" y="7"/>
                </a:lnTo>
                <a:lnTo>
                  <a:pt x="13" y="7"/>
                </a:lnTo>
              </a:path>
            </a:pathLst>
          </a:custGeom>
          <a:solidFill>
            <a:srgbClr val="000000"/>
          </a:solidFill>
          <a:ln w="9525">
            <a:noFill/>
            <a:round/>
            <a:headEnd type="none" w="med" len="med"/>
            <a:tailEnd type="none" w="med" len="med"/>
          </a:ln>
          <a:effectLst/>
        </p:spPr>
        <p:txBody>
          <a:bodyPr/>
          <a:lstStyle/>
          <a:p>
            <a:endParaRPr lang="en-IN"/>
          </a:p>
        </p:txBody>
      </p:sp>
      <p:sp>
        <p:nvSpPr>
          <p:cNvPr id="50423" name="Freeform 247"/>
          <p:cNvSpPr>
            <a:spLocks/>
          </p:cNvSpPr>
          <p:nvPr/>
        </p:nvSpPr>
        <p:spPr bwMode="auto">
          <a:xfrm>
            <a:off x="5716588" y="3897313"/>
            <a:ext cx="22225" cy="28575"/>
          </a:xfrm>
          <a:custGeom>
            <a:avLst/>
            <a:gdLst/>
            <a:ahLst/>
            <a:cxnLst>
              <a:cxn ang="0">
                <a:pos x="14" y="8"/>
              </a:cxn>
              <a:cxn ang="0">
                <a:pos x="14" y="5"/>
              </a:cxn>
              <a:cxn ang="0">
                <a:pos x="12" y="3"/>
              </a:cxn>
              <a:cxn ang="0">
                <a:pos x="10" y="1"/>
              </a:cxn>
              <a:cxn ang="0">
                <a:pos x="8" y="0"/>
              </a:cxn>
              <a:cxn ang="0">
                <a:pos x="5" y="1"/>
              </a:cxn>
              <a:cxn ang="0">
                <a:pos x="3" y="3"/>
              </a:cxn>
              <a:cxn ang="0">
                <a:pos x="1" y="5"/>
              </a:cxn>
              <a:cxn ang="0">
                <a:pos x="0" y="8"/>
              </a:cxn>
              <a:cxn ang="0">
                <a:pos x="1" y="10"/>
              </a:cxn>
              <a:cxn ang="0">
                <a:pos x="3" y="13"/>
              </a:cxn>
              <a:cxn ang="0">
                <a:pos x="5" y="14"/>
              </a:cxn>
              <a:cxn ang="0">
                <a:pos x="8" y="15"/>
              </a:cxn>
              <a:cxn ang="0">
                <a:pos x="10" y="14"/>
              </a:cxn>
              <a:cxn ang="0">
                <a:pos x="12" y="13"/>
              </a:cxn>
              <a:cxn ang="0">
                <a:pos x="14" y="10"/>
              </a:cxn>
              <a:cxn ang="0">
                <a:pos x="14" y="8"/>
              </a:cxn>
              <a:cxn ang="0">
                <a:pos x="14" y="8"/>
              </a:cxn>
            </a:cxnLst>
            <a:rect l="0" t="0" r="r" b="b"/>
            <a:pathLst>
              <a:path w="15" h="16">
                <a:moveTo>
                  <a:pt x="14" y="8"/>
                </a:moveTo>
                <a:lnTo>
                  <a:pt x="14" y="5"/>
                </a:lnTo>
                <a:lnTo>
                  <a:pt x="12" y="3"/>
                </a:lnTo>
                <a:lnTo>
                  <a:pt x="10" y="1"/>
                </a:lnTo>
                <a:lnTo>
                  <a:pt x="8" y="0"/>
                </a:lnTo>
                <a:lnTo>
                  <a:pt x="5" y="1"/>
                </a:lnTo>
                <a:lnTo>
                  <a:pt x="3" y="3"/>
                </a:lnTo>
                <a:lnTo>
                  <a:pt x="1" y="5"/>
                </a:lnTo>
                <a:lnTo>
                  <a:pt x="0" y="8"/>
                </a:lnTo>
                <a:lnTo>
                  <a:pt x="1" y="10"/>
                </a:lnTo>
                <a:lnTo>
                  <a:pt x="3" y="13"/>
                </a:lnTo>
                <a:lnTo>
                  <a:pt x="5" y="14"/>
                </a:lnTo>
                <a:lnTo>
                  <a:pt x="8" y="15"/>
                </a:lnTo>
                <a:lnTo>
                  <a:pt x="10" y="14"/>
                </a:lnTo>
                <a:lnTo>
                  <a:pt x="12" y="13"/>
                </a:lnTo>
                <a:lnTo>
                  <a:pt x="14" y="10"/>
                </a:lnTo>
                <a:lnTo>
                  <a:pt x="14" y="8"/>
                </a:lnTo>
                <a:lnTo>
                  <a:pt x="14" y="8"/>
                </a:lnTo>
              </a:path>
            </a:pathLst>
          </a:custGeom>
          <a:solidFill>
            <a:srgbClr val="000000"/>
          </a:solidFill>
          <a:ln w="9525">
            <a:noFill/>
            <a:round/>
            <a:headEnd type="none" w="med" len="med"/>
            <a:tailEnd type="none" w="med" len="med"/>
          </a:ln>
          <a:effectLst/>
        </p:spPr>
        <p:txBody>
          <a:bodyPr/>
          <a:lstStyle/>
          <a:p>
            <a:endParaRPr lang="en-IN"/>
          </a:p>
        </p:txBody>
      </p:sp>
      <p:sp>
        <p:nvSpPr>
          <p:cNvPr id="50424" name="Freeform 248"/>
          <p:cNvSpPr>
            <a:spLocks/>
          </p:cNvSpPr>
          <p:nvPr/>
        </p:nvSpPr>
        <p:spPr bwMode="auto">
          <a:xfrm>
            <a:off x="5722938" y="3941763"/>
            <a:ext cx="46037" cy="50800"/>
          </a:xfrm>
          <a:custGeom>
            <a:avLst/>
            <a:gdLst/>
            <a:ahLst/>
            <a:cxnLst>
              <a:cxn ang="0">
                <a:pos x="29" y="15"/>
              </a:cxn>
              <a:cxn ang="0">
                <a:pos x="27" y="10"/>
              </a:cxn>
              <a:cxn ang="0">
                <a:pos x="25" y="4"/>
              </a:cxn>
              <a:cxn ang="0">
                <a:pos x="19" y="2"/>
              </a:cxn>
              <a:cxn ang="0">
                <a:pos x="14" y="0"/>
              </a:cxn>
              <a:cxn ang="0">
                <a:pos x="8" y="2"/>
              </a:cxn>
              <a:cxn ang="0">
                <a:pos x="5" y="4"/>
              </a:cxn>
              <a:cxn ang="0">
                <a:pos x="2" y="10"/>
              </a:cxn>
              <a:cxn ang="0">
                <a:pos x="0" y="15"/>
              </a:cxn>
              <a:cxn ang="0">
                <a:pos x="2" y="20"/>
              </a:cxn>
              <a:cxn ang="0">
                <a:pos x="5" y="25"/>
              </a:cxn>
              <a:cxn ang="0">
                <a:pos x="8" y="28"/>
              </a:cxn>
              <a:cxn ang="0">
                <a:pos x="14" y="29"/>
              </a:cxn>
              <a:cxn ang="0">
                <a:pos x="19" y="28"/>
              </a:cxn>
              <a:cxn ang="0">
                <a:pos x="25" y="25"/>
              </a:cxn>
              <a:cxn ang="0">
                <a:pos x="27" y="20"/>
              </a:cxn>
              <a:cxn ang="0">
                <a:pos x="29" y="15"/>
              </a:cxn>
              <a:cxn ang="0">
                <a:pos x="29" y="15"/>
              </a:cxn>
            </a:cxnLst>
            <a:rect l="0" t="0" r="r" b="b"/>
            <a:pathLst>
              <a:path w="30" h="30">
                <a:moveTo>
                  <a:pt x="29" y="15"/>
                </a:moveTo>
                <a:lnTo>
                  <a:pt x="27" y="10"/>
                </a:lnTo>
                <a:lnTo>
                  <a:pt x="25" y="4"/>
                </a:lnTo>
                <a:lnTo>
                  <a:pt x="19" y="2"/>
                </a:lnTo>
                <a:lnTo>
                  <a:pt x="14" y="0"/>
                </a:lnTo>
                <a:lnTo>
                  <a:pt x="8" y="2"/>
                </a:lnTo>
                <a:lnTo>
                  <a:pt x="5" y="4"/>
                </a:lnTo>
                <a:lnTo>
                  <a:pt x="2" y="10"/>
                </a:lnTo>
                <a:lnTo>
                  <a:pt x="0" y="15"/>
                </a:lnTo>
                <a:lnTo>
                  <a:pt x="2" y="20"/>
                </a:lnTo>
                <a:lnTo>
                  <a:pt x="5" y="25"/>
                </a:lnTo>
                <a:lnTo>
                  <a:pt x="8" y="28"/>
                </a:lnTo>
                <a:lnTo>
                  <a:pt x="14" y="29"/>
                </a:lnTo>
                <a:lnTo>
                  <a:pt x="19" y="28"/>
                </a:lnTo>
                <a:lnTo>
                  <a:pt x="25" y="25"/>
                </a:lnTo>
                <a:lnTo>
                  <a:pt x="27" y="20"/>
                </a:lnTo>
                <a:lnTo>
                  <a:pt x="29" y="15"/>
                </a:lnTo>
                <a:lnTo>
                  <a:pt x="29" y="15"/>
                </a:lnTo>
              </a:path>
            </a:pathLst>
          </a:custGeom>
          <a:solidFill>
            <a:srgbClr val="FFFFFF"/>
          </a:solidFill>
          <a:ln w="9525">
            <a:noFill/>
            <a:round/>
            <a:headEnd type="none" w="med" len="med"/>
            <a:tailEnd type="none" w="med" len="med"/>
          </a:ln>
          <a:effectLst/>
        </p:spPr>
        <p:txBody>
          <a:bodyPr/>
          <a:lstStyle/>
          <a:p>
            <a:endParaRPr lang="en-IN"/>
          </a:p>
        </p:txBody>
      </p:sp>
      <p:sp>
        <p:nvSpPr>
          <p:cNvPr id="50425" name="Freeform 249"/>
          <p:cNvSpPr>
            <a:spLocks/>
          </p:cNvSpPr>
          <p:nvPr/>
        </p:nvSpPr>
        <p:spPr bwMode="auto">
          <a:xfrm>
            <a:off x="5791200" y="3989388"/>
            <a:ext cx="41275" cy="44450"/>
          </a:xfrm>
          <a:custGeom>
            <a:avLst/>
            <a:gdLst/>
            <a:ahLst/>
            <a:cxnLst>
              <a:cxn ang="0">
                <a:pos x="25" y="12"/>
              </a:cxn>
              <a:cxn ang="0">
                <a:pos x="23" y="7"/>
              </a:cxn>
              <a:cxn ang="0">
                <a:pos x="21" y="3"/>
              </a:cxn>
              <a:cxn ang="0">
                <a:pos x="17" y="1"/>
              </a:cxn>
              <a:cxn ang="0">
                <a:pos x="12" y="0"/>
              </a:cxn>
              <a:cxn ang="0">
                <a:pos x="7" y="1"/>
              </a:cxn>
              <a:cxn ang="0">
                <a:pos x="3" y="3"/>
              </a:cxn>
              <a:cxn ang="0">
                <a:pos x="0" y="7"/>
              </a:cxn>
              <a:cxn ang="0">
                <a:pos x="0" y="12"/>
              </a:cxn>
              <a:cxn ang="0">
                <a:pos x="0" y="18"/>
              </a:cxn>
              <a:cxn ang="0">
                <a:pos x="3" y="22"/>
              </a:cxn>
              <a:cxn ang="0">
                <a:pos x="7" y="24"/>
              </a:cxn>
              <a:cxn ang="0">
                <a:pos x="12" y="25"/>
              </a:cxn>
              <a:cxn ang="0">
                <a:pos x="17" y="24"/>
              </a:cxn>
              <a:cxn ang="0">
                <a:pos x="21" y="22"/>
              </a:cxn>
              <a:cxn ang="0">
                <a:pos x="23" y="18"/>
              </a:cxn>
              <a:cxn ang="0">
                <a:pos x="25" y="12"/>
              </a:cxn>
              <a:cxn ang="0">
                <a:pos x="25" y="12"/>
              </a:cxn>
            </a:cxnLst>
            <a:rect l="0" t="0" r="r" b="b"/>
            <a:pathLst>
              <a:path w="26" h="26">
                <a:moveTo>
                  <a:pt x="25" y="12"/>
                </a:moveTo>
                <a:lnTo>
                  <a:pt x="23" y="7"/>
                </a:lnTo>
                <a:lnTo>
                  <a:pt x="21" y="3"/>
                </a:lnTo>
                <a:lnTo>
                  <a:pt x="17" y="1"/>
                </a:lnTo>
                <a:lnTo>
                  <a:pt x="12" y="0"/>
                </a:lnTo>
                <a:lnTo>
                  <a:pt x="7" y="1"/>
                </a:lnTo>
                <a:lnTo>
                  <a:pt x="3" y="3"/>
                </a:lnTo>
                <a:lnTo>
                  <a:pt x="0" y="7"/>
                </a:lnTo>
                <a:lnTo>
                  <a:pt x="0" y="12"/>
                </a:lnTo>
                <a:lnTo>
                  <a:pt x="0" y="18"/>
                </a:lnTo>
                <a:lnTo>
                  <a:pt x="3" y="22"/>
                </a:lnTo>
                <a:lnTo>
                  <a:pt x="7" y="24"/>
                </a:lnTo>
                <a:lnTo>
                  <a:pt x="12" y="25"/>
                </a:lnTo>
                <a:lnTo>
                  <a:pt x="17" y="24"/>
                </a:lnTo>
                <a:lnTo>
                  <a:pt x="21" y="22"/>
                </a:lnTo>
                <a:lnTo>
                  <a:pt x="23" y="18"/>
                </a:lnTo>
                <a:lnTo>
                  <a:pt x="25" y="12"/>
                </a:lnTo>
                <a:lnTo>
                  <a:pt x="25" y="12"/>
                </a:lnTo>
              </a:path>
            </a:pathLst>
          </a:custGeom>
          <a:solidFill>
            <a:srgbClr val="FFFFFF"/>
          </a:solidFill>
          <a:ln w="9525">
            <a:noFill/>
            <a:round/>
            <a:headEnd type="none" w="med" len="med"/>
            <a:tailEnd type="none" w="med" len="med"/>
          </a:ln>
          <a:effectLst/>
        </p:spPr>
        <p:txBody>
          <a:bodyPr/>
          <a:lstStyle/>
          <a:p>
            <a:endParaRPr lang="en-IN"/>
          </a:p>
        </p:txBody>
      </p:sp>
      <p:sp>
        <p:nvSpPr>
          <p:cNvPr id="50426" name="Freeform 250"/>
          <p:cNvSpPr>
            <a:spLocks/>
          </p:cNvSpPr>
          <p:nvPr/>
        </p:nvSpPr>
        <p:spPr bwMode="auto">
          <a:xfrm>
            <a:off x="5735638" y="3959225"/>
            <a:ext cx="23812" cy="25400"/>
          </a:xfrm>
          <a:custGeom>
            <a:avLst/>
            <a:gdLst/>
            <a:ahLst/>
            <a:cxnLst>
              <a:cxn ang="0">
                <a:pos x="15" y="7"/>
              </a:cxn>
              <a:cxn ang="0">
                <a:pos x="14" y="4"/>
              </a:cxn>
              <a:cxn ang="0">
                <a:pos x="13" y="2"/>
              </a:cxn>
              <a:cxn ang="0">
                <a:pos x="11" y="0"/>
              </a:cxn>
              <a:cxn ang="0">
                <a:pos x="8" y="0"/>
              </a:cxn>
              <a:cxn ang="0">
                <a:pos x="6" y="0"/>
              </a:cxn>
              <a:cxn ang="0">
                <a:pos x="4" y="2"/>
              </a:cxn>
              <a:cxn ang="0">
                <a:pos x="2" y="4"/>
              </a:cxn>
              <a:cxn ang="0">
                <a:pos x="0" y="7"/>
              </a:cxn>
              <a:cxn ang="0">
                <a:pos x="2" y="10"/>
              </a:cxn>
              <a:cxn ang="0">
                <a:pos x="4" y="11"/>
              </a:cxn>
              <a:cxn ang="0">
                <a:pos x="6" y="13"/>
              </a:cxn>
              <a:cxn ang="0">
                <a:pos x="8" y="14"/>
              </a:cxn>
              <a:cxn ang="0">
                <a:pos x="11" y="13"/>
              </a:cxn>
              <a:cxn ang="0">
                <a:pos x="13" y="11"/>
              </a:cxn>
              <a:cxn ang="0">
                <a:pos x="14" y="10"/>
              </a:cxn>
              <a:cxn ang="0">
                <a:pos x="15" y="7"/>
              </a:cxn>
              <a:cxn ang="0">
                <a:pos x="15" y="7"/>
              </a:cxn>
            </a:cxnLst>
            <a:rect l="0" t="0" r="r" b="b"/>
            <a:pathLst>
              <a:path w="16" h="15">
                <a:moveTo>
                  <a:pt x="15" y="7"/>
                </a:moveTo>
                <a:lnTo>
                  <a:pt x="14" y="4"/>
                </a:lnTo>
                <a:lnTo>
                  <a:pt x="13" y="2"/>
                </a:lnTo>
                <a:lnTo>
                  <a:pt x="11" y="0"/>
                </a:lnTo>
                <a:lnTo>
                  <a:pt x="8" y="0"/>
                </a:lnTo>
                <a:lnTo>
                  <a:pt x="6" y="0"/>
                </a:lnTo>
                <a:lnTo>
                  <a:pt x="4" y="2"/>
                </a:lnTo>
                <a:lnTo>
                  <a:pt x="2" y="4"/>
                </a:lnTo>
                <a:lnTo>
                  <a:pt x="0" y="7"/>
                </a:lnTo>
                <a:lnTo>
                  <a:pt x="2" y="10"/>
                </a:lnTo>
                <a:lnTo>
                  <a:pt x="4" y="11"/>
                </a:lnTo>
                <a:lnTo>
                  <a:pt x="6" y="13"/>
                </a:lnTo>
                <a:lnTo>
                  <a:pt x="8" y="14"/>
                </a:lnTo>
                <a:lnTo>
                  <a:pt x="11" y="13"/>
                </a:lnTo>
                <a:lnTo>
                  <a:pt x="13" y="11"/>
                </a:lnTo>
                <a:lnTo>
                  <a:pt x="14" y="10"/>
                </a:lnTo>
                <a:lnTo>
                  <a:pt x="15" y="7"/>
                </a:lnTo>
                <a:lnTo>
                  <a:pt x="15" y="7"/>
                </a:lnTo>
              </a:path>
            </a:pathLst>
          </a:custGeom>
          <a:solidFill>
            <a:srgbClr val="000000"/>
          </a:solidFill>
          <a:ln w="9525">
            <a:noFill/>
            <a:round/>
            <a:headEnd type="none" w="med" len="med"/>
            <a:tailEnd type="none" w="med" len="med"/>
          </a:ln>
          <a:effectLst/>
        </p:spPr>
        <p:txBody>
          <a:bodyPr/>
          <a:lstStyle/>
          <a:p>
            <a:endParaRPr lang="en-IN"/>
          </a:p>
        </p:txBody>
      </p:sp>
      <p:sp>
        <p:nvSpPr>
          <p:cNvPr id="50427" name="Freeform 251"/>
          <p:cNvSpPr>
            <a:spLocks/>
          </p:cNvSpPr>
          <p:nvPr/>
        </p:nvSpPr>
        <p:spPr bwMode="auto">
          <a:xfrm>
            <a:off x="5795963" y="4000500"/>
            <a:ext cx="23812" cy="26988"/>
          </a:xfrm>
          <a:custGeom>
            <a:avLst/>
            <a:gdLst/>
            <a:ahLst/>
            <a:cxnLst>
              <a:cxn ang="0">
                <a:pos x="14" y="7"/>
              </a:cxn>
              <a:cxn ang="0">
                <a:pos x="13" y="4"/>
              </a:cxn>
              <a:cxn ang="0">
                <a:pos x="12" y="2"/>
              </a:cxn>
              <a:cxn ang="0">
                <a:pos x="10" y="0"/>
              </a:cxn>
              <a:cxn ang="0">
                <a:pos x="7" y="0"/>
              </a:cxn>
              <a:cxn ang="0">
                <a:pos x="5" y="0"/>
              </a:cxn>
              <a:cxn ang="0">
                <a:pos x="3" y="2"/>
              </a:cxn>
              <a:cxn ang="0">
                <a:pos x="1" y="4"/>
              </a:cxn>
              <a:cxn ang="0">
                <a:pos x="0" y="7"/>
              </a:cxn>
              <a:cxn ang="0">
                <a:pos x="1" y="9"/>
              </a:cxn>
              <a:cxn ang="0">
                <a:pos x="3" y="12"/>
              </a:cxn>
              <a:cxn ang="0">
                <a:pos x="5" y="14"/>
              </a:cxn>
              <a:cxn ang="0">
                <a:pos x="7" y="15"/>
              </a:cxn>
              <a:cxn ang="0">
                <a:pos x="10" y="14"/>
              </a:cxn>
              <a:cxn ang="0">
                <a:pos x="12" y="12"/>
              </a:cxn>
              <a:cxn ang="0">
                <a:pos x="13" y="9"/>
              </a:cxn>
              <a:cxn ang="0">
                <a:pos x="14" y="7"/>
              </a:cxn>
              <a:cxn ang="0">
                <a:pos x="14" y="7"/>
              </a:cxn>
            </a:cxnLst>
            <a:rect l="0" t="0" r="r" b="b"/>
            <a:pathLst>
              <a:path w="15" h="16">
                <a:moveTo>
                  <a:pt x="14" y="7"/>
                </a:moveTo>
                <a:lnTo>
                  <a:pt x="13" y="4"/>
                </a:lnTo>
                <a:lnTo>
                  <a:pt x="12" y="2"/>
                </a:lnTo>
                <a:lnTo>
                  <a:pt x="10" y="0"/>
                </a:lnTo>
                <a:lnTo>
                  <a:pt x="7" y="0"/>
                </a:lnTo>
                <a:lnTo>
                  <a:pt x="5" y="0"/>
                </a:lnTo>
                <a:lnTo>
                  <a:pt x="3" y="2"/>
                </a:lnTo>
                <a:lnTo>
                  <a:pt x="1" y="4"/>
                </a:lnTo>
                <a:lnTo>
                  <a:pt x="0" y="7"/>
                </a:lnTo>
                <a:lnTo>
                  <a:pt x="1" y="9"/>
                </a:lnTo>
                <a:lnTo>
                  <a:pt x="3" y="12"/>
                </a:lnTo>
                <a:lnTo>
                  <a:pt x="5" y="14"/>
                </a:lnTo>
                <a:lnTo>
                  <a:pt x="7" y="15"/>
                </a:lnTo>
                <a:lnTo>
                  <a:pt x="10" y="14"/>
                </a:lnTo>
                <a:lnTo>
                  <a:pt x="12" y="12"/>
                </a:lnTo>
                <a:lnTo>
                  <a:pt x="13" y="9"/>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28" name="Freeform 252"/>
          <p:cNvSpPr>
            <a:spLocks/>
          </p:cNvSpPr>
          <p:nvPr/>
        </p:nvSpPr>
        <p:spPr bwMode="auto">
          <a:xfrm>
            <a:off x="5834063" y="3883025"/>
            <a:ext cx="44450" cy="50800"/>
          </a:xfrm>
          <a:custGeom>
            <a:avLst/>
            <a:gdLst/>
            <a:ahLst/>
            <a:cxnLst>
              <a:cxn ang="0">
                <a:pos x="28" y="15"/>
              </a:cxn>
              <a:cxn ang="0">
                <a:pos x="27" y="9"/>
              </a:cxn>
              <a:cxn ang="0">
                <a:pos x="24" y="4"/>
              </a:cxn>
              <a:cxn ang="0">
                <a:pos x="20" y="1"/>
              </a:cxn>
              <a:cxn ang="0">
                <a:pos x="14" y="0"/>
              </a:cxn>
              <a:cxn ang="0">
                <a:pos x="9" y="1"/>
              </a:cxn>
              <a:cxn ang="0">
                <a:pos x="4" y="4"/>
              </a:cxn>
              <a:cxn ang="0">
                <a:pos x="1" y="9"/>
              </a:cxn>
              <a:cxn ang="0">
                <a:pos x="0" y="15"/>
              </a:cxn>
              <a:cxn ang="0">
                <a:pos x="1" y="20"/>
              </a:cxn>
              <a:cxn ang="0">
                <a:pos x="4" y="24"/>
              </a:cxn>
              <a:cxn ang="0">
                <a:pos x="9" y="27"/>
              </a:cxn>
              <a:cxn ang="0">
                <a:pos x="14" y="29"/>
              </a:cxn>
              <a:cxn ang="0">
                <a:pos x="20" y="27"/>
              </a:cxn>
              <a:cxn ang="0">
                <a:pos x="24" y="24"/>
              </a:cxn>
              <a:cxn ang="0">
                <a:pos x="27" y="20"/>
              </a:cxn>
              <a:cxn ang="0">
                <a:pos x="28" y="15"/>
              </a:cxn>
              <a:cxn ang="0">
                <a:pos x="28" y="15"/>
              </a:cxn>
            </a:cxnLst>
            <a:rect l="0" t="0" r="r" b="b"/>
            <a:pathLst>
              <a:path w="29" h="30">
                <a:moveTo>
                  <a:pt x="28" y="15"/>
                </a:moveTo>
                <a:lnTo>
                  <a:pt x="27" y="9"/>
                </a:lnTo>
                <a:lnTo>
                  <a:pt x="24" y="4"/>
                </a:lnTo>
                <a:lnTo>
                  <a:pt x="20" y="1"/>
                </a:lnTo>
                <a:lnTo>
                  <a:pt x="14" y="0"/>
                </a:lnTo>
                <a:lnTo>
                  <a:pt x="9" y="1"/>
                </a:lnTo>
                <a:lnTo>
                  <a:pt x="4" y="4"/>
                </a:lnTo>
                <a:lnTo>
                  <a:pt x="1" y="9"/>
                </a:lnTo>
                <a:lnTo>
                  <a:pt x="0" y="15"/>
                </a:lnTo>
                <a:lnTo>
                  <a:pt x="1" y="20"/>
                </a:lnTo>
                <a:lnTo>
                  <a:pt x="4" y="24"/>
                </a:lnTo>
                <a:lnTo>
                  <a:pt x="9" y="27"/>
                </a:lnTo>
                <a:lnTo>
                  <a:pt x="14" y="29"/>
                </a:lnTo>
                <a:lnTo>
                  <a:pt x="20" y="27"/>
                </a:lnTo>
                <a:lnTo>
                  <a:pt x="24" y="24"/>
                </a:lnTo>
                <a:lnTo>
                  <a:pt x="27" y="20"/>
                </a:lnTo>
                <a:lnTo>
                  <a:pt x="28" y="15"/>
                </a:lnTo>
                <a:lnTo>
                  <a:pt x="28" y="15"/>
                </a:lnTo>
              </a:path>
            </a:pathLst>
          </a:custGeom>
          <a:solidFill>
            <a:srgbClr val="FFFFFF"/>
          </a:solidFill>
          <a:ln w="9525">
            <a:noFill/>
            <a:round/>
            <a:headEnd type="none" w="med" len="med"/>
            <a:tailEnd type="none" w="med" len="med"/>
          </a:ln>
          <a:effectLst/>
        </p:spPr>
        <p:txBody>
          <a:bodyPr/>
          <a:lstStyle/>
          <a:p>
            <a:endParaRPr lang="en-IN"/>
          </a:p>
        </p:txBody>
      </p:sp>
      <p:sp>
        <p:nvSpPr>
          <p:cNvPr id="50429" name="Freeform 253"/>
          <p:cNvSpPr>
            <a:spLocks/>
          </p:cNvSpPr>
          <p:nvPr/>
        </p:nvSpPr>
        <p:spPr bwMode="auto">
          <a:xfrm>
            <a:off x="5907088" y="3975100"/>
            <a:ext cx="38100" cy="46038"/>
          </a:xfrm>
          <a:custGeom>
            <a:avLst/>
            <a:gdLst/>
            <a:ahLst/>
            <a:cxnLst>
              <a:cxn ang="0">
                <a:pos x="24" y="13"/>
              </a:cxn>
              <a:cxn ang="0">
                <a:pos x="24" y="8"/>
              </a:cxn>
              <a:cxn ang="0">
                <a:pos x="21" y="4"/>
              </a:cxn>
              <a:cxn ang="0">
                <a:pos x="17" y="1"/>
              </a:cxn>
              <a:cxn ang="0">
                <a:pos x="13" y="0"/>
              </a:cxn>
              <a:cxn ang="0">
                <a:pos x="7" y="1"/>
              </a:cxn>
              <a:cxn ang="0">
                <a:pos x="3" y="4"/>
              </a:cxn>
              <a:cxn ang="0">
                <a:pos x="0" y="8"/>
              </a:cxn>
              <a:cxn ang="0">
                <a:pos x="0" y="13"/>
              </a:cxn>
              <a:cxn ang="0">
                <a:pos x="0" y="19"/>
              </a:cxn>
              <a:cxn ang="0">
                <a:pos x="3" y="22"/>
              </a:cxn>
              <a:cxn ang="0">
                <a:pos x="7" y="25"/>
              </a:cxn>
              <a:cxn ang="0">
                <a:pos x="13" y="26"/>
              </a:cxn>
              <a:cxn ang="0">
                <a:pos x="17" y="25"/>
              </a:cxn>
              <a:cxn ang="0">
                <a:pos x="21" y="22"/>
              </a:cxn>
              <a:cxn ang="0">
                <a:pos x="24" y="19"/>
              </a:cxn>
              <a:cxn ang="0">
                <a:pos x="24" y="13"/>
              </a:cxn>
              <a:cxn ang="0">
                <a:pos x="24" y="13"/>
              </a:cxn>
            </a:cxnLst>
            <a:rect l="0" t="0" r="r" b="b"/>
            <a:pathLst>
              <a:path w="25" h="27">
                <a:moveTo>
                  <a:pt x="24" y="13"/>
                </a:moveTo>
                <a:lnTo>
                  <a:pt x="24" y="8"/>
                </a:lnTo>
                <a:lnTo>
                  <a:pt x="21" y="4"/>
                </a:lnTo>
                <a:lnTo>
                  <a:pt x="17" y="1"/>
                </a:lnTo>
                <a:lnTo>
                  <a:pt x="13" y="0"/>
                </a:lnTo>
                <a:lnTo>
                  <a:pt x="7" y="1"/>
                </a:lnTo>
                <a:lnTo>
                  <a:pt x="3" y="4"/>
                </a:lnTo>
                <a:lnTo>
                  <a:pt x="0" y="8"/>
                </a:lnTo>
                <a:lnTo>
                  <a:pt x="0" y="13"/>
                </a:lnTo>
                <a:lnTo>
                  <a:pt x="0" y="19"/>
                </a:lnTo>
                <a:lnTo>
                  <a:pt x="3" y="22"/>
                </a:lnTo>
                <a:lnTo>
                  <a:pt x="7" y="25"/>
                </a:lnTo>
                <a:lnTo>
                  <a:pt x="13" y="26"/>
                </a:lnTo>
                <a:lnTo>
                  <a:pt x="17" y="25"/>
                </a:lnTo>
                <a:lnTo>
                  <a:pt x="21" y="22"/>
                </a:lnTo>
                <a:lnTo>
                  <a:pt x="24" y="19"/>
                </a:lnTo>
                <a:lnTo>
                  <a:pt x="24" y="13"/>
                </a:lnTo>
                <a:lnTo>
                  <a:pt x="24" y="13"/>
                </a:lnTo>
              </a:path>
            </a:pathLst>
          </a:custGeom>
          <a:solidFill>
            <a:srgbClr val="FFFFFF"/>
          </a:solidFill>
          <a:ln w="9525">
            <a:noFill/>
            <a:round/>
            <a:headEnd type="none" w="med" len="med"/>
            <a:tailEnd type="none" w="med" len="med"/>
          </a:ln>
          <a:effectLst/>
        </p:spPr>
        <p:txBody>
          <a:bodyPr/>
          <a:lstStyle/>
          <a:p>
            <a:endParaRPr lang="en-IN"/>
          </a:p>
        </p:txBody>
      </p:sp>
      <p:sp>
        <p:nvSpPr>
          <p:cNvPr id="50430" name="Freeform 254"/>
          <p:cNvSpPr>
            <a:spLocks/>
          </p:cNvSpPr>
          <p:nvPr/>
        </p:nvSpPr>
        <p:spPr bwMode="auto">
          <a:xfrm>
            <a:off x="5845175" y="3895725"/>
            <a:ext cx="23813" cy="25400"/>
          </a:xfrm>
          <a:custGeom>
            <a:avLst/>
            <a:gdLst/>
            <a:ahLst/>
            <a:cxnLst>
              <a:cxn ang="0">
                <a:pos x="14" y="8"/>
              </a:cxn>
              <a:cxn ang="0">
                <a:pos x="13" y="4"/>
              </a:cxn>
              <a:cxn ang="0">
                <a:pos x="12" y="2"/>
              </a:cxn>
              <a:cxn ang="0">
                <a:pos x="10" y="0"/>
              </a:cxn>
              <a:cxn ang="0">
                <a:pos x="8" y="0"/>
              </a:cxn>
              <a:cxn ang="0">
                <a:pos x="4" y="0"/>
              </a:cxn>
              <a:cxn ang="0">
                <a:pos x="2" y="2"/>
              </a:cxn>
              <a:cxn ang="0">
                <a:pos x="1" y="4"/>
              </a:cxn>
              <a:cxn ang="0">
                <a:pos x="0" y="8"/>
              </a:cxn>
              <a:cxn ang="0">
                <a:pos x="1" y="10"/>
              </a:cxn>
              <a:cxn ang="0">
                <a:pos x="2" y="12"/>
              </a:cxn>
              <a:cxn ang="0">
                <a:pos x="4" y="14"/>
              </a:cxn>
              <a:cxn ang="0">
                <a:pos x="8" y="14"/>
              </a:cxn>
              <a:cxn ang="0">
                <a:pos x="10" y="14"/>
              </a:cxn>
              <a:cxn ang="0">
                <a:pos x="12" y="12"/>
              </a:cxn>
              <a:cxn ang="0">
                <a:pos x="13" y="10"/>
              </a:cxn>
              <a:cxn ang="0">
                <a:pos x="14" y="8"/>
              </a:cxn>
              <a:cxn ang="0">
                <a:pos x="14" y="8"/>
              </a:cxn>
            </a:cxnLst>
            <a:rect l="0" t="0" r="r" b="b"/>
            <a:pathLst>
              <a:path w="15" h="15">
                <a:moveTo>
                  <a:pt x="14" y="8"/>
                </a:moveTo>
                <a:lnTo>
                  <a:pt x="13" y="4"/>
                </a:lnTo>
                <a:lnTo>
                  <a:pt x="12" y="2"/>
                </a:lnTo>
                <a:lnTo>
                  <a:pt x="10" y="0"/>
                </a:lnTo>
                <a:lnTo>
                  <a:pt x="8" y="0"/>
                </a:lnTo>
                <a:lnTo>
                  <a:pt x="4" y="0"/>
                </a:lnTo>
                <a:lnTo>
                  <a:pt x="2" y="2"/>
                </a:lnTo>
                <a:lnTo>
                  <a:pt x="1" y="4"/>
                </a:lnTo>
                <a:lnTo>
                  <a:pt x="0" y="8"/>
                </a:lnTo>
                <a:lnTo>
                  <a:pt x="1" y="10"/>
                </a:lnTo>
                <a:lnTo>
                  <a:pt x="2" y="12"/>
                </a:lnTo>
                <a:lnTo>
                  <a:pt x="4" y="14"/>
                </a:lnTo>
                <a:lnTo>
                  <a:pt x="8" y="14"/>
                </a:lnTo>
                <a:lnTo>
                  <a:pt x="10" y="14"/>
                </a:lnTo>
                <a:lnTo>
                  <a:pt x="12" y="12"/>
                </a:lnTo>
                <a:lnTo>
                  <a:pt x="13" y="10"/>
                </a:lnTo>
                <a:lnTo>
                  <a:pt x="14" y="8"/>
                </a:lnTo>
                <a:lnTo>
                  <a:pt x="14" y="8"/>
                </a:lnTo>
              </a:path>
            </a:pathLst>
          </a:custGeom>
          <a:solidFill>
            <a:srgbClr val="000000"/>
          </a:solidFill>
          <a:ln w="9525">
            <a:noFill/>
            <a:round/>
            <a:headEnd type="none" w="med" len="med"/>
            <a:tailEnd type="none" w="med" len="med"/>
          </a:ln>
          <a:effectLst/>
        </p:spPr>
        <p:txBody>
          <a:bodyPr/>
          <a:lstStyle/>
          <a:p>
            <a:endParaRPr lang="en-IN"/>
          </a:p>
        </p:txBody>
      </p:sp>
      <p:sp>
        <p:nvSpPr>
          <p:cNvPr id="50431" name="Freeform 255"/>
          <p:cNvSpPr>
            <a:spLocks/>
          </p:cNvSpPr>
          <p:nvPr/>
        </p:nvSpPr>
        <p:spPr bwMode="auto">
          <a:xfrm>
            <a:off x="5911850" y="3986213"/>
            <a:ext cx="25400" cy="25400"/>
          </a:xfrm>
          <a:custGeom>
            <a:avLst/>
            <a:gdLst/>
            <a:ahLst/>
            <a:cxnLst>
              <a:cxn ang="0">
                <a:pos x="15" y="7"/>
              </a:cxn>
              <a:cxn ang="0">
                <a:pos x="14" y="4"/>
              </a:cxn>
              <a:cxn ang="0">
                <a:pos x="12" y="3"/>
              </a:cxn>
              <a:cxn ang="0">
                <a:pos x="10" y="1"/>
              </a:cxn>
              <a:cxn ang="0">
                <a:pos x="7" y="0"/>
              </a:cxn>
              <a:cxn ang="0">
                <a:pos x="5" y="1"/>
              </a:cxn>
              <a:cxn ang="0">
                <a:pos x="3" y="3"/>
              </a:cxn>
              <a:cxn ang="0">
                <a:pos x="1" y="4"/>
              </a:cxn>
              <a:cxn ang="0">
                <a:pos x="0" y="7"/>
              </a:cxn>
              <a:cxn ang="0">
                <a:pos x="1" y="10"/>
              </a:cxn>
              <a:cxn ang="0">
                <a:pos x="3" y="13"/>
              </a:cxn>
              <a:cxn ang="0">
                <a:pos x="5" y="14"/>
              </a:cxn>
              <a:cxn ang="0">
                <a:pos x="7" y="14"/>
              </a:cxn>
              <a:cxn ang="0">
                <a:pos x="10" y="14"/>
              </a:cxn>
              <a:cxn ang="0">
                <a:pos x="12" y="13"/>
              </a:cxn>
              <a:cxn ang="0">
                <a:pos x="14" y="10"/>
              </a:cxn>
              <a:cxn ang="0">
                <a:pos x="15" y="7"/>
              </a:cxn>
              <a:cxn ang="0">
                <a:pos x="15" y="7"/>
              </a:cxn>
            </a:cxnLst>
            <a:rect l="0" t="0" r="r" b="b"/>
            <a:pathLst>
              <a:path w="16" h="15">
                <a:moveTo>
                  <a:pt x="15" y="7"/>
                </a:moveTo>
                <a:lnTo>
                  <a:pt x="14" y="4"/>
                </a:lnTo>
                <a:lnTo>
                  <a:pt x="12" y="3"/>
                </a:lnTo>
                <a:lnTo>
                  <a:pt x="10" y="1"/>
                </a:lnTo>
                <a:lnTo>
                  <a:pt x="7" y="0"/>
                </a:lnTo>
                <a:lnTo>
                  <a:pt x="5" y="1"/>
                </a:lnTo>
                <a:lnTo>
                  <a:pt x="3" y="3"/>
                </a:lnTo>
                <a:lnTo>
                  <a:pt x="1" y="4"/>
                </a:lnTo>
                <a:lnTo>
                  <a:pt x="0" y="7"/>
                </a:lnTo>
                <a:lnTo>
                  <a:pt x="1" y="10"/>
                </a:lnTo>
                <a:lnTo>
                  <a:pt x="3" y="13"/>
                </a:lnTo>
                <a:lnTo>
                  <a:pt x="5" y="14"/>
                </a:lnTo>
                <a:lnTo>
                  <a:pt x="7" y="14"/>
                </a:lnTo>
                <a:lnTo>
                  <a:pt x="10" y="14"/>
                </a:lnTo>
                <a:lnTo>
                  <a:pt x="12" y="13"/>
                </a:lnTo>
                <a:lnTo>
                  <a:pt x="14" y="10"/>
                </a:lnTo>
                <a:lnTo>
                  <a:pt x="15" y="7"/>
                </a:lnTo>
                <a:lnTo>
                  <a:pt x="15" y="7"/>
                </a:lnTo>
              </a:path>
            </a:pathLst>
          </a:custGeom>
          <a:solidFill>
            <a:srgbClr val="000000"/>
          </a:solidFill>
          <a:ln w="9525">
            <a:noFill/>
            <a:round/>
            <a:headEnd type="none" w="med" len="med"/>
            <a:tailEnd type="none" w="med" len="med"/>
          </a:ln>
          <a:effectLst/>
        </p:spPr>
        <p:txBody>
          <a:bodyPr/>
          <a:lstStyle/>
          <a:p>
            <a:endParaRPr lang="en-IN"/>
          </a:p>
        </p:txBody>
      </p:sp>
      <p:sp>
        <p:nvSpPr>
          <p:cNvPr id="50432" name="Freeform 256"/>
          <p:cNvSpPr>
            <a:spLocks/>
          </p:cNvSpPr>
          <p:nvPr/>
        </p:nvSpPr>
        <p:spPr bwMode="auto">
          <a:xfrm>
            <a:off x="6097588" y="4413250"/>
            <a:ext cx="149225" cy="168275"/>
          </a:xfrm>
          <a:custGeom>
            <a:avLst/>
            <a:gdLst/>
            <a:ahLst/>
            <a:cxnLst>
              <a:cxn ang="0">
                <a:pos x="96" y="48"/>
              </a:cxn>
              <a:cxn ang="0">
                <a:pos x="95" y="39"/>
              </a:cxn>
              <a:cxn ang="0">
                <a:pos x="93" y="30"/>
              </a:cxn>
              <a:cxn ang="0">
                <a:pos x="88" y="22"/>
              </a:cxn>
              <a:cxn ang="0">
                <a:pos x="83" y="14"/>
              </a:cxn>
              <a:cxn ang="0">
                <a:pos x="75" y="8"/>
              </a:cxn>
              <a:cxn ang="0">
                <a:pos x="67" y="4"/>
              </a:cxn>
              <a:cxn ang="0">
                <a:pos x="58" y="0"/>
              </a:cxn>
              <a:cxn ang="0">
                <a:pos x="48" y="0"/>
              </a:cxn>
              <a:cxn ang="0">
                <a:pos x="39" y="0"/>
              </a:cxn>
              <a:cxn ang="0">
                <a:pos x="29" y="4"/>
              </a:cxn>
              <a:cxn ang="0">
                <a:pos x="21" y="8"/>
              </a:cxn>
              <a:cxn ang="0">
                <a:pos x="15" y="14"/>
              </a:cxn>
              <a:cxn ang="0">
                <a:pos x="9" y="22"/>
              </a:cxn>
              <a:cxn ang="0">
                <a:pos x="4" y="30"/>
              </a:cxn>
              <a:cxn ang="0">
                <a:pos x="1" y="39"/>
              </a:cxn>
              <a:cxn ang="0">
                <a:pos x="0" y="48"/>
              </a:cxn>
              <a:cxn ang="0">
                <a:pos x="1" y="58"/>
              </a:cxn>
              <a:cxn ang="0">
                <a:pos x="4" y="67"/>
              </a:cxn>
              <a:cxn ang="0">
                <a:pos x="9" y="76"/>
              </a:cxn>
              <a:cxn ang="0">
                <a:pos x="15" y="83"/>
              </a:cxn>
              <a:cxn ang="0">
                <a:pos x="21" y="90"/>
              </a:cxn>
              <a:cxn ang="0">
                <a:pos x="29" y="94"/>
              </a:cxn>
              <a:cxn ang="0">
                <a:pos x="39" y="97"/>
              </a:cxn>
              <a:cxn ang="0">
                <a:pos x="48" y="98"/>
              </a:cxn>
              <a:cxn ang="0">
                <a:pos x="58" y="97"/>
              </a:cxn>
              <a:cxn ang="0">
                <a:pos x="67" y="94"/>
              </a:cxn>
              <a:cxn ang="0">
                <a:pos x="75" y="90"/>
              </a:cxn>
              <a:cxn ang="0">
                <a:pos x="83" y="83"/>
              </a:cxn>
              <a:cxn ang="0">
                <a:pos x="88" y="76"/>
              </a:cxn>
              <a:cxn ang="0">
                <a:pos x="93" y="67"/>
              </a:cxn>
              <a:cxn ang="0">
                <a:pos x="95" y="58"/>
              </a:cxn>
              <a:cxn ang="0">
                <a:pos x="96" y="48"/>
              </a:cxn>
              <a:cxn ang="0">
                <a:pos x="96" y="48"/>
              </a:cxn>
            </a:cxnLst>
            <a:rect l="0" t="0" r="r" b="b"/>
            <a:pathLst>
              <a:path w="97" h="99">
                <a:moveTo>
                  <a:pt x="96" y="48"/>
                </a:moveTo>
                <a:lnTo>
                  <a:pt x="95" y="39"/>
                </a:lnTo>
                <a:lnTo>
                  <a:pt x="93" y="30"/>
                </a:lnTo>
                <a:lnTo>
                  <a:pt x="88" y="22"/>
                </a:lnTo>
                <a:lnTo>
                  <a:pt x="83" y="14"/>
                </a:lnTo>
                <a:lnTo>
                  <a:pt x="75" y="8"/>
                </a:lnTo>
                <a:lnTo>
                  <a:pt x="67" y="4"/>
                </a:lnTo>
                <a:lnTo>
                  <a:pt x="58" y="0"/>
                </a:lnTo>
                <a:lnTo>
                  <a:pt x="48" y="0"/>
                </a:lnTo>
                <a:lnTo>
                  <a:pt x="39" y="0"/>
                </a:lnTo>
                <a:lnTo>
                  <a:pt x="29" y="4"/>
                </a:lnTo>
                <a:lnTo>
                  <a:pt x="21" y="8"/>
                </a:lnTo>
                <a:lnTo>
                  <a:pt x="15" y="14"/>
                </a:lnTo>
                <a:lnTo>
                  <a:pt x="9" y="22"/>
                </a:lnTo>
                <a:lnTo>
                  <a:pt x="4" y="30"/>
                </a:lnTo>
                <a:lnTo>
                  <a:pt x="1" y="39"/>
                </a:lnTo>
                <a:lnTo>
                  <a:pt x="0" y="48"/>
                </a:lnTo>
                <a:lnTo>
                  <a:pt x="1" y="58"/>
                </a:lnTo>
                <a:lnTo>
                  <a:pt x="4" y="67"/>
                </a:lnTo>
                <a:lnTo>
                  <a:pt x="9" y="76"/>
                </a:lnTo>
                <a:lnTo>
                  <a:pt x="15" y="83"/>
                </a:lnTo>
                <a:lnTo>
                  <a:pt x="21" y="90"/>
                </a:lnTo>
                <a:lnTo>
                  <a:pt x="29" y="94"/>
                </a:lnTo>
                <a:lnTo>
                  <a:pt x="39" y="97"/>
                </a:lnTo>
                <a:lnTo>
                  <a:pt x="48" y="98"/>
                </a:lnTo>
                <a:lnTo>
                  <a:pt x="58" y="97"/>
                </a:lnTo>
                <a:lnTo>
                  <a:pt x="67" y="94"/>
                </a:lnTo>
                <a:lnTo>
                  <a:pt x="75" y="90"/>
                </a:lnTo>
                <a:lnTo>
                  <a:pt x="83" y="83"/>
                </a:lnTo>
                <a:lnTo>
                  <a:pt x="88" y="76"/>
                </a:lnTo>
                <a:lnTo>
                  <a:pt x="93" y="67"/>
                </a:lnTo>
                <a:lnTo>
                  <a:pt x="95" y="58"/>
                </a:lnTo>
                <a:lnTo>
                  <a:pt x="96" y="48"/>
                </a:lnTo>
                <a:lnTo>
                  <a:pt x="96" y="48"/>
                </a:lnTo>
              </a:path>
            </a:pathLst>
          </a:custGeom>
          <a:solidFill>
            <a:srgbClr val="FFFFFF"/>
          </a:solidFill>
          <a:ln w="9525">
            <a:noFill/>
            <a:round/>
            <a:headEnd type="none" w="med" len="med"/>
            <a:tailEnd type="none" w="med" len="med"/>
          </a:ln>
          <a:effectLst/>
        </p:spPr>
        <p:txBody>
          <a:bodyPr/>
          <a:lstStyle/>
          <a:p>
            <a:endParaRPr lang="en-IN"/>
          </a:p>
        </p:txBody>
      </p:sp>
      <p:sp>
        <p:nvSpPr>
          <p:cNvPr id="50433" name="Freeform 257"/>
          <p:cNvSpPr>
            <a:spLocks/>
          </p:cNvSpPr>
          <p:nvPr/>
        </p:nvSpPr>
        <p:spPr bwMode="auto">
          <a:xfrm>
            <a:off x="6215063" y="4373563"/>
            <a:ext cx="41275" cy="44450"/>
          </a:xfrm>
          <a:custGeom>
            <a:avLst/>
            <a:gdLst/>
            <a:ahLst/>
            <a:cxnLst>
              <a:cxn ang="0">
                <a:pos x="25" y="12"/>
              </a:cxn>
              <a:cxn ang="0">
                <a:pos x="24" y="8"/>
              </a:cxn>
              <a:cxn ang="0">
                <a:pos x="21" y="4"/>
              </a:cxn>
              <a:cxn ang="0">
                <a:pos x="17" y="1"/>
              </a:cxn>
              <a:cxn ang="0">
                <a:pos x="12" y="0"/>
              </a:cxn>
              <a:cxn ang="0">
                <a:pos x="7" y="1"/>
              </a:cxn>
              <a:cxn ang="0">
                <a:pos x="4" y="4"/>
              </a:cxn>
              <a:cxn ang="0">
                <a:pos x="0" y="8"/>
              </a:cxn>
              <a:cxn ang="0">
                <a:pos x="0" y="12"/>
              </a:cxn>
              <a:cxn ang="0">
                <a:pos x="0" y="18"/>
              </a:cxn>
              <a:cxn ang="0">
                <a:pos x="4" y="22"/>
              </a:cxn>
              <a:cxn ang="0">
                <a:pos x="7" y="25"/>
              </a:cxn>
              <a:cxn ang="0">
                <a:pos x="12" y="26"/>
              </a:cxn>
              <a:cxn ang="0">
                <a:pos x="17" y="25"/>
              </a:cxn>
              <a:cxn ang="0">
                <a:pos x="21" y="22"/>
              </a:cxn>
              <a:cxn ang="0">
                <a:pos x="24" y="18"/>
              </a:cxn>
              <a:cxn ang="0">
                <a:pos x="25" y="12"/>
              </a:cxn>
              <a:cxn ang="0">
                <a:pos x="25" y="12"/>
              </a:cxn>
            </a:cxnLst>
            <a:rect l="0" t="0" r="r" b="b"/>
            <a:pathLst>
              <a:path w="26" h="27">
                <a:moveTo>
                  <a:pt x="25" y="12"/>
                </a:moveTo>
                <a:lnTo>
                  <a:pt x="24" y="8"/>
                </a:lnTo>
                <a:lnTo>
                  <a:pt x="21" y="4"/>
                </a:lnTo>
                <a:lnTo>
                  <a:pt x="17" y="1"/>
                </a:lnTo>
                <a:lnTo>
                  <a:pt x="12" y="0"/>
                </a:lnTo>
                <a:lnTo>
                  <a:pt x="7" y="1"/>
                </a:lnTo>
                <a:lnTo>
                  <a:pt x="4" y="4"/>
                </a:lnTo>
                <a:lnTo>
                  <a:pt x="0" y="8"/>
                </a:lnTo>
                <a:lnTo>
                  <a:pt x="0" y="12"/>
                </a:lnTo>
                <a:lnTo>
                  <a:pt x="0" y="18"/>
                </a:lnTo>
                <a:lnTo>
                  <a:pt x="4" y="22"/>
                </a:lnTo>
                <a:lnTo>
                  <a:pt x="7" y="25"/>
                </a:lnTo>
                <a:lnTo>
                  <a:pt x="12" y="26"/>
                </a:lnTo>
                <a:lnTo>
                  <a:pt x="17" y="25"/>
                </a:lnTo>
                <a:lnTo>
                  <a:pt x="21" y="22"/>
                </a:lnTo>
                <a:lnTo>
                  <a:pt x="24" y="18"/>
                </a:lnTo>
                <a:lnTo>
                  <a:pt x="25" y="12"/>
                </a:lnTo>
                <a:lnTo>
                  <a:pt x="25" y="12"/>
                </a:lnTo>
              </a:path>
            </a:pathLst>
          </a:custGeom>
          <a:solidFill>
            <a:srgbClr val="FFFFFF"/>
          </a:solidFill>
          <a:ln w="9525">
            <a:noFill/>
            <a:round/>
            <a:headEnd type="none" w="med" len="med"/>
            <a:tailEnd type="none" w="med" len="med"/>
          </a:ln>
          <a:effectLst/>
        </p:spPr>
        <p:txBody>
          <a:bodyPr/>
          <a:lstStyle/>
          <a:p>
            <a:endParaRPr lang="en-IN"/>
          </a:p>
        </p:txBody>
      </p:sp>
      <p:sp>
        <p:nvSpPr>
          <p:cNvPr id="50434" name="Freeform 258"/>
          <p:cNvSpPr>
            <a:spLocks/>
          </p:cNvSpPr>
          <p:nvPr/>
        </p:nvSpPr>
        <p:spPr bwMode="auto">
          <a:xfrm>
            <a:off x="6184900" y="4479925"/>
            <a:ext cx="22225" cy="26988"/>
          </a:xfrm>
          <a:custGeom>
            <a:avLst/>
            <a:gdLst/>
            <a:ahLst/>
            <a:cxnLst>
              <a:cxn ang="0">
                <a:pos x="14" y="7"/>
              </a:cxn>
              <a:cxn ang="0">
                <a:pos x="13" y="4"/>
              </a:cxn>
              <a:cxn ang="0">
                <a:pos x="12" y="2"/>
              </a:cxn>
              <a:cxn ang="0">
                <a:pos x="9" y="1"/>
              </a:cxn>
              <a:cxn ang="0">
                <a:pos x="6" y="0"/>
              </a:cxn>
              <a:cxn ang="0">
                <a:pos x="4" y="1"/>
              </a:cxn>
              <a:cxn ang="0">
                <a:pos x="2" y="2"/>
              </a:cxn>
              <a:cxn ang="0">
                <a:pos x="0" y="4"/>
              </a:cxn>
              <a:cxn ang="0">
                <a:pos x="0" y="7"/>
              </a:cxn>
              <a:cxn ang="0">
                <a:pos x="0" y="10"/>
              </a:cxn>
              <a:cxn ang="0">
                <a:pos x="2" y="13"/>
              </a:cxn>
              <a:cxn ang="0">
                <a:pos x="4" y="14"/>
              </a:cxn>
              <a:cxn ang="0">
                <a:pos x="6" y="15"/>
              </a:cxn>
              <a:cxn ang="0">
                <a:pos x="9" y="14"/>
              </a:cxn>
              <a:cxn ang="0">
                <a:pos x="12" y="13"/>
              </a:cxn>
              <a:cxn ang="0">
                <a:pos x="13" y="10"/>
              </a:cxn>
              <a:cxn ang="0">
                <a:pos x="14" y="7"/>
              </a:cxn>
              <a:cxn ang="0">
                <a:pos x="14" y="7"/>
              </a:cxn>
            </a:cxnLst>
            <a:rect l="0" t="0" r="r" b="b"/>
            <a:pathLst>
              <a:path w="15" h="16">
                <a:moveTo>
                  <a:pt x="14" y="7"/>
                </a:moveTo>
                <a:lnTo>
                  <a:pt x="13" y="4"/>
                </a:lnTo>
                <a:lnTo>
                  <a:pt x="12" y="2"/>
                </a:lnTo>
                <a:lnTo>
                  <a:pt x="9" y="1"/>
                </a:lnTo>
                <a:lnTo>
                  <a:pt x="6" y="0"/>
                </a:lnTo>
                <a:lnTo>
                  <a:pt x="4" y="1"/>
                </a:lnTo>
                <a:lnTo>
                  <a:pt x="2" y="2"/>
                </a:lnTo>
                <a:lnTo>
                  <a:pt x="0" y="4"/>
                </a:lnTo>
                <a:lnTo>
                  <a:pt x="0" y="7"/>
                </a:lnTo>
                <a:lnTo>
                  <a:pt x="0" y="10"/>
                </a:lnTo>
                <a:lnTo>
                  <a:pt x="2" y="13"/>
                </a:lnTo>
                <a:lnTo>
                  <a:pt x="4" y="14"/>
                </a:lnTo>
                <a:lnTo>
                  <a:pt x="6" y="15"/>
                </a:lnTo>
                <a:lnTo>
                  <a:pt x="9" y="14"/>
                </a:lnTo>
                <a:lnTo>
                  <a:pt x="12" y="13"/>
                </a:lnTo>
                <a:lnTo>
                  <a:pt x="13" y="10"/>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35" name="Freeform 259"/>
          <p:cNvSpPr>
            <a:spLocks/>
          </p:cNvSpPr>
          <p:nvPr/>
        </p:nvSpPr>
        <p:spPr bwMode="auto">
          <a:xfrm>
            <a:off x="5815013" y="4897438"/>
            <a:ext cx="149225" cy="168275"/>
          </a:xfrm>
          <a:custGeom>
            <a:avLst/>
            <a:gdLst/>
            <a:ahLst/>
            <a:cxnLst>
              <a:cxn ang="0">
                <a:pos x="96" y="49"/>
              </a:cxn>
              <a:cxn ang="0">
                <a:pos x="96" y="40"/>
              </a:cxn>
              <a:cxn ang="0">
                <a:pos x="92" y="30"/>
              </a:cxn>
              <a:cxn ang="0">
                <a:pos x="88" y="22"/>
              </a:cxn>
              <a:cxn ang="0">
                <a:pos x="83" y="14"/>
              </a:cxn>
              <a:cxn ang="0">
                <a:pos x="75" y="8"/>
              </a:cxn>
              <a:cxn ang="0">
                <a:pos x="67" y="4"/>
              </a:cxn>
              <a:cxn ang="0">
                <a:pos x="58" y="1"/>
              </a:cxn>
              <a:cxn ang="0">
                <a:pos x="48" y="0"/>
              </a:cxn>
              <a:cxn ang="0">
                <a:pos x="39" y="1"/>
              </a:cxn>
              <a:cxn ang="0">
                <a:pos x="30" y="4"/>
              </a:cxn>
              <a:cxn ang="0">
                <a:pos x="22" y="8"/>
              </a:cxn>
              <a:cxn ang="0">
                <a:pos x="14" y="14"/>
              </a:cxn>
              <a:cxn ang="0">
                <a:pos x="8" y="22"/>
              </a:cxn>
              <a:cxn ang="0">
                <a:pos x="3" y="30"/>
              </a:cxn>
              <a:cxn ang="0">
                <a:pos x="0" y="40"/>
              </a:cxn>
              <a:cxn ang="0">
                <a:pos x="0" y="49"/>
              </a:cxn>
              <a:cxn ang="0">
                <a:pos x="0" y="59"/>
              </a:cxn>
              <a:cxn ang="0">
                <a:pos x="3" y="68"/>
              </a:cxn>
              <a:cxn ang="0">
                <a:pos x="8" y="77"/>
              </a:cxn>
              <a:cxn ang="0">
                <a:pos x="14" y="84"/>
              </a:cxn>
              <a:cxn ang="0">
                <a:pos x="22" y="90"/>
              </a:cxn>
              <a:cxn ang="0">
                <a:pos x="30" y="95"/>
              </a:cxn>
              <a:cxn ang="0">
                <a:pos x="39" y="98"/>
              </a:cxn>
              <a:cxn ang="0">
                <a:pos x="48" y="99"/>
              </a:cxn>
              <a:cxn ang="0">
                <a:pos x="58" y="98"/>
              </a:cxn>
              <a:cxn ang="0">
                <a:pos x="67" y="95"/>
              </a:cxn>
              <a:cxn ang="0">
                <a:pos x="75" y="90"/>
              </a:cxn>
              <a:cxn ang="0">
                <a:pos x="83" y="84"/>
              </a:cxn>
              <a:cxn ang="0">
                <a:pos x="88" y="77"/>
              </a:cxn>
              <a:cxn ang="0">
                <a:pos x="92" y="68"/>
              </a:cxn>
              <a:cxn ang="0">
                <a:pos x="96" y="59"/>
              </a:cxn>
              <a:cxn ang="0">
                <a:pos x="96" y="49"/>
              </a:cxn>
              <a:cxn ang="0">
                <a:pos x="96" y="49"/>
              </a:cxn>
            </a:cxnLst>
            <a:rect l="0" t="0" r="r" b="b"/>
            <a:pathLst>
              <a:path w="97" h="100">
                <a:moveTo>
                  <a:pt x="96" y="49"/>
                </a:moveTo>
                <a:lnTo>
                  <a:pt x="96" y="40"/>
                </a:lnTo>
                <a:lnTo>
                  <a:pt x="92" y="30"/>
                </a:lnTo>
                <a:lnTo>
                  <a:pt x="88" y="22"/>
                </a:lnTo>
                <a:lnTo>
                  <a:pt x="83" y="14"/>
                </a:lnTo>
                <a:lnTo>
                  <a:pt x="75" y="8"/>
                </a:lnTo>
                <a:lnTo>
                  <a:pt x="67" y="4"/>
                </a:lnTo>
                <a:lnTo>
                  <a:pt x="58" y="1"/>
                </a:lnTo>
                <a:lnTo>
                  <a:pt x="48" y="0"/>
                </a:lnTo>
                <a:lnTo>
                  <a:pt x="39" y="1"/>
                </a:lnTo>
                <a:lnTo>
                  <a:pt x="30" y="4"/>
                </a:lnTo>
                <a:lnTo>
                  <a:pt x="22" y="8"/>
                </a:lnTo>
                <a:lnTo>
                  <a:pt x="14" y="14"/>
                </a:lnTo>
                <a:lnTo>
                  <a:pt x="8" y="22"/>
                </a:lnTo>
                <a:lnTo>
                  <a:pt x="3" y="30"/>
                </a:lnTo>
                <a:lnTo>
                  <a:pt x="0" y="40"/>
                </a:lnTo>
                <a:lnTo>
                  <a:pt x="0" y="49"/>
                </a:lnTo>
                <a:lnTo>
                  <a:pt x="0" y="59"/>
                </a:lnTo>
                <a:lnTo>
                  <a:pt x="3" y="68"/>
                </a:lnTo>
                <a:lnTo>
                  <a:pt x="8" y="77"/>
                </a:lnTo>
                <a:lnTo>
                  <a:pt x="14" y="84"/>
                </a:lnTo>
                <a:lnTo>
                  <a:pt x="22" y="90"/>
                </a:lnTo>
                <a:lnTo>
                  <a:pt x="30" y="95"/>
                </a:lnTo>
                <a:lnTo>
                  <a:pt x="39" y="98"/>
                </a:lnTo>
                <a:lnTo>
                  <a:pt x="48" y="99"/>
                </a:lnTo>
                <a:lnTo>
                  <a:pt x="58" y="98"/>
                </a:lnTo>
                <a:lnTo>
                  <a:pt x="67" y="95"/>
                </a:lnTo>
                <a:lnTo>
                  <a:pt x="75" y="90"/>
                </a:lnTo>
                <a:lnTo>
                  <a:pt x="83" y="84"/>
                </a:lnTo>
                <a:lnTo>
                  <a:pt x="88" y="77"/>
                </a:lnTo>
                <a:lnTo>
                  <a:pt x="92" y="68"/>
                </a:lnTo>
                <a:lnTo>
                  <a:pt x="96" y="59"/>
                </a:lnTo>
                <a:lnTo>
                  <a:pt x="96" y="49"/>
                </a:lnTo>
                <a:lnTo>
                  <a:pt x="96" y="49"/>
                </a:lnTo>
              </a:path>
            </a:pathLst>
          </a:custGeom>
          <a:solidFill>
            <a:srgbClr val="FFFFFF"/>
          </a:solidFill>
          <a:ln w="9525">
            <a:noFill/>
            <a:round/>
            <a:headEnd type="none" w="med" len="med"/>
            <a:tailEnd type="none" w="med" len="med"/>
          </a:ln>
          <a:effectLst/>
        </p:spPr>
        <p:txBody>
          <a:bodyPr/>
          <a:lstStyle/>
          <a:p>
            <a:endParaRPr lang="en-IN"/>
          </a:p>
        </p:txBody>
      </p:sp>
      <p:sp>
        <p:nvSpPr>
          <p:cNvPr id="50436" name="Freeform 260"/>
          <p:cNvSpPr>
            <a:spLocks/>
          </p:cNvSpPr>
          <p:nvPr/>
        </p:nvSpPr>
        <p:spPr bwMode="auto">
          <a:xfrm>
            <a:off x="5854700" y="4968875"/>
            <a:ext cx="23813" cy="25400"/>
          </a:xfrm>
          <a:custGeom>
            <a:avLst/>
            <a:gdLst/>
            <a:ahLst/>
            <a:cxnLst>
              <a:cxn ang="0">
                <a:pos x="14" y="7"/>
              </a:cxn>
              <a:cxn ang="0">
                <a:pos x="13" y="4"/>
              </a:cxn>
              <a:cxn ang="0">
                <a:pos x="11" y="2"/>
              </a:cxn>
              <a:cxn ang="0">
                <a:pos x="10" y="0"/>
              </a:cxn>
              <a:cxn ang="0">
                <a:pos x="7" y="0"/>
              </a:cxn>
              <a:cxn ang="0">
                <a:pos x="4" y="0"/>
              </a:cxn>
              <a:cxn ang="0">
                <a:pos x="2" y="2"/>
              </a:cxn>
              <a:cxn ang="0">
                <a:pos x="0" y="4"/>
              </a:cxn>
              <a:cxn ang="0">
                <a:pos x="0" y="7"/>
              </a:cxn>
              <a:cxn ang="0">
                <a:pos x="0" y="10"/>
              </a:cxn>
              <a:cxn ang="0">
                <a:pos x="2" y="12"/>
              </a:cxn>
              <a:cxn ang="0">
                <a:pos x="4" y="14"/>
              </a:cxn>
              <a:cxn ang="0">
                <a:pos x="7" y="14"/>
              </a:cxn>
              <a:cxn ang="0">
                <a:pos x="10" y="14"/>
              </a:cxn>
              <a:cxn ang="0">
                <a:pos x="11" y="12"/>
              </a:cxn>
              <a:cxn ang="0">
                <a:pos x="13" y="10"/>
              </a:cxn>
              <a:cxn ang="0">
                <a:pos x="14" y="7"/>
              </a:cxn>
              <a:cxn ang="0">
                <a:pos x="14" y="7"/>
              </a:cxn>
            </a:cxnLst>
            <a:rect l="0" t="0" r="r" b="b"/>
            <a:pathLst>
              <a:path w="15" h="15">
                <a:moveTo>
                  <a:pt x="14" y="7"/>
                </a:moveTo>
                <a:lnTo>
                  <a:pt x="13" y="4"/>
                </a:lnTo>
                <a:lnTo>
                  <a:pt x="11" y="2"/>
                </a:lnTo>
                <a:lnTo>
                  <a:pt x="10" y="0"/>
                </a:lnTo>
                <a:lnTo>
                  <a:pt x="7" y="0"/>
                </a:lnTo>
                <a:lnTo>
                  <a:pt x="4" y="0"/>
                </a:lnTo>
                <a:lnTo>
                  <a:pt x="2" y="2"/>
                </a:lnTo>
                <a:lnTo>
                  <a:pt x="0" y="4"/>
                </a:lnTo>
                <a:lnTo>
                  <a:pt x="0" y="7"/>
                </a:lnTo>
                <a:lnTo>
                  <a:pt x="0" y="10"/>
                </a:lnTo>
                <a:lnTo>
                  <a:pt x="2" y="12"/>
                </a:lnTo>
                <a:lnTo>
                  <a:pt x="4" y="14"/>
                </a:lnTo>
                <a:lnTo>
                  <a:pt x="7" y="14"/>
                </a:lnTo>
                <a:lnTo>
                  <a:pt x="10" y="14"/>
                </a:lnTo>
                <a:lnTo>
                  <a:pt x="11" y="12"/>
                </a:lnTo>
                <a:lnTo>
                  <a:pt x="13" y="10"/>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37" name="Freeform 261"/>
          <p:cNvSpPr>
            <a:spLocks/>
          </p:cNvSpPr>
          <p:nvPr/>
        </p:nvSpPr>
        <p:spPr bwMode="auto">
          <a:xfrm>
            <a:off x="5875338" y="4951413"/>
            <a:ext cx="38100" cy="46037"/>
          </a:xfrm>
          <a:custGeom>
            <a:avLst/>
            <a:gdLst/>
            <a:ahLst/>
            <a:cxnLst>
              <a:cxn ang="0">
                <a:pos x="24" y="12"/>
              </a:cxn>
              <a:cxn ang="0">
                <a:pos x="24" y="8"/>
              </a:cxn>
              <a:cxn ang="0">
                <a:pos x="21" y="4"/>
              </a:cxn>
              <a:cxn ang="0">
                <a:pos x="17" y="1"/>
              </a:cxn>
              <a:cxn ang="0">
                <a:pos x="13" y="0"/>
              </a:cxn>
              <a:cxn ang="0">
                <a:pos x="7" y="1"/>
              </a:cxn>
              <a:cxn ang="0">
                <a:pos x="4" y="4"/>
              </a:cxn>
              <a:cxn ang="0">
                <a:pos x="1" y="8"/>
              </a:cxn>
              <a:cxn ang="0">
                <a:pos x="0" y="12"/>
              </a:cxn>
              <a:cxn ang="0">
                <a:pos x="1" y="17"/>
              </a:cxn>
              <a:cxn ang="0">
                <a:pos x="4" y="22"/>
              </a:cxn>
              <a:cxn ang="0">
                <a:pos x="7" y="25"/>
              </a:cxn>
              <a:cxn ang="0">
                <a:pos x="13" y="26"/>
              </a:cxn>
              <a:cxn ang="0">
                <a:pos x="17" y="25"/>
              </a:cxn>
              <a:cxn ang="0">
                <a:pos x="21" y="22"/>
              </a:cxn>
              <a:cxn ang="0">
                <a:pos x="24" y="17"/>
              </a:cxn>
              <a:cxn ang="0">
                <a:pos x="24" y="12"/>
              </a:cxn>
              <a:cxn ang="0">
                <a:pos x="24" y="12"/>
              </a:cxn>
            </a:cxnLst>
            <a:rect l="0" t="0" r="r" b="b"/>
            <a:pathLst>
              <a:path w="25" h="27">
                <a:moveTo>
                  <a:pt x="24" y="12"/>
                </a:moveTo>
                <a:lnTo>
                  <a:pt x="24" y="8"/>
                </a:lnTo>
                <a:lnTo>
                  <a:pt x="21" y="4"/>
                </a:lnTo>
                <a:lnTo>
                  <a:pt x="17" y="1"/>
                </a:lnTo>
                <a:lnTo>
                  <a:pt x="13" y="0"/>
                </a:lnTo>
                <a:lnTo>
                  <a:pt x="7" y="1"/>
                </a:lnTo>
                <a:lnTo>
                  <a:pt x="4" y="4"/>
                </a:lnTo>
                <a:lnTo>
                  <a:pt x="1" y="8"/>
                </a:lnTo>
                <a:lnTo>
                  <a:pt x="0" y="12"/>
                </a:lnTo>
                <a:lnTo>
                  <a:pt x="1" y="17"/>
                </a:lnTo>
                <a:lnTo>
                  <a:pt x="4" y="22"/>
                </a:lnTo>
                <a:lnTo>
                  <a:pt x="7" y="25"/>
                </a:lnTo>
                <a:lnTo>
                  <a:pt x="13" y="26"/>
                </a:lnTo>
                <a:lnTo>
                  <a:pt x="17" y="25"/>
                </a:lnTo>
                <a:lnTo>
                  <a:pt x="21" y="22"/>
                </a:lnTo>
                <a:lnTo>
                  <a:pt x="24" y="17"/>
                </a:lnTo>
                <a:lnTo>
                  <a:pt x="24" y="12"/>
                </a:lnTo>
                <a:lnTo>
                  <a:pt x="24" y="12"/>
                </a:lnTo>
              </a:path>
            </a:pathLst>
          </a:custGeom>
          <a:solidFill>
            <a:srgbClr val="A2A2A2"/>
          </a:solidFill>
          <a:ln w="9525">
            <a:noFill/>
            <a:round/>
            <a:headEnd type="none" w="med" len="med"/>
            <a:tailEnd type="none" w="med" len="med"/>
          </a:ln>
          <a:effectLst/>
        </p:spPr>
        <p:txBody>
          <a:bodyPr/>
          <a:lstStyle/>
          <a:p>
            <a:endParaRPr lang="en-IN"/>
          </a:p>
        </p:txBody>
      </p:sp>
      <p:sp>
        <p:nvSpPr>
          <p:cNvPr id="50438" name="Freeform 262"/>
          <p:cNvSpPr>
            <a:spLocks/>
          </p:cNvSpPr>
          <p:nvPr/>
        </p:nvSpPr>
        <p:spPr bwMode="auto">
          <a:xfrm>
            <a:off x="5854700" y="4937125"/>
            <a:ext cx="12700" cy="15875"/>
          </a:xfrm>
          <a:custGeom>
            <a:avLst/>
            <a:gdLst/>
            <a:ahLst/>
            <a:cxnLst>
              <a:cxn ang="0">
                <a:pos x="7" y="4"/>
              </a:cxn>
              <a:cxn ang="0">
                <a:pos x="7" y="3"/>
              </a:cxn>
              <a:cxn ang="0">
                <a:pos x="6" y="2"/>
              </a:cxn>
              <a:cxn ang="0">
                <a:pos x="4" y="0"/>
              </a:cxn>
              <a:cxn ang="0">
                <a:pos x="4" y="0"/>
              </a:cxn>
              <a:cxn ang="0">
                <a:pos x="2" y="0"/>
              </a:cxn>
              <a:cxn ang="0">
                <a:pos x="0" y="2"/>
              </a:cxn>
              <a:cxn ang="0">
                <a:pos x="0" y="3"/>
              </a:cxn>
              <a:cxn ang="0">
                <a:pos x="0" y="4"/>
              </a:cxn>
              <a:cxn ang="0">
                <a:pos x="0" y="6"/>
              </a:cxn>
              <a:cxn ang="0">
                <a:pos x="0" y="7"/>
              </a:cxn>
              <a:cxn ang="0">
                <a:pos x="2" y="7"/>
              </a:cxn>
              <a:cxn ang="0">
                <a:pos x="4" y="8"/>
              </a:cxn>
              <a:cxn ang="0">
                <a:pos x="4" y="7"/>
              </a:cxn>
              <a:cxn ang="0">
                <a:pos x="6" y="7"/>
              </a:cxn>
              <a:cxn ang="0">
                <a:pos x="7" y="6"/>
              </a:cxn>
              <a:cxn ang="0">
                <a:pos x="7" y="4"/>
              </a:cxn>
              <a:cxn ang="0">
                <a:pos x="7" y="4"/>
              </a:cxn>
            </a:cxnLst>
            <a:rect l="0" t="0" r="r" b="b"/>
            <a:pathLst>
              <a:path w="8" h="9">
                <a:moveTo>
                  <a:pt x="7" y="4"/>
                </a:moveTo>
                <a:lnTo>
                  <a:pt x="7" y="3"/>
                </a:lnTo>
                <a:lnTo>
                  <a:pt x="6" y="2"/>
                </a:lnTo>
                <a:lnTo>
                  <a:pt x="4" y="0"/>
                </a:lnTo>
                <a:lnTo>
                  <a:pt x="4" y="0"/>
                </a:lnTo>
                <a:lnTo>
                  <a:pt x="2" y="0"/>
                </a:lnTo>
                <a:lnTo>
                  <a:pt x="0" y="2"/>
                </a:lnTo>
                <a:lnTo>
                  <a:pt x="0" y="3"/>
                </a:lnTo>
                <a:lnTo>
                  <a:pt x="0" y="4"/>
                </a:lnTo>
                <a:lnTo>
                  <a:pt x="0" y="6"/>
                </a:lnTo>
                <a:lnTo>
                  <a:pt x="0" y="7"/>
                </a:lnTo>
                <a:lnTo>
                  <a:pt x="2" y="7"/>
                </a:lnTo>
                <a:lnTo>
                  <a:pt x="4" y="8"/>
                </a:lnTo>
                <a:lnTo>
                  <a:pt x="4" y="7"/>
                </a:lnTo>
                <a:lnTo>
                  <a:pt x="6" y="7"/>
                </a:lnTo>
                <a:lnTo>
                  <a:pt x="7" y="6"/>
                </a:lnTo>
                <a:lnTo>
                  <a:pt x="7" y="4"/>
                </a:lnTo>
                <a:lnTo>
                  <a:pt x="7" y="4"/>
                </a:lnTo>
              </a:path>
            </a:pathLst>
          </a:custGeom>
          <a:solidFill>
            <a:srgbClr val="000000"/>
          </a:solidFill>
          <a:ln w="9525">
            <a:noFill/>
            <a:round/>
            <a:headEnd type="none" w="med" len="med"/>
            <a:tailEnd type="none" w="med" len="med"/>
          </a:ln>
          <a:effectLst/>
        </p:spPr>
        <p:txBody>
          <a:bodyPr/>
          <a:lstStyle/>
          <a:p>
            <a:endParaRPr lang="en-IN"/>
          </a:p>
        </p:txBody>
      </p:sp>
      <p:sp>
        <p:nvSpPr>
          <p:cNvPr id="50439" name="Freeform 263"/>
          <p:cNvSpPr>
            <a:spLocks/>
          </p:cNvSpPr>
          <p:nvPr/>
        </p:nvSpPr>
        <p:spPr bwMode="auto">
          <a:xfrm>
            <a:off x="5848350" y="5000625"/>
            <a:ext cx="14288" cy="12700"/>
          </a:xfrm>
          <a:custGeom>
            <a:avLst/>
            <a:gdLst/>
            <a:ahLst/>
            <a:cxnLst>
              <a:cxn ang="0">
                <a:pos x="8" y="3"/>
              </a:cxn>
              <a:cxn ang="0">
                <a:pos x="8" y="2"/>
              </a:cxn>
              <a:cxn ang="0">
                <a:pos x="6" y="1"/>
              </a:cxn>
              <a:cxn ang="0">
                <a:pos x="6" y="0"/>
              </a:cxn>
              <a:cxn ang="0">
                <a:pos x="4" y="0"/>
              </a:cxn>
              <a:cxn ang="0">
                <a:pos x="2" y="0"/>
              </a:cxn>
              <a:cxn ang="0">
                <a:pos x="2" y="1"/>
              </a:cxn>
              <a:cxn ang="0">
                <a:pos x="1" y="2"/>
              </a:cxn>
              <a:cxn ang="0">
                <a:pos x="0" y="3"/>
              </a:cxn>
              <a:cxn ang="0">
                <a:pos x="1" y="5"/>
              </a:cxn>
              <a:cxn ang="0">
                <a:pos x="2" y="6"/>
              </a:cxn>
              <a:cxn ang="0">
                <a:pos x="2" y="7"/>
              </a:cxn>
              <a:cxn ang="0">
                <a:pos x="4" y="7"/>
              </a:cxn>
              <a:cxn ang="0">
                <a:pos x="6" y="7"/>
              </a:cxn>
              <a:cxn ang="0">
                <a:pos x="6" y="6"/>
              </a:cxn>
              <a:cxn ang="0">
                <a:pos x="8" y="5"/>
              </a:cxn>
              <a:cxn ang="0">
                <a:pos x="8" y="3"/>
              </a:cxn>
              <a:cxn ang="0">
                <a:pos x="8" y="3"/>
              </a:cxn>
            </a:cxnLst>
            <a:rect l="0" t="0" r="r" b="b"/>
            <a:pathLst>
              <a:path w="9" h="8">
                <a:moveTo>
                  <a:pt x="8" y="3"/>
                </a:moveTo>
                <a:lnTo>
                  <a:pt x="8" y="2"/>
                </a:lnTo>
                <a:lnTo>
                  <a:pt x="6" y="1"/>
                </a:lnTo>
                <a:lnTo>
                  <a:pt x="6" y="0"/>
                </a:lnTo>
                <a:lnTo>
                  <a:pt x="4" y="0"/>
                </a:lnTo>
                <a:lnTo>
                  <a:pt x="2" y="0"/>
                </a:lnTo>
                <a:lnTo>
                  <a:pt x="2" y="1"/>
                </a:lnTo>
                <a:lnTo>
                  <a:pt x="1" y="2"/>
                </a:lnTo>
                <a:lnTo>
                  <a:pt x="0" y="3"/>
                </a:lnTo>
                <a:lnTo>
                  <a:pt x="1" y="5"/>
                </a:lnTo>
                <a:lnTo>
                  <a:pt x="2" y="6"/>
                </a:lnTo>
                <a:lnTo>
                  <a:pt x="2" y="7"/>
                </a:lnTo>
                <a:lnTo>
                  <a:pt x="4" y="7"/>
                </a:lnTo>
                <a:lnTo>
                  <a:pt x="6" y="7"/>
                </a:lnTo>
                <a:lnTo>
                  <a:pt x="6" y="6"/>
                </a:lnTo>
                <a:lnTo>
                  <a:pt x="8" y="5"/>
                </a:lnTo>
                <a:lnTo>
                  <a:pt x="8" y="3"/>
                </a:lnTo>
                <a:lnTo>
                  <a:pt x="8" y="3"/>
                </a:lnTo>
              </a:path>
            </a:pathLst>
          </a:custGeom>
          <a:solidFill>
            <a:srgbClr val="000000"/>
          </a:solidFill>
          <a:ln w="9525">
            <a:noFill/>
            <a:round/>
            <a:headEnd type="none" w="med" len="med"/>
            <a:tailEnd type="none" w="med" len="med"/>
          </a:ln>
          <a:effectLst/>
        </p:spPr>
        <p:txBody>
          <a:bodyPr/>
          <a:lstStyle/>
          <a:p>
            <a:endParaRPr lang="en-IN"/>
          </a:p>
        </p:txBody>
      </p:sp>
      <p:sp>
        <p:nvSpPr>
          <p:cNvPr id="50440" name="Freeform 264"/>
          <p:cNvSpPr>
            <a:spLocks/>
          </p:cNvSpPr>
          <p:nvPr/>
        </p:nvSpPr>
        <p:spPr bwMode="auto">
          <a:xfrm>
            <a:off x="5908675" y="3462338"/>
            <a:ext cx="39688" cy="42862"/>
          </a:xfrm>
          <a:custGeom>
            <a:avLst/>
            <a:gdLst/>
            <a:ahLst/>
            <a:cxnLst>
              <a:cxn ang="0">
                <a:pos x="25" y="13"/>
              </a:cxn>
              <a:cxn ang="0">
                <a:pos x="24" y="7"/>
              </a:cxn>
              <a:cxn ang="0">
                <a:pos x="21" y="3"/>
              </a:cxn>
              <a:cxn ang="0">
                <a:pos x="17" y="1"/>
              </a:cxn>
              <a:cxn ang="0">
                <a:pos x="13" y="0"/>
              </a:cxn>
              <a:cxn ang="0">
                <a:pos x="8" y="1"/>
              </a:cxn>
              <a:cxn ang="0">
                <a:pos x="4" y="3"/>
              </a:cxn>
              <a:cxn ang="0">
                <a:pos x="1" y="7"/>
              </a:cxn>
              <a:cxn ang="0">
                <a:pos x="0" y="13"/>
              </a:cxn>
              <a:cxn ang="0">
                <a:pos x="1" y="18"/>
              </a:cxn>
              <a:cxn ang="0">
                <a:pos x="4" y="22"/>
              </a:cxn>
              <a:cxn ang="0">
                <a:pos x="8" y="25"/>
              </a:cxn>
              <a:cxn ang="0">
                <a:pos x="13" y="25"/>
              </a:cxn>
              <a:cxn ang="0">
                <a:pos x="17" y="25"/>
              </a:cxn>
              <a:cxn ang="0">
                <a:pos x="21" y="22"/>
              </a:cxn>
              <a:cxn ang="0">
                <a:pos x="24" y="18"/>
              </a:cxn>
              <a:cxn ang="0">
                <a:pos x="25" y="13"/>
              </a:cxn>
              <a:cxn ang="0">
                <a:pos x="25" y="13"/>
              </a:cxn>
            </a:cxnLst>
            <a:rect l="0" t="0" r="r" b="b"/>
            <a:pathLst>
              <a:path w="26" h="26">
                <a:moveTo>
                  <a:pt x="25" y="13"/>
                </a:moveTo>
                <a:lnTo>
                  <a:pt x="24" y="7"/>
                </a:lnTo>
                <a:lnTo>
                  <a:pt x="21" y="3"/>
                </a:lnTo>
                <a:lnTo>
                  <a:pt x="17" y="1"/>
                </a:lnTo>
                <a:lnTo>
                  <a:pt x="13" y="0"/>
                </a:lnTo>
                <a:lnTo>
                  <a:pt x="8" y="1"/>
                </a:lnTo>
                <a:lnTo>
                  <a:pt x="4" y="3"/>
                </a:lnTo>
                <a:lnTo>
                  <a:pt x="1" y="7"/>
                </a:lnTo>
                <a:lnTo>
                  <a:pt x="0" y="13"/>
                </a:lnTo>
                <a:lnTo>
                  <a:pt x="1" y="18"/>
                </a:lnTo>
                <a:lnTo>
                  <a:pt x="4" y="22"/>
                </a:lnTo>
                <a:lnTo>
                  <a:pt x="8" y="25"/>
                </a:lnTo>
                <a:lnTo>
                  <a:pt x="13" y="25"/>
                </a:lnTo>
                <a:lnTo>
                  <a:pt x="17" y="25"/>
                </a:lnTo>
                <a:lnTo>
                  <a:pt x="21" y="22"/>
                </a:lnTo>
                <a:lnTo>
                  <a:pt x="24" y="18"/>
                </a:lnTo>
                <a:lnTo>
                  <a:pt x="25" y="13"/>
                </a:lnTo>
                <a:lnTo>
                  <a:pt x="25" y="13"/>
                </a:lnTo>
              </a:path>
            </a:pathLst>
          </a:custGeom>
          <a:solidFill>
            <a:srgbClr val="FFFFFF"/>
          </a:solidFill>
          <a:ln w="9525">
            <a:noFill/>
            <a:round/>
            <a:headEnd type="none" w="med" len="med"/>
            <a:tailEnd type="none" w="med" len="med"/>
          </a:ln>
          <a:effectLst/>
        </p:spPr>
        <p:txBody>
          <a:bodyPr/>
          <a:lstStyle/>
          <a:p>
            <a:endParaRPr lang="en-IN"/>
          </a:p>
        </p:txBody>
      </p:sp>
      <p:sp>
        <p:nvSpPr>
          <p:cNvPr id="50441" name="Freeform 265"/>
          <p:cNvSpPr>
            <a:spLocks/>
          </p:cNvSpPr>
          <p:nvPr/>
        </p:nvSpPr>
        <p:spPr bwMode="auto">
          <a:xfrm>
            <a:off x="5886450" y="3395663"/>
            <a:ext cx="22225" cy="25400"/>
          </a:xfrm>
          <a:custGeom>
            <a:avLst/>
            <a:gdLst/>
            <a:ahLst/>
            <a:cxnLst>
              <a:cxn ang="0">
                <a:pos x="14" y="7"/>
              </a:cxn>
              <a:cxn ang="0">
                <a:pos x="13" y="4"/>
              </a:cxn>
              <a:cxn ang="0">
                <a:pos x="12" y="1"/>
              </a:cxn>
              <a:cxn ang="0">
                <a:pos x="10" y="0"/>
              </a:cxn>
              <a:cxn ang="0">
                <a:pos x="7" y="0"/>
              </a:cxn>
              <a:cxn ang="0">
                <a:pos x="5" y="0"/>
              </a:cxn>
              <a:cxn ang="0">
                <a:pos x="2" y="1"/>
              </a:cxn>
              <a:cxn ang="0">
                <a:pos x="1" y="4"/>
              </a:cxn>
              <a:cxn ang="0">
                <a:pos x="0" y="7"/>
              </a:cxn>
              <a:cxn ang="0">
                <a:pos x="1" y="9"/>
              </a:cxn>
              <a:cxn ang="0">
                <a:pos x="2" y="11"/>
              </a:cxn>
              <a:cxn ang="0">
                <a:pos x="5" y="13"/>
              </a:cxn>
              <a:cxn ang="0">
                <a:pos x="7" y="14"/>
              </a:cxn>
              <a:cxn ang="0">
                <a:pos x="10" y="13"/>
              </a:cxn>
              <a:cxn ang="0">
                <a:pos x="12" y="11"/>
              </a:cxn>
              <a:cxn ang="0">
                <a:pos x="13" y="9"/>
              </a:cxn>
              <a:cxn ang="0">
                <a:pos x="14" y="7"/>
              </a:cxn>
              <a:cxn ang="0">
                <a:pos x="14" y="7"/>
              </a:cxn>
            </a:cxnLst>
            <a:rect l="0" t="0" r="r" b="b"/>
            <a:pathLst>
              <a:path w="15" h="15">
                <a:moveTo>
                  <a:pt x="14" y="7"/>
                </a:moveTo>
                <a:lnTo>
                  <a:pt x="13" y="4"/>
                </a:lnTo>
                <a:lnTo>
                  <a:pt x="12" y="1"/>
                </a:lnTo>
                <a:lnTo>
                  <a:pt x="10" y="0"/>
                </a:lnTo>
                <a:lnTo>
                  <a:pt x="7" y="0"/>
                </a:lnTo>
                <a:lnTo>
                  <a:pt x="5" y="0"/>
                </a:lnTo>
                <a:lnTo>
                  <a:pt x="2" y="1"/>
                </a:lnTo>
                <a:lnTo>
                  <a:pt x="1" y="4"/>
                </a:lnTo>
                <a:lnTo>
                  <a:pt x="0" y="7"/>
                </a:lnTo>
                <a:lnTo>
                  <a:pt x="1" y="9"/>
                </a:lnTo>
                <a:lnTo>
                  <a:pt x="2" y="11"/>
                </a:lnTo>
                <a:lnTo>
                  <a:pt x="5" y="13"/>
                </a:lnTo>
                <a:lnTo>
                  <a:pt x="7" y="14"/>
                </a:lnTo>
                <a:lnTo>
                  <a:pt x="10" y="13"/>
                </a:lnTo>
                <a:lnTo>
                  <a:pt x="12" y="11"/>
                </a:lnTo>
                <a:lnTo>
                  <a:pt x="13" y="9"/>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42" name="Freeform 266"/>
          <p:cNvSpPr>
            <a:spLocks/>
          </p:cNvSpPr>
          <p:nvPr/>
        </p:nvSpPr>
        <p:spPr bwMode="auto">
          <a:xfrm>
            <a:off x="5889625" y="3443288"/>
            <a:ext cx="44450" cy="52387"/>
          </a:xfrm>
          <a:custGeom>
            <a:avLst/>
            <a:gdLst/>
            <a:ahLst/>
            <a:cxnLst>
              <a:cxn ang="0">
                <a:pos x="28" y="15"/>
              </a:cxn>
              <a:cxn ang="0">
                <a:pos x="26" y="10"/>
              </a:cxn>
              <a:cxn ang="0">
                <a:pos x="23" y="5"/>
              </a:cxn>
              <a:cxn ang="0">
                <a:pos x="19" y="2"/>
              </a:cxn>
              <a:cxn ang="0">
                <a:pos x="14" y="0"/>
              </a:cxn>
              <a:cxn ang="0">
                <a:pos x="8" y="2"/>
              </a:cxn>
              <a:cxn ang="0">
                <a:pos x="4" y="5"/>
              </a:cxn>
              <a:cxn ang="0">
                <a:pos x="1" y="10"/>
              </a:cxn>
              <a:cxn ang="0">
                <a:pos x="0" y="15"/>
              </a:cxn>
              <a:cxn ang="0">
                <a:pos x="1" y="21"/>
              </a:cxn>
              <a:cxn ang="0">
                <a:pos x="4" y="26"/>
              </a:cxn>
              <a:cxn ang="0">
                <a:pos x="8" y="29"/>
              </a:cxn>
              <a:cxn ang="0">
                <a:pos x="14" y="30"/>
              </a:cxn>
              <a:cxn ang="0">
                <a:pos x="19" y="29"/>
              </a:cxn>
              <a:cxn ang="0">
                <a:pos x="23" y="26"/>
              </a:cxn>
              <a:cxn ang="0">
                <a:pos x="26" y="21"/>
              </a:cxn>
              <a:cxn ang="0">
                <a:pos x="28" y="15"/>
              </a:cxn>
              <a:cxn ang="0">
                <a:pos x="28" y="15"/>
              </a:cxn>
            </a:cxnLst>
            <a:rect l="0" t="0" r="r" b="b"/>
            <a:pathLst>
              <a:path w="29" h="31">
                <a:moveTo>
                  <a:pt x="28" y="15"/>
                </a:moveTo>
                <a:lnTo>
                  <a:pt x="26" y="10"/>
                </a:lnTo>
                <a:lnTo>
                  <a:pt x="23" y="5"/>
                </a:lnTo>
                <a:lnTo>
                  <a:pt x="19" y="2"/>
                </a:lnTo>
                <a:lnTo>
                  <a:pt x="14" y="0"/>
                </a:lnTo>
                <a:lnTo>
                  <a:pt x="8" y="2"/>
                </a:lnTo>
                <a:lnTo>
                  <a:pt x="4" y="5"/>
                </a:lnTo>
                <a:lnTo>
                  <a:pt x="1" y="10"/>
                </a:lnTo>
                <a:lnTo>
                  <a:pt x="0" y="15"/>
                </a:lnTo>
                <a:lnTo>
                  <a:pt x="1" y="21"/>
                </a:lnTo>
                <a:lnTo>
                  <a:pt x="4" y="26"/>
                </a:lnTo>
                <a:lnTo>
                  <a:pt x="8" y="29"/>
                </a:lnTo>
                <a:lnTo>
                  <a:pt x="14" y="30"/>
                </a:lnTo>
                <a:lnTo>
                  <a:pt x="19" y="29"/>
                </a:lnTo>
                <a:lnTo>
                  <a:pt x="23" y="26"/>
                </a:lnTo>
                <a:lnTo>
                  <a:pt x="26" y="21"/>
                </a:lnTo>
                <a:lnTo>
                  <a:pt x="28" y="15"/>
                </a:lnTo>
                <a:lnTo>
                  <a:pt x="28" y="15"/>
                </a:lnTo>
              </a:path>
            </a:pathLst>
          </a:custGeom>
          <a:solidFill>
            <a:srgbClr val="FFFFFF"/>
          </a:solidFill>
          <a:ln w="9525">
            <a:noFill/>
            <a:round/>
            <a:headEnd type="none" w="med" len="med"/>
            <a:tailEnd type="none" w="med" len="med"/>
          </a:ln>
          <a:effectLst/>
        </p:spPr>
        <p:txBody>
          <a:bodyPr/>
          <a:lstStyle/>
          <a:p>
            <a:endParaRPr lang="en-IN"/>
          </a:p>
        </p:txBody>
      </p:sp>
      <p:sp>
        <p:nvSpPr>
          <p:cNvPr id="50443" name="Freeform 267"/>
          <p:cNvSpPr>
            <a:spLocks/>
          </p:cNvSpPr>
          <p:nvPr/>
        </p:nvSpPr>
        <p:spPr bwMode="auto">
          <a:xfrm>
            <a:off x="5956300" y="3487738"/>
            <a:ext cx="39688" cy="44450"/>
          </a:xfrm>
          <a:custGeom>
            <a:avLst/>
            <a:gdLst/>
            <a:ahLst/>
            <a:cxnLst>
              <a:cxn ang="0">
                <a:pos x="24" y="14"/>
              </a:cxn>
              <a:cxn ang="0">
                <a:pos x="23" y="8"/>
              </a:cxn>
              <a:cxn ang="0">
                <a:pos x="20" y="4"/>
              </a:cxn>
              <a:cxn ang="0">
                <a:pos x="17" y="2"/>
              </a:cxn>
              <a:cxn ang="0">
                <a:pos x="12" y="0"/>
              </a:cxn>
              <a:cxn ang="0">
                <a:pos x="8" y="2"/>
              </a:cxn>
              <a:cxn ang="0">
                <a:pos x="4" y="4"/>
              </a:cxn>
              <a:cxn ang="0">
                <a:pos x="0" y="8"/>
              </a:cxn>
              <a:cxn ang="0">
                <a:pos x="0" y="14"/>
              </a:cxn>
              <a:cxn ang="0">
                <a:pos x="0" y="18"/>
              </a:cxn>
              <a:cxn ang="0">
                <a:pos x="4" y="22"/>
              </a:cxn>
              <a:cxn ang="0">
                <a:pos x="8" y="25"/>
              </a:cxn>
              <a:cxn ang="0">
                <a:pos x="12" y="26"/>
              </a:cxn>
              <a:cxn ang="0">
                <a:pos x="17" y="25"/>
              </a:cxn>
              <a:cxn ang="0">
                <a:pos x="20" y="22"/>
              </a:cxn>
              <a:cxn ang="0">
                <a:pos x="23" y="18"/>
              </a:cxn>
              <a:cxn ang="0">
                <a:pos x="24" y="14"/>
              </a:cxn>
              <a:cxn ang="0">
                <a:pos x="24" y="14"/>
              </a:cxn>
            </a:cxnLst>
            <a:rect l="0" t="0" r="r" b="b"/>
            <a:pathLst>
              <a:path w="25" h="27">
                <a:moveTo>
                  <a:pt x="24" y="14"/>
                </a:moveTo>
                <a:lnTo>
                  <a:pt x="23" y="8"/>
                </a:lnTo>
                <a:lnTo>
                  <a:pt x="20" y="4"/>
                </a:lnTo>
                <a:lnTo>
                  <a:pt x="17" y="2"/>
                </a:lnTo>
                <a:lnTo>
                  <a:pt x="12" y="0"/>
                </a:lnTo>
                <a:lnTo>
                  <a:pt x="8" y="2"/>
                </a:lnTo>
                <a:lnTo>
                  <a:pt x="4" y="4"/>
                </a:lnTo>
                <a:lnTo>
                  <a:pt x="0" y="8"/>
                </a:lnTo>
                <a:lnTo>
                  <a:pt x="0" y="14"/>
                </a:lnTo>
                <a:lnTo>
                  <a:pt x="0" y="18"/>
                </a:lnTo>
                <a:lnTo>
                  <a:pt x="4" y="22"/>
                </a:lnTo>
                <a:lnTo>
                  <a:pt x="8" y="25"/>
                </a:lnTo>
                <a:lnTo>
                  <a:pt x="12" y="26"/>
                </a:lnTo>
                <a:lnTo>
                  <a:pt x="17" y="25"/>
                </a:lnTo>
                <a:lnTo>
                  <a:pt x="20" y="22"/>
                </a:lnTo>
                <a:lnTo>
                  <a:pt x="23" y="18"/>
                </a:lnTo>
                <a:lnTo>
                  <a:pt x="24" y="14"/>
                </a:lnTo>
                <a:lnTo>
                  <a:pt x="24" y="14"/>
                </a:lnTo>
              </a:path>
            </a:pathLst>
          </a:custGeom>
          <a:solidFill>
            <a:srgbClr val="FFFFFF"/>
          </a:solidFill>
          <a:ln w="9525">
            <a:noFill/>
            <a:round/>
            <a:headEnd type="none" w="med" len="med"/>
            <a:tailEnd type="none" w="med" len="med"/>
          </a:ln>
          <a:effectLst/>
        </p:spPr>
        <p:txBody>
          <a:bodyPr/>
          <a:lstStyle/>
          <a:p>
            <a:endParaRPr lang="en-IN"/>
          </a:p>
        </p:txBody>
      </p:sp>
      <p:sp>
        <p:nvSpPr>
          <p:cNvPr id="50444" name="Freeform 268"/>
          <p:cNvSpPr>
            <a:spLocks/>
          </p:cNvSpPr>
          <p:nvPr/>
        </p:nvSpPr>
        <p:spPr bwMode="auto">
          <a:xfrm>
            <a:off x="5900738" y="3460750"/>
            <a:ext cx="25400" cy="25400"/>
          </a:xfrm>
          <a:custGeom>
            <a:avLst/>
            <a:gdLst/>
            <a:ahLst/>
            <a:cxnLst>
              <a:cxn ang="0">
                <a:pos x="15" y="7"/>
              </a:cxn>
              <a:cxn ang="0">
                <a:pos x="14" y="4"/>
              </a:cxn>
              <a:cxn ang="0">
                <a:pos x="13" y="3"/>
              </a:cxn>
              <a:cxn ang="0">
                <a:pos x="10" y="1"/>
              </a:cxn>
              <a:cxn ang="0">
                <a:pos x="7" y="0"/>
              </a:cxn>
              <a:cxn ang="0">
                <a:pos x="5" y="1"/>
              </a:cxn>
              <a:cxn ang="0">
                <a:pos x="3" y="3"/>
              </a:cxn>
              <a:cxn ang="0">
                <a:pos x="2" y="4"/>
              </a:cxn>
              <a:cxn ang="0">
                <a:pos x="0" y="7"/>
              </a:cxn>
              <a:cxn ang="0">
                <a:pos x="2" y="10"/>
              </a:cxn>
              <a:cxn ang="0">
                <a:pos x="3" y="12"/>
              </a:cxn>
              <a:cxn ang="0">
                <a:pos x="5" y="14"/>
              </a:cxn>
              <a:cxn ang="0">
                <a:pos x="7" y="14"/>
              </a:cxn>
              <a:cxn ang="0">
                <a:pos x="10" y="14"/>
              </a:cxn>
              <a:cxn ang="0">
                <a:pos x="13" y="12"/>
              </a:cxn>
              <a:cxn ang="0">
                <a:pos x="14" y="10"/>
              </a:cxn>
              <a:cxn ang="0">
                <a:pos x="15" y="7"/>
              </a:cxn>
              <a:cxn ang="0">
                <a:pos x="15" y="7"/>
              </a:cxn>
            </a:cxnLst>
            <a:rect l="0" t="0" r="r" b="b"/>
            <a:pathLst>
              <a:path w="16" h="15">
                <a:moveTo>
                  <a:pt x="15" y="7"/>
                </a:moveTo>
                <a:lnTo>
                  <a:pt x="14" y="4"/>
                </a:lnTo>
                <a:lnTo>
                  <a:pt x="13" y="3"/>
                </a:lnTo>
                <a:lnTo>
                  <a:pt x="10" y="1"/>
                </a:lnTo>
                <a:lnTo>
                  <a:pt x="7" y="0"/>
                </a:lnTo>
                <a:lnTo>
                  <a:pt x="5" y="1"/>
                </a:lnTo>
                <a:lnTo>
                  <a:pt x="3" y="3"/>
                </a:lnTo>
                <a:lnTo>
                  <a:pt x="2" y="4"/>
                </a:lnTo>
                <a:lnTo>
                  <a:pt x="0" y="7"/>
                </a:lnTo>
                <a:lnTo>
                  <a:pt x="2" y="10"/>
                </a:lnTo>
                <a:lnTo>
                  <a:pt x="3" y="12"/>
                </a:lnTo>
                <a:lnTo>
                  <a:pt x="5" y="14"/>
                </a:lnTo>
                <a:lnTo>
                  <a:pt x="7" y="14"/>
                </a:lnTo>
                <a:lnTo>
                  <a:pt x="10" y="14"/>
                </a:lnTo>
                <a:lnTo>
                  <a:pt x="13" y="12"/>
                </a:lnTo>
                <a:lnTo>
                  <a:pt x="14" y="10"/>
                </a:lnTo>
                <a:lnTo>
                  <a:pt x="15" y="7"/>
                </a:lnTo>
                <a:lnTo>
                  <a:pt x="15" y="7"/>
                </a:lnTo>
              </a:path>
            </a:pathLst>
          </a:custGeom>
          <a:solidFill>
            <a:srgbClr val="000000"/>
          </a:solidFill>
          <a:ln w="9525">
            <a:noFill/>
            <a:round/>
            <a:headEnd type="none" w="med" len="med"/>
            <a:tailEnd type="none" w="med" len="med"/>
          </a:ln>
          <a:effectLst/>
        </p:spPr>
        <p:txBody>
          <a:bodyPr/>
          <a:lstStyle/>
          <a:p>
            <a:endParaRPr lang="en-IN"/>
          </a:p>
        </p:txBody>
      </p:sp>
      <p:sp>
        <p:nvSpPr>
          <p:cNvPr id="50445" name="Freeform 269"/>
          <p:cNvSpPr>
            <a:spLocks/>
          </p:cNvSpPr>
          <p:nvPr/>
        </p:nvSpPr>
        <p:spPr bwMode="auto">
          <a:xfrm>
            <a:off x="5962650" y="3497263"/>
            <a:ext cx="23813" cy="25400"/>
          </a:xfrm>
          <a:custGeom>
            <a:avLst/>
            <a:gdLst/>
            <a:ahLst/>
            <a:cxnLst>
              <a:cxn ang="0">
                <a:pos x="14" y="8"/>
              </a:cxn>
              <a:cxn ang="0">
                <a:pos x="13" y="4"/>
              </a:cxn>
              <a:cxn ang="0">
                <a:pos x="12" y="2"/>
              </a:cxn>
              <a:cxn ang="0">
                <a:pos x="10" y="1"/>
              </a:cxn>
              <a:cxn ang="0">
                <a:pos x="7" y="0"/>
              </a:cxn>
              <a:cxn ang="0">
                <a:pos x="4" y="1"/>
              </a:cxn>
              <a:cxn ang="0">
                <a:pos x="2" y="2"/>
              </a:cxn>
              <a:cxn ang="0">
                <a:pos x="0" y="4"/>
              </a:cxn>
              <a:cxn ang="0">
                <a:pos x="0" y="8"/>
              </a:cxn>
              <a:cxn ang="0">
                <a:pos x="0" y="10"/>
              </a:cxn>
              <a:cxn ang="0">
                <a:pos x="2" y="12"/>
              </a:cxn>
              <a:cxn ang="0">
                <a:pos x="4" y="13"/>
              </a:cxn>
              <a:cxn ang="0">
                <a:pos x="7" y="14"/>
              </a:cxn>
              <a:cxn ang="0">
                <a:pos x="10" y="13"/>
              </a:cxn>
              <a:cxn ang="0">
                <a:pos x="12" y="12"/>
              </a:cxn>
              <a:cxn ang="0">
                <a:pos x="13" y="10"/>
              </a:cxn>
              <a:cxn ang="0">
                <a:pos x="14" y="8"/>
              </a:cxn>
              <a:cxn ang="0">
                <a:pos x="14" y="8"/>
              </a:cxn>
            </a:cxnLst>
            <a:rect l="0" t="0" r="r" b="b"/>
            <a:pathLst>
              <a:path w="15" h="15">
                <a:moveTo>
                  <a:pt x="14" y="8"/>
                </a:moveTo>
                <a:lnTo>
                  <a:pt x="13" y="4"/>
                </a:lnTo>
                <a:lnTo>
                  <a:pt x="12" y="2"/>
                </a:lnTo>
                <a:lnTo>
                  <a:pt x="10" y="1"/>
                </a:lnTo>
                <a:lnTo>
                  <a:pt x="7" y="0"/>
                </a:lnTo>
                <a:lnTo>
                  <a:pt x="4" y="1"/>
                </a:lnTo>
                <a:lnTo>
                  <a:pt x="2" y="2"/>
                </a:lnTo>
                <a:lnTo>
                  <a:pt x="0" y="4"/>
                </a:lnTo>
                <a:lnTo>
                  <a:pt x="0" y="8"/>
                </a:lnTo>
                <a:lnTo>
                  <a:pt x="0" y="10"/>
                </a:lnTo>
                <a:lnTo>
                  <a:pt x="2" y="12"/>
                </a:lnTo>
                <a:lnTo>
                  <a:pt x="4" y="13"/>
                </a:lnTo>
                <a:lnTo>
                  <a:pt x="7" y="14"/>
                </a:lnTo>
                <a:lnTo>
                  <a:pt x="10" y="13"/>
                </a:lnTo>
                <a:lnTo>
                  <a:pt x="12" y="12"/>
                </a:lnTo>
                <a:lnTo>
                  <a:pt x="13" y="10"/>
                </a:lnTo>
                <a:lnTo>
                  <a:pt x="14" y="8"/>
                </a:lnTo>
                <a:lnTo>
                  <a:pt x="14" y="8"/>
                </a:lnTo>
              </a:path>
            </a:pathLst>
          </a:custGeom>
          <a:solidFill>
            <a:srgbClr val="000000"/>
          </a:solidFill>
          <a:ln w="9525">
            <a:noFill/>
            <a:round/>
            <a:headEnd type="none" w="med" len="med"/>
            <a:tailEnd type="none" w="med" len="med"/>
          </a:ln>
          <a:effectLst/>
        </p:spPr>
        <p:txBody>
          <a:bodyPr/>
          <a:lstStyle/>
          <a:p>
            <a:endParaRPr lang="en-IN"/>
          </a:p>
        </p:txBody>
      </p:sp>
      <p:sp>
        <p:nvSpPr>
          <p:cNvPr id="50446" name="Freeform 270"/>
          <p:cNvSpPr>
            <a:spLocks/>
          </p:cNvSpPr>
          <p:nvPr/>
        </p:nvSpPr>
        <p:spPr bwMode="auto">
          <a:xfrm>
            <a:off x="6029325" y="3454400"/>
            <a:ext cx="46038" cy="50800"/>
          </a:xfrm>
          <a:custGeom>
            <a:avLst/>
            <a:gdLst/>
            <a:ahLst/>
            <a:cxnLst>
              <a:cxn ang="0">
                <a:pos x="29" y="15"/>
              </a:cxn>
              <a:cxn ang="0">
                <a:pos x="27" y="9"/>
              </a:cxn>
              <a:cxn ang="0">
                <a:pos x="24" y="5"/>
              </a:cxn>
              <a:cxn ang="0">
                <a:pos x="19" y="2"/>
              </a:cxn>
              <a:cxn ang="0">
                <a:pos x="13" y="0"/>
              </a:cxn>
              <a:cxn ang="0">
                <a:pos x="9" y="2"/>
              </a:cxn>
              <a:cxn ang="0">
                <a:pos x="4" y="5"/>
              </a:cxn>
              <a:cxn ang="0">
                <a:pos x="1" y="9"/>
              </a:cxn>
              <a:cxn ang="0">
                <a:pos x="0" y="15"/>
              </a:cxn>
              <a:cxn ang="0">
                <a:pos x="1" y="21"/>
              </a:cxn>
              <a:cxn ang="0">
                <a:pos x="4" y="25"/>
              </a:cxn>
              <a:cxn ang="0">
                <a:pos x="9" y="28"/>
              </a:cxn>
              <a:cxn ang="0">
                <a:pos x="13" y="29"/>
              </a:cxn>
              <a:cxn ang="0">
                <a:pos x="19" y="28"/>
              </a:cxn>
              <a:cxn ang="0">
                <a:pos x="24" y="25"/>
              </a:cxn>
              <a:cxn ang="0">
                <a:pos x="27" y="21"/>
              </a:cxn>
              <a:cxn ang="0">
                <a:pos x="29" y="15"/>
              </a:cxn>
              <a:cxn ang="0">
                <a:pos x="29" y="15"/>
              </a:cxn>
            </a:cxnLst>
            <a:rect l="0" t="0" r="r" b="b"/>
            <a:pathLst>
              <a:path w="30" h="30">
                <a:moveTo>
                  <a:pt x="29" y="15"/>
                </a:moveTo>
                <a:lnTo>
                  <a:pt x="27" y="9"/>
                </a:lnTo>
                <a:lnTo>
                  <a:pt x="24" y="5"/>
                </a:lnTo>
                <a:lnTo>
                  <a:pt x="19" y="2"/>
                </a:lnTo>
                <a:lnTo>
                  <a:pt x="13" y="0"/>
                </a:lnTo>
                <a:lnTo>
                  <a:pt x="9" y="2"/>
                </a:lnTo>
                <a:lnTo>
                  <a:pt x="4" y="5"/>
                </a:lnTo>
                <a:lnTo>
                  <a:pt x="1" y="9"/>
                </a:lnTo>
                <a:lnTo>
                  <a:pt x="0" y="15"/>
                </a:lnTo>
                <a:lnTo>
                  <a:pt x="1" y="21"/>
                </a:lnTo>
                <a:lnTo>
                  <a:pt x="4" y="25"/>
                </a:lnTo>
                <a:lnTo>
                  <a:pt x="9" y="28"/>
                </a:lnTo>
                <a:lnTo>
                  <a:pt x="13" y="29"/>
                </a:lnTo>
                <a:lnTo>
                  <a:pt x="19" y="28"/>
                </a:lnTo>
                <a:lnTo>
                  <a:pt x="24" y="25"/>
                </a:lnTo>
                <a:lnTo>
                  <a:pt x="27" y="21"/>
                </a:lnTo>
                <a:lnTo>
                  <a:pt x="29" y="15"/>
                </a:lnTo>
                <a:lnTo>
                  <a:pt x="29" y="15"/>
                </a:lnTo>
              </a:path>
            </a:pathLst>
          </a:custGeom>
          <a:solidFill>
            <a:srgbClr val="FFFFFF"/>
          </a:solidFill>
          <a:ln w="9525">
            <a:noFill/>
            <a:round/>
            <a:headEnd type="none" w="med" len="med"/>
            <a:tailEnd type="none" w="med" len="med"/>
          </a:ln>
          <a:effectLst/>
        </p:spPr>
        <p:txBody>
          <a:bodyPr/>
          <a:lstStyle/>
          <a:p>
            <a:endParaRPr lang="en-IN"/>
          </a:p>
        </p:txBody>
      </p:sp>
      <p:sp>
        <p:nvSpPr>
          <p:cNvPr id="50447" name="Freeform 271"/>
          <p:cNvSpPr>
            <a:spLocks/>
          </p:cNvSpPr>
          <p:nvPr/>
        </p:nvSpPr>
        <p:spPr bwMode="auto">
          <a:xfrm>
            <a:off x="6075363" y="3478213"/>
            <a:ext cx="39687" cy="44450"/>
          </a:xfrm>
          <a:custGeom>
            <a:avLst/>
            <a:gdLst/>
            <a:ahLst/>
            <a:cxnLst>
              <a:cxn ang="0">
                <a:pos x="25" y="12"/>
              </a:cxn>
              <a:cxn ang="0">
                <a:pos x="25" y="7"/>
              </a:cxn>
              <a:cxn ang="0">
                <a:pos x="21" y="3"/>
              </a:cxn>
              <a:cxn ang="0">
                <a:pos x="18" y="1"/>
              </a:cxn>
              <a:cxn ang="0">
                <a:pos x="13" y="0"/>
              </a:cxn>
              <a:cxn ang="0">
                <a:pos x="8" y="1"/>
              </a:cxn>
              <a:cxn ang="0">
                <a:pos x="4" y="3"/>
              </a:cxn>
              <a:cxn ang="0">
                <a:pos x="1" y="7"/>
              </a:cxn>
              <a:cxn ang="0">
                <a:pos x="0" y="12"/>
              </a:cxn>
              <a:cxn ang="0">
                <a:pos x="1" y="18"/>
              </a:cxn>
              <a:cxn ang="0">
                <a:pos x="4" y="22"/>
              </a:cxn>
              <a:cxn ang="0">
                <a:pos x="8" y="24"/>
              </a:cxn>
              <a:cxn ang="0">
                <a:pos x="13" y="25"/>
              </a:cxn>
              <a:cxn ang="0">
                <a:pos x="18" y="24"/>
              </a:cxn>
              <a:cxn ang="0">
                <a:pos x="21" y="22"/>
              </a:cxn>
              <a:cxn ang="0">
                <a:pos x="25" y="18"/>
              </a:cxn>
              <a:cxn ang="0">
                <a:pos x="25" y="12"/>
              </a:cxn>
              <a:cxn ang="0">
                <a:pos x="25" y="12"/>
              </a:cxn>
            </a:cxnLst>
            <a:rect l="0" t="0" r="r" b="b"/>
            <a:pathLst>
              <a:path w="26" h="26">
                <a:moveTo>
                  <a:pt x="25" y="12"/>
                </a:moveTo>
                <a:lnTo>
                  <a:pt x="25" y="7"/>
                </a:lnTo>
                <a:lnTo>
                  <a:pt x="21" y="3"/>
                </a:lnTo>
                <a:lnTo>
                  <a:pt x="18" y="1"/>
                </a:lnTo>
                <a:lnTo>
                  <a:pt x="13" y="0"/>
                </a:lnTo>
                <a:lnTo>
                  <a:pt x="8" y="1"/>
                </a:lnTo>
                <a:lnTo>
                  <a:pt x="4" y="3"/>
                </a:lnTo>
                <a:lnTo>
                  <a:pt x="1" y="7"/>
                </a:lnTo>
                <a:lnTo>
                  <a:pt x="0" y="12"/>
                </a:lnTo>
                <a:lnTo>
                  <a:pt x="1" y="18"/>
                </a:lnTo>
                <a:lnTo>
                  <a:pt x="4" y="22"/>
                </a:lnTo>
                <a:lnTo>
                  <a:pt x="8" y="24"/>
                </a:lnTo>
                <a:lnTo>
                  <a:pt x="13" y="25"/>
                </a:lnTo>
                <a:lnTo>
                  <a:pt x="18" y="24"/>
                </a:lnTo>
                <a:lnTo>
                  <a:pt x="21" y="22"/>
                </a:lnTo>
                <a:lnTo>
                  <a:pt x="25" y="18"/>
                </a:lnTo>
                <a:lnTo>
                  <a:pt x="25" y="12"/>
                </a:lnTo>
                <a:lnTo>
                  <a:pt x="25" y="12"/>
                </a:lnTo>
              </a:path>
            </a:pathLst>
          </a:custGeom>
          <a:solidFill>
            <a:srgbClr val="FFFFFF"/>
          </a:solidFill>
          <a:ln w="9525">
            <a:noFill/>
            <a:round/>
            <a:headEnd type="none" w="med" len="med"/>
            <a:tailEnd type="none" w="med" len="med"/>
          </a:ln>
          <a:effectLst/>
        </p:spPr>
        <p:txBody>
          <a:bodyPr/>
          <a:lstStyle/>
          <a:p>
            <a:endParaRPr lang="en-IN"/>
          </a:p>
        </p:txBody>
      </p:sp>
      <p:sp>
        <p:nvSpPr>
          <p:cNvPr id="50448" name="Freeform 272"/>
          <p:cNvSpPr>
            <a:spLocks/>
          </p:cNvSpPr>
          <p:nvPr/>
        </p:nvSpPr>
        <p:spPr bwMode="auto">
          <a:xfrm>
            <a:off x="6013450" y="3392488"/>
            <a:ext cx="23813" cy="26987"/>
          </a:xfrm>
          <a:custGeom>
            <a:avLst/>
            <a:gdLst/>
            <a:ahLst/>
            <a:cxnLst>
              <a:cxn ang="0">
                <a:pos x="14" y="7"/>
              </a:cxn>
              <a:cxn ang="0">
                <a:pos x="13" y="4"/>
              </a:cxn>
              <a:cxn ang="0">
                <a:pos x="12" y="2"/>
              </a:cxn>
              <a:cxn ang="0">
                <a:pos x="10" y="0"/>
              </a:cxn>
              <a:cxn ang="0">
                <a:pos x="7" y="0"/>
              </a:cxn>
              <a:cxn ang="0">
                <a:pos x="4" y="0"/>
              </a:cxn>
              <a:cxn ang="0">
                <a:pos x="2" y="2"/>
              </a:cxn>
              <a:cxn ang="0">
                <a:pos x="1" y="4"/>
              </a:cxn>
              <a:cxn ang="0">
                <a:pos x="0" y="7"/>
              </a:cxn>
              <a:cxn ang="0">
                <a:pos x="1" y="10"/>
              </a:cxn>
              <a:cxn ang="0">
                <a:pos x="2" y="12"/>
              </a:cxn>
              <a:cxn ang="0">
                <a:pos x="4" y="14"/>
              </a:cxn>
              <a:cxn ang="0">
                <a:pos x="7" y="15"/>
              </a:cxn>
              <a:cxn ang="0">
                <a:pos x="10" y="14"/>
              </a:cxn>
              <a:cxn ang="0">
                <a:pos x="12" y="12"/>
              </a:cxn>
              <a:cxn ang="0">
                <a:pos x="13" y="10"/>
              </a:cxn>
              <a:cxn ang="0">
                <a:pos x="14" y="7"/>
              </a:cxn>
              <a:cxn ang="0">
                <a:pos x="14" y="7"/>
              </a:cxn>
            </a:cxnLst>
            <a:rect l="0" t="0" r="r" b="b"/>
            <a:pathLst>
              <a:path w="15" h="16">
                <a:moveTo>
                  <a:pt x="14" y="7"/>
                </a:moveTo>
                <a:lnTo>
                  <a:pt x="13" y="4"/>
                </a:lnTo>
                <a:lnTo>
                  <a:pt x="12" y="2"/>
                </a:lnTo>
                <a:lnTo>
                  <a:pt x="10" y="0"/>
                </a:lnTo>
                <a:lnTo>
                  <a:pt x="7" y="0"/>
                </a:lnTo>
                <a:lnTo>
                  <a:pt x="4" y="0"/>
                </a:lnTo>
                <a:lnTo>
                  <a:pt x="2" y="2"/>
                </a:lnTo>
                <a:lnTo>
                  <a:pt x="1" y="4"/>
                </a:lnTo>
                <a:lnTo>
                  <a:pt x="0" y="7"/>
                </a:lnTo>
                <a:lnTo>
                  <a:pt x="1" y="10"/>
                </a:lnTo>
                <a:lnTo>
                  <a:pt x="2" y="12"/>
                </a:lnTo>
                <a:lnTo>
                  <a:pt x="4" y="14"/>
                </a:lnTo>
                <a:lnTo>
                  <a:pt x="7" y="15"/>
                </a:lnTo>
                <a:lnTo>
                  <a:pt x="10" y="14"/>
                </a:lnTo>
                <a:lnTo>
                  <a:pt x="12" y="12"/>
                </a:lnTo>
                <a:lnTo>
                  <a:pt x="13" y="10"/>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49" name="Freeform 273"/>
          <p:cNvSpPr>
            <a:spLocks/>
          </p:cNvSpPr>
          <p:nvPr/>
        </p:nvSpPr>
        <p:spPr bwMode="auto">
          <a:xfrm>
            <a:off x="6080125" y="3487738"/>
            <a:ext cx="22225" cy="26987"/>
          </a:xfrm>
          <a:custGeom>
            <a:avLst/>
            <a:gdLst/>
            <a:ahLst/>
            <a:cxnLst>
              <a:cxn ang="0">
                <a:pos x="14" y="8"/>
              </a:cxn>
              <a:cxn ang="0">
                <a:pos x="14" y="6"/>
              </a:cxn>
              <a:cxn ang="0">
                <a:pos x="12" y="3"/>
              </a:cxn>
              <a:cxn ang="0">
                <a:pos x="10" y="2"/>
              </a:cxn>
              <a:cxn ang="0">
                <a:pos x="7" y="0"/>
              </a:cxn>
              <a:cxn ang="0">
                <a:pos x="5" y="2"/>
              </a:cxn>
              <a:cxn ang="0">
                <a:pos x="2" y="3"/>
              </a:cxn>
              <a:cxn ang="0">
                <a:pos x="1" y="6"/>
              </a:cxn>
              <a:cxn ang="0">
                <a:pos x="0" y="8"/>
              </a:cxn>
              <a:cxn ang="0">
                <a:pos x="1" y="10"/>
              </a:cxn>
              <a:cxn ang="0">
                <a:pos x="2" y="13"/>
              </a:cxn>
              <a:cxn ang="0">
                <a:pos x="5" y="14"/>
              </a:cxn>
              <a:cxn ang="0">
                <a:pos x="7" y="15"/>
              </a:cxn>
              <a:cxn ang="0">
                <a:pos x="10" y="14"/>
              </a:cxn>
              <a:cxn ang="0">
                <a:pos x="12" y="13"/>
              </a:cxn>
              <a:cxn ang="0">
                <a:pos x="14" y="10"/>
              </a:cxn>
              <a:cxn ang="0">
                <a:pos x="14" y="8"/>
              </a:cxn>
              <a:cxn ang="0">
                <a:pos x="14" y="8"/>
              </a:cxn>
            </a:cxnLst>
            <a:rect l="0" t="0" r="r" b="b"/>
            <a:pathLst>
              <a:path w="15" h="16">
                <a:moveTo>
                  <a:pt x="14" y="8"/>
                </a:moveTo>
                <a:lnTo>
                  <a:pt x="14" y="6"/>
                </a:lnTo>
                <a:lnTo>
                  <a:pt x="12" y="3"/>
                </a:lnTo>
                <a:lnTo>
                  <a:pt x="10" y="2"/>
                </a:lnTo>
                <a:lnTo>
                  <a:pt x="7" y="0"/>
                </a:lnTo>
                <a:lnTo>
                  <a:pt x="5" y="2"/>
                </a:lnTo>
                <a:lnTo>
                  <a:pt x="2" y="3"/>
                </a:lnTo>
                <a:lnTo>
                  <a:pt x="1" y="6"/>
                </a:lnTo>
                <a:lnTo>
                  <a:pt x="0" y="8"/>
                </a:lnTo>
                <a:lnTo>
                  <a:pt x="1" y="10"/>
                </a:lnTo>
                <a:lnTo>
                  <a:pt x="2" y="13"/>
                </a:lnTo>
                <a:lnTo>
                  <a:pt x="5" y="14"/>
                </a:lnTo>
                <a:lnTo>
                  <a:pt x="7" y="15"/>
                </a:lnTo>
                <a:lnTo>
                  <a:pt x="10" y="14"/>
                </a:lnTo>
                <a:lnTo>
                  <a:pt x="12" y="13"/>
                </a:lnTo>
                <a:lnTo>
                  <a:pt x="14" y="10"/>
                </a:lnTo>
                <a:lnTo>
                  <a:pt x="14" y="8"/>
                </a:lnTo>
                <a:lnTo>
                  <a:pt x="14" y="8"/>
                </a:lnTo>
              </a:path>
            </a:pathLst>
          </a:custGeom>
          <a:solidFill>
            <a:srgbClr val="000000"/>
          </a:solidFill>
          <a:ln w="9525">
            <a:noFill/>
            <a:round/>
            <a:headEnd type="none" w="med" len="med"/>
            <a:tailEnd type="none" w="med" len="med"/>
          </a:ln>
          <a:effectLst/>
        </p:spPr>
        <p:txBody>
          <a:bodyPr/>
          <a:lstStyle/>
          <a:p>
            <a:endParaRPr lang="en-IN"/>
          </a:p>
        </p:txBody>
      </p:sp>
      <p:sp>
        <p:nvSpPr>
          <p:cNvPr id="50450" name="Freeform 274"/>
          <p:cNvSpPr>
            <a:spLocks/>
          </p:cNvSpPr>
          <p:nvPr/>
        </p:nvSpPr>
        <p:spPr bwMode="auto">
          <a:xfrm>
            <a:off x="6183313" y="3859213"/>
            <a:ext cx="39687" cy="46037"/>
          </a:xfrm>
          <a:custGeom>
            <a:avLst/>
            <a:gdLst/>
            <a:ahLst/>
            <a:cxnLst>
              <a:cxn ang="0">
                <a:pos x="25" y="12"/>
              </a:cxn>
              <a:cxn ang="0">
                <a:pos x="25" y="8"/>
              </a:cxn>
              <a:cxn ang="0">
                <a:pos x="21" y="4"/>
              </a:cxn>
              <a:cxn ang="0">
                <a:pos x="18" y="1"/>
              </a:cxn>
              <a:cxn ang="0">
                <a:pos x="13" y="0"/>
              </a:cxn>
              <a:cxn ang="0">
                <a:pos x="7" y="1"/>
              </a:cxn>
              <a:cxn ang="0">
                <a:pos x="3" y="4"/>
              </a:cxn>
              <a:cxn ang="0">
                <a:pos x="1" y="8"/>
              </a:cxn>
              <a:cxn ang="0">
                <a:pos x="0" y="12"/>
              </a:cxn>
              <a:cxn ang="0">
                <a:pos x="1" y="18"/>
              </a:cxn>
              <a:cxn ang="0">
                <a:pos x="3" y="22"/>
              </a:cxn>
              <a:cxn ang="0">
                <a:pos x="7" y="25"/>
              </a:cxn>
              <a:cxn ang="0">
                <a:pos x="13" y="26"/>
              </a:cxn>
              <a:cxn ang="0">
                <a:pos x="18" y="25"/>
              </a:cxn>
              <a:cxn ang="0">
                <a:pos x="21" y="22"/>
              </a:cxn>
              <a:cxn ang="0">
                <a:pos x="25" y="18"/>
              </a:cxn>
              <a:cxn ang="0">
                <a:pos x="25" y="12"/>
              </a:cxn>
              <a:cxn ang="0">
                <a:pos x="25" y="12"/>
              </a:cxn>
            </a:cxnLst>
            <a:rect l="0" t="0" r="r" b="b"/>
            <a:pathLst>
              <a:path w="26" h="27">
                <a:moveTo>
                  <a:pt x="25" y="12"/>
                </a:moveTo>
                <a:lnTo>
                  <a:pt x="25" y="8"/>
                </a:lnTo>
                <a:lnTo>
                  <a:pt x="21" y="4"/>
                </a:lnTo>
                <a:lnTo>
                  <a:pt x="18" y="1"/>
                </a:lnTo>
                <a:lnTo>
                  <a:pt x="13" y="0"/>
                </a:lnTo>
                <a:lnTo>
                  <a:pt x="7" y="1"/>
                </a:lnTo>
                <a:lnTo>
                  <a:pt x="3" y="4"/>
                </a:lnTo>
                <a:lnTo>
                  <a:pt x="1" y="8"/>
                </a:lnTo>
                <a:lnTo>
                  <a:pt x="0" y="12"/>
                </a:lnTo>
                <a:lnTo>
                  <a:pt x="1" y="18"/>
                </a:lnTo>
                <a:lnTo>
                  <a:pt x="3" y="22"/>
                </a:lnTo>
                <a:lnTo>
                  <a:pt x="7" y="25"/>
                </a:lnTo>
                <a:lnTo>
                  <a:pt x="13" y="26"/>
                </a:lnTo>
                <a:lnTo>
                  <a:pt x="18" y="25"/>
                </a:lnTo>
                <a:lnTo>
                  <a:pt x="21" y="22"/>
                </a:lnTo>
                <a:lnTo>
                  <a:pt x="25" y="18"/>
                </a:lnTo>
                <a:lnTo>
                  <a:pt x="25" y="12"/>
                </a:lnTo>
                <a:lnTo>
                  <a:pt x="25" y="12"/>
                </a:lnTo>
              </a:path>
            </a:pathLst>
          </a:custGeom>
          <a:solidFill>
            <a:srgbClr val="FFFFFF"/>
          </a:solidFill>
          <a:ln w="9525">
            <a:noFill/>
            <a:round/>
            <a:headEnd type="none" w="med" len="med"/>
            <a:tailEnd type="none" w="med" len="med"/>
          </a:ln>
          <a:effectLst/>
        </p:spPr>
        <p:txBody>
          <a:bodyPr/>
          <a:lstStyle/>
          <a:p>
            <a:endParaRPr lang="en-IN"/>
          </a:p>
        </p:txBody>
      </p:sp>
      <p:sp>
        <p:nvSpPr>
          <p:cNvPr id="50451" name="Freeform 275"/>
          <p:cNvSpPr>
            <a:spLocks/>
          </p:cNvSpPr>
          <p:nvPr/>
        </p:nvSpPr>
        <p:spPr bwMode="auto">
          <a:xfrm>
            <a:off x="6191250" y="3870325"/>
            <a:ext cx="20638" cy="26988"/>
          </a:xfrm>
          <a:custGeom>
            <a:avLst/>
            <a:gdLst/>
            <a:ahLst/>
            <a:cxnLst>
              <a:cxn ang="0">
                <a:pos x="13" y="7"/>
              </a:cxn>
              <a:cxn ang="0">
                <a:pos x="13" y="4"/>
              </a:cxn>
              <a:cxn ang="0">
                <a:pos x="12" y="3"/>
              </a:cxn>
              <a:cxn ang="0">
                <a:pos x="9" y="1"/>
              </a:cxn>
              <a:cxn ang="0">
                <a:pos x="6" y="0"/>
              </a:cxn>
              <a:cxn ang="0">
                <a:pos x="4" y="1"/>
              </a:cxn>
              <a:cxn ang="0">
                <a:pos x="2" y="3"/>
              </a:cxn>
              <a:cxn ang="0">
                <a:pos x="0" y="4"/>
              </a:cxn>
              <a:cxn ang="0">
                <a:pos x="0" y="7"/>
              </a:cxn>
              <a:cxn ang="0">
                <a:pos x="0" y="10"/>
              </a:cxn>
              <a:cxn ang="0">
                <a:pos x="2" y="12"/>
              </a:cxn>
              <a:cxn ang="0">
                <a:pos x="4" y="14"/>
              </a:cxn>
              <a:cxn ang="0">
                <a:pos x="6" y="15"/>
              </a:cxn>
              <a:cxn ang="0">
                <a:pos x="9" y="14"/>
              </a:cxn>
              <a:cxn ang="0">
                <a:pos x="12" y="12"/>
              </a:cxn>
              <a:cxn ang="0">
                <a:pos x="13" y="10"/>
              </a:cxn>
              <a:cxn ang="0">
                <a:pos x="13" y="7"/>
              </a:cxn>
              <a:cxn ang="0">
                <a:pos x="13" y="7"/>
              </a:cxn>
            </a:cxnLst>
            <a:rect l="0" t="0" r="r" b="b"/>
            <a:pathLst>
              <a:path w="14" h="16">
                <a:moveTo>
                  <a:pt x="13" y="7"/>
                </a:moveTo>
                <a:lnTo>
                  <a:pt x="13" y="4"/>
                </a:lnTo>
                <a:lnTo>
                  <a:pt x="12" y="3"/>
                </a:lnTo>
                <a:lnTo>
                  <a:pt x="9" y="1"/>
                </a:lnTo>
                <a:lnTo>
                  <a:pt x="6" y="0"/>
                </a:lnTo>
                <a:lnTo>
                  <a:pt x="4" y="1"/>
                </a:lnTo>
                <a:lnTo>
                  <a:pt x="2" y="3"/>
                </a:lnTo>
                <a:lnTo>
                  <a:pt x="0" y="4"/>
                </a:lnTo>
                <a:lnTo>
                  <a:pt x="0" y="7"/>
                </a:lnTo>
                <a:lnTo>
                  <a:pt x="0" y="10"/>
                </a:lnTo>
                <a:lnTo>
                  <a:pt x="2" y="12"/>
                </a:lnTo>
                <a:lnTo>
                  <a:pt x="4" y="14"/>
                </a:lnTo>
                <a:lnTo>
                  <a:pt x="6" y="15"/>
                </a:lnTo>
                <a:lnTo>
                  <a:pt x="9" y="14"/>
                </a:lnTo>
                <a:lnTo>
                  <a:pt x="12" y="12"/>
                </a:lnTo>
                <a:lnTo>
                  <a:pt x="13" y="10"/>
                </a:lnTo>
                <a:lnTo>
                  <a:pt x="13" y="7"/>
                </a:lnTo>
                <a:lnTo>
                  <a:pt x="13" y="7"/>
                </a:lnTo>
              </a:path>
            </a:pathLst>
          </a:custGeom>
          <a:solidFill>
            <a:srgbClr val="000000"/>
          </a:solidFill>
          <a:ln w="9525">
            <a:noFill/>
            <a:round/>
            <a:headEnd type="none" w="med" len="med"/>
            <a:tailEnd type="none" w="med" len="med"/>
          </a:ln>
          <a:effectLst/>
        </p:spPr>
        <p:txBody>
          <a:bodyPr/>
          <a:lstStyle/>
          <a:p>
            <a:endParaRPr lang="en-IN"/>
          </a:p>
        </p:txBody>
      </p:sp>
      <p:sp>
        <p:nvSpPr>
          <p:cNvPr id="50452" name="Freeform 276"/>
          <p:cNvSpPr>
            <a:spLocks/>
          </p:cNvSpPr>
          <p:nvPr/>
        </p:nvSpPr>
        <p:spPr bwMode="auto">
          <a:xfrm>
            <a:off x="6227763" y="3749675"/>
            <a:ext cx="46037" cy="50800"/>
          </a:xfrm>
          <a:custGeom>
            <a:avLst/>
            <a:gdLst/>
            <a:ahLst/>
            <a:cxnLst>
              <a:cxn ang="0">
                <a:pos x="29" y="15"/>
              </a:cxn>
              <a:cxn ang="0">
                <a:pos x="27" y="10"/>
              </a:cxn>
              <a:cxn ang="0">
                <a:pos x="24" y="5"/>
              </a:cxn>
              <a:cxn ang="0">
                <a:pos x="19" y="1"/>
              </a:cxn>
              <a:cxn ang="0">
                <a:pos x="14" y="0"/>
              </a:cxn>
              <a:cxn ang="0">
                <a:pos x="8" y="1"/>
              </a:cxn>
              <a:cxn ang="0">
                <a:pos x="4" y="5"/>
              </a:cxn>
              <a:cxn ang="0">
                <a:pos x="2" y="10"/>
              </a:cxn>
              <a:cxn ang="0">
                <a:pos x="0" y="15"/>
              </a:cxn>
              <a:cxn ang="0">
                <a:pos x="2" y="20"/>
              </a:cxn>
              <a:cxn ang="0">
                <a:pos x="4" y="25"/>
              </a:cxn>
              <a:cxn ang="0">
                <a:pos x="8" y="28"/>
              </a:cxn>
              <a:cxn ang="0">
                <a:pos x="14" y="29"/>
              </a:cxn>
              <a:cxn ang="0">
                <a:pos x="19" y="28"/>
              </a:cxn>
              <a:cxn ang="0">
                <a:pos x="24" y="25"/>
              </a:cxn>
              <a:cxn ang="0">
                <a:pos x="27" y="20"/>
              </a:cxn>
              <a:cxn ang="0">
                <a:pos x="29" y="15"/>
              </a:cxn>
              <a:cxn ang="0">
                <a:pos x="29" y="15"/>
              </a:cxn>
            </a:cxnLst>
            <a:rect l="0" t="0" r="r" b="b"/>
            <a:pathLst>
              <a:path w="30" h="30">
                <a:moveTo>
                  <a:pt x="29" y="15"/>
                </a:moveTo>
                <a:lnTo>
                  <a:pt x="27" y="10"/>
                </a:lnTo>
                <a:lnTo>
                  <a:pt x="24" y="5"/>
                </a:lnTo>
                <a:lnTo>
                  <a:pt x="19" y="1"/>
                </a:lnTo>
                <a:lnTo>
                  <a:pt x="14" y="0"/>
                </a:lnTo>
                <a:lnTo>
                  <a:pt x="8" y="1"/>
                </a:lnTo>
                <a:lnTo>
                  <a:pt x="4" y="5"/>
                </a:lnTo>
                <a:lnTo>
                  <a:pt x="2" y="10"/>
                </a:lnTo>
                <a:lnTo>
                  <a:pt x="0" y="15"/>
                </a:lnTo>
                <a:lnTo>
                  <a:pt x="2" y="20"/>
                </a:lnTo>
                <a:lnTo>
                  <a:pt x="4" y="25"/>
                </a:lnTo>
                <a:lnTo>
                  <a:pt x="8" y="28"/>
                </a:lnTo>
                <a:lnTo>
                  <a:pt x="14" y="29"/>
                </a:lnTo>
                <a:lnTo>
                  <a:pt x="19" y="28"/>
                </a:lnTo>
                <a:lnTo>
                  <a:pt x="24" y="25"/>
                </a:lnTo>
                <a:lnTo>
                  <a:pt x="27" y="20"/>
                </a:lnTo>
                <a:lnTo>
                  <a:pt x="29" y="15"/>
                </a:lnTo>
                <a:lnTo>
                  <a:pt x="29" y="15"/>
                </a:lnTo>
              </a:path>
            </a:pathLst>
          </a:custGeom>
          <a:solidFill>
            <a:srgbClr val="FFFFFF"/>
          </a:solidFill>
          <a:ln w="9525">
            <a:noFill/>
            <a:round/>
            <a:headEnd type="none" w="med" len="med"/>
            <a:tailEnd type="none" w="med" len="med"/>
          </a:ln>
          <a:effectLst/>
        </p:spPr>
        <p:txBody>
          <a:bodyPr/>
          <a:lstStyle/>
          <a:p>
            <a:endParaRPr lang="en-IN"/>
          </a:p>
        </p:txBody>
      </p:sp>
      <p:sp>
        <p:nvSpPr>
          <p:cNvPr id="50453" name="Freeform 277"/>
          <p:cNvSpPr>
            <a:spLocks/>
          </p:cNvSpPr>
          <p:nvPr/>
        </p:nvSpPr>
        <p:spPr bwMode="auto">
          <a:xfrm>
            <a:off x="6240463" y="3762375"/>
            <a:ext cx="20637" cy="25400"/>
          </a:xfrm>
          <a:custGeom>
            <a:avLst/>
            <a:gdLst/>
            <a:ahLst/>
            <a:cxnLst>
              <a:cxn ang="0">
                <a:pos x="13" y="7"/>
              </a:cxn>
              <a:cxn ang="0">
                <a:pos x="12" y="4"/>
              </a:cxn>
              <a:cxn ang="0">
                <a:pos x="11" y="2"/>
              </a:cxn>
              <a:cxn ang="0">
                <a:pos x="10" y="0"/>
              </a:cxn>
              <a:cxn ang="0">
                <a:pos x="6" y="0"/>
              </a:cxn>
              <a:cxn ang="0">
                <a:pos x="4" y="0"/>
              </a:cxn>
              <a:cxn ang="0">
                <a:pos x="2" y="2"/>
              </a:cxn>
              <a:cxn ang="0">
                <a:pos x="0" y="4"/>
              </a:cxn>
              <a:cxn ang="0">
                <a:pos x="0" y="7"/>
              </a:cxn>
              <a:cxn ang="0">
                <a:pos x="0" y="10"/>
              </a:cxn>
              <a:cxn ang="0">
                <a:pos x="2" y="11"/>
              </a:cxn>
              <a:cxn ang="0">
                <a:pos x="4" y="13"/>
              </a:cxn>
              <a:cxn ang="0">
                <a:pos x="6" y="14"/>
              </a:cxn>
              <a:cxn ang="0">
                <a:pos x="10" y="13"/>
              </a:cxn>
              <a:cxn ang="0">
                <a:pos x="11" y="11"/>
              </a:cxn>
              <a:cxn ang="0">
                <a:pos x="12" y="10"/>
              </a:cxn>
              <a:cxn ang="0">
                <a:pos x="13" y="7"/>
              </a:cxn>
              <a:cxn ang="0">
                <a:pos x="13" y="7"/>
              </a:cxn>
            </a:cxnLst>
            <a:rect l="0" t="0" r="r" b="b"/>
            <a:pathLst>
              <a:path w="14" h="15">
                <a:moveTo>
                  <a:pt x="13" y="7"/>
                </a:moveTo>
                <a:lnTo>
                  <a:pt x="12" y="4"/>
                </a:lnTo>
                <a:lnTo>
                  <a:pt x="11" y="2"/>
                </a:lnTo>
                <a:lnTo>
                  <a:pt x="10" y="0"/>
                </a:lnTo>
                <a:lnTo>
                  <a:pt x="6" y="0"/>
                </a:lnTo>
                <a:lnTo>
                  <a:pt x="4" y="0"/>
                </a:lnTo>
                <a:lnTo>
                  <a:pt x="2" y="2"/>
                </a:lnTo>
                <a:lnTo>
                  <a:pt x="0" y="4"/>
                </a:lnTo>
                <a:lnTo>
                  <a:pt x="0" y="7"/>
                </a:lnTo>
                <a:lnTo>
                  <a:pt x="0" y="10"/>
                </a:lnTo>
                <a:lnTo>
                  <a:pt x="2" y="11"/>
                </a:lnTo>
                <a:lnTo>
                  <a:pt x="4" y="13"/>
                </a:lnTo>
                <a:lnTo>
                  <a:pt x="6" y="14"/>
                </a:lnTo>
                <a:lnTo>
                  <a:pt x="10" y="13"/>
                </a:lnTo>
                <a:lnTo>
                  <a:pt x="11" y="11"/>
                </a:lnTo>
                <a:lnTo>
                  <a:pt x="12" y="10"/>
                </a:lnTo>
                <a:lnTo>
                  <a:pt x="13" y="7"/>
                </a:lnTo>
                <a:lnTo>
                  <a:pt x="13" y="7"/>
                </a:lnTo>
              </a:path>
            </a:pathLst>
          </a:custGeom>
          <a:solidFill>
            <a:srgbClr val="000000"/>
          </a:solidFill>
          <a:ln w="9525">
            <a:noFill/>
            <a:round/>
            <a:headEnd type="none" w="med" len="med"/>
            <a:tailEnd type="none" w="med" len="med"/>
          </a:ln>
          <a:effectLst/>
        </p:spPr>
        <p:txBody>
          <a:bodyPr/>
          <a:lstStyle/>
          <a:p>
            <a:endParaRPr lang="en-IN"/>
          </a:p>
        </p:txBody>
      </p:sp>
      <p:sp>
        <p:nvSpPr>
          <p:cNvPr id="50454" name="Freeform 278"/>
          <p:cNvSpPr>
            <a:spLocks/>
          </p:cNvSpPr>
          <p:nvPr/>
        </p:nvSpPr>
        <p:spPr bwMode="auto">
          <a:xfrm>
            <a:off x="4760913" y="3095625"/>
            <a:ext cx="201612" cy="57150"/>
          </a:xfrm>
          <a:custGeom>
            <a:avLst/>
            <a:gdLst/>
            <a:ahLst/>
            <a:cxnLst>
              <a:cxn ang="0">
                <a:pos x="30" y="14"/>
              </a:cxn>
              <a:cxn ang="0">
                <a:pos x="36" y="14"/>
              </a:cxn>
              <a:cxn ang="0">
                <a:pos x="42" y="12"/>
              </a:cxn>
              <a:cxn ang="0">
                <a:pos x="70" y="5"/>
              </a:cxn>
              <a:cxn ang="0">
                <a:pos x="86" y="1"/>
              </a:cxn>
              <a:cxn ang="0">
                <a:pos x="102" y="0"/>
              </a:cxn>
              <a:cxn ang="0">
                <a:pos x="115" y="0"/>
              </a:cxn>
              <a:cxn ang="0">
                <a:pos x="121" y="0"/>
              </a:cxn>
              <a:cxn ang="0">
                <a:pos x="125" y="1"/>
              </a:cxn>
              <a:cxn ang="0">
                <a:pos x="130" y="2"/>
              </a:cxn>
              <a:cxn ang="0">
                <a:pos x="130" y="8"/>
              </a:cxn>
              <a:cxn ang="0">
                <a:pos x="128" y="14"/>
              </a:cxn>
              <a:cxn ang="0">
                <a:pos x="124" y="14"/>
              </a:cxn>
              <a:cxn ang="0">
                <a:pos x="114" y="16"/>
              </a:cxn>
              <a:cxn ang="0">
                <a:pos x="100" y="21"/>
              </a:cxn>
              <a:cxn ang="0">
                <a:pos x="90" y="19"/>
              </a:cxn>
              <a:cxn ang="0">
                <a:pos x="84" y="21"/>
              </a:cxn>
              <a:cxn ang="0">
                <a:pos x="66" y="26"/>
              </a:cxn>
              <a:cxn ang="0">
                <a:pos x="51" y="28"/>
              </a:cxn>
              <a:cxn ang="0">
                <a:pos x="34" y="29"/>
              </a:cxn>
              <a:cxn ang="0">
                <a:pos x="18" y="32"/>
              </a:cxn>
              <a:cxn ang="0">
                <a:pos x="0" y="33"/>
              </a:cxn>
              <a:cxn ang="0">
                <a:pos x="2" y="29"/>
              </a:cxn>
              <a:cxn ang="0">
                <a:pos x="3" y="25"/>
              </a:cxn>
              <a:cxn ang="0">
                <a:pos x="14" y="18"/>
              </a:cxn>
              <a:cxn ang="0">
                <a:pos x="30" y="14"/>
              </a:cxn>
              <a:cxn ang="0">
                <a:pos x="30" y="14"/>
              </a:cxn>
            </a:cxnLst>
            <a:rect l="0" t="0" r="r" b="b"/>
            <a:pathLst>
              <a:path w="131" h="34">
                <a:moveTo>
                  <a:pt x="30" y="14"/>
                </a:moveTo>
                <a:lnTo>
                  <a:pt x="36" y="14"/>
                </a:lnTo>
                <a:lnTo>
                  <a:pt x="42" y="12"/>
                </a:lnTo>
                <a:lnTo>
                  <a:pt x="70" y="5"/>
                </a:lnTo>
                <a:lnTo>
                  <a:pt x="86" y="1"/>
                </a:lnTo>
                <a:lnTo>
                  <a:pt x="102" y="0"/>
                </a:lnTo>
                <a:lnTo>
                  <a:pt x="115" y="0"/>
                </a:lnTo>
                <a:lnTo>
                  <a:pt x="121" y="0"/>
                </a:lnTo>
                <a:lnTo>
                  <a:pt x="125" y="1"/>
                </a:lnTo>
                <a:lnTo>
                  <a:pt x="130" y="2"/>
                </a:lnTo>
                <a:lnTo>
                  <a:pt x="130" y="8"/>
                </a:lnTo>
                <a:lnTo>
                  <a:pt x="128" y="14"/>
                </a:lnTo>
                <a:lnTo>
                  <a:pt x="124" y="14"/>
                </a:lnTo>
                <a:lnTo>
                  <a:pt x="114" y="16"/>
                </a:lnTo>
                <a:lnTo>
                  <a:pt x="100" y="21"/>
                </a:lnTo>
                <a:lnTo>
                  <a:pt x="90" y="19"/>
                </a:lnTo>
                <a:lnTo>
                  <a:pt x="84" y="21"/>
                </a:lnTo>
                <a:lnTo>
                  <a:pt x="66" y="26"/>
                </a:lnTo>
                <a:lnTo>
                  <a:pt x="51" y="28"/>
                </a:lnTo>
                <a:lnTo>
                  <a:pt x="34" y="29"/>
                </a:lnTo>
                <a:lnTo>
                  <a:pt x="18" y="32"/>
                </a:lnTo>
                <a:lnTo>
                  <a:pt x="0" y="33"/>
                </a:lnTo>
                <a:lnTo>
                  <a:pt x="2" y="29"/>
                </a:lnTo>
                <a:lnTo>
                  <a:pt x="3" y="25"/>
                </a:lnTo>
                <a:lnTo>
                  <a:pt x="14" y="18"/>
                </a:lnTo>
                <a:lnTo>
                  <a:pt x="30" y="14"/>
                </a:lnTo>
                <a:lnTo>
                  <a:pt x="30" y="14"/>
                </a:lnTo>
              </a:path>
            </a:pathLst>
          </a:custGeom>
          <a:solidFill>
            <a:srgbClr val="FFFFFF"/>
          </a:solidFill>
          <a:ln w="9525">
            <a:noFill/>
            <a:round/>
            <a:headEnd type="none" w="med" len="med"/>
            <a:tailEnd type="none" w="med" len="med"/>
          </a:ln>
          <a:effectLst/>
        </p:spPr>
        <p:txBody>
          <a:bodyPr/>
          <a:lstStyle/>
          <a:p>
            <a:endParaRPr lang="en-IN"/>
          </a:p>
        </p:txBody>
      </p:sp>
      <p:sp>
        <p:nvSpPr>
          <p:cNvPr id="50455" name="Freeform 279"/>
          <p:cNvSpPr>
            <a:spLocks/>
          </p:cNvSpPr>
          <p:nvPr/>
        </p:nvSpPr>
        <p:spPr bwMode="auto">
          <a:xfrm>
            <a:off x="4806950" y="3070225"/>
            <a:ext cx="201613" cy="57150"/>
          </a:xfrm>
          <a:custGeom>
            <a:avLst/>
            <a:gdLst/>
            <a:ahLst/>
            <a:cxnLst>
              <a:cxn ang="0">
                <a:pos x="31" y="14"/>
              </a:cxn>
              <a:cxn ang="0">
                <a:pos x="36" y="14"/>
              </a:cxn>
              <a:cxn ang="0">
                <a:pos x="41" y="12"/>
              </a:cxn>
              <a:cxn ang="0">
                <a:pos x="70" y="6"/>
              </a:cxn>
              <a:cxn ang="0">
                <a:pos x="86" y="2"/>
              </a:cxn>
              <a:cxn ang="0">
                <a:pos x="102" y="0"/>
              </a:cxn>
              <a:cxn ang="0">
                <a:pos x="114" y="0"/>
              </a:cxn>
              <a:cxn ang="0">
                <a:pos x="121" y="0"/>
              </a:cxn>
              <a:cxn ang="0">
                <a:pos x="124" y="2"/>
              </a:cxn>
              <a:cxn ang="0">
                <a:pos x="130" y="3"/>
              </a:cxn>
              <a:cxn ang="0">
                <a:pos x="130" y="10"/>
              </a:cxn>
              <a:cxn ang="0">
                <a:pos x="128" y="14"/>
              </a:cxn>
              <a:cxn ang="0">
                <a:pos x="124" y="14"/>
              </a:cxn>
              <a:cxn ang="0">
                <a:pos x="114" y="17"/>
              </a:cxn>
              <a:cxn ang="0">
                <a:pos x="100" y="21"/>
              </a:cxn>
              <a:cxn ang="0">
                <a:pos x="89" y="19"/>
              </a:cxn>
              <a:cxn ang="0">
                <a:pos x="83" y="21"/>
              </a:cxn>
              <a:cxn ang="0">
                <a:pos x="66" y="26"/>
              </a:cxn>
              <a:cxn ang="0">
                <a:pos x="51" y="29"/>
              </a:cxn>
              <a:cxn ang="0">
                <a:pos x="33" y="30"/>
              </a:cxn>
              <a:cxn ang="0">
                <a:pos x="18" y="33"/>
              </a:cxn>
              <a:cxn ang="0">
                <a:pos x="0" y="33"/>
              </a:cxn>
              <a:cxn ang="0">
                <a:pos x="0" y="30"/>
              </a:cxn>
              <a:cxn ang="0">
                <a:pos x="3" y="26"/>
              </a:cxn>
              <a:cxn ang="0">
                <a:pos x="13" y="19"/>
              </a:cxn>
              <a:cxn ang="0">
                <a:pos x="31" y="14"/>
              </a:cxn>
            </a:cxnLst>
            <a:rect l="0" t="0" r="r" b="b"/>
            <a:pathLst>
              <a:path w="131" h="34">
                <a:moveTo>
                  <a:pt x="31" y="14"/>
                </a:moveTo>
                <a:lnTo>
                  <a:pt x="36" y="14"/>
                </a:lnTo>
                <a:lnTo>
                  <a:pt x="41" y="12"/>
                </a:lnTo>
                <a:lnTo>
                  <a:pt x="70" y="6"/>
                </a:lnTo>
                <a:lnTo>
                  <a:pt x="86" y="2"/>
                </a:lnTo>
                <a:lnTo>
                  <a:pt x="102" y="0"/>
                </a:lnTo>
                <a:lnTo>
                  <a:pt x="114" y="0"/>
                </a:lnTo>
                <a:lnTo>
                  <a:pt x="121" y="0"/>
                </a:lnTo>
                <a:lnTo>
                  <a:pt x="124" y="2"/>
                </a:lnTo>
                <a:lnTo>
                  <a:pt x="130" y="3"/>
                </a:lnTo>
                <a:lnTo>
                  <a:pt x="130" y="10"/>
                </a:lnTo>
                <a:lnTo>
                  <a:pt x="128" y="14"/>
                </a:lnTo>
                <a:lnTo>
                  <a:pt x="124" y="14"/>
                </a:lnTo>
                <a:lnTo>
                  <a:pt x="114" y="17"/>
                </a:lnTo>
                <a:lnTo>
                  <a:pt x="100" y="21"/>
                </a:lnTo>
                <a:lnTo>
                  <a:pt x="89" y="19"/>
                </a:lnTo>
                <a:lnTo>
                  <a:pt x="83" y="21"/>
                </a:lnTo>
                <a:lnTo>
                  <a:pt x="66" y="26"/>
                </a:lnTo>
                <a:lnTo>
                  <a:pt x="51" y="29"/>
                </a:lnTo>
                <a:lnTo>
                  <a:pt x="33" y="30"/>
                </a:lnTo>
                <a:lnTo>
                  <a:pt x="18" y="33"/>
                </a:lnTo>
                <a:lnTo>
                  <a:pt x="0" y="33"/>
                </a:lnTo>
                <a:lnTo>
                  <a:pt x="0" y="30"/>
                </a:lnTo>
                <a:lnTo>
                  <a:pt x="3" y="26"/>
                </a:lnTo>
                <a:lnTo>
                  <a:pt x="13" y="19"/>
                </a:lnTo>
                <a:lnTo>
                  <a:pt x="31" y="1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56" name="Freeform 280"/>
          <p:cNvSpPr>
            <a:spLocks/>
          </p:cNvSpPr>
          <p:nvPr/>
        </p:nvSpPr>
        <p:spPr bwMode="auto">
          <a:xfrm>
            <a:off x="4900613" y="3165475"/>
            <a:ext cx="195262" cy="55563"/>
          </a:xfrm>
          <a:custGeom>
            <a:avLst/>
            <a:gdLst/>
            <a:ahLst/>
            <a:cxnLst>
              <a:cxn ang="0">
                <a:pos x="29" y="10"/>
              </a:cxn>
              <a:cxn ang="0">
                <a:pos x="36" y="10"/>
              </a:cxn>
              <a:cxn ang="0">
                <a:pos x="41" y="9"/>
              </a:cxn>
              <a:cxn ang="0">
                <a:pos x="66" y="6"/>
              </a:cxn>
              <a:cxn ang="0">
                <a:pos x="81" y="2"/>
              </a:cxn>
              <a:cxn ang="0">
                <a:pos x="98" y="1"/>
              </a:cxn>
              <a:cxn ang="0">
                <a:pos x="112" y="0"/>
              </a:cxn>
              <a:cxn ang="0">
                <a:pos x="118" y="1"/>
              </a:cxn>
              <a:cxn ang="0">
                <a:pos x="122" y="2"/>
              </a:cxn>
              <a:cxn ang="0">
                <a:pos x="125" y="4"/>
              </a:cxn>
              <a:cxn ang="0">
                <a:pos x="126" y="10"/>
              </a:cxn>
              <a:cxn ang="0">
                <a:pos x="124" y="12"/>
              </a:cxn>
              <a:cxn ang="0">
                <a:pos x="122" y="13"/>
              </a:cxn>
              <a:cxn ang="0">
                <a:pos x="111" y="14"/>
              </a:cxn>
              <a:cxn ang="0">
                <a:pos x="96" y="13"/>
              </a:cxn>
              <a:cxn ang="0">
                <a:pos x="90" y="13"/>
              </a:cxn>
              <a:cxn ang="0">
                <a:pos x="77" y="13"/>
              </a:cxn>
              <a:cxn ang="0">
                <a:pos x="64" y="17"/>
              </a:cxn>
              <a:cxn ang="0">
                <a:pos x="44" y="21"/>
              </a:cxn>
              <a:cxn ang="0">
                <a:pos x="29" y="24"/>
              </a:cxn>
              <a:cxn ang="0">
                <a:pos x="14" y="29"/>
              </a:cxn>
              <a:cxn ang="0">
                <a:pos x="1" y="32"/>
              </a:cxn>
              <a:cxn ang="0">
                <a:pos x="0" y="30"/>
              </a:cxn>
              <a:cxn ang="0">
                <a:pos x="2" y="24"/>
              </a:cxn>
              <a:cxn ang="0">
                <a:pos x="11" y="20"/>
              </a:cxn>
              <a:cxn ang="0">
                <a:pos x="24" y="14"/>
              </a:cxn>
              <a:cxn ang="0">
                <a:pos x="29" y="10"/>
              </a:cxn>
              <a:cxn ang="0">
                <a:pos x="29" y="10"/>
              </a:cxn>
            </a:cxnLst>
            <a:rect l="0" t="0" r="r" b="b"/>
            <a:pathLst>
              <a:path w="127" h="33">
                <a:moveTo>
                  <a:pt x="29" y="10"/>
                </a:moveTo>
                <a:lnTo>
                  <a:pt x="36" y="10"/>
                </a:lnTo>
                <a:lnTo>
                  <a:pt x="41" y="9"/>
                </a:lnTo>
                <a:lnTo>
                  <a:pt x="66" y="6"/>
                </a:lnTo>
                <a:lnTo>
                  <a:pt x="81" y="2"/>
                </a:lnTo>
                <a:lnTo>
                  <a:pt x="98" y="1"/>
                </a:lnTo>
                <a:lnTo>
                  <a:pt x="112" y="0"/>
                </a:lnTo>
                <a:lnTo>
                  <a:pt x="118" y="1"/>
                </a:lnTo>
                <a:lnTo>
                  <a:pt x="122" y="2"/>
                </a:lnTo>
                <a:lnTo>
                  <a:pt x="125" y="4"/>
                </a:lnTo>
                <a:lnTo>
                  <a:pt x="126" y="10"/>
                </a:lnTo>
                <a:lnTo>
                  <a:pt x="124" y="12"/>
                </a:lnTo>
                <a:lnTo>
                  <a:pt x="122" y="13"/>
                </a:lnTo>
                <a:lnTo>
                  <a:pt x="111" y="14"/>
                </a:lnTo>
                <a:lnTo>
                  <a:pt x="96" y="13"/>
                </a:lnTo>
                <a:lnTo>
                  <a:pt x="90" y="13"/>
                </a:lnTo>
                <a:lnTo>
                  <a:pt x="77" y="13"/>
                </a:lnTo>
                <a:lnTo>
                  <a:pt x="64" y="17"/>
                </a:lnTo>
                <a:lnTo>
                  <a:pt x="44" y="21"/>
                </a:lnTo>
                <a:lnTo>
                  <a:pt x="29" y="24"/>
                </a:lnTo>
                <a:lnTo>
                  <a:pt x="14" y="29"/>
                </a:lnTo>
                <a:lnTo>
                  <a:pt x="1" y="32"/>
                </a:lnTo>
                <a:lnTo>
                  <a:pt x="0" y="30"/>
                </a:lnTo>
                <a:lnTo>
                  <a:pt x="2" y="24"/>
                </a:lnTo>
                <a:lnTo>
                  <a:pt x="11" y="20"/>
                </a:lnTo>
                <a:lnTo>
                  <a:pt x="24" y="14"/>
                </a:lnTo>
                <a:lnTo>
                  <a:pt x="29" y="10"/>
                </a:lnTo>
                <a:lnTo>
                  <a:pt x="29" y="10"/>
                </a:lnTo>
              </a:path>
            </a:pathLst>
          </a:custGeom>
          <a:solidFill>
            <a:srgbClr val="FFFFFF"/>
          </a:solidFill>
          <a:ln w="9525">
            <a:noFill/>
            <a:round/>
            <a:headEnd type="none" w="med" len="med"/>
            <a:tailEnd type="none" w="med" len="med"/>
          </a:ln>
          <a:effectLst/>
        </p:spPr>
        <p:txBody>
          <a:bodyPr/>
          <a:lstStyle/>
          <a:p>
            <a:endParaRPr lang="en-IN"/>
          </a:p>
        </p:txBody>
      </p:sp>
      <p:sp>
        <p:nvSpPr>
          <p:cNvPr id="50457" name="Freeform 281"/>
          <p:cNvSpPr>
            <a:spLocks/>
          </p:cNvSpPr>
          <p:nvPr/>
        </p:nvSpPr>
        <p:spPr bwMode="auto">
          <a:xfrm>
            <a:off x="4900613" y="3165475"/>
            <a:ext cx="195262" cy="55563"/>
          </a:xfrm>
          <a:custGeom>
            <a:avLst/>
            <a:gdLst/>
            <a:ahLst/>
            <a:cxnLst>
              <a:cxn ang="0">
                <a:pos x="29" y="10"/>
              </a:cxn>
              <a:cxn ang="0">
                <a:pos x="36" y="10"/>
              </a:cxn>
              <a:cxn ang="0">
                <a:pos x="41" y="9"/>
              </a:cxn>
              <a:cxn ang="0">
                <a:pos x="66" y="6"/>
              </a:cxn>
              <a:cxn ang="0">
                <a:pos x="81" y="2"/>
              </a:cxn>
              <a:cxn ang="0">
                <a:pos x="98" y="1"/>
              </a:cxn>
              <a:cxn ang="0">
                <a:pos x="112" y="0"/>
              </a:cxn>
              <a:cxn ang="0">
                <a:pos x="118" y="1"/>
              </a:cxn>
              <a:cxn ang="0">
                <a:pos x="122" y="2"/>
              </a:cxn>
              <a:cxn ang="0">
                <a:pos x="125" y="4"/>
              </a:cxn>
              <a:cxn ang="0">
                <a:pos x="126" y="10"/>
              </a:cxn>
              <a:cxn ang="0">
                <a:pos x="124" y="12"/>
              </a:cxn>
              <a:cxn ang="0">
                <a:pos x="122" y="13"/>
              </a:cxn>
              <a:cxn ang="0">
                <a:pos x="111" y="14"/>
              </a:cxn>
              <a:cxn ang="0">
                <a:pos x="96" y="13"/>
              </a:cxn>
              <a:cxn ang="0">
                <a:pos x="90" y="13"/>
              </a:cxn>
              <a:cxn ang="0">
                <a:pos x="77" y="13"/>
              </a:cxn>
              <a:cxn ang="0">
                <a:pos x="64" y="17"/>
              </a:cxn>
              <a:cxn ang="0">
                <a:pos x="44" y="21"/>
              </a:cxn>
              <a:cxn ang="0">
                <a:pos x="29" y="24"/>
              </a:cxn>
              <a:cxn ang="0">
                <a:pos x="14" y="29"/>
              </a:cxn>
              <a:cxn ang="0">
                <a:pos x="1" y="32"/>
              </a:cxn>
              <a:cxn ang="0">
                <a:pos x="0" y="30"/>
              </a:cxn>
              <a:cxn ang="0">
                <a:pos x="2" y="24"/>
              </a:cxn>
              <a:cxn ang="0">
                <a:pos x="11" y="20"/>
              </a:cxn>
              <a:cxn ang="0">
                <a:pos x="24" y="14"/>
              </a:cxn>
              <a:cxn ang="0">
                <a:pos x="29" y="10"/>
              </a:cxn>
            </a:cxnLst>
            <a:rect l="0" t="0" r="r" b="b"/>
            <a:pathLst>
              <a:path w="127" h="33">
                <a:moveTo>
                  <a:pt x="29" y="10"/>
                </a:moveTo>
                <a:lnTo>
                  <a:pt x="36" y="10"/>
                </a:lnTo>
                <a:lnTo>
                  <a:pt x="41" y="9"/>
                </a:lnTo>
                <a:lnTo>
                  <a:pt x="66" y="6"/>
                </a:lnTo>
                <a:lnTo>
                  <a:pt x="81" y="2"/>
                </a:lnTo>
                <a:lnTo>
                  <a:pt x="98" y="1"/>
                </a:lnTo>
                <a:lnTo>
                  <a:pt x="112" y="0"/>
                </a:lnTo>
                <a:lnTo>
                  <a:pt x="118" y="1"/>
                </a:lnTo>
                <a:lnTo>
                  <a:pt x="122" y="2"/>
                </a:lnTo>
                <a:lnTo>
                  <a:pt x="125" y="4"/>
                </a:lnTo>
                <a:lnTo>
                  <a:pt x="126" y="10"/>
                </a:lnTo>
                <a:lnTo>
                  <a:pt x="124" y="12"/>
                </a:lnTo>
                <a:lnTo>
                  <a:pt x="122" y="13"/>
                </a:lnTo>
                <a:lnTo>
                  <a:pt x="111" y="14"/>
                </a:lnTo>
                <a:lnTo>
                  <a:pt x="96" y="13"/>
                </a:lnTo>
                <a:lnTo>
                  <a:pt x="90" y="13"/>
                </a:lnTo>
                <a:lnTo>
                  <a:pt x="77" y="13"/>
                </a:lnTo>
                <a:lnTo>
                  <a:pt x="64" y="17"/>
                </a:lnTo>
                <a:lnTo>
                  <a:pt x="44" y="21"/>
                </a:lnTo>
                <a:lnTo>
                  <a:pt x="29" y="24"/>
                </a:lnTo>
                <a:lnTo>
                  <a:pt x="14" y="29"/>
                </a:lnTo>
                <a:lnTo>
                  <a:pt x="1" y="32"/>
                </a:lnTo>
                <a:lnTo>
                  <a:pt x="0" y="30"/>
                </a:lnTo>
                <a:lnTo>
                  <a:pt x="2" y="24"/>
                </a:lnTo>
                <a:lnTo>
                  <a:pt x="11" y="20"/>
                </a:lnTo>
                <a:lnTo>
                  <a:pt x="24" y="14"/>
                </a:lnTo>
                <a:lnTo>
                  <a:pt x="29" y="1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58" name="Freeform 282"/>
          <p:cNvSpPr>
            <a:spLocks/>
          </p:cNvSpPr>
          <p:nvPr/>
        </p:nvSpPr>
        <p:spPr bwMode="auto">
          <a:xfrm>
            <a:off x="4989513" y="3101975"/>
            <a:ext cx="217487" cy="50800"/>
          </a:xfrm>
          <a:custGeom>
            <a:avLst/>
            <a:gdLst/>
            <a:ahLst/>
            <a:cxnLst>
              <a:cxn ang="0">
                <a:pos x="31" y="15"/>
              </a:cxn>
              <a:cxn ang="0">
                <a:pos x="37" y="14"/>
              </a:cxn>
              <a:cxn ang="0">
                <a:pos x="43" y="12"/>
              </a:cxn>
              <a:cxn ang="0">
                <a:pos x="73" y="7"/>
              </a:cxn>
              <a:cxn ang="0">
                <a:pos x="90" y="4"/>
              </a:cxn>
              <a:cxn ang="0">
                <a:pos x="106" y="0"/>
              </a:cxn>
              <a:cxn ang="0">
                <a:pos x="125" y="1"/>
              </a:cxn>
              <a:cxn ang="0">
                <a:pos x="127" y="1"/>
              </a:cxn>
              <a:cxn ang="0">
                <a:pos x="133" y="0"/>
              </a:cxn>
              <a:cxn ang="0">
                <a:pos x="138" y="2"/>
              </a:cxn>
              <a:cxn ang="0">
                <a:pos x="140" y="3"/>
              </a:cxn>
              <a:cxn ang="0">
                <a:pos x="137" y="7"/>
              </a:cxn>
              <a:cxn ang="0">
                <a:pos x="133" y="8"/>
              </a:cxn>
              <a:cxn ang="0">
                <a:pos x="125" y="11"/>
              </a:cxn>
              <a:cxn ang="0">
                <a:pos x="104" y="18"/>
              </a:cxn>
              <a:cxn ang="0">
                <a:pos x="98" y="16"/>
              </a:cxn>
              <a:cxn ang="0">
                <a:pos x="90" y="15"/>
              </a:cxn>
              <a:cxn ang="0">
                <a:pos x="70" y="19"/>
              </a:cxn>
              <a:cxn ang="0">
                <a:pos x="53" y="22"/>
              </a:cxn>
              <a:cxn ang="0">
                <a:pos x="36" y="26"/>
              </a:cxn>
              <a:cxn ang="0">
                <a:pos x="18" y="29"/>
              </a:cxn>
              <a:cxn ang="0">
                <a:pos x="2" y="28"/>
              </a:cxn>
              <a:cxn ang="0">
                <a:pos x="0" y="27"/>
              </a:cxn>
              <a:cxn ang="0">
                <a:pos x="3" y="24"/>
              </a:cxn>
              <a:cxn ang="0">
                <a:pos x="13" y="19"/>
              </a:cxn>
              <a:cxn ang="0">
                <a:pos x="32" y="13"/>
              </a:cxn>
              <a:cxn ang="0">
                <a:pos x="31" y="15"/>
              </a:cxn>
              <a:cxn ang="0">
                <a:pos x="31" y="15"/>
              </a:cxn>
            </a:cxnLst>
            <a:rect l="0" t="0" r="r" b="b"/>
            <a:pathLst>
              <a:path w="141" h="30">
                <a:moveTo>
                  <a:pt x="31" y="15"/>
                </a:moveTo>
                <a:lnTo>
                  <a:pt x="37" y="14"/>
                </a:lnTo>
                <a:lnTo>
                  <a:pt x="43" y="12"/>
                </a:lnTo>
                <a:lnTo>
                  <a:pt x="73" y="7"/>
                </a:lnTo>
                <a:lnTo>
                  <a:pt x="90" y="4"/>
                </a:lnTo>
                <a:lnTo>
                  <a:pt x="106" y="0"/>
                </a:lnTo>
                <a:lnTo>
                  <a:pt x="125" y="1"/>
                </a:lnTo>
                <a:lnTo>
                  <a:pt x="127" y="1"/>
                </a:lnTo>
                <a:lnTo>
                  <a:pt x="133" y="0"/>
                </a:lnTo>
                <a:lnTo>
                  <a:pt x="138" y="2"/>
                </a:lnTo>
                <a:lnTo>
                  <a:pt x="140" y="3"/>
                </a:lnTo>
                <a:lnTo>
                  <a:pt x="137" y="7"/>
                </a:lnTo>
                <a:lnTo>
                  <a:pt x="133" y="8"/>
                </a:lnTo>
                <a:lnTo>
                  <a:pt x="125" y="11"/>
                </a:lnTo>
                <a:lnTo>
                  <a:pt x="104" y="18"/>
                </a:lnTo>
                <a:lnTo>
                  <a:pt x="98" y="16"/>
                </a:lnTo>
                <a:lnTo>
                  <a:pt x="90" y="15"/>
                </a:lnTo>
                <a:lnTo>
                  <a:pt x="70" y="19"/>
                </a:lnTo>
                <a:lnTo>
                  <a:pt x="53" y="22"/>
                </a:lnTo>
                <a:lnTo>
                  <a:pt x="36" y="26"/>
                </a:lnTo>
                <a:lnTo>
                  <a:pt x="18" y="29"/>
                </a:lnTo>
                <a:lnTo>
                  <a:pt x="2" y="28"/>
                </a:lnTo>
                <a:lnTo>
                  <a:pt x="0" y="27"/>
                </a:lnTo>
                <a:lnTo>
                  <a:pt x="3" y="24"/>
                </a:lnTo>
                <a:lnTo>
                  <a:pt x="13" y="19"/>
                </a:lnTo>
                <a:lnTo>
                  <a:pt x="32" y="13"/>
                </a:lnTo>
                <a:lnTo>
                  <a:pt x="31" y="15"/>
                </a:lnTo>
                <a:lnTo>
                  <a:pt x="31" y="15"/>
                </a:lnTo>
              </a:path>
            </a:pathLst>
          </a:custGeom>
          <a:solidFill>
            <a:srgbClr val="FFFFFF"/>
          </a:solidFill>
          <a:ln w="9525">
            <a:noFill/>
            <a:round/>
            <a:headEnd type="none" w="med" len="med"/>
            <a:tailEnd type="none" w="med" len="med"/>
          </a:ln>
          <a:effectLst/>
        </p:spPr>
        <p:txBody>
          <a:bodyPr/>
          <a:lstStyle/>
          <a:p>
            <a:endParaRPr lang="en-IN"/>
          </a:p>
        </p:txBody>
      </p:sp>
      <p:sp>
        <p:nvSpPr>
          <p:cNvPr id="50459" name="Freeform 283"/>
          <p:cNvSpPr>
            <a:spLocks/>
          </p:cNvSpPr>
          <p:nvPr/>
        </p:nvSpPr>
        <p:spPr bwMode="auto">
          <a:xfrm>
            <a:off x="4989513" y="3101975"/>
            <a:ext cx="217487" cy="50800"/>
          </a:xfrm>
          <a:custGeom>
            <a:avLst/>
            <a:gdLst/>
            <a:ahLst/>
            <a:cxnLst>
              <a:cxn ang="0">
                <a:pos x="31" y="15"/>
              </a:cxn>
              <a:cxn ang="0">
                <a:pos x="37" y="14"/>
              </a:cxn>
              <a:cxn ang="0">
                <a:pos x="43" y="12"/>
              </a:cxn>
              <a:cxn ang="0">
                <a:pos x="73" y="7"/>
              </a:cxn>
              <a:cxn ang="0">
                <a:pos x="90" y="4"/>
              </a:cxn>
              <a:cxn ang="0">
                <a:pos x="106" y="0"/>
              </a:cxn>
              <a:cxn ang="0">
                <a:pos x="125" y="1"/>
              </a:cxn>
              <a:cxn ang="0">
                <a:pos x="127" y="1"/>
              </a:cxn>
              <a:cxn ang="0">
                <a:pos x="133" y="0"/>
              </a:cxn>
              <a:cxn ang="0">
                <a:pos x="138" y="2"/>
              </a:cxn>
              <a:cxn ang="0">
                <a:pos x="140" y="3"/>
              </a:cxn>
              <a:cxn ang="0">
                <a:pos x="137" y="7"/>
              </a:cxn>
              <a:cxn ang="0">
                <a:pos x="133" y="8"/>
              </a:cxn>
              <a:cxn ang="0">
                <a:pos x="125" y="11"/>
              </a:cxn>
              <a:cxn ang="0">
                <a:pos x="104" y="18"/>
              </a:cxn>
              <a:cxn ang="0">
                <a:pos x="98" y="16"/>
              </a:cxn>
              <a:cxn ang="0">
                <a:pos x="90" y="15"/>
              </a:cxn>
              <a:cxn ang="0">
                <a:pos x="70" y="19"/>
              </a:cxn>
              <a:cxn ang="0">
                <a:pos x="53" y="22"/>
              </a:cxn>
              <a:cxn ang="0">
                <a:pos x="36" y="26"/>
              </a:cxn>
              <a:cxn ang="0">
                <a:pos x="18" y="29"/>
              </a:cxn>
              <a:cxn ang="0">
                <a:pos x="2" y="28"/>
              </a:cxn>
              <a:cxn ang="0">
                <a:pos x="0" y="27"/>
              </a:cxn>
              <a:cxn ang="0">
                <a:pos x="3" y="24"/>
              </a:cxn>
              <a:cxn ang="0">
                <a:pos x="13" y="19"/>
              </a:cxn>
              <a:cxn ang="0">
                <a:pos x="32" y="13"/>
              </a:cxn>
              <a:cxn ang="0">
                <a:pos x="31" y="15"/>
              </a:cxn>
            </a:cxnLst>
            <a:rect l="0" t="0" r="r" b="b"/>
            <a:pathLst>
              <a:path w="141" h="30">
                <a:moveTo>
                  <a:pt x="31" y="15"/>
                </a:moveTo>
                <a:lnTo>
                  <a:pt x="37" y="14"/>
                </a:lnTo>
                <a:lnTo>
                  <a:pt x="43" y="12"/>
                </a:lnTo>
                <a:lnTo>
                  <a:pt x="73" y="7"/>
                </a:lnTo>
                <a:lnTo>
                  <a:pt x="90" y="4"/>
                </a:lnTo>
                <a:lnTo>
                  <a:pt x="106" y="0"/>
                </a:lnTo>
                <a:lnTo>
                  <a:pt x="125" y="1"/>
                </a:lnTo>
                <a:lnTo>
                  <a:pt x="127" y="1"/>
                </a:lnTo>
                <a:lnTo>
                  <a:pt x="133" y="0"/>
                </a:lnTo>
                <a:lnTo>
                  <a:pt x="138" y="2"/>
                </a:lnTo>
                <a:lnTo>
                  <a:pt x="140" y="3"/>
                </a:lnTo>
                <a:lnTo>
                  <a:pt x="137" y="7"/>
                </a:lnTo>
                <a:lnTo>
                  <a:pt x="133" y="8"/>
                </a:lnTo>
                <a:lnTo>
                  <a:pt x="125" y="11"/>
                </a:lnTo>
                <a:lnTo>
                  <a:pt x="104" y="18"/>
                </a:lnTo>
                <a:lnTo>
                  <a:pt x="98" y="16"/>
                </a:lnTo>
                <a:lnTo>
                  <a:pt x="90" y="15"/>
                </a:lnTo>
                <a:lnTo>
                  <a:pt x="70" y="19"/>
                </a:lnTo>
                <a:lnTo>
                  <a:pt x="53" y="22"/>
                </a:lnTo>
                <a:lnTo>
                  <a:pt x="36" y="26"/>
                </a:lnTo>
                <a:lnTo>
                  <a:pt x="18" y="29"/>
                </a:lnTo>
                <a:lnTo>
                  <a:pt x="2" y="28"/>
                </a:lnTo>
                <a:lnTo>
                  <a:pt x="0" y="27"/>
                </a:lnTo>
                <a:lnTo>
                  <a:pt x="3" y="24"/>
                </a:lnTo>
                <a:lnTo>
                  <a:pt x="13" y="19"/>
                </a:lnTo>
                <a:lnTo>
                  <a:pt x="32" y="13"/>
                </a:lnTo>
                <a:lnTo>
                  <a:pt x="31" y="15"/>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60" name="Freeform 284"/>
          <p:cNvSpPr>
            <a:spLocks/>
          </p:cNvSpPr>
          <p:nvPr/>
        </p:nvSpPr>
        <p:spPr bwMode="auto">
          <a:xfrm>
            <a:off x="4576763" y="3176588"/>
            <a:ext cx="155575" cy="49212"/>
          </a:xfrm>
          <a:custGeom>
            <a:avLst/>
            <a:gdLst/>
            <a:ahLst/>
            <a:cxnLst>
              <a:cxn ang="0">
                <a:pos x="25" y="11"/>
              </a:cxn>
              <a:cxn ang="0">
                <a:pos x="29" y="11"/>
              </a:cxn>
              <a:cxn ang="0">
                <a:pos x="33" y="8"/>
              </a:cxn>
              <a:cxn ang="0">
                <a:pos x="54" y="4"/>
              </a:cxn>
              <a:cxn ang="0">
                <a:pos x="67" y="0"/>
              </a:cxn>
              <a:cxn ang="0">
                <a:pos x="78" y="0"/>
              </a:cxn>
              <a:cxn ang="0">
                <a:pos x="90" y="1"/>
              </a:cxn>
              <a:cxn ang="0">
                <a:pos x="94" y="1"/>
              </a:cxn>
              <a:cxn ang="0">
                <a:pos x="97" y="1"/>
              </a:cxn>
              <a:cxn ang="0">
                <a:pos x="100" y="4"/>
              </a:cxn>
              <a:cxn ang="0">
                <a:pos x="100" y="7"/>
              </a:cxn>
              <a:cxn ang="0">
                <a:pos x="97" y="12"/>
              </a:cxn>
              <a:cxn ang="0">
                <a:pos x="94" y="12"/>
              </a:cxn>
              <a:cxn ang="0">
                <a:pos x="88" y="17"/>
              </a:cxn>
              <a:cxn ang="0">
                <a:pos x="74" y="21"/>
              </a:cxn>
              <a:cxn ang="0">
                <a:pos x="67" y="21"/>
              </a:cxn>
              <a:cxn ang="0">
                <a:pos x="61" y="20"/>
              </a:cxn>
              <a:cxn ang="0">
                <a:pos x="49" y="22"/>
              </a:cxn>
              <a:cxn ang="0">
                <a:pos x="37" y="25"/>
              </a:cxn>
              <a:cxn ang="0">
                <a:pos x="26" y="26"/>
              </a:cxn>
              <a:cxn ang="0">
                <a:pos x="15" y="28"/>
              </a:cxn>
              <a:cxn ang="0">
                <a:pos x="2" y="28"/>
              </a:cxn>
              <a:cxn ang="0">
                <a:pos x="0" y="24"/>
              </a:cxn>
              <a:cxn ang="0">
                <a:pos x="2" y="21"/>
              </a:cxn>
              <a:cxn ang="0">
                <a:pos x="10" y="17"/>
              </a:cxn>
              <a:cxn ang="0">
                <a:pos x="24" y="10"/>
              </a:cxn>
              <a:cxn ang="0">
                <a:pos x="25" y="11"/>
              </a:cxn>
              <a:cxn ang="0">
                <a:pos x="25" y="11"/>
              </a:cxn>
            </a:cxnLst>
            <a:rect l="0" t="0" r="r" b="b"/>
            <a:pathLst>
              <a:path w="101" h="29">
                <a:moveTo>
                  <a:pt x="25" y="11"/>
                </a:moveTo>
                <a:lnTo>
                  <a:pt x="29" y="11"/>
                </a:lnTo>
                <a:lnTo>
                  <a:pt x="33" y="8"/>
                </a:lnTo>
                <a:lnTo>
                  <a:pt x="54" y="4"/>
                </a:lnTo>
                <a:lnTo>
                  <a:pt x="67" y="0"/>
                </a:lnTo>
                <a:lnTo>
                  <a:pt x="78" y="0"/>
                </a:lnTo>
                <a:lnTo>
                  <a:pt x="90" y="1"/>
                </a:lnTo>
                <a:lnTo>
                  <a:pt x="94" y="1"/>
                </a:lnTo>
                <a:lnTo>
                  <a:pt x="97" y="1"/>
                </a:lnTo>
                <a:lnTo>
                  <a:pt x="100" y="4"/>
                </a:lnTo>
                <a:lnTo>
                  <a:pt x="100" y="7"/>
                </a:lnTo>
                <a:lnTo>
                  <a:pt x="97" y="12"/>
                </a:lnTo>
                <a:lnTo>
                  <a:pt x="94" y="12"/>
                </a:lnTo>
                <a:lnTo>
                  <a:pt x="88" y="17"/>
                </a:lnTo>
                <a:lnTo>
                  <a:pt x="74" y="21"/>
                </a:lnTo>
                <a:lnTo>
                  <a:pt x="67" y="21"/>
                </a:lnTo>
                <a:lnTo>
                  <a:pt x="61" y="20"/>
                </a:lnTo>
                <a:lnTo>
                  <a:pt x="49" y="22"/>
                </a:lnTo>
                <a:lnTo>
                  <a:pt x="37" y="25"/>
                </a:lnTo>
                <a:lnTo>
                  <a:pt x="26" y="26"/>
                </a:lnTo>
                <a:lnTo>
                  <a:pt x="15" y="28"/>
                </a:lnTo>
                <a:lnTo>
                  <a:pt x="2" y="28"/>
                </a:lnTo>
                <a:lnTo>
                  <a:pt x="0" y="24"/>
                </a:lnTo>
                <a:lnTo>
                  <a:pt x="2" y="21"/>
                </a:lnTo>
                <a:lnTo>
                  <a:pt x="10" y="17"/>
                </a:lnTo>
                <a:lnTo>
                  <a:pt x="24" y="10"/>
                </a:lnTo>
                <a:lnTo>
                  <a:pt x="25" y="11"/>
                </a:lnTo>
                <a:lnTo>
                  <a:pt x="25" y="11"/>
                </a:lnTo>
              </a:path>
            </a:pathLst>
          </a:custGeom>
          <a:solidFill>
            <a:srgbClr val="FFFFFF"/>
          </a:solidFill>
          <a:ln w="9525">
            <a:noFill/>
            <a:round/>
            <a:headEnd type="none" w="med" len="med"/>
            <a:tailEnd type="none" w="med" len="med"/>
          </a:ln>
          <a:effectLst/>
        </p:spPr>
        <p:txBody>
          <a:bodyPr/>
          <a:lstStyle/>
          <a:p>
            <a:endParaRPr lang="en-IN"/>
          </a:p>
        </p:txBody>
      </p:sp>
      <p:sp>
        <p:nvSpPr>
          <p:cNvPr id="50461" name="Freeform 285"/>
          <p:cNvSpPr>
            <a:spLocks/>
          </p:cNvSpPr>
          <p:nvPr/>
        </p:nvSpPr>
        <p:spPr bwMode="auto">
          <a:xfrm>
            <a:off x="4576763" y="3176588"/>
            <a:ext cx="155575" cy="49212"/>
          </a:xfrm>
          <a:custGeom>
            <a:avLst/>
            <a:gdLst/>
            <a:ahLst/>
            <a:cxnLst>
              <a:cxn ang="0">
                <a:pos x="25" y="11"/>
              </a:cxn>
              <a:cxn ang="0">
                <a:pos x="29" y="11"/>
              </a:cxn>
              <a:cxn ang="0">
                <a:pos x="33" y="8"/>
              </a:cxn>
              <a:cxn ang="0">
                <a:pos x="54" y="4"/>
              </a:cxn>
              <a:cxn ang="0">
                <a:pos x="67" y="0"/>
              </a:cxn>
              <a:cxn ang="0">
                <a:pos x="78" y="0"/>
              </a:cxn>
              <a:cxn ang="0">
                <a:pos x="90" y="1"/>
              </a:cxn>
              <a:cxn ang="0">
                <a:pos x="94" y="1"/>
              </a:cxn>
              <a:cxn ang="0">
                <a:pos x="97" y="1"/>
              </a:cxn>
              <a:cxn ang="0">
                <a:pos x="100" y="4"/>
              </a:cxn>
              <a:cxn ang="0">
                <a:pos x="100" y="7"/>
              </a:cxn>
              <a:cxn ang="0">
                <a:pos x="97" y="12"/>
              </a:cxn>
              <a:cxn ang="0">
                <a:pos x="94" y="12"/>
              </a:cxn>
              <a:cxn ang="0">
                <a:pos x="88" y="17"/>
              </a:cxn>
              <a:cxn ang="0">
                <a:pos x="74" y="21"/>
              </a:cxn>
              <a:cxn ang="0">
                <a:pos x="67" y="21"/>
              </a:cxn>
              <a:cxn ang="0">
                <a:pos x="61" y="20"/>
              </a:cxn>
              <a:cxn ang="0">
                <a:pos x="49" y="22"/>
              </a:cxn>
              <a:cxn ang="0">
                <a:pos x="37" y="25"/>
              </a:cxn>
              <a:cxn ang="0">
                <a:pos x="26" y="26"/>
              </a:cxn>
              <a:cxn ang="0">
                <a:pos x="15" y="28"/>
              </a:cxn>
              <a:cxn ang="0">
                <a:pos x="2" y="28"/>
              </a:cxn>
              <a:cxn ang="0">
                <a:pos x="0" y="24"/>
              </a:cxn>
              <a:cxn ang="0">
                <a:pos x="2" y="21"/>
              </a:cxn>
              <a:cxn ang="0">
                <a:pos x="10" y="17"/>
              </a:cxn>
              <a:cxn ang="0">
                <a:pos x="24" y="10"/>
              </a:cxn>
              <a:cxn ang="0">
                <a:pos x="25" y="11"/>
              </a:cxn>
            </a:cxnLst>
            <a:rect l="0" t="0" r="r" b="b"/>
            <a:pathLst>
              <a:path w="101" h="29">
                <a:moveTo>
                  <a:pt x="25" y="11"/>
                </a:moveTo>
                <a:lnTo>
                  <a:pt x="29" y="11"/>
                </a:lnTo>
                <a:lnTo>
                  <a:pt x="33" y="8"/>
                </a:lnTo>
                <a:lnTo>
                  <a:pt x="54" y="4"/>
                </a:lnTo>
                <a:lnTo>
                  <a:pt x="67" y="0"/>
                </a:lnTo>
                <a:lnTo>
                  <a:pt x="78" y="0"/>
                </a:lnTo>
                <a:lnTo>
                  <a:pt x="90" y="1"/>
                </a:lnTo>
                <a:lnTo>
                  <a:pt x="94" y="1"/>
                </a:lnTo>
                <a:lnTo>
                  <a:pt x="97" y="1"/>
                </a:lnTo>
                <a:lnTo>
                  <a:pt x="100" y="4"/>
                </a:lnTo>
                <a:lnTo>
                  <a:pt x="100" y="7"/>
                </a:lnTo>
                <a:lnTo>
                  <a:pt x="97" y="12"/>
                </a:lnTo>
                <a:lnTo>
                  <a:pt x="94" y="12"/>
                </a:lnTo>
                <a:lnTo>
                  <a:pt x="88" y="17"/>
                </a:lnTo>
                <a:lnTo>
                  <a:pt x="74" y="21"/>
                </a:lnTo>
                <a:lnTo>
                  <a:pt x="67" y="21"/>
                </a:lnTo>
                <a:lnTo>
                  <a:pt x="61" y="20"/>
                </a:lnTo>
                <a:lnTo>
                  <a:pt x="49" y="22"/>
                </a:lnTo>
                <a:lnTo>
                  <a:pt x="37" y="25"/>
                </a:lnTo>
                <a:lnTo>
                  <a:pt x="26" y="26"/>
                </a:lnTo>
                <a:lnTo>
                  <a:pt x="15" y="28"/>
                </a:lnTo>
                <a:lnTo>
                  <a:pt x="2" y="28"/>
                </a:lnTo>
                <a:lnTo>
                  <a:pt x="0" y="24"/>
                </a:lnTo>
                <a:lnTo>
                  <a:pt x="2" y="21"/>
                </a:lnTo>
                <a:lnTo>
                  <a:pt x="10" y="17"/>
                </a:lnTo>
                <a:lnTo>
                  <a:pt x="24" y="10"/>
                </a:lnTo>
                <a:lnTo>
                  <a:pt x="25" y="1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62" name="Freeform 286"/>
          <p:cNvSpPr>
            <a:spLocks/>
          </p:cNvSpPr>
          <p:nvPr/>
        </p:nvSpPr>
        <p:spPr bwMode="auto">
          <a:xfrm>
            <a:off x="4597400" y="3074988"/>
            <a:ext cx="184150" cy="47625"/>
          </a:xfrm>
          <a:custGeom>
            <a:avLst/>
            <a:gdLst/>
            <a:ahLst/>
            <a:cxnLst>
              <a:cxn ang="0">
                <a:pos x="27" y="16"/>
              </a:cxn>
              <a:cxn ang="0">
                <a:pos x="30" y="15"/>
              </a:cxn>
              <a:cxn ang="0">
                <a:pos x="35" y="12"/>
              </a:cxn>
              <a:cxn ang="0">
                <a:pos x="60" y="8"/>
              </a:cxn>
              <a:cxn ang="0">
                <a:pos x="75" y="3"/>
              </a:cxn>
              <a:cxn ang="0">
                <a:pos x="90" y="0"/>
              </a:cxn>
              <a:cxn ang="0">
                <a:pos x="104" y="1"/>
              </a:cxn>
              <a:cxn ang="0">
                <a:pos x="111" y="1"/>
              </a:cxn>
              <a:cxn ang="0">
                <a:pos x="116" y="0"/>
              </a:cxn>
              <a:cxn ang="0">
                <a:pos x="118" y="0"/>
              </a:cxn>
              <a:cxn ang="0">
                <a:pos x="118" y="4"/>
              </a:cxn>
              <a:cxn ang="0">
                <a:pos x="118" y="6"/>
              </a:cxn>
              <a:cxn ang="0">
                <a:pos x="113" y="8"/>
              </a:cxn>
              <a:cxn ang="0">
                <a:pos x="108" y="11"/>
              </a:cxn>
              <a:cxn ang="0">
                <a:pos x="90" y="15"/>
              </a:cxn>
              <a:cxn ang="0">
                <a:pos x="82" y="15"/>
              </a:cxn>
              <a:cxn ang="0">
                <a:pos x="75" y="15"/>
              </a:cxn>
              <a:cxn ang="0">
                <a:pos x="60" y="20"/>
              </a:cxn>
              <a:cxn ang="0">
                <a:pos x="45" y="22"/>
              </a:cxn>
              <a:cxn ang="0">
                <a:pos x="30" y="23"/>
              </a:cxn>
              <a:cxn ang="0">
                <a:pos x="15" y="27"/>
              </a:cxn>
              <a:cxn ang="0">
                <a:pos x="0" y="27"/>
              </a:cxn>
              <a:cxn ang="0">
                <a:pos x="0" y="24"/>
              </a:cxn>
              <a:cxn ang="0">
                <a:pos x="9" y="19"/>
              </a:cxn>
              <a:cxn ang="0">
                <a:pos x="24" y="15"/>
              </a:cxn>
              <a:cxn ang="0">
                <a:pos x="27" y="16"/>
              </a:cxn>
              <a:cxn ang="0">
                <a:pos x="27" y="16"/>
              </a:cxn>
            </a:cxnLst>
            <a:rect l="0" t="0" r="r" b="b"/>
            <a:pathLst>
              <a:path w="119" h="28">
                <a:moveTo>
                  <a:pt x="27" y="16"/>
                </a:moveTo>
                <a:lnTo>
                  <a:pt x="30" y="15"/>
                </a:lnTo>
                <a:lnTo>
                  <a:pt x="35" y="12"/>
                </a:lnTo>
                <a:lnTo>
                  <a:pt x="60" y="8"/>
                </a:lnTo>
                <a:lnTo>
                  <a:pt x="75" y="3"/>
                </a:lnTo>
                <a:lnTo>
                  <a:pt x="90" y="0"/>
                </a:lnTo>
                <a:lnTo>
                  <a:pt x="104" y="1"/>
                </a:lnTo>
                <a:lnTo>
                  <a:pt x="111" y="1"/>
                </a:lnTo>
                <a:lnTo>
                  <a:pt x="116" y="0"/>
                </a:lnTo>
                <a:lnTo>
                  <a:pt x="118" y="0"/>
                </a:lnTo>
                <a:lnTo>
                  <a:pt x="118" y="4"/>
                </a:lnTo>
                <a:lnTo>
                  <a:pt x="118" y="6"/>
                </a:lnTo>
                <a:lnTo>
                  <a:pt x="113" y="8"/>
                </a:lnTo>
                <a:lnTo>
                  <a:pt x="108" y="11"/>
                </a:lnTo>
                <a:lnTo>
                  <a:pt x="90" y="15"/>
                </a:lnTo>
                <a:lnTo>
                  <a:pt x="82" y="15"/>
                </a:lnTo>
                <a:lnTo>
                  <a:pt x="75" y="15"/>
                </a:lnTo>
                <a:lnTo>
                  <a:pt x="60" y="20"/>
                </a:lnTo>
                <a:lnTo>
                  <a:pt x="45" y="22"/>
                </a:lnTo>
                <a:lnTo>
                  <a:pt x="30" y="23"/>
                </a:lnTo>
                <a:lnTo>
                  <a:pt x="15" y="27"/>
                </a:lnTo>
                <a:lnTo>
                  <a:pt x="0" y="27"/>
                </a:lnTo>
                <a:lnTo>
                  <a:pt x="0" y="24"/>
                </a:lnTo>
                <a:lnTo>
                  <a:pt x="9" y="19"/>
                </a:lnTo>
                <a:lnTo>
                  <a:pt x="24" y="15"/>
                </a:lnTo>
                <a:lnTo>
                  <a:pt x="27" y="16"/>
                </a:lnTo>
                <a:lnTo>
                  <a:pt x="27" y="16"/>
                </a:lnTo>
              </a:path>
            </a:pathLst>
          </a:custGeom>
          <a:solidFill>
            <a:srgbClr val="FFFFFF"/>
          </a:solidFill>
          <a:ln w="9525">
            <a:noFill/>
            <a:round/>
            <a:headEnd type="none" w="med" len="med"/>
            <a:tailEnd type="none" w="med" len="med"/>
          </a:ln>
          <a:effectLst/>
        </p:spPr>
        <p:txBody>
          <a:bodyPr/>
          <a:lstStyle/>
          <a:p>
            <a:endParaRPr lang="en-IN"/>
          </a:p>
        </p:txBody>
      </p:sp>
      <p:sp>
        <p:nvSpPr>
          <p:cNvPr id="50463" name="Freeform 287"/>
          <p:cNvSpPr>
            <a:spLocks/>
          </p:cNvSpPr>
          <p:nvPr/>
        </p:nvSpPr>
        <p:spPr bwMode="auto">
          <a:xfrm>
            <a:off x="4597400" y="3074988"/>
            <a:ext cx="184150" cy="47625"/>
          </a:xfrm>
          <a:custGeom>
            <a:avLst/>
            <a:gdLst/>
            <a:ahLst/>
            <a:cxnLst>
              <a:cxn ang="0">
                <a:pos x="27" y="16"/>
              </a:cxn>
              <a:cxn ang="0">
                <a:pos x="30" y="15"/>
              </a:cxn>
              <a:cxn ang="0">
                <a:pos x="35" y="12"/>
              </a:cxn>
              <a:cxn ang="0">
                <a:pos x="60" y="8"/>
              </a:cxn>
              <a:cxn ang="0">
                <a:pos x="75" y="3"/>
              </a:cxn>
              <a:cxn ang="0">
                <a:pos x="90" y="0"/>
              </a:cxn>
              <a:cxn ang="0">
                <a:pos x="104" y="1"/>
              </a:cxn>
              <a:cxn ang="0">
                <a:pos x="111" y="1"/>
              </a:cxn>
              <a:cxn ang="0">
                <a:pos x="116" y="0"/>
              </a:cxn>
              <a:cxn ang="0">
                <a:pos x="118" y="0"/>
              </a:cxn>
              <a:cxn ang="0">
                <a:pos x="118" y="4"/>
              </a:cxn>
              <a:cxn ang="0">
                <a:pos x="118" y="6"/>
              </a:cxn>
              <a:cxn ang="0">
                <a:pos x="113" y="8"/>
              </a:cxn>
              <a:cxn ang="0">
                <a:pos x="108" y="11"/>
              </a:cxn>
              <a:cxn ang="0">
                <a:pos x="90" y="15"/>
              </a:cxn>
              <a:cxn ang="0">
                <a:pos x="82" y="15"/>
              </a:cxn>
              <a:cxn ang="0">
                <a:pos x="75" y="15"/>
              </a:cxn>
              <a:cxn ang="0">
                <a:pos x="60" y="20"/>
              </a:cxn>
              <a:cxn ang="0">
                <a:pos x="45" y="22"/>
              </a:cxn>
              <a:cxn ang="0">
                <a:pos x="30" y="23"/>
              </a:cxn>
              <a:cxn ang="0">
                <a:pos x="15" y="27"/>
              </a:cxn>
              <a:cxn ang="0">
                <a:pos x="0" y="27"/>
              </a:cxn>
              <a:cxn ang="0">
                <a:pos x="0" y="24"/>
              </a:cxn>
              <a:cxn ang="0">
                <a:pos x="9" y="19"/>
              </a:cxn>
              <a:cxn ang="0">
                <a:pos x="24" y="15"/>
              </a:cxn>
              <a:cxn ang="0">
                <a:pos x="27" y="16"/>
              </a:cxn>
            </a:cxnLst>
            <a:rect l="0" t="0" r="r" b="b"/>
            <a:pathLst>
              <a:path w="119" h="28">
                <a:moveTo>
                  <a:pt x="27" y="16"/>
                </a:moveTo>
                <a:lnTo>
                  <a:pt x="30" y="15"/>
                </a:lnTo>
                <a:lnTo>
                  <a:pt x="35" y="12"/>
                </a:lnTo>
                <a:lnTo>
                  <a:pt x="60" y="8"/>
                </a:lnTo>
                <a:lnTo>
                  <a:pt x="75" y="3"/>
                </a:lnTo>
                <a:lnTo>
                  <a:pt x="90" y="0"/>
                </a:lnTo>
                <a:lnTo>
                  <a:pt x="104" y="1"/>
                </a:lnTo>
                <a:lnTo>
                  <a:pt x="111" y="1"/>
                </a:lnTo>
                <a:lnTo>
                  <a:pt x="116" y="0"/>
                </a:lnTo>
                <a:lnTo>
                  <a:pt x="118" y="0"/>
                </a:lnTo>
                <a:lnTo>
                  <a:pt x="118" y="4"/>
                </a:lnTo>
                <a:lnTo>
                  <a:pt x="118" y="6"/>
                </a:lnTo>
                <a:lnTo>
                  <a:pt x="113" y="8"/>
                </a:lnTo>
                <a:lnTo>
                  <a:pt x="108" y="11"/>
                </a:lnTo>
                <a:lnTo>
                  <a:pt x="90" y="15"/>
                </a:lnTo>
                <a:lnTo>
                  <a:pt x="82" y="15"/>
                </a:lnTo>
                <a:lnTo>
                  <a:pt x="75" y="15"/>
                </a:lnTo>
                <a:lnTo>
                  <a:pt x="60" y="20"/>
                </a:lnTo>
                <a:lnTo>
                  <a:pt x="45" y="22"/>
                </a:lnTo>
                <a:lnTo>
                  <a:pt x="30" y="23"/>
                </a:lnTo>
                <a:lnTo>
                  <a:pt x="15" y="27"/>
                </a:lnTo>
                <a:lnTo>
                  <a:pt x="0" y="27"/>
                </a:lnTo>
                <a:lnTo>
                  <a:pt x="0" y="24"/>
                </a:lnTo>
                <a:lnTo>
                  <a:pt x="9" y="19"/>
                </a:lnTo>
                <a:lnTo>
                  <a:pt x="24" y="15"/>
                </a:lnTo>
                <a:lnTo>
                  <a:pt x="27" y="16"/>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64" name="Freeform 288"/>
          <p:cNvSpPr>
            <a:spLocks/>
          </p:cNvSpPr>
          <p:nvPr/>
        </p:nvSpPr>
        <p:spPr bwMode="auto">
          <a:xfrm>
            <a:off x="4711700" y="3236913"/>
            <a:ext cx="201613" cy="55562"/>
          </a:xfrm>
          <a:custGeom>
            <a:avLst/>
            <a:gdLst/>
            <a:ahLst/>
            <a:cxnLst>
              <a:cxn ang="0">
                <a:pos x="30" y="14"/>
              </a:cxn>
              <a:cxn ang="0">
                <a:pos x="37" y="13"/>
              </a:cxn>
              <a:cxn ang="0">
                <a:pos x="40" y="11"/>
              </a:cxn>
              <a:cxn ang="0">
                <a:pos x="67" y="4"/>
              </a:cxn>
              <a:cxn ang="0">
                <a:pos x="84" y="1"/>
              </a:cxn>
              <a:cxn ang="0">
                <a:pos x="99" y="0"/>
              </a:cxn>
              <a:cxn ang="0">
                <a:pos x="114" y="1"/>
              </a:cxn>
              <a:cxn ang="0">
                <a:pos x="120" y="0"/>
              </a:cxn>
              <a:cxn ang="0">
                <a:pos x="121" y="1"/>
              </a:cxn>
              <a:cxn ang="0">
                <a:pos x="127" y="4"/>
              </a:cxn>
              <a:cxn ang="0">
                <a:pos x="130" y="8"/>
              </a:cxn>
              <a:cxn ang="0">
                <a:pos x="125" y="12"/>
              </a:cxn>
              <a:cxn ang="0">
                <a:pos x="122" y="12"/>
              </a:cxn>
              <a:cxn ang="0">
                <a:pos x="114" y="16"/>
              </a:cxn>
              <a:cxn ang="0">
                <a:pos x="95" y="20"/>
              </a:cxn>
              <a:cxn ang="0">
                <a:pos x="88" y="20"/>
              </a:cxn>
              <a:cxn ang="0">
                <a:pos x="80" y="22"/>
              </a:cxn>
              <a:cxn ang="0">
                <a:pos x="64" y="26"/>
              </a:cxn>
              <a:cxn ang="0">
                <a:pos x="47" y="26"/>
              </a:cxn>
              <a:cxn ang="0">
                <a:pos x="34" y="28"/>
              </a:cxn>
              <a:cxn ang="0">
                <a:pos x="19" y="31"/>
              </a:cxn>
              <a:cxn ang="0">
                <a:pos x="1" y="32"/>
              </a:cxn>
              <a:cxn ang="0">
                <a:pos x="0" y="27"/>
              </a:cxn>
              <a:cxn ang="0">
                <a:pos x="4" y="23"/>
              </a:cxn>
              <a:cxn ang="0">
                <a:pos x="13" y="20"/>
              </a:cxn>
              <a:cxn ang="0">
                <a:pos x="28" y="12"/>
              </a:cxn>
              <a:cxn ang="0">
                <a:pos x="30" y="14"/>
              </a:cxn>
              <a:cxn ang="0">
                <a:pos x="30" y="14"/>
              </a:cxn>
            </a:cxnLst>
            <a:rect l="0" t="0" r="r" b="b"/>
            <a:pathLst>
              <a:path w="131" h="33">
                <a:moveTo>
                  <a:pt x="30" y="14"/>
                </a:moveTo>
                <a:lnTo>
                  <a:pt x="37" y="13"/>
                </a:lnTo>
                <a:lnTo>
                  <a:pt x="40" y="11"/>
                </a:lnTo>
                <a:lnTo>
                  <a:pt x="67" y="4"/>
                </a:lnTo>
                <a:lnTo>
                  <a:pt x="84" y="1"/>
                </a:lnTo>
                <a:lnTo>
                  <a:pt x="99" y="0"/>
                </a:lnTo>
                <a:lnTo>
                  <a:pt x="114" y="1"/>
                </a:lnTo>
                <a:lnTo>
                  <a:pt x="120" y="0"/>
                </a:lnTo>
                <a:lnTo>
                  <a:pt x="121" y="1"/>
                </a:lnTo>
                <a:lnTo>
                  <a:pt x="127" y="4"/>
                </a:lnTo>
                <a:lnTo>
                  <a:pt x="130" y="8"/>
                </a:lnTo>
                <a:lnTo>
                  <a:pt x="125" y="12"/>
                </a:lnTo>
                <a:lnTo>
                  <a:pt x="122" y="12"/>
                </a:lnTo>
                <a:lnTo>
                  <a:pt x="114" y="16"/>
                </a:lnTo>
                <a:lnTo>
                  <a:pt x="95" y="20"/>
                </a:lnTo>
                <a:lnTo>
                  <a:pt x="88" y="20"/>
                </a:lnTo>
                <a:lnTo>
                  <a:pt x="80" y="22"/>
                </a:lnTo>
                <a:lnTo>
                  <a:pt x="64" y="26"/>
                </a:lnTo>
                <a:lnTo>
                  <a:pt x="47" y="26"/>
                </a:lnTo>
                <a:lnTo>
                  <a:pt x="34" y="28"/>
                </a:lnTo>
                <a:lnTo>
                  <a:pt x="19" y="31"/>
                </a:lnTo>
                <a:lnTo>
                  <a:pt x="1" y="32"/>
                </a:lnTo>
                <a:lnTo>
                  <a:pt x="0" y="27"/>
                </a:lnTo>
                <a:lnTo>
                  <a:pt x="4" y="23"/>
                </a:lnTo>
                <a:lnTo>
                  <a:pt x="13" y="20"/>
                </a:lnTo>
                <a:lnTo>
                  <a:pt x="28" y="12"/>
                </a:lnTo>
                <a:lnTo>
                  <a:pt x="30" y="14"/>
                </a:lnTo>
                <a:lnTo>
                  <a:pt x="30" y="14"/>
                </a:lnTo>
              </a:path>
            </a:pathLst>
          </a:custGeom>
          <a:solidFill>
            <a:srgbClr val="FFFFFF"/>
          </a:solidFill>
          <a:ln w="9525">
            <a:noFill/>
            <a:round/>
            <a:headEnd type="none" w="med" len="med"/>
            <a:tailEnd type="none" w="med" len="med"/>
          </a:ln>
          <a:effectLst/>
        </p:spPr>
        <p:txBody>
          <a:bodyPr/>
          <a:lstStyle/>
          <a:p>
            <a:endParaRPr lang="en-IN"/>
          </a:p>
        </p:txBody>
      </p:sp>
      <p:sp>
        <p:nvSpPr>
          <p:cNvPr id="50465" name="Freeform 289"/>
          <p:cNvSpPr>
            <a:spLocks/>
          </p:cNvSpPr>
          <p:nvPr/>
        </p:nvSpPr>
        <p:spPr bwMode="auto">
          <a:xfrm>
            <a:off x="4711700" y="3236913"/>
            <a:ext cx="201613" cy="55562"/>
          </a:xfrm>
          <a:custGeom>
            <a:avLst/>
            <a:gdLst/>
            <a:ahLst/>
            <a:cxnLst>
              <a:cxn ang="0">
                <a:pos x="30" y="14"/>
              </a:cxn>
              <a:cxn ang="0">
                <a:pos x="37" y="13"/>
              </a:cxn>
              <a:cxn ang="0">
                <a:pos x="40" y="11"/>
              </a:cxn>
              <a:cxn ang="0">
                <a:pos x="67" y="4"/>
              </a:cxn>
              <a:cxn ang="0">
                <a:pos x="84" y="1"/>
              </a:cxn>
              <a:cxn ang="0">
                <a:pos x="99" y="0"/>
              </a:cxn>
              <a:cxn ang="0">
                <a:pos x="114" y="1"/>
              </a:cxn>
              <a:cxn ang="0">
                <a:pos x="120" y="0"/>
              </a:cxn>
              <a:cxn ang="0">
                <a:pos x="121" y="1"/>
              </a:cxn>
              <a:cxn ang="0">
                <a:pos x="127" y="4"/>
              </a:cxn>
              <a:cxn ang="0">
                <a:pos x="130" y="8"/>
              </a:cxn>
              <a:cxn ang="0">
                <a:pos x="125" y="12"/>
              </a:cxn>
              <a:cxn ang="0">
                <a:pos x="122" y="12"/>
              </a:cxn>
              <a:cxn ang="0">
                <a:pos x="114" y="16"/>
              </a:cxn>
              <a:cxn ang="0">
                <a:pos x="95" y="20"/>
              </a:cxn>
              <a:cxn ang="0">
                <a:pos x="88" y="20"/>
              </a:cxn>
              <a:cxn ang="0">
                <a:pos x="80" y="22"/>
              </a:cxn>
              <a:cxn ang="0">
                <a:pos x="64" y="26"/>
              </a:cxn>
              <a:cxn ang="0">
                <a:pos x="47" y="26"/>
              </a:cxn>
              <a:cxn ang="0">
                <a:pos x="34" y="28"/>
              </a:cxn>
              <a:cxn ang="0">
                <a:pos x="19" y="31"/>
              </a:cxn>
              <a:cxn ang="0">
                <a:pos x="1" y="32"/>
              </a:cxn>
              <a:cxn ang="0">
                <a:pos x="0" y="27"/>
              </a:cxn>
              <a:cxn ang="0">
                <a:pos x="4" y="23"/>
              </a:cxn>
              <a:cxn ang="0">
                <a:pos x="13" y="20"/>
              </a:cxn>
              <a:cxn ang="0">
                <a:pos x="28" y="12"/>
              </a:cxn>
              <a:cxn ang="0">
                <a:pos x="30" y="14"/>
              </a:cxn>
            </a:cxnLst>
            <a:rect l="0" t="0" r="r" b="b"/>
            <a:pathLst>
              <a:path w="131" h="33">
                <a:moveTo>
                  <a:pt x="30" y="14"/>
                </a:moveTo>
                <a:lnTo>
                  <a:pt x="37" y="13"/>
                </a:lnTo>
                <a:lnTo>
                  <a:pt x="40" y="11"/>
                </a:lnTo>
                <a:lnTo>
                  <a:pt x="67" y="4"/>
                </a:lnTo>
                <a:lnTo>
                  <a:pt x="84" y="1"/>
                </a:lnTo>
                <a:lnTo>
                  <a:pt x="99" y="0"/>
                </a:lnTo>
                <a:lnTo>
                  <a:pt x="114" y="1"/>
                </a:lnTo>
                <a:lnTo>
                  <a:pt x="120" y="0"/>
                </a:lnTo>
                <a:lnTo>
                  <a:pt x="121" y="1"/>
                </a:lnTo>
                <a:lnTo>
                  <a:pt x="127" y="4"/>
                </a:lnTo>
                <a:lnTo>
                  <a:pt x="130" y="8"/>
                </a:lnTo>
                <a:lnTo>
                  <a:pt x="125" y="12"/>
                </a:lnTo>
                <a:lnTo>
                  <a:pt x="122" y="12"/>
                </a:lnTo>
                <a:lnTo>
                  <a:pt x="114" y="16"/>
                </a:lnTo>
                <a:lnTo>
                  <a:pt x="95" y="20"/>
                </a:lnTo>
                <a:lnTo>
                  <a:pt x="88" y="20"/>
                </a:lnTo>
                <a:lnTo>
                  <a:pt x="80" y="22"/>
                </a:lnTo>
                <a:lnTo>
                  <a:pt x="64" y="26"/>
                </a:lnTo>
                <a:lnTo>
                  <a:pt x="47" y="26"/>
                </a:lnTo>
                <a:lnTo>
                  <a:pt x="34" y="28"/>
                </a:lnTo>
                <a:lnTo>
                  <a:pt x="19" y="31"/>
                </a:lnTo>
                <a:lnTo>
                  <a:pt x="1" y="32"/>
                </a:lnTo>
                <a:lnTo>
                  <a:pt x="0" y="27"/>
                </a:lnTo>
                <a:lnTo>
                  <a:pt x="4" y="23"/>
                </a:lnTo>
                <a:lnTo>
                  <a:pt x="13" y="20"/>
                </a:lnTo>
                <a:lnTo>
                  <a:pt x="28" y="12"/>
                </a:lnTo>
                <a:lnTo>
                  <a:pt x="30" y="14"/>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66" name="Freeform 290"/>
          <p:cNvSpPr>
            <a:spLocks/>
          </p:cNvSpPr>
          <p:nvPr/>
        </p:nvSpPr>
        <p:spPr bwMode="auto">
          <a:xfrm>
            <a:off x="6294438" y="3843338"/>
            <a:ext cx="149225" cy="168275"/>
          </a:xfrm>
          <a:custGeom>
            <a:avLst/>
            <a:gdLst/>
            <a:ahLst/>
            <a:cxnLst>
              <a:cxn ang="0">
                <a:pos x="96" y="48"/>
              </a:cxn>
              <a:cxn ang="0">
                <a:pos x="95" y="39"/>
              </a:cxn>
              <a:cxn ang="0">
                <a:pos x="92" y="30"/>
              </a:cxn>
              <a:cxn ang="0">
                <a:pos x="88" y="21"/>
              </a:cxn>
              <a:cxn ang="0">
                <a:pos x="82" y="13"/>
              </a:cxn>
              <a:cxn ang="0">
                <a:pos x="75" y="8"/>
              </a:cxn>
              <a:cxn ang="0">
                <a:pos x="67" y="3"/>
              </a:cxn>
              <a:cxn ang="0">
                <a:pos x="58" y="0"/>
              </a:cxn>
              <a:cxn ang="0">
                <a:pos x="49" y="0"/>
              </a:cxn>
              <a:cxn ang="0">
                <a:pos x="39" y="0"/>
              </a:cxn>
              <a:cxn ang="0">
                <a:pos x="30" y="3"/>
              </a:cxn>
              <a:cxn ang="0">
                <a:pos x="22" y="8"/>
              </a:cxn>
              <a:cxn ang="0">
                <a:pos x="14" y="13"/>
              </a:cxn>
              <a:cxn ang="0">
                <a:pos x="8" y="21"/>
              </a:cxn>
              <a:cxn ang="0">
                <a:pos x="4" y="30"/>
              </a:cxn>
              <a:cxn ang="0">
                <a:pos x="1" y="39"/>
              </a:cxn>
              <a:cxn ang="0">
                <a:pos x="0" y="48"/>
              </a:cxn>
              <a:cxn ang="0">
                <a:pos x="1" y="58"/>
              </a:cxn>
              <a:cxn ang="0">
                <a:pos x="4" y="68"/>
              </a:cxn>
              <a:cxn ang="0">
                <a:pos x="8" y="76"/>
              </a:cxn>
              <a:cxn ang="0">
                <a:pos x="14" y="83"/>
              </a:cxn>
              <a:cxn ang="0">
                <a:pos x="22" y="89"/>
              </a:cxn>
              <a:cxn ang="0">
                <a:pos x="30" y="94"/>
              </a:cxn>
              <a:cxn ang="0">
                <a:pos x="39" y="97"/>
              </a:cxn>
              <a:cxn ang="0">
                <a:pos x="49" y="98"/>
              </a:cxn>
              <a:cxn ang="0">
                <a:pos x="58" y="97"/>
              </a:cxn>
              <a:cxn ang="0">
                <a:pos x="67" y="94"/>
              </a:cxn>
              <a:cxn ang="0">
                <a:pos x="75" y="89"/>
              </a:cxn>
              <a:cxn ang="0">
                <a:pos x="82" y="83"/>
              </a:cxn>
              <a:cxn ang="0">
                <a:pos x="88" y="76"/>
              </a:cxn>
              <a:cxn ang="0">
                <a:pos x="92" y="68"/>
              </a:cxn>
              <a:cxn ang="0">
                <a:pos x="95" y="58"/>
              </a:cxn>
              <a:cxn ang="0">
                <a:pos x="96" y="48"/>
              </a:cxn>
              <a:cxn ang="0">
                <a:pos x="96" y="48"/>
              </a:cxn>
            </a:cxnLst>
            <a:rect l="0" t="0" r="r" b="b"/>
            <a:pathLst>
              <a:path w="97" h="99">
                <a:moveTo>
                  <a:pt x="96" y="48"/>
                </a:moveTo>
                <a:lnTo>
                  <a:pt x="95" y="39"/>
                </a:lnTo>
                <a:lnTo>
                  <a:pt x="92" y="30"/>
                </a:lnTo>
                <a:lnTo>
                  <a:pt x="88" y="21"/>
                </a:lnTo>
                <a:lnTo>
                  <a:pt x="82" y="13"/>
                </a:lnTo>
                <a:lnTo>
                  <a:pt x="75" y="8"/>
                </a:lnTo>
                <a:lnTo>
                  <a:pt x="67" y="3"/>
                </a:lnTo>
                <a:lnTo>
                  <a:pt x="58" y="0"/>
                </a:lnTo>
                <a:lnTo>
                  <a:pt x="49" y="0"/>
                </a:lnTo>
                <a:lnTo>
                  <a:pt x="39" y="0"/>
                </a:lnTo>
                <a:lnTo>
                  <a:pt x="30" y="3"/>
                </a:lnTo>
                <a:lnTo>
                  <a:pt x="22" y="8"/>
                </a:lnTo>
                <a:lnTo>
                  <a:pt x="14" y="13"/>
                </a:lnTo>
                <a:lnTo>
                  <a:pt x="8" y="21"/>
                </a:lnTo>
                <a:lnTo>
                  <a:pt x="4" y="30"/>
                </a:lnTo>
                <a:lnTo>
                  <a:pt x="1" y="39"/>
                </a:lnTo>
                <a:lnTo>
                  <a:pt x="0" y="48"/>
                </a:lnTo>
                <a:lnTo>
                  <a:pt x="1" y="58"/>
                </a:lnTo>
                <a:lnTo>
                  <a:pt x="4" y="68"/>
                </a:lnTo>
                <a:lnTo>
                  <a:pt x="8" y="76"/>
                </a:lnTo>
                <a:lnTo>
                  <a:pt x="14" y="83"/>
                </a:lnTo>
                <a:lnTo>
                  <a:pt x="22" y="89"/>
                </a:lnTo>
                <a:lnTo>
                  <a:pt x="30" y="94"/>
                </a:lnTo>
                <a:lnTo>
                  <a:pt x="39" y="97"/>
                </a:lnTo>
                <a:lnTo>
                  <a:pt x="49" y="98"/>
                </a:lnTo>
                <a:lnTo>
                  <a:pt x="58" y="97"/>
                </a:lnTo>
                <a:lnTo>
                  <a:pt x="67" y="94"/>
                </a:lnTo>
                <a:lnTo>
                  <a:pt x="75" y="89"/>
                </a:lnTo>
                <a:lnTo>
                  <a:pt x="82" y="83"/>
                </a:lnTo>
                <a:lnTo>
                  <a:pt x="88" y="76"/>
                </a:lnTo>
                <a:lnTo>
                  <a:pt x="92" y="68"/>
                </a:lnTo>
                <a:lnTo>
                  <a:pt x="95" y="58"/>
                </a:lnTo>
                <a:lnTo>
                  <a:pt x="96" y="48"/>
                </a:lnTo>
                <a:lnTo>
                  <a:pt x="96" y="48"/>
                </a:lnTo>
              </a:path>
            </a:pathLst>
          </a:custGeom>
          <a:solidFill>
            <a:srgbClr val="FFFFFF"/>
          </a:solidFill>
          <a:ln w="9525">
            <a:noFill/>
            <a:round/>
            <a:headEnd type="none" w="med" len="med"/>
            <a:tailEnd type="none" w="med" len="med"/>
          </a:ln>
          <a:effectLst/>
        </p:spPr>
        <p:txBody>
          <a:bodyPr/>
          <a:lstStyle/>
          <a:p>
            <a:endParaRPr lang="en-IN"/>
          </a:p>
        </p:txBody>
      </p:sp>
      <p:sp>
        <p:nvSpPr>
          <p:cNvPr id="50467" name="Freeform 291"/>
          <p:cNvSpPr>
            <a:spLocks/>
          </p:cNvSpPr>
          <p:nvPr/>
        </p:nvSpPr>
        <p:spPr bwMode="auto">
          <a:xfrm>
            <a:off x="6342063" y="3819525"/>
            <a:ext cx="38100" cy="46038"/>
          </a:xfrm>
          <a:custGeom>
            <a:avLst/>
            <a:gdLst/>
            <a:ahLst/>
            <a:cxnLst>
              <a:cxn ang="0">
                <a:pos x="24" y="14"/>
              </a:cxn>
              <a:cxn ang="0">
                <a:pos x="23" y="8"/>
              </a:cxn>
              <a:cxn ang="0">
                <a:pos x="21" y="4"/>
              </a:cxn>
              <a:cxn ang="0">
                <a:pos x="17" y="1"/>
              </a:cxn>
              <a:cxn ang="0">
                <a:pos x="12" y="0"/>
              </a:cxn>
              <a:cxn ang="0">
                <a:pos x="7" y="1"/>
              </a:cxn>
              <a:cxn ang="0">
                <a:pos x="3" y="4"/>
              </a:cxn>
              <a:cxn ang="0">
                <a:pos x="0" y="8"/>
              </a:cxn>
              <a:cxn ang="0">
                <a:pos x="0" y="14"/>
              </a:cxn>
              <a:cxn ang="0">
                <a:pos x="0" y="19"/>
              </a:cxn>
              <a:cxn ang="0">
                <a:pos x="3" y="23"/>
              </a:cxn>
              <a:cxn ang="0">
                <a:pos x="7" y="25"/>
              </a:cxn>
              <a:cxn ang="0">
                <a:pos x="12" y="26"/>
              </a:cxn>
              <a:cxn ang="0">
                <a:pos x="17" y="25"/>
              </a:cxn>
              <a:cxn ang="0">
                <a:pos x="21" y="23"/>
              </a:cxn>
              <a:cxn ang="0">
                <a:pos x="23" y="19"/>
              </a:cxn>
              <a:cxn ang="0">
                <a:pos x="24" y="14"/>
              </a:cxn>
              <a:cxn ang="0">
                <a:pos x="24" y="14"/>
              </a:cxn>
            </a:cxnLst>
            <a:rect l="0" t="0" r="r" b="b"/>
            <a:pathLst>
              <a:path w="25" h="27">
                <a:moveTo>
                  <a:pt x="24" y="14"/>
                </a:moveTo>
                <a:lnTo>
                  <a:pt x="23" y="8"/>
                </a:lnTo>
                <a:lnTo>
                  <a:pt x="21" y="4"/>
                </a:lnTo>
                <a:lnTo>
                  <a:pt x="17" y="1"/>
                </a:lnTo>
                <a:lnTo>
                  <a:pt x="12" y="0"/>
                </a:lnTo>
                <a:lnTo>
                  <a:pt x="7" y="1"/>
                </a:lnTo>
                <a:lnTo>
                  <a:pt x="3" y="4"/>
                </a:lnTo>
                <a:lnTo>
                  <a:pt x="0" y="8"/>
                </a:lnTo>
                <a:lnTo>
                  <a:pt x="0" y="14"/>
                </a:lnTo>
                <a:lnTo>
                  <a:pt x="0" y="19"/>
                </a:lnTo>
                <a:lnTo>
                  <a:pt x="3" y="23"/>
                </a:lnTo>
                <a:lnTo>
                  <a:pt x="7" y="25"/>
                </a:lnTo>
                <a:lnTo>
                  <a:pt x="12" y="26"/>
                </a:lnTo>
                <a:lnTo>
                  <a:pt x="17" y="25"/>
                </a:lnTo>
                <a:lnTo>
                  <a:pt x="21" y="23"/>
                </a:lnTo>
                <a:lnTo>
                  <a:pt x="23" y="19"/>
                </a:lnTo>
                <a:lnTo>
                  <a:pt x="24" y="14"/>
                </a:lnTo>
                <a:lnTo>
                  <a:pt x="24" y="14"/>
                </a:lnTo>
              </a:path>
            </a:pathLst>
          </a:custGeom>
          <a:solidFill>
            <a:srgbClr val="FFFFFF"/>
          </a:solidFill>
          <a:ln w="9525">
            <a:noFill/>
            <a:round/>
            <a:headEnd type="none" w="med" len="med"/>
            <a:tailEnd type="none" w="med" len="med"/>
          </a:ln>
          <a:effectLst/>
        </p:spPr>
        <p:txBody>
          <a:bodyPr/>
          <a:lstStyle/>
          <a:p>
            <a:endParaRPr lang="en-IN"/>
          </a:p>
        </p:txBody>
      </p:sp>
      <p:sp>
        <p:nvSpPr>
          <p:cNvPr id="50468" name="Freeform 292"/>
          <p:cNvSpPr>
            <a:spLocks/>
          </p:cNvSpPr>
          <p:nvPr/>
        </p:nvSpPr>
        <p:spPr bwMode="auto">
          <a:xfrm>
            <a:off x="6346825" y="3832225"/>
            <a:ext cx="22225" cy="25400"/>
          </a:xfrm>
          <a:custGeom>
            <a:avLst/>
            <a:gdLst/>
            <a:ahLst/>
            <a:cxnLst>
              <a:cxn ang="0">
                <a:pos x="14" y="7"/>
              </a:cxn>
              <a:cxn ang="0">
                <a:pos x="13" y="4"/>
              </a:cxn>
              <a:cxn ang="0">
                <a:pos x="11" y="2"/>
              </a:cxn>
              <a:cxn ang="0">
                <a:pos x="10" y="0"/>
              </a:cxn>
              <a:cxn ang="0">
                <a:pos x="7" y="0"/>
              </a:cxn>
              <a:cxn ang="0">
                <a:pos x="4" y="0"/>
              </a:cxn>
              <a:cxn ang="0">
                <a:pos x="1" y="2"/>
              </a:cxn>
              <a:cxn ang="0">
                <a:pos x="0" y="4"/>
              </a:cxn>
              <a:cxn ang="0">
                <a:pos x="0" y="7"/>
              </a:cxn>
              <a:cxn ang="0">
                <a:pos x="0" y="9"/>
              </a:cxn>
              <a:cxn ang="0">
                <a:pos x="1" y="12"/>
              </a:cxn>
              <a:cxn ang="0">
                <a:pos x="4" y="13"/>
              </a:cxn>
              <a:cxn ang="0">
                <a:pos x="7" y="14"/>
              </a:cxn>
              <a:cxn ang="0">
                <a:pos x="10" y="13"/>
              </a:cxn>
              <a:cxn ang="0">
                <a:pos x="11" y="12"/>
              </a:cxn>
              <a:cxn ang="0">
                <a:pos x="13" y="9"/>
              </a:cxn>
              <a:cxn ang="0">
                <a:pos x="14" y="7"/>
              </a:cxn>
              <a:cxn ang="0">
                <a:pos x="14" y="7"/>
              </a:cxn>
            </a:cxnLst>
            <a:rect l="0" t="0" r="r" b="b"/>
            <a:pathLst>
              <a:path w="15" h="15">
                <a:moveTo>
                  <a:pt x="14" y="7"/>
                </a:moveTo>
                <a:lnTo>
                  <a:pt x="13" y="4"/>
                </a:lnTo>
                <a:lnTo>
                  <a:pt x="11" y="2"/>
                </a:lnTo>
                <a:lnTo>
                  <a:pt x="10" y="0"/>
                </a:lnTo>
                <a:lnTo>
                  <a:pt x="7" y="0"/>
                </a:lnTo>
                <a:lnTo>
                  <a:pt x="4" y="0"/>
                </a:lnTo>
                <a:lnTo>
                  <a:pt x="1" y="2"/>
                </a:lnTo>
                <a:lnTo>
                  <a:pt x="0" y="4"/>
                </a:lnTo>
                <a:lnTo>
                  <a:pt x="0" y="7"/>
                </a:lnTo>
                <a:lnTo>
                  <a:pt x="0" y="9"/>
                </a:lnTo>
                <a:lnTo>
                  <a:pt x="1" y="12"/>
                </a:lnTo>
                <a:lnTo>
                  <a:pt x="4" y="13"/>
                </a:lnTo>
                <a:lnTo>
                  <a:pt x="7" y="14"/>
                </a:lnTo>
                <a:lnTo>
                  <a:pt x="10" y="13"/>
                </a:lnTo>
                <a:lnTo>
                  <a:pt x="11" y="12"/>
                </a:lnTo>
                <a:lnTo>
                  <a:pt x="13" y="9"/>
                </a:lnTo>
                <a:lnTo>
                  <a:pt x="14" y="7"/>
                </a:lnTo>
                <a:lnTo>
                  <a:pt x="14" y="7"/>
                </a:lnTo>
              </a:path>
            </a:pathLst>
          </a:custGeom>
          <a:solidFill>
            <a:srgbClr val="000000"/>
          </a:solidFill>
          <a:ln w="9525">
            <a:noFill/>
            <a:round/>
            <a:headEnd type="none" w="med" len="med"/>
            <a:tailEnd type="none" w="med" len="med"/>
          </a:ln>
          <a:effectLst/>
        </p:spPr>
        <p:txBody>
          <a:bodyPr/>
          <a:lstStyle/>
          <a:p>
            <a:endParaRPr lang="en-IN"/>
          </a:p>
        </p:txBody>
      </p:sp>
      <p:sp>
        <p:nvSpPr>
          <p:cNvPr id="50469" name="Freeform 293"/>
          <p:cNvSpPr>
            <a:spLocks/>
          </p:cNvSpPr>
          <p:nvPr/>
        </p:nvSpPr>
        <p:spPr bwMode="auto">
          <a:xfrm>
            <a:off x="5973763" y="4687888"/>
            <a:ext cx="149225" cy="169862"/>
          </a:xfrm>
          <a:custGeom>
            <a:avLst/>
            <a:gdLst/>
            <a:ahLst/>
            <a:cxnLst>
              <a:cxn ang="0">
                <a:pos x="96" y="50"/>
              </a:cxn>
              <a:cxn ang="0">
                <a:pos x="95" y="40"/>
              </a:cxn>
              <a:cxn ang="0">
                <a:pos x="93" y="31"/>
              </a:cxn>
              <a:cxn ang="0">
                <a:pos x="87" y="23"/>
              </a:cxn>
              <a:cxn ang="0">
                <a:pos x="83" y="15"/>
              </a:cxn>
              <a:cxn ang="0">
                <a:pos x="75" y="9"/>
              </a:cxn>
              <a:cxn ang="0">
                <a:pos x="66" y="4"/>
              </a:cxn>
              <a:cxn ang="0">
                <a:pos x="57" y="1"/>
              </a:cxn>
              <a:cxn ang="0">
                <a:pos x="48" y="0"/>
              </a:cxn>
              <a:cxn ang="0">
                <a:pos x="38" y="1"/>
              </a:cxn>
              <a:cxn ang="0">
                <a:pos x="29" y="4"/>
              </a:cxn>
              <a:cxn ang="0">
                <a:pos x="21" y="9"/>
              </a:cxn>
              <a:cxn ang="0">
                <a:pos x="14" y="15"/>
              </a:cxn>
              <a:cxn ang="0">
                <a:pos x="8" y="23"/>
              </a:cxn>
              <a:cxn ang="0">
                <a:pos x="4" y="31"/>
              </a:cxn>
              <a:cxn ang="0">
                <a:pos x="1" y="40"/>
              </a:cxn>
              <a:cxn ang="0">
                <a:pos x="0" y="50"/>
              </a:cxn>
              <a:cxn ang="0">
                <a:pos x="1" y="60"/>
              </a:cxn>
              <a:cxn ang="0">
                <a:pos x="4" y="69"/>
              </a:cxn>
              <a:cxn ang="0">
                <a:pos x="8" y="78"/>
              </a:cxn>
              <a:cxn ang="0">
                <a:pos x="14" y="85"/>
              </a:cxn>
              <a:cxn ang="0">
                <a:pos x="21" y="92"/>
              </a:cxn>
              <a:cxn ang="0">
                <a:pos x="29" y="96"/>
              </a:cxn>
              <a:cxn ang="0">
                <a:pos x="38" y="99"/>
              </a:cxn>
              <a:cxn ang="0">
                <a:pos x="48" y="100"/>
              </a:cxn>
              <a:cxn ang="0">
                <a:pos x="57" y="99"/>
              </a:cxn>
              <a:cxn ang="0">
                <a:pos x="66" y="96"/>
              </a:cxn>
              <a:cxn ang="0">
                <a:pos x="75" y="92"/>
              </a:cxn>
              <a:cxn ang="0">
                <a:pos x="83" y="85"/>
              </a:cxn>
              <a:cxn ang="0">
                <a:pos x="87" y="78"/>
              </a:cxn>
              <a:cxn ang="0">
                <a:pos x="93" y="69"/>
              </a:cxn>
              <a:cxn ang="0">
                <a:pos x="95" y="60"/>
              </a:cxn>
              <a:cxn ang="0">
                <a:pos x="96" y="50"/>
              </a:cxn>
              <a:cxn ang="0">
                <a:pos x="96" y="50"/>
              </a:cxn>
            </a:cxnLst>
            <a:rect l="0" t="0" r="r" b="b"/>
            <a:pathLst>
              <a:path w="97" h="101">
                <a:moveTo>
                  <a:pt x="96" y="50"/>
                </a:moveTo>
                <a:lnTo>
                  <a:pt x="95" y="40"/>
                </a:lnTo>
                <a:lnTo>
                  <a:pt x="93" y="31"/>
                </a:lnTo>
                <a:lnTo>
                  <a:pt x="87" y="23"/>
                </a:lnTo>
                <a:lnTo>
                  <a:pt x="83" y="15"/>
                </a:lnTo>
                <a:lnTo>
                  <a:pt x="75" y="9"/>
                </a:lnTo>
                <a:lnTo>
                  <a:pt x="66" y="4"/>
                </a:lnTo>
                <a:lnTo>
                  <a:pt x="57" y="1"/>
                </a:lnTo>
                <a:lnTo>
                  <a:pt x="48" y="0"/>
                </a:lnTo>
                <a:lnTo>
                  <a:pt x="38" y="1"/>
                </a:lnTo>
                <a:lnTo>
                  <a:pt x="29" y="4"/>
                </a:lnTo>
                <a:lnTo>
                  <a:pt x="21" y="9"/>
                </a:lnTo>
                <a:lnTo>
                  <a:pt x="14" y="15"/>
                </a:lnTo>
                <a:lnTo>
                  <a:pt x="8" y="23"/>
                </a:lnTo>
                <a:lnTo>
                  <a:pt x="4" y="31"/>
                </a:lnTo>
                <a:lnTo>
                  <a:pt x="1" y="40"/>
                </a:lnTo>
                <a:lnTo>
                  <a:pt x="0" y="50"/>
                </a:lnTo>
                <a:lnTo>
                  <a:pt x="1" y="60"/>
                </a:lnTo>
                <a:lnTo>
                  <a:pt x="4" y="69"/>
                </a:lnTo>
                <a:lnTo>
                  <a:pt x="8" y="78"/>
                </a:lnTo>
                <a:lnTo>
                  <a:pt x="14" y="85"/>
                </a:lnTo>
                <a:lnTo>
                  <a:pt x="21" y="92"/>
                </a:lnTo>
                <a:lnTo>
                  <a:pt x="29" y="96"/>
                </a:lnTo>
                <a:lnTo>
                  <a:pt x="38" y="99"/>
                </a:lnTo>
                <a:lnTo>
                  <a:pt x="48" y="100"/>
                </a:lnTo>
                <a:lnTo>
                  <a:pt x="57" y="99"/>
                </a:lnTo>
                <a:lnTo>
                  <a:pt x="66" y="96"/>
                </a:lnTo>
                <a:lnTo>
                  <a:pt x="75" y="92"/>
                </a:lnTo>
                <a:lnTo>
                  <a:pt x="83" y="85"/>
                </a:lnTo>
                <a:lnTo>
                  <a:pt x="87" y="78"/>
                </a:lnTo>
                <a:lnTo>
                  <a:pt x="93" y="69"/>
                </a:lnTo>
                <a:lnTo>
                  <a:pt x="95" y="60"/>
                </a:lnTo>
                <a:lnTo>
                  <a:pt x="96" y="50"/>
                </a:lnTo>
                <a:lnTo>
                  <a:pt x="96" y="50"/>
                </a:lnTo>
              </a:path>
            </a:pathLst>
          </a:custGeom>
          <a:solidFill>
            <a:srgbClr val="FFFFFF"/>
          </a:solidFill>
          <a:ln w="9525">
            <a:noFill/>
            <a:round/>
            <a:headEnd type="none" w="med" len="med"/>
            <a:tailEnd type="none" w="med" len="med"/>
          </a:ln>
          <a:effectLst/>
        </p:spPr>
        <p:txBody>
          <a:bodyPr/>
          <a:lstStyle/>
          <a:p>
            <a:endParaRPr lang="en-IN"/>
          </a:p>
        </p:txBody>
      </p:sp>
      <p:sp>
        <p:nvSpPr>
          <p:cNvPr id="50470" name="Freeform 294"/>
          <p:cNvSpPr>
            <a:spLocks/>
          </p:cNvSpPr>
          <p:nvPr/>
        </p:nvSpPr>
        <p:spPr bwMode="auto">
          <a:xfrm>
            <a:off x="5999163" y="4741863"/>
            <a:ext cx="11112" cy="14287"/>
          </a:xfrm>
          <a:custGeom>
            <a:avLst/>
            <a:gdLst/>
            <a:ahLst/>
            <a:cxnLst>
              <a:cxn ang="0">
                <a:pos x="6" y="4"/>
              </a:cxn>
              <a:cxn ang="0">
                <a:pos x="6" y="3"/>
              </a:cxn>
              <a:cxn ang="0">
                <a:pos x="6" y="2"/>
              </a:cxn>
              <a:cxn ang="0">
                <a:pos x="4" y="0"/>
              </a:cxn>
              <a:cxn ang="0">
                <a:pos x="4" y="0"/>
              </a:cxn>
              <a:cxn ang="0">
                <a:pos x="2" y="0"/>
              </a:cxn>
              <a:cxn ang="0">
                <a:pos x="1" y="2"/>
              </a:cxn>
              <a:cxn ang="0">
                <a:pos x="0" y="3"/>
              </a:cxn>
              <a:cxn ang="0">
                <a:pos x="0" y="4"/>
              </a:cxn>
              <a:cxn ang="0">
                <a:pos x="0" y="6"/>
              </a:cxn>
              <a:cxn ang="0">
                <a:pos x="1" y="7"/>
              </a:cxn>
              <a:cxn ang="0">
                <a:pos x="2" y="7"/>
              </a:cxn>
              <a:cxn ang="0">
                <a:pos x="4" y="8"/>
              </a:cxn>
              <a:cxn ang="0">
                <a:pos x="4" y="7"/>
              </a:cxn>
              <a:cxn ang="0">
                <a:pos x="6" y="7"/>
              </a:cxn>
              <a:cxn ang="0">
                <a:pos x="6" y="6"/>
              </a:cxn>
              <a:cxn ang="0">
                <a:pos x="6" y="4"/>
              </a:cxn>
              <a:cxn ang="0">
                <a:pos x="6" y="4"/>
              </a:cxn>
            </a:cxnLst>
            <a:rect l="0" t="0" r="r" b="b"/>
            <a:pathLst>
              <a:path w="7" h="9">
                <a:moveTo>
                  <a:pt x="6" y="4"/>
                </a:moveTo>
                <a:lnTo>
                  <a:pt x="6" y="3"/>
                </a:lnTo>
                <a:lnTo>
                  <a:pt x="6" y="2"/>
                </a:lnTo>
                <a:lnTo>
                  <a:pt x="4" y="0"/>
                </a:lnTo>
                <a:lnTo>
                  <a:pt x="4" y="0"/>
                </a:lnTo>
                <a:lnTo>
                  <a:pt x="2" y="0"/>
                </a:lnTo>
                <a:lnTo>
                  <a:pt x="1" y="2"/>
                </a:lnTo>
                <a:lnTo>
                  <a:pt x="0" y="3"/>
                </a:lnTo>
                <a:lnTo>
                  <a:pt x="0" y="4"/>
                </a:lnTo>
                <a:lnTo>
                  <a:pt x="0" y="6"/>
                </a:lnTo>
                <a:lnTo>
                  <a:pt x="1" y="7"/>
                </a:lnTo>
                <a:lnTo>
                  <a:pt x="2" y="7"/>
                </a:lnTo>
                <a:lnTo>
                  <a:pt x="4" y="8"/>
                </a:lnTo>
                <a:lnTo>
                  <a:pt x="4" y="7"/>
                </a:lnTo>
                <a:lnTo>
                  <a:pt x="6" y="7"/>
                </a:lnTo>
                <a:lnTo>
                  <a:pt x="6" y="6"/>
                </a:lnTo>
                <a:lnTo>
                  <a:pt x="6" y="4"/>
                </a:lnTo>
                <a:lnTo>
                  <a:pt x="6" y="4"/>
                </a:lnTo>
              </a:path>
            </a:pathLst>
          </a:custGeom>
          <a:solidFill>
            <a:srgbClr val="000000"/>
          </a:solidFill>
          <a:ln w="9525">
            <a:noFill/>
            <a:round/>
            <a:headEnd type="none" w="med" len="med"/>
            <a:tailEnd type="none" w="med" len="med"/>
          </a:ln>
          <a:effectLst/>
        </p:spPr>
        <p:txBody>
          <a:bodyPr/>
          <a:lstStyle/>
          <a:p>
            <a:endParaRPr lang="en-IN"/>
          </a:p>
        </p:txBody>
      </p:sp>
      <p:sp>
        <p:nvSpPr>
          <p:cNvPr id="50471" name="Freeform 295"/>
          <p:cNvSpPr>
            <a:spLocks/>
          </p:cNvSpPr>
          <p:nvPr/>
        </p:nvSpPr>
        <p:spPr bwMode="auto">
          <a:xfrm>
            <a:off x="4222750" y="2862263"/>
            <a:ext cx="461963" cy="523875"/>
          </a:xfrm>
          <a:custGeom>
            <a:avLst/>
            <a:gdLst/>
            <a:ahLst/>
            <a:cxnLst>
              <a:cxn ang="0">
                <a:pos x="260" y="0"/>
              </a:cxn>
              <a:cxn ang="0">
                <a:pos x="260" y="0"/>
              </a:cxn>
              <a:cxn ang="0">
                <a:pos x="238" y="14"/>
              </a:cxn>
              <a:cxn ang="0">
                <a:pos x="218" y="28"/>
              </a:cxn>
              <a:cxn ang="0">
                <a:pos x="198" y="44"/>
              </a:cxn>
              <a:cxn ang="0">
                <a:pos x="179" y="58"/>
              </a:cxn>
              <a:cxn ang="0">
                <a:pos x="161" y="74"/>
              </a:cxn>
              <a:cxn ang="0">
                <a:pos x="144" y="89"/>
              </a:cxn>
              <a:cxn ang="0">
                <a:pos x="127" y="105"/>
              </a:cxn>
              <a:cxn ang="0">
                <a:pos x="111" y="122"/>
              </a:cxn>
              <a:cxn ang="0">
                <a:pos x="98" y="138"/>
              </a:cxn>
              <a:cxn ang="0">
                <a:pos x="83" y="156"/>
              </a:cxn>
              <a:cxn ang="0">
                <a:pos x="68" y="174"/>
              </a:cxn>
              <a:cxn ang="0">
                <a:pos x="54" y="191"/>
              </a:cxn>
              <a:cxn ang="0">
                <a:pos x="40" y="210"/>
              </a:cxn>
              <a:cxn ang="0">
                <a:pos x="26" y="229"/>
              </a:cxn>
              <a:cxn ang="0">
                <a:pos x="13" y="248"/>
              </a:cxn>
              <a:cxn ang="0">
                <a:pos x="0" y="268"/>
              </a:cxn>
              <a:cxn ang="0">
                <a:pos x="62" y="309"/>
              </a:cxn>
              <a:cxn ang="0">
                <a:pos x="75" y="290"/>
              </a:cxn>
              <a:cxn ang="0">
                <a:pos x="88" y="272"/>
              </a:cxn>
              <a:cxn ang="0">
                <a:pos x="101" y="253"/>
              </a:cxn>
              <a:cxn ang="0">
                <a:pos x="114" y="236"/>
              </a:cxn>
              <a:cxn ang="0">
                <a:pos x="126" y="220"/>
              </a:cxn>
              <a:cxn ang="0">
                <a:pos x="140" y="204"/>
              </a:cxn>
              <a:cxn ang="0">
                <a:pos x="152" y="188"/>
              </a:cxn>
              <a:cxn ang="0">
                <a:pos x="167" y="173"/>
              </a:cxn>
              <a:cxn ang="0">
                <a:pos x="181" y="158"/>
              </a:cxn>
              <a:cxn ang="0">
                <a:pos x="196" y="143"/>
              </a:cxn>
              <a:cxn ang="0">
                <a:pos x="210" y="130"/>
              </a:cxn>
              <a:cxn ang="0">
                <a:pos x="227" y="115"/>
              </a:cxn>
              <a:cxn ang="0">
                <a:pos x="242" y="103"/>
              </a:cxn>
              <a:cxn ang="0">
                <a:pos x="260" y="89"/>
              </a:cxn>
              <a:cxn ang="0">
                <a:pos x="278" y="77"/>
              </a:cxn>
              <a:cxn ang="0">
                <a:pos x="299" y="65"/>
              </a:cxn>
              <a:cxn ang="0">
                <a:pos x="299" y="65"/>
              </a:cxn>
              <a:cxn ang="0">
                <a:pos x="260" y="0"/>
              </a:cxn>
              <a:cxn ang="0">
                <a:pos x="260" y="0"/>
              </a:cxn>
            </a:cxnLst>
            <a:rect l="0" t="0" r="r" b="b"/>
            <a:pathLst>
              <a:path w="300" h="310">
                <a:moveTo>
                  <a:pt x="260" y="0"/>
                </a:moveTo>
                <a:lnTo>
                  <a:pt x="260" y="0"/>
                </a:lnTo>
                <a:lnTo>
                  <a:pt x="238" y="14"/>
                </a:lnTo>
                <a:lnTo>
                  <a:pt x="218" y="28"/>
                </a:lnTo>
                <a:lnTo>
                  <a:pt x="198" y="44"/>
                </a:lnTo>
                <a:lnTo>
                  <a:pt x="179" y="58"/>
                </a:lnTo>
                <a:lnTo>
                  <a:pt x="161" y="74"/>
                </a:lnTo>
                <a:lnTo>
                  <a:pt x="144" y="89"/>
                </a:lnTo>
                <a:lnTo>
                  <a:pt x="127" y="105"/>
                </a:lnTo>
                <a:lnTo>
                  <a:pt x="111" y="122"/>
                </a:lnTo>
                <a:lnTo>
                  <a:pt x="98" y="138"/>
                </a:lnTo>
                <a:lnTo>
                  <a:pt x="83" y="156"/>
                </a:lnTo>
                <a:lnTo>
                  <a:pt x="68" y="174"/>
                </a:lnTo>
                <a:lnTo>
                  <a:pt x="54" y="191"/>
                </a:lnTo>
                <a:lnTo>
                  <a:pt x="40" y="210"/>
                </a:lnTo>
                <a:lnTo>
                  <a:pt x="26" y="229"/>
                </a:lnTo>
                <a:lnTo>
                  <a:pt x="13" y="248"/>
                </a:lnTo>
                <a:lnTo>
                  <a:pt x="0" y="268"/>
                </a:lnTo>
                <a:lnTo>
                  <a:pt x="62" y="309"/>
                </a:lnTo>
                <a:lnTo>
                  <a:pt x="75" y="290"/>
                </a:lnTo>
                <a:lnTo>
                  <a:pt x="88" y="272"/>
                </a:lnTo>
                <a:lnTo>
                  <a:pt x="101" y="253"/>
                </a:lnTo>
                <a:lnTo>
                  <a:pt x="114" y="236"/>
                </a:lnTo>
                <a:lnTo>
                  <a:pt x="126" y="220"/>
                </a:lnTo>
                <a:lnTo>
                  <a:pt x="140" y="204"/>
                </a:lnTo>
                <a:lnTo>
                  <a:pt x="152" y="188"/>
                </a:lnTo>
                <a:lnTo>
                  <a:pt x="167" y="173"/>
                </a:lnTo>
                <a:lnTo>
                  <a:pt x="181" y="158"/>
                </a:lnTo>
                <a:lnTo>
                  <a:pt x="196" y="143"/>
                </a:lnTo>
                <a:lnTo>
                  <a:pt x="210" y="130"/>
                </a:lnTo>
                <a:lnTo>
                  <a:pt x="227" y="115"/>
                </a:lnTo>
                <a:lnTo>
                  <a:pt x="242" y="103"/>
                </a:lnTo>
                <a:lnTo>
                  <a:pt x="260" y="89"/>
                </a:lnTo>
                <a:lnTo>
                  <a:pt x="278" y="77"/>
                </a:lnTo>
                <a:lnTo>
                  <a:pt x="299" y="65"/>
                </a:lnTo>
                <a:lnTo>
                  <a:pt x="299" y="65"/>
                </a:lnTo>
                <a:lnTo>
                  <a:pt x="260" y="0"/>
                </a:lnTo>
                <a:lnTo>
                  <a:pt x="260" y="0"/>
                </a:lnTo>
              </a:path>
            </a:pathLst>
          </a:custGeom>
          <a:solidFill>
            <a:schemeClr val="bg2"/>
          </a:solidFill>
          <a:ln w="9525">
            <a:noFill/>
            <a:round/>
            <a:headEnd type="none" w="med" len="med"/>
            <a:tailEnd type="none" w="med" len="med"/>
          </a:ln>
          <a:effectLst/>
        </p:spPr>
        <p:txBody>
          <a:bodyPr/>
          <a:lstStyle/>
          <a:p>
            <a:endParaRPr lang="en-IN"/>
          </a:p>
        </p:txBody>
      </p:sp>
      <p:sp>
        <p:nvSpPr>
          <p:cNvPr id="50472" name="Freeform 296"/>
          <p:cNvSpPr>
            <a:spLocks/>
          </p:cNvSpPr>
          <p:nvPr/>
        </p:nvSpPr>
        <p:spPr bwMode="auto">
          <a:xfrm>
            <a:off x="4622800" y="2686050"/>
            <a:ext cx="560388" cy="287338"/>
          </a:xfrm>
          <a:custGeom>
            <a:avLst/>
            <a:gdLst/>
            <a:ahLst/>
            <a:cxnLst>
              <a:cxn ang="0">
                <a:pos x="356" y="0"/>
              </a:cxn>
              <a:cxn ang="0">
                <a:pos x="331" y="2"/>
              </a:cxn>
              <a:cxn ang="0">
                <a:pos x="309" y="6"/>
              </a:cxn>
              <a:cxn ang="0">
                <a:pos x="286" y="9"/>
              </a:cxn>
              <a:cxn ang="0">
                <a:pos x="263" y="13"/>
              </a:cxn>
              <a:cxn ang="0">
                <a:pos x="241" y="15"/>
              </a:cxn>
              <a:cxn ang="0">
                <a:pos x="219" y="20"/>
              </a:cxn>
              <a:cxn ang="0">
                <a:pos x="197" y="24"/>
              </a:cxn>
              <a:cxn ang="0">
                <a:pos x="175" y="30"/>
              </a:cxn>
              <a:cxn ang="0">
                <a:pos x="153" y="36"/>
              </a:cxn>
              <a:cxn ang="0">
                <a:pos x="133" y="44"/>
              </a:cxn>
              <a:cxn ang="0">
                <a:pos x="110" y="51"/>
              </a:cxn>
              <a:cxn ang="0">
                <a:pos x="88" y="60"/>
              </a:cxn>
              <a:cxn ang="0">
                <a:pos x="67" y="69"/>
              </a:cxn>
              <a:cxn ang="0">
                <a:pos x="44" y="80"/>
              </a:cxn>
              <a:cxn ang="0">
                <a:pos x="22" y="91"/>
              </a:cxn>
              <a:cxn ang="0">
                <a:pos x="0" y="104"/>
              </a:cxn>
              <a:cxn ang="0">
                <a:pos x="39" y="169"/>
              </a:cxn>
              <a:cxn ang="0">
                <a:pos x="58" y="158"/>
              </a:cxn>
              <a:cxn ang="0">
                <a:pos x="78" y="146"/>
              </a:cxn>
              <a:cxn ang="0">
                <a:pos x="98" y="136"/>
              </a:cxn>
              <a:cxn ang="0">
                <a:pos x="118" y="128"/>
              </a:cxn>
              <a:cxn ang="0">
                <a:pos x="136" y="121"/>
              </a:cxn>
              <a:cxn ang="0">
                <a:pos x="155" y="114"/>
              </a:cxn>
              <a:cxn ang="0">
                <a:pos x="175" y="108"/>
              </a:cxn>
              <a:cxn ang="0">
                <a:pos x="194" y="102"/>
              </a:cxn>
              <a:cxn ang="0">
                <a:pos x="213" y="98"/>
              </a:cxn>
              <a:cxn ang="0">
                <a:pos x="234" y="92"/>
              </a:cxn>
              <a:cxn ang="0">
                <a:pos x="254" y="88"/>
              </a:cxn>
              <a:cxn ang="0">
                <a:pos x="275" y="85"/>
              </a:cxn>
              <a:cxn ang="0">
                <a:pos x="296" y="81"/>
              </a:cxn>
              <a:cxn ang="0">
                <a:pos x="318" y="78"/>
              </a:cxn>
              <a:cxn ang="0">
                <a:pos x="340" y="76"/>
              </a:cxn>
              <a:cxn ang="0">
                <a:pos x="363" y="74"/>
              </a:cxn>
              <a:cxn ang="0">
                <a:pos x="356" y="0"/>
              </a:cxn>
              <a:cxn ang="0">
                <a:pos x="356" y="0"/>
              </a:cxn>
            </a:cxnLst>
            <a:rect l="0" t="0" r="r" b="b"/>
            <a:pathLst>
              <a:path w="364" h="170">
                <a:moveTo>
                  <a:pt x="356" y="0"/>
                </a:moveTo>
                <a:lnTo>
                  <a:pt x="331" y="2"/>
                </a:lnTo>
                <a:lnTo>
                  <a:pt x="309" y="6"/>
                </a:lnTo>
                <a:lnTo>
                  <a:pt x="286" y="9"/>
                </a:lnTo>
                <a:lnTo>
                  <a:pt x="263" y="13"/>
                </a:lnTo>
                <a:lnTo>
                  <a:pt x="241" y="15"/>
                </a:lnTo>
                <a:lnTo>
                  <a:pt x="219" y="20"/>
                </a:lnTo>
                <a:lnTo>
                  <a:pt x="197" y="24"/>
                </a:lnTo>
                <a:lnTo>
                  <a:pt x="175" y="30"/>
                </a:lnTo>
                <a:lnTo>
                  <a:pt x="153" y="36"/>
                </a:lnTo>
                <a:lnTo>
                  <a:pt x="133" y="44"/>
                </a:lnTo>
                <a:lnTo>
                  <a:pt x="110" y="51"/>
                </a:lnTo>
                <a:lnTo>
                  <a:pt x="88" y="60"/>
                </a:lnTo>
                <a:lnTo>
                  <a:pt x="67" y="69"/>
                </a:lnTo>
                <a:lnTo>
                  <a:pt x="44" y="80"/>
                </a:lnTo>
                <a:lnTo>
                  <a:pt x="22" y="91"/>
                </a:lnTo>
                <a:lnTo>
                  <a:pt x="0" y="104"/>
                </a:lnTo>
                <a:lnTo>
                  <a:pt x="39" y="169"/>
                </a:lnTo>
                <a:lnTo>
                  <a:pt x="58" y="158"/>
                </a:lnTo>
                <a:lnTo>
                  <a:pt x="78" y="146"/>
                </a:lnTo>
                <a:lnTo>
                  <a:pt x="98" y="136"/>
                </a:lnTo>
                <a:lnTo>
                  <a:pt x="118" y="128"/>
                </a:lnTo>
                <a:lnTo>
                  <a:pt x="136" y="121"/>
                </a:lnTo>
                <a:lnTo>
                  <a:pt x="155" y="114"/>
                </a:lnTo>
                <a:lnTo>
                  <a:pt x="175" y="108"/>
                </a:lnTo>
                <a:lnTo>
                  <a:pt x="194" y="102"/>
                </a:lnTo>
                <a:lnTo>
                  <a:pt x="213" y="98"/>
                </a:lnTo>
                <a:lnTo>
                  <a:pt x="234" y="92"/>
                </a:lnTo>
                <a:lnTo>
                  <a:pt x="254" y="88"/>
                </a:lnTo>
                <a:lnTo>
                  <a:pt x="275" y="85"/>
                </a:lnTo>
                <a:lnTo>
                  <a:pt x="296" y="81"/>
                </a:lnTo>
                <a:lnTo>
                  <a:pt x="318" y="78"/>
                </a:lnTo>
                <a:lnTo>
                  <a:pt x="340" y="76"/>
                </a:lnTo>
                <a:lnTo>
                  <a:pt x="363" y="74"/>
                </a:lnTo>
                <a:lnTo>
                  <a:pt x="356" y="0"/>
                </a:lnTo>
                <a:lnTo>
                  <a:pt x="356" y="0"/>
                </a:lnTo>
              </a:path>
            </a:pathLst>
          </a:custGeom>
          <a:solidFill>
            <a:schemeClr val="bg2"/>
          </a:solidFill>
          <a:ln w="9525">
            <a:noFill/>
            <a:round/>
            <a:headEnd type="none" w="med" len="med"/>
            <a:tailEnd type="none" w="med" len="med"/>
          </a:ln>
          <a:effectLst/>
        </p:spPr>
        <p:txBody>
          <a:bodyPr/>
          <a:lstStyle/>
          <a:p>
            <a:endParaRPr lang="en-IN"/>
          </a:p>
        </p:txBody>
      </p:sp>
      <p:sp>
        <p:nvSpPr>
          <p:cNvPr id="50473" name="Freeform 297"/>
          <p:cNvSpPr>
            <a:spLocks/>
          </p:cNvSpPr>
          <p:nvPr/>
        </p:nvSpPr>
        <p:spPr bwMode="auto">
          <a:xfrm>
            <a:off x="5094288" y="2422525"/>
            <a:ext cx="585787" cy="666750"/>
          </a:xfrm>
          <a:custGeom>
            <a:avLst/>
            <a:gdLst/>
            <a:ahLst/>
            <a:cxnLst>
              <a:cxn ang="0">
                <a:pos x="379" y="159"/>
              </a:cxn>
              <a:cxn ang="0">
                <a:pos x="0" y="0"/>
              </a:cxn>
              <a:cxn ang="0">
                <a:pos x="379" y="159"/>
              </a:cxn>
              <a:cxn ang="0">
                <a:pos x="43" y="394"/>
              </a:cxn>
              <a:cxn ang="0">
                <a:pos x="0" y="0"/>
              </a:cxn>
              <a:cxn ang="0">
                <a:pos x="379" y="159"/>
              </a:cxn>
              <a:cxn ang="0">
                <a:pos x="379" y="159"/>
              </a:cxn>
            </a:cxnLst>
            <a:rect l="0" t="0" r="r" b="b"/>
            <a:pathLst>
              <a:path w="380" h="395">
                <a:moveTo>
                  <a:pt x="379" y="159"/>
                </a:moveTo>
                <a:lnTo>
                  <a:pt x="0" y="0"/>
                </a:lnTo>
                <a:lnTo>
                  <a:pt x="379" y="159"/>
                </a:lnTo>
                <a:lnTo>
                  <a:pt x="43" y="394"/>
                </a:lnTo>
                <a:lnTo>
                  <a:pt x="0" y="0"/>
                </a:lnTo>
                <a:lnTo>
                  <a:pt x="379" y="159"/>
                </a:lnTo>
                <a:lnTo>
                  <a:pt x="379" y="159"/>
                </a:lnTo>
              </a:path>
            </a:pathLst>
          </a:custGeom>
          <a:solidFill>
            <a:schemeClr val="bg2"/>
          </a:solidFill>
          <a:ln w="9525">
            <a:noFill/>
            <a:round/>
            <a:headEnd type="none" w="med" len="med"/>
            <a:tailEnd type="none" w="med" len="med"/>
          </a:ln>
          <a:effectLst/>
        </p:spPr>
        <p:txBody>
          <a:bodyPr/>
          <a:lstStyle/>
          <a:p>
            <a:endParaRPr lang="en-IN"/>
          </a:p>
        </p:txBody>
      </p:sp>
      <p:sp>
        <p:nvSpPr>
          <p:cNvPr id="50474" name="Freeform 298"/>
          <p:cNvSpPr>
            <a:spLocks/>
          </p:cNvSpPr>
          <p:nvPr/>
        </p:nvSpPr>
        <p:spPr bwMode="auto">
          <a:xfrm>
            <a:off x="5754688" y="4813300"/>
            <a:ext cx="501650" cy="471488"/>
          </a:xfrm>
          <a:custGeom>
            <a:avLst/>
            <a:gdLst/>
            <a:ahLst/>
            <a:cxnLst>
              <a:cxn ang="0">
                <a:pos x="30" y="278"/>
              </a:cxn>
              <a:cxn ang="0">
                <a:pos x="30" y="278"/>
              </a:cxn>
              <a:cxn ang="0">
                <a:pos x="53" y="267"/>
              </a:cxn>
              <a:cxn ang="0">
                <a:pos x="75" y="256"/>
              </a:cxn>
              <a:cxn ang="0">
                <a:pos x="97" y="244"/>
              </a:cxn>
              <a:cxn ang="0">
                <a:pos x="117" y="233"/>
              </a:cxn>
              <a:cxn ang="0">
                <a:pos x="137" y="220"/>
              </a:cxn>
              <a:cxn ang="0">
                <a:pos x="156" y="207"/>
              </a:cxn>
              <a:cxn ang="0">
                <a:pos x="174" y="193"/>
              </a:cxn>
              <a:cxn ang="0">
                <a:pos x="193" y="178"/>
              </a:cxn>
              <a:cxn ang="0">
                <a:pos x="210" y="164"/>
              </a:cxn>
              <a:cxn ang="0">
                <a:pos x="227" y="149"/>
              </a:cxn>
              <a:cxn ang="0">
                <a:pos x="243" y="133"/>
              </a:cxn>
              <a:cxn ang="0">
                <a:pos x="260" y="118"/>
              </a:cxn>
              <a:cxn ang="0">
                <a:pos x="276" y="102"/>
              </a:cxn>
              <a:cxn ang="0">
                <a:pos x="293" y="84"/>
              </a:cxn>
              <a:cxn ang="0">
                <a:pos x="309" y="67"/>
              </a:cxn>
              <a:cxn ang="0">
                <a:pos x="325" y="50"/>
              </a:cxn>
              <a:cxn ang="0">
                <a:pos x="269" y="0"/>
              </a:cxn>
              <a:cxn ang="0">
                <a:pos x="253" y="17"/>
              </a:cxn>
              <a:cxn ang="0">
                <a:pos x="237" y="34"/>
              </a:cxn>
              <a:cxn ang="0">
                <a:pos x="222" y="50"/>
              </a:cxn>
              <a:cxn ang="0">
                <a:pos x="207" y="64"/>
              </a:cxn>
              <a:cxn ang="0">
                <a:pos x="191" y="80"/>
              </a:cxn>
              <a:cxn ang="0">
                <a:pos x="177" y="93"/>
              </a:cxn>
              <a:cxn ang="0">
                <a:pos x="160" y="107"/>
              </a:cxn>
              <a:cxn ang="0">
                <a:pos x="145" y="121"/>
              </a:cxn>
              <a:cxn ang="0">
                <a:pos x="129" y="133"/>
              </a:cxn>
              <a:cxn ang="0">
                <a:pos x="113" y="145"/>
              </a:cxn>
              <a:cxn ang="0">
                <a:pos x="97" y="156"/>
              </a:cxn>
              <a:cxn ang="0">
                <a:pos x="79" y="168"/>
              </a:cxn>
              <a:cxn ang="0">
                <a:pos x="60" y="179"/>
              </a:cxn>
              <a:cxn ang="0">
                <a:pos x="41" y="189"/>
              </a:cxn>
              <a:cxn ang="0">
                <a:pos x="21" y="199"/>
              </a:cxn>
              <a:cxn ang="0">
                <a:pos x="0" y="208"/>
              </a:cxn>
              <a:cxn ang="0">
                <a:pos x="0" y="208"/>
              </a:cxn>
              <a:cxn ang="0">
                <a:pos x="30" y="278"/>
              </a:cxn>
              <a:cxn ang="0">
                <a:pos x="30" y="278"/>
              </a:cxn>
            </a:cxnLst>
            <a:rect l="0" t="0" r="r" b="b"/>
            <a:pathLst>
              <a:path w="326" h="279">
                <a:moveTo>
                  <a:pt x="30" y="278"/>
                </a:moveTo>
                <a:lnTo>
                  <a:pt x="30" y="278"/>
                </a:lnTo>
                <a:lnTo>
                  <a:pt x="53" y="267"/>
                </a:lnTo>
                <a:lnTo>
                  <a:pt x="75" y="256"/>
                </a:lnTo>
                <a:lnTo>
                  <a:pt x="97" y="244"/>
                </a:lnTo>
                <a:lnTo>
                  <a:pt x="117" y="233"/>
                </a:lnTo>
                <a:lnTo>
                  <a:pt x="137" y="220"/>
                </a:lnTo>
                <a:lnTo>
                  <a:pt x="156" y="207"/>
                </a:lnTo>
                <a:lnTo>
                  <a:pt x="174" y="193"/>
                </a:lnTo>
                <a:lnTo>
                  <a:pt x="193" y="178"/>
                </a:lnTo>
                <a:lnTo>
                  <a:pt x="210" y="164"/>
                </a:lnTo>
                <a:lnTo>
                  <a:pt x="227" y="149"/>
                </a:lnTo>
                <a:lnTo>
                  <a:pt x="243" y="133"/>
                </a:lnTo>
                <a:lnTo>
                  <a:pt x="260" y="118"/>
                </a:lnTo>
                <a:lnTo>
                  <a:pt x="276" y="102"/>
                </a:lnTo>
                <a:lnTo>
                  <a:pt x="293" y="84"/>
                </a:lnTo>
                <a:lnTo>
                  <a:pt x="309" y="67"/>
                </a:lnTo>
                <a:lnTo>
                  <a:pt x="325" y="50"/>
                </a:lnTo>
                <a:lnTo>
                  <a:pt x="269" y="0"/>
                </a:lnTo>
                <a:lnTo>
                  <a:pt x="253" y="17"/>
                </a:lnTo>
                <a:lnTo>
                  <a:pt x="237" y="34"/>
                </a:lnTo>
                <a:lnTo>
                  <a:pt x="222" y="50"/>
                </a:lnTo>
                <a:lnTo>
                  <a:pt x="207" y="64"/>
                </a:lnTo>
                <a:lnTo>
                  <a:pt x="191" y="80"/>
                </a:lnTo>
                <a:lnTo>
                  <a:pt x="177" y="93"/>
                </a:lnTo>
                <a:lnTo>
                  <a:pt x="160" y="107"/>
                </a:lnTo>
                <a:lnTo>
                  <a:pt x="145" y="121"/>
                </a:lnTo>
                <a:lnTo>
                  <a:pt x="129" y="133"/>
                </a:lnTo>
                <a:lnTo>
                  <a:pt x="113" y="145"/>
                </a:lnTo>
                <a:lnTo>
                  <a:pt x="97" y="156"/>
                </a:lnTo>
                <a:lnTo>
                  <a:pt x="79" y="168"/>
                </a:lnTo>
                <a:lnTo>
                  <a:pt x="60" y="179"/>
                </a:lnTo>
                <a:lnTo>
                  <a:pt x="41" y="189"/>
                </a:lnTo>
                <a:lnTo>
                  <a:pt x="21" y="199"/>
                </a:lnTo>
                <a:lnTo>
                  <a:pt x="0" y="208"/>
                </a:lnTo>
                <a:lnTo>
                  <a:pt x="0" y="208"/>
                </a:lnTo>
                <a:lnTo>
                  <a:pt x="30" y="278"/>
                </a:lnTo>
                <a:lnTo>
                  <a:pt x="30" y="278"/>
                </a:lnTo>
              </a:path>
            </a:pathLst>
          </a:custGeom>
          <a:solidFill>
            <a:schemeClr val="bg2"/>
          </a:solidFill>
          <a:ln w="9525">
            <a:noFill/>
            <a:round/>
            <a:headEnd type="none" w="med" len="med"/>
            <a:tailEnd type="none" w="med" len="med"/>
          </a:ln>
          <a:effectLst/>
        </p:spPr>
        <p:txBody>
          <a:bodyPr/>
          <a:lstStyle/>
          <a:p>
            <a:endParaRPr lang="en-IN"/>
          </a:p>
        </p:txBody>
      </p:sp>
      <p:sp>
        <p:nvSpPr>
          <p:cNvPr id="50475" name="Freeform 299"/>
          <p:cNvSpPr>
            <a:spLocks/>
          </p:cNvSpPr>
          <p:nvPr/>
        </p:nvSpPr>
        <p:spPr bwMode="auto">
          <a:xfrm>
            <a:off x="5235575" y="5164138"/>
            <a:ext cx="566738" cy="211137"/>
          </a:xfrm>
          <a:custGeom>
            <a:avLst/>
            <a:gdLst/>
            <a:ahLst/>
            <a:cxnLst>
              <a:cxn ang="0">
                <a:pos x="0" y="122"/>
              </a:cxn>
              <a:cxn ang="0">
                <a:pos x="24" y="123"/>
              </a:cxn>
              <a:cxn ang="0">
                <a:pos x="47" y="124"/>
              </a:cxn>
              <a:cxn ang="0">
                <a:pos x="70" y="124"/>
              </a:cxn>
              <a:cxn ang="0">
                <a:pos x="93" y="124"/>
              </a:cxn>
              <a:cxn ang="0">
                <a:pos x="116" y="123"/>
              </a:cxn>
              <a:cxn ang="0">
                <a:pos x="138" y="122"/>
              </a:cxn>
              <a:cxn ang="0">
                <a:pos x="160" y="120"/>
              </a:cxn>
              <a:cxn ang="0">
                <a:pos x="183" y="118"/>
              </a:cxn>
              <a:cxn ang="0">
                <a:pos x="205" y="115"/>
              </a:cxn>
              <a:cxn ang="0">
                <a:pos x="227" y="111"/>
              </a:cxn>
              <a:cxn ang="0">
                <a:pos x="249" y="107"/>
              </a:cxn>
              <a:cxn ang="0">
                <a:pos x="273" y="101"/>
              </a:cxn>
              <a:cxn ang="0">
                <a:pos x="296" y="94"/>
              </a:cxn>
              <a:cxn ang="0">
                <a:pos x="319" y="87"/>
              </a:cxn>
              <a:cxn ang="0">
                <a:pos x="342" y="79"/>
              </a:cxn>
              <a:cxn ang="0">
                <a:pos x="367" y="70"/>
              </a:cxn>
              <a:cxn ang="0">
                <a:pos x="337" y="0"/>
              </a:cxn>
              <a:cxn ang="0">
                <a:pos x="316" y="9"/>
              </a:cxn>
              <a:cxn ang="0">
                <a:pos x="294" y="18"/>
              </a:cxn>
              <a:cxn ang="0">
                <a:pos x="274" y="23"/>
              </a:cxn>
              <a:cxn ang="0">
                <a:pos x="253" y="30"/>
              </a:cxn>
              <a:cxn ang="0">
                <a:pos x="234" y="34"/>
              </a:cxn>
              <a:cxn ang="0">
                <a:pos x="214" y="38"/>
              </a:cxn>
              <a:cxn ang="0">
                <a:pos x="194" y="42"/>
              </a:cxn>
              <a:cxn ang="0">
                <a:pos x="174" y="44"/>
              </a:cxn>
              <a:cxn ang="0">
                <a:pos x="155" y="46"/>
              </a:cxn>
              <a:cxn ang="0">
                <a:pos x="134" y="48"/>
              </a:cxn>
              <a:cxn ang="0">
                <a:pos x="112" y="49"/>
              </a:cxn>
              <a:cxn ang="0">
                <a:pos x="92" y="49"/>
              </a:cxn>
              <a:cxn ang="0">
                <a:pos x="70" y="49"/>
              </a:cxn>
              <a:cxn ang="0">
                <a:pos x="49" y="49"/>
              </a:cxn>
              <a:cxn ang="0">
                <a:pos x="27" y="49"/>
              </a:cxn>
              <a:cxn ang="0">
                <a:pos x="4" y="48"/>
              </a:cxn>
              <a:cxn ang="0">
                <a:pos x="0" y="122"/>
              </a:cxn>
              <a:cxn ang="0">
                <a:pos x="0" y="122"/>
              </a:cxn>
            </a:cxnLst>
            <a:rect l="0" t="0" r="r" b="b"/>
            <a:pathLst>
              <a:path w="368" h="125">
                <a:moveTo>
                  <a:pt x="0" y="122"/>
                </a:moveTo>
                <a:lnTo>
                  <a:pt x="24" y="123"/>
                </a:lnTo>
                <a:lnTo>
                  <a:pt x="47" y="124"/>
                </a:lnTo>
                <a:lnTo>
                  <a:pt x="70" y="124"/>
                </a:lnTo>
                <a:lnTo>
                  <a:pt x="93" y="124"/>
                </a:lnTo>
                <a:lnTo>
                  <a:pt x="116" y="123"/>
                </a:lnTo>
                <a:lnTo>
                  <a:pt x="138" y="122"/>
                </a:lnTo>
                <a:lnTo>
                  <a:pt x="160" y="120"/>
                </a:lnTo>
                <a:lnTo>
                  <a:pt x="183" y="118"/>
                </a:lnTo>
                <a:lnTo>
                  <a:pt x="205" y="115"/>
                </a:lnTo>
                <a:lnTo>
                  <a:pt x="227" y="111"/>
                </a:lnTo>
                <a:lnTo>
                  <a:pt x="249" y="107"/>
                </a:lnTo>
                <a:lnTo>
                  <a:pt x="273" y="101"/>
                </a:lnTo>
                <a:lnTo>
                  <a:pt x="296" y="94"/>
                </a:lnTo>
                <a:lnTo>
                  <a:pt x="319" y="87"/>
                </a:lnTo>
                <a:lnTo>
                  <a:pt x="342" y="79"/>
                </a:lnTo>
                <a:lnTo>
                  <a:pt x="367" y="70"/>
                </a:lnTo>
                <a:lnTo>
                  <a:pt x="337" y="0"/>
                </a:lnTo>
                <a:lnTo>
                  <a:pt x="316" y="9"/>
                </a:lnTo>
                <a:lnTo>
                  <a:pt x="294" y="18"/>
                </a:lnTo>
                <a:lnTo>
                  <a:pt x="274" y="23"/>
                </a:lnTo>
                <a:lnTo>
                  <a:pt x="253" y="30"/>
                </a:lnTo>
                <a:lnTo>
                  <a:pt x="234" y="34"/>
                </a:lnTo>
                <a:lnTo>
                  <a:pt x="214" y="38"/>
                </a:lnTo>
                <a:lnTo>
                  <a:pt x="194" y="42"/>
                </a:lnTo>
                <a:lnTo>
                  <a:pt x="174" y="44"/>
                </a:lnTo>
                <a:lnTo>
                  <a:pt x="155" y="46"/>
                </a:lnTo>
                <a:lnTo>
                  <a:pt x="134" y="48"/>
                </a:lnTo>
                <a:lnTo>
                  <a:pt x="112" y="49"/>
                </a:lnTo>
                <a:lnTo>
                  <a:pt x="92" y="49"/>
                </a:lnTo>
                <a:lnTo>
                  <a:pt x="70" y="49"/>
                </a:lnTo>
                <a:lnTo>
                  <a:pt x="49" y="49"/>
                </a:lnTo>
                <a:lnTo>
                  <a:pt x="27" y="49"/>
                </a:lnTo>
                <a:lnTo>
                  <a:pt x="4" y="48"/>
                </a:lnTo>
                <a:lnTo>
                  <a:pt x="0" y="122"/>
                </a:lnTo>
                <a:lnTo>
                  <a:pt x="0" y="122"/>
                </a:lnTo>
              </a:path>
            </a:pathLst>
          </a:custGeom>
          <a:solidFill>
            <a:schemeClr val="bg2"/>
          </a:solidFill>
          <a:ln w="9525">
            <a:noFill/>
            <a:round/>
            <a:headEnd type="none" w="med" len="med"/>
            <a:tailEnd type="none" w="med" len="med"/>
          </a:ln>
          <a:effectLst/>
        </p:spPr>
        <p:txBody>
          <a:bodyPr/>
          <a:lstStyle/>
          <a:p>
            <a:endParaRPr lang="en-IN"/>
          </a:p>
        </p:txBody>
      </p:sp>
      <p:sp>
        <p:nvSpPr>
          <p:cNvPr id="50476" name="Freeform 300"/>
          <p:cNvSpPr>
            <a:spLocks/>
          </p:cNvSpPr>
          <p:nvPr/>
        </p:nvSpPr>
        <p:spPr bwMode="auto">
          <a:xfrm>
            <a:off x="4738688" y="4979988"/>
            <a:ext cx="563562" cy="665162"/>
          </a:xfrm>
          <a:custGeom>
            <a:avLst/>
            <a:gdLst/>
            <a:ahLst/>
            <a:cxnLst>
              <a:cxn ang="0">
                <a:pos x="0" y="181"/>
              </a:cxn>
              <a:cxn ang="0">
                <a:pos x="349" y="392"/>
              </a:cxn>
              <a:cxn ang="0">
                <a:pos x="0" y="181"/>
              </a:cxn>
              <a:cxn ang="0">
                <a:pos x="365" y="0"/>
              </a:cxn>
              <a:cxn ang="0">
                <a:pos x="349" y="392"/>
              </a:cxn>
              <a:cxn ang="0">
                <a:pos x="0" y="181"/>
              </a:cxn>
              <a:cxn ang="0">
                <a:pos x="0" y="181"/>
              </a:cxn>
            </a:cxnLst>
            <a:rect l="0" t="0" r="r" b="b"/>
            <a:pathLst>
              <a:path w="366" h="393">
                <a:moveTo>
                  <a:pt x="0" y="181"/>
                </a:moveTo>
                <a:lnTo>
                  <a:pt x="349" y="392"/>
                </a:lnTo>
                <a:lnTo>
                  <a:pt x="0" y="181"/>
                </a:lnTo>
                <a:lnTo>
                  <a:pt x="365" y="0"/>
                </a:lnTo>
                <a:lnTo>
                  <a:pt x="349" y="392"/>
                </a:lnTo>
                <a:lnTo>
                  <a:pt x="0" y="181"/>
                </a:lnTo>
                <a:lnTo>
                  <a:pt x="0" y="181"/>
                </a:lnTo>
              </a:path>
            </a:pathLst>
          </a:custGeom>
          <a:solidFill>
            <a:schemeClr val="bg2"/>
          </a:solidFill>
          <a:ln w="9525">
            <a:noFill/>
            <a:round/>
            <a:headEnd type="none" w="med" len="med"/>
            <a:tailEnd type="none" w="med" len="med"/>
          </a:ln>
          <a:effectLst/>
        </p:spPr>
        <p:txBody>
          <a:bodyPr/>
          <a:lstStyle/>
          <a:p>
            <a:endParaRPr lang="en-IN"/>
          </a:p>
        </p:txBody>
      </p:sp>
      <p:sp>
        <p:nvSpPr>
          <p:cNvPr id="50477" name="Freeform 301"/>
          <p:cNvSpPr>
            <a:spLocks/>
          </p:cNvSpPr>
          <p:nvPr/>
        </p:nvSpPr>
        <p:spPr bwMode="auto">
          <a:xfrm>
            <a:off x="5048250" y="4762500"/>
            <a:ext cx="33338" cy="38100"/>
          </a:xfrm>
          <a:custGeom>
            <a:avLst/>
            <a:gdLst/>
            <a:ahLst/>
            <a:cxnLst>
              <a:cxn ang="0">
                <a:pos x="10" y="0"/>
              </a:cxn>
              <a:cxn ang="0">
                <a:pos x="12" y="0"/>
              </a:cxn>
              <a:cxn ang="0">
                <a:pos x="13" y="2"/>
              </a:cxn>
              <a:cxn ang="0">
                <a:pos x="15" y="2"/>
              </a:cxn>
              <a:cxn ang="0">
                <a:pos x="16" y="3"/>
              </a:cxn>
              <a:cxn ang="0">
                <a:pos x="18" y="4"/>
              </a:cxn>
              <a:cxn ang="0">
                <a:pos x="19" y="6"/>
              </a:cxn>
              <a:cxn ang="0">
                <a:pos x="20" y="9"/>
              </a:cxn>
              <a:cxn ang="0">
                <a:pos x="21" y="11"/>
              </a:cxn>
              <a:cxn ang="0">
                <a:pos x="20" y="13"/>
              </a:cxn>
              <a:cxn ang="0">
                <a:pos x="19" y="14"/>
              </a:cxn>
              <a:cxn ang="0">
                <a:pos x="18" y="17"/>
              </a:cxn>
              <a:cxn ang="0">
                <a:pos x="16" y="18"/>
              </a:cxn>
              <a:cxn ang="0">
                <a:pos x="15" y="19"/>
              </a:cxn>
              <a:cxn ang="0">
                <a:pos x="13" y="21"/>
              </a:cxn>
              <a:cxn ang="0">
                <a:pos x="12" y="22"/>
              </a:cxn>
              <a:cxn ang="0">
                <a:pos x="10" y="22"/>
              </a:cxn>
              <a:cxn ang="0">
                <a:pos x="7" y="22"/>
              </a:cxn>
              <a:cxn ang="0">
                <a:pos x="6" y="20"/>
              </a:cxn>
              <a:cxn ang="0">
                <a:pos x="4" y="19"/>
              </a:cxn>
              <a:cxn ang="0">
                <a:pos x="2" y="18"/>
              </a:cxn>
              <a:cxn ang="0">
                <a:pos x="2" y="17"/>
              </a:cxn>
              <a:cxn ang="0">
                <a:pos x="0" y="14"/>
              </a:cxn>
              <a:cxn ang="0">
                <a:pos x="0" y="13"/>
              </a:cxn>
              <a:cxn ang="0">
                <a:pos x="0" y="11"/>
              </a:cxn>
              <a:cxn ang="0">
                <a:pos x="0" y="9"/>
              </a:cxn>
              <a:cxn ang="0">
                <a:pos x="0" y="6"/>
              </a:cxn>
              <a:cxn ang="0">
                <a:pos x="2" y="4"/>
              </a:cxn>
              <a:cxn ang="0">
                <a:pos x="2" y="3"/>
              </a:cxn>
              <a:cxn ang="0">
                <a:pos x="4" y="2"/>
              </a:cxn>
              <a:cxn ang="0">
                <a:pos x="6" y="2"/>
              </a:cxn>
              <a:cxn ang="0">
                <a:pos x="7" y="0"/>
              </a:cxn>
              <a:cxn ang="0">
                <a:pos x="10" y="0"/>
              </a:cxn>
              <a:cxn ang="0">
                <a:pos x="10" y="0"/>
              </a:cxn>
            </a:cxnLst>
            <a:rect l="0" t="0" r="r" b="b"/>
            <a:pathLst>
              <a:path w="22" h="23">
                <a:moveTo>
                  <a:pt x="10" y="0"/>
                </a:moveTo>
                <a:lnTo>
                  <a:pt x="12" y="0"/>
                </a:lnTo>
                <a:lnTo>
                  <a:pt x="13" y="2"/>
                </a:lnTo>
                <a:lnTo>
                  <a:pt x="15" y="2"/>
                </a:lnTo>
                <a:lnTo>
                  <a:pt x="16" y="3"/>
                </a:lnTo>
                <a:lnTo>
                  <a:pt x="18" y="4"/>
                </a:lnTo>
                <a:lnTo>
                  <a:pt x="19" y="6"/>
                </a:lnTo>
                <a:lnTo>
                  <a:pt x="20" y="9"/>
                </a:lnTo>
                <a:lnTo>
                  <a:pt x="21" y="11"/>
                </a:lnTo>
                <a:lnTo>
                  <a:pt x="20" y="13"/>
                </a:lnTo>
                <a:lnTo>
                  <a:pt x="19" y="14"/>
                </a:lnTo>
                <a:lnTo>
                  <a:pt x="18" y="17"/>
                </a:lnTo>
                <a:lnTo>
                  <a:pt x="16" y="18"/>
                </a:lnTo>
                <a:lnTo>
                  <a:pt x="15" y="19"/>
                </a:lnTo>
                <a:lnTo>
                  <a:pt x="13" y="21"/>
                </a:lnTo>
                <a:lnTo>
                  <a:pt x="12" y="22"/>
                </a:lnTo>
                <a:lnTo>
                  <a:pt x="10" y="22"/>
                </a:lnTo>
                <a:lnTo>
                  <a:pt x="7" y="22"/>
                </a:lnTo>
                <a:lnTo>
                  <a:pt x="6" y="20"/>
                </a:lnTo>
                <a:lnTo>
                  <a:pt x="4" y="19"/>
                </a:lnTo>
                <a:lnTo>
                  <a:pt x="2" y="18"/>
                </a:lnTo>
                <a:lnTo>
                  <a:pt x="2" y="17"/>
                </a:lnTo>
                <a:lnTo>
                  <a:pt x="0" y="14"/>
                </a:lnTo>
                <a:lnTo>
                  <a:pt x="0" y="13"/>
                </a:lnTo>
                <a:lnTo>
                  <a:pt x="0" y="11"/>
                </a:lnTo>
                <a:lnTo>
                  <a:pt x="0" y="9"/>
                </a:lnTo>
                <a:lnTo>
                  <a:pt x="0" y="6"/>
                </a:lnTo>
                <a:lnTo>
                  <a:pt x="2" y="4"/>
                </a:lnTo>
                <a:lnTo>
                  <a:pt x="2" y="3"/>
                </a:lnTo>
                <a:lnTo>
                  <a:pt x="4" y="2"/>
                </a:lnTo>
                <a:lnTo>
                  <a:pt x="6" y="2"/>
                </a:lnTo>
                <a:lnTo>
                  <a:pt x="7" y="0"/>
                </a:lnTo>
                <a:lnTo>
                  <a:pt x="10" y="0"/>
                </a:lnTo>
                <a:lnTo>
                  <a:pt x="10" y="0"/>
                </a:lnTo>
              </a:path>
            </a:pathLst>
          </a:custGeom>
          <a:solidFill>
            <a:srgbClr val="000061"/>
          </a:solidFill>
          <a:ln w="9525">
            <a:noFill/>
            <a:round/>
            <a:headEnd type="none" w="med" len="med"/>
            <a:tailEnd type="none" w="med" len="med"/>
          </a:ln>
          <a:effectLst/>
        </p:spPr>
        <p:txBody>
          <a:bodyPr/>
          <a:lstStyle/>
          <a:p>
            <a:endParaRPr lang="en-IN"/>
          </a:p>
        </p:txBody>
      </p:sp>
      <p:sp>
        <p:nvSpPr>
          <p:cNvPr id="50478" name="Freeform 302"/>
          <p:cNvSpPr>
            <a:spLocks/>
          </p:cNvSpPr>
          <p:nvPr/>
        </p:nvSpPr>
        <p:spPr bwMode="auto">
          <a:xfrm>
            <a:off x="5048250" y="4762500"/>
            <a:ext cx="33338" cy="38100"/>
          </a:xfrm>
          <a:custGeom>
            <a:avLst/>
            <a:gdLst/>
            <a:ahLst/>
            <a:cxnLst>
              <a:cxn ang="0">
                <a:pos x="10" y="0"/>
              </a:cxn>
              <a:cxn ang="0">
                <a:pos x="10" y="0"/>
              </a:cxn>
              <a:cxn ang="0">
                <a:pos x="12" y="0"/>
              </a:cxn>
              <a:cxn ang="0">
                <a:pos x="13" y="2"/>
              </a:cxn>
              <a:cxn ang="0">
                <a:pos x="15" y="2"/>
              </a:cxn>
              <a:cxn ang="0">
                <a:pos x="16" y="3"/>
              </a:cxn>
              <a:cxn ang="0">
                <a:pos x="16" y="3"/>
              </a:cxn>
              <a:cxn ang="0">
                <a:pos x="18" y="4"/>
              </a:cxn>
              <a:cxn ang="0">
                <a:pos x="19" y="6"/>
              </a:cxn>
              <a:cxn ang="0">
                <a:pos x="20" y="9"/>
              </a:cxn>
              <a:cxn ang="0">
                <a:pos x="21" y="11"/>
              </a:cxn>
              <a:cxn ang="0">
                <a:pos x="21" y="11"/>
              </a:cxn>
              <a:cxn ang="0">
                <a:pos x="20" y="13"/>
              </a:cxn>
              <a:cxn ang="0">
                <a:pos x="19" y="14"/>
              </a:cxn>
              <a:cxn ang="0">
                <a:pos x="18" y="17"/>
              </a:cxn>
              <a:cxn ang="0">
                <a:pos x="16" y="18"/>
              </a:cxn>
              <a:cxn ang="0">
                <a:pos x="16" y="18"/>
              </a:cxn>
              <a:cxn ang="0">
                <a:pos x="15" y="19"/>
              </a:cxn>
              <a:cxn ang="0">
                <a:pos x="13" y="21"/>
              </a:cxn>
              <a:cxn ang="0">
                <a:pos x="12" y="22"/>
              </a:cxn>
              <a:cxn ang="0">
                <a:pos x="10" y="22"/>
              </a:cxn>
              <a:cxn ang="0">
                <a:pos x="10" y="22"/>
              </a:cxn>
              <a:cxn ang="0">
                <a:pos x="7" y="22"/>
              </a:cxn>
              <a:cxn ang="0">
                <a:pos x="6" y="20"/>
              </a:cxn>
              <a:cxn ang="0">
                <a:pos x="4" y="19"/>
              </a:cxn>
              <a:cxn ang="0">
                <a:pos x="2" y="18"/>
              </a:cxn>
              <a:cxn ang="0">
                <a:pos x="2" y="18"/>
              </a:cxn>
              <a:cxn ang="0">
                <a:pos x="2" y="17"/>
              </a:cxn>
              <a:cxn ang="0">
                <a:pos x="0" y="14"/>
              </a:cxn>
              <a:cxn ang="0">
                <a:pos x="0" y="13"/>
              </a:cxn>
              <a:cxn ang="0">
                <a:pos x="0" y="11"/>
              </a:cxn>
              <a:cxn ang="0">
                <a:pos x="0" y="11"/>
              </a:cxn>
              <a:cxn ang="0">
                <a:pos x="0" y="9"/>
              </a:cxn>
              <a:cxn ang="0">
                <a:pos x="0" y="6"/>
              </a:cxn>
              <a:cxn ang="0">
                <a:pos x="2" y="4"/>
              </a:cxn>
              <a:cxn ang="0">
                <a:pos x="2" y="3"/>
              </a:cxn>
              <a:cxn ang="0">
                <a:pos x="2" y="3"/>
              </a:cxn>
              <a:cxn ang="0">
                <a:pos x="4" y="2"/>
              </a:cxn>
              <a:cxn ang="0">
                <a:pos x="6" y="2"/>
              </a:cxn>
              <a:cxn ang="0">
                <a:pos x="7" y="0"/>
              </a:cxn>
              <a:cxn ang="0">
                <a:pos x="10" y="0"/>
              </a:cxn>
            </a:cxnLst>
            <a:rect l="0" t="0" r="r" b="b"/>
            <a:pathLst>
              <a:path w="22" h="23">
                <a:moveTo>
                  <a:pt x="10" y="0"/>
                </a:moveTo>
                <a:lnTo>
                  <a:pt x="10" y="0"/>
                </a:lnTo>
                <a:lnTo>
                  <a:pt x="12" y="0"/>
                </a:lnTo>
                <a:lnTo>
                  <a:pt x="13" y="2"/>
                </a:lnTo>
                <a:lnTo>
                  <a:pt x="15" y="2"/>
                </a:lnTo>
                <a:lnTo>
                  <a:pt x="16" y="3"/>
                </a:lnTo>
                <a:lnTo>
                  <a:pt x="16" y="3"/>
                </a:lnTo>
                <a:lnTo>
                  <a:pt x="18" y="4"/>
                </a:lnTo>
                <a:lnTo>
                  <a:pt x="19" y="6"/>
                </a:lnTo>
                <a:lnTo>
                  <a:pt x="20" y="9"/>
                </a:lnTo>
                <a:lnTo>
                  <a:pt x="21" y="11"/>
                </a:lnTo>
                <a:lnTo>
                  <a:pt x="21" y="11"/>
                </a:lnTo>
                <a:lnTo>
                  <a:pt x="20" y="13"/>
                </a:lnTo>
                <a:lnTo>
                  <a:pt x="19" y="14"/>
                </a:lnTo>
                <a:lnTo>
                  <a:pt x="18" y="17"/>
                </a:lnTo>
                <a:lnTo>
                  <a:pt x="16" y="18"/>
                </a:lnTo>
                <a:lnTo>
                  <a:pt x="16" y="18"/>
                </a:lnTo>
                <a:lnTo>
                  <a:pt x="15" y="19"/>
                </a:lnTo>
                <a:lnTo>
                  <a:pt x="13" y="21"/>
                </a:lnTo>
                <a:lnTo>
                  <a:pt x="12" y="22"/>
                </a:lnTo>
                <a:lnTo>
                  <a:pt x="10" y="22"/>
                </a:lnTo>
                <a:lnTo>
                  <a:pt x="10" y="22"/>
                </a:lnTo>
                <a:lnTo>
                  <a:pt x="7" y="22"/>
                </a:lnTo>
                <a:lnTo>
                  <a:pt x="6" y="20"/>
                </a:lnTo>
                <a:lnTo>
                  <a:pt x="4" y="19"/>
                </a:lnTo>
                <a:lnTo>
                  <a:pt x="2" y="18"/>
                </a:lnTo>
                <a:lnTo>
                  <a:pt x="2" y="18"/>
                </a:lnTo>
                <a:lnTo>
                  <a:pt x="2" y="17"/>
                </a:lnTo>
                <a:lnTo>
                  <a:pt x="0" y="14"/>
                </a:lnTo>
                <a:lnTo>
                  <a:pt x="0" y="13"/>
                </a:lnTo>
                <a:lnTo>
                  <a:pt x="0" y="11"/>
                </a:lnTo>
                <a:lnTo>
                  <a:pt x="0" y="11"/>
                </a:lnTo>
                <a:lnTo>
                  <a:pt x="0" y="9"/>
                </a:lnTo>
                <a:lnTo>
                  <a:pt x="0" y="6"/>
                </a:lnTo>
                <a:lnTo>
                  <a:pt x="2" y="4"/>
                </a:lnTo>
                <a:lnTo>
                  <a:pt x="2" y="3"/>
                </a:lnTo>
                <a:lnTo>
                  <a:pt x="2" y="3"/>
                </a:lnTo>
                <a:lnTo>
                  <a:pt x="4" y="2"/>
                </a:lnTo>
                <a:lnTo>
                  <a:pt x="6" y="2"/>
                </a:lnTo>
                <a:lnTo>
                  <a:pt x="7" y="0"/>
                </a:lnTo>
                <a:lnTo>
                  <a:pt x="10" y="0"/>
                </a:lnTo>
              </a:path>
            </a:pathLst>
          </a:custGeom>
          <a:noFill/>
          <a:ln w="9525" cap="flat" cmpd="sng">
            <a:solidFill>
              <a:srgbClr val="FFFFFF"/>
            </a:solidFill>
            <a:prstDash val="solid"/>
            <a:round/>
            <a:headEnd type="none" w="med" len="med"/>
            <a:tailEnd type="none" w="med" len="med"/>
          </a:ln>
          <a:effectLst/>
        </p:spPr>
        <p:txBody>
          <a:bodyPr/>
          <a:lstStyle/>
          <a:p>
            <a:endParaRPr lang="en-IN"/>
          </a:p>
        </p:txBody>
      </p:sp>
      <p:sp>
        <p:nvSpPr>
          <p:cNvPr id="50479" name="Freeform 303"/>
          <p:cNvSpPr>
            <a:spLocks/>
          </p:cNvSpPr>
          <p:nvPr/>
        </p:nvSpPr>
        <p:spPr bwMode="auto">
          <a:xfrm>
            <a:off x="3530600" y="3201988"/>
            <a:ext cx="593725" cy="1473200"/>
          </a:xfrm>
          <a:custGeom>
            <a:avLst/>
            <a:gdLst/>
            <a:ahLst/>
            <a:cxnLst>
              <a:cxn ang="0">
                <a:pos x="347" y="442"/>
              </a:cxn>
              <a:cxn ang="0">
                <a:pos x="341" y="354"/>
              </a:cxn>
              <a:cxn ang="0">
                <a:pos x="315" y="277"/>
              </a:cxn>
              <a:cxn ang="0">
                <a:pos x="308" y="314"/>
              </a:cxn>
              <a:cxn ang="0">
                <a:pos x="314" y="388"/>
              </a:cxn>
              <a:cxn ang="0">
                <a:pos x="327" y="456"/>
              </a:cxn>
              <a:cxn ang="0">
                <a:pos x="329" y="536"/>
              </a:cxn>
              <a:cxn ang="0">
                <a:pos x="310" y="634"/>
              </a:cxn>
              <a:cxn ang="0">
                <a:pos x="308" y="661"/>
              </a:cxn>
              <a:cxn ang="0">
                <a:pos x="302" y="688"/>
              </a:cxn>
              <a:cxn ang="0">
                <a:pos x="285" y="792"/>
              </a:cxn>
              <a:cxn ang="0">
                <a:pos x="282" y="824"/>
              </a:cxn>
              <a:cxn ang="0">
                <a:pos x="333" y="858"/>
              </a:cxn>
              <a:cxn ang="0">
                <a:pos x="261" y="856"/>
              </a:cxn>
              <a:cxn ang="0">
                <a:pos x="246" y="830"/>
              </a:cxn>
              <a:cxn ang="0">
                <a:pos x="249" y="805"/>
              </a:cxn>
              <a:cxn ang="0">
                <a:pos x="248" y="702"/>
              </a:cxn>
              <a:cxn ang="0">
                <a:pos x="252" y="634"/>
              </a:cxn>
              <a:cxn ang="0">
                <a:pos x="245" y="579"/>
              </a:cxn>
              <a:cxn ang="0">
                <a:pos x="241" y="499"/>
              </a:cxn>
              <a:cxn ang="0">
                <a:pos x="238" y="557"/>
              </a:cxn>
              <a:cxn ang="0">
                <a:pos x="230" y="624"/>
              </a:cxn>
              <a:cxn ang="0">
                <a:pos x="230" y="684"/>
              </a:cxn>
              <a:cxn ang="0">
                <a:pos x="222" y="789"/>
              </a:cxn>
              <a:cxn ang="0">
                <a:pos x="223" y="823"/>
              </a:cxn>
              <a:cxn ang="0">
                <a:pos x="225" y="854"/>
              </a:cxn>
              <a:cxn ang="0">
                <a:pos x="139" y="867"/>
              </a:cxn>
              <a:cxn ang="0">
                <a:pos x="178" y="832"/>
              </a:cxn>
              <a:cxn ang="0">
                <a:pos x="190" y="809"/>
              </a:cxn>
              <a:cxn ang="0">
                <a:pos x="178" y="705"/>
              </a:cxn>
              <a:cxn ang="0">
                <a:pos x="175" y="671"/>
              </a:cxn>
              <a:cxn ang="0">
                <a:pos x="177" y="644"/>
              </a:cxn>
              <a:cxn ang="0">
                <a:pos x="157" y="567"/>
              </a:cxn>
              <a:cxn ang="0">
                <a:pos x="155" y="470"/>
              </a:cxn>
              <a:cxn ang="0">
                <a:pos x="167" y="407"/>
              </a:cxn>
              <a:cxn ang="0">
                <a:pos x="175" y="333"/>
              </a:cxn>
              <a:cxn ang="0">
                <a:pos x="166" y="282"/>
              </a:cxn>
              <a:cxn ang="0">
                <a:pos x="140" y="358"/>
              </a:cxn>
              <a:cxn ang="0">
                <a:pos x="77" y="437"/>
              </a:cxn>
              <a:cxn ang="0">
                <a:pos x="4" y="478"/>
              </a:cxn>
              <a:cxn ang="0">
                <a:pos x="24" y="442"/>
              </a:cxn>
              <a:cxn ang="0">
                <a:pos x="36" y="428"/>
              </a:cxn>
              <a:cxn ang="0">
                <a:pos x="96" y="351"/>
              </a:cxn>
              <a:cxn ang="0">
                <a:pos x="117" y="247"/>
              </a:cxn>
              <a:cxn ang="0">
                <a:pos x="128" y="171"/>
              </a:cxn>
              <a:cxn ang="0">
                <a:pos x="165" y="152"/>
              </a:cxn>
              <a:cxn ang="0">
                <a:pos x="203" y="128"/>
              </a:cxn>
              <a:cxn ang="0">
                <a:pos x="203" y="96"/>
              </a:cxn>
              <a:cxn ang="0">
                <a:pos x="191" y="73"/>
              </a:cxn>
              <a:cxn ang="0">
                <a:pos x="198" y="24"/>
              </a:cxn>
              <a:cxn ang="0">
                <a:pos x="253" y="5"/>
              </a:cxn>
              <a:cxn ang="0">
                <a:pos x="279" y="45"/>
              </a:cxn>
              <a:cxn ang="0">
                <a:pos x="279" y="78"/>
              </a:cxn>
              <a:cxn ang="0">
                <a:pos x="269" y="103"/>
              </a:cxn>
              <a:cxn ang="0">
                <a:pos x="282" y="136"/>
              </a:cxn>
              <a:cxn ang="0">
                <a:pos x="327" y="154"/>
              </a:cxn>
              <a:cxn ang="0">
                <a:pos x="361" y="187"/>
              </a:cxn>
              <a:cxn ang="0">
                <a:pos x="369" y="283"/>
              </a:cxn>
              <a:cxn ang="0">
                <a:pos x="382" y="372"/>
              </a:cxn>
              <a:cxn ang="0">
                <a:pos x="384" y="466"/>
              </a:cxn>
              <a:cxn ang="0">
                <a:pos x="357" y="503"/>
              </a:cxn>
            </a:cxnLst>
            <a:rect l="0" t="0" r="r" b="b"/>
            <a:pathLst>
              <a:path w="385" h="872">
                <a:moveTo>
                  <a:pt x="349" y="469"/>
                </a:moveTo>
                <a:lnTo>
                  <a:pt x="343" y="475"/>
                </a:lnTo>
                <a:lnTo>
                  <a:pt x="340" y="475"/>
                </a:lnTo>
                <a:lnTo>
                  <a:pt x="338" y="471"/>
                </a:lnTo>
                <a:lnTo>
                  <a:pt x="339" y="467"/>
                </a:lnTo>
                <a:lnTo>
                  <a:pt x="341" y="459"/>
                </a:lnTo>
                <a:lnTo>
                  <a:pt x="344" y="451"/>
                </a:lnTo>
                <a:lnTo>
                  <a:pt x="347" y="442"/>
                </a:lnTo>
                <a:lnTo>
                  <a:pt x="351" y="435"/>
                </a:lnTo>
                <a:lnTo>
                  <a:pt x="353" y="427"/>
                </a:lnTo>
                <a:lnTo>
                  <a:pt x="353" y="418"/>
                </a:lnTo>
                <a:lnTo>
                  <a:pt x="351" y="407"/>
                </a:lnTo>
                <a:lnTo>
                  <a:pt x="348" y="393"/>
                </a:lnTo>
                <a:lnTo>
                  <a:pt x="345" y="381"/>
                </a:lnTo>
                <a:lnTo>
                  <a:pt x="342" y="367"/>
                </a:lnTo>
                <a:lnTo>
                  <a:pt x="341" y="354"/>
                </a:lnTo>
                <a:lnTo>
                  <a:pt x="342" y="342"/>
                </a:lnTo>
                <a:lnTo>
                  <a:pt x="337" y="333"/>
                </a:lnTo>
                <a:lnTo>
                  <a:pt x="333" y="323"/>
                </a:lnTo>
                <a:lnTo>
                  <a:pt x="329" y="312"/>
                </a:lnTo>
                <a:lnTo>
                  <a:pt x="325" y="301"/>
                </a:lnTo>
                <a:lnTo>
                  <a:pt x="321" y="291"/>
                </a:lnTo>
                <a:lnTo>
                  <a:pt x="318" y="283"/>
                </a:lnTo>
                <a:lnTo>
                  <a:pt x="315" y="277"/>
                </a:lnTo>
                <a:lnTo>
                  <a:pt x="315" y="275"/>
                </a:lnTo>
                <a:lnTo>
                  <a:pt x="315" y="282"/>
                </a:lnTo>
                <a:lnTo>
                  <a:pt x="314" y="289"/>
                </a:lnTo>
                <a:lnTo>
                  <a:pt x="312" y="294"/>
                </a:lnTo>
                <a:lnTo>
                  <a:pt x="311" y="301"/>
                </a:lnTo>
                <a:lnTo>
                  <a:pt x="310" y="305"/>
                </a:lnTo>
                <a:lnTo>
                  <a:pt x="308" y="310"/>
                </a:lnTo>
                <a:lnTo>
                  <a:pt x="308" y="314"/>
                </a:lnTo>
                <a:lnTo>
                  <a:pt x="308" y="319"/>
                </a:lnTo>
                <a:lnTo>
                  <a:pt x="308" y="329"/>
                </a:lnTo>
                <a:lnTo>
                  <a:pt x="308" y="338"/>
                </a:lnTo>
                <a:lnTo>
                  <a:pt x="308" y="347"/>
                </a:lnTo>
                <a:lnTo>
                  <a:pt x="309" y="358"/>
                </a:lnTo>
                <a:lnTo>
                  <a:pt x="311" y="368"/>
                </a:lnTo>
                <a:lnTo>
                  <a:pt x="312" y="378"/>
                </a:lnTo>
                <a:lnTo>
                  <a:pt x="314" y="388"/>
                </a:lnTo>
                <a:lnTo>
                  <a:pt x="316" y="397"/>
                </a:lnTo>
                <a:lnTo>
                  <a:pt x="318" y="407"/>
                </a:lnTo>
                <a:lnTo>
                  <a:pt x="319" y="416"/>
                </a:lnTo>
                <a:lnTo>
                  <a:pt x="321" y="425"/>
                </a:lnTo>
                <a:lnTo>
                  <a:pt x="323" y="433"/>
                </a:lnTo>
                <a:lnTo>
                  <a:pt x="325" y="441"/>
                </a:lnTo>
                <a:lnTo>
                  <a:pt x="326" y="449"/>
                </a:lnTo>
                <a:lnTo>
                  <a:pt x="327" y="456"/>
                </a:lnTo>
                <a:lnTo>
                  <a:pt x="328" y="463"/>
                </a:lnTo>
                <a:lnTo>
                  <a:pt x="329" y="469"/>
                </a:lnTo>
                <a:lnTo>
                  <a:pt x="329" y="478"/>
                </a:lnTo>
                <a:lnTo>
                  <a:pt x="329" y="488"/>
                </a:lnTo>
                <a:lnTo>
                  <a:pt x="329" y="499"/>
                </a:lnTo>
                <a:lnTo>
                  <a:pt x="329" y="510"/>
                </a:lnTo>
                <a:lnTo>
                  <a:pt x="329" y="523"/>
                </a:lnTo>
                <a:lnTo>
                  <a:pt x="329" y="536"/>
                </a:lnTo>
                <a:lnTo>
                  <a:pt x="328" y="549"/>
                </a:lnTo>
                <a:lnTo>
                  <a:pt x="326" y="564"/>
                </a:lnTo>
                <a:lnTo>
                  <a:pt x="325" y="577"/>
                </a:lnTo>
                <a:lnTo>
                  <a:pt x="323" y="590"/>
                </a:lnTo>
                <a:lnTo>
                  <a:pt x="321" y="602"/>
                </a:lnTo>
                <a:lnTo>
                  <a:pt x="318" y="614"/>
                </a:lnTo>
                <a:lnTo>
                  <a:pt x="315" y="624"/>
                </a:lnTo>
                <a:lnTo>
                  <a:pt x="310" y="634"/>
                </a:lnTo>
                <a:lnTo>
                  <a:pt x="306" y="640"/>
                </a:lnTo>
                <a:lnTo>
                  <a:pt x="305" y="642"/>
                </a:lnTo>
                <a:lnTo>
                  <a:pt x="305" y="644"/>
                </a:lnTo>
                <a:lnTo>
                  <a:pt x="305" y="647"/>
                </a:lnTo>
                <a:lnTo>
                  <a:pt x="306" y="650"/>
                </a:lnTo>
                <a:lnTo>
                  <a:pt x="306" y="654"/>
                </a:lnTo>
                <a:lnTo>
                  <a:pt x="307" y="657"/>
                </a:lnTo>
                <a:lnTo>
                  <a:pt x="308" y="661"/>
                </a:lnTo>
                <a:lnTo>
                  <a:pt x="308" y="664"/>
                </a:lnTo>
                <a:lnTo>
                  <a:pt x="307" y="668"/>
                </a:lnTo>
                <a:lnTo>
                  <a:pt x="306" y="672"/>
                </a:lnTo>
                <a:lnTo>
                  <a:pt x="305" y="676"/>
                </a:lnTo>
                <a:lnTo>
                  <a:pt x="303" y="679"/>
                </a:lnTo>
                <a:lnTo>
                  <a:pt x="303" y="683"/>
                </a:lnTo>
                <a:lnTo>
                  <a:pt x="302" y="686"/>
                </a:lnTo>
                <a:lnTo>
                  <a:pt x="302" y="688"/>
                </a:lnTo>
                <a:lnTo>
                  <a:pt x="303" y="691"/>
                </a:lnTo>
                <a:lnTo>
                  <a:pt x="303" y="702"/>
                </a:lnTo>
                <a:lnTo>
                  <a:pt x="301" y="716"/>
                </a:lnTo>
                <a:lnTo>
                  <a:pt x="298" y="732"/>
                </a:lnTo>
                <a:lnTo>
                  <a:pt x="295" y="748"/>
                </a:lnTo>
                <a:lnTo>
                  <a:pt x="291" y="765"/>
                </a:lnTo>
                <a:lnTo>
                  <a:pt x="288" y="780"/>
                </a:lnTo>
                <a:lnTo>
                  <a:pt x="285" y="792"/>
                </a:lnTo>
                <a:lnTo>
                  <a:pt x="282" y="802"/>
                </a:lnTo>
                <a:lnTo>
                  <a:pt x="281" y="809"/>
                </a:lnTo>
                <a:lnTo>
                  <a:pt x="281" y="813"/>
                </a:lnTo>
                <a:lnTo>
                  <a:pt x="281" y="817"/>
                </a:lnTo>
                <a:lnTo>
                  <a:pt x="281" y="820"/>
                </a:lnTo>
                <a:lnTo>
                  <a:pt x="281" y="821"/>
                </a:lnTo>
                <a:lnTo>
                  <a:pt x="281" y="822"/>
                </a:lnTo>
                <a:lnTo>
                  <a:pt x="282" y="824"/>
                </a:lnTo>
                <a:lnTo>
                  <a:pt x="282" y="825"/>
                </a:lnTo>
                <a:lnTo>
                  <a:pt x="288" y="830"/>
                </a:lnTo>
                <a:lnTo>
                  <a:pt x="295" y="835"/>
                </a:lnTo>
                <a:lnTo>
                  <a:pt x="304" y="840"/>
                </a:lnTo>
                <a:lnTo>
                  <a:pt x="314" y="845"/>
                </a:lnTo>
                <a:lnTo>
                  <a:pt x="323" y="849"/>
                </a:lnTo>
                <a:lnTo>
                  <a:pt x="329" y="854"/>
                </a:lnTo>
                <a:lnTo>
                  <a:pt x="333" y="858"/>
                </a:lnTo>
                <a:lnTo>
                  <a:pt x="333" y="862"/>
                </a:lnTo>
                <a:lnTo>
                  <a:pt x="326" y="869"/>
                </a:lnTo>
                <a:lnTo>
                  <a:pt x="316" y="871"/>
                </a:lnTo>
                <a:lnTo>
                  <a:pt x="306" y="870"/>
                </a:lnTo>
                <a:lnTo>
                  <a:pt x="295" y="868"/>
                </a:lnTo>
                <a:lnTo>
                  <a:pt x="283" y="863"/>
                </a:lnTo>
                <a:lnTo>
                  <a:pt x="271" y="859"/>
                </a:lnTo>
                <a:lnTo>
                  <a:pt x="261" y="856"/>
                </a:lnTo>
                <a:lnTo>
                  <a:pt x="253" y="854"/>
                </a:lnTo>
                <a:lnTo>
                  <a:pt x="249" y="852"/>
                </a:lnTo>
                <a:lnTo>
                  <a:pt x="247" y="850"/>
                </a:lnTo>
                <a:lnTo>
                  <a:pt x="245" y="847"/>
                </a:lnTo>
                <a:lnTo>
                  <a:pt x="245" y="843"/>
                </a:lnTo>
                <a:lnTo>
                  <a:pt x="244" y="840"/>
                </a:lnTo>
                <a:lnTo>
                  <a:pt x="245" y="835"/>
                </a:lnTo>
                <a:lnTo>
                  <a:pt x="246" y="830"/>
                </a:lnTo>
                <a:lnTo>
                  <a:pt x="248" y="825"/>
                </a:lnTo>
                <a:lnTo>
                  <a:pt x="248" y="822"/>
                </a:lnTo>
                <a:lnTo>
                  <a:pt x="249" y="820"/>
                </a:lnTo>
                <a:lnTo>
                  <a:pt x="249" y="817"/>
                </a:lnTo>
                <a:lnTo>
                  <a:pt x="249" y="814"/>
                </a:lnTo>
                <a:lnTo>
                  <a:pt x="249" y="811"/>
                </a:lnTo>
                <a:lnTo>
                  <a:pt x="249" y="809"/>
                </a:lnTo>
                <a:lnTo>
                  <a:pt x="249" y="805"/>
                </a:lnTo>
                <a:lnTo>
                  <a:pt x="249" y="800"/>
                </a:lnTo>
                <a:lnTo>
                  <a:pt x="248" y="790"/>
                </a:lnTo>
                <a:lnTo>
                  <a:pt x="248" y="777"/>
                </a:lnTo>
                <a:lnTo>
                  <a:pt x="246" y="763"/>
                </a:lnTo>
                <a:lnTo>
                  <a:pt x="245" y="749"/>
                </a:lnTo>
                <a:lnTo>
                  <a:pt x="245" y="733"/>
                </a:lnTo>
                <a:lnTo>
                  <a:pt x="246" y="717"/>
                </a:lnTo>
                <a:lnTo>
                  <a:pt x="248" y="702"/>
                </a:lnTo>
                <a:lnTo>
                  <a:pt x="251" y="687"/>
                </a:lnTo>
                <a:lnTo>
                  <a:pt x="252" y="679"/>
                </a:lnTo>
                <a:lnTo>
                  <a:pt x="253" y="671"/>
                </a:lnTo>
                <a:lnTo>
                  <a:pt x="253" y="662"/>
                </a:lnTo>
                <a:lnTo>
                  <a:pt x="253" y="654"/>
                </a:lnTo>
                <a:lnTo>
                  <a:pt x="253" y="647"/>
                </a:lnTo>
                <a:lnTo>
                  <a:pt x="253" y="641"/>
                </a:lnTo>
                <a:lnTo>
                  <a:pt x="252" y="634"/>
                </a:lnTo>
                <a:lnTo>
                  <a:pt x="251" y="628"/>
                </a:lnTo>
                <a:lnTo>
                  <a:pt x="249" y="624"/>
                </a:lnTo>
                <a:lnTo>
                  <a:pt x="249" y="619"/>
                </a:lnTo>
                <a:lnTo>
                  <a:pt x="248" y="613"/>
                </a:lnTo>
                <a:lnTo>
                  <a:pt x="248" y="606"/>
                </a:lnTo>
                <a:lnTo>
                  <a:pt x="247" y="597"/>
                </a:lnTo>
                <a:lnTo>
                  <a:pt x="246" y="589"/>
                </a:lnTo>
                <a:lnTo>
                  <a:pt x="245" y="579"/>
                </a:lnTo>
                <a:lnTo>
                  <a:pt x="245" y="569"/>
                </a:lnTo>
                <a:lnTo>
                  <a:pt x="244" y="559"/>
                </a:lnTo>
                <a:lnTo>
                  <a:pt x="243" y="548"/>
                </a:lnTo>
                <a:lnTo>
                  <a:pt x="242" y="537"/>
                </a:lnTo>
                <a:lnTo>
                  <a:pt x="241" y="527"/>
                </a:lnTo>
                <a:lnTo>
                  <a:pt x="241" y="517"/>
                </a:lnTo>
                <a:lnTo>
                  <a:pt x="241" y="507"/>
                </a:lnTo>
                <a:lnTo>
                  <a:pt x="241" y="499"/>
                </a:lnTo>
                <a:lnTo>
                  <a:pt x="241" y="489"/>
                </a:lnTo>
                <a:lnTo>
                  <a:pt x="241" y="499"/>
                </a:lnTo>
                <a:lnTo>
                  <a:pt x="241" y="507"/>
                </a:lnTo>
                <a:lnTo>
                  <a:pt x="240" y="517"/>
                </a:lnTo>
                <a:lnTo>
                  <a:pt x="240" y="527"/>
                </a:lnTo>
                <a:lnTo>
                  <a:pt x="240" y="537"/>
                </a:lnTo>
                <a:lnTo>
                  <a:pt x="238" y="547"/>
                </a:lnTo>
                <a:lnTo>
                  <a:pt x="238" y="557"/>
                </a:lnTo>
                <a:lnTo>
                  <a:pt x="237" y="567"/>
                </a:lnTo>
                <a:lnTo>
                  <a:pt x="236" y="577"/>
                </a:lnTo>
                <a:lnTo>
                  <a:pt x="234" y="586"/>
                </a:lnTo>
                <a:lnTo>
                  <a:pt x="233" y="596"/>
                </a:lnTo>
                <a:lnTo>
                  <a:pt x="233" y="604"/>
                </a:lnTo>
                <a:lnTo>
                  <a:pt x="232" y="611"/>
                </a:lnTo>
                <a:lnTo>
                  <a:pt x="231" y="618"/>
                </a:lnTo>
                <a:lnTo>
                  <a:pt x="230" y="624"/>
                </a:lnTo>
                <a:lnTo>
                  <a:pt x="230" y="628"/>
                </a:lnTo>
                <a:lnTo>
                  <a:pt x="229" y="636"/>
                </a:lnTo>
                <a:lnTo>
                  <a:pt x="228" y="645"/>
                </a:lnTo>
                <a:lnTo>
                  <a:pt x="228" y="653"/>
                </a:lnTo>
                <a:lnTo>
                  <a:pt x="228" y="662"/>
                </a:lnTo>
                <a:lnTo>
                  <a:pt x="229" y="671"/>
                </a:lnTo>
                <a:lnTo>
                  <a:pt x="230" y="679"/>
                </a:lnTo>
                <a:lnTo>
                  <a:pt x="230" y="684"/>
                </a:lnTo>
                <a:lnTo>
                  <a:pt x="231" y="690"/>
                </a:lnTo>
                <a:lnTo>
                  <a:pt x="233" y="703"/>
                </a:lnTo>
                <a:lnTo>
                  <a:pt x="233" y="717"/>
                </a:lnTo>
                <a:lnTo>
                  <a:pt x="232" y="732"/>
                </a:lnTo>
                <a:lnTo>
                  <a:pt x="230" y="747"/>
                </a:lnTo>
                <a:lnTo>
                  <a:pt x="228" y="762"/>
                </a:lnTo>
                <a:lnTo>
                  <a:pt x="225" y="776"/>
                </a:lnTo>
                <a:lnTo>
                  <a:pt x="222" y="789"/>
                </a:lnTo>
                <a:lnTo>
                  <a:pt x="221" y="800"/>
                </a:lnTo>
                <a:lnTo>
                  <a:pt x="219" y="806"/>
                </a:lnTo>
                <a:lnTo>
                  <a:pt x="219" y="810"/>
                </a:lnTo>
                <a:lnTo>
                  <a:pt x="219" y="814"/>
                </a:lnTo>
                <a:lnTo>
                  <a:pt x="219" y="817"/>
                </a:lnTo>
                <a:lnTo>
                  <a:pt x="220" y="818"/>
                </a:lnTo>
                <a:lnTo>
                  <a:pt x="221" y="821"/>
                </a:lnTo>
                <a:lnTo>
                  <a:pt x="223" y="823"/>
                </a:lnTo>
                <a:lnTo>
                  <a:pt x="225" y="825"/>
                </a:lnTo>
                <a:lnTo>
                  <a:pt x="226" y="830"/>
                </a:lnTo>
                <a:lnTo>
                  <a:pt x="228" y="835"/>
                </a:lnTo>
                <a:lnTo>
                  <a:pt x="228" y="839"/>
                </a:lnTo>
                <a:lnTo>
                  <a:pt x="228" y="843"/>
                </a:lnTo>
                <a:lnTo>
                  <a:pt x="228" y="848"/>
                </a:lnTo>
                <a:lnTo>
                  <a:pt x="227" y="851"/>
                </a:lnTo>
                <a:lnTo>
                  <a:pt x="225" y="854"/>
                </a:lnTo>
                <a:lnTo>
                  <a:pt x="221" y="855"/>
                </a:lnTo>
                <a:lnTo>
                  <a:pt x="213" y="858"/>
                </a:lnTo>
                <a:lnTo>
                  <a:pt x="203" y="861"/>
                </a:lnTo>
                <a:lnTo>
                  <a:pt x="189" y="865"/>
                </a:lnTo>
                <a:lnTo>
                  <a:pt x="176" y="869"/>
                </a:lnTo>
                <a:lnTo>
                  <a:pt x="162" y="871"/>
                </a:lnTo>
                <a:lnTo>
                  <a:pt x="149" y="871"/>
                </a:lnTo>
                <a:lnTo>
                  <a:pt x="139" y="867"/>
                </a:lnTo>
                <a:lnTo>
                  <a:pt x="133" y="861"/>
                </a:lnTo>
                <a:lnTo>
                  <a:pt x="132" y="856"/>
                </a:lnTo>
                <a:lnTo>
                  <a:pt x="136" y="851"/>
                </a:lnTo>
                <a:lnTo>
                  <a:pt x="142" y="848"/>
                </a:lnTo>
                <a:lnTo>
                  <a:pt x="151" y="844"/>
                </a:lnTo>
                <a:lnTo>
                  <a:pt x="160" y="840"/>
                </a:lnTo>
                <a:lnTo>
                  <a:pt x="170" y="836"/>
                </a:lnTo>
                <a:lnTo>
                  <a:pt x="178" y="832"/>
                </a:lnTo>
                <a:lnTo>
                  <a:pt x="185" y="828"/>
                </a:lnTo>
                <a:lnTo>
                  <a:pt x="187" y="827"/>
                </a:lnTo>
                <a:lnTo>
                  <a:pt x="188" y="826"/>
                </a:lnTo>
                <a:lnTo>
                  <a:pt x="189" y="825"/>
                </a:lnTo>
                <a:lnTo>
                  <a:pt x="190" y="821"/>
                </a:lnTo>
                <a:lnTo>
                  <a:pt x="190" y="818"/>
                </a:lnTo>
                <a:lnTo>
                  <a:pt x="190" y="815"/>
                </a:lnTo>
                <a:lnTo>
                  <a:pt x="190" y="809"/>
                </a:lnTo>
                <a:lnTo>
                  <a:pt x="189" y="802"/>
                </a:lnTo>
                <a:lnTo>
                  <a:pt x="187" y="790"/>
                </a:lnTo>
                <a:lnTo>
                  <a:pt x="184" y="775"/>
                </a:lnTo>
                <a:lnTo>
                  <a:pt x="181" y="761"/>
                </a:lnTo>
                <a:lnTo>
                  <a:pt x="180" y="747"/>
                </a:lnTo>
                <a:lnTo>
                  <a:pt x="179" y="733"/>
                </a:lnTo>
                <a:lnTo>
                  <a:pt x="178" y="719"/>
                </a:lnTo>
                <a:lnTo>
                  <a:pt x="178" y="705"/>
                </a:lnTo>
                <a:lnTo>
                  <a:pt x="180" y="693"/>
                </a:lnTo>
                <a:lnTo>
                  <a:pt x="180" y="690"/>
                </a:lnTo>
                <a:lnTo>
                  <a:pt x="179" y="687"/>
                </a:lnTo>
                <a:lnTo>
                  <a:pt x="178" y="684"/>
                </a:lnTo>
                <a:lnTo>
                  <a:pt x="177" y="681"/>
                </a:lnTo>
                <a:lnTo>
                  <a:pt x="177" y="677"/>
                </a:lnTo>
                <a:lnTo>
                  <a:pt x="176" y="674"/>
                </a:lnTo>
                <a:lnTo>
                  <a:pt x="175" y="671"/>
                </a:lnTo>
                <a:lnTo>
                  <a:pt x="174" y="666"/>
                </a:lnTo>
                <a:lnTo>
                  <a:pt x="174" y="664"/>
                </a:lnTo>
                <a:lnTo>
                  <a:pt x="175" y="661"/>
                </a:lnTo>
                <a:lnTo>
                  <a:pt x="176" y="657"/>
                </a:lnTo>
                <a:lnTo>
                  <a:pt x="177" y="654"/>
                </a:lnTo>
                <a:lnTo>
                  <a:pt x="177" y="651"/>
                </a:lnTo>
                <a:lnTo>
                  <a:pt x="177" y="647"/>
                </a:lnTo>
                <a:lnTo>
                  <a:pt x="177" y="644"/>
                </a:lnTo>
                <a:lnTo>
                  <a:pt x="176" y="642"/>
                </a:lnTo>
                <a:lnTo>
                  <a:pt x="172" y="635"/>
                </a:lnTo>
                <a:lnTo>
                  <a:pt x="169" y="627"/>
                </a:lnTo>
                <a:lnTo>
                  <a:pt x="165" y="617"/>
                </a:lnTo>
                <a:lnTo>
                  <a:pt x="162" y="607"/>
                </a:lnTo>
                <a:lnTo>
                  <a:pt x="160" y="594"/>
                </a:lnTo>
                <a:lnTo>
                  <a:pt x="159" y="581"/>
                </a:lnTo>
                <a:lnTo>
                  <a:pt x="157" y="567"/>
                </a:lnTo>
                <a:lnTo>
                  <a:pt x="155" y="555"/>
                </a:lnTo>
                <a:lnTo>
                  <a:pt x="155" y="540"/>
                </a:lnTo>
                <a:lnTo>
                  <a:pt x="154" y="526"/>
                </a:lnTo>
                <a:lnTo>
                  <a:pt x="154" y="513"/>
                </a:lnTo>
                <a:lnTo>
                  <a:pt x="154" y="501"/>
                </a:lnTo>
                <a:lnTo>
                  <a:pt x="154" y="489"/>
                </a:lnTo>
                <a:lnTo>
                  <a:pt x="154" y="479"/>
                </a:lnTo>
                <a:lnTo>
                  <a:pt x="155" y="470"/>
                </a:lnTo>
                <a:lnTo>
                  <a:pt x="155" y="463"/>
                </a:lnTo>
                <a:lnTo>
                  <a:pt x="157" y="455"/>
                </a:lnTo>
                <a:lnTo>
                  <a:pt x="158" y="448"/>
                </a:lnTo>
                <a:lnTo>
                  <a:pt x="160" y="440"/>
                </a:lnTo>
                <a:lnTo>
                  <a:pt x="162" y="432"/>
                </a:lnTo>
                <a:lnTo>
                  <a:pt x="163" y="423"/>
                </a:lnTo>
                <a:lnTo>
                  <a:pt x="165" y="415"/>
                </a:lnTo>
                <a:lnTo>
                  <a:pt x="167" y="407"/>
                </a:lnTo>
                <a:lnTo>
                  <a:pt x="169" y="399"/>
                </a:lnTo>
                <a:lnTo>
                  <a:pt x="170" y="389"/>
                </a:lnTo>
                <a:lnTo>
                  <a:pt x="172" y="380"/>
                </a:lnTo>
                <a:lnTo>
                  <a:pt x="173" y="370"/>
                </a:lnTo>
                <a:lnTo>
                  <a:pt x="174" y="362"/>
                </a:lnTo>
                <a:lnTo>
                  <a:pt x="175" y="352"/>
                </a:lnTo>
                <a:lnTo>
                  <a:pt x="175" y="343"/>
                </a:lnTo>
                <a:lnTo>
                  <a:pt x="175" y="333"/>
                </a:lnTo>
                <a:lnTo>
                  <a:pt x="174" y="324"/>
                </a:lnTo>
                <a:lnTo>
                  <a:pt x="172" y="314"/>
                </a:lnTo>
                <a:lnTo>
                  <a:pt x="170" y="307"/>
                </a:lnTo>
                <a:lnTo>
                  <a:pt x="169" y="301"/>
                </a:lnTo>
                <a:lnTo>
                  <a:pt x="167" y="295"/>
                </a:lnTo>
                <a:lnTo>
                  <a:pt x="167" y="291"/>
                </a:lnTo>
                <a:lnTo>
                  <a:pt x="166" y="287"/>
                </a:lnTo>
                <a:lnTo>
                  <a:pt x="166" y="282"/>
                </a:lnTo>
                <a:lnTo>
                  <a:pt x="166" y="278"/>
                </a:lnTo>
                <a:lnTo>
                  <a:pt x="165" y="284"/>
                </a:lnTo>
                <a:lnTo>
                  <a:pt x="162" y="295"/>
                </a:lnTo>
                <a:lnTo>
                  <a:pt x="159" y="307"/>
                </a:lnTo>
                <a:lnTo>
                  <a:pt x="155" y="320"/>
                </a:lnTo>
                <a:lnTo>
                  <a:pt x="150" y="333"/>
                </a:lnTo>
                <a:lnTo>
                  <a:pt x="144" y="347"/>
                </a:lnTo>
                <a:lnTo>
                  <a:pt x="140" y="358"/>
                </a:lnTo>
                <a:lnTo>
                  <a:pt x="136" y="367"/>
                </a:lnTo>
                <a:lnTo>
                  <a:pt x="126" y="379"/>
                </a:lnTo>
                <a:lnTo>
                  <a:pt x="117" y="390"/>
                </a:lnTo>
                <a:lnTo>
                  <a:pt x="107" y="400"/>
                </a:lnTo>
                <a:lnTo>
                  <a:pt x="97" y="411"/>
                </a:lnTo>
                <a:lnTo>
                  <a:pt x="89" y="421"/>
                </a:lnTo>
                <a:lnTo>
                  <a:pt x="82" y="429"/>
                </a:lnTo>
                <a:lnTo>
                  <a:pt x="77" y="437"/>
                </a:lnTo>
                <a:lnTo>
                  <a:pt x="74" y="441"/>
                </a:lnTo>
                <a:lnTo>
                  <a:pt x="66" y="455"/>
                </a:lnTo>
                <a:lnTo>
                  <a:pt x="57" y="464"/>
                </a:lnTo>
                <a:lnTo>
                  <a:pt x="44" y="471"/>
                </a:lnTo>
                <a:lnTo>
                  <a:pt x="33" y="477"/>
                </a:lnTo>
                <a:lnTo>
                  <a:pt x="21" y="480"/>
                </a:lnTo>
                <a:lnTo>
                  <a:pt x="11" y="480"/>
                </a:lnTo>
                <a:lnTo>
                  <a:pt x="4" y="478"/>
                </a:lnTo>
                <a:lnTo>
                  <a:pt x="0" y="475"/>
                </a:lnTo>
                <a:lnTo>
                  <a:pt x="0" y="469"/>
                </a:lnTo>
                <a:lnTo>
                  <a:pt x="3" y="462"/>
                </a:lnTo>
                <a:lnTo>
                  <a:pt x="7" y="457"/>
                </a:lnTo>
                <a:lnTo>
                  <a:pt x="13" y="451"/>
                </a:lnTo>
                <a:lnTo>
                  <a:pt x="18" y="448"/>
                </a:lnTo>
                <a:lnTo>
                  <a:pt x="23" y="445"/>
                </a:lnTo>
                <a:lnTo>
                  <a:pt x="24" y="442"/>
                </a:lnTo>
                <a:lnTo>
                  <a:pt x="23" y="441"/>
                </a:lnTo>
                <a:lnTo>
                  <a:pt x="14" y="441"/>
                </a:lnTo>
                <a:lnTo>
                  <a:pt x="11" y="440"/>
                </a:lnTo>
                <a:lnTo>
                  <a:pt x="10" y="438"/>
                </a:lnTo>
                <a:lnTo>
                  <a:pt x="13" y="435"/>
                </a:lnTo>
                <a:lnTo>
                  <a:pt x="18" y="433"/>
                </a:lnTo>
                <a:lnTo>
                  <a:pt x="26" y="430"/>
                </a:lnTo>
                <a:lnTo>
                  <a:pt x="36" y="428"/>
                </a:lnTo>
                <a:lnTo>
                  <a:pt x="50" y="427"/>
                </a:lnTo>
                <a:lnTo>
                  <a:pt x="61" y="412"/>
                </a:lnTo>
                <a:lnTo>
                  <a:pt x="69" y="400"/>
                </a:lnTo>
                <a:lnTo>
                  <a:pt x="76" y="388"/>
                </a:lnTo>
                <a:lnTo>
                  <a:pt x="81" y="377"/>
                </a:lnTo>
                <a:lnTo>
                  <a:pt x="86" y="367"/>
                </a:lnTo>
                <a:lnTo>
                  <a:pt x="91" y="359"/>
                </a:lnTo>
                <a:lnTo>
                  <a:pt x="96" y="351"/>
                </a:lnTo>
                <a:lnTo>
                  <a:pt x="103" y="345"/>
                </a:lnTo>
                <a:lnTo>
                  <a:pt x="103" y="336"/>
                </a:lnTo>
                <a:lnTo>
                  <a:pt x="105" y="324"/>
                </a:lnTo>
                <a:lnTo>
                  <a:pt x="107" y="310"/>
                </a:lnTo>
                <a:lnTo>
                  <a:pt x="109" y="294"/>
                </a:lnTo>
                <a:lnTo>
                  <a:pt x="111" y="278"/>
                </a:lnTo>
                <a:lnTo>
                  <a:pt x="113" y="262"/>
                </a:lnTo>
                <a:lnTo>
                  <a:pt x="117" y="247"/>
                </a:lnTo>
                <a:lnTo>
                  <a:pt x="121" y="234"/>
                </a:lnTo>
                <a:lnTo>
                  <a:pt x="117" y="224"/>
                </a:lnTo>
                <a:lnTo>
                  <a:pt x="116" y="214"/>
                </a:lnTo>
                <a:lnTo>
                  <a:pt x="115" y="205"/>
                </a:lnTo>
                <a:lnTo>
                  <a:pt x="117" y="196"/>
                </a:lnTo>
                <a:lnTo>
                  <a:pt x="119" y="187"/>
                </a:lnTo>
                <a:lnTo>
                  <a:pt x="122" y="179"/>
                </a:lnTo>
                <a:lnTo>
                  <a:pt x="128" y="171"/>
                </a:lnTo>
                <a:lnTo>
                  <a:pt x="133" y="165"/>
                </a:lnTo>
                <a:lnTo>
                  <a:pt x="137" y="163"/>
                </a:lnTo>
                <a:lnTo>
                  <a:pt x="142" y="161"/>
                </a:lnTo>
                <a:lnTo>
                  <a:pt x="147" y="160"/>
                </a:lnTo>
                <a:lnTo>
                  <a:pt x="152" y="157"/>
                </a:lnTo>
                <a:lnTo>
                  <a:pt x="156" y="156"/>
                </a:lnTo>
                <a:lnTo>
                  <a:pt x="162" y="155"/>
                </a:lnTo>
                <a:lnTo>
                  <a:pt x="165" y="152"/>
                </a:lnTo>
                <a:lnTo>
                  <a:pt x="169" y="149"/>
                </a:lnTo>
                <a:lnTo>
                  <a:pt x="172" y="146"/>
                </a:lnTo>
                <a:lnTo>
                  <a:pt x="177" y="145"/>
                </a:lnTo>
                <a:lnTo>
                  <a:pt x="181" y="141"/>
                </a:lnTo>
                <a:lnTo>
                  <a:pt x="187" y="139"/>
                </a:lnTo>
                <a:lnTo>
                  <a:pt x="193" y="135"/>
                </a:lnTo>
                <a:lnTo>
                  <a:pt x="199" y="131"/>
                </a:lnTo>
                <a:lnTo>
                  <a:pt x="203" y="128"/>
                </a:lnTo>
                <a:lnTo>
                  <a:pt x="207" y="123"/>
                </a:lnTo>
                <a:lnTo>
                  <a:pt x="209" y="118"/>
                </a:lnTo>
                <a:lnTo>
                  <a:pt x="209" y="113"/>
                </a:lnTo>
                <a:lnTo>
                  <a:pt x="208" y="109"/>
                </a:lnTo>
                <a:lnTo>
                  <a:pt x="207" y="107"/>
                </a:lnTo>
                <a:lnTo>
                  <a:pt x="205" y="103"/>
                </a:lnTo>
                <a:lnTo>
                  <a:pt x="203" y="99"/>
                </a:lnTo>
                <a:lnTo>
                  <a:pt x="203" y="96"/>
                </a:lnTo>
                <a:lnTo>
                  <a:pt x="202" y="92"/>
                </a:lnTo>
                <a:lnTo>
                  <a:pt x="200" y="89"/>
                </a:lnTo>
                <a:lnTo>
                  <a:pt x="200" y="86"/>
                </a:lnTo>
                <a:lnTo>
                  <a:pt x="199" y="83"/>
                </a:lnTo>
                <a:lnTo>
                  <a:pt x="199" y="80"/>
                </a:lnTo>
                <a:lnTo>
                  <a:pt x="195" y="79"/>
                </a:lnTo>
                <a:lnTo>
                  <a:pt x="193" y="77"/>
                </a:lnTo>
                <a:lnTo>
                  <a:pt x="191" y="73"/>
                </a:lnTo>
                <a:lnTo>
                  <a:pt x="191" y="68"/>
                </a:lnTo>
                <a:lnTo>
                  <a:pt x="191" y="63"/>
                </a:lnTo>
                <a:lnTo>
                  <a:pt x="192" y="59"/>
                </a:lnTo>
                <a:lnTo>
                  <a:pt x="195" y="55"/>
                </a:lnTo>
                <a:lnTo>
                  <a:pt x="197" y="53"/>
                </a:lnTo>
                <a:lnTo>
                  <a:pt x="195" y="43"/>
                </a:lnTo>
                <a:lnTo>
                  <a:pt x="195" y="33"/>
                </a:lnTo>
                <a:lnTo>
                  <a:pt x="198" y="24"/>
                </a:lnTo>
                <a:lnTo>
                  <a:pt x="201" y="15"/>
                </a:lnTo>
                <a:lnTo>
                  <a:pt x="207" y="9"/>
                </a:lnTo>
                <a:lnTo>
                  <a:pt x="214" y="5"/>
                </a:lnTo>
                <a:lnTo>
                  <a:pt x="224" y="1"/>
                </a:lnTo>
                <a:lnTo>
                  <a:pt x="237" y="0"/>
                </a:lnTo>
                <a:lnTo>
                  <a:pt x="243" y="1"/>
                </a:lnTo>
                <a:lnTo>
                  <a:pt x="248" y="3"/>
                </a:lnTo>
                <a:lnTo>
                  <a:pt x="253" y="5"/>
                </a:lnTo>
                <a:lnTo>
                  <a:pt x="256" y="9"/>
                </a:lnTo>
                <a:lnTo>
                  <a:pt x="263" y="10"/>
                </a:lnTo>
                <a:lnTo>
                  <a:pt x="268" y="11"/>
                </a:lnTo>
                <a:lnTo>
                  <a:pt x="273" y="17"/>
                </a:lnTo>
                <a:lnTo>
                  <a:pt x="277" y="21"/>
                </a:lnTo>
                <a:lnTo>
                  <a:pt x="278" y="29"/>
                </a:lnTo>
                <a:lnTo>
                  <a:pt x="279" y="37"/>
                </a:lnTo>
                <a:lnTo>
                  <a:pt x="279" y="45"/>
                </a:lnTo>
                <a:lnTo>
                  <a:pt x="278" y="53"/>
                </a:lnTo>
                <a:lnTo>
                  <a:pt x="281" y="55"/>
                </a:lnTo>
                <a:lnTo>
                  <a:pt x="282" y="58"/>
                </a:lnTo>
                <a:lnTo>
                  <a:pt x="283" y="63"/>
                </a:lnTo>
                <a:lnTo>
                  <a:pt x="282" y="67"/>
                </a:lnTo>
                <a:lnTo>
                  <a:pt x="281" y="71"/>
                </a:lnTo>
                <a:lnTo>
                  <a:pt x="281" y="75"/>
                </a:lnTo>
                <a:lnTo>
                  <a:pt x="279" y="78"/>
                </a:lnTo>
                <a:lnTo>
                  <a:pt x="277" y="80"/>
                </a:lnTo>
                <a:lnTo>
                  <a:pt x="277" y="82"/>
                </a:lnTo>
                <a:lnTo>
                  <a:pt x="275" y="85"/>
                </a:lnTo>
                <a:lnTo>
                  <a:pt x="275" y="89"/>
                </a:lnTo>
                <a:lnTo>
                  <a:pt x="275" y="93"/>
                </a:lnTo>
                <a:lnTo>
                  <a:pt x="274" y="97"/>
                </a:lnTo>
                <a:lnTo>
                  <a:pt x="271" y="100"/>
                </a:lnTo>
                <a:lnTo>
                  <a:pt x="269" y="103"/>
                </a:lnTo>
                <a:lnTo>
                  <a:pt x="268" y="105"/>
                </a:lnTo>
                <a:lnTo>
                  <a:pt x="266" y="108"/>
                </a:lnTo>
                <a:lnTo>
                  <a:pt x="265" y="113"/>
                </a:lnTo>
                <a:lnTo>
                  <a:pt x="265" y="117"/>
                </a:lnTo>
                <a:lnTo>
                  <a:pt x="267" y="123"/>
                </a:lnTo>
                <a:lnTo>
                  <a:pt x="269" y="128"/>
                </a:lnTo>
                <a:lnTo>
                  <a:pt x="275" y="132"/>
                </a:lnTo>
                <a:lnTo>
                  <a:pt x="282" y="136"/>
                </a:lnTo>
                <a:lnTo>
                  <a:pt x="290" y="139"/>
                </a:lnTo>
                <a:lnTo>
                  <a:pt x="297" y="142"/>
                </a:lnTo>
                <a:lnTo>
                  <a:pt x="305" y="145"/>
                </a:lnTo>
                <a:lnTo>
                  <a:pt x="311" y="146"/>
                </a:lnTo>
                <a:lnTo>
                  <a:pt x="315" y="148"/>
                </a:lnTo>
                <a:lnTo>
                  <a:pt x="318" y="150"/>
                </a:lnTo>
                <a:lnTo>
                  <a:pt x="323" y="153"/>
                </a:lnTo>
                <a:lnTo>
                  <a:pt x="327" y="154"/>
                </a:lnTo>
                <a:lnTo>
                  <a:pt x="332" y="156"/>
                </a:lnTo>
                <a:lnTo>
                  <a:pt x="337" y="157"/>
                </a:lnTo>
                <a:lnTo>
                  <a:pt x="341" y="160"/>
                </a:lnTo>
                <a:lnTo>
                  <a:pt x="345" y="162"/>
                </a:lnTo>
                <a:lnTo>
                  <a:pt x="349" y="165"/>
                </a:lnTo>
                <a:lnTo>
                  <a:pt x="355" y="172"/>
                </a:lnTo>
                <a:lnTo>
                  <a:pt x="358" y="179"/>
                </a:lnTo>
                <a:lnTo>
                  <a:pt x="361" y="187"/>
                </a:lnTo>
                <a:lnTo>
                  <a:pt x="363" y="197"/>
                </a:lnTo>
                <a:lnTo>
                  <a:pt x="363" y="206"/>
                </a:lnTo>
                <a:lnTo>
                  <a:pt x="362" y="216"/>
                </a:lnTo>
                <a:lnTo>
                  <a:pt x="359" y="225"/>
                </a:lnTo>
                <a:lnTo>
                  <a:pt x="356" y="234"/>
                </a:lnTo>
                <a:lnTo>
                  <a:pt x="362" y="251"/>
                </a:lnTo>
                <a:lnTo>
                  <a:pt x="366" y="267"/>
                </a:lnTo>
                <a:lnTo>
                  <a:pt x="369" y="283"/>
                </a:lnTo>
                <a:lnTo>
                  <a:pt x="370" y="297"/>
                </a:lnTo>
                <a:lnTo>
                  <a:pt x="371" y="310"/>
                </a:lnTo>
                <a:lnTo>
                  <a:pt x="373" y="321"/>
                </a:lnTo>
                <a:lnTo>
                  <a:pt x="374" y="331"/>
                </a:lnTo>
                <a:lnTo>
                  <a:pt x="375" y="340"/>
                </a:lnTo>
                <a:lnTo>
                  <a:pt x="379" y="352"/>
                </a:lnTo>
                <a:lnTo>
                  <a:pt x="381" y="362"/>
                </a:lnTo>
                <a:lnTo>
                  <a:pt x="382" y="372"/>
                </a:lnTo>
                <a:lnTo>
                  <a:pt x="382" y="381"/>
                </a:lnTo>
                <a:lnTo>
                  <a:pt x="381" y="392"/>
                </a:lnTo>
                <a:lnTo>
                  <a:pt x="380" y="403"/>
                </a:lnTo>
                <a:lnTo>
                  <a:pt x="378" y="417"/>
                </a:lnTo>
                <a:lnTo>
                  <a:pt x="377" y="433"/>
                </a:lnTo>
                <a:lnTo>
                  <a:pt x="381" y="441"/>
                </a:lnTo>
                <a:lnTo>
                  <a:pt x="383" y="453"/>
                </a:lnTo>
                <a:lnTo>
                  <a:pt x="384" y="466"/>
                </a:lnTo>
                <a:lnTo>
                  <a:pt x="384" y="478"/>
                </a:lnTo>
                <a:lnTo>
                  <a:pt x="382" y="491"/>
                </a:lnTo>
                <a:lnTo>
                  <a:pt x="379" y="503"/>
                </a:lnTo>
                <a:lnTo>
                  <a:pt x="374" y="511"/>
                </a:lnTo>
                <a:lnTo>
                  <a:pt x="369" y="518"/>
                </a:lnTo>
                <a:lnTo>
                  <a:pt x="362" y="519"/>
                </a:lnTo>
                <a:lnTo>
                  <a:pt x="358" y="514"/>
                </a:lnTo>
                <a:lnTo>
                  <a:pt x="357" y="503"/>
                </a:lnTo>
                <a:lnTo>
                  <a:pt x="358" y="491"/>
                </a:lnTo>
                <a:lnTo>
                  <a:pt x="359" y="479"/>
                </a:lnTo>
                <a:lnTo>
                  <a:pt x="358" y="469"/>
                </a:lnTo>
                <a:lnTo>
                  <a:pt x="355" y="466"/>
                </a:lnTo>
                <a:lnTo>
                  <a:pt x="349" y="469"/>
                </a:lnTo>
                <a:lnTo>
                  <a:pt x="349" y="469"/>
                </a:lnTo>
              </a:path>
            </a:pathLst>
          </a:custGeom>
          <a:solidFill>
            <a:srgbClr val="000000"/>
          </a:solidFill>
          <a:ln w="9525">
            <a:noFill/>
            <a:round/>
            <a:headEnd type="none" w="med" len="med"/>
            <a:tailEnd type="none" w="med" len="med"/>
          </a:ln>
          <a:effectLst/>
        </p:spPr>
        <p:txBody>
          <a:bodyPr/>
          <a:lstStyle/>
          <a:p>
            <a:endParaRPr lang="en-IN"/>
          </a:p>
        </p:txBody>
      </p:sp>
      <p:sp>
        <p:nvSpPr>
          <p:cNvPr id="50480" name="Freeform 304"/>
          <p:cNvSpPr>
            <a:spLocks/>
          </p:cNvSpPr>
          <p:nvPr/>
        </p:nvSpPr>
        <p:spPr bwMode="auto">
          <a:xfrm>
            <a:off x="3530600" y="3201988"/>
            <a:ext cx="593725" cy="1473200"/>
          </a:xfrm>
          <a:custGeom>
            <a:avLst/>
            <a:gdLst/>
            <a:ahLst/>
            <a:cxnLst>
              <a:cxn ang="0">
                <a:pos x="347" y="442"/>
              </a:cxn>
              <a:cxn ang="0">
                <a:pos x="341" y="354"/>
              </a:cxn>
              <a:cxn ang="0">
                <a:pos x="315" y="277"/>
              </a:cxn>
              <a:cxn ang="0">
                <a:pos x="308" y="314"/>
              </a:cxn>
              <a:cxn ang="0">
                <a:pos x="314" y="388"/>
              </a:cxn>
              <a:cxn ang="0">
                <a:pos x="328" y="463"/>
              </a:cxn>
              <a:cxn ang="0">
                <a:pos x="328" y="549"/>
              </a:cxn>
              <a:cxn ang="0">
                <a:pos x="306" y="640"/>
              </a:cxn>
              <a:cxn ang="0">
                <a:pos x="308" y="664"/>
              </a:cxn>
              <a:cxn ang="0">
                <a:pos x="303" y="691"/>
              </a:cxn>
              <a:cxn ang="0">
                <a:pos x="282" y="802"/>
              </a:cxn>
              <a:cxn ang="0">
                <a:pos x="282" y="825"/>
              </a:cxn>
              <a:cxn ang="0">
                <a:pos x="333" y="862"/>
              </a:cxn>
              <a:cxn ang="0">
                <a:pos x="253" y="854"/>
              </a:cxn>
              <a:cxn ang="0">
                <a:pos x="248" y="825"/>
              </a:cxn>
              <a:cxn ang="0">
                <a:pos x="249" y="800"/>
              </a:cxn>
              <a:cxn ang="0">
                <a:pos x="251" y="687"/>
              </a:cxn>
              <a:cxn ang="0">
                <a:pos x="251" y="628"/>
              </a:cxn>
              <a:cxn ang="0">
                <a:pos x="244" y="559"/>
              </a:cxn>
              <a:cxn ang="0">
                <a:pos x="241" y="499"/>
              </a:cxn>
              <a:cxn ang="0">
                <a:pos x="234" y="586"/>
              </a:cxn>
              <a:cxn ang="0">
                <a:pos x="228" y="645"/>
              </a:cxn>
              <a:cxn ang="0">
                <a:pos x="233" y="717"/>
              </a:cxn>
              <a:cxn ang="0">
                <a:pos x="219" y="810"/>
              </a:cxn>
              <a:cxn ang="0">
                <a:pos x="228" y="835"/>
              </a:cxn>
              <a:cxn ang="0">
                <a:pos x="203" y="861"/>
              </a:cxn>
              <a:cxn ang="0">
                <a:pos x="136" y="851"/>
              </a:cxn>
              <a:cxn ang="0">
                <a:pos x="188" y="826"/>
              </a:cxn>
              <a:cxn ang="0">
                <a:pos x="184" y="775"/>
              </a:cxn>
              <a:cxn ang="0">
                <a:pos x="179" y="687"/>
              </a:cxn>
              <a:cxn ang="0">
                <a:pos x="175" y="661"/>
              </a:cxn>
              <a:cxn ang="0">
                <a:pos x="169" y="627"/>
              </a:cxn>
              <a:cxn ang="0">
                <a:pos x="154" y="513"/>
              </a:cxn>
              <a:cxn ang="0">
                <a:pos x="160" y="440"/>
              </a:cxn>
              <a:cxn ang="0">
                <a:pos x="174" y="362"/>
              </a:cxn>
              <a:cxn ang="0">
                <a:pos x="167" y="295"/>
              </a:cxn>
              <a:cxn ang="0">
                <a:pos x="155" y="320"/>
              </a:cxn>
              <a:cxn ang="0">
                <a:pos x="97" y="411"/>
              </a:cxn>
              <a:cxn ang="0">
                <a:pos x="33" y="477"/>
              </a:cxn>
              <a:cxn ang="0">
                <a:pos x="13" y="451"/>
              </a:cxn>
              <a:cxn ang="0">
                <a:pos x="13" y="435"/>
              </a:cxn>
              <a:cxn ang="0">
                <a:pos x="81" y="377"/>
              </a:cxn>
              <a:cxn ang="0">
                <a:pos x="109" y="294"/>
              </a:cxn>
              <a:cxn ang="0">
                <a:pos x="117" y="196"/>
              </a:cxn>
              <a:cxn ang="0">
                <a:pos x="152" y="157"/>
              </a:cxn>
              <a:cxn ang="0">
                <a:pos x="187" y="139"/>
              </a:cxn>
              <a:cxn ang="0">
                <a:pos x="207" y="107"/>
              </a:cxn>
              <a:cxn ang="0">
                <a:pos x="199" y="80"/>
              </a:cxn>
              <a:cxn ang="0">
                <a:pos x="197" y="53"/>
              </a:cxn>
              <a:cxn ang="0">
                <a:pos x="237" y="0"/>
              </a:cxn>
              <a:cxn ang="0">
                <a:pos x="273" y="17"/>
              </a:cxn>
              <a:cxn ang="0">
                <a:pos x="283" y="63"/>
              </a:cxn>
              <a:cxn ang="0">
                <a:pos x="275" y="89"/>
              </a:cxn>
              <a:cxn ang="0">
                <a:pos x="265" y="117"/>
              </a:cxn>
              <a:cxn ang="0">
                <a:pos x="311" y="146"/>
              </a:cxn>
              <a:cxn ang="0">
                <a:pos x="345" y="162"/>
              </a:cxn>
              <a:cxn ang="0">
                <a:pos x="359" y="225"/>
              </a:cxn>
              <a:cxn ang="0">
                <a:pos x="374" y="331"/>
              </a:cxn>
              <a:cxn ang="0">
                <a:pos x="378" y="417"/>
              </a:cxn>
              <a:cxn ang="0">
                <a:pos x="374" y="511"/>
              </a:cxn>
              <a:cxn ang="0">
                <a:pos x="355" y="466"/>
              </a:cxn>
            </a:cxnLst>
            <a:rect l="0" t="0" r="r" b="b"/>
            <a:pathLst>
              <a:path w="385" h="872">
                <a:moveTo>
                  <a:pt x="349" y="469"/>
                </a:moveTo>
                <a:lnTo>
                  <a:pt x="349" y="469"/>
                </a:lnTo>
                <a:lnTo>
                  <a:pt x="343" y="475"/>
                </a:lnTo>
                <a:lnTo>
                  <a:pt x="340" y="475"/>
                </a:lnTo>
                <a:lnTo>
                  <a:pt x="338" y="471"/>
                </a:lnTo>
                <a:lnTo>
                  <a:pt x="339" y="467"/>
                </a:lnTo>
                <a:lnTo>
                  <a:pt x="341" y="459"/>
                </a:lnTo>
                <a:lnTo>
                  <a:pt x="344" y="451"/>
                </a:lnTo>
                <a:lnTo>
                  <a:pt x="347" y="442"/>
                </a:lnTo>
                <a:lnTo>
                  <a:pt x="351" y="435"/>
                </a:lnTo>
                <a:lnTo>
                  <a:pt x="351" y="435"/>
                </a:lnTo>
                <a:lnTo>
                  <a:pt x="353" y="427"/>
                </a:lnTo>
                <a:lnTo>
                  <a:pt x="353" y="418"/>
                </a:lnTo>
                <a:lnTo>
                  <a:pt x="351" y="407"/>
                </a:lnTo>
                <a:lnTo>
                  <a:pt x="348" y="393"/>
                </a:lnTo>
                <a:lnTo>
                  <a:pt x="345" y="381"/>
                </a:lnTo>
                <a:lnTo>
                  <a:pt x="342" y="367"/>
                </a:lnTo>
                <a:lnTo>
                  <a:pt x="341" y="354"/>
                </a:lnTo>
                <a:lnTo>
                  <a:pt x="342" y="342"/>
                </a:lnTo>
                <a:lnTo>
                  <a:pt x="342" y="342"/>
                </a:lnTo>
                <a:lnTo>
                  <a:pt x="337" y="333"/>
                </a:lnTo>
                <a:lnTo>
                  <a:pt x="333" y="323"/>
                </a:lnTo>
                <a:lnTo>
                  <a:pt x="329" y="312"/>
                </a:lnTo>
                <a:lnTo>
                  <a:pt x="325" y="301"/>
                </a:lnTo>
                <a:lnTo>
                  <a:pt x="321" y="291"/>
                </a:lnTo>
                <a:lnTo>
                  <a:pt x="318" y="283"/>
                </a:lnTo>
                <a:lnTo>
                  <a:pt x="315" y="277"/>
                </a:lnTo>
                <a:lnTo>
                  <a:pt x="315" y="275"/>
                </a:lnTo>
                <a:lnTo>
                  <a:pt x="315" y="275"/>
                </a:lnTo>
                <a:lnTo>
                  <a:pt x="315" y="282"/>
                </a:lnTo>
                <a:lnTo>
                  <a:pt x="314" y="289"/>
                </a:lnTo>
                <a:lnTo>
                  <a:pt x="312" y="294"/>
                </a:lnTo>
                <a:lnTo>
                  <a:pt x="311" y="301"/>
                </a:lnTo>
                <a:lnTo>
                  <a:pt x="310" y="305"/>
                </a:lnTo>
                <a:lnTo>
                  <a:pt x="308" y="310"/>
                </a:lnTo>
                <a:lnTo>
                  <a:pt x="308" y="314"/>
                </a:lnTo>
                <a:lnTo>
                  <a:pt x="308" y="319"/>
                </a:lnTo>
                <a:lnTo>
                  <a:pt x="308" y="319"/>
                </a:lnTo>
                <a:lnTo>
                  <a:pt x="308" y="329"/>
                </a:lnTo>
                <a:lnTo>
                  <a:pt x="308" y="338"/>
                </a:lnTo>
                <a:lnTo>
                  <a:pt x="308" y="347"/>
                </a:lnTo>
                <a:lnTo>
                  <a:pt x="309" y="358"/>
                </a:lnTo>
                <a:lnTo>
                  <a:pt x="311" y="368"/>
                </a:lnTo>
                <a:lnTo>
                  <a:pt x="312" y="378"/>
                </a:lnTo>
                <a:lnTo>
                  <a:pt x="314" y="388"/>
                </a:lnTo>
                <a:lnTo>
                  <a:pt x="316" y="397"/>
                </a:lnTo>
                <a:lnTo>
                  <a:pt x="318" y="407"/>
                </a:lnTo>
                <a:lnTo>
                  <a:pt x="319" y="416"/>
                </a:lnTo>
                <a:lnTo>
                  <a:pt x="321" y="425"/>
                </a:lnTo>
                <a:lnTo>
                  <a:pt x="323" y="433"/>
                </a:lnTo>
                <a:lnTo>
                  <a:pt x="325" y="441"/>
                </a:lnTo>
                <a:lnTo>
                  <a:pt x="326" y="449"/>
                </a:lnTo>
                <a:lnTo>
                  <a:pt x="327" y="456"/>
                </a:lnTo>
                <a:lnTo>
                  <a:pt x="328" y="463"/>
                </a:lnTo>
                <a:lnTo>
                  <a:pt x="328" y="463"/>
                </a:lnTo>
                <a:lnTo>
                  <a:pt x="329" y="469"/>
                </a:lnTo>
                <a:lnTo>
                  <a:pt x="329" y="478"/>
                </a:lnTo>
                <a:lnTo>
                  <a:pt x="329" y="488"/>
                </a:lnTo>
                <a:lnTo>
                  <a:pt x="329" y="499"/>
                </a:lnTo>
                <a:lnTo>
                  <a:pt x="329" y="510"/>
                </a:lnTo>
                <a:lnTo>
                  <a:pt x="329" y="523"/>
                </a:lnTo>
                <a:lnTo>
                  <a:pt x="329" y="536"/>
                </a:lnTo>
                <a:lnTo>
                  <a:pt x="328" y="549"/>
                </a:lnTo>
                <a:lnTo>
                  <a:pt x="326" y="564"/>
                </a:lnTo>
                <a:lnTo>
                  <a:pt x="325" y="577"/>
                </a:lnTo>
                <a:lnTo>
                  <a:pt x="323" y="590"/>
                </a:lnTo>
                <a:lnTo>
                  <a:pt x="321" y="602"/>
                </a:lnTo>
                <a:lnTo>
                  <a:pt x="318" y="614"/>
                </a:lnTo>
                <a:lnTo>
                  <a:pt x="315" y="624"/>
                </a:lnTo>
                <a:lnTo>
                  <a:pt x="310" y="634"/>
                </a:lnTo>
                <a:lnTo>
                  <a:pt x="306" y="640"/>
                </a:lnTo>
                <a:lnTo>
                  <a:pt x="306" y="640"/>
                </a:lnTo>
                <a:lnTo>
                  <a:pt x="305" y="642"/>
                </a:lnTo>
                <a:lnTo>
                  <a:pt x="305" y="644"/>
                </a:lnTo>
                <a:lnTo>
                  <a:pt x="305" y="647"/>
                </a:lnTo>
                <a:lnTo>
                  <a:pt x="306" y="650"/>
                </a:lnTo>
                <a:lnTo>
                  <a:pt x="306" y="654"/>
                </a:lnTo>
                <a:lnTo>
                  <a:pt x="307" y="657"/>
                </a:lnTo>
                <a:lnTo>
                  <a:pt x="308" y="661"/>
                </a:lnTo>
                <a:lnTo>
                  <a:pt x="308" y="664"/>
                </a:lnTo>
                <a:lnTo>
                  <a:pt x="308" y="664"/>
                </a:lnTo>
                <a:lnTo>
                  <a:pt x="307" y="668"/>
                </a:lnTo>
                <a:lnTo>
                  <a:pt x="306" y="672"/>
                </a:lnTo>
                <a:lnTo>
                  <a:pt x="305" y="676"/>
                </a:lnTo>
                <a:lnTo>
                  <a:pt x="303" y="679"/>
                </a:lnTo>
                <a:lnTo>
                  <a:pt x="303" y="683"/>
                </a:lnTo>
                <a:lnTo>
                  <a:pt x="302" y="686"/>
                </a:lnTo>
                <a:lnTo>
                  <a:pt x="302" y="688"/>
                </a:lnTo>
                <a:lnTo>
                  <a:pt x="303" y="691"/>
                </a:lnTo>
                <a:lnTo>
                  <a:pt x="303" y="691"/>
                </a:lnTo>
                <a:lnTo>
                  <a:pt x="303" y="702"/>
                </a:lnTo>
                <a:lnTo>
                  <a:pt x="301" y="716"/>
                </a:lnTo>
                <a:lnTo>
                  <a:pt x="298" y="732"/>
                </a:lnTo>
                <a:lnTo>
                  <a:pt x="295" y="748"/>
                </a:lnTo>
                <a:lnTo>
                  <a:pt x="291" y="765"/>
                </a:lnTo>
                <a:lnTo>
                  <a:pt x="288" y="780"/>
                </a:lnTo>
                <a:lnTo>
                  <a:pt x="285" y="792"/>
                </a:lnTo>
                <a:lnTo>
                  <a:pt x="282" y="802"/>
                </a:lnTo>
                <a:lnTo>
                  <a:pt x="282" y="802"/>
                </a:lnTo>
                <a:lnTo>
                  <a:pt x="281" y="809"/>
                </a:lnTo>
                <a:lnTo>
                  <a:pt x="281" y="813"/>
                </a:lnTo>
                <a:lnTo>
                  <a:pt x="281" y="817"/>
                </a:lnTo>
                <a:lnTo>
                  <a:pt x="281" y="820"/>
                </a:lnTo>
                <a:lnTo>
                  <a:pt x="281" y="821"/>
                </a:lnTo>
                <a:lnTo>
                  <a:pt x="281" y="822"/>
                </a:lnTo>
                <a:lnTo>
                  <a:pt x="282" y="824"/>
                </a:lnTo>
                <a:lnTo>
                  <a:pt x="282" y="825"/>
                </a:lnTo>
                <a:lnTo>
                  <a:pt x="282" y="825"/>
                </a:lnTo>
                <a:lnTo>
                  <a:pt x="288" y="830"/>
                </a:lnTo>
                <a:lnTo>
                  <a:pt x="295" y="835"/>
                </a:lnTo>
                <a:lnTo>
                  <a:pt x="304" y="840"/>
                </a:lnTo>
                <a:lnTo>
                  <a:pt x="314" y="845"/>
                </a:lnTo>
                <a:lnTo>
                  <a:pt x="323" y="849"/>
                </a:lnTo>
                <a:lnTo>
                  <a:pt x="329" y="854"/>
                </a:lnTo>
                <a:lnTo>
                  <a:pt x="333" y="858"/>
                </a:lnTo>
                <a:lnTo>
                  <a:pt x="333" y="862"/>
                </a:lnTo>
                <a:lnTo>
                  <a:pt x="333" y="862"/>
                </a:lnTo>
                <a:lnTo>
                  <a:pt x="326" y="869"/>
                </a:lnTo>
                <a:lnTo>
                  <a:pt x="316" y="871"/>
                </a:lnTo>
                <a:lnTo>
                  <a:pt x="306" y="870"/>
                </a:lnTo>
                <a:lnTo>
                  <a:pt x="295" y="868"/>
                </a:lnTo>
                <a:lnTo>
                  <a:pt x="283" y="863"/>
                </a:lnTo>
                <a:lnTo>
                  <a:pt x="271" y="859"/>
                </a:lnTo>
                <a:lnTo>
                  <a:pt x="261" y="856"/>
                </a:lnTo>
                <a:lnTo>
                  <a:pt x="253" y="854"/>
                </a:lnTo>
                <a:lnTo>
                  <a:pt x="253" y="854"/>
                </a:lnTo>
                <a:lnTo>
                  <a:pt x="249" y="852"/>
                </a:lnTo>
                <a:lnTo>
                  <a:pt x="247" y="850"/>
                </a:lnTo>
                <a:lnTo>
                  <a:pt x="245" y="847"/>
                </a:lnTo>
                <a:lnTo>
                  <a:pt x="245" y="843"/>
                </a:lnTo>
                <a:lnTo>
                  <a:pt x="244" y="840"/>
                </a:lnTo>
                <a:lnTo>
                  <a:pt x="245" y="835"/>
                </a:lnTo>
                <a:lnTo>
                  <a:pt x="246" y="830"/>
                </a:lnTo>
                <a:lnTo>
                  <a:pt x="248" y="825"/>
                </a:lnTo>
                <a:lnTo>
                  <a:pt x="248" y="825"/>
                </a:lnTo>
                <a:lnTo>
                  <a:pt x="248" y="822"/>
                </a:lnTo>
                <a:lnTo>
                  <a:pt x="249" y="820"/>
                </a:lnTo>
                <a:lnTo>
                  <a:pt x="249" y="817"/>
                </a:lnTo>
                <a:lnTo>
                  <a:pt x="249" y="814"/>
                </a:lnTo>
                <a:lnTo>
                  <a:pt x="249" y="811"/>
                </a:lnTo>
                <a:lnTo>
                  <a:pt x="249" y="809"/>
                </a:lnTo>
                <a:lnTo>
                  <a:pt x="249" y="805"/>
                </a:lnTo>
                <a:lnTo>
                  <a:pt x="249" y="800"/>
                </a:lnTo>
                <a:lnTo>
                  <a:pt x="249" y="800"/>
                </a:lnTo>
                <a:lnTo>
                  <a:pt x="248" y="790"/>
                </a:lnTo>
                <a:lnTo>
                  <a:pt x="248" y="777"/>
                </a:lnTo>
                <a:lnTo>
                  <a:pt x="246" y="763"/>
                </a:lnTo>
                <a:lnTo>
                  <a:pt x="245" y="749"/>
                </a:lnTo>
                <a:lnTo>
                  <a:pt x="245" y="733"/>
                </a:lnTo>
                <a:lnTo>
                  <a:pt x="246" y="717"/>
                </a:lnTo>
                <a:lnTo>
                  <a:pt x="248" y="702"/>
                </a:lnTo>
                <a:lnTo>
                  <a:pt x="251" y="687"/>
                </a:lnTo>
                <a:lnTo>
                  <a:pt x="251" y="687"/>
                </a:lnTo>
                <a:lnTo>
                  <a:pt x="252" y="679"/>
                </a:lnTo>
                <a:lnTo>
                  <a:pt x="253" y="671"/>
                </a:lnTo>
                <a:lnTo>
                  <a:pt x="253" y="662"/>
                </a:lnTo>
                <a:lnTo>
                  <a:pt x="253" y="654"/>
                </a:lnTo>
                <a:lnTo>
                  <a:pt x="253" y="647"/>
                </a:lnTo>
                <a:lnTo>
                  <a:pt x="253" y="641"/>
                </a:lnTo>
                <a:lnTo>
                  <a:pt x="252" y="634"/>
                </a:lnTo>
                <a:lnTo>
                  <a:pt x="251" y="628"/>
                </a:lnTo>
                <a:lnTo>
                  <a:pt x="251" y="628"/>
                </a:lnTo>
                <a:lnTo>
                  <a:pt x="249" y="624"/>
                </a:lnTo>
                <a:lnTo>
                  <a:pt x="249" y="619"/>
                </a:lnTo>
                <a:lnTo>
                  <a:pt x="248" y="613"/>
                </a:lnTo>
                <a:lnTo>
                  <a:pt x="248" y="606"/>
                </a:lnTo>
                <a:lnTo>
                  <a:pt x="247" y="597"/>
                </a:lnTo>
                <a:lnTo>
                  <a:pt x="246" y="589"/>
                </a:lnTo>
                <a:lnTo>
                  <a:pt x="245" y="579"/>
                </a:lnTo>
                <a:lnTo>
                  <a:pt x="245" y="569"/>
                </a:lnTo>
                <a:lnTo>
                  <a:pt x="244" y="559"/>
                </a:lnTo>
                <a:lnTo>
                  <a:pt x="243" y="548"/>
                </a:lnTo>
                <a:lnTo>
                  <a:pt x="242" y="537"/>
                </a:lnTo>
                <a:lnTo>
                  <a:pt x="241" y="527"/>
                </a:lnTo>
                <a:lnTo>
                  <a:pt x="241" y="517"/>
                </a:lnTo>
                <a:lnTo>
                  <a:pt x="241" y="507"/>
                </a:lnTo>
                <a:lnTo>
                  <a:pt x="241" y="499"/>
                </a:lnTo>
                <a:lnTo>
                  <a:pt x="241" y="489"/>
                </a:lnTo>
                <a:lnTo>
                  <a:pt x="241" y="489"/>
                </a:lnTo>
                <a:lnTo>
                  <a:pt x="241" y="499"/>
                </a:lnTo>
                <a:lnTo>
                  <a:pt x="241" y="507"/>
                </a:lnTo>
                <a:lnTo>
                  <a:pt x="240" y="517"/>
                </a:lnTo>
                <a:lnTo>
                  <a:pt x="240" y="527"/>
                </a:lnTo>
                <a:lnTo>
                  <a:pt x="240" y="537"/>
                </a:lnTo>
                <a:lnTo>
                  <a:pt x="238" y="547"/>
                </a:lnTo>
                <a:lnTo>
                  <a:pt x="238" y="557"/>
                </a:lnTo>
                <a:lnTo>
                  <a:pt x="237" y="567"/>
                </a:lnTo>
                <a:lnTo>
                  <a:pt x="236" y="577"/>
                </a:lnTo>
                <a:lnTo>
                  <a:pt x="234" y="586"/>
                </a:lnTo>
                <a:lnTo>
                  <a:pt x="233" y="596"/>
                </a:lnTo>
                <a:lnTo>
                  <a:pt x="233" y="604"/>
                </a:lnTo>
                <a:lnTo>
                  <a:pt x="232" y="611"/>
                </a:lnTo>
                <a:lnTo>
                  <a:pt x="231" y="618"/>
                </a:lnTo>
                <a:lnTo>
                  <a:pt x="230" y="624"/>
                </a:lnTo>
                <a:lnTo>
                  <a:pt x="230" y="628"/>
                </a:lnTo>
                <a:lnTo>
                  <a:pt x="230" y="628"/>
                </a:lnTo>
                <a:lnTo>
                  <a:pt x="229" y="636"/>
                </a:lnTo>
                <a:lnTo>
                  <a:pt x="228" y="645"/>
                </a:lnTo>
                <a:lnTo>
                  <a:pt x="228" y="653"/>
                </a:lnTo>
                <a:lnTo>
                  <a:pt x="228" y="662"/>
                </a:lnTo>
                <a:lnTo>
                  <a:pt x="229" y="671"/>
                </a:lnTo>
                <a:lnTo>
                  <a:pt x="230" y="679"/>
                </a:lnTo>
                <a:lnTo>
                  <a:pt x="230" y="684"/>
                </a:lnTo>
                <a:lnTo>
                  <a:pt x="231" y="690"/>
                </a:lnTo>
                <a:lnTo>
                  <a:pt x="231" y="690"/>
                </a:lnTo>
                <a:lnTo>
                  <a:pt x="233" y="703"/>
                </a:lnTo>
                <a:lnTo>
                  <a:pt x="233" y="717"/>
                </a:lnTo>
                <a:lnTo>
                  <a:pt x="232" y="732"/>
                </a:lnTo>
                <a:lnTo>
                  <a:pt x="230" y="747"/>
                </a:lnTo>
                <a:lnTo>
                  <a:pt x="228" y="762"/>
                </a:lnTo>
                <a:lnTo>
                  <a:pt x="225" y="776"/>
                </a:lnTo>
                <a:lnTo>
                  <a:pt x="222" y="789"/>
                </a:lnTo>
                <a:lnTo>
                  <a:pt x="221" y="800"/>
                </a:lnTo>
                <a:lnTo>
                  <a:pt x="221" y="800"/>
                </a:lnTo>
                <a:lnTo>
                  <a:pt x="219" y="806"/>
                </a:lnTo>
                <a:lnTo>
                  <a:pt x="219" y="810"/>
                </a:lnTo>
                <a:lnTo>
                  <a:pt x="219" y="814"/>
                </a:lnTo>
                <a:lnTo>
                  <a:pt x="219" y="817"/>
                </a:lnTo>
                <a:lnTo>
                  <a:pt x="220" y="818"/>
                </a:lnTo>
                <a:lnTo>
                  <a:pt x="221" y="821"/>
                </a:lnTo>
                <a:lnTo>
                  <a:pt x="223" y="823"/>
                </a:lnTo>
                <a:lnTo>
                  <a:pt x="225" y="825"/>
                </a:lnTo>
                <a:lnTo>
                  <a:pt x="225" y="825"/>
                </a:lnTo>
                <a:lnTo>
                  <a:pt x="226" y="830"/>
                </a:lnTo>
                <a:lnTo>
                  <a:pt x="228" y="835"/>
                </a:lnTo>
                <a:lnTo>
                  <a:pt x="228" y="839"/>
                </a:lnTo>
                <a:lnTo>
                  <a:pt x="228" y="843"/>
                </a:lnTo>
                <a:lnTo>
                  <a:pt x="228" y="848"/>
                </a:lnTo>
                <a:lnTo>
                  <a:pt x="227" y="851"/>
                </a:lnTo>
                <a:lnTo>
                  <a:pt x="225" y="854"/>
                </a:lnTo>
                <a:lnTo>
                  <a:pt x="221" y="855"/>
                </a:lnTo>
                <a:lnTo>
                  <a:pt x="221" y="855"/>
                </a:lnTo>
                <a:lnTo>
                  <a:pt x="213" y="858"/>
                </a:lnTo>
                <a:lnTo>
                  <a:pt x="203" y="861"/>
                </a:lnTo>
                <a:lnTo>
                  <a:pt x="189" y="865"/>
                </a:lnTo>
                <a:lnTo>
                  <a:pt x="176" y="869"/>
                </a:lnTo>
                <a:lnTo>
                  <a:pt x="162" y="871"/>
                </a:lnTo>
                <a:lnTo>
                  <a:pt x="149" y="871"/>
                </a:lnTo>
                <a:lnTo>
                  <a:pt x="139" y="867"/>
                </a:lnTo>
                <a:lnTo>
                  <a:pt x="133" y="861"/>
                </a:lnTo>
                <a:lnTo>
                  <a:pt x="133" y="861"/>
                </a:lnTo>
                <a:lnTo>
                  <a:pt x="132" y="856"/>
                </a:lnTo>
                <a:lnTo>
                  <a:pt x="136" y="851"/>
                </a:lnTo>
                <a:lnTo>
                  <a:pt x="142" y="848"/>
                </a:lnTo>
                <a:lnTo>
                  <a:pt x="151" y="844"/>
                </a:lnTo>
                <a:lnTo>
                  <a:pt x="160" y="840"/>
                </a:lnTo>
                <a:lnTo>
                  <a:pt x="170" y="836"/>
                </a:lnTo>
                <a:lnTo>
                  <a:pt x="178" y="832"/>
                </a:lnTo>
                <a:lnTo>
                  <a:pt x="185" y="828"/>
                </a:lnTo>
                <a:lnTo>
                  <a:pt x="185" y="828"/>
                </a:lnTo>
                <a:lnTo>
                  <a:pt x="187" y="827"/>
                </a:lnTo>
                <a:lnTo>
                  <a:pt x="188" y="826"/>
                </a:lnTo>
                <a:lnTo>
                  <a:pt x="189" y="825"/>
                </a:lnTo>
                <a:lnTo>
                  <a:pt x="190" y="821"/>
                </a:lnTo>
                <a:lnTo>
                  <a:pt x="190" y="818"/>
                </a:lnTo>
                <a:lnTo>
                  <a:pt x="190" y="815"/>
                </a:lnTo>
                <a:lnTo>
                  <a:pt x="190" y="809"/>
                </a:lnTo>
                <a:lnTo>
                  <a:pt x="189" y="802"/>
                </a:lnTo>
                <a:lnTo>
                  <a:pt x="189" y="802"/>
                </a:lnTo>
                <a:lnTo>
                  <a:pt x="187" y="790"/>
                </a:lnTo>
                <a:lnTo>
                  <a:pt x="184" y="775"/>
                </a:lnTo>
                <a:lnTo>
                  <a:pt x="181" y="761"/>
                </a:lnTo>
                <a:lnTo>
                  <a:pt x="180" y="747"/>
                </a:lnTo>
                <a:lnTo>
                  <a:pt x="179" y="733"/>
                </a:lnTo>
                <a:lnTo>
                  <a:pt x="178" y="719"/>
                </a:lnTo>
                <a:lnTo>
                  <a:pt x="178" y="705"/>
                </a:lnTo>
                <a:lnTo>
                  <a:pt x="180" y="693"/>
                </a:lnTo>
                <a:lnTo>
                  <a:pt x="180" y="693"/>
                </a:lnTo>
                <a:lnTo>
                  <a:pt x="180" y="690"/>
                </a:lnTo>
                <a:lnTo>
                  <a:pt x="179" y="687"/>
                </a:lnTo>
                <a:lnTo>
                  <a:pt x="178" y="684"/>
                </a:lnTo>
                <a:lnTo>
                  <a:pt x="177" y="681"/>
                </a:lnTo>
                <a:lnTo>
                  <a:pt x="177" y="677"/>
                </a:lnTo>
                <a:lnTo>
                  <a:pt x="176" y="674"/>
                </a:lnTo>
                <a:lnTo>
                  <a:pt x="175" y="671"/>
                </a:lnTo>
                <a:lnTo>
                  <a:pt x="174" y="666"/>
                </a:lnTo>
                <a:lnTo>
                  <a:pt x="174" y="666"/>
                </a:lnTo>
                <a:lnTo>
                  <a:pt x="174" y="664"/>
                </a:lnTo>
                <a:lnTo>
                  <a:pt x="175" y="661"/>
                </a:lnTo>
                <a:lnTo>
                  <a:pt x="176" y="657"/>
                </a:lnTo>
                <a:lnTo>
                  <a:pt x="177" y="654"/>
                </a:lnTo>
                <a:lnTo>
                  <a:pt x="177" y="651"/>
                </a:lnTo>
                <a:lnTo>
                  <a:pt x="177" y="647"/>
                </a:lnTo>
                <a:lnTo>
                  <a:pt x="177" y="644"/>
                </a:lnTo>
                <a:lnTo>
                  <a:pt x="176" y="642"/>
                </a:lnTo>
                <a:lnTo>
                  <a:pt x="176" y="642"/>
                </a:lnTo>
                <a:lnTo>
                  <a:pt x="172" y="635"/>
                </a:lnTo>
                <a:lnTo>
                  <a:pt x="169" y="627"/>
                </a:lnTo>
                <a:lnTo>
                  <a:pt x="165" y="617"/>
                </a:lnTo>
                <a:lnTo>
                  <a:pt x="162" y="607"/>
                </a:lnTo>
                <a:lnTo>
                  <a:pt x="160" y="594"/>
                </a:lnTo>
                <a:lnTo>
                  <a:pt x="159" y="581"/>
                </a:lnTo>
                <a:lnTo>
                  <a:pt x="157" y="567"/>
                </a:lnTo>
                <a:lnTo>
                  <a:pt x="155" y="555"/>
                </a:lnTo>
                <a:lnTo>
                  <a:pt x="155" y="540"/>
                </a:lnTo>
                <a:lnTo>
                  <a:pt x="154" y="526"/>
                </a:lnTo>
                <a:lnTo>
                  <a:pt x="154" y="513"/>
                </a:lnTo>
                <a:lnTo>
                  <a:pt x="154" y="501"/>
                </a:lnTo>
                <a:lnTo>
                  <a:pt x="154" y="489"/>
                </a:lnTo>
                <a:lnTo>
                  <a:pt x="154" y="479"/>
                </a:lnTo>
                <a:lnTo>
                  <a:pt x="155" y="470"/>
                </a:lnTo>
                <a:lnTo>
                  <a:pt x="155" y="463"/>
                </a:lnTo>
                <a:lnTo>
                  <a:pt x="155" y="463"/>
                </a:lnTo>
                <a:lnTo>
                  <a:pt x="157" y="455"/>
                </a:lnTo>
                <a:lnTo>
                  <a:pt x="158" y="448"/>
                </a:lnTo>
                <a:lnTo>
                  <a:pt x="160" y="440"/>
                </a:lnTo>
                <a:lnTo>
                  <a:pt x="162" y="432"/>
                </a:lnTo>
                <a:lnTo>
                  <a:pt x="163" y="423"/>
                </a:lnTo>
                <a:lnTo>
                  <a:pt x="165" y="415"/>
                </a:lnTo>
                <a:lnTo>
                  <a:pt x="167" y="407"/>
                </a:lnTo>
                <a:lnTo>
                  <a:pt x="169" y="399"/>
                </a:lnTo>
                <a:lnTo>
                  <a:pt x="170" y="389"/>
                </a:lnTo>
                <a:lnTo>
                  <a:pt x="172" y="380"/>
                </a:lnTo>
                <a:lnTo>
                  <a:pt x="173" y="370"/>
                </a:lnTo>
                <a:lnTo>
                  <a:pt x="174" y="362"/>
                </a:lnTo>
                <a:lnTo>
                  <a:pt x="175" y="352"/>
                </a:lnTo>
                <a:lnTo>
                  <a:pt x="175" y="343"/>
                </a:lnTo>
                <a:lnTo>
                  <a:pt x="175" y="333"/>
                </a:lnTo>
                <a:lnTo>
                  <a:pt x="174" y="324"/>
                </a:lnTo>
                <a:lnTo>
                  <a:pt x="174" y="324"/>
                </a:lnTo>
                <a:lnTo>
                  <a:pt x="172" y="314"/>
                </a:lnTo>
                <a:lnTo>
                  <a:pt x="170" y="307"/>
                </a:lnTo>
                <a:lnTo>
                  <a:pt x="169" y="301"/>
                </a:lnTo>
                <a:lnTo>
                  <a:pt x="167" y="295"/>
                </a:lnTo>
                <a:lnTo>
                  <a:pt x="167" y="291"/>
                </a:lnTo>
                <a:lnTo>
                  <a:pt x="166" y="287"/>
                </a:lnTo>
                <a:lnTo>
                  <a:pt x="166" y="282"/>
                </a:lnTo>
                <a:lnTo>
                  <a:pt x="166" y="278"/>
                </a:lnTo>
                <a:lnTo>
                  <a:pt x="166" y="278"/>
                </a:lnTo>
                <a:lnTo>
                  <a:pt x="165" y="284"/>
                </a:lnTo>
                <a:lnTo>
                  <a:pt x="162" y="295"/>
                </a:lnTo>
                <a:lnTo>
                  <a:pt x="159" y="307"/>
                </a:lnTo>
                <a:lnTo>
                  <a:pt x="155" y="320"/>
                </a:lnTo>
                <a:lnTo>
                  <a:pt x="150" y="333"/>
                </a:lnTo>
                <a:lnTo>
                  <a:pt x="144" y="347"/>
                </a:lnTo>
                <a:lnTo>
                  <a:pt x="140" y="358"/>
                </a:lnTo>
                <a:lnTo>
                  <a:pt x="136" y="367"/>
                </a:lnTo>
                <a:lnTo>
                  <a:pt x="136" y="367"/>
                </a:lnTo>
                <a:lnTo>
                  <a:pt x="126" y="379"/>
                </a:lnTo>
                <a:lnTo>
                  <a:pt x="117" y="390"/>
                </a:lnTo>
                <a:lnTo>
                  <a:pt x="107" y="400"/>
                </a:lnTo>
                <a:lnTo>
                  <a:pt x="97" y="411"/>
                </a:lnTo>
                <a:lnTo>
                  <a:pt x="89" y="421"/>
                </a:lnTo>
                <a:lnTo>
                  <a:pt x="82" y="429"/>
                </a:lnTo>
                <a:lnTo>
                  <a:pt x="77" y="437"/>
                </a:lnTo>
                <a:lnTo>
                  <a:pt x="74" y="441"/>
                </a:lnTo>
                <a:lnTo>
                  <a:pt x="74" y="441"/>
                </a:lnTo>
                <a:lnTo>
                  <a:pt x="66" y="455"/>
                </a:lnTo>
                <a:lnTo>
                  <a:pt x="57" y="464"/>
                </a:lnTo>
                <a:lnTo>
                  <a:pt x="44" y="471"/>
                </a:lnTo>
                <a:lnTo>
                  <a:pt x="33" y="477"/>
                </a:lnTo>
                <a:lnTo>
                  <a:pt x="21" y="480"/>
                </a:lnTo>
                <a:lnTo>
                  <a:pt x="11" y="480"/>
                </a:lnTo>
                <a:lnTo>
                  <a:pt x="4" y="478"/>
                </a:lnTo>
                <a:lnTo>
                  <a:pt x="0" y="475"/>
                </a:lnTo>
                <a:lnTo>
                  <a:pt x="0" y="475"/>
                </a:lnTo>
                <a:lnTo>
                  <a:pt x="0" y="469"/>
                </a:lnTo>
                <a:lnTo>
                  <a:pt x="3" y="462"/>
                </a:lnTo>
                <a:lnTo>
                  <a:pt x="7" y="457"/>
                </a:lnTo>
                <a:lnTo>
                  <a:pt x="13" y="451"/>
                </a:lnTo>
                <a:lnTo>
                  <a:pt x="18" y="448"/>
                </a:lnTo>
                <a:lnTo>
                  <a:pt x="23" y="445"/>
                </a:lnTo>
                <a:lnTo>
                  <a:pt x="24" y="442"/>
                </a:lnTo>
                <a:lnTo>
                  <a:pt x="23" y="441"/>
                </a:lnTo>
                <a:lnTo>
                  <a:pt x="23" y="441"/>
                </a:lnTo>
                <a:lnTo>
                  <a:pt x="14" y="441"/>
                </a:lnTo>
                <a:lnTo>
                  <a:pt x="11" y="440"/>
                </a:lnTo>
                <a:lnTo>
                  <a:pt x="10" y="438"/>
                </a:lnTo>
                <a:lnTo>
                  <a:pt x="13" y="435"/>
                </a:lnTo>
                <a:lnTo>
                  <a:pt x="18" y="433"/>
                </a:lnTo>
                <a:lnTo>
                  <a:pt x="26" y="430"/>
                </a:lnTo>
                <a:lnTo>
                  <a:pt x="36" y="428"/>
                </a:lnTo>
                <a:lnTo>
                  <a:pt x="50" y="427"/>
                </a:lnTo>
                <a:lnTo>
                  <a:pt x="50" y="427"/>
                </a:lnTo>
                <a:lnTo>
                  <a:pt x="61" y="412"/>
                </a:lnTo>
                <a:lnTo>
                  <a:pt x="69" y="400"/>
                </a:lnTo>
                <a:lnTo>
                  <a:pt x="76" y="388"/>
                </a:lnTo>
                <a:lnTo>
                  <a:pt x="81" y="377"/>
                </a:lnTo>
                <a:lnTo>
                  <a:pt x="86" y="367"/>
                </a:lnTo>
                <a:lnTo>
                  <a:pt x="91" y="359"/>
                </a:lnTo>
                <a:lnTo>
                  <a:pt x="96" y="351"/>
                </a:lnTo>
                <a:lnTo>
                  <a:pt x="103" y="345"/>
                </a:lnTo>
                <a:lnTo>
                  <a:pt x="103" y="345"/>
                </a:lnTo>
                <a:lnTo>
                  <a:pt x="103" y="336"/>
                </a:lnTo>
                <a:lnTo>
                  <a:pt x="105" y="324"/>
                </a:lnTo>
                <a:lnTo>
                  <a:pt x="107" y="310"/>
                </a:lnTo>
                <a:lnTo>
                  <a:pt x="109" y="294"/>
                </a:lnTo>
                <a:lnTo>
                  <a:pt x="111" y="278"/>
                </a:lnTo>
                <a:lnTo>
                  <a:pt x="113" y="262"/>
                </a:lnTo>
                <a:lnTo>
                  <a:pt x="117" y="247"/>
                </a:lnTo>
                <a:lnTo>
                  <a:pt x="121" y="234"/>
                </a:lnTo>
                <a:lnTo>
                  <a:pt x="121" y="234"/>
                </a:lnTo>
                <a:lnTo>
                  <a:pt x="117" y="224"/>
                </a:lnTo>
                <a:lnTo>
                  <a:pt x="116" y="214"/>
                </a:lnTo>
                <a:lnTo>
                  <a:pt x="115" y="205"/>
                </a:lnTo>
                <a:lnTo>
                  <a:pt x="117" y="196"/>
                </a:lnTo>
                <a:lnTo>
                  <a:pt x="119" y="187"/>
                </a:lnTo>
                <a:lnTo>
                  <a:pt x="122" y="179"/>
                </a:lnTo>
                <a:lnTo>
                  <a:pt x="128" y="171"/>
                </a:lnTo>
                <a:lnTo>
                  <a:pt x="133" y="165"/>
                </a:lnTo>
                <a:lnTo>
                  <a:pt x="133" y="165"/>
                </a:lnTo>
                <a:lnTo>
                  <a:pt x="137" y="163"/>
                </a:lnTo>
                <a:lnTo>
                  <a:pt x="142" y="161"/>
                </a:lnTo>
                <a:lnTo>
                  <a:pt x="147" y="160"/>
                </a:lnTo>
                <a:lnTo>
                  <a:pt x="152" y="157"/>
                </a:lnTo>
                <a:lnTo>
                  <a:pt x="156" y="156"/>
                </a:lnTo>
                <a:lnTo>
                  <a:pt x="162" y="155"/>
                </a:lnTo>
                <a:lnTo>
                  <a:pt x="165" y="152"/>
                </a:lnTo>
                <a:lnTo>
                  <a:pt x="169" y="149"/>
                </a:lnTo>
                <a:lnTo>
                  <a:pt x="169" y="149"/>
                </a:lnTo>
                <a:lnTo>
                  <a:pt x="172" y="146"/>
                </a:lnTo>
                <a:lnTo>
                  <a:pt x="177" y="145"/>
                </a:lnTo>
                <a:lnTo>
                  <a:pt x="181" y="141"/>
                </a:lnTo>
                <a:lnTo>
                  <a:pt x="187" y="139"/>
                </a:lnTo>
                <a:lnTo>
                  <a:pt x="193" y="135"/>
                </a:lnTo>
                <a:lnTo>
                  <a:pt x="199" y="131"/>
                </a:lnTo>
                <a:lnTo>
                  <a:pt x="203" y="128"/>
                </a:lnTo>
                <a:lnTo>
                  <a:pt x="207" y="123"/>
                </a:lnTo>
                <a:lnTo>
                  <a:pt x="207" y="123"/>
                </a:lnTo>
                <a:lnTo>
                  <a:pt x="209" y="118"/>
                </a:lnTo>
                <a:lnTo>
                  <a:pt x="209" y="113"/>
                </a:lnTo>
                <a:lnTo>
                  <a:pt x="208" y="109"/>
                </a:lnTo>
                <a:lnTo>
                  <a:pt x="207" y="107"/>
                </a:lnTo>
                <a:lnTo>
                  <a:pt x="205" y="103"/>
                </a:lnTo>
                <a:lnTo>
                  <a:pt x="203" y="99"/>
                </a:lnTo>
                <a:lnTo>
                  <a:pt x="203" y="96"/>
                </a:lnTo>
                <a:lnTo>
                  <a:pt x="202" y="92"/>
                </a:lnTo>
                <a:lnTo>
                  <a:pt x="202" y="92"/>
                </a:lnTo>
                <a:lnTo>
                  <a:pt x="200" y="89"/>
                </a:lnTo>
                <a:lnTo>
                  <a:pt x="200" y="86"/>
                </a:lnTo>
                <a:lnTo>
                  <a:pt x="199" y="83"/>
                </a:lnTo>
                <a:lnTo>
                  <a:pt x="199" y="80"/>
                </a:lnTo>
                <a:lnTo>
                  <a:pt x="199" y="80"/>
                </a:lnTo>
                <a:lnTo>
                  <a:pt x="195" y="79"/>
                </a:lnTo>
                <a:lnTo>
                  <a:pt x="193" y="77"/>
                </a:lnTo>
                <a:lnTo>
                  <a:pt x="191" y="73"/>
                </a:lnTo>
                <a:lnTo>
                  <a:pt x="191" y="68"/>
                </a:lnTo>
                <a:lnTo>
                  <a:pt x="191" y="63"/>
                </a:lnTo>
                <a:lnTo>
                  <a:pt x="192" y="59"/>
                </a:lnTo>
                <a:lnTo>
                  <a:pt x="195" y="55"/>
                </a:lnTo>
                <a:lnTo>
                  <a:pt x="197" y="53"/>
                </a:lnTo>
                <a:lnTo>
                  <a:pt x="197" y="53"/>
                </a:lnTo>
                <a:lnTo>
                  <a:pt x="195" y="43"/>
                </a:lnTo>
                <a:lnTo>
                  <a:pt x="195" y="33"/>
                </a:lnTo>
                <a:lnTo>
                  <a:pt x="198" y="24"/>
                </a:lnTo>
                <a:lnTo>
                  <a:pt x="201" y="15"/>
                </a:lnTo>
                <a:lnTo>
                  <a:pt x="207" y="9"/>
                </a:lnTo>
                <a:lnTo>
                  <a:pt x="214" y="5"/>
                </a:lnTo>
                <a:lnTo>
                  <a:pt x="224" y="1"/>
                </a:lnTo>
                <a:lnTo>
                  <a:pt x="237" y="0"/>
                </a:lnTo>
                <a:lnTo>
                  <a:pt x="237" y="0"/>
                </a:lnTo>
                <a:lnTo>
                  <a:pt x="243" y="1"/>
                </a:lnTo>
                <a:lnTo>
                  <a:pt x="248" y="3"/>
                </a:lnTo>
                <a:lnTo>
                  <a:pt x="253" y="5"/>
                </a:lnTo>
                <a:lnTo>
                  <a:pt x="256" y="9"/>
                </a:lnTo>
                <a:lnTo>
                  <a:pt x="256" y="9"/>
                </a:lnTo>
                <a:lnTo>
                  <a:pt x="263" y="10"/>
                </a:lnTo>
                <a:lnTo>
                  <a:pt x="268" y="11"/>
                </a:lnTo>
                <a:lnTo>
                  <a:pt x="273" y="17"/>
                </a:lnTo>
                <a:lnTo>
                  <a:pt x="277" y="21"/>
                </a:lnTo>
                <a:lnTo>
                  <a:pt x="278" y="29"/>
                </a:lnTo>
                <a:lnTo>
                  <a:pt x="279" y="37"/>
                </a:lnTo>
                <a:lnTo>
                  <a:pt x="279" y="45"/>
                </a:lnTo>
                <a:lnTo>
                  <a:pt x="278" y="53"/>
                </a:lnTo>
                <a:lnTo>
                  <a:pt x="278" y="53"/>
                </a:lnTo>
                <a:lnTo>
                  <a:pt x="281" y="55"/>
                </a:lnTo>
                <a:lnTo>
                  <a:pt x="282" y="58"/>
                </a:lnTo>
                <a:lnTo>
                  <a:pt x="283" y="63"/>
                </a:lnTo>
                <a:lnTo>
                  <a:pt x="282" y="67"/>
                </a:lnTo>
                <a:lnTo>
                  <a:pt x="281" y="71"/>
                </a:lnTo>
                <a:lnTo>
                  <a:pt x="281" y="75"/>
                </a:lnTo>
                <a:lnTo>
                  <a:pt x="279" y="78"/>
                </a:lnTo>
                <a:lnTo>
                  <a:pt x="277" y="80"/>
                </a:lnTo>
                <a:lnTo>
                  <a:pt x="277" y="80"/>
                </a:lnTo>
                <a:lnTo>
                  <a:pt x="277" y="82"/>
                </a:lnTo>
                <a:lnTo>
                  <a:pt x="275" y="85"/>
                </a:lnTo>
                <a:lnTo>
                  <a:pt x="275" y="89"/>
                </a:lnTo>
                <a:lnTo>
                  <a:pt x="275" y="93"/>
                </a:lnTo>
                <a:lnTo>
                  <a:pt x="275" y="93"/>
                </a:lnTo>
                <a:lnTo>
                  <a:pt x="274" y="97"/>
                </a:lnTo>
                <a:lnTo>
                  <a:pt x="271" y="100"/>
                </a:lnTo>
                <a:lnTo>
                  <a:pt x="269" y="103"/>
                </a:lnTo>
                <a:lnTo>
                  <a:pt x="268" y="105"/>
                </a:lnTo>
                <a:lnTo>
                  <a:pt x="266" y="108"/>
                </a:lnTo>
                <a:lnTo>
                  <a:pt x="265" y="113"/>
                </a:lnTo>
                <a:lnTo>
                  <a:pt x="265" y="117"/>
                </a:lnTo>
                <a:lnTo>
                  <a:pt x="267" y="123"/>
                </a:lnTo>
                <a:lnTo>
                  <a:pt x="267" y="123"/>
                </a:lnTo>
                <a:lnTo>
                  <a:pt x="269" y="128"/>
                </a:lnTo>
                <a:lnTo>
                  <a:pt x="275" y="132"/>
                </a:lnTo>
                <a:lnTo>
                  <a:pt x="282" y="136"/>
                </a:lnTo>
                <a:lnTo>
                  <a:pt x="290" y="139"/>
                </a:lnTo>
                <a:lnTo>
                  <a:pt x="297" y="142"/>
                </a:lnTo>
                <a:lnTo>
                  <a:pt x="305" y="145"/>
                </a:lnTo>
                <a:lnTo>
                  <a:pt x="311" y="146"/>
                </a:lnTo>
                <a:lnTo>
                  <a:pt x="315" y="148"/>
                </a:lnTo>
                <a:lnTo>
                  <a:pt x="315" y="148"/>
                </a:lnTo>
                <a:lnTo>
                  <a:pt x="318" y="150"/>
                </a:lnTo>
                <a:lnTo>
                  <a:pt x="323" y="153"/>
                </a:lnTo>
                <a:lnTo>
                  <a:pt x="327" y="154"/>
                </a:lnTo>
                <a:lnTo>
                  <a:pt x="332" y="156"/>
                </a:lnTo>
                <a:lnTo>
                  <a:pt x="337" y="157"/>
                </a:lnTo>
                <a:lnTo>
                  <a:pt x="341" y="160"/>
                </a:lnTo>
                <a:lnTo>
                  <a:pt x="345" y="162"/>
                </a:lnTo>
                <a:lnTo>
                  <a:pt x="349" y="165"/>
                </a:lnTo>
                <a:lnTo>
                  <a:pt x="349" y="165"/>
                </a:lnTo>
                <a:lnTo>
                  <a:pt x="355" y="172"/>
                </a:lnTo>
                <a:lnTo>
                  <a:pt x="358" y="179"/>
                </a:lnTo>
                <a:lnTo>
                  <a:pt x="361" y="187"/>
                </a:lnTo>
                <a:lnTo>
                  <a:pt x="363" y="197"/>
                </a:lnTo>
                <a:lnTo>
                  <a:pt x="363" y="206"/>
                </a:lnTo>
                <a:lnTo>
                  <a:pt x="362" y="216"/>
                </a:lnTo>
                <a:lnTo>
                  <a:pt x="359" y="225"/>
                </a:lnTo>
                <a:lnTo>
                  <a:pt x="356" y="234"/>
                </a:lnTo>
                <a:lnTo>
                  <a:pt x="356" y="234"/>
                </a:lnTo>
                <a:lnTo>
                  <a:pt x="362" y="251"/>
                </a:lnTo>
                <a:lnTo>
                  <a:pt x="366" y="267"/>
                </a:lnTo>
                <a:lnTo>
                  <a:pt x="369" y="283"/>
                </a:lnTo>
                <a:lnTo>
                  <a:pt x="370" y="297"/>
                </a:lnTo>
                <a:lnTo>
                  <a:pt x="371" y="310"/>
                </a:lnTo>
                <a:lnTo>
                  <a:pt x="373" y="321"/>
                </a:lnTo>
                <a:lnTo>
                  <a:pt x="374" y="331"/>
                </a:lnTo>
                <a:lnTo>
                  <a:pt x="375" y="340"/>
                </a:lnTo>
                <a:lnTo>
                  <a:pt x="375" y="340"/>
                </a:lnTo>
                <a:lnTo>
                  <a:pt x="379" y="352"/>
                </a:lnTo>
                <a:lnTo>
                  <a:pt x="381" y="362"/>
                </a:lnTo>
                <a:lnTo>
                  <a:pt x="382" y="372"/>
                </a:lnTo>
                <a:lnTo>
                  <a:pt x="382" y="381"/>
                </a:lnTo>
                <a:lnTo>
                  <a:pt x="381" y="392"/>
                </a:lnTo>
                <a:lnTo>
                  <a:pt x="380" y="403"/>
                </a:lnTo>
                <a:lnTo>
                  <a:pt x="378" y="417"/>
                </a:lnTo>
                <a:lnTo>
                  <a:pt x="377" y="433"/>
                </a:lnTo>
                <a:lnTo>
                  <a:pt x="377" y="433"/>
                </a:lnTo>
                <a:lnTo>
                  <a:pt x="381" y="441"/>
                </a:lnTo>
                <a:lnTo>
                  <a:pt x="383" y="453"/>
                </a:lnTo>
                <a:lnTo>
                  <a:pt x="384" y="466"/>
                </a:lnTo>
                <a:lnTo>
                  <a:pt x="384" y="478"/>
                </a:lnTo>
                <a:lnTo>
                  <a:pt x="382" y="491"/>
                </a:lnTo>
                <a:lnTo>
                  <a:pt x="379" y="503"/>
                </a:lnTo>
                <a:lnTo>
                  <a:pt x="374" y="511"/>
                </a:lnTo>
                <a:lnTo>
                  <a:pt x="369" y="518"/>
                </a:lnTo>
                <a:lnTo>
                  <a:pt x="369" y="518"/>
                </a:lnTo>
                <a:lnTo>
                  <a:pt x="362" y="519"/>
                </a:lnTo>
                <a:lnTo>
                  <a:pt x="358" y="514"/>
                </a:lnTo>
                <a:lnTo>
                  <a:pt x="357" y="503"/>
                </a:lnTo>
                <a:lnTo>
                  <a:pt x="358" y="491"/>
                </a:lnTo>
                <a:lnTo>
                  <a:pt x="359" y="479"/>
                </a:lnTo>
                <a:lnTo>
                  <a:pt x="358" y="469"/>
                </a:lnTo>
                <a:lnTo>
                  <a:pt x="355" y="466"/>
                </a:lnTo>
                <a:lnTo>
                  <a:pt x="349" y="469"/>
                </a:lnTo>
              </a:path>
            </a:pathLst>
          </a:custGeom>
          <a:noFill/>
          <a:ln w="19050" cap="flat" cmpd="sng">
            <a:solidFill>
              <a:srgbClr val="000000"/>
            </a:solidFill>
            <a:prstDash val="solid"/>
            <a:round/>
            <a:headEnd type="none" w="med" len="med"/>
            <a:tailEnd type="none" w="med" len="med"/>
          </a:ln>
          <a:effectLst/>
        </p:spPr>
        <p:txBody>
          <a:bodyPr/>
          <a:lstStyle/>
          <a:p>
            <a:endParaRPr lang="en-IN"/>
          </a:p>
        </p:txBody>
      </p:sp>
      <p:sp>
        <p:nvSpPr>
          <p:cNvPr id="50481" name="Freeform 305"/>
          <p:cNvSpPr>
            <a:spLocks/>
          </p:cNvSpPr>
          <p:nvPr/>
        </p:nvSpPr>
        <p:spPr bwMode="auto">
          <a:xfrm>
            <a:off x="3000375" y="3859213"/>
            <a:ext cx="361950" cy="406400"/>
          </a:xfrm>
          <a:custGeom>
            <a:avLst/>
            <a:gdLst/>
            <a:ahLst/>
            <a:cxnLst>
              <a:cxn ang="0">
                <a:pos x="234" y="119"/>
              </a:cxn>
              <a:cxn ang="0">
                <a:pos x="186" y="237"/>
              </a:cxn>
              <a:cxn ang="0">
                <a:pos x="186" y="220"/>
              </a:cxn>
              <a:cxn ang="0">
                <a:pos x="179" y="237"/>
              </a:cxn>
              <a:cxn ang="0">
                <a:pos x="179" y="152"/>
              </a:cxn>
              <a:cxn ang="0">
                <a:pos x="59" y="152"/>
              </a:cxn>
              <a:cxn ang="0">
                <a:pos x="59" y="239"/>
              </a:cxn>
              <a:cxn ang="0">
                <a:pos x="52" y="222"/>
              </a:cxn>
              <a:cxn ang="0">
                <a:pos x="52" y="239"/>
              </a:cxn>
              <a:cxn ang="0">
                <a:pos x="0" y="119"/>
              </a:cxn>
              <a:cxn ang="0">
                <a:pos x="52" y="0"/>
              </a:cxn>
              <a:cxn ang="0">
                <a:pos x="52" y="18"/>
              </a:cxn>
              <a:cxn ang="0">
                <a:pos x="59" y="0"/>
              </a:cxn>
              <a:cxn ang="0">
                <a:pos x="59" y="88"/>
              </a:cxn>
              <a:cxn ang="0">
                <a:pos x="179" y="88"/>
              </a:cxn>
              <a:cxn ang="0">
                <a:pos x="179" y="2"/>
              </a:cxn>
              <a:cxn ang="0">
                <a:pos x="186" y="20"/>
              </a:cxn>
              <a:cxn ang="0">
                <a:pos x="186" y="2"/>
              </a:cxn>
              <a:cxn ang="0">
                <a:pos x="234" y="119"/>
              </a:cxn>
            </a:cxnLst>
            <a:rect l="0" t="0" r="r" b="b"/>
            <a:pathLst>
              <a:path w="235" h="240">
                <a:moveTo>
                  <a:pt x="234" y="119"/>
                </a:moveTo>
                <a:lnTo>
                  <a:pt x="186" y="237"/>
                </a:lnTo>
                <a:lnTo>
                  <a:pt x="186" y="220"/>
                </a:lnTo>
                <a:lnTo>
                  <a:pt x="179" y="237"/>
                </a:lnTo>
                <a:lnTo>
                  <a:pt x="179" y="152"/>
                </a:lnTo>
                <a:lnTo>
                  <a:pt x="59" y="152"/>
                </a:lnTo>
                <a:lnTo>
                  <a:pt x="59" y="239"/>
                </a:lnTo>
                <a:lnTo>
                  <a:pt x="52" y="222"/>
                </a:lnTo>
                <a:lnTo>
                  <a:pt x="52" y="239"/>
                </a:lnTo>
                <a:lnTo>
                  <a:pt x="0" y="119"/>
                </a:lnTo>
                <a:lnTo>
                  <a:pt x="52" y="0"/>
                </a:lnTo>
                <a:lnTo>
                  <a:pt x="52" y="18"/>
                </a:lnTo>
                <a:lnTo>
                  <a:pt x="59" y="0"/>
                </a:lnTo>
                <a:lnTo>
                  <a:pt x="59" y="88"/>
                </a:lnTo>
                <a:lnTo>
                  <a:pt x="179" y="88"/>
                </a:lnTo>
                <a:lnTo>
                  <a:pt x="179" y="2"/>
                </a:lnTo>
                <a:lnTo>
                  <a:pt x="186" y="20"/>
                </a:lnTo>
                <a:lnTo>
                  <a:pt x="186" y="2"/>
                </a:lnTo>
                <a:lnTo>
                  <a:pt x="234" y="119"/>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82" name="Freeform 306"/>
          <p:cNvSpPr>
            <a:spLocks/>
          </p:cNvSpPr>
          <p:nvPr/>
        </p:nvSpPr>
        <p:spPr bwMode="auto">
          <a:xfrm>
            <a:off x="3017838" y="3879850"/>
            <a:ext cx="339725" cy="365125"/>
          </a:xfrm>
          <a:custGeom>
            <a:avLst/>
            <a:gdLst/>
            <a:ahLst/>
            <a:cxnLst>
              <a:cxn ang="0">
                <a:pos x="220" y="107"/>
              </a:cxn>
              <a:cxn ang="0">
                <a:pos x="178" y="9"/>
              </a:cxn>
              <a:cxn ang="0">
                <a:pos x="178" y="80"/>
              </a:cxn>
              <a:cxn ang="0">
                <a:pos x="46" y="80"/>
              </a:cxn>
              <a:cxn ang="0">
                <a:pos x="46" y="0"/>
              </a:cxn>
              <a:cxn ang="0">
                <a:pos x="0" y="107"/>
              </a:cxn>
              <a:cxn ang="0">
                <a:pos x="46" y="215"/>
              </a:cxn>
              <a:cxn ang="0">
                <a:pos x="46" y="136"/>
              </a:cxn>
              <a:cxn ang="0">
                <a:pos x="178" y="136"/>
              </a:cxn>
              <a:cxn ang="0">
                <a:pos x="178" y="207"/>
              </a:cxn>
              <a:cxn ang="0">
                <a:pos x="220" y="107"/>
              </a:cxn>
            </a:cxnLst>
            <a:rect l="0" t="0" r="r" b="b"/>
            <a:pathLst>
              <a:path w="221" h="216">
                <a:moveTo>
                  <a:pt x="220" y="107"/>
                </a:moveTo>
                <a:lnTo>
                  <a:pt x="178" y="9"/>
                </a:lnTo>
                <a:lnTo>
                  <a:pt x="178" y="80"/>
                </a:lnTo>
                <a:lnTo>
                  <a:pt x="46" y="80"/>
                </a:lnTo>
                <a:lnTo>
                  <a:pt x="46" y="0"/>
                </a:lnTo>
                <a:lnTo>
                  <a:pt x="0" y="107"/>
                </a:lnTo>
                <a:lnTo>
                  <a:pt x="46" y="215"/>
                </a:lnTo>
                <a:lnTo>
                  <a:pt x="46" y="136"/>
                </a:lnTo>
                <a:lnTo>
                  <a:pt x="178" y="136"/>
                </a:lnTo>
                <a:lnTo>
                  <a:pt x="178" y="207"/>
                </a:lnTo>
                <a:lnTo>
                  <a:pt x="220" y="107"/>
                </a:lnTo>
              </a:path>
            </a:pathLst>
          </a:custGeom>
          <a:solidFill>
            <a:schemeClr val="bg2"/>
          </a:solidFill>
          <a:ln w="31750" cap="flat" cmpd="sng">
            <a:solidFill>
              <a:schemeClr val="bg2"/>
            </a:solidFill>
            <a:prstDash val="solid"/>
            <a:round/>
            <a:headEnd type="none" w="med" len="med"/>
            <a:tailEnd type="none" w="med" len="med"/>
          </a:ln>
          <a:effectLst/>
        </p:spPr>
        <p:txBody>
          <a:bodyPr/>
          <a:lstStyle/>
          <a:p>
            <a:endParaRPr lang="en-IN"/>
          </a:p>
        </p:txBody>
      </p:sp>
      <p:sp>
        <p:nvSpPr>
          <p:cNvPr id="50483" name="Freeform 307"/>
          <p:cNvSpPr>
            <a:spLocks/>
          </p:cNvSpPr>
          <p:nvPr/>
        </p:nvSpPr>
        <p:spPr bwMode="auto">
          <a:xfrm>
            <a:off x="6575425" y="3138488"/>
            <a:ext cx="360363" cy="407987"/>
          </a:xfrm>
          <a:custGeom>
            <a:avLst/>
            <a:gdLst/>
            <a:ahLst/>
            <a:cxnLst>
              <a:cxn ang="0">
                <a:pos x="233" y="120"/>
              </a:cxn>
              <a:cxn ang="0">
                <a:pos x="185" y="238"/>
              </a:cxn>
              <a:cxn ang="0">
                <a:pos x="185" y="221"/>
              </a:cxn>
              <a:cxn ang="0">
                <a:pos x="178" y="238"/>
              </a:cxn>
              <a:cxn ang="0">
                <a:pos x="178" y="153"/>
              </a:cxn>
              <a:cxn ang="0">
                <a:pos x="57" y="153"/>
              </a:cxn>
              <a:cxn ang="0">
                <a:pos x="57" y="240"/>
              </a:cxn>
              <a:cxn ang="0">
                <a:pos x="51" y="223"/>
              </a:cxn>
              <a:cxn ang="0">
                <a:pos x="51" y="240"/>
              </a:cxn>
              <a:cxn ang="0">
                <a:pos x="0" y="120"/>
              </a:cxn>
              <a:cxn ang="0">
                <a:pos x="51" y="0"/>
              </a:cxn>
              <a:cxn ang="0">
                <a:pos x="51" y="18"/>
              </a:cxn>
              <a:cxn ang="0">
                <a:pos x="57" y="0"/>
              </a:cxn>
              <a:cxn ang="0">
                <a:pos x="57" y="86"/>
              </a:cxn>
              <a:cxn ang="0">
                <a:pos x="178" y="86"/>
              </a:cxn>
              <a:cxn ang="0">
                <a:pos x="178" y="2"/>
              </a:cxn>
              <a:cxn ang="0">
                <a:pos x="185" y="20"/>
              </a:cxn>
              <a:cxn ang="0">
                <a:pos x="185" y="2"/>
              </a:cxn>
              <a:cxn ang="0">
                <a:pos x="233" y="120"/>
              </a:cxn>
            </a:cxnLst>
            <a:rect l="0" t="0" r="r" b="b"/>
            <a:pathLst>
              <a:path w="234" h="241">
                <a:moveTo>
                  <a:pt x="233" y="120"/>
                </a:moveTo>
                <a:lnTo>
                  <a:pt x="185" y="238"/>
                </a:lnTo>
                <a:lnTo>
                  <a:pt x="185" y="221"/>
                </a:lnTo>
                <a:lnTo>
                  <a:pt x="178" y="238"/>
                </a:lnTo>
                <a:lnTo>
                  <a:pt x="178" y="153"/>
                </a:lnTo>
                <a:lnTo>
                  <a:pt x="57" y="153"/>
                </a:lnTo>
                <a:lnTo>
                  <a:pt x="57" y="240"/>
                </a:lnTo>
                <a:lnTo>
                  <a:pt x="51" y="223"/>
                </a:lnTo>
                <a:lnTo>
                  <a:pt x="51" y="240"/>
                </a:lnTo>
                <a:lnTo>
                  <a:pt x="0" y="120"/>
                </a:lnTo>
                <a:lnTo>
                  <a:pt x="51" y="0"/>
                </a:lnTo>
                <a:lnTo>
                  <a:pt x="51" y="18"/>
                </a:lnTo>
                <a:lnTo>
                  <a:pt x="57" y="0"/>
                </a:lnTo>
                <a:lnTo>
                  <a:pt x="57" y="86"/>
                </a:lnTo>
                <a:lnTo>
                  <a:pt x="178" y="86"/>
                </a:lnTo>
                <a:lnTo>
                  <a:pt x="178" y="2"/>
                </a:lnTo>
                <a:lnTo>
                  <a:pt x="185" y="20"/>
                </a:lnTo>
                <a:lnTo>
                  <a:pt x="185" y="2"/>
                </a:lnTo>
                <a:lnTo>
                  <a:pt x="233" y="120"/>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84" name="Freeform 308"/>
          <p:cNvSpPr>
            <a:spLocks/>
          </p:cNvSpPr>
          <p:nvPr/>
        </p:nvSpPr>
        <p:spPr bwMode="auto">
          <a:xfrm>
            <a:off x="6591300" y="3159125"/>
            <a:ext cx="341313" cy="366713"/>
          </a:xfrm>
          <a:custGeom>
            <a:avLst/>
            <a:gdLst/>
            <a:ahLst/>
            <a:cxnLst>
              <a:cxn ang="0">
                <a:pos x="220" y="108"/>
              </a:cxn>
              <a:cxn ang="0">
                <a:pos x="178" y="9"/>
              </a:cxn>
              <a:cxn ang="0">
                <a:pos x="178" y="80"/>
              </a:cxn>
              <a:cxn ang="0">
                <a:pos x="46" y="80"/>
              </a:cxn>
              <a:cxn ang="0">
                <a:pos x="46" y="0"/>
              </a:cxn>
              <a:cxn ang="0">
                <a:pos x="0" y="108"/>
              </a:cxn>
              <a:cxn ang="0">
                <a:pos x="46" y="216"/>
              </a:cxn>
              <a:cxn ang="0">
                <a:pos x="46" y="136"/>
              </a:cxn>
              <a:cxn ang="0">
                <a:pos x="178" y="136"/>
              </a:cxn>
              <a:cxn ang="0">
                <a:pos x="178" y="208"/>
              </a:cxn>
              <a:cxn ang="0">
                <a:pos x="220" y="108"/>
              </a:cxn>
            </a:cxnLst>
            <a:rect l="0" t="0" r="r" b="b"/>
            <a:pathLst>
              <a:path w="221" h="217">
                <a:moveTo>
                  <a:pt x="220" y="108"/>
                </a:moveTo>
                <a:lnTo>
                  <a:pt x="178" y="9"/>
                </a:lnTo>
                <a:lnTo>
                  <a:pt x="178" y="80"/>
                </a:lnTo>
                <a:lnTo>
                  <a:pt x="46" y="80"/>
                </a:lnTo>
                <a:lnTo>
                  <a:pt x="46" y="0"/>
                </a:lnTo>
                <a:lnTo>
                  <a:pt x="0" y="108"/>
                </a:lnTo>
                <a:lnTo>
                  <a:pt x="46" y="216"/>
                </a:lnTo>
                <a:lnTo>
                  <a:pt x="46" y="136"/>
                </a:lnTo>
                <a:lnTo>
                  <a:pt x="178" y="136"/>
                </a:lnTo>
                <a:lnTo>
                  <a:pt x="178" y="208"/>
                </a:lnTo>
                <a:lnTo>
                  <a:pt x="220" y="108"/>
                </a:lnTo>
              </a:path>
            </a:pathLst>
          </a:custGeom>
          <a:solidFill>
            <a:schemeClr val="bg2"/>
          </a:solidFill>
          <a:ln w="31750" cap="flat" cmpd="sng">
            <a:solidFill>
              <a:schemeClr val="bg2"/>
            </a:solidFill>
            <a:prstDash val="solid"/>
            <a:round/>
            <a:headEnd type="none" w="med" len="med"/>
            <a:tailEnd type="none" w="med" len="med"/>
          </a:ln>
          <a:effectLst/>
        </p:spPr>
        <p:txBody>
          <a:bodyPr/>
          <a:lstStyle/>
          <a:p>
            <a:endParaRPr lang="en-IN"/>
          </a:p>
        </p:txBody>
      </p:sp>
      <p:sp>
        <p:nvSpPr>
          <p:cNvPr id="50485" name="Freeform 309"/>
          <p:cNvSpPr>
            <a:spLocks/>
          </p:cNvSpPr>
          <p:nvPr/>
        </p:nvSpPr>
        <p:spPr bwMode="auto">
          <a:xfrm>
            <a:off x="7354888" y="3098800"/>
            <a:ext cx="796925" cy="635000"/>
          </a:xfrm>
          <a:custGeom>
            <a:avLst/>
            <a:gdLst/>
            <a:ahLst/>
            <a:cxnLst>
              <a:cxn ang="0">
                <a:pos x="515" y="30"/>
              </a:cxn>
              <a:cxn ang="0">
                <a:pos x="516" y="48"/>
              </a:cxn>
              <a:cxn ang="0">
                <a:pos x="515" y="67"/>
              </a:cxn>
              <a:cxn ang="0">
                <a:pos x="512" y="84"/>
              </a:cxn>
              <a:cxn ang="0">
                <a:pos x="504" y="106"/>
              </a:cxn>
              <a:cxn ang="0">
                <a:pos x="490" y="132"/>
              </a:cxn>
              <a:cxn ang="0">
                <a:pos x="472" y="158"/>
              </a:cxn>
              <a:cxn ang="0">
                <a:pos x="452" y="180"/>
              </a:cxn>
              <a:cxn ang="0">
                <a:pos x="428" y="198"/>
              </a:cxn>
              <a:cxn ang="0">
                <a:pos x="403" y="212"/>
              </a:cxn>
              <a:cxn ang="0">
                <a:pos x="377" y="222"/>
              </a:cxn>
              <a:cxn ang="0">
                <a:pos x="350" y="228"/>
              </a:cxn>
              <a:cxn ang="0">
                <a:pos x="332" y="227"/>
              </a:cxn>
              <a:cxn ang="0">
                <a:pos x="324" y="218"/>
              </a:cxn>
              <a:cxn ang="0">
                <a:pos x="316" y="227"/>
              </a:cxn>
              <a:cxn ang="0">
                <a:pos x="294" y="250"/>
              </a:cxn>
              <a:cxn ang="0">
                <a:pos x="264" y="265"/>
              </a:cxn>
              <a:cxn ang="0">
                <a:pos x="231" y="271"/>
              </a:cxn>
              <a:cxn ang="0">
                <a:pos x="207" y="270"/>
              </a:cxn>
              <a:cxn ang="0">
                <a:pos x="179" y="282"/>
              </a:cxn>
              <a:cxn ang="0">
                <a:pos x="153" y="301"/>
              </a:cxn>
              <a:cxn ang="0">
                <a:pos x="132" y="323"/>
              </a:cxn>
              <a:cxn ang="0">
                <a:pos x="118" y="344"/>
              </a:cxn>
              <a:cxn ang="0">
                <a:pos x="93" y="363"/>
              </a:cxn>
              <a:cxn ang="0">
                <a:pos x="63" y="374"/>
              </a:cxn>
              <a:cxn ang="0">
                <a:pos x="35" y="373"/>
              </a:cxn>
              <a:cxn ang="0">
                <a:pos x="18" y="359"/>
              </a:cxn>
              <a:cxn ang="0">
                <a:pos x="10" y="345"/>
              </a:cxn>
              <a:cxn ang="0">
                <a:pos x="4" y="329"/>
              </a:cxn>
              <a:cxn ang="0">
                <a:pos x="2" y="312"/>
              </a:cxn>
              <a:cxn ang="0">
                <a:pos x="0" y="295"/>
              </a:cxn>
              <a:cxn ang="0">
                <a:pos x="0" y="277"/>
              </a:cxn>
              <a:cxn ang="0">
                <a:pos x="2" y="260"/>
              </a:cxn>
              <a:cxn ang="0">
                <a:pos x="4" y="244"/>
              </a:cxn>
              <a:cxn ang="0">
                <a:pos x="7" y="224"/>
              </a:cxn>
              <a:cxn ang="0">
                <a:pos x="6" y="195"/>
              </a:cxn>
              <a:cxn ang="0">
                <a:pos x="4" y="164"/>
              </a:cxn>
              <a:cxn ang="0">
                <a:pos x="4" y="136"/>
              </a:cxn>
              <a:cxn ang="0">
                <a:pos x="10" y="105"/>
              </a:cxn>
              <a:cxn ang="0">
                <a:pos x="24" y="71"/>
              </a:cxn>
              <a:cxn ang="0">
                <a:pos x="44" y="41"/>
              </a:cxn>
              <a:cxn ang="0">
                <a:pos x="70" y="17"/>
              </a:cxn>
              <a:cxn ang="0">
                <a:pos x="94" y="4"/>
              </a:cxn>
              <a:cxn ang="0">
                <a:pos x="111" y="1"/>
              </a:cxn>
              <a:cxn ang="0">
                <a:pos x="126" y="0"/>
              </a:cxn>
              <a:cxn ang="0">
                <a:pos x="142" y="2"/>
              </a:cxn>
              <a:cxn ang="0">
                <a:pos x="157" y="6"/>
              </a:cxn>
              <a:cxn ang="0">
                <a:pos x="173" y="10"/>
              </a:cxn>
              <a:cxn ang="0">
                <a:pos x="188" y="13"/>
              </a:cxn>
              <a:cxn ang="0">
                <a:pos x="203" y="16"/>
              </a:cxn>
              <a:cxn ang="0">
                <a:pos x="226" y="16"/>
              </a:cxn>
              <a:cxn ang="0">
                <a:pos x="258" y="19"/>
              </a:cxn>
              <a:cxn ang="0">
                <a:pos x="289" y="23"/>
              </a:cxn>
              <a:cxn ang="0">
                <a:pos x="321" y="28"/>
              </a:cxn>
              <a:cxn ang="0">
                <a:pos x="352" y="34"/>
              </a:cxn>
              <a:cxn ang="0">
                <a:pos x="384" y="38"/>
              </a:cxn>
              <a:cxn ang="0">
                <a:pos x="416" y="38"/>
              </a:cxn>
              <a:cxn ang="0">
                <a:pos x="447" y="35"/>
              </a:cxn>
              <a:cxn ang="0">
                <a:pos x="470" y="30"/>
              </a:cxn>
              <a:cxn ang="0">
                <a:pos x="483" y="28"/>
              </a:cxn>
              <a:cxn ang="0">
                <a:pos x="494" y="26"/>
              </a:cxn>
              <a:cxn ang="0">
                <a:pos x="506" y="24"/>
              </a:cxn>
              <a:cxn ang="0">
                <a:pos x="514" y="21"/>
              </a:cxn>
            </a:cxnLst>
            <a:rect l="0" t="0" r="r" b="b"/>
            <a:pathLst>
              <a:path w="517" h="376">
                <a:moveTo>
                  <a:pt x="514" y="21"/>
                </a:moveTo>
                <a:lnTo>
                  <a:pt x="515" y="30"/>
                </a:lnTo>
                <a:lnTo>
                  <a:pt x="516" y="39"/>
                </a:lnTo>
                <a:lnTo>
                  <a:pt x="516" y="48"/>
                </a:lnTo>
                <a:lnTo>
                  <a:pt x="516" y="58"/>
                </a:lnTo>
                <a:lnTo>
                  <a:pt x="515" y="67"/>
                </a:lnTo>
                <a:lnTo>
                  <a:pt x="514" y="76"/>
                </a:lnTo>
                <a:lnTo>
                  <a:pt x="512" y="84"/>
                </a:lnTo>
                <a:lnTo>
                  <a:pt x="510" y="91"/>
                </a:lnTo>
                <a:lnTo>
                  <a:pt x="504" y="106"/>
                </a:lnTo>
                <a:lnTo>
                  <a:pt x="497" y="120"/>
                </a:lnTo>
                <a:lnTo>
                  <a:pt x="490" y="132"/>
                </a:lnTo>
                <a:lnTo>
                  <a:pt x="482" y="146"/>
                </a:lnTo>
                <a:lnTo>
                  <a:pt x="472" y="158"/>
                </a:lnTo>
                <a:lnTo>
                  <a:pt x="462" y="169"/>
                </a:lnTo>
                <a:lnTo>
                  <a:pt x="452" y="180"/>
                </a:lnTo>
                <a:lnTo>
                  <a:pt x="440" y="189"/>
                </a:lnTo>
                <a:lnTo>
                  <a:pt x="428" y="198"/>
                </a:lnTo>
                <a:lnTo>
                  <a:pt x="416" y="206"/>
                </a:lnTo>
                <a:lnTo>
                  <a:pt x="403" y="212"/>
                </a:lnTo>
                <a:lnTo>
                  <a:pt x="390" y="218"/>
                </a:lnTo>
                <a:lnTo>
                  <a:pt x="377" y="222"/>
                </a:lnTo>
                <a:lnTo>
                  <a:pt x="364" y="226"/>
                </a:lnTo>
                <a:lnTo>
                  <a:pt x="350" y="228"/>
                </a:lnTo>
                <a:lnTo>
                  <a:pt x="336" y="228"/>
                </a:lnTo>
                <a:lnTo>
                  <a:pt x="332" y="227"/>
                </a:lnTo>
                <a:lnTo>
                  <a:pt x="328" y="224"/>
                </a:lnTo>
                <a:lnTo>
                  <a:pt x="324" y="218"/>
                </a:lnTo>
                <a:lnTo>
                  <a:pt x="320" y="213"/>
                </a:lnTo>
                <a:lnTo>
                  <a:pt x="316" y="227"/>
                </a:lnTo>
                <a:lnTo>
                  <a:pt x="308" y="240"/>
                </a:lnTo>
                <a:lnTo>
                  <a:pt x="294" y="250"/>
                </a:lnTo>
                <a:lnTo>
                  <a:pt x="280" y="259"/>
                </a:lnTo>
                <a:lnTo>
                  <a:pt x="264" y="265"/>
                </a:lnTo>
                <a:lnTo>
                  <a:pt x="248" y="270"/>
                </a:lnTo>
                <a:lnTo>
                  <a:pt x="231" y="271"/>
                </a:lnTo>
                <a:lnTo>
                  <a:pt x="219" y="270"/>
                </a:lnTo>
                <a:lnTo>
                  <a:pt x="207" y="270"/>
                </a:lnTo>
                <a:lnTo>
                  <a:pt x="193" y="275"/>
                </a:lnTo>
                <a:lnTo>
                  <a:pt x="179" y="282"/>
                </a:lnTo>
                <a:lnTo>
                  <a:pt x="166" y="291"/>
                </a:lnTo>
                <a:lnTo>
                  <a:pt x="153" y="301"/>
                </a:lnTo>
                <a:lnTo>
                  <a:pt x="142" y="312"/>
                </a:lnTo>
                <a:lnTo>
                  <a:pt x="132" y="323"/>
                </a:lnTo>
                <a:lnTo>
                  <a:pt x="125" y="333"/>
                </a:lnTo>
                <a:lnTo>
                  <a:pt x="118" y="344"/>
                </a:lnTo>
                <a:lnTo>
                  <a:pt x="106" y="354"/>
                </a:lnTo>
                <a:lnTo>
                  <a:pt x="93" y="363"/>
                </a:lnTo>
                <a:lnTo>
                  <a:pt x="78" y="370"/>
                </a:lnTo>
                <a:lnTo>
                  <a:pt x="63" y="374"/>
                </a:lnTo>
                <a:lnTo>
                  <a:pt x="48" y="375"/>
                </a:lnTo>
                <a:lnTo>
                  <a:pt x="35" y="373"/>
                </a:lnTo>
                <a:lnTo>
                  <a:pt x="24" y="365"/>
                </a:lnTo>
                <a:lnTo>
                  <a:pt x="18" y="359"/>
                </a:lnTo>
                <a:lnTo>
                  <a:pt x="14" y="352"/>
                </a:lnTo>
                <a:lnTo>
                  <a:pt x="10" y="345"/>
                </a:lnTo>
                <a:lnTo>
                  <a:pt x="7" y="337"/>
                </a:lnTo>
                <a:lnTo>
                  <a:pt x="4" y="329"/>
                </a:lnTo>
                <a:lnTo>
                  <a:pt x="2" y="321"/>
                </a:lnTo>
                <a:lnTo>
                  <a:pt x="2" y="312"/>
                </a:lnTo>
                <a:lnTo>
                  <a:pt x="0" y="304"/>
                </a:lnTo>
                <a:lnTo>
                  <a:pt x="0" y="295"/>
                </a:lnTo>
                <a:lnTo>
                  <a:pt x="0" y="286"/>
                </a:lnTo>
                <a:lnTo>
                  <a:pt x="0" y="277"/>
                </a:lnTo>
                <a:lnTo>
                  <a:pt x="0" y="268"/>
                </a:lnTo>
                <a:lnTo>
                  <a:pt x="2" y="260"/>
                </a:lnTo>
                <a:lnTo>
                  <a:pt x="3" y="252"/>
                </a:lnTo>
                <a:lnTo>
                  <a:pt x="4" y="244"/>
                </a:lnTo>
                <a:lnTo>
                  <a:pt x="6" y="237"/>
                </a:lnTo>
                <a:lnTo>
                  <a:pt x="7" y="224"/>
                </a:lnTo>
                <a:lnTo>
                  <a:pt x="7" y="210"/>
                </a:lnTo>
                <a:lnTo>
                  <a:pt x="6" y="195"/>
                </a:lnTo>
                <a:lnTo>
                  <a:pt x="6" y="180"/>
                </a:lnTo>
                <a:lnTo>
                  <a:pt x="4" y="164"/>
                </a:lnTo>
                <a:lnTo>
                  <a:pt x="4" y="150"/>
                </a:lnTo>
                <a:lnTo>
                  <a:pt x="4" y="136"/>
                </a:lnTo>
                <a:lnTo>
                  <a:pt x="6" y="122"/>
                </a:lnTo>
                <a:lnTo>
                  <a:pt x="10" y="105"/>
                </a:lnTo>
                <a:lnTo>
                  <a:pt x="16" y="88"/>
                </a:lnTo>
                <a:lnTo>
                  <a:pt x="24" y="71"/>
                </a:lnTo>
                <a:lnTo>
                  <a:pt x="33" y="56"/>
                </a:lnTo>
                <a:lnTo>
                  <a:pt x="44" y="41"/>
                </a:lnTo>
                <a:lnTo>
                  <a:pt x="57" y="28"/>
                </a:lnTo>
                <a:lnTo>
                  <a:pt x="70" y="17"/>
                </a:lnTo>
                <a:lnTo>
                  <a:pt x="86" y="8"/>
                </a:lnTo>
                <a:lnTo>
                  <a:pt x="94" y="4"/>
                </a:lnTo>
                <a:lnTo>
                  <a:pt x="103" y="2"/>
                </a:lnTo>
                <a:lnTo>
                  <a:pt x="111" y="1"/>
                </a:lnTo>
                <a:lnTo>
                  <a:pt x="119" y="0"/>
                </a:lnTo>
                <a:lnTo>
                  <a:pt x="126" y="0"/>
                </a:lnTo>
                <a:lnTo>
                  <a:pt x="134" y="1"/>
                </a:lnTo>
                <a:lnTo>
                  <a:pt x="142" y="2"/>
                </a:lnTo>
                <a:lnTo>
                  <a:pt x="150" y="4"/>
                </a:lnTo>
                <a:lnTo>
                  <a:pt x="157" y="6"/>
                </a:lnTo>
                <a:lnTo>
                  <a:pt x="164" y="8"/>
                </a:lnTo>
                <a:lnTo>
                  <a:pt x="173" y="10"/>
                </a:lnTo>
                <a:lnTo>
                  <a:pt x="180" y="12"/>
                </a:lnTo>
                <a:lnTo>
                  <a:pt x="188" y="13"/>
                </a:lnTo>
                <a:lnTo>
                  <a:pt x="195" y="14"/>
                </a:lnTo>
                <a:lnTo>
                  <a:pt x="203" y="16"/>
                </a:lnTo>
                <a:lnTo>
                  <a:pt x="211" y="16"/>
                </a:lnTo>
                <a:lnTo>
                  <a:pt x="226" y="16"/>
                </a:lnTo>
                <a:lnTo>
                  <a:pt x="242" y="17"/>
                </a:lnTo>
                <a:lnTo>
                  <a:pt x="258" y="19"/>
                </a:lnTo>
                <a:lnTo>
                  <a:pt x="273" y="21"/>
                </a:lnTo>
                <a:lnTo>
                  <a:pt x="289" y="23"/>
                </a:lnTo>
                <a:lnTo>
                  <a:pt x="304" y="26"/>
                </a:lnTo>
                <a:lnTo>
                  <a:pt x="321" y="28"/>
                </a:lnTo>
                <a:lnTo>
                  <a:pt x="336" y="31"/>
                </a:lnTo>
                <a:lnTo>
                  <a:pt x="352" y="34"/>
                </a:lnTo>
                <a:lnTo>
                  <a:pt x="368" y="36"/>
                </a:lnTo>
                <a:lnTo>
                  <a:pt x="384" y="38"/>
                </a:lnTo>
                <a:lnTo>
                  <a:pt x="399" y="38"/>
                </a:lnTo>
                <a:lnTo>
                  <a:pt x="416" y="38"/>
                </a:lnTo>
                <a:lnTo>
                  <a:pt x="431" y="38"/>
                </a:lnTo>
                <a:lnTo>
                  <a:pt x="447" y="35"/>
                </a:lnTo>
                <a:lnTo>
                  <a:pt x="464" y="31"/>
                </a:lnTo>
                <a:lnTo>
                  <a:pt x="470" y="30"/>
                </a:lnTo>
                <a:lnTo>
                  <a:pt x="477" y="29"/>
                </a:lnTo>
                <a:lnTo>
                  <a:pt x="483" y="28"/>
                </a:lnTo>
                <a:lnTo>
                  <a:pt x="489" y="27"/>
                </a:lnTo>
                <a:lnTo>
                  <a:pt x="494" y="26"/>
                </a:lnTo>
                <a:lnTo>
                  <a:pt x="501" y="25"/>
                </a:lnTo>
                <a:lnTo>
                  <a:pt x="506" y="24"/>
                </a:lnTo>
                <a:lnTo>
                  <a:pt x="514" y="21"/>
                </a:lnTo>
                <a:lnTo>
                  <a:pt x="514" y="21"/>
                </a:lnTo>
              </a:path>
            </a:pathLst>
          </a:custGeom>
          <a:solidFill>
            <a:srgbClr val="D2B06A"/>
          </a:solidFill>
          <a:ln w="9525">
            <a:noFill/>
            <a:round/>
            <a:headEnd type="none" w="med" len="med"/>
            <a:tailEnd type="none" w="med" len="med"/>
          </a:ln>
          <a:effectLst/>
        </p:spPr>
        <p:txBody>
          <a:bodyPr/>
          <a:lstStyle/>
          <a:p>
            <a:endParaRPr lang="en-IN"/>
          </a:p>
        </p:txBody>
      </p:sp>
      <p:sp>
        <p:nvSpPr>
          <p:cNvPr id="50486" name="Freeform 310"/>
          <p:cNvSpPr>
            <a:spLocks/>
          </p:cNvSpPr>
          <p:nvPr/>
        </p:nvSpPr>
        <p:spPr bwMode="auto">
          <a:xfrm>
            <a:off x="7354888" y="3098800"/>
            <a:ext cx="796925" cy="635000"/>
          </a:xfrm>
          <a:custGeom>
            <a:avLst/>
            <a:gdLst/>
            <a:ahLst/>
            <a:cxnLst>
              <a:cxn ang="0">
                <a:pos x="515" y="30"/>
              </a:cxn>
              <a:cxn ang="0">
                <a:pos x="516" y="58"/>
              </a:cxn>
              <a:cxn ang="0">
                <a:pos x="512" y="84"/>
              </a:cxn>
              <a:cxn ang="0">
                <a:pos x="504" y="106"/>
              </a:cxn>
              <a:cxn ang="0">
                <a:pos x="482" y="146"/>
              </a:cxn>
              <a:cxn ang="0">
                <a:pos x="452" y="180"/>
              </a:cxn>
              <a:cxn ang="0">
                <a:pos x="416" y="206"/>
              </a:cxn>
              <a:cxn ang="0">
                <a:pos x="377" y="222"/>
              </a:cxn>
              <a:cxn ang="0">
                <a:pos x="336" y="228"/>
              </a:cxn>
              <a:cxn ang="0">
                <a:pos x="328" y="224"/>
              </a:cxn>
              <a:cxn ang="0">
                <a:pos x="320" y="213"/>
              </a:cxn>
              <a:cxn ang="0">
                <a:pos x="294" y="250"/>
              </a:cxn>
              <a:cxn ang="0">
                <a:pos x="248" y="270"/>
              </a:cxn>
              <a:cxn ang="0">
                <a:pos x="219" y="270"/>
              </a:cxn>
              <a:cxn ang="0">
                <a:pos x="179" y="282"/>
              </a:cxn>
              <a:cxn ang="0">
                <a:pos x="142" y="312"/>
              </a:cxn>
              <a:cxn ang="0">
                <a:pos x="125" y="333"/>
              </a:cxn>
              <a:cxn ang="0">
                <a:pos x="93" y="363"/>
              </a:cxn>
              <a:cxn ang="0">
                <a:pos x="48" y="375"/>
              </a:cxn>
              <a:cxn ang="0">
                <a:pos x="24" y="365"/>
              </a:cxn>
              <a:cxn ang="0">
                <a:pos x="10" y="345"/>
              </a:cxn>
              <a:cxn ang="0">
                <a:pos x="2" y="321"/>
              </a:cxn>
              <a:cxn ang="0">
                <a:pos x="0" y="295"/>
              </a:cxn>
              <a:cxn ang="0">
                <a:pos x="0" y="268"/>
              </a:cxn>
              <a:cxn ang="0">
                <a:pos x="4" y="244"/>
              </a:cxn>
              <a:cxn ang="0">
                <a:pos x="7" y="224"/>
              </a:cxn>
              <a:cxn ang="0">
                <a:pos x="6" y="180"/>
              </a:cxn>
              <a:cxn ang="0">
                <a:pos x="4" y="136"/>
              </a:cxn>
              <a:cxn ang="0">
                <a:pos x="10" y="105"/>
              </a:cxn>
              <a:cxn ang="0">
                <a:pos x="33" y="56"/>
              </a:cxn>
              <a:cxn ang="0">
                <a:pos x="70" y="17"/>
              </a:cxn>
              <a:cxn ang="0">
                <a:pos x="94" y="4"/>
              </a:cxn>
              <a:cxn ang="0">
                <a:pos x="119" y="0"/>
              </a:cxn>
              <a:cxn ang="0">
                <a:pos x="142" y="2"/>
              </a:cxn>
              <a:cxn ang="0">
                <a:pos x="164" y="8"/>
              </a:cxn>
              <a:cxn ang="0">
                <a:pos x="188" y="13"/>
              </a:cxn>
              <a:cxn ang="0">
                <a:pos x="211" y="16"/>
              </a:cxn>
              <a:cxn ang="0">
                <a:pos x="242" y="17"/>
              </a:cxn>
              <a:cxn ang="0">
                <a:pos x="289" y="23"/>
              </a:cxn>
              <a:cxn ang="0">
                <a:pos x="336" y="31"/>
              </a:cxn>
              <a:cxn ang="0">
                <a:pos x="384" y="38"/>
              </a:cxn>
              <a:cxn ang="0">
                <a:pos x="431" y="38"/>
              </a:cxn>
              <a:cxn ang="0">
                <a:pos x="464" y="31"/>
              </a:cxn>
              <a:cxn ang="0">
                <a:pos x="483" y="28"/>
              </a:cxn>
              <a:cxn ang="0">
                <a:pos x="501" y="25"/>
              </a:cxn>
            </a:cxnLst>
            <a:rect l="0" t="0" r="r" b="b"/>
            <a:pathLst>
              <a:path w="517" h="376">
                <a:moveTo>
                  <a:pt x="514" y="21"/>
                </a:moveTo>
                <a:lnTo>
                  <a:pt x="514" y="21"/>
                </a:lnTo>
                <a:lnTo>
                  <a:pt x="515" y="30"/>
                </a:lnTo>
                <a:lnTo>
                  <a:pt x="516" y="39"/>
                </a:lnTo>
                <a:lnTo>
                  <a:pt x="516" y="48"/>
                </a:lnTo>
                <a:lnTo>
                  <a:pt x="516" y="58"/>
                </a:lnTo>
                <a:lnTo>
                  <a:pt x="515" y="67"/>
                </a:lnTo>
                <a:lnTo>
                  <a:pt x="514" y="76"/>
                </a:lnTo>
                <a:lnTo>
                  <a:pt x="512" y="84"/>
                </a:lnTo>
                <a:lnTo>
                  <a:pt x="510" y="91"/>
                </a:lnTo>
                <a:lnTo>
                  <a:pt x="510" y="91"/>
                </a:lnTo>
                <a:lnTo>
                  <a:pt x="504" y="106"/>
                </a:lnTo>
                <a:lnTo>
                  <a:pt x="497" y="120"/>
                </a:lnTo>
                <a:lnTo>
                  <a:pt x="490" y="132"/>
                </a:lnTo>
                <a:lnTo>
                  <a:pt x="482" y="146"/>
                </a:lnTo>
                <a:lnTo>
                  <a:pt x="472" y="158"/>
                </a:lnTo>
                <a:lnTo>
                  <a:pt x="462" y="169"/>
                </a:lnTo>
                <a:lnTo>
                  <a:pt x="452" y="180"/>
                </a:lnTo>
                <a:lnTo>
                  <a:pt x="440" y="189"/>
                </a:lnTo>
                <a:lnTo>
                  <a:pt x="428" y="198"/>
                </a:lnTo>
                <a:lnTo>
                  <a:pt x="416" y="206"/>
                </a:lnTo>
                <a:lnTo>
                  <a:pt x="403" y="212"/>
                </a:lnTo>
                <a:lnTo>
                  <a:pt x="390" y="218"/>
                </a:lnTo>
                <a:lnTo>
                  <a:pt x="377" y="222"/>
                </a:lnTo>
                <a:lnTo>
                  <a:pt x="364" y="226"/>
                </a:lnTo>
                <a:lnTo>
                  <a:pt x="350" y="228"/>
                </a:lnTo>
                <a:lnTo>
                  <a:pt x="336" y="228"/>
                </a:lnTo>
                <a:lnTo>
                  <a:pt x="336" y="228"/>
                </a:lnTo>
                <a:lnTo>
                  <a:pt x="332" y="227"/>
                </a:lnTo>
                <a:lnTo>
                  <a:pt x="328" y="224"/>
                </a:lnTo>
                <a:lnTo>
                  <a:pt x="324" y="218"/>
                </a:lnTo>
                <a:lnTo>
                  <a:pt x="320" y="213"/>
                </a:lnTo>
                <a:lnTo>
                  <a:pt x="320" y="213"/>
                </a:lnTo>
                <a:lnTo>
                  <a:pt x="316" y="227"/>
                </a:lnTo>
                <a:lnTo>
                  <a:pt x="308" y="240"/>
                </a:lnTo>
                <a:lnTo>
                  <a:pt x="294" y="250"/>
                </a:lnTo>
                <a:lnTo>
                  <a:pt x="280" y="259"/>
                </a:lnTo>
                <a:lnTo>
                  <a:pt x="264" y="265"/>
                </a:lnTo>
                <a:lnTo>
                  <a:pt x="248" y="270"/>
                </a:lnTo>
                <a:lnTo>
                  <a:pt x="231" y="271"/>
                </a:lnTo>
                <a:lnTo>
                  <a:pt x="219" y="270"/>
                </a:lnTo>
                <a:lnTo>
                  <a:pt x="219" y="270"/>
                </a:lnTo>
                <a:lnTo>
                  <a:pt x="207" y="270"/>
                </a:lnTo>
                <a:lnTo>
                  <a:pt x="193" y="275"/>
                </a:lnTo>
                <a:lnTo>
                  <a:pt x="179" y="282"/>
                </a:lnTo>
                <a:lnTo>
                  <a:pt x="166" y="291"/>
                </a:lnTo>
                <a:lnTo>
                  <a:pt x="153" y="301"/>
                </a:lnTo>
                <a:lnTo>
                  <a:pt x="142" y="312"/>
                </a:lnTo>
                <a:lnTo>
                  <a:pt x="132" y="323"/>
                </a:lnTo>
                <a:lnTo>
                  <a:pt x="125" y="333"/>
                </a:lnTo>
                <a:lnTo>
                  <a:pt x="125" y="333"/>
                </a:lnTo>
                <a:lnTo>
                  <a:pt x="118" y="344"/>
                </a:lnTo>
                <a:lnTo>
                  <a:pt x="106" y="354"/>
                </a:lnTo>
                <a:lnTo>
                  <a:pt x="93" y="363"/>
                </a:lnTo>
                <a:lnTo>
                  <a:pt x="78" y="370"/>
                </a:lnTo>
                <a:lnTo>
                  <a:pt x="63" y="374"/>
                </a:lnTo>
                <a:lnTo>
                  <a:pt x="48" y="375"/>
                </a:lnTo>
                <a:lnTo>
                  <a:pt x="35" y="373"/>
                </a:lnTo>
                <a:lnTo>
                  <a:pt x="24" y="365"/>
                </a:lnTo>
                <a:lnTo>
                  <a:pt x="24" y="365"/>
                </a:lnTo>
                <a:lnTo>
                  <a:pt x="18" y="359"/>
                </a:lnTo>
                <a:lnTo>
                  <a:pt x="14" y="352"/>
                </a:lnTo>
                <a:lnTo>
                  <a:pt x="10" y="345"/>
                </a:lnTo>
                <a:lnTo>
                  <a:pt x="7" y="337"/>
                </a:lnTo>
                <a:lnTo>
                  <a:pt x="4" y="329"/>
                </a:lnTo>
                <a:lnTo>
                  <a:pt x="2" y="321"/>
                </a:lnTo>
                <a:lnTo>
                  <a:pt x="2" y="312"/>
                </a:lnTo>
                <a:lnTo>
                  <a:pt x="0" y="304"/>
                </a:lnTo>
                <a:lnTo>
                  <a:pt x="0" y="295"/>
                </a:lnTo>
                <a:lnTo>
                  <a:pt x="0" y="286"/>
                </a:lnTo>
                <a:lnTo>
                  <a:pt x="0" y="277"/>
                </a:lnTo>
                <a:lnTo>
                  <a:pt x="0" y="268"/>
                </a:lnTo>
                <a:lnTo>
                  <a:pt x="2" y="260"/>
                </a:lnTo>
                <a:lnTo>
                  <a:pt x="3" y="252"/>
                </a:lnTo>
                <a:lnTo>
                  <a:pt x="4" y="244"/>
                </a:lnTo>
                <a:lnTo>
                  <a:pt x="6" y="237"/>
                </a:lnTo>
                <a:lnTo>
                  <a:pt x="6" y="237"/>
                </a:lnTo>
                <a:lnTo>
                  <a:pt x="7" y="224"/>
                </a:lnTo>
                <a:lnTo>
                  <a:pt x="7" y="210"/>
                </a:lnTo>
                <a:lnTo>
                  <a:pt x="6" y="195"/>
                </a:lnTo>
                <a:lnTo>
                  <a:pt x="6" y="180"/>
                </a:lnTo>
                <a:lnTo>
                  <a:pt x="4" y="164"/>
                </a:lnTo>
                <a:lnTo>
                  <a:pt x="4" y="150"/>
                </a:lnTo>
                <a:lnTo>
                  <a:pt x="4" y="136"/>
                </a:lnTo>
                <a:lnTo>
                  <a:pt x="6" y="122"/>
                </a:lnTo>
                <a:lnTo>
                  <a:pt x="6" y="122"/>
                </a:lnTo>
                <a:lnTo>
                  <a:pt x="10" y="105"/>
                </a:lnTo>
                <a:lnTo>
                  <a:pt x="16" y="88"/>
                </a:lnTo>
                <a:lnTo>
                  <a:pt x="24" y="71"/>
                </a:lnTo>
                <a:lnTo>
                  <a:pt x="33" y="56"/>
                </a:lnTo>
                <a:lnTo>
                  <a:pt x="44" y="41"/>
                </a:lnTo>
                <a:lnTo>
                  <a:pt x="57" y="28"/>
                </a:lnTo>
                <a:lnTo>
                  <a:pt x="70" y="17"/>
                </a:lnTo>
                <a:lnTo>
                  <a:pt x="86" y="8"/>
                </a:lnTo>
                <a:lnTo>
                  <a:pt x="86" y="8"/>
                </a:lnTo>
                <a:lnTo>
                  <a:pt x="94" y="4"/>
                </a:lnTo>
                <a:lnTo>
                  <a:pt x="103" y="2"/>
                </a:lnTo>
                <a:lnTo>
                  <a:pt x="111" y="1"/>
                </a:lnTo>
                <a:lnTo>
                  <a:pt x="119" y="0"/>
                </a:lnTo>
                <a:lnTo>
                  <a:pt x="126" y="0"/>
                </a:lnTo>
                <a:lnTo>
                  <a:pt x="134" y="1"/>
                </a:lnTo>
                <a:lnTo>
                  <a:pt x="142" y="2"/>
                </a:lnTo>
                <a:lnTo>
                  <a:pt x="150" y="4"/>
                </a:lnTo>
                <a:lnTo>
                  <a:pt x="157" y="6"/>
                </a:lnTo>
                <a:lnTo>
                  <a:pt x="164" y="8"/>
                </a:lnTo>
                <a:lnTo>
                  <a:pt x="173" y="10"/>
                </a:lnTo>
                <a:lnTo>
                  <a:pt x="180" y="12"/>
                </a:lnTo>
                <a:lnTo>
                  <a:pt x="188" y="13"/>
                </a:lnTo>
                <a:lnTo>
                  <a:pt x="195" y="14"/>
                </a:lnTo>
                <a:lnTo>
                  <a:pt x="203" y="16"/>
                </a:lnTo>
                <a:lnTo>
                  <a:pt x="211" y="16"/>
                </a:lnTo>
                <a:lnTo>
                  <a:pt x="211" y="16"/>
                </a:lnTo>
                <a:lnTo>
                  <a:pt x="226" y="16"/>
                </a:lnTo>
                <a:lnTo>
                  <a:pt x="242" y="17"/>
                </a:lnTo>
                <a:lnTo>
                  <a:pt x="258" y="19"/>
                </a:lnTo>
                <a:lnTo>
                  <a:pt x="273" y="21"/>
                </a:lnTo>
                <a:lnTo>
                  <a:pt x="289" y="23"/>
                </a:lnTo>
                <a:lnTo>
                  <a:pt x="304" y="26"/>
                </a:lnTo>
                <a:lnTo>
                  <a:pt x="321" y="28"/>
                </a:lnTo>
                <a:lnTo>
                  <a:pt x="336" y="31"/>
                </a:lnTo>
                <a:lnTo>
                  <a:pt x="352" y="34"/>
                </a:lnTo>
                <a:lnTo>
                  <a:pt x="368" y="36"/>
                </a:lnTo>
                <a:lnTo>
                  <a:pt x="384" y="38"/>
                </a:lnTo>
                <a:lnTo>
                  <a:pt x="399" y="38"/>
                </a:lnTo>
                <a:lnTo>
                  <a:pt x="416" y="38"/>
                </a:lnTo>
                <a:lnTo>
                  <a:pt x="431" y="38"/>
                </a:lnTo>
                <a:lnTo>
                  <a:pt x="447" y="35"/>
                </a:lnTo>
                <a:lnTo>
                  <a:pt x="464" y="31"/>
                </a:lnTo>
                <a:lnTo>
                  <a:pt x="464" y="31"/>
                </a:lnTo>
                <a:lnTo>
                  <a:pt x="470" y="30"/>
                </a:lnTo>
                <a:lnTo>
                  <a:pt x="477" y="29"/>
                </a:lnTo>
                <a:lnTo>
                  <a:pt x="483" y="28"/>
                </a:lnTo>
                <a:lnTo>
                  <a:pt x="489" y="27"/>
                </a:lnTo>
                <a:lnTo>
                  <a:pt x="494" y="26"/>
                </a:lnTo>
                <a:lnTo>
                  <a:pt x="501" y="25"/>
                </a:lnTo>
                <a:lnTo>
                  <a:pt x="506" y="24"/>
                </a:lnTo>
                <a:lnTo>
                  <a:pt x="514" y="21"/>
                </a:lnTo>
              </a:path>
            </a:pathLst>
          </a:custGeom>
          <a:noFill/>
          <a:ln w="9525" cap="flat" cmpd="sng">
            <a:solidFill>
              <a:srgbClr val="000000"/>
            </a:solidFill>
            <a:prstDash val="solid"/>
            <a:round/>
            <a:headEnd type="none" w="med" len="med"/>
            <a:tailEnd type="none" w="med" len="med"/>
          </a:ln>
          <a:effectLst/>
        </p:spPr>
        <p:txBody>
          <a:bodyPr/>
          <a:lstStyle/>
          <a:p>
            <a:endParaRPr lang="en-IN"/>
          </a:p>
        </p:txBody>
      </p:sp>
      <p:sp>
        <p:nvSpPr>
          <p:cNvPr id="50487" name="Text Box 311"/>
          <p:cNvSpPr txBox="1">
            <a:spLocks noChangeArrowheads="1"/>
          </p:cNvSpPr>
          <p:nvPr/>
        </p:nvSpPr>
        <p:spPr bwMode="auto">
          <a:xfrm>
            <a:off x="1066800" y="5643563"/>
            <a:ext cx="1925638" cy="909637"/>
          </a:xfrm>
          <a:prstGeom prst="rect">
            <a:avLst/>
          </a:prstGeom>
          <a:noFill/>
          <a:ln w="9525">
            <a:noFill/>
            <a:miter lim="800000"/>
            <a:headEnd/>
            <a:tailEnd/>
          </a:ln>
          <a:effectLst/>
        </p:spPr>
        <p:txBody>
          <a:bodyPr lIns="0" tIns="0" rIns="0" bIns="0"/>
          <a:lstStyle/>
          <a:p>
            <a:pPr defTabSz="457200" eaLnBrk="0" hangingPunct="0">
              <a:buClr>
                <a:srgbClr val="2F2F2F"/>
              </a:buClr>
              <a:buSzPct val="90000"/>
              <a:buFont typeface="Monotype Sorts" pitchFamily="2" charset="2"/>
              <a:buNone/>
            </a:pPr>
            <a:r>
              <a:rPr lang="en-US" sz="1400" b="1">
                <a:latin typeface="Arial" pitchFamily="34" charset="0"/>
              </a:rPr>
              <a:t>Parasite undergoes sexual reproduction in the mosquito</a:t>
            </a:r>
            <a:endParaRPr lang="en-US"/>
          </a:p>
        </p:txBody>
      </p:sp>
      <p:sp>
        <p:nvSpPr>
          <p:cNvPr id="50488" name="Text Box 312"/>
          <p:cNvSpPr txBox="1">
            <a:spLocks noChangeArrowheads="1"/>
          </p:cNvSpPr>
          <p:nvPr/>
        </p:nvSpPr>
        <p:spPr bwMode="auto">
          <a:xfrm>
            <a:off x="3702050" y="5562600"/>
            <a:ext cx="2165350" cy="935038"/>
          </a:xfrm>
          <a:prstGeom prst="rect">
            <a:avLst/>
          </a:prstGeom>
          <a:noFill/>
          <a:ln w="9525">
            <a:noFill/>
            <a:miter lim="800000"/>
            <a:headEnd/>
            <a:tailEnd/>
          </a:ln>
          <a:effectLst/>
        </p:spPr>
        <p:txBody>
          <a:bodyPr lIns="0" tIns="0" rIns="0" bIns="0"/>
          <a:lstStyle/>
          <a:p>
            <a:pPr defTabSz="457200" eaLnBrk="0" hangingPunct="0">
              <a:buClr>
                <a:srgbClr val="2F2F2F"/>
              </a:buClr>
              <a:buSzPct val="90000"/>
              <a:buFont typeface="Monotype Sorts" pitchFamily="2" charset="2"/>
              <a:buNone/>
            </a:pPr>
            <a:r>
              <a:rPr lang="en-US" sz="1400" b="1">
                <a:latin typeface="Arial" pitchFamily="34" charset="0"/>
              </a:rPr>
              <a:t>Some merozoites differentiate into male or female gametocyctes</a:t>
            </a:r>
            <a:endParaRPr lang="en-US"/>
          </a:p>
        </p:txBody>
      </p:sp>
      <p:sp>
        <p:nvSpPr>
          <p:cNvPr id="50489" name="Text Box 313"/>
          <p:cNvSpPr txBox="1">
            <a:spLocks noChangeArrowheads="1"/>
          </p:cNvSpPr>
          <p:nvPr/>
        </p:nvSpPr>
        <p:spPr bwMode="auto">
          <a:xfrm>
            <a:off x="6324600" y="4876800"/>
            <a:ext cx="1958975" cy="935038"/>
          </a:xfrm>
          <a:prstGeom prst="rect">
            <a:avLst/>
          </a:prstGeom>
          <a:noFill/>
          <a:ln w="9525">
            <a:noFill/>
            <a:miter lim="800000"/>
            <a:headEnd/>
            <a:tailEnd/>
          </a:ln>
          <a:effectLst/>
        </p:spPr>
        <p:txBody>
          <a:bodyPr lIns="0" tIns="0" rIns="0" bIns="0"/>
          <a:lstStyle/>
          <a:p>
            <a:pPr defTabSz="457200" eaLnBrk="0" hangingPunct="0">
              <a:buClr>
                <a:srgbClr val="2F2F2F"/>
              </a:buClr>
              <a:buSzPct val="90000"/>
              <a:buFont typeface="Monotype Sorts" pitchFamily="2" charset="2"/>
              <a:buNone/>
            </a:pPr>
            <a:r>
              <a:rPr lang="en-US" sz="1400" b="1">
                <a:latin typeface="Arial" pitchFamily="34" charset="0"/>
              </a:rPr>
              <a:t>Erythrocytic Cycle: Merozoites infect red blood cells to form schizonts</a:t>
            </a:r>
            <a:endParaRPr lang="en-US"/>
          </a:p>
        </p:txBody>
      </p:sp>
      <p:sp>
        <p:nvSpPr>
          <p:cNvPr id="50490" name="Text Box 314"/>
          <p:cNvSpPr txBox="1">
            <a:spLocks noChangeArrowheads="1"/>
          </p:cNvSpPr>
          <p:nvPr/>
        </p:nvSpPr>
        <p:spPr bwMode="auto">
          <a:xfrm>
            <a:off x="6781800" y="3810000"/>
            <a:ext cx="1893888" cy="933450"/>
          </a:xfrm>
          <a:prstGeom prst="rect">
            <a:avLst/>
          </a:prstGeom>
          <a:noFill/>
          <a:ln w="9525">
            <a:noFill/>
            <a:miter lim="800000"/>
            <a:headEnd/>
            <a:tailEnd/>
          </a:ln>
          <a:effectLst/>
        </p:spPr>
        <p:txBody>
          <a:bodyPr lIns="0" tIns="0" rIns="0" bIns="0"/>
          <a:lstStyle/>
          <a:p>
            <a:pPr defTabSz="457200" eaLnBrk="0" hangingPunct="0">
              <a:buClr>
                <a:srgbClr val="2F2F2F"/>
              </a:buClr>
              <a:buSzPct val="90000"/>
              <a:buFont typeface="Monotype Sorts" pitchFamily="2" charset="2"/>
              <a:buNone/>
            </a:pPr>
            <a:r>
              <a:rPr lang="en-US" sz="1400" b="1">
                <a:latin typeface="Arial" pitchFamily="34" charset="0"/>
              </a:rPr>
              <a:t>Dormant liver stages (hypnozoites) of </a:t>
            </a:r>
            <a:r>
              <a:rPr lang="en-US" sz="1400" b="1" i="1">
                <a:latin typeface="Arial" pitchFamily="34" charset="0"/>
              </a:rPr>
              <a:t>P. vivax and P. ovale</a:t>
            </a:r>
            <a:endParaRPr lang="en-US"/>
          </a:p>
        </p:txBody>
      </p:sp>
      <p:sp>
        <p:nvSpPr>
          <p:cNvPr id="50491" name="Text Box 315"/>
          <p:cNvSpPr txBox="1">
            <a:spLocks noChangeArrowheads="1"/>
          </p:cNvSpPr>
          <p:nvPr/>
        </p:nvSpPr>
        <p:spPr bwMode="auto">
          <a:xfrm>
            <a:off x="5394325" y="1676400"/>
            <a:ext cx="3292475" cy="1223963"/>
          </a:xfrm>
          <a:prstGeom prst="rect">
            <a:avLst/>
          </a:prstGeom>
          <a:noFill/>
          <a:ln w="9525">
            <a:noFill/>
            <a:miter lim="800000"/>
            <a:headEnd/>
            <a:tailEnd/>
          </a:ln>
          <a:effectLst/>
        </p:spPr>
        <p:txBody>
          <a:bodyPr lIns="0" tIns="0" rIns="0" bIns="0"/>
          <a:lstStyle/>
          <a:p>
            <a:pPr defTabSz="457200" eaLnBrk="0" hangingPunct="0">
              <a:buClr>
                <a:srgbClr val="2F2F2F"/>
              </a:buClr>
              <a:buSzPct val="90000"/>
              <a:buFont typeface="Monotype Sorts" pitchFamily="2" charset="2"/>
              <a:buNone/>
            </a:pPr>
            <a:r>
              <a:rPr lang="en-US" sz="1400" b="1">
                <a:latin typeface="Arial" pitchFamily="34" charset="0"/>
              </a:rPr>
              <a:t>Exo-erythrocytic (hepatic) Cycle: Sporozoites infect liver cells and develop into schizonts, which release merozoites into the blood</a:t>
            </a:r>
            <a:endParaRPr lang="en-US"/>
          </a:p>
        </p:txBody>
      </p:sp>
      <p:sp>
        <p:nvSpPr>
          <p:cNvPr id="50492" name="Text Box 316"/>
          <p:cNvSpPr txBox="1">
            <a:spLocks noChangeArrowheads="1"/>
          </p:cNvSpPr>
          <p:nvPr/>
        </p:nvSpPr>
        <p:spPr bwMode="auto">
          <a:xfrm>
            <a:off x="1809750" y="3938588"/>
            <a:ext cx="1012825" cy="203200"/>
          </a:xfrm>
          <a:prstGeom prst="rect">
            <a:avLst/>
          </a:prstGeom>
          <a:noFill/>
          <a:ln w="9525">
            <a:noFill/>
            <a:miter lim="800000"/>
            <a:headEnd/>
            <a:tailEnd/>
          </a:ln>
          <a:effectLst/>
        </p:spPr>
        <p:txBody>
          <a:bodyPr lIns="0" tIns="0" rIns="0" bIns="0"/>
          <a:lstStyle/>
          <a:p>
            <a:pPr defTabSz="457200" eaLnBrk="0" hangingPunct="0">
              <a:buClr>
                <a:srgbClr val="000000"/>
              </a:buClr>
              <a:buSzPct val="90000"/>
              <a:buFont typeface="Monotype Sorts" pitchFamily="2" charset="2"/>
              <a:buNone/>
            </a:pPr>
            <a:r>
              <a:rPr lang="en-US" sz="1400">
                <a:solidFill>
                  <a:srgbClr val="FFFFFF"/>
                </a:solidFill>
                <a:latin typeface="Arial" pitchFamily="34" charset="0"/>
              </a:rPr>
              <a:t>MOSQUITO</a:t>
            </a:r>
            <a:endParaRPr lang="en-US"/>
          </a:p>
        </p:txBody>
      </p:sp>
      <p:sp>
        <p:nvSpPr>
          <p:cNvPr id="50493" name="Text Box 317"/>
          <p:cNvSpPr txBox="1">
            <a:spLocks noChangeArrowheads="1"/>
          </p:cNvSpPr>
          <p:nvPr/>
        </p:nvSpPr>
        <p:spPr bwMode="auto">
          <a:xfrm>
            <a:off x="4513263" y="3902075"/>
            <a:ext cx="677862" cy="223838"/>
          </a:xfrm>
          <a:prstGeom prst="rect">
            <a:avLst/>
          </a:prstGeom>
          <a:noFill/>
          <a:ln w="9525">
            <a:noFill/>
            <a:miter lim="800000"/>
            <a:headEnd/>
            <a:tailEnd/>
          </a:ln>
          <a:effectLst/>
        </p:spPr>
        <p:txBody>
          <a:bodyPr lIns="0" tIns="0" rIns="0" bIns="0"/>
          <a:lstStyle/>
          <a:p>
            <a:pPr defTabSz="457200" eaLnBrk="0" hangingPunct="0">
              <a:buClr>
                <a:srgbClr val="000000"/>
              </a:buClr>
              <a:buSzPct val="90000"/>
              <a:buFont typeface="Monotype Sorts" pitchFamily="2" charset="2"/>
              <a:buNone/>
            </a:pPr>
            <a:r>
              <a:rPr lang="en-US" sz="1400">
                <a:solidFill>
                  <a:srgbClr val="000000"/>
                </a:solidFill>
                <a:latin typeface="Arial" pitchFamily="34" charset="0"/>
              </a:rPr>
              <a:t>HUMAN</a:t>
            </a:r>
            <a:endParaRPr lang="en-US"/>
          </a:p>
        </p:txBody>
      </p:sp>
      <p:sp>
        <p:nvSpPr>
          <p:cNvPr id="50494" name="Text Box 318"/>
          <p:cNvSpPr txBox="1">
            <a:spLocks noChangeArrowheads="1"/>
          </p:cNvSpPr>
          <p:nvPr/>
        </p:nvSpPr>
        <p:spPr bwMode="auto">
          <a:xfrm>
            <a:off x="1524000" y="1828800"/>
            <a:ext cx="2097088" cy="695325"/>
          </a:xfrm>
          <a:prstGeom prst="rect">
            <a:avLst/>
          </a:prstGeom>
          <a:noFill/>
          <a:ln w="9525">
            <a:noFill/>
            <a:miter lim="800000"/>
            <a:headEnd/>
            <a:tailEnd/>
          </a:ln>
          <a:effectLst/>
        </p:spPr>
        <p:txBody>
          <a:bodyPr lIns="0" tIns="0" rIns="0" bIns="0"/>
          <a:lstStyle/>
          <a:p>
            <a:pPr defTabSz="457200" eaLnBrk="0" hangingPunct="0">
              <a:buClr>
                <a:srgbClr val="000000"/>
              </a:buClr>
              <a:buSzPct val="90000"/>
              <a:buFont typeface="Monotype Sorts" pitchFamily="2" charset="2"/>
              <a:buNone/>
            </a:pPr>
            <a:r>
              <a:rPr lang="en-US" sz="1400" b="1">
                <a:latin typeface="Arial" pitchFamily="34" charset="0"/>
              </a:rPr>
              <a:t>Sporozoires injected into human host during blood meal</a:t>
            </a:r>
            <a:endParaRPr lang="en-US"/>
          </a:p>
        </p:txBody>
      </p:sp>
      <p:sp>
        <p:nvSpPr>
          <p:cNvPr id="50496" name="Text Box 320"/>
          <p:cNvSpPr txBox="1">
            <a:spLocks noChangeArrowheads="1"/>
          </p:cNvSpPr>
          <p:nvPr/>
        </p:nvSpPr>
        <p:spPr bwMode="auto">
          <a:xfrm>
            <a:off x="228600" y="3190875"/>
            <a:ext cx="1219200" cy="695325"/>
          </a:xfrm>
          <a:prstGeom prst="rect">
            <a:avLst/>
          </a:prstGeom>
          <a:noFill/>
          <a:ln w="9525">
            <a:noFill/>
            <a:miter lim="800000"/>
            <a:headEnd/>
            <a:tailEnd/>
          </a:ln>
          <a:effectLst/>
        </p:spPr>
        <p:txBody>
          <a:bodyPr lIns="0" tIns="0" rIns="0" bIns="0"/>
          <a:lstStyle/>
          <a:p>
            <a:pPr defTabSz="457200" eaLnBrk="0" hangingPunct="0">
              <a:buClr>
                <a:srgbClr val="000000"/>
              </a:buClr>
              <a:buSzPct val="90000"/>
              <a:buFont typeface="Monotype Sorts" pitchFamily="2" charset="2"/>
              <a:buNone/>
            </a:pPr>
            <a:r>
              <a:rPr lang="en-US" sz="1400" b="1">
                <a:latin typeface="Arial" pitchFamily="34" charset="0"/>
              </a:rPr>
              <a:t>Parasites mature in mosquito midgut and migrate to salivary glands</a:t>
            </a: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00CC"/>
                </a:solidFill>
              </a:rPr>
              <a:t>Artesunate-amodiaquine</a:t>
            </a:r>
            <a:endParaRPr lang="en-US" b="1" dirty="0">
              <a:solidFill>
                <a:srgbClr val="0000CC"/>
              </a:solidFill>
            </a:endParaRPr>
          </a:p>
        </p:txBody>
      </p:sp>
      <p:sp>
        <p:nvSpPr>
          <p:cNvPr id="3" name="Content Placeholder 2"/>
          <p:cNvSpPr>
            <a:spLocks noGrp="1"/>
          </p:cNvSpPr>
          <p:nvPr>
            <p:ph idx="1"/>
          </p:nvPr>
        </p:nvSpPr>
        <p:spPr>
          <a:xfrm>
            <a:off x="228600" y="1600200"/>
            <a:ext cx="8839200" cy="5105400"/>
          </a:xfrm>
        </p:spPr>
        <p:txBody>
          <a:bodyPr>
            <a:normAutofit/>
          </a:bodyPr>
          <a:lstStyle/>
          <a:p>
            <a:endParaRPr lang="en-US" dirty="0" smtClean="0"/>
          </a:p>
          <a:p>
            <a:r>
              <a:rPr lang="en-US" b="1" dirty="0" smtClean="0"/>
              <a:t>First</a:t>
            </a:r>
            <a:r>
              <a:rPr lang="en-US" dirty="0" smtClean="0"/>
              <a:t> </a:t>
            </a:r>
            <a:r>
              <a:rPr lang="en-US" b="1" dirty="0" smtClean="0"/>
              <a:t>line</a:t>
            </a:r>
            <a:r>
              <a:rPr lang="en-US" dirty="0" smtClean="0"/>
              <a:t> therapy of uncomplicated </a:t>
            </a:r>
            <a:r>
              <a:rPr lang="en-US" dirty="0" err="1" smtClean="0"/>
              <a:t>falciparum</a:t>
            </a:r>
            <a:r>
              <a:rPr lang="en-US" dirty="0" smtClean="0"/>
              <a:t> malaria in many </a:t>
            </a:r>
            <a:r>
              <a:rPr lang="en-US" b="1" dirty="0" smtClean="0"/>
              <a:t>African</a:t>
            </a:r>
            <a:r>
              <a:rPr lang="en-US" dirty="0" smtClean="0"/>
              <a:t> countries</a:t>
            </a:r>
          </a:p>
          <a:p>
            <a:r>
              <a:rPr lang="en-US" dirty="0" smtClean="0"/>
              <a:t>                     </a:t>
            </a:r>
            <a:endParaRPr lang="en-US" sz="2000" dirty="0"/>
          </a:p>
        </p:txBody>
      </p:sp>
    </p:spTree>
    <p:extLst>
      <p:ext uri="{BB962C8B-B14F-4D97-AF65-F5344CB8AC3E}">
        <p14:creationId xmlns="" xmlns:p14="http://schemas.microsoft.com/office/powerpoint/2010/main" val="234918751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00CC"/>
                </a:solidFill>
              </a:rPr>
              <a:t>Dihydroartemisinin-piperaquine</a:t>
            </a:r>
            <a:endParaRPr lang="en-US" b="1" dirty="0">
              <a:solidFill>
                <a:srgbClr val="0000CC"/>
              </a:solidFill>
            </a:endParaRPr>
          </a:p>
        </p:txBody>
      </p:sp>
      <p:sp>
        <p:nvSpPr>
          <p:cNvPr id="3" name="Content Placeholder 2"/>
          <p:cNvSpPr>
            <a:spLocks noGrp="1"/>
          </p:cNvSpPr>
          <p:nvPr>
            <p:ph idx="1"/>
          </p:nvPr>
        </p:nvSpPr>
        <p:spPr/>
        <p:txBody>
          <a:bodyPr/>
          <a:lstStyle/>
          <a:p>
            <a:r>
              <a:rPr lang="en-US" dirty="0" smtClean="0"/>
              <a:t>Piperaquine with DHA in a dose ratio of 8:1</a:t>
            </a:r>
          </a:p>
          <a:p>
            <a:r>
              <a:rPr lang="en-US" b="1" dirty="0" smtClean="0"/>
              <a:t>&gt;98% response rate </a:t>
            </a:r>
            <a:r>
              <a:rPr lang="en-US" dirty="0" smtClean="0"/>
              <a:t>in </a:t>
            </a:r>
            <a:r>
              <a:rPr lang="en-US" b="1" dirty="0" smtClean="0"/>
              <a:t>uncomplicated</a:t>
            </a:r>
            <a:r>
              <a:rPr lang="en-US" dirty="0" smtClean="0"/>
              <a:t> </a:t>
            </a:r>
            <a:r>
              <a:rPr lang="en-US" b="1" dirty="0" smtClean="0"/>
              <a:t>falciparum</a:t>
            </a:r>
            <a:r>
              <a:rPr lang="en-US" dirty="0" smtClean="0"/>
              <a:t> </a:t>
            </a:r>
            <a:r>
              <a:rPr lang="en-US" b="1" dirty="0" smtClean="0"/>
              <a:t>malaria</a:t>
            </a:r>
            <a:r>
              <a:rPr lang="en-US" dirty="0" smtClean="0"/>
              <a:t> in India</a:t>
            </a:r>
          </a:p>
          <a:p>
            <a:endParaRPr lang="en-US" dirty="0" smtClean="0"/>
          </a:p>
          <a:p>
            <a:r>
              <a:rPr lang="en-US" b="1" u="sng" dirty="0" smtClean="0"/>
              <a:t>Likely to be approved soon</a:t>
            </a:r>
          </a:p>
          <a:p>
            <a:r>
              <a:rPr lang="en-US" dirty="0" smtClean="0"/>
              <a:t>Safe combination</a:t>
            </a:r>
          </a:p>
          <a:p>
            <a:r>
              <a:rPr lang="en-US" dirty="0" smtClean="0"/>
              <a:t>Well tolerated even by </a:t>
            </a:r>
            <a:r>
              <a:rPr lang="en-US" b="1" dirty="0" smtClean="0"/>
              <a:t>children</a:t>
            </a:r>
          </a:p>
          <a:p>
            <a:endParaRPr lang="en-US" dirty="0"/>
          </a:p>
        </p:txBody>
      </p:sp>
    </p:spTree>
    <p:extLst>
      <p:ext uri="{BB962C8B-B14F-4D97-AF65-F5344CB8AC3E}">
        <p14:creationId xmlns="" xmlns:p14="http://schemas.microsoft.com/office/powerpoint/2010/main" val="22921866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err="1" smtClean="0">
                <a:solidFill>
                  <a:srgbClr val="0000CC"/>
                </a:solidFill>
              </a:rPr>
              <a:t>Arterolane-piperaquine</a:t>
            </a:r>
            <a:endParaRPr lang="en-US" b="1" dirty="0">
              <a:solidFill>
                <a:srgbClr val="0000CC"/>
              </a:solidFill>
            </a:endParaRPr>
          </a:p>
        </p:txBody>
      </p:sp>
      <p:sp>
        <p:nvSpPr>
          <p:cNvPr id="3" name="Content Placeholder 2"/>
          <p:cNvSpPr>
            <a:spLocks noGrp="1"/>
          </p:cNvSpPr>
          <p:nvPr>
            <p:ph idx="1"/>
          </p:nvPr>
        </p:nvSpPr>
        <p:spPr>
          <a:xfrm>
            <a:off x="457200" y="762000"/>
            <a:ext cx="8534400" cy="6096000"/>
          </a:xfrm>
        </p:spPr>
        <p:txBody>
          <a:bodyPr>
            <a:normAutofit/>
          </a:bodyPr>
          <a:lstStyle/>
          <a:p>
            <a:r>
              <a:rPr lang="en-US" dirty="0" err="1" smtClean="0"/>
              <a:t>Arterolane</a:t>
            </a:r>
            <a:r>
              <a:rPr lang="en-US" dirty="0" smtClean="0"/>
              <a:t> acts rapidly at all stages of asexual </a:t>
            </a:r>
            <a:r>
              <a:rPr lang="en-US" dirty="0" err="1" smtClean="0"/>
              <a:t>schizogony</a:t>
            </a:r>
            <a:r>
              <a:rPr lang="en-US" dirty="0" smtClean="0"/>
              <a:t> of malarial parasite including </a:t>
            </a:r>
            <a:r>
              <a:rPr lang="en-US" b="1" dirty="0" smtClean="0"/>
              <a:t>multidrug resistant </a:t>
            </a:r>
            <a:r>
              <a:rPr lang="en-US" dirty="0" smtClean="0"/>
              <a:t>Plasmodium falciparum but has no effect on hepatic stages</a:t>
            </a:r>
          </a:p>
          <a:p>
            <a:r>
              <a:rPr lang="en-US" strike="sngStrike" dirty="0" err="1" smtClean="0"/>
              <a:t>Arterolane</a:t>
            </a:r>
            <a:r>
              <a:rPr lang="en-US" strike="sngStrike" dirty="0" smtClean="0"/>
              <a:t> accumulates in the food vacuole of the parasite, and thus differs from other </a:t>
            </a:r>
            <a:r>
              <a:rPr lang="en-US" strike="sngStrike" dirty="0" err="1" smtClean="0"/>
              <a:t>artemisinins</a:t>
            </a:r>
            <a:r>
              <a:rPr lang="en-US" strike="sngStrike" dirty="0" smtClean="0"/>
              <a:t>.</a:t>
            </a:r>
          </a:p>
          <a:p>
            <a:r>
              <a:rPr lang="en-US" dirty="0" smtClean="0"/>
              <a:t>For </a:t>
            </a:r>
            <a:r>
              <a:rPr lang="en-US" dirty="0" err="1" smtClean="0"/>
              <a:t>vivax</a:t>
            </a:r>
            <a:r>
              <a:rPr lang="en-US" dirty="0" smtClean="0"/>
              <a:t> : ACT + </a:t>
            </a:r>
            <a:r>
              <a:rPr lang="en-US" dirty="0" err="1" smtClean="0"/>
              <a:t>primaquine</a:t>
            </a:r>
            <a:endParaRPr lang="en-US" dirty="0" smtClean="0"/>
          </a:p>
          <a:p>
            <a:endParaRPr lang="en-US" dirty="0"/>
          </a:p>
        </p:txBody>
      </p:sp>
    </p:spTree>
    <p:extLst>
      <p:ext uri="{BB962C8B-B14F-4D97-AF65-F5344CB8AC3E}">
        <p14:creationId xmlns="" xmlns:p14="http://schemas.microsoft.com/office/powerpoint/2010/main" val="121978583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00CC"/>
                </a:solidFill>
              </a:rPr>
              <a:t>Artesunate-pyronaridine</a:t>
            </a:r>
            <a:endParaRPr lang="en-US" b="1" dirty="0">
              <a:solidFill>
                <a:srgbClr val="0000CC"/>
              </a:solidFill>
            </a:endParaRPr>
          </a:p>
        </p:txBody>
      </p:sp>
      <p:sp>
        <p:nvSpPr>
          <p:cNvPr id="3" name="Content Placeholder 2"/>
          <p:cNvSpPr>
            <a:spLocks noGrp="1"/>
          </p:cNvSpPr>
          <p:nvPr>
            <p:ph idx="1"/>
          </p:nvPr>
        </p:nvSpPr>
        <p:spPr/>
        <p:txBody>
          <a:bodyPr/>
          <a:lstStyle/>
          <a:p>
            <a:r>
              <a:rPr lang="en-US" dirty="0" smtClean="0"/>
              <a:t>Dose ratio is 1:3</a:t>
            </a:r>
          </a:p>
          <a:p>
            <a:r>
              <a:rPr lang="en-US" b="1" dirty="0" smtClean="0"/>
              <a:t>&gt;95% cure rate  </a:t>
            </a:r>
          </a:p>
          <a:p>
            <a:r>
              <a:rPr lang="en-US" dirty="0" smtClean="0"/>
              <a:t>Well tolerated</a:t>
            </a:r>
          </a:p>
          <a:p>
            <a:r>
              <a:rPr lang="en-US" b="1" u="sng" dirty="0" smtClean="0"/>
              <a:t>Not yet approved in India </a:t>
            </a:r>
            <a:endParaRPr lang="en-US" b="1" u="sng" dirty="0"/>
          </a:p>
        </p:txBody>
      </p:sp>
    </p:spTree>
    <p:extLst>
      <p:ext uri="{BB962C8B-B14F-4D97-AF65-F5344CB8AC3E}">
        <p14:creationId xmlns="" xmlns:p14="http://schemas.microsoft.com/office/powerpoint/2010/main" val="405446874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b="1" dirty="0" err="1" smtClean="0">
                <a:solidFill>
                  <a:srgbClr val="FF0000"/>
                </a:solidFill>
              </a:rPr>
              <a:t>Artesunate</a:t>
            </a:r>
            <a:r>
              <a:rPr lang="en-IN" b="1" dirty="0" smtClean="0">
                <a:solidFill>
                  <a:srgbClr val="236D02"/>
                </a:solidFill>
              </a:rPr>
              <a:t> </a:t>
            </a:r>
            <a:endParaRPr lang="en-IN" dirty="0"/>
          </a:p>
        </p:txBody>
      </p:sp>
      <p:sp>
        <p:nvSpPr>
          <p:cNvPr id="3" name="Content Placeholder 2"/>
          <p:cNvSpPr>
            <a:spLocks noGrp="1"/>
          </p:cNvSpPr>
          <p:nvPr>
            <p:ph idx="1"/>
          </p:nvPr>
        </p:nvSpPr>
        <p:spPr/>
        <p:txBody>
          <a:bodyPr>
            <a:normAutofit fontScale="92500"/>
          </a:bodyPr>
          <a:lstStyle/>
          <a:p>
            <a:r>
              <a:rPr lang="en-IN" dirty="0" smtClean="0"/>
              <a:t>Its sodium salt is water-soluble and is administered by oral, </a:t>
            </a:r>
            <a:r>
              <a:rPr lang="en-IN" dirty="0" err="1" smtClean="0"/>
              <a:t>i</a:t>
            </a:r>
            <a:r>
              <a:rPr lang="en-IN" dirty="0" smtClean="0"/>
              <a:t> m or </a:t>
            </a:r>
            <a:r>
              <a:rPr lang="en-IN" dirty="0" err="1" smtClean="0"/>
              <a:t>i</a:t>
            </a:r>
            <a:r>
              <a:rPr lang="en-IN" dirty="0" smtClean="0"/>
              <a:t> v. Routes. </a:t>
            </a:r>
          </a:p>
          <a:p>
            <a:r>
              <a:rPr lang="en-IN" dirty="0" smtClean="0"/>
              <a:t>After oral ingestion, absorption is incomplete but fast, reaching peak in &lt;60 min. </a:t>
            </a:r>
          </a:p>
          <a:p>
            <a:r>
              <a:rPr lang="en-IN" b="1" dirty="0" err="1" smtClean="0"/>
              <a:t>Prodrug</a:t>
            </a:r>
            <a:r>
              <a:rPr lang="en-IN" dirty="0" smtClean="0"/>
              <a:t>: It is rapidly converted to the active metabolite </a:t>
            </a:r>
            <a:r>
              <a:rPr lang="en-IN" b="1" dirty="0" err="1" smtClean="0"/>
              <a:t>dihydroartemisinin</a:t>
            </a:r>
            <a:r>
              <a:rPr lang="en-IN" dirty="0" smtClean="0"/>
              <a:t> (</a:t>
            </a:r>
            <a:r>
              <a:rPr lang="en-IN" b="1" dirty="0" smtClean="0"/>
              <a:t>DHA</a:t>
            </a:r>
            <a:r>
              <a:rPr lang="en-IN" dirty="0" smtClean="0"/>
              <a:t>) with a t1/2 of 30-60 min. The t1/2 of DHA is 2-4 hours. </a:t>
            </a:r>
          </a:p>
          <a:p>
            <a:r>
              <a:rPr lang="en-IN" dirty="0" smtClean="0"/>
              <a:t>After repeated dosing, </a:t>
            </a:r>
            <a:r>
              <a:rPr lang="en-IN" dirty="0" err="1" smtClean="0"/>
              <a:t>artesunate</a:t>
            </a:r>
            <a:r>
              <a:rPr lang="en-IN" dirty="0" smtClean="0"/>
              <a:t> causes </a:t>
            </a:r>
            <a:r>
              <a:rPr lang="en-IN" dirty="0" err="1" smtClean="0"/>
              <a:t>autoinduction</a:t>
            </a:r>
            <a:r>
              <a:rPr lang="en-IN" dirty="0" smtClean="0"/>
              <a:t> of its own metabolism</a:t>
            </a:r>
            <a:endParaRPr lang="en-IN" dirty="0"/>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err="1" smtClean="0">
                <a:solidFill>
                  <a:srgbClr val="FF0000"/>
                </a:solidFill>
              </a:rPr>
              <a:t>Artemether</a:t>
            </a:r>
            <a:endParaRPr lang="en-IN" dirty="0">
              <a:solidFill>
                <a:srgbClr val="FF0000"/>
              </a:solidFill>
            </a:endParaRPr>
          </a:p>
        </p:txBody>
      </p:sp>
      <p:sp>
        <p:nvSpPr>
          <p:cNvPr id="3" name="Content Placeholder 2"/>
          <p:cNvSpPr>
            <a:spLocks noGrp="1"/>
          </p:cNvSpPr>
          <p:nvPr>
            <p:ph idx="1"/>
          </p:nvPr>
        </p:nvSpPr>
        <p:spPr/>
        <p:txBody>
          <a:bodyPr>
            <a:normAutofit/>
          </a:bodyPr>
          <a:lstStyle/>
          <a:p>
            <a:r>
              <a:rPr lang="en-IN" dirty="0" smtClean="0"/>
              <a:t>It is lipid-soluble and is administered orally or </a:t>
            </a:r>
            <a:r>
              <a:rPr lang="en-IN" dirty="0" err="1" smtClean="0"/>
              <a:t>i.m</a:t>
            </a:r>
            <a:r>
              <a:rPr lang="en-IN" dirty="0" smtClean="0"/>
              <a:t>., but </a:t>
            </a:r>
            <a:r>
              <a:rPr lang="en-IN" b="1" dirty="0" smtClean="0"/>
              <a:t>not</a:t>
            </a:r>
            <a:r>
              <a:rPr lang="en-IN" dirty="0" smtClean="0"/>
              <a:t> </a:t>
            </a:r>
            <a:r>
              <a:rPr lang="en-IN" dirty="0" err="1" smtClean="0"/>
              <a:t>i.v</a:t>
            </a:r>
            <a:r>
              <a:rPr lang="en-IN" dirty="0" smtClean="0"/>
              <a:t>.  </a:t>
            </a:r>
          </a:p>
          <a:p>
            <a:r>
              <a:rPr lang="en-IN" dirty="0" smtClean="0"/>
              <a:t>Oral absorption is slower taking 24 hours, but is enhanced by food. </a:t>
            </a:r>
          </a:p>
          <a:p>
            <a:r>
              <a:rPr lang="en-IN" b="1" dirty="0" err="1" smtClean="0"/>
              <a:t>Prodrug</a:t>
            </a:r>
            <a:r>
              <a:rPr lang="en-IN" dirty="0" smtClean="0"/>
              <a:t>: It undergoes substantial first pass metabolism and is converted to </a:t>
            </a:r>
            <a:r>
              <a:rPr lang="en-IN" b="1" dirty="0" smtClean="0"/>
              <a:t>DHA</a:t>
            </a:r>
            <a:r>
              <a:rPr lang="en-IN" dirty="0" smtClean="0"/>
              <a:t>. Extensive metabolism by CYP3A4 yields a variable 1/2 of 3-10 hours.</a:t>
            </a:r>
          </a:p>
          <a:p>
            <a:endParaRPr lang="en-IN" dirty="0" smtClean="0"/>
          </a:p>
          <a:p>
            <a:endParaRPr lang="en-IN" dirty="0"/>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b="1" dirty="0" err="1" smtClean="0">
                <a:solidFill>
                  <a:srgbClr val="FF0000"/>
                </a:solidFill>
              </a:rPr>
              <a:t>Arteethe</a:t>
            </a:r>
            <a:r>
              <a:rPr lang="en-IN" dirty="0" err="1" smtClean="0">
                <a:solidFill>
                  <a:srgbClr val="FF0000"/>
                </a:solidFill>
              </a:rPr>
              <a:t>r</a:t>
            </a:r>
            <a:endParaRPr lang="en-IN" dirty="0">
              <a:solidFill>
                <a:srgbClr val="FF0000"/>
              </a:solidFill>
            </a:endParaRPr>
          </a:p>
        </p:txBody>
      </p:sp>
      <p:sp>
        <p:nvSpPr>
          <p:cNvPr id="3" name="Content Placeholder 2"/>
          <p:cNvSpPr>
            <a:spLocks noGrp="1"/>
          </p:cNvSpPr>
          <p:nvPr>
            <p:ph idx="1"/>
          </p:nvPr>
        </p:nvSpPr>
        <p:spPr/>
        <p:txBody>
          <a:bodyPr/>
          <a:lstStyle/>
          <a:p>
            <a:r>
              <a:rPr lang="en-IN" dirty="0" smtClean="0"/>
              <a:t>This compound developed in India has been released for institutional use only, for </a:t>
            </a:r>
            <a:r>
              <a:rPr lang="en-IN" dirty="0" err="1" smtClean="0"/>
              <a:t>i.m</a:t>
            </a:r>
            <a:r>
              <a:rPr lang="en-IN" dirty="0" smtClean="0"/>
              <a:t> administration in </a:t>
            </a:r>
            <a:r>
              <a:rPr lang="en-IN" b="1" dirty="0" smtClean="0"/>
              <a:t>complicated/cerebral malaria. </a:t>
            </a:r>
            <a:r>
              <a:rPr lang="en-IN" dirty="0" smtClean="0"/>
              <a:t>Because of its longer elimination t1/2 (23 hours), it is effective in a 3 day schedule with a recrudescence rate of 57%.</a:t>
            </a:r>
          </a:p>
          <a:p>
            <a:r>
              <a:rPr lang="en-IN" dirty="0" smtClean="0"/>
              <a:t>Dose: 1,50 mg </a:t>
            </a:r>
            <a:r>
              <a:rPr lang="en-IN" dirty="0" err="1" smtClean="0"/>
              <a:t>i</a:t>
            </a:r>
            <a:r>
              <a:rPr lang="en-IN" dirty="0" smtClean="0"/>
              <a:t> m daily for 3 days in adults.</a:t>
            </a:r>
          </a:p>
          <a:p>
            <a:endParaRPr lang="en-IN" dirty="0"/>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FM during </a:t>
            </a:r>
            <a:r>
              <a:rPr lang="en-US" b="1" dirty="0" smtClean="0">
                <a:solidFill>
                  <a:srgbClr val="FF0000"/>
                </a:solidFill>
              </a:rPr>
              <a:t>Pregnancy</a:t>
            </a:r>
            <a:endParaRPr lang="en-IN"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Serious</a:t>
            </a:r>
          </a:p>
          <a:p>
            <a:r>
              <a:rPr lang="en-US" dirty="0" smtClean="0"/>
              <a:t>Prompt treatment</a:t>
            </a:r>
          </a:p>
          <a:p>
            <a:r>
              <a:rPr lang="en-US" b="1" dirty="0" smtClean="0"/>
              <a:t>Quinine + Clindamycin </a:t>
            </a:r>
            <a:r>
              <a:rPr lang="en-US" dirty="0" smtClean="0"/>
              <a:t>(7d)</a:t>
            </a:r>
          </a:p>
          <a:p>
            <a:pPr>
              <a:buNone/>
            </a:pPr>
            <a:r>
              <a:rPr lang="en-US" dirty="0" smtClean="0"/>
              <a:t>	300mg </a:t>
            </a:r>
            <a:r>
              <a:rPr lang="en-US" dirty="0" err="1" smtClean="0"/>
              <a:t>tds</a:t>
            </a:r>
            <a:r>
              <a:rPr lang="en-US" dirty="0" smtClean="0"/>
              <a:t> x 7days+ 300mg </a:t>
            </a:r>
            <a:r>
              <a:rPr lang="en-US" dirty="0" err="1" smtClean="0"/>
              <a:t>tds</a:t>
            </a:r>
            <a:r>
              <a:rPr lang="en-US" dirty="0" smtClean="0"/>
              <a:t>/</a:t>
            </a:r>
            <a:r>
              <a:rPr lang="en-US" dirty="0" err="1" smtClean="0"/>
              <a:t>qid</a:t>
            </a:r>
            <a:r>
              <a:rPr lang="en-US" dirty="0" smtClean="0"/>
              <a:t> x 7 days</a:t>
            </a:r>
          </a:p>
          <a:p>
            <a:pPr>
              <a:buNone/>
            </a:pPr>
            <a:r>
              <a:rPr lang="en-US" dirty="0" smtClean="0"/>
              <a:t>	All trimesters; especially </a:t>
            </a:r>
            <a:r>
              <a:rPr lang="en-US" b="1" dirty="0" smtClean="0">
                <a:solidFill>
                  <a:srgbClr val="0000CC"/>
                </a:solidFill>
              </a:rPr>
              <a:t>first</a:t>
            </a:r>
          </a:p>
          <a:p>
            <a:pPr>
              <a:buNone/>
            </a:pPr>
            <a:r>
              <a:rPr lang="en-US" dirty="0" smtClean="0"/>
              <a:t>	</a:t>
            </a:r>
          </a:p>
          <a:p>
            <a:r>
              <a:rPr lang="en-US" b="1" dirty="0" smtClean="0"/>
              <a:t>ACT</a:t>
            </a:r>
            <a:r>
              <a:rPr lang="en-US" dirty="0" smtClean="0"/>
              <a:t> (3d) is better tolerated </a:t>
            </a:r>
            <a:r>
              <a:rPr lang="en-US" b="1" dirty="0" smtClean="0"/>
              <a:t>three</a:t>
            </a:r>
            <a:r>
              <a:rPr lang="en-US" dirty="0" smtClean="0"/>
              <a:t> </a:t>
            </a:r>
            <a:r>
              <a:rPr lang="en-US" b="1" dirty="0" smtClean="0"/>
              <a:t>day</a:t>
            </a:r>
            <a:r>
              <a:rPr lang="en-US" dirty="0" smtClean="0"/>
              <a:t> regimen</a:t>
            </a:r>
          </a:p>
          <a:p>
            <a:pPr>
              <a:buNone/>
            </a:pPr>
            <a:r>
              <a:rPr lang="en-US" dirty="0" smtClean="0"/>
              <a:t>	But: </a:t>
            </a:r>
            <a:r>
              <a:rPr lang="en-US" b="1" dirty="0" smtClean="0">
                <a:solidFill>
                  <a:srgbClr val="0000CC"/>
                </a:solidFill>
              </a:rPr>
              <a:t>second &amp; third </a:t>
            </a:r>
            <a:r>
              <a:rPr lang="en-US" dirty="0" smtClean="0"/>
              <a:t>trimesters</a:t>
            </a:r>
            <a:endParaRPr lang="en-IN"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rgbClr val="FF0000"/>
                </a:solidFill>
              </a:rPr>
              <a:t>Severe &amp; complicated </a:t>
            </a:r>
            <a:r>
              <a:rPr lang="en-US" b="1" dirty="0" err="1" smtClean="0">
                <a:solidFill>
                  <a:srgbClr val="FF0000"/>
                </a:solidFill>
              </a:rPr>
              <a:t>falciparum</a:t>
            </a:r>
            <a:r>
              <a:rPr lang="en-US" b="1" dirty="0" smtClean="0">
                <a:solidFill>
                  <a:srgbClr val="FF0000"/>
                </a:solidFill>
              </a:rPr>
              <a:t> malaria</a:t>
            </a:r>
            <a:endParaRPr lang="en-IN" b="1" dirty="0">
              <a:solidFill>
                <a:srgbClr val="FF0000"/>
              </a:solidFill>
            </a:endParaRPr>
          </a:p>
        </p:txBody>
      </p:sp>
      <p:sp>
        <p:nvSpPr>
          <p:cNvPr id="3" name="Content Placeholder 2"/>
          <p:cNvSpPr>
            <a:spLocks noGrp="1"/>
          </p:cNvSpPr>
          <p:nvPr>
            <p:ph sz="half" idx="1"/>
          </p:nvPr>
        </p:nvSpPr>
        <p:spPr>
          <a:xfrm>
            <a:off x="457200" y="1600200"/>
            <a:ext cx="4038600" cy="5043510"/>
          </a:xfrm>
        </p:spPr>
        <p:txBody>
          <a:bodyPr>
            <a:normAutofit lnSpcReduction="10000"/>
          </a:bodyPr>
          <a:lstStyle/>
          <a:p>
            <a:pPr>
              <a:buNone/>
            </a:pPr>
            <a:r>
              <a:rPr lang="en-US" b="1" dirty="0" smtClean="0">
                <a:solidFill>
                  <a:srgbClr val="0000CC"/>
                </a:solidFill>
              </a:rPr>
              <a:t>Malaria+ 1/more of the following</a:t>
            </a:r>
          </a:p>
          <a:p>
            <a:endParaRPr lang="en-US" dirty="0" smtClean="0"/>
          </a:p>
          <a:p>
            <a:r>
              <a:rPr lang="en-US" dirty="0" err="1" smtClean="0"/>
              <a:t>Hyperparasitaemia</a:t>
            </a:r>
            <a:endParaRPr lang="en-US" dirty="0" smtClean="0"/>
          </a:p>
          <a:p>
            <a:r>
              <a:rPr lang="en-US" dirty="0" smtClean="0"/>
              <a:t>Hyperpyrexia</a:t>
            </a:r>
          </a:p>
          <a:p>
            <a:r>
              <a:rPr lang="en-US" dirty="0" smtClean="0"/>
              <a:t>Fluid &amp; electrolyte imbalance</a:t>
            </a:r>
          </a:p>
          <a:p>
            <a:r>
              <a:rPr lang="en-US" dirty="0" smtClean="0"/>
              <a:t>Acidosis</a:t>
            </a:r>
          </a:p>
          <a:p>
            <a:r>
              <a:rPr lang="en-US" dirty="0" err="1" smtClean="0"/>
              <a:t>Hypoglycaemia</a:t>
            </a:r>
            <a:endParaRPr lang="en-US" dirty="0" smtClean="0"/>
          </a:p>
          <a:p>
            <a:r>
              <a:rPr lang="en-US" dirty="0" smtClean="0"/>
              <a:t>Prostration</a:t>
            </a:r>
          </a:p>
          <a:p>
            <a:endParaRPr lang="en-IN" dirty="0"/>
          </a:p>
        </p:txBody>
      </p:sp>
      <p:sp>
        <p:nvSpPr>
          <p:cNvPr id="4" name="Content Placeholder 3"/>
          <p:cNvSpPr>
            <a:spLocks noGrp="1"/>
          </p:cNvSpPr>
          <p:nvPr>
            <p:ph sz="half" idx="2"/>
          </p:nvPr>
        </p:nvSpPr>
        <p:spPr/>
        <p:txBody>
          <a:bodyPr>
            <a:normAutofit lnSpcReduction="10000"/>
          </a:bodyPr>
          <a:lstStyle/>
          <a:p>
            <a:r>
              <a:rPr lang="en-US" dirty="0" smtClean="0"/>
              <a:t>CV Collapse</a:t>
            </a:r>
          </a:p>
          <a:p>
            <a:r>
              <a:rPr lang="en-US" dirty="0" smtClean="0"/>
              <a:t>Jaundice </a:t>
            </a:r>
          </a:p>
          <a:p>
            <a:r>
              <a:rPr lang="en-US" dirty="0" smtClean="0"/>
              <a:t>Severe </a:t>
            </a:r>
            <a:r>
              <a:rPr lang="en-US" dirty="0" err="1" smtClean="0"/>
              <a:t>anaemia</a:t>
            </a:r>
            <a:endParaRPr lang="en-US" dirty="0" smtClean="0"/>
          </a:p>
          <a:p>
            <a:r>
              <a:rPr lang="en-US" dirty="0" smtClean="0"/>
              <a:t>Spontaneous bleeding</a:t>
            </a:r>
          </a:p>
          <a:p>
            <a:r>
              <a:rPr lang="en-US" dirty="0" smtClean="0"/>
              <a:t>Pulmonary edema</a:t>
            </a:r>
          </a:p>
          <a:p>
            <a:r>
              <a:rPr lang="en-US" dirty="0" err="1" smtClean="0"/>
              <a:t>Haemoglobinuria</a:t>
            </a:r>
            <a:endParaRPr lang="en-US" dirty="0" smtClean="0"/>
          </a:p>
          <a:p>
            <a:r>
              <a:rPr lang="en-US" dirty="0" smtClean="0"/>
              <a:t>Black water fever</a:t>
            </a:r>
          </a:p>
          <a:p>
            <a:r>
              <a:rPr lang="en-US" dirty="0" smtClean="0"/>
              <a:t>Renal failure</a:t>
            </a:r>
          </a:p>
          <a:p>
            <a:r>
              <a:rPr lang="en-US" dirty="0" smtClean="0"/>
              <a:t>Cerebral malaria</a:t>
            </a:r>
            <a:endParaRPr lang="en-IN"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57158" y="857232"/>
            <a:ext cx="8329642" cy="5268931"/>
          </a:xfrm>
        </p:spPr>
        <p:txBody>
          <a:bodyPr/>
          <a:lstStyle/>
          <a:p>
            <a:r>
              <a:rPr lang="en-US" dirty="0" err="1" smtClean="0"/>
              <a:t>Parenteral</a:t>
            </a:r>
            <a:r>
              <a:rPr lang="en-US" dirty="0" smtClean="0"/>
              <a:t> drugs have to be used</a:t>
            </a:r>
          </a:p>
          <a:p>
            <a:r>
              <a:rPr lang="en-US" dirty="0" smtClean="0"/>
              <a:t>Oral on improvement</a:t>
            </a:r>
          </a:p>
          <a:p>
            <a:r>
              <a:rPr lang="en-US" dirty="0" err="1" smtClean="0"/>
              <a:t>I.m</a:t>
            </a:r>
            <a:r>
              <a:rPr lang="en-US" dirty="0" smtClean="0"/>
              <a:t>. </a:t>
            </a:r>
            <a:r>
              <a:rPr lang="en-US" b="1" dirty="0" err="1" smtClean="0"/>
              <a:t>artemesinins</a:t>
            </a:r>
            <a:r>
              <a:rPr lang="en-US" dirty="0" smtClean="0"/>
              <a:t> are preferred</a:t>
            </a:r>
          </a:p>
          <a:p>
            <a:pPr>
              <a:buNone/>
            </a:pPr>
            <a:r>
              <a:rPr lang="en-US" dirty="0" smtClean="0"/>
              <a:t>	</a:t>
            </a:r>
            <a:r>
              <a:rPr lang="en-US" dirty="0" err="1" smtClean="0"/>
              <a:t>i.v</a:t>
            </a:r>
            <a:r>
              <a:rPr lang="en-US" dirty="0" smtClean="0"/>
              <a:t> </a:t>
            </a:r>
            <a:r>
              <a:rPr lang="en-US" dirty="0" err="1" smtClean="0"/>
              <a:t>artesunate</a:t>
            </a:r>
            <a:r>
              <a:rPr lang="en-US" dirty="0" smtClean="0"/>
              <a:t> (NVBDCP)</a:t>
            </a:r>
          </a:p>
          <a:p>
            <a:r>
              <a:rPr lang="en-US" b="1" dirty="0" smtClean="0"/>
              <a:t>Quinine</a:t>
            </a:r>
            <a:r>
              <a:rPr lang="en-US" dirty="0" smtClean="0"/>
              <a:t> </a:t>
            </a:r>
            <a:r>
              <a:rPr lang="en-US" b="1" dirty="0" smtClean="0"/>
              <a:t>replaced</a:t>
            </a:r>
            <a:r>
              <a:rPr lang="en-US" dirty="0" smtClean="0"/>
              <a:t>: used only when </a:t>
            </a:r>
            <a:r>
              <a:rPr lang="en-US" dirty="0" err="1" smtClean="0"/>
              <a:t>artemesinins</a:t>
            </a:r>
            <a:r>
              <a:rPr lang="en-US" dirty="0" smtClean="0"/>
              <a:t> cannot be used</a:t>
            </a:r>
            <a:br>
              <a:rPr lang="en-US" dirty="0" smtClean="0"/>
            </a:br>
            <a:r>
              <a:rPr lang="en-US" dirty="0" smtClean="0"/>
              <a:t>Pregnancy: 1</a:t>
            </a:r>
            <a:r>
              <a:rPr lang="en-US" baseline="30000" dirty="0" smtClean="0"/>
              <a:t>st</a:t>
            </a:r>
            <a:r>
              <a:rPr lang="en-US" dirty="0" smtClean="0"/>
              <a:t> trimester</a:t>
            </a:r>
          </a:p>
          <a:p>
            <a:endParaRPr lang="en-US" dirty="0" smtClean="0"/>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D6F692-BA91-414B-89AE-BFE5543944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5924</TotalTime>
  <Words>2778</Words>
  <Application>Microsoft Office PowerPoint</Application>
  <PresentationFormat>On-screen Show (4:3)</PresentationFormat>
  <Paragraphs>655</Paragraphs>
  <Slides>114</Slides>
  <Notes>4</Notes>
  <HiddenSlides>7</HiddenSlides>
  <MMClips>0</MMClips>
  <ScaleCrop>false</ScaleCrop>
  <HeadingPairs>
    <vt:vector size="4" baseType="variant">
      <vt:variant>
        <vt:lpstr>Theme</vt:lpstr>
      </vt:variant>
      <vt:variant>
        <vt:i4>1</vt:i4>
      </vt:variant>
      <vt:variant>
        <vt:lpstr>Slide Titles</vt:lpstr>
      </vt:variant>
      <vt:variant>
        <vt:i4>114</vt:i4>
      </vt:variant>
    </vt:vector>
  </HeadingPairs>
  <TitlesOfParts>
    <vt:vector size="115" baseType="lpstr">
      <vt:lpstr>Office Theme</vt:lpstr>
      <vt:lpstr>Anti-malarial drugs</vt:lpstr>
      <vt:lpstr>Slide 2</vt:lpstr>
      <vt:lpstr>Malaria</vt:lpstr>
      <vt:lpstr>Causative agent</vt:lpstr>
      <vt:lpstr>Life-cycle of Plasmodium </vt:lpstr>
      <vt:lpstr>Slide 6</vt:lpstr>
      <vt:lpstr>Slide 7</vt:lpstr>
      <vt:lpstr>Slide 8</vt:lpstr>
      <vt:lpstr>Malaria Transmission Cycle</vt:lpstr>
      <vt:lpstr>Signs and symptoms</vt:lpstr>
      <vt:lpstr>Slide 11</vt:lpstr>
      <vt:lpstr>Slide 12</vt:lpstr>
      <vt:lpstr>Relapse Vs Recrudesence</vt:lpstr>
      <vt:lpstr>Slide 14</vt:lpstr>
      <vt:lpstr>Slide 15</vt:lpstr>
      <vt:lpstr>Slide 16</vt:lpstr>
      <vt:lpstr>Slide 17</vt:lpstr>
      <vt:lpstr>Slide 18</vt:lpstr>
      <vt:lpstr>Slide 19</vt:lpstr>
      <vt:lpstr>Clinical Cure</vt:lpstr>
      <vt:lpstr>Slide 21</vt:lpstr>
      <vt:lpstr>Radical cure  </vt:lpstr>
      <vt:lpstr>Slide 23</vt:lpstr>
      <vt:lpstr>Causal prophylaxis</vt:lpstr>
      <vt:lpstr>Supressive prophylaxis</vt:lpstr>
      <vt:lpstr>Supressive prophylaxis</vt:lpstr>
      <vt:lpstr>Supressive prophylaxis</vt:lpstr>
      <vt:lpstr>Supressive prophylaxis</vt:lpstr>
      <vt:lpstr>Supressive prophylaxis</vt:lpstr>
      <vt:lpstr>Slide 30</vt:lpstr>
      <vt:lpstr>Slide 31</vt:lpstr>
      <vt:lpstr>Slide 32</vt:lpstr>
      <vt:lpstr>Slide 33</vt:lpstr>
      <vt:lpstr>Resistance</vt:lpstr>
      <vt:lpstr>Pharmacokinetics</vt:lpstr>
      <vt:lpstr>Slide 36</vt:lpstr>
      <vt:lpstr>Slide 37</vt:lpstr>
      <vt:lpstr>Slide 38</vt:lpstr>
      <vt:lpstr>Other actions</vt:lpstr>
      <vt:lpstr>Therapeutic  Uses</vt:lpstr>
      <vt:lpstr>Slide 41</vt:lpstr>
      <vt:lpstr>Resistance</vt:lpstr>
      <vt:lpstr>Slide 43</vt:lpstr>
      <vt:lpstr>Amodiaquine </vt:lpstr>
      <vt:lpstr>Slide 45</vt:lpstr>
      <vt:lpstr>Slide 46</vt:lpstr>
      <vt:lpstr>Slide 47</vt:lpstr>
      <vt:lpstr>PRIMAQUINE</vt:lpstr>
      <vt:lpstr>Slide 49</vt:lpstr>
      <vt:lpstr>Slide 50</vt:lpstr>
      <vt:lpstr>Slide 51</vt:lpstr>
      <vt:lpstr>Tafenoquine </vt:lpstr>
      <vt:lpstr>Mefloquine</vt:lpstr>
      <vt:lpstr>Slide 54</vt:lpstr>
      <vt:lpstr>Therapeutic Uses</vt:lpstr>
      <vt:lpstr>Slide 56</vt:lpstr>
      <vt:lpstr>Slide 57</vt:lpstr>
      <vt:lpstr>Slide 58</vt:lpstr>
      <vt:lpstr>Slide 59</vt:lpstr>
      <vt:lpstr>Piperaquine</vt:lpstr>
      <vt:lpstr>Quinine</vt:lpstr>
      <vt:lpstr>Slide 62</vt:lpstr>
      <vt:lpstr>Mechanism of Action:</vt:lpstr>
      <vt:lpstr>Slide 64</vt:lpstr>
      <vt:lpstr>Other Pharmacological actions</vt:lpstr>
      <vt:lpstr>Slide 66</vt:lpstr>
      <vt:lpstr>Slide 67</vt:lpstr>
      <vt:lpstr>Slide 68</vt:lpstr>
      <vt:lpstr>Slide 69</vt:lpstr>
      <vt:lpstr>Therapeutic Uses</vt:lpstr>
      <vt:lpstr>Slide 71</vt:lpstr>
      <vt:lpstr>Slide 72</vt:lpstr>
      <vt:lpstr>Slide 73</vt:lpstr>
      <vt:lpstr>Slide 74</vt:lpstr>
      <vt:lpstr>Slide 75</vt:lpstr>
      <vt:lpstr>Slide 76</vt:lpstr>
      <vt:lpstr>Slide 77</vt:lpstr>
      <vt:lpstr>FDC</vt:lpstr>
      <vt:lpstr>Slide 79</vt:lpstr>
      <vt:lpstr>Slide 80</vt:lpstr>
      <vt:lpstr>Slide 81</vt:lpstr>
      <vt:lpstr>Artemesinin </vt:lpstr>
      <vt:lpstr>Slide 83</vt:lpstr>
      <vt:lpstr>Artemesinin</vt:lpstr>
      <vt:lpstr>Slide 85</vt:lpstr>
      <vt:lpstr>Artemisinin Based Combination Therapy</vt:lpstr>
      <vt:lpstr>Artesunate-sulfadoxine + Pyrimethamine</vt:lpstr>
      <vt:lpstr>Artesunate-mefloquine</vt:lpstr>
      <vt:lpstr>Artemether-lumefantrine</vt:lpstr>
      <vt:lpstr>Artesunate-amodiaquine</vt:lpstr>
      <vt:lpstr>Dihydroartemisinin-piperaquine</vt:lpstr>
      <vt:lpstr>Arterolane-piperaquine</vt:lpstr>
      <vt:lpstr>Artesunate-pyronaridine</vt:lpstr>
      <vt:lpstr>Artesunate </vt:lpstr>
      <vt:lpstr>Artemether</vt:lpstr>
      <vt:lpstr>Arteether</vt:lpstr>
      <vt:lpstr>FM during Pregnancy</vt:lpstr>
      <vt:lpstr>Severe &amp; complicated falciparum malaria</vt:lpstr>
      <vt:lpstr>Slide 99</vt:lpstr>
      <vt:lpstr>Summary</vt:lpstr>
      <vt:lpstr>Slide 101</vt:lpstr>
      <vt:lpstr>Slide 102</vt:lpstr>
      <vt:lpstr>Slide 103</vt:lpstr>
      <vt:lpstr>PHARMACOKINETICS OF CHLOROQUINE</vt:lpstr>
      <vt:lpstr>Slide 105</vt:lpstr>
      <vt:lpstr>Slide 106</vt:lpstr>
      <vt:lpstr>Slide 107</vt:lpstr>
      <vt:lpstr>Slide 108</vt:lpstr>
      <vt:lpstr>PHARMACOKINECTICS</vt:lpstr>
      <vt:lpstr>Slide 110</vt:lpstr>
      <vt:lpstr>Slide 111</vt:lpstr>
      <vt:lpstr>Slide 112</vt:lpstr>
      <vt:lpstr>Slide 113</vt:lpstr>
      <vt:lpstr>Slide 114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Anti-malarial drugs</dc:title>
  <dc:creator>DELL</dc:creator>
  <cp:lastModifiedBy>DR.ANU</cp:lastModifiedBy>
  <cp:revision>207</cp:revision>
  <dcterms:created xsi:type="dcterms:W3CDTF">2011-09-24T08:06:44Z</dcterms:created>
  <dcterms:modified xsi:type="dcterms:W3CDTF">2015-08-21T03:48:05Z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TC019677439991</vt:lpwstr>
  </property>
</Properties>
</file>