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9" r:id="rId3"/>
    <p:sldId id="260" r:id="rId4"/>
    <p:sldId id="261" r:id="rId5"/>
    <p:sldId id="262" r:id="rId6"/>
    <p:sldId id="264" r:id="rId7"/>
    <p:sldId id="266" r:id="rId8"/>
    <p:sldId id="267" r:id="rId9"/>
    <p:sldId id="268" r:id="rId10"/>
    <p:sldId id="269"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23369A-0FFE-4557-8437-B68DAC62E360}" type="datetimeFigureOut">
              <a:rPr lang="en-US" smtClean="0"/>
              <a:t>11/25/2020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F7F107-8505-423C-A0CD-0B774B156DF9}" type="slidenum">
              <a:rPr lang="en-US" smtClean="0"/>
              <a:t>‹#›</a:t>
            </a:fld>
            <a:endParaRPr lang="en-US"/>
          </a:p>
        </p:txBody>
      </p:sp>
    </p:spTree>
    <p:extLst>
      <p:ext uri="{BB962C8B-B14F-4D97-AF65-F5344CB8AC3E}">
        <p14:creationId xmlns:p14="http://schemas.microsoft.com/office/powerpoint/2010/main" val="4155977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D45056-242A-46BD-A96E-E44576134CE3}" type="slidenum">
              <a:rPr lang="en-US"/>
              <a:pPr/>
              <a:t>8</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pPr>
              <a:buFontTx/>
              <a:buChar char="•"/>
            </a:pPr>
            <a:r>
              <a:rPr lang="en-US" dirty="0"/>
              <a:t>Can also infrequently cause: urinary retention, palpitations, hypotension, headache, hallucinations, psychosis</a:t>
            </a:r>
          </a:p>
          <a:p>
            <a:pPr>
              <a:buFontTx/>
              <a:buChar char="•"/>
            </a:pPr>
            <a:r>
              <a:rPr lang="en-US" dirty="0"/>
              <a:t>The reasons for these side effects is the lack of selectivity of the H1-antihistamines. These drugs in addition to being H1-receptor inverse agonists, they are </a:t>
            </a:r>
            <a:r>
              <a:rPr lang="en-US" dirty="0" err="1"/>
              <a:t>muscarinic</a:t>
            </a:r>
            <a:r>
              <a:rPr lang="en-US" dirty="0"/>
              <a:t> </a:t>
            </a:r>
            <a:r>
              <a:rPr lang="en-US" dirty="0" err="1"/>
              <a:t>acetycholine</a:t>
            </a:r>
            <a:r>
              <a:rPr lang="en-US" dirty="0"/>
              <a:t> receptor antagonists (</a:t>
            </a:r>
            <a:r>
              <a:rPr lang="en-US" dirty="0" err="1"/>
              <a:t>anticholinergic</a:t>
            </a:r>
            <a:r>
              <a:rPr lang="en-US" dirty="0"/>
              <a:t> agents), and may also have action at alpha-adrenergic receptors and 5-HT receptors</a:t>
            </a:r>
          </a:p>
        </p:txBody>
      </p:sp>
    </p:spTree>
    <p:extLst>
      <p:ext uri="{BB962C8B-B14F-4D97-AF65-F5344CB8AC3E}">
        <p14:creationId xmlns:p14="http://schemas.microsoft.com/office/powerpoint/2010/main" val="3368436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166FAC-ED3D-4137-8C8E-E047A14AAA60}" type="slidenum">
              <a:rPr lang="en-US"/>
              <a:pPr/>
              <a:t>12</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r>
              <a:rPr lang="en-US"/>
              <a:t>The anticholinergic side effects may include: motor impairment, dry mouth/throat, flushed skin, rapid or irregular heart beat, blurred vision, sensitivity to light, pupil dilation, urinary retention, constipation, difficulty concintrating, short term memory loss, visual disturbances, hallucinations, confusion, erectile dysfunction, and delirium </a:t>
            </a:r>
          </a:p>
        </p:txBody>
      </p:sp>
    </p:spTree>
    <p:extLst>
      <p:ext uri="{BB962C8B-B14F-4D97-AF65-F5344CB8AC3E}">
        <p14:creationId xmlns:p14="http://schemas.microsoft.com/office/powerpoint/2010/main" val="3962156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94BB9A-B86E-411E-852A-E13EB7464CF4}" type="slidenum">
              <a:rPr lang="en-US"/>
              <a:pPr/>
              <a:t>14</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pPr>
              <a:buFontTx/>
              <a:buChar char="•"/>
            </a:pPr>
            <a:r>
              <a:rPr lang="en-US"/>
              <a:t>Dramamine is actually a combination of two drugs: diphenhydramine (Benadryl) and 8-chlorotheophillinate (similar to caffeine and is a mild CNS stimulator)</a:t>
            </a:r>
          </a:p>
          <a:p>
            <a:pPr>
              <a:buFontTx/>
              <a:buChar char="•"/>
            </a:pPr>
            <a:r>
              <a:rPr lang="en-US"/>
              <a:t>They thought that adding the 8-chlorotheophillinate would counteract the affects of the diphenhydramine, however that is not that case and sedation still occurs</a:t>
            </a:r>
          </a:p>
        </p:txBody>
      </p:sp>
    </p:spTree>
    <p:extLst>
      <p:ext uri="{BB962C8B-B14F-4D97-AF65-F5344CB8AC3E}">
        <p14:creationId xmlns:p14="http://schemas.microsoft.com/office/powerpoint/2010/main" val="849804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2A7FBD-7948-4AA2-BD80-008ECFFA7E01}" type="datetimeFigureOut">
              <a:rPr lang="en-US" smtClean="0"/>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B43829-8C03-41D9-93F7-3C2197C54D1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2A7FBD-7948-4AA2-BD80-008ECFFA7E01}" type="datetimeFigureOut">
              <a:rPr lang="en-US" smtClean="0"/>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B43829-8C03-41D9-93F7-3C2197C54D1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2A7FBD-7948-4AA2-BD80-008ECFFA7E01}" type="datetimeFigureOut">
              <a:rPr lang="en-US" smtClean="0"/>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B43829-8C03-41D9-93F7-3C2197C54D13}"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800D938E-EB5D-4257-B37E-B2D119E1CF0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8DAFB7DF-5F5F-496D-AD34-041ED35F7DD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2A7FBD-7948-4AA2-BD80-008ECFFA7E01}" type="datetimeFigureOut">
              <a:rPr lang="en-US" smtClean="0"/>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B43829-8C03-41D9-93F7-3C2197C54D1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2A7FBD-7948-4AA2-BD80-008ECFFA7E01}" type="datetimeFigureOut">
              <a:rPr lang="en-US" smtClean="0"/>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B43829-8C03-41D9-93F7-3C2197C54D1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2A7FBD-7948-4AA2-BD80-008ECFFA7E01}" type="datetimeFigureOut">
              <a:rPr lang="en-US" smtClean="0"/>
              <a:t>11/25/2020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B43829-8C03-41D9-93F7-3C2197C54D1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2A7FBD-7948-4AA2-BD80-008ECFFA7E01}" type="datetimeFigureOut">
              <a:rPr lang="en-US" smtClean="0"/>
              <a:t>11/25/2020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B43829-8C03-41D9-93F7-3C2197C54D1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2A7FBD-7948-4AA2-BD80-008ECFFA7E01}" type="datetimeFigureOut">
              <a:rPr lang="en-US" smtClean="0"/>
              <a:t>11/25/2020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B43829-8C03-41D9-93F7-3C2197C54D1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2A7FBD-7948-4AA2-BD80-008ECFFA7E01}" type="datetimeFigureOut">
              <a:rPr lang="en-US" smtClean="0"/>
              <a:t>11/25/2020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B43829-8C03-41D9-93F7-3C2197C54D1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2A7FBD-7948-4AA2-BD80-008ECFFA7E01}" type="datetimeFigureOut">
              <a:rPr lang="en-US" smtClean="0"/>
              <a:t>11/25/2020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B43829-8C03-41D9-93F7-3C2197C54D1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2A7FBD-7948-4AA2-BD80-008ECFFA7E01}" type="datetimeFigureOut">
              <a:rPr lang="en-US" smtClean="0"/>
              <a:t>11/25/2020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B43829-8C03-41D9-93F7-3C2197C54D1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2A7FBD-7948-4AA2-BD80-008ECFFA7E01}" type="datetimeFigureOut">
              <a:rPr lang="en-US" smtClean="0"/>
              <a:t>11/25/2020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B43829-8C03-41D9-93F7-3C2197C54D1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4.xml"/><Relationship Id="rId4" Type="http://schemas.openxmlformats.org/officeDocument/2006/relationships/image" Target="../media/image33.png"/></Relationships>
</file>

<file path=ppt/slides/_rels/slide28.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0000"/>
                </a:solidFill>
              </a:rPr>
              <a:t>Antihistamines</a:t>
            </a:r>
            <a:endParaRPr lang="en-US" dirty="0">
              <a:solidFill>
                <a:srgbClr val="FF0000"/>
              </a:solidFill>
            </a:endParaRPr>
          </a:p>
        </p:txBody>
      </p:sp>
      <p:sp>
        <p:nvSpPr>
          <p:cNvPr id="3" name="Subtitle 2"/>
          <p:cNvSpPr>
            <a:spLocks noGrp="1"/>
          </p:cNvSpPr>
          <p:nvPr>
            <p:ph type="subTitle" idx="1"/>
          </p:nvPr>
        </p:nvSpPr>
        <p:spPr/>
        <p:txBody>
          <a:bodyPr/>
          <a:lstStyle/>
          <a:p>
            <a:r>
              <a:rPr lang="en-US" dirty="0" smtClean="0">
                <a:solidFill>
                  <a:srgbClr val="92D050"/>
                </a:solidFill>
              </a:rPr>
              <a:t>By Silas </a:t>
            </a:r>
            <a:r>
              <a:rPr lang="en-US" dirty="0" err="1" smtClean="0">
                <a:solidFill>
                  <a:srgbClr val="92D050"/>
                </a:solidFill>
              </a:rPr>
              <a:t>Mkombe</a:t>
            </a:r>
            <a:endParaRPr lang="en-US" dirty="0">
              <a:solidFill>
                <a:srgbClr val="92D05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81000"/>
            <a:ext cx="8534400" cy="1371600"/>
          </a:xfrm>
        </p:spPr>
        <p:txBody>
          <a:bodyPr>
            <a:normAutofit fontScale="90000"/>
          </a:bodyPr>
          <a:lstStyle/>
          <a:p>
            <a:r>
              <a:rPr lang="en-US" dirty="0" smtClean="0">
                <a:solidFill>
                  <a:srgbClr val="FF0000"/>
                </a:solidFill>
                <a:latin typeface="+mn-lt"/>
              </a:rPr>
              <a:t>CLASSES OF FIRST GENERATION H</a:t>
            </a:r>
            <a:r>
              <a:rPr lang="en-US" baseline="-25000" dirty="0" smtClean="0">
                <a:solidFill>
                  <a:srgbClr val="FF0000"/>
                </a:solidFill>
                <a:latin typeface="+mn-lt"/>
              </a:rPr>
              <a:t>1</a:t>
            </a:r>
            <a:r>
              <a:rPr lang="en-US" dirty="0" smtClean="0">
                <a:solidFill>
                  <a:srgbClr val="FF0000"/>
                </a:solidFill>
                <a:latin typeface="+mn-lt"/>
              </a:rPr>
              <a:t> RECEPTOR ANTAGONIST ANTIHISTAMINES</a:t>
            </a:r>
            <a:endParaRPr lang="en-US" dirty="0">
              <a:solidFill>
                <a:srgbClr val="FF0000"/>
              </a:solidFill>
              <a:latin typeface="+mn-lt"/>
            </a:endParaRPr>
          </a:p>
        </p:txBody>
      </p:sp>
      <p:sp>
        <p:nvSpPr>
          <p:cNvPr id="11267" name="Rectangle 3"/>
          <p:cNvSpPr>
            <a:spLocks noGrp="1" noChangeArrowheads="1"/>
          </p:cNvSpPr>
          <p:nvPr>
            <p:ph type="body" idx="1"/>
          </p:nvPr>
        </p:nvSpPr>
        <p:spPr/>
        <p:txBody>
          <a:bodyPr/>
          <a:lstStyle/>
          <a:p>
            <a:r>
              <a:rPr lang="en-US" dirty="0" err="1"/>
              <a:t>Ethylenediamines</a:t>
            </a:r>
            <a:endParaRPr lang="en-US" dirty="0"/>
          </a:p>
          <a:p>
            <a:r>
              <a:rPr lang="en-US" dirty="0" err="1"/>
              <a:t>Ethanolamines</a:t>
            </a:r>
            <a:endParaRPr lang="en-US" dirty="0"/>
          </a:p>
          <a:p>
            <a:r>
              <a:rPr lang="en-US" dirty="0" err="1"/>
              <a:t>Alkylamines</a:t>
            </a:r>
            <a:endParaRPr lang="en-US" dirty="0"/>
          </a:p>
          <a:p>
            <a:r>
              <a:rPr lang="en-US" dirty="0" err="1"/>
              <a:t>Piperazines</a:t>
            </a:r>
            <a:endParaRPr lang="en-US" dirty="0"/>
          </a:p>
          <a:p>
            <a:r>
              <a:rPr lang="en-US" dirty="0" err="1"/>
              <a:t>Tricyclics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smtClean="0">
                <a:solidFill>
                  <a:srgbClr val="FF0000"/>
                </a:solidFill>
                <a:latin typeface="+mn-lt"/>
              </a:rPr>
              <a:t>ETHYLENEDIAMINES</a:t>
            </a:r>
            <a:endParaRPr lang="en-US" dirty="0">
              <a:solidFill>
                <a:srgbClr val="FF0000"/>
              </a:solidFill>
              <a:latin typeface="+mn-lt"/>
            </a:endParaRPr>
          </a:p>
        </p:txBody>
      </p:sp>
      <p:sp>
        <p:nvSpPr>
          <p:cNvPr id="12291" name="Rectangle 3"/>
          <p:cNvSpPr>
            <a:spLocks noGrp="1" noChangeArrowheads="1"/>
          </p:cNvSpPr>
          <p:nvPr>
            <p:ph type="body" idx="1"/>
          </p:nvPr>
        </p:nvSpPr>
        <p:spPr/>
        <p:txBody>
          <a:bodyPr/>
          <a:lstStyle/>
          <a:p>
            <a:r>
              <a:rPr lang="en-US"/>
              <a:t>These were the first group of clinically effective H</a:t>
            </a:r>
            <a:r>
              <a:rPr lang="en-US" baseline="-25000"/>
              <a:t>1</a:t>
            </a:r>
            <a:r>
              <a:rPr lang="en-US"/>
              <a:t>-antihistamines</a:t>
            </a:r>
          </a:p>
        </p:txBody>
      </p:sp>
      <p:pic>
        <p:nvPicPr>
          <p:cNvPr id="12292" name="Picture 4"/>
          <p:cNvPicPr>
            <a:picLocks noChangeAspect="1" noChangeArrowheads="1"/>
          </p:cNvPicPr>
          <p:nvPr/>
        </p:nvPicPr>
        <p:blipFill>
          <a:blip r:embed="rId2"/>
          <a:srcRect/>
          <a:stretch>
            <a:fillRect/>
          </a:stretch>
        </p:blipFill>
        <p:spPr bwMode="auto">
          <a:xfrm>
            <a:off x="2743200" y="3200400"/>
            <a:ext cx="2779713" cy="1828800"/>
          </a:xfrm>
          <a:prstGeom prst="rect">
            <a:avLst/>
          </a:prstGeom>
          <a:noFill/>
        </p:spPr>
      </p:pic>
      <p:sp>
        <p:nvSpPr>
          <p:cNvPr id="12293" name="Text Box 5"/>
          <p:cNvSpPr txBox="1">
            <a:spLocks noChangeArrowheads="1"/>
          </p:cNvSpPr>
          <p:nvPr/>
        </p:nvSpPr>
        <p:spPr bwMode="auto">
          <a:xfrm>
            <a:off x="2667000" y="5257800"/>
            <a:ext cx="6019800" cy="457200"/>
          </a:xfrm>
          <a:prstGeom prst="rect">
            <a:avLst/>
          </a:prstGeom>
          <a:noFill/>
          <a:ln w="9525">
            <a:noFill/>
            <a:miter lim="800000"/>
            <a:headEnd/>
            <a:tailEnd/>
          </a:ln>
          <a:effectLst/>
        </p:spPr>
        <p:txBody>
          <a:bodyPr>
            <a:spAutoFit/>
          </a:bodyPr>
          <a:lstStyle/>
          <a:p>
            <a:pPr>
              <a:spcBef>
                <a:spcPct val="50000"/>
              </a:spcBef>
            </a:pPr>
            <a:r>
              <a:rPr lang="en-US"/>
              <a:t>Mepyramine (Pyrilamine)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solidFill>
                  <a:srgbClr val="FF0000"/>
                </a:solidFill>
                <a:latin typeface="+mn-lt"/>
              </a:rPr>
              <a:t>ETHANOLAMINES</a:t>
            </a:r>
            <a:endParaRPr lang="en-US" dirty="0">
              <a:solidFill>
                <a:srgbClr val="FF0000"/>
              </a:solidFill>
              <a:latin typeface="+mn-lt"/>
            </a:endParaRPr>
          </a:p>
        </p:txBody>
      </p:sp>
      <p:sp>
        <p:nvSpPr>
          <p:cNvPr id="13315" name="Rectangle 3"/>
          <p:cNvSpPr>
            <a:spLocks noGrp="1" noChangeArrowheads="1"/>
          </p:cNvSpPr>
          <p:nvPr>
            <p:ph type="body" idx="1"/>
          </p:nvPr>
        </p:nvSpPr>
        <p:spPr/>
        <p:txBody>
          <a:bodyPr/>
          <a:lstStyle/>
          <a:p>
            <a:r>
              <a:rPr lang="en-US" sz="2000"/>
              <a:t>This class has significant anticholinergic side effects and sedation, however reduced the gastroinestnal side effects</a:t>
            </a:r>
          </a:p>
        </p:txBody>
      </p:sp>
      <p:pic>
        <p:nvPicPr>
          <p:cNvPr id="13316" name="Picture 4"/>
          <p:cNvPicPr>
            <a:picLocks noChangeAspect="1" noChangeArrowheads="1"/>
          </p:cNvPicPr>
          <p:nvPr/>
        </p:nvPicPr>
        <p:blipFill>
          <a:blip r:embed="rId3"/>
          <a:srcRect/>
          <a:stretch>
            <a:fillRect/>
          </a:stretch>
        </p:blipFill>
        <p:spPr bwMode="auto">
          <a:xfrm>
            <a:off x="533400" y="3048000"/>
            <a:ext cx="2525713" cy="2741613"/>
          </a:xfrm>
          <a:prstGeom prst="rect">
            <a:avLst/>
          </a:prstGeom>
          <a:noFill/>
        </p:spPr>
      </p:pic>
      <p:sp>
        <p:nvSpPr>
          <p:cNvPr id="13317" name="Text Box 5"/>
          <p:cNvSpPr txBox="1">
            <a:spLocks noChangeArrowheads="1"/>
          </p:cNvSpPr>
          <p:nvPr/>
        </p:nvSpPr>
        <p:spPr bwMode="auto">
          <a:xfrm>
            <a:off x="3276600" y="2881313"/>
            <a:ext cx="5638800" cy="3595687"/>
          </a:xfrm>
          <a:prstGeom prst="rect">
            <a:avLst/>
          </a:prstGeom>
          <a:noFill/>
          <a:ln w="9525">
            <a:noFill/>
            <a:miter lim="800000"/>
            <a:headEnd/>
            <a:tailEnd/>
          </a:ln>
          <a:effectLst/>
        </p:spPr>
        <p:txBody>
          <a:bodyPr>
            <a:spAutoFit/>
          </a:bodyPr>
          <a:lstStyle/>
          <a:p>
            <a:pPr>
              <a:spcBef>
                <a:spcPct val="50000"/>
              </a:spcBef>
            </a:pPr>
            <a:r>
              <a:rPr lang="en-US" u="sng"/>
              <a:t>Diphenhydramine (Benedryl)</a:t>
            </a:r>
          </a:p>
          <a:p>
            <a:pPr>
              <a:spcBef>
                <a:spcPct val="50000"/>
              </a:spcBef>
              <a:buFontTx/>
              <a:buChar char="•"/>
            </a:pPr>
            <a:r>
              <a:rPr lang="en-US"/>
              <a:t> </a:t>
            </a:r>
            <a:r>
              <a:rPr lang="en-US" sz="2000"/>
              <a:t>Oldest and most effective antihistamine on the market</a:t>
            </a:r>
          </a:p>
          <a:p>
            <a:pPr>
              <a:spcBef>
                <a:spcPct val="50000"/>
              </a:spcBef>
              <a:buFontTx/>
              <a:buChar char="•"/>
            </a:pPr>
            <a:r>
              <a:rPr lang="en-US" sz="2000"/>
              <a:t> Available over the counter</a:t>
            </a:r>
          </a:p>
          <a:p>
            <a:pPr>
              <a:spcBef>
                <a:spcPct val="50000"/>
              </a:spcBef>
              <a:buFontTx/>
              <a:buChar char="•"/>
            </a:pPr>
            <a:r>
              <a:rPr lang="en-US" sz="2000"/>
              <a:t> Because it induces sedation, it’s used in nonprescription sleep aids such as Tylenol PM</a:t>
            </a:r>
          </a:p>
          <a:p>
            <a:pPr>
              <a:spcBef>
                <a:spcPct val="50000"/>
              </a:spcBef>
              <a:buFontTx/>
              <a:buChar char="•"/>
            </a:pPr>
            <a:r>
              <a:rPr lang="en-US" sz="2000"/>
              <a:t> Also inhibits the reuptake of serotonin, which led to the search for viable antidepressants with similar structures (prozac)</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381000"/>
            <a:ext cx="7772400" cy="1143000"/>
          </a:xfrm>
        </p:spPr>
        <p:txBody>
          <a:bodyPr/>
          <a:lstStyle/>
          <a:p>
            <a:r>
              <a:rPr lang="en-US" dirty="0" smtClean="0">
                <a:solidFill>
                  <a:srgbClr val="FF0000"/>
                </a:solidFill>
                <a:latin typeface="+mn-lt"/>
              </a:rPr>
              <a:t>ETHANOLAMINES</a:t>
            </a:r>
            <a:endParaRPr lang="en-US" dirty="0">
              <a:solidFill>
                <a:srgbClr val="FF0000"/>
              </a:solidFill>
              <a:latin typeface="+mn-lt"/>
            </a:endParaRPr>
          </a:p>
        </p:txBody>
      </p:sp>
      <p:sp>
        <p:nvSpPr>
          <p:cNvPr id="19459" name="Rectangle 3"/>
          <p:cNvSpPr>
            <a:spLocks noGrp="1" noChangeArrowheads="1"/>
          </p:cNvSpPr>
          <p:nvPr>
            <p:ph type="body" sz="half" idx="1"/>
          </p:nvPr>
        </p:nvSpPr>
        <p:spPr>
          <a:xfrm>
            <a:off x="381000" y="1600200"/>
            <a:ext cx="4191000" cy="533400"/>
          </a:xfrm>
        </p:spPr>
        <p:txBody>
          <a:bodyPr/>
          <a:lstStyle/>
          <a:p>
            <a:pPr>
              <a:buFontTx/>
              <a:buNone/>
            </a:pPr>
            <a:r>
              <a:rPr lang="en-US" u="sng"/>
              <a:t>Carbinoxamine(Clistine)</a:t>
            </a:r>
          </a:p>
        </p:txBody>
      </p:sp>
      <p:sp>
        <p:nvSpPr>
          <p:cNvPr id="19462" name="Rectangle 6"/>
          <p:cNvSpPr>
            <a:spLocks noGrp="1" noChangeArrowheads="1"/>
          </p:cNvSpPr>
          <p:nvPr>
            <p:ph type="body" sz="half" idx="2"/>
          </p:nvPr>
        </p:nvSpPr>
        <p:spPr>
          <a:xfrm>
            <a:off x="4876800" y="1600200"/>
            <a:ext cx="4114800" cy="533400"/>
          </a:xfrm>
        </p:spPr>
        <p:txBody>
          <a:bodyPr/>
          <a:lstStyle/>
          <a:p>
            <a:pPr>
              <a:buFontTx/>
              <a:buNone/>
            </a:pPr>
            <a:r>
              <a:rPr lang="en-US" u="sng"/>
              <a:t>Doxylamine succinate</a:t>
            </a:r>
          </a:p>
        </p:txBody>
      </p:sp>
      <p:sp>
        <p:nvSpPr>
          <p:cNvPr id="19464" name="Text Box 8"/>
          <p:cNvSpPr txBox="1">
            <a:spLocks noChangeArrowheads="1"/>
          </p:cNvSpPr>
          <p:nvPr/>
        </p:nvSpPr>
        <p:spPr bwMode="auto">
          <a:xfrm>
            <a:off x="4876800" y="4648200"/>
            <a:ext cx="4267200" cy="1169551"/>
          </a:xfrm>
          <a:prstGeom prst="rect">
            <a:avLst/>
          </a:prstGeom>
          <a:noFill/>
          <a:ln w="9525">
            <a:noFill/>
            <a:miter lim="800000"/>
            <a:headEnd/>
            <a:tailEnd/>
          </a:ln>
          <a:effectLst/>
        </p:spPr>
        <p:txBody>
          <a:bodyPr>
            <a:spAutoFit/>
          </a:bodyPr>
          <a:lstStyle/>
          <a:p>
            <a:pPr>
              <a:spcBef>
                <a:spcPct val="50000"/>
              </a:spcBef>
              <a:buFontTx/>
              <a:buChar char="•"/>
            </a:pPr>
            <a:r>
              <a:rPr lang="en-US" sz="2000" dirty="0"/>
              <a:t>2nd in effectiveness of anti-allergy activity only to </a:t>
            </a:r>
            <a:r>
              <a:rPr lang="en-US" sz="2000" dirty="0" smtClean="0"/>
              <a:t>Benadryl</a:t>
            </a:r>
            <a:endParaRPr lang="en-US" sz="2000" dirty="0"/>
          </a:p>
          <a:p>
            <a:pPr>
              <a:spcBef>
                <a:spcPct val="50000"/>
              </a:spcBef>
              <a:buFontTx/>
              <a:buChar char="•"/>
            </a:pPr>
            <a:r>
              <a:rPr lang="en-US" sz="2000" dirty="0"/>
              <a:t>Potent anti-cholinergic effects</a:t>
            </a:r>
            <a:endParaRPr lang="en-US" dirty="0"/>
          </a:p>
        </p:txBody>
      </p:sp>
      <p:sp>
        <p:nvSpPr>
          <p:cNvPr id="19466" name="Text Box 10"/>
          <p:cNvSpPr txBox="1">
            <a:spLocks noChangeArrowheads="1"/>
          </p:cNvSpPr>
          <p:nvPr/>
        </p:nvSpPr>
        <p:spPr bwMode="auto">
          <a:xfrm>
            <a:off x="381000" y="4572000"/>
            <a:ext cx="3657600" cy="2806700"/>
          </a:xfrm>
          <a:prstGeom prst="rect">
            <a:avLst/>
          </a:prstGeom>
          <a:noFill/>
          <a:ln w="9525">
            <a:noFill/>
            <a:miter lim="800000"/>
            <a:headEnd/>
            <a:tailEnd/>
          </a:ln>
          <a:effectLst/>
        </p:spPr>
        <p:txBody>
          <a:bodyPr>
            <a:spAutoFit/>
          </a:bodyPr>
          <a:lstStyle/>
          <a:p>
            <a:pPr>
              <a:spcBef>
                <a:spcPct val="50000"/>
              </a:spcBef>
              <a:buFontTx/>
              <a:buChar char="•"/>
            </a:pPr>
            <a:r>
              <a:rPr lang="en-US" sz="1900"/>
              <a:t>Is used to treat Hay fever and is especially popular to children due its its mild taste</a:t>
            </a:r>
          </a:p>
          <a:p>
            <a:pPr>
              <a:spcBef>
                <a:spcPct val="50000"/>
              </a:spcBef>
              <a:buFontTx/>
              <a:buChar char="•"/>
            </a:pPr>
            <a:r>
              <a:rPr lang="en-US" sz="1900"/>
              <a:t>After 21 reported deaths in children under 2, its now only marketed to children above 3 (FDA, June 2006)</a:t>
            </a:r>
          </a:p>
          <a:p>
            <a:pPr>
              <a:spcBef>
                <a:spcPct val="50000"/>
              </a:spcBef>
            </a:pPr>
            <a:endParaRPr lang="en-US"/>
          </a:p>
        </p:txBody>
      </p:sp>
      <p:pic>
        <p:nvPicPr>
          <p:cNvPr id="19468" name="Picture 12"/>
          <p:cNvPicPr>
            <a:picLocks noChangeAspect="1" noChangeArrowheads="1"/>
          </p:cNvPicPr>
          <p:nvPr/>
        </p:nvPicPr>
        <p:blipFill>
          <a:blip r:embed="rId2"/>
          <a:srcRect l="18402" t="10069" r="14931"/>
          <a:stretch>
            <a:fillRect/>
          </a:stretch>
        </p:blipFill>
        <p:spPr bwMode="auto">
          <a:xfrm>
            <a:off x="1219200" y="2209800"/>
            <a:ext cx="1695450" cy="2286000"/>
          </a:xfrm>
          <a:prstGeom prst="rect">
            <a:avLst/>
          </a:prstGeom>
          <a:noFill/>
        </p:spPr>
      </p:pic>
      <p:pic>
        <p:nvPicPr>
          <p:cNvPr id="19470" name="Picture 14"/>
          <p:cNvPicPr>
            <a:picLocks noChangeAspect="1" noChangeArrowheads="1"/>
          </p:cNvPicPr>
          <p:nvPr/>
        </p:nvPicPr>
        <p:blipFill>
          <a:blip r:embed="rId3"/>
          <a:srcRect l="10233" t="28261" r="8438" b="28682"/>
          <a:stretch>
            <a:fillRect/>
          </a:stretch>
        </p:blipFill>
        <p:spPr bwMode="auto">
          <a:xfrm>
            <a:off x="4953000" y="2438400"/>
            <a:ext cx="3454400" cy="18288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304800"/>
            <a:ext cx="7772400" cy="1143000"/>
          </a:xfrm>
        </p:spPr>
        <p:txBody>
          <a:bodyPr/>
          <a:lstStyle/>
          <a:p>
            <a:r>
              <a:rPr lang="en-US" dirty="0" smtClean="0">
                <a:solidFill>
                  <a:srgbClr val="FF0000"/>
                </a:solidFill>
                <a:latin typeface="+mn-lt"/>
              </a:rPr>
              <a:t>ETHANOLAMINES</a:t>
            </a:r>
            <a:endParaRPr lang="en-US" dirty="0">
              <a:solidFill>
                <a:srgbClr val="FF0000"/>
              </a:solidFill>
              <a:latin typeface="+mn-lt"/>
            </a:endParaRPr>
          </a:p>
        </p:txBody>
      </p:sp>
      <p:sp>
        <p:nvSpPr>
          <p:cNvPr id="24579" name="Rectangle 3"/>
          <p:cNvSpPr>
            <a:spLocks noGrp="1" noChangeArrowheads="1"/>
          </p:cNvSpPr>
          <p:nvPr>
            <p:ph type="body" sz="half" idx="1"/>
          </p:nvPr>
        </p:nvSpPr>
        <p:spPr>
          <a:xfrm>
            <a:off x="381000" y="1600200"/>
            <a:ext cx="3810000" cy="457200"/>
          </a:xfrm>
        </p:spPr>
        <p:txBody>
          <a:bodyPr/>
          <a:lstStyle/>
          <a:p>
            <a:pPr>
              <a:buFontTx/>
              <a:buNone/>
            </a:pPr>
            <a:r>
              <a:rPr lang="en-US" sz="2400" u="sng"/>
              <a:t>Clemastine (Tavist)</a:t>
            </a:r>
          </a:p>
        </p:txBody>
      </p:sp>
      <p:sp>
        <p:nvSpPr>
          <p:cNvPr id="24580" name="Rectangle 4"/>
          <p:cNvSpPr>
            <a:spLocks noGrp="1" noChangeArrowheads="1"/>
          </p:cNvSpPr>
          <p:nvPr>
            <p:ph type="body" sz="half" idx="2"/>
          </p:nvPr>
        </p:nvSpPr>
        <p:spPr>
          <a:xfrm>
            <a:off x="4648200" y="1600200"/>
            <a:ext cx="3810000" cy="1066800"/>
          </a:xfrm>
        </p:spPr>
        <p:txBody>
          <a:bodyPr/>
          <a:lstStyle/>
          <a:p>
            <a:pPr>
              <a:buFontTx/>
              <a:buNone/>
            </a:pPr>
            <a:r>
              <a:rPr lang="en-US" u="sng"/>
              <a:t>Dimenhydrinate (Dramamine)</a:t>
            </a:r>
            <a:endParaRPr lang="en-US"/>
          </a:p>
        </p:txBody>
      </p:sp>
      <p:sp>
        <p:nvSpPr>
          <p:cNvPr id="24582" name="Text Box 6"/>
          <p:cNvSpPr txBox="1">
            <a:spLocks noChangeArrowheads="1"/>
          </p:cNvSpPr>
          <p:nvPr/>
        </p:nvSpPr>
        <p:spPr bwMode="auto">
          <a:xfrm>
            <a:off x="381000" y="4724400"/>
            <a:ext cx="3505200" cy="1463675"/>
          </a:xfrm>
          <a:prstGeom prst="rect">
            <a:avLst/>
          </a:prstGeom>
          <a:noFill/>
          <a:ln w="9525">
            <a:noFill/>
            <a:miter lim="800000"/>
            <a:headEnd/>
            <a:tailEnd/>
          </a:ln>
          <a:effectLst/>
        </p:spPr>
        <p:txBody>
          <a:bodyPr>
            <a:spAutoFit/>
          </a:bodyPr>
          <a:lstStyle/>
          <a:p>
            <a:pPr>
              <a:spcBef>
                <a:spcPct val="50000"/>
              </a:spcBef>
              <a:buFontTx/>
              <a:buChar char="•"/>
            </a:pPr>
            <a:r>
              <a:rPr lang="en-US" sz="2000"/>
              <a:t>Exhibits fewer side effects than most antihistamines</a:t>
            </a:r>
          </a:p>
          <a:p>
            <a:pPr>
              <a:spcBef>
                <a:spcPct val="50000"/>
              </a:spcBef>
              <a:buFontTx/>
              <a:buChar char="•"/>
            </a:pPr>
            <a:r>
              <a:rPr lang="en-US" sz="2000"/>
              <a:t>Widely used as an antiprurtic (stops itching)</a:t>
            </a:r>
            <a:endParaRPr lang="en-US"/>
          </a:p>
        </p:txBody>
      </p:sp>
      <p:sp>
        <p:nvSpPr>
          <p:cNvPr id="24585" name="Text Box 9"/>
          <p:cNvSpPr txBox="1">
            <a:spLocks noChangeArrowheads="1"/>
          </p:cNvSpPr>
          <p:nvPr/>
        </p:nvSpPr>
        <p:spPr bwMode="auto">
          <a:xfrm>
            <a:off x="4800600" y="5181600"/>
            <a:ext cx="3657600" cy="1311275"/>
          </a:xfrm>
          <a:prstGeom prst="rect">
            <a:avLst/>
          </a:prstGeom>
          <a:noFill/>
          <a:ln w="9525">
            <a:noFill/>
            <a:miter lim="800000"/>
            <a:headEnd/>
            <a:tailEnd/>
          </a:ln>
          <a:effectLst/>
        </p:spPr>
        <p:txBody>
          <a:bodyPr>
            <a:spAutoFit/>
          </a:bodyPr>
          <a:lstStyle/>
          <a:p>
            <a:pPr>
              <a:spcBef>
                <a:spcPct val="50000"/>
              </a:spcBef>
              <a:buFontTx/>
              <a:buChar char="•"/>
            </a:pPr>
            <a:r>
              <a:rPr lang="en-US" sz="2000"/>
              <a:t>Anti-emetic (anti nausea)</a:t>
            </a:r>
          </a:p>
          <a:p>
            <a:pPr>
              <a:spcBef>
                <a:spcPct val="50000"/>
              </a:spcBef>
              <a:buFontTx/>
              <a:buChar char="•"/>
            </a:pPr>
            <a:r>
              <a:rPr lang="en-US" sz="2000"/>
              <a:t>Also causes strong sedation</a:t>
            </a:r>
          </a:p>
          <a:p>
            <a:pPr>
              <a:spcBef>
                <a:spcPct val="50000"/>
              </a:spcBef>
              <a:buFontTx/>
              <a:buChar char="•"/>
            </a:pPr>
            <a:r>
              <a:rPr lang="en-US" sz="2000"/>
              <a:t>Readily crosses the BBB</a:t>
            </a:r>
          </a:p>
        </p:txBody>
      </p:sp>
      <p:pic>
        <p:nvPicPr>
          <p:cNvPr id="24587" name="Picture 11"/>
          <p:cNvPicPr>
            <a:picLocks noChangeAspect="1" noChangeArrowheads="1"/>
          </p:cNvPicPr>
          <p:nvPr/>
        </p:nvPicPr>
        <p:blipFill>
          <a:blip r:embed="rId3"/>
          <a:srcRect l="8940" t="17438" r="8911" b="15993"/>
          <a:stretch>
            <a:fillRect/>
          </a:stretch>
        </p:blipFill>
        <p:spPr bwMode="auto">
          <a:xfrm>
            <a:off x="609600" y="2209800"/>
            <a:ext cx="2820988" cy="2286000"/>
          </a:xfrm>
          <a:prstGeom prst="rect">
            <a:avLst/>
          </a:prstGeom>
          <a:noFill/>
        </p:spPr>
      </p:pic>
      <p:pic>
        <p:nvPicPr>
          <p:cNvPr id="24588" name="Picture 12"/>
          <p:cNvPicPr>
            <a:picLocks noChangeAspect="1" noChangeArrowheads="1"/>
          </p:cNvPicPr>
          <p:nvPr/>
        </p:nvPicPr>
        <p:blipFill>
          <a:blip r:embed="rId4"/>
          <a:srcRect t="25937" b="24490"/>
          <a:stretch>
            <a:fillRect/>
          </a:stretch>
        </p:blipFill>
        <p:spPr bwMode="auto">
          <a:xfrm>
            <a:off x="4268788" y="2667000"/>
            <a:ext cx="4570412" cy="2265363"/>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solidFill>
                  <a:srgbClr val="FF0000"/>
                </a:solidFill>
                <a:latin typeface="+mn-lt"/>
              </a:rPr>
              <a:t>ALKYLAMINES</a:t>
            </a:r>
            <a:endParaRPr lang="en-US" dirty="0">
              <a:solidFill>
                <a:srgbClr val="FF0000"/>
              </a:solidFill>
              <a:latin typeface="+mn-lt"/>
            </a:endParaRPr>
          </a:p>
        </p:txBody>
      </p:sp>
      <p:sp>
        <p:nvSpPr>
          <p:cNvPr id="14339" name="Rectangle 3"/>
          <p:cNvSpPr>
            <a:spLocks noGrp="1" noChangeArrowheads="1"/>
          </p:cNvSpPr>
          <p:nvPr>
            <p:ph type="body" idx="1"/>
          </p:nvPr>
        </p:nvSpPr>
        <p:spPr/>
        <p:txBody>
          <a:bodyPr/>
          <a:lstStyle/>
          <a:p>
            <a:r>
              <a:rPr lang="en-US" sz="2400"/>
              <a:t>Isomerism is an important factor in this class of drugs, which is due to the positioning and fit of the molecules in the H1-receptor binding site</a:t>
            </a:r>
          </a:p>
          <a:p>
            <a:r>
              <a:rPr lang="en-US" sz="2400"/>
              <a:t>These drugs have fewer sedative and GI adverse effects, but a greater incidence of CNS stimulation</a:t>
            </a:r>
          </a:p>
          <a:p>
            <a:r>
              <a:rPr lang="en-US" sz="2400"/>
              <a:t>These drugs lack the “spacer molecule” (which is usually a nitrogen or oxygen) between the two aromatic rings and at least one of the rings has nitrogen included in the aromatic system</a:t>
            </a:r>
          </a:p>
        </p:txBody>
      </p:sp>
      <p:sp>
        <p:nvSpPr>
          <p:cNvPr id="14340" name="Text Box 4"/>
          <p:cNvSpPr txBox="1">
            <a:spLocks noChangeArrowheads="1"/>
          </p:cNvSpPr>
          <p:nvPr/>
        </p:nvSpPr>
        <p:spPr bwMode="auto">
          <a:xfrm>
            <a:off x="457200" y="3962400"/>
            <a:ext cx="3962400" cy="457200"/>
          </a:xfrm>
          <a:prstGeom prst="rect">
            <a:avLst/>
          </a:prstGeom>
          <a:noFill/>
          <a:ln w="9525">
            <a:noFill/>
            <a:miter lim="800000"/>
            <a:headEnd/>
            <a:tailEnd/>
          </a:ln>
          <a:effectLst/>
        </p:spPr>
        <p:txBody>
          <a:bodyPr>
            <a:spAutoFit/>
          </a:bodyPr>
          <a:lstStyle/>
          <a:p>
            <a:pPr>
              <a:spcBef>
                <a:spcPct val="50000"/>
              </a:spcBef>
            </a:pPr>
            <a:endParaRPr lang="en-US"/>
          </a:p>
        </p:txBody>
      </p:sp>
      <p:sp>
        <p:nvSpPr>
          <p:cNvPr id="14341" name="Text Box 5"/>
          <p:cNvSpPr txBox="1">
            <a:spLocks noChangeArrowheads="1"/>
          </p:cNvSpPr>
          <p:nvPr/>
        </p:nvSpPr>
        <p:spPr bwMode="auto">
          <a:xfrm>
            <a:off x="4876800" y="3962400"/>
            <a:ext cx="3429000" cy="457200"/>
          </a:xfrm>
          <a:prstGeom prst="rect">
            <a:avLst/>
          </a:prstGeom>
          <a:noFill/>
          <a:ln w="9525">
            <a:noFill/>
            <a:miter lim="800000"/>
            <a:headEnd/>
            <a:tailEnd/>
          </a:ln>
          <a:effectLst/>
        </p:spPr>
        <p:txBody>
          <a:bodyPr>
            <a:spAutoFit/>
          </a:bodyPr>
          <a:lstStyle/>
          <a:p>
            <a:pPr>
              <a:spcBef>
                <a:spcPct val="50000"/>
              </a:spcBef>
            </a:pPr>
            <a:endParaRPr lang="en-US"/>
          </a:p>
        </p:txBody>
      </p:sp>
      <p:sp>
        <p:nvSpPr>
          <p:cNvPr id="14342" name="Text Box 6"/>
          <p:cNvSpPr txBox="1">
            <a:spLocks noChangeArrowheads="1"/>
          </p:cNvSpPr>
          <p:nvPr/>
        </p:nvSpPr>
        <p:spPr bwMode="auto">
          <a:xfrm>
            <a:off x="0" y="6613525"/>
            <a:ext cx="3276600" cy="244475"/>
          </a:xfrm>
          <a:prstGeom prst="rect">
            <a:avLst/>
          </a:prstGeom>
          <a:noFill/>
          <a:ln w="9525">
            <a:noFill/>
            <a:miter lim="800000"/>
            <a:headEnd/>
            <a:tailEnd/>
          </a:ln>
          <a:effectLst/>
        </p:spPr>
        <p:txBody>
          <a:bodyPr>
            <a:spAutoFit/>
          </a:bodyPr>
          <a:lstStyle/>
          <a:p>
            <a:pPr>
              <a:spcBef>
                <a:spcPct val="50000"/>
              </a:spcBef>
            </a:pPr>
            <a:endParaRPr lang="en-US" sz="10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304800"/>
            <a:ext cx="7772400" cy="1143000"/>
          </a:xfrm>
        </p:spPr>
        <p:txBody>
          <a:bodyPr/>
          <a:lstStyle/>
          <a:p>
            <a:r>
              <a:rPr lang="en-US" dirty="0" smtClean="0">
                <a:solidFill>
                  <a:srgbClr val="FF0000"/>
                </a:solidFill>
                <a:latin typeface="+mn-lt"/>
              </a:rPr>
              <a:t>AKYLAMINES</a:t>
            </a:r>
            <a:endParaRPr lang="en-US" dirty="0">
              <a:solidFill>
                <a:srgbClr val="FF0000"/>
              </a:solidFill>
              <a:latin typeface="+mn-lt"/>
            </a:endParaRPr>
          </a:p>
        </p:txBody>
      </p:sp>
      <p:sp>
        <p:nvSpPr>
          <p:cNvPr id="26627" name="Rectangle 3"/>
          <p:cNvSpPr>
            <a:spLocks noGrp="1" noChangeArrowheads="1"/>
          </p:cNvSpPr>
          <p:nvPr>
            <p:ph type="body" sz="half" idx="1"/>
          </p:nvPr>
        </p:nvSpPr>
        <p:spPr>
          <a:xfrm>
            <a:off x="457200" y="1447800"/>
            <a:ext cx="3810000" cy="533400"/>
          </a:xfrm>
        </p:spPr>
        <p:txBody>
          <a:bodyPr/>
          <a:lstStyle/>
          <a:p>
            <a:pPr>
              <a:buFontTx/>
              <a:buNone/>
            </a:pPr>
            <a:r>
              <a:rPr lang="en-US" u="sng"/>
              <a:t>Chlorphenamine</a:t>
            </a:r>
          </a:p>
        </p:txBody>
      </p:sp>
      <p:sp>
        <p:nvSpPr>
          <p:cNvPr id="26628" name="Rectangle 4"/>
          <p:cNvSpPr>
            <a:spLocks noGrp="1" noChangeArrowheads="1"/>
          </p:cNvSpPr>
          <p:nvPr>
            <p:ph type="body" sz="half" idx="2"/>
          </p:nvPr>
        </p:nvSpPr>
        <p:spPr>
          <a:xfrm>
            <a:off x="4572000" y="1447800"/>
            <a:ext cx="3810000" cy="762000"/>
          </a:xfrm>
        </p:spPr>
        <p:txBody>
          <a:bodyPr/>
          <a:lstStyle/>
          <a:p>
            <a:pPr>
              <a:lnSpc>
                <a:spcPct val="90000"/>
              </a:lnSpc>
              <a:buFontTx/>
              <a:buNone/>
            </a:pPr>
            <a:r>
              <a:rPr lang="en-US" sz="2400" u="sng"/>
              <a:t>Brompheniramine (Dimetapp)</a:t>
            </a:r>
            <a:endParaRPr lang="en-US" sz="2000" u="sng"/>
          </a:p>
        </p:txBody>
      </p:sp>
      <p:pic>
        <p:nvPicPr>
          <p:cNvPr id="26629" name="Picture 5"/>
          <p:cNvPicPr>
            <a:picLocks noChangeAspect="1" noChangeArrowheads="1"/>
          </p:cNvPicPr>
          <p:nvPr/>
        </p:nvPicPr>
        <p:blipFill>
          <a:blip r:embed="rId2"/>
          <a:srcRect/>
          <a:stretch>
            <a:fillRect/>
          </a:stretch>
        </p:blipFill>
        <p:spPr bwMode="auto">
          <a:xfrm>
            <a:off x="762000" y="2133600"/>
            <a:ext cx="2593975" cy="1828800"/>
          </a:xfrm>
          <a:prstGeom prst="rect">
            <a:avLst/>
          </a:prstGeom>
          <a:noFill/>
        </p:spPr>
      </p:pic>
      <p:sp>
        <p:nvSpPr>
          <p:cNvPr id="26630" name="Text Box 6"/>
          <p:cNvSpPr txBox="1">
            <a:spLocks noChangeArrowheads="1"/>
          </p:cNvSpPr>
          <p:nvPr/>
        </p:nvSpPr>
        <p:spPr bwMode="auto">
          <a:xfrm>
            <a:off x="457200" y="4114800"/>
            <a:ext cx="3810000" cy="2530475"/>
          </a:xfrm>
          <a:prstGeom prst="rect">
            <a:avLst/>
          </a:prstGeom>
          <a:noFill/>
          <a:ln w="9525">
            <a:noFill/>
            <a:miter lim="800000"/>
            <a:headEnd/>
            <a:tailEnd/>
          </a:ln>
          <a:effectLst/>
        </p:spPr>
        <p:txBody>
          <a:bodyPr>
            <a:spAutoFit/>
          </a:bodyPr>
          <a:lstStyle/>
          <a:p>
            <a:pPr>
              <a:spcBef>
                <a:spcPct val="50000"/>
              </a:spcBef>
              <a:buFontTx/>
              <a:buChar char="•"/>
            </a:pPr>
            <a:r>
              <a:rPr lang="en-US" sz="2000"/>
              <a:t>Originally used to prevent allergic conditions</a:t>
            </a:r>
          </a:p>
          <a:p>
            <a:pPr>
              <a:spcBef>
                <a:spcPct val="50000"/>
              </a:spcBef>
              <a:buFontTx/>
              <a:buChar char="•"/>
            </a:pPr>
            <a:r>
              <a:rPr lang="en-US" sz="2000"/>
              <a:t>Shown to have antidepressant properties and inhibit the reuptake of serotonin</a:t>
            </a:r>
          </a:p>
          <a:p>
            <a:pPr>
              <a:spcBef>
                <a:spcPct val="50000"/>
              </a:spcBef>
              <a:buFontTx/>
              <a:buChar char="•"/>
            </a:pPr>
            <a:r>
              <a:rPr lang="en-US" sz="2000"/>
              <a:t>The first SSRI was made as a derivative of chlorphenamine</a:t>
            </a:r>
          </a:p>
        </p:txBody>
      </p:sp>
      <p:sp>
        <p:nvSpPr>
          <p:cNvPr id="26632" name="Text Box 8"/>
          <p:cNvSpPr txBox="1">
            <a:spLocks noChangeArrowheads="1"/>
          </p:cNvSpPr>
          <p:nvPr/>
        </p:nvSpPr>
        <p:spPr bwMode="auto">
          <a:xfrm>
            <a:off x="4648200" y="4708525"/>
            <a:ext cx="3962400" cy="1463675"/>
          </a:xfrm>
          <a:prstGeom prst="rect">
            <a:avLst/>
          </a:prstGeom>
          <a:noFill/>
          <a:ln w="9525">
            <a:noFill/>
            <a:miter lim="800000"/>
            <a:headEnd/>
            <a:tailEnd/>
          </a:ln>
          <a:effectLst/>
        </p:spPr>
        <p:txBody>
          <a:bodyPr>
            <a:spAutoFit/>
          </a:bodyPr>
          <a:lstStyle/>
          <a:p>
            <a:pPr>
              <a:spcBef>
                <a:spcPct val="50000"/>
              </a:spcBef>
              <a:buFontTx/>
              <a:buChar char="•"/>
            </a:pPr>
            <a:r>
              <a:rPr lang="en-US" sz="2000"/>
              <a:t>Available over the counter</a:t>
            </a:r>
          </a:p>
          <a:p>
            <a:pPr>
              <a:spcBef>
                <a:spcPct val="50000"/>
              </a:spcBef>
              <a:buFontTx/>
              <a:buChar char="•"/>
            </a:pPr>
            <a:r>
              <a:rPr lang="en-US" sz="2000"/>
              <a:t>Used to treat the common cold by relieving runny nose, itchy, watery eyes and sneezing</a:t>
            </a:r>
          </a:p>
        </p:txBody>
      </p:sp>
      <p:pic>
        <p:nvPicPr>
          <p:cNvPr id="26634" name="Picture 10"/>
          <p:cNvPicPr>
            <a:picLocks noChangeAspect="1" noChangeArrowheads="1"/>
          </p:cNvPicPr>
          <p:nvPr/>
        </p:nvPicPr>
        <p:blipFill>
          <a:blip r:embed="rId3"/>
          <a:srcRect l="10358" t="17438" r="11743" b="18825"/>
          <a:stretch>
            <a:fillRect/>
          </a:stretch>
        </p:blipFill>
        <p:spPr bwMode="auto">
          <a:xfrm>
            <a:off x="4953000" y="2286000"/>
            <a:ext cx="2794000" cy="22860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228600"/>
            <a:ext cx="7772400" cy="1143000"/>
          </a:xfrm>
        </p:spPr>
        <p:txBody>
          <a:bodyPr/>
          <a:lstStyle/>
          <a:p>
            <a:r>
              <a:rPr lang="en-US" dirty="0" smtClean="0">
                <a:solidFill>
                  <a:srgbClr val="FF0000"/>
                </a:solidFill>
                <a:latin typeface="+mn-lt"/>
              </a:rPr>
              <a:t>AKYLAMINES</a:t>
            </a:r>
            <a:endParaRPr lang="en-US" dirty="0">
              <a:solidFill>
                <a:srgbClr val="FF0000"/>
              </a:solidFill>
              <a:latin typeface="+mn-lt"/>
            </a:endParaRPr>
          </a:p>
        </p:txBody>
      </p:sp>
      <p:sp>
        <p:nvSpPr>
          <p:cNvPr id="27651" name="Rectangle 3"/>
          <p:cNvSpPr>
            <a:spLocks noGrp="1" noChangeArrowheads="1"/>
          </p:cNvSpPr>
          <p:nvPr>
            <p:ph type="body" sz="half" idx="1"/>
          </p:nvPr>
        </p:nvSpPr>
        <p:spPr>
          <a:xfrm>
            <a:off x="228600" y="1676400"/>
            <a:ext cx="4267200" cy="533400"/>
          </a:xfrm>
        </p:spPr>
        <p:txBody>
          <a:bodyPr/>
          <a:lstStyle/>
          <a:p>
            <a:pPr>
              <a:buFontTx/>
              <a:buNone/>
            </a:pPr>
            <a:r>
              <a:rPr lang="en-US" u="sng"/>
              <a:t>Triprolidine hydrochloride</a:t>
            </a:r>
          </a:p>
        </p:txBody>
      </p:sp>
      <p:sp>
        <p:nvSpPr>
          <p:cNvPr id="27652" name="Rectangle 4"/>
          <p:cNvSpPr>
            <a:spLocks noGrp="1" noChangeArrowheads="1"/>
          </p:cNvSpPr>
          <p:nvPr>
            <p:ph type="body" sz="half" idx="2"/>
          </p:nvPr>
        </p:nvSpPr>
        <p:spPr>
          <a:xfrm>
            <a:off x="4953000" y="1676400"/>
            <a:ext cx="3810000" cy="533400"/>
          </a:xfrm>
        </p:spPr>
        <p:txBody>
          <a:bodyPr/>
          <a:lstStyle/>
          <a:p>
            <a:pPr>
              <a:buFontTx/>
              <a:buNone/>
            </a:pPr>
            <a:r>
              <a:rPr lang="en-US" u="sng"/>
              <a:t>Pheniramine (Avil)</a:t>
            </a:r>
          </a:p>
        </p:txBody>
      </p:sp>
      <p:pic>
        <p:nvPicPr>
          <p:cNvPr id="27653" name="Picture 5"/>
          <p:cNvPicPr>
            <a:picLocks noChangeAspect="1" noChangeArrowheads="1"/>
          </p:cNvPicPr>
          <p:nvPr/>
        </p:nvPicPr>
        <p:blipFill>
          <a:blip r:embed="rId2"/>
          <a:srcRect/>
          <a:stretch>
            <a:fillRect/>
          </a:stretch>
        </p:blipFill>
        <p:spPr bwMode="auto">
          <a:xfrm>
            <a:off x="685800" y="2133600"/>
            <a:ext cx="2701925" cy="2286000"/>
          </a:xfrm>
          <a:prstGeom prst="rect">
            <a:avLst/>
          </a:prstGeom>
          <a:noFill/>
        </p:spPr>
      </p:pic>
      <p:sp>
        <p:nvSpPr>
          <p:cNvPr id="27654" name="Text Box 6"/>
          <p:cNvSpPr txBox="1">
            <a:spLocks noChangeArrowheads="1"/>
          </p:cNvSpPr>
          <p:nvPr/>
        </p:nvSpPr>
        <p:spPr bwMode="auto">
          <a:xfrm>
            <a:off x="304800" y="4495800"/>
            <a:ext cx="4038600" cy="1768475"/>
          </a:xfrm>
          <a:prstGeom prst="rect">
            <a:avLst/>
          </a:prstGeom>
          <a:noFill/>
          <a:ln w="9525">
            <a:noFill/>
            <a:miter lim="800000"/>
            <a:headEnd/>
            <a:tailEnd/>
          </a:ln>
          <a:effectLst/>
        </p:spPr>
        <p:txBody>
          <a:bodyPr>
            <a:spAutoFit/>
          </a:bodyPr>
          <a:lstStyle/>
          <a:p>
            <a:pPr>
              <a:spcBef>
                <a:spcPct val="50000"/>
              </a:spcBef>
              <a:buFontTx/>
              <a:buChar char="•"/>
            </a:pPr>
            <a:r>
              <a:rPr lang="en-US" sz="2000"/>
              <a:t>Used to alleviate the symptoms associated with allergies</a:t>
            </a:r>
          </a:p>
          <a:p>
            <a:pPr>
              <a:spcBef>
                <a:spcPct val="50000"/>
              </a:spcBef>
              <a:buFontTx/>
              <a:buChar char="•"/>
            </a:pPr>
            <a:r>
              <a:rPr lang="en-US" sz="2000"/>
              <a:t>Can be combined with other cold medicine to relieve “flu-like” symptoms</a:t>
            </a:r>
            <a:endParaRPr lang="en-US"/>
          </a:p>
        </p:txBody>
      </p:sp>
      <p:sp>
        <p:nvSpPr>
          <p:cNvPr id="27656" name="Text Box 8"/>
          <p:cNvSpPr txBox="1">
            <a:spLocks noChangeArrowheads="1"/>
          </p:cNvSpPr>
          <p:nvPr/>
        </p:nvSpPr>
        <p:spPr bwMode="auto">
          <a:xfrm>
            <a:off x="4572000" y="4575175"/>
            <a:ext cx="4572000" cy="1158875"/>
          </a:xfrm>
          <a:prstGeom prst="rect">
            <a:avLst/>
          </a:prstGeom>
          <a:noFill/>
          <a:ln w="9525">
            <a:noFill/>
            <a:miter lim="800000"/>
            <a:headEnd/>
            <a:tailEnd/>
          </a:ln>
          <a:effectLst/>
        </p:spPr>
        <p:txBody>
          <a:bodyPr>
            <a:spAutoFit/>
          </a:bodyPr>
          <a:lstStyle/>
          <a:p>
            <a:pPr>
              <a:spcBef>
                <a:spcPct val="50000"/>
              </a:spcBef>
              <a:buFontTx/>
              <a:buChar char="•"/>
            </a:pPr>
            <a:r>
              <a:rPr lang="en-US" sz="2000"/>
              <a:t>Used most often to treat hay fever or urticaria (hives)</a:t>
            </a:r>
          </a:p>
          <a:p>
            <a:pPr>
              <a:spcBef>
                <a:spcPct val="50000"/>
              </a:spcBef>
              <a:buFontTx/>
              <a:buChar char="•"/>
            </a:pPr>
            <a:r>
              <a:rPr lang="en-US" sz="2000"/>
              <a:t>Antihistamine component of Visine-A</a:t>
            </a:r>
          </a:p>
        </p:txBody>
      </p:sp>
      <p:pic>
        <p:nvPicPr>
          <p:cNvPr id="27658" name="Picture 10"/>
          <p:cNvPicPr>
            <a:picLocks noChangeAspect="1" noChangeArrowheads="1"/>
          </p:cNvPicPr>
          <p:nvPr/>
        </p:nvPicPr>
        <p:blipFill>
          <a:blip r:embed="rId3"/>
          <a:srcRect/>
          <a:stretch>
            <a:fillRect/>
          </a:stretch>
        </p:blipFill>
        <p:spPr bwMode="auto">
          <a:xfrm>
            <a:off x="5334000" y="2286000"/>
            <a:ext cx="2705100" cy="20447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smtClean="0">
                <a:solidFill>
                  <a:srgbClr val="FF0000"/>
                </a:solidFill>
                <a:latin typeface="+mn-lt"/>
              </a:rPr>
              <a:t>PIPERAZINES</a:t>
            </a:r>
            <a:endParaRPr lang="en-US" dirty="0">
              <a:solidFill>
                <a:srgbClr val="FF0000"/>
              </a:solidFill>
              <a:latin typeface="+mn-lt"/>
            </a:endParaRPr>
          </a:p>
        </p:txBody>
      </p:sp>
      <p:sp>
        <p:nvSpPr>
          <p:cNvPr id="15363" name="Rectangle 3"/>
          <p:cNvSpPr>
            <a:spLocks noGrp="1" noChangeArrowheads="1"/>
          </p:cNvSpPr>
          <p:nvPr>
            <p:ph type="body" idx="1"/>
          </p:nvPr>
        </p:nvSpPr>
        <p:spPr>
          <a:xfrm>
            <a:off x="533400" y="1752600"/>
            <a:ext cx="8229600" cy="1600200"/>
          </a:xfrm>
        </p:spPr>
        <p:txBody>
          <a:bodyPr/>
          <a:lstStyle/>
          <a:p>
            <a:r>
              <a:rPr lang="en-US" sz="2000"/>
              <a:t>Structurally related to the ethylenediamines and the ethanolamines and thus produce significant anti-cholinergic effects</a:t>
            </a:r>
          </a:p>
          <a:p>
            <a:r>
              <a:rPr lang="en-US" sz="2000"/>
              <a:t>Used most often to treat motion sickness, vertigo, nausea and vomiting</a:t>
            </a:r>
            <a:endParaRPr lang="en-US"/>
          </a:p>
        </p:txBody>
      </p:sp>
      <p:pic>
        <p:nvPicPr>
          <p:cNvPr id="15365" name="Picture 5"/>
          <p:cNvPicPr>
            <a:picLocks noChangeAspect="1" noChangeArrowheads="1"/>
          </p:cNvPicPr>
          <p:nvPr/>
        </p:nvPicPr>
        <p:blipFill>
          <a:blip r:embed="rId2"/>
          <a:srcRect/>
          <a:stretch>
            <a:fillRect/>
          </a:stretch>
        </p:blipFill>
        <p:spPr bwMode="auto">
          <a:xfrm>
            <a:off x="838200" y="3429000"/>
            <a:ext cx="2393950" cy="2741613"/>
          </a:xfrm>
          <a:prstGeom prst="rect">
            <a:avLst/>
          </a:prstGeom>
          <a:noFill/>
        </p:spPr>
      </p:pic>
      <p:sp>
        <p:nvSpPr>
          <p:cNvPr id="15366" name="Text Box 6"/>
          <p:cNvSpPr txBox="1">
            <a:spLocks noChangeArrowheads="1"/>
          </p:cNvSpPr>
          <p:nvPr/>
        </p:nvSpPr>
        <p:spPr bwMode="auto">
          <a:xfrm>
            <a:off x="3733800" y="3505200"/>
            <a:ext cx="5029200" cy="3292475"/>
          </a:xfrm>
          <a:prstGeom prst="rect">
            <a:avLst/>
          </a:prstGeom>
          <a:noFill/>
          <a:ln w="9525">
            <a:noFill/>
            <a:miter lim="800000"/>
            <a:headEnd/>
            <a:tailEnd/>
          </a:ln>
          <a:effectLst/>
        </p:spPr>
        <p:txBody>
          <a:bodyPr>
            <a:spAutoFit/>
          </a:bodyPr>
          <a:lstStyle/>
          <a:p>
            <a:pPr>
              <a:spcBef>
                <a:spcPct val="50000"/>
              </a:spcBef>
              <a:buFontTx/>
              <a:buChar char="•"/>
            </a:pPr>
            <a:r>
              <a:rPr lang="en-US" sz="2000"/>
              <a:t>Used to treat the symptoms associated with motion sickness, vertigo and post-op following administration of general anaesthesia and opiods</a:t>
            </a:r>
          </a:p>
          <a:p>
            <a:pPr>
              <a:spcBef>
                <a:spcPct val="50000"/>
              </a:spcBef>
              <a:buFontTx/>
              <a:buChar char="•"/>
            </a:pPr>
            <a:r>
              <a:rPr lang="en-US" sz="2000"/>
              <a:t>Mechanism of inhibiting motion sickness is not well understood, but it may act on the labyrinthine apparatus and the chemoreceptor trigger zone (area of the brain which receives input and induces vomiting) </a:t>
            </a:r>
            <a:endParaRPr lang="en-US"/>
          </a:p>
        </p:txBody>
      </p:sp>
      <p:sp>
        <p:nvSpPr>
          <p:cNvPr id="15368" name="Text Box 8"/>
          <p:cNvSpPr txBox="1">
            <a:spLocks noChangeArrowheads="1"/>
          </p:cNvSpPr>
          <p:nvPr/>
        </p:nvSpPr>
        <p:spPr bwMode="auto">
          <a:xfrm>
            <a:off x="4114800" y="3048000"/>
            <a:ext cx="3048000" cy="457200"/>
          </a:xfrm>
          <a:prstGeom prst="rect">
            <a:avLst/>
          </a:prstGeom>
          <a:noFill/>
          <a:ln w="9525">
            <a:noFill/>
            <a:miter lim="800000"/>
            <a:headEnd/>
            <a:tailEnd/>
          </a:ln>
          <a:effectLst/>
        </p:spPr>
        <p:txBody>
          <a:bodyPr>
            <a:spAutoFit/>
          </a:bodyPr>
          <a:lstStyle/>
          <a:p>
            <a:pPr>
              <a:spcBef>
                <a:spcPct val="50000"/>
              </a:spcBef>
            </a:pPr>
            <a:r>
              <a:rPr lang="en-US" u="sng"/>
              <a:t>Cyclizine</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304800"/>
            <a:ext cx="7772400" cy="1143000"/>
          </a:xfrm>
        </p:spPr>
        <p:txBody>
          <a:bodyPr/>
          <a:lstStyle/>
          <a:p>
            <a:r>
              <a:rPr lang="en-US" dirty="0" smtClean="0">
                <a:solidFill>
                  <a:srgbClr val="FF0000"/>
                </a:solidFill>
                <a:latin typeface="+mn-lt"/>
              </a:rPr>
              <a:t>PIPERAZINES</a:t>
            </a:r>
            <a:endParaRPr lang="en-US" dirty="0">
              <a:solidFill>
                <a:srgbClr val="FF0000"/>
              </a:solidFill>
              <a:latin typeface="+mn-lt"/>
            </a:endParaRPr>
          </a:p>
        </p:txBody>
      </p:sp>
      <p:sp>
        <p:nvSpPr>
          <p:cNvPr id="28675" name="Rectangle 3"/>
          <p:cNvSpPr>
            <a:spLocks noGrp="1" noChangeArrowheads="1"/>
          </p:cNvSpPr>
          <p:nvPr>
            <p:ph type="body" sz="half" idx="1"/>
          </p:nvPr>
        </p:nvSpPr>
        <p:spPr>
          <a:xfrm>
            <a:off x="457200" y="1600200"/>
            <a:ext cx="3810000" cy="609600"/>
          </a:xfrm>
        </p:spPr>
        <p:txBody>
          <a:bodyPr/>
          <a:lstStyle/>
          <a:p>
            <a:pPr>
              <a:buFontTx/>
              <a:buNone/>
            </a:pPr>
            <a:r>
              <a:rPr lang="en-US" u="sng"/>
              <a:t>Chlorcyclizine</a:t>
            </a:r>
            <a:endParaRPr lang="en-US"/>
          </a:p>
        </p:txBody>
      </p:sp>
      <p:sp>
        <p:nvSpPr>
          <p:cNvPr id="28676" name="Rectangle 4"/>
          <p:cNvSpPr>
            <a:spLocks noGrp="1" noChangeArrowheads="1"/>
          </p:cNvSpPr>
          <p:nvPr>
            <p:ph type="body" sz="half" idx="2"/>
          </p:nvPr>
        </p:nvSpPr>
        <p:spPr>
          <a:xfrm>
            <a:off x="4648200" y="1600200"/>
            <a:ext cx="3810000" cy="609600"/>
          </a:xfrm>
        </p:spPr>
        <p:txBody>
          <a:bodyPr/>
          <a:lstStyle/>
          <a:p>
            <a:pPr>
              <a:buFontTx/>
              <a:buNone/>
            </a:pPr>
            <a:r>
              <a:rPr lang="en-US" u="sng"/>
              <a:t>Hydroxyzine</a:t>
            </a:r>
            <a:endParaRPr lang="en-US"/>
          </a:p>
        </p:txBody>
      </p:sp>
      <p:pic>
        <p:nvPicPr>
          <p:cNvPr id="28677" name="Picture 5"/>
          <p:cNvPicPr>
            <a:picLocks noChangeAspect="1" noChangeArrowheads="1"/>
          </p:cNvPicPr>
          <p:nvPr/>
        </p:nvPicPr>
        <p:blipFill>
          <a:blip r:embed="rId2"/>
          <a:srcRect/>
          <a:stretch>
            <a:fillRect/>
          </a:stretch>
        </p:blipFill>
        <p:spPr bwMode="auto">
          <a:xfrm>
            <a:off x="609600" y="2362200"/>
            <a:ext cx="2836863" cy="2741613"/>
          </a:xfrm>
          <a:prstGeom prst="rect">
            <a:avLst/>
          </a:prstGeom>
          <a:noFill/>
        </p:spPr>
      </p:pic>
      <p:pic>
        <p:nvPicPr>
          <p:cNvPr id="28679" name="Picture 7"/>
          <p:cNvPicPr>
            <a:picLocks noChangeAspect="1" noChangeArrowheads="1"/>
          </p:cNvPicPr>
          <p:nvPr/>
        </p:nvPicPr>
        <p:blipFill>
          <a:blip r:embed="rId3"/>
          <a:srcRect/>
          <a:stretch>
            <a:fillRect/>
          </a:stretch>
        </p:blipFill>
        <p:spPr bwMode="auto">
          <a:xfrm>
            <a:off x="4724400" y="2438400"/>
            <a:ext cx="3209925" cy="1944688"/>
          </a:xfrm>
          <a:prstGeom prst="rect">
            <a:avLst/>
          </a:prstGeom>
          <a:noFill/>
        </p:spPr>
      </p:pic>
      <p:sp>
        <p:nvSpPr>
          <p:cNvPr id="28681" name="Text Box 9"/>
          <p:cNvSpPr txBox="1">
            <a:spLocks noChangeArrowheads="1"/>
          </p:cNvSpPr>
          <p:nvPr/>
        </p:nvSpPr>
        <p:spPr bwMode="auto">
          <a:xfrm>
            <a:off x="4495800" y="4724400"/>
            <a:ext cx="4343400" cy="1311275"/>
          </a:xfrm>
          <a:prstGeom prst="rect">
            <a:avLst/>
          </a:prstGeom>
          <a:noFill/>
          <a:ln w="9525">
            <a:noFill/>
            <a:miter lim="800000"/>
            <a:headEnd/>
            <a:tailEnd/>
          </a:ln>
          <a:effectLst/>
        </p:spPr>
        <p:txBody>
          <a:bodyPr>
            <a:spAutoFit/>
          </a:bodyPr>
          <a:lstStyle/>
          <a:p>
            <a:pPr>
              <a:spcBef>
                <a:spcPct val="50000"/>
              </a:spcBef>
              <a:buFontTx/>
              <a:buChar char="•"/>
            </a:pPr>
            <a:r>
              <a:rPr lang="en-US" sz="2000"/>
              <a:t>In addition to treating itches and irritations, its an anitemetic, a weak analgesic and an anxiolytic (treat anxiety)</a:t>
            </a:r>
            <a:endParaRPr lang="en-US"/>
          </a:p>
        </p:txBody>
      </p:sp>
      <p:sp>
        <p:nvSpPr>
          <p:cNvPr id="28682" name="Text Box 10"/>
          <p:cNvSpPr txBox="1">
            <a:spLocks noChangeArrowheads="1"/>
          </p:cNvSpPr>
          <p:nvPr/>
        </p:nvSpPr>
        <p:spPr bwMode="auto">
          <a:xfrm>
            <a:off x="228600" y="5334000"/>
            <a:ext cx="3733800" cy="701675"/>
          </a:xfrm>
          <a:prstGeom prst="rect">
            <a:avLst/>
          </a:prstGeom>
          <a:noFill/>
          <a:ln w="9525">
            <a:noFill/>
            <a:miter lim="800000"/>
            <a:headEnd/>
            <a:tailEnd/>
          </a:ln>
          <a:effectLst/>
        </p:spPr>
        <p:txBody>
          <a:bodyPr>
            <a:spAutoFit/>
          </a:bodyPr>
          <a:lstStyle/>
          <a:p>
            <a:pPr>
              <a:spcBef>
                <a:spcPct val="50000"/>
              </a:spcBef>
              <a:buFontTx/>
              <a:buChar char="•"/>
            </a:pPr>
            <a:r>
              <a:rPr lang="en-US" sz="2000"/>
              <a:t>This drug is used to treat motion sickness</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dirty="0" smtClean="0">
                <a:solidFill>
                  <a:srgbClr val="FF0000"/>
                </a:solidFill>
                <a:latin typeface="+mn-lt"/>
              </a:rPr>
              <a:t>Objectives</a:t>
            </a:r>
            <a:endParaRPr lang="en-US" dirty="0">
              <a:solidFill>
                <a:srgbClr val="FF0000"/>
              </a:solidFill>
              <a:latin typeface="+mn-lt"/>
            </a:endParaRPr>
          </a:p>
        </p:txBody>
      </p:sp>
      <p:sp>
        <p:nvSpPr>
          <p:cNvPr id="10243" name="Rectangle 3"/>
          <p:cNvSpPr>
            <a:spLocks noGrp="1" noChangeArrowheads="1"/>
          </p:cNvSpPr>
          <p:nvPr>
            <p:ph type="body" idx="1"/>
          </p:nvPr>
        </p:nvSpPr>
        <p:spPr/>
        <p:txBody>
          <a:bodyPr>
            <a:normAutofit fontScale="92500" lnSpcReduction="10000"/>
          </a:bodyPr>
          <a:lstStyle/>
          <a:p>
            <a:pPr marL="0" indent="0">
              <a:buNone/>
            </a:pPr>
            <a:r>
              <a:rPr lang="en-US" dirty="0" smtClean="0"/>
              <a:t>At the end of the lesson the learner should be able to:</a:t>
            </a:r>
          </a:p>
          <a:p>
            <a:r>
              <a:rPr lang="en-US" dirty="0" smtClean="0"/>
              <a:t>Define antihistamines?</a:t>
            </a:r>
            <a:endParaRPr lang="en-US" dirty="0"/>
          </a:p>
          <a:p>
            <a:r>
              <a:rPr lang="en-US" dirty="0" smtClean="0"/>
              <a:t>Identify </a:t>
            </a:r>
            <a:r>
              <a:rPr lang="en-US" dirty="0"/>
              <a:t>causes allergies and what are they, what is histamine?</a:t>
            </a:r>
          </a:p>
          <a:p>
            <a:r>
              <a:rPr lang="en-US" dirty="0" smtClean="0"/>
              <a:t>Explain history </a:t>
            </a:r>
            <a:r>
              <a:rPr lang="en-US" dirty="0"/>
              <a:t>of antihistamines</a:t>
            </a:r>
          </a:p>
          <a:p>
            <a:r>
              <a:rPr lang="en-US" dirty="0" smtClean="0"/>
              <a:t>Describe Classification of </a:t>
            </a:r>
            <a:r>
              <a:rPr lang="en-US" dirty="0"/>
              <a:t>antihistamines</a:t>
            </a:r>
          </a:p>
          <a:p>
            <a:r>
              <a:rPr lang="en-US" dirty="0" smtClean="0"/>
              <a:t>Understand future </a:t>
            </a:r>
            <a:r>
              <a:rPr lang="en-US" dirty="0"/>
              <a:t>of antihistamines and allergy treatment in general</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76200"/>
            <a:ext cx="7772400" cy="1143000"/>
          </a:xfrm>
        </p:spPr>
        <p:txBody>
          <a:bodyPr/>
          <a:lstStyle/>
          <a:p>
            <a:r>
              <a:rPr lang="en-US" dirty="0" smtClean="0">
                <a:solidFill>
                  <a:srgbClr val="FF0000"/>
                </a:solidFill>
                <a:latin typeface="+mn-lt"/>
              </a:rPr>
              <a:t>PIPERAZINES</a:t>
            </a:r>
            <a:endParaRPr lang="en-US" dirty="0">
              <a:solidFill>
                <a:srgbClr val="FF0000"/>
              </a:solidFill>
              <a:latin typeface="+mn-lt"/>
            </a:endParaRPr>
          </a:p>
        </p:txBody>
      </p:sp>
      <p:sp>
        <p:nvSpPr>
          <p:cNvPr id="29699" name="Rectangle 3"/>
          <p:cNvSpPr>
            <a:spLocks noGrp="1" noChangeArrowheads="1"/>
          </p:cNvSpPr>
          <p:nvPr>
            <p:ph type="body" sz="half" idx="1"/>
          </p:nvPr>
        </p:nvSpPr>
        <p:spPr>
          <a:xfrm>
            <a:off x="685800" y="1143000"/>
            <a:ext cx="3810000" cy="685800"/>
          </a:xfrm>
        </p:spPr>
        <p:txBody>
          <a:bodyPr/>
          <a:lstStyle/>
          <a:p>
            <a:pPr>
              <a:buFontTx/>
              <a:buNone/>
            </a:pPr>
            <a:r>
              <a:rPr lang="en-US" u="sng" dirty="0" err="1"/>
              <a:t>Meclizine</a:t>
            </a:r>
            <a:endParaRPr lang="en-US" dirty="0"/>
          </a:p>
        </p:txBody>
      </p:sp>
      <p:sp>
        <p:nvSpPr>
          <p:cNvPr id="29700" name="Rectangle 4"/>
          <p:cNvSpPr>
            <a:spLocks noGrp="1" noChangeArrowheads="1"/>
          </p:cNvSpPr>
          <p:nvPr>
            <p:ph type="body" sz="half" idx="2"/>
          </p:nvPr>
        </p:nvSpPr>
        <p:spPr>
          <a:xfrm>
            <a:off x="4648200" y="1143000"/>
            <a:ext cx="3810000" cy="533400"/>
          </a:xfrm>
        </p:spPr>
        <p:txBody>
          <a:bodyPr/>
          <a:lstStyle/>
          <a:p>
            <a:pPr>
              <a:buFontTx/>
              <a:buNone/>
            </a:pPr>
            <a:r>
              <a:rPr lang="en-US" u="sng" dirty="0" err="1"/>
              <a:t>Cetirizine</a:t>
            </a:r>
            <a:r>
              <a:rPr lang="en-US" u="sng" dirty="0"/>
              <a:t> (</a:t>
            </a:r>
            <a:r>
              <a:rPr lang="en-US" u="sng" dirty="0" err="1"/>
              <a:t>Zyrtec</a:t>
            </a:r>
            <a:r>
              <a:rPr lang="en-US" u="sng" dirty="0"/>
              <a:t>)</a:t>
            </a:r>
            <a:endParaRPr lang="en-US" dirty="0"/>
          </a:p>
        </p:txBody>
      </p:sp>
      <p:pic>
        <p:nvPicPr>
          <p:cNvPr id="29703" name="Picture 7"/>
          <p:cNvPicPr>
            <a:picLocks noChangeAspect="1" noChangeArrowheads="1"/>
          </p:cNvPicPr>
          <p:nvPr/>
        </p:nvPicPr>
        <p:blipFill>
          <a:blip r:embed="rId2"/>
          <a:srcRect l="6108" t="443" r="6079"/>
          <a:stretch>
            <a:fillRect/>
          </a:stretch>
        </p:blipFill>
        <p:spPr bwMode="auto">
          <a:xfrm>
            <a:off x="457200" y="1828800"/>
            <a:ext cx="2417763" cy="2741613"/>
          </a:xfrm>
          <a:prstGeom prst="rect">
            <a:avLst/>
          </a:prstGeom>
          <a:noFill/>
        </p:spPr>
      </p:pic>
      <p:pic>
        <p:nvPicPr>
          <p:cNvPr id="29704" name="Picture 8"/>
          <p:cNvPicPr>
            <a:picLocks noChangeAspect="1" noChangeArrowheads="1"/>
          </p:cNvPicPr>
          <p:nvPr/>
        </p:nvPicPr>
        <p:blipFill>
          <a:blip r:embed="rId3"/>
          <a:srcRect t="21687" b="23074"/>
          <a:stretch>
            <a:fillRect/>
          </a:stretch>
        </p:blipFill>
        <p:spPr bwMode="auto">
          <a:xfrm>
            <a:off x="4419600" y="1828800"/>
            <a:ext cx="4113213" cy="2271713"/>
          </a:xfrm>
          <a:prstGeom prst="rect">
            <a:avLst/>
          </a:prstGeom>
          <a:noFill/>
        </p:spPr>
      </p:pic>
      <p:sp>
        <p:nvSpPr>
          <p:cNvPr id="29705" name="Text Box 9"/>
          <p:cNvSpPr txBox="1">
            <a:spLocks noChangeArrowheads="1"/>
          </p:cNvSpPr>
          <p:nvPr/>
        </p:nvSpPr>
        <p:spPr bwMode="auto">
          <a:xfrm>
            <a:off x="228600" y="4876800"/>
            <a:ext cx="3124200" cy="1616075"/>
          </a:xfrm>
          <a:prstGeom prst="rect">
            <a:avLst/>
          </a:prstGeom>
          <a:noFill/>
          <a:ln w="9525">
            <a:noFill/>
            <a:miter lim="800000"/>
            <a:headEnd/>
            <a:tailEnd/>
          </a:ln>
          <a:effectLst/>
        </p:spPr>
        <p:txBody>
          <a:bodyPr>
            <a:spAutoFit/>
          </a:bodyPr>
          <a:lstStyle/>
          <a:p>
            <a:pPr>
              <a:spcBef>
                <a:spcPct val="50000"/>
              </a:spcBef>
              <a:buFontTx/>
              <a:buChar char="•"/>
            </a:pPr>
            <a:r>
              <a:rPr lang="en-US" sz="2000"/>
              <a:t>It is most commonly used to inhibit nausea and vomiting as well as vertigo, however it does cause drowsiness</a:t>
            </a:r>
          </a:p>
        </p:txBody>
      </p:sp>
      <p:sp>
        <p:nvSpPr>
          <p:cNvPr id="29706" name="Text Box 10"/>
          <p:cNvSpPr txBox="1">
            <a:spLocks noChangeArrowheads="1"/>
          </p:cNvSpPr>
          <p:nvPr/>
        </p:nvSpPr>
        <p:spPr bwMode="auto">
          <a:xfrm>
            <a:off x="4419600" y="4800600"/>
            <a:ext cx="3962400" cy="1006475"/>
          </a:xfrm>
          <a:prstGeom prst="rect">
            <a:avLst/>
          </a:prstGeom>
          <a:noFill/>
          <a:ln w="9525">
            <a:noFill/>
            <a:miter lim="800000"/>
            <a:headEnd/>
            <a:tailEnd/>
          </a:ln>
          <a:effectLst/>
        </p:spPr>
        <p:txBody>
          <a:bodyPr>
            <a:spAutoFit/>
          </a:bodyPr>
          <a:lstStyle/>
          <a:p>
            <a:pPr>
              <a:spcBef>
                <a:spcPct val="50000"/>
              </a:spcBef>
              <a:buFontTx/>
              <a:buChar char="•"/>
            </a:pPr>
            <a:r>
              <a:rPr lang="en-US" sz="2000"/>
              <a:t>This drug treats indoor and outdoor allergies and is safe to use in children as young as 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smtClean="0">
                <a:solidFill>
                  <a:srgbClr val="FF0000"/>
                </a:solidFill>
                <a:latin typeface="+mn-lt"/>
              </a:rPr>
              <a:t>TRICYCLICS</a:t>
            </a:r>
            <a:endParaRPr lang="en-US" dirty="0">
              <a:solidFill>
                <a:srgbClr val="FF0000"/>
              </a:solidFill>
              <a:latin typeface="+mn-lt"/>
            </a:endParaRPr>
          </a:p>
        </p:txBody>
      </p:sp>
      <p:sp>
        <p:nvSpPr>
          <p:cNvPr id="16387" name="Rectangle 3"/>
          <p:cNvSpPr>
            <a:spLocks noGrp="1" noChangeArrowheads="1"/>
          </p:cNvSpPr>
          <p:nvPr>
            <p:ph type="body" idx="1"/>
          </p:nvPr>
        </p:nvSpPr>
        <p:spPr>
          <a:xfrm>
            <a:off x="685800" y="1981200"/>
            <a:ext cx="7772400" cy="1295400"/>
          </a:xfrm>
        </p:spPr>
        <p:txBody>
          <a:bodyPr/>
          <a:lstStyle/>
          <a:p>
            <a:r>
              <a:rPr lang="en-US" sz="2400"/>
              <a:t>These drugs are structurally related to tricyclic antidepressants, which explains why they have cholinergic side effects</a:t>
            </a:r>
            <a:endParaRPr lang="en-US"/>
          </a:p>
        </p:txBody>
      </p:sp>
      <p:sp>
        <p:nvSpPr>
          <p:cNvPr id="16389" name="Text Box 5"/>
          <p:cNvSpPr txBox="1">
            <a:spLocks noChangeArrowheads="1"/>
          </p:cNvSpPr>
          <p:nvPr/>
        </p:nvSpPr>
        <p:spPr bwMode="auto">
          <a:xfrm>
            <a:off x="685800" y="3429000"/>
            <a:ext cx="4876800" cy="519113"/>
          </a:xfrm>
          <a:prstGeom prst="rect">
            <a:avLst/>
          </a:prstGeom>
          <a:noFill/>
          <a:ln w="9525">
            <a:noFill/>
            <a:miter lim="800000"/>
            <a:headEnd/>
            <a:tailEnd/>
          </a:ln>
          <a:effectLst/>
        </p:spPr>
        <p:txBody>
          <a:bodyPr>
            <a:spAutoFit/>
          </a:bodyPr>
          <a:lstStyle/>
          <a:p>
            <a:pPr>
              <a:spcBef>
                <a:spcPct val="50000"/>
              </a:spcBef>
            </a:pPr>
            <a:r>
              <a:rPr lang="en-US" sz="2800" u="sng"/>
              <a:t>Promethazine (Phenegran)</a:t>
            </a:r>
          </a:p>
        </p:txBody>
      </p:sp>
      <p:sp>
        <p:nvSpPr>
          <p:cNvPr id="16390" name="Text Box 6"/>
          <p:cNvSpPr txBox="1">
            <a:spLocks noChangeArrowheads="1"/>
          </p:cNvSpPr>
          <p:nvPr/>
        </p:nvSpPr>
        <p:spPr bwMode="auto">
          <a:xfrm>
            <a:off x="3124200" y="4267200"/>
            <a:ext cx="5334000" cy="2073275"/>
          </a:xfrm>
          <a:prstGeom prst="rect">
            <a:avLst/>
          </a:prstGeom>
          <a:noFill/>
          <a:ln w="9525">
            <a:noFill/>
            <a:miter lim="800000"/>
            <a:headEnd/>
            <a:tailEnd/>
          </a:ln>
          <a:effectLst/>
        </p:spPr>
        <p:txBody>
          <a:bodyPr>
            <a:spAutoFit/>
          </a:bodyPr>
          <a:lstStyle/>
          <a:p>
            <a:pPr>
              <a:spcBef>
                <a:spcPct val="50000"/>
              </a:spcBef>
              <a:buFontTx/>
              <a:buChar char="•"/>
            </a:pPr>
            <a:r>
              <a:rPr lang="en-US" sz="2000"/>
              <a:t>This drug has extremely strong anticholinergic and sedative effects</a:t>
            </a:r>
          </a:p>
          <a:p>
            <a:pPr>
              <a:spcBef>
                <a:spcPct val="50000"/>
              </a:spcBef>
              <a:buFontTx/>
              <a:buChar char="•"/>
            </a:pPr>
            <a:r>
              <a:rPr lang="en-US" sz="2000"/>
              <a:t>It was originally used as an antipsychotic, however now it is most commonly used as a sedative or antinausea drug (also severe morning sickness) and requires a prescription</a:t>
            </a:r>
            <a:endParaRPr lang="en-US"/>
          </a:p>
        </p:txBody>
      </p:sp>
      <p:pic>
        <p:nvPicPr>
          <p:cNvPr id="16391" name="Picture 7"/>
          <p:cNvPicPr>
            <a:picLocks noChangeAspect="1" noChangeArrowheads="1"/>
          </p:cNvPicPr>
          <p:nvPr/>
        </p:nvPicPr>
        <p:blipFill>
          <a:blip r:embed="rId2"/>
          <a:srcRect/>
          <a:stretch>
            <a:fillRect/>
          </a:stretch>
        </p:blipFill>
        <p:spPr bwMode="auto">
          <a:xfrm>
            <a:off x="990600" y="4191000"/>
            <a:ext cx="1671638" cy="18288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152400"/>
            <a:ext cx="7772400" cy="1143000"/>
          </a:xfrm>
        </p:spPr>
        <p:txBody>
          <a:bodyPr/>
          <a:lstStyle/>
          <a:p>
            <a:r>
              <a:rPr lang="en-US" dirty="0" smtClean="0">
                <a:solidFill>
                  <a:srgbClr val="FF0000"/>
                </a:solidFill>
                <a:latin typeface="+mn-lt"/>
              </a:rPr>
              <a:t>TRICYCLICS</a:t>
            </a:r>
            <a:endParaRPr lang="en-US" dirty="0">
              <a:solidFill>
                <a:srgbClr val="FF0000"/>
              </a:solidFill>
              <a:latin typeface="+mn-lt"/>
            </a:endParaRPr>
          </a:p>
        </p:txBody>
      </p:sp>
      <p:sp>
        <p:nvSpPr>
          <p:cNvPr id="30723" name="Rectangle 3"/>
          <p:cNvSpPr>
            <a:spLocks noGrp="1" noChangeArrowheads="1"/>
          </p:cNvSpPr>
          <p:nvPr>
            <p:ph type="body" sz="half" idx="1"/>
          </p:nvPr>
        </p:nvSpPr>
        <p:spPr>
          <a:xfrm>
            <a:off x="685800" y="1219200"/>
            <a:ext cx="3810000" cy="685800"/>
          </a:xfrm>
        </p:spPr>
        <p:txBody>
          <a:bodyPr/>
          <a:lstStyle/>
          <a:p>
            <a:pPr>
              <a:buFontTx/>
              <a:buNone/>
            </a:pPr>
            <a:r>
              <a:rPr lang="en-US" u="sng"/>
              <a:t>Cyproheptadine</a:t>
            </a:r>
            <a:endParaRPr lang="en-US"/>
          </a:p>
        </p:txBody>
      </p:sp>
      <p:sp>
        <p:nvSpPr>
          <p:cNvPr id="30724" name="Rectangle 4"/>
          <p:cNvSpPr>
            <a:spLocks noGrp="1" noChangeArrowheads="1"/>
          </p:cNvSpPr>
          <p:nvPr>
            <p:ph type="body" sz="half" idx="2"/>
          </p:nvPr>
        </p:nvSpPr>
        <p:spPr>
          <a:xfrm>
            <a:off x="4953000" y="1219200"/>
            <a:ext cx="3810000" cy="609600"/>
          </a:xfrm>
        </p:spPr>
        <p:txBody>
          <a:bodyPr/>
          <a:lstStyle/>
          <a:p>
            <a:pPr>
              <a:buFontTx/>
              <a:buNone/>
            </a:pPr>
            <a:r>
              <a:rPr lang="en-US" u="sng"/>
              <a:t>Ketotifen (Zaditor)</a:t>
            </a:r>
            <a:endParaRPr lang="en-US"/>
          </a:p>
        </p:txBody>
      </p:sp>
      <p:sp>
        <p:nvSpPr>
          <p:cNvPr id="30727" name="Text Box 7"/>
          <p:cNvSpPr txBox="1">
            <a:spLocks noChangeArrowheads="1"/>
          </p:cNvSpPr>
          <p:nvPr/>
        </p:nvSpPr>
        <p:spPr bwMode="auto">
          <a:xfrm>
            <a:off x="228600" y="3657600"/>
            <a:ext cx="4191000" cy="2903538"/>
          </a:xfrm>
          <a:prstGeom prst="rect">
            <a:avLst/>
          </a:prstGeom>
          <a:noFill/>
          <a:ln w="9525">
            <a:noFill/>
            <a:miter lim="800000"/>
            <a:headEnd/>
            <a:tailEnd/>
          </a:ln>
          <a:effectLst/>
        </p:spPr>
        <p:txBody>
          <a:bodyPr>
            <a:spAutoFit/>
          </a:bodyPr>
          <a:lstStyle/>
          <a:p>
            <a:pPr>
              <a:spcBef>
                <a:spcPct val="50000"/>
              </a:spcBef>
              <a:buFontTx/>
              <a:buChar char="•"/>
            </a:pPr>
            <a:r>
              <a:rPr lang="en-US" sz="1600" dirty="0"/>
              <a:t>This drug both an antihistamine and an </a:t>
            </a:r>
            <a:r>
              <a:rPr lang="en-US" sz="1600" dirty="0" err="1"/>
              <a:t>antiserotonergic</a:t>
            </a:r>
            <a:r>
              <a:rPr lang="en-US" sz="1600" dirty="0"/>
              <a:t> agent</a:t>
            </a:r>
          </a:p>
          <a:p>
            <a:pPr>
              <a:spcBef>
                <a:spcPct val="50000"/>
              </a:spcBef>
              <a:buFontTx/>
              <a:buChar char="•"/>
            </a:pPr>
            <a:r>
              <a:rPr lang="en-US" sz="1600" dirty="0"/>
              <a:t>It is a 5-HT2 receptor antagonist and also blocks calcium channels</a:t>
            </a:r>
          </a:p>
          <a:p>
            <a:pPr>
              <a:spcBef>
                <a:spcPct val="50000"/>
              </a:spcBef>
              <a:buFontTx/>
              <a:buChar char="•"/>
            </a:pPr>
            <a:r>
              <a:rPr lang="en-US" sz="1600" dirty="0"/>
              <a:t>Used to treat hay fever and also to stimulate appetite in people with anorexia</a:t>
            </a:r>
          </a:p>
          <a:p>
            <a:pPr>
              <a:spcBef>
                <a:spcPct val="50000"/>
              </a:spcBef>
              <a:buFontTx/>
              <a:buChar char="•"/>
            </a:pPr>
            <a:r>
              <a:rPr lang="en-US" sz="1600" dirty="0"/>
              <a:t>It is also rarely used to treat SSRI induced sexual dysfunction and also Cushing’s Syndrome (high level of </a:t>
            </a:r>
            <a:r>
              <a:rPr lang="en-US" sz="1600" dirty="0" err="1"/>
              <a:t>cortisol</a:t>
            </a:r>
            <a:r>
              <a:rPr lang="en-US" sz="1600" dirty="0"/>
              <a:t> in the blood) and migraine headaches</a:t>
            </a:r>
          </a:p>
        </p:txBody>
      </p:sp>
      <p:pic>
        <p:nvPicPr>
          <p:cNvPr id="30728" name="Picture 8"/>
          <p:cNvPicPr>
            <a:picLocks noChangeAspect="1" noChangeArrowheads="1"/>
          </p:cNvPicPr>
          <p:nvPr/>
        </p:nvPicPr>
        <p:blipFill>
          <a:blip r:embed="rId2"/>
          <a:srcRect/>
          <a:stretch>
            <a:fillRect/>
          </a:stretch>
        </p:blipFill>
        <p:spPr bwMode="auto">
          <a:xfrm>
            <a:off x="5486400" y="1828800"/>
            <a:ext cx="1792288" cy="1792288"/>
          </a:xfrm>
          <a:prstGeom prst="rect">
            <a:avLst/>
          </a:prstGeom>
          <a:noFill/>
        </p:spPr>
      </p:pic>
      <p:sp>
        <p:nvSpPr>
          <p:cNvPr id="30729" name="Text Box 9"/>
          <p:cNvSpPr txBox="1">
            <a:spLocks noChangeArrowheads="1"/>
          </p:cNvSpPr>
          <p:nvPr/>
        </p:nvSpPr>
        <p:spPr bwMode="auto">
          <a:xfrm>
            <a:off x="4800600" y="3886200"/>
            <a:ext cx="4191000" cy="1925638"/>
          </a:xfrm>
          <a:prstGeom prst="rect">
            <a:avLst/>
          </a:prstGeom>
          <a:noFill/>
          <a:ln w="9525">
            <a:noFill/>
            <a:miter lim="800000"/>
            <a:headEnd/>
            <a:tailEnd/>
          </a:ln>
          <a:effectLst/>
        </p:spPr>
        <p:txBody>
          <a:bodyPr>
            <a:spAutoFit/>
          </a:bodyPr>
          <a:lstStyle/>
          <a:p>
            <a:pPr>
              <a:spcBef>
                <a:spcPct val="50000"/>
              </a:spcBef>
              <a:buFontTx/>
              <a:buChar char="•"/>
            </a:pPr>
            <a:r>
              <a:rPr lang="en-US" sz="1600"/>
              <a:t>This drug is available in two forms: an ophthalmic form used to treat allergic conjunctivitis or itchy red eyes and an oral form used to prevent asthma attacks</a:t>
            </a:r>
          </a:p>
          <a:p>
            <a:pPr>
              <a:spcBef>
                <a:spcPct val="50000"/>
              </a:spcBef>
              <a:buFontTx/>
              <a:buChar char="•"/>
            </a:pPr>
            <a:r>
              <a:rPr lang="en-US" sz="1600"/>
              <a:t>It has several adverse side effects including drowsiness, weight gain, dry mouth, irritability and increased nosebleeds</a:t>
            </a:r>
            <a:endParaRPr lang="en-US"/>
          </a:p>
        </p:txBody>
      </p:sp>
      <p:pic>
        <p:nvPicPr>
          <p:cNvPr id="30731" name="Picture 11"/>
          <p:cNvPicPr>
            <a:picLocks noChangeAspect="1" noChangeArrowheads="1"/>
          </p:cNvPicPr>
          <p:nvPr/>
        </p:nvPicPr>
        <p:blipFill>
          <a:blip r:embed="rId3"/>
          <a:srcRect l="18161" t="7530" r="18051" b="7420"/>
          <a:stretch>
            <a:fillRect/>
          </a:stretch>
        </p:blipFill>
        <p:spPr bwMode="auto">
          <a:xfrm>
            <a:off x="1295400" y="1828800"/>
            <a:ext cx="1371600" cy="182880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457200"/>
            <a:ext cx="7772400" cy="1143000"/>
          </a:xfrm>
        </p:spPr>
        <p:txBody>
          <a:bodyPr/>
          <a:lstStyle/>
          <a:p>
            <a:r>
              <a:rPr lang="en-US" dirty="0" smtClean="0">
                <a:solidFill>
                  <a:srgbClr val="FF0000"/>
                </a:solidFill>
                <a:latin typeface="+mn-lt"/>
              </a:rPr>
              <a:t>TRICYCLICS</a:t>
            </a:r>
            <a:endParaRPr lang="en-US" dirty="0">
              <a:solidFill>
                <a:srgbClr val="FF0000"/>
              </a:solidFill>
              <a:latin typeface="+mn-lt"/>
            </a:endParaRPr>
          </a:p>
        </p:txBody>
      </p:sp>
      <p:sp>
        <p:nvSpPr>
          <p:cNvPr id="31747" name="Rectangle 3"/>
          <p:cNvSpPr>
            <a:spLocks noGrp="1" noChangeArrowheads="1"/>
          </p:cNvSpPr>
          <p:nvPr>
            <p:ph type="body" sz="half" idx="1"/>
          </p:nvPr>
        </p:nvSpPr>
        <p:spPr>
          <a:xfrm>
            <a:off x="228600" y="1524000"/>
            <a:ext cx="4343400" cy="533400"/>
          </a:xfrm>
        </p:spPr>
        <p:txBody>
          <a:bodyPr/>
          <a:lstStyle/>
          <a:p>
            <a:pPr>
              <a:buFontTx/>
              <a:buNone/>
            </a:pPr>
            <a:r>
              <a:rPr lang="en-US" u="sng"/>
              <a:t>Alimemazine (Vallergan)</a:t>
            </a:r>
            <a:endParaRPr lang="en-US"/>
          </a:p>
        </p:txBody>
      </p:sp>
      <p:sp>
        <p:nvSpPr>
          <p:cNvPr id="31748" name="Rectangle 4"/>
          <p:cNvSpPr>
            <a:spLocks noGrp="1" noChangeArrowheads="1"/>
          </p:cNvSpPr>
          <p:nvPr>
            <p:ph type="body" sz="half" idx="2"/>
          </p:nvPr>
        </p:nvSpPr>
        <p:spPr>
          <a:xfrm>
            <a:off x="5105400" y="1524000"/>
            <a:ext cx="4038600" cy="609600"/>
          </a:xfrm>
        </p:spPr>
        <p:txBody>
          <a:bodyPr>
            <a:normAutofit fontScale="85000" lnSpcReduction="20000"/>
          </a:bodyPr>
          <a:lstStyle/>
          <a:p>
            <a:pPr>
              <a:lnSpc>
                <a:spcPct val="90000"/>
              </a:lnSpc>
              <a:buFontTx/>
              <a:buNone/>
            </a:pPr>
            <a:r>
              <a:rPr lang="en-US" sz="2400" u="sng"/>
              <a:t>Azatadine</a:t>
            </a:r>
          </a:p>
          <a:p>
            <a:pPr>
              <a:lnSpc>
                <a:spcPct val="90000"/>
              </a:lnSpc>
              <a:buFontTx/>
              <a:buNone/>
            </a:pPr>
            <a:r>
              <a:rPr lang="en-US" sz="2400" u="sng"/>
              <a:t>(Optimine or Trinalin)</a:t>
            </a:r>
            <a:endParaRPr lang="en-US" sz="2400"/>
          </a:p>
        </p:txBody>
      </p:sp>
      <p:pic>
        <p:nvPicPr>
          <p:cNvPr id="31749" name="Picture 5"/>
          <p:cNvPicPr>
            <a:picLocks noChangeAspect="1" noChangeArrowheads="1"/>
          </p:cNvPicPr>
          <p:nvPr/>
        </p:nvPicPr>
        <p:blipFill>
          <a:blip r:embed="rId2"/>
          <a:srcRect b="15440"/>
          <a:stretch>
            <a:fillRect/>
          </a:stretch>
        </p:blipFill>
        <p:spPr bwMode="auto">
          <a:xfrm>
            <a:off x="838200" y="2209800"/>
            <a:ext cx="1846263" cy="1828800"/>
          </a:xfrm>
          <a:prstGeom prst="rect">
            <a:avLst/>
          </a:prstGeom>
          <a:noFill/>
        </p:spPr>
      </p:pic>
      <p:sp>
        <p:nvSpPr>
          <p:cNvPr id="31751" name="Text Box 7"/>
          <p:cNvSpPr txBox="1">
            <a:spLocks noChangeArrowheads="1"/>
          </p:cNvSpPr>
          <p:nvPr/>
        </p:nvSpPr>
        <p:spPr bwMode="auto">
          <a:xfrm>
            <a:off x="152400" y="4191000"/>
            <a:ext cx="3886200" cy="2290763"/>
          </a:xfrm>
          <a:prstGeom prst="rect">
            <a:avLst/>
          </a:prstGeom>
          <a:noFill/>
          <a:ln w="9525">
            <a:noFill/>
            <a:miter lim="800000"/>
            <a:headEnd/>
            <a:tailEnd/>
          </a:ln>
          <a:effectLst/>
        </p:spPr>
        <p:txBody>
          <a:bodyPr>
            <a:spAutoFit/>
          </a:bodyPr>
          <a:lstStyle/>
          <a:p>
            <a:pPr>
              <a:spcBef>
                <a:spcPct val="50000"/>
              </a:spcBef>
              <a:buFontTx/>
              <a:buChar char="•"/>
            </a:pPr>
            <a:r>
              <a:rPr lang="en-US" sz="1800"/>
              <a:t>This drug is used to treat itchiness and hives that results from allergies</a:t>
            </a:r>
          </a:p>
          <a:p>
            <a:pPr>
              <a:spcBef>
                <a:spcPct val="50000"/>
              </a:spcBef>
              <a:buFontTx/>
              <a:buChar char="•"/>
            </a:pPr>
            <a:r>
              <a:rPr lang="en-US" sz="1800"/>
              <a:t>Since it causes drowsiness, it is useful for rashes that itch worse at night time</a:t>
            </a:r>
          </a:p>
          <a:p>
            <a:pPr>
              <a:spcBef>
                <a:spcPct val="50000"/>
              </a:spcBef>
              <a:buFontTx/>
              <a:buChar char="•"/>
            </a:pPr>
            <a:r>
              <a:rPr lang="en-US" sz="1800"/>
              <a:t>It is also used to sedate young children before operations</a:t>
            </a:r>
          </a:p>
        </p:txBody>
      </p:sp>
      <p:pic>
        <p:nvPicPr>
          <p:cNvPr id="31753" name="Picture 9"/>
          <p:cNvPicPr>
            <a:picLocks noChangeAspect="1" noChangeArrowheads="1"/>
          </p:cNvPicPr>
          <p:nvPr/>
        </p:nvPicPr>
        <p:blipFill>
          <a:blip r:embed="rId3"/>
          <a:srcRect b="15440"/>
          <a:stretch>
            <a:fillRect/>
          </a:stretch>
        </p:blipFill>
        <p:spPr bwMode="auto">
          <a:xfrm>
            <a:off x="5867400" y="2514600"/>
            <a:ext cx="1731963" cy="1828800"/>
          </a:xfrm>
          <a:prstGeom prst="rect">
            <a:avLst/>
          </a:prstGeom>
          <a:noFill/>
        </p:spPr>
      </p:pic>
      <p:sp>
        <p:nvSpPr>
          <p:cNvPr id="31754" name="Text Box 10"/>
          <p:cNvSpPr txBox="1">
            <a:spLocks noChangeArrowheads="1"/>
          </p:cNvSpPr>
          <p:nvPr/>
        </p:nvSpPr>
        <p:spPr bwMode="auto">
          <a:xfrm>
            <a:off x="5029200" y="4630738"/>
            <a:ext cx="3962400" cy="1465262"/>
          </a:xfrm>
          <a:prstGeom prst="rect">
            <a:avLst/>
          </a:prstGeom>
          <a:noFill/>
          <a:ln w="9525">
            <a:noFill/>
            <a:miter lim="800000"/>
            <a:headEnd/>
            <a:tailEnd/>
          </a:ln>
          <a:effectLst/>
        </p:spPr>
        <p:txBody>
          <a:bodyPr>
            <a:spAutoFit/>
          </a:bodyPr>
          <a:lstStyle/>
          <a:p>
            <a:pPr>
              <a:spcBef>
                <a:spcPct val="50000"/>
              </a:spcBef>
              <a:buFontTx/>
              <a:buChar char="•"/>
            </a:pPr>
            <a:r>
              <a:rPr lang="en-US" sz="1800"/>
              <a:t>This drug is used to treat symptoms of allergies and the common cold such as sneezing, runny nose, itchy watery eyes, itching, hives and rashes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228600"/>
            <a:ext cx="7772400" cy="1524000"/>
          </a:xfrm>
        </p:spPr>
        <p:txBody>
          <a:bodyPr/>
          <a:lstStyle/>
          <a:p>
            <a:r>
              <a:rPr lang="en-US" dirty="0" smtClean="0">
                <a:solidFill>
                  <a:srgbClr val="FF0000"/>
                </a:solidFill>
                <a:latin typeface="+mn-lt"/>
              </a:rPr>
              <a:t>SECOND GENERATION H</a:t>
            </a:r>
            <a:r>
              <a:rPr lang="en-US" baseline="-25000" dirty="0" smtClean="0">
                <a:solidFill>
                  <a:srgbClr val="FF0000"/>
                </a:solidFill>
                <a:latin typeface="+mn-lt"/>
              </a:rPr>
              <a:t>1</a:t>
            </a:r>
            <a:r>
              <a:rPr lang="en-US" dirty="0" smtClean="0">
                <a:solidFill>
                  <a:srgbClr val="FF0000"/>
                </a:solidFill>
                <a:latin typeface="+mn-lt"/>
              </a:rPr>
              <a:t>-RECEPTOR ANTAGONISTS</a:t>
            </a:r>
            <a:endParaRPr lang="en-US" dirty="0">
              <a:solidFill>
                <a:srgbClr val="FF0000"/>
              </a:solidFill>
              <a:latin typeface="+mn-lt"/>
            </a:endParaRPr>
          </a:p>
        </p:txBody>
      </p:sp>
      <p:sp>
        <p:nvSpPr>
          <p:cNvPr id="32771" name="Rectangle 3"/>
          <p:cNvSpPr>
            <a:spLocks noGrp="1" noChangeArrowheads="1"/>
          </p:cNvSpPr>
          <p:nvPr>
            <p:ph type="body" idx="1"/>
          </p:nvPr>
        </p:nvSpPr>
        <p:spPr>
          <a:xfrm>
            <a:off x="685800" y="1752600"/>
            <a:ext cx="7772400" cy="4953000"/>
          </a:xfrm>
        </p:spPr>
        <p:txBody>
          <a:bodyPr/>
          <a:lstStyle/>
          <a:p>
            <a:pPr>
              <a:lnSpc>
                <a:spcPct val="90000"/>
              </a:lnSpc>
            </a:pPr>
            <a:r>
              <a:rPr lang="en-US" sz="2200" dirty="0">
                <a:solidFill>
                  <a:srgbClr val="00B0F0"/>
                </a:solidFill>
              </a:rPr>
              <a:t>These are the newer drugs and they are much more selective for the peripheral H1-receptors involved in allergies as opposed to the H1-receptors in the CNS</a:t>
            </a:r>
          </a:p>
          <a:p>
            <a:pPr>
              <a:lnSpc>
                <a:spcPct val="90000"/>
              </a:lnSpc>
            </a:pPr>
            <a:r>
              <a:rPr lang="en-US" sz="2200" dirty="0"/>
              <a:t>Therefore, these drugs provide the same relief with many fewer adverse side effects</a:t>
            </a:r>
          </a:p>
          <a:p>
            <a:pPr>
              <a:lnSpc>
                <a:spcPct val="90000"/>
              </a:lnSpc>
            </a:pPr>
            <a:r>
              <a:rPr lang="en-US" sz="2200" dirty="0"/>
              <a:t>The structure of these drugs varies and there are no common structural features associated with them</a:t>
            </a:r>
          </a:p>
          <a:p>
            <a:pPr>
              <a:lnSpc>
                <a:spcPct val="90000"/>
              </a:lnSpc>
            </a:pPr>
            <a:r>
              <a:rPr lang="en-US" sz="2200" dirty="0"/>
              <a:t>They are however bulkier and less </a:t>
            </a:r>
            <a:r>
              <a:rPr lang="en-US" sz="2200" dirty="0" err="1"/>
              <a:t>lipophilic</a:t>
            </a:r>
            <a:r>
              <a:rPr lang="en-US" sz="2200" dirty="0"/>
              <a:t> than the first generation drugs, therefore they do not cross the BBB as readily</a:t>
            </a:r>
          </a:p>
          <a:p>
            <a:pPr>
              <a:lnSpc>
                <a:spcPct val="90000"/>
              </a:lnSpc>
            </a:pPr>
            <a:r>
              <a:rPr lang="en-US" sz="2200" dirty="0"/>
              <a:t>Recent studies have also showed that these drugs also have anti-inflammatory activity and therefore, would be helpful in the management of inflammation in allergic airways disease (</a:t>
            </a:r>
            <a:r>
              <a:rPr lang="en-US" sz="2200" dirty="0" err="1"/>
              <a:t>Devalia</a:t>
            </a:r>
            <a:r>
              <a:rPr lang="en-US" sz="2200" dirty="0"/>
              <a:t> and Davies).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304800"/>
            <a:ext cx="7772400" cy="1447800"/>
          </a:xfrm>
        </p:spPr>
        <p:txBody>
          <a:bodyPr/>
          <a:lstStyle/>
          <a:p>
            <a:r>
              <a:rPr lang="en-US" dirty="0" smtClean="0">
                <a:solidFill>
                  <a:srgbClr val="FF0000"/>
                </a:solidFill>
                <a:latin typeface="+mn-lt"/>
              </a:rPr>
              <a:t>SECOND GENERATION H</a:t>
            </a:r>
            <a:r>
              <a:rPr lang="en-US" baseline="-25000" dirty="0" smtClean="0">
                <a:solidFill>
                  <a:srgbClr val="FF0000"/>
                </a:solidFill>
                <a:latin typeface="+mn-lt"/>
              </a:rPr>
              <a:t>1</a:t>
            </a:r>
            <a:r>
              <a:rPr lang="en-US" dirty="0" smtClean="0">
                <a:solidFill>
                  <a:srgbClr val="FF0000"/>
                </a:solidFill>
                <a:latin typeface="+mn-lt"/>
              </a:rPr>
              <a:t>-RECEPTOR ANTAGONISTS</a:t>
            </a:r>
            <a:endParaRPr lang="en-US" dirty="0">
              <a:solidFill>
                <a:srgbClr val="FF0000"/>
              </a:solidFill>
              <a:latin typeface="+mn-lt"/>
            </a:endParaRPr>
          </a:p>
        </p:txBody>
      </p:sp>
      <p:sp>
        <p:nvSpPr>
          <p:cNvPr id="33795" name="Rectangle 3"/>
          <p:cNvSpPr>
            <a:spLocks noGrp="1" noChangeArrowheads="1"/>
          </p:cNvSpPr>
          <p:nvPr>
            <p:ph type="body" sz="half" idx="1"/>
          </p:nvPr>
        </p:nvSpPr>
        <p:spPr>
          <a:xfrm>
            <a:off x="304800" y="1905000"/>
            <a:ext cx="3810000" cy="533400"/>
          </a:xfrm>
        </p:spPr>
        <p:txBody>
          <a:bodyPr/>
          <a:lstStyle/>
          <a:p>
            <a:pPr>
              <a:buFontTx/>
              <a:buNone/>
            </a:pPr>
            <a:r>
              <a:rPr lang="en-US" sz="2400" u="sng"/>
              <a:t>Acrivastine (Semprex-D)</a:t>
            </a:r>
          </a:p>
        </p:txBody>
      </p:sp>
      <p:sp>
        <p:nvSpPr>
          <p:cNvPr id="33796" name="Rectangle 4"/>
          <p:cNvSpPr>
            <a:spLocks noGrp="1" noChangeArrowheads="1"/>
          </p:cNvSpPr>
          <p:nvPr>
            <p:ph type="body" sz="half" idx="2"/>
          </p:nvPr>
        </p:nvSpPr>
        <p:spPr>
          <a:xfrm>
            <a:off x="4648200" y="1905000"/>
            <a:ext cx="4495800" cy="533400"/>
          </a:xfrm>
        </p:spPr>
        <p:txBody>
          <a:bodyPr/>
          <a:lstStyle/>
          <a:p>
            <a:pPr>
              <a:buFontTx/>
              <a:buNone/>
            </a:pPr>
            <a:r>
              <a:rPr lang="en-US" u="sng"/>
              <a:t>Astemizole (Hismantol)</a:t>
            </a:r>
            <a:endParaRPr lang="en-US"/>
          </a:p>
        </p:txBody>
      </p:sp>
      <p:pic>
        <p:nvPicPr>
          <p:cNvPr id="33798" name="Picture 6"/>
          <p:cNvPicPr>
            <a:picLocks noChangeAspect="1" noChangeArrowheads="1"/>
          </p:cNvPicPr>
          <p:nvPr/>
        </p:nvPicPr>
        <p:blipFill>
          <a:blip r:embed="rId2"/>
          <a:srcRect/>
          <a:stretch>
            <a:fillRect/>
          </a:stretch>
        </p:blipFill>
        <p:spPr bwMode="auto">
          <a:xfrm>
            <a:off x="0" y="2438400"/>
            <a:ext cx="3656013" cy="2376488"/>
          </a:xfrm>
          <a:prstGeom prst="rect">
            <a:avLst/>
          </a:prstGeom>
          <a:noFill/>
        </p:spPr>
      </p:pic>
      <p:pic>
        <p:nvPicPr>
          <p:cNvPr id="33800" name="Picture 8"/>
          <p:cNvPicPr>
            <a:picLocks noChangeAspect="1" noChangeArrowheads="1"/>
          </p:cNvPicPr>
          <p:nvPr/>
        </p:nvPicPr>
        <p:blipFill>
          <a:blip r:embed="rId3"/>
          <a:srcRect/>
          <a:stretch>
            <a:fillRect/>
          </a:stretch>
        </p:blipFill>
        <p:spPr bwMode="auto">
          <a:xfrm>
            <a:off x="4038600" y="2743200"/>
            <a:ext cx="3417888" cy="3709988"/>
          </a:xfrm>
          <a:prstGeom prst="rect">
            <a:avLst/>
          </a:prstGeom>
          <a:noFill/>
        </p:spPr>
      </p:pic>
      <p:sp>
        <p:nvSpPr>
          <p:cNvPr id="33801" name="Text Box 9"/>
          <p:cNvSpPr txBox="1">
            <a:spLocks noChangeArrowheads="1"/>
          </p:cNvSpPr>
          <p:nvPr/>
        </p:nvSpPr>
        <p:spPr bwMode="auto">
          <a:xfrm>
            <a:off x="6248400" y="2438400"/>
            <a:ext cx="2895600" cy="2903538"/>
          </a:xfrm>
          <a:prstGeom prst="rect">
            <a:avLst/>
          </a:prstGeom>
          <a:noFill/>
          <a:ln w="9525">
            <a:noFill/>
            <a:miter lim="800000"/>
            <a:headEnd/>
            <a:tailEnd/>
          </a:ln>
          <a:effectLst/>
        </p:spPr>
        <p:txBody>
          <a:bodyPr>
            <a:spAutoFit/>
          </a:bodyPr>
          <a:lstStyle/>
          <a:p>
            <a:pPr>
              <a:spcBef>
                <a:spcPct val="50000"/>
              </a:spcBef>
              <a:buFontTx/>
              <a:buChar char="•"/>
            </a:pPr>
            <a:r>
              <a:rPr lang="en-US" sz="1600"/>
              <a:t>This drug has a long duration of action</a:t>
            </a:r>
          </a:p>
          <a:p>
            <a:pPr>
              <a:spcBef>
                <a:spcPct val="50000"/>
              </a:spcBef>
              <a:buFontTx/>
              <a:buChar char="•"/>
            </a:pPr>
            <a:r>
              <a:rPr lang="en-US" sz="1600"/>
              <a:t>It suppresses the formation of edema and puritus</a:t>
            </a:r>
          </a:p>
          <a:p>
            <a:pPr>
              <a:spcBef>
                <a:spcPct val="50000"/>
              </a:spcBef>
              <a:buFontTx/>
              <a:buChar char="•"/>
            </a:pPr>
            <a:r>
              <a:rPr lang="en-US" sz="1600"/>
              <a:t>It doesn’t cross the BBB</a:t>
            </a:r>
          </a:p>
          <a:p>
            <a:pPr>
              <a:spcBef>
                <a:spcPct val="50000"/>
              </a:spcBef>
              <a:buFontTx/>
              <a:buChar char="•"/>
            </a:pPr>
            <a:r>
              <a:rPr lang="en-US" sz="1600"/>
              <a:t>It has been taken off the market in most countries because of adverse interactions with erythromycin and grapefruit juice</a:t>
            </a:r>
          </a:p>
        </p:txBody>
      </p:sp>
      <p:sp>
        <p:nvSpPr>
          <p:cNvPr id="33803" name="Text Box 11"/>
          <p:cNvSpPr txBox="1">
            <a:spLocks noChangeArrowheads="1"/>
          </p:cNvSpPr>
          <p:nvPr/>
        </p:nvSpPr>
        <p:spPr bwMode="auto">
          <a:xfrm>
            <a:off x="228600" y="4876800"/>
            <a:ext cx="3505200" cy="1463675"/>
          </a:xfrm>
          <a:prstGeom prst="rect">
            <a:avLst/>
          </a:prstGeom>
          <a:noFill/>
          <a:ln w="9525">
            <a:noFill/>
            <a:miter lim="800000"/>
            <a:headEnd/>
            <a:tailEnd/>
          </a:ln>
          <a:effectLst/>
        </p:spPr>
        <p:txBody>
          <a:bodyPr>
            <a:spAutoFit/>
          </a:bodyPr>
          <a:lstStyle/>
          <a:p>
            <a:pPr>
              <a:spcBef>
                <a:spcPct val="50000"/>
              </a:spcBef>
              <a:buFontTx/>
              <a:buChar char="•"/>
            </a:pPr>
            <a:r>
              <a:rPr lang="en-US" sz="2000"/>
              <a:t>This drug relieves itchy rashes and hives</a:t>
            </a:r>
          </a:p>
          <a:p>
            <a:pPr>
              <a:spcBef>
                <a:spcPct val="50000"/>
              </a:spcBef>
              <a:buFontTx/>
              <a:buChar char="•"/>
            </a:pPr>
            <a:r>
              <a:rPr lang="en-US" sz="2000"/>
              <a:t>It is non-sedating because it does not cross the BBB</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152400"/>
            <a:ext cx="7772400" cy="1600200"/>
          </a:xfrm>
        </p:spPr>
        <p:txBody>
          <a:bodyPr/>
          <a:lstStyle/>
          <a:p>
            <a:r>
              <a:rPr lang="en-US" dirty="0" smtClean="0">
                <a:solidFill>
                  <a:srgbClr val="FF0000"/>
                </a:solidFill>
                <a:latin typeface="+mn-lt"/>
              </a:rPr>
              <a:t>SECOND GENERATION H</a:t>
            </a:r>
            <a:r>
              <a:rPr lang="en-US" baseline="-25000" dirty="0" smtClean="0">
                <a:solidFill>
                  <a:srgbClr val="FF0000"/>
                </a:solidFill>
                <a:latin typeface="+mn-lt"/>
              </a:rPr>
              <a:t>1</a:t>
            </a:r>
            <a:r>
              <a:rPr lang="en-US" dirty="0" smtClean="0">
                <a:solidFill>
                  <a:srgbClr val="FF0000"/>
                </a:solidFill>
                <a:latin typeface="+mn-lt"/>
              </a:rPr>
              <a:t>-RECEPTOR ANTAGONISTS</a:t>
            </a:r>
            <a:endParaRPr lang="en-US" dirty="0">
              <a:solidFill>
                <a:srgbClr val="FF0000"/>
              </a:solidFill>
              <a:latin typeface="+mn-lt"/>
            </a:endParaRPr>
          </a:p>
        </p:txBody>
      </p:sp>
      <p:sp>
        <p:nvSpPr>
          <p:cNvPr id="34819" name="Rectangle 3"/>
          <p:cNvSpPr>
            <a:spLocks noGrp="1" noChangeArrowheads="1"/>
          </p:cNvSpPr>
          <p:nvPr>
            <p:ph type="body" sz="half" idx="1"/>
          </p:nvPr>
        </p:nvSpPr>
        <p:spPr>
          <a:xfrm>
            <a:off x="609600" y="1828800"/>
            <a:ext cx="3810000" cy="685800"/>
          </a:xfrm>
        </p:spPr>
        <p:txBody>
          <a:bodyPr/>
          <a:lstStyle/>
          <a:p>
            <a:pPr>
              <a:buFontTx/>
              <a:buNone/>
            </a:pPr>
            <a:r>
              <a:rPr lang="en-US" u="sng"/>
              <a:t>Loratadine (Claritin)</a:t>
            </a:r>
          </a:p>
        </p:txBody>
      </p:sp>
      <p:sp>
        <p:nvSpPr>
          <p:cNvPr id="34820" name="Rectangle 4"/>
          <p:cNvSpPr>
            <a:spLocks noGrp="1" noChangeArrowheads="1"/>
          </p:cNvSpPr>
          <p:nvPr>
            <p:ph type="body" sz="half" idx="2"/>
          </p:nvPr>
        </p:nvSpPr>
        <p:spPr>
          <a:xfrm>
            <a:off x="4800600" y="1828800"/>
            <a:ext cx="3810000" cy="685800"/>
          </a:xfrm>
        </p:spPr>
        <p:txBody>
          <a:bodyPr/>
          <a:lstStyle/>
          <a:p>
            <a:pPr>
              <a:buFontTx/>
              <a:buNone/>
            </a:pPr>
            <a:r>
              <a:rPr lang="en-US" u="sng"/>
              <a:t>Terfenadine (Seldane)</a:t>
            </a:r>
          </a:p>
        </p:txBody>
      </p:sp>
      <p:sp>
        <p:nvSpPr>
          <p:cNvPr id="34822" name="Text Box 6"/>
          <p:cNvSpPr txBox="1">
            <a:spLocks noChangeArrowheads="1"/>
          </p:cNvSpPr>
          <p:nvPr/>
        </p:nvSpPr>
        <p:spPr bwMode="auto">
          <a:xfrm>
            <a:off x="152400" y="4556125"/>
            <a:ext cx="4191000" cy="1768475"/>
          </a:xfrm>
          <a:prstGeom prst="rect">
            <a:avLst/>
          </a:prstGeom>
          <a:noFill/>
          <a:ln w="9525">
            <a:noFill/>
            <a:miter lim="800000"/>
            <a:headEnd/>
            <a:tailEnd/>
          </a:ln>
          <a:effectLst/>
        </p:spPr>
        <p:txBody>
          <a:bodyPr>
            <a:spAutoFit/>
          </a:bodyPr>
          <a:lstStyle/>
          <a:p>
            <a:pPr>
              <a:spcBef>
                <a:spcPct val="50000"/>
              </a:spcBef>
              <a:buFontTx/>
              <a:buChar char="•"/>
            </a:pPr>
            <a:r>
              <a:rPr lang="en-US" sz="2000"/>
              <a:t>It is the only drug of its class available over the counter</a:t>
            </a:r>
          </a:p>
          <a:p>
            <a:pPr>
              <a:spcBef>
                <a:spcPct val="50000"/>
              </a:spcBef>
              <a:buFontTx/>
              <a:buChar char="•"/>
            </a:pPr>
            <a:r>
              <a:rPr lang="en-US" sz="2000"/>
              <a:t>It has long lasting effects and does not cause drowsiness because it does not cross the BBB</a:t>
            </a:r>
            <a:endParaRPr lang="en-US"/>
          </a:p>
        </p:txBody>
      </p:sp>
      <p:sp>
        <p:nvSpPr>
          <p:cNvPr id="34826" name="Text Box 10"/>
          <p:cNvSpPr txBox="1">
            <a:spLocks noChangeArrowheads="1"/>
          </p:cNvSpPr>
          <p:nvPr/>
        </p:nvSpPr>
        <p:spPr bwMode="auto">
          <a:xfrm>
            <a:off x="4876800" y="4465638"/>
            <a:ext cx="4114800" cy="1768475"/>
          </a:xfrm>
          <a:prstGeom prst="rect">
            <a:avLst/>
          </a:prstGeom>
          <a:noFill/>
          <a:ln w="9525">
            <a:noFill/>
            <a:miter lim="800000"/>
            <a:headEnd/>
            <a:tailEnd/>
          </a:ln>
          <a:effectLst/>
        </p:spPr>
        <p:txBody>
          <a:bodyPr>
            <a:spAutoFit/>
          </a:bodyPr>
          <a:lstStyle/>
          <a:p>
            <a:pPr>
              <a:spcBef>
                <a:spcPct val="50000"/>
              </a:spcBef>
              <a:buFontTx/>
              <a:buChar char="•"/>
            </a:pPr>
            <a:r>
              <a:rPr lang="en-US" sz="2000"/>
              <a:t>It was formerly used to treat allergic conditions</a:t>
            </a:r>
          </a:p>
          <a:p>
            <a:pPr>
              <a:spcBef>
                <a:spcPct val="50000"/>
              </a:spcBef>
              <a:buFontTx/>
              <a:buChar char="•"/>
            </a:pPr>
            <a:r>
              <a:rPr lang="en-US" sz="2000"/>
              <a:t>In the 1990’s it was removed from the market due to the increased risk of cardiac arrythmias</a:t>
            </a:r>
            <a:endParaRPr lang="en-US"/>
          </a:p>
        </p:txBody>
      </p:sp>
      <p:pic>
        <p:nvPicPr>
          <p:cNvPr id="34827" name="Picture 11"/>
          <p:cNvPicPr>
            <a:picLocks noChangeAspect="1" noChangeArrowheads="1"/>
          </p:cNvPicPr>
          <p:nvPr/>
        </p:nvPicPr>
        <p:blipFill>
          <a:blip r:embed="rId2"/>
          <a:srcRect/>
          <a:stretch>
            <a:fillRect/>
          </a:stretch>
        </p:blipFill>
        <p:spPr bwMode="auto">
          <a:xfrm>
            <a:off x="1219200" y="2438400"/>
            <a:ext cx="1971675" cy="2070100"/>
          </a:xfrm>
          <a:prstGeom prst="rect">
            <a:avLst/>
          </a:prstGeom>
          <a:noFill/>
        </p:spPr>
      </p:pic>
      <p:pic>
        <p:nvPicPr>
          <p:cNvPr id="34828" name="Picture 12"/>
          <p:cNvPicPr>
            <a:picLocks noChangeAspect="1" noChangeArrowheads="1"/>
          </p:cNvPicPr>
          <p:nvPr/>
        </p:nvPicPr>
        <p:blipFill>
          <a:blip r:embed="rId3"/>
          <a:srcRect b="12157"/>
          <a:stretch>
            <a:fillRect/>
          </a:stretch>
        </p:blipFill>
        <p:spPr bwMode="auto">
          <a:xfrm>
            <a:off x="4876800" y="2286000"/>
            <a:ext cx="3568700" cy="213360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0"/>
            <a:ext cx="7772400" cy="1752600"/>
          </a:xfrm>
        </p:spPr>
        <p:txBody>
          <a:bodyPr/>
          <a:lstStyle/>
          <a:p>
            <a:r>
              <a:rPr lang="en-US" dirty="0" smtClean="0">
                <a:solidFill>
                  <a:srgbClr val="FF0000"/>
                </a:solidFill>
                <a:latin typeface="+mn-lt"/>
              </a:rPr>
              <a:t>SECOND GENERATION H</a:t>
            </a:r>
            <a:r>
              <a:rPr lang="en-US" baseline="-25000" dirty="0" smtClean="0">
                <a:solidFill>
                  <a:srgbClr val="FF0000"/>
                </a:solidFill>
                <a:latin typeface="+mn-lt"/>
              </a:rPr>
              <a:t>1</a:t>
            </a:r>
            <a:r>
              <a:rPr lang="en-US" dirty="0" smtClean="0">
                <a:solidFill>
                  <a:srgbClr val="FF0000"/>
                </a:solidFill>
                <a:latin typeface="+mn-lt"/>
              </a:rPr>
              <a:t>-RECEPTOR ANTAGONISTS</a:t>
            </a:r>
            <a:endParaRPr lang="en-US" dirty="0">
              <a:solidFill>
                <a:srgbClr val="FF0000"/>
              </a:solidFill>
              <a:latin typeface="+mn-lt"/>
            </a:endParaRPr>
          </a:p>
        </p:txBody>
      </p:sp>
      <p:sp>
        <p:nvSpPr>
          <p:cNvPr id="35843" name="Rectangle 3"/>
          <p:cNvSpPr>
            <a:spLocks noGrp="1" noChangeArrowheads="1"/>
          </p:cNvSpPr>
          <p:nvPr>
            <p:ph type="body" sz="half" idx="1"/>
          </p:nvPr>
        </p:nvSpPr>
        <p:spPr>
          <a:xfrm>
            <a:off x="152400" y="1676400"/>
            <a:ext cx="3048000" cy="838200"/>
          </a:xfrm>
        </p:spPr>
        <p:txBody>
          <a:bodyPr/>
          <a:lstStyle/>
          <a:p>
            <a:pPr>
              <a:lnSpc>
                <a:spcPct val="90000"/>
              </a:lnSpc>
              <a:buFontTx/>
              <a:buNone/>
            </a:pPr>
            <a:r>
              <a:rPr lang="en-US" sz="2400" u="sng"/>
              <a:t>Azelastine </a:t>
            </a:r>
          </a:p>
          <a:p>
            <a:pPr>
              <a:lnSpc>
                <a:spcPct val="90000"/>
              </a:lnSpc>
              <a:buFontTx/>
              <a:buNone/>
            </a:pPr>
            <a:r>
              <a:rPr lang="en-US" sz="2400" u="sng"/>
              <a:t>(Astelin or Optivar)</a:t>
            </a:r>
          </a:p>
        </p:txBody>
      </p:sp>
      <p:sp>
        <p:nvSpPr>
          <p:cNvPr id="35844" name="Rectangle 4"/>
          <p:cNvSpPr>
            <a:spLocks noGrp="1" noChangeArrowheads="1"/>
          </p:cNvSpPr>
          <p:nvPr>
            <p:ph type="body" sz="half" idx="2"/>
          </p:nvPr>
        </p:nvSpPr>
        <p:spPr>
          <a:xfrm>
            <a:off x="3276600" y="1752600"/>
            <a:ext cx="2514600" cy="533400"/>
          </a:xfrm>
        </p:spPr>
        <p:txBody>
          <a:bodyPr>
            <a:normAutofit fontScale="70000" lnSpcReduction="20000"/>
          </a:bodyPr>
          <a:lstStyle/>
          <a:p>
            <a:pPr>
              <a:lnSpc>
                <a:spcPct val="90000"/>
              </a:lnSpc>
              <a:buFontTx/>
              <a:buNone/>
            </a:pPr>
            <a:r>
              <a:rPr lang="en-US" sz="2400" u="sng"/>
              <a:t>Levocabastine</a:t>
            </a:r>
          </a:p>
          <a:p>
            <a:pPr>
              <a:lnSpc>
                <a:spcPct val="90000"/>
              </a:lnSpc>
              <a:buFontTx/>
              <a:buNone/>
            </a:pPr>
            <a:r>
              <a:rPr lang="en-US" sz="2400" u="sng"/>
              <a:t>(Livostin)</a:t>
            </a:r>
          </a:p>
        </p:txBody>
      </p:sp>
      <p:pic>
        <p:nvPicPr>
          <p:cNvPr id="35846" name="Picture 6"/>
          <p:cNvPicPr>
            <a:picLocks noChangeAspect="1" noChangeArrowheads="1"/>
          </p:cNvPicPr>
          <p:nvPr/>
        </p:nvPicPr>
        <p:blipFill>
          <a:blip r:embed="rId2"/>
          <a:srcRect l="21208" t="13896" r="24596" b="16620"/>
          <a:stretch>
            <a:fillRect/>
          </a:stretch>
        </p:blipFill>
        <p:spPr bwMode="auto">
          <a:xfrm>
            <a:off x="381000" y="2590800"/>
            <a:ext cx="1752600" cy="1905000"/>
          </a:xfrm>
          <a:prstGeom prst="rect">
            <a:avLst/>
          </a:prstGeom>
          <a:noFill/>
        </p:spPr>
      </p:pic>
      <p:sp>
        <p:nvSpPr>
          <p:cNvPr id="35847" name="Text Box 7"/>
          <p:cNvSpPr txBox="1">
            <a:spLocks noChangeArrowheads="1"/>
          </p:cNvSpPr>
          <p:nvPr/>
        </p:nvSpPr>
        <p:spPr bwMode="auto">
          <a:xfrm>
            <a:off x="152400" y="4648200"/>
            <a:ext cx="3505200" cy="1463675"/>
          </a:xfrm>
          <a:prstGeom prst="rect">
            <a:avLst/>
          </a:prstGeom>
          <a:noFill/>
          <a:ln w="9525">
            <a:noFill/>
            <a:miter lim="800000"/>
            <a:headEnd/>
            <a:tailEnd/>
          </a:ln>
          <a:effectLst/>
        </p:spPr>
        <p:txBody>
          <a:bodyPr>
            <a:spAutoFit/>
          </a:bodyPr>
          <a:lstStyle/>
          <a:p>
            <a:pPr>
              <a:spcBef>
                <a:spcPct val="50000"/>
              </a:spcBef>
              <a:buFontTx/>
              <a:buChar char="•"/>
            </a:pPr>
            <a:r>
              <a:rPr lang="en-US" sz="2000"/>
              <a:t>It is a mast cell stablilizer</a:t>
            </a:r>
          </a:p>
          <a:p>
            <a:pPr>
              <a:spcBef>
                <a:spcPct val="50000"/>
              </a:spcBef>
              <a:buFontTx/>
              <a:buChar char="•"/>
            </a:pPr>
            <a:r>
              <a:rPr lang="en-US" sz="2000"/>
              <a:t>Available as a nasal spray (Astelin) or eye drops for pink eye (Optivar)</a:t>
            </a:r>
            <a:endParaRPr lang="en-US"/>
          </a:p>
        </p:txBody>
      </p:sp>
      <p:pic>
        <p:nvPicPr>
          <p:cNvPr id="35849" name="Picture 9"/>
          <p:cNvPicPr>
            <a:picLocks noChangeAspect="1" noChangeArrowheads="1"/>
          </p:cNvPicPr>
          <p:nvPr/>
        </p:nvPicPr>
        <p:blipFill>
          <a:blip r:embed="rId3"/>
          <a:srcRect/>
          <a:stretch>
            <a:fillRect/>
          </a:stretch>
        </p:blipFill>
        <p:spPr bwMode="auto">
          <a:xfrm>
            <a:off x="3733800" y="2287588"/>
            <a:ext cx="1735138" cy="3656012"/>
          </a:xfrm>
          <a:prstGeom prst="rect">
            <a:avLst/>
          </a:prstGeom>
          <a:noFill/>
        </p:spPr>
      </p:pic>
      <p:sp>
        <p:nvSpPr>
          <p:cNvPr id="35850" name="Text Box 10"/>
          <p:cNvSpPr txBox="1">
            <a:spLocks noChangeArrowheads="1"/>
          </p:cNvSpPr>
          <p:nvPr/>
        </p:nvSpPr>
        <p:spPr bwMode="auto">
          <a:xfrm>
            <a:off x="4495800" y="5562600"/>
            <a:ext cx="4648200" cy="701675"/>
          </a:xfrm>
          <a:prstGeom prst="rect">
            <a:avLst/>
          </a:prstGeom>
          <a:noFill/>
          <a:ln w="9525">
            <a:noFill/>
            <a:miter lim="800000"/>
            <a:headEnd/>
            <a:tailEnd/>
          </a:ln>
          <a:effectLst/>
        </p:spPr>
        <p:txBody>
          <a:bodyPr>
            <a:spAutoFit/>
          </a:bodyPr>
          <a:lstStyle/>
          <a:p>
            <a:pPr>
              <a:spcBef>
                <a:spcPct val="50000"/>
              </a:spcBef>
              <a:buFontTx/>
              <a:buChar char="•"/>
            </a:pPr>
            <a:r>
              <a:rPr lang="en-US" sz="2000"/>
              <a:t>Both of these drugs are used as eye drops to treat allergic conjunctivitis</a:t>
            </a:r>
            <a:endParaRPr lang="en-US"/>
          </a:p>
        </p:txBody>
      </p:sp>
      <p:pic>
        <p:nvPicPr>
          <p:cNvPr id="35851" name="Picture 11"/>
          <p:cNvPicPr>
            <a:picLocks noChangeAspect="1" noChangeArrowheads="1"/>
          </p:cNvPicPr>
          <p:nvPr/>
        </p:nvPicPr>
        <p:blipFill>
          <a:blip r:embed="rId4"/>
          <a:srcRect/>
          <a:stretch>
            <a:fillRect/>
          </a:stretch>
        </p:blipFill>
        <p:spPr bwMode="auto">
          <a:xfrm>
            <a:off x="5561013" y="2743200"/>
            <a:ext cx="3506787" cy="2741613"/>
          </a:xfrm>
          <a:prstGeom prst="rect">
            <a:avLst/>
          </a:prstGeom>
          <a:noFill/>
        </p:spPr>
      </p:pic>
      <p:sp>
        <p:nvSpPr>
          <p:cNvPr id="35852" name="Text Box 12"/>
          <p:cNvSpPr txBox="1">
            <a:spLocks noChangeArrowheads="1"/>
          </p:cNvSpPr>
          <p:nvPr/>
        </p:nvSpPr>
        <p:spPr bwMode="auto">
          <a:xfrm>
            <a:off x="6096000" y="1782763"/>
            <a:ext cx="2819400" cy="895350"/>
          </a:xfrm>
          <a:prstGeom prst="rect">
            <a:avLst/>
          </a:prstGeom>
          <a:noFill/>
          <a:ln w="9525">
            <a:noFill/>
            <a:miter lim="800000"/>
            <a:headEnd/>
            <a:tailEnd/>
          </a:ln>
          <a:effectLst/>
        </p:spPr>
        <p:txBody>
          <a:bodyPr>
            <a:spAutoFit/>
          </a:bodyPr>
          <a:lstStyle/>
          <a:p>
            <a:pPr eaLnBrk="1" hangingPunct="1">
              <a:spcBef>
                <a:spcPct val="20000"/>
              </a:spcBef>
            </a:pPr>
            <a:r>
              <a:rPr lang="en-US" u="sng"/>
              <a:t>Olopatadine</a:t>
            </a:r>
          </a:p>
          <a:p>
            <a:pPr eaLnBrk="1" hangingPunct="1">
              <a:spcBef>
                <a:spcPct val="20000"/>
              </a:spcBef>
            </a:pPr>
            <a:r>
              <a:rPr lang="en-US" u="sng"/>
              <a:t>(Patanol)</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228600"/>
            <a:ext cx="7772400" cy="1524000"/>
          </a:xfrm>
        </p:spPr>
        <p:txBody>
          <a:bodyPr/>
          <a:lstStyle/>
          <a:p>
            <a:r>
              <a:rPr lang="en-US" dirty="0" smtClean="0">
                <a:solidFill>
                  <a:srgbClr val="0070C0"/>
                </a:solidFill>
                <a:latin typeface="+mn-lt"/>
              </a:rPr>
              <a:t>THIRD GENERATION H</a:t>
            </a:r>
            <a:r>
              <a:rPr lang="en-US" baseline="-25000" dirty="0" smtClean="0">
                <a:solidFill>
                  <a:srgbClr val="0070C0"/>
                </a:solidFill>
                <a:latin typeface="+mn-lt"/>
              </a:rPr>
              <a:t>1</a:t>
            </a:r>
            <a:r>
              <a:rPr lang="en-US" dirty="0" smtClean="0">
                <a:solidFill>
                  <a:srgbClr val="0070C0"/>
                </a:solidFill>
                <a:latin typeface="+mn-lt"/>
              </a:rPr>
              <a:t>-RECEPTOR ANTAGONISTS</a:t>
            </a:r>
            <a:endParaRPr lang="en-US" dirty="0">
              <a:solidFill>
                <a:srgbClr val="0070C0"/>
              </a:solidFill>
              <a:latin typeface="+mn-lt"/>
            </a:endParaRPr>
          </a:p>
        </p:txBody>
      </p:sp>
      <p:sp>
        <p:nvSpPr>
          <p:cNvPr id="36867" name="Rectangle 3"/>
          <p:cNvSpPr>
            <a:spLocks noGrp="1" noChangeArrowheads="1"/>
          </p:cNvSpPr>
          <p:nvPr>
            <p:ph type="body" idx="1"/>
          </p:nvPr>
        </p:nvSpPr>
        <p:spPr>
          <a:xfrm>
            <a:off x="685800" y="1752600"/>
            <a:ext cx="7772400" cy="1371600"/>
          </a:xfrm>
        </p:spPr>
        <p:txBody>
          <a:bodyPr/>
          <a:lstStyle/>
          <a:p>
            <a:r>
              <a:rPr lang="en-US" sz="2000" dirty="0"/>
              <a:t>These drugs are derived from second generation antihistamines</a:t>
            </a:r>
          </a:p>
          <a:p>
            <a:r>
              <a:rPr lang="en-US" sz="2000" dirty="0">
                <a:solidFill>
                  <a:srgbClr val="FF0000"/>
                </a:solidFill>
              </a:rPr>
              <a:t>They are either the active </a:t>
            </a:r>
            <a:r>
              <a:rPr lang="en-US" sz="2000" dirty="0" err="1">
                <a:solidFill>
                  <a:srgbClr val="FF0000"/>
                </a:solidFill>
              </a:rPr>
              <a:t>enantiomer</a:t>
            </a:r>
            <a:r>
              <a:rPr lang="en-US" sz="2000" dirty="0">
                <a:solidFill>
                  <a:srgbClr val="FF0000"/>
                </a:solidFill>
              </a:rPr>
              <a:t> or metabolite of the second generation drug designed to have increased efficacy and fewer side effects</a:t>
            </a:r>
          </a:p>
        </p:txBody>
      </p:sp>
      <p:pic>
        <p:nvPicPr>
          <p:cNvPr id="36868" name="Picture 4"/>
          <p:cNvPicPr>
            <a:picLocks noChangeAspect="1" noChangeArrowheads="1"/>
          </p:cNvPicPr>
          <p:nvPr/>
        </p:nvPicPr>
        <p:blipFill>
          <a:blip r:embed="rId2"/>
          <a:srcRect/>
          <a:stretch>
            <a:fillRect/>
          </a:stretch>
        </p:blipFill>
        <p:spPr bwMode="auto">
          <a:xfrm>
            <a:off x="990600" y="3581400"/>
            <a:ext cx="1966913" cy="2741613"/>
          </a:xfrm>
          <a:prstGeom prst="rect">
            <a:avLst/>
          </a:prstGeom>
          <a:noFill/>
        </p:spPr>
      </p:pic>
      <p:sp>
        <p:nvSpPr>
          <p:cNvPr id="36869" name="Text Box 5"/>
          <p:cNvSpPr txBox="1">
            <a:spLocks noChangeArrowheads="1"/>
          </p:cNvSpPr>
          <p:nvPr/>
        </p:nvSpPr>
        <p:spPr bwMode="auto">
          <a:xfrm>
            <a:off x="3352800" y="3124200"/>
            <a:ext cx="4038600" cy="420688"/>
          </a:xfrm>
          <a:prstGeom prst="rect">
            <a:avLst/>
          </a:prstGeom>
          <a:noFill/>
          <a:ln w="9525">
            <a:noFill/>
            <a:miter lim="800000"/>
            <a:headEnd/>
            <a:tailEnd/>
          </a:ln>
          <a:effectLst/>
        </p:spPr>
        <p:txBody>
          <a:bodyPr>
            <a:spAutoFit/>
          </a:bodyPr>
          <a:lstStyle/>
          <a:p>
            <a:pPr eaLnBrk="1" hangingPunct="1">
              <a:lnSpc>
                <a:spcPct val="90000"/>
              </a:lnSpc>
              <a:spcBef>
                <a:spcPct val="20000"/>
              </a:spcBef>
            </a:pPr>
            <a:r>
              <a:rPr lang="en-US" u="sng"/>
              <a:t>Levocetirizine (Zyzal) </a:t>
            </a:r>
            <a:endParaRPr lang="en-US"/>
          </a:p>
        </p:txBody>
      </p:sp>
      <p:sp>
        <p:nvSpPr>
          <p:cNvPr id="36871" name="Text Box 7"/>
          <p:cNvSpPr txBox="1">
            <a:spLocks noChangeArrowheads="1"/>
          </p:cNvSpPr>
          <p:nvPr/>
        </p:nvSpPr>
        <p:spPr bwMode="auto">
          <a:xfrm>
            <a:off x="3276600" y="3505200"/>
            <a:ext cx="5486400" cy="3070225"/>
          </a:xfrm>
          <a:prstGeom prst="rect">
            <a:avLst/>
          </a:prstGeom>
          <a:noFill/>
          <a:ln w="9525">
            <a:noFill/>
            <a:miter lim="800000"/>
            <a:headEnd/>
            <a:tailEnd/>
          </a:ln>
          <a:effectLst/>
        </p:spPr>
        <p:txBody>
          <a:bodyPr>
            <a:spAutoFit/>
          </a:bodyPr>
          <a:lstStyle/>
          <a:p>
            <a:pPr>
              <a:spcBef>
                <a:spcPct val="50000"/>
              </a:spcBef>
              <a:buFontTx/>
              <a:buChar char="•"/>
            </a:pPr>
            <a:r>
              <a:rPr lang="en-US" sz="1700" dirty="0"/>
              <a:t>This drug is the active </a:t>
            </a:r>
            <a:r>
              <a:rPr lang="en-US" sz="1700" dirty="0" err="1"/>
              <a:t>enantiomer</a:t>
            </a:r>
            <a:r>
              <a:rPr lang="en-US" sz="1700" dirty="0"/>
              <a:t> of </a:t>
            </a:r>
            <a:r>
              <a:rPr lang="en-US" sz="1700" dirty="0" err="1"/>
              <a:t>cetirizine</a:t>
            </a:r>
            <a:r>
              <a:rPr lang="en-US" sz="1700" dirty="0"/>
              <a:t> and is believed to be more effective and have fewer adverse side effects. </a:t>
            </a:r>
          </a:p>
          <a:p>
            <a:pPr>
              <a:spcBef>
                <a:spcPct val="50000"/>
              </a:spcBef>
              <a:buFontTx/>
              <a:buChar char="•"/>
            </a:pPr>
            <a:r>
              <a:rPr lang="en-US" sz="1700" dirty="0"/>
              <a:t>Also it is not metabolized and is likely to be safer than other drugs due to a lack of possible drug interactions (</a:t>
            </a:r>
            <a:r>
              <a:rPr lang="en-US" sz="1700" dirty="0" err="1"/>
              <a:t>Tillement</a:t>
            </a:r>
            <a:r>
              <a:rPr lang="en-US" sz="1700" dirty="0"/>
              <a:t>).</a:t>
            </a:r>
          </a:p>
          <a:p>
            <a:pPr>
              <a:spcBef>
                <a:spcPct val="50000"/>
              </a:spcBef>
              <a:buFontTx/>
              <a:buChar char="•"/>
            </a:pPr>
            <a:r>
              <a:rPr lang="en-US" sz="1700" dirty="0"/>
              <a:t>It does not cross the BBB and does not cause significant drowsiness</a:t>
            </a:r>
          </a:p>
          <a:p>
            <a:pPr>
              <a:spcBef>
                <a:spcPct val="50000"/>
              </a:spcBef>
              <a:buFontTx/>
              <a:buChar char="•"/>
            </a:pPr>
            <a:r>
              <a:rPr lang="en-US" sz="1700" dirty="0"/>
              <a:t>It has been shown to reduce asthma attacks by 70% in children</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152400"/>
            <a:ext cx="7772400" cy="1600200"/>
          </a:xfrm>
        </p:spPr>
        <p:txBody>
          <a:bodyPr/>
          <a:lstStyle/>
          <a:p>
            <a:r>
              <a:rPr lang="en-US" dirty="0" smtClean="0">
                <a:solidFill>
                  <a:srgbClr val="FF0000"/>
                </a:solidFill>
                <a:latin typeface="+mn-lt"/>
              </a:rPr>
              <a:t>THIRD GENERATION H</a:t>
            </a:r>
            <a:r>
              <a:rPr lang="en-US" baseline="-25000" dirty="0" smtClean="0">
                <a:solidFill>
                  <a:srgbClr val="FF0000"/>
                </a:solidFill>
                <a:latin typeface="+mn-lt"/>
              </a:rPr>
              <a:t>1</a:t>
            </a:r>
            <a:r>
              <a:rPr lang="en-US" dirty="0" smtClean="0">
                <a:solidFill>
                  <a:srgbClr val="FF0000"/>
                </a:solidFill>
                <a:latin typeface="+mn-lt"/>
              </a:rPr>
              <a:t>-RECEPTOR ANTAGONISTS</a:t>
            </a:r>
            <a:endParaRPr lang="en-US" dirty="0">
              <a:solidFill>
                <a:srgbClr val="FF0000"/>
              </a:solidFill>
              <a:latin typeface="+mn-lt"/>
            </a:endParaRPr>
          </a:p>
        </p:txBody>
      </p:sp>
      <p:sp>
        <p:nvSpPr>
          <p:cNvPr id="37891" name="Rectangle 3"/>
          <p:cNvSpPr>
            <a:spLocks noGrp="1" noChangeArrowheads="1"/>
          </p:cNvSpPr>
          <p:nvPr>
            <p:ph type="body" sz="half" idx="1"/>
          </p:nvPr>
        </p:nvSpPr>
        <p:spPr>
          <a:xfrm>
            <a:off x="381000" y="1752600"/>
            <a:ext cx="3429000" cy="533400"/>
          </a:xfrm>
        </p:spPr>
        <p:txBody>
          <a:bodyPr/>
          <a:lstStyle/>
          <a:p>
            <a:pPr>
              <a:buFontTx/>
              <a:buNone/>
            </a:pPr>
            <a:r>
              <a:rPr lang="en-US" sz="2400" u="sng"/>
              <a:t>Deslortadine (Clarinex)</a:t>
            </a:r>
          </a:p>
        </p:txBody>
      </p:sp>
      <p:sp>
        <p:nvSpPr>
          <p:cNvPr id="37892" name="Rectangle 4"/>
          <p:cNvSpPr>
            <a:spLocks noGrp="1" noChangeArrowheads="1"/>
          </p:cNvSpPr>
          <p:nvPr>
            <p:ph type="body" sz="half" idx="2"/>
          </p:nvPr>
        </p:nvSpPr>
        <p:spPr>
          <a:xfrm>
            <a:off x="4648200" y="1752600"/>
            <a:ext cx="3810000" cy="609600"/>
          </a:xfrm>
        </p:spPr>
        <p:txBody>
          <a:bodyPr/>
          <a:lstStyle/>
          <a:p>
            <a:pPr>
              <a:buFontTx/>
              <a:buNone/>
            </a:pPr>
            <a:r>
              <a:rPr lang="en-US" u="sng"/>
              <a:t>Fexofenadine (Allegra)</a:t>
            </a:r>
          </a:p>
        </p:txBody>
      </p:sp>
      <p:pic>
        <p:nvPicPr>
          <p:cNvPr id="37894" name="Picture 6"/>
          <p:cNvPicPr>
            <a:picLocks noChangeAspect="1" noChangeArrowheads="1"/>
          </p:cNvPicPr>
          <p:nvPr/>
        </p:nvPicPr>
        <p:blipFill>
          <a:blip r:embed="rId2"/>
          <a:srcRect/>
          <a:stretch>
            <a:fillRect/>
          </a:stretch>
        </p:blipFill>
        <p:spPr bwMode="auto">
          <a:xfrm>
            <a:off x="762000" y="2286000"/>
            <a:ext cx="2722563" cy="2286000"/>
          </a:xfrm>
          <a:prstGeom prst="rect">
            <a:avLst/>
          </a:prstGeom>
          <a:noFill/>
        </p:spPr>
      </p:pic>
      <p:sp>
        <p:nvSpPr>
          <p:cNvPr id="37895" name="Text Box 7"/>
          <p:cNvSpPr txBox="1">
            <a:spLocks noChangeArrowheads="1"/>
          </p:cNvSpPr>
          <p:nvPr/>
        </p:nvSpPr>
        <p:spPr bwMode="auto">
          <a:xfrm>
            <a:off x="304800" y="4724400"/>
            <a:ext cx="3962400" cy="1768475"/>
          </a:xfrm>
          <a:prstGeom prst="rect">
            <a:avLst/>
          </a:prstGeom>
          <a:noFill/>
          <a:ln w="9525">
            <a:noFill/>
            <a:miter lim="800000"/>
            <a:headEnd/>
            <a:tailEnd/>
          </a:ln>
          <a:effectLst/>
        </p:spPr>
        <p:txBody>
          <a:bodyPr>
            <a:spAutoFit/>
          </a:bodyPr>
          <a:lstStyle/>
          <a:p>
            <a:pPr>
              <a:spcBef>
                <a:spcPct val="50000"/>
              </a:spcBef>
              <a:buFontTx/>
              <a:buChar char="•"/>
            </a:pPr>
            <a:r>
              <a:rPr lang="en-US" sz="2000"/>
              <a:t>It is the active metabolite of Lortadine</a:t>
            </a:r>
          </a:p>
          <a:p>
            <a:pPr>
              <a:spcBef>
                <a:spcPct val="50000"/>
              </a:spcBef>
              <a:buFontTx/>
              <a:buChar char="•"/>
            </a:pPr>
            <a:r>
              <a:rPr lang="en-US" sz="2000"/>
              <a:t>Even though it is thought to be more effective, there is no concrete evidence to prove this</a:t>
            </a:r>
            <a:endParaRPr lang="en-US"/>
          </a:p>
        </p:txBody>
      </p:sp>
      <p:pic>
        <p:nvPicPr>
          <p:cNvPr id="37897" name="Picture 9"/>
          <p:cNvPicPr>
            <a:picLocks noChangeAspect="1" noChangeArrowheads="1"/>
          </p:cNvPicPr>
          <p:nvPr/>
        </p:nvPicPr>
        <p:blipFill>
          <a:blip r:embed="rId3"/>
          <a:srcRect/>
          <a:stretch>
            <a:fillRect/>
          </a:stretch>
        </p:blipFill>
        <p:spPr bwMode="auto">
          <a:xfrm>
            <a:off x="4876800" y="2514600"/>
            <a:ext cx="3198813" cy="1581150"/>
          </a:xfrm>
          <a:prstGeom prst="rect">
            <a:avLst/>
          </a:prstGeom>
          <a:noFill/>
        </p:spPr>
      </p:pic>
      <p:sp>
        <p:nvSpPr>
          <p:cNvPr id="37898" name="Text Box 10"/>
          <p:cNvSpPr txBox="1">
            <a:spLocks noChangeArrowheads="1"/>
          </p:cNvSpPr>
          <p:nvPr/>
        </p:nvSpPr>
        <p:spPr bwMode="auto">
          <a:xfrm>
            <a:off x="4800600" y="4572000"/>
            <a:ext cx="4038600" cy="1463675"/>
          </a:xfrm>
          <a:prstGeom prst="rect">
            <a:avLst/>
          </a:prstGeom>
          <a:noFill/>
          <a:ln w="9525">
            <a:noFill/>
            <a:miter lim="800000"/>
            <a:headEnd/>
            <a:tailEnd/>
          </a:ln>
          <a:effectLst/>
        </p:spPr>
        <p:txBody>
          <a:bodyPr>
            <a:spAutoFit/>
          </a:bodyPr>
          <a:lstStyle/>
          <a:p>
            <a:pPr>
              <a:spcBef>
                <a:spcPct val="50000"/>
              </a:spcBef>
              <a:buFontTx/>
              <a:buChar char="•"/>
            </a:pPr>
            <a:r>
              <a:rPr lang="en-US" sz="2000"/>
              <a:t>It was developed as an alternative to Terfenadine </a:t>
            </a:r>
          </a:p>
          <a:p>
            <a:pPr>
              <a:spcBef>
                <a:spcPct val="50000"/>
              </a:spcBef>
              <a:buFontTx/>
              <a:buChar char="•"/>
            </a:pPr>
            <a:r>
              <a:rPr lang="en-US" sz="2000"/>
              <a:t>Fexofenadine was proven to be more effective and safe</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81000"/>
            <a:ext cx="7772400" cy="1143000"/>
          </a:xfrm>
        </p:spPr>
        <p:txBody>
          <a:bodyPr/>
          <a:lstStyle/>
          <a:p>
            <a:r>
              <a:rPr lang="en-US" dirty="0" smtClean="0">
                <a:solidFill>
                  <a:srgbClr val="FF0000"/>
                </a:solidFill>
                <a:latin typeface="+mn-lt"/>
              </a:rPr>
              <a:t>WHAT IS AN ANTIHISTAMINE?</a:t>
            </a:r>
            <a:endParaRPr lang="en-US" dirty="0">
              <a:solidFill>
                <a:srgbClr val="FF0000"/>
              </a:solidFill>
              <a:latin typeface="+mn-lt"/>
            </a:endParaRPr>
          </a:p>
        </p:txBody>
      </p:sp>
      <p:sp>
        <p:nvSpPr>
          <p:cNvPr id="6147" name="Rectangle 3"/>
          <p:cNvSpPr>
            <a:spLocks noGrp="1" noChangeArrowheads="1"/>
          </p:cNvSpPr>
          <p:nvPr>
            <p:ph type="body" idx="1"/>
          </p:nvPr>
        </p:nvSpPr>
        <p:spPr>
          <a:xfrm>
            <a:off x="685800" y="1524000"/>
            <a:ext cx="7772400" cy="5029200"/>
          </a:xfrm>
        </p:spPr>
        <p:txBody>
          <a:bodyPr/>
          <a:lstStyle/>
          <a:p>
            <a:pPr>
              <a:lnSpc>
                <a:spcPct val="90000"/>
              </a:lnSpc>
            </a:pPr>
            <a:r>
              <a:rPr lang="en-US" sz="2400" dirty="0">
                <a:solidFill>
                  <a:srgbClr val="00B0F0"/>
                </a:solidFill>
              </a:rPr>
              <a:t>A drug that reduces or eliminates the effects mediated by the chemical histamine</a:t>
            </a:r>
          </a:p>
          <a:p>
            <a:pPr>
              <a:lnSpc>
                <a:spcPct val="90000"/>
              </a:lnSpc>
            </a:pPr>
            <a:r>
              <a:rPr lang="en-US" sz="2400" dirty="0"/>
              <a:t>Histamine is released by your body during an allergic reaction and acts on a specific histamine receptor</a:t>
            </a:r>
          </a:p>
          <a:p>
            <a:pPr>
              <a:lnSpc>
                <a:spcPct val="90000"/>
              </a:lnSpc>
            </a:pPr>
            <a:r>
              <a:rPr lang="en-US" sz="2400" dirty="0"/>
              <a:t>True antihistamines are only the agents that produce a therapeutic effect that is mediated by negative modulation of histamine receptors (other agents may have </a:t>
            </a:r>
            <a:r>
              <a:rPr lang="en-US" sz="2400" dirty="0" err="1"/>
              <a:t>antihistaminergic</a:t>
            </a:r>
            <a:r>
              <a:rPr lang="en-US" sz="2400" dirty="0"/>
              <a:t> action but are not true antihistamines)</a:t>
            </a:r>
          </a:p>
          <a:p>
            <a:pPr>
              <a:lnSpc>
                <a:spcPct val="90000"/>
              </a:lnSpc>
            </a:pPr>
            <a:r>
              <a:rPr lang="en-US" sz="2400" dirty="0">
                <a:solidFill>
                  <a:srgbClr val="FF0000"/>
                </a:solidFill>
              </a:rPr>
              <a:t>The term antihistamine </a:t>
            </a:r>
            <a:r>
              <a:rPr lang="en-US" sz="2400" b="1" dirty="0">
                <a:solidFill>
                  <a:srgbClr val="FF0000"/>
                </a:solidFill>
              </a:rPr>
              <a:t>only refers to H</a:t>
            </a:r>
            <a:r>
              <a:rPr lang="en-US" sz="2400" b="1" baseline="-25000" dirty="0">
                <a:solidFill>
                  <a:srgbClr val="FF0000"/>
                </a:solidFill>
              </a:rPr>
              <a:t>1</a:t>
            </a:r>
            <a:r>
              <a:rPr lang="en-US" sz="2400" b="1" dirty="0">
                <a:solidFill>
                  <a:srgbClr val="FF0000"/>
                </a:solidFill>
              </a:rPr>
              <a:t> receptor </a:t>
            </a:r>
            <a:r>
              <a:rPr lang="en-US" sz="2400" b="1" dirty="0" smtClean="0">
                <a:solidFill>
                  <a:srgbClr val="FF0000"/>
                </a:solidFill>
              </a:rPr>
              <a:t>antagonists</a:t>
            </a:r>
            <a:r>
              <a:rPr lang="en-US" sz="2400" dirty="0" smtClean="0">
                <a:solidFill>
                  <a:srgbClr val="FF0000"/>
                </a:solidFill>
              </a:rPr>
              <a:t>(actually </a:t>
            </a:r>
            <a:r>
              <a:rPr lang="en-US" sz="2400" dirty="0">
                <a:solidFill>
                  <a:srgbClr val="FF0000"/>
                </a:solidFill>
              </a:rPr>
              <a:t>inverse agonists)</a:t>
            </a:r>
          </a:p>
          <a:p>
            <a:pPr>
              <a:lnSpc>
                <a:spcPct val="90000"/>
              </a:lnSpc>
            </a:pPr>
            <a:r>
              <a:rPr lang="en-US" sz="2400" dirty="0"/>
              <a:t>Antihistamines compete with histamine for binding sites at the receptors. Antihistamine cannot remove the histamine if it is already bound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dirty="0" smtClean="0">
                <a:solidFill>
                  <a:srgbClr val="FF0000"/>
                </a:solidFill>
                <a:latin typeface="+mn-lt"/>
              </a:rPr>
              <a:t>THE FUTURE OF ANTIHISTAMINES</a:t>
            </a:r>
            <a:endParaRPr lang="en-US" dirty="0">
              <a:solidFill>
                <a:srgbClr val="FF0000"/>
              </a:solidFill>
              <a:latin typeface="+mn-lt"/>
            </a:endParaRPr>
          </a:p>
        </p:txBody>
      </p:sp>
      <p:sp>
        <p:nvSpPr>
          <p:cNvPr id="43011" name="Rectangle 3"/>
          <p:cNvSpPr>
            <a:spLocks noGrp="1" noChangeArrowheads="1"/>
          </p:cNvSpPr>
          <p:nvPr>
            <p:ph type="body" idx="1"/>
          </p:nvPr>
        </p:nvSpPr>
        <p:spPr/>
        <p:txBody>
          <a:bodyPr/>
          <a:lstStyle/>
          <a:p>
            <a:r>
              <a:rPr lang="en-US" sz="2400" dirty="0">
                <a:solidFill>
                  <a:srgbClr val="FFC000"/>
                </a:solidFill>
              </a:rPr>
              <a:t>The anti-inflammatory activity of second generation antihistamines, about which little is known, will continue to be researched and possibly lead to an effective alternative to </a:t>
            </a:r>
            <a:r>
              <a:rPr lang="en-US" sz="2400" dirty="0" err="1">
                <a:solidFill>
                  <a:srgbClr val="FFC000"/>
                </a:solidFill>
              </a:rPr>
              <a:t>corticosteriods</a:t>
            </a:r>
            <a:r>
              <a:rPr lang="en-US" sz="2400" dirty="0">
                <a:solidFill>
                  <a:srgbClr val="FFC000"/>
                </a:solidFill>
              </a:rPr>
              <a:t> in the treatment of allergic airways conditions.</a:t>
            </a:r>
          </a:p>
          <a:p>
            <a:r>
              <a:rPr lang="en-US" sz="2400" dirty="0">
                <a:solidFill>
                  <a:srgbClr val="00B050"/>
                </a:solidFill>
              </a:rPr>
              <a:t>The action of the H4 receptor will also continue to be researched and will possibly lead to effective treatment of autoimmune </a:t>
            </a:r>
            <a:r>
              <a:rPr lang="en-US" sz="2400" dirty="0" err="1">
                <a:solidFill>
                  <a:srgbClr val="00B050"/>
                </a:solidFill>
              </a:rPr>
              <a:t>dieseases</a:t>
            </a:r>
            <a:r>
              <a:rPr lang="en-US" sz="2400" dirty="0">
                <a:solidFill>
                  <a:srgbClr val="00B050"/>
                </a:solidFill>
              </a:rPr>
              <a:t>.</a:t>
            </a:r>
          </a:p>
          <a:p>
            <a:r>
              <a:rPr lang="en-US" sz="2400" dirty="0">
                <a:solidFill>
                  <a:srgbClr val="00B0F0"/>
                </a:solidFill>
              </a:rPr>
              <a:t>Creating antihistamines with higher selectivity and less adverse side effects will continue to be the goal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76200"/>
            <a:ext cx="7772400" cy="1143000"/>
          </a:xfrm>
        </p:spPr>
        <p:txBody>
          <a:bodyPr/>
          <a:lstStyle/>
          <a:p>
            <a:r>
              <a:rPr lang="en-US" dirty="0" smtClean="0">
                <a:solidFill>
                  <a:srgbClr val="FF0000"/>
                </a:solidFill>
                <a:latin typeface="+mn-lt"/>
              </a:rPr>
              <a:t>WHAT ARE ALLERGIES?</a:t>
            </a:r>
            <a:endParaRPr lang="en-US" dirty="0">
              <a:solidFill>
                <a:srgbClr val="FF0000"/>
              </a:solidFill>
              <a:latin typeface="+mn-lt"/>
            </a:endParaRPr>
          </a:p>
        </p:txBody>
      </p:sp>
      <p:sp>
        <p:nvSpPr>
          <p:cNvPr id="7171" name="Rectangle 3"/>
          <p:cNvSpPr>
            <a:spLocks noGrp="1" noChangeArrowheads="1"/>
          </p:cNvSpPr>
          <p:nvPr>
            <p:ph type="body" idx="1"/>
          </p:nvPr>
        </p:nvSpPr>
        <p:spPr>
          <a:xfrm>
            <a:off x="381000" y="1219200"/>
            <a:ext cx="8534400" cy="5486400"/>
          </a:xfrm>
        </p:spPr>
        <p:txBody>
          <a:bodyPr/>
          <a:lstStyle/>
          <a:p>
            <a:pPr>
              <a:lnSpc>
                <a:spcPct val="90000"/>
              </a:lnSpc>
            </a:pPr>
            <a:r>
              <a:rPr lang="en-US" sz="2700" dirty="0"/>
              <a:t>Allergies are caused by a hypersensitivity reaction of the antibody class </a:t>
            </a:r>
            <a:r>
              <a:rPr lang="en-US" sz="2700" b="1" dirty="0" err="1">
                <a:solidFill>
                  <a:srgbClr val="FF0000"/>
                </a:solidFill>
              </a:rPr>
              <a:t>IgE</a:t>
            </a:r>
            <a:r>
              <a:rPr lang="en-US" sz="2700" dirty="0">
                <a:solidFill>
                  <a:srgbClr val="FF0000"/>
                </a:solidFill>
              </a:rPr>
              <a:t> </a:t>
            </a:r>
            <a:r>
              <a:rPr lang="en-US" sz="2700" dirty="0"/>
              <a:t>(which are located on </a:t>
            </a:r>
            <a:r>
              <a:rPr lang="en-US" sz="2700" dirty="0">
                <a:solidFill>
                  <a:srgbClr val="FF0000"/>
                </a:solidFill>
              </a:rPr>
              <a:t>mast cells </a:t>
            </a:r>
            <a:r>
              <a:rPr lang="en-US" sz="2700" dirty="0"/>
              <a:t>in the tissues and </a:t>
            </a:r>
            <a:r>
              <a:rPr lang="en-US" sz="2700" dirty="0" err="1"/>
              <a:t>basophils</a:t>
            </a:r>
            <a:r>
              <a:rPr lang="en-US" sz="2700" dirty="0"/>
              <a:t> in the blood)</a:t>
            </a:r>
          </a:p>
          <a:p>
            <a:pPr>
              <a:lnSpc>
                <a:spcPct val="90000"/>
              </a:lnSpc>
            </a:pPr>
            <a:r>
              <a:rPr lang="en-US" sz="2700" dirty="0"/>
              <a:t>When an allergen is encountered, it binds to </a:t>
            </a:r>
            <a:r>
              <a:rPr lang="en-US" sz="2700" dirty="0" err="1"/>
              <a:t>IgE</a:t>
            </a:r>
            <a:r>
              <a:rPr lang="en-US" sz="2700" dirty="0"/>
              <a:t>, which excessively activates the mast cells or </a:t>
            </a:r>
            <a:r>
              <a:rPr lang="en-US" sz="2700" dirty="0" err="1"/>
              <a:t>basophils</a:t>
            </a:r>
            <a:r>
              <a:rPr lang="en-US" sz="2700" dirty="0"/>
              <a:t>, leading them to release massive amounts of histamines. </a:t>
            </a:r>
          </a:p>
          <a:p>
            <a:pPr>
              <a:lnSpc>
                <a:spcPct val="90000"/>
              </a:lnSpc>
            </a:pPr>
            <a:r>
              <a:rPr lang="en-US" sz="2700" dirty="0"/>
              <a:t>These histamines lead to inflammatory responses ranging from runny nose to anaphylactic shock</a:t>
            </a:r>
          </a:p>
          <a:p>
            <a:pPr>
              <a:lnSpc>
                <a:spcPct val="90000"/>
              </a:lnSpc>
            </a:pPr>
            <a:r>
              <a:rPr lang="en-US" sz="2700" dirty="0"/>
              <a:t>If both parents have allergies, you have a 70% of having them, if only one parent does, you have a 48% chance (American Academy of Asthma, Allergies and Immunology, Spring 2003).</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dirty="0" smtClean="0">
                <a:solidFill>
                  <a:srgbClr val="FF0000"/>
                </a:solidFill>
                <a:latin typeface="Impact" pitchFamily="51" charset="0"/>
              </a:rPr>
              <a:t>ALLERGIES</a:t>
            </a:r>
            <a:endParaRPr lang="en-US" dirty="0">
              <a:solidFill>
                <a:srgbClr val="FF0000"/>
              </a:solidFill>
            </a:endParaRPr>
          </a:p>
        </p:txBody>
      </p:sp>
      <p:sp>
        <p:nvSpPr>
          <p:cNvPr id="9219" name="Rectangle 3"/>
          <p:cNvSpPr>
            <a:spLocks noGrp="1" noChangeArrowheads="1"/>
          </p:cNvSpPr>
          <p:nvPr>
            <p:ph type="body" sz="half" idx="1"/>
          </p:nvPr>
        </p:nvSpPr>
        <p:spPr>
          <a:xfrm>
            <a:off x="4724400" y="3505200"/>
            <a:ext cx="3810000" cy="533400"/>
          </a:xfrm>
        </p:spPr>
        <p:txBody>
          <a:bodyPr/>
          <a:lstStyle/>
          <a:p>
            <a:pPr>
              <a:buFontTx/>
              <a:buNone/>
            </a:pPr>
            <a:r>
              <a:rPr lang="en-US" sz="2800"/>
              <a:t>Structure of Histamine</a:t>
            </a:r>
          </a:p>
        </p:txBody>
      </p:sp>
      <p:pic>
        <p:nvPicPr>
          <p:cNvPr id="9221" name="Picture 5"/>
          <p:cNvPicPr>
            <a:picLocks noGrp="1" noChangeAspect="1" noChangeArrowheads="1"/>
          </p:cNvPicPr>
          <p:nvPr>
            <p:ph sz="half" idx="2"/>
          </p:nvPr>
        </p:nvPicPr>
        <p:blipFill>
          <a:blip r:embed="rId2"/>
          <a:srcRect/>
          <a:stretch>
            <a:fillRect/>
          </a:stretch>
        </p:blipFill>
        <p:spPr>
          <a:xfrm>
            <a:off x="4800600" y="1752600"/>
            <a:ext cx="3810000" cy="1852613"/>
          </a:xfrm>
        </p:spPr>
      </p:pic>
      <p:pic>
        <p:nvPicPr>
          <p:cNvPr id="9222" name="Picture 6"/>
          <p:cNvPicPr>
            <a:picLocks noChangeAspect="1" noChangeArrowheads="1"/>
          </p:cNvPicPr>
          <p:nvPr/>
        </p:nvPicPr>
        <p:blipFill>
          <a:blip r:embed="rId3"/>
          <a:srcRect/>
          <a:stretch>
            <a:fillRect/>
          </a:stretch>
        </p:blipFill>
        <p:spPr bwMode="auto">
          <a:xfrm>
            <a:off x="609600" y="1676400"/>
            <a:ext cx="3563938" cy="2741613"/>
          </a:xfrm>
          <a:prstGeom prst="rect">
            <a:avLst/>
          </a:prstGeom>
          <a:noFill/>
          <a:ln w="3175">
            <a:solidFill>
              <a:srgbClr val="000000"/>
            </a:solidFill>
            <a:miter lim="800000"/>
            <a:headEnd/>
            <a:tailEnd/>
          </a:ln>
        </p:spPr>
      </p:pic>
      <p:sp>
        <p:nvSpPr>
          <p:cNvPr id="9223" name="Text Box 7"/>
          <p:cNvSpPr txBox="1">
            <a:spLocks noChangeArrowheads="1"/>
          </p:cNvSpPr>
          <p:nvPr/>
        </p:nvSpPr>
        <p:spPr bwMode="auto">
          <a:xfrm>
            <a:off x="533400" y="4419600"/>
            <a:ext cx="1981200" cy="519113"/>
          </a:xfrm>
          <a:prstGeom prst="rect">
            <a:avLst/>
          </a:prstGeom>
          <a:noFill/>
          <a:ln w="9525">
            <a:noFill/>
            <a:miter lim="800000"/>
            <a:headEnd/>
            <a:tailEnd/>
          </a:ln>
          <a:effectLst/>
        </p:spPr>
        <p:txBody>
          <a:bodyPr>
            <a:spAutoFit/>
          </a:bodyPr>
          <a:lstStyle/>
          <a:p>
            <a:pPr eaLnBrk="1" hangingPunct="1">
              <a:spcBef>
                <a:spcPct val="20000"/>
              </a:spcBef>
            </a:pPr>
            <a:r>
              <a:rPr lang="en-US" sz="2800"/>
              <a:t>Mast Cells</a:t>
            </a:r>
            <a:endParaRPr lang="en-US"/>
          </a:p>
        </p:txBody>
      </p:sp>
      <p:sp>
        <p:nvSpPr>
          <p:cNvPr id="9224" name="Text Box 8"/>
          <p:cNvSpPr txBox="1">
            <a:spLocks noChangeArrowheads="1"/>
          </p:cNvSpPr>
          <p:nvPr/>
        </p:nvSpPr>
        <p:spPr bwMode="auto">
          <a:xfrm>
            <a:off x="4724400" y="4114800"/>
            <a:ext cx="4191000" cy="1920875"/>
          </a:xfrm>
          <a:prstGeom prst="rect">
            <a:avLst/>
          </a:prstGeom>
          <a:noFill/>
          <a:ln w="9525">
            <a:noFill/>
            <a:miter lim="800000"/>
            <a:headEnd/>
            <a:tailEnd/>
          </a:ln>
          <a:effectLst/>
        </p:spPr>
        <p:txBody>
          <a:bodyPr>
            <a:spAutoFit/>
          </a:bodyPr>
          <a:lstStyle/>
          <a:p>
            <a:pPr>
              <a:spcBef>
                <a:spcPct val="50000"/>
              </a:spcBef>
              <a:buFontTx/>
              <a:buChar char="•"/>
            </a:pPr>
            <a:r>
              <a:rPr lang="en-US" sz="2000" dirty="0"/>
              <a:t>When it is released, histamine causes inflammation by increasing </a:t>
            </a:r>
            <a:r>
              <a:rPr lang="en-US" sz="2000" dirty="0" err="1">
                <a:solidFill>
                  <a:srgbClr val="FF0000"/>
                </a:solidFill>
              </a:rPr>
              <a:t>vasodilation</a:t>
            </a:r>
            <a:r>
              <a:rPr lang="en-US" sz="2000" dirty="0">
                <a:solidFill>
                  <a:srgbClr val="FF0000"/>
                </a:solidFill>
              </a:rPr>
              <a:t>, capillary permeability, causing smooth muscle contraction, mucus secretion, and parasympathetic nerve stimulation</a:t>
            </a:r>
          </a:p>
        </p:txBody>
      </p:sp>
      <p:sp>
        <p:nvSpPr>
          <p:cNvPr id="9225" name="Text Box 9"/>
          <p:cNvSpPr txBox="1">
            <a:spLocks noChangeArrowheads="1"/>
          </p:cNvSpPr>
          <p:nvPr/>
        </p:nvSpPr>
        <p:spPr bwMode="auto">
          <a:xfrm>
            <a:off x="304800" y="5029200"/>
            <a:ext cx="4114800" cy="1311275"/>
          </a:xfrm>
          <a:prstGeom prst="rect">
            <a:avLst/>
          </a:prstGeom>
          <a:noFill/>
          <a:ln w="9525">
            <a:noFill/>
            <a:miter lim="800000"/>
            <a:headEnd/>
            <a:tailEnd/>
          </a:ln>
          <a:effectLst/>
        </p:spPr>
        <p:txBody>
          <a:bodyPr>
            <a:spAutoFit/>
          </a:bodyPr>
          <a:lstStyle/>
          <a:p>
            <a:pPr>
              <a:spcBef>
                <a:spcPct val="50000"/>
              </a:spcBef>
              <a:buFontTx/>
              <a:buChar char="•"/>
            </a:pPr>
            <a:r>
              <a:rPr lang="en-US" sz="2000"/>
              <a:t>Histamine is distributed in Mast Cells in all peripheral tissues of the body and basophils, which circulate in the blood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228600"/>
            <a:ext cx="7772400" cy="1143000"/>
          </a:xfrm>
        </p:spPr>
        <p:txBody>
          <a:bodyPr>
            <a:normAutofit fontScale="90000"/>
          </a:bodyPr>
          <a:lstStyle/>
          <a:p>
            <a:r>
              <a:rPr lang="en-US" sz="3800" dirty="0" smtClean="0">
                <a:solidFill>
                  <a:srgbClr val="FF0000"/>
                </a:solidFill>
                <a:latin typeface="+mn-lt"/>
              </a:rPr>
              <a:t>THE DIFFERENT HISTAMINE RECEPTORS</a:t>
            </a:r>
            <a:endParaRPr lang="en-US" dirty="0">
              <a:solidFill>
                <a:srgbClr val="FF0000"/>
              </a:solidFill>
              <a:latin typeface="+mn-lt"/>
            </a:endParaRPr>
          </a:p>
        </p:txBody>
      </p:sp>
      <p:sp>
        <p:nvSpPr>
          <p:cNvPr id="38957" name="Text Box 45"/>
          <p:cNvSpPr txBox="1">
            <a:spLocks noChangeArrowheads="1"/>
          </p:cNvSpPr>
          <p:nvPr/>
        </p:nvSpPr>
        <p:spPr bwMode="auto">
          <a:xfrm>
            <a:off x="0" y="6858000"/>
            <a:ext cx="8534400" cy="274638"/>
          </a:xfrm>
          <a:prstGeom prst="rect">
            <a:avLst/>
          </a:prstGeom>
          <a:noFill/>
          <a:ln w="9525">
            <a:noFill/>
            <a:miter lim="800000"/>
            <a:headEnd/>
            <a:tailEnd/>
          </a:ln>
          <a:effectLst/>
        </p:spPr>
        <p:txBody>
          <a:bodyPr>
            <a:spAutoFit/>
          </a:bodyPr>
          <a:lstStyle/>
          <a:p>
            <a:pPr>
              <a:spcBef>
                <a:spcPct val="50000"/>
              </a:spcBef>
            </a:pPr>
            <a:endParaRPr lang="en-US" sz="1200"/>
          </a:p>
        </p:txBody>
      </p:sp>
      <p:graphicFrame>
        <p:nvGraphicFramePr>
          <p:cNvPr id="39046" name="Group 134"/>
          <p:cNvGraphicFramePr>
            <a:graphicFrameLocks noGrp="1"/>
          </p:cNvGraphicFramePr>
          <p:nvPr/>
        </p:nvGraphicFramePr>
        <p:xfrm>
          <a:off x="76200" y="709613"/>
          <a:ext cx="8915400" cy="5856288"/>
        </p:xfrm>
        <a:graphic>
          <a:graphicData uri="http://schemas.openxmlformats.org/drawingml/2006/table">
            <a:tbl>
              <a:tblPr/>
              <a:tblGrid>
                <a:gridCol w="685800"/>
                <a:gridCol w="2895600"/>
                <a:gridCol w="1676400"/>
                <a:gridCol w="1905000"/>
                <a:gridCol w="1752600"/>
              </a:tblGrid>
              <a:tr h="657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Helvetica" pitchFamily="5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Helvetica" pitchFamily="51" charset="0"/>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Helvetica" pitchFamily="51" charset="0"/>
                        </a:rPr>
                        <a:t>Type of receptor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Helvetica" pitchFamily="51" charset="0"/>
                        </a:rPr>
                        <a:t>Effect</a:t>
                      </a:r>
                      <a:endParaRPr kumimoji="0" lang="en-US" sz="2800" b="0" i="0" u="none" strike="noStrike" cap="none" normalizeH="0" baseline="0" smtClean="0">
                        <a:ln>
                          <a:noFill/>
                        </a:ln>
                        <a:solidFill>
                          <a:schemeClr val="tx1"/>
                        </a:solidFill>
                        <a:effectLst/>
                        <a:latin typeface="Helvetica" pitchFamily="5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Helvetica" pitchFamily="51" charset="0"/>
                        </a:rPr>
                        <a:t>Treatment</a:t>
                      </a:r>
                      <a:endParaRPr kumimoji="0" lang="en-US" sz="2800" b="0" i="0" u="none" strike="noStrike" cap="none" normalizeH="0" baseline="0" smtClean="0">
                        <a:ln>
                          <a:noFill/>
                        </a:ln>
                        <a:solidFill>
                          <a:schemeClr val="tx1"/>
                        </a:solidFill>
                        <a:effectLst/>
                        <a:latin typeface="Helvetica" pitchFamily="51"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842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Helvetica" pitchFamily="51" charset="0"/>
                        </a:rPr>
                        <a:t>H1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51" charset="0"/>
                        </a:rPr>
                        <a:t>Throughout the body, specifically in smooth muscles, on vascular endothelial cells, in the heart and the CNS</a:t>
                      </a:r>
                      <a:endParaRPr kumimoji="0" lang="en-US" sz="2800" b="0" i="0" u="none" strike="noStrike" cap="none" normalizeH="0" baseline="0" smtClean="0">
                        <a:ln>
                          <a:noFill/>
                        </a:ln>
                        <a:solidFill>
                          <a:schemeClr val="tx1"/>
                        </a:solidFill>
                        <a:effectLst/>
                        <a:latin typeface="Helvetica" pitchFamily="5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51" charset="0"/>
                        </a:rPr>
                        <a:t>G-protein coupled, linked to intercellular Gq, which activates phospholipase C</a:t>
                      </a:r>
                      <a:endParaRPr kumimoji="0" lang="en-US" sz="2800" b="0" i="0" u="none" strike="noStrike" cap="none" normalizeH="0" baseline="0" smtClean="0">
                        <a:ln>
                          <a:noFill/>
                        </a:ln>
                        <a:solidFill>
                          <a:schemeClr val="tx1"/>
                        </a:solidFill>
                        <a:effectLst/>
                        <a:latin typeface="Helvetica" pitchFamily="5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51" charset="0"/>
                        </a:rPr>
                        <a:t>Mediate an increase in vascular permeability at sites of inflammation induced by histamine</a:t>
                      </a:r>
                      <a:endParaRPr kumimoji="0" lang="en-US" sz="2800" b="0" i="0" u="none" strike="noStrike" cap="none" normalizeH="0" baseline="0" smtClean="0">
                        <a:ln>
                          <a:noFill/>
                        </a:ln>
                        <a:solidFill>
                          <a:schemeClr val="tx1"/>
                        </a:solidFill>
                        <a:effectLst/>
                        <a:latin typeface="Helvetica" pitchFamily="5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51" charset="0"/>
                        </a:rPr>
                        <a:t>Allergies, nausea, sleep disorders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604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Helvetica" pitchFamily="51" charset="0"/>
                        </a:rPr>
                        <a:t>H2</a:t>
                      </a:r>
                      <a:endParaRPr kumimoji="0" lang="en-US" sz="2800" b="0" i="0" u="none" strike="noStrike" cap="none" normalizeH="0" baseline="0" smtClean="0">
                        <a:ln>
                          <a:noFill/>
                        </a:ln>
                        <a:solidFill>
                          <a:schemeClr val="tx1"/>
                        </a:solidFill>
                        <a:effectLst/>
                        <a:latin typeface="Impact" pitchFamily="51"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Helvetica" pitchFamily="5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51" charset="0"/>
                        </a:rPr>
                        <a:t>In more specific locations in the body mainly in gastric parietal cells, a low level can be found in vascular smooth muscle, neutrophils, CNS, heart, uterus</a:t>
                      </a:r>
                      <a:endParaRPr kumimoji="0" lang="en-US" sz="2800" b="0" i="0" u="none" strike="noStrike" cap="none" normalizeH="0" baseline="0" smtClean="0">
                        <a:ln>
                          <a:noFill/>
                        </a:ln>
                        <a:solidFill>
                          <a:schemeClr val="tx1"/>
                        </a:solidFill>
                        <a:effectLst/>
                        <a:latin typeface="Helvetica" pitchFamily="5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51" charset="0"/>
                        </a:rPr>
                        <a:t>G-protein coupled, linked to intercellular Gs</a:t>
                      </a:r>
                      <a:endParaRPr kumimoji="0" lang="en-US" sz="2800" b="0" i="0" u="none" strike="noStrike" cap="none" normalizeH="0" baseline="0" smtClean="0">
                        <a:ln>
                          <a:noFill/>
                        </a:ln>
                        <a:solidFill>
                          <a:schemeClr val="tx1"/>
                        </a:solidFill>
                        <a:effectLst/>
                        <a:latin typeface="Impact" pitchFamily="5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51" charset="0"/>
                        </a:rPr>
                        <a:t>Increases the release of gastric acid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51" charset="0"/>
                        </a:rPr>
                        <a:t>Stomach ulcers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2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Helvetica" pitchFamily="51" charset="0"/>
                        </a:rPr>
                        <a:t>H3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51" charset="0"/>
                        </a:rPr>
                        <a:t>Found mostly in the CNS, with a high level in the thalamus, caudate nucleus and cortex, also a low level detected in small intestine, testis and prostate.</a:t>
                      </a:r>
                      <a:endParaRPr kumimoji="0" lang="en-US" sz="2800" b="0" i="0" u="none" strike="noStrike" cap="none" normalizeH="0" baseline="0" smtClean="0">
                        <a:ln>
                          <a:noFill/>
                        </a:ln>
                        <a:solidFill>
                          <a:schemeClr val="tx1"/>
                        </a:solidFill>
                        <a:effectLst/>
                        <a:latin typeface="Helvetica" pitchFamily="5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51" charset="0"/>
                        </a:rPr>
                        <a:t>G-protein coupled, possibly linked to intercellular Gi</a:t>
                      </a:r>
                      <a:endParaRPr kumimoji="0" lang="en-US" sz="2800" b="0" i="0" u="none" strike="noStrike" cap="none" normalizeH="0" baseline="0" smtClean="0">
                        <a:ln>
                          <a:noFill/>
                        </a:ln>
                        <a:solidFill>
                          <a:schemeClr val="tx1"/>
                        </a:solidFill>
                        <a:effectLst/>
                        <a:latin typeface="Helvetica" pitchFamily="5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51" charset="0"/>
                        </a:rPr>
                        <a:t>Neural presynaptic receptor, may function to release histamine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51" charset="0"/>
                        </a:rPr>
                        <a:t>Unknown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2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Helvetica" pitchFamily="51" charset="0"/>
                        </a:rPr>
                        <a:t>H4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51" charset="0"/>
                        </a:rPr>
                        <a:t>They were recently discovered in 2000. They are widely expressed in components of the immune system such as the spleen, thymus and leukocytes.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51" charset="0"/>
                        </a:rPr>
                        <a:t>Unknown, most likely also G-protein coupled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51" charset="0"/>
                        </a:rPr>
                        <a:t>Unknown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Tx/>
                        <a:buSzTx/>
                        <a:buFontTx/>
                        <a:buNone/>
                        <a:tabLst/>
                      </a:pPr>
                      <a:r>
                        <a:rPr kumimoji="0" lang="en-US" sz="1200" b="0" i="0" u="none" strike="noStrike" cap="none" normalizeH="0" baseline="0" smtClean="0">
                          <a:ln>
                            <a:noFill/>
                          </a:ln>
                          <a:solidFill>
                            <a:schemeClr val="tx1"/>
                          </a:solidFill>
                          <a:effectLst/>
                          <a:latin typeface="Helvetica" pitchFamily="51" charset="0"/>
                        </a:rPr>
                        <a:t>In addition to benefiting allergic conditions, research in the h4 receptor may lead to the treatment of autoimmune diseases. (rheumatoid arthritis and IBS)</a:t>
                      </a:r>
                      <a:endParaRPr kumimoji="0" lang="en-US" sz="2800" b="0" i="0" u="none" strike="noStrike" cap="none" normalizeH="0" baseline="0" smtClean="0">
                        <a:ln>
                          <a:noFill/>
                        </a:ln>
                        <a:solidFill>
                          <a:schemeClr val="tx1"/>
                        </a:solidFill>
                        <a:effectLst/>
                        <a:latin typeface="Helvetica" pitchFamily="51"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381000"/>
            <a:ext cx="7772400" cy="1143000"/>
          </a:xfrm>
        </p:spPr>
        <p:txBody>
          <a:bodyPr>
            <a:normAutofit fontScale="90000"/>
          </a:bodyPr>
          <a:lstStyle/>
          <a:p>
            <a:r>
              <a:rPr lang="en-US" dirty="0" smtClean="0">
                <a:solidFill>
                  <a:srgbClr val="FF0000"/>
                </a:solidFill>
                <a:latin typeface="+mn-lt"/>
              </a:rPr>
              <a:t>CLINICAL USES OF ANTIHISTAMINES</a:t>
            </a:r>
            <a:endParaRPr lang="en-US" dirty="0">
              <a:solidFill>
                <a:srgbClr val="FF0000"/>
              </a:solidFill>
              <a:latin typeface="+mn-lt"/>
            </a:endParaRPr>
          </a:p>
        </p:txBody>
      </p:sp>
      <p:sp>
        <p:nvSpPr>
          <p:cNvPr id="4099" name="Rectangle 3"/>
          <p:cNvSpPr>
            <a:spLocks noGrp="1" noChangeArrowheads="1"/>
          </p:cNvSpPr>
          <p:nvPr>
            <p:ph type="body" idx="1"/>
          </p:nvPr>
        </p:nvSpPr>
        <p:spPr>
          <a:xfrm>
            <a:off x="533400" y="1676400"/>
            <a:ext cx="7772400" cy="4648200"/>
          </a:xfrm>
        </p:spPr>
        <p:txBody>
          <a:bodyPr/>
          <a:lstStyle/>
          <a:p>
            <a:pPr>
              <a:lnSpc>
                <a:spcPct val="90000"/>
              </a:lnSpc>
            </a:pPr>
            <a:r>
              <a:rPr lang="en-US" sz="2800"/>
              <a:t>Allergic rhinitis (common cold)</a:t>
            </a:r>
          </a:p>
          <a:p>
            <a:pPr>
              <a:lnSpc>
                <a:spcPct val="90000"/>
              </a:lnSpc>
            </a:pPr>
            <a:r>
              <a:rPr lang="en-US" sz="2800"/>
              <a:t>Allergic conjunctivitis (pink eye)</a:t>
            </a:r>
          </a:p>
          <a:p>
            <a:pPr>
              <a:lnSpc>
                <a:spcPct val="90000"/>
              </a:lnSpc>
            </a:pPr>
            <a:r>
              <a:rPr lang="en-US" sz="2800"/>
              <a:t>Allergic dermatological conditions</a:t>
            </a:r>
          </a:p>
          <a:p>
            <a:pPr>
              <a:lnSpc>
                <a:spcPct val="90000"/>
              </a:lnSpc>
            </a:pPr>
            <a:r>
              <a:rPr lang="en-US" sz="2800"/>
              <a:t>Urticaria (hives)</a:t>
            </a:r>
          </a:p>
          <a:p>
            <a:pPr>
              <a:lnSpc>
                <a:spcPct val="90000"/>
              </a:lnSpc>
            </a:pPr>
            <a:r>
              <a:rPr lang="en-US" sz="2800"/>
              <a:t>Angioedema (swelling of the skin)</a:t>
            </a:r>
          </a:p>
          <a:p>
            <a:pPr>
              <a:lnSpc>
                <a:spcPct val="90000"/>
              </a:lnSpc>
            </a:pPr>
            <a:r>
              <a:rPr lang="en-US" sz="2800"/>
              <a:t>Puritus (atopic dermatitis, insect bites)</a:t>
            </a:r>
          </a:p>
          <a:p>
            <a:pPr>
              <a:lnSpc>
                <a:spcPct val="90000"/>
              </a:lnSpc>
            </a:pPr>
            <a:r>
              <a:rPr lang="en-US" sz="2800"/>
              <a:t>Anaphylactic reactions (severe allergies)</a:t>
            </a:r>
          </a:p>
          <a:p>
            <a:pPr>
              <a:lnSpc>
                <a:spcPct val="90000"/>
              </a:lnSpc>
            </a:pPr>
            <a:r>
              <a:rPr lang="en-US" sz="2800"/>
              <a:t>Nausea and vomiting (first generation H</a:t>
            </a:r>
            <a:r>
              <a:rPr lang="en-US" sz="2800" baseline="-25000"/>
              <a:t>1</a:t>
            </a:r>
            <a:r>
              <a:rPr lang="en-US" sz="2800"/>
              <a:t>-antihistamines)</a:t>
            </a:r>
          </a:p>
          <a:p>
            <a:pPr>
              <a:lnSpc>
                <a:spcPct val="90000"/>
              </a:lnSpc>
            </a:pPr>
            <a:r>
              <a:rPr lang="en-US" sz="2800"/>
              <a:t>Sedation (first generation H</a:t>
            </a:r>
            <a:r>
              <a:rPr lang="en-US" sz="2800" baseline="-25000"/>
              <a:t>1</a:t>
            </a:r>
            <a:r>
              <a:rPr lang="en-US" sz="2800"/>
              <a:t>-antihistamines)</a:t>
            </a:r>
          </a:p>
        </p:txBody>
      </p:sp>
      <p:pic>
        <p:nvPicPr>
          <p:cNvPr id="4100" name="Picture 4"/>
          <p:cNvPicPr>
            <a:picLocks noChangeAspect="1" noChangeArrowheads="1"/>
          </p:cNvPicPr>
          <p:nvPr/>
        </p:nvPicPr>
        <p:blipFill>
          <a:blip r:embed="rId2"/>
          <a:srcRect/>
          <a:stretch>
            <a:fillRect/>
          </a:stretch>
        </p:blipFill>
        <p:spPr bwMode="auto">
          <a:xfrm>
            <a:off x="6524625" y="1524000"/>
            <a:ext cx="2619375" cy="1514475"/>
          </a:xfrm>
          <a:prstGeom prst="rect">
            <a:avLst/>
          </a:prstGeom>
          <a:noFill/>
        </p:spPr>
      </p:pic>
      <p:pic>
        <p:nvPicPr>
          <p:cNvPr id="4102" name="Picture 6"/>
          <p:cNvPicPr>
            <a:picLocks noChangeAspect="1" noChangeArrowheads="1"/>
          </p:cNvPicPr>
          <p:nvPr/>
        </p:nvPicPr>
        <p:blipFill>
          <a:blip r:embed="rId3"/>
          <a:srcRect/>
          <a:stretch>
            <a:fillRect/>
          </a:stretch>
        </p:blipFill>
        <p:spPr bwMode="auto">
          <a:xfrm>
            <a:off x="7456488" y="3048000"/>
            <a:ext cx="1687512" cy="18288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381000"/>
            <a:ext cx="7772400" cy="1143000"/>
          </a:xfrm>
        </p:spPr>
        <p:txBody>
          <a:bodyPr/>
          <a:lstStyle/>
          <a:p>
            <a:r>
              <a:rPr lang="en-US" dirty="0" smtClean="0">
                <a:solidFill>
                  <a:srgbClr val="FF0000"/>
                </a:solidFill>
                <a:latin typeface="+mn-lt"/>
              </a:rPr>
              <a:t>ADVERSE SIDE EFFECTS</a:t>
            </a:r>
            <a:endParaRPr lang="en-US" dirty="0">
              <a:solidFill>
                <a:srgbClr val="FF0000"/>
              </a:solidFill>
              <a:latin typeface="+mn-lt"/>
            </a:endParaRPr>
          </a:p>
        </p:txBody>
      </p:sp>
      <p:sp>
        <p:nvSpPr>
          <p:cNvPr id="20483" name="Rectangle 3"/>
          <p:cNvSpPr>
            <a:spLocks noGrp="1" noChangeArrowheads="1"/>
          </p:cNvSpPr>
          <p:nvPr>
            <p:ph type="body" idx="1"/>
          </p:nvPr>
        </p:nvSpPr>
        <p:spPr>
          <a:xfrm>
            <a:off x="685800" y="1600200"/>
            <a:ext cx="7772400" cy="5257800"/>
          </a:xfrm>
        </p:spPr>
        <p:txBody>
          <a:bodyPr/>
          <a:lstStyle/>
          <a:p>
            <a:pPr>
              <a:lnSpc>
                <a:spcPct val="90000"/>
              </a:lnSpc>
            </a:pPr>
            <a:r>
              <a:rPr lang="en-US" sz="2000" dirty="0"/>
              <a:t>Associated with the first generation H</a:t>
            </a:r>
            <a:r>
              <a:rPr lang="en-US" sz="2000" baseline="-25000" dirty="0"/>
              <a:t>1</a:t>
            </a:r>
            <a:r>
              <a:rPr lang="en-US" sz="2000" dirty="0"/>
              <a:t>-antihistamines and due to their lack of selectivity for the H</a:t>
            </a:r>
            <a:r>
              <a:rPr lang="en-US" sz="2000" baseline="-25000" dirty="0"/>
              <a:t>1</a:t>
            </a:r>
            <a:r>
              <a:rPr lang="en-US" sz="2000" dirty="0"/>
              <a:t> receptor and anti-cholinergic activity. Side effects are due to CNS depression:</a:t>
            </a:r>
          </a:p>
          <a:p>
            <a:pPr lvl="2">
              <a:lnSpc>
                <a:spcPct val="90000"/>
              </a:lnSpc>
            </a:pPr>
            <a:r>
              <a:rPr lang="en-US" sz="1800" dirty="0">
                <a:solidFill>
                  <a:srgbClr val="0070C0"/>
                </a:solidFill>
              </a:rPr>
              <a:t>Sedation</a:t>
            </a:r>
          </a:p>
          <a:p>
            <a:pPr lvl="2">
              <a:lnSpc>
                <a:spcPct val="90000"/>
              </a:lnSpc>
            </a:pPr>
            <a:r>
              <a:rPr lang="en-US" sz="1800" dirty="0">
                <a:solidFill>
                  <a:srgbClr val="0070C0"/>
                </a:solidFill>
              </a:rPr>
              <a:t>Dizziness</a:t>
            </a:r>
          </a:p>
          <a:p>
            <a:pPr lvl="2">
              <a:lnSpc>
                <a:spcPct val="90000"/>
              </a:lnSpc>
            </a:pPr>
            <a:r>
              <a:rPr lang="en-US" sz="1800" dirty="0">
                <a:solidFill>
                  <a:srgbClr val="0070C0"/>
                </a:solidFill>
              </a:rPr>
              <a:t>Tinnitus (ringing in the ear)</a:t>
            </a:r>
          </a:p>
          <a:p>
            <a:pPr lvl="2">
              <a:lnSpc>
                <a:spcPct val="90000"/>
              </a:lnSpc>
            </a:pPr>
            <a:r>
              <a:rPr lang="en-US" sz="1800" dirty="0">
                <a:solidFill>
                  <a:srgbClr val="0070C0"/>
                </a:solidFill>
              </a:rPr>
              <a:t>Blurred vision</a:t>
            </a:r>
          </a:p>
          <a:p>
            <a:pPr lvl="2">
              <a:lnSpc>
                <a:spcPct val="90000"/>
              </a:lnSpc>
            </a:pPr>
            <a:r>
              <a:rPr lang="en-US" sz="1800" dirty="0">
                <a:solidFill>
                  <a:srgbClr val="0070C0"/>
                </a:solidFill>
              </a:rPr>
              <a:t>Euphoria</a:t>
            </a:r>
          </a:p>
          <a:p>
            <a:pPr lvl="2">
              <a:lnSpc>
                <a:spcPct val="90000"/>
              </a:lnSpc>
            </a:pPr>
            <a:r>
              <a:rPr lang="en-US" sz="1800" dirty="0" err="1">
                <a:solidFill>
                  <a:srgbClr val="0070C0"/>
                </a:solidFill>
              </a:rPr>
              <a:t>Uncoordination</a:t>
            </a:r>
            <a:endParaRPr lang="en-US" sz="1800" dirty="0">
              <a:solidFill>
                <a:srgbClr val="0070C0"/>
              </a:solidFill>
            </a:endParaRPr>
          </a:p>
          <a:p>
            <a:pPr lvl="2">
              <a:lnSpc>
                <a:spcPct val="90000"/>
              </a:lnSpc>
            </a:pPr>
            <a:r>
              <a:rPr lang="en-US" sz="1800" dirty="0">
                <a:solidFill>
                  <a:srgbClr val="0070C0"/>
                </a:solidFill>
              </a:rPr>
              <a:t>Anxiety</a:t>
            </a:r>
          </a:p>
          <a:p>
            <a:pPr lvl="2">
              <a:lnSpc>
                <a:spcPct val="90000"/>
              </a:lnSpc>
            </a:pPr>
            <a:r>
              <a:rPr lang="en-US" sz="1800" dirty="0">
                <a:solidFill>
                  <a:srgbClr val="0070C0"/>
                </a:solidFill>
              </a:rPr>
              <a:t>Insomnia</a:t>
            </a:r>
          </a:p>
          <a:p>
            <a:pPr lvl="2">
              <a:lnSpc>
                <a:spcPct val="90000"/>
              </a:lnSpc>
            </a:pPr>
            <a:r>
              <a:rPr lang="en-US" sz="1800" dirty="0">
                <a:solidFill>
                  <a:srgbClr val="0070C0"/>
                </a:solidFill>
              </a:rPr>
              <a:t>Tremor</a:t>
            </a:r>
          </a:p>
          <a:p>
            <a:pPr lvl="2">
              <a:lnSpc>
                <a:spcPct val="90000"/>
              </a:lnSpc>
            </a:pPr>
            <a:r>
              <a:rPr lang="en-US" sz="1800" dirty="0">
                <a:solidFill>
                  <a:srgbClr val="0070C0"/>
                </a:solidFill>
              </a:rPr>
              <a:t>Nausea/</a:t>
            </a:r>
            <a:r>
              <a:rPr lang="en-US" sz="1800" dirty="0" err="1">
                <a:solidFill>
                  <a:srgbClr val="0070C0"/>
                </a:solidFill>
              </a:rPr>
              <a:t>vomitting</a:t>
            </a:r>
            <a:endParaRPr lang="en-US" sz="1800" dirty="0">
              <a:solidFill>
                <a:srgbClr val="0070C0"/>
              </a:solidFill>
            </a:endParaRPr>
          </a:p>
          <a:p>
            <a:pPr lvl="2">
              <a:lnSpc>
                <a:spcPct val="90000"/>
              </a:lnSpc>
            </a:pPr>
            <a:r>
              <a:rPr lang="en-US" sz="1800" dirty="0">
                <a:solidFill>
                  <a:srgbClr val="0070C0"/>
                </a:solidFill>
              </a:rPr>
              <a:t>Dry mouth/dry cough</a:t>
            </a:r>
          </a:p>
          <a:p>
            <a:pPr>
              <a:lnSpc>
                <a:spcPct val="90000"/>
              </a:lnSpc>
            </a:pPr>
            <a:r>
              <a:rPr lang="en-US" sz="2000" dirty="0">
                <a:solidFill>
                  <a:srgbClr val="00B050"/>
                </a:solidFill>
              </a:rPr>
              <a:t>Newer second generation H1-antihistamines are more selective for the peripheral histamine receptors and have far less side effects (drowsiness, fatigue, headache, nausea and dry mouth)</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dirty="0" smtClean="0">
                <a:solidFill>
                  <a:srgbClr val="FF0000"/>
                </a:solidFill>
                <a:latin typeface="+mn-lt"/>
              </a:rPr>
              <a:t>FIRST ANTIHISTAMINE</a:t>
            </a:r>
            <a:endParaRPr lang="en-US" dirty="0">
              <a:solidFill>
                <a:srgbClr val="FF0000"/>
              </a:solidFill>
              <a:latin typeface="+mn-lt"/>
            </a:endParaRPr>
          </a:p>
        </p:txBody>
      </p:sp>
      <p:sp>
        <p:nvSpPr>
          <p:cNvPr id="22531" name="Rectangle 3"/>
          <p:cNvSpPr>
            <a:spLocks noGrp="1" noChangeArrowheads="1"/>
          </p:cNvSpPr>
          <p:nvPr>
            <p:ph type="body" idx="1"/>
          </p:nvPr>
        </p:nvSpPr>
        <p:spPr>
          <a:xfrm>
            <a:off x="685800" y="1828800"/>
            <a:ext cx="7772400" cy="2819400"/>
          </a:xfrm>
        </p:spPr>
        <p:txBody>
          <a:bodyPr/>
          <a:lstStyle/>
          <a:p>
            <a:r>
              <a:rPr lang="en-US"/>
              <a:t>Piperoxan</a:t>
            </a:r>
          </a:p>
          <a:p>
            <a:r>
              <a:rPr lang="en-US"/>
              <a:t>Discovered in 1933 by Jeff Forneau and Daniel Bovent while developing a guinea pig animal model of anaphylaxis</a:t>
            </a:r>
          </a:p>
          <a:p>
            <a:r>
              <a:rPr lang="en-US"/>
              <a:t>They received the Nobel Prize in 1957</a:t>
            </a:r>
          </a:p>
        </p:txBody>
      </p:sp>
      <p:pic>
        <p:nvPicPr>
          <p:cNvPr id="22532" name="Picture 4"/>
          <p:cNvPicPr>
            <a:picLocks noChangeAspect="1" noChangeArrowheads="1"/>
          </p:cNvPicPr>
          <p:nvPr/>
        </p:nvPicPr>
        <p:blipFill>
          <a:blip r:embed="rId2"/>
          <a:srcRect/>
          <a:stretch>
            <a:fillRect/>
          </a:stretch>
        </p:blipFill>
        <p:spPr bwMode="auto">
          <a:xfrm>
            <a:off x="4953000" y="5029200"/>
            <a:ext cx="1727200" cy="1219200"/>
          </a:xfrm>
          <a:prstGeom prst="rect">
            <a:avLst/>
          </a:prstGeom>
          <a:noFill/>
        </p:spPr>
      </p:pic>
      <p:pic>
        <p:nvPicPr>
          <p:cNvPr id="22533" name="Picture 5"/>
          <p:cNvPicPr>
            <a:picLocks noChangeAspect="1" noChangeArrowheads="1"/>
          </p:cNvPicPr>
          <p:nvPr/>
        </p:nvPicPr>
        <p:blipFill>
          <a:blip r:embed="rId3"/>
          <a:srcRect/>
          <a:stretch>
            <a:fillRect/>
          </a:stretch>
        </p:blipFill>
        <p:spPr bwMode="auto">
          <a:xfrm>
            <a:off x="2667000" y="4800600"/>
            <a:ext cx="1881188" cy="18288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38846</TotalTime>
  <Words>2219</Words>
  <Application>Microsoft Office PowerPoint</Application>
  <PresentationFormat>On-screen Show (4:3)</PresentationFormat>
  <Paragraphs>225</Paragraphs>
  <Slides>30</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Helvetica</vt:lpstr>
      <vt:lpstr>Impact</vt:lpstr>
      <vt:lpstr>Office Theme</vt:lpstr>
      <vt:lpstr>Antihistamines</vt:lpstr>
      <vt:lpstr>Objectives</vt:lpstr>
      <vt:lpstr>WHAT IS AN ANTIHISTAMINE?</vt:lpstr>
      <vt:lpstr>WHAT ARE ALLERGIES?</vt:lpstr>
      <vt:lpstr>ALLERGIES</vt:lpstr>
      <vt:lpstr>THE DIFFERENT HISTAMINE RECEPTORS</vt:lpstr>
      <vt:lpstr>CLINICAL USES OF ANTIHISTAMINES</vt:lpstr>
      <vt:lpstr>ADVERSE SIDE EFFECTS</vt:lpstr>
      <vt:lpstr>FIRST ANTIHISTAMINE</vt:lpstr>
      <vt:lpstr>CLASSES OF FIRST GENERATION H1 RECEPTOR ANTAGONIST ANTIHISTAMINES</vt:lpstr>
      <vt:lpstr>ETHYLENEDIAMINES</vt:lpstr>
      <vt:lpstr>ETHANOLAMINES</vt:lpstr>
      <vt:lpstr>ETHANOLAMINES</vt:lpstr>
      <vt:lpstr>ETHANOLAMINES</vt:lpstr>
      <vt:lpstr>ALKYLAMINES</vt:lpstr>
      <vt:lpstr>AKYLAMINES</vt:lpstr>
      <vt:lpstr>AKYLAMINES</vt:lpstr>
      <vt:lpstr>PIPERAZINES</vt:lpstr>
      <vt:lpstr>PIPERAZINES</vt:lpstr>
      <vt:lpstr>PIPERAZINES</vt:lpstr>
      <vt:lpstr>TRICYCLICS</vt:lpstr>
      <vt:lpstr>TRICYCLICS</vt:lpstr>
      <vt:lpstr>TRICYCLICS</vt:lpstr>
      <vt:lpstr>SECOND GENERATION H1-RECEPTOR ANTAGONISTS</vt:lpstr>
      <vt:lpstr>SECOND GENERATION H1-RECEPTOR ANTAGONISTS</vt:lpstr>
      <vt:lpstr>SECOND GENERATION H1-RECEPTOR ANTAGONISTS</vt:lpstr>
      <vt:lpstr>SECOND GENERATION H1-RECEPTOR ANTAGONISTS</vt:lpstr>
      <vt:lpstr>THIRD GENERATION H1-RECEPTOR ANTAGONISTS</vt:lpstr>
      <vt:lpstr>THIRD GENERATION H1-RECEPTOR ANTAGONISTS</vt:lpstr>
      <vt:lpstr>THE FUTURE OF ANTIHISTAMINES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Atihistamines</dc:title>
  <dc:creator>SILAS</dc:creator>
  <cp:lastModifiedBy>HP</cp:lastModifiedBy>
  <cp:revision>16</cp:revision>
  <dcterms:created xsi:type="dcterms:W3CDTF">2018-10-19T08:31:07Z</dcterms:created>
  <dcterms:modified xsi:type="dcterms:W3CDTF">2020-11-25T12:10:20Z</dcterms:modified>
</cp:coreProperties>
</file>