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png" ContentType="image/png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>
  <p:sldMasterIdLst>
    <p:sldMasterId id="2147483648" r:id="rId1"/>
  </p:sldMasterIdLst>
  <p:notesMasterIdLst>
    <p:notesMasterId r:id="rId2"/>
  </p:notesMasterIdLst>
  <p:sldIdLst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0" r:id="rId56"/>
    <p:sldId id="311" r:id="rId57"/>
    <p:sldId id="312" r:id="rId58"/>
    <p:sldId id="313" r:id="rId59"/>
    <p:sldId id="314" r:id="rId60"/>
    <p:sldId id="315" r:id="rId61"/>
    <p:sldId id="316" r:id="rId62"/>
    <p:sldId id="317" r:id="rId63"/>
    <p:sldId id="318" r:id="rId64"/>
    <p:sldId id="319" r:id="rId65"/>
    <p:sldId id="320" r:id="rId66"/>
    <p:sldId id="321" r:id="rId67"/>
    <p:sldId id="322" r:id="rId68"/>
    <p:sldId id="323" r:id="rId69"/>
    <p:sldId id="324" r:id="rId70"/>
    <p:sldId id="325" r:id="rId71"/>
    <p:sldId id="326" r:id="rId72"/>
    <p:sldId id="327" r:id="rId73"/>
    <p:sldId id="328" r:id="rId74"/>
    <p:sldId id="329" r:id="rId75"/>
    <p:sldId id="330" r:id="rId76"/>
    <p:sldId id="331" r:id="rId77"/>
  </p:sldIdLst>
  <p:sldSz type="screen4x3" cy="6858000" cx="9144000"/>
  <p:notesSz cx="6858000" cy="9144000"/>
  <p:defaultTextStyle>
    <a:defPPr>
      <a:defRPr lang="en-US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slide" Target="slides/slide17.xml"/><Relationship Id="rId20" Type="http://schemas.openxmlformats.org/officeDocument/2006/relationships/slide" Target="slides/slide18.xml"/><Relationship Id="rId21" Type="http://schemas.openxmlformats.org/officeDocument/2006/relationships/slide" Target="slides/slide19.xml"/><Relationship Id="rId22" Type="http://schemas.openxmlformats.org/officeDocument/2006/relationships/slide" Target="slides/slide20.xml"/><Relationship Id="rId23" Type="http://schemas.openxmlformats.org/officeDocument/2006/relationships/slide" Target="slides/slide21.xml"/><Relationship Id="rId24" Type="http://schemas.openxmlformats.org/officeDocument/2006/relationships/slide" Target="slides/slide22.xml"/><Relationship Id="rId25" Type="http://schemas.openxmlformats.org/officeDocument/2006/relationships/slide" Target="slides/slide23.xml"/><Relationship Id="rId26" Type="http://schemas.openxmlformats.org/officeDocument/2006/relationships/slide" Target="slides/slide24.xml"/><Relationship Id="rId27" Type="http://schemas.openxmlformats.org/officeDocument/2006/relationships/slide" Target="slides/slide25.xml"/><Relationship Id="rId28" Type="http://schemas.openxmlformats.org/officeDocument/2006/relationships/slide" Target="slides/slide26.xml"/><Relationship Id="rId29" Type="http://schemas.openxmlformats.org/officeDocument/2006/relationships/slide" Target="slides/slide27.xml"/><Relationship Id="rId30" Type="http://schemas.openxmlformats.org/officeDocument/2006/relationships/slide" Target="slides/slide28.xml"/><Relationship Id="rId31" Type="http://schemas.openxmlformats.org/officeDocument/2006/relationships/slide" Target="slides/slide29.xml"/><Relationship Id="rId32" Type="http://schemas.openxmlformats.org/officeDocument/2006/relationships/slide" Target="slides/slide30.xml"/><Relationship Id="rId33" Type="http://schemas.openxmlformats.org/officeDocument/2006/relationships/slide" Target="slides/slide31.xml"/><Relationship Id="rId34" Type="http://schemas.openxmlformats.org/officeDocument/2006/relationships/slide" Target="slides/slide32.xml"/><Relationship Id="rId35" Type="http://schemas.openxmlformats.org/officeDocument/2006/relationships/slide" Target="slides/slide33.xml"/><Relationship Id="rId36" Type="http://schemas.openxmlformats.org/officeDocument/2006/relationships/slide" Target="slides/slide34.xml"/><Relationship Id="rId37" Type="http://schemas.openxmlformats.org/officeDocument/2006/relationships/slide" Target="slides/slide35.xml"/><Relationship Id="rId38" Type="http://schemas.openxmlformats.org/officeDocument/2006/relationships/slide" Target="slides/slide36.xml"/><Relationship Id="rId39" Type="http://schemas.openxmlformats.org/officeDocument/2006/relationships/slide" Target="slides/slide37.xml"/><Relationship Id="rId40" Type="http://schemas.openxmlformats.org/officeDocument/2006/relationships/slide" Target="slides/slide38.xml"/><Relationship Id="rId41" Type="http://schemas.openxmlformats.org/officeDocument/2006/relationships/slide" Target="slides/slide39.xml"/><Relationship Id="rId42" Type="http://schemas.openxmlformats.org/officeDocument/2006/relationships/slide" Target="slides/slide40.xml"/><Relationship Id="rId43" Type="http://schemas.openxmlformats.org/officeDocument/2006/relationships/slide" Target="slides/slide41.xml"/><Relationship Id="rId44" Type="http://schemas.openxmlformats.org/officeDocument/2006/relationships/slide" Target="slides/slide42.xml"/><Relationship Id="rId45" Type="http://schemas.openxmlformats.org/officeDocument/2006/relationships/slide" Target="slides/slide43.xml"/><Relationship Id="rId46" Type="http://schemas.openxmlformats.org/officeDocument/2006/relationships/slide" Target="slides/slide44.xml"/><Relationship Id="rId47" Type="http://schemas.openxmlformats.org/officeDocument/2006/relationships/slide" Target="slides/slide45.xml"/><Relationship Id="rId48" Type="http://schemas.openxmlformats.org/officeDocument/2006/relationships/slide" Target="slides/slide46.xml"/><Relationship Id="rId49" Type="http://schemas.openxmlformats.org/officeDocument/2006/relationships/slide" Target="slides/slide47.xml"/><Relationship Id="rId50" Type="http://schemas.openxmlformats.org/officeDocument/2006/relationships/slide" Target="slides/slide48.xml"/><Relationship Id="rId51" Type="http://schemas.openxmlformats.org/officeDocument/2006/relationships/slide" Target="slides/slide49.xml"/><Relationship Id="rId52" Type="http://schemas.openxmlformats.org/officeDocument/2006/relationships/slide" Target="slides/slide50.xml"/><Relationship Id="rId53" Type="http://schemas.openxmlformats.org/officeDocument/2006/relationships/slide" Target="slides/slide51.xml"/><Relationship Id="rId54" Type="http://schemas.openxmlformats.org/officeDocument/2006/relationships/slide" Target="slides/slide52.xml"/><Relationship Id="rId55" Type="http://schemas.openxmlformats.org/officeDocument/2006/relationships/slide" Target="slides/slide53.xml"/><Relationship Id="rId56" Type="http://schemas.openxmlformats.org/officeDocument/2006/relationships/slide" Target="slides/slide54.xml"/><Relationship Id="rId57" Type="http://schemas.openxmlformats.org/officeDocument/2006/relationships/slide" Target="slides/slide55.xml"/><Relationship Id="rId58" Type="http://schemas.openxmlformats.org/officeDocument/2006/relationships/slide" Target="slides/slide56.xml"/><Relationship Id="rId59" Type="http://schemas.openxmlformats.org/officeDocument/2006/relationships/slide" Target="slides/slide57.xml"/><Relationship Id="rId60" Type="http://schemas.openxmlformats.org/officeDocument/2006/relationships/slide" Target="slides/slide58.xml"/><Relationship Id="rId61" Type="http://schemas.openxmlformats.org/officeDocument/2006/relationships/slide" Target="slides/slide59.xml"/><Relationship Id="rId62" Type="http://schemas.openxmlformats.org/officeDocument/2006/relationships/slide" Target="slides/slide60.xml"/><Relationship Id="rId63" Type="http://schemas.openxmlformats.org/officeDocument/2006/relationships/slide" Target="slides/slide61.xml"/><Relationship Id="rId64" Type="http://schemas.openxmlformats.org/officeDocument/2006/relationships/slide" Target="slides/slide62.xml"/><Relationship Id="rId65" Type="http://schemas.openxmlformats.org/officeDocument/2006/relationships/slide" Target="slides/slide63.xml"/><Relationship Id="rId66" Type="http://schemas.openxmlformats.org/officeDocument/2006/relationships/slide" Target="slides/slide64.xml"/><Relationship Id="rId67" Type="http://schemas.openxmlformats.org/officeDocument/2006/relationships/slide" Target="slides/slide65.xml"/><Relationship Id="rId68" Type="http://schemas.openxmlformats.org/officeDocument/2006/relationships/slide" Target="slides/slide66.xml"/><Relationship Id="rId69" Type="http://schemas.openxmlformats.org/officeDocument/2006/relationships/slide" Target="slides/slide67.xml"/><Relationship Id="rId70" Type="http://schemas.openxmlformats.org/officeDocument/2006/relationships/slide" Target="slides/slide68.xml"/><Relationship Id="rId71" Type="http://schemas.openxmlformats.org/officeDocument/2006/relationships/slide" Target="slides/slide69.xml"/><Relationship Id="rId72" Type="http://schemas.openxmlformats.org/officeDocument/2006/relationships/slide" Target="slides/slide70.xml"/><Relationship Id="rId73" Type="http://schemas.openxmlformats.org/officeDocument/2006/relationships/slide" Target="slides/slide71.xml"/><Relationship Id="rId74" Type="http://schemas.openxmlformats.org/officeDocument/2006/relationships/slide" Target="slides/slide72.xml"/><Relationship Id="rId75" Type="http://schemas.openxmlformats.org/officeDocument/2006/relationships/slide" Target="slides/slide73.xml"/><Relationship Id="rId76" Type="http://schemas.openxmlformats.org/officeDocument/2006/relationships/slide" Target="slides/slide74.xml"/><Relationship Id="rId77" Type="http://schemas.openxmlformats.org/officeDocument/2006/relationships/slide" Target="slides/slide75.xml"/><Relationship Id="rId78" Type="http://schemas.openxmlformats.org/officeDocument/2006/relationships/tableStyles" Target="tableStyles.xml"/><Relationship Id="rId79" Type="http://schemas.openxmlformats.org/officeDocument/2006/relationships/presProps" Target="presProps.xml"/><Relationship Id="rId80" Type="http://schemas.openxmlformats.org/officeDocument/2006/relationships/viewProps" Target="viewProps.xml"/><Relationship Id="rId81" Type="http://schemas.openxmlformats.org/officeDocument/2006/relationships/theme" Target="theme/theme1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7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106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/>
        </p:spPr>
        <p:txBody>
          <a:bodyPr bIns="45720" lIns="91440" rIns="91440" rtlCol="0" tIns="45720" vert="horz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1049107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/>
        </p:spPr>
        <p:txBody>
          <a:bodyPr bIns="45720" lIns="91440" rIns="91440" rtlCol="0" tIns="45720" vert="horz"/>
          <a:lstStyle>
            <a:lvl1pPr algn="r">
              <a:defRPr sz="1200"/>
            </a:lvl1pPr>
          </a:lstStyle>
          <a:p>
            <a:fld id="{0984724A-9064-4AC5-9D62-CF2E2AB86827}" type="datetimeFigureOut">
              <a:rPr lang="en-US" smtClean="0"/>
              <a:t>1/2/2021</a:t>
            </a:fld>
            <a:endParaRPr lang="en-US"/>
          </a:p>
        </p:txBody>
      </p:sp>
      <p:sp>
        <p:nvSpPr>
          <p:cNvPr id="1049108" name="Slide Image Placeholder 3"/>
          <p:cNvSpPr>
            <a:spLocks noChangeAspect="1" noRot="1" noGrp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/>
          <a:noFill/>
          <a:ln w="12700">
            <a:solidFill>
              <a:prstClr val="black"/>
            </a:solidFill>
          </a:ln>
        </p:spPr>
        <p:txBody>
          <a:bodyPr anchor="ctr" bIns="45720" lIns="91440" rIns="91440" rtlCol="0" tIns="45720" vert="horz"/>
          <a:p>
            <a:endParaRPr lang="en-US"/>
          </a:p>
        </p:txBody>
      </p:sp>
      <p:sp>
        <p:nvSpPr>
          <p:cNvPr id="1049109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9110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/>
        </p:spPr>
        <p:txBody>
          <a:bodyPr anchor="b" bIns="45720" lIns="91440" rIns="91440" rtlCol="0" tIns="45720" vert="horz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1049111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/>
        </p:spPr>
        <p:txBody>
          <a:bodyPr anchor="b" bIns="45720" lIns="91440" rIns="91440" rtlCol="0" tIns="45720" vert="horz"/>
          <a:lstStyle>
            <a:lvl1pPr algn="r">
              <a:defRPr sz="1200"/>
            </a:lvl1pPr>
          </a:lstStyle>
          <a:p>
            <a:fld id="{CB1D5D2A-5F1B-49E1-8797-2D8CDCAF44F2}" type="slidenum">
              <a:rPr lang="en-US" smtClean="0"/>
              <a:t>‹#›</a:t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defTabSz="914400" eaLnBrk="1" hangingPunct="1" latinLnBrk="0" marL="0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<Relationships xmlns="http://schemas.openxmlformats.org/package/2006/relationships"><Relationship Id="rId1" Type="http://schemas.openxmlformats.org/officeDocument/2006/relationships/slide" Target="../slides/slide12.xml"/><Relationship Id="rId2" Type="http://schemas.openxmlformats.org/officeDocument/2006/relationships/notesMaster" Target="../notesMasters/notesMaster1.xml"/></Relationships>
</file>

<file path=ppt/notesSlides/_rels/notesSlide2.xml.rels><?xml version="1.0" encoding="UTF-8" standalone="yes"?>
<Relationships xmlns="http://schemas.openxmlformats.org/package/2006/relationships"><Relationship Id="rId1" Type="http://schemas.openxmlformats.org/officeDocument/2006/relationships/slide" Target="../slides/slide28.xml"/><Relationship Id="rId2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0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933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p>
            <a:fld id="{C66C985A-618C-432F-8990-0BC4420DB051}" type="slidenum">
              <a:rPr lang="en-US"/>
              <a:t>12</a:t>
            </a:fld>
            <a:endParaRPr lang="en-US"/>
          </a:p>
        </p:txBody>
      </p:sp>
      <p:sp>
        <p:nvSpPr>
          <p:cNvPr id="1048934" name="Rectangle 2"/>
          <p:cNvSpPr>
            <a:spLocks noChangeAspect="1" noRot="1" noGrp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/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4893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/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978" name="Slide Image Placeholder 1"/>
          <p:cNvSpPr>
            <a:spLocks noChangeAspect="1" noRot="1" noGrp="1"/>
          </p:cNvSpPr>
          <p:nvPr>
            <p:ph type="sldImg"/>
          </p:nvPr>
        </p:nvSpPr>
        <p:spPr/>
      </p:sp>
      <p:sp>
        <p:nvSpPr>
          <p:cNvPr id="1048979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p>
            <a:pPr>
              <a:buNone/>
            </a:pPr>
            <a:r>
              <a:rPr dirty="0" lang="en-IN" smtClean="0"/>
              <a:t>weak action on </a:t>
            </a:r>
            <a:r>
              <a:rPr b="1" dirty="0" lang="en-IN" smtClean="0"/>
              <a:t>P</a:t>
            </a:r>
            <a:r>
              <a:rPr dirty="0" lang="en-IN" smtClean="0"/>
              <a:t>. </a:t>
            </a:r>
            <a:r>
              <a:rPr b="1" dirty="0" lang="en-IN" err="1" smtClean="0"/>
              <a:t>vivax</a:t>
            </a:r>
            <a:r>
              <a:rPr dirty="0" lang="en-IN" smtClean="0"/>
              <a:t>, </a:t>
            </a:r>
          </a:p>
          <a:p>
            <a:pPr>
              <a:buNone/>
            </a:pPr>
            <a:r>
              <a:rPr dirty="0" lang="en-IN" smtClean="0"/>
              <a:t>but blood forms of P. </a:t>
            </a:r>
            <a:r>
              <a:rPr dirty="0" lang="en-IN" err="1" smtClean="0"/>
              <a:t>falciparum</a:t>
            </a:r>
            <a:r>
              <a:rPr dirty="0" lang="en-IN" smtClean="0"/>
              <a:t> are totally insensitive</a:t>
            </a:r>
            <a:endParaRPr dirty="0" lang="en-IN"/>
          </a:p>
        </p:txBody>
      </p:sp>
      <p:sp>
        <p:nvSpPr>
          <p:cNvPr id="1048980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p>
            <a:fld id="{1522F21E-06A6-4C4B-8E8D-B16C20ED0C55}" type="slidenum">
              <a:rPr lang="en-US" smtClean="0"/>
              <a:t>28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Title Slide">
    <p:spTree>
      <p:nvGrpSpPr>
        <p:cNvPr id="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582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algn="ctr" indent="0" mar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algn="ctr" indent="0" marL="457200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algn="ctr" indent="0" marL="914400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algn="ctr" indent="0" marL="1371600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algn="ctr" indent="0" marL="1828800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algn="ctr" indent="0" marL="2286000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algn="ctr" indent="0" marL="2743200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algn="ctr" indent="0" marL="3200400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algn="ctr" indent="0" marL="3657600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3DFBB3E4-8E02-49C5-A561-A919E504BBCA}" type="datetimeFigureOut">
              <a:rPr lang="en-US" smtClean="0"/>
              <a:t>1/2/2021</a:t>
            </a:fld>
            <a:endParaRPr lang="en-US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1EF3FAC-BEFE-447B-B90A-91E766F7D6E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17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081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9082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90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3DFBB3E4-8E02-49C5-A561-A919E504BBCA}" type="datetimeFigureOut">
              <a:rPr lang="en-US" smtClean="0"/>
              <a:t>1/2/2021</a:t>
            </a:fld>
            <a:endParaRPr lang="en-US"/>
          </a:p>
        </p:txBody>
      </p:sp>
      <p:sp>
        <p:nvSpPr>
          <p:cNvPr id="10490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90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1EF3FAC-BEFE-447B-B90A-91E766F7D6E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Vertical Title and Text">
    <p:spTree>
      <p:nvGrpSpPr>
        <p:cNvPr id="17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070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9071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907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3DFBB3E4-8E02-49C5-A561-A919E504BBCA}" type="datetimeFigureOut">
              <a:rPr lang="en-US" smtClean="0"/>
              <a:t>1/2/2021</a:t>
            </a:fld>
            <a:endParaRPr lang="en-US"/>
          </a:p>
        </p:txBody>
      </p:sp>
      <p:sp>
        <p:nvSpPr>
          <p:cNvPr id="104907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907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1EF3FAC-BEFE-447B-B90A-91E766F7D6E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9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589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59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3DFBB3E4-8E02-49C5-A561-A919E504BBCA}" type="datetimeFigureOut">
              <a:rPr lang="en-US" smtClean="0"/>
              <a:t>1/2/2021</a:t>
            </a:fld>
            <a:endParaRPr lang="en-US"/>
          </a:p>
        </p:txBody>
      </p:sp>
      <p:sp>
        <p:nvSpPr>
          <p:cNvPr id="104859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59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1EF3FAC-BEFE-447B-B90A-91E766F7D6E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Section Header">
    <p:spTree>
      <p:nvGrpSpPr>
        <p:cNvPr id="17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086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b="1" cap="all" sz="4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9087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indent="0" marL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indent="0" marL="4572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908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3DFBB3E4-8E02-49C5-A561-A919E504BBCA}" type="datetimeFigureOut">
              <a:rPr lang="en-US" smtClean="0"/>
              <a:t>1/2/2021</a:t>
            </a:fld>
            <a:endParaRPr lang="en-US"/>
          </a:p>
        </p:txBody>
      </p:sp>
      <p:sp>
        <p:nvSpPr>
          <p:cNvPr id="104908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909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1EF3FAC-BEFE-447B-B90A-91E766F7D6E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17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091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9092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9093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9094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3DFBB3E4-8E02-49C5-A561-A919E504BBCA}" type="datetimeFigureOut">
              <a:rPr lang="en-US" smtClean="0"/>
              <a:t>1/2/2021</a:t>
            </a:fld>
            <a:endParaRPr lang="en-US"/>
          </a:p>
        </p:txBody>
      </p:sp>
      <p:sp>
        <p:nvSpPr>
          <p:cNvPr id="104909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909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1EF3FAC-BEFE-447B-B90A-91E766F7D6E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11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95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95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95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95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95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95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3DFBB3E4-8E02-49C5-A561-A919E504BBCA}" type="datetimeFigureOut">
              <a:rPr lang="en-US" smtClean="0"/>
              <a:t>1/2/2021</a:t>
            </a:fld>
            <a:endParaRPr lang="en-US"/>
          </a:p>
        </p:txBody>
      </p:sp>
      <p:sp>
        <p:nvSpPr>
          <p:cNvPr id="104895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95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1EF3FAC-BEFE-447B-B90A-91E766F7D6E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10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1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12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3DFBB3E4-8E02-49C5-A561-A919E504BBCA}" type="datetimeFigureOut">
              <a:rPr lang="en-US" smtClean="0"/>
              <a:t>1/2/2021</a:t>
            </a:fld>
            <a:endParaRPr lang="en-US"/>
          </a:p>
        </p:txBody>
      </p:sp>
      <p:sp>
        <p:nvSpPr>
          <p:cNvPr id="1048613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61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1EF3FAC-BEFE-447B-B90A-91E766F7D6E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Blank">
    <p:spTree>
      <p:nvGrpSpPr>
        <p:cNvPr id="17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09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3DFBB3E4-8E02-49C5-A561-A919E504BBCA}" type="datetimeFigureOut">
              <a:rPr lang="en-US" smtClean="0"/>
              <a:t>1/2/2021</a:t>
            </a:fld>
            <a:endParaRPr lang="en-US"/>
          </a:p>
        </p:txBody>
      </p:sp>
      <p:sp>
        <p:nvSpPr>
          <p:cNvPr id="104909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9099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1EF3FAC-BEFE-447B-B90A-91E766F7D6E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Content with Caption">
    <p:spTree>
      <p:nvGrpSpPr>
        <p:cNvPr id="17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100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b="1" sz="2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9101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9102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indent="0" marL="0">
              <a:buNone/>
              <a:defRPr sz="1400"/>
            </a:lvl1pPr>
            <a:lvl2pPr indent="0" marL="457200">
              <a:buNone/>
              <a:defRPr sz="1200"/>
            </a:lvl2pPr>
            <a:lvl3pPr indent="0" marL="914400">
              <a:buNone/>
              <a:defRPr sz="1000"/>
            </a:lvl3pPr>
            <a:lvl4pPr indent="0" marL="1371600">
              <a:buNone/>
              <a:defRPr sz="900"/>
            </a:lvl4pPr>
            <a:lvl5pPr indent="0" marL="1828800">
              <a:buNone/>
              <a:defRPr sz="900"/>
            </a:lvl5pPr>
            <a:lvl6pPr indent="0" marL="2286000">
              <a:buNone/>
              <a:defRPr sz="900"/>
            </a:lvl6pPr>
            <a:lvl7pPr indent="0" marL="2743200">
              <a:buNone/>
              <a:defRPr sz="900"/>
            </a:lvl7pPr>
            <a:lvl8pPr indent="0" marL="3200400">
              <a:buNone/>
              <a:defRPr sz="900"/>
            </a:lvl8pPr>
            <a:lvl9pPr indent="0" marL="365760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9103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3DFBB3E4-8E02-49C5-A561-A919E504BBCA}" type="datetimeFigureOut">
              <a:rPr lang="en-US" smtClean="0"/>
              <a:t>1/2/2021</a:t>
            </a:fld>
            <a:endParaRPr lang="en-US"/>
          </a:p>
        </p:txBody>
      </p:sp>
      <p:sp>
        <p:nvSpPr>
          <p:cNvPr id="1049104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910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1EF3FAC-BEFE-447B-B90A-91E766F7D6E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Picture with Caption">
    <p:spTree>
      <p:nvGrpSpPr>
        <p:cNvPr id="17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075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b="1" sz="2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9076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endParaRPr lang="en-US"/>
          </a:p>
        </p:txBody>
      </p:sp>
      <p:sp>
        <p:nvSpPr>
          <p:cNvPr id="1049077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indent="0" marL="0">
              <a:buNone/>
              <a:defRPr sz="1400"/>
            </a:lvl1pPr>
            <a:lvl2pPr indent="0" marL="457200">
              <a:buNone/>
              <a:defRPr sz="1200"/>
            </a:lvl2pPr>
            <a:lvl3pPr indent="0" marL="914400">
              <a:buNone/>
              <a:defRPr sz="1000"/>
            </a:lvl3pPr>
            <a:lvl4pPr indent="0" marL="1371600">
              <a:buNone/>
              <a:defRPr sz="900"/>
            </a:lvl4pPr>
            <a:lvl5pPr indent="0" marL="1828800">
              <a:buNone/>
              <a:defRPr sz="900"/>
            </a:lvl5pPr>
            <a:lvl6pPr indent="0" marL="2286000">
              <a:buNone/>
              <a:defRPr sz="900"/>
            </a:lvl6pPr>
            <a:lvl7pPr indent="0" marL="2743200">
              <a:buNone/>
              <a:defRPr sz="900"/>
            </a:lvl7pPr>
            <a:lvl8pPr indent="0" marL="3200400">
              <a:buNone/>
              <a:defRPr sz="900"/>
            </a:lvl8pPr>
            <a:lvl9pPr indent="0" marL="365760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907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3DFBB3E4-8E02-49C5-A561-A919E504BBCA}" type="datetimeFigureOut">
              <a:rPr lang="en-US" smtClean="0"/>
              <a:t>1/2/2021</a:t>
            </a:fld>
            <a:endParaRPr lang="en-US"/>
          </a:p>
        </p:txBody>
      </p:sp>
      <p:sp>
        <p:nvSpPr>
          <p:cNvPr id="104907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908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1EF3FAC-BEFE-447B-B90A-91E766F7D6E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/>
        </p:spPr>
        <p:txBody>
          <a:bodyPr anchor="ctr" bIns="45720" lIns="91440" rIns="91440" rtlCol="0" tIns="45720" vert="horz">
            <a:normAutofit/>
          </a:bodyPr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/>
        </p:spPr>
        <p:txBody>
          <a:bodyPr anchor="ctr" bIns="45720" lIns="91440" rIns="91440" rtlCol="0" tIns="45720" vert="horz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FBB3E4-8E02-49C5-A561-A919E504BBCA}" type="datetimeFigureOut">
              <a:rPr lang="en-US" smtClean="0"/>
              <a:t>1/2/2021</a:t>
            </a:fld>
            <a:endParaRPr lang="en-US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/>
        </p:spPr>
        <p:txBody>
          <a:bodyPr anchor="ctr" bIns="45720" lIns="91440" rIns="91440" rtlCol="0" tIns="45720" vert="horz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EF3FAC-BEFE-447B-B90A-91E766F7D6EB}" type="slidenum">
              <a:rPr lang="en-US" smtClean="0"/>
              <a:t>‹#›</a:t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eaLnBrk="1" hangingPunct="1" latinLnBrk="0" rtl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914400" eaLnBrk="1" hangingPunct="1" indent="-342900" latinLnBrk="0" marL="342900" rtl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indent="-285750" latinLnBrk="0" marL="742950" rtl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2.xml"/></Relationships>
</file>

<file path=ppt/slides/_rels/slide1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.xml"/></Relationships>
</file>

<file path=ppt/slides/_rels/slide13.xml.rels><?xml version="1.0" encoding="UTF-8" standalone="yes"?>
<Relationships xmlns="http://schemas.openxmlformats.org/package/2006/relationships"><Relationship Id="rId1" Type="http://schemas.openxmlformats.org/officeDocument/2006/relationships/hyperlink" Target="https://www.medworldonline.com/primaquine/" TargetMode="External"/><Relationship Id="rId2" Type="http://schemas.openxmlformats.org/officeDocument/2006/relationships/slideLayout" Target="../slideLayouts/slideLayout2.xml"/></Relationships>
</file>

<file path=ppt/slides/_rels/slide14.xml.rels><?xml version="1.0" encoding="UTF-8" standalone="yes"?>
<Relationships xmlns="http://schemas.openxmlformats.org/package/2006/relationships"><Relationship Id="rId1" Type="http://schemas.openxmlformats.org/officeDocument/2006/relationships/hyperlink" Target="https://www.medworldonline.com/chloroquine/" TargetMode="External"/><Relationship Id="rId2" Type="http://schemas.openxmlformats.org/officeDocument/2006/relationships/hyperlink" Target="https://www.medworldonline.com/mefloquine/" TargetMode="External"/><Relationship Id="rId3" Type="http://schemas.openxmlformats.org/officeDocument/2006/relationships/hyperlink" Target="https://www.medworldonline.com/artemisinin/" TargetMode="External"/><Relationship Id="rId4" Type="http://schemas.openxmlformats.org/officeDocument/2006/relationships/slideLayout" Target="../slideLayouts/slideLayout2.xml"/></Relationships>
</file>

<file path=ppt/slides/_rels/slide15.xml.rels><?xml version="1.0" encoding="UTF-8" standalone="yes"?>
<Relationships xmlns="http://schemas.openxmlformats.org/package/2006/relationships"><Relationship Id="rId1" Type="http://schemas.openxmlformats.org/officeDocument/2006/relationships/hyperlink" Target="https://www.medworldonline.com/primaquine/" TargetMode="External"/><Relationship Id="rId2" Type="http://schemas.openxmlformats.org/officeDocument/2006/relationships/hyperlink" Target="https://www.medworldonline.com/chloroquine/" TargetMode="External"/><Relationship Id="rId3" Type="http://schemas.openxmlformats.org/officeDocument/2006/relationships/slideLayout" Target="../slideLayouts/slideLayout2.xml"/></Relationships>
</file>

<file path=ppt/slides/_rels/slide16.xml.rels><?xml version="1.0" encoding="UTF-8" standalone="yes"?>
<Relationships xmlns="http://schemas.openxmlformats.org/package/2006/relationships"><Relationship Id="rId1" Type="http://schemas.openxmlformats.org/officeDocument/2006/relationships/hyperlink" Target="https://www.medworldonline.com/chloroquine/" TargetMode="External"/><Relationship Id="rId2" Type="http://schemas.openxmlformats.org/officeDocument/2006/relationships/hyperlink" Target="https://www.medworldonline.com/primaquine/" TargetMode="External"/><Relationship Id="rId3" Type="http://schemas.openxmlformats.org/officeDocument/2006/relationships/hyperlink" Target="https://www.medworldonline.com/mefloquine/" TargetMode="External"/><Relationship Id="rId4" Type="http://schemas.openxmlformats.org/officeDocument/2006/relationships/slideLayout" Target="../slideLayouts/slideLayout2.xml"/></Relationships>
</file>

<file path=ppt/slides/_rels/slide17.xml.rels><?xml version="1.0" encoding="UTF-8" standalone="yes"?>
<Relationships xmlns="http://schemas.openxmlformats.org/package/2006/relationships"><Relationship Id="rId1" Type="http://schemas.openxmlformats.org/officeDocument/2006/relationships/hyperlink" Target="https://www.medworldonline.com/quinidine/" TargetMode="External"/><Relationship Id="rId2" Type="http://schemas.openxmlformats.org/officeDocument/2006/relationships/hyperlink" Target="https://www.medworldonline.com/dapsone/" TargetMode="External"/><Relationship Id="rId3" Type="http://schemas.openxmlformats.org/officeDocument/2006/relationships/slideLayout" Target="../slideLayouts/slideLayout2.xml"/></Relationships>
</file>

<file path=ppt/slides/_rels/slide18.xml.rels><?xml version="1.0" encoding="UTF-8" standalone="yes"?>
<Relationships xmlns="http://schemas.openxmlformats.org/package/2006/relationships"><Relationship Id="rId1" Type="http://schemas.openxmlformats.org/officeDocument/2006/relationships/hyperlink" Target="https://www.medworldonline.com/artemisinin/" TargetMode="External"/><Relationship Id="rId2" Type="http://schemas.openxmlformats.org/officeDocument/2006/relationships/slideLayout" Target="../slideLayouts/slideLayout2.xml"/></Relationships>
</file>

<file path=ppt/slides/_rels/slide19.xml.rels><?xml version="1.0" encoding="UTF-8" standalone="yes"?>
<Relationships xmlns="http://schemas.openxmlformats.org/package/2006/relationships"><Relationship Id="rId1" Type="http://schemas.openxmlformats.org/officeDocument/2006/relationships/hyperlink" Target="https://www.medworldonline.com/atovaquone/" TargetMode="Externa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2.xml"/></Relationships>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2.xml"/></Relationships>
</file>

<file path=ppt/slides/_rels/slide7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2.xml"/></Relationships>
</file>

<file path=ppt/slides/_rels/slide74.xml.rels><?xml version="1.0" encoding="UTF-8" standalone="yes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2.xml"/></Relationships>
</file>

<file path=ppt/slides/_rels/slide7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Title 1"/>
          <p:cNvSpPr>
            <a:spLocks noGrp="1"/>
          </p:cNvSpPr>
          <p:nvPr>
            <p:ph type="ctrTitle"/>
          </p:nvPr>
        </p:nvSpPr>
        <p:spPr/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p>
            <a:r>
              <a:rPr dirty="0" lang="en-US" err="1"/>
              <a:t>Antiparasitic</a:t>
            </a:r>
            <a:r>
              <a:rPr dirty="0" lang="en-US"/>
              <a:t> Agents</a:t>
            </a:r>
            <a:r>
              <a:rPr dirty="0" lang="en-US"/>
              <a:t> </a:t>
            </a:r>
            <a:r>
              <a:rPr dirty="0" lang="en-US"/>
              <a:t>-</a:t>
            </a:r>
            <a:r>
              <a:rPr dirty="0" lang="en-US"/>
              <a:t> </a:t>
            </a:r>
            <a:r>
              <a:rPr dirty="0" lang="en-US"/>
              <a:t>A</a:t>
            </a:r>
            <a:r>
              <a:rPr dirty="0" lang="en-US"/>
              <a:t>n</a:t>
            </a:r>
            <a:r>
              <a:rPr dirty="0" lang="en-US"/>
              <a:t>t</a:t>
            </a:r>
            <a:r>
              <a:rPr dirty="0" lang="en-US"/>
              <a:t>i</a:t>
            </a:r>
            <a:r>
              <a:rPr dirty="0" lang="en-US"/>
              <a:t>m</a:t>
            </a:r>
            <a:r>
              <a:rPr dirty="0" lang="en-US"/>
              <a:t>a</a:t>
            </a:r>
            <a:r>
              <a:rPr dirty="0" lang="en-US"/>
              <a:t>larial</a:t>
            </a:r>
            <a:r>
              <a:rPr dirty="0" lang="en-US"/>
              <a:t> </a:t>
            </a:r>
            <a:r>
              <a:rPr dirty="0" lang="en-US"/>
              <a:t>A</a:t>
            </a:r>
            <a:r>
              <a:rPr dirty="0" lang="en-US"/>
              <a:t>g</a:t>
            </a:r>
            <a:r>
              <a:rPr dirty="0" lang="en-US"/>
              <a:t>e</a:t>
            </a:r>
            <a:r>
              <a:rPr dirty="0" lang="en-US"/>
              <a:t>n</a:t>
            </a:r>
            <a:r>
              <a:rPr dirty="0" lang="en-US"/>
              <a:t>t</a:t>
            </a:r>
            <a:r>
              <a:rPr dirty="0" lang="en-US"/>
              <a:t>s</a:t>
            </a:r>
            <a:endParaRPr altLang="en-US" lang="zh-CN"/>
          </a:p>
        </p:txBody>
      </p:sp>
      <p:sp>
        <p:nvSpPr>
          <p:cNvPr id="1048587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3750" lnSpcReduction="20000"/>
          </a:bodyPr>
          <a:p>
            <a:r>
              <a:rPr dirty="0" lang="en-US" err="1" smtClean="0"/>
              <a:t>Kumuti</a:t>
            </a:r>
            <a:r>
              <a:rPr dirty="0" lang="en-US" smtClean="0"/>
              <a:t> Jacob – Lecturer</a:t>
            </a:r>
          </a:p>
          <a:p>
            <a:r>
              <a:rPr dirty="0" lang="en-US" smtClean="0"/>
              <a:t>Clinical Medicine – </a:t>
            </a:r>
            <a:r>
              <a:rPr dirty="0" lang="en-US"/>
              <a:t>S</a:t>
            </a:r>
            <a:r>
              <a:rPr dirty="0" lang="en-US" smtClean="0"/>
              <a:t>ept. 2020 Class</a:t>
            </a:r>
          </a:p>
          <a:p>
            <a:r>
              <a:rPr dirty="0" lang="en-US" smtClean="0"/>
              <a:t>Year I Semester I</a:t>
            </a:r>
            <a:endParaRPr dirty="0"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0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sp>
        <p:nvSpPr>
          <p:cNvPr id="104860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5625" lnSpcReduction="20000"/>
          </a:bodyPr>
          <a:p>
            <a:pPr>
              <a:lnSpc>
                <a:spcPct val="170000"/>
              </a:lnSpc>
            </a:pPr>
            <a:r>
              <a:rPr dirty="0" lang="en-US" smtClean="0"/>
              <a:t>Release of </a:t>
            </a:r>
            <a:r>
              <a:rPr dirty="0" lang="en-US" err="1" smtClean="0"/>
              <a:t>merozoites</a:t>
            </a:r>
            <a:r>
              <a:rPr dirty="0" lang="en-US" smtClean="0"/>
              <a:t> subsequent to rupture of erythrocytes causes the </a:t>
            </a:r>
            <a:r>
              <a:rPr b="1" dirty="0" lang="en-US" smtClean="0"/>
              <a:t>clinical</a:t>
            </a:r>
            <a:r>
              <a:rPr dirty="0" lang="en-US" smtClean="0"/>
              <a:t> </a:t>
            </a:r>
            <a:r>
              <a:rPr b="1" dirty="0" lang="en-US" smtClean="0"/>
              <a:t>attack</a:t>
            </a:r>
            <a:r>
              <a:rPr dirty="0" lang="en-US" smtClean="0"/>
              <a:t> of malaria.</a:t>
            </a:r>
            <a:endParaRPr dirty="0" lang="en-IN" smtClean="0"/>
          </a:p>
          <a:p>
            <a:pPr>
              <a:lnSpc>
                <a:spcPct val="170000"/>
              </a:lnSpc>
            </a:pPr>
            <a:r>
              <a:rPr dirty="0" lang="en-IN" smtClean="0"/>
              <a:t>Some </a:t>
            </a:r>
            <a:r>
              <a:rPr b="1" dirty="0" lang="en-IN" err="1" smtClean="0"/>
              <a:t>erythrocytic</a:t>
            </a:r>
            <a:r>
              <a:rPr dirty="0" lang="en-IN" smtClean="0"/>
              <a:t> parasites also develop into </a:t>
            </a:r>
            <a:r>
              <a:rPr b="1" dirty="0" lang="en-IN" smtClean="0"/>
              <a:t>sexual gametocytes</a:t>
            </a:r>
            <a:r>
              <a:rPr dirty="0" lang="en-IN" smtClean="0"/>
              <a:t>, which are infectious to mosquitoes, allowing completion of the life cycle and infection of others</a:t>
            </a:r>
          </a:p>
          <a:p>
            <a:pPr>
              <a:lnSpc>
                <a:spcPct val="170000"/>
              </a:lnSpc>
            </a:pPr>
            <a:r>
              <a:rPr dirty="0" lang="en-IN" smtClean="0"/>
              <a:t>In </a:t>
            </a:r>
            <a:r>
              <a:rPr b="1" dirty="0" i="1" lang="en-IN" smtClean="0"/>
              <a:t>P </a:t>
            </a:r>
            <a:r>
              <a:rPr b="1" dirty="0" i="1" lang="en-IN" err="1" smtClean="0"/>
              <a:t>vivax</a:t>
            </a:r>
            <a:r>
              <a:rPr b="1" dirty="0" lang="en-IN" smtClean="0"/>
              <a:t> </a:t>
            </a:r>
            <a:r>
              <a:rPr dirty="0" lang="en-IN" smtClean="0"/>
              <a:t>and </a:t>
            </a:r>
            <a:r>
              <a:rPr b="1" dirty="0" i="1" lang="en-IN" smtClean="0"/>
              <a:t>P </a:t>
            </a:r>
            <a:r>
              <a:rPr b="1" dirty="0" i="1" lang="en-IN" err="1" smtClean="0"/>
              <a:t>ovale</a:t>
            </a:r>
            <a:r>
              <a:rPr b="1" dirty="0" lang="en-IN" smtClean="0"/>
              <a:t> </a:t>
            </a:r>
            <a:r>
              <a:rPr dirty="0" lang="en-IN" smtClean="0"/>
              <a:t>parasites also form dormant liver </a:t>
            </a:r>
            <a:r>
              <a:rPr b="1" dirty="0" lang="en-IN" err="1" smtClean="0"/>
              <a:t>hypnozoites</a:t>
            </a:r>
            <a:r>
              <a:rPr dirty="0" lang="en-IN" smtClean="0"/>
              <a:t>, which are not killed by most drugs, allowing subsequent </a:t>
            </a:r>
            <a:r>
              <a:rPr b="1" dirty="0" lang="en-IN" smtClean="0"/>
              <a:t>relapses</a:t>
            </a:r>
            <a:r>
              <a:rPr dirty="0" lang="en-IN" smtClean="0"/>
              <a:t> of illness after initial elimination of </a:t>
            </a:r>
            <a:r>
              <a:rPr dirty="0" lang="en-IN" err="1" smtClean="0"/>
              <a:t>erythrocytic</a:t>
            </a:r>
            <a:r>
              <a:rPr dirty="0" lang="en-IN" smtClean="0"/>
              <a:t> infections</a:t>
            </a:r>
            <a:endParaRPr dirty="0"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0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0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pic>
        <p:nvPicPr>
          <p:cNvPr id="2097153" name="Picture 2" descr="C:\Users\DELL\Desktop\Untitled.png1.png"/>
          <p:cNvPicPr>
            <a:picLocks noChangeAspect="1" noGrp="1" noChangeArrowheads="1"/>
          </p:cNvPicPr>
          <p:nvPr>
            <p:ph idx="1"/>
          </p:nvPr>
        </p:nvPicPr>
        <p:blipFill>
          <a:blip xmlns:r="http://schemas.openxmlformats.org/officeDocument/2006/relationships" r:embed="rId1" cstate="print"/>
          <a:srcRect/>
          <a:stretch>
            <a:fillRect/>
          </a:stretch>
        </p:blipFill>
        <p:spPr bwMode="auto">
          <a:xfrm>
            <a:off x="304800" y="304800"/>
            <a:ext cx="8610600" cy="6248400"/>
          </a:xfrm>
          <a:prstGeom prst="rect"/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0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5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81000"/>
            <a:ext cx="8305800" cy="1143000"/>
          </a:xfrm>
        </p:spPr>
        <p:txBody>
          <a:bodyPr/>
          <a:p>
            <a:r>
              <a:rPr dirty="0" lang="en-US"/>
              <a:t>Malaria Transmission Cycle</a:t>
            </a:r>
          </a:p>
        </p:txBody>
      </p:sp>
      <p:sp>
        <p:nvSpPr>
          <p:cNvPr id="1048616" name="Freeform 3"/>
          <p:cNvSpPr/>
          <p:nvPr/>
        </p:nvSpPr>
        <p:spPr bwMode="auto">
          <a:xfrm>
            <a:off x="1092200" y="2771775"/>
            <a:ext cx="2432050" cy="2603500"/>
          </a:xfrm>
          <a:custGeom>
            <a:avLst/>
            <a:ahLst/>
            <a:cxnLst>
              <a:cxn ang="0">
                <a:pos x="868" y="3"/>
              </a:cxn>
              <a:cxn ang="0">
                <a:pos x="986" y="23"/>
              </a:cxn>
              <a:cxn ang="0">
                <a:pos x="1094" y="60"/>
              </a:cxn>
              <a:cxn ang="0">
                <a:pos x="1197" y="111"/>
              </a:cxn>
              <a:cxn ang="0">
                <a:pos x="1290" y="176"/>
              </a:cxn>
              <a:cxn ang="0">
                <a:pos x="1372" y="252"/>
              </a:cxn>
              <a:cxn ang="0">
                <a:pos x="1442" y="339"/>
              </a:cxn>
              <a:cxn ang="0">
                <a:pos x="1499" y="437"/>
              </a:cxn>
              <a:cxn ang="0">
                <a:pos x="1542" y="541"/>
              </a:cxn>
              <a:cxn ang="0">
                <a:pos x="1569" y="653"/>
              </a:cxn>
              <a:cxn ang="0">
                <a:pos x="1578" y="769"/>
              </a:cxn>
              <a:cxn ang="0">
                <a:pos x="1569" y="886"/>
              </a:cxn>
              <a:cxn ang="0">
                <a:pos x="1542" y="998"/>
              </a:cxn>
              <a:cxn ang="0">
                <a:pos x="1499" y="1102"/>
              </a:cxn>
              <a:cxn ang="0">
                <a:pos x="1442" y="1200"/>
              </a:cxn>
              <a:cxn ang="0">
                <a:pos x="1372" y="1287"/>
              </a:cxn>
              <a:cxn ang="0">
                <a:pos x="1290" y="1363"/>
              </a:cxn>
              <a:cxn ang="0">
                <a:pos x="1197" y="1427"/>
              </a:cxn>
              <a:cxn ang="0">
                <a:pos x="1094" y="1479"/>
              </a:cxn>
              <a:cxn ang="0">
                <a:pos x="986" y="1515"/>
              </a:cxn>
              <a:cxn ang="0">
                <a:pos x="868" y="1535"/>
              </a:cxn>
              <a:cxn ang="0">
                <a:pos x="748" y="1538"/>
              </a:cxn>
              <a:cxn ang="0">
                <a:pos x="630" y="1523"/>
              </a:cxn>
              <a:cxn ang="0">
                <a:pos x="518" y="1493"/>
              </a:cxn>
              <a:cxn ang="0">
                <a:pos x="413" y="1446"/>
              </a:cxn>
              <a:cxn ang="0">
                <a:pos x="316" y="1386"/>
              </a:cxn>
              <a:cxn ang="0">
                <a:pos x="232" y="1313"/>
              </a:cxn>
              <a:cxn ang="0">
                <a:pos x="157" y="1230"/>
              </a:cxn>
              <a:cxn ang="0">
                <a:pos x="94" y="1135"/>
              </a:cxn>
              <a:cxn ang="0">
                <a:pos x="47" y="1034"/>
              </a:cxn>
              <a:cxn ang="0">
                <a:pos x="16" y="925"/>
              </a:cxn>
              <a:cxn ang="0">
                <a:pos x="0" y="809"/>
              </a:cxn>
              <a:cxn ang="0">
                <a:pos x="4" y="691"/>
              </a:cxn>
              <a:cxn ang="0">
                <a:pos x="24" y="577"/>
              </a:cxn>
              <a:cxn ang="0">
                <a:pos x="61" y="471"/>
              </a:cxn>
              <a:cxn ang="0">
                <a:pos x="114" y="371"/>
              </a:cxn>
              <a:cxn ang="0">
                <a:pos x="180" y="280"/>
              </a:cxn>
              <a:cxn ang="0">
                <a:pos x="258" y="201"/>
              </a:cxn>
              <a:cxn ang="0">
                <a:pos x="348" y="131"/>
              </a:cxn>
              <a:cxn ang="0">
                <a:pos x="447" y="75"/>
              </a:cxn>
              <a:cxn ang="0">
                <a:pos x="555" y="33"/>
              </a:cxn>
              <a:cxn ang="0">
                <a:pos x="668" y="9"/>
              </a:cxn>
              <a:cxn ang="0">
                <a:pos x="789" y="0"/>
              </a:cxn>
            </a:cxnLst>
            <a:rect l="0" t="0" r="r" b="b"/>
            <a:pathLst>
              <a:path w="1579" h="1540">
                <a:moveTo>
                  <a:pt x="789" y="0"/>
                </a:moveTo>
                <a:lnTo>
                  <a:pt x="829" y="0"/>
                </a:lnTo>
                <a:lnTo>
                  <a:pt x="868" y="3"/>
                </a:lnTo>
                <a:lnTo>
                  <a:pt x="908" y="9"/>
                </a:lnTo>
                <a:lnTo>
                  <a:pt x="946" y="15"/>
                </a:lnTo>
                <a:lnTo>
                  <a:pt x="986" y="23"/>
                </a:lnTo>
                <a:lnTo>
                  <a:pt x="1023" y="33"/>
                </a:lnTo>
                <a:lnTo>
                  <a:pt x="1059" y="47"/>
                </a:lnTo>
                <a:lnTo>
                  <a:pt x="1094" y="60"/>
                </a:lnTo>
                <a:lnTo>
                  <a:pt x="1130" y="75"/>
                </a:lnTo>
                <a:lnTo>
                  <a:pt x="1164" y="92"/>
                </a:lnTo>
                <a:lnTo>
                  <a:pt x="1197" y="111"/>
                </a:lnTo>
                <a:lnTo>
                  <a:pt x="1228" y="131"/>
                </a:lnTo>
                <a:lnTo>
                  <a:pt x="1260" y="153"/>
                </a:lnTo>
                <a:lnTo>
                  <a:pt x="1290" y="176"/>
                </a:lnTo>
                <a:lnTo>
                  <a:pt x="1318" y="201"/>
                </a:lnTo>
                <a:lnTo>
                  <a:pt x="1346" y="226"/>
                </a:lnTo>
                <a:lnTo>
                  <a:pt x="1372" y="252"/>
                </a:lnTo>
                <a:lnTo>
                  <a:pt x="1396" y="280"/>
                </a:lnTo>
                <a:lnTo>
                  <a:pt x="1420" y="309"/>
                </a:lnTo>
                <a:lnTo>
                  <a:pt x="1442" y="339"/>
                </a:lnTo>
                <a:lnTo>
                  <a:pt x="1462" y="371"/>
                </a:lnTo>
                <a:lnTo>
                  <a:pt x="1482" y="403"/>
                </a:lnTo>
                <a:lnTo>
                  <a:pt x="1499" y="437"/>
                </a:lnTo>
                <a:lnTo>
                  <a:pt x="1515" y="471"/>
                </a:lnTo>
                <a:lnTo>
                  <a:pt x="1529" y="505"/>
                </a:lnTo>
                <a:lnTo>
                  <a:pt x="1542" y="541"/>
                </a:lnTo>
                <a:lnTo>
                  <a:pt x="1553" y="577"/>
                </a:lnTo>
                <a:lnTo>
                  <a:pt x="1562" y="614"/>
                </a:lnTo>
                <a:lnTo>
                  <a:pt x="1569" y="653"/>
                </a:lnTo>
                <a:lnTo>
                  <a:pt x="1574" y="691"/>
                </a:lnTo>
                <a:lnTo>
                  <a:pt x="1577" y="731"/>
                </a:lnTo>
                <a:lnTo>
                  <a:pt x="1578" y="769"/>
                </a:lnTo>
                <a:lnTo>
                  <a:pt x="1577" y="809"/>
                </a:lnTo>
                <a:lnTo>
                  <a:pt x="1574" y="848"/>
                </a:lnTo>
                <a:lnTo>
                  <a:pt x="1569" y="886"/>
                </a:lnTo>
                <a:lnTo>
                  <a:pt x="1562" y="925"/>
                </a:lnTo>
                <a:lnTo>
                  <a:pt x="1553" y="962"/>
                </a:lnTo>
                <a:lnTo>
                  <a:pt x="1542" y="998"/>
                </a:lnTo>
                <a:lnTo>
                  <a:pt x="1529" y="1034"/>
                </a:lnTo>
                <a:lnTo>
                  <a:pt x="1515" y="1068"/>
                </a:lnTo>
                <a:lnTo>
                  <a:pt x="1499" y="1102"/>
                </a:lnTo>
                <a:lnTo>
                  <a:pt x="1482" y="1135"/>
                </a:lnTo>
                <a:lnTo>
                  <a:pt x="1462" y="1169"/>
                </a:lnTo>
                <a:lnTo>
                  <a:pt x="1442" y="1200"/>
                </a:lnTo>
                <a:lnTo>
                  <a:pt x="1420" y="1230"/>
                </a:lnTo>
                <a:lnTo>
                  <a:pt x="1396" y="1258"/>
                </a:lnTo>
                <a:lnTo>
                  <a:pt x="1372" y="1287"/>
                </a:lnTo>
                <a:lnTo>
                  <a:pt x="1346" y="1313"/>
                </a:lnTo>
                <a:lnTo>
                  <a:pt x="1318" y="1339"/>
                </a:lnTo>
                <a:lnTo>
                  <a:pt x="1290" y="1363"/>
                </a:lnTo>
                <a:lnTo>
                  <a:pt x="1260" y="1386"/>
                </a:lnTo>
                <a:lnTo>
                  <a:pt x="1228" y="1407"/>
                </a:lnTo>
                <a:lnTo>
                  <a:pt x="1197" y="1427"/>
                </a:lnTo>
                <a:lnTo>
                  <a:pt x="1164" y="1446"/>
                </a:lnTo>
                <a:lnTo>
                  <a:pt x="1130" y="1464"/>
                </a:lnTo>
                <a:lnTo>
                  <a:pt x="1094" y="1479"/>
                </a:lnTo>
                <a:lnTo>
                  <a:pt x="1059" y="1493"/>
                </a:lnTo>
                <a:lnTo>
                  <a:pt x="1023" y="1504"/>
                </a:lnTo>
                <a:lnTo>
                  <a:pt x="986" y="1515"/>
                </a:lnTo>
                <a:lnTo>
                  <a:pt x="946" y="1523"/>
                </a:lnTo>
                <a:lnTo>
                  <a:pt x="908" y="1530"/>
                </a:lnTo>
                <a:lnTo>
                  <a:pt x="868" y="1535"/>
                </a:lnTo>
                <a:lnTo>
                  <a:pt x="829" y="1538"/>
                </a:lnTo>
                <a:lnTo>
                  <a:pt x="789" y="1539"/>
                </a:lnTo>
                <a:lnTo>
                  <a:pt x="748" y="1538"/>
                </a:lnTo>
                <a:lnTo>
                  <a:pt x="708" y="1535"/>
                </a:lnTo>
                <a:lnTo>
                  <a:pt x="668" y="1530"/>
                </a:lnTo>
                <a:lnTo>
                  <a:pt x="630" y="1523"/>
                </a:lnTo>
                <a:lnTo>
                  <a:pt x="592" y="1515"/>
                </a:lnTo>
                <a:lnTo>
                  <a:pt x="555" y="1504"/>
                </a:lnTo>
                <a:lnTo>
                  <a:pt x="518" y="1493"/>
                </a:lnTo>
                <a:lnTo>
                  <a:pt x="482" y="1479"/>
                </a:lnTo>
                <a:lnTo>
                  <a:pt x="447" y="1464"/>
                </a:lnTo>
                <a:lnTo>
                  <a:pt x="413" y="1446"/>
                </a:lnTo>
                <a:lnTo>
                  <a:pt x="379" y="1427"/>
                </a:lnTo>
                <a:lnTo>
                  <a:pt x="348" y="1407"/>
                </a:lnTo>
                <a:lnTo>
                  <a:pt x="316" y="1386"/>
                </a:lnTo>
                <a:lnTo>
                  <a:pt x="288" y="1363"/>
                </a:lnTo>
                <a:lnTo>
                  <a:pt x="258" y="1339"/>
                </a:lnTo>
                <a:lnTo>
                  <a:pt x="232" y="1313"/>
                </a:lnTo>
                <a:lnTo>
                  <a:pt x="205" y="1287"/>
                </a:lnTo>
                <a:lnTo>
                  <a:pt x="180" y="1258"/>
                </a:lnTo>
                <a:lnTo>
                  <a:pt x="157" y="1230"/>
                </a:lnTo>
                <a:lnTo>
                  <a:pt x="135" y="1200"/>
                </a:lnTo>
                <a:lnTo>
                  <a:pt x="114" y="1169"/>
                </a:lnTo>
                <a:lnTo>
                  <a:pt x="94" y="1135"/>
                </a:lnTo>
                <a:lnTo>
                  <a:pt x="77" y="1102"/>
                </a:lnTo>
                <a:lnTo>
                  <a:pt x="61" y="1068"/>
                </a:lnTo>
                <a:lnTo>
                  <a:pt x="47" y="1034"/>
                </a:lnTo>
                <a:lnTo>
                  <a:pt x="35" y="998"/>
                </a:lnTo>
                <a:lnTo>
                  <a:pt x="24" y="962"/>
                </a:lnTo>
                <a:lnTo>
                  <a:pt x="16" y="925"/>
                </a:lnTo>
                <a:lnTo>
                  <a:pt x="9" y="886"/>
                </a:lnTo>
                <a:lnTo>
                  <a:pt x="4" y="848"/>
                </a:lnTo>
                <a:lnTo>
                  <a:pt x="0" y="809"/>
                </a:lnTo>
                <a:lnTo>
                  <a:pt x="0" y="769"/>
                </a:lnTo>
                <a:lnTo>
                  <a:pt x="0" y="731"/>
                </a:lnTo>
                <a:lnTo>
                  <a:pt x="4" y="691"/>
                </a:lnTo>
                <a:lnTo>
                  <a:pt x="9" y="653"/>
                </a:lnTo>
                <a:lnTo>
                  <a:pt x="16" y="614"/>
                </a:lnTo>
                <a:lnTo>
                  <a:pt x="24" y="577"/>
                </a:lnTo>
                <a:lnTo>
                  <a:pt x="35" y="541"/>
                </a:lnTo>
                <a:lnTo>
                  <a:pt x="47" y="505"/>
                </a:lnTo>
                <a:lnTo>
                  <a:pt x="61" y="471"/>
                </a:lnTo>
                <a:lnTo>
                  <a:pt x="77" y="437"/>
                </a:lnTo>
                <a:lnTo>
                  <a:pt x="94" y="403"/>
                </a:lnTo>
                <a:lnTo>
                  <a:pt x="114" y="371"/>
                </a:lnTo>
                <a:lnTo>
                  <a:pt x="135" y="339"/>
                </a:lnTo>
                <a:lnTo>
                  <a:pt x="157" y="309"/>
                </a:lnTo>
                <a:lnTo>
                  <a:pt x="180" y="280"/>
                </a:lnTo>
                <a:lnTo>
                  <a:pt x="205" y="252"/>
                </a:lnTo>
                <a:lnTo>
                  <a:pt x="232" y="226"/>
                </a:lnTo>
                <a:lnTo>
                  <a:pt x="258" y="201"/>
                </a:lnTo>
                <a:lnTo>
                  <a:pt x="288" y="176"/>
                </a:lnTo>
                <a:lnTo>
                  <a:pt x="316" y="153"/>
                </a:lnTo>
                <a:lnTo>
                  <a:pt x="348" y="131"/>
                </a:lnTo>
                <a:lnTo>
                  <a:pt x="379" y="111"/>
                </a:lnTo>
                <a:lnTo>
                  <a:pt x="413" y="92"/>
                </a:lnTo>
                <a:lnTo>
                  <a:pt x="447" y="75"/>
                </a:lnTo>
                <a:lnTo>
                  <a:pt x="482" y="60"/>
                </a:lnTo>
                <a:lnTo>
                  <a:pt x="518" y="47"/>
                </a:lnTo>
                <a:lnTo>
                  <a:pt x="555" y="33"/>
                </a:lnTo>
                <a:lnTo>
                  <a:pt x="592" y="23"/>
                </a:lnTo>
                <a:lnTo>
                  <a:pt x="630" y="15"/>
                </a:lnTo>
                <a:lnTo>
                  <a:pt x="668" y="9"/>
                </a:lnTo>
                <a:lnTo>
                  <a:pt x="708" y="3"/>
                </a:lnTo>
                <a:lnTo>
                  <a:pt x="748" y="0"/>
                </a:lnTo>
                <a:lnTo>
                  <a:pt x="789" y="0"/>
                </a:lnTo>
                <a:lnTo>
                  <a:pt x="789" y="0"/>
                </a:lnTo>
              </a:path>
            </a:pathLst>
          </a:custGeom>
          <a:solidFill>
            <a:srgbClr val="00A000"/>
          </a:solidFill>
          <a:ln w="9525">
            <a:noFill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617" name="Freeform 4"/>
          <p:cNvSpPr/>
          <p:nvPr/>
        </p:nvSpPr>
        <p:spPr bwMode="auto">
          <a:xfrm>
            <a:off x="1092200" y="2771775"/>
            <a:ext cx="2432050" cy="2603500"/>
          </a:xfrm>
          <a:custGeom>
            <a:avLst/>
            <a:ahLst/>
            <a:cxnLst>
              <a:cxn ang="0">
                <a:pos x="829" y="0"/>
              </a:cxn>
              <a:cxn ang="0">
                <a:pos x="946" y="15"/>
              </a:cxn>
              <a:cxn ang="0">
                <a:pos x="1059" y="47"/>
              </a:cxn>
              <a:cxn ang="0">
                <a:pos x="1164" y="92"/>
              </a:cxn>
              <a:cxn ang="0">
                <a:pos x="1260" y="153"/>
              </a:cxn>
              <a:cxn ang="0">
                <a:pos x="1346" y="226"/>
              </a:cxn>
              <a:cxn ang="0">
                <a:pos x="1420" y="309"/>
              </a:cxn>
              <a:cxn ang="0">
                <a:pos x="1482" y="403"/>
              </a:cxn>
              <a:cxn ang="0">
                <a:pos x="1529" y="505"/>
              </a:cxn>
              <a:cxn ang="0">
                <a:pos x="1562" y="614"/>
              </a:cxn>
              <a:cxn ang="0">
                <a:pos x="1577" y="731"/>
              </a:cxn>
              <a:cxn ang="0">
                <a:pos x="1577" y="809"/>
              </a:cxn>
              <a:cxn ang="0">
                <a:pos x="1562" y="925"/>
              </a:cxn>
              <a:cxn ang="0">
                <a:pos x="1529" y="1034"/>
              </a:cxn>
              <a:cxn ang="0">
                <a:pos x="1482" y="1135"/>
              </a:cxn>
              <a:cxn ang="0">
                <a:pos x="1420" y="1230"/>
              </a:cxn>
              <a:cxn ang="0">
                <a:pos x="1346" y="1313"/>
              </a:cxn>
              <a:cxn ang="0">
                <a:pos x="1260" y="1386"/>
              </a:cxn>
              <a:cxn ang="0">
                <a:pos x="1164" y="1446"/>
              </a:cxn>
              <a:cxn ang="0">
                <a:pos x="1059" y="1493"/>
              </a:cxn>
              <a:cxn ang="0">
                <a:pos x="946" y="1523"/>
              </a:cxn>
              <a:cxn ang="0">
                <a:pos x="829" y="1538"/>
              </a:cxn>
              <a:cxn ang="0">
                <a:pos x="748" y="1538"/>
              </a:cxn>
              <a:cxn ang="0">
                <a:pos x="630" y="1523"/>
              </a:cxn>
              <a:cxn ang="0">
                <a:pos x="518" y="1493"/>
              </a:cxn>
              <a:cxn ang="0">
                <a:pos x="413" y="1446"/>
              </a:cxn>
              <a:cxn ang="0">
                <a:pos x="316" y="1386"/>
              </a:cxn>
              <a:cxn ang="0">
                <a:pos x="232" y="1313"/>
              </a:cxn>
              <a:cxn ang="0">
                <a:pos x="157" y="1230"/>
              </a:cxn>
              <a:cxn ang="0">
                <a:pos x="94" y="1135"/>
              </a:cxn>
              <a:cxn ang="0">
                <a:pos x="47" y="1034"/>
              </a:cxn>
              <a:cxn ang="0">
                <a:pos x="16" y="925"/>
              </a:cxn>
              <a:cxn ang="0">
                <a:pos x="0" y="809"/>
              </a:cxn>
              <a:cxn ang="0">
                <a:pos x="0" y="731"/>
              </a:cxn>
              <a:cxn ang="0">
                <a:pos x="16" y="614"/>
              </a:cxn>
              <a:cxn ang="0">
                <a:pos x="47" y="505"/>
              </a:cxn>
              <a:cxn ang="0">
                <a:pos x="94" y="403"/>
              </a:cxn>
              <a:cxn ang="0">
                <a:pos x="157" y="309"/>
              </a:cxn>
              <a:cxn ang="0">
                <a:pos x="232" y="226"/>
              </a:cxn>
              <a:cxn ang="0">
                <a:pos x="316" y="153"/>
              </a:cxn>
              <a:cxn ang="0">
                <a:pos x="413" y="92"/>
              </a:cxn>
              <a:cxn ang="0">
                <a:pos x="518" y="47"/>
              </a:cxn>
              <a:cxn ang="0">
                <a:pos x="630" y="15"/>
              </a:cxn>
              <a:cxn ang="0">
                <a:pos x="748" y="0"/>
              </a:cxn>
            </a:cxnLst>
            <a:rect l="0" t="0" r="r" b="b"/>
            <a:pathLst>
              <a:path w="1579" h="1540">
                <a:moveTo>
                  <a:pt x="789" y="0"/>
                </a:moveTo>
                <a:lnTo>
                  <a:pt x="789" y="0"/>
                </a:lnTo>
                <a:lnTo>
                  <a:pt x="829" y="0"/>
                </a:lnTo>
                <a:lnTo>
                  <a:pt x="868" y="3"/>
                </a:lnTo>
                <a:lnTo>
                  <a:pt x="908" y="9"/>
                </a:lnTo>
                <a:lnTo>
                  <a:pt x="946" y="15"/>
                </a:lnTo>
                <a:lnTo>
                  <a:pt x="986" y="23"/>
                </a:lnTo>
                <a:lnTo>
                  <a:pt x="1023" y="33"/>
                </a:lnTo>
                <a:lnTo>
                  <a:pt x="1059" y="47"/>
                </a:lnTo>
                <a:lnTo>
                  <a:pt x="1094" y="60"/>
                </a:lnTo>
                <a:lnTo>
                  <a:pt x="1130" y="75"/>
                </a:lnTo>
                <a:lnTo>
                  <a:pt x="1164" y="92"/>
                </a:lnTo>
                <a:lnTo>
                  <a:pt x="1197" y="111"/>
                </a:lnTo>
                <a:lnTo>
                  <a:pt x="1228" y="131"/>
                </a:lnTo>
                <a:lnTo>
                  <a:pt x="1260" y="153"/>
                </a:lnTo>
                <a:lnTo>
                  <a:pt x="1290" y="176"/>
                </a:lnTo>
                <a:lnTo>
                  <a:pt x="1318" y="201"/>
                </a:lnTo>
                <a:lnTo>
                  <a:pt x="1346" y="226"/>
                </a:lnTo>
                <a:lnTo>
                  <a:pt x="1372" y="252"/>
                </a:lnTo>
                <a:lnTo>
                  <a:pt x="1396" y="280"/>
                </a:lnTo>
                <a:lnTo>
                  <a:pt x="1420" y="309"/>
                </a:lnTo>
                <a:lnTo>
                  <a:pt x="1442" y="339"/>
                </a:lnTo>
                <a:lnTo>
                  <a:pt x="1462" y="371"/>
                </a:lnTo>
                <a:lnTo>
                  <a:pt x="1482" y="403"/>
                </a:lnTo>
                <a:lnTo>
                  <a:pt x="1499" y="437"/>
                </a:lnTo>
                <a:lnTo>
                  <a:pt x="1515" y="471"/>
                </a:lnTo>
                <a:lnTo>
                  <a:pt x="1529" y="505"/>
                </a:lnTo>
                <a:lnTo>
                  <a:pt x="1542" y="541"/>
                </a:lnTo>
                <a:lnTo>
                  <a:pt x="1553" y="577"/>
                </a:lnTo>
                <a:lnTo>
                  <a:pt x="1562" y="614"/>
                </a:lnTo>
                <a:lnTo>
                  <a:pt x="1569" y="653"/>
                </a:lnTo>
                <a:lnTo>
                  <a:pt x="1574" y="691"/>
                </a:lnTo>
                <a:lnTo>
                  <a:pt x="1577" y="731"/>
                </a:lnTo>
                <a:lnTo>
                  <a:pt x="1578" y="769"/>
                </a:lnTo>
                <a:lnTo>
                  <a:pt x="1578" y="769"/>
                </a:lnTo>
                <a:lnTo>
                  <a:pt x="1577" y="809"/>
                </a:lnTo>
                <a:lnTo>
                  <a:pt x="1574" y="848"/>
                </a:lnTo>
                <a:lnTo>
                  <a:pt x="1569" y="886"/>
                </a:lnTo>
                <a:lnTo>
                  <a:pt x="1562" y="925"/>
                </a:lnTo>
                <a:lnTo>
                  <a:pt x="1553" y="962"/>
                </a:lnTo>
                <a:lnTo>
                  <a:pt x="1542" y="998"/>
                </a:lnTo>
                <a:lnTo>
                  <a:pt x="1529" y="1034"/>
                </a:lnTo>
                <a:lnTo>
                  <a:pt x="1515" y="1068"/>
                </a:lnTo>
                <a:lnTo>
                  <a:pt x="1499" y="1102"/>
                </a:lnTo>
                <a:lnTo>
                  <a:pt x="1482" y="1135"/>
                </a:lnTo>
                <a:lnTo>
                  <a:pt x="1462" y="1169"/>
                </a:lnTo>
                <a:lnTo>
                  <a:pt x="1442" y="1200"/>
                </a:lnTo>
                <a:lnTo>
                  <a:pt x="1420" y="1230"/>
                </a:lnTo>
                <a:lnTo>
                  <a:pt x="1396" y="1258"/>
                </a:lnTo>
                <a:lnTo>
                  <a:pt x="1372" y="1287"/>
                </a:lnTo>
                <a:lnTo>
                  <a:pt x="1346" y="1313"/>
                </a:lnTo>
                <a:lnTo>
                  <a:pt x="1318" y="1339"/>
                </a:lnTo>
                <a:lnTo>
                  <a:pt x="1290" y="1363"/>
                </a:lnTo>
                <a:lnTo>
                  <a:pt x="1260" y="1386"/>
                </a:lnTo>
                <a:lnTo>
                  <a:pt x="1228" y="1407"/>
                </a:lnTo>
                <a:lnTo>
                  <a:pt x="1197" y="1427"/>
                </a:lnTo>
                <a:lnTo>
                  <a:pt x="1164" y="1446"/>
                </a:lnTo>
                <a:lnTo>
                  <a:pt x="1130" y="1464"/>
                </a:lnTo>
                <a:lnTo>
                  <a:pt x="1094" y="1479"/>
                </a:lnTo>
                <a:lnTo>
                  <a:pt x="1059" y="1493"/>
                </a:lnTo>
                <a:lnTo>
                  <a:pt x="1023" y="1504"/>
                </a:lnTo>
                <a:lnTo>
                  <a:pt x="986" y="1515"/>
                </a:lnTo>
                <a:lnTo>
                  <a:pt x="946" y="1523"/>
                </a:lnTo>
                <a:lnTo>
                  <a:pt x="908" y="1530"/>
                </a:lnTo>
                <a:lnTo>
                  <a:pt x="868" y="1535"/>
                </a:lnTo>
                <a:lnTo>
                  <a:pt x="829" y="1538"/>
                </a:lnTo>
                <a:lnTo>
                  <a:pt x="789" y="1539"/>
                </a:lnTo>
                <a:lnTo>
                  <a:pt x="789" y="1539"/>
                </a:lnTo>
                <a:lnTo>
                  <a:pt x="748" y="1538"/>
                </a:lnTo>
                <a:lnTo>
                  <a:pt x="708" y="1535"/>
                </a:lnTo>
                <a:lnTo>
                  <a:pt x="668" y="1530"/>
                </a:lnTo>
                <a:lnTo>
                  <a:pt x="630" y="1523"/>
                </a:lnTo>
                <a:lnTo>
                  <a:pt x="592" y="1515"/>
                </a:lnTo>
                <a:lnTo>
                  <a:pt x="555" y="1504"/>
                </a:lnTo>
                <a:lnTo>
                  <a:pt x="518" y="1493"/>
                </a:lnTo>
                <a:lnTo>
                  <a:pt x="482" y="1479"/>
                </a:lnTo>
                <a:lnTo>
                  <a:pt x="447" y="1464"/>
                </a:lnTo>
                <a:lnTo>
                  <a:pt x="413" y="1446"/>
                </a:lnTo>
                <a:lnTo>
                  <a:pt x="379" y="1427"/>
                </a:lnTo>
                <a:lnTo>
                  <a:pt x="348" y="1407"/>
                </a:lnTo>
                <a:lnTo>
                  <a:pt x="316" y="1386"/>
                </a:lnTo>
                <a:lnTo>
                  <a:pt x="288" y="1363"/>
                </a:lnTo>
                <a:lnTo>
                  <a:pt x="258" y="1339"/>
                </a:lnTo>
                <a:lnTo>
                  <a:pt x="232" y="1313"/>
                </a:lnTo>
                <a:lnTo>
                  <a:pt x="205" y="1287"/>
                </a:lnTo>
                <a:lnTo>
                  <a:pt x="180" y="1258"/>
                </a:lnTo>
                <a:lnTo>
                  <a:pt x="157" y="1230"/>
                </a:lnTo>
                <a:lnTo>
                  <a:pt x="135" y="1200"/>
                </a:lnTo>
                <a:lnTo>
                  <a:pt x="114" y="1169"/>
                </a:lnTo>
                <a:lnTo>
                  <a:pt x="94" y="1135"/>
                </a:lnTo>
                <a:lnTo>
                  <a:pt x="77" y="1102"/>
                </a:lnTo>
                <a:lnTo>
                  <a:pt x="61" y="1068"/>
                </a:lnTo>
                <a:lnTo>
                  <a:pt x="47" y="1034"/>
                </a:lnTo>
                <a:lnTo>
                  <a:pt x="35" y="998"/>
                </a:lnTo>
                <a:lnTo>
                  <a:pt x="24" y="962"/>
                </a:lnTo>
                <a:lnTo>
                  <a:pt x="16" y="925"/>
                </a:lnTo>
                <a:lnTo>
                  <a:pt x="9" y="886"/>
                </a:lnTo>
                <a:lnTo>
                  <a:pt x="4" y="848"/>
                </a:lnTo>
                <a:lnTo>
                  <a:pt x="0" y="809"/>
                </a:lnTo>
                <a:lnTo>
                  <a:pt x="0" y="769"/>
                </a:lnTo>
                <a:lnTo>
                  <a:pt x="0" y="769"/>
                </a:lnTo>
                <a:lnTo>
                  <a:pt x="0" y="731"/>
                </a:lnTo>
                <a:lnTo>
                  <a:pt x="4" y="691"/>
                </a:lnTo>
                <a:lnTo>
                  <a:pt x="9" y="653"/>
                </a:lnTo>
                <a:lnTo>
                  <a:pt x="16" y="614"/>
                </a:lnTo>
                <a:lnTo>
                  <a:pt x="24" y="577"/>
                </a:lnTo>
                <a:lnTo>
                  <a:pt x="35" y="541"/>
                </a:lnTo>
                <a:lnTo>
                  <a:pt x="47" y="505"/>
                </a:lnTo>
                <a:lnTo>
                  <a:pt x="61" y="471"/>
                </a:lnTo>
                <a:lnTo>
                  <a:pt x="77" y="437"/>
                </a:lnTo>
                <a:lnTo>
                  <a:pt x="94" y="403"/>
                </a:lnTo>
                <a:lnTo>
                  <a:pt x="114" y="371"/>
                </a:lnTo>
                <a:lnTo>
                  <a:pt x="135" y="339"/>
                </a:lnTo>
                <a:lnTo>
                  <a:pt x="157" y="309"/>
                </a:lnTo>
                <a:lnTo>
                  <a:pt x="180" y="280"/>
                </a:lnTo>
                <a:lnTo>
                  <a:pt x="205" y="252"/>
                </a:lnTo>
                <a:lnTo>
                  <a:pt x="232" y="226"/>
                </a:lnTo>
                <a:lnTo>
                  <a:pt x="258" y="201"/>
                </a:lnTo>
                <a:lnTo>
                  <a:pt x="288" y="176"/>
                </a:lnTo>
                <a:lnTo>
                  <a:pt x="316" y="153"/>
                </a:lnTo>
                <a:lnTo>
                  <a:pt x="348" y="131"/>
                </a:lnTo>
                <a:lnTo>
                  <a:pt x="379" y="111"/>
                </a:lnTo>
                <a:lnTo>
                  <a:pt x="413" y="92"/>
                </a:lnTo>
                <a:lnTo>
                  <a:pt x="447" y="75"/>
                </a:lnTo>
                <a:lnTo>
                  <a:pt x="482" y="60"/>
                </a:lnTo>
                <a:lnTo>
                  <a:pt x="518" y="47"/>
                </a:lnTo>
                <a:lnTo>
                  <a:pt x="555" y="33"/>
                </a:lnTo>
                <a:lnTo>
                  <a:pt x="592" y="23"/>
                </a:lnTo>
                <a:lnTo>
                  <a:pt x="630" y="15"/>
                </a:lnTo>
                <a:lnTo>
                  <a:pt x="668" y="9"/>
                </a:lnTo>
                <a:lnTo>
                  <a:pt x="708" y="3"/>
                </a:lnTo>
                <a:lnTo>
                  <a:pt x="748" y="0"/>
                </a:lnTo>
                <a:lnTo>
                  <a:pt x="789" y="0"/>
                </a:lnTo>
              </a:path>
            </a:pathLst>
          </a:custGeom>
          <a:noFill/>
          <a:ln w="9525" cap="flat" cmpd="sng">
            <a:solidFill>
              <a:srgbClr val="00323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618" name="Freeform 5"/>
          <p:cNvSpPr/>
          <p:nvPr/>
        </p:nvSpPr>
        <p:spPr bwMode="auto">
          <a:xfrm>
            <a:off x="1701800" y="4645025"/>
            <a:ext cx="544513" cy="609600"/>
          </a:xfrm>
          <a:custGeom>
            <a:avLst/>
            <a:ahLst/>
            <a:cxnLst>
              <a:cxn ang="0">
                <a:pos x="350" y="161"/>
              </a:cxn>
              <a:cxn ang="0">
                <a:pos x="343" y="127"/>
              </a:cxn>
              <a:cxn ang="0">
                <a:pos x="330" y="94"/>
              </a:cxn>
              <a:cxn ang="0">
                <a:pos x="312" y="65"/>
              </a:cxn>
              <a:cxn ang="0">
                <a:pos x="287" y="42"/>
              </a:cxn>
              <a:cxn ang="0">
                <a:pos x="259" y="22"/>
              </a:cxn>
              <a:cxn ang="0">
                <a:pos x="228" y="8"/>
              </a:cxn>
              <a:cxn ang="0">
                <a:pos x="194" y="1"/>
              </a:cxn>
              <a:cxn ang="0">
                <a:pos x="159" y="1"/>
              </a:cxn>
              <a:cxn ang="0">
                <a:pos x="125" y="8"/>
              </a:cxn>
              <a:cxn ang="0">
                <a:pos x="93" y="22"/>
              </a:cxn>
              <a:cxn ang="0">
                <a:pos x="65" y="42"/>
              </a:cxn>
              <a:cxn ang="0">
                <a:pos x="41" y="65"/>
              </a:cxn>
              <a:cxn ang="0">
                <a:pos x="22" y="94"/>
              </a:cxn>
              <a:cxn ang="0">
                <a:pos x="10" y="127"/>
              </a:cxn>
              <a:cxn ang="0">
                <a:pos x="1" y="161"/>
              </a:cxn>
              <a:cxn ang="0">
                <a:pos x="1" y="197"/>
              </a:cxn>
              <a:cxn ang="0">
                <a:pos x="10" y="232"/>
              </a:cxn>
              <a:cxn ang="0">
                <a:pos x="22" y="265"/>
              </a:cxn>
              <a:cxn ang="0">
                <a:pos x="41" y="293"/>
              </a:cxn>
              <a:cxn ang="0">
                <a:pos x="65" y="317"/>
              </a:cxn>
              <a:cxn ang="0">
                <a:pos x="93" y="337"/>
              </a:cxn>
              <a:cxn ang="0">
                <a:pos x="125" y="351"/>
              </a:cxn>
              <a:cxn ang="0">
                <a:pos x="159" y="358"/>
              </a:cxn>
              <a:cxn ang="0">
                <a:pos x="194" y="358"/>
              </a:cxn>
              <a:cxn ang="0">
                <a:pos x="228" y="351"/>
              </a:cxn>
              <a:cxn ang="0">
                <a:pos x="259" y="337"/>
              </a:cxn>
              <a:cxn ang="0">
                <a:pos x="287" y="317"/>
              </a:cxn>
              <a:cxn ang="0">
                <a:pos x="312" y="293"/>
              </a:cxn>
              <a:cxn ang="0">
                <a:pos x="330" y="265"/>
              </a:cxn>
              <a:cxn ang="0">
                <a:pos x="343" y="232"/>
              </a:cxn>
              <a:cxn ang="0">
                <a:pos x="350" y="197"/>
              </a:cxn>
              <a:cxn ang="0">
                <a:pos x="352" y="179"/>
              </a:cxn>
            </a:cxnLst>
            <a:rect l="0" t="0" r="r" b="b"/>
            <a:pathLst>
              <a:path w="353" h="360">
                <a:moveTo>
                  <a:pt x="352" y="179"/>
                </a:moveTo>
                <a:lnTo>
                  <a:pt x="350" y="161"/>
                </a:lnTo>
                <a:lnTo>
                  <a:pt x="348" y="143"/>
                </a:lnTo>
                <a:lnTo>
                  <a:pt x="343" y="127"/>
                </a:lnTo>
                <a:lnTo>
                  <a:pt x="338" y="110"/>
                </a:lnTo>
                <a:lnTo>
                  <a:pt x="330" y="94"/>
                </a:lnTo>
                <a:lnTo>
                  <a:pt x="322" y="79"/>
                </a:lnTo>
                <a:lnTo>
                  <a:pt x="312" y="65"/>
                </a:lnTo>
                <a:lnTo>
                  <a:pt x="300" y="53"/>
                </a:lnTo>
                <a:lnTo>
                  <a:pt x="287" y="42"/>
                </a:lnTo>
                <a:lnTo>
                  <a:pt x="274" y="31"/>
                </a:lnTo>
                <a:lnTo>
                  <a:pt x="259" y="22"/>
                </a:lnTo>
                <a:lnTo>
                  <a:pt x="244" y="14"/>
                </a:lnTo>
                <a:lnTo>
                  <a:pt x="228" y="8"/>
                </a:lnTo>
                <a:lnTo>
                  <a:pt x="211" y="4"/>
                </a:lnTo>
                <a:lnTo>
                  <a:pt x="194" y="1"/>
                </a:lnTo>
                <a:lnTo>
                  <a:pt x="176" y="0"/>
                </a:lnTo>
                <a:lnTo>
                  <a:pt x="159" y="1"/>
                </a:lnTo>
                <a:lnTo>
                  <a:pt x="141" y="4"/>
                </a:lnTo>
                <a:lnTo>
                  <a:pt x="125" y="8"/>
                </a:lnTo>
                <a:lnTo>
                  <a:pt x="108" y="14"/>
                </a:lnTo>
                <a:lnTo>
                  <a:pt x="93" y="22"/>
                </a:lnTo>
                <a:lnTo>
                  <a:pt x="78" y="31"/>
                </a:lnTo>
                <a:lnTo>
                  <a:pt x="65" y="42"/>
                </a:lnTo>
                <a:lnTo>
                  <a:pt x="52" y="53"/>
                </a:lnTo>
                <a:lnTo>
                  <a:pt x="41" y="65"/>
                </a:lnTo>
                <a:lnTo>
                  <a:pt x="31" y="79"/>
                </a:lnTo>
                <a:lnTo>
                  <a:pt x="22" y="94"/>
                </a:lnTo>
                <a:lnTo>
                  <a:pt x="14" y="110"/>
                </a:lnTo>
                <a:lnTo>
                  <a:pt x="10" y="127"/>
                </a:lnTo>
                <a:lnTo>
                  <a:pt x="4" y="143"/>
                </a:lnTo>
                <a:lnTo>
                  <a:pt x="1" y="161"/>
                </a:lnTo>
                <a:lnTo>
                  <a:pt x="0" y="179"/>
                </a:lnTo>
                <a:lnTo>
                  <a:pt x="1" y="197"/>
                </a:lnTo>
                <a:lnTo>
                  <a:pt x="4" y="215"/>
                </a:lnTo>
                <a:lnTo>
                  <a:pt x="10" y="232"/>
                </a:lnTo>
                <a:lnTo>
                  <a:pt x="14" y="248"/>
                </a:lnTo>
                <a:lnTo>
                  <a:pt x="22" y="265"/>
                </a:lnTo>
                <a:lnTo>
                  <a:pt x="31" y="279"/>
                </a:lnTo>
                <a:lnTo>
                  <a:pt x="41" y="293"/>
                </a:lnTo>
                <a:lnTo>
                  <a:pt x="52" y="306"/>
                </a:lnTo>
                <a:lnTo>
                  <a:pt x="65" y="317"/>
                </a:lnTo>
                <a:lnTo>
                  <a:pt x="78" y="328"/>
                </a:lnTo>
                <a:lnTo>
                  <a:pt x="93" y="337"/>
                </a:lnTo>
                <a:lnTo>
                  <a:pt x="108" y="345"/>
                </a:lnTo>
                <a:lnTo>
                  <a:pt x="125" y="351"/>
                </a:lnTo>
                <a:lnTo>
                  <a:pt x="141" y="355"/>
                </a:lnTo>
                <a:lnTo>
                  <a:pt x="159" y="358"/>
                </a:lnTo>
                <a:lnTo>
                  <a:pt x="176" y="359"/>
                </a:lnTo>
                <a:lnTo>
                  <a:pt x="194" y="358"/>
                </a:lnTo>
                <a:lnTo>
                  <a:pt x="211" y="355"/>
                </a:lnTo>
                <a:lnTo>
                  <a:pt x="228" y="351"/>
                </a:lnTo>
                <a:lnTo>
                  <a:pt x="244" y="345"/>
                </a:lnTo>
                <a:lnTo>
                  <a:pt x="259" y="337"/>
                </a:lnTo>
                <a:lnTo>
                  <a:pt x="274" y="328"/>
                </a:lnTo>
                <a:lnTo>
                  <a:pt x="287" y="317"/>
                </a:lnTo>
                <a:lnTo>
                  <a:pt x="300" y="306"/>
                </a:lnTo>
                <a:lnTo>
                  <a:pt x="312" y="293"/>
                </a:lnTo>
                <a:lnTo>
                  <a:pt x="322" y="279"/>
                </a:lnTo>
                <a:lnTo>
                  <a:pt x="330" y="265"/>
                </a:lnTo>
                <a:lnTo>
                  <a:pt x="338" y="248"/>
                </a:lnTo>
                <a:lnTo>
                  <a:pt x="343" y="232"/>
                </a:lnTo>
                <a:lnTo>
                  <a:pt x="348" y="215"/>
                </a:lnTo>
                <a:lnTo>
                  <a:pt x="350" y="197"/>
                </a:lnTo>
                <a:lnTo>
                  <a:pt x="352" y="179"/>
                </a:lnTo>
                <a:lnTo>
                  <a:pt x="352" y="179"/>
                </a:lnTo>
              </a:path>
            </a:pathLst>
          </a:custGeom>
          <a:solidFill>
            <a:srgbClr val="FFFF00"/>
          </a:solidFill>
          <a:ln w="9525">
            <a:noFill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619" name="Freeform 6"/>
          <p:cNvSpPr/>
          <p:nvPr/>
        </p:nvSpPr>
        <p:spPr bwMode="auto">
          <a:xfrm>
            <a:off x="1843088" y="4984750"/>
            <a:ext cx="144462" cy="161925"/>
          </a:xfrm>
          <a:custGeom>
            <a:avLst/>
            <a:ahLst/>
            <a:cxnLst>
              <a:cxn ang="0">
                <a:pos x="85" y="15"/>
              </a:cxn>
              <a:cxn ang="0">
                <a:pos x="82" y="19"/>
              </a:cxn>
              <a:cxn ang="0">
                <a:pos x="79" y="22"/>
              </a:cxn>
              <a:cxn ang="0">
                <a:pos x="77" y="30"/>
              </a:cxn>
              <a:cxn ang="0">
                <a:pos x="74" y="34"/>
              </a:cxn>
              <a:cxn ang="0">
                <a:pos x="68" y="38"/>
              </a:cxn>
              <a:cxn ang="0">
                <a:pos x="65" y="42"/>
              </a:cxn>
              <a:cxn ang="0">
                <a:pos x="65" y="47"/>
              </a:cxn>
              <a:cxn ang="0">
                <a:pos x="59" y="53"/>
              </a:cxn>
              <a:cxn ang="0">
                <a:pos x="58" y="60"/>
              </a:cxn>
              <a:cxn ang="0">
                <a:pos x="52" y="66"/>
              </a:cxn>
              <a:cxn ang="0">
                <a:pos x="49" y="68"/>
              </a:cxn>
              <a:cxn ang="0">
                <a:pos x="44" y="73"/>
              </a:cxn>
              <a:cxn ang="0">
                <a:pos x="40" y="77"/>
              </a:cxn>
              <a:cxn ang="0">
                <a:pos x="34" y="84"/>
              </a:cxn>
              <a:cxn ang="0">
                <a:pos x="33" y="88"/>
              </a:cxn>
              <a:cxn ang="0">
                <a:pos x="27" y="94"/>
              </a:cxn>
              <a:cxn ang="0">
                <a:pos x="24" y="95"/>
              </a:cxn>
              <a:cxn ang="0">
                <a:pos x="20" y="94"/>
              </a:cxn>
              <a:cxn ang="0">
                <a:pos x="9" y="95"/>
              </a:cxn>
              <a:cxn ang="0">
                <a:pos x="0" y="86"/>
              </a:cxn>
              <a:cxn ang="0">
                <a:pos x="0" y="82"/>
              </a:cxn>
              <a:cxn ang="0">
                <a:pos x="4" y="77"/>
              </a:cxn>
              <a:cxn ang="0">
                <a:pos x="4" y="73"/>
              </a:cxn>
              <a:cxn ang="0">
                <a:pos x="4" y="68"/>
              </a:cxn>
              <a:cxn ang="0">
                <a:pos x="3" y="64"/>
              </a:cxn>
              <a:cxn ang="0">
                <a:pos x="7" y="60"/>
              </a:cxn>
              <a:cxn ang="0">
                <a:pos x="9" y="57"/>
              </a:cxn>
              <a:cxn ang="0">
                <a:pos x="13" y="51"/>
              </a:cxn>
              <a:cxn ang="0">
                <a:pos x="18" y="46"/>
              </a:cxn>
              <a:cxn ang="0">
                <a:pos x="24" y="40"/>
              </a:cxn>
              <a:cxn ang="0">
                <a:pos x="24" y="35"/>
              </a:cxn>
              <a:cxn ang="0">
                <a:pos x="29" y="30"/>
              </a:cxn>
              <a:cxn ang="0">
                <a:pos x="33" y="26"/>
              </a:cxn>
              <a:cxn ang="0">
                <a:pos x="40" y="24"/>
              </a:cxn>
              <a:cxn ang="0">
                <a:pos x="44" y="24"/>
              </a:cxn>
              <a:cxn ang="0">
                <a:pos x="47" y="20"/>
              </a:cxn>
              <a:cxn ang="0">
                <a:pos x="55" y="16"/>
              </a:cxn>
              <a:cxn ang="0">
                <a:pos x="58" y="13"/>
              </a:cxn>
              <a:cxn ang="0">
                <a:pos x="61" y="15"/>
              </a:cxn>
              <a:cxn ang="0">
                <a:pos x="70" y="9"/>
              </a:cxn>
              <a:cxn ang="0">
                <a:pos x="74" y="7"/>
              </a:cxn>
              <a:cxn ang="0">
                <a:pos x="79" y="2"/>
              </a:cxn>
              <a:cxn ang="0">
                <a:pos x="82" y="2"/>
              </a:cxn>
              <a:cxn ang="0">
                <a:pos x="88" y="7"/>
              </a:cxn>
              <a:cxn ang="0">
                <a:pos x="92" y="15"/>
              </a:cxn>
              <a:cxn ang="0">
                <a:pos x="89" y="11"/>
              </a:cxn>
            </a:cxnLst>
            <a:rect l="0" t="0" r="r" b="b"/>
            <a:pathLst>
              <a:path w="93" h="96">
                <a:moveTo>
                  <a:pt x="89" y="11"/>
                </a:moveTo>
                <a:lnTo>
                  <a:pt x="85" y="15"/>
                </a:lnTo>
                <a:lnTo>
                  <a:pt x="84" y="16"/>
                </a:lnTo>
                <a:lnTo>
                  <a:pt x="82" y="19"/>
                </a:lnTo>
                <a:lnTo>
                  <a:pt x="81" y="20"/>
                </a:lnTo>
                <a:lnTo>
                  <a:pt x="79" y="22"/>
                </a:lnTo>
                <a:lnTo>
                  <a:pt x="74" y="27"/>
                </a:lnTo>
                <a:lnTo>
                  <a:pt x="77" y="30"/>
                </a:lnTo>
                <a:lnTo>
                  <a:pt x="75" y="31"/>
                </a:lnTo>
                <a:lnTo>
                  <a:pt x="74" y="34"/>
                </a:lnTo>
                <a:lnTo>
                  <a:pt x="72" y="35"/>
                </a:lnTo>
                <a:lnTo>
                  <a:pt x="68" y="38"/>
                </a:lnTo>
                <a:lnTo>
                  <a:pt x="67" y="40"/>
                </a:lnTo>
                <a:lnTo>
                  <a:pt x="65" y="42"/>
                </a:lnTo>
                <a:lnTo>
                  <a:pt x="65" y="46"/>
                </a:lnTo>
                <a:lnTo>
                  <a:pt x="65" y="47"/>
                </a:lnTo>
                <a:lnTo>
                  <a:pt x="61" y="51"/>
                </a:lnTo>
                <a:lnTo>
                  <a:pt x="59" y="53"/>
                </a:lnTo>
                <a:lnTo>
                  <a:pt x="59" y="59"/>
                </a:lnTo>
                <a:lnTo>
                  <a:pt x="58" y="60"/>
                </a:lnTo>
                <a:lnTo>
                  <a:pt x="52" y="64"/>
                </a:lnTo>
                <a:lnTo>
                  <a:pt x="52" y="66"/>
                </a:lnTo>
                <a:lnTo>
                  <a:pt x="50" y="68"/>
                </a:lnTo>
                <a:lnTo>
                  <a:pt x="49" y="68"/>
                </a:lnTo>
                <a:lnTo>
                  <a:pt x="49" y="70"/>
                </a:lnTo>
                <a:lnTo>
                  <a:pt x="44" y="73"/>
                </a:lnTo>
                <a:lnTo>
                  <a:pt x="42" y="77"/>
                </a:lnTo>
                <a:lnTo>
                  <a:pt x="40" y="77"/>
                </a:lnTo>
                <a:lnTo>
                  <a:pt x="34" y="82"/>
                </a:lnTo>
                <a:lnTo>
                  <a:pt x="34" y="84"/>
                </a:lnTo>
                <a:lnTo>
                  <a:pt x="34" y="86"/>
                </a:lnTo>
                <a:lnTo>
                  <a:pt x="33" y="88"/>
                </a:lnTo>
                <a:lnTo>
                  <a:pt x="29" y="91"/>
                </a:lnTo>
                <a:lnTo>
                  <a:pt x="27" y="94"/>
                </a:lnTo>
                <a:lnTo>
                  <a:pt x="27" y="91"/>
                </a:lnTo>
                <a:lnTo>
                  <a:pt x="24" y="95"/>
                </a:lnTo>
                <a:lnTo>
                  <a:pt x="22" y="95"/>
                </a:lnTo>
                <a:lnTo>
                  <a:pt x="20" y="94"/>
                </a:lnTo>
                <a:lnTo>
                  <a:pt x="13" y="95"/>
                </a:lnTo>
                <a:lnTo>
                  <a:pt x="9" y="95"/>
                </a:lnTo>
                <a:lnTo>
                  <a:pt x="6" y="91"/>
                </a:lnTo>
                <a:lnTo>
                  <a:pt x="0" y="86"/>
                </a:lnTo>
                <a:lnTo>
                  <a:pt x="3" y="82"/>
                </a:lnTo>
                <a:lnTo>
                  <a:pt x="0" y="82"/>
                </a:lnTo>
                <a:lnTo>
                  <a:pt x="6" y="77"/>
                </a:lnTo>
                <a:lnTo>
                  <a:pt x="4" y="77"/>
                </a:lnTo>
                <a:lnTo>
                  <a:pt x="6" y="75"/>
                </a:lnTo>
                <a:lnTo>
                  <a:pt x="4" y="73"/>
                </a:lnTo>
                <a:lnTo>
                  <a:pt x="6" y="71"/>
                </a:lnTo>
                <a:lnTo>
                  <a:pt x="4" y="68"/>
                </a:lnTo>
                <a:lnTo>
                  <a:pt x="6" y="68"/>
                </a:lnTo>
                <a:lnTo>
                  <a:pt x="3" y="64"/>
                </a:lnTo>
                <a:lnTo>
                  <a:pt x="6" y="60"/>
                </a:lnTo>
                <a:lnTo>
                  <a:pt x="7" y="60"/>
                </a:lnTo>
                <a:lnTo>
                  <a:pt x="9" y="59"/>
                </a:lnTo>
                <a:lnTo>
                  <a:pt x="9" y="57"/>
                </a:lnTo>
                <a:lnTo>
                  <a:pt x="15" y="51"/>
                </a:lnTo>
                <a:lnTo>
                  <a:pt x="13" y="51"/>
                </a:lnTo>
                <a:lnTo>
                  <a:pt x="15" y="50"/>
                </a:lnTo>
                <a:lnTo>
                  <a:pt x="18" y="46"/>
                </a:lnTo>
                <a:lnTo>
                  <a:pt x="22" y="42"/>
                </a:lnTo>
                <a:lnTo>
                  <a:pt x="24" y="40"/>
                </a:lnTo>
                <a:lnTo>
                  <a:pt x="22" y="36"/>
                </a:lnTo>
                <a:lnTo>
                  <a:pt x="24" y="35"/>
                </a:lnTo>
                <a:lnTo>
                  <a:pt x="27" y="31"/>
                </a:lnTo>
                <a:lnTo>
                  <a:pt x="29" y="30"/>
                </a:lnTo>
                <a:lnTo>
                  <a:pt x="31" y="30"/>
                </a:lnTo>
                <a:lnTo>
                  <a:pt x="33" y="26"/>
                </a:lnTo>
                <a:lnTo>
                  <a:pt x="34" y="24"/>
                </a:lnTo>
                <a:lnTo>
                  <a:pt x="40" y="24"/>
                </a:lnTo>
                <a:lnTo>
                  <a:pt x="42" y="22"/>
                </a:lnTo>
                <a:lnTo>
                  <a:pt x="44" y="24"/>
                </a:lnTo>
                <a:lnTo>
                  <a:pt x="44" y="22"/>
                </a:lnTo>
                <a:lnTo>
                  <a:pt x="47" y="20"/>
                </a:lnTo>
                <a:lnTo>
                  <a:pt x="50" y="20"/>
                </a:lnTo>
                <a:lnTo>
                  <a:pt x="55" y="16"/>
                </a:lnTo>
                <a:lnTo>
                  <a:pt x="58" y="15"/>
                </a:lnTo>
                <a:lnTo>
                  <a:pt x="58" y="13"/>
                </a:lnTo>
                <a:lnTo>
                  <a:pt x="59" y="11"/>
                </a:lnTo>
                <a:lnTo>
                  <a:pt x="61" y="15"/>
                </a:lnTo>
                <a:lnTo>
                  <a:pt x="67" y="9"/>
                </a:lnTo>
                <a:lnTo>
                  <a:pt x="70" y="9"/>
                </a:lnTo>
                <a:lnTo>
                  <a:pt x="72" y="7"/>
                </a:lnTo>
                <a:lnTo>
                  <a:pt x="74" y="7"/>
                </a:lnTo>
                <a:lnTo>
                  <a:pt x="77" y="4"/>
                </a:lnTo>
                <a:lnTo>
                  <a:pt x="79" y="2"/>
                </a:lnTo>
                <a:lnTo>
                  <a:pt x="81" y="0"/>
                </a:lnTo>
                <a:lnTo>
                  <a:pt x="82" y="2"/>
                </a:lnTo>
                <a:lnTo>
                  <a:pt x="85" y="7"/>
                </a:lnTo>
                <a:lnTo>
                  <a:pt x="88" y="7"/>
                </a:lnTo>
                <a:lnTo>
                  <a:pt x="89" y="11"/>
                </a:lnTo>
                <a:lnTo>
                  <a:pt x="92" y="15"/>
                </a:lnTo>
                <a:lnTo>
                  <a:pt x="89" y="11"/>
                </a:lnTo>
                <a:lnTo>
                  <a:pt x="89" y="11"/>
                </a:lnTo>
              </a:path>
            </a:pathLst>
          </a:custGeom>
          <a:solidFill>
            <a:srgbClr val="E1E140"/>
          </a:solidFill>
          <a:ln w="9525">
            <a:noFill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620" name="Freeform 7"/>
          <p:cNvSpPr/>
          <p:nvPr/>
        </p:nvSpPr>
        <p:spPr bwMode="auto">
          <a:xfrm>
            <a:off x="1974850" y="4843463"/>
            <a:ext cx="161925" cy="153987"/>
          </a:xfrm>
          <a:custGeom>
            <a:avLst/>
            <a:ahLst/>
            <a:cxnLst>
              <a:cxn ang="0">
                <a:pos x="23" y="81"/>
              </a:cxn>
              <a:cxn ang="0">
                <a:pos x="27" y="81"/>
              </a:cxn>
              <a:cxn ang="0">
                <a:pos x="31" y="81"/>
              </a:cxn>
              <a:cxn ang="0">
                <a:pos x="38" y="76"/>
              </a:cxn>
              <a:cxn ang="0">
                <a:pos x="41" y="74"/>
              </a:cxn>
              <a:cxn ang="0">
                <a:pos x="45" y="73"/>
              </a:cxn>
              <a:cxn ang="0">
                <a:pos x="49" y="67"/>
              </a:cxn>
              <a:cxn ang="0">
                <a:pos x="58" y="60"/>
              </a:cxn>
              <a:cxn ang="0">
                <a:pos x="61" y="60"/>
              </a:cxn>
              <a:cxn ang="0">
                <a:pos x="67" y="54"/>
              </a:cxn>
              <a:cxn ang="0">
                <a:pos x="74" y="47"/>
              </a:cxn>
              <a:cxn ang="0">
                <a:pos x="81" y="40"/>
              </a:cxn>
              <a:cxn ang="0">
                <a:pos x="88" y="42"/>
              </a:cxn>
              <a:cxn ang="0">
                <a:pos x="89" y="38"/>
              </a:cxn>
              <a:cxn ang="0">
                <a:pos x="95" y="33"/>
              </a:cxn>
              <a:cxn ang="0">
                <a:pos x="98" y="29"/>
              </a:cxn>
              <a:cxn ang="0">
                <a:pos x="104" y="25"/>
              </a:cxn>
              <a:cxn ang="0">
                <a:pos x="104" y="17"/>
              </a:cxn>
              <a:cxn ang="0">
                <a:pos x="104" y="10"/>
              </a:cxn>
              <a:cxn ang="0">
                <a:pos x="102" y="6"/>
              </a:cxn>
              <a:cxn ang="0">
                <a:pos x="97" y="0"/>
              </a:cxn>
              <a:cxn ang="0">
                <a:pos x="93" y="4"/>
              </a:cxn>
              <a:cxn ang="0">
                <a:pos x="88" y="6"/>
              </a:cxn>
              <a:cxn ang="0">
                <a:pos x="77" y="2"/>
              </a:cxn>
              <a:cxn ang="0">
                <a:pos x="70" y="4"/>
              </a:cxn>
              <a:cxn ang="0">
                <a:pos x="65" y="8"/>
              </a:cxn>
              <a:cxn ang="0">
                <a:pos x="60" y="13"/>
              </a:cxn>
              <a:cxn ang="0">
                <a:pos x="52" y="21"/>
              </a:cxn>
              <a:cxn ang="0">
                <a:pos x="43" y="25"/>
              </a:cxn>
              <a:cxn ang="0">
                <a:pos x="40" y="29"/>
              </a:cxn>
              <a:cxn ang="0">
                <a:pos x="33" y="29"/>
              </a:cxn>
              <a:cxn ang="0">
                <a:pos x="27" y="36"/>
              </a:cxn>
              <a:cxn ang="0">
                <a:pos x="31" y="42"/>
              </a:cxn>
              <a:cxn ang="0">
                <a:pos x="27" y="47"/>
              </a:cxn>
              <a:cxn ang="0">
                <a:pos x="23" y="53"/>
              </a:cxn>
              <a:cxn ang="0">
                <a:pos x="19" y="56"/>
              </a:cxn>
              <a:cxn ang="0">
                <a:pos x="19" y="60"/>
              </a:cxn>
              <a:cxn ang="0">
                <a:pos x="13" y="66"/>
              </a:cxn>
              <a:cxn ang="0">
                <a:pos x="5" y="73"/>
              </a:cxn>
              <a:cxn ang="0">
                <a:pos x="4" y="76"/>
              </a:cxn>
              <a:cxn ang="0">
                <a:pos x="5" y="85"/>
              </a:cxn>
              <a:cxn ang="0">
                <a:pos x="9" y="90"/>
              </a:cxn>
              <a:cxn ang="0">
                <a:pos x="15" y="90"/>
              </a:cxn>
              <a:cxn ang="0">
                <a:pos x="19" y="85"/>
              </a:cxn>
            </a:cxnLst>
            <a:rect l="0" t="0" r="r" b="b"/>
            <a:pathLst>
              <a:path w="105" h="91">
                <a:moveTo>
                  <a:pt x="19" y="85"/>
                </a:moveTo>
                <a:lnTo>
                  <a:pt x="23" y="81"/>
                </a:lnTo>
                <a:lnTo>
                  <a:pt x="25" y="84"/>
                </a:lnTo>
                <a:lnTo>
                  <a:pt x="27" y="81"/>
                </a:lnTo>
                <a:lnTo>
                  <a:pt x="29" y="80"/>
                </a:lnTo>
                <a:lnTo>
                  <a:pt x="31" y="81"/>
                </a:lnTo>
                <a:lnTo>
                  <a:pt x="37" y="78"/>
                </a:lnTo>
                <a:lnTo>
                  <a:pt x="38" y="76"/>
                </a:lnTo>
                <a:lnTo>
                  <a:pt x="40" y="76"/>
                </a:lnTo>
                <a:lnTo>
                  <a:pt x="41" y="74"/>
                </a:lnTo>
                <a:lnTo>
                  <a:pt x="43" y="73"/>
                </a:lnTo>
                <a:lnTo>
                  <a:pt x="45" y="73"/>
                </a:lnTo>
                <a:lnTo>
                  <a:pt x="49" y="70"/>
                </a:lnTo>
                <a:lnTo>
                  <a:pt x="49" y="67"/>
                </a:lnTo>
                <a:lnTo>
                  <a:pt x="52" y="63"/>
                </a:lnTo>
                <a:lnTo>
                  <a:pt x="58" y="60"/>
                </a:lnTo>
                <a:lnTo>
                  <a:pt x="60" y="62"/>
                </a:lnTo>
                <a:lnTo>
                  <a:pt x="61" y="60"/>
                </a:lnTo>
                <a:lnTo>
                  <a:pt x="63" y="58"/>
                </a:lnTo>
                <a:lnTo>
                  <a:pt x="67" y="54"/>
                </a:lnTo>
                <a:lnTo>
                  <a:pt x="70" y="51"/>
                </a:lnTo>
                <a:lnTo>
                  <a:pt x="74" y="47"/>
                </a:lnTo>
                <a:lnTo>
                  <a:pt x="77" y="44"/>
                </a:lnTo>
                <a:lnTo>
                  <a:pt x="81" y="40"/>
                </a:lnTo>
                <a:lnTo>
                  <a:pt x="85" y="44"/>
                </a:lnTo>
                <a:lnTo>
                  <a:pt x="88" y="42"/>
                </a:lnTo>
                <a:lnTo>
                  <a:pt x="88" y="40"/>
                </a:lnTo>
                <a:lnTo>
                  <a:pt x="89" y="38"/>
                </a:lnTo>
                <a:lnTo>
                  <a:pt x="92" y="36"/>
                </a:lnTo>
                <a:lnTo>
                  <a:pt x="95" y="33"/>
                </a:lnTo>
                <a:lnTo>
                  <a:pt x="97" y="30"/>
                </a:lnTo>
                <a:lnTo>
                  <a:pt x="98" y="29"/>
                </a:lnTo>
                <a:lnTo>
                  <a:pt x="101" y="26"/>
                </a:lnTo>
                <a:lnTo>
                  <a:pt x="104" y="25"/>
                </a:lnTo>
                <a:lnTo>
                  <a:pt x="101" y="21"/>
                </a:lnTo>
                <a:lnTo>
                  <a:pt x="104" y="17"/>
                </a:lnTo>
                <a:lnTo>
                  <a:pt x="104" y="11"/>
                </a:lnTo>
                <a:lnTo>
                  <a:pt x="104" y="10"/>
                </a:lnTo>
                <a:lnTo>
                  <a:pt x="104" y="8"/>
                </a:lnTo>
                <a:lnTo>
                  <a:pt x="102" y="6"/>
                </a:lnTo>
                <a:lnTo>
                  <a:pt x="101" y="2"/>
                </a:lnTo>
                <a:lnTo>
                  <a:pt x="97" y="0"/>
                </a:lnTo>
                <a:lnTo>
                  <a:pt x="97" y="2"/>
                </a:lnTo>
                <a:lnTo>
                  <a:pt x="93" y="4"/>
                </a:lnTo>
                <a:lnTo>
                  <a:pt x="92" y="2"/>
                </a:lnTo>
                <a:lnTo>
                  <a:pt x="88" y="6"/>
                </a:lnTo>
                <a:lnTo>
                  <a:pt x="85" y="6"/>
                </a:lnTo>
                <a:lnTo>
                  <a:pt x="77" y="2"/>
                </a:lnTo>
                <a:lnTo>
                  <a:pt x="74" y="4"/>
                </a:lnTo>
                <a:lnTo>
                  <a:pt x="70" y="4"/>
                </a:lnTo>
                <a:lnTo>
                  <a:pt x="67" y="6"/>
                </a:lnTo>
                <a:lnTo>
                  <a:pt x="65" y="8"/>
                </a:lnTo>
                <a:lnTo>
                  <a:pt x="61" y="11"/>
                </a:lnTo>
                <a:lnTo>
                  <a:pt x="60" y="13"/>
                </a:lnTo>
                <a:lnTo>
                  <a:pt x="55" y="18"/>
                </a:lnTo>
                <a:lnTo>
                  <a:pt x="52" y="21"/>
                </a:lnTo>
                <a:lnTo>
                  <a:pt x="51" y="22"/>
                </a:lnTo>
                <a:lnTo>
                  <a:pt x="43" y="25"/>
                </a:lnTo>
                <a:lnTo>
                  <a:pt x="40" y="26"/>
                </a:lnTo>
                <a:lnTo>
                  <a:pt x="40" y="29"/>
                </a:lnTo>
                <a:lnTo>
                  <a:pt x="34" y="29"/>
                </a:lnTo>
                <a:lnTo>
                  <a:pt x="33" y="29"/>
                </a:lnTo>
                <a:lnTo>
                  <a:pt x="31" y="33"/>
                </a:lnTo>
                <a:lnTo>
                  <a:pt x="27" y="36"/>
                </a:lnTo>
                <a:lnTo>
                  <a:pt x="27" y="40"/>
                </a:lnTo>
                <a:lnTo>
                  <a:pt x="31" y="42"/>
                </a:lnTo>
                <a:lnTo>
                  <a:pt x="27" y="45"/>
                </a:lnTo>
                <a:lnTo>
                  <a:pt x="27" y="47"/>
                </a:lnTo>
                <a:lnTo>
                  <a:pt x="23" y="51"/>
                </a:lnTo>
                <a:lnTo>
                  <a:pt x="23" y="53"/>
                </a:lnTo>
                <a:lnTo>
                  <a:pt x="22" y="54"/>
                </a:lnTo>
                <a:lnTo>
                  <a:pt x="19" y="56"/>
                </a:lnTo>
                <a:lnTo>
                  <a:pt x="20" y="58"/>
                </a:lnTo>
                <a:lnTo>
                  <a:pt x="19" y="60"/>
                </a:lnTo>
                <a:lnTo>
                  <a:pt x="15" y="63"/>
                </a:lnTo>
                <a:lnTo>
                  <a:pt x="13" y="66"/>
                </a:lnTo>
                <a:lnTo>
                  <a:pt x="9" y="70"/>
                </a:lnTo>
                <a:lnTo>
                  <a:pt x="5" y="73"/>
                </a:lnTo>
                <a:lnTo>
                  <a:pt x="3" y="76"/>
                </a:lnTo>
                <a:lnTo>
                  <a:pt x="4" y="76"/>
                </a:lnTo>
                <a:lnTo>
                  <a:pt x="0" y="80"/>
                </a:lnTo>
                <a:lnTo>
                  <a:pt x="5" y="85"/>
                </a:lnTo>
                <a:lnTo>
                  <a:pt x="8" y="85"/>
                </a:lnTo>
                <a:lnTo>
                  <a:pt x="9" y="90"/>
                </a:lnTo>
                <a:lnTo>
                  <a:pt x="13" y="85"/>
                </a:lnTo>
                <a:lnTo>
                  <a:pt x="15" y="90"/>
                </a:lnTo>
                <a:lnTo>
                  <a:pt x="19" y="85"/>
                </a:lnTo>
                <a:lnTo>
                  <a:pt x="19" y="85"/>
                </a:lnTo>
              </a:path>
            </a:pathLst>
          </a:custGeom>
          <a:solidFill>
            <a:srgbClr val="E1E140"/>
          </a:solidFill>
          <a:ln w="9525">
            <a:noFill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621" name="Freeform 8"/>
          <p:cNvSpPr/>
          <p:nvPr/>
        </p:nvSpPr>
        <p:spPr bwMode="auto">
          <a:xfrm>
            <a:off x="1885950" y="4878388"/>
            <a:ext cx="157163" cy="174625"/>
          </a:xfrm>
          <a:custGeom>
            <a:avLst/>
            <a:ahLst/>
            <a:cxnLst>
              <a:cxn ang="0">
                <a:pos x="97" y="101"/>
              </a:cxn>
              <a:cxn ang="0">
                <a:pos x="101" y="95"/>
              </a:cxn>
              <a:cxn ang="0">
                <a:pos x="97" y="91"/>
              </a:cxn>
              <a:cxn ang="0">
                <a:pos x="91" y="91"/>
              </a:cxn>
              <a:cxn ang="0">
                <a:pos x="87" y="95"/>
              </a:cxn>
              <a:cxn ang="0">
                <a:pos x="91" y="99"/>
              </a:cxn>
              <a:cxn ang="0">
                <a:pos x="93" y="102"/>
              </a:cxn>
              <a:cxn ang="0">
                <a:pos x="91" y="99"/>
              </a:cxn>
              <a:cxn ang="0">
                <a:pos x="87" y="95"/>
              </a:cxn>
              <a:cxn ang="0">
                <a:pos x="88" y="90"/>
              </a:cxn>
              <a:cxn ang="0">
                <a:pos x="91" y="86"/>
              </a:cxn>
              <a:cxn ang="0">
                <a:pos x="85" y="80"/>
              </a:cxn>
              <a:cxn ang="0">
                <a:pos x="79" y="74"/>
              </a:cxn>
              <a:cxn ang="0">
                <a:pos x="76" y="70"/>
              </a:cxn>
              <a:cxn ang="0">
                <a:pos x="70" y="64"/>
              </a:cxn>
              <a:cxn ang="0">
                <a:pos x="63" y="64"/>
              </a:cxn>
              <a:cxn ang="0">
                <a:pos x="62" y="55"/>
              </a:cxn>
              <a:cxn ang="0">
                <a:pos x="58" y="53"/>
              </a:cxn>
              <a:cxn ang="0">
                <a:pos x="55" y="50"/>
              </a:cxn>
              <a:cxn ang="0">
                <a:pos x="55" y="42"/>
              </a:cxn>
              <a:cxn ang="0">
                <a:pos x="51" y="39"/>
              </a:cxn>
              <a:cxn ang="0">
                <a:pos x="47" y="33"/>
              </a:cxn>
              <a:cxn ang="0">
                <a:pos x="43" y="31"/>
              </a:cxn>
              <a:cxn ang="0">
                <a:pos x="40" y="28"/>
              </a:cxn>
              <a:cxn ang="0">
                <a:pos x="33" y="22"/>
              </a:cxn>
              <a:cxn ang="0">
                <a:pos x="25" y="19"/>
              </a:cxn>
              <a:cxn ang="0">
                <a:pos x="23" y="17"/>
              </a:cxn>
              <a:cxn ang="0">
                <a:pos x="18" y="11"/>
              </a:cxn>
              <a:cxn ang="0">
                <a:pos x="13" y="9"/>
              </a:cxn>
              <a:cxn ang="0">
                <a:pos x="7" y="4"/>
              </a:cxn>
              <a:cxn ang="0">
                <a:pos x="3" y="2"/>
              </a:cxn>
              <a:cxn ang="0">
                <a:pos x="0" y="1"/>
              </a:cxn>
              <a:cxn ang="0">
                <a:pos x="0" y="1"/>
              </a:cxn>
              <a:cxn ang="0">
                <a:pos x="5" y="5"/>
              </a:cxn>
              <a:cxn ang="0">
                <a:pos x="7" y="13"/>
              </a:cxn>
              <a:cxn ang="0">
                <a:pos x="13" y="17"/>
              </a:cxn>
              <a:cxn ang="0">
                <a:pos x="15" y="22"/>
              </a:cxn>
              <a:cxn ang="0">
                <a:pos x="18" y="26"/>
              </a:cxn>
              <a:cxn ang="0">
                <a:pos x="25" y="33"/>
              </a:cxn>
              <a:cxn ang="0">
                <a:pos x="30" y="39"/>
              </a:cxn>
              <a:cxn ang="0">
                <a:pos x="36" y="45"/>
              </a:cxn>
              <a:cxn ang="0">
                <a:pos x="43" y="52"/>
              </a:cxn>
              <a:cxn ang="0">
                <a:pos x="48" y="57"/>
              </a:cxn>
              <a:cxn ang="0">
                <a:pos x="54" y="63"/>
              </a:cxn>
              <a:cxn ang="0">
                <a:pos x="58" y="70"/>
              </a:cxn>
              <a:cxn ang="0">
                <a:pos x="63" y="74"/>
              </a:cxn>
              <a:cxn ang="0">
                <a:pos x="67" y="79"/>
              </a:cxn>
              <a:cxn ang="0">
                <a:pos x="73" y="83"/>
              </a:cxn>
              <a:cxn ang="0">
                <a:pos x="78" y="88"/>
              </a:cxn>
              <a:cxn ang="0">
                <a:pos x="83" y="93"/>
              </a:cxn>
              <a:cxn ang="0">
                <a:pos x="85" y="93"/>
              </a:cxn>
              <a:cxn ang="0">
                <a:pos x="88" y="79"/>
              </a:cxn>
            </a:cxnLst>
            <a:rect l="0" t="0" r="r" b="b"/>
            <a:pathLst>
              <a:path w="102" h="103">
                <a:moveTo>
                  <a:pt x="88" y="79"/>
                </a:moveTo>
                <a:lnTo>
                  <a:pt x="97" y="101"/>
                </a:lnTo>
                <a:lnTo>
                  <a:pt x="101" y="101"/>
                </a:lnTo>
                <a:lnTo>
                  <a:pt x="101" y="95"/>
                </a:lnTo>
                <a:lnTo>
                  <a:pt x="99" y="95"/>
                </a:lnTo>
                <a:lnTo>
                  <a:pt x="97" y="91"/>
                </a:lnTo>
                <a:lnTo>
                  <a:pt x="96" y="91"/>
                </a:lnTo>
                <a:lnTo>
                  <a:pt x="91" y="91"/>
                </a:lnTo>
                <a:lnTo>
                  <a:pt x="88" y="91"/>
                </a:lnTo>
                <a:lnTo>
                  <a:pt x="87" y="95"/>
                </a:lnTo>
                <a:lnTo>
                  <a:pt x="88" y="97"/>
                </a:lnTo>
                <a:lnTo>
                  <a:pt x="91" y="99"/>
                </a:lnTo>
                <a:lnTo>
                  <a:pt x="93" y="101"/>
                </a:lnTo>
                <a:lnTo>
                  <a:pt x="93" y="102"/>
                </a:lnTo>
                <a:lnTo>
                  <a:pt x="93" y="101"/>
                </a:lnTo>
                <a:lnTo>
                  <a:pt x="91" y="99"/>
                </a:lnTo>
                <a:lnTo>
                  <a:pt x="88" y="97"/>
                </a:lnTo>
                <a:lnTo>
                  <a:pt x="87" y="95"/>
                </a:lnTo>
                <a:lnTo>
                  <a:pt x="88" y="91"/>
                </a:lnTo>
                <a:lnTo>
                  <a:pt x="88" y="90"/>
                </a:lnTo>
                <a:lnTo>
                  <a:pt x="88" y="88"/>
                </a:lnTo>
                <a:lnTo>
                  <a:pt x="91" y="86"/>
                </a:lnTo>
                <a:lnTo>
                  <a:pt x="88" y="83"/>
                </a:lnTo>
                <a:lnTo>
                  <a:pt x="85" y="80"/>
                </a:lnTo>
                <a:lnTo>
                  <a:pt x="81" y="77"/>
                </a:lnTo>
                <a:lnTo>
                  <a:pt x="79" y="74"/>
                </a:lnTo>
                <a:lnTo>
                  <a:pt x="78" y="74"/>
                </a:lnTo>
                <a:lnTo>
                  <a:pt x="76" y="70"/>
                </a:lnTo>
                <a:lnTo>
                  <a:pt x="73" y="68"/>
                </a:lnTo>
                <a:lnTo>
                  <a:pt x="70" y="64"/>
                </a:lnTo>
                <a:lnTo>
                  <a:pt x="66" y="64"/>
                </a:lnTo>
                <a:lnTo>
                  <a:pt x="63" y="64"/>
                </a:lnTo>
                <a:lnTo>
                  <a:pt x="58" y="59"/>
                </a:lnTo>
                <a:lnTo>
                  <a:pt x="62" y="55"/>
                </a:lnTo>
                <a:lnTo>
                  <a:pt x="60" y="55"/>
                </a:lnTo>
                <a:lnTo>
                  <a:pt x="58" y="53"/>
                </a:lnTo>
                <a:lnTo>
                  <a:pt x="58" y="52"/>
                </a:lnTo>
                <a:lnTo>
                  <a:pt x="55" y="50"/>
                </a:lnTo>
                <a:lnTo>
                  <a:pt x="55" y="45"/>
                </a:lnTo>
                <a:lnTo>
                  <a:pt x="55" y="42"/>
                </a:lnTo>
                <a:lnTo>
                  <a:pt x="51" y="41"/>
                </a:lnTo>
                <a:lnTo>
                  <a:pt x="51" y="39"/>
                </a:lnTo>
                <a:lnTo>
                  <a:pt x="48" y="37"/>
                </a:lnTo>
                <a:lnTo>
                  <a:pt x="47" y="33"/>
                </a:lnTo>
                <a:lnTo>
                  <a:pt x="45" y="33"/>
                </a:lnTo>
                <a:lnTo>
                  <a:pt x="43" y="31"/>
                </a:lnTo>
                <a:lnTo>
                  <a:pt x="41" y="30"/>
                </a:lnTo>
                <a:lnTo>
                  <a:pt x="40" y="28"/>
                </a:lnTo>
                <a:lnTo>
                  <a:pt x="37" y="26"/>
                </a:lnTo>
                <a:lnTo>
                  <a:pt x="33" y="22"/>
                </a:lnTo>
                <a:lnTo>
                  <a:pt x="30" y="22"/>
                </a:lnTo>
                <a:lnTo>
                  <a:pt x="25" y="19"/>
                </a:lnTo>
                <a:lnTo>
                  <a:pt x="25" y="17"/>
                </a:lnTo>
                <a:lnTo>
                  <a:pt x="23" y="17"/>
                </a:lnTo>
                <a:lnTo>
                  <a:pt x="21" y="15"/>
                </a:lnTo>
                <a:lnTo>
                  <a:pt x="18" y="11"/>
                </a:lnTo>
                <a:lnTo>
                  <a:pt x="13" y="11"/>
                </a:lnTo>
                <a:lnTo>
                  <a:pt x="13" y="9"/>
                </a:lnTo>
                <a:lnTo>
                  <a:pt x="9" y="8"/>
                </a:lnTo>
                <a:lnTo>
                  <a:pt x="7" y="4"/>
                </a:lnTo>
                <a:lnTo>
                  <a:pt x="5" y="5"/>
                </a:lnTo>
                <a:lnTo>
                  <a:pt x="3" y="2"/>
                </a:lnTo>
                <a:lnTo>
                  <a:pt x="2" y="2"/>
                </a:lnTo>
                <a:lnTo>
                  <a:pt x="0" y="1"/>
                </a:lnTo>
                <a:lnTo>
                  <a:pt x="0" y="0"/>
                </a:lnTo>
                <a:lnTo>
                  <a:pt x="0" y="1"/>
                </a:lnTo>
                <a:lnTo>
                  <a:pt x="2" y="2"/>
                </a:lnTo>
                <a:lnTo>
                  <a:pt x="5" y="5"/>
                </a:lnTo>
                <a:lnTo>
                  <a:pt x="5" y="11"/>
                </a:lnTo>
                <a:lnTo>
                  <a:pt x="7" y="13"/>
                </a:lnTo>
                <a:lnTo>
                  <a:pt x="9" y="15"/>
                </a:lnTo>
                <a:lnTo>
                  <a:pt x="13" y="17"/>
                </a:lnTo>
                <a:lnTo>
                  <a:pt x="15" y="20"/>
                </a:lnTo>
                <a:lnTo>
                  <a:pt x="15" y="22"/>
                </a:lnTo>
                <a:lnTo>
                  <a:pt x="18" y="24"/>
                </a:lnTo>
                <a:lnTo>
                  <a:pt x="18" y="26"/>
                </a:lnTo>
                <a:lnTo>
                  <a:pt x="21" y="30"/>
                </a:lnTo>
                <a:lnTo>
                  <a:pt x="25" y="33"/>
                </a:lnTo>
                <a:lnTo>
                  <a:pt x="27" y="35"/>
                </a:lnTo>
                <a:lnTo>
                  <a:pt x="30" y="39"/>
                </a:lnTo>
                <a:lnTo>
                  <a:pt x="33" y="42"/>
                </a:lnTo>
                <a:lnTo>
                  <a:pt x="36" y="45"/>
                </a:lnTo>
                <a:lnTo>
                  <a:pt x="41" y="50"/>
                </a:lnTo>
                <a:lnTo>
                  <a:pt x="43" y="52"/>
                </a:lnTo>
                <a:lnTo>
                  <a:pt x="47" y="55"/>
                </a:lnTo>
                <a:lnTo>
                  <a:pt x="48" y="57"/>
                </a:lnTo>
                <a:lnTo>
                  <a:pt x="51" y="60"/>
                </a:lnTo>
                <a:lnTo>
                  <a:pt x="54" y="63"/>
                </a:lnTo>
                <a:lnTo>
                  <a:pt x="55" y="64"/>
                </a:lnTo>
                <a:lnTo>
                  <a:pt x="58" y="70"/>
                </a:lnTo>
                <a:lnTo>
                  <a:pt x="60" y="70"/>
                </a:lnTo>
                <a:lnTo>
                  <a:pt x="63" y="74"/>
                </a:lnTo>
                <a:lnTo>
                  <a:pt x="66" y="75"/>
                </a:lnTo>
                <a:lnTo>
                  <a:pt x="67" y="79"/>
                </a:lnTo>
                <a:lnTo>
                  <a:pt x="70" y="80"/>
                </a:lnTo>
                <a:lnTo>
                  <a:pt x="73" y="83"/>
                </a:lnTo>
                <a:lnTo>
                  <a:pt x="74" y="84"/>
                </a:lnTo>
                <a:lnTo>
                  <a:pt x="78" y="88"/>
                </a:lnTo>
                <a:lnTo>
                  <a:pt x="81" y="91"/>
                </a:lnTo>
                <a:lnTo>
                  <a:pt x="83" y="93"/>
                </a:lnTo>
                <a:lnTo>
                  <a:pt x="85" y="95"/>
                </a:lnTo>
                <a:lnTo>
                  <a:pt x="85" y="93"/>
                </a:lnTo>
                <a:lnTo>
                  <a:pt x="88" y="91"/>
                </a:lnTo>
                <a:lnTo>
                  <a:pt x="88" y="79"/>
                </a:lnTo>
                <a:lnTo>
                  <a:pt x="88" y="79"/>
                </a:lnTo>
              </a:path>
            </a:pathLst>
          </a:custGeom>
          <a:solidFill>
            <a:srgbClr val="806210"/>
          </a:solidFill>
          <a:ln w="9525">
            <a:noFill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622" name="Freeform 9"/>
          <p:cNvSpPr/>
          <p:nvPr/>
        </p:nvSpPr>
        <p:spPr bwMode="auto">
          <a:xfrm>
            <a:off x="1736725" y="4892675"/>
            <a:ext cx="227013" cy="104775"/>
          </a:xfrm>
          <a:custGeom>
            <a:avLst/>
            <a:ahLst/>
            <a:cxnLst>
              <a:cxn ang="0">
                <a:pos x="146" y="59"/>
              </a:cxn>
              <a:cxn ang="0">
                <a:pos x="141" y="59"/>
              </a:cxn>
              <a:cxn ang="0">
                <a:pos x="139" y="61"/>
              </a:cxn>
              <a:cxn ang="0">
                <a:pos x="133" y="55"/>
              </a:cxn>
              <a:cxn ang="0">
                <a:pos x="128" y="53"/>
              </a:cxn>
              <a:cxn ang="0">
                <a:pos x="126" y="53"/>
              </a:cxn>
              <a:cxn ang="0">
                <a:pos x="124" y="51"/>
              </a:cxn>
              <a:cxn ang="0">
                <a:pos x="121" y="47"/>
              </a:cxn>
              <a:cxn ang="0">
                <a:pos x="119" y="47"/>
              </a:cxn>
              <a:cxn ang="0">
                <a:pos x="117" y="45"/>
              </a:cxn>
              <a:cxn ang="0">
                <a:pos x="115" y="42"/>
              </a:cxn>
              <a:cxn ang="0">
                <a:pos x="107" y="44"/>
              </a:cxn>
              <a:cxn ang="0">
                <a:pos x="103" y="42"/>
              </a:cxn>
              <a:cxn ang="0">
                <a:pos x="102" y="41"/>
              </a:cxn>
              <a:cxn ang="0">
                <a:pos x="96" y="35"/>
              </a:cxn>
              <a:cxn ang="0">
                <a:pos x="95" y="31"/>
              </a:cxn>
              <a:cxn ang="0">
                <a:pos x="91" y="27"/>
              </a:cxn>
              <a:cxn ang="0">
                <a:pos x="87" y="25"/>
              </a:cxn>
              <a:cxn ang="0">
                <a:pos x="87" y="24"/>
              </a:cxn>
              <a:cxn ang="0">
                <a:pos x="84" y="22"/>
              </a:cxn>
              <a:cxn ang="0">
                <a:pos x="81" y="18"/>
              </a:cxn>
              <a:cxn ang="0">
                <a:pos x="78" y="16"/>
              </a:cxn>
              <a:cxn ang="0">
                <a:pos x="78" y="15"/>
              </a:cxn>
              <a:cxn ang="0">
                <a:pos x="76" y="13"/>
              </a:cxn>
              <a:cxn ang="0">
                <a:pos x="75" y="13"/>
              </a:cxn>
              <a:cxn ang="0">
                <a:pos x="68" y="9"/>
              </a:cxn>
              <a:cxn ang="0">
                <a:pos x="61" y="9"/>
              </a:cxn>
              <a:cxn ang="0">
                <a:pos x="57" y="11"/>
              </a:cxn>
              <a:cxn ang="0">
                <a:pos x="54" y="11"/>
              </a:cxn>
              <a:cxn ang="0">
                <a:pos x="48" y="9"/>
              </a:cxn>
              <a:cxn ang="0">
                <a:pos x="45" y="9"/>
              </a:cxn>
              <a:cxn ang="0">
                <a:pos x="39" y="5"/>
              </a:cxn>
              <a:cxn ang="0">
                <a:pos x="33" y="5"/>
              </a:cxn>
              <a:cxn ang="0">
                <a:pos x="29" y="4"/>
              </a:cxn>
              <a:cxn ang="0">
                <a:pos x="27" y="4"/>
              </a:cxn>
              <a:cxn ang="0">
                <a:pos x="21" y="4"/>
              </a:cxn>
              <a:cxn ang="0">
                <a:pos x="17" y="0"/>
              </a:cxn>
              <a:cxn ang="0">
                <a:pos x="14" y="0"/>
              </a:cxn>
              <a:cxn ang="0">
                <a:pos x="7" y="1"/>
              </a:cxn>
              <a:cxn ang="0">
                <a:pos x="1" y="0"/>
              </a:cxn>
              <a:cxn ang="0">
                <a:pos x="0" y="0"/>
              </a:cxn>
            </a:cxnLst>
            <a:rect l="0" t="0" r="r" b="b"/>
            <a:pathLst>
              <a:path w="147" h="62">
                <a:moveTo>
                  <a:pt x="146" y="59"/>
                </a:moveTo>
                <a:lnTo>
                  <a:pt x="141" y="59"/>
                </a:lnTo>
                <a:lnTo>
                  <a:pt x="139" y="61"/>
                </a:lnTo>
                <a:lnTo>
                  <a:pt x="133" y="55"/>
                </a:lnTo>
                <a:lnTo>
                  <a:pt x="128" y="53"/>
                </a:lnTo>
                <a:lnTo>
                  <a:pt x="126" y="53"/>
                </a:lnTo>
                <a:lnTo>
                  <a:pt x="124" y="51"/>
                </a:lnTo>
                <a:lnTo>
                  <a:pt x="121" y="47"/>
                </a:lnTo>
                <a:lnTo>
                  <a:pt x="119" y="47"/>
                </a:lnTo>
                <a:lnTo>
                  <a:pt x="117" y="45"/>
                </a:lnTo>
                <a:lnTo>
                  <a:pt x="115" y="42"/>
                </a:lnTo>
                <a:lnTo>
                  <a:pt x="107" y="44"/>
                </a:lnTo>
                <a:lnTo>
                  <a:pt x="103" y="42"/>
                </a:lnTo>
                <a:lnTo>
                  <a:pt x="102" y="41"/>
                </a:lnTo>
                <a:lnTo>
                  <a:pt x="96" y="35"/>
                </a:lnTo>
                <a:lnTo>
                  <a:pt x="95" y="31"/>
                </a:lnTo>
                <a:lnTo>
                  <a:pt x="91" y="27"/>
                </a:lnTo>
                <a:lnTo>
                  <a:pt x="87" y="25"/>
                </a:lnTo>
                <a:lnTo>
                  <a:pt x="87" y="24"/>
                </a:lnTo>
                <a:lnTo>
                  <a:pt x="84" y="22"/>
                </a:lnTo>
                <a:lnTo>
                  <a:pt x="81" y="18"/>
                </a:lnTo>
                <a:lnTo>
                  <a:pt x="78" y="16"/>
                </a:lnTo>
                <a:lnTo>
                  <a:pt x="78" y="15"/>
                </a:lnTo>
                <a:lnTo>
                  <a:pt x="76" y="13"/>
                </a:lnTo>
                <a:lnTo>
                  <a:pt x="75" y="13"/>
                </a:lnTo>
                <a:lnTo>
                  <a:pt x="68" y="9"/>
                </a:lnTo>
                <a:lnTo>
                  <a:pt x="61" y="9"/>
                </a:lnTo>
                <a:lnTo>
                  <a:pt x="57" y="11"/>
                </a:lnTo>
                <a:lnTo>
                  <a:pt x="54" y="11"/>
                </a:lnTo>
                <a:lnTo>
                  <a:pt x="48" y="9"/>
                </a:lnTo>
                <a:lnTo>
                  <a:pt x="45" y="9"/>
                </a:lnTo>
                <a:lnTo>
                  <a:pt x="39" y="5"/>
                </a:lnTo>
                <a:lnTo>
                  <a:pt x="33" y="5"/>
                </a:lnTo>
                <a:lnTo>
                  <a:pt x="29" y="4"/>
                </a:lnTo>
                <a:lnTo>
                  <a:pt x="27" y="4"/>
                </a:lnTo>
                <a:lnTo>
                  <a:pt x="21" y="4"/>
                </a:lnTo>
                <a:lnTo>
                  <a:pt x="17" y="0"/>
                </a:lnTo>
                <a:lnTo>
                  <a:pt x="14" y="0"/>
                </a:lnTo>
                <a:lnTo>
                  <a:pt x="7" y="1"/>
                </a:lnTo>
                <a:lnTo>
                  <a:pt x="1" y="0"/>
                </a:lnTo>
                <a:lnTo>
                  <a:pt x="0" y="0"/>
                </a:lnTo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623" name="Freeform 10"/>
          <p:cNvSpPr/>
          <p:nvPr/>
        </p:nvSpPr>
        <p:spPr bwMode="auto">
          <a:xfrm>
            <a:off x="1957388" y="4733925"/>
            <a:ext cx="49212" cy="192088"/>
          </a:xfrm>
          <a:custGeom>
            <a:avLst/>
            <a:ahLst/>
            <a:cxnLst>
              <a:cxn ang="0">
                <a:pos x="31" y="113"/>
              </a:cxn>
              <a:cxn ang="0">
                <a:pos x="29" y="110"/>
              </a:cxn>
              <a:cxn ang="0">
                <a:pos x="27" y="109"/>
              </a:cxn>
              <a:cxn ang="0">
                <a:pos x="27" y="101"/>
              </a:cxn>
              <a:cxn ang="0">
                <a:pos x="26" y="98"/>
              </a:cxn>
              <a:cxn ang="0">
                <a:pos x="22" y="94"/>
              </a:cxn>
              <a:cxn ang="0">
                <a:pos x="20" y="93"/>
              </a:cxn>
              <a:cxn ang="0">
                <a:pos x="23" y="90"/>
              </a:cxn>
              <a:cxn ang="0">
                <a:pos x="20" y="86"/>
              </a:cxn>
              <a:cxn ang="0">
                <a:pos x="20" y="77"/>
              </a:cxn>
              <a:cxn ang="0">
                <a:pos x="16" y="73"/>
              </a:cxn>
              <a:cxn ang="0">
                <a:pos x="16" y="68"/>
              </a:cxn>
              <a:cxn ang="0">
                <a:pos x="13" y="64"/>
              </a:cxn>
              <a:cxn ang="0">
                <a:pos x="13" y="62"/>
              </a:cxn>
              <a:cxn ang="0">
                <a:pos x="9" y="53"/>
              </a:cxn>
              <a:cxn ang="0">
                <a:pos x="8" y="51"/>
              </a:cxn>
              <a:cxn ang="0">
                <a:pos x="4" y="45"/>
              </a:cxn>
              <a:cxn ang="0">
                <a:pos x="3" y="42"/>
              </a:cxn>
              <a:cxn ang="0">
                <a:pos x="1" y="42"/>
              </a:cxn>
              <a:cxn ang="0">
                <a:pos x="0" y="40"/>
              </a:cxn>
              <a:cxn ang="0">
                <a:pos x="1" y="36"/>
              </a:cxn>
              <a:cxn ang="0">
                <a:pos x="0" y="33"/>
              </a:cxn>
              <a:cxn ang="0">
                <a:pos x="0" y="27"/>
              </a:cxn>
              <a:cxn ang="0">
                <a:pos x="1" y="26"/>
              </a:cxn>
              <a:cxn ang="0">
                <a:pos x="0" y="22"/>
              </a:cxn>
              <a:cxn ang="0">
                <a:pos x="0" y="19"/>
              </a:cxn>
              <a:cxn ang="0">
                <a:pos x="3" y="17"/>
              </a:cxn>
              <a:cxn ang="0">
                <a:pos x="4" y="13"/>
              </a:cxn>
              <a:cxn ang="0">
                <a:pos x="4" y="9"/>
              </a:cxn>
              <a:cxn ang="0">
                <a:pos x="4" y="3"/>
              </a:cxn>
              <a:cxn ang="0">
                <a:pos x="8" y="0"/>
              </a:cxn>
            </a:cxnLst>
            <a:rect l="0" t="0" r="r" b="b"/>
            <a:pathLst>
              <a:path w="32" h="114">
                <a:moveTo>
                  <a:pt x="31" y="113"/>
                </a:moveTo>
                <a:lnTo>
                  <a:pt x="29" y="110"/>
                </a:lnTo>
                <a:lnTo>
                  <a:pt x="27" y="109"/>
                </a:lnTo>
                <a:lnTo>
                  <a:pt x="27" y="101"/>
                </a:lnTo>
                <a:lnTo>
                  <a:pt x="26" y="98"/>
                </a:lnTo>
                <a:lnTo>
                  <a:pt x="22" y="94"/>
                </a:lnTo>
                <a:lnTo>
                  <a:pt x="20" y="93"/>
                </a:lnTo>
                <a:lnTo>
                  <a:pt x="23" y="90"/>
                </a:lnTo>
                <a:lnTo>
                  <a:pt x="20" y="86"/>
                </a:lnTo>
                <a:lnTo>
                  <a:pt x="20" y="77"/>
                </a:lnTo>
                <a:lnTo>
                  <a:pt x="16" y="73"/>
                </a:lnTo>
                <a:lnTo>
                  <a:pt x="16" y="68"/>
                </a:lnTo>
                <a:lnTo>
                  <a:pt x="13" y="64"/>
                </a:lnTo>
                <a:lnTo>
                  <a:pt x="13" y="62"/>
                </a:lnTo>
                <a:lnTo>
                  <a:pt x="9" y="53"/>
                </a:lnTo>
                <a:lnTo>
                  <a:pt x="8" y="51"/>
                </a:lnTo>
                <a:lnTo>
                  <a:pt x="4" y="45"/>
                </a:lnTo>
                <a:lnTo>
                  <a:pt x="3" y="42"/>
                </a:lnTo>
                <a:lnTo>
                  <a:pt x="1" y="42"/>
                </a:lnTo>
                <a:lnTo>
                  <a:pt x="0" y="40"/>
                </a:lnTo>
                <a:lnTo>
                  <a:pt x="1" y="36"/>
                </a:lnTo>
                <a:lnTo>
                  <a:pt x="0" y="33"/>
                </a:lnTo>
                <a:lnTo>
                  <a:pt x="0" y="27"/>
                </a:lnTo>
                <a:lnTo>
                  <a:pt x="1" y="26"/>
                </a:lnTo>
                <a:lnTo>
                  <a:pt x="0" y="22"/>
                </a:lnTo>
                <a:lnTo>
                  <a:pt x="0" y="19"/>
                </a:lnTo>
                <a:lnTo>
                  <a:pt x="3" y="17"/>
                </a:lnTo>
                <a:lnTo>
                  <a:pt x="4" y="13"/>
                </a:lnTo>
                <a:lnTo>
                  <a:pt x="4" y="9"/>
                </a:lnTo>
                <a:lnTo>
                  <a:pt x="4" y="3"/>
                </a:lnTo>
                <a:lnTo>
                  <a:pt x="8" y="0"/>
                </a:lnTo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624" name="Freeform 11"/>
          <p:cNvSpPr/>
          <p:nvPr/>
        </p:nvSpPr>
        <p:spPr bwMode="auto">
          <a:xfrm>
            <a:off x="2006600" y="5032375"/>
            <a:ext cx="36513" cy="111125"/>
          </a:xfrm>
          <a:custGeom>
            <a:avLst/>
            <a:ahLst/>
            <a:cxnLst>
              <a:cxn ang="0">
                <a:pos x="0" y="0"/>
              </a:cxn>
              <a:cxn ang="0">
                <a:pos x="2" y="4"/>
              </a:cxn>
              <a:cxn ang="0">
                <a:pos x="4" y="4"/>
              </a:cxn>
              <a:cxn ang="0">
                <a:pos x="2" y="10"/>
              </a:cxn>
              <a:cxn ang="0">
                <a:pos x="2" y="18"/>
              </a:cxn>
              <a:cxn ang="0">
                <a:pos x="6" y="26"/>
              </a:cxn>
              <a:cxn ang="0">
                <a:pos x="2" y="36"/>
              </a:cxn>
              <a:cxn ang="0">
                <a:pos x="6" y="38"/>
              </a:cxn>
              <a:cxn ang="0">
                <a:pos x="9" y="43"/>
              </a:cxn>
              <a:cxn ang="0">
                <a:pos x="13" y="44"/>
              </a:cxn>
              <a:cxn ang="0">
                <a:pos x="14" y="49"/>
              </a:cxn>
              <a:cxn ang="0">
                <a:pos x="18" y="54"/>
              </a:cxn>
              <a:cxn ang="0">
                <a:pos x="20" y="58"/>
              </a:cxn>
              <a:cxn ang="0">
                <a:pos x="22" y="59"/>
              </a:cxn>
              <a:cxn ang="0">
                <a:pos x="22" y="65"/>
              </a:cxn>
            </a:cxnLst>
            <a:rect l="0" t="0" r="r" b="b"/>
            <a:pathLst>
              <a:path w="23" h="66">
                <a:moveTo>
                  <a:pt x="0" y="0"/>
                </a:moveTo>
                <a:lnTo>
                  <a:pt x="2" y="4"/>
                </a:lnTo>
                <a:lnTo>
                  <a:pt x="4" y="4"/>
                </a:lnTo>
                <a:lnTo>
                  <a:pt x="2" y="10"/>
                </a:lnTo>
                <a:lnTo>
                  <a:pt x="2" y="18"/>
                </a:lnTo>
                <a:lnTo>
                  <a:pt x="6" y="26"/>
                </a:lnTo>
                <a:lnTo>
                  <a:pt x="2" y="36"/>
                </a:lnTo>
                <a:lnTo>
                  <a:pt x="6" y="38"/>
                </a:lnTo>
                <a:lnTo>
                  <a:pt x="9" y="43"/>
                </a:lnTo>
                <a:lnTo>
                  <a:pt x="13" y="44"/>
                </a:lnTo>
                <a:lnTo>
                  <a:pt x="14" y="49"/>
                </a:lnTo>
                <a:lnTo>
                  <a:pt x="18" y="54"/>
                </a:lnTo>
                <a:lnTo>
                  <a:pt x="20" y="58"/>
                </a:lnTo>
                <a:lnTo>
                  <a:pt x="22" y="59"/>
                </a:lnTo>
                <a:lnTo>
                  <a:pt x="22" y="65"/>
                </a:lnTo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625" name="Freeform 12"/>
          <p:cNvSpPr/>
          <p:nvPr/>
        </p:nvSpPr>
        <p:spPr bwMode="auto">
          <a:xfrm>
            <a:off x="2025650" y="5016500"/>
            <a:ext cx="101600" cy="44450"/>
          </a:xfrm>
          <a:custGeom>
            <a:avLst/>
            <a:ahLst/>
            <a:cxnLst>
              <a:cxn ang="0">
                <a:pos x="0" y="0"/>
              </a:cxn>
              <a:cxn ang="0">
                <a:pos x="4" y="1"/>
              </a:cxn>
              <a:cxn ang="0">
                <a:pos x="5" y="1"/>
              </a:cxn>
              <a:cxn ang="0">
                <a:pos x="10" y="0"/>
              </a:cxn>
              <a:cxn ang="0">
                <a:pos x="12" y="1"/>
              </a:cxn>
              <a:cxn ang="0">
                <a:pos x="16" y="0"/>
              </a:cxn>
              <a:cxn ang="0">
                <a:pos x="19" y="1"/>
              </a:cxn>
              <a:cxn ang="0">
                <a:pos x="24" y="0"/>
              </a:cxn>
              <a:cxn ang="0">
                <a:pos x="28" y="1"/>
              </a:cxn>
              <a:cxn ang="0">
                <a:pos x="34" y="1"/>
              </a:cxn>
              <a:cxn ang="0">
                <a:pos x="35" y="5"/>
              </a:cxn>
              <a:cxn ang="0">
                <a:pos x="40" y="11"/>
              </a:cxn>
              <a:cxn ang="0">
                <a:pos x="42" y="12"/>
              </a:cxn>
              <a:cxn ang="0">
                <a:pos x="46" y="11"/>
              </a:cxn>
              <a:cxn ang="0">
                <a:pos x="52" y="16"/>
              </a:cxn>
              <a:cxn ang="0">
                <a:pos x="55" y="16"/>
              </a:cxn>
              <a:cxn ang="0">
                <a:pos x="56" y="19"/>
              </a:cxn>
              <a:cxn ang="0">
                <a:pos x="62" y="21"/>
              </a:cxn>
              <a:cxn ang="0">
                <a:pos x="64" y="23"/>
              </a:cxn>
              <a:cxn ang="0">
                <a:pos x="65" y="25"/>
              </a:cxn>
            </a:cxnLst>
            <a:rect l="0" t="0" r="r" b="b"/>
            <a:pathLst>
              <a:path w="66" h="26">
                <a:moveTo>
                  <a:pt x="0" y="0"/>
                </a:moveTo>
                <a:lnTo>
                  <a:pt x="4" y="1"/>
                </a:lnTo>
                <a:lnTo>
                  <a:pt x="5" y="1"/>
                </a:lnTo>
                <a:lnTo>
                  <a:pt x="10" y="0"/>
                </a:lnTo>
                <a:lnTo>
                  <a:pt x="12" y="1"/>
                </a:lnTo>
                <a:lnTo>
                  <a:pt x="16" y="0"/>
                </a:lnTo>
                <a:lnTo>
                  <a:pt x="19" y="1"/>
                </a:lnTo>
                <a:lnTo>
                  <a:pt x="24" y="0"/>
                </a:lnTo>
                <a:lnTo>
                  <a:pt x="28" y="1"/>
                </a:lnTo>
                <a:lnTo>
                  <a:pt x="34" y="1"/>
                </a:lnTo>
                <a:lnTo>
                  <a:pt x="35" y="5"/>
                </a:lnTo>
                <a:lnTo>
                  <a:pt x="40" y="11"/>
                </a:lnTo>
                <a:lnTo>
                  <a:pt x="42" y="12"/>
                </a:lnTo>
                <a:lnTo>
                  <a:pt x="46" y="11"/>
                </a:lnTo>
                <a:lnTo>
                  <a:pt x="52" y="16"/>
                </a:lnTo>
                <a:lnTo>
                  <a:pt x="55" y="16"/>
                </a:lnTo>
                <a:lnTo>
                  <a:pt x="56" y="19"/>
                </a:lnTo>
                <a:lnTo>
                  <a:pt x="62" y="21"/>
                </a:lnTo>
                <a:lnTo>
                  <a:pt x="64" y="23"/>
                </a:lnTo>
                <a:lnTo>
                  <a:pt x="65" y="25"/>
                </a:lnTo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626" name="Freeform 13"/>
          <p:cNvSpPr/>
          <p:nvPr/>
        </p:nvSpPr>
        <p:spPr bwMode="auto">
          <a:xfrm>
            <a:off x="2038350" y="5053013"/>
            <a:ext cx="42863" cy="47625"/>
          </a:xfrm>
          <a:custGeom>
            <a:avLst/>
            <a:ahLst/>
            <a:cxnLst>
              <a:cxn ang="0">
                <a:pos x="0" y="0"/>
              </a:cxn>
              <a:cxn ang="0">
                <a:pos x="4" y="2"/>
              </a:cxn>
              <a:cxn ang="0">
                <a:pos x="6" y="6"/>
              </a:cxn>
              <a:cxn ang="0">
                <a:pos x="11" y="11"/>
              </a:cxn>
              <a:cxn ang="0">
                <a:pos x="14" y="13"/>
              </a:cxn>
              <a:cxn ang="0">
                <a:pos x="16" y="14"/>
              </a:cxn>
              <a:cxn ang="0">
                <a:pos x="20" y="20"/>
              </a:cxn>
              <a:cxn ang="0">
                <a:pos x="23" y="24"/>
              </a:cxn>
              <a:cxn ang="0">
                <a:pos x="26" y="24"/>
              </a:cxn>
              <a:cxn ang="0">
                <a:pos x="27" y="27"/>
              </a:cxn>
            </a:cxnLst>
            <a:rect l="0" t="0" r="r" b="b"/>
            <a:pathLst>
              <a:path w="28" h="28">
                <a:moveTo>
                  <a:pt x="0" y="0"/>
                </a:moveTo>
                <a:lnTo>
                  <a:pt x="4" y="2"/>
                </a:lnTo>
                <a:lnTo>
                  <a:pt x="6" y="6"/>
                </a:lnTo>
                <a:lnTo>
                  <a:pt x="11" y="11"/>
                </a:lnTo>
                <a:lnTo>
                  <a:pt x="14" y="13"/>
                </a:lnTo>
                <a:lnTo>
                  <a:pt x="16" y="14"/>
                </a:lnTo>
                <a:lnTo>
                  <a:pt x="20" y="20"/>
                </a:lnTo>
                <a:lnTo>
                  <a:pt x="23" y="24"/>
                </a:lnTo>
                <a:lnTo>
                  <a:pt x="26" y="24"/>
                </a:lnTo>
                <a:lnTo>
                  <a:pt x="27" y="27"/>
                </a:lnTo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627" name="Freeform 14"/>
          <p:cNvSpPr/>
          <p:nvPr/>
        </p:nvSpPr>
        <p:spPr bwMode="auto">
          <a:xfrm>
            <a:off x="2058988" y="5073650"/>
            <a:ext cx="11112" cy="26988"/>
          </a:xfrm>
          <a:custGeom>
            <a:avLst/>
            <a:ahLst/>
            <a:cxnLst>
              <a:cxn ang="0">
                <a:pos x="0" y="0"/>
              </a:cxn>
              <a:cxn ang="0">
                <a:pos x="0" y="6"/>
              </a:cxn>
              <a:cxn ang="0">
                <a:pos x="3" y="12"/>
              </a:cxn>
              <a:cxn ang="0">
                <a:pos x="6" y="15"/>
              </a:cxn>
              <a:cxn ang="0">
                <a:pos x="5" y="15"/>
              </a:cxn>
            </a:cxnLst>
            <a:rect l="0" t="0" r="r" b="b"/>
            <a:pathLst>
              <a:path w="7" h="16">
                <a:moveTo>
                  <a:pt x="0" y="0"/>
                </a:moveTo>
                <a:lnTo>
                  <a:pt x="0" y="6"/>
                </a:lnTo>
                <a:lnTo>
                  <a:pt x="3" y="12"/>
                </a:lnTo>
                <a:lnTo>
                  <a:pt x="6" y="15"/>
                </a:lnTo>
                <a:lnTo>
                  <a:pt x="5" y="15"/>
                </a:lnTo>
              </a:path>
            </a:pathLst>
          </a:custGeom>
          <a:noFill/>
          <a:ln w="9525" cap="flat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628" name="Freeform 15"/>
          <p:cNvSpPr/>
          <p:nvPr/>
        </p:nvSpPr>
        <p:spPr bwMode="auto">
          <a:xfrm>
            <a:off x="2062163" y="5076825"/>
            <a:ext cx="26987" cy="11113"/>
          </a:xfrm>
          <a:custGeom>
            <a:avLst/>
            <a:ahLst/>
            <a:cxnLst>
              <a:cxn ang="0">
                <a:pos x="0" y="0"/>
              </a:cxn>
              <a:cxn ang="0">
                <a:pos x="4" y="4"/>
              </a:cxn>
              <a:cxn ang="0">
                <a:pos x="10" y="3"/>
              </a:cxn>
              <a:cxn ang="0">
                <a:pos x="11" y="6"/>
              </a:cxn>
              <a:cxn ang="0">
                <a:pos x="13" y="3"/>
              </a:cxn>
              <a:cxn ang="0">
                <a:pos x="16" y="3"/>
              </a:cxn>
            </a:cxnLst>
            <a:rect l="0" t="0" r="r" b="b"/>
            <a:pathLst>
              <a:path w="17" h="7">
                <a:moveTo>
                  <a:pt x="0" y="0"/>
                </a:moveTo>
                <a:lnTo>
                  <a:pt x="4" y="4"/>
                </a:lnTo>
                <a:lnTo>
                  <a:pt x="10" y="3"/>
                </a:lnTo>
                <a:lnTo>
                  <a:pt x="11" y="6"/>
                </a:lnTo>
                <a:lnTo>
                  <a:pt x="13" y="3"/>
                </a:lnTo>
                <a:lnTo>
                  <a:pt x="16" y="3"/>
                </a:lnTo>
              </a:path>
            </a:pathLst>
          </a:custGeom>
          <a:noFill/>
          <a:ln w="9525" cap="flat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629" name="Freeform 16"/>
          <p:cNvSpPr/>
          <p:nvPr/>
        </p:nvSpPr>
        <p:spPr bwMode="auto">
          <a:xfrm>
            <a:off x="2035175" y="5046663"/>
            <a:ext cx="50800" cy="19050"/>
          </a:xfrm>
          <a:custGeom>
            <a:avLst/>
            <a:ahLst/>
            <a:cxnLst>
              <a:cxn ang="0">
                <a:pos x="0" y="0"/>
              </a:cxn>
              <a:cxn ang="0">
                <a:pos x="4" y="2"/>
              </a:cxn>
              <a:cxn ang="0">
                <a:pos x="10" y="2"/>
              </a:cxn>
              <a:cxn ang="0">
                <a:pos x="12" y="6"/>
              </a:cxn>
              <a:cxn ang="0">
                <a:pos x="13" y="2"/>
              </a:cxn>
              <a:cxn ang="0">
                <a:pos x="14" y="2"/>
              </a:cxn>
              <a:cxn ang="0">
                <a:pos x="21" y="6"/>
              </a:cxn>
              <a:cxn ang="0">
                <a:pos x="24" y="2"/>
              </a:cxn>
              <a:cxn ang="0">
                <a:pos x="25" y="4"/>
              </a:cxn>
              <a:cxn ang="0">
                <a:pos x="28" y="6"/>
              </a:cxn>
              <a:cxn ang="0">
                <a:pos x="29" y="7"/>
              </a:cxn>
              <a:cxn ang="0">
                <a:pos x="32" y="11"/>
              </a:cxn>
            </a:cxnLst>
            <a:rect l="0" t="0" r="r" b="b"/>
            <a:pathLst>
              <a:path w="33" h="12">
                <a:moveTo>
                  <a:pt x="0" y="0"/>
                </a:moveTo>
                <a:lnTo>
                  <a:pt x="4" y="2"/>
                </a:lnTo>
                <a:lnTo>
                  <a:pt x="10" y="2"/>
                </a:lnTo>
                <a:lnTo>
                  <a:pt x="12" y="6"/>
                </a:lnTo>
                <a:lnTo>
                  <a:pt x="13" y="2"/>
                </a:lnTo>
                <a:lnTo>
                  <a:pt x="14" y="2"/>
                </a:lnTo>
                <a:lnTo>
                  <a:pt x="21" y="6"/>
                </a:lnTo>
                <a:lnTo>
                  <a:pt x="24" y="2"/>
                </a:lnTo>
                <a:lnTo>
                  <a:pt x="25" y="4"/>
                </a:lnTo>
                <a:lnTo>
                  <a:pt x="28" y="6"/>
                </a:lnTo>
                <a:lnTo>
                  <a:pt x="29" y="7"/>
                </a:lnTo>
                <a:lnTo>
                  <a:pt x="32" y="11"/>
                </a:lnTo>
              </a:path>
            </a:pathLst>
          </a:custGeom>
          <a:noFill/>
          <a:ln w="9525" cap="flat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630" name="Freeform 17"/>
          <p:cNvSpPr/>
          <p:nvPr/>
        </p:nvSpPr>
        <p:spPr bwMode="auto">
          <a:xfrm>
            <a:off x="2027238" y="5053013"/>
            <a:ext cx="26987" cy="57150"/>
          </a:xfrm>
          <a:custGeom>
            <a:avLst/>
            <a:ahLst/>
            <a:cxnLst>
              <a:cxn ang="0">
                <a:pos x="3" y="2"/>
              </a:cxn>
              <a:cxn ang="0">
                <a:pos x="0" y="0"/>
              </a:cxn>
              <a:cxn ang="0">
                <a:pos x="0" y="2"/>
              </a:cxn>
              <a:cxn ang="0">
                <a:pos x="0" y="7"/>
              </a:cxn>
              <a:cxn ang="0">
                <a:pos x="3" y="11"/>
              </a:cxn>
              <a:cxn ang="0">
                <a:pos x="3" y="15"/>
              </a:cxn>
              <a:cxn ang="0">
                <a:pos x="7" y="24"/>
              </a:cxn>
              <a:cxn ang="0">
                <a:pos x="9" y="24"/>
              </a:cxn>
              <a:cxn ang="0">
                <a:pos x="11" y="27"/>
              </a:cxn>
              <a:cxn ang="0">
                <a:pos x="15" y="31"/>
              </a:cxn>
              <a:cxn ang="0">
                <a:pos x="17" y="33"/>
              </a:cxn>
            </a:cxnLst>
            <a:rect l="0" t="0" r="r" b="b"/>
            <a:pathLst>
              <a:path w="18" h="34">
                <a:moveTo>
                  <a:pt x="3" y="2"/>
                </a:moveTo>
                <a:lnTo>
                  <a:pt x="0" y="0"/>
                </a:lnTo>
                <a:lnTo>
                  <a:pt x="0" y="2"/>
                </a:lnTo>
                <a:lnTo>
                  <a:pt x="0" y="7"/>
                </a:lnTo>
                <a:lnTo>
                  <a:pt x="3" y="11"/>
                </a:lnTo>
                <a:lnTo>
                  <a:pt x="3" y="15"/>
                </a:lnTo>
                <a:lnTo>
                  <a:pt x="7" y="24"/>
                </a:lnTo>
                <a:lnTo>
                  <a:pt x="9" y="24"/>
                </a:lnTo>
                <a:lnTo>
                  <a:pt x="11" y="27"/>
                </a:lnTo>
                <a:lnTo>
                  <a:pt x="15" y="31"/>
                </a:lnTo>
                <a:lnTo>
                  <a:pt x="17" y="33"/>
                </a:lnTo>
              </a:path>
            </a:pathLst>
          </a:custGeom>
          <a:noFill/>
          <a:ln w="9525" cap="flat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631" name="Freeform 18"/>
          <p:cNvSpPr/>
          <p:nvPr/>
        </p:nvSpPr>
        <p:spPr bwMode="auto">
          <a:xfrm>
            <a:off x="1862138" y="5003800"/>
            <a:ext cx="111125" cy="134938"/>
          </a:xfrm>
          <a:custGeom>
            <a:avLst/>
            <a:ahLst/>
            <a:cxnLst>
              <a:cxn ang="0">
                <a:pos x="71" y="0"/>
              </a:cxn>
              <a:cxn ang="0">
                <a:pos x="69" y="4"/>
              </a:cxn>
              <a:cxn ang="0">
                <a:pos x="68" y="5"/>
              </a:cxn>
              <a:cxn ang="0">
                <a:pos x="66" y="8"/>
              </a:cxn>
              <a:cxn ang="0">
                <a:pos x="65" y="9"/>
              </a:cxn>
              <a:cxn ang="0">
                <a:pos x="62" y="13"/>
              </a:cxn>
              <a:cxn ang="0">
                <a:pos x="59" y="13"/>
              </a:cxn>
              <a:cxn ang="0">
                <a:pos x="58" y="13"/>
              </a:cxn>
              <a:cxn ang="0">
                <a:pos x="56" y="15"/>
              </a:cxn>
              <a:cxn ang="0">
                <a:pos x="52" y="19"/>
              </a:cxn>
              <a:cxn ang="0">
                <a:pos x="48" y="20"/>
              </a:cxn>
              <a:cxn ang="0">
                <a:pos x="45" y="20"/>
              </a:cxn>
              <a:cxn ang="0">
                <a:pos x="44" y="23"/>
              </a:cxn>
              <a:cxn ang="0">
                <a:pos x="41" y="24"/>
              </a:cxn>
              <a:cxn ang="0">
                <a:pos x="40" y="27"/>
              </a:cxn>
              <a:cxn ang="0">
                <a:pos x="38" y="27"/>
              </a:cxn>
              <a:cxn ang="0">
                <a:pos x="36" y="31"/>
              </a:cxn>
              <a:cxn ang="0">
                <a:pos x="34" y="35"/>
              </a:cxn>
              <a:cxn ang="0">
                <a:pos x="36" y="35"/>
              </a:cxn>
              <a:cxn ang="0">
                <a:pos x="32" y="39"/>
              </a:cxn>
              <a:cxn ang="0">
                <a:pos x="32" y="40"/>
              </a:cxn>
              <a:cxn ang="0">
                <a:pos x="32" y="44"/>
              </a:cxn>
              <a:cxn ang="0">
                <a:pos x="30" y="44"/>
              </a:cxn>
              <a:cxn ang="0">
                <a:pos x="30" y="46"/>
              </a:cxn>
              <a:cxn ang="0">
                <a:pos x="29" y="48"/>
              </a:cxn>
              <a:cxn ang="0">
                <a:pos x="29" y="49"/>
              </a:cxn>
              <a:cxn ang="0">
                <a:pos x="26" y="51"/>
              </a:cxn>
              <a:cxn ang="0">
                <a:pos x="26" y="53"/>
              </a:cxn>
              <a:cxn ang="0">
                <a:pos x="22" y="57"/>
              </a:cxn>
              <a:cxn ang="0">
                <a:pos x="15" y="64"/>
              </a:cxn>
              <a:cxn ang="0">
                <a:pos x="15" y="66"/>
              </a:cxn>
              <a:cxn ang="0">
                <a:pos x="14" y="66"/>
              </a:cxn>
              <a:cxn ang="0">
                <a:pos x="11" y="68"/>
              </a:cxn>
              <a:cxn ang="0">
                <a:pos x="10" y="71"/>
              </a:cxn>
              <a:cxn ang="0">
                <a:pos x="6" y="73"/>
              </a:cxn>
              <a:cxn ang="0">
                <a:pos x="6" y="75"/>
              </a:cxn>
              <a:cxn ang="0">
                <a:pos x="4" y="75"/>
              </a:cxn>
              <a:cxn ang="0">
                <a:pos x="2" y="77"/>
              </a:cxn>
              <a:cxn ang="0">
                <a:pos x="0" y="79"/>
              </a:cxn>
            </a:cxnLst>
            <a:rect l="0" t="0" r="r" b="b"/>
            <a:pathLst>
              <a:path w="72" h="80">
                <a:moveTo>
                  <a:pt x="71" y="0"/>
                </a:moveTo>
                <a:lnTo>
                  <a:pt x="69" y="4"/>
                </a:lnTo>
                <a:lnTo>
                  <a:pt x="68" y="5"/>
                </a:lnTo>
                <a:lnTo>
                  <a:pt x="66" y="8"/>
                </a:lnTo>
                <a:lnTo>
                  <a:pt x="65" y="9"/>
                </a:lnTo>
                <a:lnTo>
                  <a:pt x="62" y="13"/>
                </a:lnTo>
                <a:lnTo>
                  <a:pt x="59" y="13"/>
                </a:lnTo>
                <a:lnTo>
                  <a:pt x="58" y="13"/>
                </a:lnTo>
                <a:lnTo>
                  <a:pt x="56" y="15"/>
                </a:lnTo>
                <a:lnTo>
                  <a:pt x="52" y="19"/>
                </a:lnTo>
                <a:lnTo>
                  <a:pt x="48" y="20"/>
                </a:lnTo>
                <a:lnTo>
                  <a:pt x="45" y="20"/>
                </a:lnTo>
                <a:lnTo>
                  <a:pt x="44" y="23"/>
                </a:lnTo>
                <a:lnTo>
                  <a:pt x="41" y="24"/>
                </a:lnTo>
                <a:lnTo>
                  <a:pt x="40" y="27"/>
                </a:lnTo>
                <a:lnTo>
                  <a:pt x="38" y="27"/>
                </a:lnTo>
                <a:lnTo>
                  <a:pt x="36" y="31"/>
                </a:lnTo>
                <a:lnTo>
                  <a:pt x="34" y="35"/>
                </a:lnTo>
                <a:lnTo>
                  <a:pt x="36" y="35"/>
                </a:lnTo>
                <a:lnTo>
                  <a:pt x="32" y="39"/>
                </a:lnTo>
                <a:lnTo>
                  <a:pt x="32" y="40"/>
                </a:lnTo>
                <a:lnTo>
                  <a:pt x="32" y="44"/>
                </a:lnTo>
                <a:lnTo>
                  <a:pt x="30" y="44"/>
                </a:lnTo>
                <a:lnTo>
                  <a:pt x="30" y="46"/>
                </a:lnTo>
                <a:lnTo>
                  <a:pt x="29" y="48"/>
                </a:lnTo>
                <a:lnTo>
                  <a:pt x="29" y="49"/>
                </a:lnTo>
                <a:lnTo>
                  <a:pt x="26" y="51"/>
                </a:lnTo>
                <a:lnTo>
                  <a:pt x="26" y="53"/>
                </a:lnTo>
                <a:lnTo>
                  <a:pt x="22" y="57"/>
                </a:lnTo>
                <a:lnTo>
                  <a:pt x="15" y="64"/>
                </a:lnTo>
                <a:lnTo>
                  <a:pt x="15" y="66"/>
                </a:lnTo>
                <a:lnTo>
                  <a:pt x="14" y="66"/>
                </a:lnTo>
                <a:lnTo>
                  <a:pt x="11" y="68"/>
                </a:lnTo>
                <a:lnTo>
                  <a:pt x="10" y="71"/>
                </a:lnTo>
                <a:lnTo>
                  <a:pt x="6" y="73"/>
                </a:lnTo>
                <a:lnTo>
                  <a:pt x="6" y="75"/>
                </a:lnTo>
                <a:lnTo>
                  <a:pt x="4" y="75"/>
                </a:lnTo>
                <a:lnTo>
                  <a:pt x="2" y="77"/>
                </a:lnTo>
                <a:lnTo>
                  <a:pt x="0" y="79"/>
                </a:lnTo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632" name="Freeform 19"/>
          <p:cNvSpPr/>
          <p:nvPr/>
        </p:nvSpPr>
        <p:spPr bwMode="auto">
          <a:xfrm>
            <a:off x="1997075" y="4868863"/>
            <a:ext cx="122238" cy="112712"/>
          </a:xfrm>
          <a:custGeom>
            <a:avLst/>
            <a:ahLst/>
            <a:cxnLst>
              <a:cxn ang="0">
                <a:pos x="0" y="66"/>
              </a:cxn>
              <a:cxn ang="0">
                <a:pos x="1" y="66"/>
              </a:cxn>
              <a:cxn ang="0">
                <a:pos x="4" y="66"/>
              </a:cxn>
              <a:cxn ang="0">
                <a:pos x="8" y="66"/>
              </a:cxn>
              <a:cxn ang="0">
                <a:pos x="8" y="65"/>
              </a:cxn>
              <a:cxn ang="0">
                <a:pos x="10" y="63"/>
              </a:cxn>
              <a:cxn ang="0">
                <a:pos x="12" y="61"/>
              </a:cxn>
              <a:cxn ang="0">
                <a:pos x="14" y="59"/>
              </a:cxn>
              <a:cxn ang="0">
                <a:pos x="15" y="58"/>
              </a:cxn>
              <a:cxn ang="0">
                <a:pos x="18" y="56"/>
              </a:cxn>
              <a:cxn ang="0">
                <a:pos x="19" y="54"/>
              </a:cxn>
              <a:cxn ang="0">
                <a:pos x="22" y="54"/>
              </a:cxn>
              <a:cxn ang="0">
                <a:pos x="23" y="51"/>
              </a:cxn>
              <a:cxn ang="0">
                <a:pos x="24" y="48"/>
              </a:cxn>
              <a:cxn ang="0">
                <a:pos x="26" y="47"/>
              </a:cxn>
              <a:cxn ang="0">
                <a:pos x="28" y="43"/>
              </a:cxn>
              <a:cxn ang="0">
                <a:pos x="28" y="39"/>
              </a:cxn>
              <a:cxn ang="0">
                <a:pos x="32" y="36"/>
              </a:cxn>
              <a:cxn ang="0">
                <a:pos x="34" y="36"/>
              </a:cxn>
              <a:cxn ang="0">
                <a:pos x="37" y="32"/>
              </a:cxn>
              <a:cxn ang="0">
                <a:pos x="40" y="28"/>
              </a:cxn>
              <a:cxn ang="0">
                <a:pos x="40" y="30"/>
              </a:cxn>
              <a:cxn ang="0">
                <a:pos x="42" y="28"/>
              </a:cxn>
              <a:cxn ang="0">
                <a:pos x="46" y="26"/>
              </a:cxn>
              <a:cxn ang="0">
                <a:pos x="48" y="25"/>
              </a:cxn>
              <a:cxn ang="0">
                <a:pos x="52" y="23"/>
              </a:cxn>
              <a:cxn ang="0">
                <a:pos x="55" y="21"/>
              </a:cxn>
              <a:cxn ang="0">
                <a:pos x="56" y="17"/>
              </a:cxn>
              <a:cxn ang="0">
                <a:pos x="58" y="17"/>
              </a:cxn>
              <a:cxn ang="0">
                <a:pos x="60" y="14"/>
              </a:cxn>
              <a:cxn ang="0">
                <a:pos x="62" y="14"/>
              </a:cxn>
              <a:cxn ang="0">
                <a:pos x="64" y="11"/>
              </a:cxn>
              <a:cxn ang="0">
                <a:pos x="66" y="8"/>
              </a:cxn>
              <a:cxn ang="0">
                <a:pos x="67" y="8"/>
              </a:cxn>
              <a:cxn ang="0">
                <a:pos x="67" y="7"/>
              </a:cxn>
              <a:cxn ang="0">
                <a:pos x="70" y="6"/>
              </a:cxn>
              <a:cxn ang="0">
                <a:pos x="71" y="6"/>
              </a:cxn>
              <a:cxn ang="0">
                <a:pos x="73" y="3"/>
              </a:cxn>
              <a:cxn ang="0">
                <a:pos x="73" y="1"/>
              </a:cxn>
              <a:cxn ang="0">
                <a:pos x="74" y="1"/>
              </a:cxn>
              <a:cxn ang="0">
                <a:pos x="76" y="0"/>
              </a:cxn>
              <a:cxn ang="0">
                <a:pos x="76" y="1"/>
              </a:cxn>
              <a:cxn ang="0">
                <a:pos x="78" y="0"/>
              </a:cxn>
            </a:cxnLst>
            <a:rect l="0" t="0" r="r" b="b"/>
            <a:pathLst>
              <a:path w="79" h="67">
                <a:moveTo>
                  <a:pt x="0" y="66"/>
                </a:moveTo>
                <a:lnTo>
                  <a:pt x="1" y="66"/>
                </a:lnTo>
                <a:lnTo>
                  <a:pt x="4" y="66"/>
                </a:lnTo>
                <a:lnTo>
                  <a:pt x="8" y="66"/>
                </a:lnTo>
                <a:lnTo>
                  <a:pt x="8" y="65"/>
                </a:lnTo>
                <a:lnTo>
                  <a:pt x="10" y="63"/>
                </a:lnTo>
                <a:lnTo>
                  <a:pt x="12" y="61"/>
                </a:lnTo>
                <a:lnTo>
                  <a:pt x="14" y="59"/>
                </a:lnTo>
                <a:lnTo>
                  <a:pt x="15" y="58"/>
                </a:lnTo>
                <a:lnTo>
                  <a:pt x="18" y="56"/>
                </a:lnTo>
                <a:lnTo>
                  <a:pt x="19" y="54"/>
                </a:lnTo>
                <a:lnTo>
                  <a:pt x="22" y="54"/>
                </a:lnTo>
                <a:lnTo>
                  <a:pt x="23" y="51"/>
                </a:lnTo>
                <a:lnTo>
                  <a:pt x="24" y="48"/>
                </a:lnTo>
                <a:lnTo>
                  <a:pt x="26" y="47"/>
                </a:lnTo>
                <a:lnTo>
                  <a:pt x="28" y="43"/>
                </a:lnTo>
                <a:lnTo>
                  <a:pt x="28" y="39"/>
                </a:lnTo>
                <a:lnTo>
                  <a:pt x="32" y="36"/>
                </a:lnTo>
                <a:lnTo>
                  <a:pt x="34" y="36"/>
                </a:lnTo>
                <a:lnTo>
                  <a:pt x="37" y="32"/>
                </a:lnTo>
                <a:lnTo>
                  <a:pt x="40" y="28"/>
                </a:lnTo>
                <a:lnTo>
                  <a:pt x="40" y="30"/>
                </a:lnTo>
                <a:lnTo>
                  <a:pt x="42" y="28"/>
                </a:lnTo>
                <a:lnTo>
                  <a:pt x="46" y="26"/>
                </a:lnTo>
                <a:lnTo>
                  <a:pt x="48" y="25"/>
                </a:lnTo>
                <a:lnTo>
                  <a:pt x="52" y="23"/>
                </a:lnTo>
                <a:lnTo>
                  <a:pt x="55" y="21"/>
                </a:lnTo>
                <a:lnTo>
                  <a:pt x="56" y="17"/>
                </a:lnTo>
                <a:lnTo>
                  <a:pt x="58" y="17"/>
                </a:lnTo>
                <a:lnTo>
                  <a:pt x="60" y="14"/>
                </a:lnTo>
                <a:lnTo>
                  <a:pt x="62" y="14"/>
                </a:lnTo>
                <a:lnTo>
                  <a:pt x="64" y="11"/>
                </a:lnTo>
                <a:lnTo>
                  <a:pt x="66" y="8"/>
                </a:lnTo>
                <a:lnTo>
                  <a:pt x="67" y="8"/>
                </a:lnTo>
                <a:lnTo>
                  <a:pt x="67" y="7"/>
                </a:lnTo>
                <a:lnTo>
                  <a:pt x="70" y="6"/>
                </a:lnTo>
                <a:lnTo>
                  <a:pt x="71" y="6"/>
                </a:lnTo>
                <a:lnTo>
                  <a:pt x="73" y="3"/>
                </a:lnTo>
                <a:lnTo>
                  <a:pt x="73" y="1"/>
                </a:lnTo>
                <a:lnTo>
                  <a:pt x="74" y="1"/>
                </a:lnTo>
                <a:lnTo>
                  <a:pt x="76" y="0"/>
                </a:lnTo>
                <a:lnTo>
                  <a:pt x="76" y="1"/>
                </a:lnTo>
                <a:lnTo>
                  <a:pt x="78" y="0"/>
                </a:lnTo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633" name="Freeform 20"/>
          <p:cNvSpPr/>
          <p:nvPr/>
        </p:nvSpPr>
        <p:spPr bwMode="auto">
          <a:xfrm>
            <a:off x="2044700" y="4859338"/>
            <a:ext cx="57150" cy="39687"/>
          </a:xfrm>
          <a:custGeom>
            <a:avLst/>
            <a:ahLst/>
            <a:cxnLst>
              <a:cxn ang="0">
                <a:pos x="10" y="5"/>
              </a:cxn>
              <a:cxn ang="0">
                <a:pos x="6" y="6"/>
              </a:cxn>
              <a:cxn ang="0">
                <a:pos x="6" y="10"/>
              </a:cxn>
              <a:cxn ang="0">
                <a:pos x="6" y="13"/>
              </a:cxn>
              <a:cxn ang="0">
                <a:pos x="6" y="13"/>
              </a:cxn>
              <a:cxn ang="0">
                <a:pos x="2" y="18"/>
              </a:cxn>
              <a:cxn ang="0">
                <a:pos x="0" y="18"/>
              </a:cxn>
              <a:cxn ang="0">
                <a:pos x="0" y="22"/>
              </a:cxn>
              <a:cxn ang="0">
                <a:pos x="22" y="0"/>
              </a:cxn>
              <a:cxn ang="0">
                <a:pos x="22" y="1"/>
              </a:cxn>
              <a:cxn ang="0">
                <a:pos x="23" y="1"/>
              </a:cxn>
              <a:cxn ang="0">
                <a:pos x="19" y="6"/>
              </a:cxn>
              <a:cxn ang="0">
                <a:pos x="22" y="8"/>
              </a:cxn>
              <a:cxn ang="0">
                <a:pos x="23" y="10"/>
              </a:cxn>
              <a:cxn ang="0">
                <a:pos x="19" y="13"/>
              </a:cxn>
              <a:cxn ang="0">
                <a:pos x="22" y="13"/>
              </a:cxn>
              <a:cxn ang="0">
                <a:pos x="15" y="18"/>
              </a:cxn>
              <a:cxn ang="0">
                <a:pos x="15" y="20"/>
              </a:cxn>
              <a:cxn ang="0">
                <a:pos x="12" y="22"/>
              </a:cxn>
              <a:cxn ang="0">
                <a:pos x="37" y="2"/>
              </a:cxn>
              <a:cxn ang="0">
                <a:pos x="36" y="5"/>
              </a:cxn>
              <a:cxn ang="0">
                <a:pos x="33" y="6"/>
              </a:cxn>
              <a:cxn ang="0">
                <a:pos x="32" y="8"/>
              </a:cxn>
              <a:cxn ang="0">
                <a:pos x="30" y="10"/>
              </a:cxn>
              <a:cxn ang="0">
                <a:pos x="26" y="13"/>
              </a:cxn>
            </a:cxnLst>
            <a:rect l="0" t="0" r="r" b="b"/>
            <a:pathLst>
              <a:path w="38" h="23">
                <a:moveTo>
                  <a:pt x="10" y="5"/>
                </a:moveTo>
                <a:lnTo>
                  <a:pt x="6" y="6"/>
                </a:lnTo>
                <a:lnTo>
                  <a:pt x="6" y="10"/>
                </a:lnTo>
                <a:lnTo>
                  <a:pt x="6" y="13"/>
                </a:lnTo>
                <a:lnTo>
                  <a:pt x="6" y="13"/>
                </a:lnTo>
                <a:lnTo>
                  <a:pt x="2" y="18"/>
                </a:lnTo>
                <a:lnTo>
                  <a:pt x="0" y="18"/>
                </a:lnTo>
                <a:lnTo>
                  <a:pt x="0" y="22"/>
                </a:lnTo>
                <a:lnTo>
                  <a:pt x="22" y="0"/>
                </a:lnTo>
                <a:lnTo>
                  <a:pt x="22" y="1"/>
                </a:lnTo>
                <a:lnTo>
                  <a:pt x="23" y="1"/>
                </a:lnTo>
                <a:lnTo>
                  <a:pt x="19" y="6"/>
                </a:lnTo>
                <a:lnTo>
                  <a:pt x="22" y="8"/>
                </a:lnTo>
                <a:lnTo>
                  <a:pt x="23" y="10"/>
                </a:lnTo>
                <a:lnTo>
                  <a:pt x="19" y="13"/>
                </a:lnTo>
                <a:lnTo>
                  <a:pt x="22" y="13"/>
                </a:lnTo>
                <a:lnTo>
                  <a:pt x="15" y="18"/>
                </a:lnTo>
                <a:lnTo>
                  <a:pt x="15" y="20"/>
                </a:lnTo>
                <a:lnTo>
                  <a:pt x="12" y="22"/>
                </a:lnTo>
                <a:lnTo>
                  <a:pt x="37" y="2"/>
                </a:lnTo>
                <a:lnTo>
                  <a:pt x="36" y="5"/>
                </a:lnTo>
                <a:lnTo>
                  <a:pt x="33" y="6"/>
                </a:lnTo>
                <a:lnTo>
                  <a:pt x="32" y="8"/>
                </a:lnTo>
                <a:lnTo>
                  <a:pt x="30" y="10"/>
                </a:lnTo>
                <a:lnTo>
                  <a:pt x="26" y="13"/>
                </a:lnTo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634" name="Freeform 21"/>
          <p:cNvSpPr/>
          <p:nvPr/>
        </p:nvSpPr>
        <p:spPr bwMode="auto">
          <a:xfrm>
            <a:off x="1890713" y="5024438"/>
            <a:ext cx="22225" cy="42862"/>
          </a:xfrm>
          <a:custGeom>
            <a:avLst/>
            <a:ahLst/>
            <a:cxnLst>
              <a:cxn ang="0">
                <a:pos x="13" y="2"/>
              </a:cxn>
              <a:cxn ang="0">
                <a:pos x="11" y="0"/>
              </a:cxn>
              <a:cxn ang="0">
                <a:pos x="11" y="2"/>
              </a:cxn>
              <a:cxn ang="0">
                <a:pos x="7" y="5"/>
              </a:cxn>
              <a:cxn ang="0">
                <a:pos x="3" y="9"/>
              </a:cxn>
              <a:cxn ang="0">
                <a:pos x="4" y="11"/>
              </a:cxn>
              <a:cxn ang="0">
                <a:pos x="0" y="20"/>
              </a:cxn>
              <a:cxn ang="0">
                <a:pos x="3" y="23"/>
              </a:cxn>
              <a:cxn ang="0">
                <a:pos x="0" y="23"/>
              </a:cxn>
              <a:cxn ang="0">
                <a:pos x="0" y="25"/>
              </a:cxn>
            </a:cxnLst>
            <a:rect l="0" t="0" r="r" b="b"/>
            <a:pathLst>
              <a:path w="14" h="26">
                <a:moveTo>
                  <a:pt x="13" y="2"/>
                </a:moveTo>
                <a:lnTo>
                  <a:pt x="11" y="0"/>
                </a:lnTo>
                <a:lnTo>
                  <a:pt x="11" y="2"/>
                </a:lnTo>
                <a:lnTo>
                  <a:pt x="7" y="5"/>
                </a:lnTo>
                <a:lnTo>
                  <a:pt x="3" y="9"/>
                </a:lnTo>
                <a:lnTo>
                  <a:pt x="4" y="11"/>
                </a:lnTo>
                <a:lnTo>
                  <a:pt x="0" y="20"/>
                </a:lnTo>
                <a:lnTo>
                  <a:pt x="3" y="23"/>
                </a:lnTo>
                <a:lnTo>
                  <a:pt x="0" y="23"/>
                </a:lnTo>
                <a:lnTo>
                  <a:pt x="0" y="25"/>
                </a:lnTo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635" name="Freeform 22"/>
          <p:cNvSpPr/>
          <p:nvPr/>
        </p:nvSpPr>
        <p:spPr bwMode="auto">
          <a:xfrm>
            <a:off x="1862138" y="5067300"/>
            <a:ext cx="11112" cy="41275"/>
          </a:xfrm>
          <a:custGeom>
            <a:avLst/>
            <a:ahLst/>
            <a:cxnLst>
              <a:cxn ang="0">
                <a:pos x="6" y="0"/>
              </a:cxn>
              <a:cxn ang="0">
                <a:pos x="4" y="4"/>
              </a:cxn>
              <a:cxn ang="0">
                <a:pos x="0" y="11"/>
              </a:cxn>
              <a:cxn ang="0">
                <a:pos x="0" y="15"/>
              </a:cxn>
              <a:cxn ang="0">
                <a:pos x="0" y="17"/>
              </a:cxn>
              <a:cxn ang="0">
                <a:pos x="2" y="20"/>
              </a:cxn>
              <a:cxn ang="0">
                <a:pos x="4" y="23"/>
              </a:cxn>
            </a:cxnLst>
            <a:rect l="0" t="0" r="r" b="b"/>
            <a:pathLst>
              <a:path w="7" h="24">
                <a:moveTo>
                  <a:pt x="6" y="0"/>
                </a:moveTo>
                <a:lnTo>
                  <a:pt x="4" y="4"/>
                </a:lnTo>
                <a:lnTo>
                  <a:pt x="0" y="11"/>
                </a:lnTo>
                <a:lnTo>
                  <a:pt x="0" y="15"/>
                </a:lnTo>
                <a:lnTo>
                  <a:pt x="0" y="17"/>
                </a:lnTo>
                <a:lnTo>
                  <a:pt x="2" y="20"/>
                </a:lnTo>
                <a:lnTo>
                  <a:pt x="4" y="23"/>
                </a:lnTo>
              </a:path>
            </a:pathLst>
          </a:custGeom>
          <a:noFill/>
          <a:ln w="9525" cap="flat" cmpd="sng">
            <a:solidFill>
              <a:srgbClr val="2F2F2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636" name="Freeform 23"/>
          <p:cNvSpPr/>
          <p:nvPr/>
        </p:nvSpPr>
        <p:spPr bwMode="auto">
          <a:xfrm>
            <a:off x="1878013" y="5056188"/>
            <a:ext cx="9525" cy="53975"/>
          </a:xfrm>
          <a:custGeom>
            <a:avLst/>
            <a:ahLst/>
            <a:cxnLst>
              <a:cxn ang="0">
                <a:pos x="2" y="0"/>
              </a:cxn>
              <a:cxn ang="0">
                <a:pos x="0" y="2"/>
              </a:cxn>
              <a:cxn ang="0">
                <a:pos x="2" y="5"/>
              </a:cxn>
              <a:cxn ang="0">
                <a:pos x="0" y="9"/>
              </a:cxn>
              <a:cxn ang="0">
                <a:pos x="2" y="13"/>
              </a:cxn>
              <a:cxn ang="0">
                <a:pos x="5" y="25"/>
              </a:cxn>
              <a:cxn ang="0">
                <a:pos x="5" y="29"/>
              </a:cxn>
              <a:cxn ang="0">
                <a:pos x="4" y="31"/>
              </a:cxn>
            </a:cxnLst>
            <a:rect l="0" t="0" r="r" b="b"/>
            <a:pathLst>
              <a:path w="6" h="32">
                <a:moveTo>
                  <a:pt x="2" y="0"/>
                </a:moveTo>
                <a:lnTo>
                  <a:pt x="0" y="2"/>
                </a:lnTo>
                <a:lnTo>
                  <a:pt x="2" y="5"/>
                </a:lnTo>
                <a:lnTo>
                  <a:pt x="0" y="9"/>
                </a:lnTo>
                <a:lnTo>
                  <a:pt x="2" y="13"/>
                </a:lnTo>
                <a:lnTo>
                  <a:pt x="5" y="25"/>
                </a:lnTo>
                <a:lnTo>
                  <a:pt x="5" y="29"/>
                </a:lnTo>
                <a:lnTo>
                  <a:pt x="4" y="31"/>
                </a:lnTo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637" name="Freeform 24"/>
          <p:cNvSpPr/>
          <p:nvPr/>
        </p:nvSpPr>
        <p:spPr bwMode="auto">
          <a:xfrm>
            <a:off x="1998663" y="4892675"/>
            <a:ext cx="38100" cy="69850"/>
          </a:xfrm>
          <a:custGeom>
            <a:avLst/>
            <a:ahLst/>
            <a:cxnLst>
              <a:cxn ang="0">
                <a:pos x="23" y="0"/>
              </a:cxn>
              <a:cxn ang="0">
                <a:pos x="23" y="4"/>
              </a:cxn>
              <a:cxn ang="0">
                <a:pos x="23" y="5"/>
              </a:cxn>
              <a:cxn ang="0">
                <a:pos x="23" y="7"/>
              </a:cxn>
              <a:cxn ang="0">
                <a:pos x="23" y="11"/>
              </a:cxn>
              <a:cxn ang="0">
                <a:pos x="23" y="16"/>
              </a:cxn>
              <a:cxn ang="0">
                <a:pos x="23" y="20"/>
              </a:cxn>
              <a:cxn ang="0">
                <a:pos x="22" y="22"/>
              </a:cxn>
              <a:cxn ang="0">
                <a:pos x="19" y="25"/>
              </a:cxn>
              <a:cxn ang="0">
                <a:pos x="22" y="25"/>
              </a:cxn>
              <a:cxn ang="0">
                <a:pos x="19" y="29"/>
              </a:cxn>
              <a:cxn ang="0">
                <a:pos x="18" y="31"/>
              </a:cxn>
              <a:cxn ang="0">
                <a:pos x="17" y="31"/>
              </a:cxn>
              <a:cxn ang="0">
                <a:pos x="14" y="31"/>
              </a:cxn>
              <a:cxn ang="0">
                <a:pos x="13" y="33"/>
              </a:cxn>
              <a:cxn ang="0">
                <a:pos x="11" y="33"/>
              </a:cxn>
              <a:cxn ang="0">
                <a:pos x="9" y="34"/>
              </a:cxn>
              <a:cxn ang="0">
                <a:pos x="7" y="37"/>
              </a:cxn>
              <a:cxn ang="0">
                <a:pos x="4" y="37"/>
              </a:cxn>
              <a:cxn ang="0">
                <a:pos x="0" y="41"/>
              </a:cxn>
            </a:cxnLst>
            <a:rect l="0" t="0" r="r" b="b"/>
            <a:pathLst>
              <a:path w="24" h="42">
                <a:moveTo>
                  <a:pt x="23" y="0"/>
                </a:moveTo>
                <a:lnTo>
                  <a:pt x="23" y="4"/>
                </a:lnTo>
                <a:lnTo>
                  <a:pt x="23" y="5"/>
                </a:lnTo>
                <a:lnTo>
                  <a:pt x="23" y="7"/>
                </a:lnTo>
                <a:lnTo>
                  <a:pt x="23" y="11"/>
                </a:lnTo>
                <a:lnTo>
                  <a:pt x="23" y="16"/>
                </a:lnTo>
                <a:lnTo>
                  <a:pt x="23" y="20"/>
                </a:lnTo>
                <a:lnTo>
                  <a:pt x="22" y="22"/>
                </a:lnTo>
                <a:lnTo>
                  <a:pt x="19" y="25"/>
                </a:lnTo>
                <a:lnTo>
                  <a:pt x="22" y="25"/>
                </a:lnTo>
                <a:lnTo>
                  <a:pt x="19" y="29"/>
                </a:lnTo>
                <a:lnTo>
                  <a:pt x="18" y="31"/>
                </a:lnTo>
                <a:lnTo>
                  <a:pt x="17" y="31"/>
                </a:lnTo>
                <a:lnTo>
                  <a:pt x="14" y="31"/>
                </a:lnTo>
                <a:lnTo>
                  <a:pt x="13" y="33"/>
                </a:lnTo>
                <a:lnTo>
                  <a:pt x="11" y="33"/>
                </a:lnTo>
                <a:lnTo>
                  <a:pt x="9" y="34"/>
                </a:lnTo>
                <a:lnTo>
                  <a:pt x="7" y="37"/>
                </a:lnTo>
                <a:lnTo>
                  <a:pt x="4" y="37"/>
                </a:lnTo>
                <a:lnTo>
                  <a:pt x="0" y="41"/>
                </a:lnTo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638" name="Freeform 25"/>
          <p:cNvSpPr/>
          <p:nvPr/>
        </p:nvSpPr>
        <p:spPr bwMode="auto">
          <a:xfrm>
            <a:off x="1744663" y="4975225"/>
            <a:ext cx="174625" cy="46038"/>
          </a:xfrm>
          <a:custGeom>
            <a:avLst/>
            <a:ahLst/>
            <a:cxnLst>
              <a:cxn ang="0">
                <a:pos x="112" y="26"/>
              </a:cxn>
              <a:cxn ang="0">
                <a:pos x="86" y="13"/>
              </a:cxn>
              <a:cxn ang="0">
                <a:pos x="61" y="6"/>
              </a:cxn>
              <a:cxn ang="0">
                <a:pos x="43" y="2"/>
              </a:cxn>
              <a:cxn ang="0">
                <a:pos x="42" y="0"/>
              </a:cxn>
              <a:cxn ang="0">
                <a:pos x="12" y="3"/>
              </a:cxn>
              <a:cxn ang="0">
                <a:pos x="14" y="3"/>
              </a:cxn>
              <a:cxn ang="0">
                <a:pos x="12" y="3"/>
              </a:cxn>
              <a:cxn ang="0">
                <a:pos x="0" y="6"/>
              </a:cxn>
              <a:cxn ang="0">
                <a:pos x="2" y="3"/>
              </a:cxn>
            </a:cxnLst>
            <a:rect l="0" t="0" r="r" b="b"/>
            <a:pathLst>
              <a:path w="113" h="27">
                <a:moveTo>
                  <a:pt x="112" y="26"/>
                </a:moveTo>
                <a:lnTo>
                  <a:pt x="86" y="13"/>
                </a:lnTo>
                <a:lnTo>
                  <a:pt x="61" y="6"/>
                </a:lnTo>
                <a:lnTo>
                  <a:pt x="43" y="2"/>
                </a:lnTo>
                <a:lnTo>
                  <a:pt x="42" y="0"/>
                </a:lnTo>
                <a:lnTo>
                  <a:pt x="12" y="3"/>
                </a:lnTo>
                <a:lnTo>
                  <a:pt x="14" y="3"/>
                </a:lnTo>
                <a:lnTo>
                  <a:pt x="12" y="3"/>
                </a:lnTo>
                <a:lnTo>
                  <a:pt x="0" y="6"/>
                </a:lnTo>
                <a:lnTo>
                  <a:pt x="2" y="3"/>
                </a:lnTo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639" name="Freeform 26"/>
          <p:cNvSpPr/>
          <p:nvPr/>
        </p:nvSpPr>
        <p:spPr bwMode="auto">
          <a:xfrm>
            <a:off x="1908175" y="4752975"/>
            <a:ext cx="82550" cy="207963"/>
          </a:xfrm>
          <a:custGeom>
            <a:avLst/>
            <a:ahLst/>
            <a:cxnLst>
              <a:cxn ang="0">
                <a:pos x="52" y="122"/>
              </a:cxn>
              <a:cxn ang="0">
                <a:pos x="35" y="94"/>
              </a:cxn>
              <a:cxn ang="0">
                <a:pos x="22" y="73"/>
              </a:cxn>
              <a:cxn ang="0">
                <a:pos x="10" y="48"/>
              </a:cxn>
              <a:cxn ang="0">
                <a:pos x="0" y="19"/>
              </a:cxn>
              <a:cxn ang="0">
                <a:pos x="0" y="0"/>
              </a:cxn>
            </a:cxnLst>
            <a:rect l="0" t="0" r="r" b="b"/>
            <a:pathLst>
              <a:path w="53" h="123">
                <a:moveTo>
                  <a:pt x="52" y="122"/>
                </a:moveTo>
                <a:lnTo>
                  <a:pt x="35" y="94"/>
                </a:lnTo>
                <a:lnTo>
                  <a:pt x="22" y="73"/>
                </a:lnTo>
                <a:lnTo>
                  <a:pt x="10" y="48"/>
                </a:lnTo>
                <a:lnTo>
                  <a:pt x="0" y="19"/>
                </a:lnTo>
                <a:lnTo>
                  <a:pt x="0" y="0"/>
                </a:lnTo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640" name="Freeform 27"/>
          <p:cNvSpPr/>
          <p:nvPr/>
        </p:nvSpPr>
        <p:spPr bwMode="auto">
          <a:xfrm>
            <a:off x="2395538" y="3014663"/>
            <a:ext cx="496887" cy="555625"/>
          </a:xfrm>
          <a:custGeom>
            <a:avLst/>
            <a:ahLst/>
            <a:cxnLst>
              <a:cxn ang="0">
                <a:pos x="320" y="146"/>
              </a:cxn>
              <a:cxn ang="0">
                <a:pos x="314" y="114"/>
              </a:cxn>
              <a:cxn ang="0">
                <a:pos x="302" y="85"/>
              </a:cxn>
              <a:cxn ang="0">
                <a:pos x="284" y="59"/>
              </a:cxn>
              <a:cxn ang="0">
                <a:pos x="263" y="37"/>
              </a:cxn>
              <a:cxn ang="0">
                <a:pos x="238" y="19"/>
              </a:cxn>
              <a:cxn ang="0">
                <a:pos x="209" y="7"/>
              </a:cxn>
              <a:cxn ang="0">
                <a:pos x="178" y="0"/>
              </a:cxn>
              <a:cxn ang="0">
                <a:pos x="145" y="0"/>
              </a:cxn>
              <a:cxn ang="0">
                <a:pos x="113" y="7"/>
              </a:cxn>
              <a:cxn ang="0">
                <a:pos x="84" y="19"/>
              </a:cxn>
              <a:cxn ang="0">
                <a:pos x="58" y="37"/>
              </a:cxn>
              <a:cxn ang="0">
                <a:pos x="36" y="59"/>
              </a:cxn>
              <a:cxn ang="0">
                <a:pos x="19" y="85"/>
              </a:cxn>
              <a:cxn ang="0">
                <a:pos x="7" y="114"/>
              </a:cxn>
              <a:cxn ang="0">
                <a:pos x="0" y="146"/>
              </a:cxn>
              <a:cxn ang="0">
                <a:pos x="0" y="180"/>
              </a:cxn>
              <a:cxn ang="0">
                <a:pos x="7" y="212"/>
              </a:cxn>
              <a:cxn ang="0">
                <a:pos x="19" y="242"/>
              </a:cxn>
              <a:cxn ang="0">
                <a:pos x="36" y="268"/>
              </a:cxn>
              <a:cxn ang="0">
                <a:pos x="58" y="291"/>
              </a:cxn>
              <a:cxn ang="0">
                <a:pos x="84" y="309"/>
              </a:cxn>
              <a:cxn ang="0">
                <a:pos x="113" y="321"/>
              </a:cxn>
              <a:cxn ang="0">
                <a:pos x="145" y="328"/>
              </a:cxn>
              <a:cxn ang="0">
                <a:pos x="178" y="328"/>
              </a:cxn>
              <a:cxn ang="0">
                <a:pos x="209" y="321"/>
              </a:cxn>
              <a:cxn ang="0">
                <a:pos x="238" y="309"/>
              </a:cxn>
              <a:cxn ang="0">
                <a:pos x="263" y="291"/>
              </a:cxn>
              <a:cxn ang="0">
                <a:pos x="284" y="268"/>
              </a:cxn>
              <a:cxn ang="0">
                <a:pos x="302" y="242"/>
              </a:cxn>
              <a:cxn ang="0">
                <a:pos x="314" y="212"/>
              </a:cxn>
              <a:cxn ang="0">
                <a:pos x="320" y="180"/>
              </a:cxn>
              <a:cxn ang="0">
                <a:pos x="322" y="163"/>
              </a:cxn>
            </a:cxnLst>
            <a:rect l="0" t="0" r="r" b="b"/>
            <a:pathLst>
              <a:path w="323" h="329">
                <a:moveTo>
                  <a:pt x="322" y="163"/>
                </a:moveTo>
                <a:lnTo>
                  <a:pt x="320" y="146"/>
                </a:lnTo>
                <a:lnTo>
                  <a:pt x="318" y="130"/>
                </a:lnTo>
                <a:lnTo>
                  <a:pt x="314" y="114"/>
                </a:lnTo>
                <a:lnTo>
                  <a:pt x="308" y="100"/>
                </a:lnTo>
                <a:lnTo>
                  <a:pt x="302" y="85"/>
                </a:lnTo>
                <a:lnTo>
                  <a:pt x="294" y="71"/>
                </a:lnTo>
                <a:lnTo>
                  <a:pt x="284" y="59"/>
                </a:lnTo>
                <a:lnTo>
                  <a:pt x="275" y="48"/>
                </a:lnTo>
                <a:lnTo>
                  <a:pt x="263" y="37"/>
                </a:lnTo>
                <a:lnTo>
                  <a:pt x="251" y="28"/>
                </a:lnTo>
                <a:lnTo>
                  <a:pt x="238" y="19"/>
                </a:lnTo>
                <a:lnTo>
                  <a:pt x="224" y="13"/>
                </a:lnTo>
                <a:lnTo>
                  <a:pt x="209" y="7"/>
                </a:lnTo>
                <a:lnTo>
                  <a:pt x="194" y="3"/>
                </a:lnTo>
                <a:lnTo>
                  <a:pt x="178" y="0"/>
                </a:lnTo>
                <a:lnTo>
                  <a:pt x="162" y="0"/>
                </a:lnTo>
                <a:lnTo>
                  <a:pt x="145" y="0"/>
                </a:lnTo>
                <a:lnTo>
                  <a:pt x="128" y="3"/>
                </a:lnTo>
                <a:lnTo>
                  <a:pt x="113" y="7"/>
                </a:lnTo>
                <a:lnTo>
                  <a:pt x="98" y="13"/>
                </a:lnTo>
                <a:lnTo>
                  <a:pt x="84" y="19"/>
                </a:lnTo>
                <a:lnTo>
                  <a:pt x="70" y="28"/>
                </a:lnTo>
                <a:lnTo>
                  <a:pt x="58" y="37"/>
                </a:lnTo>
                <a:lnTo>
                  <a:pt x="47" y="48"/>
                </a:lnTo>
                <a:lnTo>
                  <a:pt x="36" y="59"/>
                </a:lnTo>
                <a:lnTo>
                  <a:pt x="26" y="71"/>
                </a:lnTo>
                <a:lnTo>
                  <a:pt x="19" y="85"/>
                </a:lnTo>
                <a:lnTo>
                  <a:pt x="12" y="100"/>
                </a:lnTo>
                <a:lnTo>
                  <a:pt x="7" y="114"/>
                </a:lnTo>
                <a:lnTo>
                  <a:pt x="2" y="130"/>
                </a:lnTo>
                <a:lnTo>
                  <a:pt x="0" y="146"/>
                </a:lnTo>
                <a:lnTo>
                  <a:pt x="0" y="163"/>
                </a:lnTo>
                <a:lnTo>
                  <a:pt x="0" y="180"/>
                </a:lnTo>
                <a:lnTo>
                  <a:pt x="2" y="196"/>
                </a:lnTo>
                <a:lnTo>
                  <a:pt x="7" y="212"/>
                </a:lnTo>
                <a:lnTo>
                  <a:pt x="12" y="228"/>
                </a:lnTo>
                <a:lnTo>
                  <a:pt x="19" y="242"/>
                </a:lnTo>
                <a:lnTo>
                  <a:pt x="26" y="256"/>
                </a:lnTo>
                <a:lnTo>
                  <a:pt x="36" y="268"/>
                </a:lnTo>
                <a:lnTo>
                  <a:pt x="47" y="280"/>
                </a:lnTo>
                <a:lnTo>
                  <a:pt x="58" y="291"/>
                </a:lnTo>
                <a:lnTo>
                  <a:pt x="70" y="301"/>
                </a:lnTo>
                <a:lnTo>
                  <a:pt x="84" y="309"/>
                </a:lnTo>
                <a:lnTo>
                  <a:pt x="98" y="316"/>
                </a:lnTo>
                <a:lnTo>
                  <a:pt x="113" y="321"/>
                </a:lnTo>
                <a:lnTo>
                  <a:pt x="128" y="325"/>
                </a:lnTo>
                <a:lnTo>
                  <a:pt x="145" y="328"/>
                </a:lnTo>
                <a:lnTo>
                  <a:pt x="162" y="328"/>
                </a:lnTo>
                <a:lnTo>
                  <a:pt x="178" y="328"/>
                </a:lnTo>
                <a:lnTo>
                  <a:pt x="194" y="325"/>
                </a:lnTo>
                <a:lnTo>
                  <a:pt x="209" y="321"/>
                </a:lnTo>
                <a:lnTo>
                  <a:pt x="224" y="316"/>
                </a:lnTo>
                <a:lnTo>
                  <a:pt x="238" y="309"/>
                </a:lnTo>
                <a:lnTo>
                  <a:pt x="251" y="301"/>
                </a:lnTo>
                <a:lnTo>
                  <a:pt x="263" y="291"/>
                </a:lnTo>
                <a:lnTo>
                  <a:pt x="275" y="280"/>
                </a:lnTo>
                <a:lnTo>
                  <a:pt x="284" y="268"/>
                </a:lnTo>
                <a:lnTo>
                  <a:pt x="294" y="256"/>
                </a:lnTo>
                <a:lnTo>
                  <a:pt x="302" y="242"/>
                </a:lnTo>
                <a:lnTo>
                  <a:pt x="308" y="228"/>
                </a:lnTo>
                <a:lnTo>
                  <a:pt x="314" y="212"/>
                </a:lnTo>
                <a:lnTo>
                  <a:pt x="318" y="196"/>
                </a:lnTo>
                <a:lnTo>
                  <a:pt x="320" y="180"/>
                </a:lnTo>
                <a:lnTo>
                  <a:pt x="322" y="163"/>
                </a:lnTo>
                <a:lnTo>
                  <a:pt x="322" y="163"/>
                </a:lnTo>
              </a:path>
            </a:pathLst>
          </a:custGeom>
          <a:solidFill>
            <a:srgbClr val="FFFF00"/>
          </a:solidFill>
          <a:ln w="9525">
            <a:noFill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641" name="Freeform 28"/>
          <p:cNvSpPr/>
          <p:nvPr/>
        </p:nvSpPr>
        <p:spPr bwMode="auto">
          <a:xfrm>
            <a:off x="2617788" y="3278188"/>
            <a:ext cx="68262" cy="187325"/>
          </a:xfrm>
          <a:custGeom>
            <a:avLst/>
            <a:ahLst/>
            <a:cxnLst>
              <a:cxn ang="0">
                <a:pos x="25" y="6"/>
              </a:cxn>
              <a:cxn ang="0">
                <a:pos x="25" y="9"/>
              </a:cxn>
              <a:cxn ang="0">
                <a:pos x="23" y="15"/>
              </a:cxn>
              <a:cxn ang="0">
                <a:pos x="26" y="22"/>
              </a:cxn>
              <a:cxn ang="0">
                <a:pos x="30" y="25"/>
              </a:cxn>
              <a:cxn ang="0">
                <a:pos x="30" y="32"/>
              </a:cxn>
              <a:cxn ang="0">
                <a:pos x="30" y="38"/>
              </a:cxn>
              <a:cxn ang="0">
                <a:pos x="37" y="42"/>
              </a:cxn>
              <a:cxn ang="0">
                <a:pos x="35" y="47"/>
              </a:cxn>
              <a:cxn ang="0">
                <a:pos x="41" y="52"/>
              </a:cxn>
              <a:cxn ang="0">
                <a:pos x="41" y="60"/>
              </a:cxn>
              <a:cxn ang="0">
                <a:pos x="39" y="66"/>
              </a:cxn>
              <a:cxn ang="0">
                <a:pos x="39" y="71"/>
              </a:cxn>
              <a:cxn ang="0">
                <a:pos x="41" y="78"/>
              </a:cxn>
              <a:cxn ang="0">
                <a:pos x="41" y="86"/>
              </a:cxn>
              <a:cxn ang="0">
                <a:pos x="43" y="92"/>
              </a:cxn>
              <a:cxn ang="0">
                <a:pos x="41" y="93"/>
              </a:cxn>
              <a:cxn ang="0">
                <a:pos x="41" y="101"/>
              </a:cxn>
              <a:cxn ang="0">
                <a:pos x="35" y="110"/>
              </a:cxn>
              <a:cxn ang="0">
                <a:pos x="23" y="110"/>
              </a:cxn>
              <a:cxn ang="0">
                <a:pos x="21" y="103"/>
              </a:cxn>
              <a:cxn ang="0">
                <a:pos x="21" y="101"/>
              </a:cxn>
              <a:cxn ang="0">
                <a:pos x="17" y="98"/>
              </a:cxn>
              <a:cxn ang="0">
                <a:pos x="14" y="96"/>
              </a:cxn>
              <a:cxn ang="0">
                <a:pos x="9" y="88"/>
              </a:cxn>
              <a:cxn ang="0">
                <a:pos x="9" y="86"/>
              </a:cxn>
              <a:cxn ang="0">
                <a:pos x="7" y="81"/>
              </a:cxn>
              <a:cxn ang="0">
                <a:pos x="5" y="71"/>
              </a:cxn>
              <a:cxn ang="0">
                <a:pos x="5" y="66"/>
              </a:cxn>
              <a:cxn ang="0">
                <a:pos x="1" y="63"/>
              </a:cxn>
              <a:cxn ang="0">
                <a:pos x="1" y="56"/>
              </a:cxn>
              <a:cxn ang="0">
                <a:pos x="1" y="52"/>
              </a:cxn>
              <a:cxn ang="0">
                <a:pos x="3" y="45"/>
              </a:cxn>
              <a:cxn ang="0">
                <a:pos x="5" y="40"/>
              </a:cxn>
              <a:cxn ang="0">
                <a:pos x="3" y="36"/>
              </a:cxn>
              <a:cxn ang="0">
                <a:pos x="7" y="29"/>
              </a:cxn>
              <a:cxn ang="0">
                <a:pos x="5" y="25"/>
              </a:cxn>
              <a:cxn ang="0">
                <a:pos x="9" y="25"/>
              </a:cxn>
              <a:cxn ang="0">
                <a:pos x="11" y="16"/>
              </a:cxn>
              <a:cxn ang="0">
                <a:pos x="13" y="9"/>
              </a:cxn>
              <a:cxn ang="0">
                <a:pos x="13" y="6"/>
              </a:cxn>
              <a:cxn ang="0">
                <a:pos x="14" y="2"/>
              </a:cxn>
              <a:cxn ang="0">
                <a:pos x="21" y="0"/>
              </a:cxn>
              <a:cxn ang="0">
                <a:pos x="26" y="0"/>
              </a:cxn>
              <a:cxn ang="0">
                <a:pos x="21" y="2"/>
              </a:cxn>
            </a:cxnLst>
            <a:rect l="0" t="0" r="r" b="b"/>
            <a:pathLst>
              <a:path w="44" h="111">
                <a:moveTo>
                  <a:pt x="21" y="2"/>
                </a:moveTo>
                <a:lnTo>
                  <a:pt x="25" y="6"/>
                </a:lnTo>
                <a:lnTo>
                  <a:pt x="23" y="6"/>
                </a:lnTo>
                <a:lnTo>
                  <a:pt x="25" y="9"/>
                </a:lnTo>
                <a:lnTo>
                  <a:pt x="25" y="11"/>
                </a:lnTo>
                <a:lnTo>
                  <a:pt x="23" y="15"/>
                </a:lnTo>
                <a:lnTo>
                  <a:pt x="25" y="24"/>
                </a:lnTo>
                <a:lnTo>
                  <a:pt x="26" y="22"/>
                </a:lnTo>
                <a:lnTo>
                  <a:pt x="30" y="24"/>
                </a:lnTo>
                <a:lnTo>
                  <a:pt x="30" y="25"/>
                </a:lnTo>
                <a:lnTo>
                  <a:pt x="29" y="26"/>
                </a:lnTo>
                <a:lnTo>
                  <a:pt x="30" y="32"/>
                </a:lnTo>
                <a:lnTo>
                  <a:pt x="32" y="34"/>
                </a:lnTo>
                <a:lnTo>
                  <a:pt x="30" y="38"/>
                </a:lnTo>
                <a:lnTo>
                  <a:pt x="32" y="40"/>
                </a:lnTo>
                <a:lnTo>
                  <a:pt x="37" y="42"/>
                </a:lnTo>
                <a:lnTo>
                  <a:pt x="35" y="45"/>
                </a:lnTo>
                <a:lnTo>
                  <a:pt x="35" y="47"/>
                </a:lnTo>
                <a:lnTo>
                  <a:pt x="39" y="49"/>
                </a:lnTo>
                <a:lnTo>
                  <a:pt x="41" y="52"/>
                </a:lnTo>
                <a:lnTo>
                  <a:pt x="37" y="60"/>
                </a:lnTo>
                <a:lnTo>
                  <a:pt x="41" y="60"/>
                </a:lnTo>
                <a:lnTo>
                  <a:pt x="41" y="63"/>
                </a:lnTo>
                <a:lnTo>
                  <a:pt x="39" y="66"/>
                </a:lnTo>
                <a:lnTo>
                  <a:pt x="39" y="68"/>
                </a:lnTo>
                <a:lnTo>
                  <a:pt x="39" y="71"/>
                </a:lnTo>
                <a:lnTo>
                  <a:pt x="41" y="75"/>
                </a:lnTo>
                <a:lnTo>
                  <a:pt x="41" y="78"/>
                </a:lnTo>
                <a:lnTo>
                  <a:pt x="41" y="84"/>
                </a:lnTo>
                <a:lnTo>
                  <a:pt x="41" y="86"/>
                </a:lnTo>
                <a:lnTo>
                  <a:pt x="43" y="88"/>
                </a:lnTo>
                <a:lnTo>
                  <a:pt x="43" y="92"/>
                </a:lnTo>
                <a:lnTo>
                  <a:pt x="43" y="93"/>
                </a:lnTo>
                <a:lnTo>
                  <a:pt x="41" y="93"/>
                </a:lnTo>
                <a:lnTo>
                  <a:pt x="43" y="98"/>
                </a:lnTo>
                <a:lnTo>
                  <a:pt x="41" y="101"/>
                </a:lnTo>
                <a:lnTo>
                  <a:pt x="37" y="106"/>
                </a:lnTo>
                <a:lnTo>
                  <a:pt x="35" y="110"/>
                </a:lnTo>
                <a:lnTo>
                  <a:pt x="30" y="110"/>
                </a:lnTo>
                <a:lnTo>
                  <a:pt x="23" y="110"/>
                </a:lnTo>
                <a:lnTo>
                  <a:pt x="21" y="108"/>
                </a:lnTo>
                <a:lnTo>
                  <a:pt x="21" y="103"/>
                </a:lnTo>
                <a:lnTo>
                  <a:pt x="19" y="103"/>
                </a:lnTo>
                <a:lnTo>
                  <a:pt x="21" y="101"/>
                </a:lnTo>
                <a:lnTo>
                  <a:pt x="17" y="101"/>
                </a:lnTo>
                <a:lnTo>
                  <a:pt x="17" y="98"/>
                </a:lnTo>
                <a:lnTo>
                  <a:pt x="13" y="96"/>
                </a:lnTo>
                <a:lnTo>
                  <a:pt x="14" y="96"/>
                </a:lnTo>
                <a:lnTo>
                  <a:pt x="7" y="96"/>
                </a:lnTo>
                <a:lnTo>
                  <a:pt x="9" y="88"/>
                </a:lnTo>
                <a:lnTo>
                  <a:pt x="11" y="88"/>
                </a:lnTo>
                <a:lnTo>
                  <a:pt x="9" y="86"/>
                </a:lnTo>
                <a:lnTo>
                  <a:pt x="5" y="79"/>
                </a:lnTo>
                <a:lnTo>
                  <a:pt x="7" y="81"/>
                </a:lnTo>
                <a:lnTo>
                  <a:pt x="5" y="78"/>
                </a:lnTo>
                <a:lnTo>
                  <a:pt x="5" y="71"/>
                </a:lnTo>
                <a:lnTo>
                  <a:pt x="5" y="68"/>
                </a:lnTo>
                <a:lnTo>
                  <a:pt x="5" y="66"/>
                </a:lnTo>
                <a:lnTo>
                  <a:pt x="1" y="68"/>
                </a:lnTo>
                <a:lnTo>
                  <a:pt x="1" y="63"/>
                </a:lnTo>
                <a:lnTo>
                  <a:pt x="0" y="58"/>
                </a:lnTo>
                <a:lnTo>
                  <a:pt x="1" y="56"/>
                </a:lnTo>
                <a:lnTo>
                  <a:pt x="1" y="54"/>
                </a:lnTo>
                <a:lnTo>
                  <a:pt x="1" y="52"/>
                </a:lnTo>
                <a:lnTo>
                  <a:pt x="1" y="49"/>
                </a:lnTo>
                <a:lnTo>
                  <a:pt x="3" y="45"/>
                </a:lnTo>
                <a:lnTo>
                  <a:pt x="5" y="42"/>
                </a:lnTo>
                <a:lnTo>
                  <a:pt x="5" y="40"/>
                </a:lnTo>
                <a:lnTo>
                  <a:pt x="1" y="40"/>
                </a:lnTo>
                <a:lnTo>
                  <a:pt x="3" y="36"/>
                </a:lnTo>
                <a:lnTo>
                  <a:pt x="7" y="34"/>
                </a:lnTo>
                <a:lnTo>
                  <a:pt x="7" y="29"/>
                </a:lnTo>
                <a:lnTo>
                  <a:pt x="7" y="25"/>
                </a:lnTo>
                <a:lnTo>
                  <a:pt x="5" y="25"/>
                </a:lnTo>
                <a:lnTo>
                  <a:pt x="7" y="24"/>
                </a:lnTo>
                <a:lnTo>
                  <a:pt x="9" y="25"/>
                </a:lnTo>
                <a:lnTo>
                  <a:pt x="9" y="16"/>
                </a:lnTo>
                <a:lnTo>
                  <a:pt x="11" y="16"/>
                </a:lnTo>
                <a:lnTo>
                  <a:pt x="11" y="9"/>
                </a:lnTo>
                <a:lnTo>
                  <a:pt x="13" y="9"/>
                </a:lnTo>
                <a:lnTo>
                  <a:pt x="14" y="6"/>
                </a:lnTo>
                <a:lnTo>
                  <a:pt x="13" y="6"/>
                </a:lnTo>
                <a:lnTo>
                  <a:pt x="11" y="2"/>
                </a:lnTo>
                <a:lnTo>
                  <a:pt x="14" y="2"/>
                </a:lnTo>
                <a:lnTo>
                  <a:pt x="19" y="0"/>
                </a:lnTo>
                <a:lnTo>
                  <a:pt x="21" y="0"/>
                </a:lnTo>
                <a:lnTo>
                  <a:pt x="21" y="2"/>
                </a:lnTo>
                <a:lnTo>
                  <a:pt x="26" y="0"/>
                </a:lnTo>
                <a:lnTo>
                  <a:pt x="21" y="2"/>
                </a:lnTo>
                <a:lnTo>
                  <a:pt x="21" y="2"/>
                </a:lnTo>
              </a:path>
            </a:pathLst>
          </a:custGeom>
          <a:solidFill>
            <a:srgbClr val="E1E140"/>
          </a:solidFill>
          <a:ln w="9525">
            <a:noFill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642" name="Freeform 29"/>
          <p:cNvSpPr/>
          <p:nvPr/>
        </p:nvSpPr>
        <p:spPr bwMode="auto">
          <a:xfrm>
            <a:off x="2611438" y="3068638"/>
            <a:ext cx="68262" cy="203200"/>
          </a:xfrm>
          <a:custGeom>
            <a:avLst/>
            <a:ahLst/>
            <a:cxnLst>
              <a:cxn ang="0">
                <a:pos x="31" y="104"/>
              </a:cxn>
              <a:cxn ang="0">
                <a:pos x="34" y="102"/>
              </a:cxn>
              <a:cxn ang="0">
                <a:pos x="35" y="98"/>
              </a:cxn>
              <a:cxn ang="0">
                <a:pos x="37" y="89"/>
              </a:cxn>
              <a:cxn ang="0">
                <a:pos x="38" y="87"/>
              </a:cxn>
              <a:cxn ang="0">
                <a:pos x="37" y="85"/>
              </a:cxn>
              <a:cxn ang="0">
                <a:pos x="37" y="76"/>
              </a:cxn>
              <a:cxn ang="0">
                <a:pos x="37" y="68"/>
              </a:cxn>
              <a:cxn ang="0">
                <a:pos x="38" y="64"/>
              </a:cxn>
              <a:cxn ang="0">
                <a:pos x="37" y="58"/>
              </a:cxn>
              <a:cxn ang="0">
                <a:pos x="37" y="48"/>
              </a:cxn>
              <a:cxn ang="0">
                <a:pos x="37" y="39"/>
              </a:cxn>
              <a:cxn ang="0">
                <a:pos x="44" y="33"/>
              </a:cxn>
              <a:cxn ang="0">
                <a:pos x="40" y="28"/>
              </a:cxn>
              <a:cxn ang="0">
                <a:pos x="40" y="24"/>
              </a:cxn>
              <a:cxn ang="0">
                <a:pos x="38" y="20"/>
              </a:cxn>
              <a:cxn ang="0">
                <a:pos x="38" y="13"/>
              </a:cxn>
              <a:cxn ang="0">
                <a:pos x="34" y="8"/>
              </a:cxn>
              <a:cxn ang="0">
                <a:pos x="27" y="4"/>
              </a:cxn>
              <a:cxn ang="0">
                <a:pos x="26" y="0"/>
              </a:cxn>
              <a:cxn ang="0">
                <a:pos x="18" y="4"/>
              </a:cxn>
              <a:cxn ang="0">
                <a:pos x="16" y="8"/>
              </a:cxn>
              <a:cxn ang="0">
                <a:pos x="16" y="16"/>
              </a:cxn>
              <a:cxn ang="0">
                <a:pos x="6" y="20"/>
              </a:cxn>
              <a:cxn ang="0">
                <a:pos x="2" y="26"/>
              </a:cxn>
              <a:cxn ang="0">
                <a:pos x="6" y="35"/>
              </a:cxn>
              <a:cxn ang="0">
                <a:pos x="5" y="44"/>
              </a:cxn>
              <a:cxn ang="0">
                <a:pos x="6" y="48"/>
              </a:cxn>
              <a:cxn ang="0">
                <a:pos x="2" y="62"/>
              </a:cxn>
              <a:cxn ang="0">
                <a:pos x="1" y="66"/>
              </a:cxn>
              <a:cxn ang="0">
                <a:pos x="2" y="69"/>
              </a:cxn>
              <a:cxn ang="0">
                <a:pos x="6" y="75"/>
              </a:cxn>
              <a:cxn ang="0">
                <a:pos x="6" y="79"/>
              </a:cxn>
              <a:cxn ang="0">
                <a:pos x="10" y="85"/>
              </a:cxn>
              <a:cxn ang="0">
                <a:pos x="12" y="89"/>
              </a:cxn>
              <a:cxn ang="0">
                <a:pos x="16" y="90"/>
              </a:cxn>
              <a:cxn ang="0">
                <a:pos x="16" y="98"/>
              </a:cxn>
              <a:cxn ang="0">
                <a:pos x="14" y="106"/>
              </a:cxn>
              <a:cxn ang="0">
                <a:pos x="16" y="115"/>
              </a:cxn>
              <a:cxn ang="0">
                <a:pos x="18" y="120"/>
              </a:cxn>
              <a:cxn ang="0">
                <a:pos x="26" y="115"/>
              </a:cxn>
              <a:cxn ang="0">
                <a:pos x="27" y="112"/>
              </a:cxn>
              <a:cxn ang="0">
                <a:pos x="31" y="108"/>
              </a:cxn>
            </a:cxnLst>
            <a:rect l="0" t="0" r="r" b="b"/>
            <a:pathLst>
              <a:path w="45" h="121">
                <a:moveTo>
                  <a:pt x="31" y="108"/>
                </a:moveTo>
                <a:lnTo>
                  <a:pt x="31" y="104"/>
                </a:lnTo>
                <a:lnTo>
                  <a:pt x="34" y="106"/>
                </a:lnTo>
                <a:lnTo>
                  <a:pt x="34" y="102"/>
                </a:lnTo>
                <a:lnTo>
                  <a:pt x="34" y="96"/>
                </a:lnTo>
                <a:lnTo>
                  <a:pt x="35" y="98"/>
                </a:lnTo>
                <a:lnTo>
                  <a:pt x="35" y="90"/>
                </a:lnTo>
                <a:lnTo>
                  <a:pt x="37" y="89"/>
                </a:lnTo>
                <a:lnTo>
                  <a:pt x="38" y="89"/>
                </a:lnTo>
                <a:lnTo>
                  <a:pt x="38" y="87"/>
                </a:lnTo>
                <a:lnTo>
                  <a:pt x="35" y="87"/>
                </a:lnTo>
                <a:lnTo>
                  <a:pt x="37" y="85"/>
                </a:lnTo>
                <a:lnTo>
                  <a:pt x="38" y="79"/>
                </a:lnTo>
                <a:lnTo>
                  <a:pt x="37" y="76"/>
                </a:lnTo>
                <a:lnTo>
                  <a:pt x="35" y="71"/>
                </a:lnTo>
                <a:lnTo>
                  <a:pt x="37" y="68"/>
                </a:lnTo>
                <a:lnTo>
                  <a:pt x="38" y="66"/>
                </a:lnTo>
                <a:lnTo>
                  <a:pt x="38" y="64"/>
                </a:lnTo>
                <a:lnTo>
                  <a:pt x="38" y="62"/>
                </a:lnTo>
                <a:lnTo>
                  <a:pt x="37" y="58"/>
                </a:lnTo>
                <a:lnTo>
                  <a:pt x="38" y="51"/>
                </a:lnTo>
                <a:lnTo>
                  <a:pt x="37" y="48"/>
                </a:lnTo>
                <a:lnTo>
                  <a:pt x="37" y="44"/>
                </a:lnTo>
                <a:lnTo>
                  <a:pt x="37" y="39"/>
                </a:lnTo>
                <a:lnTo>
                  <a:pt x="42" y="37"/>
                </a:lnTo>
                <a:lnTo>
                  <a:pt x="44" y="33"/>
                </a:lnTo>
                <a:lnTo>
                  <a:pt x="40" y="31"/>
                </a:lnTo>
                <a:lnTo>
                  <a:pt x="40" y="28"/>
                </a:lnTo>
                <a:lnTo>
                  <a:pt x="40" y="26"/>
                </a:lnTo>
                <a:lnTo>
                  <a:pt x="40" y="24"/>
                </a:lnTo>
                <a:lnTo>
                  <a:pt x="40" y="22"/>
                </a:lnTo>
                <a:lnTo>
                  <a:pt x="38" y="20"/>
                </a:lnTo>
                <a:lnTo>
                  <a:pt x="40" y="15"/>
                </a:lnTo>
                <a:lnTo>
                  <a:pt x="38" y="13"/>
                </a:lnTo>
                <a:lnTo>
                  <a:pt x="34" y="11"/>
                </a:lnTo>
                <a:lnTo>
                  <a:pt x="34" y="8"/>
                </a:lnTo>
                <a:lnTo>
                  <a:pt x="31" y="4"/>
                </a:lnTo>
                <a:lnTo>
                  <a:pt x="27" y="4"/>
                </a:lnTo>
                <a:lnTo>
                  <a:pt x="26" y="2"/>
                </a:lnTo>
                <a:lnTo>
                  <a:pt x="26" y="0"/>
                </a:lnTo>
                <a:lnTo>
                  <a:pt x="22" y="2"/>
                </a:lnTo>
                <a:lnTo>
                  <a:pt x="18" y="4"/>
                </a:lnTo>
                <a:lnTo>
                  <a:pt x="18" y="10"/>
                </a:lnTo>
                <a:lnTo>
                  <a:pt x="16" y="8"/>
                </a:lnTo>
                <a:lnTo>
                  <a:pt x="16" y="11"/>
                </a:lnTo>
                <a:lnTo>
                  <a:pt x="16" y="16"/>
                </a:lnTo>
                <a:lnTo>
                  <a:pt x="8" y="19"/>
                </a:lnTo>
                <a:lnTo>
                  <a:pt x="6" y="20"/>
                </a:lnTo>
                <a:lnTo>
                  <a:pt x="6" y="24"/>
                </a:lnTo>
                <a:lnTo>
                  <a:pt x="2" y="26"/>
                </a:lnTo>
                <a:lnTo>
                  <a:pt x="5" y="30"/>
                </a:lnTo>
                <a:lnTo>
                  <a:pt x="6" y="35"/>
                </a:lnTo>
                <a:lnTo>
                  <a:pt x="6" y="37"/>
                </a:lnTo>
                <a:lnTo>
                  <a:pt x="5" y="44"/>
                </a:lnTo>
                <a:lnTo>
                  <a:pt x="6" y="46"/>
                </a:lnTo>
                <a:lnTo>
                  <a:pt x="6" y="48"/>
                </a:lnTo>
                <a:lnTo>
                  <a:pt x="5" y="56"/>
                </a:lnTo>
                <a:lnTo>
                  <a:pt x="2" y="62"/>
                </a:lnTo>
                <a:lnTo>
                  <a:pt x="6" y="62"/>
                </a:lnTo>
                <a:lnTo>
                  <a:pt x="1" y="66"/>
                </a:lnTo>
                <a:lnTo>
                  <a:pt x="0" y="68"/>
                </a:lnTo>
                <a:lnTo>
                  <a:pt x="2" y="69"/>
                </a:lnTo>
                <a:lnTo>
                  <a:pt x="5" y="73"/>
                </a:lnTo>
                <a:lnTo>
                  <a:pt x="6" y="75"/>
                </a:lnTo>
                <a:lnTo>
                  <a:pt x="8" y="75"/>
                </a:lnTo>
                <a:lnTo>
                  <a:pt x="6" y="79"/>
                </a:lnTo>
                <a:lnTo>
                  <a:pt x="10" y="81"/>
                </a:lnTo>
                <a:lnTo>
                  <a:pt x="10" y="85"/>
                </a:lnTo>
                <a:lnTo>
                  <a:pt x="12" y="86"/>
                </a:lnTo>
                <a:lnTo>
                  <a:pt x="12" y="89"/>
                </a:lnTo>
                <a:lnTo>
                  <a:pt x="10" y="90"/>
                </a:lnTo>
                <a:lnTo>
                  <a:pt x="16" y="90"/>
                </a:lnTo>
                <a:lnTo>
                  <a:pt x="14" y="93"/>
                </a:lnTo>
                <a:lnTo>
                  <a:pt x="16" y="98"/>
                </a:lnTo>
                <a:lnTo>
                  <a:pt x="14" y="102"/>
                </a:lnTo>
                <a:lnTo>
                  <a:pt x="14" y="106"/>
                </a:lnTo>
                <a:lnTo>
                  <a:pt x="16" y="111"/>
                </a:lnTo>
                <a:lnTo>
                  <a:pt x="16" y="115"/>
                </a:lnTo>
                <a:lnTo>
                  <a:pt x="18" y="115"/>
                </a:lnTo>
                <a:lnTo>
                  <a:pt x="18" y="120"/>
                </a:lnTo>
                <a:lnTo>
                  <a:pt x="24" y="120"/>
                </a:lnTo>
                <a:lnTo>
                  <a:pt x="26" y="115"/>
                </a:lnTo>
                <a:lnTo>
                  <a:pt x="26" y="116"/>
                </a:lnTo>
                <a:lnTo>
                  <a:pt x="27" y="112"/>
                </a:lnTo>
                <a:lnTo>
                  <a:pt x="31" y="112"/>
                </a:lnTo>
                <a:lnTo>
                  <a:pt x="31" y="108"/>
                </a:lnTo>
                <a:lnTo>
                  <a:pt x="31" y="108"/>
                </a:lnTo>
              </a:path>
            </a:pathLst>
          </a:custGeom>
          <a:solidFill>
            <a:srgbClr val="E1E140"/>
          </a:solidFill>
          <a:ln w="9525">
            <a:noFill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643" name="Freeform 30"/>
          <p:cNvSpPr/>
          <p:nvPr/>
        </p:nvSpPr>
        <p:spPr bwMode="auto">
          <a:xfrm>
            <a:off x="2517775" y="3251200"/>
            <a:ext cx="204788" cy="38100"/>
          </a:xfrm>
          <a:custGeom>
            <a:avLst/>
            <a:ahLst/>
            <a:cxnLst>
              <a:cxn ang="0">
                <a:pos x="129" y="4"/>
              </a:cxn>
              <a:cxn ang="0">
                <a:pos x="128" y="1"/>
              </a:cxn>
              <a:cxn ang="0">
                <a:pos x="123" y="4"/>
              </a:cxn>
              <a:cxn ang="0">
                <a:pos x="117" y="11"/>
              </a:cxn>
              <a:cxn ang="0">
                <a:pos x="120" y="12"/>
              </a:cxn>
              <a:cxn ang="0">
                <a:pos x="128" y="11"/>
              </a:cxn>
              <a:cxn ang="0">
                <a:pos x="128" y="11"/>
              </a:cxn>
              <a:cxn ang="0">
                <a:pos x="120" y="12"/>
              </a:cxn>
              <a:cxn ang="0">
                <a:pos x="117" y="11"/>
              </a:cxn>
              <a:cxn ang="0">
                <a:pos x="115" y="7"/>
              </a:cxn>
              <a:cxn ang="0">
                <a:pos x="112" y="3"/>
              </a:cxn>
              <a:cxn ang="0">
                <a:pos x="105" y="4"/>
              </a:cxn>
              <a:cxn ang="0">
                <a:pos x="98" y="4"/>
              </a:cxn>
              <a:cxn ang="0">
                <a:pos x="92" y="4"/>
              </a:cxn>
              <a:cxn ang="0">
                <a:pos x="87" y="7"/>
              </a:cxn>
              <a:cxn ang="0">
                <a:pos x="78" y="12"/>
              </a:cxn>
              <a:cxn ang="0">
                <a:pos x="76" y="7"/>
              </a:cxn>
              <a:cxn ang="0">
                <a:pos x="72" y="7"/>
              </a:cxn>
              <a:cxn ang="0">
                <a:pos x="65" y="4"/>
              </a:cxn>
              <a:cxn ang="0">
                <a:pos x="61" y="4"/>
              </a:cxn>
              <a:cxn ang="0">
                <a:pos x="54" y="7"/>
              </a:cxn>
              <a:cxn ang="0">
                <a:pos x="50" y="4"/>
              </a:cxn>
              <a:cxn ang="0">
                <a:pos x="47" y="4"/>
              </a:cxn>
              <a:cxn ang="0">
                <a:pos x="42" y="7"/>
              </a:cxn>
              <a:cxn ang="0">
                <a:pos x="34" y="8"/>
              </a:cxn>
              <a:cxn ang="0">
                <a:pos x="27" y="8"/>
              </a:cxn>
              <a:cxn ang="0">
                <a:pos x="26" y="12"/>
              </a:cxn>
              <a:cxn ang="0">
                <a:pos x="16" y="16"/>
              </a:cxn>
              <a:cxn ang="0">
                <a:pos x="12" y="18"/>
              </a:cxn>
              <a:cxn ang="0">
                <a:pos x="8" y="18"/>
              </a:cxn>
              <a:cxn ang="0">
                <a:pos x="4" y="19"/>
              </a:cxn>
              <a:cxn ang="0">
                <a:pos x="0" y="18"/>
              </a:cxn>
              <a:cxn ang="0">
                <a:pos x="4" y="19"/>
              </a:cxn>
              <a:cxn ang="0">
                <a:pos x="11" y="22"/>
              </a:cxn>
              <a:cxn ang="0">
                <a:pos x="16" y="22"/>
              </a:cxn>
              <a:cxn ang="0">
                <a:pos x="26" y="22"/>
              </a:cxn>
              <a:cxn ang="0">
                <a:pos x="36" y="22"/>
              </a:cxn>
              <a:cxn ang="0">
                <a:pos x="42" y="22"/>
              </a:cxn>
              <a:cxn ang="0">
                <a:pos x="49" y="19"/>
              </a:cxn>
              <a:cxn ang="0">
                <a:pos x="58" y="19"/>
              </a:cxn>
              <a:cxn ang="0">
                <a:pos x="67" y="18"/>
              </a:cxn>
              <a:cxn ang="0">
                <a:pos x="74" y="18"/>
              </a:cxn>
              <a:cxn ang="0">
                <a:pos x="79" y="18"/>
              </a:cxn>
              <a:cxn ang="0">
                <a:pos x="87" y="16"/>
              </a:cxn>
              <a:cxn ang="0">
                <a:pos x="92" y="14"/>
              </a:cxn>
              <a:cxn ang="0">
                <a:pos x="98" y="14"/>
              </a:cxn>
              <a:cxn ang="0">
                <a:pos x="105" y="14"/>
              </a:cxn>
              <a:cxn ang="0">
                <a:pos x="114" y="14"/>
              </a:cxn>
              <a:cxn ang="0">
                <a:pos x="117" y="12"/>
              </a:cxn>
              <a:cxn ang="0">
                <a:pos x="110" y="0"/>
              </a:cxn>
            </a:cxnLst>
            <a:rect l="0" t="0" r="r" b="b"/>
            <a:pathLst>
              <a:path w="133" h="23">
                <a:moveTo>
                  <a:pt x="110" y="0"/>
                </a:moveTo>
                <a:lnTo>
                  <a:pt x="129" y="4"/>
                </a:lnTo>
                <a:lnTo>
                  <a:pt x="132" y="4"/>
                </a:lnTo>
                <a:lnTo>
                  <a:pt x="128" y="1"/>
                </a:lnTo>
                <a:lnTo>
                  <a:pt x="124" y="0"/>
                </a:lnTo>
                <a:lnTo>
                  <a:pt x="123" y="4"/>
                </a:lnTo>
                <a:lnTo>
                  <a:pt x="119" y="7"/>
                </a:lnTo>
                <a:lnTo>
                  <a:pt x="117" y="11"/>
                </a:lnTo>
                <a:lnTo>
                  <a:pt x="119" y="12"/>
                </a:lnTo>
                <a:lnTo>
                  <a:pt x="120" y="12"/>
                </a:lnTo>
                <a:lnTo>
                  <a:pt x="124" y="12"/>
                </a:lnTo>
                <a:lnTo>
                  <a:pt x="128" y="11"/>
                </a:lnTo>
                <a:lnTo>
                  <a:pt x="129" y="12"/>
                </a:lnTo>
                <a:lnTo>
                  <a:pt x="128" y="11"/>
                </a:lnTo>
                <a:lnTo>
                  <a:pt x="124" y="12"/>
                </a:lnTo>
                <a:lnTo>
                  <a:pt x="120" y="12"/>
                </a:lnTo>
                <a:lnTo>
                  <a:pt x="119" y="12"/>
                </a:lnTo>
                <a:lnTo>
                  <a:pt x="117" y="11"/>
                </a:lnTo>
                <a:lnTo>
                  <a:pt x="117" y="8"/>
                </a:lnTo>
                <a:lnTo>
                  <a:pt x="115" y="7"/>
                </a:lnTo>
                <a:lnTo>
                  <a:pt x="115" y="3"/>
                </a:lnTo>
                <a:lnTo>
                  <a:pt x="112" y="3"/>
                </a:lnTo>
                <a:lnTo>
                  <a:pt x="108" y="3"/>
                </a:lnTo>
                <a:lnTo>
                  <a:pt x="105" y="4"/>
                </a:lnTo>
                <a:lnTo>
                  <a:pt x="98" y="3"/>
                </a:lnTo>
                <a:lnTo>
                  <a:pt x="98" y="4"/>
                </a:lnTo>
                <a:lnTo>
                  <a:pt x="95" y="4"/>
                </a:lnTo>
                <a:lnTo>
                  <a:pt x="92" y="4"/>
                </a:lnTo>
                <a:lnTo>
                  <a:pt x="88" y="4"/>
                </a:lnTo>
                <a:lnTo>
                  <a:pt x="87" y="7"/>
                </a:lnTo>
                <a:lnTo>
                  <a:pt x="86" y="12"/>
                </a:lnTo>
                <a:lnTo>
                  <a:pt x="78" y="12"/>
                </a:lnTo>
                <a:lnTo>
                  <a:pt x="78" y="7"/>
                </a:lnTo>
                <a:lnTo>
                  <a:pt x="76" y="7"/>
                </a:lnTo>
                <a:lnTo>
                  <a:pt x="74" y="7"/>
                </a:lnTo>
                <a:lnTo>
                  <a:pt x="72" y="7"/>
                </a:lnTo>
                <a:lnTo>
                  <a:pt x="68" y="7"/>
                </a:lnTo>
                <a:lnTo>
                  <a:pt x="65" y="4"/>
                </a:lnTo>
                <a:lnTo>
                  <a:pt x="65" y="3"/>
                </a:lnTo>
                <a:lnTo>
                  <a:pt x="61" y="4"/>
                </a:lnTo>
                <a:lnTo>
                  <a:pt x="60" y="3"/>
                </a:lnTo>
                <a:lnTo>
                  <a:pt x="54" y="7"/>
                </a:lnTo>
                <a:lnTo>
                  <a:pt x="52" y="3"/>
                </a:lnTo>
                <a:lnTo>
                  <a:pt x="50" y="4"/>
                </a:lnTo>
                <a:lnTo>
                  <a:pt x="49" y="4"/>
                </a:lnTo>
                <a:lnTo>
                  <a:pt x="47" y="4"/>
                </a:lnTo>
                <a:lnTo>
                  <a:pt x="46" y="7"/>
                </a:lnTo>
                <a:lnTo>
                  <a:pt x="42" y="7"/>
                </a:lnTo>
                <a:lnTo>
                  <a:pt x="38" y="7"/>
                </a:lnTo>
                <a:lnTo>
                  <a:pt x="34" y="8"/>
                </a:lnTo>
                <a:lnTo>
                  <a:pt x="27" y="11"/>
                </a:lnTo>
                <a:lnTo>
                  <a:pt x="27" y="8"/>
                </a:lnTo>
                <a:lnTo>
                  <a:pt x="26" y="14"/>
                </a:lnTo>
                <a:lnTo>
                  <a:pt x="26" y="12"/>
                </a:lnTo>
                <a:lnTo>
                  <a:pt x="20" y="12"/>
                </a:lnTo>
                <a:lnTo>
                  <a:pt x="16" y="16"/>
                </a:lnTo>
                <a:lnTo>
                  <a:pt x="15" y="14"/>
                </a:lnTo>
                <a:lnTo>
                  <a:pt x="12" y="18"/>
                </a:lnTo>
                <a:lnTo>
                  <a:pt x="8" y="16"/>
                </a:lnTo>
                <a:lnTo>
                  <a:pt x="8" y="18"/>
                </a:lnTo>
                <a:lnTo>
                  <a:pt x="6" y="19"/>
                </a:lnTo>
                <a:lnTo>
                  <a:pt x="4" y="19"/>
                </a:lnTo>
                <a:lnTo>
                  <a:pt x="0" y="19"/>
                </a:lnTo>
                <a:lnTo>
                  <a:pt x="0" y="18"/>
                </a:lnTo>
                <a:lnTo>
                  <a:pt x="0" y="19"/>
                </a:lnTo>
                <a:lnTo>
                  <a:pt x="4" y="19"/>
                </a:lnTo>
                <a:lnTo>
                  <a:pt x="8" y="18"/>
                </a:lnTo>
                <a:lnTo>
                  <a:pt x="11" y="22"/>
                </a:lnTo>
                <a:lnTo>
                  <a:pt x="15" y="22"/>
                </a:lnTo>
                <a:lnTo>
                  <a:pt x="16" y="22"/>
                </a:lnTo>
                <a:lnTo>
                  <a:pt x="20" y="22"/>
                </a:lnTo>
                <a:lnTo>
                  <a:pt x="26" y="22"/>
                </a:lnTo>
                <a:lnTo>
                  <a:pt x="29" y="22"/>
                </a:lnTo>
                <a:lnTo>
                  <a:pt x="36" y="22"/>
                </a:lnTo>
                <a:lnTo>
                  <a:pt x="38" y="22"/>
                </a:lnTo>
                <a:lnTo>
                  <a:pt x="42" y="22"/>
                </a:lnTo>
                <a:lnTo>
                  <a:pt x="46" y="22"/>
                </a:lnTo>
                <a:lnTo>
                  <a:pt x="49" y="19"/>
                </a:lnTo>
                <a:lnTo>
                  <a:pt x="52" y="19"/>
                </a:lnTo>
                <a:lnTo>
                  <a:pt x="58" y="19"/>
                </a:lnTo>
                <a:lnTo>
                  <a:pt x="64" y="19"/>
                </a:lnTo>
                <a:lnTo>
                  <a:pt x="67" y="18"/>
                </a:lnTo>
                <a:lnTo>
                  <a:pt x="68" y="18"/>
                </a:lnTo>
                <a:lnTo>
                  <a:pt x="74" y="18"/>
                </a:lnTo>
                <a:lnTo>
                  <a:pt x="76" y="18"/>
                </a:lnTo>
                <a:lnTo>
                  <a:pt x="79" y="18"/>
                </a:lnTo>
                <a:lnTo>
                  <a:pt x="86" y="16"/>
                </a:lnTo>
                <a:lnTo>
                  <a:pt x="87" y="16"/>
                </a:lnTo>
                <a:lnTo>
                  <a:pt x="88" y="18"/>
                </a:lnTo>
                <a:lnTo>
                  <a:pt x="92" y="14"/>
                </a:lnTo>
                <a:lnTo>
                  <a:pt x="95" y="18"/>
                </a:lnTo>
                <a:lnTo>
                  <a:pt x="98" y="14"/>
                </a:lnTo>
                <a:lnTo>
                  <a:pt x="101" y="16"/>
                </a:lnTo>
                <a:lnTo>
                  <a:pt x="105" y="14"/>
                </a:lnTo>
                <a:lnTo>
                  <a:pt x="106" y="14"/>
                </a:lnTo>
                <a:lnTo>
                  <a:pt x="114" y="14"/>
                </a:lnTo>
                <a:lnTo>
                  <a:pt x="115" y="14"/>
                </a:lnTo>
                <a:lnTo>
                  <a:pt x="117" y="12"/>
                </a:lnTo>
                <a:lnTo>
                  <a:pt x="117" y="11"/>
                </a:lnTo>
                <a:lnTo>
                  <a:pt x="110" y="0"/>
                </a:lnTo>
                <a:lnTo>
                  <a:pt x="110" y="0"/>
                </a:lnTo>
              </a:path>
            </a:pathLst>
          </a:custGeom>
          <a:solidFill>
            <a:srgbClr val="806210"/>
          </a:solidFill>
          <a:ln w="9525">
            <a:noFill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644" name="Freeform 31"/>
          <p:cNvSpPr/>
          <p:nvPr/>
        </p:nvSpPr>
        <p:spPr bwMode="auto">
          <a:xfrm>
            <a:off x="2439988" y="3287713"/>
            <a:ext cx="200025" cy="123825"/>
          </a:xfrm>
          <a:custGeom>
            <a:avLst/>
            <a:ahLst/>
            <a:cxnLst>
              <a:cxn ang="0">
                <a:pos x="129" y="0"/>
              </a:cxn>
              <a:cxn ang="0">
                <a:pos x="125" y="4"/>
              </a:cxn>
              <a:cxn ang="0">
                <a:pos x="125" y="7"/>
              </a:cxn>
              <a:cxn ang="0">
                <a:pos x="117" y="9"/>
              </a:cxn>
              <a:cxn ang="0">
                <a:pos x="112" y="10"/>
              </a:cxn>
              <a:cxn ang="0">
                <a:pos x="113" y="12"/>
              </a:cxn>
              <a:cxn ang="0">
                <a:pos x="108" y="12"/>
              </a:cxn>
              <a:cxn ang="0">
                <a:pos x="105" y="12"/>
              </a:cxn>
              <a:cxn ang="0">
                <a:pos x="103" y="12"/>
              </a:cxn>
              <a:cxn ang="0">
                <a:pos x="101" y="14"/>
              </a:cxn>
              <a:cxn ang="0">
                <a:pos x="96" y="14"/>
              </a:cxn>
              <a:cxn ang="0">
                <a:pos x="94" y="20"/>
              </a:cxn>
              <a:cxn ang="0">
                <a:pos x="90" y="22"/>
              </a:cxn>
              <a:cxn ang="0">
                <a:pos x="88" y="22"/>
              </a:cxn>
              <a:cxn ang="0">
                <a:pos x="81" y="20"/>
              </a:cxn>
              <a:cxn ang="0">
                <a:pos x="77" y="22"/>
              </a:cxn>
              <a:cxn ang="0">
                <a:pos x="73" y="20"/>
              </a:cxn>
              <a:cxn ang="0">
                <a:pos x="70" y="23"/>
              </a:cxn>
              <a:cxn ang="0">
                <a:pos x="70" y="22"/>
              </a:cxn>
              <a:cxn ang="0">
                <a:pos x="67" y="20"/>
              </a:cxn>
              <a:cxn ang="0">
                <a:pos x="61" y="22"/>
              </a:cxn>
              <a:cxn ang="0">
                <a:pos x="58" y="23"/>
              </a:cxn>
              <a:cxn ang="0">
                <a:pos x="56" y="22"/>
              </a:cxn>
              <a:cxn ang="0">
                <a:pos x="56" y="23"/>
              </a:cxn>
              <a:cxn ang="0">
                <a:pos x="54" y="26"/>
              </a:cxn>
              <a:cxn ang="0">
                <a:pos x="47" y="27"/>
              </a:cxn>
              <a:cxn ang="0">
                <a:pos x="40" y="34"/>
              </a:cxn>
              <a:cxn ang="0">
                <a:pos x="40" y="40"/>
              </a:cxn>
              <a:cxn ang="0">
                <a:pos x="38" y="40"/>
              </a:cxn>
              <a:cxn ang="0">
                <a:pos x="34" y="41"/>
              </a:cxn>
              <a:cxn ang="0">
                <a:pos x="33" y="41"/>
              </a:cxn>
              <a:cxn ang="0">
                <a:pos x="27" y="43"/>
              </a:cxn>
              <a:cxn ang="0">
                <a:pos x="21" y="50"/>
              </a:cxn>
              <a:cxn ang="0">
                <a:pos x="20" y="52"/>
              </a:cxn>
              <a:cxn ang="0">
                <a:pos x="19" y="54"/>
              </a:cxn>
              <a:cxn ang="0">
                <a:pos x="15" y="58"/>
              </a:cxn>
              <a:cxn ang="0">
                <a:pos x="11" y="60"/>
              </a:cxn>
              <a:cxn ang="0">
                <a:pos x="10" y="60"/>
              </a:cxn>
              <a:cxn ang="0">
                <a:pos x="4" y="68"/>
              </a:cxn>
              <a:cxn ang="0">
                <a:pos x="2" y="72"/>
              </a:cxn>
              <a:cxn ang="0">
                <a:pos x="0" y="72"/>
              </a:cxn>
            </a:cxnLst>
            <a:rect l="0" t="0" r="r" b="b"/>
            <a:pathLst>
              <a:path w="130" h="73">
                <a:moveTo>
                  <a:pt x="129" y="0"/>
                </a:moveTo>
                <a:lnTo>
                  <a:pt x="125" y="4"/>
                </a:lnTo>
                <a:lnTo>
                  <a:pt x="125" y="7"/>
                </a:lnTo>
                <a:lnTo>
                  <a:pt x="117" y="9"/>
                </a:lnTo>
                <a:lnTo>
                  <a:pt x="112" y="10"/>
                </a:lnTo>
                <a:lnTo>
                  <a:pt x="113" y="12"/>
                </a:lnTo>
                <a:lnTo>
                  <a:pt x="108" y="12"/>
                </a:lnTo>
                <a:lnTo>
                  <a:pt x="105" y="12"/>
                </a:lnTo>
                <a:lnTo>
                  <a:pt x="103" y="12"/>
                </a:lnTo>
                <a:lnTo>
                  <a:pt x="101" y="14"/>
                </a:lnTo>
                <a:lnTo>
                  <a:pt x="96" y="14"/>
                </a:lnTo>
                <a:lnTo>
                  <a:pt x="94" y="20"/>
                </a:lnTo>
                <a:lnTo>
                  <a:pt x="90" y="22"/>
                </a:lnTo>
                <a:lnTo>
                  <a:pt x="88" y="22"/>
                </a:lnTo>
                <a:lnTo>
                  <a:pt x="81" y="20"/>
                </a:lnTo>
                <a:lnTo>
                  <a:pt x="77" y="22"/>
                </a:lnTo>
                <a:lnTo>
                  <a:pt x="73" y="20"/>
                </a:lnTo>
                <a:lnTo>
                  <a:pt x="70" y="23"/>
                </a:lnTo>
                <a:lnTo>
                  <a:pt x="70" y="22"/>
                </a:lnTo>
                <a:lnTo>
                  <a:pt x="67" y="20"/>
                </a:lnTo>
                <a:lnTo>
                  <a:pt x="61" y="22"/>
                </a:lnTo>
                <a:lnTo>
                  <a:pt x="58" y="23"/>
                </a:lnTo>
                <a:lnTo>
                  <a:pt x="56" y="22"/>
                </a:lnTo>
                <a:lnTo>
                  <a:pt x="56" y="23"/>
                </a:lnTo>
                <a:lnTo>
                  <a:pt x="54" y="26"/>
                </a:lnTo>
                <a:lnTo>
                  <a:pt x="47" y="27"/>
                </a:lnTo>
                <a:lnTo>
                  <a:pt x="40" y="34"/>
                </a:lnTo>
                <a:lnTo>
                  <a:pt x="40" y="40"/>
                </a:lnTo>
                <a:lnTo>
                  <a:pt x="38" y="40"/>
                </a:lnTo>
                <a:lnTo>
                  <a:pt x="34" y="41"/>
                </a:lnTo>
                <a:lnTo>
                  <a:pt x="33" y="41"/>
                </a:lnTo>
                <a:lnTo>
                  <a:pt x="27" y="43"/>
                </a:lnTo>
                <a:lnTo>
                  <a:pt x="21" y="50"/>
                </a:lnTo>
                <a:lnTo>
                  <a:pt x="20" y="52"/>
                </a:lnTo>
                <a:lnTo>
                  <a:pt x="19" y="54"/>
                </a:lnTo>
                <a:lnTo>
                  <a:pt x="15" y="58"/>
                </a:lnTo>
                <a:lnTo>
                  <a:pt x="11" y="60"/>
                </a:lnTo>
                <a:lnTo>
                  <a:pt x="10" y="60"/>
                </a:lnTo>
                <a:lnTo>
                  <a:pt x="4" y="68"/>
                </a:lnTo>
                <a:lnTo>
                  <a:pt x="2" y="72"/>
                </a:lnTo>
                <a:lnTo>
                  <a:pt x="0" y="72"/>
                </a:lnTo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645" name="Freeform 32"/>
          <p:cNvSpPr/>
          <p:nvPr/>
        </p:nvSpPr>
        <p:spPr bwMode="auto">
          <a:xfrm>
            <a:off x="2471738" y="3127375"/>
            <a:ext cx="147637" cy="90488"/>
          </a:xfrm>
          <a:custGeom>
            <a:avLst/>
            <a:ahLst/>
            <a:cxnLst>
              <a:cxn ang="0">
                <a:pos x="95" y="50"/>
              </a:cxn>
              <a:cxn ang="0">
                <a:pos x="94" y="53"/>
              </a:cxn>
              <a:cxn ang="0">
                <a:pos x="91" y="53"/>
              </a:cxn>
              <a:cxn ang="0">
                <a:pos x="86" y="47"/>
              </a:cxn>
              <a:cxn ang="0">
                <a:pos x="80" y="46"/>
              </a:cxn>
              <a:cxn ang="0">
                <a:pos x="77" y="46"/>
              </a:cxn>
              <a:cxn ang="0">
                <a:pos x="76" y="46"/>
              </a:cxn>
              <a:cxn ang="0">
                <a:pos x="76" y="42"/>
              </a:cxn>
              <a:cxn ang="0">
                <a:pos x="72" y="42"/>
              </a:cxn>
              <a:cxn ang="0">
                <a:pos x="64" y="38"/>
              </a:cxn>
              <a:cxn ang="0">
                <a:pos x="59" y="34"/>
              </a:cxn>
              <a:cxn ang="0">
                <a:pos x="56" y="34"/>
              </a:cxn>
              <a:cxn ang="0">
                <a:pos x="52" y="34"/>
              </a:cxn>
              <a:cxn ang="0">
                <a:pos x="48" y="34"/>
              </a:cxn>
              <a:cxn ang="0">
                <a:pos x="41" y="31"/>
              </a:cxn>
              <a:cxn ang="0">
                <a:pos x="38" y="31"/>
              </a:cxn>
              <a:cxn ang="0">
                <a:pos x="34" y="31"/>
              </a:cxn>
              <a:cxn ang="0">
                <a:pos x="30" y="31"/>
              </a:cxn>
              <a:cxn ang="0">
                <a:pos x="28" y="31"/>
              </a:cxn>
              <a:cxn ang="0">
                <a:pos x="27" y="29"/>
              </a:cxn>
              <a:cxn ang="0">
                <a:pos x="24" y="27"/>
              </a:cxn>
              <a:cxn ang="0">
                <a:pos x="20" y="27"/>
              </a:cxn>
              <a:cxn ang="0">
                <a:pos x="18" y="22"/>
              </a:cxn>
              <a:cxn ang="0">
                <a:pos x="16" y="22"/>
              </a:cxn>
              <a:cxn ang="0">
                <a:pos x="14" y="21"/>
              </a:cxn>
              <a:cxn ang="0">
                <a:pos x="9" y="18"/>
              </a:cxn>
              <a:cxn ang="0">
                <a:pos x="10" y="11"/>
              </a:cxn>
              <a:cxn ang="0">
                <a:pos x="9" y="11"/>
              </a:cxn>
              <a:cxn ang="0">
                <a:pos x="9" y="9"/>
              </a:cxn>
              <a:cxn ang="0">
                <a:pos x="4" y="4"/>
              </a:cxn>
              <a:cxn ang="0">
                <a:pos x="0" y="0"/>
              </a:cxn>
            </a:cxnLst>
            <a:rect l="0" t="0" r="r" b="b"/>
            <a:pathLst>
              <a:path w="96" h="54">
                <a:moveTo>
                  <a:pt x="95" y="50"/>
                </a:moveTo>
                <a:lnTo>
                  <a:pt x="94" y="53"/>
                </a:lnTo>
                <a:lnTo>
                  <a:pt x="91" y="53"/>
                </a:lnTo>
                <a:lnTo>
                  <a:pt x="86" y="47"/>
                </a:lnTo>
                <a:lnTo>
                  <a:pt x="80" y="46"/>
                </a:lnTo>
                <a:lnTo>
                  <a:pt x="77" y="46"/>
                </a:lnTo>
                <a:lnTo>
                  <a:pt x="76" y="46"/>
                </a:lnTo>
                <a:lnTo>
                  <a:pt x="76" y="42"/>
                </a:lnTo>
                <a:lnTo>
                  <a:pt x="72" y="42"/>
                </a:lnTo>
                <a:lnTo>
                  <a:pt x="64" y="38"/>
                </a:lnTo>
                <a:lnTo>
                  <a:pt x="59" y="34"/>
                </a:lnTo>
                <a:lnTo>
                  <a:pt x="56" y="34"/>
                </a:lnTo>
                <a:lnTo>
                  <a:pt x="52" y="34"/>
                </a:lnTo>
                <a:lnTo>
                  <a:pt x="48" y="34"/>
                </a:lnTo>
                <a:lnTo>
                  <a:pt x="41" y="31"/>
                </a:lnTo>
                <a:lnTo>
                  <a:pt x="38" y="31"/>
                </a:lnTo>
                <a:lnTo>
                  <a:pt x="34" y="31"/>
                </a:lnTo>
                <a:lnTo>
                  <a:pt x="30" y="31"/>
                </a:lnTo>
                <a:lnTo>
                  <a:pt x="28" y="31"/>
                </a:lnTo>
                <a:lnTo>
                  <a:pt x="27" y="29"/>
                </a:lnTo>
                <a:lnTo>
                  <a:pt x="24" y="27"/>
                </a:lnTo>
                <a:lnTo>
                  <a:pt x="20" y="27"/>
                </a:lnTo>
                <a:lnTo>
                  <a:pt x="18" y="22"/>
                </a:lnTo>
                <a:lnTo>
                  <a:pt x="16" y="22"/>
                </a:lnTo>
                <a:lnTo>
                  <a:pt x="14" y="21"/>
                </a:lnTo>
                <a:lnTo>
                  <a:pt x="9" y="18"/>
                </a:lnTo>
                <a:lnTo>
                  <a:pt x="10" y="11"/>
                </a:lnTo>
                <a:lnTo>
                  <a:pt x="9" y="11"/>
                </a:lnTo>
                <a:lnTo>
                  <a:pt x="9" y="9"/>
                </a:lnTo>
                <a:lnTo>
                  <a:pt x="4" y="4"/>
                </a:lnTo>
                <a:lnTo>
                  <a:pt x="0" y="0"/>
                </a:lnTo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646" name="Freeform 33"/>
          <p:cNvSpPr/>
          <p:nvPr/>
        </p:nvSpPr>
        <p:spPr bwMode="auto">
          <a:xfrm>
            <a:off x="2692400" y="3275013"/>
            <a:ext cx="85725" cy="41275"/>
          </a:xfrm>
          <a:custGeom>
            <a:avLst/>
            <a:ahLst/>
            <a:cxnLst>
              <a:cxn ang="0">
                <a:pos x="0" y="0"/>
              </a:cxn>
              <a:cxn ang="0">
                <a:pos x="2" y="4"/>
              </a:cxn>
              <a:cxn ang="0">
                <a:pos x="4" y="2"/>
              </a:cxn>
              <a:cxn ang="0">
                <a:pos x="7" y="5"/>
              </a:cxn>
              <a:cxn ang="0">
                <a:pos x="12" y="7"/>
              </a:cxn>
              <a:cxn ang="0">
                <a:pos x="20" y="13"/>
              </a:cxn>
              <a:cxn ang="0">
                <a:pos x="22" y="20"/>
              </a:cxn>
              <a:cxn ang="0">
                <a:pos x="27" y="20"/>
              </a:cxn>
              <a:cxn ang="0">
                <a:pos x="33" y="20"/>
              </a:cxn>
              <a:cxn ang="0">
                <a:pos x="36" y="16"/>
              </a:cxn>
              <a:cxn ang="0">
                <a:pos x="40" y="20"/>
              </a:cxn>
              <a:cxn ang="0">
                <a:pos x="46" y="20"/>
              </a:cxn>
              <a:cxn ang="0">
                <a:pos x="50" y="20"/>
              </a:cxn>
              <a:cxn ang="0">
                <a:pos x="55" y="24"/>
              </a:cxn>
            </a:cxnLst>
            <a:rect l="0" t="0" r="r" b="b"/>
            <a:pathLst>
              <a:path w="56" h="25">
                <a:moveTo>
                  <a:pt x="0" y="0"/>
                </a:moveTo>
                <a:lnTo>
                  <a:pt x="2" y="4"/>
                </a:lnTo>
                <a:lnTo>
                  <a:pt x="4" y="2"/>
                </a:lnTo>
                <a:lnTo>
                  <a:pt x="7" y="5"/>
                </a:lnTo>
                <a:lnTo>
                  <a:pt x="12" y="7"/>
                </a:lnTo>
                <a:lnTo>
                  <a:pt x="20" y="13"/>
                </a:lnTo>
                <a:lnTo>
                  <a:pt x="22" y="20"/>
                </a:lnTo>
                <a:lnTo>
                  <a:pt x="27" y="20"/>
                </a:lnTo>
                <a:lnTo>
                  <a:pt x="33" y="20"/>
                </a:lnTo>
                <a:lnTo>
                  <a:pt x="36" y="16"/>
                </a:lnTo>
                <a:lnTo>
                  <a:pt x="40" y="20"/>
                </a:lnTo>
                <a:lnTo>
                  <a:pt x="46" y="20"/>
                </a:lnTo>
                <a:lnTo>
                  <a:pt x="50" y="20"/>
                </a:lnTo>
                <a:lnTo>
                  <a:pt x="55" y="24"/>
                </a:lnTo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647" name="Freeform 34"/>
          <p:cNvSpPr/>
          <p:nvPr/>
        </p:nvSpPr>
        <p:spPr bwMode="auto">
          <a:xfrm>
            <a:off x="2690813" y="3194050"/>
            <a:ext cx="84137" cy="58738"/>
          </a:xfrm>
          <a:custGeom>
            <a:avLst/>
            <a:ahLst/>
            <a:cxnLst>
              <a:cxn ang="0">
                <a:pos x="0" y="33"/>
              </a:cxn>
              <a:cxn ang="0">
                <a:pos x="3" y="33"/>
              </a:cxn>
              <a:cxn ang="0">
                <a:pos x="5" y="33"/>
              </a:cxn>
              <a:cxn ang="0">
                <a:pos x="5" y="27"/>
              </a:cxn>
              <a:cxn ang="0">
                <a:pos x="8" y="29"/>
              </a:cxn>
              <a:cxn ang="0">
                <a:pos x="11" y="19"/>
              </a:cxn>
              <a:cxn ang="0">
                <a:pos x="13" y="21"/>
              </a:cxn>
              <a:cxn ang="0">
                <a:pos x="13" y="14"/>
              </a:cxn>
              <a:cxn ang="0">
                <a:pos x="17" y="12"/>
              </a:cxn>
              <a:cxn ang="0">
                <a:pos x="21" y="12"/>
              </a:cxn>
              <a:cxn ang="0">
                <a:pos x="24" y="12"/>
              </a:cxn>
              <a:cxn ang="0">
                <a:pos x="32" y="10"/>
              </a:cxn>
              <a:cxn ang="0">
                <a:pos x="33" y="11"/>
              </a:cxn>
              <a:cxn ang="0">
                <a:pos x="35" y="10"/>
              </a:cxn>
              <a:cxn ang="0">
                <a:pos x="41" y="10"/>
              </a:cxn>
              <a:cxn ang="0">
                <a:pos x="42" y="4"/>
              </a:cxn>
              <a:cxn ang="0">
                <a:pos x="48" y="6"/>
              </a:cxn>
              <a:cxn ang="0">
                <a:pos x="51" y="1"/>
              </a:cxn>
              <a:cxn ang="0">
                <a:pos x="54" y="4"/>
              </a:cxn>
              <a:cxn ang="0">
                <a:pos x="54" y="0"/>
              </a:cxn>
            </a:cxnLst>
            <a:rect l="0" t="0" r="r" b="b"/>
            <a:pathLst>
              <a:path w="55" h="34">
                <a:moveTo>
                  <a:pt x="0" y="33"/>
                </a:moveTo>
                <a:lnTo>
                  <a:pt x="3" y="33"/>
                </a:lnTo>
                <a:lnTo>
                  <a:pt x="5" y="33"/>
                </a:lnTo>
                <a:lnTo>
                  <a:pt x="5" y="27"/>
                </a:lnTo>
                <a:lnTo>
                  <a:pt x="8" y="29"/>
                </a:lnTo>
                <a:lnTo>
                  <a:pt x="11" y="19"/>
                </a:lnTo>
                <a:lnTo>
                  <a:pt x="13" y="21"/>
                </a:lnTo>
                <a:lnTo>
                  <a:pt x="13" y="14"/>
                </a:lnTo>
                <a:lnTo>
                  <a:pt x="17" y="12"/>
                </a:lnTo>
                <a:lnTo>
                  <a:pt x="21" y="12"/>
                </a:lnTo>
                <a:lnTo>
                  <a:pt x="24" y="12"/>
                </a:lnTo>
                <a:lnTo>
                  <a:pt x="32" y="10"/>
                </a:lnTo>
                <a:lnTo>
                  <a:pt x="33" y="11"/>
                </a:lnTo>
                <a:lnTo>
                  <a:pt x="35" y="10"/>
                </a:lnTo>
                <a:lnTo>
                  <a:pt x="41" y="10"/>
                </a:lnTo>
                <a:lnTo>
                  <a:pt x="42" y="4"/>
                </a:lnTo>
                <a:lnTo>
                  <a:pt x="48" y="6"/>
                </a:lnTo>
                <a:lnTo>
                  <a:pt x="51" y="1"/>
                </a:lnTo>
                <a:lnTo>
                  <a:pt x="54" y="4"/>
                </a:lnTo>
                <a:lnTo>
                  <a:pt x="54" y="0"/>
                </a:lnTo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648" name="Freeform 35"/>
          <p:cNvSpPr/>
          <p:nvPr/>
        </p:nvSpPr>
        <p:spPr bwMode="auto">
          <a:xfrm>
            <a:off x="2720975" y="3252788"/>
            <a:ext cx="53975" cy="11112"/>
          </a:xfrm>
          <a:custGeom>
            <a:avLst/>
            <a:ahLst/>
            <a:cxnLst>
              <a:cxn ang="0">
                <a:pos x="0" y="6"/>
              </a:cxn>
              <a:cxn ang="0">
                <a:pos x="3" y="6"/>
              </a:cxn>
              <a:cxn ang="0">
                <a:pos x="6" y="6"/>
              </a:cxn>
              <a:cxn ang="0">
                <a:pos x="13" y="3"/>
              </a:cxn>
              <a:cxn ang="0">
                <a:pos x="15" y="6"/>
              </a:cxn>
              <a:cxn ang="0">
                <a:pos x="19" y="2"/>
              </a:cxn>
              <a:cxn ang="0">
                <a:pos x="26" y="3"/>
              </a:cxn>
              <a:cxn ang="0">
                <a:pos x="31" y="2"/>
              </a:cxn>
              <a:cxn ang="0">
                <a:pos x="33" y="0"/>
              </a:cxn>
              <a:cxn ang="0">
                <a:pos x="34" y="2"/>
              </a:cxn>
            </a:cxnLst>
            <a:rect l="0" t="0" r="r" b="b"/>
            <a:pathLst>
              <a:path w="35" h="7">
                <a:moveTo>
                  <a:pt x="0" y="6"/>
                </a:moveTo>
                <a:lnTo>
                  <a:pt x="3" y="6"/>
                </a:lnTo>
                <a:lnTo>
                  <a:pt x="6" y="6"/>
                </a:lnTo>
                <a:lnTo>
                  <a:pt x="13" y="3"/>
                </a:lnTo>
                <a:lnTo>
                  <a:pt x="15" y="6"/>
                </a:lnTo>
                <a:lnTo>
                  <a:pt x="19" y="2"/>
                </a:lnTo>
                <a:lnTo>
                  <a:pt x="26" y="3"/>
                </a:lnTo>
                <a:lnTo>
                  <a:pt x="31" y="2"/>
                </a:lnTo>
                <a:lnTo>
                  <a:pt x="33" y="0"/>
                </a:lnTo>
                <a:lnTo>
                  <a:pt x="34" y="2"/>
                </a:lnTo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649" name="Freeform 36"/>
          <p:cNvSpPr/>
          <p:nvPr/>
        </p:nvSpPr>
        <p:spPr bwMode="auto">
          <a:xfrm>
            <a:off x="2743200" y="3262313"/>
            <a:ext cx="25400" cy="7937"/>
          </a:xfrm>
          <a:custGeom>
            <a:avLst/>
            <a:ahLst/>
            <a:cxnLst>
              <a:cxn ang="0">
                <a:pos x="0" y="0"/>
              </a:cxn>
              <a:cxn ang="0">
                <a:pos x="4" y="1"/>
              </a:cxn>
              <a:cxn ang="0">
                <a:pos x="9" y="4"/>
              </a:cxn>
              <a:cxn ang="0">
                <a:pos x="15" y="0"/>
              </a:cxn>
              <a:cxn ang="0">
                <a:pos x="15" y="4"/>
              </a:cxn>
            </a:cxnLst>
            <a:rect l="0" t="0" r="r" b="b"/>
            <a:pathLst>
              <a:path w="16" h="5">
                <a:moveTo>
                  <a:pt x="0" y="0"/>
                </a:moveTo>
                <a:lnTo>
                  <a:pt x="4" y="1"/>
                </a:lnTo>
                <a:lnTo>
                  <a:pt x="9" y="4"/>
                </a:lnTo>
                <a:lnTo>
                  <a:pt x="15" y="0"/>
                </a:lnTo>
                <a:lnTo>
                  <a:pt x="15" y="4"/>
                </a:lnTo>
              </a:path>
            </a:pathLst>
          </a:custGeom>
          <a:noFill/>
          <a:ln w="9525" cap="flat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650" name="Freeform 37"/>
          <p:cNvSpPr/>
          <p:nvPr/>
        </p:nvSpPr>
        <p:spPr bwMode="auto">
          <a:xfrm>
            <a:off x="2749550" y="3241675"/>
            <a:ext cx="20638" cy="17463"/>
          </a:xfrm>
          <a:custGeom>
            <a:avLst/>
            <a:ahLst/>
            <a:cxnLst>
              <a:cxn ang="0">
                <a:pos x="0" y="9"/>
              </a:cxn>
              <a:cxn ang="0">
                <a:pos x="5" y="9"/>
              </a:cxn>
              <a:cxn ang="0">
                <a:pos x="9" y="5"/>
              </a:cxn>
              <a:cxn ang="0">
                <a:pos x="12" y="5"/>
              </a:cxn>
              <a:cxn ang="0">
                <a:pos x="9" y="0"/>
              </a:cxn>
              <a:cxn ang="0">
                <a:pos x="12" y="0"/>
              </a:cxn>
            </a:cxnLst>
            <a:rect l="0" t="0" r="r" b="b"/>
            <a:pathLst>
              <a:path w="13" h="10">
                <a:moveTo>
                  <a:pt x="0" y="9"/>
                </a:moveTo>
                <a:lnTo>
                  <a:pt x="5" y="9"/>
                </a:lnTo>
                <a:lnTo>
                  <a:pt x="9" y="5"/>
                </a:lnTo>
                <a:lnTo>
                  <a:pt x="12" y="5"/>
                </a:lnTo>
                <a:lnTo>
                  <a:pt x="9" y="0"/>
                </a:lnTo>
                <a:lnTo>
                  <a:pt x="12" y="0"/>
                </a:lnTo>
              </a:path>
            </a:pathLst>
          </a:custGeom>
          <a:noFill/>
          <a:ln w="9525" cap="flat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651" name="Freeform 38"/>
          <p:cNvSpPr/>
          <p:nvPr/>
        </p:nvSpPr>
        <p:spPr bwMode="auto">
          <a:xfrm>
            <a:off x="2714625" y="3233738"/>
            <a:ext cx="39688" cy="30162"/>
          </a:xfrm>
          <a:custGeom>
            <a:avLst/>
            <a:ahLst/>
            <a:cxnLst>
              <a:cxn ang="0">
                <a:pos x="0" y="17"/>
              </a:cxn>
              <a:cxn ang="0">
                <a:pos x="4" y="14"/>
              </a:cxn>
              <a:cxn ang="0">
                <a:pos x="7" y="10"/>
              </a:cxn>
              <a:cxn ang="0">
                <a:pos x="11" y="11"/>
              </a:cxn>
              <a:cxn ang="0">
                <a:pos x="9" y="10"/>
              </a:cxn>
              <a:cxn ang="0">
                <a:pos x="11" y="10"/>
              </a:cxn>
              <a:cxn ang="0">
                <a:pos x="16" y="6"/>
              </a:cxn>
              <a:cxn ang="0">
                <a:pos x="16" y="0"/>
              </a:cxn>
              <a:cxn ang="0">
                <a:pos x="18" y="0"/>
              </a:cxn>
              <a:cxn ang="0">
                <a:pos x="19" y="0"/>
              </a:cxn>
              <a:cxn ang="0">
                <a:pos x="22" y="0"/>
              </a:cxn>
              <a:cxn ang="0">
                <a:pos x="25" y="0"/>
              </a:cxn>
            </a:cxnLst>
            <a:rect l="0" t="0" r="r" b="b"/>
            <a:pathLst>
              <a:path w="26" h="18">
                <a:moveTo>
                  <a:pt x="0" y="17"/>
                </a:moveTo>
                <a:lnTo>
                  <a:pt x="4" y="14"/>
                </a:lnTo>
                <a:lnTo>
                  <a:pt x="7" y="10"/>
                </a:lnTo>
                <a:lnTo>
                  <a:pt x="11" y="11"/>
                </a:lnTo>
                <a:lnTo>
                  <a:pt x="9" y="10"/>
                </a:lnTo>
                <a:lnTo>
                  <a:pt x="11" y="10"/>
                </a:lnTo>
                <a:lnTo>
                  <a:pt x="16" y="6"/>
                </a:lnTo>
                <a:lnTo>
                  <a:pt x="16" y="0"/>
                </a:lnTo>
                <a:lnTo>
                  <a:pt x="18" y="0"/>
                </a:lnTo>
                <a:lnTo>
                  <a:pt x="19" y="0"/>
                </a:lnTo>
                <a:lnTo>
                  <a:pt x="22" y="0"/>
                </a:lnTo>
                <a:lnTo>
                  <a:pt x="25" y="0"/>
                </a:lnTo>
              </a:path>
            </a:pathLst>
          </a:custGeom>
          <a:noFill/>
          <a:ln w="9525" cap="flat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652" name="Freeform 39"/>
          <p:cNvSpPr/>
          <p:nvPr/>
        </p:nvSpPr>
        <p:spPr bwMode="auto">
          <a:xfrm>
            <a:off x="2714625" y="3270250"/>
            <a:ext cx="50800" cy="17463"/>
          </a:xfrm>
          <a:custGeom>
            <a:avLst/>
            <a:ahLst/>
            <a:cxnLst>
              <a:cxn ang="0">
                <a:pos x="2" y="2"/>
              </a:cxn>
              <a:cxn ang="0">
                <a:pos x="0" y="0"/>
              </a:cxn>
              <a:cxn ang="0">
                <a:pos x="0" y="2"/>
              </a:cxn>
              <a:cxn ang="0">
                <a:pos x="7" y="6"/>
              </a:cxn>
              <a:cxn ang="0">
                <a:pos x="9" y="6"/>
              </a:cxn>
              <a:cxn ang="0">
                <a:pos x="11" y="9"/>
              </a:cxn>
              <a:cxn ang="0">
                <a:pos x="19" y="9"/>
              </a:cxn>
              <a:cxn ang="0">
                <a:pos x="22" y="9"/>
              </a:cxn>
              <a:cxn ang="0">
                <a:pos x="27" y="9"/>
              </a:cxn>
              <a:cxn ang="0">
                <a:pos x="31" y="9"/>
              </a:cxn>
              <a:cxn ang="0">
                <a:pos x="32" y="9"/>
              </a:cxn>
            </a:cxnLst>
            <a:rect l="0" t="0" r="r" b="b"/>
            <a:pathLst>
              <a:path w="33" h="10">
                <a:moveTo>
                  <a:pt x="2" y="2"/>
                </a:moveTo>
                <a:lnTo>
                  <a:pt x="0" y="0"/>
                </a:lnTo>
                <a:lnTo>
                  <a:pt x="0" y="2"/>
                </a:lnTo>
                <a:lnTo>
                  <a:pt x="7" y="6"/>
                </a:lnTo>
                <a:lnTo>
                  <a:pt x="9" y="6"/>
                </a:lnTo>
                <a:lnTo>
                  <a:pt x="11" y="9"/>
                </a:lnTo>
                <a:lnTo>
                  <a:pt x="19" y="9"/>
                </a:lnTo>
                <a:lnTo>
                  <a:pt x="22" y="9"/>
                </a:lnTo>
                <a:lnTo>
                  <a:pt x="27" y="9"/>
                </a:lnTo>
                <a:lnTo>
                  <a:pt x="31" y="9"/>
                </a:lnTo>
                <a:lnTo>
                  <a:pt x="32" y="9"/>
                </a:lnTo>
              </a:path>
            </a:pathLst>
          </a:custGeom>
          <a:noFill/>
          <a:ln w="9525" cap="flat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653" name="Freeform 40"/>
          <p:cNvSpPr/>
          <p:nvPr/>
        </p:nvSpPr>
        <p:spPr bwMode="auto">
          <a:xfrm>
            <a:off x="2647950" y="3287713"/>
            <a:ext cx="22225" cy="165100"/>
          </a:xfrm>
          <a:custGeom>
            <a:avLst/>
            <a:ahLst/>
            <a:cxnLst>
              <a:cxn ang="0">
                <a:pos x="2" y="0"/>
              </a:cxn>
              <a:cxn ang="0">
                <a:pos x="2" y="4"/>
              </a:cxn>
              <a:cxn ang="0">
                <a:pos x="4" y="5"/>
              </a:cxn>
              <a:cxn ang="0">
                <a:pos x="4" y="7"/>
              </a:cxn>
              <a:cxn ang="0">
                <a:pos x="2" y="9"/>
              </a:cxn>
              <a:cxn ang="0">
                <a:pos x="2" y="14"/>
              </a:cxn>
              <a:cxn ang="0">
                <a:pos x="2" y="16"/>
              </a:cxn>
              <a:cxn ang="0">
                <a:pos x="4" y="20"/>
              </a:cxn>
              <a:cxn ang="0">
                <a:pos x="2" y="26"/>
              </a:cxn>
              <a:cxn ang="0">
                <a:pos x="0" y="30"/>
              </a:cxn>
              <a:cxn ang="0">
                <a:pos x="0" y="32"/>
              </a:cxn>
              <a:cxn ang="0">
                <a:pos x="0" y="36"/>
              </a:cxn>
              <a:cxn ang="0">
                <a:pos x="2" y="38"/>
              </a:cxn>
              <a:cxn ang="0">
                <a:pos x="2" y="40"/>
              </a:cxn>
              <a:cxn ang="0">
                <a:pos x="2" y="41"/>
              </a:cxn>
              <a:cxn ang="0">
                <a:pos x="2" y="46"/>
              </a:cxn>
              <a:cxn ang="0">
                <a:pos x="4" y="43"/>
              </a:cxn>
              <a:cxn ang="0">
                <a:pos x="6" y="50"/>
              </a:cxn>
              <a:cxn ang="0">
                <a:pos x="6" y="52"/>
              </a:cxn>
              <a:cxn ang="0">
                <a:pos x="7" y="52"/>
              </a:cxn>
              <a:cxn ang="0">
                <a:pos x="7" y="56"/>
              </a:cxn>
              <a:cxn ang="0">
                <a:pos x="10" y="54"/>
              </a:cxn>
              <a:cxn ang="0">
                <a:pos x="10" y="60"/>
              </a:cxn>
              <a:cxn ang="0">
                <a:pos x="11" y="60"/>
              </a:cxn>
              <a:cxn ang="0">
                <a:pos x="11" y="62"/>
              </a:cxn>
              <a:cxn ang="0">
                <a:pos x="13" y="62"/>
              </a:cxn>
              <a:cxn ang="0">
                <a:pos x="11" y="69"/>
              </a:cxn>
              <a:cxn ang="0">
                <a:pos x="13" y="80"/>
              </a:cxn>
              <a:cxn ang="0">
                <a:pos x="14" y="80"/>
              </a:cxn>
              <a:cxn ang="0">
                <a:pos x="13" y="82"/>
              </a:cxn>
              <a:cxn ang="0">
                <a:pos x="13" y="86"/>
              </a:cxn>
              <a:cxn ang="0">
                <a:pos x="13" y="90"/>
              </a:cxn>
              <a:cxn ang="0">
                <a:pos x="13" y="92"/>
              </a:cxn>
              <a:cxn ang="0">
                <a:pos x="13" y="94"/>
              </a:cxn>
              <a:cxn ang="0">
                <a:pos x="14" y="95"/>
              </a:cxn>
              <a:cxn ang="0">
                <a:pos x="14" y="97"/>
              </a:cxn>
            </a:cxnLst>
            <a:rect l="0" t="0" r="r" b="b"/>
            <a:pathLst>
              <a:path w="15" h="98">
                <a:moveTo>
                  <a:pt x="2" y="0"/>
                </a:moveTo>
                <a:lnTo>
                  <a:pt x="2" y="4"/>
                </a:lnTo>
                <a:lnTo>
                  <a:pt x="4" y="5"/>
                </a:lnTo>
                <a:lnTo>
                  <a:pt x="4" y="7"/>
                </a:lnTo>
                <a:lnTo>
                  <a:pt x="2" y="9"/>
                </a:lnTo>
                <a:lnTo>
                  <a:pt x="2" y="14"/>
                </a:lnTo>
                <a:lnTo>
                  <a:pt x="2" y="16"/>
                </a:lnTo>
                <a:lnTo>
                  <a:pt x="4" y="20"/>
                </a:lnTo>
                <a:lnTo>
                  <a:pt x="2" y="26"/>
                </a:lnTo>
                <a:lnTo>
                  <a:pt x="0" y="30"/>
                </a:lnTo>
                <a:lnTo>
                  <a:pt x="0" y="32"/>
                </a:lnTo>
                <a:lnTo>
                  <a:pt x="0" y="36"/>
                </a:lnTo>
                <a:lnTo>
                  <a:pt x="2" y="38"/>
                </a:lnTo>
                <a:lnTo>
                  <a:pt x="2" y="40"/>
                </a:lnTo>
                <a:lnTo>
                  <a:pt x="2" y="41"/>
                </a:lnTo>
                <a:lnTo>
                  <a:pt x="2" y="46"/>
                </a:lnTo>
                <a:lnTo>
                  <a:pt x="4" y="43"/>
                </a:lnTo>
                <a:lnTo>
                  <a:pt x="6" y="50"/>
                </a:lnTo>
                <a:lnTo>
                  <a:pt x="6" y="52"/>
                </a:lnTo>
                <a:lnTo>
                  <a:pt x="7" y="52"/>
                </a:lnTo>
                <a:lnTo>
                  <a:pt x="7" y="56"/>
                </a:lnTo>
                <a:lnTo>
                  <a:pt x="10" y="54"/>
                </a:lnTo>
                <a:lnTo>
                  <a:pt x="10" y="60"/>
                </a:lnTo>
                <a:lnTo>
                  <a:pt x="11" y="60"/>
                </a:lnTo>
                <a:lnTo>
                  <a:pt x="11" y="62"/>
                </a:lnTo>
                <a:lnTo>
                  <a:pt x="13" y="62"/>
                </a:lnTo>
                <a:lnTo>
                  <a:pt x="11" y="69"/>
                </a:lnTo>
                <a:lnTo>
                  <a:pt x="13" y="80"/>
                </a:lnTo>
                <a:lnTo>
                  <a:pt x="14" y="80"/>
                </a:lnTo>
                <a:lnTo>
                  <a:pt x="13" y="82"/>
                </a:lnTo>
                <a:lnTo>
                  <a:pt x="13" y="86"/>
                </a:lnTo>
                <a:lnTo>
                  <a:pt x="13" y="90"/>
                </a:lnTo>
                <a:lnTo>
                  <a:pt x="13" y="92"/>
                </a:lnTo>
                <a:lnTo>
                  <a:pt x="13" y="94"/>
                </a:lnTo>
                <a:lnTo>
                  <a:pt x="14" y="95"/>
                </a:lnTo>
                <a:lnTo>
                  <a:pt x="14" y="97"/>
                </a:lnTo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654" name="Freeform 41"/>
          <p:cNvSpPr/>
          <p:nvPr/>
        </p:nvSpPr>
        <p:spPr bwMode="auto">
          <a:xfrm>
            <a:off x="2644775" y="3089275"/>
            <a:ext cx="15875" cy="163513"/>
          </a:xfrm>
          <a:custGeom>
            <a:avLst/>
            <a:ahLst/>
            <a:cxnLst>
              <a:cxn ang="0">
                <a:pos x="4" y="95"/>
              </a:cxn>
              <a:cxn ang="0">
                <a:pos x="6" y="95"/>
              </a:cxn>
              <a:cxn ang="0">
                <a:pos x="8" y="95"/>
              </a:cxn>
              <a:cxn ang="0">
                <a:pos x="9" y="91"/>
              </a:cxn>
              <a:cxn ang="0">
                <a:pos x="8" y="89"/>
              </a:cxn>
              <a:cxn ang="0">
                <a:pos x="8" y="87"/>
              </a:cxn>
              <a:cxn ang="0">
                <a:pos x="8" y="85"/>
              </a:cxn>
              <a:cxn ang="0">
                <a:pos x="8" y="81"/>
              </a:cxn>
              <a:cxn ang="0">
                <a:pos x="8" y="77"/>
              </a:cxn>
              <a:cxn ang="0">
                <a:pos x="8" y="76"/>
              </a:cxn>
              <a:cxn ang="0">
                <a:pos x="8" y="74"/>
              </a:cxn>
              <a:cxn ang="0">
                <a:pos x="9" y="74"/>
              </a:cxn>
              <a:cxn ang="0">
                <a:pos x="6" y="72"/>
              </a:cxn>
              <a:cxn ang="0">
                <a:pos x="4" y="69"/>
              </a:cxn>
              <a:cxn ang="0">
                <a:pos x="6" y="68"/>
              </a:cxn>
              <a:cxn ang="0">
                <a:pos x="4" y="63"/>
              </a:cxn>
              <a:cxn ang="0">
                <a:pos x="4" y="60"/>
              </a:cxn>
              <a:cxn ang="0">
                <a:pos x="0" y="55"/>
              </a:cxn>
              <a:cxn ang="0">
                <a:pos x="2" y="55"/>
              </a:cxn>
              <a:cxn ang="0">
                <a:pos x="4" y="51"/>
              </a:cxn>
              <a:cxn ang="0">
                <a:pos x="2" y="48"/>
              </a:cxn>
              <a:cxn ang="0">
                <a:pos x="4" y="45"/>
              </a:cxn>
              <a:cxn ang="0">
                <a:pos x="4" y="43"/>
              </a:cxn>
              <a:cxn ang="0">
                <a:pos x="4" y="40"/>
              </a:cxn>
              <a:cxn ang="0">
                <a:pos x="4" y="36"/>
              </a:cxn>
              <a:cxn ang="0">
                <a:pos x="4" y="33"/>
              </a:cxn>
              <a:cxn ang="0">
                <a:pos x="6" y="29"/>
              </a:cxn>
              <a:cxn ang="0">
                <a:pos x="4" y="28"/>
              </a:cxn>
              <a:cxn ang="0">
                <a:pos x="4" y="26"/>
              </a:cxn>
              <a:cxn ang="0">
                <a:pos x="4" y="22"/>
              </a:cxn>
              <a:cxn ang="0">
                <a:pos x="4" y="18"/>
              </a:cxn>
              <a:cxn ang="0">
                <a:pos x="4" y="17"/>
              </a:cxn>
              <a:cxn ang="0">
                <a:pos x="4" y="13"/>
              </a:cxn>
              <a:cxn ang="0">
                <a:pos x="2" y="13"/>
              </a:cxn>
              <a:cxn ang="0">
                <a:pos x="4" y="11"/>
              </a:cxn>
              <a:cxn ang="0">
                <a:pos x="4" y="9"/>
              </a:cxn>
              <a:cxn ang="0">
                <a:pos x="4" y="7"/>
              </a:cxn>
              <a:cxn ang="0">
                <a:pos x="4" y="6"/>
              </a:cxn>
              <a:cxn ang="0">
                <a:pos x="4" y="3"/>
              </a:cxn>
              <a:cxn ang="0">
                <a:pos x="4" y="2"/>
              </a:cxn>
              <a:cxn ang="0">
                <a:pos x="4" y="3"/>
              </a:cxn>
              <a:cxn ang="0">
                <a:pos x="4" y="0"/>
              </a:cxn>
            </a:cxnLst>
            <a:rect l="0" t="0" r="r" b="b"/>
            <a:pathLst>
              <a:path w="10" h="96">
                <a:moveTo>
                  <a:pt x="4" y="95"/>
                </a:moveTo>
                <a:lnTo>
                  <a:pt x="6" y="95"/>
                </a:lnTo>
                <a:lnTo>
                  <a:pt x="8" y="95"/>
                </a:lnTo>
                <a:lnTo>
                  <a:pt x="9" y="91"/>
                </a:lnTo>
                <a:lnTo>
                  <a:pt x="8" y="89"/>
                </a:lnTo>
                <a:lnTo>
                  <a:pt x="8" y="87"/>
                </a:lnTo>
                <a:lnTo>
                  <a:pt x="8" y="85"/>
                </a:lnTo>
                <a:lnTo>
                  <a:pt x="8" y="81"/>
                </a:lnTo>
                <a:lnTo>
                  <a:pt x="8" y="77"/>
                </a:lnTo>
                <a:lnTo>
                  <a:pt x="8" y="76"/>
                </a:lnTo>
                <a:lnTo>
                  <a:pt x="8" y="74"/>
                </a:lnTo>
                <a:lnTo>
                  <a:pt x="9" y="74"/>
                </a:lnTo>
                <a:lnTo>
                  <a:pt x="6" y="72"/>
                </a:lnTo>
                <a:lnTo>
                  <a:pt x="4" y="69"/>
                </a:lnTo>
                <a:lnTo>
                  <a:pt x="6" y="68"/>
                </a:lnTo>
                <a:lnTo>
                  <a:pt x="4" y="63"/>
                </a:lnTo>
                <a:lnTo>
                  <a:pt x="4" y="60"/>
                </a:lnTo>
                <a:lnTo>
                  <a:pt x="0" y="55"/>
                </a:lnTo>
                <a:lnTo>
                  <a:pt x="2" y="55"/>
                </a:lnTo>
                <a:lnTo>
                  <a:pt x="4" y="51"/>
                </a:lnTo>
                <a:lnTo>
                  <a:pt x="2" y="48"/>
                </a:lnTo>
                <a:lnTo>
                  <a:pt x="4" y="45"/>
                </a:lnTo>
                <a:lnTo>
                  <a:pt x="4" y="43"/>
                </a:lnTo>
                <a:lnTo>
                  <a:pt x="4" y="40"/>
                </a:lnTo>
                <a:lnTo>
                  <a:pt x="4" y="36"/>
                </a:lnTo>
                <a:lnTo>
                  <a:pt x="4" y="33"/>
                </a:lnTo>
                <a:lnTo>
                  <a:pt x="6" y="29"/>
                </a:lnTo>
                <a:lnTo>
                  <a:pt x="4" y="28"/>
                </a:lnTo>
                <a:lnTo>
                  <a:pt x="4" y="26"/>
                </a:lnTo>
                <a:lnTo>
                  <a:pt x="4" y="22"/>
                </a:lnTo>
                <a:lnTo>
                  <a:pt x="4" y="18"/>
                </a:lnTo>
                <a:lnTo>
                  <a:pt x="4" y="17"/>
                </a:lnTo>
                <a:lnTo>
                  <a:pt x="4" y="13"/>
                </a:lnTo>
                <a:lnTo>
                  <a:pt x="2" y="13"/>
                </a:lnTo>
                <a:lnTo>
                  <a:pt x="4" y="11"/>
                </a:lnTo>
                <a:lnTo>
                  <a:pt x="4" y="9"/>
                </a:lnTo>
                <a:lnTo>
                  <a:pt x="4" y="7"/>
                </a:lnTo>
                <a:lnTo>
                  <a:pt x="4" y="6"/>
                </a:lnTo>
                <a:lnTo>
                  <a:pt x="4" y="3"/>
                </a:lnTo>
                <a:lnTo>
                  <a:pt x="4" y="2"/>
                </a:lnTo>
                <a:lnTo>
                  <a:pt x="4" y="3"/>
                </a:lnTo>
                <a:lnTo>
                  <a:pt x="4" y="0"/>
                </a:lnTo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655" name="Freeform 42"/>
          <p:cNvSpPr/>
          <p:nvPr/>
        </p:nvSpPr>
        <p:spPr bwMode="auto">
          <a:xfrm>
            <a:off x="2617788" y="3105150"/>
            <a:ext cx="28575" cy="68263"/>
          </a:xfrm>
          <a:custGeom>
            <a:avLst/>
            <a:ahLst/>
            <a:cxnLst>
              <a:cxn ang="0">
                <a:pos x="1" y="19"/>
              </a:cxn>
              <a:cxn ang="0">
                <a:pos x="0" y="22"/>
              </a:cxn>
              <a:cxn ang="0">
                <a:pos x="3" y="24"/>
              </a:cxn>
              <a:cxn ang="0">
                <a:pos x="3" y="26"/>
              </a:cxn>
              <a:cxn ang="0">
                <a:pos x="3" y="27"/>
              </a:cxn>
              <a:cxn ang="0">
                <a:pos x="4" y="35"/>
              </a:cxn>
              <a:cxn ang="0">
                <a:pos x="3" y="35"/>
              </a:cxn>
              <a:cxn ang="0">
                <a:pos x="8" y="39"/>
              </a:cxn>
              <a:cxn ang="0">
                <a:pos x="3" y="6"/>
              </a:cxn>
              <a:cxn ang="0">
                <a:pos x="3" y="8"/>
              </a:cxn>
              <a:cxn ang="0">
                <a:pos x="4" y="8"/>
              </a:cxn>
              <a:cxn ang="0">
                <a:pos x="6" y="13"/>
              </a:cxn>
              <a:cxn ang="0">
                <a:pos x="10" y="13"/>
              </a:cxn>
              <a:cxn ang="0">
                <a:pos x="12" y="13"/>
              </a:cxn>
              <a:cxn ang="0">
                <a:pos x="12" y="19"/>
              </a:cxn>
              <a:cxn ang="0">
                <a:pos x="12" y="17"/>
              </a:cxn>
              <a:cxn ang="0">
                <a:pos x="15" y="24"/>
              </a:cxn>
              <a:cxn ang="0">
                <a:pos x="14" y="26"/>
              </a:cxn>
              <a:cxn ang="0">
                <a:pos x="12" y="27"/>
              </a:cxn>
              <a:cxn ang="0">
                <a:pos x="15" y="0"/>
              </a:cxn>
              <a:cxn ang="0">
                <a:pos x="14" y="2"/>
              </a:cxn>
              <a:cxn ang="0">
                <a:pos x="15" y="4"/>
              </a:cxn>
              <a:cxn ang="0">
                <a:pos x="15" y="6"/>
              </a:cxn>
              <a:cxn ang="0">
                <a:pos x="15" y="8"/>
              </a:cxn>
              <a:cxn ang="0">
                <a:pos x="18" y="13"/>
              </a:cxn>
            </a:cxnLst>
            <a:rect l="0" t="0" r="r" b="b"/>
            <a:pathLst>
              <a:path w="19" h="40">
                <a:moveTo>
                  <a:pt x="1" y="19"/>
                </a:moveTo>
                <a:lnTo>
                  <a:pt x="0" y="22"/>
                </a:lnTo>
                <a:lnTo>
                  <a:pt x="3" y="24"/>
                </a:lnTo>
                <a:lnTo>
                  <a:pt x="3" y="26"/>
                </a:lnTo>
                <a:lnTo>
                  <a:pt x="3" y="27"/>
                </a:lnTo>
                <a:lnTo>
                  <a:pt x="4" y="35"/>
                </a:lnTo>
                <a:lnTo>
                  <a:pt x="3" y="35"/>
                </a:lnTo>
                <a:lnTo>
                  <a:pt x="8" y="39"/>
                </a:lnTo>
                <a:lnTo>
                  <a:pt x="3" y="6"/>
                </a:lnTo>
                <a:lnTo>
                  <a:pt x="3" y="8"/>
                </a:lnTo>
                <a:lnTo>
                  <a:pt x="4" y="8"/>
                </a:lnTo>
                <a:lnTo>
                  <a:pt x="6" y="13"/>
                </a:lnTo>
                <a:lnTo>
                  <a:pt x="10" y="13"/>
                </a:lnTo>
                <a:lnTo>
                  <a:pt x="12" y="13"/>
                </a:lnTo>
                <a:lnTo>
                  <a:pt x="12" y="19"/>
                </a:lnTo>
                <a:lnTo>
                  <a:pt x="12" y="17"/>
                </a:lnTo>
                <a:lnTo>
                  <a:pt x="15" y="24"/>
                </a:lnTo>
                <a:lnTo>
                  <a:pt x="14" y="26"/>
                </a:lnTo>
                <a:lnTo>
                  <a:pt x="12" y="27"/>
                </a:lnTo>
                <a:lnTo>
                  <a:pt x="15" y="0"/>
                </a:lnTo>
                <a:lnTo>
                  <a:pt x="14" y="2"/>
                </a:lnTo>
                <a:lnTo>
                  <a:pt x="15" y="4"/>
                </a:lnTo>
                <a:lnTo>
                  <a:pt x="15" y="6"/>
                </a:lnTo>
                <a:lnTo>
                  <a:pt x="15" y="8"/>
                </a:lnTo>
                <a:lnTo>
                  <a:pt x="18" y="13"/>
                </a:lnTo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656" name="Freeform 43"/>
          <p:cNvSpPr/>
          <p:nvPr/>
        </p:nvSpPr>
        <p:spPr bwMode="auto">
          <a:xfrm>
            <a:off x="2622550" y="3344863"/>
            <a:ext cx="23813" cy="42862"/>
          </a:xfrm>
          <a:custGeom>
            <a:avLst/>
            <a:ahLst/>
            <a:cxnLst>
              <a:cxn ang="0">
                <a:pos x="4" y="2"/>
              </a:cxn>
              <a:cxn ang="0">
                <a:pos x="2" y="0"/>
              </a:cxn>
              <a:cxn ang="0">
                <a:pos x="4" y="2"/>
              </a:cxn>
              <a:cxn ang="0">
                <a:pos x="6" y="6"/>
              </a:cxn>
              <a:cxn ang="0">
                <a:pos x="0" y="13"/>
              </a:cxn>
              <a:cxn ang="0">
                <a:pos x="6" y="13"/>
              </a:cxn>
              <a:cxn ang="0">
                <a:pos x="10" y="22"/>
              </a:cxn>
              <a:cxn ang="0">
                <a:pos x="12" y="22"/>
              </a:cxn>
              <a:cxn ang="0">
                <a:pos x="10" y="24"/>
              </a:cxn>
              <a:cxn ang="0">
                <a:pos x="14" y="24"/>
              </a:cxn>
            </a:cxnLst>
            <a:rect l="0" t="0" r="r" b="b"/>
            <a:pathLst>
              <a:path w="15" h="25">
                <a:moveTo>
                  <a:pt x="4" y="2"/>
                </a:moveTo>
                <a:lnTo>
                  <a:pt x="2" y="0"/>
                </a:lnTo>
                <a:lnTo>
                  <a:pt x="4" y="2"/>
                </a:lnTo>
                <a:lnTo>
                  <a:pt x="6" y="6"/>
                </a:lnTo>
                <a:lnTo>
                  <a:pt x="0" y="13"/>
                </a:lnTo>
                <a:lnTo>
                  <a:pt x="6" y="13"/>
                </a:lnTo>
                <a:lnTo>
                  <a:pt x="10" y="22"/>
                </a:lnTo>
                <a:lnTo>
                  <a:pt x="12" y="22"/>
                </a:lnTo>
                <a:lnTo>
                  <a:pt x="10" y="24"/>
                </a:lnTo>
                <a:lnTo>
                  <a:pt x="14" y="24"/>
                </a:lnTo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657" name="Freeform 44"/>
          <p:cNvSpPr/>
          <p:nvPr/>
        </p:nvSpPr>
        <p:spPr bwMode="auto">
          <a:xfrm>
            <a:off x="2628900" y="3400425"/>
            <a:ext cx="30163" cy="34925"/>
          </a:xfrm>
          <a:custGeom>
            <a:avLst/>
            <a:ahLst/>
            <a:cxnLst>
              <a:cxn ang="0">
                <a:pos x="0" y="0"/>
              </a:cxn>
              <a:cxn ang="0">
                <a:pos x="2" y="5"/>
              </a:cxn>
              <a:cxn ang="0">
                <a:pos x="5" y="13"/>
              </a:cxn>
              <a:cxn ang="0">
                <a:pos x="8" y="15"/>
              </a:cxn>
              <a:cxn ang="0">
                <a:pos x="10" y="15"/>
              </a:cxn>
              <a:cxn ang="0">
                <a:pos x="14" y="19"/>
              </a:cxn>
              <a:cxn ang="0">
                <a:pos x="18" y="15"/>
              </a:cxn>
            </a:cxnLst>
            <a:rect l="0" t="0" r="r" b="b"/>
            <a:pathLst>
              <a:path w="19" h="20">
                <a:moveTo>
                  <a:pt x="0" y="0"/>
                </a:moveTo>
                <a:lnTo>
                  <a:pt x="2" y="5"/>
                </a:lnTo>
                <a:lnTo>
                  <a:pt x="5" y="13"/>
                </a:lnTo>
                <a:lnTo>
                  <a:pt x="8" y="15"/>
                </a:lnTo>
                <a:lnTo>
                  <a:pt x="10" y="15"/>
                </a:lnTo>
                <a:lnTo>
                  <a:pt x="14" y="19"/>
                </a:lnTo>
                <a:lnTo>
                  <a:pt x="18" y="15"/>
                </a:lnTo>
              </a:path>
            </a:pathLst>
          </a:custGeom>
          <a:noFill/>
          <a:ln w="9525" cap="flat" cmpd="sng">
            <a:solidFill>
              <a:srgbClr val="2F2F2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658" name="Freeform 45"/>
          <p:cNvSpPr/>
          <p:nvPr/>
        </p:nvSpPr>
        <p:spPr bwMode="auto">
          <a:xfrm>
            <a:off x="2625725" y="3392488"/>
            <a:ext cx="41275" cy="28575"/>
          </a:xfrm>
          <a:custGeom>
            <a:avLst/>
            <a:ahLst/>
            <a:cxnLst>
              <a:cxn ang="0">
                <a:pos x="2" y="0"/>
              </a:cxn>
              <a:cxn ang="0">
                <a:pos x="0" y="0"/>
              </a:cxn>
              <a:cxn ang="0">
                <a:pos x="6" y="2"/>
              </a:cxn>
              <a:cxn ang="0">
                <a:pos x="6" y="7"/>
              </a:cxn>
              <a:cxn ang="0">
                <a:pos x="10" y="7"/>
              </a:cxn>
              <a:cxn ang="0">
                <a:pos x="20" y="11"/>
              </a:cxn>
              <a:cxn ang="0">
                <a:pos x="25" y="15"/>
              </a:cxn>
              <a:cxn ang="0">
                <a:pos x="24" y="16"/>
              </a:cxn>
            </a:cxnLst>
            <a:rect l="0" t="0" r="r" b="b"/>
            <a:pathLst>
              <a:path w="26" h="17">
                <a:moveTo>
                  <a:pt x="2" y="0"/>
                </a:moveTo>
                <a:lnTo>
                  <a:pt x="0" y="0"/>
                </a:lnTo>
                <a:lnTo>
                  <a:pt x="6" y="2"/>
                </a:lnTo>
                <a:lnTo>
                  <a:pt x="6" y="7"/>
                </a:lnTo>
                <a:lnTo>
                  <a:pt x="10" y="7"/>
                </a:lnTo>
                <a:lnTo>
                  <a:pt x="20" y="11"/>
                </a:lnTo>
                <a:lnTo>
                  <a:pt x="25" y="15"/>
                </a:lnTo>
                <a:lnTo>
                  <a:pt x="24" y="16"/>
                </a:lnTo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659" name="Freeform 46"/>
          <p:cNvSpPr/>
          <p:nvPr/>
        </p:nvSpPr>
        <p:spPr bwMode="auto">
          <a:xfrm>
            <a:off x="2619375" y="3175000"/>
            <a:ext cx="30163" cy="68263"/>
          </a:xfrm>
          <a:custGeom>
            <a:avLst/>
            <a:ahLst/>
            <a:cxnLst>
              <a:cxn ang="0">
                <a:pos x="0" y="0"/>
              </a:cxn>
              <a:cxn ang="0">
                <a:pos x="0" y="1"/>
              </a:cxn>
              <a:cxn ang="0">
                <a:pos x="2" y="4"/>
              </a:cxn>
              <a:cxn ang="0">
                <a:pos x="6" y="5"/>
              </a:cxn>
              <a:cxn ang="0">
                <a:pos x="13" y="9"/>
              </a:cxn>
              <a:cxn ang="0">
                <a:pos x="13" y="11"/>
              </a:cxn>
              <a:cxn ang="0">
                <a:pos x="13" y="14"/>
              </a:cxn>
              <a:cxn ang="0">
                <a:pos x="14" y="18"/>
              </a:cxn>
              <a:cxn ang="0">
                <a:pos x="16" y="16"/>
              </a:cxn>
              <a:cxn ang="0">
                <a:pos x="18" y="16"/>
              </a:cxn>
              <a:cxn ang="0">
                <a:pos x="18" y="22"/>
              </a:cxn>
              <a:cxn ang="0">
                <a:pos x="16" y="23"/>
              </a:cxn>
              <a:cxn ang="0">
                <a:pos x="14" y="25"/>
              </a:cxn>
              <a:cxn ang="0">
                <a:pos x="14" y="26"/>
              </a:cxn>
              <a:cxn ang="0">
                <a:pos x="14" y="30"/>
              </a:cxn>
              <a:cxn ang="0">
                <a:pos x="13" y="34"/>
              </a:cxn>
              <a:cxn ang="0">
                <a:pos x="12" y="40"/>
              </a:cxn>
            </a:cxnLst>
            <a:rect l="0" t="0" r="r" b="b"/>
            <a:pathLst>
              <a:path w="19" h="41">
                <a:moveTo>
                  <a:pt x="0" y="0"/>
                </a:moveTo>
                <a:lnTo>
                  <a:pt x="0" y="1"/>
                </a:lnTo>
                <a:lnTo>
                  <a:pt x="2" y="4"/>
                </a:lnTo>
                <a:lnTo>
                  <a:pt x="6" y="5"/>
                </a:lnTo>
                <a:lnTo>
                  <a:pt x="13" y="9"/>
                </a:lnTo>
                <a:lnTo>
                  <a:pt x="13" y="11"/>
                </a:lnTo>
                <a:lnTo>
                  <a:pt x="13" y="14"/>
                </a:lnTo>
                <a:lnTo>
                  <a:pt x="14" y="18"/>
                </a:lnTo>
                <a:lnTo>
                  <a:pt x="16" y="16"/>
                </a:lnTo>
                <a:lnTo>
                  <a:pt x="18" y="16"/>
                </a:lnTo>
                <a:lnTo>
                  <a:pt x="18" y="22"/>
                </a:lnTo>
                <a:lnTo>
                  <a:pt x="16" y="23"/>
                </a:lnTo>
                <a:lnTo>
                  <a:pt x="14" y="25"/>
                </a:lnTo>
                <a:lnTo>
                  <a:pt x="14" y="26"/>
                </a:lnTo>
                <a:lnTo>
                  <a:pt x="14" y="30"/>
                </a:lnTo>
                <a:lnTo>
                  <a:pt x="13" y="34"/>
                </a:lnTo>
                <a:lnTo>
                  <a:pt x="12" y="40"/>
                </a:lnTo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660" name="Freeform 47"/>
          <p:cNvSpPr/>
          <p:nvPr/>
        </p:nvSpPr>
        <p:spPr bwMode="auto">
          <a:xfrm>
            <a:off x="2498725" y="3338513"/>
            <a:ext cx="128588" cy="120650"/>
          </a:xfrm>
          <a:custGeom>
            <a:avLst/>
            <a:ahLst/>
            <a:cxnLst>
              <a:cxn ang="0">
                <a:pos x="83" y="0"/>
              </a:cxn>
              <a:cxn ang="0">
                <a:pos x="60" y="11"/>
              </a:cxn>
              <a:cxn ang="0">
                <a:pos x="39" y="26"/>
              </a:cxn>
              <a:cxn ang="0">
                <a:pos x="25" y="35"/>
              </a:cxn>
              <a:cxn ang="0">
                <a:pos x="22" y="37"/>
              </a:cxn>
              <a:cxn ang="0">
                <a:pos x="7" y="60"/>
              </a:cxn>
              <a:cxn ang="0">
                <a:pos x="9" y="57"/>
              </a:cxn>
              <a:cxn ang="0">
                <a:pos x="7" y="60"/>
              </a:cxn>
              <a:cxn ang="0">
                <a:pos x="2" y="70"/>
              </a:cxn>
              <a:cxn ang="0">
                <a:pos x="0" y="68"/>
              </a:cxn>
            </a:cxnLst>
            <a:rect l="0" t="0" r="r" b="b"/>
            <a:pathLst>
              <a:path w="84" h="71">
                <a:moveTo>
                  <a:pt x="83" y="0"/>
                </a:moveTo>
                <a:lnTo>
                  <a:pt x="60" y="11"/>
                </a:lnTo>
                <a:lnTo>
                  <a:pt x="39" y="26"/>
                </a:lnTo>
                <a:lnTo>
                  <a:pt x="25" y="35"/>
                </a:lnTo>
                <a:lnTo>
                  <a:pt x="22" y="37"/>
                </a:lnTo>
                <a:lnTo>
                  <a:pt x="7" y="60"/>
                </a:lnTo>
                <a:lnTo>
                  <a:pt x="9" y="57"/>
                </a:lnTo>
                <a:lnTo>
                  <a:pt x="7" y="60"/>
                </a:lnTo>
                <a:lnTo>
                  <a:pt x="2" y="70"/>
                </a:lnTo>
                <a:lnTo>
                  <a:pt x="0" y="68"/>
                </a:lnTo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661" name="Freeform 48"/>
          <p:cNvSpPr/>
          <p:nvPr/>
        </p:nvSpPr>
        <p:spPr bwMode="auto">
          <a:xfrm>
            <a:off x="2452688" y="3184525"/>
            <a:ext cx="180975" cy="65088"/>
          </a:xfrm>
          <a:custGeom>
            <a:avLst/>
            <a:ahLst/>
            <a:cxnLst>
              <a:cxn ang="0">
                <a:pos x="117" y="37"/>
              </a:cxn>
              <a:cxn ang="0">
                <a:pos x="88" y="35"/>
              </a:cxn>
              <a:cxn ang="0">
                <a:pos x="66" y="29"/>
              </a:cxn>
              <a:cxn ang="0">
                <a:pos x="39" y="21"/>
              </a:cxn>
              <a:cxn ang="0">
                <a:pos x="15" y="15"/>
              </a:cxn>
              <a:cxn ang="0">
                <a:pos x="0" y="0"/>
              </a:cxn>
            </a:cxnLst>
            <a:rect l="0" t="0" r="r" b="b"/>
            <a:pathLst>
              <a:path w="118" h="38">
                <a:moveTo>
                  <a:pt x="117" y="37"/>
                </a:moveTo>
                <a:lnTo>
                  <a:pt x="88" y="35"/>
                </a:lnTo>
                <a:lnTo>
                  <a:pt x="66" y="29"/>
                </a:lnTo>
                <a:lnTo>
                  <a:pt x="39" y="21"/>
                </a:lnTo>
                <a:lnTo>
                  <a:pt x="15" y="15"/>
                </a:lnTo>
                <a:lnTo>
                  <a:pt x="0" y="0"/>
                </a:lnTo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662" name="Freeform 49"/>
          <p:cNvSpPr/>
          <p:nvPr/>
        </p:nvSpPr>
        <p:spPr bwMode="auto">
          <a:xfrm>
            <a:off x="1766888" y="2717800"/>
            <a:ext cx="552450" cy="276225"/>
          </a:xfrm>
          <a:custGeom>
            <a:avLst/>
            <a:ahLst/>
            <a:cxnLst>
              <a:cxn ang="0">
                <a:pos x="358" y="0"/>
              </a:cxn>
              <a:cxn ang="0">
                <a:pos x="358" y="0"/>
              </a:cxn>
              <a:cxn ang="0">
                <a:pos x="333" y="1"/>
              </a:cxn>
              <a:cxn ang="0">
                <a:pos x="308" y="2"/>
              </a:cxn>
              <a:cxn ang="0">
                <a:pos x="283" y="4"/>
              </a:cxn>
              <a:cxn ang="0">
                <a:pos x="260" y="7"/>
              </a:cxn>
              <a:cxn ang="0">
                <a:pos x="236" y="11"/>
              </a:cxn>
              <a:cxn ang="0">
                <a:pos x="214" y="15"/>
              </a:cxn>
              <a:cxn ang="0">
                <a:pos x="192" y="21"/>
              </a:cxn>
              <a:cxn ang="0">
                <a:pos x="169" y="26"/>
              </a:cxn>
              <a:cxn ang="0">
                <a:pos x="147" y="34"/>
              </a:cxn>
              <a:cxn ang="0">
                <a:pos x="128" y="41"/>
              </a:cxn>
              <a:cxn ang="0">
                <a:pos x="106" y="48"/>
              </a:cxn>
              <a:cxn ang="0">
                <a:pos x="85" y="57"/>
              </a:cxn>
              <a:cxn ang="0">
                <a:pos x="65" y="65"/>
              </a:cxn>
              <a:cxn ang="0">
                <a:pos x="43" y="73"/>
              </a:cxn>
              <a:cxn ang="0">
                <a:pos x="21" y="84"/>
              </a:cxn>
              <a:cxn ang="0">
                <a:pos x="0" y="94"/>
              </a:cxn>
              <a:cxn ang="0">
                <a:pos x="32" y="162"/>
              </a:cxn>
              <a:cxn ang="0">
                <a:pos x="53" y="152"/>
              </a:cxn>
              <a:cxn ang="0">
                <a:pos x="73" y="143"/>
              </a:cxn>
              <a:cxn ang="0">
                <a:pos x="94" y="134"/>
              </a:cxn>
              <a:cxn ang="0">
                <a:pos x="114" y="125"/>
              </a:cxn>
              <a:cxn ang="0">
                <a:pos x="132" y="117"/>
              </a:cxn>
              <a:cxn ang="0">
                <a:pos x="151" y="110"/>
              </a:cxn>
              <a:cxn ang="0">
                <a:pos x="172" y="103"/>
              </a:cxn>
              <a:cxn ang="0">
                <a:pos x="190" y="98"/>
              </a:cxn>
              <a:cxn ang="0">
                <a:pos x="210" y="92"/>
              </a:cxn>
              <a:cxn ang="0">
                <a:pos x="229" y="88"/>
              </a:cxn>
              <a:cxn ang="0">
                <a:pos x="250" y="84"/>
              </a:cxn>
              <a:cxn ang="0">
                <a:pos x="270" y="81"/>
              </a:cxn>
              <a:cxn ang="0">
                <a:pos x="292" y="79"/>
              </a:cxn>
              <a:cxn ang="0">
                <a:pos x="312" y="76"/>
              </a:cxn>
              <a:cxn ang="0">
                <a:pos x="334" y="75"/>
              </a:cxn>
              <a:cxn ang="0">
                <a:pos x="358" y="75"/>
              </a:cxn>
              <a:cxn ang="0">
                <a:pos x="358" y="75"/>
              </a:cxn>
              <a:cxn ang="0">
                <a:pos x="358" y="0"/>
              </a:cxn>
              <a:cxn ang="0">
                <a:pos x="358" y="0"/>
              </a:cxn>
            </a:cxnLst>
            <a:rect l="0" t="0" r="r" b="b"/>
            <a:pathLst>
              <a:path w="359" h="163">
                <a:moveTo>
                  <a:pt x="358" y="0"/>
                </a:moveTo>
                <a:lnTo>
                  <a:pt x="358" y="0"/>
                </a:lnTo>
                <a:lnTo>
                  <a:pt x="333" y="1"/>
                </a:lnTo>
                <a:lnTo>
                  <a:pt x="308" y="2"/>
                </a:lnTo>
                <a:lnTo>
                  <a:pt x="283" y="4"/>
                </a:lnTo>
                <a:lnTo>
                  <a:pt x="260" y="7"/>
                </a:lnTo>
                <a:lnTo>
                  <a:pt x="236" y="11"/>
                </a:lnTo>
                <a:lnTo>
                  <a:pt x="214" y="15"/>
                </a:lnTo>
                <a:lnTo>
                  <a:pt x="192" y="21"/>
                </a:lnTo>
                <a:lnTo>
                  <a:pt x="169" y="26"/>
                </a:lnTo>
                <a:lnTo>
                  <a:pt x="147" y="34"/>
                </a:lnTo>
                <a:lnTo>
                  <a:pt x="128" y="41"/>
                </a:lnTo>
                <a:lnTo>
                  <a:pt x="106" y="48"/>
                </a:lnTo>
                <a:lnTo>
                  <a:pt x="85" y="57"/>
                </a:lnTo>
                <a:lnTo>
                  <a:pt x="65" y="65"/>
                </a:lnTo>
                <a:lnTo>
                  <a:pt x="43" y="73"/>
                </a:lnTo>
                <a:lnTo>
                  <a:pt x="21" y="84"/>
                </a:lnTo>
                <a:lnTo>
                  <a:pt x="0" y="94"/>
                </a:lnTo>
                <a:lnTo>
                  <a:pt x="32" y="162"/>
                </a:lnTo>
                <a:lnTo>
                  <a:pt x="53" y="152"/>
                </a:lnTo>
                <a:lnTo>
                  <a:pt x="73" y="143"/>
                </a:lnTo>
                <a:lnTo>
                  <a:pt x="94" y="134"/>
                </a:lnTo>
                <a:lnTo>
                  <a:pt x="114" y="125"/>
                </a:lnTo>
                <a:lnTo>
                  <a:pt x="132" y="117"/>
                </a:lnTo>
                <a:lnTo>
                  <a:pt x="151" y="110"/>
                </a:lnTo>
                <a:lnTo>
                  <a:pt x="172" y="103"/>
                </a:lnTo>
                <a:lnTo>
                  <a:pt x="190" y="98"/>
                </a:lnTo>
                <a:lnTo>
                  <a:pt x="210" y="92"/>
                </a:lnTo>
                <a:lnTo>
                  <a:pt x="229" y="88"/>
                </a:lnTo>
                <a:lnTo>
                  <a:pt x="250" y="84"/>
                </a:lnTo>
                <a:lnTo>
                  <a:pt x="270" y="81"/>
                </a:lnTo>
                <a:lnTo>
                  <a:pt x="292" y="79"/>
                </a:lnTo>
                <a:lnTo>
                  <a:pt x="312" y="76"/>
                </a:lnTo>
                <a:lnTo>
                  <a:pt x="334" y="75"/>
                </a:lnTo>
                <a:lnTo>
                  <a:pt x="358" y="75"/>
                </a:lnTo>
                <a:lnTo>
                  <a:pt x="358" y="75"/>
                </a:lnTo>
                <a:lnTo>
                  <a:pt x="358" y="0"/>
                </a:lnTo>
                <a:lnTo>
                  <a:pt x="358" y="0"/>
                </a:lnTo>
              </a:path>
            </a:pathLst>
          </a:custGeom>
          <a:solidFill>
            <a:schemeClr val="bg2"/>
          </a:solidFill>
          <a:ln w="9525">
            <a:noFill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663" name="Freeform 50"/>
          <p:cNvSpPr/>
          <p:nvPr/>
        </p:nvSpPr>
        <p:spPr bwMode="auto">
          <a:xfrm>
            <a:off x="2317750" y="2717800"/>
            <a:ext cx="550863" cy="276225"/>
          </a:xfrm>
          <a:custGeom>
            <a:avLst/>
            <a:ahLst/>
            <a:cxnLst>
              <a:cxn ang="0">
                <a:pos x="356" y="94"/>
              </a:cxn>
              <a:cxn ang="0">
                <a:pos x="335" y="84"/>
              </a:cxn>
              <a:cxn ang="0">
                <a:pos x="314" y="75"/>
              </a:cxn>
              <a:cxn ang="0">
                <a:pos x="294" y="65"/>
              </a:cxn>
              <a:cxn ang="0">
                <a:pos x="273" y="57"/>
              </a:cxn>
              <a:cxn ang="0">
                <a:pos x="252" y="48"/>
              </a:cxn>
              <a:cxn ang="0">
                <a:pos x="230" y="41"/>
              </a:cxn>
              <a:cxn ang="0">
                <a:pos x="210" y="34"/>
              </a:cxn>
              <a:cxn ang="0">
                <a:pos x="188" y="26"/>
              </a:cxn>
              <a:cxn ang="0">
                <a:pos x="165" y="21"/>
              </a:cxn>
              <a:cxn ang="0">
                <a:pos x="142" y="15"/>
              </a:cxn>
              <a:cxn ang="0">
                <a:pos x="120" y="11"/>
              </a:cxn>
              <a:cxn ang="0">
                <a:pos x="98" y="7"/>
              </a:cxn>
              <a:cxn ang="0">
                <a:pos x="74" y="4"/>
              </a:cxn>
              <a:cxn ang="0">
                <a:pos x="50" y="2"/>
              </a:cxn>
              <a:cxn ang="0">
                <a:pos x="24" y="1"/>
              </a:cxn>
              <a:cxn ang="0">
                <a:pos x="0" y="0"/>
              </a:cxn>
              <a:cxn ang="0">
                <a:pos x="0" y="75"/>
              </a:cxn>
              <a:cxn ang="0">
                <a:pos x="23" y="75"/>
              </a:cxn>
              <a:cxn ang="0">
                <a:pos x="45" y="76"/>
              </a:cxn>
              <a:cxn ang="0">
                <a:pos x="65" y="79"/>
              </a:cxn>
              <a:cxn ang="0">
                <a:pos x="87" y="81"/>
              </a:cxn>
              <a:cxn ang="0">
                <a:pos x="108" y="84"/>
              </a:cxn>
              <a:cxn ang="0">
                <a:pos x="128" y="88"/>
              </a:cxn>
              <a:cxn ang="0">
                <a:pos x="147" y="92"/>
              </a:cxn>
              <a:cxn ang="0">
                <a:pos x="167" y="98"/>
              </a:cxn>
              <a:cxn ang="0">
                <a:pos x="186" y="103"/>
              </a:cxn>
              <a:cxn ang="0">
                <a:pos x="206" y="110"/>
              </a:cxn>
              <a:cxn ang="0">
                <a:pos x="225" y="117"/>
              </a:cxn>
              <a:cxn ang="0">
                <a:pos x="244" y="125"/>
              </a:cxn>
              <a:cxn ang="0">
                <a:pos x="264" y="134"/>
              </a:cxn>
              <a:cxn ang="0">
                <a:pos x="284" y="143"/>
              </a:cxn>
              <a:cxn ang="0">
                <a:pos x="304" y="152"/>
              </a:cxn>
              <a:cxn ang="0">
                <a:pos x="325" y="162"/>
              </a:cxn>
              <a:cxn ang="0">
                <a:pos x="356" y="94"/>
              </a:cxn>
              <a:cxn ang="0">
                <a:pos x="356" y="94"/>
              </a:cxn>
            </a:cxnLst>
            <a:rect l="0" t="0" r="r" b="b"/>
            <a:pathLst>
              <a:path w="357" h="163">
                <a:moveTo>
                  <a:pt x="356" y="94"/>
                </a:moveTo>
                <a:lnTo>
                  <a:pt x="335" y="84"/>
                </a:lnTo>
                <a:lnTo>
                  <a:pt x="314" y="75"/>
                </a:lnTo>
                <a:lnTo>
                  <a:pt x="294" y="65"/>
                </a:lnTo>
                <a:lnTo>
                  <a:pt x="273" y="57"/>
                </a:lnTo>
                <a:lnTo>
                  <a:pt x="252" y="48"/>
                </a:lnTo>
                <a:lnTo>
                  <a:pt x="230" y="41"/>
                </a:lnTo>
                <a:lnTo>
                  <a:pt x="210" y="34"/>
                </a:lnTo>
                <a:lnTo>
                  <a:pt x="188" y="26"/>
                </a:lnTo>
                <a:lnTo>
                  <a:pt x="165" y="21"/>
                </a:lnTo>
                <a:lnTo>
                  <a:pt x="142" y="15"/>
                </a:lnTo>
                <a:lnTo>
                  <a:pt x="120" y="11"/>
                </a:lnTo>
                <a:lnTo>
                  <a:pt x="98" y="7"/>
                </a:lnTo>
                <a:lnTo>
                  <a:pt x="74" y="4"/>
                </a:lnTo>
                <a:lnTo>
                  <a:pt x="50" y="2"/>
                </a:lnTo>
                <a:lnTo>
                  <a:pt x="24" y="1"/>
                </a:lnTo>
                <a:lnTo>
                  <a:pt x="0" y="0"/>
                </a:lnTo>
                <a:lnTo>
                  <a:pt x="0" y="75"/>
                </a:lnTo>
                <a:lnTo>
                  <a:pt x="23" y="75"/>
                </a:lnTo>
                <a:lnTo>
                  <a:pt x="45" y="76"/>
                </a:lnTo>
                <a:lnTo>
                  <a:pt x="65" y="79"/>
                </a:lnTo>
                <a:lnTo>
                  <a:pt x="87" y="81"/>
                </a:lnTo>
                <a:lnTo>
                  <a:pt x="108" y="84"/>
                </a:lnTo>
                <a:lnTo>
                  <a:pt x="128" y="88"/>
                </a:lnTo>
                <a:lnTo>
                  <a:pt x="147" y="92"/>
                </a:lnTo>
                <a:lnTo>
                  <a:pt x="167" y="98"/>
                </a:lnTo>
                <a:lnTo>
                  <a:pt x="186" y="103"/>
                </a:lnTo>
                <a:lnTo>
                  <a:pt x="206" y="110"/>
                </a:lnTo>
                <a:lnTo>
                  <a:pt x="225" y="117"/>
                </a:lnTo>
                <a:lnTo>
                  <a:pt x="244" y="125"/>
                </a:lnTo>
                <a:lnTo>
                  <a:pt x="264" y="134"/>
                </a:lnTo>
                <a:lnTo>
                  <a:pt x="284" y="143"/>
                </a:lnTo>
                <a:lnTo>
                  <a:pt x="304" y="152"/>
                </a:lnTo>
                <a:lnTo>
                  <a:pt x="325" y="162"/>
                </a:lnTo>
                <a:lnTo>
                  <a:pt x="356" y="94"/>
                </a:lnTo>
                <a:lnTo>
                  <a:pt x="356" y="94"/>
                </a:lnTo>
              </a:path>
            </a:pathLst>
          </a:custGeom>
          <a:solidFill>
            <a:schemeClr val="bg2"/>
          </a:solidFill>
          <a:ln w="9525">
            <a:noFill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664" name="Freeform 51"/>
          <p:cNvSpPr/>
          <p:nvPr/>
        </p:nvSpPr>
        <p:spPr bwMode="auto">
          <a:xfrm>
            <a:off x="2670175" y="2614613"/>
            <a:ext cx="620713" cy="593725"/>
          </a:xfrm>
          <a:custGeom>
            <a:avLst/>
            <a:ahLst/>
            <a:cxnLst>
              <a:cxn ang="0">
                <a:pos x="401" y="327"/>
              </a:cxn>
              <a:cxn ang="0">
                <a:pos x="167" y="0"/>
              </a:cxn>
              <a:cxn ang="0">
                <a:pos x="401" y="327"/>
              </a:cxn>
              <a:cxn ang="0">
                <a:pos x="0" y="350"/>
              </a:cxn>
              <a:cxn ang="0">
                <a:pos x="167" y="0"/>
              </a:cxn>
              <a:cxn ang="0">
                <a:pos x="401" y="327"/>
              </a:cxn>
              <a:cxn ang="0">
                <a:pos x="401" y="327"/>
              </a:cxn>
            </a:cxnLst>
            <a:rect l="0" t="0" r="r" b="b"/>
            <a:pathLst>
              <a:path w="402" h="351">
                <a:moveTo>
                  <a:pt x="401" y="327"/>
                </a:moveTo>
                <a:lnTo>
                  <a:pt x="167" y="0"/>
                </a:lnTo>
                <a:lnTo>
                  <a:pt x="401" y="327"/>
                </a:lnTo>
                <a:lnTo>
                  <a:pt x="0" y="350"/>
                </a:lnTo>
                <a:lnTo>
                  <a:pt x="167" y="0"/>
                </a:lnTo>
                <a:lnTo>
                  <a:pt x="401" y="327"/>
                </a:lnTo>
                <a:lnTo>
                  <a:pt x="401" y="327"/>
                </a:lnTo>
              </a:path>
            </a:pathLst>
          </a:custGeom>
          <a:solidFill>
            <a:schemeClr val="bg2"/>
          </a:solidFill>
          <a:ln w="9525">
            <a:noFill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665" name="Freeform 52"/>
          <p:cNvSpPr/>
          <p:nvPr/>
        </p:nvSpPr>
        <p:spPr bwMode="auto">
          <a:xfrm>
            <a:off x="2954338" y="4672013"/>
            <a:ext cx="438150" cy="550862"/>
          </a:xfrm>
          <a:custGeom>
            <a:avLst/>
            <a:ahLst/>
            <a:cxnLst>
              <a:cxn ang="0">
                <a:pos x="45" y="325"/>
              </a:cxn>
              <a:cxn ang="0">
                <a:pos x="45" y="325"/>
              </a:cxn>
              <a:cxn ang="0">
                <a:pos x="65" y="310"/>
              </a:cxn>
              <a:cxn ang="0">
                <a:pos x="85" y="294"/>
              </a:cxn>
              <a:cxn ang="0">
                <a:pos x="104" y="278"/>
              </a:cxn>
              <a:cxn ang="0">
                <a:pos x="121" y="261"/>
              </a:cxn>
              <a:cxn ang="0">
                <a:pos x="137" y="245"/>
              </a:cxn>
              <a:cxn ang="0">
                <a:pos x="153" y="227"/>
              </a:cxn>
              <a:cxn ang="0">
                <a:pos x="167" y="210"/>
              </a:cxn>
              <a:cxn ang="0">
                <a:pos x="183" y="192"/>
              </a:cxn>
              <a:cxn ang="0">
                <a:pos x="196" y="174"/>
              </a:cxn>
              <a:cxn ang="0">
                <a:pos x="209" y="156"/>
              </a:cxn>
              <a:cxn ang="0">
                <a:pos x="223" y="137"/>
              </a:cxn>
              <a:cxn ang="0">
                <a:pos x="235" y="119"/>
              </a:cxn>
              <a:cxn ang="0">
                <a:pos x="247" y="100"/>
              </a:cxn>
              <a:cxn ang="0">
                <a:pos x="260" y="79"/>
              </a:cxn>
              <a:cxn ang="0">
                <a:pos x="272" y="59"/>
              </a:cxn>
              <a:cxn ang="0">
                <a:pos x="283" y="38"/>
              </a:cxn>
              <a:cxn ang="0">
                <a:pos x="219" y="0"/>
              </a:cxn>
              <a:cxn ang="0">
                <a:pos x="207" y="21"/>
              </a:cxn>
              <a:cxn ang="0">
                <a:pos x="195" y="41"/>
              </a:cxn>
              <a:cxn ang="0">
                <a:pos x="184" y="59"/>
              </a:cxn>
              <a:cxn ang="0">
                <a:pos x="172" y="78"/>
              </a:cxn>
              <a:cxn ang="0">
                <a:pos x="160" y="97"/>
              </a:cxn>
              <a:cxn ang="0">
                <a:pos x="149" y="113"/>
              </a:cxn>
              <a:cxn ang="0">
                <a:pos x="136" y="129"/>
              </a:cxn>
              <a:cxn ang="0">
                <a:pos x="124" y="145"/>
              </a:cxn>
              <a:cxn ang="0">
                <a:pos x="111" y="163"/>
              </a:cxn>
              <a:cxn ang="0">
                <a:pos x="97" y="178"/>
              </a:cxn>
              <a:cxn ang="0">
                <a:pos x="83" y="192"/>
              </a:cxn>
              <a:cxn ang="0">
                <a:pos x="68" y="207"/>
              </a:cxn>
              <a:cxn ang="0">
                <a:pos x="53" y="222"/>
              </a:cxn>
              <a:cxn ang="0">
                <a:pos x="37" y="236"/>
              </a:cxn>
              <a:cxn ang="0">
                <a:pos x="19" y="250"/>
              </a:cxn>
              <a:cxn ang="0">
                <a:pos x="0" y="264"/>
              </a:cxn>
              <a:cxn ang="0">
                <a:pos x="0" y="263"/>
              </a:cxn>
              <a:cxn ang="0">
                <a:pos x="45" y="325"/>
              </a:cxn>
              <a:cxn ang="0">
                <a:pos x="45" y="325"/>
              </a:cxn>
            </a:cxnLst>
            <a:rect l="0" t="0" r="r" b="b"/>
            <a:pathLst>
              <a:path w="284" h="326">
                <a:moveTo>
                  <a:pt x="45" y="325"/>
                </a:moveTo>
                <a:lnTo>
                  <a:pt x="45" y="325"/>
                </a:lnTo>
                <a:lnTo>
                  <a:pt x="65" y="310"/>
                </a:lnTo>
                <a:lnTo>
                  <a:pt x="85" y="294"/>
                </a:lnTo>
                <a:lnTo>
                  <a:pt x="104" y="278"/>
                </a:lnTo>
                <a:lnTo>
                  <a:pt x="121" y="261"/>
                </a:lnTo>
                <a:lnTo>
                  <a:pt x="137" y="245"/>
                </a:lnTo>
                <a:lnTo>
                  <a:pt x="153" y="227"/>
                </a:lnTo>
                <a:lnTo>
                  <a:pt x="167" y="210"/>
                </a:lnTo>
                <a:lnTo>
                  <a:pt x="183" y="192"/>
                </a:lnTo>
                <a:lnTo>
                  <a:pt x="196" y="174"/>
                </a:lnTo>
                <a:lnTo>
                  <a:pt x="209" y="156"/>
                </a:lnTo>
                <a:lnTo>
                  <a:pt x="223" y="137"/>
                </a:lnTo>
                <a:lnTo>
                  <a:pt x="235" y="119"/>
                </a:lnTo>
                <a:lnTo>
                  <a:pt x="247" y="100"/>
                </a:lnTo>
                <a:lnTo>
                  <a:pt x="260" y="79"/>
                </a:lnTo>
                <a:lnTo>
                  <a:pt x="272" y="59"/>
                </a:lnTo>
                <a:lnTo>
                  <a:pt x="283" y="38"/>
                </a:lnTo>
                <a:lnTo>
                  <a:pt x="219" y="0"/>
                </a:lnTo>
                <a:lnTo>
                  <a:pt x="207" y="21"/>
                </a:lnTo>
                <a:lnTo>
                  <a:pt x="195" y="41"/>
                </a:lnTo>
                <a:lnTo>
                  <a:pt x="184" y="59"/>
                </a:lnTo>
                <a:lnTo>
                  <a:pt x="172" y="78"/>
                </a:lnTo>
                <a:lnTo>
                  <a:pt x="160" y="97"/>
                </a:lnTo>
                <a:lnTo>
                  <a:pt x="149" y="113"/>
                </a:lnTo>
                <a:lnTo>
                  <a:pt x="136" y="129"/>
                </a:lnTo>
                <a:lnTo>
                  <a:pt x="124" y="145"/>
                </a:lnTo>
                <a:lnTo>
                  <a:pt x="111" y="163"/>
                </a:lnTo>
                <a:lnTo>
                  <a:pt x="97" y="178"/>
                </a:lnTo>
                <a:lnTo>
                  <a:pt x="83" y="192"/>
                </a:lnTo>
                <a:lnTo>
                  <a:pt x="68" y="207"/>
                </a:lnTo>
                <a:lnTo>
                  <a:pt x="53" y="222"/>
                </a:lnTo>
                <a:lnTo>
                  <a:pt x="37" y="236"/>
                </a:lnTo>
                <a:lnTo>
                  <a:pt x="19" y="250"/>
                </a:lnTo>
                <a:lnTo>
                  <a:pt x="0" y="264"/>
                </a:lnTo>
                <a:lnTo>
                  <a:pt x="0" y="263"/>
                </a:lnTo>
                <a:lnTo>
                  <a:pt x="45" y="325"/>
                </a:lnTo>
                <a:lnTo>
                  <a:pt x="45" y="325"/>
                </a:lnTo>
              </a:path>
            </a:pathLst>
          </a:custGeom>
          <a:solidFill>
            <a:schemeClr val="bg2"/>
          </a:solidFill>
          <a:ln w="9525">
            <a:noFill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666" name="Freeform 53"/>
          <p:cNvSpPr/>
          <p:nvPr/>
        </p:nvSpPr>
        <p:spPr bwMode="auto">
          <a:xfrm>
            <a:off x="2466975" y="5116513"/>
            <a:ext cx="558800" cy="328612"/>
          </a:xfrm>
          <a:custGeom>
            <a:avLst/>
            <a:ahLst/>
            <a:cxnLst>
              <a:cxn ang="0">
                <a:pos x="13" y="193"/>
              </a:cxn>
              <a:cxn ang="0">
                <a:pos x="37" y="188"/>
              </a:cxn>
              <a:cxn ang="0">
                <a:pos x="59" y="184"/>
              </a:cxn>
              <a:cxn ang="0">
                <a:pos x="82" y="180"/>
              </a:cxn>
              <a:cxn ang="0">
                <a:pos x="104" y="175"/>
              </a:cxn>
              <a:cxn ang="0">
                <a:pos x="127" y="169"/>
              </a:cxn>
              <a:cxn ang="0">
                <a:pos x="148" y="163"/>
              </a:cxn>
              <a:cxn ang="0">
                <a:pos x="169" y="156"/>
              </a:cxn>
              <a:cxn ang="0">
                <a:pos x="191" y="148"/>
              </a:cxn>
              <a:cxn ang="0">
                <a:pos x="211" y="142"/>
              </a:cxn>
              <a:cxn ang="0">
                <a:pos x="233" y="133"/>
              </a:cxn>
              <a:cxn ang="0">
                <a:pos x="253" y="124"/>
              </a:cxn>
              <a:cxn ang="0">
                <a:pos x="275" y="114"/>
              </a:cxn>
              <a:cxn ang="0">
                <a:pos x="297" y="102"/>
              </a:cxn>
              <a:cxn ang="0">
                <a:pos x="317" y="89"/>
              </a:cxn>
              <a:cxn ang="0">
                <a:pos x="338" y="77"/>
              </a:cxn>
              <a:cxn ang="0">
                <a:pos x="361" y="62"/>
              </a:cxn>
              <a:cxn ang="0">
                <a:pos x="316" y="0"/>
              </a:cxn>
              <a:cxn ang="0">
                <a:pos x="297" y="13"/>
              </a:cxn>
              <a:cxn ang="0">
                <a:pos x="278" y="27"/>
              </a:cxn>
              <a:cxn ang="0">
                <a:pos x="259" y="38"/>
              </a:cxn>
              <a:cxn ang="0">
                <a:pos x="241" y="47"/>
              </a:cxn>
              <a:cxn ang="0">
                <a:pos x="222" y="57"/>
              </a:cxn>
              <a:cxn ang="0">
                <a:pos x="203" y="65"/>
              </a:cxn>
              <a:cxn ang="0">
                <a:pos x="185" y="72"/>
              </a:cxn>
              <a:cxn ang="0">
                <a:pos x="167" y="79"/>
              </a:cxn>
              <a:cxn ang="0">
                <a:pos x="147" y="87"/>
              </a:cxn>
              <a:cxn ang="0">
                <a:pos x="127" y="92"/>
              </a:cxn>
              <a:cxn ang="0">
                <a:pos x="107" y="98"/>
              </a:cxn>
              <a:cxn ang="0">
                <a:pos x="87" y="102"/>
              </a:cxn>
              <a:cxn ang="0">
                <a:pos x="67" y="106"/>
              </a:cxn>
              <a:cxn ang="0">
                <a:pos x="44" y="110"/>
              </a:cxn>
              <a:cxn ang="0">
                <a:pos x="22" y="115"/>
              </a:cxn>
              <a:cxn ang="0">
                <a:pos x="0" y="120"/>
              </a:cxn>
              <a:cxn ang="0">
                <a:pos x="13" y="193"/>
              </a:cxn>
              <a:cxn ang="0">
                <a:pos x="13" y="193"/>
              </a:cxn>
            </a:cxnLst>
            <a:rect l="0" t="0" r="r" b="b"/>
            <a:pathLst>
              <a:path w="362" h="194">
                <a:moveTo>
                  <a:pt x="13" y="193"/>
                </a:moveTo>
                <a:lnTo>
                  <a:pt x="37" y="188"/>
                </a:lnTo>
                <a:lnTo>
                  <a:pt x="59" y="184"/>
                </a:lnTo>
                <a:lnTo>
                  <a:pt x="82" y="180"/>
                </a:lnTo>
                <a:lnTo>
                  <a:pt x="104" y="175"/>
                </a:lnTo>
                <a:lnTo>
                  <a:pt x="127" y="169"/>
                </a:lnTo>
                <a:lnTo>
                  <a:pt x="148" y="163"/>
                </a:lnTo>
                <a:lnTo>
                  <a:pt x="169" y="156"/>
                </a:lnTo>
                <a:lnTo>
                  <a:pt x="191" y="148"/>
                </a:lnTo>
                <a:lnTo>
                  <a:pt x="211" y="142"/>
                </a:lnTo>
                <a:lnTo>
                  <a:pt x="233" y="133"/>
                </a:lnTo>
                <a:lnTo>
                  <a:pt x="253" y="124"/>
                </a:lnTo>
                <a:lnTo>
                  <a:pt x="275" y="114"/>
                </a:lnTo>
                <a:lnTo>
                  <a:pt x="297" y="102"/>
                </a:lnTo>
                <a:lnTo>
                  <a:pt x="317" y="89"/>
                </a:lnTo>
                <a:lnTo>
                  <a:pt x="338" y="77"/>
                </a:lnTo>
                <a:lnTo>
                  <a:pt x="361" y="62"/>
                </a:lnTo>
                <a:lnTo>
                  <a:pt x="316" y="0"/>
                </a:lnTo>
                <a:lnTo>
                  <a:pt x="297" y="13"/>
                </a:lnTo>
                <a:lnTo>
                  <a:pt x="278" y="27"/>
                </a:lnTo>
                <a:lnTo>
                  <a:pt x="259" y="38"/>
                </a:lnTo>
                <a:lnTo>
                  <a:pt x="241" y="47"/>
                </a:lnTo>
                <a:lnTo>
                  <a:pt x="222" y="57"/>
                </a:lnTo>
                <a:lnTo>
                  <a:pt x="203" y="65"/>
                </a:lnTo>
                <a:lnTo>
                  <a:pt x="185" y="72"/>
                </a:lnTo>
                <a:lnTo>
                  <a:pt x="167" y="79"/>
                </a:lnTo>
                <a:lnTo>
                  <a:pt x="147" y="87"/>
                </a:lnTo>
                <a:lnTo>
                  <a:pt x="127" y="92"/>
                </a:lnTo>
                <a:lnTo>
                  <a:pt x="107" y="98"/>
                </a:lnTo>
                <a:lnTo>
                  <a:pt x="87" y="102"/>
                </a:lnTo>
                <a:lnTo>
                  <a:pt x="67" y="106"/>
                </a:lnTo>
                <a:lnTo>
                  <a:pt x="44" y="110"/>
                </a:lnTo>
                <a:lnTo>
                  <a:pt x="22" y="115"/>
                </a:lnTo>
                <a:lnTo>
                  <a:pt x="0" y="120"/>
                </a:lnTo>
                <a:lnTo>
                  <a:pt x="13" y="193"/>
                </a:lnTo>
                <a:lnTo>
                  <a:pt x="13" y="193"/>
                </a:lnTo>
              </a:path>
            </a:pathLst>
          </a:custGeom>
          <a:solidFill>
            <a:schemeClr val="bg2"/>
          </a:solidFill>
          <a:ln w="9525">
            <a:noFill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667" name="Freeform 54"/>
          <p:cNvSpPr/>
          <p:nvPr/>
        </p:nvSpPr>
        <p:spPr bwMode="auto">
          <a:xfrm>
            <a:off x="1985963" y="5046663"/>
            <a:ext cx="593725" cy="652462"/>
          </a:xfrm>
          <a:custGeom>
            <a:avLst/>
            <a:ahLst/>
            <a:cxnLst>
              <a:cxn ang="0">
                <a:pos x="0" y="256"/>
              </a:cxn>
              <a:cxn ang="0">
                <a:pos x="385" y="385"/>
              </a:cxn>
              <a:cxn ang="0">
                <a:pos x="0" y="256"/>
              </a:cxn>
              <a:cxn ang="0">
                <a:pos x="315" y="0"/>
              </a:cxn>
              <a:cxn ang="0">
                <a:pos x="385" y="385"/>
              </a:cxn>
              <a:cxn ang="0">
                <a:pos x="0" y="256"/>
              </a:cxn>
              <a:cxn ang="0">
                <a:pos x="0" y="256"/>
              </a:cxn>
            </a:cxnLst>
            <a:rect l="0" t="0" r="r" b="b"/>
            <a:pathLst>
              <a:path w="386" h="386">
                <a:moveTo>
                  <a:pt x="0" y="256"/>
                </a:moveTo>
                <a:lnTo>
                  <a:pt x="385" y="385"/>
                </a:lnTo>
                <a:lnTo>
                  <a:pt x="0" y="256"/>
                </a:lnTo>
                <a:lnTo>
                  <a:pt x="315" y="0"/>
                </a:lnTo>
                <a:lnTo>
                  <a:pt x="385" y="385"/>
                </a:lnTo>
                <a:lnTo>
                  <a:pt x="0" y="256"/>
                </a:lnTo>
                <a:lnTo>
                  <a:pt x="0" y="256"/>
                </a:lnTo>
              </a:path>
            </a:pathLst>
          </a:custGeom>
          <a:solidFill>
            <a:schemeClr val="bg2"/>
          </a:solidFill>
          <a:ln w="9525">
            <a:noFill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668" name="Freeform 55"/>
          <p:cNvSpPr/>
          <p:nvPr/>
        </p:nvSpPr>
        <p:spPr bwMode="auto">
          <a:xfrm>
            <a:off x="4138613" y="2716213"/>
            <a:ext cx="2424112" cy="2595562"/>
          </a:xfrm>
          <a:custGeom>
            <a:avLst/>
            <a:ahLst/>
            <a:cxnLst>
              <a:cxn ang="0">
                <a:pos x="866" y="4"/>
              </a:cxn>
              <a:cxn ang="0">
                <a:pos x="981" y="25"/>
              </a:cxn>
              <a:cxn ang="0">
                <a:pos x="1091" y="60"/>
              </a:cxn>
              <a:cxn ang="0">
                <a:pos x="1192" y="111"/>
              </a:cxn>
              <a:cxn ang="0">
                <a:pos x="1285" y="176"/>
              </a:cxn>
              <a:cxn ang="0">
                <a:pos x="1367" y="252"/>
              </a:cxn>
              <a:cxn ang="0">
                <a:pos x="1437" y="338"/>
              </a:cxn>
              <a:cxn ang="0">
                <a:pos x="1493" y="436"/>
              </a:cxn>
              <a:cxn ang="0">
                <a:pos x="1536" y="540"/>
              </a:cxn>
              <a:cxn ang="0">
                <a:pos x="1563" y="650"/>
              </a:cxn>
              <a:cxn ang="0">
                <a:pos x="1572" y="768"/>
              </a:cxn>
              <a:cxn ang="0">
                <a:pos x="1563" y="884"/>
              </a:cxn>
              <a:cxn ang="0">
                <a:pos x="1536" y="996"/>
              </a:cxn>
              <a:cxn ang="0">
                <a:pos x="1493" y="1099"/>
              </a:cxn>
              <a:cxn ang="0">
                <a:pos x="1437" y="1196"/>
              </a:cxn>
              <a:cxn ang="0">
                <a:pos x="1367" y="1283"/>
              </a:cxn>
              <a:cxn ang="0">
                <a:pos x="1285" y="1359"/>
              </a:cxn>
              <a:cxn ang="0">
                <a:pos x="1192" y="1422"/>
              </a:cxn>
              <a:cxn ang="0">
                <a:pos x="1091" y="1474"/>
              </a:cxn>
              <a:cxn ang="0">
                <a:pos x="981" y="1511"/>
              </a:cxn>
              <a:cxn ang="0">
                <a:pos x="866" y="1530"/>
              </a:cxn>
              <a:cxn ang="0">
                <a:pos x="745" y="1534"/>
              </a:cxn>
              <a:cxn ang="0">
                <a:pos x="627" y="1519"/>
              </a:cxn>
              <a:cxn ang="0">
                <a:pos x="516" y="1488"/>
              </a:cxn>
              <a:cxn ang="0">
                <a:pos x="412" y="1441"/>
              </a:cxn>
              <a:cxn ang="0">
                <a:pos x="316" y="1381"/>
              </a:cxn>
              <a:cxn ang="0">
                <a:pos x="231" y="1309"/>
              </a:cxn>
              <a:cxn ang="0">
                <a:pos x="157" y="1226"/>
              </a:cxn>
              <a:cxn ang="0">
                <a:pos x="95" y="1132"/>
              </a:cxn>
              <a:cxn ang="0">
                <a:pos x="48" y="1030"/>
              </a:cxn>
              <a:cxn ang="0">
                <a:pos x="16" y="922"/>
              </a:cxn>
              <a:cxn ang="0">
                <a:pos x="1" y="806"/>
              </a:cxn>
              <a:cxn ang="0">
                <a:pos x="4" y="690"/>
              </a:cxn>
              <a:cxn ang="0">
                <a:pos x="24" y="576"/>
              </a:cxn>
              <a:cxn ang="0">
                <a:pos x="62" y="470"/>
              </a:cxn>
              <a:cxn ang="0">
                <a:pos x="114" y="370"/>
              </a:cxn>
              <a:cxn ang="0">
                <a:pos x="180" y="280"/>
              </a:cxn>
              <a:cxn ang="0">
                <a:pos x="258" y="200"/>
              </a:cxn>
              <a:cxn ang="0">
                <a:pos x="347" y="131"/>
              </a:cxn>
              <a:cxn ang="0">
                <a:pos x="445" y="76"/>
              </a:cxn>
              <a:cxn ang="0">
                <a:pos x="552" y="35"/>
              </a:cxn>
              <a:cxn ang="0">
                <a:pos x="666" y="10"/>
              </a:cxn>
              <a:cxn ang="0">
                <a:pos x="786" y="0"/>
              </a:cxn>
            </a:cxnLst>
            <a:rect l="0" t="0" r="r" b="b"/>
            <a:pathLst>
              <a:path w="1573" h="1535">
                <a:moveTo>
                  <a:pt x="786" y="0"/>
                </a:moveTo>
                <a:lnTo>
                  <a:pt x="826" y="1"/>
                </a:lnTo>
                <a:lnTo>
                  <a:pt x="866" y="4"/>
                </a:lnTo>
                <a:lnTo>
                  <a:pt x="905" y="10"/>
                </a:lnTo>
                <a:lnTo>
                  <a:pt x="943" y="16"/>
                </a:lnTo>
                <a:lnTo>
                  <a:pt x="981" y="25"/>
                </a:lnTo>
                <a:lnTo>
                  <a:pt x="1019" y="35"/>
                </a:lnTo>
                <a:lnTo>
                  <a:pt x="1055" y="47"/>
                </a:lnTo>
                <a:lnTo>
                  <a:pt x="1091" y="60"/>
                </a:lnTo>
                <a:lnTo>
                  <a:pt x="1126" y="76"/>
                </a:lnTo>
                <a:lnTo>
                  <a:pt x="1159" y="93"/>
                </a:lnTo>
                <a:lnTo>
                  <a:pt x="1192" y="111"/>
                </a:lnTo>
                <a:lnTo>
                  <a:pt x="1224" y="131"/>
                </a:lnTo>
                <a:lnTo>
                  <a:pt x="1255" y="153"/>
                </a:lnTo>
                <a:lnTo>
                  <a:pt x="1285" y="176"/>
                </a:lnTo>
                <a:lnTo>
                  <a:pt x="1314" y="200"/>
                </a:lnTo>
                <a:lnTo>
                  <a:pt x="1341" y="225"/>
                </a:lnTo>
                <a:lnTo>
                  <a:pt x="1367" y="252"/>
                </a:lnTo>
                <a:lnTo>
                  <a:pt x="1392" y="280"/>
                </a:lnTo>
                <a:lnTo>
                  <a:pt x="1415" y="308"/>
                </a:lnTo>
                <a:lnTo>
                  <a:pt x="1437" y="338"/>
                </a:lnTo>
                <a:lnTo>
                  <a:pt x="1458" y="370"/>
                </a:lnTo>
                <a:lnTo>
                  <a:pt x="1476" y="403"/>
                </a:lnTo>
                <a:lnTo>
                  <a:pt x="1493" y="436"/>
                </a:lnTo>
                <a:lnTo>
                  <a:pt x="1510" y="470"/>
                </a:lnTo>
                <a:lnTo>
                  <a:pt x="1523" y="504"/>
                </a:lnTo>
                <a:lnTo>
                  <a:pt x="1536" y="540"/>
                </a:lnTo>
                <a:lnTo>
                  <a:pt x="1548" y="576"/>
                </a:lnTo>
                <a:lnTo>
                  <a:pt x="1556" y="612"/>
                </a:lnTo>
                <a:lnTo>
                  <a:pt x="1563" y="650"/>
                </a:lnTo>
                <a:lnTo>
                  <a:pt x="1568" y="690"/>
                </a:lnTo>
                <a:lnTo>
                  <a:pt x="1571" y="728"/>
                </a:lnTo>
                <a:lnTo>
                  <a:pt x="1572" y="768"/>
                </a:lnTo>
                <a:lnTo>
                  <a:pt x="1571" y="806"/>
                </a:lnTo>
                <a:lnTo>
                  <a:pt x="1568" y="845"/>
                </a:lnTo>
                <a:lnTo>
                  <a:pt x="1563" y="884"/>
                </a:lnTo>
                <a:lnTo>
                  <a:pt x="1556" y="922"/>
                </a:lnTo>
                <a:lnTo>
                  <a:pt x="1548" y="959"/>
                </a:lnTo>
                <a:lnTo>
                  <a:pt x="1536" y="996"/>
                </a:lnTo>
                <a:lnTo>
                  <a:pt x="1523" y="1030"/>
                </a:lnTo>
                <a:lnTo>
                  <a:pt x="1510" y="1066"/>
                </a:lnTo>
                <a:lnTo>
                  <a:pt x="1493" y="1099"/>
                </a:lnTo>
                <a:lnTo>
                  <a:pt x="1476" y="1132"/>
                </a:lnTo>
                <a:lnTo>
                  <a:pt x="1458" y="1164"/>
                </a:lnTo>
                <a:lnTo>
                  <a:pt x="1437" y="1196"/>
                </a:lnTo>
                <a:lnTo>
                  <a:pt x="1415" y="1226"/>
                </a:lnTo>
                <a:lnTo>
                  <a:pt x="1392" y="1255"/>
                </a:lnTo>
                <a:lnTo>
                  <a:pt x="1367" y="1283"/>
                </a:lnTo>
                <a:lnTo>
                  <a:pt x="1341" y="1309"/>
                </a:lnTo>
                <a:lnTo>
                  <a:pt x="1314" y="1334"/>
                </a:lnTo>
                <a:lnTo>
                  <a:pt x="1285" y="1359"/>
                </a:lnTo>
                <a:lnTo>
                  <a:pt x="1255" y="1381"/>
                </a:lnTo>
                <a:lnTo>
                  <a:pt x="1224" y="1403"/>
                </a:lnTo>
                <a:lnTo>
                  <a:pt x="1192" y="1422"/>
                </a:lnTo>
                <a:lnTo>
                  <a:pt x="1159" y="1441"/>
                </a:lnTo>
                <a:lnTo>
                  <a:pt x="1126" y="1459"/>
                </a:lnTo>
                <a:lnTo>
                  <a:pt x="1091" y="1474"/>
                </a:lnTo>
                <a:lnTo>
                  <a:pt x="1055" y="1488"/>
                </a:lnTo>
                <a:lnTo>
                  <a:pt x="1019" y="1500"/>
                </a:lnTo>
                <a:lnTo>
                  <a:pt x="981" y="1511"/>
                </a:lnTo>
                <a:lnTo>
                  <a:pt x="943" y="1519"/>
                </a:lnTo>
                <a:lnTo>
                  <a:pt x="905" y="1526"/>
                </a:lnTo>
                <a:lnTo>
                  <a:pt x="866" y="1530"/>
                </a:lnTo>
                <a:lnTo>
                  <a:pt x="826" y="1534"/>
                </a:lnTo>
                <a:lnTo>
                  <a:pt x="786" y="1534"/>
                </a:lnTo>
                <a:lnTo>
                  <a:pt x="745" y="1534"/>
                </a:lnTo>
                <a:lnTo>
                  <a:pt x="705" y="1530"/>
                </a:lnTo>
                <a:lnTo>
                  <a:pt x="666" y="1526"/>
                </a:lnTo>
                <a:lnTo>
                  <a:pt x="627" y="1519"/>
                </a:lnTo>
                <a:lnTo>
                  <a:pt x="590" y="1511"/>
                </a:lnTo>
                <a:lnTo>
                  <a:pt x="552" y="1500"/>
                </a:lnTo>
                <a:lnTo>
                  <a:pt x="516" y="1488"/>
                </a:lnTo>
                <a:lnTo>
                  <a:pt x="480" y="1474"/>
                </a:lnTo>
                <a:lnTo>
                  <a:pt x="445" y="1459"/>
                </a:lnTo>
                <a:lnTo>
                  <a:pt x="412" y="1441"/>
                </a:lnTo>
                <a:lnTo>
                  <a:pt x="378" y="1422"/>
                </a:lnTo>
                <a:lnTo>
                  <a:pt x="347" y="1403"/>
                </a:lnTo>
                <a:lnTo>
                  <a:pt x="316" y="1381"/>
                </a:lnTo>
                <a:lnTo>
                  <a:pt x="286" y="1359"/>
                </a:lnTo>
                <a:lnTo>
                  <a:pt x="258" y="1334"/>
                </a:lnTo>
                <a:lnTo>
                  <a:pt x="231" y="1309"/>
                </a:lnTo>
                <a:lnTo>
                  <a:pt x="205" y="1283"/>
                </a:lnTo>
                <a:lnTo>
                  <a:pt x="180" y="1255"/>
                </a:lnTo>
                <a:lnTo>
                  <a:pt x="157" y="1226"/>
                </a:lnTo>
                <a:lnTo>
                  <a:pt x="135" y="1196"/>
                </a:lnTo>
                <a:lnTo>
                  <a:pt x="114" y="1164"/>
                </a:lnTo>
                <a:lnTo>
                  <a:pt x="95" y="1132"/>
                </a:lnTo>
                <a:lnTo>
                  <a:pt x="78" y="1099"/>
                </a:lnTo>
                <a:lnTo>
                  <a:pt x="62" y="1066"/>
                </a:lnTo>
                <a:lnTo>
                  <a:pt x="48" y="1030"/>
                </a:lnTo>
                <a:lnTo>
                  <a:pt x="35" y="996"/>
                </a:lnTo>
                <a:lnTo>
                  <a:pt x="24" y="959"/>
                </a:lnTo>
                <a:lnTo>
                  <a:pt x="16" y="922"/>
                </a:lnTo>
                <a:lnTo>
                  <a:pt x="9" y="884"/>
                </a:lnTo>
                <a:lnTo>
                  <a:pt x="4" y="845"/>
                </a:lnTo>
                <a:lnTo>
                  <a:pt x="1" y="806"/>
                </a:lnTo>
                <a:lnTo>
                  <a:pt x="0" y="768"/>
                </a:lnTo>
                <a:lnTo>
                  <a:pt x="1" y="728"/>
                </a:lnTo>
                <a:lnTo>
                  <a:pt x="4" y="690"/>
                </a:lnTo>
                <a:lnTo>
                  <a:pt x="9" y="650"/>
                </a:lnTo>
                <a:lnTo>
                  <a:pt x="16" y="612"/>
                </a:lnTo>
                <a:lnTo>
                  <a:pt x="24" y="576"/>
                </a:lnTo>
                <a:lnTo>
                  <a:pt x="35" y="540"/>
                </a:lnTo>
                <a:lnTo>
                  <a:pt x="48" y="504"/>
                </a:lnTo>
                <a:lnTo>
                  <a:pt x="62" y="470"/>
                </a:lnTo>
                <a:lnTo>
                  <a:pt x="78" y="436"/>
                </a:lnTo>
                <a:lnTo>
                  <a:pt x="95" y="403"/>
                </a:lnTo>
                <a:lnTo>
                  <a:pt x="114" y="370"/>
                </a:lnTo>
                <a:lnTo>
                  <a:pt x="135" y="338"/>
                </a:lnTo>
                <a:lnTo>
                  <a:pt x="157" y="308"/>
                </a:lnTo>
                <a:lnTo>
                  <a:pt x="180" y="280"/>
                </a:lnTo>
                <a:lnTo>
                  <a:pt x="205" y="252"/>
                </a:lnTo>
                <a:lnTo>
                  <a:pt x="231" y="225"/>
                </a:lnTo>
                <a:lnTo>
                  <a:pt x="258" y="200"/>
                </a:lnTo>
                <a:lnTo>
                  <a:pt x="286" y="176"/>
                </a:lnTo>
                <a:lnTo>
                  <a:pt x="316" y="153"/>
                </a:lnTo>
                <a:lnTo>
                  <a:pt x="347" y="131"/>
                </a:lnTo>
                <a:lnTo>
                  <a:pt x="378" y="111"/>
                </a:lnTo>
                <a:lnTo>
                  <a:pt x="412" y="93"/>
                </a:lnTo>
                <a:lnTo>
                  <a:pt x="445" y="76"/>
                </a:lnTo>
                <a:lnTo>
                  <a:pt x="480" y="60"/>
                </a:lnTo>
                <a:lnTo>
                  <a:pt x="516" y="47"/>
                </a:lnTo>
                <a:lnTo>
                  <a:pt x="552" y="35"/>
                </a:lnTo>
                <a:lnTo>
                  <a:pt x="590" y="25"/>
                </a:lnTo>
                <a:lnTo>
                  <a:pt x="627" y="16"/>
                </a:lnTo>
                <a:lnTo>
                  <a:pt x="666" y="10"/>
                </a:lnTo>
                <a:lnTo>
                  <a:pt x="705" y="4"/>
                </a:lnTo>
                <a:lnTo>
                  <a:pt x="745" y="1"/>
                </a:lnTo>
                <a:lnTo>
                  <a:pt x="786" y="0"/>
                </a:lnTo>
                <a:lnTo>
                  <a:pt x="786" y="0"/>
                </a:lnTo>
              </a:path>
            </a:pathLst>
          </a:custGeom>
          <a:solidFill>
            <a:srgbClr val="FFFF00"/>
          </a:solidFill>
          <a:ln w="9525">
            <a:noFill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669" name="Freeform 56"/>
          <p:cNvSpPr/>
          <p:nvPr/>
        </p:nvSpPr>
        <p:spPr bwMode="auto">
          <a:xfrm>
            <a:off x="4138613" y="2716213"/>
            <a:ext cx="2424112" cy="2595562"/>
          </a:xfrm>
          <a:custGeom>
            <a:avLst/>
            <a:ahLst/>
            <a:cxnLst>
              <a:cxn ang="0">
                <a:pos x="826" y="1"/>
              </a:cxn>
              <a:cxn ang="0">
                <a:pos x="943" y="16"/>
              </a:cxn>
              <a:cxn ang="0">
                <a:pos x="1055" y="47"/>
              </a:cxn>
              <a:cxn ang="0">
                <a:pos x="1159" y="93"/>
              </a:cxn>
              <a:cxn ang="0">
                <a:pos x="1255" y="153"/>
              </a:cxn>
              <a:cxn ang="0">
                <a:pos x="1341" y="225"/>
              </a:cxn>
              <a:cxn ang="0">
                <a:pos x="1415" y="308"/>
              </a:cxn>
              <a:cxn ang="0">
                <a:pos x="1476" y="403"/>
              </a:cxn>
              <a:cxn ang="0">
                <a:pos x="1523" y="504"/>
              </a:cxn>
              <a:cxn ang="0">
                <a:pos x="1556" y="612"/>
              </a:cxn>
              <a:cxn ang="0">
                <a:pos x="1571" y="728"/>
              </a:cxn>
              <a:cxn ang="0">
                <a:pos x="1571" y="806"/>
              </a:cxn>
              <a:cxn ang="0">
                <a:pos x="1556" y="922"/>
              </a:cxn>
              <a:cxn ang="0">
                <a:pos x="1523" y="1030"/>
              </a:cxn>
              <a:cxn ang="0">
                <a:pos x="1476" y="1132"/>
              </a:cxn>
              <a:cxn ang="0">
                <a:pos x="1415" y="1226"/>
              </a:cxn>
              <a:cxn ang="0">
                <a:pos x="1341" y="1309"/>
              </a:cxn>
              <a:cxn ang="0">
                <a:pos x="1255" y="1381"/>
              </a:cxn>
              <a:cxn ang="0">
                <a:pos x="1159" y="1441"/>
              </a:cxn>
              <a:cxn ang="0">
                <a:pos x="1055" y="1488"/>
              </a:cxn>
              <a:cxn ang="0">
                <a:pos x="943" y="1519"/>
              </a:cxn>
              <a:cxn ang="0">
                <a:pos x="826" y="1534"/>
              </a:cxn>
              <a:cxn ang="0">
                <a:pos x="745" y="1534"/>
              </a:cxn>
              <a:cxn ang="0">
                <a:pos x="627" y="1519"/>
              </a:cxn>
              <a:cxn ang="0">
                <a:pos x="516" y="1488"/>
              </a:cxn>
              <a:cxn ang="0">
                <a:pos x="412" y="1441"/>
              </a:cxn>
              <a:cxn ang="0">
                <a:pos x="316" y="1381"/>
              </a:cxn>
              <a:cxn ang="0">
                <a:pos x="231" y="1309"/>
              </a:cxn>
              <a:cxn ang="0">
                <a:pos x="157" y="1226"/>
              </a:cxn>
              <a:cxn ang="0">
                <a:pos x="95" y="1132"/>
              </a:cxn>
              <a:cxn ang="0">
                <a:pos x="48" y="1030"/>
              </a:cxn>
              <a:cxn ang="0">
                <a:pos x="16" y="922"/>
              </a:cxn>
              <a:cxn ang="0">
                <a:pos x="1" y="806"/>
              </a:cxn>
              <a:cxn ang="0">
                <a:pos x="1" y="728"/>
              </a:cxn>
              <a:cxn ang="0">
                <a:pos x="16" y="612"/>
              </a:cxn>
              <a:cxn ang="0">
                <a:pos x="48" y="504"/>
              </a:cxn>
              <a:cxn ang="0">
                <a:pos x="95" y="403"/>
              </a:cxn>
              <a:cxn ang="0">
                <a:pos x="157" y="308"/>
              </a:cxn>
              <a:cxn ang="0">
                <a:pos x="231" y="225"/>
              </a:cxn>
              <a:cxn ang="0">
                <a:pos x="316" y="153"/>
              </a:cxn>
              <a:cxn ang="0">
                <a:pos x="412" y="93"/>
              </a:cxn>
              <a:cxn ang="0">
                <a:pos x="516" y="47"/>
              </a:cxn>
              <a:cxn ang="0">
                <a:pos x="627" y="16"/>
              </a:cxn>
              <a:cxn ang="0">
                <a:pos x="745" y="1"/>
              </a:cxn>
            </a:cxnLst>
            <a:rect l="0" t="0" r="r" b="b"/>
            <a:pathLst>
              <a:path w="1573" h="1535">
                <a:moveTo>
                  <a:pt x="786" y="0"/>
                </a:moveTo>
                <a:lnTo>
                  <a:pt x="786" y="0"/>
                </a:lnTo>
                <a:lnTo>
                  <a:pt x="826" y="1"/>
                </a:lnTo>
                <a:lnTo>
                  <a:pt x="866" y="4"/>
                </a:lnTo>
                <a:lnTo>
                  <a:pt x="905" y="10"/>
                </a:lnTo>
                <a:lnTo>
                  <a:pt x="943" y="16"/>
                </a:lnTo>
                <a:lnTo>
                  <a:pt x="981" y="25"/>
                </a:lnTo>
                <a:lnTo>
                  <a:pt x="1019" y="35"/>
                </a:lnTo>
                <a:lnTo>
                  <a:pt x="1055" y="47"/>
                </a:lnTo>
                <a:lnTo>
                  <a:pt x="1091" y="60"/>
                </a:lnTo>
                <a:lnTo>
                  <a:pt x="1126" y="76"/>
                </a:lnTo>
                <a:lnTo>
                  <a:pt x="1159" y="93"/>
                </a:lnTo>
                <a:lnTo>
                  <a:pt x="1192" y="111"/>
                </a:lnTo>
                <a:lnTo>
                  <a:pt x="1224" y="131"/>
                </a:lnTo>
                <a:lnTo>
                  <a:pt x="1255" y="153"/>
                </a:lnTo>
                <a:lnTo>
                  <a:pt x="1285" y="176"/>
                </a:lnTo>
                <a:lnTo>
                  <a:pt x="1314" y="200"/>
                </a:lnTo>
                <a:lnTo>
                  <a:pt x="1341" y="225"/>
                </a:lnTo>
                <a:lnTo>
                  <a:pt x="1367" y="252"/>
                </a:lnTo>
                <a:lnTo>
                  <a:pt x="1392" y="280"/>
                </a:lnTo>
                <a:lnTo>
                  <a:pt x="1415" y="308"/>
                </a:lnTo>
                <a:lnTo>
                  <a:pt x="1437" y="338"/>
                </a:lnTo>
                <a:lnTo>
                  <a:pt x="1458" y="370"/>
                </a:lnTo>
                <a:lnTo>
                  <a:pt x="1476" y="403"/>
                </a:lnTo>
                <a:lnTo>
                  <a:pt x="1493" y="436"/>
                </a:lnTo>
                <a:lnTo>
                  <a:pt x="1510" y="470"/>
                </a:lnTo>
                <a:lnTo>
                  <a:pt x="1523" y="504"/>
                </a:lnTo>
                <a:lnTo>
                  <a:pt x="1536" y="540"/>
                </a:lnTo>
                <a:lnTo>
                  <a:pt x="1548" y="576"/>
                </a:lnTo>
                <a:lnTo>
                  <a:pt x="1556" y="612"/>
                </a:lnTo>
                <a:lnTo>
                  <a:pt x="1563" y="650"/>
                </a:lnTo>
                <a:lnTo>
                  <a:pt x="1568" y="690"/>
                </a:lnTo>
                <a:lnTo>
                  <a:pt x="1571" y="728"/>
                </a:lnTo>
                <a:lnTo>
                  <a:pt x="1572" y="768"/>
                </a:lnTo>
                <a:lnTo>
                  <a:pt x="1572" y="768"/>
                </a:lnTo>
                <a:lnTo>
                  <a:pt x="1571" y="806"/>
                </a:lnTo>
                <a:lnTo>
                  <a:pt x="1568" y="845"/>
                </a:lnTo>
                <a:lnTo>
                  <a:pt x="1563" y="884"/>
                </a:lnTo>
                <a:lnTo>
                  <a:pt x="1556" y="922"/>
                </a:lnTo>
                <a:lnTo>
                  <a:pt x="1548" y="959"/>
                </a:lnTo>
                <a:lnTo>
                  <a:pt x="1536" y="996"/>
                </a:lnTo>
                <a:lnTo>
                  <a:pt x="1523" y="1030"/>
                </a:lnTo>
                <a:lnTo>
                  <a:pt x="1510" y="1066"/>
                </a:lnTo>
                <a:lnTo>
                  <a:pt x="1493" y="1099"/>
                </a:lnTo>
                <a:lnTo>
                  <a:pt x="1476" y="1132"/>
                </a:lnTo>
                <a:lnTo>
                  <a:pt x="1458" y="1164"/>
                </a:lnTo>
                <a:lnTo>
                  <a:pt x="1437" y="1196"/>
                </a:lnTo>
                <a:lnTo>
                  <a:pt x="1415" y="1226"/>
                </a:lnTo>
                <a:lnTo>
                  <a:pt x="1392" y="1255"/>
                </a:lnTo>
                <a:lnTo>
                  <a:pt x="1367" y="1283"/>
                </a:lnTo>
                <a:lnTo>
                  <a:pt x="1341" y="1309"/>
                </a:lnTo>
                <a:lnTo>
                  <a:pt x="1314" y="1334"/>
                </a:lnTo>
                <a:lnTo>
                  <a:pt x="1285" y="1359"/>
                </a:lnTo>
                <a:lnTo>
                  <a:pt x="1255" y="1381"/>
                </a:lnTo>
                <a:lnTo>
                  <a:pt x="1224" y="1403"/>
                </a:lnTo>
                <a:lnTo>
                  <a:pt x="1192" y="1422"/>
                </a:lnTo>
                <a:lnTo>
                  <a:pt x="1159" y="1441"/>
                </a:lnTo>
                <a:lnTo>
                  <a:pt x="1126" y="1459"/>
                </a:lnTo>
                <a:lnTo>
                  <a:pt x="1091" y="1474"/>
                </a:lnTo>
                <a:lnTo>
                  <a:pt x="1055" y="1488"/>
                </a:lnTo>
                <a:lnTo>
                  <a:pt x="1019" y="1500"/>
                </a:lnTo>
                <a:lnTo>
                  <a:pt x="981" y="1511"/>
                </a:lnTo>
                <a:lnTo>
                  <a:pt x="943" y="1519"/>
                </a:lnTo>
                <a:lnTo>
                  <a:pt x="905" y="1526"/>
                </a:lnTo>
                <a:lnTo>
                  <a:pt x="866" y="1530"/>
                </a:lnTo>
                <a:lnTo>
                  <a:pt x="826" y="1534"/>
                </a:lnTo>
                <a:lnTo>
                  <a:pt x="786" y="1534"/>
                </a:lnTo>
                <a:lnTo>
                  <a:pt x="786" y="1534"/>
                </a:lnTo>
                <a:lnTo>
                  <a:pt x="745" y="1534"/>
                </a:lnTo>
                <a:lnTo>
                  <a:pt x="705" y="1530"/>
                </a:lnTo>
                <a:lnTo>
                  <a:pt x="666" y="1526"/>
                </a:lnTo>
                <a:lnTo>
                  <a:pt x="627" y="1519"/>
                </a:lnTo>
                <a:lnTo>
                  <a:pt x="590" y="1511"/>
                </a:lnTo>
                <a:lnTo>
                  <a:pt x="552" y="1500"/>
                </a:lnTo>
                <a:lnTo>
                  <a:pt x="516" y="1488"/>
                </a:lnTo>
                <a:lnTo>
                  <a:pt x="480" y="1474"/>
                </a:lnTo>
                <a:lnTo>
                  <a:pt x="445" y="1459"/>
                </a:lnTo>
                <a:lnTo>
                  <a:pt x="412" y="1441"/>
                </a:lnTo>
                <a:lnTo>
                  <a:pt x="378" y="1422"/>
                </a:lnTo>
                <a:lnTo>
                  <a:pt x="347" y="1403"/>
                </a:lnTo>
                <a:lnTo>
                  <a:pt x="316" y="1381"/>
                </a:lnTo>
                <a:lnTo>
                  <a:pt x="286" y="1359"/>
                </a:lnTo>
                <a:lnTo>
                  <a:pt x="258" y="1334"/>
                </a:lnTo>
                <a:lnTo>
                  <a:pt x="231" y="1309"/>
                </a:lnTo>
                <a:lnTo>
                  <a:pt x="205" y="1283"/>
                </a:lnTo>
                <a:lnTo>
                  <a:pt x="180" y="1255"/>
                </a:lnTo>
                <a:lnTo>
                  <a:pt x="157" y="1226"/>
                </a:lnTo>
                <a:lnTo>
                  <a:pt x="135" y="1196"/>
                </a:lnTo>
                <a:lnTo>
                  <a:pt x="114" y="1164"/>
                </a:lnTo>
                <a:lnTo>
                  <a:pt x="95" y="1132"/>
                </a:lnTo>
                <a:lnTo>
                  <a:pt x="78" y="1099"/>
                </a:lnTo>
                <a:lnTo>
                  <a:pt x="62" y="1066"/>
                </a:lnTo>
                <a:lnTo>
                  <a:pt x="48" y="1030"/>
                </a:lnTo>
                <a:lnTo>
                  <a:pt x="35" y="996"/>
                </a:lnTo>
                <a:lnTo>
                  <a:pt x="24" y="959"/>
                </a:lnTo>
                <a:lnTo>
                  <a:pt x="16" y="922"/>
                </a:lnTo>
                <a:lnTo>
                  <a:pt x="9" y="884"/>
                </a:lnTo>
                <a:lnTo>
                  <a:pt x="4" y="845"/>
                </a:lnTo>
                <a:lnTo>
                  <a:pt x="1" y="806"/>
                </a:lnTo>
                <a:lnTo>
                  <a:pt x="0" y="768"/>
                </a:lnTo>
                <a:lnTo>
                  <a:pt x="0" y="768"/>
                </a:lnTo>
                <a:lnTo>
                  <a:pt x="1" y="728"/>
                </a:lnTo>
                <a:lnTo>
                  <a:pt x="4" y="690"/>
                </a:lnTo>
                <a:lnTo>
                  <a:pt x="9" y="650"/>
                </a:lnTo>
                <a:lnTo>
                  <a:pt x="16" y="612"/>
                </a:lnTo>
                <a:lnTo>
                  <a:pt x="24" y="576"/>
                </a:lnTo>
                <a:lnTo>
                  <a:pt x="35" y="540"/>
                </a:lnTo>
                <a:lnTo>
                  <a:pt x="48" y="504"/>
                </a:lnTo>
                <a:lnTo>
                  <a:pt x="62" y="470"/>
                </a:lnTo>
                <a:lnTo>
                  <a:pt x="78" y="436"/>
                </a:lnTo>
                <a:lnTo>
                  <a:pt x="95" y="403"/>
                </a:lnTo>
                <a:lnTo>
                  <a:pt x="114" y="370"/>
                </a:lnTo>
                <a:lnTo>
                  <a:pt x="135" y="338"/>
                </a:lnTo>
                <a:lnTo>
                  <a:pt x="157" y="308"/>
                </a:lnTo>
                <a:lnTo>
                  <a:pt x="180" y="280"/>
                </a:lnTo>
                <a:lnTo>
                  <a:pt x="205" y="252"/>
                </a:lnTo>
                <a:lnTo>
                  <a:pt x="231" y="225"/>
                </a:lnTo>
                <a:lnTo>
                  <a:pt x="258" y="200"/>
                </a:lnTo>
                <a:lnTo>
                  <a:pt x="286" y="176"/>
                </a:lnTo>
                <a:lnTo>
                  <a:pt x="316" y="153"/>
                </a:lnTo>
                <a:lnTo>
                  <a:pt x="347" y="131"/>
                </a:lnTo>
                <a:lnTo>
                  <a:pt x="378" y="111"/>
                </a:lnTo>
                <a:lnTo>
                  <a:pt x="412" y="93"/>
                </a:lnTo>
                <a:lnTo>
                  <a:pt x="445" y="76"/>
                </a:lnTo>
                <a:lnTo>
                  <a:pt x="480" y="60"/>
                </a:lnTo>
                <a:lnTo>
                  <a:pt x="516" y="47"/>
                </a:lnTo>
                <a:lnTo>
                  <a:pt x="552" y="35"/>
                </a:lnTo>
                <a:lnTo>
                  <a:pt x="590" y="25"/>
                </a:lnTo>
                <a:lnTo>
                  <a:pt x="627" y="16"/>
                </a:lnTo>
                <a:lnTo>
                  <a:pt x="666" y="10"/>
                </a:lnTo>
                <a:lnTo>
                  <a:pt x="705" y="4"/>
                </a:lnTo>
                <a:lnTo>
                  <a:pt x="745" y="1"/>
                </a:lnTo>
                <a:lnTo>
                  <a:pt x="786" y="0"/>
                </a:lnTo>
              </a:path>
            </a:pathLst>
          </a:custGeom>
          <a:noFill/>
          <a:ln w="9525" cap="flat" cmpd="sng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670" name="Freeform 57"/>
          <p:cNvSpPr/>
          <p:nvPr/>
        </p:nvSpPr>
        <p:spPr bwMode="auto">
          <a:xfrm>
            <a:off x="4933950" y="5021263"/>
            <a:ext cx="7938" cy="12700"/>
          </a:xfrm>
          <a:custGeom>
            <a:avLst/>
            <a:ahLst/>
            <a:cxnLst>
              <a:cxn ang="0">
                <a:pos x="4" y="4"/>
              </a:cxn>
              <a:cxn ang="0">
                <a:pos x="4" y="2"/>
              </a:cxn>
              <a:cxn ang="0">
                <a:pos x="4" y="0"/>
              </a:cxn>
              <a:cxn ang="0">
                <a:pos x="2" y="0"/>
              </a:cxn>
              <a:cxn ang="0">
                <a:pos x="0" y="0"/>
              </a:cxn>
              <a:cxn ang="0">
                <a:pos x="0" y="2"/>
              </a:cxn>
              <a:cxn ang="0">
                <a:pos x="0" y="4"/>
              </a:cxn>
              <a:cxn ang="0">
                <a:pos x="0" y="6"/>
              </a:cxn>
              <a:cxn ang="0">
                <a:pos x="0" y="7"/>
              </a:cxn>
              <a:cxn ang="0">
                <a:pos x="2" y="7"/>
              </a:cxn>
              <a:cxn ang="0">
                <a:pos x="4" y="7"/>
              </a:cxn>
              <a:cxn ang="0">
                <a:pos x="4" y="6"/>
              </a:cxn>
              <a:cxn ang="0">
                <a:pos x="4" y="4"/>
              </a:cxn>
              <a:cxn ang="0">
                <a:pos x="4" y="4"/>
              </a:cxn>
            </a:cxnLst>
            <a:rect l="0" t="0" r="r" b="b"/>
            <a:pathLst>
              <a:path w="5" h="8">
                <a:moveTo>
                  <a:pt x="4" y="4"/>
                </a:moveTo>
                <a:lnTo>
                  <a:pt x="4" y="2"/>
                </a:lnTo>
                <a:lnTo>
                  <a:pt x="4" y="0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0" y="4"/>
                </a:lnTo>
                <a:lnTo>
                  <a:pt x="0" y="6"/>
                </a:lnTo>
                <a:lnTo>
                  <a:pt x="0" y="7"/>
                </a:lnTo>
                <a:lnTo>
                  <a:pt x="2" y="7"/>
                </a:lnTo>
                <a:lnTo>
                  <a:pt x="4" y="7"/>
                </a:lnTo>
                <a:lnTo>
                  <a:pt x="4" y="6"/>
                </a:lnTo>
                <a:lnTo>
                  <a:pt x="4" y="4"/>
                </a:lnTo>
                <a:lnTo>
                  <a:pt x="4" y="4"/>
                </a:lnTo>
              </a:path>
            </a:pathLst>
          </a:custGeom>
          <a:solidFill>
            <a:srgbClr val="000000"/>
          </a:solidFill>
          <a:ln w="9525">
            <a:noFill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671" name="Freeform 58"/>
          <p:cNvSpPr/>
          <p:nvPr/>
        </p:nvSpPr>
        <p:spPr bwMode="auto">
          <a:xfrm>
            <a:off x="4933950" y="5021263"/>
            <a:ext cx="7938" cy="12700"/>
          </a:xfrm>
          <a:custGeom>
            <a:avLst/>
            <a:ahLst/>
            <a:cxnLst>
              <a:cxn ang="0">
                <a:pos x="4" y="4"/>
              </a:cxn>
              <a:cxn ang="0">
                <a:pos x="4" y="2"/>
              </a:cxn>
              <a:cxn ang="0">
                <a:pos x="4" y="0"/>
              </a:cxn>
              <a:cxn ang="0">
                <a:pos x="2" y="0"/>
              </a:cxn>
              <a:cxn ang="0">
                <a:pos x="0" y="0"/>
              </a:cxn>
              <a:cxn ang="0">
                <a:pos x="0" y="2"/>
              </a:cxn>
              <a:cxn ang="0">
                <a:pos x="0" y="4"/>
              </a:cxn>
              <a:cxn ang="0">
                <a:pos x="0" y="6"/>
              </a:cxn>
              <a:cxn ang="0">
                <a:pos x="0" y="7"/>
              </a:cxn>
              <a:cxn ang="0">
                <a:pos x="2" y="7"/>
              </a:cxn>
              <a:cxn ang="0">
                <a:pos x="4" y="7"/>
              </a:cxn>
              <a:cxn ang="0">
                <a:pos x="4" y="6"/>
              </a:cxn>
              <a:cxn ang="0">
                <a:pos x="4" y="4"/>
              </a:cxn>
            </a:cxnLst>
            <a:rect l="0" t="0" r="r" b="b"/>
            <a:pathLst>
              <a:path w="5" h="8">
                <a:moveTo>
                  <a:pt x="4" y="4"/>
                </a:moveTo>
                <a:lnTo>
                  <a:pt x="4" y="2"/>
                </a:lnTo>
                <a:lnTo>
                  <a:pt x="4" y="0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0" y="4"/>
                </a:lnTo>
                <a:lnTo>
                  <a:pt x="0" y="6"/>
                </a:lnTo>
                <a:lnTo>
                  <a:pt x="0" y="7"/>
                </a:lnTo>
                <a:lnTo>
                  <a:pt x="2" y="7"/>
                </a:lnTo>
                <a:lnTo>
                  <a:pt x="4" y="7"/>
                </a:lnTo>
                <a:lnTo>
                  <a:pt x="4" y="6"/>
                </a:lnTo>
                <a:lnTo>
                  <a:pt x="4" y="4"/>
                </a:lnTo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672" name="Freeform 59"/>
          <p:cNvSpPr/>
          <p:nvPr/>
        </p:nvSpPr>
        <p:spPr bwMode="auto">
          <a:xfrm>
            <a:off x="4978400" y="5000625"/>
            <a:ext cx="12700" cy="12700"/>
          </a:xfrm>
          <a:custGeom>
            <a:avLst/>
            <a:ahLst/>
            <a:cxnLst>
              <a:cxn ang="0">
                <a:pos x="7" y="3"/>
              </a:cxn>
              <a:cxn ang="0">
                <a:pos x="7" y="2"/>
              </a:cxn>
              <a:cxn ang="0">
                <a:pos x="5" y="2"/>
              </a:cxn>
              <a:cxn ang="0">
                <a:pos x="5" y="0"/>
              </a:cxn>
              <a:cxn ang="0">
                <a:pos x="3" y="0"/>
              </a:cxn>
              <a:cxn ang="0">
                <a:pos x="2" y="0"/>
              </a:cxn>
              <a:cxn ang="0">
                <a:pos x="2" y="2"/>
              </a:cxn>
              <a:cxn ang="0">
                <a:pos x="0" y="2"/>
              </a:cxn>
              <a:cxn ang="0">
                <a:pos x="0" y="3"/>
              </a:cxn>
              <a:cxn ang="0">
                <a:pos x="0" y="6"/>
              </a:cxn>
              <a:cxn ang="0">
                <a:pos x="2" y="6"/>
              </a:cxn>
              <a:cxn ang="0">
                <a:pos x="2" y="7"/>
              </a:cxn>
              <a:cxn ang="0">
                <a:pos x="3" y="7"/>
              </a:cxn>
              <a:cxn ang="0">
                <a:pos x="5" y="7"/>
              </a:cxn>
              <a:cxn ang="0">
                <a:pos x="5" y="6"/>
              </a:cxn>
              <a:cxn ang="0">
                <a:pos x="7" y="6"/>
              </a:cxn>
              <a:cxn ang="0">
                <a:pos x="7" y="3"/>
              </a:cxn>
              <a:cxn ang="0">
                <a:pos x="7" y="3"/>
              </a:cxn>
            </a:cxnLst>
            <a:rect l="0" t="0" r="r" b="b"/>
            <a:pathLst>
              <a:path w="8" h="8">
                <a:moveTo>
                  <a:pt x="7" y="3"/>
                </a:moveTo>
                <a:lnTo>
                  <a:pt x="7" y="2"/>
                </a:lnTo>
                <a:lnTo>
                  <a:pt x="5" y="2"/>
                </a:lnTo>
                <a:lnTo>
                  <a:pt x="5" y="0"/>
                </a:lnTo>
                <a:lnTo>
                  <a:pt x="3" y="0"/>
                </a:lnTo>
                <a:lnTo>
                  <a:pt x="2" y="0"/>
                </a:lnTo>
                <a:lnTo>
                  <a:pt x="2" y="2"/>
                </a:lnTo>
                <a:lnTo>
                  <a:pt x="0" y="2"/>
                </a:lnTo>
                <a:lnTo>
                  <a:pt x="0" y="3"/>
                </a:lnTo>
                <a:lnTo>
                  <a:pt x="0" y="6"/>
                </a:lnTo>
                <a:lnTo>
                  <a:pt x="2" y="6"/>
                </a:lnTo>
                <a:lnTo>
                  <a:pt x="2" y="7"/>
                </a:lnTo>
                <a:lnTo>
                  <a:pt x="3" y="7"/>
                </a:lnTo>
                <a:lnTo>
                  <a:pt x="5" y="7"/>
                </a:lnTo>
                <a:lnTo>
                  <a:pt x="5" y="6"/>
                </a:lnTo>
                <a:lnTo>
                  <a:pt x="7" y="6"/>
                </a:lnTo>
                <a:lnTo>
                  <a:pt x="7" y="3"/>
                </a:lnTo>
                <a:lnTo>
                  <a:pt x="7" y="3"/>
                </a:lnTo>
              </a:path>
            </a:pathLst>
          </a:custGeom>
          <a:solidFill>
            <a:srgbClr val="000000"/>
          </a:solidFill>
          <a:ln w="9525">
            <a:noFill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673" name="Freeform 60"/>
          <p:cNvSpPr/>
          <p:nvPr/>
        </p:nvSpPr>
        <p:spPr bwMode="auto">
          <a:xfrm>
            <a:off x="4978400" y="5000625"/>
            <a:ext cx="12700" cy="12700"/>
          </a:xfrm>
          <a:custGeom>
            <a:avLst/>
            <a:ahLst/>
            <a:cxnLst>
              <a:cxn ang="0">
                <a:pos x="7" y="3"/>
              </a:cxn>
              <a:cxn ang="0">
                <a:pos x="7" y="2"/>
              </a:cxn>
              <a:cxn ang="0">
                <a:pos x="5" y="2"/>
              </a:cxn>
              <a:cxn ang="0">
                <a:pos x="5" y="0"/>
              </a:cxn>
              <a:cxn ang="0">
                <a:pos x="3" y="0"/>
              </a:cxn>
              <a:cxn ang="0">
                <a:pos x="2" y="0"/>
              </a:cxn>
              <a:cxn ang="0">
                <a:pos x="2" y="2"/>
              </a:cxn>
              <a:cxn ang="0">
                <a:pos x="0" y="2"/>
              </a:cxn>
              <a:cxn ang="0">
                <a:pos x="0" y="3"/>
              </a:cxn>
              <a:cxn ang="0">
                <a:pos x="0" y="6"/>
              </a:cxn>
              <a:cxn ang="0">
                <a:pos x="2" y="6"/>
              </a:cxn>
              <a:cxn ang="0">
                <a:pos x="2" y="7"/>
              </a:cxn>
              <a:cxn ang="0">
                <a:pos x="3" y="7"/>
              </a:cxn>
              <a:cxn ang="0">
                <a:pos x="5" y="7"/>
              </a:cxn>
              <a:cxn ang="0">
                <a:pos x="5" y="6"/>
              </a:cxn>
              <a:cxn ang="0">
                <a:pos x="7" y="6"/>
              </a:cxn>
              <a:cxn ang="0">
                <a:pos x="7" y="3"/>
              </a:cxn>
            </a:cxnLst>
            <a:rect l="0" t="0" r="r" b="b"/>
            <a:pathLst>
              <a:path w="8" h="8">
                <a:moveTo>
                  <a:pt x="7" y="3"/>
                </a:moveTo>
                <a:lnTo>
                  <a:pt x="7" y="2"/>
                </a:lnTo>
                <a:lnTo>
                  <a:pt x="5" y="2"/>
                </a:lnTo>
                <a:lnTo>
                  <a:pt x="5" y="0"/>
                </a:lnTo>
                <a:lnTo>
                  <a:pt x="3" y="0"/>
                </a:lnTo>
                <a:lnTo>
                  <a:pt x="2" y="0"/>
                </a:lnTo>
                <a:lnTo>
                  <a:pt x="2" y="2"/>
                </a:lnTo>
                <a:lnTo>
                  <a:pt x="0" y="2"/>
                </a:lnTo>
                <a:lnTo>
                  <a:pt x="0" y="3"/>
                </a:lnTo>
                <a:lnTo>
                  <a:pt x="0" y="6"/>
                </a:lnTo>
                <a:lnTo>
                  <a:pt x="2" y="6"/>
                </a:lnTo>
                <a:lnTo>
                  <a:pt x="2" y="7"/>
                </a:lnTo>
                <a:lnTo>
                  <a:pt x="3" y="7"/>
                </a:lnTo>
                <a:lnTo>
                  <a:pt x="5" y="7"/>
                </a:lnTo>
                <a:lnTo>
                  <a:pt x="5" y="6"/>
                </a:lnTo>
                <a:lnTo>
                  <a:pt x="7" y="6"/>
                </a:lnTo>
                <a:lnTo>
                  <a:pt x="7" y="3"/>
                </a:lnTo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674" name="Freeform 61"/>
          <p:cNvSpPr/>
          <p:nvPr/>
        </p:nvSpPr>
        <p:spPr bwMode="auto">
          <a:xfrm>
            <a:off x="4978400" y="5000625"/>
            <a:ext cx="12700" cy="12700"/>
          </a:xfrm>
          <a:custGeom>
            <a:avLst/>
            <a:ahLst/>
            <a:cxnLst>
              <a:cxn ang="0">
                <a:pos x="7" y="3"/>
              </a:cxn>
              <a:cxn ang="0">
                <a:pos x="7" y="2"/>
              </a:cxn>
              <a:cxn ang="0">
                <a:pos x="5" y="2"/>
              </a:cxn>
              <a:cxn ang="0">
                <a:pos x="5" y="0"/>
              </a:cxn>
              <a:cxn ang="0">
                <a:pos x="3" y="0"/>
              </a:cxn>
              <a:cxn ang="0">
                <a:pos x="2" y="0"/>
              </a:cxn>
              <a:cxn ang="0">
                <a:pos x="2" y="2"/>
              </a:cxn>
              <a:cxn ang="0">
                <a:pos x="0" y="2"/>
              </a:cxn>
              <a:cxn ang="0">
                <a:pos x="0" y="3"/>
              </a:cxn>
              <a:cxn ang="0">
                <a:pos x="0" y="6"/>
              </a:cxn>
              <a:cxn ang="0">
                <a:pos x="2" y="6"/>
              </a:cxn>
              <a:cxn ang="0">
                <a:pos x="2" y="7"/>
              </a:cxn>
              <a:cxn ang="0">
                <a:pos x="3" y="7"/>
              </a:cxn>
              <a:cxn ang="0">
                <a:pos x="5" y="7"/>
              </a:cxn>
              <a:cxn ang="0">
                <a:pos x="5" y="6"/>
              </a:cxn>
              <a:cxn ang="0">
                <a:pos x="7" y="6"/>
              </a:cxn>
              <a:cxn ang="0">
                <a:pos x="7" y="3"/>
              </a:cxn>
              <a:cxn ang="0">
                <a:pos x="7" y="3"/>
              </a:cxn>
            </a:cxnLst>
            <a:rect l="0" t="0" r="r" b="b"/>
            <a:pathLst>
              <a:path w="8" h="8">
                <a:moveTo>
                  <a:pt x="7" y="3"/>
                </a:moveTo>
                <a:lnTo>
                  <a:pt x="7" y="2"/>
                </a:lnTo>
                <a:lnTo>
                  <a:pt x="5" y="2"/>
                </a:lnTo>
                <a:lnTo>
                  <a:pt x="5" y="0"/>
                </a:lnTo>
                <a:lnTo>
                  <a:pt x="3" y="0"/>
                </a:lnTo>
                <a:lnTo>
                  <a:pt x="2" y="0"/>
                </a:lnTo>
                <a:lnTo>
                  <a:pt x="2" y="2"/>
                </a:lnTo>
                <a:lnTo>
                  <a:pt x="0" y="2"/>
                </a:lnTo>
                <a:lnTo>
                  <a:pt x="0" y="3"/>
                </a:lnTo>
                <a:lnTo>
                  <a:pt x="0" y="6"/>
                </a:lnTo>
                <a:lnTo>
                  <a:pt x="2" y="6"/>
                </a:lnTo>
                <a:lnTo>
                  <a:pt x="2" y="7"/>
                </a:lnTo>
                <a:lnTo>
                  <a:pt x="3" y="7"/>
                </a:lnTo>
                <a:lnTo>
                  <a:pt x="5" y="7"/>
                </a:lnTo>
                <a:lnTo>
                  <a:pt x="5" y="6"/>
                </a:lnTo>
                <a:lnTo>
                  <a:pt x="7" y="6"/>
                </a:lnTo>
                <a:lnTo>
                  <a:pt x="7" y="3"/>
                </a:lnTo>
                <a:lnTo>
                  <a:pt x="7" y="3"/>
                </a:lnTo>
              </a:path>
            </a:pathLst>
          </a:custGeom>
          <a:solidFill>
            <a:srgbClr val="000000"/>
          </a:solidFill>
          <a:ln w="9525">
            <a:noFill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675" name="Freeform 62"/>
          <p:cNvSpPr/>
          <p:nvPr/>
        </p:nvSpPr>
        <p:spPr bwMode="auto">
          <a:xfrm>
            <a:off x="4978400" y="5000625"/>
            <a:ext cx="12700" cy="12700"/>
          </a:xfrm>
          <a:custGeom>
            <a:avLst/>
            <a:ahLst/>
            <a:cxnLst>
              <a:cxn ang="0">
                <a:pos x="7" y="3"/>
              </a:cxn>
              <a:cxn ang="0">
                <a:pos x="7" y="2"/>
              </a:cxn>
              <a:cxn ang="0">
                <a:pos x="5" y="2"/>
              </a:cxn>
              <a:cxn ang="0">
                <a:pos x="5" y="0"/>
              </a:cxn>
              <a:cxn ang="0">
                <a:pos x="3" y="0"/>
              </a:cxn>
              <a:cxn ang="0">
                <a:pos x="2" y="0"/>
              </a:cxn>
              <a:cxn ang="0">
                <a:pos x="2" y="2"/>
              </a:cxn>
              <a:cxn ang="0">
                <a:pos x="0" y="2"/>
              </a:cxn>
              <a:cxn ang="0">
                <a:pos x="0" y="3"/>
              </a:cxn>
              <a:cxn ang="0">
                <a:pos x="0" y="6"/>
              </a:cxn>
              <a:cxn ang="0">
                <a:pos x="2" y="6"/>
              </a:cxn>
              <a:cxn ang="0">
                <a:pos x="2" y="7"/>
              </a:cxn>
              <a:cxn ang="0">
                <a:pos x="3" y="7"/>
              </a:cxn>
              <a:cxn ang="0">
                <a:pos x="5" y="7"/>
              </a:cxn>
              <a:cxn ang="0">
                <a:pos x="5" y="6"/>
              </a:cxn>
              <a:cxn ang="0">
                <a:pos x="7" y="6"/>
              </a:cxn>
              <a:cxn ang="0">
                <a:pos x="7" y="3"/>
              </a:cxn>
            </a:cxnLst>
            <a:rect l="0" t="0" r="r" b="b"/>
            <a:pathLst>
              <a:path w="8" h="8">
                <a:moveTo>
                  <a:pt x="7" y="3"/>
                </a:moveTo>
                <a:lnTo>
                  <a:pt x="7" y="2"/>
                </a:lnTo>
                <a:lnTo>
                  <a:pt x="5" y="2"/>
                </a:lnTo>
                <a:lnTo>
                  <a:pt x="5" y="0"/>
                </a:lnTo>
                <a:lnTo>
                  <a:pt x="3" y="0"/>
                </a:lnTo>
                <a:lnTo>
                  <a:pt x="2" y="0"/>
                </a:lnTo>
                <a:lnTo>
                  <a:pt x="2" y="2"/>
                </a:lnTo>
                <a:lnTo>
                  <a:pt x="0" y="2"/>
                </a:lnTo>
                <a:lnTo>
                  <a:pt x="0" y="3"/>
                </a:lnTo>
                <a:lnTo>
                  <a:pt x="0" y="6"/>
                </a:lnTo>
                <a:lnTo>
                  <a:pt x="2" y="6"/>
                </a:lnTo>
                <a:lnTo>
                  <a:pt x="2" y="7"/>
                </a:lnTo>
                <a:lnTo>
                  <a:pt x="3" y="7"/>
                </a:lnTo>
                <a:lnTo>
                  <a:pt x="5" y="7"/>
                </a:lnTo>
                <a:lnTo>
                  <a:pt x="5" y="6"/>
                </a:lnTo>
                <a:lnTo>
                  <a:pt x="7" y="6"/>
                </a:lnTo>
                <a:lnTo>
                  <a:pt x="7" y="3"/>
                </a:lnTo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676" name="Freeform 63"/>
          <p:cNvSpPr/>
          <p:nvPr/>
        </p:nvSpPr>
        <p:spPr bwMode="auto">
          <a:xfrm>
            <a:off x="4967288" y="5000625"/>
            <a:ext cx="7937" cy="12700"/>
          </a:xfrm>
          <a:custGeom>
            <a:avLst/>
            <a:ahLst/>
            <a:cxnLst>
              <a:cxn ang="0">
                <a:pos x="4" y="3"/>
              </a:cxn>
              <a:cxn ang="0">
                <a:pos x="4" y="2"/>
              </a:cxn>
              <a:cxn ang="0">
                <a:pos x="4" y="0"/>
              </a:cxn>
              <a:cxn ang="0">
                <a:pos x="2" y="0"/>
              </a:cxn>
              <a:cxn ang="0">
                <a:pos x="0" y="0"/>
              </a:cxn>
              <a:cxn ang="0">
                <a:pos x="0" y="2"/>
              </a:cxn>
              <a:cxn ang="0">
                <a:pos x="0" y="3"/>
              </a:cxn>
              <a:cxn ang="0">
                <a:pos x="0" y="6"/>
              </a:cxn>
              <a:cxn ang="0">
                <a:pos x="0" y="7"/>
              </a:cxn>
              <a:cxn ang="0">
                <a:pos x="2" y="7"/>
              </a:cxn>
              <a:cxn ang="0">
                <a:pos x="4" y="7"/>
              </a:cxn>
              <a:cxn ang="0">
                <a:pos x="4" y="6"/>
              </a:cxn>
              <a:cxn ang="0">
                <a:pos x="4" y="3"/>
              </a:cxn>
              <a:cxn ang="0">
                <a:pos x="4" y="3"/>
              </a:cxn>
            </a:cxnLst>
            <a:rect l="0" t="0" r="r" b="b"/>
            <a:pathLst>
              <a:path w="5" h="8">
                <a:moveTo>
                  <a:pt x="4" y="3"/>
                </a:moveTo>
                <a:lnTo>
                  <a:pt x="4" y="2"/>
                </a:lnTo>
                <a:lnTo>
                  <a:pt x="4" y="0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0" y="3"/>
                </a:lnTo>
                <a:lnTo>
                  <a:pt x="0" y="6"/>
                </a:lnTo>
                <a:lnTo>
                  <a:pt x="0" y="7"/>
                </a:lnTo>
                <a:lnTo>
                  <a:pt x="2" y="7"/>
                </a:lnTo>
                <a:lnTo>
                  <a:pt x="4" y="7"/>
                </a:lnTo>
                <a:lnTo>
                  <a:pt x="4" y="6"/>
                </a:lnTo>
                <a:lnTo>
                  <a:pt x="4" y="3"/>
                </a:lnTo>
                <a:lnTo>
                  <a:pt x="4" y="3"/>
                </a:lnTo>
              </a:path>
            </a:pathLst>
          </a:custGeom>
          <a:solidFill>
            <a:srgbClr val="000000"/>
          </a:solidFill>
          <a:ln w="9525">
            <a:noFill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677" name="Freeform 64"/>
          <p:cNvSpPr/>
          <p:nvPr/>
        </p:nvSpPr>
        <p:spPr bwMode="auto">
          <a:xfrm>
            <a:off x="4967288" y="5000625"/>
            <a:ext cx="7937" cy="12700"/>
          </a:xfrm>
          <a:custGeom>
            <a:avLst/>
            <a:ahLst/>
            <a:cxnLst>
              <a:cxn ang="0">
                <a:pos x="4" y="3"/>
              </a:cxn>
              <a:cxn ang="0">
                <a:pos x="4" y="2"/>
              </a:cxn>
              <a:cxn ang="0">
                <a:pos x="4" y="0"/>
              </a:cxn>
              <a:cxn ang="0">
                <a:pos x="2" y="0"/>
              </a:cxn>
              <a:cxn ang="0">
                <a:pos x="0" y="0"/>
              </a:cxn>
              <a:cxn ang="0">
                <a:pos x="0" y="2"/>
              </a:cxn>
              <a:cxn ang="0">
                <a:pos x="0" y="3"/>
              </a:cxn>
              <a:cxn ang="0">
                <a:pos x="0" y="6"/>
              </a:cxn>
              <a:cxn ang="0">
                <a:pos x="0" y="7"/>
              </a:cxn>
              <a:cxn ang="0">
                <a:pos x="2" y="7"/>
              </a:cxn>
              <a:cxn ang="0">
                <a:pos x="4" y="7"/>
              </a:cxn>
              <a:cxn ang="0">
                <a:pos x="4" y="6"/>
              </a:cxn>
              <a:cxn ang="0">
                <a:pos x="4" y="3"/>
              </a:cxn>
            </a:cxnLst>
            <a:rect l="0" t="0" r="r" b="b"/>
            <a:pathLst>
              <a:path w="5" h="8">
                <a:moveTo>
                  <a:pt x="4" y="3"/>
                </a:moveTo>
                <a:lnTo>
                  <a:pt x="4" y="2"/>
                </a:lnTo>
                <a:lnTo>
                  <a:pt x="4" y="0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0" y="3"/>
                </a:lnTo>
                <a:lnTo>
                  <a:pt x="0" y="6"/>
                </a:lnTo>
                <a:lnTo>
                  <a:pt x="0" y="7"/>
                </a:lnTo>
                <a:lnTo>
                  <a:pt x="2" y="7"/>
                </a:lnTo>
                <a:lnTo>
                  <a:pt x="4" y="7"/>
                </a:lnTo>
                <a:lnTo>
                  <a:pt x="4" y="6"/>
                </a:lnTo>
                <a:lnTo>
                  <a:pt x="4" y="3"/>
                </a:lnTo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678" name="Freeform 65"/>
          <p:cNvSpPr/>
          <p:nvPr/>
        </p:nvSpPr>
        <p:spPr bwMode="auto">
          <a:xfrm>
            <a:off x="4927600" y="4997450"/>
            <a:ext cx="14288" cy="14288"/>
          </a:xfrm>
          <a:custGeom>
            <a:avLst/>
            <a:ahLst/>
            <a:cxnLst>
              <a:cxn ang="0">
                <a:pos x="8" y="4"/>
              </a:cxn>
              <a:cxn ang="0">
                <a:pos x="8" y="2"/>
              </a:cxn>
              <a:cxn ang="0">
                <a:pos x="6" y="2"/>
              </a:cxn>
              <a:cxn ang="0">
                <a:pos x="6" y="0"/>
              </a:cxn>
              <a:cxn ang="0">
                <a:pos x="4" y="0"/>
              </a:cxn>
              <a:cxn ang="0">
                <a:pos x="3" y="0"/>
              </a:cxn>
              <a:cxn ang="0">
                <a:pos x="3" y="2"/>
              </a:cxn>
              <a:cxn ang="0">
                <a:pos x="0" y="2"/>
              </a:cxn>
              <a:cxn ang="0">
                <a:pos x="0" y="4"/>
              </a:cxn>
              <a:cxn ang="0">
                <a:pos x="0" y="6"/>
              </a:cxn>
              <a:cxn ang="0">
                <a:pos x="3" y="6"/>
              </a:cxn>
              <a:cxn ang="0">
                <a:pos x="3" y="8"/>
              </a:cxn>
              <a:cxn ang="0">
                <a:pos x="4" y="8"/>
              </a:cxn>
              <a:cxn ang="0">
                <a:pos x="6" y="8"/>
              </a:cxn>
              <a:cxn ang="0">
                <a:pos x="6" y="6"/>
              </a:cxn>
              <a:cxn ang="0">
                <a:pos x="8" y="6"/>
              </a:cxn>
              <a:cxn ang="0">
                <a:pos x="8" y="4"/>
              </a:cxn>
              <a:cxn ang="0">
                <a:pos x="8" y="4"/>
              </a:cxn>
            </a:cxnLst>
            <a:rect l="0" t="0" r="r" b="b"/>
            <a:pathLst>
              <a:path w="9" h="9">
                <a:moveTo>
                  <a:pt x="8" y="4"/>
                </a:moveTo>
                <a:lnTo>
                  <a:pt x="8" y="2"/>
                </a:lnTo>
                <a:lnTo>
                  <a:pt x="6" y="2"/>
                </a:lnTo>
                <a:lnTo>
                  <a:pt x="6" y="0"/>
                </a:lnTo>
                <a:lnTo>
                  <a:pt x="4" y="0"/>
                </a:lnTo>
                <a:lnTo>
                  <a:pt x="3" y="0"/>
                </a:lnTo>
                <a:lnTo>
                  <a:pt x="3" y="2"/>
                </a:lnTo>
                <a:lnTo>
                  <a:pt x="0" y="2"/>
                </a:lnTo>
                <a:lnTo>
                  <a:pt x="0" y="4"/>
                </a:lnTo>
                <a:lnTo>
                  <a:pt x="0" y="6"/>
                </a:lnTo>
                <a:lnTo>
                  <a:pt x="3" y="6"/>
                </a:lnTo>
                <a:lnTo>
                  <a:pt x="3" y="8"/>
                </a:lnTo>
                <a:lnTo>
                  <a:pt x="4" y="8"/>
                </a:lnTo>
                <a:lnTo>
                  <a:pt x="6" y="8"/>
                </a:lnTo>
                <a:lnTo>
                  <a:pt x="6" y="6"/>
                </a:lnTo>
                <a:lnTo>
                  <a:pt x="8" y="6"/>
                </a:lnTo>
                <a:lnTo>
                  <a:pt x="8" y="4"/>
                </a:lnTo>
                <a:lnTo>
                  <a:pt x="8" y="4"/>
                </a:lnTo>
              </a:path>
            </a:pathLst>
          </a:custGeom>
          <a:solidFill>
            <a:srgbClr val="000000"/>
          </a:solidFill>
          <a:ln w="9525">
            <a:noFill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679" name="Freeform 66"/>
          <p:cNvSpPr/>
          <p:nvPr/>
        </p:nvSpPr>
        <p:spPr bwMode="auto">
          <a:xfrm>
            <a:off x="4927600" y="4997450"/>
            <a:ext cx="14288" cy="14288"/>
          </a:xfrm>
          <a:custGeom>
            <a:avLst/>
            <a:ahLst/>
            <a:cxnLst>
              <a:cxn ang="0">
                <a:pos x="8" y="4"/>
              </a:cxn>
              <a:cxn ang="0">
                <a:pos x="8" y="2"/>
              </a:cxn>
              <a:cxn ang="0">
                <a:pos x="6" y="2"/>
              </a:cxn>
              <a:cxn ang="0">
                <a:pos x="6" y="0"/>
              </a:cxn>
              <a:cxn ang="0">
                <a:pos x="4" y="0"/>
              </a:cxn>
              <a:cxn ang="0">
                <a:pos x="3" y="0"/>
              </a:cxn>
              <a:cxn ang="0">
                <a:pos x="3" y="2"/>
              </a:cxn>
              <a:cxn ang="0">
                <a:pos x="0" y="2"/>
              </a:cxn>
              <a:cxn ang="0">
                <a:pos x="0" y="4"/>
              </a:cxn>
              <a:cxn ang="0">
                <a:pos x="0" y="6"/>
              </a:cxn>
              <a:cxn ang="0">
                <a:pos x="3" y="6"/>
              </a:cxn>
              <a:cxn ang="0">
                <a:pos x="3" y="8"/>
              </a:cxn>
              <a:cxn ang="0">
                <a:pos x="4" y="8"/>
              </a:cxn>
              <a:cxn ang="0">
                <a:pos x="6" y="8"/>
              </a:cxn>
              <a:cxn ang="0">
                <a:pos x="6" y="6"/>
              </a:cxn>
              <a:cxn ang="0">
                <a:pos x="8" y="6"/>
              </a:cxn>
              <a:cxn ang="0">
                <a:pos x="8" y="4"/>
              </a:cxn>
            </a:cxnLst>
            <a:rect l="0" t="0" r="r" b="b"/>
            <a:pathLst>
              <a:path w="9" h="9">
                <a:moveTo>
                  <a:pt x="8" y="4"/>
                </a:moveTo>
                <a:lnTo>
                  <a:pt x="8" y="2"/>
                </a:lnTo>
                <a:lnTo>
                  <a:pt x="6" y="2"/>
                </a:lnTo>
                <a:lnTo>
                  <a:pt x="6" y="0"/>
                </a:lnTo>
                <a:lnTo>
                  <a:pt x="4" y="0"/>
                </a:lnTo>
                <a:lnTo>
                  <a:pt x="3" y="0"/>
                </a:lnTo>
                <a:lnTo>
                  <a:pt x="3" y="2"/>
                </a:lnTo>
                <a:lnTo>
                  <a:pt x="0" y="2"/>
                </a:lnTo>
                <a:lnTo>
                  <a:pt x="0" y="4"/>
                </a:lnTo>
                <a:lnTo>
                  <a:pt x="0" y="6"/>
                </a:lnTo>
                <a:lnTo>
                  <a:pt x="3" y="6"/>
                </a:lnTo>
                <a:lnTo>
                  <a:pt x="3" y="8"/>
                </a:lnTo>
                <a:lnTo>
                  <a:pt x="4" y="8"/>
                </a:lnTo>
                <a:lnTo>
                  <a:pt x="6" y="8"/>
                </a:lnTo>
                <a:lnTo>
                  <a:pt x="6" y="6"/>
                </a:lnTo>
                <a:lnTo>
                  <a:pt x="8" y="6"/>
                </a:lnTo>
                <a:lnTo>
                  <a:pt x="8" y="4"/>
                </a:lnTo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680" name="Freeform 67"/>
          <p:cNvSpPr/>
          <p:nvPr/>
        </p:nvSpPr>
        <p:spPr bwMode="auto">
          <a:xfrm>
            <a:off x="5157788" y="4962525"/>
            <a:ext cx="11112" cy="14288"/>
          </a:xfrm>
          <a:custGeom>
            <a:avLst/>
            <a:ahLst/>
            <a:cxnLst>
              <a:cxn ang="0">
                <a:pos x="7" y="3"/>
              </a:cxn>
              <a:cxn ang="0">
                <a:pos x="7" y="2"/>
              </a:cxn>
              <a:cxn ang="0">
                <a:pos x="5" y="2"/>
              </a:cxn>
              <a:cxn ang="0">
                <a:pos x="5" y="0"/>
              </a:cxn>
              <a:cxn ang="0">
                <a:pos x="3" y="0"/>
              </a:cxn>
              <a:cxn ang="0">
                <a:pos x="2" y="0"/>
              </a:cxn>
              <a:cxn ang="0">
                <a:pos x="2" y="2"/>
              </a:cxn>
              <a:cxn ang="0">
                <a:pos x="0" y="2"/>
              </a:cxn>
              <a:cxn ang="0">
                <a:pos x="0" y="3"/>
              </a:cxn>
              <a:cxn ang="0">
                <a:pos x="0" y="5"/>
              </a:cxn>
              <a:cxn ang="0">
                <a:pos x="2" y="5"/>
              </a:cxn>
              <a:cxn ang="0">
                <a:pos x="2" y="7"/>
              </a:cxn>
              <a:cxn ang="0">
                <a:pos x="3" y="7"/>
              </a:cxn>
              <a:cxn ang="0">
                <a:pos x="5" y="7"/>
              </a:cxn>
              <a:cxn ang="0">
                <a:pos x="5" y="5"/>
              </a:cxn>
              <a:cxn ang="0">
                <a:pos x="7" y="5"/>
              </a:cxn>
              <a:cxn ang="0">
                <a:pos x="7" y="3"/>
              </a:cxn>
              <a:cxn ang="0">
                <a:pos x="7" y="3"/>
              </a:cxn>
            </a:cxnLst>
            <a:rect l="0" t="0" r="r" b="b"/>
            <a:pathLst>
              <a:path w="8" h="8">
                <a:moveTo>
                  <a:pt x="7" y="3"/>
                </a:moveTo>
                <a:lnTo>
                  <a:pt x="7" y="2"/>
                </a:lnTo>
                <a:lnTo>
                  <a:pt x="5" y="2"/>
                </a:lnTo>
                <a:lnTo>
                  <a:pt x="5" y="0"/>
                </a:lnTo>
                <a:lnTo>
                  <a:pt x="3" y="0"/>
                </a:lnTo>
                <a:lnTo>
                  <a:pt x="2" y="0"/>
                </a:lnTo>
                <a:lnTo>
                  <a:pt x="2" y="2"/>
                </a:lnTo>
                <a:lnTo>
                  <a:pt x="0" y="2"/>
                </a:lnTo>
                <a:lnTo>
                  <a:pt x="0" y="3"/>
                </a:lnTo>
                <a:lnTo>
                  <a:pt x="0" y="5"/>
                </a:lnTo>
                <a:lnTo>
                  <a:pt x="2" y="5"/>
                </a:lnTo>
                <a:lnTo>
                  <a:pt x="2" y="7"/>
                </a:lnTo>
                <a:lnTo>
                  <a:pt x="3" y="7"/>
                </a:lnTo>
                <a:lnTo>
                  <a:pt x="5" y="7"/>
                </a:lnTo>
                <a:lnTo>
                  <a:pt x="5" y="5"/>
                </a:lnTo>
                <a:lnTo>
                  <a:pt x="7" y="5"/>
                </a:lnTo>
                <a:lnTo>
                  <a:pt x="7" y="3"/>
                </a:lnTo>
                <a:lnTo>
                  <a:pt x="7" y="3"/>
                </a:lnTo>
              </a:path>
            </a:pathLst>
          </a:custGeom>
          <a:solidFill>
            <a:srgbClr val="FFFFFF"/>
          </a:solidFill>
          <a:ln w="9525">
            <a:noFill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681" name="Freeform 68"/>
          <p:cNvSpPr/>
          <p:nvPr/>
        </p:nvSpPr>
        <p:spPr bwMode="auto">
          <a:xfrm>
            <a:off x="5157788" y="4962525"/>
            <a:ext cx="11112" cy="14288"/>
          </a:xfrm>
          <a:custGeom>
            <a:avLst/>
            <a:ahLst/>
            <a:cxnLst>
              <a:cxn ang="0">
                <a:pos x="7" y="3"/>
              </a:cxn>
              <a:cxn ang="0">
                <a:pos x="7" y="2"/>
              </a:cxn>
              <a:cxn ang="0">
                <a:pos x="5" y="2"/>
              </a:cxn>
              <a:cxn ang="0">
                <a:pos x="5" y="0"/>
              </a:cxn>
              <a:cxn ang="0">
                <a:pos x="3" y="0"/>
              </a:cxn>
              <a:cxn ang="0">
                <a:pos x="2" y="0"/>
              </a:cxn>
              <a:cxn ang="0">
                <a:pos x="2" y="2"/>
              </a:cxn>
              <a:cxn ang="0">
                <a:pos x="0" y="2"/>
              </a:cxn>
              <a:cxn ang="0">
                <a:pos x="0" y="3"/>
              </a:cxn>
              <a:cxn ang="0">
                <a:pos x="0" y="5"/>
              </a:cxn>
              <a:cxn ang="0">
                <a:pos x="2" y="5"/>
              </a:cxn>
              <a:cxn ang="0">
                <a:pos x="2" y="7"/>
              </a:cxn>
              <a:cxn ang="0">
                <a:pos x="3" y="7"/>
              </a:cxn>
              <a:cxn ang="0">
                <a:pos x="5" y="7"/>
              </a:cxn>
              <a:cxn ang="0">
                <a:pos x="5" y="5"/>
              </a:cxn>
              <a:cxn ang="0">
                <a:pos x="7" y="5"/>
              </a:cxn>
              <a:cxn ang="0">
                <a:pos x="7" y="3"/>
              </a:cxn>
              <a:cxn ang="0">
                <a:pos x="7" y="3"/>
              </a:cxn>
            </a:cxnLst>
            <a:rect l="0" t="0" r="r" b="b"/>
            <a:pathLst>
              <a:path w="8" h="8">
                <a:moveTo>
                  <a:pt x="7" y="3"/>
                </a:moveTo>
                <a:lnTo>
                  <a:pt x="7" y="2"/>
                </a:lnTo>
                <a:lnTo>
                  <a:pt x="5" y="2"/>
                </a:lnTo>
                <a:lnTo>
                  <a:pt x="5" y="0"/>
                </a:lnTo>
                <a:lnTo>
                  <a:pt x="3" y="0"/>
                </a:lnTo>
                <a:lnTo>
                  <a:pt x="2" y="0"/>
                </a:lnTo>
                <a:lnTo>
                  <a:pt x="2" y="2"/>
                </a:lnTo>
                <a:lnTo>
                  <a:pt x="0" y="2"/>
                </a:lnTo>
                <a:lnTo>
                  <a:pt x="0" y="3"/>
                </a:lnTo>
                <a:lnTo>
                  <a:pt x="0" y="5"/>
                </a:lnTo>
                <a:lnTo>
                  <a:pt x="2" y="5"/>
                </a:lnTo>
                <a:lnTo>
                  <a:pt x="2" y="7"/>
                </a:lnTo>
                <a:lnTo>
                  <a:pt x="3" y="7"/>
                </a:lnTo>
                <a:lnTo>
                  <a:pt x="5" y="7"/>
                </a:lnTo>
                <a:lnTo>
                  <a:pt x="5" y="5"/>
                </a:lnTo>
                <a:lnTo>
                  <a:pt x="7" y="5"/>
                </a:lnTo>
                <a:lnTo>
                  <a:pt x="7" y="3"/>
                </a:lnTo>
                <a:lnTo>
                  <a:pt x="7" y="3"/>
                </a:lnTo>
              </a:path>
            </a:pathLst>
          </a:custGeom>
          <a:solidFill>
            <a:srgbClr val="000061"/>
          </a:solidFill>
          <a:ln w="9525">
            <a:noFill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682" name="Freeform 69"/>
          <p:cNvSpPr/>
          <p:nvPr/>
        </p:nvSpPr>
        <p:spPr bwMode="auto">
          <a:xfrm>
            <a:off x="5157788" y="4962525"/>
            <a:ext cx="11112" cy="14288"/>
          </a:xfrm>
          <a:custGeom>
            <a:avLst/>
            <a:ahLst/>
            <a:cxnLst>
              <a:cxn ang="0">
                <a:pos x="7" y="3"/>
              </a:cxn>
              <a:cxn ang="0">
                <a:pos x="7" y="2"/>
              </a:cxn>
              <a:cxn ang="0">
                <a:pos x="5" y="2"/>
              </a:cxn>
              <a:cxn ang="0">
                <a:pos x="5" y="0"/>
              </a:cxn>
              <a:cxn ang="0">
                <a:pos x="3" y="0"/>
              </a:cxn>
              <a:cxn ang="0">
                <a:pos x="2" y="0"/>
              </a:cxn>
              <a:cxn ang="0">
                <a:pos x="2" y="2"/>
              </a:cxn>
              <a:cxn ang="0">
                <a:pos x="0" y="2"/>
              </a:cxn>
              <a:cxn ang="0">
                <a:pos x="0" y="3"/>
              </a:cxn>
              <a:cxn ang="0">
                <a:pos x="0" y="5"/>
              </a:cxn>
              <a:cxn ang="0">
                <a:pos x="2" y="5"/>
              </a:cxn>
              <a:cxn ang="0">
                <a:pos x="2" y="7"/>
              </a:cxn>
              <a:cxn ang="0">
                <a:pos x="3" y="7"/>
              </a:cxn>
              <a:cxn ang="0">
                <a:pos x="5" y="7"/>
              </a:cxn>
              <a:cxn ang="0">
                <a:pos x="5" y="5"/>
              </a:cxn>
              <a:cxn ang="0">
                <a:pos x="7" y="5"/>
              </a:cxn>
              <a:cxn ang="0">
                <a:pos x="7" y="3"/>
              </a:cxn>
            </a:cxnLst>
            <a:rect l="0" t="0" r="r" b="b"/>
            <a:pathLst>
              <a:path w="8" h="8">
                <a:moveTo>
                  <a:pt x="7" y="3"/>
                </a:moveTo>
                <a:lnTo>
                  <a:pt x="7" y="2"/>
                </a:lnTo>
                <a:lnTo>
                  <a:pt x="5" y="2"/>
                </a:lnTo>
                <a:lnTo>
                  <a:pt x="5" y="0"/>
                </a:lnTo>
                <a:lnTo>
                  <a:pt x="3" y="0"/>
                </a:lnTo>
                <a:lnTo>
                  <a:pt x="2" y="0"/>
                </a:lnTo>
                <a:lnTo>
                  <a:pt x="2" y="2"/>
                </a:lnTo>
                <a:lnTo>
                  <a:pt x="0" y="2"/>
                </a:lnTo>
                <a:lnTo>
                  <a:pt x="0" y="3"/>
                </a:lnTo>
                <a:lnTo>
                  <a:pt x="0" y="5"/>
                </a:lnTo>
                <a:lnTo>
                  <a:pt x="2" y="5"/>
                </a:lnTo>
                <a:lnTo>
                  <a:pt x="2" y="7"/>
                </a:lnTo>
                <a:lnTo>
                  <a:pt x="3" y="7"/>
                </a:lnTo>
                <a:lnTo>
                  <a:pt x="5" y="7"/>
                </a:lnTo>
                <a:lnTo>
                  <a:pt x="5" y="5"/>
                </a:lnTo>
                <a:lnTo>
                  <a:pt x="7" y="5"/>
                </a:lnTo>
                <a:lnTo>
                  <a:pt x="7" y="3"/>
                </a:lnTo>
              </a:path>
            </a:pathLst>
          </a:custGeom>
          <a:noFill/>
          <a:ln w="9525" cap="flat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683" name="Freeform 70"/>
          <p:cNvSpPr/>
          <p:nvPr/>
        </p:nvSpPr>
        <p:spPr bwMode="auto">
          <a:xfrm>
            <a:off x="5145088" y="4995863"/>
            <a:ext cx="7937" cy="7937"/>
          </a:xfrm>
          <a:custGeom>
            <a:avLst/>
            <a:ahLst/>
            <a:cxnLst>
              <a:cxn ang="0">
                <a:pos x="4" y="2"/>
              </a:cxn>
              <a:cxn ang="0">
                <a:pos x="4" y="0"/>
              </a:cxn>
              <a:cxn ang="0">
                <a:pos x="2" y="0"/>
              </a:cxn>
              <a:cxn ang="0">
                <a:pos x="0" y="0"/>
              </a:cxn>
              <a:cxn ang="0">
                <a:pos x="0" y="2"/>
              </a:cxn>
              <a:cxn ang="0">
                <a:pos x="0" y="4"/>
              </a:cxn>
              <a:cxn ang="0">
                <a:pos x="2" y="4"/>
              </a:cxn>
              <a:cxn ang="0">
                <a:pos x="4" y="4"/>
              </a:cxn>
              <a:cxn ang="0">
                <a:pos x="4" y="2"/>
              </a:cxn>
              <a:cxn ang="0">
                <a:pos x="4" y="2"/>
              </a:cxn>
            </a:cxnLst>
            <a:rect l="0" t="0" r="r" b="b"/>
            <a:pathLst>
              <a:path w="5" h="5">
                <a:moveTo>
                  <a:pt x="4" y="2"/>
                </a:moveTo>
                <a:lnTo>
                  <a:pt x="4" y="0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0" y="4"/>
                </a:lnTo>
                <a:lnTo>
                  <a:pt x="2" y="4"/>
                </a:lnTo>
                <a:lnTo>
                  <a:pt x="4" y="4"/>
                </a:lnTo>
                <a:lnTo>
                  <a:pt x="4" y="2"/>
                </a:lnTo>
                <a:lnTo>
                  <a:pt x="4" y="2"/>
                </a:lnTo>
              </a:path>
            </a:pathLst>
          </a:custGeom>
          <a:solidFill>
            <a:srgbClr val="000000"/>
          </a:solidFill>
          <a:ln w="9525">
            <a:noFill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684" name="Freeform 71"/>
          <p:cNvSpPr/>
          <p:nvPr/>
        </p:nvSpPr>
        <p:spPr bwMode="auto">
          <a:xfrm>
            <a:off x="5145088" y="4995863"/>
            <a:ext cx="7937" cy="7937"/>
          </a:xfrm>
          <a:custGeom>
            <a:avLst/>
            <a:ahLst/>
            <a:cxnLst>
              <a:cxn ang="0">
                <a:pos x="4" y="2"/>
              </a:cxn>
              <a:cxn ang="0">
                <a:pos x="4" y="0"/>
              </a:cxn>
              <a:cxn ang="0">
                <a:pos x="2" y="0"/>
              </a:cxn>
              <a:cxn ang="0">
                <a:pos x="0" y="0"/>
              </a:cxn>
              <a:cxn ang="0">
                <a:pos x="0" y="2"/>
              </a:cxn>
              <a:cxn ang="0">
                <a:pos x="0" y="4"/>
              </a:cxn>
              <a:cxn ang="0">
                <a:pos x="2" y="4"/>
              </a:cxn>
              <a:cxn ang="0">
                <a:pos x="4" y="4"/>
              </a:cxn>
              <a:cxn ang="0">
                <a:pos x="4" y="2"/>
              </a:cxn>
            </a:cxnLst>
            <a:rect l="0" t="0" r="r" b="b"/>
            <a:pathLst>
              <a:path w="5" h="5">
                <a:moveTo>
                  <a:pt x="4" y="2"/>
                </a:moveTo>
                <a:lnTo>
                  <a:pt x="4" y="0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0" y="4"/>
                </a:lnTo>
                <a:lnTo>
                  <a:pt x="2" y="4"/>
                </a:lnTo>
                <a:lnTo>
                  <a:pt x="4" y="4"/>
                </a:lnTo>
                <a:lnTo>
                  <a:pt x="4" y="2"/>
                </a:lnTo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685" name="Freeform 72"/>
          <p:cNvSpPr/>
          <p:nvPr/>
        </p:nvSpPr>
        <p:spPr bwMode="auto">
          <a:xfrm>
            <a:off x="5827713" y="2989263"/>
            <a:ext cx="254000" cy="271462"/>
          </a:xfrm>
          <a:custGeom>
            <a:avLst/>
            <a:ahLst/>
            <a:cxnLst>
              <a:cxn ang="0">
                <a:pos x="130" y="114"/>
              </a:cxn>
              <a:cxn ang="0">
                <a:pos x="82" y="139"/>
              </a:cxn>
              <a:cxn ang="0">
                <a:pos x="52" y="160"/>
              </a:cxn>
              <a:cxn ang="0">
                <a:pos x="48" y="156"/>
              </a:cxn>
              <a:cxn ang="0">
                <a:pos x="37" y="132"/>
              </a:cxn>
              <a:cxn ang="0">
                <a:pos x="21" y="110"/>
              </a:cxn>
              <a:cxn ang="0">
                <a:pos x="0" y="54"/>
              </a:cxn>
              <a:cxn ang="0">
                <a:pos x="28" y="39"/>
              </a:cxn>
              <a:cxn ang="0">
                <a:pos x="58" y="26"/>
              </a:cxn>
              <a:cxn ang="0">
                <a:pos x="87" y="8"/>
              </a:cxn>
              <a:cxn ang="0">
                <a:pos x="113" y="0"/>
              </a:cxn>
              <a:cxn ang="0">
                <a:pos x="126" y="31"/>
              </a:cxn>
              <a:cxn ang="0">
                <a:pos x="138" y="54"/>
              </a:cxn>
              <a:cxn ang="0">
                <a:pos x="152" y="79"/>
              </a:cxn>
              <a:cxn ang="0">
                <a:pos x="164" y="103"/>
              </a:cxn>
              <a:cxn ang="0">
                <a:pos x="130" y="114"/>
              </a:cxn>
              <a:cxn ang="0">
                <a:pos x="130" y="114"/>
              </a:cxn>
            </a:cxnLst>
            <a:rect l="0" t="0" r="r" b="b"/>
            <a:pathLst>
              <a:path w="165" h="161">
                <a:moveTo>
                  <a:pt x="130" y="114"/>
                </a:moveTo>
                <a:lnTo>
                  <a:pt x="82" y="139"/>
                </a:lnTo>
                <a:lnTo>
                  <a:pt x="52" y="160"/>
                </a:lnTo>
                <a:lnTo>
                  <a:pt x="48" y="156"/>
                </a:lnTo>
                <a:lnTo>
                  <a:pt x="37" y="132"/>
                </a:lnTo>
                <a:lnTo>
                  <a:pt x="21" y="110"/>
                </a:lnTo>
                <a:lnTo>
                  <a:pt x="0" y="54"/>
                </a:lnTo>
                <a:lnTo>
                  <a:pt x="28" y="39"/>
                </a:lnTo>
                <a:lnTo>
                  <a:pt x="58" y="26"/>
                </a:lnTo>
                <a:lnTo>
                  <a:pt x="87" y="8"/>
                </a:lnTo>
                <a:lnTo>
                  <a:pt x="113" y="0"/>
                </a:lnTo>
                <a:lnTo>
                  <a:pt x="126" y="31"/>
                </a:lnTo>
                <a:lnTo>
                  <a:pt x="138" y="54"/>
                </a:lnTo>
                <a:lnTo>
                  <a:pt x="152" y="79"/>
                </a:lnTo>
                <a:lnTo>
                  <a:pt x="164" y="103"/>
                </a:lnTo>
                <a:lnTo>
                  <a:pt x="130" y="114"/>
                </a:lnTo>
                <a:lnTo>
                  <a:pt x="130" y="114"/>
                </a:lnTo>
              </a:path>
            </a:pathLst>
          </a:custGeom>
          <a:solidFill>
            <a:srgbClr val="FFFFFF"/>
          </a:solidFill>
          <a:ln w="9525">
            <a:noFill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686" name="Freeform 73"/>
          <p:cNvSpPr/>
          <p:nvPr/>
        </p:nvSpPr>
        <p:spPr bwMode="auto">
          <a:xfrm>
            <a:off x="5827713" y="2989263"/>
            <a:ext cx="254000" cy="271462"/>
          </a:xfrm>
          <a:custGeom>
            <a:avLst/>
            <a:ahLst/>
            <a:cxnLst>
              <a:cxn ang="0">
                <a:pos x="130" y="114"/>
              </a:cxn>
              <a:cxn ang="0">
                <a:pos x="82" y="139"/>
              </a:cxn>
              <a:cxn ang="0">
                <a:pos x="52" y="160"/>
              </a:cxn>
              <a:cxn ang="0">
                <a:pos x="48" y="156"/>
              </a:cxn>
              <a:cxn ang="0">
                <a:pos x="37" y="132"/>
              </a:cxn>
              <a:cxn ang="0">
                <a:pos x="21" y="110"/>
              </a:cxn>
              <a:cxn ang="0">
                <a:pos x="0" y="54"/>
              </a:cxn>
              <a:cxn ang="0">
                <a:pos x="28" y="39"/>
              </a:cxn>
              <a:cxn ang="0">
                <a:pos x="58" y="26"/>
              </a:cxn>
              <a:cxn ang="0">
                <a:pos x="87" y="8"/>
              </a:cxn>
              <a:cxn ang="0">
                <a:pos x="113" y="0"/>
              </a:cxn>
              <a:cxn ang="0">
                <a:pos x="126" y="31"/>
              </a:cxn>
              <a:cxn ang="0">
                <a:pos x="138" y="54"/>
              </a:cxn>
              <a:cxn ang="0">
                <a:pos x="152" y="79"/>
              </a:cxn>
              <a:cxn ang="0">
                <a:pos x="164" y="103"/>
              </a:cxn>
              <a:cxn ang="0">
                <a:pos x="130" y="114"/>
              </a:cxn>
            </a:cxnLst>
            <a:rect l="0" t="0" r="r" b="b"/>
            <a:pathLst>
              <a:path w="165" h="161">
                <a:moveTo>
                  <a:pt x="130" y="114"/>
                </a:moveTo>
                <a:lnTo>
                  <a:pt x="82" y="139"/>
                </a:lnTo>
                <a:lnTo>
                  <a:pt x="52" y="160"/>
                </a:lnTo>
                <a:lnTo>
                  <a:pt x="48" y="156"/>
                </a:lnTo>
                <a:lnTo>
                  <a:pt x="37" y="132"/>
                </a:lnTo>
                <a:lnTo>
                  <a:pt x="21" y="110"/>
                </a:lnTo>
                <a:lnTo>
                  <a:pt x="0" y="54"/>
                </a:lnTo>
                <a:lnTo>
                  <a:pt x="28" y="39"/>
                </a:lnTo>
                <a:lnTo>
                  <a:pt x="58" y="26"/>
                </a:lnTo>
                <a:lnTo>
                  <a:pt x="87" y="8"/>
                </a:lnTo>
                <a:lnTo>
                  <a:pt x="113" y="0"/>
                </a:lnTo>
                <a:lnTo>
                  <a:pt x="126" y="31"/>
                </a:lnTo>
                <a:lnTo>
                  <a:pt x="138" y="54"/>
                </a:lnTo>
                <a:lnTo>
                  <a:pt x="152" y="79"/>
                </a:lnTo>
                <a:lnTo>
                  <a:pt x="164" y="103"/>
                </a:lnTo>
                <a:lnTo>
                  <a:pt x="130" y="114"/>
                </a:lnTo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687" name="Freeform 74"/>
          <p:cNvSpPr/>
          <p:nvPr/>
        </p:nvSpPr>
        <p:spPr bwMode="auto">
          <a:xfrm>
            <a:off x="5984875" y="3113088"/>
            <a:ext cx="63500" cy="55562"/>
          </a:xfrm>
          <a:custGeom>
            <a:avLst/>
            <a:ahLst/>
            <a:cxnLst>
              <a:cxn ang="0">
                <a:pos x="35" y="7"/>
              </a:cxn>
              <a:cxn ang="0">
                <a:pos x="28" y="3"/>
              </a:cxn>
              <a:cxn ang="0">
                <a:pos x="19" y="0"/>
              </a:cxn>
              <a:cxn ang="0">
                <a:pos x="10" y="3"/>
              </a:cxn>
              <a:cxn ang="0">
                <a:pos x="4" y="11"/>
              </a:cxn>
              <a:cxn ang="0">
                <a:pos x="0" y="15"/>
              </a:cxn>
              <a:cxn ang="0">
                <a:pos x="0" y="25"/>
              </a:cxn>
              <a:cxn ang="0">
                <a:pos x="4" y="32"/>
              </a:cxn>
              <a:cxn ang="0">
                <a:pos x="14" y="32"/>
              </a:cxn>
              <a:cxn ang="0">
                <a:pos x="24" y="29"/>
              </a:cxn>
              <a:cxn ang="0">
                <a:pos x="31" y="27"/>
              </a:cxn>
              <a:cxn ang="0">
                <a:pos x="35" y="18"/>
              </a:cxn>
              <a:cxn ang="0">
                <a:pos x="40" y="11"/>
              </a:cxn>
              <a:cxn ang="0">
                <a:pos x="35" y="7"/>
              </a:cxn>
            </a:cxnLst>
            <a:rect l="0" t="0" r="r" b="b"/>
            <a:pathLst>
              <a:path w="41" h="33">
                <a:moveTo>
                  <a:pt x="35" y="7"/>
                </a:moveTo>
                <a:lnTo>
                  <a:pt x="28" y="3"/>
                </a:lnTo>
                <a:lnTo>
                  <a:pt x="19" y="0"/>
                </a:lnTo>
                <a:lnTo>
                  <a:pt x="10" y="3"/>
                </a:lnTo>
                <a:lnTo>
                  <a:pt x="4" y="11"/>
                </a:lnTo>
                <a:lnTo>
                  <a:pt x="0" y="15"/>
                </a:lnTo>
                <a:lnTo>
                  <a:pt x="0" y="25"/>
                </a:lnTo>
                <a:lnTo>
                  <a:pt x="4" y="32"/>
                </a:lnTo>
                <a:lnTo>
                  <a:pt x="14" y="32"/>
                </a:lnTo>
                <a:lnTo>
                  <a:pt x="24" y="29"/>
                </a:lnTo>
                <a:lnTo>
                  <a:pt x="31" y="27"/>
                </a:lnTo>
                <a:lnTo>
                  <a:pt x="35" y="18"/>
                </a:lnTo>
                <a:lnTo>
                  <a:pt x="40" y="11"/>
                </a:lnTo>
                <a:lnTo>
                  <a:pt x="35" y="7"/>
                </a:lnTo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688" name="Freeform 75"/>
          <p:cNvSpPr/>
          <p:nvPr/>
        </p:nvSpPr>
        <p:spPr bwMode="auto">
          <a:xfrm>
            <a:off x="5984875" y="3113088"/>
            <a:ext cx="63500" cy="55562"/>
          </a:xfrm>
          <a:custGeom>
            <a:avLst/>
            <a:ahLst/>
            <a:cxnLst>
              <a:cxn ang="0">
                <a:pos x="35" y="7"/>
              </a:cxn>
              <a:cxn ang="0">
                <a:pos x="28" y="3"/>
              </a:cxn>
              <a:cxn ang="0">
                <a:pos x="19" y="0"/>
              </a:cxn>
              <a:cxn ang="0">
                <a:pos x="10" y="3"/>
              </a:cxn>
              <a:cxn ang="0">
                <a:pos x="4" y="11"/>
              </a:cxn>
              <a:cxn ang="0">
                <a:pos x="0" y="15"/>
              </a:cxn>
              <a:cxn ang="0">
                <a:pos x="0" y="25"/>
              </a:cxn>
              <a:cxn ang="0">
                <a:pos x="4" y="32"/>
              </a:cxn>
              <a:cxn ang="0">
                <a:pos x="14" y="32"/>
              </a:cxn>
              <a:cxn ang="0">
                <a:pos x="24" y="29"/>
              </a:cxn>
              <a:cxn ang="0">
                <a:pos x="31" y="27"/>
              </a:cxn>
              <a:cxn ang="0">
                <a:pos x="35" y="18"/>
              </a:cxn>
              <a:cxn ang="0">
                <a:pos x="40" y="11"/>
              </a:cxn>
              <a:cxn ang="0">
                <a:pos x="35" y="7"/>
              </a:cxn>
            </a:cxnLst>
            <a:rect l="0" t="0" r="r" b="b"/>
            <a:pathLst>
              <a:path w="41" h="33">
                <a:moveTo>
                  <a:pt x="35" y="7"/>
                </a:moveTo>
                <a:lnTo>
                  <a:pt x="28" y="3"/>
                </a:lnTo>
                <a:lnTo>
                  <a:pt x="19" y="0"/>
                </a:lnTo>
                <a:lnTo>
                  <a:pt x="10" y="3"/>
                </a:lnTo>
                <a:lnTo>
                  <a:pt x="4" y="11"/>
                </a:lnTo>
                <a:lnTo>
                  <a:pt x="0" y="15"/>
                </a:lnTo>
                <a:lnTo>
                  <a:pt x="0" y="25"/>
                </a:lnTo>
                <a:lnTo>
                  <a:pt x="4" y="32"/>
                </a:lnTo>
                <a:lnTo>
                  <a:pt x="14" y="32"/>
                </a:lnTo>
                <a:lnTo>
                  <a:pt x="24" y="29"/>
                </a:lnTo>
                <a:lnTo>
                  <a:pt x="31" y="27"/>
                </a:lnTo>
                <a:lnTo>
                  <a:pt x="35" y="18"/>
                </a:lnTo>
                <a:lnTo>
                  <a:pt x="40" y="11"/>
                </a:lnTo>
                <a:lnTo>
                  <a:pt x="35" y="7"/>
                </a:lnTo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689" name="Freeform 76"/>
          <p:cNvSpPr/>
          <p:nvPr/>
        </p:nvSpPr>
        <p:spPr bwMode="auto">
          <a:xfrm>
            <a:off x="5870575" y="3068638"/>
            <a:ext cx="47625" cy="57150"/>
          </a:xfrm>
          <a:custGeom>
            <a:avLst/>
            <a:ahLst/>
            <a:cxnLst>
              <a:cxn ang="0">
                <a:pos x="23" y="1"/>
              </a:cxn>
              <a:cxn ang="0">
                <a:pos x="18" y="0"/>
              </a:cxn>
              <a:cxn ang="0">
                <a:pos x="8" y="1"/>
              </a:cxn>
              <a:cxn ang="0">
                <a:pos x="4" y="7"/>
              </a:cxn>
              <a:cxn ang="0">
                <a:pos x="1" y="16"/>
              </a:cxn>
              <a:cxn ang="0">
                <a:pos x="0" y="26"/>
              </a:cxn>
              <a:cxn ang="0">
                <a:pos x="4" y="31"/>
              </a:cxn>
              <a:cxn ang="0">
                <a:pos x="7" y="33"/>
              </a:cxn>
              <a:cxn ang="0">
                <a:pos x="18" y="33"/>
              </a:cxn>
              <a:cxn ang="0">
                <a:pos x="25" y="26"/>
              </a:cxn>
              <a:cxn ang="0">
                <a:pos x="30" y="18"/>
              </a:cxn>
              <a:cxn ang="0">
                <a:pos x="30" y="11"/>
              </a:cxn>
              <a:cxn ang="0">
                <a:pos x="23" y="1"/>
              </a:cxn>
            </a:cxnLst>
            <a:rect l="0" t="0" r="r" b="b"/>
            <a:pathLst>
              <a:path w="31" h="34">
                <a:moveTo>
                  <a:pt x="23" y="1"/>
                </a:moveTo>
                <a:lnTo>
                  <a:pt x="18" y="0"/>
                </a:lnTo>
                <a:lnTo>
                  <a:pt x="8" y="1"/>
                </a:lnTo>
                <a:lnTo>
                  <a:pt x="4" y="7"/>
                </a:lnTo>
                <a:lnTo>
                  <a:pt x="1" y="16"/>
                </a:lnTo>
                <a:lnTo>
                  <a:pt x="0" y="26"/>
                </a:lnTo>
                <a:lnTo>
                  <a:pt x="4" y="31"/>
                </a:lnTo>
                <a:lnTo>
                  <a:pt x="7" y="33"/>
                </a:lnTo>
                <a:lnTo>
                  <a:pt x="18" y="33"/>
                </a:lnTo>
                <a:lnTo>
                  <a:pt x="25" y="26"/>
                </a:lnTo>
                <a:lnTo>
                  <a:pt x="30" y="18"/>
                </a:lnTo>
                <a:lnTo>
                  <a:pt x="30" y="11"/>
                </a:lnTo>
                <a:lnTo>
                  <a:pt x="23" y="1"/>
                </a:lnTo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690" name="Freeform 77"/>
          <p:cNvSpPr/>
          <p:nvPr/>
        </p:nvSpPr>
        <p:spPr bwMode="auto">
          <a:xfrm>
            <a:off x="5870575" y="3068638"/>
            <a:ext cx="47625" cy="57150"/>
          </a:xfrm>
          <a:custGeom>
            <a:avLst/>
            <a:ahLst/>
            <a:cxnLst>
              <a:cxn ang="0">
                <a:pos x="23" y="1"/>
              </a:cxn>
              <a:cxn ang="0">
                <a:pos x="18" y="0"/>
              </a:cxn>
              <a:cxn ang="0">
                <a:pos x="8" y="1"/>
              </a:cxn>
              <a:cxn ang="0">
                <a:pos x="4" y="7"/>
              </a:cxn>
              <a:cxn ang="0">
                <a:pos x="1" y="16"/>
              </a:cxn>
              <a:cxn ang="0">
                <a:pos x="0" y="26"/>
              </a:cxn>
              <a:cxn ang="0">
                <a:pos x="4" y="31"/>
              </a:cxn>
              <a:cxn ang="0">
                <a:pos x="7" y="33"/>
              </a:cxn>
              <a:cxn ang="0">
                <a:pos x="18" y="33"/>
              </a:cxn>
              <a:cxn ang="0">
                <a:pos x="25" y="26"/>
              </a:cxn>
              <a:cxn ang="0">
                <a:pos x="30" y="18"/>
              </a:cxn>
              <a:cxn ang="0">
                <a:pos x="30" y="11"/>
              </a:cxn>
              <a:cxn ang="0">
                <a:pos x="23" y="1"/>
              </a:cxn>
            </a:cxnLst>
            <a:rect l="0" t="0" r="r" b="b"/>
            <a:pathLst>
              <a:path w="31" h="34">
                <a:moveTo>
                  <a:pt x="23" y="1"/>
                </a:moveTo>
                <a:lnTo>
                  <a:pt x="18" y="0"/>
                </a:lnTo>
                <a:lnTo>
                  <a:pt x="8" y="1"/>
                </a:lnTo>
                <a:lnTo>
                  <a:pt x="4" y="7"/>
                </a:lnTo>
                <a:lnTo>
                  <a:pt x="1" y="16"/>
                </a:lnTo>
                <a:lnTo>
                  <a:pt x="0" y="26"/>
                </a:lnTo>
                <a:lnTo>
                  <a:pt x="4" y="31"/>
                </a:lnTo>
                <a:lnTo>
                  <a:pt x="7" y="33"/>
                </a:lnTo>
                <a:lnTo>
                  <a:pt x="18" y="33"/>
                </a:lnTo>
                <a:lnTo>
                  <a:pt x="25" y="26"/>
                </a:lnTo>
                <a:lnTo>
                  <a:pt x="30" y="18"/>
                </a:lnTo>
                <a:lnTo>
                  <a:pt x="30" y="11"/>
                </a:lnTo>
                <a:lnTo>
                  <a:pt x="23" y="1"/>
                </a:lnTo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691" name="Freeform 78"/>
          <p:cNvSpPr/>
          <p:nvPr/>
        </p:nvSpPr>
        <p:spPr bwMode="auto">
          <a:xfrm>
            <a:off x="5888038" y="3094038"/>
            <a:ext cx="11112" cy="12700"/>
          </a:xfrm>
          <a:custGeom>
            <a:avLst/>
            <a:ahLst/>
            <a:cxnLst>
              <a:cxn ang="0">
                <a:pos x="7" y="3"/>
              </a:cxn>
              <a:cxn ang="0">
                <a:pos x="7" y="2"/>
              </a:cxn>
              <a:cxn ang="0">
                <a:pos x="6" y="1"/>
              </a:cxn>
              <a:cxn ang="0">
                <a:pos x="5" y="0"/>
              </a:cxn>
              <a:cxn ang="0">
                <a:pos x="4" y="0"/>
              </a:cxn>
              <a:cxn ang="0">
                <a:pos x="2" y="0"/>
              </a:cxn>
              <a:cxn ang="0">
                <a:pos x="1" y="1"/>
              </a:cxn>
              <a:cxn ang="0">
                <a:pos x="0" y="2"/>
              </a:cxn>
              <a:cxn ang="0">
                <a:pos x="0" y="3"/>
              </a:cxn>
              <a:cxn ang="0">
                <a:pos x="0" y="5"/>
              </a:cxn>
              <a:cxn ang="0">
                <a:pos x="1" y="6"/>
              </a:cxn>
              <a:cxn ang="0">
                <a:pos x="2" y="7"/>
              </a:cxn>
              <a:cxn ang="0">
                <a:pos x="4" y="7"/>
              </a:cxn>
              <a:cxn ang="0">
                <a:pos x="5" y="7"/>
              </a:cxn>
              <a:cxn ang="0">
                <a:pos x="6" y="6"/>
              </a:cxn>
              <a:cxn ang="0">
                <a:pos x="7" y="5"/>
              </a:cxn>
              <a:cxn ang="0">
                <a:pos x="7" y="3"/>
              </a:cxn>
              <a:cxn ang="0">
                <a:pos x="7" y="3"/>
              </a:cxn>
            </a:cxnLst>
            <a:rect l="0" t="0" r="r" b="b"/>
            <a:pathLst>
              <a:path w="8" h="8">
                <a:moveTo>
                  <a:pt x="7" y="3"/>
                </a:moveTo>
                <a:lnTo>
                  <a:pt x="7" y="2"/>
                </a:lnTo>
                <a:lnTo>
                  <a:pt x="6" y="1"/>
                </a:lnTo>
                <a:lnTo>
                  <a:pt x="5" y="0"/>
                </a:lnTo>
                <a:lnTo>
                  <a:pt x="4" y="0"/>
                </a:lnTo>
                <a:lnTo>
                  <a:pt x="2" y="0"/>
                </a:lnTo>
                <a:lnTo>
                  <a:pt x="1" y="1"/>
                </a:lnTo>
                <a:lnTo>
                  <a:pt x="0" y="2"/>
                </a:lnTo>
                <a:lnTo>
                  <a:pt x="0" y="3"/>
                </a:lnTo>
                <a:lnTo>
                  <a:pt x="0" y="5"/>
                </a:lnTo>
                <a:lnTo>
                  <a:pt x="1" y="6"/>
                </a:lnTo>
                <a:lnTo>
                  <a:pt x="2" y="7"/>
                </a:lnTo>
                <a:lnTo>
                  <a:pt x="4" y="7"/>
                </a:lnTo>
                <a:lnTo>
                  <a:pt x="5" y="7"/>
                </a:lnTo>
                <a:lnTo>
                  <a:pt x="6" y="6"/>
                </a:lnTo>
                <a:lnTo>
                  <a:pt x="7" y="5"/>
                </a:lnTo>
                <a:lnTo>
                  <a:pt x="7" y="3"/>
                </a:lnTo>
                <a:lnTo>
                  <a:pt x="7" y="3"/>
                </a:lnTo>
              </a:path>
            </a:pathLst>
          </a:custGeom>
          <a:solidFill>
            <a:srgbClr val="000000"/>
          </a:solidFill>
          <a:ln w="9525">
            <a:noFill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692" name="Freeform 79"/>
          <p:cNvSpPr/>
          <p:nvPr/>
        </p:nvSpPr>
        <p:spPr bwMode="auto">
          <a:xfrm>
            <a:off x="5943600" y="3063875"/>
            <a:ext cx="4763" cy="7938"/>
          </a:xfrm>
          <a:custGeom>
            <a:avLst/>
            <a:ahLst/>
            <a:cxnLst>
              <a:cxn ang="0">
                <a:pos x="3" y="2"/>
              </a:cxn>
              <a:cxn ang="0">
                <a:pos x="3" y="0"/>
              </a:cxn>
              <a:cxn ang="0">
                <a:pos x="3" y="0"/>
              </a:cxn>
              <a:cxn ang="0">
                <a:pos x="3" y="0"/>
              </a:cxn>
              <a:cxn ang="0">
                <a:pos x="1" y="0"/>
              </a:cxn>
              <a:cxn ang="0">
                <a:pos x="1" y="0"/>
              </a:cxn>
              <a:cxn ang="0">
                <a:pos x="0" y="0"/>
              </a:cxn>
              <a:cxn ang="0">
                <a:pos x="0" y="0"/>
              </a:cxn>
              <a:cxn ang="0">
                <a:pos x="0" y="2"/>
              </a:cxn>
              <a:cxn ang="0">
                <a:pos x="0" y="3"/>
              </a:cxn>
              <a:cxn ang="0">
                <a:pos x="0" y="3"/>
              </a:cxn>
              <a:cxn ang="0">
                <a:pos x="1" y="3"/>
              </a:cxn>
              <a:cxn ang="0">
                <a:pos x="1" y="3"/>
              </a:cxn>
              <a:cxn ang="0">
                <a:pos x="3" y="3"/>
              </a:cxn>
              <a:cxn ang="0">
                <a:pos x="3" y="3"/>
              </a:cxn>
              <a:cxn ang="0">
                <a:pos x="3" y="3"/>
              </a:cxn>
              <a:cxn ang="0">
                <a:pos x="3" y="2"/>
              </a:cxn>
              <a:cxn ang="0">
                <a:pos x="3" y="2"/>
              </a:cxn>
            </a:cxnLst>
            <a:rect l="0" t="0" r="r" b="b"/>
            <a:pathLst>
              <a:path w="4" h="4">
                <a:moveTo>
                  <a:pt x="3" y="2"/>
                </a:moveTo>
                <a:lnTo>
                  <a:pt x="3" y="0"/>
                </a:lnTo>
                <a:lnTo>
                  <a:pt x="3" y="0"/>
                </a:lnTo>
                <a:lnTo>
                  <a:pt x="3" y="0"/>
                </a:lnTo>
                <a:lnTo>
                  <a:pt x="1" y="0"/>
                </a:lnTo>
                <a:lnTo>
                  <a:pt x="1" y="0"/>
                </a:lnTo>
                <a:lnTo>
                  <a:pt x="0" y="0"/>
                </a:lnTo>
                <a:lnTo>
                  <a:pt x="0" y="0"/>
                </a:lnTo>
                <a:lnTo>
                  <a:pt x="0" y="2"/>
                </a:lnTo>
                <a:lnTo>
                  <a:pt x="0" y="3"/>
                </a:lnTo>
                <a:lnTo>
                  <a:pt x="0" y="3"/>
                </a:lnTo>
                <a:lnTo>
                  <a:pt x="1" y="3"/>
                </a:lnTo>
                <a:lnTo>
                  <a:pt x="1" y="3"/>
                </a:lnTo>
                <a:lnTo>
                  <a:pt x="3" y="3"/>
                </a:lnTo>
                <a:lnTo>
                  <a:pt x="3" y="3"/>
                </a:lnTo>
                <a:lnTo>
                  <a:pt x="3" y="3"/>
                </a:lnTo>
                <a:lnTo>
                  <a:pt x="3" y="2"/>
                </a:lnTo>
                <a:lnTo>
                  <a:pt x="3" y="2"/>
                </a:lnTo>
              </a:path>
            </a:pathLst>
          </a:custGeom>
          <a:solidFill>
            <a:srgbClr val="000000"/>
          </a:solidFill>
          <a:ln w="9525">
            <a:noFill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693" name="Freeform 80"/>
          <p:cNvSpPr/>
          <p:nvPr/>
        </p:nvSpPr>
        <p:spPr bwMode="auto">
          <a:xfrm>
            <a:off x="5929313" y="3033713"/>
            <a:ext cx="7937" cy="7937"/>
          </a:xfrm>
          <a:custGeom>
            <a:avLst/>
            <a:ahLst/>
            <a:cxnLst>
              <a:cxn ang="0">
                <a:pos x="4" y="1"/>
              </a:cxn>
              <a:cxn ang="0">
                <a:pos x="4" y="1"/>
              </a:cxn>
              <a:cxn ang="0">
                <a:pos x="4" y="0"/>
              </a:cxn>
              <a:cxn ang="0">
                <a:pos x="3" y="0"/>
              </a:cxn>
              <a:cxn ang="0">
                <a:pos x="1" y="0"/>
              </a:cxn>
              <a:cxn ang="0">
                <a:pos x="0" y="0"/>
              </a:cxn>
              <a:cxn ang="0">
                <a:pos x="0" y="0"/>
              </a:cxn>
              <a:cxn ang="0">
                <a:pos x="0" y="1"/>
              </a:cxn>
              <a:cxn ang="0">
                <a:pos x="0" y="1"/>
              </a:cxn>
              <a:cxn ang="0">
                <a:pos x="0" y="3"/>
              </a:cxn>
              <a:cxn ang="0">
                <a:pos x="0" y="3"/>
              </a:cxn>
              <a:cxn ang="0">
                <a:pos x="0" y="3"/>
              </a:cxn>
              <a:cxn ang="0">
                <a:pos x="1" y="3"/>
              </a:cxn>
              <a:cxn ang="0">
                <a:pos x="3" y="3"/>
              </a:cxn>
              <a:cxn ang="0">
                <a:pos x="4" y="3"/>
              </a:cxn>
              <a:cxn ang="0">
                <a:pos x="4" y="3"/>
              </a:cxn>
              <a:cxn ang="0">
                <a:pos x="4" y="1"/>
              </a:cxn>
              <a:cxn ang="0">
                <a:pos x="4" y="1"/>
              </a:cxn>
            </a:cxnLst>
            <a:rect l="0" t="0" r="r" b="b"/>
            <a:pathLst>
              <a:path w="5" h="4">
                <a:moveTo>
                  <a:pt x="4" y="1"/>
                </a:moveTo>
                <a:lnTo>
                  <a:pt x="4" y="1"/>
                </a:lnTo>
                <a:lnTo>
                  <a:pt x="4" y="0"/>
                </a:lnTo>
                <a:lnTo>
                  <a:pt x="3" y="0"/>
                </a:lnTo>
                <a:lnTo>
                  <a:pt x="1" y="0"/>
                </a:lnTo>
                <a:lnTo>
                  <a:pt x="0" y="0"/>
                </a:lnTo>
                <a:lnTo>
                  <a:pt x="0" y="0"/>
                </a:lnTo>
                <a:lnTo>
                  <a:pt x="0" y="1"/>
                </a:lnTo>
                <a:lnTo>
                  <a:pt x="0" y="1"/>
                </a:lnTo>
                <a:lnTo>
                  <a:pt x="0" y="3"/>
                </a:lnTo>
                <a:lnTo>
                  <a:pt x="0" y="3"/>
                </a:lnTo>
                <a:lnTo>
                  <a:pt x="0" y="3"/>
                </a:lnTo>
                <a:lnTo>
                  <a:pt x="1" y="3"/>
                </a:lnTo>
                <a:lnTo>
                  <a:pt x="3" y="3"/>
                </a:lnTo>
                <a:lnTo>
                  <a:pt x="4" y="3"/>
                </a:lnTo>
                <a:lnTo>
                  <a:pt x="4" y="3"/>
                </a:lnTo>
                <a:lnTo>
                  <a:pt x="4" y="1"/>
                </a:lnTo>
                <a:lnTo>
                  <a:pt x="4" y="1"/>
                </a:lnTo>
              </a:path>
            </a:pathLst>
          </a:custGeom>
          <a:solidFill>
            <a:srgbClr val="000000"/>
          </a:solidFill>
          <a:ln w="9525">
            <a:noFill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694" name="Freeform 81"/>
          <p:cNvSpPr/>
          <p:nvPr/>
        </p:nvSpPr>
        <p:spPr bwMode="auto">
          <a:xfrm>
            <a:off x="5956300" y="3017838"/>
            <a:ext cx="7938" cy="6350"/>
          </a:xfrm>
          <a:custGeom>
            <a:avLst/>
            <a:ahLst/>
            <a:cxnLst>
              <a:cxn ang="0">
                <a:pos x="4" y="1"/>
              </a:cxn>
              <a:cxn ang="0">
                <a:pos x="4" y="0"/>
              </a:cxn>
              <a:cxn ang="0">
                <a:pos x="4" y="0"/>
              </a:cxn>
              <a:cxn ang="0">
                <a:pos x="4" y="0"/>
              </a:cxn>
              <a:cxn ang="0">
                <a:pos x="3" y="0"/>
              </a:cxn>
              <a:cxn ang="0">
                <a:pos x="1" y="0"/>
              </a:cxn>
              <a:cxn ang="0">
                <a:pos x="0" y="0"/>
              </a:cxn>
              <a:cxn ang="0">
                <a:pos x="0" y="0"/>
              </a:cxn>
              <a:cxn ang="0">
                <a:pos x="0" y="1"/>
              </a:cxn>
              <a:cxn ang="0">
                <a:pos x="0" y="2"/>
              </a:cxn>
              <a:cxn ang="0">
                <a:pos x="0" y="3"/>
              </a:cxn>
              <a:cxn ang="0">
                <a:pos x="1" y="3"/>
              </a:cxn>
              <a:cxn ang="0">
                <a:pos x="3" y="3"/>
              </a:cxn>
              <a:cxn ang="0">
                <a:pos x="4" y="3"/>
              </a:cxn>
              <a:cxn ang="0">
                <a:pos x="4" y="3"/>
              </a:cxn>
              <a:cxn ang="0">
                <a:pos x="4" y="2"/>
              </a:cxn>
              <a:cxn ang="0">
                <a:pos x="4" y="1"/>
              </a:cxn>
              <a:cxn ang="0">
                <a:pos x="4" y="1"/>
              </a:cxn>
            </a:cxnLst>
            <a:rect l="0" t="0" r="r" b="b"/>
            <a:pathLst>
              <a:path w="5" h="4">
                <a:moveTo>
                  <a:pt x="4" y="1"/>
                </a:moveTo>
                <a:lnTo>
                  <a:pt x="4" y="0"/>
                </a:lnTo>
                <a:lnTo>
                  <a:pt x="4" y="0"/>
                </a:lnTo>
                <a:lnTo>
                  <a:pt x="4" y="0"/>
                </a:lnTo>
                <a:lnTo>
                  <a:pt x="3" y="0"/>
                </a:lnTo>
                <a:lnTo>
                  <a:pt x="1" y="0"/>
                </a:lnTo>
                <a:lnTo>
                  <a:pt x="0" y="0"/>
                </a:lnTo>
                <a:lnTo>
                  <a:pt x="0" y="0"/>
                </a:lnTo>
                <a:lnTo>
                  <a:pt x="0" y="1"/>
                </a:lnTo>
                <a:lnTo>
                  <a:pt x="0" y="2"/>
                </a:lnTo>
                <a:lnTo>
                  <a:pt x="0" y="3"/>
                </a:lnTo>
                <a:lnTo>
                  <a:pt x="1" y="3"/>
                </a:lnTo>
                <a:lnTo>
                  <a:pt x="3" y="3"/>
                </a:lnTo>
                <a:lnTo>
                  <a:pt x="4" y="3"/>
                </a:lnTo>
                <a:lnTo>
                  <a:pt x="4" y="3"/>
                </a:lnTo>
                <a:lnTo>
                  <a:pt x="4" y="2"/>
                </a:lnTo>
                <a:lnTo>
                  <a:pt x="4" y="1"/>
                </a:lnTo>
                <a:lnTo>
                  <a:pt x="4" y="1"/>
                </a:lnTo>
              </a:path>
            </a:pathLst>
          </a:custGeom>
          <a:solidFill>
            <a:srgbClr val="000000"/>
          </a:solidFill>
          <a:ln w="9525">
            <a:noFill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695" name="Freeform 82"/>
          <p:cNvSpPr/>
          <p:nvPr/>
        </p:nvSpPr>
        <p:spPr bwMode="auto">
          <a:xfrm>
            <a:off x="5845175" y="3081338"/>
            <a:ext cx="7938" cy="7937"/>
          </a:xfrm>
          <a:custGeom>
            <a:avLst/>
            <a:ahLst/>
            <a:cxnLst>
              <a:cxn ang="0">
                <a:pos x="4" y="2"/>
              </a:cxn>
              <a:cxn ang="0">
                <a:pos x="4" y="1"/>
              </a:cxn>
              <a:cxn ang="0">
                <a:pos x="4" y="0"/>
              </a:cxn>
              <a:cxn ang="0">
                <a:pos x="3" y="0"/>
              </a:cxn>
              <a:cxn ang="0">
                <a:pos x="2" y="0"/>
              </a:cxn>
              <a:cxn ang="0">
                <a:pos x="1" y="0"/>
              </a:cxn>
              <a:cxn ang="0">
                <a:pos x="0" y="0"/>
              </a:cxn>
              <a:cxn ang="0">
                <a:pos x="0" y="1"/>
              </a:cxn>
              <a:cxn ang="0">
                <a:pos x="0" y="2"/>
              </a:cxn>
              <a:cxn ang="0">
                <a:pos x="0" y="3"/>
              </a:cxn>
              <a:cxn ang="0">
                <a:pos x="0" y="4"/>
              </a:cxn>
              <a:cxn ang="0">
                <a:pos x="1" y="4"/>
              </a:cxn>
              <a:cxn ang="0">
                <a:pos x="2" y="4"/>
              </a:cxn>
              <a:cxn ang="0">
                <a:pos x="3" y="4"/>
              </a:cxn>
              <a:cxn ang="0">
                <a:pos x="4" y="4"/>
              </a:cxn>
              <a:cxn ang="0">
                <a:pos x="4" y="3"/>
              </a:cxn>
              <a:cxn ang="0">
                <a:pos x="4" y="2"/>
              </a:cxn>
              <a:cxn ang="0">
                <a:pos x="4" y="2"/>
              </a:cxn>
            </a:cxnLst>
            <a:rect l="0" t="0" r="r" b="b"/>
            <a:pathLst>
              <a:path w="5" h="5">
                <a:moveTo>
                  <a:pt x="4" y="2"/>
                </a:moveTo>
                <a:lnTo>
                  <a:pt x="4" y="1"/>
                </a:lnTo>
                <a:lnTo>
                  <a:pt x="4" y="0"/>
                </a:lnTo>
                <a:lnTo>
                  <a:pt x="3" y="0"/>
                </a:lnTo>
                <a:lnTo>
                  <a:pt x="2" y="0"/>
                </a:lnTo>
                <a:lnTo>
                  <a:pt x="1" y="0"/>
                </a:lnTo>
                <a:lnTo>
                  <a:pt x="0" y="0"/>
                </a:lnTo>
                <a:lnTo>
                  <a:pt x="0" y="1"/>
                </a:lnTo>
                <a:lnTo>
                  <a:pt x="0" y="2"/>
                </a:lnTo>
                <a:lnTo>
                  <a:pt x="0" y="3"/>
                </a:lnTo>
                <a:lnTo>
                  <a:pt x="0" y="4"/>
                </a:lnTo>
                <a:lnTo>
                  <a:pt x="1" y="4"/>
                </a:lnTo>
                <a:lnTo>
                  <a:pt x="2" y="4"/>
                </a:lnTo>
                <a:lnTo>
                  <a:pt x="3" y="4"/>
                </a:lnTo>
                <a:lnTo>
                  <a:pt x="4" y="4"/>
                </a:lnTo>
                <a:lnTo>
                  <a:pt x="4" y="3"/>
                </a:lnTo>
                <a:lnTo>
                  <a:pt x="4" y="2"/>
                </a:lnTo>
                <a:lnTo>
                  <a:pt x="4" y="2"/>
                </a:lnTo>
              </a:path>
            </a:pathLst>
          </a:custGeom>
          <a:solidFill>
            <a:srgbClr val="000000"/>
          </a:solidFill>
          <a:ln w="9525">
            <a:noFill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696" name="Freeform 83"/>
          <p:cNvSpPr/>
          <p:nvPr/>
        </p:nvSpPr>
        <p:spPr bwMode="auto">
          <a:xfrm>
            <a:off x="5854700" y="3101975"/>
            <a:ext cx="7938" cy="7938"/>
          </a:xfrm>
          <a:custGeom>
            <a:avLst/>
            <a:ahLst/>
            <a:cxnLst>
              <a:cxn ang="0">
                <a:pos x="4" y="2"/>
              </a:cxn>
              <a:cxn ang="0">
                <a:pos x="4" y="1"/>
              </a:cxn>
              <a:cxn ang="0">
                <a:pos x="4" y="0"/>
              </a:cxn>
              <a:cxn ang="0">
                <a:pos x="3" y="0"/>
              </a:cxn>
              <a:cxn ang="0">
                <a:pos x="2" y="0"/>
              </a:cxn>
              <a:cxn ang="0">
                <a:pos x="0" y="0"/>
              </a:cxn>
              <a:cxn ang="0">
                <a:pos x="0" y="0"/>
              </a:cxn>
              <a:cxn ang="0">
                <a:pos x="0" y="1"/>
              </a:cxn>
              <a:cxn ang="0">
                <a:pos x="0" y="2"/>
              </a:cxn>
              <a:cxn ang="0">
                <a:pos x="0" y="3"/>
              </a:cxn>
              <a:cxn ang="0">
                <a:pos x="0" y="4"/>
              </a:cxn>
              <a:cxn ang="0">
                <a:pos x="0" y="4"/>
              </a:cxn>
              <a:cxn ang="0">
                <a:pos x="2" y="4"/>
              </a:cxn>
              <a:cxn ang="0">
                <a:pos x="3" y="4"/>
              </a:cxn>
              <a:cxn ang="0">
                <a:pos x="4" y="4"/>
              </a:cxn>
              <a:cxn ang="0">
                <a:pos x="4" y="3"/>
              </a:cxn>
              <a:cxn ang="0">
                <a:pos x="4" y="2"/>
              </a:cxn>
              <a:cxn ang="0">
                <a:pos x="4" y="2"/>
              </a:cxn>
            </a:cxnLst>
            <a:rect l="0" t="0" r="r" b="b"/>
            <a:pathLst>
              <a:path w="5" h="5">
                <a:moveTo>
                  <a:pt x="4" y="2"/>
                </a:moveTo>
                <a:lnTo>
                  <a:pt x="4" y="1"/>
                </a:lnTo>
                <a:lnTo>
                  <a:pt x="4" y="0"/>
                </a:lnTo>
                <a:lnTo>
                  <a:pt x="3" y="0"/>
                </a:lnTo>
                <a:lnTo>
                  <a:pt x="2" y="0"/>
                </a:lnTo>
                <a:lnTo>
                  <a:pt x="0" y="0"/>
                </a:lnTo>
                <a:lnTo>
                  <a:pt x="0" y="0"/>
                </a:lnTo>
                <a:lnTo>
                  <a:pt x="0" y="1"/>
                </a:lnTo>
                <a:lnTo>
                  <a:pt x="0" y="2"/>
                </a:lnTo>
                <a:lnTo>
                  <a:pt x="0" y="3"/>
                </a:lnTo>
                <a:lnTo>
                  <a:pt x="0" y="4"/>
                </a:lnTo>
                <a:lnTo>
                  <a:pt x="0" y="4"/>
                </a:lnTo>
                <a:lnTo>
                  <a:pt x="2" y="4"/>
                </a:lnTo>
                <a:lnTo>
                  <a:pt x="3" y="4"/>
                </a:lnTo>
                <a:lnTo>
                  <a:pt x="4" y="4"/>
                </a:lnTo>
                <a:lnTo>
                  <a:pt x="4" y="3"/>
                </a:lnTo>
                <a:lnTo>
                  <a:pt x="4" y="2"/>
                </a:lnTo>
                <a:lnTo>
                  <a:pt x="4" y="2"/>
                </a:lnTo>
              </a:path>
            </a:pathLst>
          </a:custGeom>
          <a:solidFill>
            <a:srgbClr val="000000"/>
          </a:solidFill>
          <a:ln w="9525">
            <a:noFill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697" name="Freeform 84"/>
          <p:cNvSpPr/>
          <p:nvPr/>
        </p:nvSpPr>
        <p:spPr bwMode="auto">
          <a:xfrm>
            <a:off x="5864225" y="3119438"/>
            <a:ext cx="6350" cy="7937"/>
          </a:xfrm>
          <a:custGeom>
            <a:avLst/>
            <a:ahLst/>
            <a:cxnLst>
              <a:cxn ang="0">
                <a:pos x="3" y="2"/>
              </a:cxn>
              <a:cxn ang="0">
                <a:pos x="3" y="1"/>
              </a:cxn>
              <a:cxn ang="0">
                <a:pos x="3" y="0"/>
              </a:cxn>
              <a:cxn ang="0">
                <a:pos x="2" y="0"/>
              </a:cxn>
              <a:cxn ang="0">
                <a:pos x="1" y="0"/>
              </a:cxn>
              <a:cxn ang="0">
                <a:pos x="0" y="0"/>
              </a:cxn>
              <a:cxn ang="0">
                <a:pos x="0" y="0"/>
              </a:cxn>
              <a:cxn ang="0">
                <a:pos x="0" y="1"/>
              </a:cxn>
              <a:cxn ang="0">
                <a:pos x="0" y="2"/>
              </a:cxn>
              <a:cxn ang="0">
                <a:pos x="0" y="3"/>
              </a:cxn>
              <a:cxn ang="0">
                <a:pos x="0" y="4"/>
              </a:cxn>
              <a:cxn ang="0">
                <a:pos x="0" y="4"/>
              </a:cxn>
              <a:cxn ang="0">
                <a:pos x="1" y="4"/>
              </a:cxn>
              <a:cxn ang="0">
                <a:pos x="2" y="4"/>
              </a:cxn>
              <a:cxn ang="0">
                <a:pos x="3" y="4"/>
              </a:cxn>
              <a:cxn ang="0">
                <a:pos x="3" y="3"/>
              </a:cxn>
              <a:cxn ang="0">
                <a:pos x="3" y="2"/>
              </a:cxn>
              <a:cxn ang="0">
                <a:pos x="3" y="2"/>
              </a:cxn>
            </a:cxnLst>
            <a:rect l="0" t="0" r="r" b="b"/>
            <a:pathLst>
              <a:path w="4" h="5">
                <a:moveTo>
                  <a:pt x="3" y="2"/>
                </a:moveTo>
                <a:lnTo>
                  <a:pt x="3" y="1"/>
                </a:lnTo>
                <a:lnTo>
                  <a:pt x="3" y="0"/>
                </a:lnTo>
                <a:lnTo>
                  <a:pt x="2" y="0"/>
                </a:lnTo>
                <a:lnTo>
                  <a:pt x="1" y="0"/>
                </a:lnTo>
                <a:lnTo>
                  <a:pt x="0" y="0"/>
                </a:lnTo>
                <a:lnTo>
                  <a:pt x="0" y="0"/>
                </a:lnTo>
                <a:lnTo>
                  <a:pt x="0" y="1"/>
                </a:lnTo>
                <a:lnTo>
                  <a:pt x="0" y="2"/>
                </a:lnTo>
                <a:lnTo>
                  <a:pt x="0" y="3"/>
                </a:lnTo>
                <a:lnTo>
                  <a:pt x="0" y="4"/>
                </a:lnTo>
                <a:lnTo>
                  <a:pt x="0" y="4"/>
                </a:lnTo>
                <a:lnTo>
                  <a:pt x="1" y="4"/>
                </a:lnTo>
                <a:lnTo>
                  <a:pt x="2" y="4"/>
                </a:lnTo>
                <a:lnTo>
                  <a:pt x="3" y="4"/>
                </a:lnTo>
                <a:lnTo>
                  <a:pt x="3" y="3"/>
                </a:lnTo>
                <a:lnTo>
                  <a:pt x="3" y="2"/>
                </a:lnTo>
                <a:lnTo>
                  <a:pt x="3" y="2"/>
                </a:lnTo>
              </a:path>
            </a:pathLst>
          </a:custGeom>
          <a:solidFill>
            <a:srgbClr val="000000"/>
          </a:solidFill>
          <a:ln w="9525">
            <a:noFill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698" name="Freeform 85"/>
          <p:cNvSpPr/>
          <p:nvPr/>
        </p:nvSpPr>
        <p:spPr bwMode="auto">
          <a:xfrm>
            <a:off x="5867400" y="3144838"/>
            <a:ext cx="7938" cy="7937"/>
          </a:xfrm>
          <a:custGeom>
            <a:avLst/>
            <a:ahLst/>
            <a:cxnLst>
              <a:cxn ang="0">
                <a:pos x="4" y="2"/>
              </a:cxn>
              <a:cxn ang="0">
                <a:pos x="4" y="1"/>
              </a:cxn>
              <a:cxn ang="0">
                <a:pos x="4" y="0"/>
              </a:cxn>
              <a:cxn ang="0">
                <a:pos x="3" y="0"/>
              </a:cxn>
              <a:cxn ang="0">
                <a:pos x="2" y="0"/>
              </a:cxn>
              <a:cxn ang="0">
                <a:pos x="1" y="0"/>
              </a:cxn>
              <a:cxn ang="0">
                <a:pos x="0" y="0"/>
              </a:cxn>
              <a:cxn ang="0">
                <a:pos x="0" y="1"/>
              </a:cxn>
              <a:cxn ang="0">
                <a:pos x="0" y="2"/>
              </a:cxn>
              <a:cxn ang="0">
                <a:pos x="0" y="3"/>
              </a:cxn>
              <a:cxn ang="0">
                <a:pos x="0" y="4"/>
              </a:cxn>
              <a:cxn ang="0">
                <a:pos x="1" y="4"/>
              </a:cxn>
              <a:cxn ang="0">
                <a:pos x="2" y="4"/>
              </a:cxn>
              <a:cxn ang="0">
                <a:pos x="3" y="4"/>
              </a:cxn>
              <a:cxn ang="0">
                <a:pos x="4" y="4"/>
              </a:cxn>
              <a:cxn ang="0">
                <a:pos x="4" y="3"/>
              </a:cxn>
              <a:cxn ang="0">
                <a:pos x="4" y="2"/>
              </a:cxn>
              <a:cxn ang="0">
                <a:pos x="4" y="2"/>
              </a:cxn>
            </a:cxnLst>
            <a:rect l="0" t="0" r="r" b="b"/>
            <a:pathLst>
              <a:path w="5" h="5">
                <a:moveTo>
                  <a:pt x="4" y="2"/>
                </a:moveTo>
                <a:lnTo>
                  <a:pt x="4" y="1"/>
                </a:lnTo>
                <a:lnTo>
                  <a:pt x="4" y="0"/>
                </a:lnTo>
                <a:lnTo>
                  <a:pt x="3" y="0"/>
                </a:lnTo>
                <a:lnTo>
                  <a:pt x="2" y="0"/>
                </a:lnTo>
                <a:lnTo>
                  <a:pt x="1" y="0"/>
                </a:lnTo>
                <a:lnTo>
                  <a:pt x="0" y="0"/>
                </a:lnTo>
                <a:lnTo>
                  <a:pt x="0" y="1"/>
                </a:lnTo>
                <a:lnTo>
                  <a:pt x="0" y="2"/>
                </a:lnTo>
                <a:lnTo>
                  <a:pt x="0" y="3"/>
                </a:lnTo>
                <a:lnTo>
                  <a:pt x="0" y="4"/>
                </a:lnTo>
                <a:lnTo>
                  <a:pt x="1" y="4"/>
                </a:lnTo>
                <a:lnTo>
                  <a:pt x="2" y="4"/>
                </a:lnTo>
                <a:lnTo>
                  <a:pt x="3" y="4"/>
                </a:lnTo>
                <a:lnTo>
                  <a:pt x="4" y="4"/>
                </a:lnTo>
                <a:lnTo>
                  <a:pt x="4" y="3"/>
                </a:lnTo>
                <a:lnTo>
                  <a:pt x="4" y="2"/>
                </a:lnTo>
                <a:lnTo>
                  <a:pt x="4" y="2"/>
                </a:lnTo>
              </a:path>
            </a:pathLst>
          </a:custGeom>
          <a:solidFill>
            <a:srgbClr val="000000"/>
          </a:solidFill>
          <a:ln w="9525">
            <a:noFill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699" name="Freeform 86"/>
          <p:cNvSpPr/>
          <p:nvPr/>
        </p:nvSpPr>
        <p:spPr bwMode="auto">
          <a:xfrm>
            <a:off x="5888038" y="3151188"/>
            <a:ext cx="6350" cy="9525"/>
          </a:xfrm>
          <a:custGeom>
            <a:avLst/>
            <a:ahLst/>
            <a:cxnLst>
              <a:cxn ang="0">
                <a:pos x="4" y="3"/>
              </a:cxn>
              <a:cxn ang="0">
                <a:pos x="4" y="1"/>
              </a:cxn>
              <a:cxn ang="0">
                <a:pos x="4" y="0"/>
              </a:cxn>
              <a:cxn ang="0">
                <a:pos x="3" y="0"/>
              </a:cxn>
              <a:cxn ang="0">
                <a:pos x="1" y="0"/>
              </a:cxn>
              <a:cxn ang="0">
                <a:pos x="1" y="0"/>
              </a:cxn>
              <a:cxn ang="0">
                <a:pos x="0" y="0"/>
              </a:cxn>
              <a:cxn ang="0">
                <a:pos x="0" y="1"/>
              </a:cxn>
              <a:cxn ang="0">
                <a:pos x="0" y="3"/>
              </a:cxn>
              <a:cxn ang="0">
                <a:pos x="0" y="4"/>
              </a:cxn>
              <a:cxn ang="0">
                <a:pos x="0" y="5"/>
              </a:cxn>
              <a:cxn ang="0">
                <a:pos x="1" y="5"/>
              </a:cxn>
              <a:cxn ang="0">
                <a:pos x="1" y="5"/>
              </a:cxn>
              <a:cxn ang="0">
                <a:pos x="3" y="5"/>
              </a:cxn>
              <a:cxn ang="0">
                <a:pos x="4" y="5"/>
              </a:cxn>
              <a:cxn ang="0">
                <a:pos x="4" y="4"/>
              </a:cxn>
              <a:cxn ang="0">
                <a:pos x="4" y="3"/>
              </a:cxn>
              <a:cxn ang="0">
                <a:pos x="4" y="3"/>
              </a:cxn>
            </a:cxnLst>
            <a:rect l="0" t="0" r="r" b="b"/>
            <a:pathLst>
              <a:path w="5" h="6">
                <a:moveTo>
                  <a:pt x="4" y="3"/>
                </a:moveTo>
                <a:lnTo>
                  <a:pt x="4" y="1"/>
                </a:lnTo>
                <a:lnTo>
                  <a:pt x="4" y="0"/>
                </a:lnTo>
                <a:lnTo>
                  <a:pt x="3" y="0"/>
                </a:lnTo>
                <a:lnTo>
                  <a:pt x="1" y="0"/>
                </a:lnTo>
                <a:lnTo>
                  <a:pt x="1" y="0"/>
                </a:lnTo>
                <a:lnTo>
                  <a:pt x="0" y="0"/>
                </a:lnTo>
                <a:lnTo>
                  <a:pt x="0" y="1"/>
                </a:lnTo>
                <a:lnTo>
                  <a:pt x="0" y="3"/>
                </a:lnTo>
                <a:lnTo>
                  <a:pt x="0" y="4"/>
                </a:lnTo>
                <a:lnTo>
                  <a:pt x="0" y="5"/>
                </a:lnTo>
                <a:lnTo>
                  <a:pt x="1" y="5"/>
                </a:lnTo>
                <a:lnTo>
                  <a:pt x="1" y="5"/>
                </a:lnTo>
                <a:lnTo>
                  <a:pt x="3" y="5"/>
                </a:lnTo>
                <a:lnTo>
                  <a:pt x="4" y="5"/>
                </a:lnTo>
                <a:lnTo>
                  <a:pt x="4" y="4"/>
                </a:lnTo>
                <a:lnTo>
                  <a:pt x="4" y="3"/>
                </a:lnTo>
                <a:lnTo>
                  <a:pt x="4" y="3"/>
                </a:lnTo>
              </a:path>
            </a:pathLst>
          </a:custGeom>
          <a:solidFill>
            <a:srgbClr val="000000"/>
          </a:solidFill>
          <a:ln w="9525">
            <a:noFill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700" name="Freeform 87"/>
          <p:cNvSpPr/>
          <p:nvPr/>
        </p:nvSpPr>
        <p:spPr bwMode="auto">
          <a:xfrm>
            <a:off x="5903913" y="3122613"/>
            <a:ext cx="7937" cy="9525"/>
          </a:xfrm>
          <a:custGeom>
            <a:avLst/>
            <a:ahLst/>
            <a:cxnLst>
              <a:cxn ang="0">
                <a:pos x="4" y="2"/>
              </a:cxn>
              <a:cxn ang="0">
                <a:pos x="4" y="1"/>
              </a:cxn>
              <a:cxn ang="0">
                <a:pos x="4" y="0"/>
              </a:cxn>
              <a:cxn ang="0">
                <a:pos x="3" y="0"/>
              </a:cxn>
              <a:cxn ang="0">
                <a:pos x="2" y="0"/>
              </a:cxn>
              <a:cxn ang="0">
                <a:pos x="1" y="0"/>
              </a:cxn>
              <a:cxn ang="0">
                <a:pos x="0" y="0"/>
              </a:cxn>
              <a:cxn ang="0">
                <a:pos x="0" y="1"/>
              </a:cxn>
              <a:cxn ang="0">
                <a:pos x="0" y="2"/>
              </a:cxn>
              <a:cxn ang="0">
                <a:pos x="0" y="4"/>
              </a:cxn>
              <a:cxn ang="0">
                <a:pos x="0" y="5"/>
              </a:cxn>
              <a:cxn ang="0">
                <a:pos x="1" y="5"/>
              </a:cxn>
              <a:cxn ang="0">
                <a:pos x="2" y="5"/>
              </a:cxn>
              <a:cxn ang="0">
                <a:pos x="3" y="5"/>
              </a:cxn>
              <a:cxn ang="0">
                <a:pos x="4" y="5"/>
              </a:cxn>
              <a:cxn ang="0">
                <a:pos x="4" y="4"/>
              </a:cxn>
              <a:cxn ang="0">
                <a:pos x="4" y="2"/>
              </a:cxn>
              <a:cxn ang="0">
                <a:pos x="4" y="2"/>
              </a:cxn>
            </a:cxnLst>
            <a:rect l="0" t="0" r="r" b="b"/>
            <a:pathLst>
              <a:path w="5" h="6">
                <a:moveTo>
                  <a:pt x="4" y="2"/>
                </a:moveTo>
                <a:lnTo>
                  <a:pt x="4" y="1"/>
                </a:lnTo>
                <a:lnTo>
                  <a:pt x="4" y="0"/>
                </a:lnTo>
                <a:lnTo>
                  <a:pt x="3" y="0"/>
                </a:lnTo>
                <a:lnTo>
                  <a:pt x="2" y="0"/>
                </a:lnTo>
                <a:lnTo>
                  <a:pt x="1" y="0"/>
                </a:lnTo>
                <a:lnTo>
                  <a:pt x="0" y="0"/>
                </a:lnTo>
                <a:lnTo>
                  <a:pt x="0" y="1"/>
                </a:lnTo>
                <a:lnTo>
                  <a:pt x="0" y="2"/>
                </a:lnTo>
                <a:lnTo>
                  <a:pt x="0" y="4"/>
                </a:lnTo>
                <a:lnTo>
                  <a:pt x="0" y="5"/>
                </a:lnTo>
                <a:lnTo>
                  <a:pt x="1" y="5"/>
                </a:lnTo>
                <a:lnTo>
                  <a:pt x="2" y="5"/>
                </a:lnTo>
                <a:lnTo>
                  <a:pt x="3" y="5"/>
                </a:lnTo>
                <a:lnTo>
                  <a:pt x="4" y="5"/>
                </a:lnTo>
                <a:lnTo>
                  <a:pt x="4" y="4"/>
                </a:lnTo>
                <a:lnTo>
                  <a:pt x="4" y="2"/>
                </a:lnTo>
                <a:lnTo>
                  <a:pt x="4" y="2"/>
                </a:lnTo>
              </a:path>
            </a:pathLst>
          </a:custGeom>
          <a:solidFill>
            <a:srgbClr val="000000"/>
          </a:solidFill>
          <a:ln w="9525">
            <a:noFill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701" name="Freeform 88"/>
          <p:cNvSpPr/>
          <p:nvPr/>
        </p:nvSpPr>
        <p:spPr bwMode="auto">
          <a:xfrm>
            <a:off x="5922963" y="3073400"/>
            <a:ext cx="7937" cy="7938"/>
          </a:xfrm>
          <a:custGeom>
            <a:avLst/>
            <a:ahLst/>
            <a:cxnLst>
              <a:cxn ang="0">
                <a:pos x="4" y="1"/>
              </a:cxn>
              <a:cxn ang="0">
                <a:pos x="4" y="1"/>
              </a:cxn>
              <a:cxn ang="0">
                <a:pos x="4" y="0"/>
              </a:cxn>
              <a:cxn ang="0">
                <a:pos x="3" y="0"/>
              </a:cxn>
              <a:cxn ang="0">
                <a:pos x="1" y="0"/>
              </a:cxn>
              <a:cxn ang="0">
                <a:pos x="1" y="0"/>
              </a:cxn>
              <a:cxn ang="0">
                <a:pos x="0" y="0"/>
              </a:cxn>
              <a:cxn ang="0">
                <a:pos x="0" y="1"/>
              </a:cxn>
              <a:cxn ang="0">
                <a:pos x="0" y="1"/>
              </a:cxn>
              <a:cxn ang="0">
                <a:pos x="0" y="3"/>
              </a:cxn>
              <a:cxn ang="0">
                <a:pos x="0" y="4"/>
              </a:cxn>
              <a:cxn ang="0">
                <a:pos x="1" y="4"/>
              </a:cxn>
              <a:cxn ang="0">
                <a:pos x="1" y="4"/>
              </a:cxn>
              <a:cxn ang="0">
                <a:pos x="3" y="4"/>
              </a:cxn>
              <a:cxn ang="0">
                <a:pos x="4" y="4"/>
              </a:cxn>
              <a:cxn ang="0">
                <a:pos x="4" y="3"/>
              </a:cxn>
              <a:cxn ang="0">
                <a:pos x="4" y="1"/>
              </a:cxn>
              <a:cxn ang="0">
                <a:pos x="4" y="1"/>
              </a:cxn>
            </a:cxnLst>
            <a:rect l="0" t="0" r="r" b="b"/>
            <a:pathLst>
              <a:path w="5" h="5">
                <a:moveTo>
                  <a:pt x="4" y="1"/>
                </a:moveTo>
                <a:lnTo>
                  <a:pt x="4" y="1"/>
                </a:lnTo>
                <a:lnTo>
                  <a:pt x="4" y="0"/>
                </a:lnTo>
                <a:lnTo>
                  <a:pt x="3" y="0"/>
                </a:lnTo>
                <a:lnTo>
                  <a:pt x="1" y="0"/>
                </a:lnTo>
                <a:lnTo>
                  <a:pt x="1" y="0"/>
                </a:lnTo>
                <a:lnTo>
                  <a:pt x="0" y="0"/>
                </a:lnTo>
                <a:lnTo>
                  <a:pt x="0" y="1"/>
                </a:lnTo>
                <a:lnTo>
                  <a:pt x="0" y="1"/>
                </a:lnTo>
                <a:lnTo>
                  <a:pt x="0" y="3"/>
                </a:lnTo>
                <a:lnTo>
                  <a:pt x="0" y="4"/>
                </a:lnTo>
                <a:lnTo>
                  <a:pt x="1" y="4"/>
                </a:lnTo>
                <a:lnTo>
                  <a:pt x="1" y="4"/>
                </a:lnTo>
                <a:lnTo>
                  <a:pt x="3" y="4"/>
                </a:lnTo>
                <a:lnTo>
                  <a:pt x="4" y="4"/>
                </a:lnTo>
                <a:lnTo>
                  <a:pt x="4" y="3"/>
                </a:lnTo>
                <a:lnTo>
                  <a:pt x="4" y="1"/>
                </a:lnTo>
                <a:lnTo>
                  <a:pt x="4" y="1"/>
                </a:lnTo>
              </a:path>
            </a:pathLst>
          </a:custGeom>
          <a:solidFill>
            <a:srgbClr val="000000"/>
          </a:solidFill>
          <a:ln w="9525">
            <a:noFill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702" name="Freeform 89"/>
          <p:cNvSpPr/>
          <p:nvPr/>
        </p:nvSpPr>
        <p:spPr bwMode="auto">
          <a:xfrm>
            <a:off x="5903913" y="3054350"/>
            <a:ext cx="7937" cy="7938"/>
          </a:xfrm>
          <a:custGeom>
            <a:avLst/>
            <a:ahLst/>
            <a:cxnLst>
              <a:cxn ang="0">
                <a:pos x="4" y="2"/>
              </a:cxn>
              <a:cxn ang="0">
                <a:pos x="4" y="0"/>
              </a:cxn>
              <a:cxn ang="0">
                <a:pos x="4" y="0"/>
              </a:cxn>
              <a:cxn ang="0">
                <a:pos x="3" y="0"/>
              </a:cxn>
              <a:cxn ang="0">
                <a:pos x="2" y="0"/>
              </a:cxn>
              <a:cxn ang="0">
                <a:pos x="1" y="0"/>
              </a:cxn>
              <a:cxn ang="0">
                <a:pos x="0" y="0"/>
              </a:cxn>
              <a:cxn ang="0">
                <a:pos x="0" y="0"/>
              </a:cxn>
              <a:cxn ang="0">
                <a:pos x="0" y="2"/>
              </a:cxn>
              <a:cxn ang="0">
                <a:pos x="0" y="4"/>
              </a:cxn>
              <a:cxn ang="0">
                <a:pos x="0" y="4"/>
              </a:cxn>
              <a:cxn ang="0">
                <a:pos x="1" y="4"/>
              </a:cxn>
              <a:cxn ang="0">
                <a:pos x="2" y="4"/>
              </a:cxn>
              <a:cxn ang="0">
                <a:pos x="3" y="4"/>
              </a:cxn>
              <a:cxn ang="0">
                <a:pos x="4" y="4"/>
              </a:cxn>
              <a:cxn ang="0">
                <a:pos x="4" y="4"/>
              </a:cxn>
              <a:cxn ang="0">
                <a:pos x="4" y="2"/>
              </a:cxn>
              <a:cxn ang="0">
                <a:pos x="4" y="2"/>
              </a:cxn>
            </a:cxnLst>
            <a:rect l="0" t="0" r="r" b="b"/>
            <a:pathLst>
              <a:path w="5" h="5">
                <a:moveTo>
                  <a:pt x="4" y="2"/>
                </a:moveTo>
                <a:lnTo>
                  <a:pt x="4" y="0"/>
                </a:lnTo>
                <a:lnTo>
                  <a:pt x="4" y="0"/>
                </a:lnTo>
                <a:lnTo>
                  <a:pt x="3" y="0"/>
                </a:lnTo>
                <a:lnTo>
                  <a:pt x="2" y="0"/>
                </a:lnTo>
                <a:lnTo>
                  <a:pt x="1" y="0"/>
                </a:lnTo>
                <a:lnTo>
                  <a:pt x="0" y="0"/>
                </a:lnTo>
                <a:lnTo>
                  <a:pt x="0" y="0"/>
                </a:lnTo>
                <a:lnTo>
                  <a:pt x="0" y="2"/>
                </a:lnTo>
                <a:lnTo>
                  <a:pt x="0" y="4"/>
                </a:lnTo>
                <a:lnTo>
                  <a:pt x="0" y="4"/>
                </a:lnTo>
                <a:lnTo>
                  <a:pt x="1" y="4"/>
                </a:lnTo>
                <a:lnTo>
                  <a:pt x="2" y="4"/>
                </a:lnTo>
                <a:lnTo>
                  <a:pt x="3" y="4"/>
                </a:lnTo>
                <a:lnTo>
                  <a:pt x="4" y="4"/>
                </a:lnTo>
                <a:lnTo>
                  <a:pt x="4" y="4"/>
                </a:lnTo>
                <a:lnTo>
                  <a:pt x="4" y="2"/>
                </a:lnTo>
                <a:lnTo>
                  <a:pt x="4" y="2"/>
                </a:lnTo>
              </a:path>
            </a:pathLst>
          </a:custGeom>
          <a:solidFill>
            <a:srgbClr val="000000"/>
          </a:solidFill>
          <a:ln w="9525">
            <a:noFill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703" name="Freeform 90"/>
          <p:cNvSpPr/>
          <p:nvPr/>
        </p:nvSpPr>
        <p:spPr bwMode="auto">
          <a:xfrm>
            <a:off x="5851525" y="3070225"/>
            <a:ext cx="7938" cy="6350"/>
          </a:xfrm>
          <a:custGeom>
            <a:avLst/>
            <a:ahLst/>
            <a:cxnLst>
              <a:cxn ang="0">
                <a:pos x="4" y="2"/>
              </a:cxn>
              <a:cxn ang="0">
                <a:pos x="4" y="0"/>
              </a:cxn>
              <a:cxn ang="0">
                <a:pos x="4" y="0"/>
              </a:cxn>
              <a:cxn ang="0">
                <a:pos x="2" y="0"/>
              </a:cxn>
              <a:cxn ang="0">
                <a:pos x="2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2"/>
              </a:cxn>
              <a:cxn ang="0">
                <a:pos x="0" y="3"/>
              </a:cxn>
              <a:cxn ang="0">
                <a:pos x="0" y="3"/>
              </a:cxn>
              <a:cxn ang="0">
                <a:pos x="0" y="3"/>
              </a:cxn>
              <a:cxn ang="0">
                <a:pos x="2" y="3"/>
              </a:cxn>
              <a:cxn ang="0">
                <a:pos x="2" y="3"/>
              </a:cxn>
              <a:cxn ang="0">
                <a:pos x="4" y="3"/>
              </a:cxn>
              <a:cxn ang="0">
                <a:pos x="4" y="3"/>
              </a:cxn>
              <a:cxn ang="0">
                <a:pos x="4" y="2"/>
              </a:cxn>
              <a:cxn ang="0">
                <a:pos x="4" y="2"/>
              </a:cxn>
            </a:cxnLst>
            <a:rect l="0" t="0" r="r" b="b"/>
            <a:pathLst>
              <a:path w="5" h="4">
                <a:moveTo>
                  <a:pt x="4" y="2"/>
                </a:moveTo>
                <a:lnTo>
                  <a:pt x="4" y="0"/>
                </a:lnTo>
                <a:lnTo>
                  <a:pt x="4" y="0"/>
                </a:lnTo>
                <a:lnTo>
                  <a:pt x="2" y="0"/>
                </a:lnTo>
                <a:lnTo>
                  <a:pt x="2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2"/>
                </a:lnTo>
                <a:lnTo>
                  <a:pt x="0" y="3"/>
                </a:lnTo>
                <a:lnTo>
                  <a:pt x="0" y="3"/>
                </a:lnTo>
                <a:lnTo>
                  <a:pt x="0" y="3"/>
                </a:lnTo>
                <a:lnTo>
                  <a:pt x="2" y="3"/>
                </a:lnTo>
                <a:lnTo>
                  <a:pt x="2" y="3"/>
                </a:lnTo>
                <a:lnTo>
                  <a:pt x="4" y="3"/>
                </a:lnTo>
                <a:lnTo>
                  <a:pt x="4" y="3"/>
                </a:lnTo>
                <a:lnTo>
                  <a:pt x="4" y="2"/>
                </a:lnTo>
                <a:lnTo>
                  <a:pt x="4" y="2"/>
                </a:lnTo>
              </a:path>
            </a:pathLst>
          </a:custGeom>
          <a:solidFill>
            <a:srgbClr val="000000"/>
          </a:solidFill>
          <a:ln w="9525">
            <a:noFill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704" name="Freeform 91"/>
          <p:cNvSpPr/>
          <p:nvPr/>
        </p:nvSpPr>
        <p:spPr bwMode="auto">
          <a:xfrm>
            <a:off x="5924550" y="3133725"/>
            <a:ext cx="7938" cy="7938"/>
          </a:xfrm>
          <a:custGeom>
            <a:avLst/>
            <a:ahLst/>
            <a:cxnLst>
              <a:cxn ang="0">
                <a:pos x="4" y="3"/>
              </a:cxn>
              <a:cxn ang="0">
                <a:pos x="4" y="2"/>
              </a:cxn>
              <a:cxn ang="0">
                <a:pos x="4" y="0"/>
              </a:cxn>
              <a:cxn ang="0">
                <a:pos x="3" y="0"/>
              </a:cxn>
              <a:cxn ang="0">
                <a:pos x="3" y="0"/>
              </a:cxn>
              <a:cxn ang="0">
                <a:pos x="2" y="0"/>
              </a:cxn>
              <a:cxn ang="0">
                <a:pos x="0" y="0"/>
              </a:cxn>
              <a:cxn ang="0">
                <a:pos x="0" y="2"/>
              </a:cxn>
              <a:cxn ang="0">
                <a:pos x="0" y="3"/>
              </a:cxn>
              <a:cxn ang="0">
                <a:pos x="0" y="3"/>
              </a:cxn>
              <a:cxn ang="0">
                <a:pos x="0" y="4"/>
              </a:cxn>
              <a:cxn ang="0">
                <a:pos x="2" y="4"/>
              </a:cxn>
              <a:cxn ang="0">
                <a:pos x="3" y="4"/>
              </a:cxn>
              <a:cxn ang="0">
                <a:pos x="3" y="4"/>
              </a:cxn>
              <a:cxn ang="0">
                <a:pos x="4" y="4"/>
              </a:cxn>
              <a:cxn ang="0">
                <a:pos x="4" y="3"/>
              </a:cxn>
              <a:cxn ang="0">
                <a:pos x="4" y="3"/>
              </a:cxn>
              <a:cxn ang="0">
                <a:pos x="4" y="3"/>
              </a:cxn>
            </a:cxnLst>
            <a:rect l="0" t="0" r="r" b="b"/>
            <a:pathLst>
              <a:path w="5" h="5">
                <a:moveTo>
                  <a:pt x="4" y="3"/>
                </a:moveTo>
                <a:lnTo>
                  <a:pt x="4" y="2"/>
                </a:lnTo>
                <a:lnTo>
                  <a:pt x="4" y="0"/>
                </a:lnTo>
                <a:lnTo>
                  <a:pt x="3" y="0"/>
                </a:lnTo>
                <a:lnTo>
                  <a:pt x="3" y="0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0" y="3"/>
                </a:lnTo>
                <a:lnTo>
                  <a:pt x="0" y="3"/>
                </a:lnTo>
                <a:lnTo>
                  <a:pt x="0" y="4"/>
                </a:lnTo>
                <a:lnTo>
                  <a:pt x="2" y="4"/>
                </a:lnTo>
                <a:lnTo>
                  <a:pt x="3" y="4"/>
                </a:lnTo>
                <a:lnTo>
                  <a:pt x="3" y="4"/>
                </a:lnTo>
                <a:lnTo>
                  <a:pt x="4" y="4"/>
                </a:lnTo>
                <a:lnTo>
                  <a:pt x="4" y="3"/>
                </a:lnTo>
                <a:lnTo>
                  <a:pt x="4" y="3"/>
                </a:lnTo>
                <a:lnTo>
                  <a:pt x="4" y="3"/>
                </a:lnTo>
              </a:path>
            </a:pathLst>
          </a:custGeom>
          <a:solidFill>
            <a:srgbClr val="000000"/>
          </a:solidFill>
          <a:ln w="9525">
            <a:noFill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705" name="Freeform 92"/>
          <p:cNvSpPr/>
          <p:nvPr/>
        </p:nvSpPr>
        <p:spPr bwMode="auto">
          <a:xfrm>
            <a:off x="5969000" y="3055938"/>
            <a:ext cx="7938" cy="11112"/>
          </a:xfrm>
          <a:custGeom>
            <a:avLst/>
            <a:ahLst/>
            <a:cxnLst>
              <a:cxn ang="0">
                <a:pos x="4" y="3"/>
              </a:cxn>
              <a:cxn ang="0">
                <a:pos x="4" y="1"/>
              </a:cxn>
              <a:cxn ang="0">
                <a:pos x="4" y="0"/>
              </a:cxn>
              <a:cxn ang="0">
                <a:pos x="3" y="0"/>
              </a:cxn>
              <a:cxn ang="0">
                <a:pos x="2" y="0"/>
              </a:cxn>
              <a:cxn ang="0">
                <a:pos x="1" y="0"/>
              </a:cxn>
              <a:cxn ang="0">
                <a:pos x="0" y="0"/>
              </a:cxn>
              <a:cxn ang="0">
                <a:pos x="0" y="1"/>
              </a:cxn>
              <a:cxn ang="0">
                <a:pos x="0" y="3"/>
              </a:cxn>
              <a:cxn ang="0">
                <a:pos x="0" y="4"/>
              </a:cxn>
              <a:cxn ang="0">
                <a:pos x="0" y="5"/>
              </a:cxn>
              <a:cxn ang="0">
                <a:pos x="1" y="5"/>
              </a:cxn>
              <a:cxn ang="0">
                <a:pos x="2" y="5"/>
              </a:cxn>
              <a:cxn ang="0">
                <a:pos x="3" y="5"/>
              </a:cxn>
              <a:cxn ang="0">
                <a:pos x="4" y="5"/>
              </a:cxn>
              <a:cxn ang="0">
                <a:pos x="4" y="4"/>
              </a:cxn>
              <a:cxn ang="0">
                <a:pos x="4" y="3"/>
              </a:cxn>
              <a:cxn ang="0">
                <a:pos x="4" y="3"/>
              </a:cxn>
            </a:cxnLst>
            <a:rect l="0" t="0" r="r" b="b"/>
            <a:pathLst>
              <a:path w="5" h="6">
                <a:moveTo>
                  <a:pt x="4" y="3"/>
                </a:moveTo>
                <a:lnTo>
                  <a:pt x="4" y="1"/>
                </a:lnTo>
                <a:lnTo>
                  <a:pt x="4" y="0"/>
                </a:lnTo>
                <a:lnTo>
                  <a:pt x="3" y="0"/>
                </a:lnTo>
                <a:lnTo>
                  <a:pt x="2" y="0"/>
                </a:lnTo>
                <a:lnTo>
                  <a:pt x="1" y="0"/>
                </a:lnTo>
                <a:lnTo>
                  <a:pt x="0" y="0"/>
                </a:lnTo>
                <a:lnTo>
                  <a:pt x="0" y="1"/>
                </a:lnTo>
                <a:lnTo>
                  <a:pt x="0" y="3"/>
                </a:lnTo>
                <a:lnTo>
                  <a:pt x="0" y="4"/>
                </a:lnTo>
                <a:lnTo>
                  <a:pt x="0" y="5"/>
                </a:lnTo>
                <a:lnTo>
                  <a:pt x="1" y="5"/>
                </a:lnTo>
                <a:lnTo>
                  <a:pt x="2" y="5"/>
                </a:lnTo>
                <a:lnTo>
                  <a:pt x="3" y="5"/>
                </a:lnTo>
                <a:lnTo>
                  <a:pt x="4" y="5"/>
                </a:lnTo>
                <a:lnTo>
                  <a:pt x="4" y="4"/>
                </a:lnTo>
                <a:lnTo>
                  <a:pt x="4" y="3"/>
                </a:lnTo>
                <a:lnTo>
                  <a:pt x="4" y="3"/>
                </a:lnTo>
              </a:path>
            </a:pathLst>
          </a:custGeom>
          <a:solidFill>
            <a:srgbClr val="000000"/>
          </a:solidFill>
          <a:ln w="9525">
            <a:noFill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706" name="Freeform 93"/>
          <p:cNvSpPr/>
          <p:nvPr/>
        </p:nvSpPr>
        <p:spPr bwMode="auto">
          <a:xfrm>
            <a:off x="5997575" y="3084513"/>
            <a:ext cx="6350" cy="6350"/>
          </a:xfrm>
          <a:custGeom>
            <a:avLst/>
            <a:ahLst/>
            <a:cxnLst>
              <a:cxn ang="0">
                <a:pos x="3" y="2"/>
              </a:cxn>
              <a:cxn ang="0">
                <a:pos x="3" y="1"/>
              </a:cxn>
              <a:cxn ang="0">
                <a:pos x="3" y="0"/>
              </a:cxn>
              <a:cxn ang="0">
                <a:pos x="3" y="0"/>
              </a:cxn>
              <a:cxn ang="0">
                <a:pos x="2" y="0"/>
              </a:cxn>
              <a:cxn ang="0">
                <a:pos x="1" y="0"/>
              </a:cxn>
              <a:cxn ang="0">
                <a:pos x="0" y="0"/>
              </a:cxn>
              <a:cxn ang="0">
                <a:pos x="0" y="1"/>
              </a:cxn>
              <a:cxn ang="0">
                <a:pos x="0" y="2"/>
              </a:cxn>
              <a:cxn ang="0">
                <a:pos x="0" y="2"/>
              </a:cxn>
              <a:cxn ang="0">
                <a:pos x="0" y="3"/>
              </a:cxn>
              <a:cxn ang="0">
                <a:pos x="1" y="3"/>
              </a:cxn>
              <a:cxn ang="0">
                <a:pos x="2" y="3"/>
              </a:cxn>
              <a:cxn ang="0">
                <a:pos x="3" y="3"/>
              </a:cxn>
              <a:cxn ang="0">
                <a:pos x="3" y="3"/>
              </a:cxn>
              <a:cxn ang="0">
                <a:pos x="3" y="2"/>
              </a:cxn>
              <a:cxn ang="0">
                <a:pos x="3" y="2"/>
              </a:cxn>
              <a:cxn ang="0">
                <a:pos x="3" y="2"/>
              </a:cxn>
            </a:cxnLst>
            <a:rect l="0" t="0" r="r" b="b"/>
            <a:pathLst>
              <a:path w="4" h="4">
                <a:moveTo>
                  <a:pt x="3" y="2"/>
                </a:moveTo>
                <a:lnTo>
                  <a:pt x="3" y="1"/>
                </a:lnTo>
                <a:lnTo>
                  <a:pt x="3" y="0"/>
                </a:lnTo>
                <a:lnTo>
                  <a:pt x="3" y="0"/>
                </a:lnTo>
                <a:lnTo>
                  <a:pt x="2" y="0"/>
                </a:lnTo>
                <a:lnTo>
                  <a:pt x="1" y="0"/>
                </a:lnTo>
                <a:lnTo>
                  <a:pt x="0" y="0"/>
                </a:lnTo>
                <a:lnTo>
                  <a:pt x="0" y="1"/>
                </a:lnTo>
                <a:lnTo>
                  <a:pt x="0" y="2"/>
                </a:lnTo>
                <a:lnTo>
                  <a:pt x="0" y="2"/>
                </a:lnTo>
                <a:lnTo>
                  <a:pt x="0" y="3"/>
                </a:lnTo>
                <a:lnTo>
                  <a:pt x="1" y="3"/>
                </a:lnTo>
                <a:lnTo>
                  <a:pt x="2" y="3"/>
                </a:lnTo>
                <a:lnTo>
                  <a:pt x="3" y="3"/>
                </a:lnTo>
                <a:lnTo>
                  <a:pt x="3" y="3"/>
                </a:lnTo>
                <a:lnTo>
                  <a:pt x="3" y="2"/>
                </a:lnTo>
                <a:lnTo>
                  <a:pt x="3" y="2"/>
                </a:lnTo>
                <a:lnTo>
                  <a:pt x="3" y="2"/>
                </a:lnTo>
              </a:path>
            </a:pathLst>
          </a:custGeom>
          <a:solidFill>
            <a:srgbClr val="000000"/>
          </a:solidFill>
          <a:ln w="9525">
            <a:noFill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707" name="Freeform 94"/>
          <p:cNvSpPr/>
          <p:nvPr/>
        </p:nvSpPr>
        <p:spPr bwMode="auto">
          <a:xfrm>
            <a:off x="5915025" y="3182938"/>
            <a:ext cx="7938" cy="6350"/>
          </a:xfrm>
          <a:custGeom>
            <a:avLst/>
            <a:ahLst/>
            <a:cxnLst>
              <a:cxn ang="0">
                <a:pos x="4" y="1"/>
              </a:cxn>
              <a:cxn ang="0">
                <a:pos x="4" y="0"/>
              </a:cxn>
              <a:cxn ang="0">
                <a:pos x="4" y="0"/>
              </a:cxn>
              <a:cxn ang="0">
                <a:pos x="3" y="0"/>
              </a:cxn>
              <a:cxn ang="0">
                <a:pos x="2" y="0"/>
              </a:cxn>
              <a:cxn ang="0">
                <a:pos x="1" y="0"/>
              </a:cxn>
              <a:cxn ang="0">
                <a:pos x="0" y="0"/>
              </a:cxn>
              <a:cxn ang="0">
                <a:pos x="0" y="0"/>
              </a:cxn>
              <a:cxn ang="0">
                <a:pos x="0" y="1"/>
              </a:cxn>
              <a:cxn ang="0">
                <a:pos x="0" y="2"/>
              </a:cxn>
              <a:cxn ang="0">
                <a:pos x="0" y="3"/>
              </a:cxn>
              <a:cxn ang="0">
                <a:pos x="1" y="3"/>
              </a:cxn>
              <a:cxn ang="0">
                <a:pos x="2" y="3"/>
              </a:cxn>
              <a:cxn ang="0">
                <a:pos x="3" y="3"/>
              </a:cxn>
              <a:cxn ang="0">
                <a:pos x="4" y="3"/>
              </a:cxn>
              <a:cxn ang="0">
                <a:pos x="4" y="2"/>
              </a:cxn>
              <a:cxn ang="0">
                <a:pos x="4" y="1"/>
              </a:cxn>
              <a:cxn ang="0">
                <a:pos x="4" y="1"/>
              </a:cxn>
            </a:cxnLst>
            <a:rect l="0" t="0" r="r" b="b"/>
            <a:pathLst>
              <a:path w="5" h="4">
                <a:moveTo>
                  <a:pt x="4" y="1"/>
                </a:moveTo>
                <a:lnTo>
                  <a:pt x="4" y="0"/>
                </a:lnTo>
                <a:lnTo>
                  <a:pt x="4" y="0"/>
                </a:lnTo>
                <a:lnTo>
                  <a:pt x="3" y="0"/>
                </a:lnTo>
                <a:lnTo>
                  <a:pt x="2" y="0"/>
                </a:lnTo>
                <a:lnTo>
                  <a:pt x="1" y="0"/>
                </a:lnTo>
                <a:lnTo>
                  <a:pt x="0" y="0"/>
                </a:lnTo>
                <a:lnTo>
                  <a:pt x="0" y="0"/>
                </a:lnTo>
                <a:lnTo>
                  <a:pt x="0" y="1"/>
                </a:lnTo>
                <a:lnTo>
                  <a:pt x="0" y="2"/>
                </a:lnTo>
                <a:lnTo>
                  <a:pt x="0" y="3"/>
                </a:lnTo>
                <a:lnTo>
                  <a:pt x="1" y="3"/>
                </a:lnTo>
                <a:lnTo>
                  <a:pt x="2" y="3"/>
                </a:lnTo>
                <a:lnTo>
                  <a:pt x="3" y="3"/>
                </a:lnTo>
                <a:lnTo>
                  <a:pt x="4" y="3"/>
                </a:lnTo>
                <a:lnTo>
                  <a:pt x="4" y="2"/>
                </a:lnTo>
                <a:lnTo>
                  <a:pt x="4" y="1"/>
                </a:lnTo>
                <a:lnTo>
                  <a:pt x="4" y="1"/>
                </a:lnTo>
              </a:path>
            </a:pathLst>
          </a:custGeom>
          <a:solidFill>
            <a:srgbClr val="000000"/>
          </a:solidFill>
          <a:ln w="9525">
            <a:noFill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708" name="Freeform 95"/>
          <p:cNvSpPr/>
          <p:nvPr/>
        </p:nvSpPr>
        <p:spPr bwMode="auto">
          <a:xfrm>
            <a:off x="5967413" y="3151188"/>
            <a:ext cx="6350" cy="9525"/>
          </a:xfrm>
          <a:custGeom>
            <a:avLst/>
            <a:ahLst/>
            <a:cxnLst>
              <a:cxn ang="0">
                <a:pos x="3" y="3"/>
              </a:cxn>
              <a:cxn ang="0">
                <a:pos x="3" y="1"/>
              </a:cxn>
              <a:cxn ang="0">
                <a:pos x="3" y="0"/>
              </a:cxn>
              <a:cxn ang="0">
                <a:pos x="2" y="0"/>
              </a:cxn>
              <a:cxn ang="0">
                <a:pos x="1" y="0"/>
              </a:cxn>
              <a:cxn ang="0">
                <a:pos x="1" y="0"/>
              </a:cxn>
              <a:cxn ang="0">
                <a:pos x="0" y="0"/>
              </a:cxn>
              <a:cxn ang="0">
                <a:pos x="0" y="1"/>
              </a:cxn>
              <a:cxn ang="0">
                <a:pos x="0" y="3"/>
              </a:cxn>
              <a:cxn ang="0">
                <a:pos x="0" y="4"/>
              </a:cxn>
              <a:cxn ang="0">
                <a:pos x="0" y="5"/>
              </a:cxn>
              <a:cxn ang="0">
                <a:pos x="1" y="5"/>
              </a:cxn>
              <a:cxn ang="0">
                <a:pos x="1" y="5"/>
              </a:cxn>
              <a:cxn ang="0">
                <a:pos x="2" y="5"/>
              </a:cxn>
              <a:cxn ang="0">
                <a:pos x="3" y="5"/>
              </a:cxn>
              <a:cxn ang="0">
                <a:pos x="3" y="4"/>
              </a:cxn>
              <a:cxn ang="0">
                <a:pos x="3" y="3"/>
              </a:cxn>
              <a:cxn ang="0">
                <a:pos x="3" y="3"/>
              </a:cxn>
            </a:cxnLst>
            <a:rect l="0" t="0" r="r" b="b"/>
            <a:pathLst>
              <a:path w="4" h="6">
                <a:moveTo>
                  <a:pt x="3" y="3"/>
                </a:moveTo>
                <a:lnTo>
                  <a:pt x="3" y="1"/>
                </a:lnTo>
                <a:lnTo>
                  <a:pt x="3" y="0"/>
                </a:lnTo>
                <a:lnTo>
                  <a:pt x="2" y="0"/>
                </a:lnTo>
                <a:lnTo>
                  <a:pt x="1" y="0"/>
                </a:lnTo>
                <a:lnTo>
                  <a:pt x="1" y="0"/>
                </a:lnTo>
                <a:lnTo>
                  <a:pt x="0" y="0"/>
                </a:lnTo>
                <a:lnTo>
                  <a:pt x="0" y="1"/>
                </a:lnTo>
                <a:lnTo>
                  <a:pt x="0" y="3"/>
                </a:lnTo>
                <a:lnTo>
                  <a:pt x="0" y="4"/>
                </a:lnTo>
                <a:lnTo>
                  <a:pt x="0" y="5"/>
                </a:lnTo>
                <a:lnTo>
                  <a:pt x="1" y="5"/>
                </a:lnTo>
                <a:lnTo>
                  <a:pt x="1" y="5"/>
                </a:lnTo>
                <a:lnTo>
                  <a:pt x="2" y="5"/>
                </a:lnTo>
                <a:lnTo>
                  <a:pt x="3" y="5"/>
                </a:lnTo>
                <a:lnTo>
                  <a:pt x="3" y="4"/>
                </a:lnTo>
                <a:lnTo>
                  <a:pt x="3" y="3"/>
                </a:lnTo>
                <a:lnTo>
                  <a:pt x="3" y="3"/>
                </a:lnTo>
              </a:path>
            </a:pathLst>
          </a:custGeom>
          <a:solidFill>
            <a:srgbClr val="000000"/>
          </a:solidFill>
          <a:ln w="9525">
            <a:noFill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709" name="Freeform 96"/>
          <p:cNvSpPr/>
          <p:nvPr/>
        </p:nvSpPr>
        <p:spPr bwMode="auto">
          <a:xfrm>
            <a:off x="5969000" y="3197225"/>
            <a:ext cx="7938" cy="6350"/>
          </a:xfrm>
          <a:custGeom>
            <a:avLst/>
            <a:ahLst/>
            <a:cxnLst>
              <a:cxn ang="0">
                <a:pos x="4" y="2"/>
              </a:cxn>
              <a:cxn ang="0">
                <a:pos x="4" y="0"/>
              </a:cxn>
              <a:cxn ang="0">
                <a:pos x="4" y="0"/>
              </a:cxn>
              <a:cxn ang="0">
                <a:pos x="3" y="0"/>
              </a:cxn>
              <a:cxn ang="0">
                <a:pos x="2" y="0"/>
              </a:cxn>
              <a:cxn ang="0">
                <a:pos x="1" y="0"/>
              </a:cxn>
              <a:cxn ang="0">
                <a:pos x="0" y="0"/>
              </a:cxn>
              <a:cxn ang="0">
                <a:pos x="0" y="0"/>
              </a:cxn>
              <a:cxn ang="0">
                <a:pos x="0" y="2"/>
              </a:cxn>
              <a:cxn ang="0">
                <a:pos x="0" y="3"/>
              </a:cxn>
              <a:cxn ang="0">
                <a:pos x="0" y="3"/>
              </a:cxn>
              <a:cxn ang="0">
                <a:pos x="1" y="3"/>
              </a:cxn>
              <a:cxn ang="0">
                <a:pos x="2" y="3"/>
              </a:cxn>
              <a:cxn ang="0">
                <a:pos x="3" y="3"/>
              </a:cxn>
              <a:cxn ang="0">
                <a:pos x="4" y="3"/>
              </a:cxn>
              <a:cxn ang="0">
                <a:pos x="4" y="3"/>
              </a:cxn>
              <a:cxn ang="0">
                <a:pos x="4" y="2"/>
              </a:cxn>
              <a:cxn ang="0">
                <a:pos x="4" y="2"/>
              </a:cxn>
            </a:cxnLst>
            <a:rect l="0" t="0" r="r" b="b"/>
            <a:pathLst>
              <a:path w="5" h="4">
                <a:moveTo>
                  <a:pt x="4" y="2"/>
                </a:moveTo>
                <a:lnTo>
                  <a:pt x="4" y="0"/>
                </a:lnTo>
                <a:lnTo>
                  <a:pt x="4" y="0"/>
                </a:lnTo>
                <a:lnTo>
                  <a:pt x="3" y="0"/>
                </a:lnTo>
                <a:lnTo>
                  <a:pt x="2" y="0"/>
                </a:lnTo>
                <a:lnTo>
                  <a:pt x="1" y="0"/>
                </a:lnTo>
                <a:lnTo>
                  <a:pt x="0" y="0"/>
                </a:lnTo>
                <a:lnTo>
                  <a:pt x="0" y="0"/>
                </a:lnTo>
                <a:lnTo>
                  <a:pt x="0" y="2"/>
                </a:lnTo>
                <a:lnTo>
                  <a:pt x="0" y="3"/>
                </a:lnTo>
                <a:lnTo>
                  <a:pt x="0" y="3"/>
                </a:lnTo>
                <a:lnTo>
                  <a:pt x="1" y="3"/>
                </a:lnTo>
                <a:lnTo>
                  <a:pt x="2" y="3"/>
                </a:lnTo>
                <a:lnTo>
                  <a:pt x="3" y="3"/>
                </a:lnTo>
                <a:lnTo>
                  <a:pt x="4" y="3"/>
                </a:lnTo>
                <a:lnTo>
                  <a:pt x="4" y="3"/>
                </a:lnTo>
                <a:lnTo>
                  <a:pt x="4" y="2"/>
                </a:lnTo>
                <a:lnTo>
                  <a:pt x="4" y="2"/>
                </a:lnTo>
              </a:path>
            </a:pathLst>
          </a:custGeom>
          <a:solidFill>
            <a:srgbClr val="000000"/>
          </a:solidFill>
          <a:ln w="9525">
            <a:noFill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710" name="Freeform 97"/>
          <p:cNvSpPr/>
          <p:nvPr/>
        </p:nvSpPr>
        <p:spPr bwMode="auto">
          <a:xfrm>
            <a:off x="5922963" y="3230563"/>
            <a:ext cx="7937" cy="6350"/>
          </a:xfrm>
          <a:custGeom>
            <a:avLst/>
            <a:ahLst/>
            <a:cxnLst>
              <a:cxn ang="0">
                <a:pos x="4" y="2"/>
              </a:cxn>
              <a:cxn ang="0">
                <a:pos x="4" y="0"/>
              </a:cxn>
              <a:cxn ang="0">
                <a:pos x="4" y="0"/>
              </a:cxn>
              <a:cxn ang="0">
                <a:pos x="3" y="0"/>
              </a:cxn>
              <a:cxn ang="0">
                <a:pos x="1" y="0"/>
              </a:cxn>
              <a:cxn ang="0">
                <a:pos x="1" y="0"/>
              </a:cxn>
              <a:cxn ang="0">
                <a:pos x="0" y="0"/>
              </a:cxn>
              <a:cxn ang="0">
                <a:pos x="0" y="0"/>
              </a:cxn>
              <a:cxn ang="0">
                <a:pos x="0" y="2"/>
              </a:cxn>
              <a:cxn ang="0">
                <a:pos x="0" y="2"/>
              </a:cxn>
              <a:cxn ang="0">
                <a:pos x="0" y="3"/>
              </a:cxn>
              <a:cxn ang="0">
                <a:pos x="1" y="3"/>
              </a:cxn>
              <a:cxn ang="0">
                <a:pos x="1" y="3"/>
              </a:cxn>
              <a:cxn ang="0">
                <a:pos x="3" y="3"/>
              </a:cxn>
              <a:cxn ang="0">
                <a:pos x="4" y="3"/>
              </a:cxn>
              <a:cxn ang="0">
                <a:pos x="4" y="2"/>
              </a:cxn>
              <a:cxn ang="0">
                <a:pos x="4" y="2"/>
              </a:cxn>
              <a:cxn ang="0">
                <a:pos x="4" y="2"/>
              </a:cxn>
            </a:cxnLst>
            <a:rect l="0" t="0" r="r" b="b"/>
            <a:pathLst>
              <a:path w="5" h="4">
                <a:moveTo>
                  <a:pt x="4" y="2"/>
                </a:moveTo>
                <a:lnTo>
                  <a:pt x="4" y="0"/>
                </a:lnTo>
                <a:lnTo>
                  <a:pt x="4" y="0"/>
                </a:lnTo>
                <a:lnTo>
                  <a:pt x="3" y="0"/>
                </a:lnTo>
                <a:lnTo>
                  <a:pt x="1" y="0"/>
                </a:lnTo>
                <a:lnTo>
                  <a:pt x="1" y="0"/>
                </a:lnTo>
                <a:lnTo>
                  <a:pt x="0" y="0"/>
                </a:lnTo>
                <a:lnTo>
                  <a:pt x="0" y="0"/>
                </a:lnTo>
                <a:lnTo>
                  <a:pt x="0" y="2"/>
                </a:lnTo>
                <a:lnTo>
                  <a:pt x="0" y="2"/>
                </a:lnTo>
                <a:lnTo>
                  <a:pt x="0" y="3"/>
                </a:lnTo>
                <a:lnTo>
                  <a:pt x="1" y="3"/>
                </a:lnTo>
                <a:lnTo>
                  <a:pt x="1" y="3"/>
                </a:lnTo>
                <a:lnTo>
                  <a:pt x="3" y="3"/>
                </a:lnTo>
                <a:lnTo>
                  <a:pt x="4" y="3"/>
                </a:lnTo>
                <a:lnTo>
                  <a:pt x="4" y="2"/>
                </a:lnTo>
                <a:lnTo>
                  <a:pt x="4" y="2"/>
                </a:lnTo>
                <a:lnTo>
                  <a:pt x="4" y="2"/>
                </a:lnTo>
              </a:path>
            </a:pathLst>
          </a:custGeom>
          <a:solidFill>
            <a:srgbClr val="000000"/>
          </a:solidFill>
          <a:ln w="9525">
            <a:noFill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711" name="Freeform 98"/>
          <p:cNvSpPr/>
          <p:nvPr/>
        </p:nvSpPr>
        <p:spPr bwMode="auto">
          <a:xfrm>
            <a:off x="5903913" y="3201988"/>
            <a:ext cx="7937" cy="7937"/>
          </a:xfrm>
          <a:custGeom>
            <a:avLst/>
            <a:ahLst/>
            <a:cxnLst>
              <a:cxn ang="0">
                <a:pos x="4" y="2"/>
              </a:cxn>
              <a:cxn ang="0">
                <a:pos x="4" y="1"/>
              </a:cxn>
              <a:cxn ang="0">
                <a:pos x="4" y="0"/>
              </a:cxn>
              <a:cxn ang="0">
                <a:pos x="3" y="0"/>
              </a:cxn>
              <a:cxn ang="0">
                <a:pos x="2" y="0"/>
              </a:cxn>
              <a:cxn ang="0">
                <a:pos x="1" y="0"/>
              </a:cxn>
              <a:cxn ang="0">
                <a:pos x="0" y="0"/>
              </a:cxn>
              <a:cxn ang="0">
                <a:pos x="0" y="1"/>
              </a:cxn>
              <a:cxn ang="0">
                <a:pos x="0" y="2"/>
              </a:cxn>
              <a:cxn ang="0">
                <a:pos x="0" y="3"/>
              </a:cxn>
              <a:cxn ang="0">
                <a:pos x="0" y="4"/>
              </a:cxn>
              <a:cxn ang="0">
                <a:pos x="1" y="4"/>
              </a:cxn>
              <a:cxn ang="0">
                <a:pos x="2" y="4"/>
              </a:cxn>
              <a:cxn ang="0">
                <a:pos x="3" y="4"/>
              </a:cxn>
              <a:cxn ang="0">
                <a:pos x="4" y="4"/>
              </a:cxn>
              <a:cxn ang="0">
                <a:pos x="4" y="3"/>
              </a:cxn>
              <a:cxn ang="0">
                <a:pos x="4" y="2"/>
              </a:cxn>
              <a:cxn ang="0">
                <a:pos x="4" y="2"/>
              </a:cxn>
            </a:cxnLst>
            <a:rect l="0" t="0" r="r" b="b"/>
            <a:pathLst>
              <a:path w="5" h="5">
                <a:moveTo>
                  <a:pt x="4" y="2"/>
                </a:moveTo>
                <a:lnTo>
                  <a:pt x="4" y="1"/>
                </a:lnTo>
                <a:lnTo>
                  <a:pt x="4" y="0"/>
                </a:lnTo>
                <a:lnTo>
                  <a:pt x="3" y="0"/>
                </a:lnTo>
                <a:lnTo>
                  <a:pt x="2" y="0"/>
                </a:lnTo>
                <a:lnTo>
                  <a:pt x="1" y="0"/>
                </a:lnTo>
                <a:lnTo>
                  <a:pt x="0" y="0"/>
                </a:lnTo>
                <a:lnTo>
                  <a:pt x="0" y="1"/>
                </a:lnTo>
                <a:lnTo>
                  <a:pt x="0" y="2"/>
                </a:lnTo>
                <a:lnTo>
                  <a:pt x="0" y="3"/>
                </a:lnTo>
                <a:lnTo>
                  <a:pt x="0" y="4"/>
                </a:lnTo>
                <a:lnTo>
                  <a:pt x="1" y="4"/>
                </a:lnTo>
                <a:lnTo>
                  <a:pt x="2" y="4"/>
                </a:lnTo>
                <a:lnTo>
                  <a:pt x="3" y="4"/>
                </a:lnTo>
                <a:lnTo>
                  <a:pt x="4" y="4"/>
                </a:lnTo>
                <a:lnTo>
                  <a:pt x="4" y="3"/>
                </a:lnTo>
                <a:lnTo>
                  <a:pt x="4" y="2"/>
                </a:lnTo>
                <a:lnTo>
                  <a:pt x="4" y="2"/>
                </a:lnTo>
              </a:path>
            </a:pathLst>
          </a:custGeom>
          <a:solidFill>
            <a:srgbClr val="000000"/>
          </a:solidFill>
          <a:ln w="9525">
            <a:noFill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712" name="Freeform 99"/>
          <p:cNvSpPr/>
          <p:nvPr/>
        </p:nvSpPr>
        <p:spPr bwMode="auto">
          <a:xfrm>
            <a:off x="5943600" y="3159125"/>
            <a:ext cx="4763" cy="7938"/>
          </a:xfrm>
          <a:custGeom>
            <a:avLst/>
            <a:ahLst/>
            <a:cxnLst>
              <a:cxn ang="0">
                <a:pos x="3" y="2"/>
              </a:cxn>
              <a:cxn ang="0">
                <a:pos x="3" y="0"/>
              </a:cxn>
              <a:cxn ang="0">
                <a:pos x="3" y="0"/>
              </a:cxn>
              <a:cxn ang="0">
                <a:pos x="3" y="0"/>
              </a:cxn>
              <a:cxn ang="0">
                <a:pos x="1" y="0"/>
              </a:cxn>
              <a:cxn ang="0">
                <a:pos x="1" y="0"/>
              </a:cxn>
              <a:cxn ang="0">
                <a:pos x="0" y="0"/>
              </a:cxn>
              <a:cxn ang="0">
                <a:pos x="0" y="0"/>
              </a:cxn>
              <a:cxn ang="0">
                <a:pos x="0" y="2"/>
              </a:cxn>
              <a:cxn ang="0">
                <a:pos x="0" y="3"/>
              </a:cxn>
              <a:cxn ang="0">
                <a:pos x="0" y="4"/>
              </a:cxn>
              <a:cxn ang="0">
                <a:pos x="1" y="4"/>
              </a:cxn>
              <a:cxn ang="0">
                <a:pos x="1" y="4"/>
              </a:cxn>
              <a:cxn ang="0">
                <a:pos x="3" y="4"/>
              </a:cxn>
              <a:cxn ang="0">
                <a:pos x="3" y="4"/>
              </a:cxn>
              <a:cxn ang="0">
                <a:pos x="3" y="3"/>
              </a:cxn>
              <a:cxn ang="0">
                <a:pos x="3" y="2"/>
              </a:cxn>
              <a:cxn ang="0">
                <a:pos x="3" y="2"/>
              </a:cxn>
            </a:cxnLst>
            <a:rect l="0" t="0" r="r" b="b"/>
            <a:pathLst>
              <a:path w="4" h="5">
                <a:moveTo>
                  <a:pt x="3" y="2"/>
                </a:moveTo>
                <a:lnTo>
                  <a:pt x="3" y="0"/>
                </a:lnTo>
                <a:lnTo>
                  <a:pt x="3" y="0"/>
                </a:lnTo>
                <a:lnTo>
                  <a:pt x="3" y="0"/>
                </a:lnTo>
                <a:lnTo>
                  <a:pt x="1" y="0"/>
                </a:lnTo>
                <a:lnTo>
                  <a:pt x="1" y="0"/>
                </a:lnTo>
                <a:lnTo>
                  <a:pt x="0" y="0"/>
                </a:lnTo>
                <a:lnTo>
                  <a:pt x="0" y="0"/>
                </a:lnTo>
                <a:lnTo>
                  <a:pt x="0" y="2"/>
                </a:lnTo>
                <a:lnTo>
                  <a:pt x="0" y="3"/>
                </a:lnTo>
                <a:lnTo>
                  <a:pt x="0" y="4"/>
                </a:lnTo>
                <a:lnTo>
                  <a:pt x="1" y="4"/>
                </a:lnTo>
                <a:lnTo>
                  <a:pt x="1" y="4"/>
                </a:lnTo>
                <a:lnTo>
                  <a:pt x="3" y="4"/>
                </a:lnTo>
                <a:lnTo>
                  <a:pt x="3" y="4"/>
                </a:lnTo>
                <a:lnTo>
                  <a:pt x="3" y="3"/>
                </a:lnTo>
                <a:lnTo>
                  <a:pt x="3" y="2"/>
                </a:lnTo>
                <a:lnTo>
                  <a:pt x="3" y="2"/>
                </a:lnTo>
              </a:path>
            </a:pathLst>
          </a:custGeom>
          <a:solidFill>
            <a:srgbClr val="000000"/>
          </a:solidFill>
          <a:ln w="9525">
            <a:noFill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713" name="Freeform 100"/>
          <p:cNvSpPr/>
          <p:nvPr/>
        </p:nvSpPr>
        <p:spPr bwMode="auto">
          <a:xfrm>
            <a:off x="5995988" y="3175000"/>
            <a:ext cx="6350" cy="7938"/>
          </a:xfrm>
          <a:custGeom>
            <a:avLst/>
            <a:ahLst/>
            <a:cxnLst>
              <a:cxn ang="0">
                <a:pos x="3" y="1"/>
              </a:cxn>
              <a:cxn ang="0">
                <a:pos x="3" y="1"/>
              </a:cxn>
              <a:cxn ang="0">
                <a:pos x="3" y="0"/>
              </a:cxn>
              <a:cxn ang="0">
                <a:pos x="3" y="0"/>
              </a:cxn>
              <a:cxn ang="0">
                <a:pos x="2" y="0"/>
              </a:cxn>
              <a:cxn ang="0">
                <a:pos x="0" y="0"/>
              </a:cxn>
              <a:cxn ang="0">
                <a:pos x="0" y="0"/>
              </a:cxn>
              <a:cxn ang="0">
                <a:pos x="0" y="1"/>
              </a:cxn>
              <a:cxn ang="0">
                <a:pos x="0" y="1"/>
              </a:cxn>
              <a:cxn ang="0">
                <a:pos x="0" y="3"/>
              </a:cxn>
              <a:cxn ang="0">
                <a:pos x="0" y="4"/>
              </a:cxn>
              <a:cxn ang="0">
                <a:pos x="0" y="4"/>
              </a:cxn>
              <a:cxn ang="0">
                <a:pos x="2" y="4"/>
              </a:cxn>
              <a:cxn ang="0">
                <a:pos x="3" y="4"/>
              </a:cxn>
              <a:cxn ang="0">
                <a:pos x="3" y="4"/>
              </a:cxn>
              <a:cxn ang="0">
                <a:pos x="3" y="3"/>
              </a:cxn>
              <a:cxn ang="0">
                <a:pos x="3" y="1"/>
              </a:cxn>
              <a:cxn ang="0">
                <a:pos x="3" y="1"/>
              </a:cxn>
            </a:cxnLst>
            <a:rect l="0" t="0" r="r" b="b"/>
            <a:pathLst>
              <a:path w="4" h="5">
                <a:moveTo>
                  <a:pt x="3" y="1"/>
                </a:moveTo>
                <a:lnTo>
                  <a:pt x="3" y="1"/>
                </a:lnTo>
                <a:lnTo>
                  <a:pt x="3" y="0"/>
                </a:lnTo>
                <a:lnTo>
                  <a:pt x="3" y="0"/>
                </a:lnTo>
                <a:lnTo>
                  <a:pt x="2" y="0"/>
                </a:lnTo>
                <a:lnTo>
                  <a:pt x="0" y="0"/>
                </a:lnTo>
                <a:lnTo>
                  <a:pt x="0" y="0"/>
                </a:lnTo>
                <a:lnTo>
                  <a:pt x="0" y="1"/>
                </a:lnTo>
                <a:lnTo>
                  <a:pt x="0" y="1"/>
                </a:lnTo>
                <a:lnTo>
                  <a:pt x="0" y="3"/>
                </a:lnTo>
                <a:lnTo>
                  <a:pt x="0" y="4"/>
                </a:lnTo>
                <a:lnTo>
                  <a:pt x="0" y="4"/>
                </a:lnTo>
                <a:lnTo>
                  <a:pt x="2" y="4"/>
                </a:lnTo>
                <a:lnTo>
                  <a:pt x="3" y="4"/>
                </a:lnTo>
                <a:lnTo>
                  <a:pt x="3" y="4"/>
                </a:lnTo>
                <a:lnTo>
                  <a:pt x="3" y="3"/>
                </a:lnTo>
                <a:lnTo>
                  <a:pt x="3" y="1"/>
                </a:lnTo>
                <a:lnTo>
                  <a:pt x="3" y="1"/>
                </a:lnTo>
              </a:path>
            </a:pathLst>
          </a:custGeom>
          <a:solidFill>
            <a:srgbClr val="000000"/>
          </a:solidFill>
          <a:ln w="9525">
            <a:noFill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714" name="Freeform 101"/>
          <p:cNvSpPr/>
          <p:nvPr/>
        </p:nvSpPr>
        <p:spPr bwMode="auto">
          <a:xfrm>
            <a:off x="5988050" y="3038475"/>
            <a:ext cx="7938" cy="7938"/>
          </a:xfrm>
          <a:custGeom>
            <a:avLst/>
            <a:ahLst/>
            <a:cxnLst>
              <a:cxn ang="0">
                <a:pos x="4" y="1"/>
              </a:cxn>
              <a:cxn ang="0">
                <a:pos x="4" y="0"/>
              </a:cxn>
              <a:cxn ang="0">
                <a:pos x="4" y="0"/>
              </a:cxn>
              <a:cxn ang="0">
                <a:pos x="3" y="0"/>
              </a:cxn>
              <a:cxn ang="0">
                <a:pos x="2" y="0"/>
              </a:cxn>
              <a:cxn ang="0">
                <a:pos x="2" y="0"/>
              </a:cxn>
              <a:cxn ang="0">
                <a:pos x="0" y="0"/>
              </a:cxn>
              <a:cxn ang="0">
                <a:pos x="0" y="0"/>
              </a:cxn>
              <a:cxn ang="0">
                <a:pos x="0" y="1"/>
              </a:cxn>
              <a:cxn ang="0">
                <a:pos x="0" y="3"/>
              </a:cxn>
              <a:cxn ang="0">
                <a:pos x="0" y="3"/>
              </a:cxn>
              <a:cxn ang="0">
                <a:pos x="2" y="3"/>
              </a:cxn>
              <a:cxn ang="0">
                <a:pos x="2" y="3"/>
              </a:cxn>
              <a:cxn ang="0">
                <a:pos x="3" y="3"/>
              </a:cxn>
              <a:cxn ang="0">
                <a:pos x="4" y="3"/>
              </a:cxn>
              <a:cxn ang="0">
                <a:pos x="4" y="3"/>
              </a:cxn>
              <a:cxn ang="0">
                <a:pos x="4" y="1"/>
              </a:cxn>
              <a:cxn ang="0">
                <a:pos x="4" y="1"/>
              </a:cxn>
            </a:cxnLst>
            <a:rect l="0" t="0" r="r" b="b"/>
            <a:pathLst>
              <a:path w="5" h="4">
                <a:moveTo>
                  <a:pt x="4" y="1"/>
                </a:moveTo>
                <a:lnTo>
                  <a:pt x="4" y="0"/>
                </a:lnTo>
                <a:lnTo>
                  <a:pt x="4" y="0"/>
                </a:lnTo>
                <a:lnTo>
                  <a:pt x="3" y="0"/>
                </a:lnTo>
                <a:lnTo>
                  <a:pt x="2" y="0"/>
                </a:lnTo>
                <a:lnTo>
                  <a:pt x="2" y="0"/>
                </a:lnTo>
                <a:lnTo>
                  <a:pt x="0" y="0"/>
                </a:lnTo>
                <a:lnTo>
                  <a:pt x="0" y="0"/>
                </a:lnTo>
                <a:lnTo>
                  <a:pt x="0" y="1"/>
                </a:lnTo>
                <a:lnTo>
                  <a:pt x="0" y="3"/>
                </a:lnTo>
                <a:lnTo>
                  <a:pt x="0" y="3"/>
                </a:lnTo>
                <a:lnTo>
                  <a:pt x="2" y="3"/>
                </a:lnTo>
                <a:lnTo>
                  <a:pt x="2" y="3"/>
                </a:lnTo>
                <a:lnTo>
                  <a:pt x="3" y="3"/>
                </a:lnTo>
                <a:lnTo>
                  <a:pt x="4" y="3"/>
                </a:lnTo>
                <a:lnTo>
                  <a:pt x="4" y="3"/>
                </a:lnTo>
                <a:lnTo>
                  <a:pt x="4" y="1"/>
                </a:lnTo>
                <a:lnTo>
                  <a:pt x="4" y="1"/>
                </a:lnTo>
              </a:path>
            </a:pathLst>
          </a:custGeom>
          <a:solidFill>
            <a:srgbClr val="000000"/>
          </a:solidFill>
          <a:ln w="9525">
            <a:noFill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715" name="Freeform 102"/>
          <p:cNvSpPr/>
          <p:nvPr/>
        </p:nvSpPr>
        <p:spPr bwMode="auto">
          <a:xfrm>
            <a:off x="5949950" y="3111500"/>
            <a:ext cx="6350" cy="9525"/>
          </a:xfrm>
          <a:custGeom>
            <a:avLst/>
            <a:ahLst/>
            <a:cxnLst>
              <a:cxn ang="0">
                <a:pos x="3" y="1"/>
              </a:cxn>
              <a:cxn ang="0">
                <a:pos x="3" y="0"/>
              </a:cxn>
              <a:cxn ang="0">
                <a:pos x="3" y="0"/>
              </a:cxn>
              <a:cxn ang="0">
                <a:pos x="2" y="0"/>
              </a:cxn>
              <a:cxn ang="0">
                <a:pos x="2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1"/>
              </a:cxn>
              <a:cxn ang="0">
                <a:pos x="0" y="2"/>
              </a:cxn>
              <a:cxn ang="0">
                <a:pos x="0" y="4"/>
              </a:cxn>
              <a:cxn ang="0">
                <a:pos x="0" y="4"/>
              </a:cxn>
              <a:cxn ang="0">
                <a:pos x="2" y="4"/>
              </a:cxn>
              <a:cxn ang="0">
                <a:pos x="2" y="4"/>
              </a:cxn>
              <a:cxn ang="0">
                <a:pos x="3" y="4"/>
              </a:cxn>
              <a:cxn ang="0">
                <a:pos x="3" y="2"/>
              </a:cxn>
              <a:cxn ang="0">
                <a:pos x="3" y="1"/>
              </a:cxn>
              <a:cxn ang="0">
                <a:pos x="3" y="1"/>
              </a:cxn>
            </a:cxnLst>
            <a:rect l="0" t="0" r="r" b="b"/>
            <a:pathLst>
              <a:path w="4" h="5">
                <a:moveTo>
                  <a:pt x="3" y="1"/>
                </a:moveTo>
                <a:lnTo>
                  <a:pt x="3" y="0"/>
                </a:lnTo>
                <a:lnTo>
                  <a:pt x="3" y="0"/>
                </a:lnTo>
                <a:lnTo>
                  <a:pt x="2" y="0"/>
                </a:lnTo>
                <a:lnTo>
                  <a:pt x="2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1"/>
                </a:lnTo>
                <a:lnTo>
                  <a:pt x="0" y="2"/>
                </a:lnTo>
                <a:lnTo>
                  <a:pt x="0" y="4"/>
                </a:lnTo>
                <a:lnTo>
                  <a:pt x="0" y="4"/>
                </a:lnTo>
                <a:lnTo>
                  <a:pt x="2" y="4"/>
                </a:lnTo>
                <a:lnTo>
                  <a:pt x="2" y="4"/>
                </a:lnTo>
                <a:lnTo>
                  <a:pt x="3" y="4"/>
                </a:lnTo>
                <a:lnTo>
                  <a:pt x="3" y="2"/>
                </a:lnTo>
                <a:lnTo>
                  <a:pt x="3" y="1"/>
                </a:lnTo>
                <a:lnTo>
                  <a:pt x="3" y="1"/>
                </a:lnTo>
              </a:path>
            </a:pathLst>
          </a:custGeom>
          <a:solidFill>
            <a:srgbClr val="000000"/>
          </a:solidFill>
          <a:ln w="9525">
            <a:noFill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716" name="Freeform 103"/>
          <p:cNvSpPr/>
          <p:nvPr/>
        </p:nvSpPr>
        <p:spPr bwMode="auto">
          <a:xfrm>
            <a:off x="5954713" y="3063875"/>
            <a:ext cx="7937" cy="7938"/>
          </a:xfrm>
          <a:custGeom>
            <a:avLst/>
            <a:ahLst/>
            <a:cxnLst>
              <a:cxn ang="0">
                <a:pos x="4" y="2"/>
              </a:cxn>
              <a:cxn ang="0">
                <a:pos x="4" y="0"/>
              </a:cxn>
              <a:cxn ang="0">
                <a:pos x="4" y="0"/>
              </a:cxn>
              <a:cxn ang="0">
                <a:pos x="3" y="0"/>
              </a:cxn>
              <a:cxn ang="0">
                <a:pos x="2" y="0"/>
              </a:cxn>
              <a:cxn ang="0">
                <a:pos x="1" y="0"/>
              </a:cxn>
              <a:cxn ang="0">
                <a:pos x="0" y="0"/>
              </a:cxn>
              <a:cxn ang="0">
                <a:pos x="0" y="0"/>
              </a:cxn>
              <a:cxn ang="0">
                <a:pos x="0" y="2"/>
              </a:cxn>
              <a:cxn ang="0">
                <a:pos x="0" y="3"/>
              </a:cxn>
              <a:cxn ang="0">
                <a:pos x="0" y="3"/>
              </a:cxn>
              <a:cxn ang="0">
                <a:pos x="1" y="3"/>
              </a:cxn>
              <a:cxn ang="0">
                <a:pos x="2" y="3"/>
              </a:cxn>
              <a:cxn ang="0">
                <a:pos x="3" y="3"/>
              </a:cxn>
              <a:cxn ang="0">
                <a:pos x="4" y="3"/>
              </a:cxn>
              <a:cxn ang="0">
                <a:pos x="4" y="3"/>
              </a:cxn>
              <a:cxn ang="0">
                <a:pos x="4" y="2"/>
              </a:cxn>
              <a:cxn ang="0">
                <a:pos x="4" y="2"/>
              </a:cxn>
            </a:cxnLst>
            <a:rect l="0" t="0" r="r" b="b"/>
            <a:pathLst>
              <a:path w="5" h="4">
                <a:moveTo>
                  <a:pt x="4" y="2"/>
                </a:moveTo>
                <a:lnTo>
                  <a:pt x="4" y="0"/>
                </a:lnTo>
                <a:lnTo>
                  <a:pt x="4" y="0"/>
                </a:lnTo>
                <a:lnTo>
                  <a:pt x="3" y="0"/>
                </a:lnTo>
                <a:lnTo>
                  <a:pt x="2" y="0"/>
                </a:lnTo>
                <a:lnTo>
                  <a:pt x="1" y="0"/>
                </a:lnTo>
                <a:lnTo>
                  <a:pt x="0" y="0"/>
                </a:lnTo>
                <a:lnTo>
                  <a:pt x="0" y="0"/>
                </a:lnTo>
                <a:lnTo>
                  <a:pt x="0" y="2"/>
                </a:lnTo>
                <a:lnTo>
                  <a:pt x="0" y="3"/>
                </a:lnTo>
                <a:lnTo>
                  <a:pt x="0" y="3"/>
                </a:lnTo>
                <a:lnTo>
                  <a:pt x="1" y="3"/>
                </a:lnTo>
                <a:lnTo>
                  <a:pt x="2" y="3"/>
                </a:lnTo>
                <a:lnTo>
                  <a:pt x="3" y="3"/>
                </a:lnTo>
                <a:lnTo>
                  <a:pt x="4" y="3"/>
                </a:lnTo>
                <a:lnTo>
                  <a:pt x="4" y="3"/>
                </a:lnTo>
                <a:lnTo>
                  <a:pt x="4" y="2"/>
                </a:lnTo>
                <a:lnTo>
                  <a:pt x="4" y="2"/>
                </a:lnTo>
              </a:path>
            </a:pathLst>
          </a:custGeom>
          <a:solidFill>
            <a:srgbClr val="000000"/>
          </a:solidFill>
          <a:ln w="9525">
            <a:noFill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717" name="Freeform 104"/>
          <p:cNvSpPr/>
          <p:nvPr/>
        </p:nvSpPr>
        <p:spPr bwMode="auto">
          <a:xfrm>
            <a:off x="6000750" y="3060700"/>
            <a:ext cx="7938" cy="9525"/>
          </a:xfrm>
          <a:custGeom>
            <a:avLst/>
            <a:ahLst/>
            <a:cxnLst>
              <a:cxn ang="0">
                <a:pos x="4" y="2"/>
              </a:cxn>
              <a:cxn ang="0">
                <a:pos x="4" y="0"/>
              </a:cxn>
              <a:cxn ang="0">
                <a:pos x="4" y="0"/>
              </a:cxn>
              <a:cxn ang="0">
                <a:pos x="3" y="0"/>
              </a:cxn>
              <a:cxn ang="0">
                <a:pos x="1" y="0"/>
              </a:cxn>
              <a:cxn ang="0">
                <a:pos x="1" y="0"/>
              </a:cxn>
              <a:cxn ang="0">
                <a:pos x="0" y="0"/>
              </a:cxn>
              <a:cxn ang="0">
                <a:pos x="0" y="0"/>
              </a:cxn>
              <a:cxn ang="0">
                <a:pos x="0" y="2"/>
              </a:cxn>
              <a:cxn ang="0">
                <a:pos x="0" y="2"/>
              </a:cxn>
              <a:cxn ang="0">
                <a:pos x="0" y="4"/>
              </a:cxn>
              <a:cxn ang="0">
                <a:pos x="1" y="4"/>
              </a:cxn>
              <a:cxn ang="0">
                <a:pos x="1" y="4"/>
              </a:cxn>
              <a:cxn ang="0">
                <a:pos x="3" y="4"/>
              </a:cxn>
              <a:cxn ang="0">
                <a:pos x="4" y="4"/>
              </a:cxn>
              <a:cxn ang="0">
                <a:pos x="4" y="2"/>
              </a:cxn>
              <a:cxn ang="0">
                <a:pos x="4" y="2"/>
              </a:cxn>
              <a:cxn ang="0">
                <a:pos x="4" y="2"/>
              </a:cxn>
            </a:cxnLst>
            <a:rect l="0" t="0" r="r" b="b"/>
            <a:pathLst>
              <a:path w="5" h="5">
                <a:moveTo>
                  <a:pt x="4" y="2"/>
                </a:moveTo>
                <a:lnTo>
                  <a:pt x="4" y="0"/>
                </a:lnTo>
                <a:lnTo>
                  <a:pt x="4" y="0"/>
                </a:lnTo>
                <a:lnTo>
                  <a:pt x="3" y="0"/>
                </a:lnTo>
                <a:lnTo>
                  <a:pt x="1" y="0"/>
                </a:lnTo>
                <a:lnTo>
                  <a:pt x="1" y="0"/>
                </a:lnTo>
                <a:lnTo>
                  <a:pt x="0" y="0"/>
                </a:lnTo>
                <a:lnTo>
                  <a:pt x="0" y="0"/>
                </a:lnTo>
                <a:lnTo>
                  <a:pt x="0" y="2"/>
                </a:lnTo>
                <a:lnTo>
                  <a:pt x="0" y="2"/>
                </a:lnTo>
                <a:lnTo>
                  <a:pt x="0" y="4"/>
                </a:lnTo>
                <a:lnTo>
                  <a:pt x="1" y="4"/>
                </a:lnTo>
                <a:lnTo>
                  <a:pt x="1" y="4"/>
                </a:lnTo>
                <a:lnTo>
                  <a:pt x="3" y="4"/>
                </a:lnTo>
                <a:lnTo>
                  <a:pt x="4" y="4"/>
                </a:lnTo>
                <a:lnTo>
                  <a:pt x="4" y="2"/>
                </a:lnTo>
                <a:lnTo>
                  <a:pt x="4" y="2"/>
                </a:lnTo>
                <a:lnTo>
                  <a:pt x="4" y="2"/>
                </a:lnTo>
              </a:path>
            </a:pathLst>
          </a:custGeom>
          <a:solidFill>
            <a:srgbClr val="000000"/>
          </a:solidFill>
          <a:ln w="9525">
            <a:noFill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718" name="Freeform 105"/>
          <p:cNvSpPr/>
          <p:nvPr/>
        </p:nvSpPr>
        <p:spPr bwMode="auto">
          <a:xfrm>
            <a:off x="5875338" y="3189288"/>
            <a:ext cx="7937" cy="9525"/>
          </a:xfrm>
          <a:custGeom>
            <a:avLst/>
            <a:ahLst/>
            <a:cxnLst>
              <a:cxn ang="0">
                <a:pos x="4" y="2"/>
              </a:cxn>
              <a:cxn ang="0">
                <a:pos x="4" y="1"/>
              </a:cxn>
              <a:cxn ang="0">
                <a:pos x="4" y="0"/>
              </a:cxn>
              <a:cxn ang="0">
                <a:pos x="3" y="0"/>
              </a:cxn>
              <a:cxn ang="0">
                <a:pos x="1" y="0"/>
              </a:cxn>
              <a:cxn ang="0">
                <a:pos x="1" y="0"/>
              </a:cxn>
              <a:cxn ang="0">
                <a:pos x="0" y="0"/>
              </a:cxn>
              <a:cxn ang="0">
                <a:pos x="0" y="1"/>
              </a:cxn>
              <a:cxn ang="0">
                <a:pos x="0" y="2"/>
              </a:cxn>
              <a:cxn ang="0">
                <a:pos x="0" y="4"/>
              </a:cxn>
              <a:cxn ang="0">
                <a:pos x="0" y="4"/>
              </a:cxn>
              <a:cxn ang="0">
                <a:pos x="1" y="4"/>
              </a:cxn>
              <a:cxn ang="0">
                <a:pos x="1" y="4"/>
              </a:cxn>
              <a:cxn ang="0">
                <a:pos x="3" y="4"/>
              </a:cxn>
              <a:cxn ang="0">
                <a:pos x="4" y="4"/>
              </a:cxn>
              <a:cxn ang="0">
                <a:pos x="4" y="4"/>
              </a:cxn>
              <a:cxn ang="0">
                <a:pos x="4" y="2"/>
              </a:cxn>
              <a:cxn ang="0">
                <a:pos x="4" y="2"/>
              </a:cxn>
            </a:cxnLst>
            <a:rect l="0" t="0" r="r" b="b"/>
            <a:pathLst>
              <a:path w="5" h="5">
                <a:moveTo>
                  <a:pt x="4" y="2"/>
                </a:moveTo>
                <a:lnTo>
                  <a:pt x="4" y="1"/>
                </a:lnTo>
                <a:lnTo>
                  <a:pt x="4" y="0"/>
                </a:lnTo>
                <a:lnTo>
                  <a:pt x="3" y="0"/>
                </a:lnTo>
                <a:lnTo>
                  <a:pt x="1" y="0"/>
                </a:lnTo>
                <a:lnTo>
                  <a:pt x="1" y="0"/>
                </a:lnTo>
                <a:lnTo>
                  <a:pt x="0" y="0"/>
                </a:lnTo>
                <a:lnTo>
                  <a:pt x="0" y="1"/>
                </a:lnTo>
                <a:lnTo>
                  <a:pt x="0" y="2"/>
                </a:lnTo>
                <a:lnTo>
                  <a:pt x="0" y="4"/>
                </a:lnTo>
                <a:lnTo>
                  <a:pt x="0" y="4"/>
                </a:lnTo>
                <a:lnTo>
                  <a:pt x="1" y="4"/>
                </a:lnTo>
                <a:lnTo>
                  <a:pt x="1" y="4"/>
                </a:lnTo>
                <a:lnTo>
                  <a:pt x="3" y="4"/>
                </a:lnTo>
                <a:lnTo>
                  <a:pt x="4" y="4"/>
                </a:lnTo>
                <a:lnTo>
                  <a:pt x="4" y="4"/>
                </a:lnTo>
                <a:lnTo>
                  <a:pt x="4" y="2"/>
                </a:lnTo>
                <a:lnTo>
                  <a:pt x="4" y="2"/>
                </a:lnTo>
              </a:path>
            </a:pathLst>
          </a:custGeom>
          <a:solidFill>
            <a:srgbClr val="000000"/>
          </a:solidFill>
          <a:ln w="9525">
            <a:noFill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719" name="Freeform 106"/>
          <p:cNvSpPr/>
          <p:nvPr/>
        </p:nvSpPr>
        <p:spPr bwMode="auto">
          <a:xfrm>
            <a:off x="5911850" y="3148013"/>
            <a:ext cx="6350" cy="7937"/>
          </a:xfrm>
          <a:custGeom>
            <a:avLst/>
            <a:ahLst/>
            <a:cxnLst>
              <a:cxn ang="0">
                <a:pos x="3" y="2"/>
              </a:cxn>
              <a:cxn ang="0">
                <a:pos x="3" y="1"/>
              </a:cxn>
              <a:cxn ang="0">
                <a:pos x="3" y="0"/>
              </a:cxn>
              <a:cxn ang="0">
                <a:pos x="3" y="0"/>
              </a:cxn>
              <a:cxn ang="0">
                <a:pos x="2" y="0"/>
              </a:cxn>
              <a:cxn ang="0">
                <a:pos x="0" y="0"/>
              </a:cxn>
              <a:cxn ang="0">
                <a:pos x="0" y="0"/>
              </a:cxn>
              <a:cxn ang="0">
                <a:pos x="0" y="1"/>
              </a:cxn>
              <a:cxn ang="0">
                <a:pos x="0" y="2"/>
              </a:cxn>
              <a:cxn ang="0">
                <a:pos x="0" y="3"/>
              </a:cxn>
              <a:cxn ang="0">
                <a:pos x="0" y="4"/>
              </a:cxn>
              <a:cxn ang="0">
                <a:pos x="0" y="4"/>
              </a:cxn>
              <a:cxn ang="0">
                <a:pos x="2" y="4"/>
              </a:cxn>
              <a:cxn ang="0">
                <a:pos x="3" y="4"/>
              </a:cxn>
              <a:cxn ang="0">
                <a:pos x="3" y="4"/>
              </a:cxn>
              <a:cxn ang="0">
                <a:pos x="3" y="3"/>
              </a:cxn>
              <a:cxn ang="0">
                <a:pos x="3" y="2"/>
              </a:cxn>
              <a:cxn ang="0">
                <a:pos x="3" y="2"/>
              </a:cxn>
            </a:cxnLst>
            <a:rect l="0" t="0" r="r" b="b"/>
            <a:pathLst>
              <a:path w="4" h="5">
                <a:moveTo>
                  <a:pt x="3" y="2"/>
                </a:moveTo>
                <a:lnTo>
                  <a:pt x="3" y="1"/>
                </a:lnTo>
                <a:lnTo>
                  <a:pt x="3" y="0"/>
                </a:lnTo>
                <a:lnTo>
                  <a:pt x="3" y="0"/>
                </a:lnTo>
                <a:lnTo>
                  <a:pt x="2" y="0"/>
                </a:lnTo>
                <a:lnTo>
                  <a:pt x="0" y="0"/>
                </a:lnTo>
                <a:lnTo>
                  <a:pt x="0" y="0"/>
                </a:lnTo>
                <a:lnTo>
                  <a:pt x="0" y="1"/>
                </a:lnTo>
                <a:lnTo>
                  <a:pt x="0" y="2"/>
                </a:lnTo>
                <a:lnTo>
                  <a:pt x="0" y="3"/>
                </a:lnTo>
                <a:lnTo>
                  <a:pt x="0" y="4"/>
                </a:lnTo>
                <a:lnTo>
                  <a:pt x="0" y="4"/>
                </a:lnTo>
                <a:lnTo>
                  <a:pt x="2" y="4"/>
                </a:lnTo>
                <a:lnTo>
                  <a:pt x="3" y="4"/>
                </a:lnTo>
                <a:lnTo>
                  <a:pt x="3" y="4"/>
                </a:lnTo>
                <a:lnTo>
                  <a:pt x="3" y="3"/>
                </a:lnTo>
                <a:lnTo>
                  <a:pt x="3" y="2"/>
                </a:lnTo>
                <a:lnTo>
                  <a:pt x="3" y="2"/>
                </a:lnTo>
              </a:path>
            </a:pathLst>
          </a:custGeom>
          <a:solidFill>
            <a:srgbClr val="000000"/>
          </a:solidFill>
          <a:ln w="9525">
            <a:noFill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720" name="Freeform 107"/>
          <p:cNvSpPr/>
          <p:nvPr/>
        </p:nvSpPr>
        <p:spPr bwMode="auto">
          <a:xfrm>
            <a:off x="5969000" y="3060700"/>
            <a:ext cx="7938" cy="9525"/>
          </a:xfrm>
          <a:custGeom>
            <a:avLst/>
            <a:ahLst/>
            <a:cxnLst>
              <a:cxn ang="0">
                <a:pos x="4" y="2"/>
              </a:cxn>
              <a:cxn ang="0">
                <a:pos x="4" y="0"/>
              </a:cxn>
              <a:cxn ang="0">
                <a:pos x="4" y="0"/>
              </a:cxn>
              <a:cxn ang="0">
                <a:pos x="3" y="0"/>
              </a:cxn>
              <a:cxn ang="0">
                <a:pos x="2" y="0"/>
              </a:cxn>
              <a:cxn ang="0">
                <a:pos x="1" y="0"/>
              </a:cxn>
              <a:cxn ang="0">
                <a:pos x="0" y="0"/>
              </a:cxn>
              <a:cxn ang="0">
                <a:pos x="0" y="0"/>
              </a:cxn>
              <a:cxn ang="0">
                <a:pos x="0" y="2"/>
              </a:cxn>
              <a:cxn ang="0">
                <a:pos x="0" y="2"/>
              </a:cxn>
              <a:cxn ang="0">
                <a:pos x="0" y="4"/>
              </a:cxn>
              <a:cxn ang="0">
                <a:pos x="1" y="4"/>
              </a:cxn>
              <a:cxn ang="0">
                <a:pos x="2" y="4"/>
              </a:cxn>
              <a:cxn ang="0">
                <a:pos x="3" y="4"/>
              </a:cxn>
              <a:cxn ang="0">
                <a:pos x="4" y="4"/>
              </a:cxn>
              <a:cxn ang="0">
                <a:pos x="4" y="2"/>
              </a:cxn>
              <a:cxn ang="0">
                <a:pos x="4" y="2"/>
              </a:cxn>
              <a:cxn ang="0">
                <a:pos x="4" y="2"/>
              </a:cxn>
            </a:cxnLst>
            <a:rect l="0" t="0" r="r" b="b"/>
            <a:pathLst>
              <a:path w="5" h="5">
                <a:moveTo>
                  <a:pt x="4" y="2"/>
                </a:moveTo>
                <a:lnTo>
                  <a:pt x="4" y="0"/>
                </a:lnTo>
                <a:lnTo>
                  <a:pt x="4" y="0"/>
                </a:lnTo>
                <a:lnTo>
                  <a:pt x="3" y="0"/>
                </a:lnTo>
                <a:lnTo>
                  <a:pt x="2" y="0"/>
                </a:lnTo>
                <a:lnTo>
                  <a:pt x="1" y="0"/>
                </a:lnTo>
                <a:lnTo>
                  <a:pt x="0" y="0"/>
                </a:lnTo>
                <a:lnTo>
                  <a:pt x="0" y="0"/>
                </a:lnTo>
                <a:lnTo>
                  <a:pt x="0" y="2"/>
                </a:lnTo>
                <a:lnTo>
                  <a:pt x="0" y="2"/>
                </a:lnTo>
                <a:lnTo>
                  <a:pt x="0" y="4"/>
                </a:lnTo>
                <a:lnTo>
                  <a:pt x="1" y="4"/>
                </a:lnTo>
                <a:lnTo>
                  <a:pt x="2" y="4"/>
                </a:lnTo>
                <a:lnTo>
                  <a:pt x="3" y="4"/>
                </a:lnTo>
                <a:lnTo>
                  <a:pt x="4" y="4"/>
                </a:lnTo>
                <a:lnTo>
                  <a:pt x="4" y="2"/>
                </a:lnTo>
                <a:lnTo>
                  <a:pt x="4" y="2"/>
                </a:lnTo>
                <a:lnTo>
                  <a:pt x="4" y="2"/>
                </a:lnTo>
              </a:path>
            </a:pathLst>
          </a:custGeom>
          <a:solidFill>
            <a:srgbClr val="000000"/>
          </a:solidFill>
          <a:ln w="9525">
            <a:noFill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721" name="Freeform 108"/>
          <p:cNvSpPr/>
          <p:nvPr/>
        </p:nvSpPr>
        <p:spPr bwMode="auto">
          <a:xfrm>
            <a:off x="5954713" y="3162300"/>
            <a:ext cx="7937" cy="6350"/>
          </a:xfrm>
          <a:custGeom>
            <a:avLst/>
            <a:ahLst/>
            <a:cxnLst>
              <a:cxn ang="0">
                <a:pos x="4" y="2"/>
              </a:cxn>
              <a:cxn ang="0">
                <a:pos x="4" y="0"/>
              </a:cxn>
              <a:cxn ang="0">
                <a:pos x="4" y="0"/>
              </a:cxn>
              <a:cxn ang="0">
                <a:pos x="3" y="0"/>
              </a:cxn>
              <a:cxn ang="0">
                <a:pos x="2" y="0"/>
              </a:cxn>
              <a:cxn ang="0">
                <a:pos x="1" y="0"/>
              </a:cxn>
              <a:cxn ang="0">
                <a:pos x="0" y="0"/>
              </a:cxn>
              <a:cxn ang="0">
                <a:pos x="0" y="0"/>
              </a:cxn>
              <a:cxn ang="0">
                <a:pos x="0" y="2"/>
              </a:cxn>
              <a:cxn ang="0">
                <a:pos x="0" y="2"/>
              </a:cxn>
              <a:cxn ang="0">
                <a:pos x="0" y="3"/>
              </a:cxn>
              <a:cxn ang="0">
                <a:pos x="1" y="3"/>
              </a:cxn>
              <a:cxn ang="0">
                <a:pos x="2" y="3"/>
              </a:cxn>
              <a:cxn ang="0">
                <a:pos x="3" y="3"/>
              </a:cxn>
              <a:cxn ang="0">
                <a:pos x="4" y="3"/>
              </a:cxn>
              <a:cxn ang="0">
                <a:pos x="4" y="2"/>
              </a:cxn>
              <a:cxn ang="0">
                <a:pos x="4" y="2"/>
              </a:cxn>
              <a:cxn ang="0">
                <a:pos x="4" y="2"/>
              </a:cxn>
            </a:cxnLst>
            <a:rect l="0" t="0" r="r" b="b"/>
            <a:pathLst>
              <a:path w="5" h="4">
                <a:moveTo>
                  <a:pt x="4" y="2"/>
                </a:moveTo>
                <a:lnTo>
                  <a:pt x="4" y="0"/>
                </a:lnTo>
                <a:lnTo>
                  <a:pt x="4" y="0"/>
                </a:lnTo>
                <a:lnTo>
                  <a:pt x="3" y="0"/>
                </a:lnTo>
                <a:lnTo>
                  <a:pt x="2" y="0"/>
                </a:lnTo>
                <a:lnTo>
                  <a:pt x="1" y="0"/>
                </a:lnTo>
                <a:lnTo>
                  <a:pt x="0" y="0"/>
                </a:lnTo>
                <a:lnTo>
                  <a:pt x="0" y="0"/>
                </a:lnTo>
                <a:lnTo>
                  <a:pt x="0" y="2"/>
                </a:lnTo>
                <a:lnTo>
                  <a:pt x="0" y="2"/>
                </a:lnTo>
                <a:lnTo>
                  <a:pt x="0" y="3"/>
                </a:lnTo>
                <a:lnTo>
                  <a:pt x="1" y="3"/>
                </a:lnTo>
                <a:lnTo>
                  <a:pt x="2" y="3"/>
                </a:lnTo>
                <a:lnTo>
                  <a:pt x="3" y="3"/>
                </a:lnTo>
                <a:lnTo>
                  <a:pt x="4" y="3"/>
                </a:lnTo>
                <a:lnTo>
                  <a:pt x="4" y="2"/>
                </a:lnTo>
                <a:lnTo>
                  <a:pt x="4" y="2"/>
                </a:lnTo>
                <a:lnTo>
                  <a:pt x="4" y="2"/>
                </a:lnTo>
              </a:path>
            </a:pathLst>
          </a:custGeom>
          <a:solidFill>
            <a:srgbClr val="000000"/>
          </a:solidFill>
          <a:ln w="9525">
            <a:noFill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722" name="Freeform 109"/>
          <p:cNvSpPr/>
          <p:nvPr/>
        </p:nvSpPr>
        <p:spPr bwMode="auto">
          <a:xfrm>
            <a:off x="5919788" y="3200400"/>
            <a:ext cx="6350" cy="7938"/>
          </a:xfrm>
          <a:custGeom>
            <a:avLst/>
            <a:ahLst/>
            <a:cxnLst>
              <a:cxn ang="0">
                <a:pos x="3" y="2"/>
              </a:cxn>
              <a:cxn ang="0">
                <a:pos x="3" y="1"/>
              </a:cxn>
              <a:cxn ang="0">
                <a:pos x="3" y="0"/>
              </a:cxn>
              <a:cxn ang="0">
                <a:pos x="3" y="0"/>
              </a:cxn>
              <a:cxn ang="0">
                <a:pos x="2" y="0"/>
              </a:cxn>
              <a:cxn ang="0">
                <a:pos x="1" y="0"/>
              </a:cxn>
              <a:cxn ang="0">
                <a:pos x="0" y="0"/>
              </a:cxn>
              <a:cxn ang="0">
                <a:pos x="0" y="1"/>
              </a:cxn>
              <a:cxn ang="0">
                <a:pos x="0" y="2"/>
              </a:cxn>
              <a:cxn ang="0">
                <a:pos x="0" y="3"/>
              </a:cxn>
              <a:cxn ang="0">
                <a:pos x="0" y="4"/>
              </a:cxn>
              <a:cxn ang="0">
                <a:pos x="1" y="4"/>
              </a:cxn>
              <a:cxn ang="0">
                <a:pos x="2" y="4"/>
              </a:cxn>
              <a:cxn ang="0">
                <a:pos x="3" y="4"/>
              </a:cxn>
              <a:cxn ang="0">
                <a:pos x="3" y="4"/>
              </a:cxn>
              <a:cxn ang="0">
                <a:pos x="3" y="3"/>
              </a:cxn>
              <a:cxn ang="0">
                <a:pos x="3" y="2"/>
              </a:cxn>
              <a:cxn ang="0">
                <a:pos x="3" y="2"/>
              </a:cxn>
            </a:cxnLst>
            <a:rect l="0" t="0" r="r" b="b"/>
            <a:pathLst>
              <a:path w="4" h="5">
                <a:moveTo>
                  <a:pt x="3" y="2"/>
                </a:moveTo>
                <a:lnTo>
                  <a:pt x="3" y="1"/>
                </a:lnTo>
                <a:lnTo>
                  <a:pt x="3" y="0"/>
                </a:lnTo>
                <a:lnTo>
                  <a:pt x="3" y="0"/>
                </a:lnTo>
                <a:lnTo>
                  <a:pt x="2" y="0"/>
                </a:lnTo>
                <a:lnTo>
                  <a:pt x="1" y="0"/>
                </a:lnTo>
                <a:lnTo>
                  <a:pt x="0" y="0"/>
                </a:lnTo>
                <a:lnTo>
                  <a:pt x="0" y="1"/>
                </a:lnTo>
                <a:lnTo>
                  <a:pt x="0" y="2"/>
                </a:lnTo>
                <a:lnTo>
                  <a:pt x="0" y="3"/>
                </a:lnTo>
                <a:lnTo>
                  <a:pt x="0" y="4"/>
                </a:lnTo>
                <a:lnTo>
                  <a:pt x="1" y="4"/>
                </a:lnTo>
                <a:lnTo>
                  <a:pt x="2" y="4"/>
                </a:lnTo>
                <a:lnTo>
                  <a:pt x="3" y="4"/>
                </a:lnTo>
                <a:lnTo>
                  <a:pt x="3" y="4"/>
                </a:lnTo>
                <a:lnTo>
                  <a:pt x="3" y="3"/>
                </a:lnTo>
                <a:lnTo>
                  <a:pt x="3" y="2"/>
                </a:lnTo>
                <a:lnTo>
                  <a:pt x="3" y="2"/>
                </a:lnTo>
              </a:path>
            </a:pathLst>
          </a:custGeom>
          <a:solidFill>
            <a:srgbClr val="000000"/>
          </a:solidFill>
          <a:ln w="9525">
            <a:noFill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723" name="Freeform 110"/>
          <p:cNvSpPr/>
          <p:nvPr/>
        </p:nvSpPr>
        <p:spPr bwMode="auto">
          <a:xfrm>
            <a:off x="5915025" y="3151188"/>
            <a:ext cx="7938" cy="6350"/>
          </a:xfrm>
          <a:custGeom>
            <a:avLst/>
            <a:ahLst/>
            <a:cxnLst>
              <a:cxn ang="0">
                <a:pos x="4" y="1"/>
              </a:cxn>
              <a:cxn ang="0">
                <a:pos x="4" y="0"/>
              </a:cxn>
              <a:cxn ang="0">
                <a:pos x="4" y="0"/>
              </a:cxn>
              <a:cxn ang="0">
                <a:pos x="3" y="0"/>
              </a:cxn>
              <a:cxn ang="0">
                <a:pos x="2" y="0"/>
              </a:cxn>
              <a:cxn ang="0">
                <a:pos x="1" y="0"/>
              </a:cxn>
              <a:cxn ang="0">
                <a:pos x="0" y="0"/>
              </a:cxn>
              <a:cxn ang="0">
                <a:pos x="0" y="0"/>
              </a:cxn>
              <a:cxn ang="0">
                <a:pos x="0" y="1"/>
              </a:cxn>
              <a:cxn ang="0">
                <a:pos x="0" y="3"/>
              </a:cxn>
              <a:cxn ang="0">
                <a:pos x="0" y="3"/>
              </a:cxn>
              <a:cxn ang="0">
                <a:pos x="1" y="3"/>
              </a:cxn>
              <a:cxn ang="0">
                <a:pos x="2" y="3"/>
              </a:cxn>
              <a:cxn ang="0">
                <a:pos x="3" y="3"/>
              </a:cxn>
              <a:cxn ang="0">
                <a:pos x="4" y="3"/>
              </a:cxn>
              <a:cxn ang="0">
                <a:pos x="4" y="3"/>
              </a:cxn>
              <a:cxn ang="0">
                <a:pos x="4" y="1"/>
              </a:cxn>
              <a:cxn ang="0">
                <a:pos x="4" y="1"/>
              </a:cxn>
            </a:cxnLst>
            <a:rect l="0" t="0" r="r" b="b"/>
            <a:pathLst>
              <a:path w="5" h="4">
                <a:moveTo>
                  <a:pt x="4" y="1"/>
                </a:moveTo>
                <a:lnTo>
                  <a:pt x="4" y="0"/>
                </a:lnTo>
                <a:lnTo>
                  <a:pt x="4" y="0"/>
                </a:lnTo>
                <a:lnTo>
                  <a:pt x="3" y="0"/>
                </a:lnTo>
                <a:lnTo>
                  <a:pt x="2" y="0"/>
                </a:lnTo>
                <a:lnTo>
                  <a:pt x="1" y="0"/>
                </a:lnTo>
                <a:lnTo>
                  <a:pt x="0" y="0"/>
                </a:lnTo>
                <a:lnTo>
                  <a:pt x="0" y="0"/>
                </a:lnTo>
                <a:lnTo>
                  <a:pt x="0" y="1"/>
                </a:lnTo>
                <a:lnTo>
                  <a:pt x="0" y="3"/>
                </a:lnTo>
                <a:lnTo>
                  <a:pt x="0" y="3"/>
                </a:lnTo>
                <a:lnTo>
                  <a:pt x="1" y="3"/>
                </a:lnTo>
                <a:lnTo>
                  <a:pt x="2" y="3"/>
                </a:lnTo>
                <a:lnTo>
                  <a:pt x="3" y="3"/>
                </a:lnTo>
                <a:lnTo>
                  <a:pt x="4" y="3"/>
                </a:lnTo>
                <a:lnTo>
                  <a:pt x="4" y="3"/>
                </a:lnTo>
                <a:lnTo>
                  <a:pt x="4" y="1"/>
                </a:lnTo>
                <a:lnTo>
                  <a:pt x="4" y="1"/>
                </a:lnTo>
              </a:path>
            </a:pathLst>
          </a:custGeom>
          <a:solidFill>
            <a:srgbClr val="000000"/>
          </a:solidFill>
          <a:ln w="9525">
            <a:noFill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724" name="Freeform 111"/>
          <p:cNvSpPr/>
          <p:nvPr/>
        </p:nvSpPr>
        <p:spPr bwMode="auto">
          <a:xfrm>
            <a:off x="6024563" y="3098800"/>
            <a:ext cx="6350" cy="7938"/>
          </a:xfrm>
          <a:custGeom>
            <a:avLst/>
            <a:ahLst/>
            <a:cxnLst>
              <a:cxn ang="0">
                <a:pos x="3" y="2"/>
              </a:cxn>
              <a:cxn ang="0">
                <a:pos x="3" y="1"/>
              </a:cxn>
              <a:cxn ang="0">
                <a:pos x="3" y="0"/>
              </a:cxn>
              <a:cxn ang="0">
                <a:pos x="3" y="0"/>
              </a:cxn>
              <a:cxn ang="0">
                <a:pos x="2" y="0"/>
              </a:cxn>
              <a:cxn ang="0">
                <a:pos x="0" y="0"/>
              </a:cxn>
              <a:cxn ang="0">
                <a:pos x="0" y="0"/>
              </a:cxn>
              <a:cxn ang="0">
                <a:pos x="0" y="1"/>
              </a:cxn>
              <a:cxn ang="0">
                <a:pos x="0" y="2"/>
              </a:cxn>
              <a:cxn ang="0">
                <a:pos x="0" y="3"/>
              </a:cxn>
              <a:cxn ang="0">
                <a:pos x="0" y="4"/>
              </a:cxn>
              <a:cxn ang="0">
                <a:pos x="0" y="4"/>
              </a:cxn>
              <a:cxn ang="0">
                <a:pos x="2" y="4"/>
              </a:cxn>
              <a:cxn ang="0">
                <a:pos x="3" y="4"/>
              </a:cxn>
              <a:cxn ang="0">
                <a:pos x="3" y="4"/>
              </a:cxn>
              <a:cxn ang="0">
                <a:pos x="3" y="3"/>
              </a:cxn>
              <a:cxn ang="0">
                <a:pos x="3" y="2"/>
              </a:cxn>
              <a:cxn ang="0">
                <a:pos x="3" y="2"/>
              </a:cxn>
            </a:cxnLst>
            <a:rect l="0" t="0" r="r" b="b"/>
            <a:pathLst>
              <a:path w="4" h="5">
                <a:moveTo>
                  <a:pt x="3" y="2"/>
                </a:moveTo>
                <a:lnTo>
                  <a:pt x="3" y="1"/>
                </a:lnTo>
                <a:lnTo>
                  <a:pt x="3" y="0"/>
                </a:lnTo>
                <a:lnTo>
                  <a:pt x="3" y="0"/>
                </a:lnTo>
                <a:lnTo>
                  <a:pt x="2" y="0"/>
                </a:lnTo>
                <a:lnTo>
                  <a:pt x="0" y="0"/>
                </a:lnTo>
                <a:lnTo>
                  <a:pt x="0" y="0"/>
                </a:lnTo>
                <a:lnTo>
                  <a:pt x="0" y="1"/>
                </a:lnTo>
                <a:lnTo>
                  <a:pt x="0" y="2"/>
                </a:lnTo>
                <a:lnTo>
                  <a:pt x="0" y="3"/>
                </a:lnTo>
                <a:lnTo>
                  <a:pt x="0" y="4"/>
                </a:lnTo>
                <a:lnTo>
                  <a:pt x="0" y="4"/>
                </a:lnTo>
                <a:lnTo>
                  <a:pt x="2" y="4"/>
                </a:lnTo>
                <a:lnTo>
                  <a:pt x="3" y="4"/>
                </a:lnTo>
                <a:lnTo>
                  <a:pt x="3" y="4"/>
                </a:lnTo>
                <a:lnTo>
                  <a:pt x="3" y="3"/>
                </a:lnTo>
                <a:lnTo>
                  <a:pt x="3" y="2"/>
                </a:lnTo>
                <a:lnTo>
                  <a:pt x="3" y="2"/>
                </a:lnTo>
              </a:path>
            </a:pathLst>
          </a:custGeom>
          <a:solidFill>
            <a:srgbClr val="000000"/>
          </a:solidFill>
          <a:ln w="9525">
            <a:noFill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725" name="Freeform 112"/>
          <p:cNvSpPr/>
          <p:nvPr/>
        </p:nvSpPr>
        <p:spPr bwMode="auto">
          <a:xfrm>
            <a:off x="6005513" y="3043238"/>
            <a:ext cx="7937" cy="7937"/>
          </a:xfrm>
          <a:custGeom>
            <a:avLst/>
            <a:ahLst/>
            <a:cxnLst>
              <a:cxn ang="0">
                <a:pos x="4" y="1"/>
              </a:cxn>
              <a:cxn ang="0">
                <a:pos x="4" y="1"/>
              </a:cxn>
              <a:cxn ang="0">
                <a:pos x="4" y="0"/>
              </a:cxn>
              <a:cxn ang="0">
                <a:pos x="2" y="0"/>
              </a:cxn>
              <a:cxn ang="0">
                <a:pos x="1" y="0"/>
              </a:cxn>
              <a:cxn ang="0">
                <a:pos x="0" y="0"/>
              </a:cxn>
              <a:cxn ang="0">
                <a:pos x="0" y="0"/>
              </a:cxn>
              <a:cxn ang="0">
                <a:pos x="0" y="1"/>
              </a:cxn>
              <a:cxn ang="0">
                <a:pos x="0" y="1"/>
              </a:cxn>
              <a:cxn ang="0">
                <a:pos x="0" y="3"/>
              </a:cxn>
              <a:cxn ang="0">
                <a:pos x="0" y="4"/>
              </a:cxn>
              <a:cxn ang="0">
                <a:pos x="0" y="4"/>
              </a:cxn>
              <a:cxn ang="0">
                <a:pos x="1" y="4"/>
              </a:cxn>
              <a:cxn ang="0">
                <a:pos x="2" y="4"/>
              </a:cxn>
              <a:cxn ang="0">
                <a:pos x="4" y="4"/>
              </a:cxn>
              <a:cxn ang="0">
                <a:pos x="4" y="3"/>
              </a:cxn>
              <a:cxn ang="0">
                <a:pos x="4" y="1"/>
              </a:cxn>
              <a:cxn ang="0">
                <a:pos x="4" y="1"/>
              </a:cxn>
            </a:cxnLst>
            <a:rect l="0" t="0" r="r" b="b"/>
            <a:pathLst>
              <a:path w="5" h="5">
                <a:moveTo>
                  <a:pt x="4" y="1"/>
                </a:moveTo>
                <a:lnTo>
                  <a:pt x="4" y="1"/>
                </a:lnTo>
                <a:lnTo>
                  <a:pt x="4" y="0"/>
                </a:lnTo>
                <a:lnTo>
                  <a:pt x="2" y="0"/>
                </a:lnTo>
                <a:lnTo>
                  <a:pt x="1" y="0"/>
                </a:lnTo>
                <a:lnTo>
                  <a:pt x="0" y="0"/>
                </a:lnTo>
                <a:lnTo>
                  <a:pt x="0" y="0"/>
                </a:lnTo>
                <a:lnTo>
                  <a:pt x="0" y="1"/>
                </a:lnTo>
                <a:lnTo>
                  <a:pt x="0" y="1"/>
                </a:lnTo>
                <a:lnTo>
                  <a:pt x="0" y="3"/>
                </a:lnTo>
                <a:lnTo>
                  <a:pt x="0" y="4"/>
                </a:lnTo>
                <a:lnTo>
                  <a:pt x="0" y="4"/>
                </a:lnTo>
                <a:lnTo>
                  <a:pt x="1" y="4"/>
                </a:lnTo>
                <a:lnTo>
                  <a:pt x="2" y="4"/>
                </a:lnTo>
                <a:lnTo>
                  <a:pt x="4" y="4"/>
                </a:lnTo>
                <a:lnTo>
                  <a:pt x="4" y="3"/>
                </a:lnTo>
                <a:lnTo>
                  <a:pt x="4" y="1"/>
                </a:lnTo>
                <a:lnTo>
                  <a:pt x="4" y="1"/>
                </a:lnTo>
              </a:path>
            </a:pathLst>
          </a:custGeom>
          <a:solidFill>
            <a:srgbClr val="000000"/>
          </a:solidFill>
          <a:ln w="9525">
            <a:noFill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726" name="Freeform 113"/>
          <p:cNvSpPr/>
          <p:nvPr/>
        </p:nvSpPr>
        <p:spPr bwMode="auto">
          <a:xfrm>
            <a:off x="5946775" y="3197225"/>
            <a:ext cx="7938" cy="6350"/>
          </a:xfrm>
          <a:custGeom>
            <a:avLst/>
            <a:ahLst/>
            <a:cxnLst>
              <a:cxn ang="0">
                <a:pos x="4" y="2"/>
              </a:cxn>
              <a:cxn ang="0">
                <a:pos x="4" y="0"/>
              </a:cxn>
              <a:cxn ang="0">
                <a:pos x="4" y="0"/>
              </a:cxn>
              <a:cxn ang="0">
                <a:pos x="3" y="0"/>
              </a:cxn>
              <a:cxn ang="0">
                <a:pos x="2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2"/>
              </a:cxn>
              <a:cxn ang="0">
                <a:pos x="0" y="3"/>
              </a:cxn>
              <a:cxn ang="0">
                <a:pos x="0" y="3"/>
              </a:cxn>
              <a:cxn ang="0">
                <a:pos x="0" y="3"/>
              </a:cxn>
              <a:cxn ang="0">
                <a:pos x="2" y="3"/>
              </a:cxn>
              <a:cxn ang="0">
                <a:pos x="3" y="3"/>
              </a:cxn>
              <a:cxn ang="0">
                <a:pos x="4" y="3"/>
              </a:cxn>
              <a:cxn ang="0">
                <a:pos x="4" y="3"/>
              </a:cxn>
              <a:cxn ang="0">
                <a:pos x="4" y="2"/>
              </a:cxn>
              <a:cxn ang="0">
                <a:pos x="4" y="2"/>
              </a:cxn>
            </a:cxnLst>
            <a:rect l="0" t="0" r="r" b="b"/>
            <a:pathLst>
              <a:path w="5" h="4">
                <a:moveTo>
                  <a:pt x="4" y="2"/>
                </a:moveTo>
                <a:lnTo>
                  <a:pt x="4" y="0"/>
                </a:lnTo>
                <a:lnTo>
                  <a:pt x="4" y="0"/>
                </a:lnTo>
                <a:lnTo>
                  <a:pt x="3" y="0"/>
                </a:lnTo>
                <a:lnTo>
                  <a:pt x="2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2"/>
                </a:lnTo>
                <a:lnTo>
                  <a:pt x="0" y="3"/>
                </a:lnTo>
                <a:lnTo>
                  <a:pt x="0" y="3"/>
                </a:lnTo>
                <a:lnTo>
                  <a:pt x="0" y="3"/>
                </a:lnTo>
                <a:lnTo>
                  <a:pt x="2" y="3"/>
                </a:lnTo>
                <a:lnTo>
                  <a:pt x="3" y="3"/>
                </a:lnTo>
                <a:lnTo>
                  <a:pt x="4" y="3"/>
                </a:lnTo>
                <a:lnTo>
                  <a:pt x="4" y="3"/>
                </a:lnTo>
                <a:lnTo>
                  <a:pt x="4" y="2"/>
                </a:lnTo>
                <a:lnTo>
                  <a:pt x="4" y="2"/>
                </a:lnTo>
              </a:path>
            </a:pathLst>
          </a:custGeom>
          <a:solidFill>
            <a:srgbClr val="000000"/>
          </a:solidFill>
          <a:ln w="9525">
            <a:noFill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727" name="Freeform 114"/>
          <p:cNvSpPr/>
          <p:nvPr/>
        </p:nvSpPr>
        <p:spPr bwMode="auto">
          <a:xfrm>
            <a:off x="6007100" y="3122613"/>
            <a:ext cx="7938" cy="9525"/>
          </a:xfrm>
          <a:custGeom>
            <a:avLst/>
            <a:ahLst/>
            <a:cxnLst>
              <a:cxn ang="0">
                <a:pos x="4" y="2"/>
              </a:cxn>
              <a:cxn ang="0">
                <a:pos x="4" y="1"/>
              </a:cxn>
              <a:cxn ang="0">
                <a:pos x="4" y="0"/>
              </a:cxn>
              <a:cxn ang="0">
                <a:pos x="3" y="0"/>
              </a:cxn>
              <a:cxn ang="0">
                <a:pos x="1" y="0"/>
              </a:cxn>
              <a:cxn ang="0">
                <a:pos x="1" y="0"/>
              </a:cxn>
              <a:cxn ang="0">
                <a:pos x="0" y="0"/>
              </a:cxn>
              <a:cxn ang="0">
                <a:pos x="0" y="1"/>
              </a:cxn>
              <a:cxn ang="0">
                <a:pos x="0" y="2"/>
              </a:cxn>
              <a:cxn ang="0">
                <a:pos x="0" y="4"/>
              </a:cxn>
              <a:cxn ang="0">
                <a:pos x="0" y="5"/>
              </a:cxn>
              <a:cxn ang="0">
                <a:pos x="1" y="5"/>
              </a:cxn>
              <a:cxn ang="0">
                <a:pos x="1" y="5"/>
              </a:cxn>
              <a:cxn ang="0">
                <a:pos x="3" y="5"/>
              </a:cxn>
              <a:cxn ang="0">
                <a:pos x="4" y="5"/>
              </a:cxn>
              <a:cxn ang="0">
                <a:pos x="4" y="4"/>
              </a:cxn>
              <a:cxn ang="0">
                <a:pos x="4" y="2"/>
              </a:cxn>
              <a:cxn ang="0">
                <a:pos x="4" y="2"/>
              </a:cxn>
            </a:cxnLst>
            <a:rect l="0" t="0" r="r" b="b"/>
            <a:pathLst>
              <a:path w="5" h="6">
                <a:moveTo>
                  <a:pt x="4" y="2"/>
                </a:moveTo>
                <a:lnTo>
                  <a:pt x="4" y="1"/>
                </a:lnTo>
                <a:lnTo>
                  <a:pt x="4" y="0"/>
                </a:lnTo>
                <a:lnTo>
                  <a:pt x="3" y="0"/>
                </a:lnTo>
                <a:lnTo>
                  <a:pt x="1" y="0"/>
                </a:lnTo>
                <a:lnTo>
                  <a:pt x="1" y="0"/>
                </a:lnTo>
                <a:lnTo>
                  <a:pt x="0" y="0"/>
                </a:lnTo>
                <a:lnTo>
                  <a:pt x="0" y="1"/>
                </a:lnTo>
                <a:lnTo>
                  <a:pt x="0" y="2"/>
                </a:lnTo>
                <a:lnTo>
                  <a:pt x="0" y="4"/>
                </a:lnTo>
                <a:lnTo>
                  <a:pt x="0" y="5"/>
                </a:lnTo>
                <a:lnTo>
                  <a:pt x="1" y="5"/>
                </a:lnTo>
                <a:lnTo>
                  <a:pt x="1" y="5"/>
                </a:lnTo>
                <a:lnTo>
                  <a:pt x="3" y="5"/>
                </a:lnTo>
                <a:lnTo>
                  <a:pt x="4" y="5"/>
                </a:lnTo>
                <a:lnTo>
                  <a:pt x="4" y="4"/>
                </a:lnTo>
                <a:lnTo>
                  <a:pt x="4" y="2"/>
                </a:lnTo>
                <a:lnTo>
                  <a:pt x="4" y="2"/>
                </a:lnTo>
              </a:path>
            </a:pathLst>
          </a:custGeom>
          <a:solidFill>
            <a:srgbClr val="000000"/>
          </a:solidFill>
          <a:ln w="9525">
            <a:noFill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728" name="Freeform 115"/>
          <p:cNvSpPr/>
          <p:nvPr/>
        </p:nvSpPr>
        <p:spPr bwMode="auto">
          <a:xfrm>
            <a:off x="6005513" y="3125788"/>
            <a:ext cx="7937" cy="7937"/>
          </a:xfrm>
          <a:custGeom>
            <a:avLst/>
            <a:ahLst/>
            <a:cxnLst>
              <a:cxn ang="0">
                <a:pos x="4" y="2"/>
              </a:cxn>
              <a:cxn ang="0">
                <a:pos x="4" y="0"/>
              </a:cxn>
              <a:cxn ang="0">
                <a:pos x="4" y="0"/>
              </a:cxn>
              <a:cxn ang="0">
                <a:pos x="2" y="0"/>
              </a:cxn>
              <a:cxn ang="0">
                <a:pos x="1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2"/>
              </a:cxn>
              <a:cxn ang="0">
                <a:pos x="0" y="3"/>
              </a:cxn>
              <a:cxn ang="0">
                <a:pos x="0" y="4"/>
              </a:cxn>
              <a:cxn ang="0">
                <a:pos x="0" y="4"/>
              </a:cxn>
              <a:cxn ang="0">
                <a:pos x="1" y="4"/>
              </a:cxn>
              <a:cxn ang="0">
                <a:pos x="2" y="4"/>
              </a:cxn>
              <a:cxn ang="0">
                <a:pos x="4" y="4"/>
              </a:cxn>
              <a:cxn ang="0">
                <a:pos x="4" y="3"/>
              </a:cxn>
              <a:cxn ang="0">
                <a:pos x="4" y="2"/>
              </a:cxn>
              <a:cxn ang="0">
                <a:pos x="4" y="2"/>
              </a:cxn>
            </a:cxnLst>
            <a:rect l="0" t="0" r="r" b="b"/>
            <a:pathLst>
              <a:path w="5" h="5">
                <a:moveTo>
                  <a:pt x="4" y="2"/>
                </a:moveTo>
                <a:lnTo>
                  <a:pt x="4" y="0"/>
                </a:lnTo>
                <a:lnTo>
                  <a:pt x="4" y="0"/>
                </a:lnTo>
                <a:lnTo>
                  <a:pt x="2" y="0"/>
                </a:lnTo>
                <a:lnTo>
                  <a:pt x="1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2"/>
                </a:lnTo>
                <a:lnTo>
                  <a:pt x="0" y="3"/>
                </a:lnTo>
                <a:lnTo>
                  <a:pt x="0" y="4"/>
                </a:lnTo>
                <a:lnTo>
                  <a:pt x="0" y="4"/>
                </a:lnTo>
                <a:lnTo>
                  <a:pt x="1" y="4"/>
                </a:lnTo>
                <a:lnTo>
                  <a:pt x="2" y="4"/>
                </a:lnTo>
                <a:lnTo>
                  <a:pt x="4" y="4"/>
                </a:lnTo>
                <a:lnTo>
                  <a:pt x="4" y="3"/>
                </a:lnTo>
                <a:lnTo>
                  <a:pt x="4" y="2"/>
                </a:lnTo>
                <a:lnTo>
                  <a:pt x="4" y="2"/>
                </a:lnTo>
              </a:path>
            </a:pathLst>
          </a:custGeom>
          <a:solidFill>
            <a:srgbClr val="000000"/>
          </a:solidFill>
          <a:ln w="9525">
            <a:noFill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729" name="Freeform 116"/>
          <p:cNvSpPr/>
          <p:nvPr/>
        </p:nvSpPr>
        <p:spPr bwMode="auto">
          <a:xfrm>
            <a:off x="6005513" y="3132138"/>
            <a:ext cx="7937" cy="7937"/>
          </a:xfrm>
          <a:custGeom>
            <a:avLst/>
            <a:ahLst/>
            <a:cxnLst>
              <a:cxn ang="0">
                <a:pos x="4" y="1"/>
              </a:cxn>
              <a:cxn ang="0">
                <a:pos x="4" y="0"/>
              </a:cxn>
              <a:cxn ang="0">
                <a:pos x="4" y="0"/>
              </a:cxn>
              <a:cxn ang="0">
                <a:pos x="2" y="0"/>
              </a:cxn>
              <a:cxn ang="0">
                <a:pos x="1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1"/>
              </a:cxn>
              <a:cxn ang="0">
                <a:pos x="0" y="3"/>
              </a:cxn>
              <a:cxn ang="0">
                <a:pos x="0" y="4"/>
              </a:cxn>
              <a:cxn ang="0">
                <a:pos x="0" y="4"/>
              </a:cxn>
              <a:cxn ang="0">
                <a:pos x="1" y="4"/>
              </a:cxn>
              <a:cxn ang="0">
                <a:pos x="2" y="4"/>
              </a:cxn>
              <a:cxn ang="0">
                <a:pos x="4" y="4"/>
              </a:cxn>
              <a:cxn ang="0">
                <a:pos x="4" y="3"/>
              </a:cxn>
              <a:cxn ang="0">
                <a:pos x="4" y="1"/>
              </a:cxn>
              <a:cxn ang="0">
                <a:pos x="4" y="1"/>
              </a:cxn>
            </a:cxnLst>
            <a:rect l="0" t="0" r="r" b="b"/>
            <a:pathLst>
              <a:path w="5" h="5">
                <a:moveTo>
                  <a:pt x="4" y="1"/>
                </a:moveTo>
                <a:lnTo>
                  <a:pt x="4" y="0"/>
                </a:lnTo>
                <a:lnTo>
                  <a:pt x="4" y="0"/>
                </a:lnTo>
                <a:lnTo>
                  <a:pt x="2" y="0"/>
                </a:lnTo>
                <a:lnTo>
                  <a:pt x="1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1"/>
                </a:lnTo>
                <a:lnTo>
                  <a:pt x="0" y="3"/>
                </a:lnTo>
                <a:lnTo>
                  <a:pt x="0" y="4"/>
                </a:lnTo>
                <a:lnTo>
                  <a:pt x="0" y="4"/>
                </a:lnTo>
                <a:lnTo>
                  <a:pt x="1" y="4"/>
                </a:lnTo>
                <a:lnTo>
                  <a:pt x="2" y="4"/>
                </a:lnTo>
                <a:lnTo>
                  <a:pt x="4" y="4"/>
                </a:lnTo>
                <a:lnTo>
                  <a:pt x="4" y="3"/>
                </a:lnTo>
                <a:lnTo>
                  <a:pt x="4" y="1"/>
                </a:lnTo>
                <a:lnTo>
                  <a:pt x="4" y="1"/>
                </a:lnTo>
              </a:path>
            </a:pathLst>
          </a:custGeom>
          <a:solidFill>
            <a:srgbClr val="000000"/>
          </a:solidFill>
          <a:ln w="9525">
            <a:noFill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730" name="Freeform 117"/>
          <p:cNvSpPr/>
          <p:nvPr/>
        </p:nvSpPr>
        <p:spPr bwMode="auto">
          <a:xfrm>
            <a:off x="6021388" y="3132138"/>
            <a:ext cx="7937" cy="7937"/>
          </a:xfrm>
          <a:custGeom>
            <a:avLst/>
            <a:ahLst/>
            <a:cxnLst>
              <a:cxn ang="0">
                <a:pos x="4" y="1"/>
              </a:cxn>
              <a:cxn ang="0">
                <a:pos x="4" y="0"/>
              </a:cxn>
              <a:cxn ang="0">
                <a:pos x="4" y="0"/>
              </a:cxn>
              <a:cxn ang="0">
                <a:pos x="3" y="0"/>
              </a:cxn>
              <a:cxn ang="0">
                <a:pos x="2" y="0"/>
              </a:cxn>
              <a:cxn ang="0">
                <a:pos x="1" y="0"/>
              </a:cxn>
              <a:cxn ang="0">
                <a:pos x="0" y="0"/>
              </a:cxn>
              <a:cxn ang="0">
                <a:pos x="0" y="0"/>
              </a:cxn>
              <a:cxn ang="0">
                <a:pos x="0" y="1"/>
              </a:cxn>
              <a:cxn ang="0">
                <a:pos x="0" y="3"/>
              </a:cxn>
              <a:cxn ang="0">
                <a:pos x="0" y="4"/>
              </a:cxn>
              <a:cxn ang="0">
                <a:pos x="1" y="4"/>
              </a:cxn>
              <a:cxn ang="0">
                <a:pos x="2" y="4"/>
              </a:cxn>
              <a:cxn ang="0">
                <a:pos x="3" y="4"/>
              </a:cxn>
              <a:cxn ang="0">
                <a:pos x="4" y="4"/>
              </a:cxn>
              <a:cxn ang="0">
                <a:pos x="4" y="3"/>
              </a:cxn>
              <a:cxn ang="0">
                <a:pos x="4" y="1"/>
              </a:cxn>
              <a:cxn ang="0">
                <a:pos x="4" y="1"/>
              </a:cxn>
            </a:cxnLst>
            <a:rect l="0" t="0" r="r" b="b"/>
            <a:pathLst>
              <a:path w="5" h="5">
                <a:moveTo>
                  <a:pt x="4" y="1"/>
                </a:moveTo>
                <a:lnTo>
                  <a:pt x="4" y="0"/>
                </a:lnTo>
                <a:lnTo>
                  <a:pt x="4" y="0"/>
                </a:lnTo>
                <a:lnTo>
                  <a:pt x="3" y="0"/>
                </a:lnTo>
                <a:lnTo>
                  <a:pt x="2" y="0"/>
                </a:lnTo>
                <a:lnTo>
                  <a:pt x="1" y="0"/>
                </a:lnTo>
                <a:lnTo>
                  <a:pt x="0" y="0"/>
                </a:lnTo>
                <a:lnTo>
                  <a:pt x="0" y="0"/>
                </a:lnTo>
                <a:lnTo>
                  <a:pt x="0" y="1"/>
                </a:lnTo>
                <a:lnTo>
                  <a:pt x="0" y="3"/>
                </a:lnTo>
                <a:lnTo>
                  <a:pt x="0" y="4"/>
                </a:lnTo>
                <a:lnTo>
                  <a:pt x="1" y="4"/>
                </a:lnTo>
                <a:lnTo>
                  <a:pt x="2" y="4"/>
                </a:lnTo>
                <a:lnTo>
                  <a:pt x="3" y="4"/>
                </a:lnTo>
                <a:lnTo>
                  <a:pt x="4" y="4"/>
                </a:lnTo>
                <a:lnTo>
                  <a:pt x="4" y="3"/>
                </a:lnTo>
                <a:lnTo>
                  <a:pt x="4" y="1"/>
                </a:lnTo>
                <a:lnTo>
                  <a:pt x="4" y="1"/>
                </a:lnTo>
              </a:path>
            </a:pathLst>
          </a:custGeom>
          <a:solidFill>
            <a:srgbClr val="000000"/>
          </a:solidFill>
          <a:ln w="9525">
            <a:noFill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731" name="Freeform 118"/>
          <p:cNvSpPr/>
          <p:nvPr/>
        </p:nvSpPr>
        <p:spPr bwMode="auto">
          <a:xfrm>
            <a:off x="6027738" y="3127375"/>
            <a:ext cx="6350" cy="7938"/>
          </a:xfrm>
          <a:custGeom>
            <a:avLst/>
            <a:ahLst/>
            <a:cxnLst>
              <a:cxn ang="0">
                <a:pos x="3" y="3"/>
              </a:cxn>
              <a:cxn ang="0">
                <a:pos x="3" y="1"/>
              </a:cxn>
              <a:cxn ang="0">
                <a:pos x="3" y="0"/>
              </a:cxn>
              <a:cxn ang="0">
                <a:pos x="3" y="0"/>
              </a:cxn>
              <a:cxn ang="0">
                <a:pos x="1" y="0"/>
              </a:cxn>
              <a:cxn ang="0">
                <a:pos x="1" y="0"/>
              </a:cxn>
              <a:cxn ang="0">
                <a:pos x="0" y="0"/>
              </a:cxn>
              <a:cxn ang="0">
                <a:pos x="0" y="1"/>
              </a:cxn>
              <a:cxn ang="0">
                <a:pos x="0" y="3"/>
              </a:cxn>
              <a:cxn ang="0">
                <a:pos x="0" y="3"/>
              </a:cxn>
              <a:cxn ang="0">
                <a:pos x="0" y="4"/>
              </a:cxn>
              <a:cxn ang="0">
                <a:pos x="1" y="4"/>
              </a:cxn>
              <a:cxn ang="0">
                <a:pos x="1" y="4"/>
              </a:cxn>
              <a:cxn ang="0">
                <a:pos x="3" y="4"/>
              </a:cxn>
              <a:cxn ang="0">
                <a:pos x="3" y="4"/>
              </a:cxn>
              <a:cxn ang="0">
                <a:pos x="3" y="3"/>
              </a:cxn>
              <a:cxn ang="0">
                <a:pos x="3" y="3"/>
              </a:cxn>
              <a:cxn ang="0">
                <a:pos x="3" y="3"/>
              </a:cxn>
            </a:cxnLst>
            <a:rect l="0" t="0" r="r" b="b"/>
            <a:pathLst>
              <a:path w="4" h="5">
                <a:moveTo>
                  <a:pt x="3" y="3"/>
                </a:moveTo>
                <a:lnTo>
                  <a:pt x="3" y="1"/>
                </a:lnTo>
                <a:lnTo>
                  <a:pt x="3" y="0"/>
                </a:lnTo>
                <a:lnTo>
                  <a:pt x="3" y="0"/>
                </a:lnTo>
                <a:lnTo>
                  <a:pt x="1" y="0"/>
                </a:lnTo>
                <a:lnTo>
                  <a:pt x="1" y="0"/>
                </a:lnTo>
                <a:lnTo>
                  <a:pt x="0" y="0"/>
                </a:lnTo>
                <a:lnTo>
                  <a:pt x="0" y="1"/>
                </a:lnTo>
                <a:lnTo>
                  <a:pt x="0" y="3"/>
                </a:lnTo>
                <a:lnTo>
                  <a:pt x="0" y="3"/>
                </a:lnTo>
                <a:lnTo>
                  <a:pt x="0" y="4"/>
                </a:lnTo>
                <a:lnTo>
                  <a:pt x="1" y="4"/>
                </a:lnTo>
                <a:lnTo>
                  <a:pt x="1" y="4"/>
                </a:lnTo>
                <a:lnTo>
                  <a:pt x="3" y="4"/>
                </a:lnTo>
                <a:lnTo>
                  <a:pt x="3" y="4"/>
                </a:lnTo>
                <a:lnTo>
                  <a:pt x="3" y="3"/>
                </a:lnTo>
                <a:lnTo>
                  <a:pt x="3" y="3"/>
                </a:lnTo>
                <a:lnTo>
                  <a:pt x="3" y="3"/>
                </a:lnTo>
              </a:path>
            </a:pathLst>
          </a:custGeom>
          <a:solidFill>
            <a:srgbClr val="000000"/>
          </a:solidFill>
          <a:ln w="9525">
            <a:noFill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732" name="Freeform 119"/>
          <p:cNvSpPr/>
          <p:nvPr/>
        </p:nvSpPr>
        <p:spPr bwMode="auto">
          <a:xfrm>
            <a:off x="6027738" y="3127375"/>
            <a:ext cx="6350" cy="7938"/>
          </a:xfrm>
          <a:custGeom>
            <a:avLst/>
            <a:ahLst/>
            <a:cxnLst>
              <a:cxn ang="0">
                <a:pos x="3" y="3"/>
              </a:cxn>
              <a:cxn ang="0">
                <a:pos x="3" y="1"/>
              </a:cxn>
              <a:cxn ang="0">
                <a:pos x="3" y="0"/>
              </a:cxn>
              <a:cxn ang="0">
                <a:pos x="3" y="0"/>
              </a:cxn>
              <a:cxn ang="0">
                <a:pos x="1" y="0"/>
              </a:cxn>
              <a:cxn ang="0">
                <a:pos x="1" y="0"/>
              </a:cxn>
              <a:cxn ang="0">
                <a:pos x="0" y="0"/>
              </a:cxn>
              <a:cxn ang="0">
                <a:pos x="0" y="1"/>
              </a:cxn>
              <a:cxn ang="0">
                <a:pos x="0" y="3"/>
              </a:cxn>
              <a:cxn ang="0">
                <a:pos x="0" y="3"/>
              </a:cxn>
              <a:cxn ang="0">
                <a:pos x="0" y="4"/>
              </a:cxn>
              <a:cxn ang="0">
                <a:pos x="1" y="4"/>
              </a:cxn>
              <a:cxn ang="0">
                <a:pos x="1" y="4"/>
              </a:cxn>
              <a:cxn ang="0">
                <a:pos x="3" y="4"/>
              </a:cxn>
              <a:cxn ang="0">
                <a:pos x="3" y="4"/>
              </a:cxn>
              <a:cxn ang="0">
                <a:pos x="3" y="3"/>
              </a:cxn>
              <a:cxn ang="0">
                <a:pos x="3" y="3"/>
              </a:cxn>
              <a:cxn ang="0">
                <a:pos x="3" y="3"/>
              </a:cxn>
            </a:cxnLst>
            <a:rect l="0" t="0" r="r" b="b"/>
            <a:pathLst>
              <a:path w="4" h="5">
                <a:moveTo>
                  <a:pt x="3" y="3"/>
                </a:moveTo>
                <a:lnTo>
                  <a:pt x="3" y="1"/>
                </a:lnTo>
                <a:lnTo>
                  <a:pt x="3" y="0"/>
                </a:lnTo>
                <a:lnTo>
                  <a:pt x="3" y="0"/>
                </a:lnTo>
                <a:lnTo>
                  <a:pt x="1" y="0"/>
                </a:lnTo>
                <a:lnTo>
                  <a:pt x="1" y="0"/>
                </a:lnTo>
                <a:lnTo>
                  <a:pt x="0" y="0"/>
                </a:lnTo>
                <a:lnTo>
                  <a:pt x="0" y="1"/>
                </a:lnTo>
                <a:lnTo>
                  <a:pt x="0" y="3"/>
                </a:lnTo>
                <a:lnTo>
                  <a:pt x="0" y="3"/>
                </a:lnTo>
                <a:lnTo>
                  <a:pt x="0" y="4"/>
                </a:lnTo>
                <a:lnTo>
                  <a:pt x="1" y="4"/>
                </a:lnTo>
                <a:lnTo>
                  <a:pt x="1" y="4"/>
                </a:lnTo>
                <a:lnTo>
                  <a:pt x="3" y="4"/>
                </a:lnTo>
                <a:lnTo>
                  <a:pt x="3" y="4"/>
                </a:lnTo>
                <a:lnTo>
                  <a:pt x="3" y="3"/>
                </a:lnTo>
                <a:lnTo>
                  <a:pt x="3" y="3"/>
                </a:lnTo>
                <a:lnTo>
                  <a:pt x="3" y="3"/>
                </a:lnTo>
              </a:path>
            </a:pathLst>
          </a:custGeom>
          <a:solidFill>
            <a:srgbClr val="000000"/>
          </a:solidFill>
          <a:ln w="9525">
            <a:noFill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733" name="Freeform 120"/>
          <p:cNvSpPr/>
          <p:nvPr/>
        </p:nvSpPr>
        <p:spPr bwMode="auto">
          <a:xfrm>
            <a:off x="6018213" y="3125788"/>
            <a:ext cx="7937" cy="7937"/>
          </a:xfrm>
          <a:custGeom>
            <a:avLst/>
            <a:ahLst/>
            <a:cxnLst>
              <a:cxn ang="0">
                <a:pos x="4" y="2"/>
              </a:cxn>
              <a:cxn ang="0">
                <a:pos x="4" y="0"/>
              </a:cxn>
              <a:cxn ang="0">
                <a:pos x="4" y="0"/>
              </a:cxn>
              <a:cxn ang="0">
                <a:pos x="3" y="0"/>
              </a:cxn>
              <a:cxn ang="0">
                <a:pos x="2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2"/>
              </a:cxn>
              <a:cxn ang="0">
                <a:pos x="0" y="3"/>
              </a:cxn>
              <a:cxn ang="0">
                <a:pos x="0" y="4"/>
              </a:cxn>
              <a:cxn ang="0">
                <a:pos x="0" y="4"/>
              </a:cxn>
              <a:cxn ang="0">
                <a:pos x="2" y="4"/>
              </a:cxn>
              <a:cxn ang="0">
                <a:pos x="3" y="4"/>
              </a:cxn>
              <a:cxn ang="0">
                <a:pos x="4" y="4"/>
              </a:cxn>
              <a:cxn ang="0">
                <a:pos x="4" y="3"/>
              </a:cxn>
              <a:cxn ang="0">
                <a:pos x="4" y="2"/>
              </a:cxn>
              <a:cxn ang="0">
                <a:pos x="4" y="2"/>
              </a:cxn>
            </a:cxnLst>
            <a:rect l="0" t="0" r="r" b="b"/>
            <a:pathLst>
              <a:path w="5" h="5">
                <a:moveTo>
                  <a:pt x="4" y="2"/>
                </a:moveTo>
                <a:lnTo>
                  <a:pt x="4" y="0"/>
                </a:lnTo>
                <a:lnTo>
                  <a:pt x="4" y="0"/>
                </a:lnTo>
                <a:lnTo>
                  <a:pt x="3" y="0"/>
                </a:lnTo>
                <a:lnTo>
                  <a:pt x="2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2"/>
                </a:lnTo>
                <a:lnTo>
                  <a:pt x="0" y="3"/>
                </a:lnTo>
                <a:lnTo>
                  <a:pt x="0" y="4"/>
                </a:lnTo>
                <a:lnTo>
                  <a:pt x="0" y="4"/>
                </a:lnTo>
                <a:lnTo>
                  <a:pt x="2" y="4"/>
                </a:lnTo>
                <a:lnTo>
                  <a:pt x="3" y="4"/>
                </a:lnTo>
                <a:lnTo>
                  <a:pt x="4" y="4"/>
                </a:lnTo>
                <a:lnTo>
                  <a:pt x="4" y="3"/>
                </a:lnTo>
                <a:lnTo>
                  <a:pt x="4" y="2"/>
                </a:lnTo>
                <a:lnTo>
                  <a:pt x="4" y="2"/>
                </a:lnTo>
              </a:path>
            </a:pathLst>
          </a:custGeom>
          <a:solidFill>
            <a:srgbClr val="000000"/>
          </a:solidFill>
          <a:ln w="9525">
            <a:noFill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734" name="Freeform 121"/>
          <p:cNvSpPr/>
          <p:nvPr/>
        </p:nvSpPr>
        <p:spPr bwMode="auto">
          <a:xfrm>
            <a:off x="6013450" y="3151188"/>
            <a:ext cx="6350" cy="6350"/>
          </a:xfrm>
          <a:custGeom>
            <a:avLst/>
            <a:ahLst/>
            <a:cxnLst>
              <a:cxn ang="0">
                <a:pos x="3" y="1"/>
              </a:cxn>
              <a:cxn ang="0">
                <a:pos x="3" y="0"/>
              </a:cxn>
              <a:cxn ang="0">
                <a:pos x="3" y="0"/>
              </a:cxn>
              <a:cxn ang="0">
                <a:pos x="3" y="0"/>
              </a:cxn>
              <a:cxn ang="0">
                <a:pos x="1" y="0"/>
              </a:cxn>
              <a:cxn ang="0">
                <a:pos x="1" y="0"/>
              </a:cxn>
              <a:cxn ang="0">
                <a:pos x="0" y="0"/>
              </a:cxn>
              <a:cxn ang="0">
                <a:pos x="0" y="0"/>
              </a:cxn>
              <a:cxn ang="0">
                <a:pos x="0" y="1"/>
              </a:cxn>
              <a:cxn ang="0">
                <a:pos x="0" y="3"/>
              </a:cxn>
              <a:cxn ang="0">
                <a:pos x="0" y="3"/>
              </a:cxn>
              <a:cxn ang="0">
                <a:pos x="1" y="3"/>
              </a:cxn>
              <a:cxn ang="0">
                <a:pos x="1" y="3"/>
              </a:cxn>
              <a:cxn ang="0">
                <a:pos x="3" y="3"/>
              </a:cxn>
              <a:cxn ang="0">
                <a:pos x="3" y="3"/>
              </a:cxn>
              <a:cxn ang="0">
                <a:pos x="3" y="3"/>
              </a:cxn>
              <a:cxn ang="0">
                <a:pos x="3" y="1"/>
              </a:cxn>
              <a:cxn ang="0">
                <a:pos x="3" y="1"/>
              </a:cxn>
            </a:cxnLst>
            <a:rect l="0" t="0" r="r" b="b"/>
            <a:pathLst>
              <a:path w="4" h="4">
                <a:moveTo>
                  <a:pt x="3" y="1"/>
                </a:moveTo>
                <a:lnTo>
                  <a:pt x="3" y="0"/>
                </a:lnTo>
                <a:lnTo>
                  <a:pt x="3" y="0"/>
                </a:lnTo>
                <a:lnTo>
                  <a:pt x="3" y="0"/>
                </a:lnTo>
                <a:lnTo>
                  <a:pt x="1" y="0"/>
                </a:lnTo>
                <a:lnTo>
                  <a:pt x="1" y="0"/>
                </a:lnTo>
                <a:lnTo>
                  <a:pt x="0" y="0"/>
                </a:lnTo>
                <a:lnTo>
                  <a:pt x="0" y="0"/>
                </a:lnTo>
                <a:lnTo>
                  <a:pt x="0" y="1"/>
                </a:lnTo>
                <a:lnTo>
                  <a:pt x="0" y="3"/>
                </a:lnTo>
                <a:lnTo>
                  <a:pt x="0" y="3"/>
                </a:lnTo>
                <a:lnTo>
                  <a:pt x="1" y="3"/>
                </a:lnTo>
                <a:lnTo>
                  <a:pt x="1" y="3"/>
                </a:lnTo>
                <a:lnTo>
                  <a:pt x="3" y="3"/>
                </a:lnTo>
                <a:lnTo>
                  <a:pt x="3" y="3"/>
                </a:lnTo>
                <a:lnTo>
                  <a:pt x="3" y="3"/>
                </a:lnTo>
                <a:lnTo>
                  <a:pt x="3" y="1"/>
                </a:lnTo>
                <a:lnTo>
                  <a:pt x="3" y="1"/>
                </a:lnTo>
              </a:path>
            </a:pathLst>
          </a:custGeom>
          <a:solidFill>
            <a:srgbClr val="000000"/>
          </a:solidFill>
          <a:ln w="9525">
            <a:noFill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735" name="Freeform 122"/>
          <p:cNvSpPr/>
          <p:nvPr/>
        </p:nvSpPr>
        <p:spPr bwMode="auto">
          <a:xfrm>
            <a:off x="6015038" y="3155950"/>
            <a:ext cx="7937" cy="7938"/>
          </a:xfrm>
          <a:custGeom>
            <a:avLst/>
            <a:ahLst/>
            <a:cxnLst>
              <a:cxn ang="0">
                <a:pos x="4" y="2"/>
              </a:cxn>
              <a:cxn ang="0">
                <a:pos x="4" y="1"/>
              </a:cxn>
              <a:cxn ang="0">
                <a:pos x="4" y="0"/>
              </a:cxn>
              <a:cxn ang="0">
                <a:pos x="3" y="0"/>
              </a:cxn>
              <a:cxn ang="0">
                <a:pos x="2" y="0"/>
              </a:cxn>
              <a:cxn ang="0">
                <a:pos x="1" y="0"/>
              </a:cxn>
              <a:cxn ang="0">
                <a:pos x="0" y="0"/>
              </a:cxn>
              <a:cxn ang="0">
                <a:pos x="0" y="1"/>
              </a:cxn>
              <a:cxn ang="0">
                <a:pos x="0" y="2"/>
              </a:cxn>
              <a:cxn ang="0">
                <a:pos x="0" y="4"/>
              </a:cxn>
              <a:cxn ang="0">
                <a:pos x="0" y="4"/>
              </a:cxn>
              <a:cxn ang="0">
                <a:pos x="1" y="4"/>
              </a:cxn>
              <a:cxn ang="0">
                <a:pos x="2" y="4"/>
              </a:cxn>
              <a:cxn ang="0">
                <a:pos x="3" y="4"/>
              </a:cxn>
              <a:cxn ang="0">
                <a:pos x="4" y="4"/>
              </a:cxn>
              <a:cxn ang="0">
                <a:pos x="4" y="4"/>
              </a:cxn>
              <a:cxn ang="0">
                <a:pos x="4" y="2"/>
              </a:cxn>
              <a:cxn ang="0">
                <a:pos x="4" y="2"/>
              </a:cxn>
            </a:cxnLst>
            <a:rect l="0" t="0" r="r" b="b"/>
            <a:pathLst>
              <a:path w="5" h="5">
                <a:moveTo>
                  <a:pt x="4" y="2"/>
                </a:moveTo>
                <a:lnTo>
                  <a:pt x="4" y="1"/>
                </a:lnTo>
                <a:lnTo>
                  <a:pt x="4" y="0"/>
                </a:lnTo>
                <a:lnTo>
                  <a:pt x="3" y="0"/>
                </a:lnTo>
                <a:lnTo>
                  <a:pt x="2" y="0"/>
                </a:lnTo>
                <a:lnTo>
                  <a:pt x="1" y="0"/>
                </a:lnTo>
                <a:lnTo>
                  <a:pt x="0" y="0"/>
                </a:lnTo>
                <a:lnTo>
                  <a:pt x="0" y="1"/>
                </a:lnTo>
                <a:lnTo>
                  <a:pt x="0" y="2"/>
                </a:lnTo>
                <a:lnTo>
                  <a:pt x="0" y="4"/>
                </a:lnTo>
                <a:lnTo>
                  <a:pt x="0" y="4"/>
                </a:lnTo>
                <a:lnTo>
                  <a:pt x="1" y="4"/>
                </a:lnTo>
                <a:lnTo>
                  <a:pt x="2" y="4"/>
                </a:lnTo>
                <a:lnTo>
                  <a:pt x="3" y="4"/>
                </a:lnTo>
                <a:lnTo>
                  <a:pt x="4" y="4"/>
                </a:lnTo>
                <a:lnTo>
                  <a:pt x="4" y="4"/>
                </a:lnTo>
                <a:lnTo>
                  <a:pt x="4" y="2"/>
                </a:lnTo>
                <a:lnTo>
                  <a:pt x="4" y="2"/>
                </a:lnTo>
              </a:path>
            </a:pathLst>
          </a:custGeom>
          <a:solidFill>
            <a:srgbClr val="000000"/>
          </a:solidFill>
          <a:ln w="9525">
            <a:noFill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736" name="Freeform 123"/>
          <p:cNvSpPr/>
          <p:nvPr/>
        </p:nvSpPr>
        <p:spPr bwMode="auto">
          <a:xfrm>
            <a:off x="6027738" y="3159125"/>
            <a:ext cx="6350" cy="7938"/>
          </a:xfrm>
          <a:custGeom>
            <a:avLst/>
            <a:ahLst/>
            <a:cxnLst>
              <a:cxn ang="0">
                <a:pos x="3" y="2"/>
              </a:cxn>
              <a:cxn ang="0">
                <a:pos x="3" y="0"/>
              </a:cxn>
              <a:cxn ang="0">
                <a:pos x="3" y="0"/>
              </a:cxn>
              <a:cxn ang="0">
                <a:pos x="3" y="0"/>
              </a:cxn>
              <a:cxn ang="0">
                <a:pos x="1" y="0"/>
              </a:cxn>
              <a:cxn ang="0">
                <a:pos x="1" y="0"/>
              </a:cxn>
              <a:cxn ang="0">
                <a:pos x="0" y="0"/>
              </a:cxn>
              <a:cxn ang="0">
                <a:pos x="0" y="0"/>
              </a:cxn>
              <a:cxn ang="0">
                <a:pos x="0" y="2"/>
              </a:cxn>
              <a:cxn ang="0">
                <a:pos x="0" y="3"/>
              </a:cxn>
              <a:cxn ang="0">
                <a:pos x="0" y="4"/>
              </a:cxn>
              <a:cxn ang="0">
                <a:pos x="1" y="4"/>
              </a:cxn>
              <a:cxn ang="0">
                <a:pos x="1" y="4"/>
              </a:cxn>
              <a:cxn ang="0">
                <a:pos x="3" y="4"/>
              </a:cxn>
              <a:cxn ang="0">
                <a:pos x="3" y="4"/>
              </a:cxn>
              <a:cxn ang="0">
                <a:pos x="3" y="3"/>
              </a:cxn>
              <a:cxn ang="0">
                <a:pos x="3" y="2"/>
              </a:cxn>
              <a:cxn ang="0">
                <a:pos x="3" y="2"/>
              </a:cxn>
            </a:cxnLst>
            <a:rect l="0" t="0" r="r" b="b"/>
            <a:pathLst>
              <a:path w="4" h="5">
                <a:moveTo>
                  <a:pt x="3" y="2"/>
                </a:moveTo>
                <a:lnTo>
                  <a:pt x="3" y="0"/>
                </a:lnTo>
                <a:lnTo>
                  <a:pt x="3" y="0"/>
                </a:lnTo>
                <a:lnTo>
                  <a:pt x="3" y="0"/>
                </a:lnTo>
                <a:lnTo>
                  <a:pt x="1" y="0"/>
                </a:lnTo>
                <a:lnTo>
                  <a:pt x="1" y="0"/>
                </a:lnTo>
                <a:lnTo>
                  <a:pt x="0" y="0"/>
                </a:lnTo>
                <a:lnTo>
                  <a:pt x="0" y="0"/>
                </a:lnTo>
                <a:lnTo>
                  <a:pt x="0" y="2"/>
                </a:lnTo>
                <a:lnTo>
                  <a:pt x="0" y="3"/>
                </a:lnTo>
                <a:lnTo>
                  <a:pt x="0" y="4"/>
                </a:lnTo>
                <a:lnTo>
                  <a:pt x="1" y="4"/>
                </a:lnTo>
                <a:lnTo>
                  <a:pt x="1" y="4"/>
                </a:lnTo>
                <a:lnTo>
                  <a:pt x="3" y="4"/>
                </a:lnTo>
                <a:lnTo>
                  <a:pt x="3" y="4"/>
                </a:lnTo>
                <a:lnTo>
                  <a:pt x="3" y="3"/>
                </a:lnTo>
                <a:lnTo>
                  <a:pt x="3" y="2"/>
                </a:lnTo>
                <a:lnTo>
                  <a:pt x="3" y="2"/>
                </a:lnTo>
              </a:path>
            </a:pathLst>
          </a:custGeom>
          <a:solidFill>
            <a:srgbClr val="000000"/>
          </a:solidFill>
          <a:ln w="9525">
            <a:noFill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737" name="Freeform 124"/>
          <p:cNvSpPr/>
          <p:nvPr/>
        </p:nvSpPr>
        <p:spPr bwMode="auto">
          <a:xfrm>
            <a:off x="6024563" y="3151188"/>
            <a:ext cx="6350" cy="6350"/>
          </a:xfrm>
          <a:custGeom>
            <a:avLst/>
            <a:ahLst/>
            <a:cxnLst>
              <a:cxn ang="0">
                <a:pos x="3" y="1"/>
              </a:cxn>
              <a:cxn ang="0">
                <a:pos x="3" y="0"/>
              </a:cxn>
              <a:cxn ang="0">
                <a:pos x="3" y="0"/>
              </a:cxn>
              <a:cxn ang="0">
                <a:pos x="3" y="0"/>
              </a:cxn>
              <a:cxn ang="0">
                <a:pos x="2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1"/>
              </a:cxn>
              <a:cxn ang="0">
                <a:pos x="0" y="3"/>
              </a:cxn>
              <a:cxn ang="0">
                <a:pos x="0" y="3"/>
              </a:cxn>
              <a:cxn ang="0">
                <a:pos x="0" y="3"/>
              </a:cxn>
              <a:cxn ang="0">
                <a:pos x="2" y="3"/>
              </a:cxn>
              <a:cxn ang="0">
                <a:pos x="3" y="3"/>
              </a:cxn>
              <a:cxn ang="0">
                <a:pos x="3" y="3"/>
              </a:cxn>
              <a:cxn ang="0">
                <a:pos x="3" y="3"/>
              </a:cxn>
              <a:cxn ang="0">
                <a:pos x="3" y="1"/>
              </a:cxn>
              <a:cxn ang="0">
                <a:pos x="3" y="1"/>
              </a:cxn>
            </a:cxnLst>
            <a:rect l="0" t="0" r="r" b="b"/>
            <a:pathLst>
              <a:path w="4" h="4">
                <a:moveTo>
                  <a:pt x="3" y="1"/>
                </a:moveTo>
                <a:lnTo>
                  <a:pt x="3" y="0"/>
                </a:lnTo>
                <a:lnTo>
                  <a:pt x="3" y="0"/>
                </a:lnTo>
                <a:lnTo>
                  <a:pt x="3" y="0"/>
                </a:lnTo>
                <a:lnTo>
                  <a:pt x="2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1"/>
                </a:lnTo>
                <a:lnTo>
                  <a:pt x="0" y="3"/>
                </a:lnTo>
                <a:lnTo>
                  <a:pt x="0" y="3"/>
                </a:lnTo>
                <a:lnTo>
                  <a:pt x="0" y="3"/>
                </a:lnTo>
                <a:lnTo>
                  <a:pt x="2" y="3"/>
                </a:lnTo>
                <a:lnTo>
                  <a:pt x="3" y="3"/>
                </a:lnTo>
                <a:lnTo>
                  <a:pt x="3" y="3"/>
                </a:lnTo>
                <a:lnTo>
                  <a:pt x="3" y="3"/>
                </a:lnTo>
                <a:lnTo>
                  <a:pt x="3" y="1"/>
                </a:lnTo>
                <a:lnTo>
                  <a:pt x="3" y="1"/>
                </a:lnTo>
              </a:path>
            </a:pathLst>
          </a:custGeom>
          <a:solidFill>
            <a:srgbClr val="000000"/>
          </a:solidFill>
          <a:ln w="9525">
            <a:noFill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738" name="Freeform 125"/>
          <p:cNvSpPr/>
          <p:nvPr/>
        </p:nvSpPr>
        <p:spPr bwMode="auto">
          <a:xfrm>
            <a:off x="6029325" y="3127375"/>
            <a:ext cx="6350" cy="7938"/>
          </a:xfrm>
          <a:custGeom>
            <a:avLst/>
            <a:ahLst/>
            <a:cxnLst>
              <a:cxn ang="0">
                <a:pos x="3" y="3"/>
              </a:cxn>
              <a:cxn ang="0">
                <a:pos x="3" y="1"/>
              </a:cxn>
              <a:cxn ang="0">
                <a:pos x="3" y="0"/>
              </a:cxn>
              <a:cxn ang="0">
                <a:pos x="2" y="0"/>
              </a:cxn>
              <a:cxn ang="0">
                <a:pos x="2" y="0"/>
              </a:cxn>
              <a:cxn ang="0">
                <a:pos x="0" y="0"/>
              </a:cxn>
              <a:cxn ang="0">
                <a:pos x="0" y="0"/>
              </a:cxn>
              <a:cxn ang="0">
                <a:pos x="0" y="1"/>
              </a:cxn>
              <a:cxn ang="0">
                <a:pos x="0" y="3"/>
              </a:cxn>
              <a:cxn ang="0">
                <a:pos x="0" y="3"/>
              </a:cxn>
              <a:cxn ang="0">
                <a:pos x="0" y="4"/>
              </a:cxn>
              <a:cxn ang="0">
                <a:pos x="0" y="4"/>
              </a:cxn>
              <a:cxn ang="0">
                <a:pos x="2" y="4"/>
              </a:cxn>
              <a:cxn ang="0">
                <a:pos x="2" y="4"/>
              </a:cxn>
              <a:cxn ang="0">
                <a:pos x="3" y="4"/>
              </a:cxn>
              <a:cxn ang="0">
                <a:pos x="3" y="3"/>
              </a:cxn>
              <a:cxn ang="0">
                <a:pos x="3" y="3"/>
              </a:cxn>
              <a:cxn ang="0">
                <a:pos x="3" y="3"/>
              </a:cxn>
            </a:cxnLst>
            <a:rect l="0" t="0" r="r" b="b"/>
            <a:pathLst>
              <a:path w="4" h="5">
                <a:moveTo>
                  <a:pt x="3" y="3"/>
                </a:moveTo>
                <a:lnTo>
                  <a:pt x="3" y="1"/>
                </a:lnTo>
                <a:lnTo>
                  <a:pt x="3" y="0"/>
                </a:lnTo>
                <a:lnTo>
                  <a:pt x="2" y="0"/>
                </a:lnTo>
                <a:lnTo>
                  <a:pt x="2" y="0"/>
                </a:lnTo>
                <a:lnTo>
                  <a:pt x="0" y="0"/>
                </a:lnTo>
                <a:lnTo>
                  <a:pt x="0" y="0"/>
                </a:lnTo>
                <a:lnTo>
                  <a:pt x="0" y="1"/>
                </a:lnTo>
                <a:lnTo>
                  <a:pt x="0" y="3"/>
                </a:lnTo>
                <a:lnTo>
                  <a:pt x="0" y="3"/>
                </a:lnTo>
                <a:lnTo>
                  <a:pt x="0" y="4"/>
                </a:lnTo>
                <a:lnTo>
                  <a:pt x="0" y="4"/>
                </a:lnTo>
                <a:lnTo>
                  <a:pt x="2" y="4"/>
                </a:lnTo>
                <a:lnTo>
                  <a:pt x="2" y="4"/>
                </a:lnTo>
                <a:lnTo>
                  <a:pt x="3" y="4"/>
                </a:lnTo>
                <a:lnTo>
                  <a:pt x="3" y="3"/>
                </a:lnTo>
                <a:lnTo>
                  <a:pt x="3" y="3"/>
                </a:lnTo>
                <a:lnTo>
                  <a:pt x="3" y="3"/>
                </a:lnTo>
              </a:path>
            </a:pathLst>
          </a:custGeom>
          <a:solidFill>
            <a:srgbClr val="000000"/>
          </a:solidFill>
          <a:ln w="9525">
            <a:noFill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739" name="Freeform 126"/>
          <p:cNvSpPr/>
          <p:nvPr/>
        </p:nvSpPr>
        <p:spPr bwMode="auto">
          <a:xfrm>
            <a:off x="6005513" y="3148013"/>
            <a:ext cx="7937" cy="7937"/>
          </a:xfrm>
          <a:custGeom>
            <a:avLst/>
            <a:ahLst/>
            <a:cxnLst>
              <a:cxn ang="0">
                <a:pos x="4" y="2"/>
              </a:cxn>
              <a:cxn ang="0">
                <a:pos x="4" y="1"/>
              </a:cxn>
              <a:cxn ang="0">
                <a:pos x="4" y="0"/>
              </a:cxn>
              <a:cxn ang="0">
                <a:pos x="2" y="0"/>
              </a:cxn>
              <a:cxn ang="0">
                <a:pos x="1" y="0"/>
              </a:cxn>
              <a:cxn ang="0">
                <a:pos x="0" y="0"/>
              </a:cxn>
              <a:cxn ang="0">
                <a:pos x="0" y="0"/>
              </a:cxn>
              <a:cxn ang="0">
                <a:pos x="0" y="1"/>
              </a:cxn>
              <a:cxn ang="0">
                <a:pos x="0" y="2"/>
              </a:cxn>
              <a:cxn ang="0">
                <a:pos x="0" y="3"/>
              </a:cxn>
              <a:cxn ang="0">
                <a:pos x="0" y="4"/>
              </a:cxn>
              <a:cxn ang="0">
                <a:pos x="0" y="4"/>
              </a:cxn>
              <a:cxn ang="0">
                <a:pos x="1" y="4"/>
              </a:cxn>
              <a:cxn ang="0">
                <a:pos x="2" y="4"/>
              </a:cxn>
              <a:cxn ang="0">
                <a:pos x="4" y="4"/>
              </a:cxn>
              <a:cxn ang="0">
                <a:pos x="4" y="3"/>
              </a:cxn>
              <a:cxn ang="0">
                <a:pos x="4" y="2"/>
              </a:cxn>
              <a:cxn ang="0">
                <a:pos x="4" y="2"/>
              </a:cxn>
            </a:cxnLst>
            <a:rect l="0" t="0" r="r" b="b"/>
            <a:pathLst>
              <a:path w="5" h="5">
                <a:moveTo>
                  <a:pt x="4" y="2"/>
                </a:moveTo>
                <a:lnTo>
                  <a:pt x="4" y="1"/>
                </a:lnTo>
                <a:lnTo>
                  <a:pt x="4" y="0"/>
                </a:lnTo>
                <a:lnTo>
                  <a:pt x="2" y="0"/>
                </a:lnTo>
                <a:lnTo>
                  <a:pt x="1" y="0"/>
                </a:lnTo>
                <a:lnTo>
                  <a:pt x="0" y="0"/>
                </a:lnTo>
                <a:lnTo>
                  <a:pt x="0" y="0"/>
                </a:lnTo>
                <a:lnTo>
                  <a:pt x="0" y="1"/>
                </a:lnTo>
                <a:lnTo>
                  <a:pt x="0" y="2"/>
                </a:lnTo>
                <a:lnTo>
                  <a:pt x="0" y="3"/>
                </a:lnTo>
                <a:lnTo>
                  <a:pt x="0" y="4"/>
                </a:lnTo>
                <a:lnTo>
                  <a:pt x="0" y="4"/>
                </a:lnTo>
                <a:lnTo>
                  <a:pt x="1" y="4"/>
                </a:lnTo>
                <a:lnTo>
                  <a:pt x="2" y="4"/>
                </a:lnTo>
                <a:lnTo>
                  <a:pt x="4" y="4"/>
                </a:lnTo>
                <a:lnTo>
                  <a:pt x="4" y="3"/>
                </a:lnTo>
                <a:lnTo>
                  <a:pt x="4" y="2"/>
                </a:lnTo>
                <a:lnTo>
                  <a:pt x="4" y="2"/>
                </a:lnTo>
              </a:path>
            </a:pathLst>
          </a:custGeom>
          <a:solidFill>
            <a:srgbClr val="000000"/>
          </a:solidFill>
          <a:ln w="9525">
            <a:noFill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740" name="Freeform 127"/>
          <p:cNvSpPr/>
          <p:nvPr/>
        </p:nvSpPr>
        <p:spPr bwMode="auto">
          <a:xfrm>
            <a:off x="5991225" y="3155950"/>
            <a:ext cx="6350" cy="7938"/>
          </a:xfrm>
          <a:custGeom>
            <a:avLst/>
            <a:ahLst/>
            <a:cxnLst>
              <a:cxn ang="0">
                <a:pos x="4" y="2"/>
              </a:cxn>
              <a:cxn ang="0">
                <a:pos x="4" y="1"/>
              </a:cxn>
              <a:cxn ang="0">
                <a:pos x="4" y="0"/>
              </a:cxn>
              <a:cxn ang="0">
                <a:pos x="3" y="0"/>
              </a:cxn>
              <a:cxn ang="0">
                <a:pos x="2" y="0"/>
              </a:cxn>
              <a:cxn ang="0">
                <a:pos x="0" y="0"/>
              </a:cxn>
              <a:cxn ang="0">
                <a:pos x="0" y="0"/>
              </a:cxn>
              <a:cxn ang="0">
                <a:pos x="0" y="1"/>
              </a:cxn>
              <a:cxn ang="0">
                <a:pos x="0" y="2"/>
              </a:cxn>
              <a:cxn ang="0">
                <a:pos x="0" y="4"/>
              </a:cxn>
              <a:cxn ang="0">
                <a:pos x="0" y="4"/>
              </a:cxn>
              <a:cxn ang="0">
                <a:pos x="0" y="4"/>
              </a:cxn>
              <a:cxn ang="0">
                <a:pos x="2" y="4"/>
              </a:cxn>
              <a:cxn ang="0">
                <a:pos x="3" y="4"/>
              </a:cxn>
              <a:cxn ang="0">
                <a:pos x="4" y="4"/>
              </a:cxn>
              <a:cxn ang="0">
                <a:pos x="4" y="4"/>
              </a:cxn>
              <a:cxn ang="0">
                <a:pos x="4" y="2"/>
              </a:cxn>
              <a:cxn ang="0">
                <a:pos x="4" y="2"/>
              </a:cxn>
            </a:cxnLst>
            <a:rect l="0" t="0" r="r" b="b"/>
            <a:pathLst>
              <a:path w="5" h="5">
                <a:moveTo>
                  <a:pt x="4" y="2"/>
                </a:moveTo>
                <a:lnTo>
                  <a:pt x="4" y="1"/>
                </a:lnTo>
                <a:lnTo>
                  <a:pt x="4" y="0"/>
                </a:lnTo>
                <a:lnTo>
                  <a:pt x="3" y="0"/>
                </a:lnTo>
                <a:lnTo>
                  <a:pt x="2" y="0"/>
                </a:lnTo>
                <a:lnTo>
                  <a:pt x="0" y="0"/>
                </a:lnTo>
                <a:lnTo>
                  <a:pt x="0" y="0"/>
                </a:lnTo>
                <a:lnTo>
                  <a:pt x="0" y="1"/>
                </a:lnTo>
                <a:lnTo>
                  <a:pt x="0" y="2"/>
                </a:lnTo>
                <a:lnTo>
                  <a:pt x="0" y="4"/>
                </a:lnTo>
                <a:lnTo>
                  <a:pt x="0" y="4"/>
                </a:lnTo>
                <a:lnTo>
                  <a:pt x="0" y="4"/>
                </a:lnTo>
                <a:lnTo>
                  <a:pt x="2" y="4"/>
                </a:lnTo>
                <a:lnTo>
                  <a:pt x="3" y="4"/>
                </a:lnTo>
                <a:lnTo>
                  <a:pt x="4" y="4"/>
                </a:lnTo>
                <a:lnTo>
                  <a:pt x="4" y="4"/>
                </a:lnTo>
                <a:lnTo>
                  <a:pt x="4" y="2"/>
                </a:lnTo>
                <a:lnTo>
                  <a:pt x="4" y="2"/>
                </a:lnTo>
              </a:path>
            </a:pathLst>
          </a:custGeom>
          <a:solidFill>
            <a:srgbClr val="000000"/>
          </a:solidFill>
          <a:ln w="9525">
            <a:noFill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741" name="Freeform 128"/>
          <p:cNvSpPr/>
          <p:nvPr/>
        </p:nvSpPr>
        <p:spPr bwMode="auto">
          <a:xfrm>
            <a:off x="5983288" y="3136900"/>
            <a:ext cx="6350" cy="7938"/>
          </a:xfrm>
          <a:custGeom>
            <a:avLst/>
            <a:ahLst/>
            <a:cxnLst>
              <a:cxn ang="0">
                <a:pos x="3" y="1"/>
              </a:cxn>
              <a:cxn ang="0">
                <a:pos x="3" y="0"/>
              </a:cxn>
              <a:cxn ang="0">
                <a:pos x="3" y="0"/>
              </a:cxn>
              <a:cxn ang="0">
                <a:pos x="3" y="0"/>
              </a:cxn>
              <a:cxn ang="0">
                <a:pos x="2" y="0"/>
              </a:cxn>
              <a:cxn ang="0">
                <a:pos x="1" y="0"/>
              </a:cxn>
              <a:cxn ang="0">
                <a:pos x="0" y="0"/>
              </a:cxn>
              <a:cxn ang="0">
                <a:pos x="0" y="0"/>
              </a:cxn>
              <a:cxn ang="0">
                <a:pos x="0" y="1"/>
              </a:cxn>
              <a:cxn ang="0">
                <a:pos x="0" y="2"/>
              </a:cxn>
              <a:cxn ang="0">
                <a:pos x="0" y="3"/>
              </a:cxn>
              <a:cxn ang="0">
                <a:pos x="1" y="3"/>
              </a:cxn>
              <a:cxn ang="0">
                <a:pos x="2" y="3"/>
              </a:cxn>
              <a:cxn ang="0">
                <a:pos x="3" y="3"/>
              </a:cxn>
              <a:cxn ang="0">
                <a:pos x="3" y="3"/>
              </a:cxn>
              <a:cxn ang="0">
                <a:pos x="3" y="2"/>
              </a:cxn>
              <a:cxn ang="0">
                <a:pos x="3" y="1"/>
              </a:cxn>
              <a:cxn ang="0">
                <a:pos x="3" y="1"/>
              </a:cxn>
            </a:cxnLst>
            <a:rect l="0" t="0" r="r" b="b"/>
            <a:pathLst>
              <a:path w="4" h="4">
                <a:moveTo>
                  <a:pt x="3" y="1"/>
                </a:moveTo>
                <a:lnTo>
                  <a:pt x="3" y="0"/>
                </a:lnTo>
                <a:lnTo>
                  <a:pt x="3" y="0"/>
                </a:lnTo>
                <a:lnTo>
                  <a:pt x="3" y="0"/>
                </a:lnTo>
                <a:lnTo>
                  <a:pt x="2" y="0"/>
                </a:lnTo>
                <a:lnTo>
                  <a:pt x="1" y="0"/>
                </a:lnTo>
                <a:lnTo>
                  <a:pt x="0" y="0"/>
                </a:lnTo>
                <a:lnTo>
                  <a:pt x="0" y="0"/>
                </a:lnTo>
                <a:lnTo>
                  <a:pt x="0" y="1"/>
                </a:lnTo>
                <a:lnTo>
                  <a:pt x="0" y="2"/>
                </a:lnTo>
                <a:lnTo>
                  <a:pt x="0" y="3"/>
                </a:lnTo>
                <a:lnTo>
                  <a:pt x="1" y="3"/>
                </a:lnTo>
                <a:lnTo>
                  <a:pt x="2" y="3"/>
                </a:lnTo>
                <a:lnTo>
                  <a:pt x="3" y="3"/>
                </a:lnTo>
                <a:lnTo>
                  <a:pt x="3" y="3"/>
                </a:lnTo>
                <a:lnTo>
                  <a:pt x="3" y="2"/>
                </a:lnTo>
                <a:lnTo>
                  <a:pt x="3" y="1"/>
                </a:lnTo>
                <a:lnTo>
                  <a:pt x="3" y="1"/>
                </a:lnTo>
              </a:path>
            </a:pathLst>
          </a:custGeom>
          <a:solidFill>
            <a:srgbClr val="000000"/>
          </a:solidFill>
          <a:ln w="9525">
            <a:noFill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742" name="Freeform 129"/>
          <p:cNvSpPr/>
          <p:nvPr/>
        </p:nvSpPr>
        <p:spPr bwMode="auto">
          <a:xfrm>
            <a:off x="6005513" y="3155950"/>
            <a:ext cx="7937" cy="7938"/>
          </a:xfrm>
          <a:custGeom>
            <a:avLst/>
            <a:ahLst/>
            <a:cxnLst>
              <a:cxn ang="0">
                <a:pos x="4" y="2"/>
              </a:cxn>
              <a:cxn ang="0">
                <a:pos x="4" y="1"/>
              </a:cxn>
              <a:cxn ang="0">
                <a:pos x="4" y="0"/>
              </a:cxn>
              <a:cxn ang="0">
                <a:pos x="2" y="0"/>
              </a:cxn>
              <a:cxn ang="0">
                <a:pos x="1" y="0"/>
              </a:cxn>
              <a:cxn ang="0">
                <a:pos x="0" y="0"/>
              </a:cxn>
              <a:cxn ang="0">
                <a:pos x="0" y="0"/>
              </a:cxn>
              <a:cxn ang="0">
                <a:pos x="0" y="1"/>
              </a:cxn>
              <a:cxn ang="0">
                <a:pos x="0" y="2"/>
              </a:cxn>
              <a:cxn ang="0">
                <a:pos x="0" y="4"/>
              </a:cxn>
              <a:cxn ang="0">
                <a:pos x="0" y="4"/>
              </a:cxn>
              <a:cxn ang="0">
                <a:pos x="0" y="4"/>
              </a:cxn>
              <a:cxn ang="0">
                <a:pos x="1" y="4"/>
              </a:cxn>
              <a:cxn ang="0">
                <a:pos x="2" y="4"/>
              </a:cxn>
              <a:cxn ang="0">
                <a:pos x="4" y="4"/>
              </a:cxn>
              <a:cxn ang="0">
                <a:pos x="4" y="4"/>
              </a:cxn>
              <a:cxn ang="0">
                <a:pos x="4" y="2"/>
              </a:cxn>
              <a:cxn ang="0">
                <a:pos x="4" y="2"/>
              </a:cxn>
            </a:cxnLst>
            <a:rect l="0" t="0" r="r" b="b"/>
            <a:pathLst>
              <a:path w="5" h="5">
                <a:moveTo>
                  <a:pt x="4" y="2"/>
                </a:moveTo>
                <a:lnTo>
                  <a:pt x="4" y="1"/>
                </a:lnTo>
                <a:lnTo>
                  <a:pt x="4" y="0"/>
                </a:lnTo>
                <a:lnTo>
                  <a:pt x="2" y="0"/>
                </a:lnTo>
                <a:lnTo>
                  <a:pt x="1" y="0"/>
                </a:lnTo>
                <a:lnTo>
                  <a:pt x="0" y="0"/>
                </a:lnTo>
                <a:lnTo>
                  <a:pt x="0" y="0"/>
                </a:lnTo>
                <a:lnTo>
                  <a:pt x="0" y="1"/>
                </a:lnTo>
                <a:lnTo>
                  <a:pt x="0" y="2"/>
                </a:lnTo>
                <a:lnTo>
                  <a:pt x="0" y="4"/>
                </a:lnTo>
                <a:lnTo>
                  <a:pt x="0" y="4"/>
                </a:lnTo>
                <a:lnTo>
                  <a:pt x="0" y="4"/>
                </a:lnTo>
                <a:lnTo>
                  <a:pt x="1" y="4"/>
                </a:lnTo>
                <a:lnTo>
                  <a:pt x="2" y="4"/>
                </a:lnTo>
                <a:lnTo>
                  <a:pt x="4" y="4"/>
                </a:lnTo>
                <a:lnTo>
                  <a:pt x="4" y="4"/>
                </a:lnTo>
                <a:lnTo>
                  <a:pt x="4" y="2"/>
                </a:lnTo>
                <a:lnTo>
                  <a:pt x="4" y="2"/>
                </a:lnTo>
              </a:path>
            </a:pathLst>
          </a:custGeom>
          <a:solidFill>
            <a:srgbClr val="000000"/>
          </a:solidFill>
          <a:ln w="9525">
            <a:noFill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743" name="Freeform 130"/>
          <p:cNvSpPr/>
          <p:nvPr/>
        </p:nvSpPr>
        <p:spPr bwMode="auto">
          <a:xfrm>
            <a:off x="6029325" y="3119438"/>
            <a:ext cx="6350" cy="7937"/>
          </a:xfrm>
          <a:custGeom>
            <a:avLst/>
            <a:ahLst/>
            <a:cxnLst>
              <a:cxn ang="0">
                <a:pos x="3" y="2"/>
              </a:cxn>
              <a:cxn ang="0">
                <a:pos x="3" y="1"/>
              </a:cxn>
              <a:cxn ang="0">
                <a:pos x="3" y="0"/>
              </a:cxn>
              <a:cxn ang="0">
                <a:pos x="2" y="0"/>
              </a:cxn>
              <a:cxn ang="0">
                <a:pos x="2" y="0"/>
              </a:cxn>
              <a:cxn ang="0">
                <a:pos x="0" y="0"/>
              </a:cxn>
              <a:cxn ang="0">
                <a:pos x="0" y="0"/>
              </a:cxn>
              <a:cxn ang="0">
                <a:pos x="0" y="1"/>
              </a:cxn>
              <a:cxn ang="0">
                <a:pos x="0" y="2"/>
              </a:cxn>
              <a:cxn ang="0">
                <a:pos x="0" y="3"/>
              </a:cxn>
              <a:cxn ang="0">
                <a:pos x="0" y="4"/>
              </a:cxn>
              <a:cxn ang="0">
                <a:pos x="0" y="4"/>
              </a:cxn>
              <a:cxn ang="0">
                <a:pos x="2" y="4"/>
              </a:cxn>
              <a:cxn ang="0">
                <a:pos x="2" y="4"/>
              </a:cxn>
              <a:cxn ang="0">
                <a:pos x="3" y="4"/>
              </a:cxn>
              <a:cxn ang="0">
                <a:pos x="3" y="3"/>
              </a:cxn>
              <a:cxn ang="0">
                <a:pos x="3" y="2"/>
              </a:cxn>
              <a:cxn ang="0">
                <a:pos x="3" y="2"/>
              </a:cxn>
            </a:cxnLst>
            <a:rect l="0" t="0" r="r" b="b"/>
            <a:pathLst>
              <a:path w="4" h="5">
                <a:moveTo>
                  <a:pt x="3" y="2"/>
                </a:moveTo>
                <a:lnTo>
                  <a:pt x="3" y="1"/>
                </a:lnTo>
                <a:lnTo>
                  <a:pt x="3" y="0"/>
                </a:lnTo>
                <a:lnTo>
                  <a:pt x="2" y="0"/>
                </a:lnTo>
                <a:lnTo>
                  <a:pt x="2" y="0"/>
                </a:lnTo>
                <a:lnTo>
                  <a:pt x="0" y="0"/>
                </a:lnTo>
                <a:lnTo>
                  <a:pt x="0" y="0"/>
                </a:lnTo>
                <a:lnTo>
                  <a:pt x="0" y="1"/>
                </a:lnTo>
                <a:lnTo>
                  <a:pt x="0" y="2"/>
                </a:lnTo>
                <a:lnTo>
                  <a:pt x="0" y="3"/>
                </a:lnTo>
                <a:lnTo>
                  <a:pt x="0" y="4"/>
                </a:lnTo>
                <a:lnTo>
                  <a:pt x="0" y="4"/>
                </a:lnTo>
                <a:lnTo>
                  <a:pt x="2" y="4"/>
                </a:lnTo>
                <a:lnTo>
                  <a:pt x="2" y="4"/>
                </a:lnTo>
                <a:lnTo>
                  <a:pt x="3" y="4"/>
                </a:lnTo>
                <a:lnTo>
                  <a:pt x="3" y="3"/>
                </a:lnTo>
                <a:lnTo>
                  <a:pt x="3" y="2"/>
                </a:lnTo>
                <a:lnTo>
                  <a:pt x="3" y="2"/>
                </a:lnTo>
              </a:path>
            </a:pathLst>
          </a:custGeom>
          <a:solidFill>
            <a:srgbClr val="000000"/>
          </a:solidFill>
          <a:ln w="9525">
            <a:noFill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744" name="Freeform 131"/>
          <p:cNvSpPr/>
          <p:nvPr/>
        </p:nvSpPr>
        <p:spPr bwMode="auto">
          <a:xfrm>
            <a:off x="6029325" y="3144838"/>
            <a:ext cx="6350" cy="7937"/>
          </a:xfrm>
          <a:custGeom>
            <a:avLst/>
            <a:ahLst/>
            <a:cxnLst>
              <a:cxn ang="0">
                <a:pos x="3" y="2"/>
              </a:cxn>
              <a:cxn ang="0">
                <a:pos x="3" y="1"/>
              </a:cxn>
              <a:cxn ang="0">
                <a:pos x="3" y="0"/>
              </a:cxn>
              <a:cxn ang="0">
                <a:pos x="2" y="0"/>
              </a:cxn>
              <a:cxn ang="0">
                <a:pos x="2" y="0"/>
              </a:cxn>
              <a:cxn ang="0">
                <a:pos x="0" y="0"/>
              </a:cxn>
              <a:cxn ang="0">
                <a:pos x="0" y="0"/>
              </a:cxn>
              <a:cxn ang="0">
                <a:pos x="0" y="1"/>
              </a:cxn>
              <a:cxn ang="0">
                <a:pos x="0" y="2"/>
              </a:cxn>
              <a:cxn ang="0">
                <a:pos x="0" y="3"/>
              </a:cxn>
              <a:cxn ang="0">
                <a:pos x="0" y="4"/>
              </a:cxn>
              <a:cxn ang="0">
                <a:pos x="0" y="4"/>
              </a:cxn>
              <a:cxn ang="0">
                <a:pos x="2" y="4"/>
              </a:cxn>
              <a:cxn ang="0">
                <a:pos x="2" y="4"/>
              </a:cxn>
              <a:cxn ang="0">
                <a:pos x="3" y="4"/>
              </a:cxn>
              <a:cxn ang="0">
                <a:pos x="3" y="3"/>
              </a:cxn>
              <a:cxn ang="0">
                <a:pos x="3" y="2"/>
              </a:cxn>
              <a:cxn ang="0">
                <a:pos x="3" y="2"/>
              </a:cxn>
            </a:cxnLst>
            <a:rect l="0" t="0" r="r" b="b"/>
            <a:pathLst>
              <a:path w="4" h="5">
                <a:moveTo>
                  <a:pt x="3" y="2"/>
                </a:moveTo>
                <a:lnTo>
                  <a:pt x="3" y="1"/>
                </a:lnTo>
                <a:lnTo>
                  <a:pt x="3" y="0"/>
                </a:lnTo>
                <a:lnTo>
                  <a:pt x="2" y="0"/>
                </a:lnTo>
                <a:lnTo>
                  <a:pt x="2" y="0"/>
                </a:lnTo>
                <a:lnTo>
                  <a:pt x="0" y="0"/>
                </a:lnTo>
                <a:lnTo>
                  <a:pt x="0" y="0"/>
                </a:lnTo>
                <a:lnTo>
                  <a:pt x="0" y="1"/>
                </a:lnTo>
                <a:lnTo>
                  <a:pt x="0" y="2"/>
                </a:lnTo>
                <a:lnTo>
                  <a:pt x="0" y="3"/>
                </a:lnTo>
                <a:lnTo>
                  <a:pt x="0" y="4"/>
                </a:lnTo>
                <a:lnTo>
                  <a:pt x="0" y="4"/>
                </a:lnTo>
                <a:lnTo>
                  <a:pt x="2" y="4"/>
                </a:lnTo>
                <a:lnTo>
                  <a:pt x="2" y="4"/>
                </a:lnTo>
                <a:lnTo>
                  <a:pt x="3" y="4"/>
                </a:lnTo>
                <a:lnTo>
                  <a:pt x="3" y="3"/>
                </a:lnTo>
                <a:lnTo>
                  <a:pt x="3" y="2"/>
                </a:lnTo>
                <a:lnTo>
                  <a:pt x="3" y="2"/>
                </a:lnTo>
              </a:path>
            </a:pathLst>
          </a:custGeom>
          <a:solidFill>
            <a:srgbClr val="000000"/>
          </a:solidFill>
          <a:ln w="9525">
            <a:noFill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745" name="Freeform 132"/>
          <p:cNvSpPr/>
          <p:nvPr/>
        </p:nvSpPr>
        <p:spPr bwMode="auto">
          <a:xfrm>
            <a:off x="6013450" y="3155950"/>
            <a:ext cx="6350" cy="7938"/>
          </a:xfrm>
          <a:custGeom>
            <a:avLst/>
            <a:ahLst/>
            <a:cxnLst>
              <a:cxn ang="0">
                <a:pos x="3" y="2"/>
              </a:cxn>
              <a:cxn ang="0">
                <a:pos x="3" y="1"/>
              </a:cxn>
              <a:cxn ang="0">
                <a:pos x="3" y="0"/>
              </a:cxn>
              <a:cxn ang="0">
                <a:pos x="3" y="0"/>
              </a:cxn>
              <a:cxn ang="0">
                <a:pos x="1" y="0"/>
              </a:cxn>
              <a:cxn ang="0">
                <a:pos x="1" y="0"/>
              </a:cxn>
              <a:cxn ang="0">
                <a:pos x="0" y="0"/>
              </a:cxn>
              <a:cxn ang="0">
                <a:pos x="0" y="1"/>
              </a:cxn>
              <a:cxn ang="0">
                <a:pos x="0" y="2"/>
              </a:cxn>
              <a:cxn ang="0">
                <a:pos x="0" y="4"/>
              </a:cxn>
              <a:cxn ang="0">
                <a:pos x="0" y="4"/>
              </a:cxn>
              <a:cxn ang="0">
                <a:pos x="1" y="4"/>
              </a:cxn>
              <a:cxn ang="0">
                <a:pos x="1" y="4"/>
              </a:cxn>
              <a:cxn ang="0">
                <a:pos x="3" y="4"/>
              </a:cxn>
              <a:cxn ang="0">
                <a:pos x="3" y="4"/>
              </a:cxn>
              <a:cxn ang="0">
                <a:pos x="3" y="4"/>
              </a:cxn>
              <a:cxn ang="0">
                <a:pos x="3" y="2"/>
              </a:cxn>
              <a:cxn ang="0">
                <a:pos x="3" y="2"/>
              </a:cxn>
            </a:cxnLst>
            <a:rect l="0" t="0" r="r" b="b"/>
            <a:pathLst>
              <a:path w="4" h="5">
                <a:moveTo>
                  <a:pt x="3" y="2"/>
                </a:moveTo>
                <a:lnTo>
                  <a:pt x="3" y="1"/>
                </a:lnTo>
                <a:lnTo>
                  <a:pt x="3" y="0"/>
                </a:lnTo>
                <a:lnTo>
                  <a:pt x="3" y="0"/>
                </a:lnTo>
                <a:lnTo>
                  <a:pt x="1" y="0"/>
                </a:lnTo>
                <a:lnTo>
                  <a:pt x="1" y="0"/>
                </a:lnTo>
                <a:lnTo>
                  <a:pt x="0" y="0"/>
                </a:lnTo>
                <a:lnTo>
                  <a:pt x="0" y="1"/>
                </a:lnTo>
                <a:lnTo>
                  <a:pt x="0" y="2"/>
                </a:lnTo>
                <a:lnTo>
                  <a:pt x="0" y="4"/>
                </a:lnTo>
                <a:lnTo>
                  <a:pt x="0" y="4"/>
                </a:lnTo>
                <a:lnTo>
                  <a:pt x="1" y="4"/>
                </a:lnTo>
                <a:lnTo>
                  <a:pt x="1" y="4"/>
                </a:lnTo>
                <a:lnTo>
                  <a:pt x="3" y="4"/>
                </a:lnTo>
                <a:lnTo>
                  <a:pt x="3" y="4"/>
                </a:lnTo>
                <a:lnTo>
                  <a:pt x="3" y="4"/>
                </a:lnTo>
                <a:lnTo>
                  <a:pt x="3" y="2"/>
                </a:lnTo>
                <a:lnTo>
                  <a:pt x="3" y="2"/>
                </a:lnTo>
              </a:path>
            </a:pathLst>
          </a:custGeom>
          <a:solidFill>
            <a:srgbClr val="000000"/>
          </a:solidFill>
          <a:ln w="9525">
            <a:noFill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746" name="Freeform 133"/>
          <p:cNvSpPr/>
          <p:nvPr/>
        </p:nvSpPr>
        <p:spPr bwMode="auto">
          <a:xfrm>
            <a:off x="5995988" y="3125788"/>
            <a:ext cx="6350" cy="7937"/>
          </a:xfrm>
          <a:custGeom>
            <a:avLst/>
            <a:ahLst/>
            <a:cxnLst>
              <a:cxn ang="0">
                <a:pos x="3" y="2"/>
              </a:cxn>
              <a:cxn ang="0">
                <a:pos x="3" y="0"/>
              </a:cxn>
              <a:cxn ang="0">
                <a:pos x="3" y="0"/>
              </a:cxn>
              <a:cxn ang="0">
                <a:pos x="3" y="0"/>
              </a:cxn>
              <a:cxn ang="0">
                <a:pos x="2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2"/>
              </a:cxn>
              <a:cxn ang="0">
                <a:pos x="0" y="3"/>
              </a:cxn>
              <a:cxn ang="0">
                <a:pos x="0" y="4"/>
              </a:cxn>
              <a:cxn ang="0">
                <a:pos x="0" y="4"/>
              </a:cxn>
              <a:cxn ang="0">
                <a:pos x="2" y="4"/>
              </a:cxn>
              <a:cxn ang="0">
                <a:pos x="3" y="4"/>
              </a:cxn>
              <a:cxn ang="0">
                <a:pos x="3" y="4"/>
              </a:cxn>
              <a:cxn ang="0">
                <a:pos x="3" y="3"/>
              </a:cxn>
              <a:cxn ang="0">
                <a:pos x="3" y="2"/>
              </a:cxn>
              <a:cxn ang="0">
                <a:pos x="3" y="2"/>
              </a:cxn>
            </a:cxnLst>
            <a:rect l="0" t="0" r="r" b="b"/>
            <a:pathLst>
              <a:path w="4" h="5">
                <a:moveTo>
                  <a:pt x="3" y="2"/>
                </a:moveTo>
                <a:lnTo>
                  <a:pt x="3" y="0"/>
                </a:lnTo>
                <a:lnTo>
                  <a:pt x="3" y="0"/>
                </a:lnTo>
                <a:lnTo>
                  <a:pt x="3" y="0"/>
                </a:lnTo>
                <a:lnTo>
                  <a:pt x="2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2"/>
                </a:lnTo>
                <a:lnTo>
                  <a:pt x="0" y="3"/>
                </a:lnTo>
                <a:lnTo>
                  <a:pt x="0" y="4"/>
                </a:lnTo>
                <a:lnTo>
                  <a:pt x="0" y="4"/>
                </a:lnTo>
                <a:lnTo>
                  <a:pt x="2" y="4"/>
                </a:lnTo>
                <a:lnTo>
                  <a:pt x="3" y="4"/>
                </a:lnTo>
                <a:lnTo>
                  <a:pt x="3" y="4"/>
                </a:lnTo>
                <a:lnTo>
                  <a:pt x="3" y="3"/>
                </a:lnTo>
                <a:lnTo>
                  <a:pt x="3" y="2"/>
                </a:lnTo>
                <a:lnTo>
                  <a:pt x="3" y="2"/>
                </a:lnTo>
              </a:path>
            </a:pathLst>
          </a:custGeom>
          <a:solidFill>
            <a:srgbClr val="000000"/>
          </a:solidFill>
          <a:ln w="9525">
            <a:noFill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747" name="Freeform 134"/>
          <p:cNvSpPr/>
          <p:nvPr/>
        </p:nvSpPr>
        <p:spPr bwMode="auto">
          <a:xfrm>
            <a:off x="6034088" y="3148013"/>
            <a:ext cx="7937" cy="7937"/>
          </a:xfrm>
          <a:custGeom>
            <a:avLst/>
            <a:ahLst/>
            <a:cxnLst>
              <a:cxn ang="0">
                <a:pos x="4" y="2"/>
              </a:cxn>
              <a:cxn ang="0">
                <a:pos x="4" y="1"/>
              </a:cxn>
              <a:cxn ang="0">
                <a:pos x="4" y="0"/>
              </a:cxn>
              <a:cxn ang="0">
                <a:pos x="3" y="0"/>
              </a:cxn>
              <a:cxn ang="0">
                <a:pos x="2" y="0"/>
              </a:cxn>
              <a:cxn ang="0">
                <a:pos x="1" y="0"/>
              </a:cxn>
              <a:cxn ang="0">
                <a:pos x="0" y="0"/>
              </a:cxn>
              <a:cxn ang="0">
                <a:pos x="0" y="1"/>
              </a:cxn>
              <a:cxn ang="0">
                <a:pos x="0" y="2"/>
              </a:cxn>
              <a:cxn ang="0">
                <a:pos x="0" y="3"/>
              </a:cxn>
              <a:cxn ang="0">
                <a:pos x="0" y="4"/>
              </a:cxn>
              <a:cxn ang="0">
                <a:pos x="1" y="4"/>
              </a:cxn>
              <a:cxn ang="0">
                <a:pos x="2" y="4"/>
              </a:cxn>
              <a:cxn ang="0">
                <a:pos x="3" y="4"/>
              </a:cxn>
              <a:cxn ang="0">
                <a:pos x="4" y="4"/>
              </a:cxn>
              <a:cxn ang="0">
                <a:pos x="4" y="3"/>
              </a:cxn>
              <a:cxn ang="0">
                <a:pos x="4" y="2"/>
              </a:cxn>
              <a:cxn ang="0">
                <a:pos x="4" y="2"/>
              </a:cxn>
            </a:cxnLst>
            <a:rect l="0" t="0" r="r" b="b"/>
            <a:pathLst>
              <a:path w="5" h="5">
                <a:moveTo>
                  <a:pt x="4" y="2"/>
                </a:moveTo>
                <a:lnTo>
                  <a:pt x="4" y="1"/>
                </a:lnTo>
                <a:lnTo>
                  <a:pt x="4" y="0"/>
                </a:lnTo>
                <a:lnTo>
                  <a:pt x="3" y="0"/>
                </a:lnTo>
                <a:lnTo>
                  <a:pt x="2" y="0"/>
                </a:lnTo>
                <a:lnTo>
                  <a:pt x="1" y="0"/>
                </a:lnTo>
                <a:lnTo>
                  <a:pt x="0" y="0"/>
                </a:lnTo>
                <a:lnTo>
                  <a:pt x="0" y="1"/>
                </a:lnTo>
                <a:lnTo>
                  <a:pt x="0" y="2"/>
                </a:lnTo>
                <a:lnTo>
                  <a:pt x="0" y="3"/>
                </a:lnTo>
                <a:lnTo>
                  <a:pt x="0" y="4"/>
                </a:lnTo>
                <a:lnTo>
                  <a:pt x="1" y="4"/>
                </a:lnTo>
                <a:lnTo>
                  <a:pt x="2" y="4"/>
                </a:lnTo>
                <a:lnTo>
                  <a:pt x="3" y="4"/>
                </a:lnTo>
                <a:lnTo>
                  <a:pt x="4" y="4"/>
                </a:lnTo>
                <a:lnTo>
                  <a:pt x="4" y="3"/>
                </a:lnTo>
                <a:lnTo>
                  <a:pt x="4" y="2"/>
                </a:lnTo>
                <a:lnTo>
                  <a:pt x="4" y="2"/>
                </a:lnTo>
              </a:path>
            </a:pathLst>
          </a:custGeom>
          <a:solidFill>
            <a:srgbClr val="000000"/>
          </a:solidFill>
          <a:ln w="9525">
            <a:noFill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748" name="Freeform 135"/>
          <p:cNvSpPr/>
          <p:nvPr/>
        </p:nvSpPr>
        <p:spPr bwMode="auto">
          <a:xfrm>
            <a:off x="5589588" y="3095625"/>
            <a:ext cx="247650" cy="182563"/>
          </a:xfrm>
          <a:custGeom>
            <a:avLst/>
            <a:ahLst/>
            <a:cxnLst>
              <a:cxn ang="0">
                <a:pos x="127" y="107"/>
              </a:cxn>
              <a:cxn ang="0">
                <a:pos x="108" y="77"/>
              </a:cxn>
              <a:cxn ang="0">
                <a:pos x="90" y="60"/>
              </a:cxn>
              <a:cxn ang="0">
                <a:pos x="50" y="66"/>
              </a:cxn>
              <a:cxn ang="0">
                <a:pos x="16" y="103"/>
              </a:cxn>
              <a:cxn ang="0">
                <a:pos x="0" y="51"/>
              </a:cxn>
              <a:cxn ang="0">
                <a:pos x="25" y="33"/>
              </a:cxn>
              <a:cxn ang="0">
                <a:pos x="53" y="22"/>
              </a:cxn>
              <a:cxn ang="0">
                <a:pos x="86" y="7"/>
              </a:cxn>
              <a:cxn ang="0">
                <a:pos x="109" y="0"/>
              </a:cxn>
              <a:cxn ang="0">
                <a:pos x="122" y="22"/>
              </a:cxn>
              <a:cxn ang="0">
                <a:pos x="138" y="45"/>
              </a:cxn>
              <a:cxn ang="0">
                <a:pos x="149" y="72"/>
              </a:cxn>
              <a:cxn ang="0">
                <a:pos x="159" y="97"/>
              </a:cxn>
              <a:cxn ang="0">
                <a:pos x="127" y="107"/>
              </a:cxn>
              <a:cxn ang="0">
                <a:pos x="127" y="107"/>
              </a:cxn>
            </a:cxnLst>
            <a:rect l="0" t="0" r="r" b="b"/>
            <a:pathLst>
              <a:path w="160" h="108">
                <a:moveTo>
                  <a:pt x="127" y="107"/>
                </a:moveTo>
                <a:lnTo>
                  <a:pt x="108" y="77"/>
                </a:lnTo>
                <a:lnTo>
                  <a:pt x="90" y="60"/>
                </a:lnTo>
                <a:lnTo>
                  <a:pt x="50" y="66"/>
                </a:lnTo>
                <a:lnTo>
                  <a:pt x="16" y="103"/>
                </a:lnTo>
                <a:lnTo>
                  <a:pt x="0" y="51"/>
                </a:lnTo>
                <a:lnTo>
                  <a:pt x="25" y="33"/>
                </a:lnTo>
                <a:lnTo>
                  <a:pt x="53" y="22"/>
                </a:lnTo>
                <a:lnTo>
                  <a:pt x="86" y="7"/>
                </a:lnTo>
                <a:lnTo>
                  <a:pt x="109" y="0"/>
                </a:lnTo>
                <a:lnTo>
                  <a:pt x="122" y="22"/>
                </a:lnTo>
                <a:lnTo>
                  <a:pt x="138" y="45"/>
                </a:lnTo>
                <a:lnTo>
                  <a:pt x="149" y="72"/>
                </a:lnTo>
                <a:lnTo>
                  <a:pt x="159" y="97"/>
                </a:lnTo>
                <a:lnTo>
                  <a:pt x="127" y="107"/>
                </a:lnTo>
                <a:lnTo>
                  <a:pt x="127" y="107"/>
                </a:lnTo>
              </a:path>
            </a:pathLst>
          </a:custGeom>
          <a:solidFill>
            <a:srgbClr val="FFFFFF"/>
          </a:solidFill>
          <a:ln w="9525">
            <a:noFill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749" name="Freeform 136"/>
          <p:cNvSpPr/>
          <p:nvPr/>
        </p:nvSpPr>
        <p:spPr bwMode="auto">
          <a:xfrm>
            <a:off x="5589588" y="3095625"/>
            <a:ext cx="247650" cy="182563"/>
          </a:xfrm>
          <a:custGeom>
            <a:avLst/>
            <a:ahLst/>
            <a:cxnLst>
              <a:cxn ang="0">
                <a:pos x="127" y="107"/>
              </a:cxn>
              <a:cxn ang="0">
                <a:pos x="108" y="77"/>
              </a:cxn>
              <a:cxn ang="0">
                <a:pos x="90" y="60"/>
              </a:cxn>
              <a:cxn ang="0">
                <a:pos x="50" y="66"/>
              </a:cxn>
              <a:cxn ang="0">
                <a:pos x="16" y="103"/>
              </a:cxn>
              <a:cxn ang="0">
                <a:pos x="0" y="51"/>
              </a:cxn>
              <a:cxn ang="0">
                <a:pos x="25" y="33"/>
              </a:cxn>
              <a:cxn ang="0">
                <a:pos x="53" y="22"/>
              </a:cxn>
              <a:cxn ang="0">
                <a:pos x="86" y="7"/>
              </a:cxn>
              <a:cxn ang="0">
                <a:pos x="109" y="0"/>
              </a:cxn>
              <a:cxn ang="0">
                <a:pos x="122" y="22"/>
              </a:cxn>
              <a:cxn ang="0">
                <a:pos x="138" y="45"/>
              </a:cxn>
              <a:cxn ang="0">
                <a:pos x="149" y="72"/>
              </a:cxn>
              <a:cxn ang="0">
                <a:pos x="159" y="97"/>
              </a:cxn>
              <a:cxn ang="0">
                <a:pos x="127" y="107"/>
              </a:cxn>
            </a:cxnLst>
            <a:rect l="0" t="0" r="r" b="b"/>
            <a:pathLst>
              <a:path w="160" h="108">
                <a:moveTo>
                  <a:pt x="127" y="107"/>
                </a:moveTo>
                <a:lnTo>
                  <a:pt x="108" y="77"/>
                </a:lnTo>
                <a:lnTo>
                  <a:pt x="90" y="60"/>
                </a:lnTo>
                <a:lnTo>
                  <a:pt x="50" y="66"/>
                </a:lnTo>
                <a:lnTo>
                  <a:pt x="16" y="103"/>
                </a:lnTo>
                <a:lnTo>
                  <a:pt x="0" y="51"/>
                </a:lnTo>
                <a:lnTo>
                  <a:pt x="25" y="33"/>
                </a:lnTo>
                <a:lnTo>
                  <a:pt x="53" y="22"/>
                </a:lnTo>
                <a:lnTo>
                  <a:pt x="86" y="7"/>
                </a:lnTo>
                <a:lnTo>
                  <a:pt x="109" y="0"/>
                </a:lnTo>
                <a:lnTo>
                  <a:pt x="122" y="22"/>
                </a:lnTo>
                <a:lnTo>
                  <a:pt x="138" y="45"/>
                </a:lnTo>
                <a:lnTo>
                  <a:pt x="149" y="72"/>
                </a:lnTo>
                <a:lnTo>
                  <a:pt x="159" y="97"/>
                </a:lnTo>
                <a:lnTo>
                  <a:pt x="127" y="107"/>
                </a:lnTo>
              </a:path>
            </a:pathLst>
          </a:custGeom>
          <a:noFill/>
          <a:ln w="9525" cap="flat" cmpd="sng">
            <a:solidFill>
              <a:srgbClr val="00006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750" name="Freeform 137"/>
          <p:cNvSpPr/>
          <p:nvPr/>
        </p:nvSpPr>
        <p:spPr bwMode="auto">
          <a:xfrm>
            <a:off x="5780088" y="3162300"/>
            <a:ext cx="36512" cy="52388"/>
          </a:xfrm>
          <a:custGeom>
            <a:avLst/>
            <a:ahLst/>
            <a:cxnLst>
              <a:cxn ang="0">
                <a:pos x="22" y="9"/>
              </a:cxn>
              <a:cxn ang="0">
                <a:pos x="18" y="5"/>
              </a:cxn>
              <a:cxn ang="0">
                <a:pos x="11" y="0"/>
              </a:cxn>
              <a:cxn ang="0">
                <a:pos x="4" y="0"/>
              </a:cxn>
              <a:cxn ang="0">
                <a:pos x="0" y="9"/>
              </a:cxn>
              <a:cxn ang="0">
                <a:pos x="0" y="13"/>
              </a:cxn>
              <a:cxn ang="0">
                <a:pos x="0" y="22"/>
              </a:cxn>
              <a:cxn ang="0">
                <a:pos x="6" y="27"/>
              </a:cxn>
              <a:cxn ang="0">
                <a:pos x="13" y="30"/>
              </a:cxn>
              <a:cxn ang="0">
                <a:pos x="22" y="30"/>
              </a:cxn>
              <a:cxn ang="0">
                <a:pos x="23" y="26"/>
              </a:cxn>
              <a:cxn ang="0">
                <a:pos x="23" y="18"/>
              </a:cxn>
              <a:cxn ang="0">
                <a:pos x="23" y="14"/>
              </a:cxn>
              <a:cxn ang="0">
                <a:pos x="22" y="9"/>
              </a:cxn>
            </a:cxnLst>
            <a:rect l="0" t="0" r="r" b="b"/>
            <a:pathLst>
              <a:path w="24" h="31">
                <a:moveTo>
                  <a:pt x="22" y="9"/>
                </a:moveTo>
                <a:lnTo>
                  <a:pt x="18" y="5"/>
                </a:lnTo>
                <a:lnTo>
                  <a:pt x="11" y="0"/>
                </a:lnTo>
                <a:lnTo>
                  <a:pt x="4" y="0"/>
                </a:lnTo>
                <a:lnTo>
                  <a:pt x="0" y="9"/>
                </a:lnTo>
                <a:lnTo>
                  <a:pt x="0" y="13"/>
                </a:lnTo>
                <a:lnTo>
                  <a:pt x="0" y="22"/>
                </a:lnTo>
                <a:lnTo>
                  <a:pt x="6" y="27"/>
                </a:lnTo>
                <a:lnTo>
                  <a:pt x="13" y="30"/>
                </a:lnTo>
                <a:lnTo>
                  <a:pt x="22" y="30"/>
                </a:lnTo>
                <a:lnTo>
                  <a:pt x="23" y="26"/>
                </a:lnTo>
                <a:lnTo>
                  <a:pt x="23" y="18"/>
                </a:lnTo>
                <a:lnTo>
                  <a:pt x="23" y="14"/>
                </a:lnTo>
                <a:lnTo>
                  <a:pt x="22" y="9"/>
                </a:lnTo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751" name="Freeform 138"/>
          <p:cNvSpPr/>
          <p:nvPr/>
        </p:nvSpPr>
        <p:spPr bwMode="auto">
          <a:xfrm>
            <a:off x="5780088" y="3162300"/>
            <a:ext cx="36512" cy="52388"/>
          </a:xfrm>
          <a:custGeom>
            <a:avLst/>
            <a:ahLst/>
            <a:cxnLst>
              <a:cxn ang="0">
                <a:pos x="22" y="9"/>
              </a:cxn>
              <a:cxn ang="0">
                <a:pos x="18" y="5"/>
              </a:cxn>
              <a:cxn ang="0">
                <a:pos x="11" y="0"/>
              </a:cxn>
              <a:cxn ang="0">
                <a:pos x="4" y="0"/>
              </a:cxn>
              <a:cxn ang="0">
                <a:pos x="0" y="9"/>
              </a:cxn>
              <a:cxn ang="0">
                <a:pos x="0" y="13"/>
              </a:cxn>
              <a:cxn ang="0">
                <a:pos x="0" y="22"/>
              </a:cxn>
              <a:cxn ang="0">
                <a:pos x="6" y="27"/>
              </a:cxn>
              <a:cxn ang="0">
                <a:pos x="13" y="30"/>
              </a:cxn>
              <a:cxn ang="0">
                <a:pos x="22" y="30"/>
              </a:cxn>
              <a:cxn ang="0">
                <a:pos x="23" y="26"/>
              </a:cxn>
              <a:cxn ang="0">
                <a:pos x="23" y="18"/>
              </a:cxn>
              <a:cxn ang="0">
                <a:pos x="23" y="14"/>
              </a:cxn>
              <a:cxn ang="0">
                <a:pos x="22" y="9"/>
              </a:cxn>
            </a:cxnLst>
            <a:rect l="0" t="0" r="r" b="b"/>
            <a:pathLst>
              <a:path w="24" h="31">
                <a:moveTo>
                  <a:pt x="22" y="9"/>
                </a:moveTo>
                <a:lnTo>
                  <a:pt x="18" y="5"/>
                </a:lnTo>
                <a:lnTo>
                  <a:pt x="11" y="0"/>
                </a:lnTo>
                <a:lnTo>
                  <a:pt x="4" y="0"/>
                </a:lnTo>
                <a:lnTo>
                  <a:pt x="0" y="9"/>
                </a:lnTo>
                <a:lnTo>
                  <a:pt x="0" y="13"/>
                </a:lnTo>
                <a:lnTo>
                  <a:pt x="0" y="22"/>
                </a:lnTo>
                <a:lnTo>
                  <a:pt x="6" y="27"/>
                </a:lnTo>
                <a:lnTo>
                  <a:pt x="13" y="30"/>
                </a:lnTo>
                <a:lnTo>
                  <a:pt x="22" y="30"/>
                </a:lnTo>
                <a:lnTo>
                  <a:pt x="23" y="26"/>
                </a:lnTo>
                <a:lnTo>
                  <a:pt x="23" y="18"/>
                </a:lnTo>
                <a:lnTo>
                  <a:pt x="23" y="14"/>
                </a:lnTo>
                <a:lnTo>
                  <a:pt x="22" y="9"/>
                </a:lnTo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752" name="Freeform 139"/>
          <p:cNvSpPr/>
          <p:nvPr/>
        </p:nvSpPr>
        <p:spPr bwMode="auto">
          <a:xfrm>
            <a:off x="5629275" y="3197225"/>
            <a:ext cx="6350" cy="7938"/>
          </a:xfrm>
          <a:custGeom>
            <a:avLst/>
            <a:ahLst/>
            <a:cxnLst>
              <a:cxn ang="0">
                <a:pos x="4" y="2"/>
              </a:cxn>
              <a:cxn ang="0">
                <a:pos x="4" y="0"/>
              </a:cxn>
              <a:cxn ang="0">
                <a:pos x="1" y="0"/>
              </a:cxn>
              <a:cxn ang="0">
                <a:pos x="0" y="0"/>
              </a:cxn>
              <a:cxn ang="0">
                <a:pos x="0" y="2"/>
              </a:cxn>
              <a:cxn ang="0">
                <a:pos x="0" y="4"/>
              </a:cxn>
              <a:cxn ang="0">
                <a:pos x="1" y="4"/>
              </a:cxn>
              <a:cxn ang="0">
                <a:pos x="4" y="4"/>
              </a:cxn>
              <a:cxn ang="0">
                <a:pos x="4" y="2"/>
              </a:cxn>
              <a:cxn ang="0">
                <a:pos x="4" y="2"/>
              </a:cxn>
            </a:cxnLst>
            <a:rect l="0" t="0" r="r" b="b"/>
            <a:pathLst>
              <a:path w="5" h="5">
                <a:moveTo>
                  <a:pt x="4" y="2"/>
                </a:moveTo>
                <a:lnTo>
                  <a:pt x="4" y="0"/>
                </a:lnTo>
                <a:lnTo>
                  <a:pt x="1" y="0"/>
                </a:lnTo>
                <a:lnTo>
                  <a:pt x="0" y="0"/>
                </a:lnTo>
                <a:lnTo>
                  <a:pt x="0" y="2"/>
                </a:lnTo>
                <a:lnTo>
                  <a:pt x="0" y="4"/>
                </a:lnTo>
                <a:lnTo>
                  <a:pt x="1" y="4"/>
                </a:lnTo>
                <a:lnTo>
                  <a:pt x="4" y="4"/>
                </a:lnTo>
                <a:lnTo>
                  <a:pt x="4" y="2"/>
                </a:lnTo>
                <a:lnTo>
                  <a:pt x="4" y="2"/>
                </a:lnTo>
              </a:path>
            </a:pathLst>
          </a:custGeom>
          <a:solidFill>
            <a:srgbClr val="000000"/>
          </a:solidFill>
          <a:ln w="9525">
            <a:noFill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753" name="Freeform 140"/>
          <p:cNvSpPr/>
          <p:nvPr/>
        </p:nvSpPr>
        <p:spPr bwMode="auto">
          <a:xfrm>
            <a:off x="5629275" y="3197225"/>
            <a:ext cx="6350" cy="7938"/>
          </a:xfrm>
          <a:custGeom>
            <a:avLst/>
            <a:ahLst/>
            <a:cxnLst>
              <a:cxn ang="0">
                <a:pos x="4" y="2"/>
              </a:cxn>
              <a:cxn ang="0">
                <a:pos x="4" y="0"/>
              </a:cxn>
              <a:cxn ang="0">
                <a:pos x="1" y="0"/>
              </a:cxn>
              <a:cxn ang="0">
                <a:pos x="0" y="0"/>
              </a:cxn>
              <a:cxn ang="0">
                <a:pos x="0" y="2"/>
              </a:cxn>
              <a:cxn ang="0">
                <a:pos x="0" y="4"/>
              </a:cxn>
              <a:cxn ang="0">
                <a:pos x="1" y="4"/>
              </a:cxn>
              <a:cxn ang="0">
                <a:pos x="4" y="4"/>
              </a:cxn>
              <a:cxn ang="0">
                <a:pos x="4" y="2"/>
              </a:cxn>
            </a:cxnLst>
            <a:rect l="0" t="0" r="r" b="b"/>
            <a:pathLst>
              <a:path w="5" h="5">
                <a:moveTo>
                  <a:pt x="4" y="2"/>
                </a:moveTo>
                <a:lnTo>
                  <a:pt x="4" y="0"/>
                </a:lnTo>
                <a:lnTo>
                  <a:pt x="1" y="0"/>
                </a:lnTo>
                <a:lnTo>
                  <a:pt x="0" y="0"/>
                </a:lnTo>
                <a:lnTo>
                  <a:pt x="0" y="2"/>
                </a:lnTo>
                <a:lnTo>
                  <a:pt x="0" y="4"/>
                </a:lnTo>
                <a:lnTo>
                  <a:pt x="1" y="4"/>
                </a:lnTo>
                <a:lnTo>
                  <a:pt x="4" y="4"/>
                </a:lnTo>
                <a:lnTo>
                  <a:pt x="4" y="2"/>
                </a:lnTo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754" name="Freeform 141"/>
          <p:cNvSpPr/>
          <p:nvPr/>
        </p:nvSpPr>
        <p:spPr bwMode="auto">
          <a:xfrm>
            <a:off x="5705475" y="3189288"/>
            <a:ext cx="7938" cy="9525"/>
          </a:xfrm>
          <a:custGeom>
            <a:avLst/>
            <a:ahLst/>
            <a:cxnLst>
              <a:cxn ang="0">
                <a:pos x="4" y="2"/>
              </a:cxn>
              <a:cxn ang="0">
                <a:pos x="4" y="0"/>
              </a:cxn>
              <a:cxn ang="0">
                <a:pos x="2" y="0"/>
              </a:cxn>
              <a:cxn ang="0">
                <a:pos x="0" y="0"/>
              </a:cxn>
              <a:cxn ang="0">
                <a:pos x="0" y="2"/>
              </a:cxn>
              <a:cxn ang="0">
                <a:pos x="0" y="4"/>
              </a:cxn>
              <a:cxn ang="0">
                <a:pos x="2" y="4"/>
              </a:cxn>
              <a:cxn ang="0">
                <a:pos x="4" y="4"/>
              </a:cxn>
              <a:cxn ang="0">
                <a:pos x="4" y="2"/>
              </a:cxn>
              <a:cxn ang="0">
                <a:pos x="4" y="2"/>
              </a:cxn>
            </a:cxnLst>
            <a:rect l="0" t="0" r="r" b="b"/>
            <a:pathLst>
              <a:path w="5" h="5">
                <a:moveTo>
                  <a:pt x="4" y="2"/>
                </a:moveTo>
                <a:lnTo>
                  <a:pt x="4" y="0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0" y="4"/>
                </a:lnTo>
                <a:lnTo>
                  <a:pt x="2" y="4"/>
                </a:lnTo>
                <a:lnTo>
                  <a:pt x="4" y="4"/>
                </a:lnTo>
                <a:lnTo>
                  <a:pt x="4" y="2"/>
                </a:lnTo>
                <a:lnTo>
                  <a:pt x="4" y="2"/>
                </a:lnTo>
              </a:path>
            </a:pathLst>
          </a:custGeom>
          <a:solidFill>
            <a:srgbClr val="000000"/>
          </a:solidFill>
          <a:ln w="9525">
            <a:noFill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755" name="Freeform 142"/>
          <p:cNvSpPr/>
          <p:nvPr/>
        </p:nvSpPr>
        <p:spPr bwMode="auto">
          <a:xfrm>
            <a:off x="5705475" y="3189288"/>
            <a:ext cx="7938" cy="9525"/>
          </a:xfrm>
          <a:custGeom>
            <a:avLst/>
            <a:ahLst/>
            <a:cxnLst>
              <a:cxn ang="0">
                <a:pos x="4" y="2"/>
              </a:cxn>
              <a:cxn ang="0">
                <a:pos x="4" y="0"/>
              </a:cxn>
              <a:cxn ang="0">
                <a:pos x="2" y="0"/>
              </a:cxn>
              <a:cxn ang="0">
                <a:pos x="0" y="0"/>
              </a:cxn>
              <a:cxn ang="0">
                <a:pos x="0" y="2"/>
              </a:cxn>
              <a:cxn ang="0">
                <a:pos x="0" y="4"/>
              </a:cxn>
              <a:cxn ang="0">
                <a:pos x="2" y="4"/>
              </a:cxn>
              <a:cxn ang="0">
                <a:pos x="4" y="4"/>
              </a:cxn>
              <a:cxn ang="0">
                <a:pos x="4" y="2"/>
              </a:cxn>
            </a:cxnLst>
            <a:rect l="0" t="0" r="r" b="b"/>
            <a:pathLst>
              <a:path w="5" h="5">
                <a:moveTo>
                  <a:pt x="4" y="2"/>
                </a:moveTo>
                <a:lnTo>
                  <a:pt x="4" y="0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0" y="4"/>
                </a:lnTo>
                <a:lnTo>
                  <a:pt x="2" y="4"/>
                </a:lnTo>
                <a:lnTo>
                  <a:pt x="4" y="4"/>
                </a:lnTo>
                <a:lnTo>
                  <a:pt x="4" y="2"/>
                </a:lnTo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756" name="Freeform 143"/>
          <p:cNvSpPr/>
          <p:nvPr/>
        </p:nvSpPr>
        <p:spPr bwMode="auto">
          <a:xfrm>
            <a:off x="5684838" y="3162300"/>
            <a:ext cx="4762" cy="9525"/>
          </a:xfrm>
          <a:custGeom>
            <a:avLst/>
            <a:ahLst/>
            <a:cxnLst>
              <a:cxn ang="0">
                <a:pos x="3" y="2"/>
              </a:cxn>
              <a:cxn ang="0">
                <a:pos x="3" y="0"/>
              </a:cxn>
              <a:cxn ang="0">
                <a:pos x="2" y="0"/>
              </a:cxn>
              <a:cxn ang="0">
                <a:pos x="0" y="0"/>
              </a:cxn>
              <a:cxn ang="0">
                <a:pos x="0" y="2"/>
              </a:cxn>
              <a:cxn ang="0">
                <a:pos x="0" y="4"/>
              </a:cxn>
              <a:cxn ang="0">
                <a:pos x="2" y="4"/>
              </a:cxn>
              <a:cxn ang="0">
                <a:pos x="3" y="4"/>
              </a:cxn>
              <a:cxn ang="0">
                <a:pos x="3" y="2"/>
              </a:cxn>
              <a:cxn ang="0">
                <a:pos x="3" y="2"/>
              </a:cxn>
            </a:cxnLst>
            <a:rect l="0" t="0" r="r" b="b"/>
            <a:pathLst>
              <a:path w="4" h="5">
                <a:moveTo>
                  <a:pt x="3" y="2"/>
                </a:moveTo>
                <a:lnTo>
                  <a:pt x="3" y="0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0" y="4"/>
                </a:lnTo>
                <a:lnTo>
                  <a:pt x="2" y="4"/>
                </a:lnTo>
                <a:lnTo>
                  <a:pt x="3" y="4"/>
                </a:lnTo>
                <a:lnTo>
                  <a:pt x="3" y="2"/>
                </a:lnTo>
                <a:lnTo>
                  <a:pt x="3" y="2"/>
                </a:lnTo>
              </a:path>
            </a:pathLst>
          </a:custGeom>
          <a:solidFill>
            <a:srgbClr val="000000"/>
          </a:solidFill>
          <a:ln w="9525">
            <a:noFill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757" name="Freeform 144"/>
          <p:cNvSpPr/>
          <p:nvPr/>
        </p:nvSpPr>
        <p:spPr bwMode="auto">
          <a:xfrm>
            <a:off x="5684838" y="3162300"/>
            <a:ext cx="4762" cy="9525"/>
          </a:xfrm>
          <a:custGeom>
            <a:avLst/>
            <a:ahLst/>
            <a:cxnLst>
              <a:cxn ang="0">
                <a:pos x="3" y="2"/>
              </a:cxn>
              <a:cxn ang="0">
                <a:pos x="3" y="0"/>
              </a:cxn>
              <a:cxn ang="0">
                <a:pos x="2" y="0"/>
              </a:cxn>
              <a:cxn ang="0">
                <a:pos x="0" y="0"/>
              </a:cxn>
              <a:cxn ang="0">
                <a:pos x="0" y="2"/>
              </a:cxn>
              <a:cxn ang="0">
                <a:pos x="0" y="4"/>
              </a:cxn>
              <a:cxn ang="0">
                <a:pos x="2" y="4"/>
              </a:cxn>
              <a:cxn ang="0">
                <a:pos x="3" y="4"/>
              </a:cxn>
              <a:cxn ang="0">
                <a:pos x="3" y="2"/>
              </a:cxn>
            </a:cxnLst>
            <a:rect l="0" t="0" r="r" b="b"/>
            <a:pathLst>
              <a:path w="4" h="5">
                <a:moveTo>
                  <a:pt x="3" y="2"/>
                </a:moveTo>
                <a:lnTo>
                  <a:pt x="3" y="0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0" y="4"/>
                </a:lnTo>
                <a:lnTo>
                  <a:pt x="2" y="4"/>
                </a:lnTo>
                <a:lnTo>
                  <a:pt x="3" y="4"/>
                </a:lnTo>
                <a:lnTo>
                  <a:pt x="3" y="2"/>
                </a:lnTo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758" name="Freeform 145"/>
          <p:cNvSpPr/>
          <p:nvPr/>
        </p:nvSpPr>
        <p:spPr bwMode="auto">
          <a:xfrm>
            <a:off x="5781675" y="3151188"/>
            <a:ext cx="6350" cy="6350"/>
          </a:xfrm>
          <a:custGeom>
            <a:avLst/>
            <a:ahLst/>
            <a:cxnLst>
              <a:cxn ang="0">
                <a:pos x="4" y="2"/>
              </a:cxn>
              <a:cxn ang="0">
                <a:pos x="4" y="0"/>
              </a:cxn>
              <a:cxn ang="0">
                <a:pos x="2" y="0"/>
              </a:cxn>
              <a:cxn ang="0">
                <a:pos x="0" y="0"/>
              </a:cxn>
              <a:cxn ang="0">
                <a:pos x="0" y="2"/>
              </a:cxn>
              <a:cxn ang="0">
                <a:pos x="0" y="3"/>
              </a:cxn>
              <a:cxn ang="0">
                <a:pos x="2" y="3"/>
              </a:cxn>
              <a:cxn ang="0">
                <a:pos x="4" y="3"/>
              </a:cxn>
              <a:cxn ang="0">
                <a:pos x="4" y="2"/>
              </a:cxn>
              <a:cxn ang="0">
                <a:pos x="4" y="2"/>
              </a:cxn>
            </a:cxnLst>
            <a:rect l="0" t="0" r="r" b="b"/>
            <a:pathLst>
              <a:path w="5" h="4">
                <a:moveTo>
                  <a:pt x="4" y="2"/>
                </a:moveTo>
                <a:lnTo>
                  <a:pt x="4" y="0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0" y="3"/>
                </a:lnTo>
                <a:lnTo>
                  <a:pt x="2" y="3"/>
                </a:lnTo>
                <a:lnTo>
                  <a:pt x="4" y="3"/>
                </a:lnTo>
                <a:lnTo>
                  <a:pt x="4" y="2"/>
                </a:lnTo>
                <a:lnTo>
                  <a:pt x="4" y="2"/>
                </a:lnTo>
              </a:path>
            </a:pathLst>
          </a:custGeom>
          <a:solidFill>
            <a:srgbClr val="000000"/>
          </a:solidFill>
          <a:ln w="9525">
            <a:noFill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759" name="Freeform 146"/>
          <p:cNvSpPr/>
          <p:nvPr/>
        </p:nvSpPr>
        <p:spPr bwMode="auto">
          <a:xfrm>
            <a:off x="5781675" y="3151188"/>
            <a:ext cx="6350" cy="6350"/>
          </a:xfrm>
          <a:custGeom>
            <a:avLst/>
            <a:ahLst/>
            <a:cxnLst>
              <a:cxn ang="0">
                <a:pos x="4" y="2"/>
              </a:cxn>
              <a:cxn ang="0">
                <a:pos x="4" y="0"/>
              </a:cxn>
              <a:cxn ang="0">
                <a:pos x="2" y="0"/>
              </a:cxn>
              <a:cxn ang="0">
                <a:pos x="0" y="0"/>
              </a:cxn>
              <a:cxn ang="0">
                <a:pos x="0" y="2"/>
              </a:cxn>
              <a:cxn ang="0">
                <a:pos x="0" y="3"/>
              </a:cxn>
              <a:cxn ang="0">
                <a:pos x="2" y="3"/>
              </a:cxn>
              <a:cxn ang="0">
                <a:pos x="4" y="3"/>
              </a:cxn>
              <a:cxn ang="0">
                <a:pos x="4" y="2"/>
              </a:cxn>
            </a:cxnLst>
            <a:rect l="0" t="0" r="r" b="b"/>
            <a:pathLst>
              <a:path w="5" h="4">
                <a:moveTo>
                  <a:pt x="4" y="2"/>
                </a:moveTo>
                <a:lnTo>
                  <a:pt x="4" y="0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0" y="3"/>
                </a:lnTo>
                <a:lnTo>
                  <a:pt x="2" y="3"/>
                </a:lnTo>
                <a:lnTo>
                  <a:pt x="4" y="3"/>
                </a:lnTo>
                <a:lnTo>
                  <a:pt x="4" y="2"/>
                </a:lnTo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760" name="Freeform 147"/>
          <p:cNvSpPr/>
          <p:nvPr/>
        </p:nvSpPr>
        <p:spPr bwMode="auto">
          <a:xfrm>
            <a:off x="5788025" y="3192463"/>
            <a:ext cx="6350" cy="9525"/>
          </a:xfrm>
          <a:custGeom>
            <a:avLst/>
            <a:ahLst/>
            <a:cxnLst>
              <a:cxn ang="0">
                <a:pos x="4" y="2"/>
              </a:cxn>
              <a:cxn ang="0">
                <a:pos x="4" y="0"/>
              </a:cxn>
              <a:cxn ang="0">
                <a:pos x="3" y="0"/>
              </a:cxn>
              <a:cxn ang="0">
                <a:pos x="0" y="0"/>
              </a:cxn>
              <a:cxn ang="0">
                <a:pos x="0" y="2"/>
              </a:cxn>
              <a:cxn ang="0">
                <a:pos x="0" y="4"/>
              </a:cxn>
              <a:cxn ang="0">
                <a:pos x="3" y="4"/>
              </a:cxn>
              <a:cxn ang="0">
                <a:pos x="4" y="4"/>
              </a:cxn>
              <a:cxn ang="0">
                <a:pos x="4" y="2"/>
              </a:cxn>
              <a:cxn ang="0">
                <a:pos x="4" y="2"/>
              </a:cxn>
            </a:cxnLst>
            <a:rect l="0" t="0" r="r" b="b"/>
            <a:pathLst>
              <a:path w="5" h="5">
                <a:moveTo>
                  <a:pt x="4" y="2"/>
                </a:moveTo>
                <a:lnTo>
                  <a:pt x="4" y="0"/>
                </a:lnTo>
                <a:lnTo>
                  <a:pt x="3" y="0"/>
                </a:lnTo>
                <a:lnTo>
                  <a:pt x="0" y="0"/>
                </a:lnTo>
                <a:lnTo>
                  <a:pt x="0" y="2"/>
                </a:lnTo>
                <a:lnTo>
                  <a:pt x="0" y="4"/>
                </a:lnTo>
                <a:lnTo>
                  <a:pt x="3" y="4"/>
                </a:lnTo>
                <a:lnTo>
                  <a:pt x="4" y="4"/>
                </a:lnTo>
                <a:lnTo>
                  <a:pt x="4" y="2"/>
                </a:lnTo>
                <a:lnTo>
                  <a:pt x="4" y="2"/>
                </a:lnTo>
              </a:path>
            </a:pathLst>
          </a:custGeom>
          <a:solidFill>
            <a:srgbClr val="000000"/>
          </a:solidFill>
          <a:ln w="9525">
            <a:noFill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761" name="Freeform 148"/>
          <p:cNvSpPr/>
          <p:nvPr/>
        </p:nvSpPr>
        <p:spPr bwMode="auto">
          <a:xfrm>
            <a:off x="5788025" y="3192463"/>
            <a:ext cx="6350" cy="9525"/>
          </a:xfrm>
          <a:custGeom>
            <a:avLst/>
            <a:ahLst/>
            <a:cxnLst>
              <a:cxn ang="0">
                <a:pos x="4" y="2"/>
              </a:cxn>
              <a:cxn ang="0">
                <a:pos x="4" y="0"/>
              </a:cxn>
              <a:cxn ang="0">
                <a:pos x="3" y="0"/>
              </a:cxn>
              <a:cxn ang="0">
                <a:pos x="0" y="0"/>
              </a:cxn>
              <a:cxn ang="0">
                <a:pos x="0" y="2"/>
              </a:cxn>
              <a:cxn ang="0">
                <a:pos x="0" y="4"/>
              </a:cxn>
              <a:cxn ang="0">
                <a:pos x="3" y="4"/>
              </a:cxn>
              <a:cxn ang="0">
                <a:pos x="4" y="4"/>
              </a:cxn>
              <a:cxn ang="0">
                <a:pos x="4" y="2"/>
              </a:cxn>
            </a:cxnLst>
            <a:rect l="0" t="0" r="r" b="b"/>
            <a:pathLst>
              <a:path w="5" h="5">
                <a:moveTo>
                  <a:pt x="4" y="2"/>
                </a:moveTo>
                <a:lnTo>
                  <a:pt x="4" y="0"/>
                </a:lnTo>
                <a:lnTo>
                  <a:pt x="3" y="0"/>
                </a:lnTo>
                <a:lnTo>
                  <a:pt x="0" y="0"/>
                </a:lnTo>
                <a:lnTo>
                  <a:pt x="0" y="2"/>
                </a:lnTo>
                <a:lnTo>
                  <a:pt x="0" y="4"/>
                </a:lnTo>
                <a:lnTo>
                  <a:pt x="3" y="4"/>
                </a:lnTo>
                <a:lnTo>
                  <a:pt x="4" y="4"/>
                </a:lnTo>
                <a:lnTo>
                  <a:pt x="4" y="2"/>
                </a:lnTo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762" name="Freeform 149"/>
          <p:cNvSpPr/>
          <p:nvPr/>
        </p:nvSpPr>
        <p:spPr bwMode="auto">
          <a:xfrm>
            <a:off x="5824538" y="3233738"/>
            <a:ext cx="7937" cy="6350"/>
          </a:xfrm>
          <a:custGeom>
            <a:avLst/>
            <a:ahLst/>
            <a:cxnLst>
              <a:cxn ang="0">
                <a:pos x="4" y="1"/>
              </a:cxn>
              <a:cxn ang="0">
                <a:pos x="4" y="0"/>
              </a:cxn>
              <a:cxn ang="0">
                <a:pos x="2" y="0"/>
              </a:cxn>
              <a:cxn ang="0">
                <a:pos x="0" y="0"/>
              </a:cxn>
              <a:cxn ang="0">
                <a:pos x="0" y="1"/>
              </a:cxn>
              <a:cxn ang="0">
                <a:pos x="0" y="3"/>
              </a:cxn>
              <a:cxn ang="0">
                <a:pos x="2" y="3"/>
              </a:cxn>
              <a:cxn ang="0">
                <a:pos x="4" y="3"/>
              </a:cxn>
              <a:cxn ang="0">
                <a:pos x="4" y="1"/>
              </a:cxn>
              <a:cxn ang="0">
                <a:pos x="4" y="1"/>
              </a:cxn>
            </a:cxnLst>
            <a:rect l="0" t="0" r="r" b="b"/>
            <a:pathLst>
              <a:path w="5" h="4">
                <a:moveTo>
                  <a:pt x="4" y="1"/>
                </a:moveTo>
                <a:lnTo>
                  <a:pt x="4" y="0"/>
                </a:lnTo>
                <a:lnTo>
                  <a:pt x="2" y="0"/>
                </a:lnTo>
                <a:lnTo>
                  <a:pt x="0" y="0"/>
                </a:lnTo>
                <a:lnTo>
                  <a:pt x="0" y="1"/>
                </a:lnTo>
                <a:lnTo>
                  <a:pt x="0" y="3"/>
                </a:lnTo>
                <a:lnTo>
                  <a:pt x="2" y="3"/>
                </a:lnTo>
                <a:lnTo>
                  <a:pt x="4" y="3"/>
                </a:lnTo>
                <a:lnTo>
                  <a:pt x="4" y="1"/>
                </a:lnTo>
                <a:lnTo>
                  <a:pt x="4" y="1"/>
                </a:lnTo>
              </a:path>
            </a:pathLst>
          </a:custGeom>
          <a:solidFill>
            <a:srgbClr val="000000"/>
          </a:solidFill>
          <a:ln w="9525">
            <a:noFill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763" name="Freeform 150"/>
          <p:cNvSpPr/>
          <p:nvPr/>
        </p:nvSpPr>
        <p:spPr bwMode="auto">
          <a:xfrm>
            <a:off x="5824538" y="3233738"/>
            <a:ext cx="7937" cy="6350"/>
          </a:xfrm>
          <a:custGeom>
            <a:avLst/>
            <a:ahLst/>
            <a:cxnLst>
              <a:cxn ang="0">
                <a:pos x="4" y="1"/>
              </a:cxn>
              <a:cxn ang="0">
                <a:pos x="4" y="0"/>
              </a:cxn>
              <a:cxn ang="0">
                <a:pos x="2" y="0"/>
              </a:cxn>
              <a:cxn ang="0">
                <a:pos x="0" y="0"/>
              </a:cxn>
              <a:cxn ang="0">
                <a:pos x="0" y="1"/>
              </a:cxn>
              <a:cxn ang="0">
                <a:pos x="0" y="3"/>
              </a:cxn>
              <a:cxn ang="0">
                <a:pos x="2" y="3"/>
              </a:cxn>
              <a:cxn ang="0">
                <a:pos x="4" y="3"/>
              </a:cxn>
              <a:cxn ang="0">
                <a:pos x="4" y="1"/>
              </a:cxn>
            </a:cxnLst>
            <a:rect l="0" t="0" r="r" b="b"/>
            <a:pathLst>
              <a:path w="5" h="4">
                <a:moveTo>
                  <a:pt x="4" y="1"/>
                </a:moveTo>
                <a:lnTo>
                  <a:pt x="4" y="0"/>
                </a:lnTo>
                <a:lnTo>
                  <a:pt x="2" y="0"/>
                </a:lnTo>
                <a:lnTo>
                  <a:pt x="0" y="0"/>
                </a:lnTo>
                <a:lnTo>
                  <a:pt x="0" y="1"/>
                </a:lnTo>
                <a:lnTo>
                  <a:pt x="0" y="3"/>
                </a:lnTo>
                <a:lnTo>
                  <a:pt x="2" y="3"/>
                </a:lnTo>
                <a:lnTo>
                  <a:pt x="4" y="3"/>
                </a:lnTo>
                <a:lnTo>
                  <a:pt x="4" y="1"/>
                </a:lnTo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764" name="Freeform 151"/>
          <p:cNvSpPr/>
          <p:nvPr/>
        </p:nvSpPr>
        <p:spPr bwMode="auto">
          <a:xfrm>
            <a:off x="5611813" y="3154363"/>
            <a:ext cx="180975" cy="114300"/>
          </a:xfrm>
          <a:custGeom>
            <a:avLst/>
            <a:ahLst/>
            <a:cxnLst>
              <a:cxn ang="0">
                <a:pos x="8" y="45"/>
              </a:cxn>
              <a:cxn ang="0">
                <a:pos x="0" y="35"/>
              </a:cxn>
              <a:cxn ang="0">
                <a:pos x="0" y="32"/>
              </a:cxn>
              <a:cxn ang="0">
                <a:pos x="26" y="25"/>
              </a:cxn>
              <a:cxn ang="0">
                <a:pos x="53" y="9"/>
              </a:cxn>
              <a:cxn ang="0">
                <a:pos x="84" y="0"/>
              </a:cxn>
              <a:cxn ang="0">
                <a:pos x="93" y="27"/>
              </a:cxn>
              <a:cxn ang="0">
                <a:pos x="108" y="49"/>
              </a:cxn>
              <a:cxn ang="0">
                <a:pos x="115" y="63"/>
              </a:cxn>
              <a:cxn ang="0">
                <a:pos x="117" y="67"/>
              </a:cxn>
            </a:cxnLst>
            <a:rect l="0" t="0" r="r" b="b"/>
            <a:pathLst>
              <a:path w="118" h="68">
                <a:moveTo>
                  <a:pt x="8" y="45"/>
                </a:moveTo>
                <a:lnTo>
                  <a:pt x="0" y="35"/>
                </a:lnTo>
                <a:lnTo>
                  <a:pt x="0" y="32"/>
                </a:lnTo>
                <a:lnTo>
                  <a:pt x="26" y="25"/>
                </a:lnTo>
                <a:lnTo>
                  <a:pt x="53" y="9"/>
                </a:lnTo>
                <a:lnTo>
                  <a:pt x="84" y="0"/>
                </a:lnTo>
                <a:lnTo>
                  <a:pt x="93" y="27"/>
                </a:lnTo>
                <a:lnTo>
                  <a:pt x="108" y="49"/>
                </a:lnTo>
                <a:lnTo>
                  <a:pt x="115" y="63"/>
                </a:lnTo>
                <a:lnTo>
                  <a:pt x="117" y="67"/>
                </a:lnTo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765" name="Freeform 152"/>
          <p:cNvSpPr/>
          <p:nvPr/>
        </p:nvSpPr>
        <p:spPr bwMode="auto">
          <a:xfrm>
            <a:off x="5715000" y="3276600"/>
            <a:ext cx="11113" cy="7938"/>
          </a:xfrm>
          <a:custGeom>
            <a:avLst/>
            <a:ahLst/>
            <a:cxnLst>
              <a:cxn ang="0">
                <a:pos x="6" y="1"/>
              </a:cxn>
              <a:cxn ang="0">
                <a:pos x="6" y="0"/>
              </a:cxn>
              <a:cxn ang="0">
                <a:pos x="5" y="0"/>
              </a:cxn>
              <a:cxn ang="0">
                <a:pos x="2" y="0"/>
              </a:cxn>
              <a:cxn ang="0">
                <a:pos x="1" y="0"/>
              </a:cxn>
              <a:cxn ang="0">
                <a:pos x="0" y="0"/>
              </a:cxn>
              <a:cxn ang="0">
                <a:pos x="0" y="1"/>
              </a:cxn>
              <a:cxn ang="0">
                <a:pos x="0" y="4"/>
              </a:cxn>
              <a:cxn ang="0">
                <a:pos x="1" y="4"/>
              </a:cxn>
              <a:cxn ang="0">
                <a:pos x="2" y="4"/>
              </a:cxn>
              <a:cxn ang="0">
                <a:pos x="5" y="4"/>
              </a:cxn>
              <a:cxn ang="0">
                <a:pos x="6" y="4"/>
              </a:cxn>
              <a:cxn ang="0">
                <a:pos x="6" y="1"/>
              </a:cxn>
              <a:cxn ang="0">
                <a:pos x="6" y="1"/>
              </a:cxn>
            </a:cxnLst>
            <a:rect l="0" t="0" r="r" b="b"/>
            <a:pathLst>
              <a:path w="7" h="5">
                <a:moveTo>
                  <a:pt x="6" y="1"/>
                </a:moveTo>
                <a:lnTo>
                  <a:pt x="6" y="0"/>
                </a:lnTo>
                <a:lnTo>
                  <a:pt x="5" y="0"/>
                </a:lnTo>
                <a:lnTo>
                  <a:pt x="2" y="0"/>
                </a:lnTo>
                <a:lnTo>
                  <a:pt x="1" y="0"/>
                </a:lnTo>
                <a:lnTo>
                  <a:pt x="0" y="0"/>
                </a:lnTo>
                <a:lnTo>
                  <a:pt x="0" y="1"/>
                </a:lnTo>
                <a:lnTo>
                  <a:pt x="0" y="4"/>
                </a:lnTo>
                <a:lnTo>
                  <a:pt x="1" y="4"/>
                </a:lnTo>
                <a:lnTo>
                  <a:pt x="2" y="4"/>
                </a:lnTo>
                <a:lnTo>
                  <a:pt x="5" y="4"/>
                </a:lnTo>
                <a:lnTo>
                  <a:pt x="6" y="4"/>
                </a:lnTo>
                <a:lnTo>
                  <a:pt x="6" y="1"/>
                </a:lnTo>
                <a:lnTo>
                  <a:pt x="6" y="1"/>
                </a:lnTo>
              </a:path>
            </a:pathLst>
          </a:custGeom>
          <a:solidFill>
            <a:srgbClr val="000000"/>
          </a:solidFill>
          <a:ln w="9525">
            <a:noFill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766" name="Freeform 153"/>
          <p:cNvSpPr/>
          <p:nvPr/>
        </p:nvSpPr>
        <p:spPr bwMode="auto">
          <a:xfrm>
            <a:off x="5715000" y="3276600"/>
            <a:ext cx="11113" cy="7938"/>
          </a:xfrm>
          <a:custGeom>
            <a:avLst/>
            <a:ahLst/>
            <a:cxnLst>
              <a:cxn ang="0">
                <a:pos x="6" y="1"/>
              </a:cxn>
              <a:cxn ang="0">
                <a:pos x="6" y="0"/>
              </a:cxn>
              <a:cxn ang="0">
                <a:pos x="5" y="0"/>
              </a:cxn>
              <a:cxn ang="0">
                <a:pos x="2" y="0"/>
              </a:cxn>
              <a:cxn ang="0">
                <a:pos x="1" y="0"/>
              </a:cxn>
              <a:cxn ang="0">
                <a:pos x="0" y="0"/>
              </a:cxn>
              <a:cxn ang="0">
                <a:pos x="0" y="1"/>
              </a:cxn>
              <a:cxn ang="0">
                <a:pos x="0" y="4"/>
              </a:cxn>
              <a:cxn ang="0">
                <a:pos x="1" y="4"/>
              </a:cxn>
              <a:cxn ang="0">
                <a:pos x="2" y="4"/>
              </a:cxn>
              <a:cxn ang="0">
                <a:pos x="5" y="4"/>
              </a:cxn>
              <a:cxn ang="0">
                <a:pos x="6" y="4"/>
              </a:cxn>
              <a:cxn ang="0">
                <a:pos x="6" y="1"/>
              </a:cxn>
            </a:cxnLst>
            <a:rect l="0" t="0" r="r" b="b"/>
            <a:pathLst>
              <a:path w="7" h="5">
                <a:moveTo>
                  <a:pt x="6" y="1"/>
                </a:moveTo>
                <a:lnTo>
                  <a:pt x="6" y="0"/>
                </a:lnTo>
                <a:lnTo>
                  <a:pt x="5" y="0"/>
                </a:lnTo>
                <a:lnTo>
                  <a:pt x="2" y="0"/>
                </a:lnTo>
                <a:lnTo>
                  <a:pt x="1" y="0"/>
                </a:lnTo>
                <a:lnTo>
                  <a:pt x="0" y="0"/>
                </a:lnTo>
                <a:lnTo>
                  <a:pt x="0" y="1"/>
                </a:lnTo>
                <a:lnTo>
                  <a:pt x="0" y="4"/>
                </a:lnTo>
                <a:lnTo>
                  <a:pt x="1" y="4"/>
                </a:lnTo>
                <a:lnTo>
                  <a:pt x="2" y="4"/>
                </a:lnTo>
                <a:lnTo>
                  <a:pt x="5" y="4"/>
                </a:lnTo>
                <a:lnTo>
                  <a:pt x="6" y="4"/>
                </a:lnTo>
                <a:lnTo>
                  <a:pt x="6" y="1"/>
                </a:lnTo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767" name="Freeform 154"/>
          <p:cNvSpPr/>
          <p:nvPr/>
        </p:nvSpPr>
        <p:spPr bwMode="auto">
          <a:xfrm>
            <a:off x="5761038" y="3389313"/>
            <a:ext cx="12700" cy="9525"/>
          </a:xfrm>
          <a:custGeom>
            <a:avLst/>
            <a:ahLst/>
            <a:cxnLst>
              <a:cxn ang="0">
                <a:pos x="7" y="2"/>
              </a:cxn>
              <a:cxn ang="0">
                <a:pos x="7" y="0"/>
              </a:cxn>
              <a:cxn ang="0">
                <a:pos x="5" y="0"/>
              </a:cxn>
              <a:cxn ang="0">
                <a:pos x="3" y="0"/>
              </a:cxn>
              <a:cxn ang="0">
                <a:pos x="1" y="0"/>
              </a:cxn>
              <a:cxn ang="0">
                <a:pos x="0" y="0"/>
              </a:cxn>
              <a:cxn ang="0">
                <a:pos x="0" y="2"/>
              </a:cxn>
              <a:cxn ang="0">
                <a:pos x="0" y="5"/>
              </a:cxn>
              <a:cxn ang="0">
                <a:pos x="1" y="5"/>
              </a:cxn>
              <a:cxn ang="0">
                <a:pos x="3" y="5"/>
              </a:cxn>
              <a:cxn ang="0">
                <a:pos x="5" y="5"/>
              </a:cxn>
              <a:cxn ang="0">
                <a:pos x="7" y="5"/>
              </a:cxn>
              <a:cxn ang="0">
                <a:pos x="7" y="2"/>
              </a:cxn>
              <a:cxn ang="0">
                <a:pos x="7" y="2"/>
              </a:cxn>
            </a:cxnLst>
            <a:rect l="0" t="0" r="r" b="b"/>
            <a:pathLst>
              <a:path w="8" h="6">
                <a:moveTo>
                  <a:pt x="7" y="2"/>
                </a:moveTo>
                <a:lnTo>
                  <a:pt x="7" y="0"/>
                </a:lnTo>
                <a:lnTo>
                  <a:pt x="5" y="0"/>
                </a:lnTo>
                <a:lnTo>
                  <a:pt x="3" y="0"/>
                </a:lnTo>
                <a:lnTo>
                  <a:pt x="1" y="0"/>
                </a:lnTo>
                <a:lnTo>
                  <a:pt x="0" y="0"/>
                </a:lnTo>
                <a:lnTo>
                  <a:pt x="0" y="2"/>
                </a:lnTo>
                <a:lnTo>
                  <a:pt x="0" y="5"/>
                </a:lnTo>
                <a:lnTo>
                  <a:pt x="1" y="5"/>
                </a:lnTo>
                <a:lnTo>
                  <a:pt x="3" y="5"/>
                </a:lnTo>
                <a:lnTo>
                  <a:pt x="5" y="5"/>
                </a:lnTo>
                <a:lnTo>
                  <a:pt x="7" y="5"/>
                </a:lnTo>
                <a:lnTo>
                  <a:pt x="7" y="2"/>
                </a:lnTo>
                <a:lnTo>
                  <a:pt x="7" y="2"/>
                </a:lnTo>
              </a:path>
            </a:pathLst>
          </a:custGeom>
          <a:solidFill>
            <a:srgbClr val="000000"/>
          </a:solidFill>
          <a:ln w="9525">
            <a:noFill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768" name="Freeform 155"/>
          <p:cNvSpPr/>
          <p:nvPr/>
        </p:nvSpPr>
        <p:spPr bwMode="auto">
          <a:xfrm>
            <a:off x="5761038" y="3389313"/>
            <a:ext cx="12700" cy="9525"/>
          </a:xfrm>
          <a:custGeom>
            <a:avLst/>
            <a:ahLst/>
            <a:cxnLst>
              <a:cxn ang="0">
                <a:pos x="7" y="2"/>
              </a:cxn>
              <a:cxn ang="0">
                <a:pos x="7" y="0"/>
              </a:cxn>
              <a:cxn ang="0">
                <a:pos x="5" y="0"/>
              </a:cxn>
              <a:cxn ang="0">
                <a:pos x="3" y="0"/>
              </a:cxn>
              <a:cxn ang="0">
                <a:pos x="1" y="0"/>
              </a:cxn>
              <a:cxn ang="0">
                <a:pos x="0" y="0"/>
              </a:cxn>
              <a:cxn ang="0">
                <a:pos x="0" y="2"/>
              </a:cxn>
              <a:cxn ang="0">
                <a:pos x="0" y="5"/>
              </a:cxn>
              <a:cxn ang="0">
                <a:pos x="1" y="5"/>
              </a:cxn>
              <a:cxn ang="0">
                <a:pos x="3" y="5"/>
              </a:cxn>
              <a:cxn ang="0">
                <a:pos x="5" y="5"/>
              </a:cxn>
              <a:cxn ang="0">
                <a:pos x="7" y="5"/>
              </a:cxn>
              <a:cxn ang="0">
                <a:pos x="7" y="2"/>
              </a:cxn>
            </a:cxnLst>
            <a:rect l="0" t="0" r="r" b="b"/>
            <a:pathLst>
              <a:path w="8" h="6">
                <a:moveTo>
                  <a:pt x="7" y="2"/>
                </a:moveTo>
                <a:lnTo>
                  <a:pt x="7" y="0"/>
                </a:lnTo>
                <a:lnTo>
                  <a:pt x="5" y="0"/>
                </a:lnTo>
                <a:lnTo>
                  <a:pt x="3" y="0"/>
                </a:lnTo>
                <a:lnTo>
                  <a:pt x="1" y="0"/>
                </a:lnTo>
                <a:lnTo>
                  <a:pt x="0" y="0"/>
                </a:lnTo>
                <a:lnTo>
                  <a:pt x="0" y="2"/>
                </a:lnTo>
                <a:lnTo>
                  <a:pt x="0" y="5"/>
                </a:lnTo>
                <a:lnTo>
                  <a:pt x="1" y="5"/>
                </a:lnTo>
                <a:lnTo>
                  <a:pt x="3" y="5"/>
                </a:lnTo>
                <a:lnTo>
                  <a:pt x="5" y="5"/>
                </a:lnTo>
                <a:lnTo>
                  <a:pt x="7" y="5"/>
                </a:lnTo>
                <a:lnTo>
                  <a:pt x="7" y="2"/>
                </a:lnTo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769" name="Freeform 156"/>
          <p:cNvSpPr/>
          <p:nvPr/>
        </p:nvSpPr>
        <p:spPr bwMode="auto">
          <a:xfrm>
            <a:off x="5775325" y="3241675"/>
            <a:ext cx="6350" cy="9525"/>
          </a:xfrm>
          <a:custGeom>
            <a:avLst/>
            <a:ahLst/>
            <a:cxnLst>
              <a:cxn ang="0">
                <a:pos x="3" y="1"/>
              </a:cxn>
              <a:cxn ang="0">
                <a:pos x="3" y="0"/>
              </a:cxn>
              <a:cxn ang="0">
                <a:pos x="2" y="0"/>
              </a:cxn>
              <a:cxn ang="0">
                <a:pos x="0" y="0"/>
              </a:cxn>
              <a:cxn ang="0">
                <a:pos x="0" y="1"/>
              </a:cxn>
              <a:cxn ang="0">
                <a:pos x="0" y="4"/>
              </a:cxn>
              <a:cxn ang="0">
                <a:pos x="2" y="4"/>
              </a:cxn>
              <a:cxn ang="0">
                <a:pos x="3" y="4"/>
              </a:cxn>
              <a:cxn ang="0">
                <a:pos x="3" y="1"/>
              </a:cxn>
              <a:cxn ang="0">
                <a:pos x="3" y="1"/>
              </a:cxn>
            </a:cxnLst>
            <a:rect l="0" t="0" r="r" b="b"/>
            <a:pathLst>
              <a:path w="4" h="5">
                <a:moveTo>
                  <a:pt x="3" y="1"/>
                </a:moveTo>
                <a:lnTo>
                  <a:pt x="3" y="0"/>
                </a:lnTo>
                <a:lnTo>
                  <a:pt x="2" y="0"/>
                </a:lnTo>
                <a:lnTo>
                  <a:pt x="0" y="0"/>
                </a:lnTo>
                <a:lnTo>
                  <a:pt x="0" y="1"/>
                </a:lnTo>
                <a:lnTo>
                  <a:pt x="0" y="4"/>
                </a:lnTo>
                <a:lnTo>
                  <a:pt x="2" y="4"/>
                </a:lnTo>
                <a:lnTo>
                  <a:pt x="3" y="4"/>
                </a:lnTo>
                <a:lnTo>
                  <a:pt x="3" y="1"/>
                </a:lnTo>
                <a:lnTo>
                  <a:pt x="3" y="1"/>
                </a:lnTo>
              </a:path>
            </a:pathLst>
          </a:custGeom>
          <a:solidFill>
            <a:srgbClr val="000000"/>
          </a:solidFill>
          <a:ln w="9525">
            <a:noFill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770" name="Freeform 157"/>
          <p:cNvSpPr/>
          <p:nvPr/>
        </p:nvSpPr>
        <p:spPr bwMode="auto">
          <a:xfrm>
            <a:off x="5775325" y="3241675"/>
            <a:ext cx="6350" cy="9525"/>
          </a:xfrm>
          <a:custGeom>
            <a:avLst/>
            <a:ahLst/>
            <a:cxnLst>
              <a:cxn ang="0">
                <a:pos x="3" y="1"/>
              </a:cxn>
              <a:cxn ang="0">
                <a:pos x="3" y="0"/>
              </a:cxn>
              <a:cxn ang="0">
                <a:pos x="2" y="0"/>
              </a:cxn>
              <a:cxn ang="0">
                <a:pos x="0" y="0"/>
              </a:cxn>
              <a:cxn ang="0">
                <a:pos x="0" y="1"/>
              </a:cxn>
              <a:cxn ang="0">
                <a:pos x="0" y="4"/>
              </a:cxn>
              <a:cxn ang="0">
                <a:pos x="2" y="4"/>
              </a:cxn>
              <a:cxn ang="0">
                <a:pos x="3" y="4"/>
              </a:cxn>
              <a:cxn ang="0">
                <a:pos x="3" y="1"/>
              </a:cxn>
            </a:cxnLst>
            <a:rect l="0" t="0" r="r" b="b"/>
            <a:pathLst>
              <a:path w="4" h="5">
                <a:moveTo>
                  <a:pt x="3" y="1"/>
                </a:moveTo>
                <a:lnTo>
                  <a:pt x="3" y="0"/>
                </a:lnTo>
                <a:lnTo>
                  <a:pt x="2" y="0"/>
                </a:lnTo>
                <a:lnTo>
                  <a:pt x="0" y="0"/>
                </a:lnTo>
                <a:lnTo>
                  <a:pt x="0" y="1"/>
                </a:lnTo>
                <a:lnTo>
                  <a:pt x="0" y="4"/>
                </a:lnTo>
                <a:lnTo>
                  <a:pt x="2" y="4"/>
                </a:lnTo>
                <a:lnTo>
                  <a:pt x="3" y="4"/>
                </a:lnTo>
                <a:lnTo>
                  <a:pt x="3" y="1"/>
                </a:lnTo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771" name="Freeform 158"/>
          <p:cNvSpPr/>
          <p:nvPr/>
        </p:nvSpPr>
        <p:spPr bwMode="auto">
          <a:xfrm>
            <a:off x="4481513" y="4708525"/>
            <a:ext cx="241300" cy="104775"/>
          </a:xfrm>
          <a:custGeom>
            <a:avLst/>
            <a:ahLst/>
            <a:cxnLst>
              <a:cxn ang="0">
                <a:pos x="20" y="52"/>
              </a:cxn>
              <a:cxn ang="0">
                <a:pos x="0" y="28"/>
              </a:cxn>
              <a:cxn ang="0">
                <a:pos x="18" y="15"/>
              </a:cxn>
              <a:cxn ang="0">
                <a:pos x="30" y="9"/>
              </a:cxn>
              <a:cxn ang="0">
                <a:pos x="42" y="6"/>
              </a:cxn>
              <a:cxn ang="0">
                <a:pos x="48" y="4"/>
              </a:cxn>
              <a:cxn ang="0">
                <a:pos x="58" y="2"/>
              </a:cxn>
              <a:cxn ang="0">
                <a:pos x="66" y="0"/>
              </a:cxn>
              <a:cxn ang="0">
                <a:pos x="112" y="2"/>
              </a:cxn>
              <a:cxn ang="0">
                <a:pos x="125" y="6"/>
              </a:cxn>
              <a:cxn ang="0">
                <a:pos x="139" y="13"/>
              </a:cxn>
              <a:cxn ang="0">
                <a:pos x="147" y="23"/>
              </a:cxn>
              <a:cxn ang="0">
                <a:pos x="150" y="34"/>
              </a:cxn>
              <a:cxn ang="0">
                <a:pos x="156" y="61"/>
              </a:cxn>
              <a:cxn ang="0">
                <a:pos x="20" y="52"/>
              </a:cxn>
              <a:cxn ang="0">
                <a:pos x="20" y="52"/>
              </a:cxn>
            </a:cxnLst>
            <a:rect l="0" t="0" r="r" b="b"/>
            <a:pathLst>
              <a:path w="157" h="62">
                <a:moveTo>
                  <a:pt x="20" y="52"/>
                </a:moveTo>
                <a:lnTo>
                  <a:pt x="0" y="28"/>
                </a:lnTo>
                <a:lnTo>
                  <a:pt x="18" y="15"/>
                </a:lnTo>
                <a:lnTo>
                  <a:pt x="30" y="9"/>
                </a:lnTo>
                <a:lnTo>
                  <a:pt x="42" y="6"/>
                </a:lnTo>
                <a:lnTo>
                  <a:pt x="48" y="4"/>
                </a:lnTo>
                <a:lnTo>
                  <a:pt x="58" y="2"/>
                </a:lnTo>
                <a:lnTo>
                  <a:pt x="66" y="0"/>
                </a:lnTo>
                <a:lnTo>
                  <a:pt x="112" y="2"/>
                </a:lnTo>
                <a:lnTo>
                  <a:pt x="125" y="6"/>
                </a:lnTo>
                <a:lnTo>
                  <a:pt x="139" y="13"/>
                </a:lnTo>
                <a:lnTo>
                  <a:pt x="147" y="23"/>
                </a:lnTo>
                <a:lnTo>
                  <a:pt x="150" y="34"/>
                </a:lnTo>
                <a:lnTo>
                  <a:pt x="156" y="61"/>
                </a:lnTo>
                <a:lnTo>
                  <a:pt x="20" y="52"/>
                </a:lnTo>
                <a:lnTo>
                  <a:pt x="20" y="52"/>
                </a:lnTo>
              </a:path>
            </a:pathLst>
          </a:custGeom>
          <a:solidFill>
            <a:srgbClr val="FFFFFF"/>
          </a:solidFill>
          <a:ln w="9525">
            <a:noFill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772" name="Freeform 159"/>
          <p:cNvSpPr/>
          <p:nvPr/>
        </p:nvSpPr>
        <p:spPr bwMode="auto">
          <a:xfrm>
            <a:off x="4481513" y="4708525"/>
            <a:ext cx="241300" cy="104775"/>
          </a:xfrm>
          <a:custGeom>
            <a:avLst/>
            <a:ahLst/>
            <a:cxnLst>
              <a:cxn ang="0">
                <a:pos x="20" y="52"/>
              </a:cxn>
              <a:cxn ang="0">
                <a:pos x="0" y="28"/>
              </a:cxn>
              <a:cxn ang="0">
                <a:pos x="18" y="15"/>
              </a:cxn>
              <a:cxn ang="0">
                <a:pos x="30" y="9"/>
              </a:cxn>
              <a:cxn ang="0">
                <a:pos x="42" y="6"/>
              </a:cxn>
              <a:cxn ang="0">
                <a:pos x="48" y="4"/>
              </a:cxn>
              <a:cxn ang="0">
                <a:pos x="58" y="2"/>
              </a:cxn>
              <a:cxn ang="0">
                <a:pos x="66" y="0"/>
              </a:cxn>
              <a:cxn ang="0">
                <a:pos x="112" y="2"/>
              </a:cxn>
              <a:cxn ang="0">
                <a:pos x="125" y="6"/>
              </a:cxn>
              <a:cxn ang="0">
                <a:pos x="139" y="13"/>
              </a:cxn>
              <a:cxn ang="0">
                <a:pos x="147" y="23"/>
              </a:cxn>
              <a:cxn ang="0">
                <a:pos x="150" y="34"/>
              </a:cxn>
              <a:cxn ang="0">
                <a:pos x="156" y="61"/>
              </a:cxn>
              <a:cxn ang="0">
                <a:pos x="20" y="52"/>
              </a:cxn>
            </a:cxnLst>
            <a:rect l="0" t="0" r="r" b="b"/>
            <a:pathLst>
              <a:path w="157" h="62">
                <a:moveTo>
                  <a:pt x="20" y="52"/>
                </a:moveTo>
                <a:lnTo>
                  <a:pt x="0" y="28"/>
                </a:lnTo>
                <a:lnTo>
                  <a:pt x="18" y="15"/>
                </a:lnTo>
                <a:lnTo>
                  <a:pt x="30" y="9"/>
                </a:lnTo>
                <a:lnTo>
                  <a:pt x="42" y="6"/>
                </a:lnTo>
                <a:lnTo>
                  <a:pt x="48" y="4"/>
                </a:lnTo>
                <a:lnTo>
                  <a:pt x="58" y="2"/>
                </a:lnTo>
                <a:lnTo>
                  <a:pt x="66" y="0"/>
                </a:lnTo>
                <a:lnTo>
                  <a:pt x="112" y="2"/>
                </a:lnTo>
                <a:lnTo>
                  <a:pt x="125" y="6"/>
                </a:lnTo>
                <a:lnTo>
                  <a:pt x="139" y="13"/>
                </a:lnTo>
                <a:lnTo>
                  <a:pt x="147" y="23"/>
                </a:lnTo>
                <a:lnTo>
                  <a:pt x="150" y="34"/>
                </a:lnTo>
                <a:lnTo>
                  <a:pt x="156" y="61"/>
                </a:lnTo>
                <a:lnTo>
                  <a:pt x="20" y="52"/>
                </a:lnTo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773" name="Freeform 160"/>
          <p:cNvSpPr/>
          <p:nvPr/>
        </p:nvSpPr>
        <p:spPr bwMode="auto">
          <a:xfrm>
            <a:off x="4445000" y="4754563"/>
            <a:ext cx="279400" cy="134937"/>
          </a:xfrm>
          <a:custGeom>
            <a:avLst/>
            <a:ahLst/>
            <a:cxnLst>
              <a:cxn ang="0">
                <a:pos x="32" y="73"/>
              </a:cxn>
              <a:cxn ang="0">
                <a:pos x="21" y="60"/>
              </a:cxn>
              <a:cxn ang="0">
                <a:pos x="14" y="52"/>
              </a:cxn>
              <a:cxn ang="0">
                <a:pos x="7" y="47"/>
              </a:cxn>
              <a:cxn ang="0">
                <a:pos x="3" y="36"/>
              </a:cxn>
              <a:cxn ang="0">
                <a:pos x="0" y="27"/>
              </a:cxn>
              <a:cxn ang="0">
                <a:pos x="2" y="16"/>
              </a:cxn>
              <a:cxn ang="0">
                <a:pos x="3" y="9"/>
              </a:cxn>
              <a:cxn ang="0">
                <a:pos x="14" y="6"/>
              </a:cxn>
              <a:cxn ang="0">
                <a:pos x="21" y="0"/>
              </a:cxn>
              <a:cxn ang="0">
                <a:pos x="25" y="0"/>
              </a:cxn>
              <a:cxn ang="0">
                <a:pos x="36" y="6"/>
              </a:cxn>
              <a:cxn ang="0">
                <a:pos x="44" y="16"/>
              </a:cxn>
              <a:cxn ang="0">
                <a:pos x="55" y="13"/>
              </a:cxn>
              <a:cxn ang="0">
                <a:pos x="64" y="16"/>
              </a:cxn>
              <a:cxn ang="0">
                <a:pos x="74" y="16"/>
              </a:cxn>
              <a:cxn ang="0">
                <a:pos x="85" y="20"/>
              </a:cxn>
              <a:cxn ang="0">
                <a:pos x="95" y="16"/>
              </a:cxn>
              <a:cxn ang="0">
                <a:pos x="108" y="16"/>
              </a:cxn>
              <a:cxn ang="0">
                <a:pos x="114" y="16"/>
              </a:cxn>
              <a:cxn ang="0">
                <a:pos x="119" y="18"/>
              </a:cxn>
              <a:cxn ang="0">
                <a:pos x="123" y="20"/>
              </a:cxn>
              <a:cxn ang="0">
                <a:pos x="123" y="15"/>
              </a:cxn>
              <a:cxn ang="0">
                <a:pos x="126" y="7"/>
              </a:cxn>
              <a:cxn ang="0">
                <a:pos x="130" y="7"/>
              </a:cxn>
              <a:cxn ang="0">
                <a:pos x="133" y="7"/>
              </a:cxn>
              <a:cxn ang="0">
                <a:pos x="139" y="7"/>
              </a:cxn>
              <a:cxn ang="0">
                <a:pos x="142" y="7"/>
              </a:cxn>
              <a:cxn ang="0">
                <a:pos x="153" y="16"/>
              </a:cxn>
              <a:cxn ang="0">
                <a:pos x="157" y="20"/>
              </a:cxn>
              <a:cxn ang="0">
                <a:pos x="159" y="27"/>
              </a:cxn>
              <a:cxn ang="0">
                <a:pos x="167" y="27"/>
              </a:cxn>
              <a:cxn ang="0">
                <a:pos x="175" y="29"/>
              </a:cxn>
              <a:cxn ang="0">
                <a:pos x="180" y="36"/>
              </a:cxn>
              <a:cxn ang="0">
                <a:pos x="179" y="47"/>
              </a:cxn>
              <a:cxn ang="0">
                <a:pos x="179" y="52"/>
              </a:cxn>
              <a:cxn ang="0">
                <a:pos x="177" y="56"/>
              </a:cxn>
              <a:cxn ang="0">
                <a:pos x="173" y="60"/>
              </a:cxn>
              <a:cxn ang="0">
                <a:pos x="171" y="66"/>
              </a:cxn>
              <a:cxn ang="0">
                <a:pos x="167" y="67"/>
              </a:cxn>
              <a:cxn ang="0">
                <a:pos x="159" y="67"/>
              </a:cxn>
              <a:cxn ang="0">
                <a:pos x="157" y="67"/>
              </a:cxn>
              <a:cxn ang="0">
                <a:pos x="153" y="67"/>
              </a:cxn>
              <a:cxn ang="0">
                <a:pos x="146" y="67"/>
              </a:cxn>
              <a:cxn ang="0">
                <a:pos x="141" y="71"/>
              </a:cxn>
              <a:cxn ang="0">
                <a:pos x="133" y="73"/>
              </a:cxn>
              <a:cxn ang="0">
                <a:pos x="129" y="77"/>
              </a:cxn>
              <a:cxn ang="0">
                <a:pos x="123" y="78"/>
              </a:cxn>
              <a:cxn ang="0">
                <a:pos x="108" y="78"/>
              </a:cxn>
              <a:cxn ang="0">
                <a:pos x="104" y="78"/>
              </a:cxn>
              <a:cxn ang="0">
                <a:pos x="96" y="78"/>
              </a:cxn>
              <a:cxn ang="0">
                <a:pos x="49" y="77"/>
              </a:cxn>
              <a:cxn ang="0">
                <a:pos x="32" y="73"/>
              </a:cxn>
              <a:cxn ang="0">
                <a:pos x="32" y="73"/>
              </a:cxn>
            </a:cxnLst>
            <a:rect l="0" t="0" r="r" b="b"/>
            <a:pathLst>
              <a:path w="181" h="79">
                <a:moveTo>
                  <a:pt x="32" y="73"/>
                </a:moveTo>
                <a:lnTo>
                  <a:pt x="21" y="60"/>
                </a:lnTo>
                <a:lnTo>
                  <a:pt x="14" y="52"/>
                </a:lnTo>
                <a:lnTo>
                  <a:pt x="7" y="47"/>
                </a:lnTo>
                <a:lnTo>
                  <a:pt x="3" y="36"/>
                </a:lnTo>
                <a:lnTo>
                  <a:pt x="0" y="27"/>
                </a:lnTo>
                <a:lnTo>
                  <a:pt x="2" y="16"/>
                </a:lnTo>
                <a:lnTo>
                  <a:pt x="3" y="9"/>
                </a:lnTo>
                <a:lnTo>
                  <a:pt x="14" y="6"/>
                </a:lnTo>
                <a:lnTo>
                  <a:pt x="21" y="0"/>
                </a:lnTo>
                <a:lnTo>
                  <a:pt x="25" y="0"/>
                </a:lnTo>
                <a:lnTo>
                  <a:pt x="36" y="6"/>
                </a:lnTo>
                <a:lnTo>
                  <a:pt x="44" y="16"/>
                </a:lnTo>
                <a:lnTo>
                  <a:pt x="55" y="13"/>
                </a:lnTo>
                <a:lnTo>
                  <a:pt x="64" y="16"/>
                </a:lnTo>
                <a:lnTo>
                  <a:pt x="74" y="16"/>
                </a:lnTo>
                <a:lnTo>
                  <a:pt x="85" y="20"/>
                </a:lnTo>
                <a:lnTo>
                  <a:pt x="95" y="16"/>
                </a:lnTo>
                <a:lnTo>
                  <a:pt x="108" y="16"/>
                </a:lnTo>
                <a:lnTo>
                  <a:pt x="114" y="16"/>
                </a:lnTo>
                <a:lnTo>
                  <a:pt x="119" y="18"/>
                </a:lnTo>
                <a:lnTo>
                  <a:pt x="123" y="20"/>
                </a:lnTo>
                <a:lnTo>
                  <a:pt x="123" y="15"/>
                </a:lnTo>
                <a:lnTo>
                  <a:pt x="126" y="7"/>
                </a:lnTo>
                <a:lnTo>
                  <a:pt x="130" y="7"/>
                </a:lnTo>
                <a:lnTo>
                  <a:pt x="133" y="7"/>
                </a:lnTo>
                <a:lnTo>
                  <a:pt x="139" y="7"/>
                </a:lnTo>
                <a:lnTo>
                  <a:pt x="142" y="7"/>
                </a:lnTo>
                <a:lnTo>
                  <a:pt x="153" y="16"/>
                </a:lnTo>
                <a:lnTo>
                  <a:pt x="157" y="20"/>
                </a:lnTo>
                <a:lnTo>
                  <a:pt x="159" y="27"/>
                </a:lnTo>
                <a:lnTo>
                  <a:pt x="167" y="27"/>
                </a:lnTo>
                <a:lnTo>
                  <a:pt x="175" y="29"/>
                </a:lnTo>
                <a:lnTo>
                  <a:pt x="180" y="36"/>
                </a:lnTo>
                <a:lnTo>
                  <a:pt x="179" y="47"/>
                </a:lnTo>
                <a:lnTo>
                  <a:pt x="179" y="52"/>
                </a:lnTo>
                <a:lnTo>
                  <a:pt x="177" y="56"/>
                </a:lnTo>
                <a:lnTo>
                  <a:pt x="173" y="60"/>
                </a:lnTo>
                <a:lnTo>
                  <a:pt x="171" y="66"/>
                </a:lnTo>
                <a:lnTo>
                  <a:pt x="167" y="67"/>
                </a:lnTo>
                <a:lnTo>
                  <a:pt x="159" y="67"/>
                </a:lnTo>
                <a:lnTo>
                  <a:pt x="157" y="67"/>
                </a:lnTo>
                <a:lnTo>
                  <a:pt x="153" y="67"/>
                </a:lnTo>
                <a:lnTo>
                  <a:pt x="146" y="67"/>
                </a:lnTo>
                <a:lnTo>
                  <a:pt x="141" y="71"/>
                </a:lnTo>
                <a:lnTo>
                  <a:pt x="133" y="73"/>
                </a:lnTo>
                <a:lnTo>
                  <a:pt x="129" y="77"/>
                </a:lnTo>
                <a:lnTo>
                  <a:pt x="123" y="78"/>
                </a:lnTo>
                <a:lnTo>
                  <a:pt x="108" y="78"/>
                </a:lnTo>
                <a:lnTo>
                  <a:pt x="104" y="78"/>
                </a:lnTo>
                <a:lnTo>
                  <a:pt x="96" y="78"/>
                </a:lnTo>
                <a:lnTo>
                  <a:pt x="49" y="77"/>
                </a:lnTo>
                <a:lnTo>
                  <a:pt x="32" y="73"/>
                </a:lnTo>
                <a:lnTo>
                  <a:pt x="32" y="73"/>
                </a:lnTo>
              </a:path>
            </a:pathLst>
          </a:custGeom>
          <a:solidFill>
            <a:srgbClr val="C0C0C0"/>
          </a:solidFill>
          <a:ln w="9525">
            <a:noFill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774" name="Freeform 161"/>
          <p:cNvSpPr/>
          <p:nvPr/>
        </p:nvSpPr>
        <p:spPr bwMode="auto">
          <a:xfrm>
            <a:off x="4445000" y="4754563"/>
            <a:ext cx="279400" cy="134937"/>
          </a:xfrm>
          <a:custGeom>
            <a:avLst/>
            <a:ahLst/>
            <a:cxnLst>
              <a:cxn ang="0">
                <a:pos x="32" y="73"/>
              </a:cxn>
              <a:cxn ang="0">
                <a:pos x="21" y="60"/>
              </a:cxn>
              <a:cxn ang="0">
                <a:pos x="14" y="52"/>
              </a:cxn>
              <a:cxn ang="0">
                <a:pos x="7" y="47"/>
              </a:cxn>
              <a:cxn ang="0">
                <a:pos x="3" y="36"/>
              </a:cxn>
              <a:cxn ang="0">
                <a:pos x="0" y="27"/>
              </a:cxn>
              <a:cxn ang="0">
                <a:pos x="2" y="16"/>
              </a:cxn>
              <a:cxn ang="0">
                <a:pos x="3" y="9"/>
              </a:cxn>
              <a:cxn ang="0">
                <a:pos x="14" y="6"/>
              </a:cxn>
              <a:cxn ang="0">
                <a:pos x="21" y="0"/>
              </a:cxn>
              <a:cxn ang="0">
                <a:pos x="25" y="0"/>
              </a:cxn>
              <a:cxn ang="0">
                <a:pos x="36" y="6"/>
              </a:cxn>
              <a:cxn ang="0">
                <a:pos x="44" y="16"/>
              </a:cxn>
              <a:cxn ang="0">
                <a:pos x="55" y="13"/>
              </a:cxn>
              <a:cxn ang="0">
                <a:pos x="64" y="16"/>
              </a:cxn>
              <a:cxn ang="0">
                <a:pos x="74" y="16"/>
              </a:cxn>
              <a:cxn ang="0">
                <a:pos x="85" y="20"/>
              </a:cxn>
              <a:cxn ang="0">
                <a:pos x="95" y="16"/>
              </a:cxn>
              <a:cxn ang="0">
                <a:pos x="108" y="16"/>
              </a:cxn>
              <a:cxn ang="0">
                <a:pos x="114" y="16"/>
              </a:cxn>
              <a:cxn ang="0">
                <a:pos x="119" y="18"/>
              </a:cxn>
              <a:cxn ang="0">
                <a:pos x="123" y="20"/>
              </a:cxn>
              <a:cxn ang="0">
                <a:pos x="123" y="15"/>
              </a:cxn>
              <a:cxn ang="0">
                <a:pos x="126" y="7"/>
              </a:cxn>
              <a:cxn ang="0">
                <a:pos x="130" y="7"/>
              </a:cxn>
              <a:cxn ang="0">
                <a:pos x="133" y="7"/>
              </a:cxn>
              <a:cxn ang="0">
                <a:pos x="139" y="7"/>
              </a:cxn>
              <a:cxn ang="0">
                <a:pos x="142" y="7"/>
              </a:cxn>
              <a:cxn ang="0">
                <a:pos x="153" y="16"/>
              </a:cxn>
              <a:cxn ang="0">
                <a:pos x="157" y="20"/>
              </a:cxn>
              <a:cxn ang="0">
                <a:pos x="159" y="27"/>
              </a:cxn>
              <a:cxn ang="0">
                <a:pos x="167" y="27"/>
              </a:cxn>
              <a:cxn ang="0">
                <a:pos x="175" y="29"/>
              </a:cxn>
              <a:cxn ang="0">
                <a:pos x="180" y="36"/>
              </a:cxn>
              <a:cxn ang="0">
                <a:pos x="179" y="47"/>
              </a:cxn>
              <a:cxn ang="0">
                <a:pos x="179" y="52"/>
              </a:cxn>
              <a:cxn ang="0">
                <a:pos x="177" y="56"/>
              </a:cxn>
              <a:cxn ang="0">
                <a:pos x="173" y="60"/>
              </a:cxn>
              <a:cxn ang="0">
                <a:pos x="171" y="66"/>
              </a:cxn>
              <a:cxn ang="0">
                <a:pos x="167" y="67"/>
              </a:cxn>
              <a:cxn ang="0">
                <a:pos x="159" y="67"/>
              </a:cxn>
              <a:cxn ang="0">
                <a:pos x="157" y="67"/>
              </a:cxn>
              <a:cxn ang="0">
                <a:pos x="153" y="67"/>
              </a:cxn>
              <a:cxn ang="0">
                <a:pos x="146" y="67"/>
              </a:cxn>
              <a:cxn ang="0">
                <a:pos x="141" y="71"/>
              </a:cxn>
              <a:cxn ang="0">
                <a:pos x="133" y="73"/>
              </a:cxn>
              <a:cxn ang="0">
                <a:pos x="129" y="77"/>
              </a:cxn>
              <a:cxn ang="0">
                <a:pos x="123" y="78"/>
              </a:cxn>
              <a:cxn ang="0">
                <a:pos x="108" y="78"/>
              </a:cxn>
              <a:cxn ang="0">
                <a:pos x="104" y="78"/>
              </a:cxn>
              <a:cxn ang="0">
                <a:pos x="96" y="78"/>
              </a:cxn>
              <a:cxn ang="0">
                <a:pos x="49" y="77"/>
              </a:cxn>
              <a:cxn ang="0">
                <a:pos x="32" y="73"/>
              </a:cxn>
            </a:cxnLst>
            <a:rect l="0" t="0" r="r" b="b"/>
            <a:pathLst>
              <a:path w="181" h="79">
                <a:moveTo>
                  <a:pt x="32" y="73"/>
                </a:moveTo>
                <a:lnTo>
                  <a:pt x="21" y="60"/>
                </a:lnTo>
                <a:lnTo>
                  <a:pt x="14" y="52"/>
                </a:lnTo>
                <a:lnTo>
                  <a:pt x="7" y="47"/>
                </a:lnTo>
                <a:lnTo>
                  <a:pt x="3" y="36"/>
                </a:lnTo>
                <a:lnTo>
                  <a:pt x="0" y="27"/>
                </a:lnTo>
                <a:lnTo>
                  <a:pt x="2" y="16"/>
                </a:lnTo>
                <a:lnTo>
                  <a:pt x="3" y="9"/>
                </a:lnTo>
                <a:lnTo>
                  <a:pt x="14" y="6"/>
                </a:lnTo>
                <a:lnTo>
                  <a:pt x="21" y="0"/>
                </a:lnTo>
                <a:lnTo>
                  <a:pt x="25" y="0"/>
                </a:lnTo>
                <a:lnTo>
                  <a:pt x="36" y="6"/>
                </a:lnTo>
                <a:lnTo>
                  <a:pt x="44" y="16"/>
                </a:lnTo>
                <a:lnTo>
                  <a:pt x="55" y="13"/>
                </a:lnTo>
                <a:lnTo>
                  <a:pt x="64" y="16"/>
                </a:lnTo>
                <a:lnTo>
                  <a:pt x="74" y="16"/>
                </a:lnTo>
                <a:lnTo>
                  <a:pt x="85" y="20"/>
                </a:lnTo>
                <a:lnTo>
                  <a:pt x="95" y="16"/>
                </a:lnTo>
                <a:lnTo>
                  <a:pt x="108" y="16"/>
                </a:lnTo>
                <a:lnTo>
                  <a:pt x="114" y="16"/>
                </a:lnTo>
                <a:lnTo>
                  <a:pt x="119" y="18"/>
                </a:lnTo>
                <a:lnTo>
                  <a:pt x="123" y="20"/>
                </a:lnTo>
                <a:lnTo>
                  <a:pt x="123" y="15"/>
                </a:lnTo>
                <a:lnTo>
                  <a:pt x="126" y="7"/>
                </a:lnTo>
                <a:lnTo>
                  <a:pt x="130" y="7"/>
                </a:lnTo>
                <a:lnTo>
                  <a:pt x="133" y="7"/>
                </a:lnTo>
                <a:lnTo>
                  <a:pt x="139" y="7"/>
                </a:lnTo>
                <a:lnTo>
                  <a:pt x="142" y="7"/>
                </a:lnTo>
                <a:lnTo>
                  <a:pt x="153" y="16"/>
                </a:lnTo>
                <a:lnTo>
                  <a:pt x="157" y="20"/>
                </a:lnTo>
                <a:lnTo>
                  <a:pt x="159" y="27"/>
                </a:lnTo>
                <a:lnTo>
                  <a:pt x="167" y="27"/>
                </a:lnTo>
                <a:lnTo>
                  <a:pt x="175" y="29"/>
                </a:lnTo>
                <a:lnTo>
                  <a:pt x="180" y="36"/>
                </a:lnTo>
                <a:lnTo>
                  <a:pt x="179" y="47"/>
                </a:lnTo>
                <a:lnTo>
                  <a:pt x="179" y="52"/>
                </a:lnTo>
                <a:lnTo>
                  <a:pt x="177" y="56"/>
                </a:lnTo>
                <a:lnTo>
                  <a:pt x="173" y="60"/>
                </a:lnTo>
                <a:lnTo>
                  <a:pt x="171" y="66"/>
                </a:lnTo>
                <a:lnTo>
                  <a:pt x="167" y="67"/>
                </a:lnTo>
                <a:lnTo>
                  <a:pt x="159" y="67"/>
                </a:lnTo>
                <a:lnTo>
                  <a:pt x="157" y="67"/>
                </a:lnTo>
                <a:lnTo>
                  <a:pt x="153" y="67"/>
                </a:lnTo>
                <a:lnTo>
                  <a:pt x="146" y="67"/>
                </a:lnTo>
                <a:lnTo>
                  <a:pt x="141" y="71"/>
                </a:lnTo>
                <a:lnTo>
                  <a:pt x="133" y="73"/>
                </a:lnTo>
                <a:lnTo>
                  <a:pt x="129" y="77"/>
                </a:lnTo>
                <a:lnTo>
                  <a:pt x="123" y="78"/>
                </a:lnTo>
                <a:lnTo>
                  <a:pt x="108" y="78"/>
                </a:lnTo>
                <a:lnTo>
                  <a:pt x="104" y="78"/>
                </a:lnTo>
                <a:lnTo>
                  <a:pt x="96" y="78"/>
                </a:lnTo>
                <a:lnTo>
                  <a:pt x="49" y="77"/>
                </a:lnTo>
                <a:lnTo>
                  <a:pt x="32" y="73"/>
                </a:lnTo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775" name="Freeform 162"/>
          <p:cNvSpPr/>
          <p:nvPr/>
        </p:nvSpPr>
        <p:spPr bwMode="auto">
          <a:xfrm>
            <a:off x="4606925" y="4848225"/>
            <a:ext cx="6350" cy="12700"/>
          </a:xfrm>
          <a:custGeom>
            <a:avLst/>
            <a:ahLst/>
            <a:cxnLst>
              <a:cxn ang="0">
                <a:pos x="3" y="3"/>
              </a:cxn>
              <a:cxn ang="0">
                <a:pos x="3" y="1"/>
              </a:cxn>
              <a:cxn ang="0">
                <a:pos x="3" y="0"/>
              </a:cxn>
              <a:cxn ang="0">
                <a:pos x="2" y="0"/>
              </a:cxn>
              <a:cxn ang="0">
                <a:pos x="0" y="0"/>
              </a:cxn>
              <a:cxn ang="0">
                <a:pos x="0" y="1"/>
              </a:cxn>
              <a:cxn ang="0">
                <a:pos x="0" y="3"/>
              </a:cxn>
              <a:cxn ang="0">
                <a:pos x="0" y="5"/>
              </a:cxn>
              <a:cxn ang="0">
                <a:pos x="0" y="7"/>
              </a:cxn>
              <a:cxn ang="0">
                <a:pos x="2" y="7"/>
              </a:cxn>
              <a:cxn ang="0">
                <a:pos x="3" y="7"/>
              </a:cxn>
              <a:cxn ang="0">
                <a:pos x="3" y="5"/>
              </a:cxn>
              <a:cxn ang="0">
                <a:pos x="3" y="3"/>
              </a:cxn>
              <a:cxn ang="0">
                <a:pos x="3" y="3"/>
              </a:cxn>
            </a:cxnLst>
            <a:rect l="0" t="0" r="r" b="b"/>
            <a:pathLst>
              <a:path w="4" h="8">
                <a:moveTo>
                  <a:pt x="3" y="3"/>
                </a:moveTo>
                <a:lnTo>
                  <a:pt x="3" y="1"/>
                </a:lnTo>
                <a:lnTo>
                  <a:pt x="3" y="0"/>
                </a:lnTo>
                <a:lnTo>
                  <a:pt x="2" y="0"/>
                </a:lnTo>
                <a:lnTo>
                  <a:pt x="0" y="0"/>
                </a:lnTo>
                <a:lnTo>
                  <a:pt x="0" y="1"/>
                </a:lnTo>
                <a:lnTo>
                  <a:pt x="0" y="3"/>
                </a:lnTo>
                <a:lnTo>
                  <a:pt x="0" y="5"/>
                </a:lnTo>
                <a:lnTo>
                  <a:pt x="0" y="7"/>
                </a:lnTo>
                <a:lnTo>
                  <a:pt x="2" y="7"/>
                </a:lnTo>
                <a:lnTo>
                  <a:pt x="3" y="7"/>
                </a:lnTo>
                <a:lnTo>
                  <a:pt x="3" y="5"/>
                </a:lnTo>
                <a:lnTo>
                  <a:pt x="3" y="3"/>
                </a:lnTo>
                <a:lnTo>
                  <a:pt x="3" y="3"/>
                </a:lnTo>
              </a:path>
            </a:pathLst>
          </a:custGeom>
          <a:solidFill>
            <a:srgbClr val="000000"/>
          </a:solidFill>
          <a:ln w="9525">
            <a:noFill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776" name="Freeform 163"/>
          <p:cNvSpPr/>
          <p:nvPr/>
        </p:nvSpPr>
        <p:spPr bwMode="auto">
          <a:xfrm>
            <a:off x="4605338" y="4849813"/>
            <a:ext cx="6350" cy="15875"/>
          </a:xfrm>
          <a:custGeom>
            <a:avLst/>
            <a:ahLst/>
            <a:cxnLst>
              <a:cxn ang="0">
                <a:pos x="3" y="4"/>
              </a:cxn>
              <a:cxn ang="0">
                <a:pos x="3" y="2"/>
              </a:cxn>
              <a:cxn ang="0">
                <a:pos x="3" y="0"/>
              </a:cxn>
              <a:cxn ang="0">
                <a:pos x="1" y="0"/>
              </a:cxn>
              <a:cxn ang="0">
                <a:pos x="0" y="0"/>
              </a:cxn>
              <a:cxn ang="0">
                <a:pos x="0" y="2"/>
              </a:cxn>
              <a:cxn ang="0">
                <a:pos x="0" y="4"/>
              </a:cxn>
              <a:cxn ang="0">
                <a:pos x="0" y="6"/>
              </a:cxn>
              <a:cxn ang="0">
                <a:pos x="0" y="8"/>
              </a:cxn>
              <a:cxn ang="0">
                <a:pos x="1" y="8"/>
              </a:cxn>
              <a:cxn ang="0">
                <a:pos x="3" y="8"/>
              </a:cxn>
              <a:cxn ang="0">
                <a:pos x="3" y="6"/>
              </a:cxn>
              <a:cxn ang="0">
                <a:pos x="3" y="4"/>
              </a:cxn>
            </a:cxnLst>
            <a:rect l="0" t="0" r="r" b="b"/>
            <a:pathLst>
              <a:path w="4" h="9">
                <a:moveTo>
                  <a:pt x="3" y="4"/>
                </a:moveTo>
                <a:lnTo>
                  <a:pt x="3" y="2"/>
                </a:lnTo>
                <a:lnTo>
                  <a:pt x="3" y="0"/>
                </a:lnTo>
                <a:lnTo>
                  <a:pt x="1" y="0"/>
                </a:lnTo>
                <a:lnTo>
                  <a:pt x="0" y="0"/>
                </a:lnTo>
                <a:lnTo>
                  <a:pt x="0" y="2"/>
                </a:lnTo>
                <a:lnTo>
                  <a:pt x="0" y="4"/>
                </a:lnTo>
                <a:lnTo>
                  <a:pt x="0" y="6"/>
                </a:lnTo>
                <a:lnTo>
                  <a:pt x="0" y="8"/>
                </a:lnTo>
                <a:lnTo>
                  <a:pt x="1" y="8"/>
                </a:lnTo>
                <a:lnTo>
                  <a:pt x="3" y="8"/>
                </a:lnTo>
                <a:lnTo>
                  <a:pt x="3" y="6"/>
                </a:lnTo>
                <a:lnTo>
                  <a:pt x="3" y="4"/>
                </a:lnTo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777" name="Freeform 164"/>
          <p:cNvSpPr/>
          <p:nvPr/>
        </p:nvSpPr>
        <p:spPr bwMode="auto">
          <a:xfrm>
            <a:off x="4649788" y="4822825"/>
            <a:ext cx="14287" cy="7938"/>
          </a:xfrm>
          <a:custGeom>
            <a:avLst/>
            <a:ahLst/>
            <a:cxnLst>
              <a:cxn ang="0">
                <a:pos x="8" y="2"/>
              </a:cxn>
              <a:cxn ang="0">
                <a:pos x="8" y="0"/>
              </a:cxn>
              <a:cxn ang="0">
                <a:pos x="6" y="0"/>
              </a:cxn>
              <a:cxn ang="0">
                <a:pos x="4" y="0"/>
              </a:cxn>
              <a:cxn ang="0">
                <a:pos x="3" y="0"/>
              </a:cxn>
              <a:cxn ang="0">
                <a:pos x="0" y="0"/>
              </a:cxn>
              <a:cxn ang="0">
                <a:pos x="0" y="2"/>
              </a:cxn>
              <a:cxn ang="0">
                <a:pos x="0" y="4"/>
              </a:cxn>
              <a:cxn ang="0">
                <a:pos x="3" y="4"/>
              </a:cxn>
              <a:cxn ang="0">
                <a:pos x="4" y="4"/>
              </a:cxn>
              <a:cxn ang="0">
                <a:pos x="6" y="4"/>
              </a:cxn>
              <a:cxn ang="0">
                <a:pos x="8" y="4"/>
              </a:cxn>
              <a:cxn ang="0">
                <a:pos x="8" y="2"/>
              </a:cxn>
              <a:cxn ang="0">
                <a:pos x="8" y="2"/>
              </a:cxn>
            </a:cxnLst>
            <a:rect l="0" t="0" r="r" b="b"/>
            <a:pathLst>
              <a:path w="9" h="5">
                <a:moveTo>
                  <a:pt x="8" y="2"/>
                </a:moveTo>
                <a:lnTo>
                  <a:pt x="8" y="0"/>
                </a:lnTo>
                <a:lnTo>
                  <a:pt x="6" y="0"/>
                </a:lnTo>
                <a:lnTo>
                  <a:pt x="4" y="0"/>
                </a:lnTo>
                <a:lnTo>
                  <a:pt x="3" y="0"/>
                </a:lnTo>
                <a:lnTo>
                  <a:pt x="0" y="0"/>
                </a:lnTo>
                <a:lnTo>
                  <a:pt x="0" y="2"/>
                </a:lnTo>
                <a:lnTo>
                  <a:pt x="0" y="4"/>
                </a:lnTo>
                <a:lnTo>
                  <a:pt x="3" y="4"/>
                </a:lnTo>
                <a:lnTo>
                  <a:pt x="4" y="4"/>
                </a:lnTo>
                <a:lnTo>
                  <a:pt x="6" y="4"/>
                </a:lnTo>
                <a:lnTo>
                  <a:pt x="8" y="4"/>
                </a:lnTo>
                <a:lnTo>
                  <a:pt x="8" y="2"/>
                </a:lnTo>
                <a:lnTo>
                  <a:pt x="8" y="2"/>
                </a:lnTo>
              </a:path>
            </a:pathLst>
          </a:custGeom>
          <a:solidFill>
            <a:srgbClr val="000000"/>
          </a:solidFill>
          <a:ln w="9525">
            <a:noFill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778" name="Freeform 165"/>
          <p:cNvSpPr/>
          <p:nvPr/>
        </p:nvSpPr>
        <p:spPr bwMode="auto">
          <a:xfrm>
            <a:off x="4649788" y="4822825"/>
            <a:ext cx="14287" cy="7938"/>
          </a:xfrm>
          <a:custGeom>
            <a:avLst/>
            <a:ahLst/>
            <a:cxnLst>
              <a:cxn ang="0">
                <a:pos x="8" y="2"/>
              </a:cxn>
              <a:cxn ang="0">
                <a:pos x="8" y="0"/>
              </a:cxn>
              <a:cxn ang="0">
                <a:pos x="6" y="0"/>
              </a:cxn>
              <a:cxn ang="0">
                <a:pos x="4" y="0"/>
              </a:cxn>
              <a:cxn ang="0">
                <a:pos x="3" y="0"/>
              </a:cxn>
              <a:cxn ang="0">
                <a:pos x="0" y="0"/>
              </a:cxn>
              <a:cxn ang="0">
                <a:pos x="0" y="2"/>
              </a:cxn>
              <a:cxn ang="0">
                <a:pos x="0" y="4"/>
              </a:cxn>
              <a:cxn ang="0">
                <a:pos x="3" y="4"/>
              </a:cxn>
              <a:cxn ang="0">
                <a:pos x="4" y="4"/>
              </a:cxn>
              <a:cxn ang="0">
                <a:pos x="6" y="4"/>
              </a:cxn>
              <a:cxn ang="0">
                <a:pos x="8" y="4"/>
              </a:cxn>
              <a:cxn ang="0">
                <a:pos x="8" y="2"/>
              </a:cxn>
            </a:cxnLst>
            <a:rect l="0" t="0" r="r" b="b"/>
            <a:pathLst>
              <a:path w="9" h="5">
                <a:moveTo>
                  <a:pt x="8" y="2"/>
                </a:moveTo>
                <a:lnTo>
                  <a:pt x="8" y="0"/>
                </a:lnTo>
                <a:lnTo>
                  <a:pt x="6" y="0"/>
                </a:lnTo>
                <a:lnTo>
                  <a:pt x="4" y="0"/>
                </a:lnTo>
                <a:lnTo>
                  <a:pt x="3" y="0"/>
                </a:lnTo>
                <a:lnTo>
                  <a:pt x="0" y="0"/>
                </a:lnTo>
                <a:lnTo>
                  <a:pt x="0" y="2"/>
                </a:lnTo>
                <a:lnTo>
                  <a:pt x="0" y="4"/>
                </a:lnTo>
                <a:lnTo>
                  <a:pt x="3" y="4"/>
                </a:lnTo>
                <a:lnTo>
                  <a:pt x="4" y="4"/>
                </a:lnTo>
                <a:lnTo>
                  <a:pt x="6" y="4"/>
                </a:lnTo>
                <a:lnTo>
                  <a:pt x="8" y="4"/>
                </a:lnTo>
                <a:lnTo>
                  <a:pt x="8" y="2"/>
                </a:lnTo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779" name="Freeform 166"/>
          <p:cNvSpPr/>
          <p:nvPr/>
        </p:nvSpPr>
        <p:spPr bwMode="auto">
          <a:xfrm>
            <a:off x="4649788" y="4822825"/>
            <a:ext cx="14287" cy="7938"/>
          </a:xfrm>
          <a:custGeom>
            <a:avLst/>
            <a:ahLst/>
            <a:cxnLst>
              <a:cxn ang="0">
                <a:pos x="8" y="2"/>
              </a:cxn>
              <a:cxn ang="0">
                <a:pos x="8" y="0"/>
              </a:cxn>
              <a:cxn ang="0">
                <a:pos x="6" y="0"/>
              </a:cxn>
              <a:cxn ang="0">
                <a:pos x="4" y="0"/>
              </a:cxn>
              <a:cxn ang="0">
                <a:pos x="3" y="0"/>
              </a:cxn>
              <a:cxn ang="0">
                <a:pos x="0" y="0"/>
              </a:cxn>
              <a:cxn ang="0">
                <a:pos x="0" y="2"/>
              </a:cxn>
              <a:cxn ang="0">
                <a:pos x="0" y="4"/>
              </a:cxn>
              <a:cxn ang="0">
                <a:pos x="3" y="4"/>
              </a:cxn>
              <a:cxn ang="0">
                <a:pos x="4" y="4"/>
              </a:cxn>
              <a:cxn ang="0">
                <a:pos x="6" y="4"/>
              </a:cxn>
              <a:cxn ang="0">
                <a:pos x="8" y="4"/>
              </a:cxn>
              <a:cxn ang="0">
                <a:pos x="8" y="2"/>
              </a:cxn>
              <a:cxn ang="0">
                <a:pos x="8" y="2"/>
              </a:cxn>
            </a:cxnLst>
            <a:rect l="0" t="0" r="r" b="b"/>
            <a:pathLst>
              <a:path w="9" h="5">
                <a:moveTo>
                  <a:pt x="8" y="2"/>
                </a:moveTo>
                <a:lnTo>
                  <a:pt x="8" y="0"/>
                </a:lnTo>
                <a:lnTo>
                  <a:pt x="6" y="0"/>
                </a:lnTo>
                <a:lnTo>
                  <a:pt x="4" y="0"/>
                </a:lnTo>
                <a:lnTo>
                  <a:pt x="3" y="0"/>
                </a:lnTo>
                <a:lnTo>
                  <a:pt x="0" y="0"/>
                </a:lnTo>
                <a:lnTo>
                  <a:pt x="0" y="2"/>
                </a:lnTo>
                <a:lnTo>
                  <a:pt x="0" y="4"/>
                </a:lnTo>
                <a:lnTo>
                  <a:pt x="3" y="4"/>
                </a:lnTo>
                <a:lnTo>
                  <a:pt x="4" y="4"/>
                </a:lnTo>
                <a:lnTo>
                  <a:pt x="6" y="4"/>
                </a:lnTo>
                <a:lnTo>
                  <a:pt x="8" y="4"/>
                </a:lnTo>
                <a:lnTo>
                  <a:pt x="8" y="2"/>
                </a:lnTo>
                <a:lnTo>
                  <a:pt x="8" y="2"/>
                </a:lnTo>
              </a:path>
            </a:pathLst>
          </a:custGeom>
          <a:solidFill>
            <a:srgbClr val="000000"/>
          </a:solidFill>
          <a:ln w="9525">
            <a:noFill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780" name="Freeform 167"/>
          <p:cNvSpPr/>
          <p:nvPr/>
        </p:nvSpPr>
        <p:spPr bwMode="auto">
          <a:xfrm>
            <a:off x="4649788" y="4822825"/>
            <a:ext cx="14287" cy="7938"/>
          </a:xfrm>
          <a:custGeom>
            <a:avLst/>
            <a:ahLst/>
            <a:cxnLst>
              <a:cxn ang="0">
                <a:pos x="8" y="2"/>
              </a:cxn>
              <a:cxn ang="0">
                <a:pos x="8" y="0"/>
              </a:cxn>
              <a:cxn ang="0">
                <a:pos x="6" y="0"/>
              </a:cxn>
              <a:cxn ang="0">
                <a:pos x="4" y="0"/>
              </a:cxn>
              <a:cxn ang="0">
                <a:pos x="3" y="0"/>
              </a:cxn>
              <a:cxn ang="0">
                <a:pos x="0" y="0"/>
              </a:cxn>
              <a:cxn ang="0">
                <a:pos x="0" y="2"/>
              </a:cxn>
              <a:cxn ang="0">
                <a:pos x="0" y="4"/>
              </a:cxn>
              <a:cxn ang="0">
                <a:pos x="3" y="4"/>
              </a:cxn>
              <a:cxn ang="0">
                <a:pos x="4" y="4"/>
              </a:cxn>
              <a:cxn ang="0">
                <a:pos x="6" y="4"/>
              </a:cxn>
              <a:cxn ang="0">
                <a:pos x="8" y="4"/>
              </a:cxn>
              <a:cxn ang="0">
                <a:pos x="8" y="2"/>
              </a:cxn>
            </a:cxnLst>
            <a:rect l="0" t="0" r="r" b="b"/>
            <a:pathLst>
              <a:path w="9" h="5">
                <a:moveTo>
                  <a:pt x="8" y="2"/>
                </a:moveTo>
                <a:lnTo>
                  <a:pt x="8" y="0"/>
                </a:lnTo>
                <a:lnTo>
                  <a:pt x="6" y="0"/>
                </a:lnTo>
                <a:lnTo>
                  <a:pt x="4" y="0"/>
                </a:lnTo>
                <a:lnTo>
                  <a:pt x="3" y="0"/>
                </a:lnTo>
                <a:lnTo>
                  <a:pt x="0" y="0"/>
                </a:lnTo>
                <a:lnTo>
                  <a:pt x="0" y="2"/>
                </a:lnTo>
                <a:lnTo>
                  <a:pt x="0" y="4"/>
                </a:lnTo>
                <a:lnTo>
                  <a:pt x="3" y="4"/>
                </a:lnTo>
                <a:lnTo>
                  <a:pt x="4" y="4"/>
                </a:lnTo>
                <a:lnTo>
                  <a:pt x="6" y="4"/>
                </a:lnTo>
                <a:lnTo>
                  <a:pt x="8" y="4"/>
                </a:lnTo>
                <a:lnTo>
                  <a:pt x="8" y="2"/>
                </a:lnTo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781" name="Freeform 168"/>
          <p:cNvSpPr/>
          <p:nvPr/>
        </p:nvSpPr>
        <p:spPr bwMode="auto">
          <a:xfrm>
            <a:off x="4632325" y="4822825"/>
            <a:ext cx="12700" cy="7938"/>
          </a:xfrm>
          <a:custGeom>
            <a:avLst/>
            <a:ahLst/>
            <a:cxnLst>
              <a:cxn ang="0">
                <a:pos x="8" y="2"/>
              </a:cxn>
              <a:cxn ang="0">
                <a:pos x="8" y="0"/>
              </a:cxn>
              <a:cxn ang="0">
                <a:pos x="5" y="0"/>
              </a:cxn>
              <a:cxn ang="0">
                <a:pos x="4" y="0"/>
              </a:cxn>
              <a:cxn ang="0">
                <a:pos x="2" y="0"/>
              </a:cxn>
              <a:cxn ang="0">
                <a:pos x="0" y="0"/>
              </a:cxn>
              <a:cxn ang="0">
                <a:pos x="0" y="2"/>
              </a:cxn>
              <a:cxn ang="0">
                <a:pos x="0" y="4"/>
              </a:cxn>
              <a:cxn ang="0">
                <a:pos x="2" y="4"/>
              </a:cxn>
              <a:cxn ang="0">
                <a:pos x="4" y="4"/>
              </a:cxn>
              <a:cxn ang="0">
                <a:pos x="5" y="4"/>
              </a:cxn>
              <a:cxn ang="0">
                <a:pos x="8" y="4"/>
              </a:cxn>
              <a:cxn ang="0">
                <a:pos x="8" y="2"/>
              </a:cxn>
              <a:cxn ang="0">
                <a:pos x="8" y="2"/>
              </a:cxn>
            </a:cxnLst>
            <a:rect l="0" t="0" r="r" b="b"/>
            <a:pathLst>
              <a:path w="9" h="5">
                <a:moveTo>
                  <a:pt x="8" y="2"/>
                </a:moveTo>
                <a:lnTo>
                  <a:pt x="8" y="0"/>
                </a:lnTo>
                <a:lnTo>
                  <a:pt x="5" y="0"/>
                </a:lnTo>
                <a:lnTo>
                  <a:pt x="4" y="0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0" y="4"/>
                </a:lnTo>
                <a:lnTo>
                  <a:pt x="2" y="4"/>
                </a:lnTo>
                <a:lnTo>
                  <a:pt x="4" y="4"/>
                </a:lnTo>
                <a:lnTo>
                  <a:pt x="5" y="4"/>
                </a:lnTo>
                <a:lnTo>
                  <a:pt x="8" y="4"/>
                </a:lnTo>
                <a:lnTo>
                  <a:pt x="8" y="2"/>
                </a:lnTo>
                <a:lnTo>
                  <a:pt x="8" y="2"/>
                </a:lnTo>
              </a:path>
            </a:pathLst>
          </a:custGeom>
          <a:solidFill>
            <a:srgbClr val="000000"/>
          </a:solidFill>
          <a:ln w="9525">
            <a:noFill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782" name="Freeform 169"/>
          <p:cNvSpPr/>
          <p:nvPr/>
        </p:nvSpPr>
        <p:spPr bwMode="auto">
          <a:xfrm>
            <a:off x="4632325" y="4822825"/>
            <a:ext cx="12700" cy="7938"/>
          </a:xfrm>
          <a:custGeom>
            <a:avLst/>
            <a:ahLst/>
            <a:cxnLst>
              <a:cxn ang="0">
                <a:pos x="8" y="2"/>
              </a:cxn>
              <a:cxn ang="0">
                <a:pos x="8" y="0"/>
              </a:cxn>
              <a:cxn ang="0">
                <a:pos x="5" y="0"/>
              </a:cxn>
              <a:cxn ang="0">
                <a:pos x="4" y="0"/>
              </a:cxn>
              <a:cxn ang="0">
                <a:pos x="2" y="0"/>
              </a:cxn>
              <a:cxn ang="0">
                <a:pos x="0" y="0"/>
              </a:cxn>
              <a:cxn ang="0">
                <a:pos x="0" y="2"/>
              </a:cxn>
              <a:cxn ang="0">
                <a:pos x="0" y="4"/>
              </a:cxn>
              <a:cxn ang="0">
                <a:pos x="2" y="4"/>
              </a:cxn>
              <a:cxn ang="0">
                <a:pos x="4" y="4"/>
              </a:cxn>
              <a:cxn ang="0">
                <a:pos x="5" y="4"/>
              </a:cxn>
              <a:cxn ang="0">
                <a:pos x="8" y="4"/>
              </a:cxn>
              <a:cxn ang="0">
                <a:pos x="8" y="2"/>
              </a:cxn>
            </a:cxnLst>
            <a:rect l="0" t="0" r="r" b="b"/>
            <a:pathLst>
              <a:path w="9" h="5">
                <a:moveTo>
                  <a:pt x="8" y="2"/>
                </a:moveTo>
                <a:lnTo>
                  <a:pt x="8" y="0"/>
                </a:lnTo>
                <a:lnTo>
                  <a:pt x="5" y="0"/>
                </a:lnTo>
                <a:lnTo>
                  <a:pt x="4" y="0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0" y="4"/>
                </a:lnTo>
                <a:lnTo>
                  <a:pt x="2" y="4"/>
                </a:lnTo>
                <a:lnTo>
                  <a:pt x="4" y="4"/>
                </a:lnTo>
                <a:lnTo>
                  <a:pt x="5" y="4"/>
                </a:lnTo>
                <a:lnTo>
                  <a:pt x="8" y="4"/>
                </a:lnTo>
                <a:lnTo>
                  <a:pt x="8" y="2"/>
                </a:lnTo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783" name="Freeform 170"/>
          <p:cNvSpPr/>
          <p:nvPr/>
        </p:nvSpPr>
        <p:spPr bwMode="auto">
          <a:xfrm>
            <a:off x="4605338" y="4822825"/>
            <a:ext cx="6350" cy="7938"/>
          </a:xfrm>
          <a:custGeom>
            <a:avLst/>
            <a:ahLst/>
            <a:cxnLst>
              <a:cxn ang="0">
                <a:pos x="3" y="2"/>
              </a:cxn>
              <a:cxn ang="0">
                <a:pos x="3" y="0"/>
              </a:cxn>
              <a:cxn ang="0">
                <a:pos x="1" y="0"/>
              </a:cxn>
              <a:cxn ang="0">
                <a:pos x="0" y="0"/>
              </a:cxn>
              <a:cxn ang="0">
                <a:pos x="0" y="2"/>
              </a:cxn>
              <a:cxn ang="0">
                <a:pos x="0" y="4"/>
              </a:cxn>
              <a:cxn ang="0">
                <a:pos x="1" y="4"/>
              </a:cxn>
              <a:cxn ang="0">
                <a:pos x="3" y="4"/>
              </a:cxn>
              <a:cxn ang="0">
                <a:pos x="3" y="2"/>
              </a:cxn>
              <a:cxn ang="0">
                <a:pos x="3" y="2"/>
              </a:cxn>
            </a:cxnLst>
            <a:rect l="0" t="0" r="r" b="b"/>
            <a:pathLst>
              <a:path w="4" h="5">
                <a:moveTo>
                  <a:pt x="3" y="2"/>
                </a:moveTo>
                <a:lnTo>
                  <a:pt x="3" y="0"/>
                </a:lnTo>
                <a:lnTo>
                  <a:pt x="1" y="0"/>
                </a:lnTo>
                <a:lnTo>
                  <a:pt x="0" y="0"/>
                </a:lnTo>
                <a:lnTo>
                  <a:pt x="0" y="2"/>
                </a:lnTo>
                <a:lnTo>
                  <a:pt x="0" y="4"/>
                </a:lnTo>
                <a:lnTo>
                  <a:pt x="1" y="4"/>
                </a:lnTo>
                <a:lnTo>
                  <a:pt x="3" y="4"/>
                </a:lnTo>
                <a:lnTo>
                  <a:pt x="3" y="2"/>
                </a:lnTo>
                <a:lnTo>
                  <a:pt x="3" y="2"/>
                </a:lnTo>
              </a:path>
            </a:pathLst>
          </a:custGeom>
          <a:solidFill>
            <a:srgbClr val="000000"/>
          </a:solidFill>
          <a:ln w="9525">
            <a:noFill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784" name="Freeform 171"/>
          <p:cNvSpPr/>
          <p:nvPr/>
        </p:nvSpPr>
        <p:spPr bwMode="auto">
          <a:xfrm>
            <a:off x="4605338" y="4822825"/>
            <a:ext cx="6350" cy="7938"/>
          </a:xfrm>
          <a:custGeom>
            <a:avLst/>
            <a:ahLst/>
            <a:cxnLst>
              <a:cxn ang="0">
                <a:pos x="3" y="2"/>
              </a:cxn>
              <a:cxn ang="0">
                <a:pos x="3" y="0"/>
              </a:cxn>
              <a:cxn ang="0">
                <a:pos x="1" y="0"/>
              </a:cxn>
              <a:cxn ang="0">
                <a:pos x="0" y="0"/>
              </a:cxn>
              <a:cxn ang="0">
                <a:pos x="0" y="2"/>
              </a:cxn>
              <a:cxn ang="0">
                <a:pos x="0" y="4"/>
              </a:cxn>
              <a:cxn ang="0">
                <a:pos x="1" y="4"/>
              </a:cxn>
              <a:cxn ang="0">
                <a:pos x="3" y="4"/>
              </a:cxn>
              <a:cxn ang="0">
                <a:pos x="3" y="2"/>
              </a:cxn>
            </a:cxnLst>
            <a:rect l="0" t="0" r="r" b="b"/>
            <a:pathLst>
              <a:path w="4" h="5">
                <a:moveTo>
                  <a:pt x="3" y="2"/>
                </a:moveTo>
                <a:lnTo>
                  <a:pt x="3" y="0"/>
                </a:lnTo>
                <a:lnTo>
                  <a:pt x="1" y="0"/>
                </a:lnTo>
                <a:lnTo>
                  <a:pt x="0" y="0"/>
                </a:lnTo>
                <a:lnTo>
                  <a:pt x="0" y="2"/>
                </a:lnTo>
                <a:lnTo>
                  <a:pt x="0" y="4"/>
                </a:lnTo>
                <a:lnTo>
                  <a:pt x="1" y="4"/>
                </a:lnTo>
                <a:lnTo>
                  <a:pt x="3" y="4"/>
                </a:lnTo>
                <a:lnTo>
                  <a:pt x="3" y="2"/>
                </a:lnTo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785" name="Freeform 172"/>
          <p:cNvSpPr/>
          <p:nvPr/>
        </p:nvSpPr>
        <p:spPr bwMode="auto">
          <a:xfrm>
            <a:off x="4572000" y="4789488"/>
            <a:ext cx="6350" cy="12700"/>
          </a:xfrm>
          <a:custGeom>
            <a:avLst/>
            <a:ahLst/>
            <a:cxnLst>
              <a:cxn ang="0">
                <a:pos x="3" y="4"/>
              </a:cxn>
              <a:cxn ang="0">
                <a:pos x="3" y="2"/>
              </a:cxn>
              <a:cxn ang="0">
                <a:pos x="3" y="0"/>
              </a:cxn>
              <a:cxn ang="0">
                <a:pos x="2" y="0"/>
              </a:cxn>
              <a:cxn ang="0">
                <a:pos x="0" y="0"/>
              </a:cxn>
              <a:cxn ang="0">
                <a:pos x="0" y="2"/>
              </a:cxn>
              <a:cxn ang="0">
                <a:pos x="0" y="4"/>
              </a:cxn>
              <a:cxn ang="0">
                <a:pos x="0" y="6"/>
              </a:cxn>
              <a:cxn ang="0">
                <a:pos x="0" y="7"/>
              </a:cxn>
              <a:cxn ang="0">
                <a:pos x="2" y="7"/>
              </a:cxn>
              <a:cxn ang="0">
                <a:pos x="3" y="7"/>
              </a:cxn>
              <a:cxn ang="0">
                <a:pos x="3" y="6"/>
              </a:cxn>
              <a:cxn ang="0">
                <a:pos x="3" y="4"/>
              </a:cxn>
              <a:cxn ang="0">
                <a:pos x="3" y="4"/>
              </a:cxn>
            </a:cxnLst>
            <a:rect l="0" t="0" r="r" b="b"/>
            <a:pathLst>
              <a:path w="4" h="8">
                <a:moveTo>
                  <a:pt x="3" y="4"/>
                </a:moveTo>
                <a:lnTo>
                  <a:pt x="3" y="2"/>
                </a:lnTo>
                <a:lnTo>
                  <a:pt x="3" y="0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0" y="4"/>
                </a:lnTo>
                <a:lnTo>
                  <a:pt x="0" y="6"/>
                </a:lnTo>
                <a:lnTo>
                  <a:pt x="0" y="7"/>
                </a:lnTo>
                <a:lnTo>
                  <a:pt x="2" y="7"/>
                </a:lnTo>
                <a:lnTo>
                  <a:pt x="3" y="7"/>
                </a:lnTo>
                <a:lnTo>
                  <a:pt x="3" y="6"/>
                </a:lnTo>
                <a:lnTo>
                  <a:pt x="3" y="4"/>
                </a:lnTo>
                <a:lnTo>
                  <a:pt x="3" y="4"/>
                </a:lnTo>
              </a:path>
            </a:pathLst>
          </a:custGeom>
          <a:solidFill>
            <a:srgbClr val="000000"/>
          </a:solidFill>
          <a:ln w="9525">
            <a:noFill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786" name="Freeform 173"/>
          <p:cNvSpPr/>
          <p:nvPr/>
        </p:nvSpPr>
        <p:spPr bwMode="auto">
          <a:xfrm>
            <a:off x="4572000" y="4789488"/>
            <a:ext cx="6350" cy="12700"/>
          </a:xfrm>
          <a:custGeom>
            <a:avLst/>
            <a:ahLst/>
            <a:cxnLst>
              <a:cxn ang="0">
                <a:pos x="3" y="4"/>
              </a:cxn>
              <a:cxn ang="0">
                <a:pos x="3" y="2"/>
              </a:cxn>
              <a:cxn ang="0">
                <a:pos x="3" y="0"/>
              </a:cxn>
              <a:cxn ang="0">
                <a:pos x="2" y="0"/>
              </a:cxn>
              <a:cxn ang="0">
                <a:pos x="0" y="0"/>
              </a:cxn>
              <a:cxn ang="0">
                <a:pos x="0" y="2"/>
              </a:cxn>
              <a:cxn ang="0">
                <a:pos x="0" y="4"/>
              </a:cxn>
              <a:cxn ang="0">
                <a:pos x="0" y="6"/>
              </a:cxn>
              <a:cxn ang="0">
                <a:pos x="0" y="7"/>
              </a:cxn>
              <a:cxn ang="0">
                <a:pos x="2" y="7"/>
              </a:cxn>
              <a:cxn ang="0">
                <a:pos x="3" y="7"/>
              </a:cxn>
              <a:cxn ang="0">
                <a:pos x="3" y="6"/>
              </a:cxn>
              <a:cxn ang="0">
                <a:pos x="3" y="4"/>
              </a:cxn>
            </a:cxnLst>
            <a:rect l="0" t="0" r="r" b="b"/>
            <a:pathLst>
              <a:path w="4" h="8">
                <a:moveTo>
                  <a:pt x="3" y="4"/>
                </a:moveTo>
                <a:lnTo>
                  <a:pt x="3" y="2"/>
                </a:lnTo>
                <a:lnTo>
                  <a:pt x="3" y="0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0" y="4"/>
                </a:lnTo>
                <a:lnTo>
                  <a:pt x="0" y="6"/>
                </a:lnTo>
                <a:lnTo>
                  <a:pt x="0" y="7"/>
                </a:lnTo>
                <a:lnTo>
                  <a:pt x="2" y="7"/>
                </a:lnTo>
                <a:lnTo>
                  <a:pt x="3" y="7"/>
                </a:lnTo>
                <a:lnTo>
                  <a:pt x="3" y="6"/>
                </a:lnTo>
                <a:lnTo>
                  <a:pt x="3" y="4"/>
                </a:lnTo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787" name="Freeform 174"/>
          <p:cNvSpPr/>
          <p:nvPr/>
        </p:nvSpPr>
        <p:spPr bwMode="auto">
          <a:xfrm>
            <a:off x="4635500" y="4843463"/>
            <a:ext cx="11113" cy="14287"/>
          </a:xfrm>
          <a:custGeom>
            <a:avLst/>
            <a:ahLst/>
            <a:cxnLst>
              <a:cxn ang="0">
                <a:pos x="7" y="4"/>
              </a:cxn>
              <a:cxn ang="0">
                <a:pos x="7" y="3"/>
              </a:cxn>
              <a:cxn ang="0">
                <a:pos x="6" y="3"/>
              </a:cxn>
              <a:cxn ang="0">
                <a:pos x="6" y="0"/>
              </a:cxn>
              <a:cxn ang="0">
                <a:pos x="4" y="0"/>
              </a:cxn>
              <a:cxn ang="0">
                <a:pos x="2" y="0"/>
              </a:cxn>
              <a:cxn ang="0">
                <a:pos x="2" y="3"/>
              </a:cxn>
              <a:cxn ang="0">
                <a:pos x="0" y="3"/>
              </a:cxn>
              <a:cxn ang="0">
                <a:pos x="0" y="4"/>
              </a:cxn>
              <a:cxn ang="0">
                <a:pos x="0" y="6"/>
              </a:cxn>
              <a:cxn ang="0">
                <a:pos x="2" y="6"/>
              </a:cxn>
              <a:cxn ang="0">
                <a:pos x="2" y="8"/>
              </a:cxn>
              <a:cxn ang="0">
                <a:pos x="4" y="8"/>
              </a:cxn>
              <a:cxn ang="0">
                <a:pos x="6" y="8"/>
              </a:cxn>
              <a:cxn ang="0">
                <a:pos x="6" y="6"/>
              </a:cxn>
              <a:cxn ang="0">
                <a:pos x="7" y="6"/>
              </a:cxn>
              <a:cxn ang="0">
                <a:pos x="7" y="4"/>
              </a:cxn>
              <a:cxn ang="0">
                <a:pos x="7" y="4"/>
              </a:cxn>
            </a:cxnLst>
            <a:rect l="0" t="0" r="r" b="b"/>
            <a:pathLst>
              <a:path w="8" h="9">
                <a:moveTo>
                  <a:pt x="7" y="4"/>
                </a:moveTo>
                <a:lnTo>
                  <a:pt x="7" y="3"/>
                </a:lnTo>
                <a:lnTo>
                  <a:pt x="6" y="3"/>
                </a:lnTo>
                <a:lnTo>
                  <a:pt x="6" y="0"/>
                </a:lnTo>
                <a:lnTo>
                  <a:pt x="4" y="0"/>
                </a:lnTo>
                <a:lnTo>
                  <a:pt x="2" y="0"/>
                </a:lnTo>
                <a:lnTo>
                  <a:pt x="2" y="3"/>
                </a:lnTo>
                <a:lnTo>
                  <a:pt x="0" y="3"/>
                </a:lnTo>
                <a:lnTo>
                  <a:pt x="0" y="4"/>
                </a:lnTo>
                <a:lnTo>
                  <a:pt x="0" y="6"/>
                </a:lnTo>
                <a:lnTo>
                  <a:pt x="2" y="6"/>
                </a:lnTo>
                <a:lnTo>
                  <a:pt x="2" y="8"/>
                </a:lnTo>
                <a:lnTo>
                  <a:pt x="4" y="8"/>
                </a:lnTo>
                <a:lnTo>
                  <a:pt x="6" y="8"/>
                </a:lnTo>
                <a:lnTo>
                  <a:pt x="6" y="6"/>
                </a:lnTo>
                <a:lnTo>
                  <a:pt x="7" y="6"/>
                </a:lnTo>
                <a:lnTo>
                  <a:pt x="7" y="4"/>
                </a:lnTo>
                <a:lnTo>
                  <a:pt x="7" y="4"/>
                </a:lnTo>
              </a:path>
            </a:pathLst>
          </a:custGeom>
          <a:solidFill>
            <a:srgbClr val="000000"/>
          </a:solidFill>
          <a:ln w="9525">
            <a:noFill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788" name="Freeform 175"/>
          <p:cNvSpPr/>
          <p:nvPr/>
        </p:nvSpPr>
        <p:spPr bwMode="auto">
          <a:xfrm>
            <a:off x="4635500" y="4843463"/>
            <a:ext cx="11113" cy="14287"/>
          </a:xfrm>
          <a:custGeom>
            <a:avLst/>
            <a:ahLst/>
            <a:cxnLst>
              <a:cxn ang="0">
                <a:pos x="7" y="4"/>
              </a:cxn>
              <a:cxn ang="0">
                <a:pos x="7" y="3"/>
              </a:cxn>
              <a:cxn ang="0">
                <a:pos x="6" y="3"/>
              </a:cxn>
              <a:cxn ang="0">
                <a:pos x="6" y="0"/>
              </a:cxn>
              <a:cxn ang="0">
                <a:pos x="4" y="0"/>
              </a:cxn>
              <a:cxn ang="0">
                <a:pos x="2" y="0"/>
              </a:cxn>
              <a:cxn ang="0">
                <a:pos x="2" y="3"/>
              </a:cxn>
              <a:cxn ang="0">
                <a:pos x="0" y="3"/>
              </a:cxn>
              <a:cxn ang="0">
                <a:pos x="0" y="4"/>
              </a:cxn>
              <a:cxn ang="0">
                <a:pos x="0" y="6"/>
              </a:cxn>
              <a:cxn ang="0">
                <a:pos x="2" y="6"/>
              </a:cxn>
              <a:cxn ang="0">
                <a:pos x="2" y="8"/>
              </a:cxn>
              <a:cxn ang="0">
                <a:pos x="4" y="8"/>
              </a:cxn>
              <a:cxn ang="0">
                <a:pos x="6" y="8"/>
              </a:cxn>
              <a:cxn ang="0">
                <a:pos x="6" y="6"/>
              </a:cxn>
              <a:cxn ang="0">
                <a:pos x="7" y="6"/>
              </a:cxn>
              <a:cxn ang="0">
                <a:pos x="7" y="4"/>
              </a:cxn>
            </a:cxnLst>
            <a:rect l="0" t="0" r="r" b="b"/>
            <a:pathLst>
              <a:path w="8" h="9">
                <a:moveTo>
                  <a:pt x="7" y="4"/>
                </a:moveTo>
                <a:lnTo>
                  <a:pt x="7" y="3"/>
                </a:lnTo>
                <a:lnTo>
                  <a:pt x="6" y="3"/>
                </a:lnTo>
                <a:lnTo>
                  <a:pt x="6" y="0"/>
                </a:lnTo>
                <a:lnTo>
                  <a:pt x="4" y="0"/>
                </a:lnTo>
                <a:lnTo>
                  <a:pt x="2" y="0"/>
                </a:lnTo>
                <a:lnTo>
                  <a:pt x="2" y="3"/>
                </a:lnTo>
                <a:lnTo>
                  <a:pt x="0" y="3"/>
                </a:lnTo>
                <a:lnTo>
                  <a:pt x="0" y="4"/>
                </a:lnTo>
                <a:lnTo>
                  <a:pt x="0" y="6"/>
                </a:lnTo>
                <a:lnTo>
                  <a:pt x="2" y="6"/>
                </a:lnTo>
                <a:lnTo>
                  <a:pt x="2" y="8"/>
                </a:lnTo>
                <a:lnTo>
                  <a:pt x="4" y="8"/>
                </a:lnTo>
                <a:lnTo>
                  <a:pt x="6" y="8"/>
                </a:lnTo>
                <a:lnTo>
                  <a:pt x="6" y="6"/>
                </a:lnTo>
                <a:lnTo>
                  <a:pt x="7" y="6"/>
                </a:lnTo>
                <a:lnTo>
                  <a:pt x="7" y="4"/>
                </a:lnTo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789" name="Freeform 176"/>
          <p:cNvSpPr/>
          <p:nvPr/>
        </p:nvSpPr>
        <p:spPr bwMode="auto">
          <a:xfrm>
            <a:off x="4511675" y="4792663"/>
            <a:ext cx="11113" cy="11112"/>
          </a:xfrm>
          <a:custGeom>
            <a:avLst/>
            <a:ahLst/>
            <a:cxnLst>
              <a:cxn ang="0">
                <a:pos x="6" y="4"/>
              </a:cxn>
              <a:cxn ang="0">
                <a:pos x="6" y="1"/>
              </a:cxn>
              <a:cxn ang="0">
                <a:pos x="5" y="1"/>
              </a:cxn>
              <a:cxn ang="0">
                <a:pos x="5" y="0"/>
              </a:cxn>
              <a:cxn ang="0">
                <a:pos x="2" y="0"/>
              </a:cxn>
              <a:cxn ang="0">
                <a:pos x="1" y="0"/>
              </a:cxn>
              <a:cxn ang="0">
                <a:pos x="1" y="1"/>
              </a:cxn>
              <a:cxn ang="0">
                <a:pos x="0" y="1"/>
              </a:cxn>
              <a:cxn ang="0">
                <a:pos x="0" y="4"/>
              </a:cxn>
              <a:cxn ang="0">
                <a:pos x="0" y="5"/>
              </a:cxn>
              <a:cxn ang="0">
                <a:pos x="1" y="5"/>
              </a:cxn>
              <a:cxn ang="0">
                <a:pos x="1" y="6"/>
              </a:cxn>
              <a:cxn ang="0">
                <a:pos x="2" y="6"/>
              </a:cxn>
              <a:cxn ang="0">
                <a:pos x="5" y="6"/>
              </a:cxn>
              <a:cxn ang="0">
                <a:pos x="5" y="5"/>
              </a:cxn>
              <a:cxn ang="0">
                <a:pos x="6" y="5"/>
              </a:cxn>
              <a:cxn ang="0">
                <a:pos x="6" y="4"/>
              </a:cxn>
              <a:cxn ang="0">
                <a:pos x="6" y="4"/>
              </a:cxn>
            </a:cxnLst>
            <a:rect l="0" t="0" r="r" b="b"/>
            <a:pathLst>
              <a:path w="7" h="7">
                <a:moveTo>
                  <a:pt x="6" y="4"/>
                </a:moveTo>
                <a:lnTo>
                  <a:pt x="6" y="1"/>
                </a:lnTo>
                <a:lnTo>
                  <a:pt x="5" y="1"/>
                </a:lnTo>
                <a:lnTo>
                  <a:pt x="5" y="0"/>
                </a:lnTo>
                <a:lnTo>
                  <a:pt x="2" y="0"/>
                </a:lnTo>
                <a:lnTo>
                  <a:pt x="1" y="0"/>
                </a:lnTo>
                <a:lnTo>
                  <a:pt x="1" y="1"/>
                </a:lnTo>
                <a:lnTo>
                  <a:pt x="0" y="1"/>
                </a:lnTo>
                <a:lnTo>
                  <a:pt x="0" y="4"/>
                </a:lnTo>
                <a:lnTo>
                  <a:pt x="0" y="5"/>
                </a:lnTo>
                <a:lnTo>
                  <a:pt x="1" y="5"/>
                </a:lnTo>
                <a:lnTo>
                  <a:pt x="1" y="6"/>
                </a:lnTo>
                <a:lnTo>
                  <a:pt x="2" y="6"/>
                </a:lnTo>
                <a:lnTo>
                  <a:pt x="5" y="6"/>
                </a:lnTo>
                <a:lnTo>
                  <a:pt x="5" y="5"/>
                </a:lnTo>
                <a:lnTo>
                  <a:pt x="6" y="5"/>
                </a:lnTo>
                <a:lnTo>
                  <a:pt x="6" y="4"/>
                </a:lnTo>
                <a:lnTo>
                  <a:pt x="6" y="4"/>
                </a:lnTo>
              </a:path>
            </a:pathLst>
          </a:custGeom>
          <a:solidFill>
            <a:srgbClr val="000000"/>
          </a:solidFill>
          <a:ln w="9525">
            <a:noFill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790" name="Freeform 177"/>
          <p:cNvSpPr/>
          <p:nvPr/>
        </p:nvSpPr>
        <p:spPr bwMode="auto">
          <a:xfrm>
            <a:off x="4511675" y="4792663"/>
            <a:ext cx="11113" cy="11112"/>
          </a:xfrm>
          <a:custGeom>
            <a:avLst/>
            <a:ahLst/>
            <a:cxnLst>
              <a:cxn ang="0">
                <a:pos x="6" y="4"/>
              </a:cxn>
              <a:cxn ang="0">
                <a:pos x="6" y="1"/>
              </a:cxn>
              <a:cxn ang="0">
                <a:pos x="5" y="1"/>
              </a:cxn>
              <a:cxn ang="0">
                <a:pos x="5" y="0"/>
              </a:cxn>
              <a:cxn ang="0">
                <a:pos x="2" y="0"/>
              </a:cxn>
              <a:cxn ang="0">
                <a:pos x="1" y="0"/>
              </a:cxn>
              <a:cxn ang="0">
                <a:pos x="1" y="1"/>
              </a:cxn>
              <a:cxn ang="0">
                <a:pos x="0" y="1"/>
              </a:cxn>
              <a:cxn ang="0">
                <a:pos x="0" y="4"/>
              </a:cxn>
              <a:cxn ang="0">
                <a:pos x="0" y="5"/>
              </a:cxn>
              <a:cxn ang="0">
                <a:pos x="1" y="5"/>
              </a:cxn>
              <a:cxn ang="0">
                <a:pos x="1" y="6"/>
              </a:cxn>
              <a:cxn ang="0">
                <a:pos x="2" y="6"/>
              </a:cxn>
              <a:cxn ang="0">
                <a:pos x="5" y="6"/>
              </a:cxn>
              <a:cxn ang="0">
                <a:pos x="5" y="5"/>
              </a:cxn>
              <a:cxn ang="0">
                <a:pos x="6" y="5"/>
              </a:cxn>
              <a:cxn ang="0">
                <a:pos x="6" y="4"/>
              </a:cxn>
            </a:cxnLst>
            <a:rect l="0" t="0" r="r" b="b"/>
            <a:pathLst>
              <a:path w="7" h="7">
                <a:moveTo>
                  <a:pt x="6" y="4"/>
                </a:moveTo>
                <a:lnTo>
                  <a:pt x="6" y="1"/>
                </a:lnTo>
                <a:lnTo>
                  <a:pt x="5" y="1"/>
                </a:lnTo>
                <a:lnTo>
                  <a:pt x="5" y="0"/>
                </a:lnTo>
                <a:lnTo>
                  <a:pt x="2" y="0"/>
                </a:lnTo>
                <a:lnTo>
                  <a:pt x="1" y="0"/>
                </a:lnTo>
                <a:lnTo>
                  <a:pt x="1" y="1"/>
                </a:lnTo>
                <a:lnTo>
                  <a:pt x="0" y="1"/>
                </a:lnTo>
                <a:lnTo>
                  <a:pt x="0" y="4"/>
                </a:lnTo>
                <a:lnTo>
                  <a:pt x="0" y="5"/>
                </a:lnTo>
                <a:lnTo>
                  <a:pt x="1" y="5"/>
                </a:lnTo>
                <a:lnTo>
                  <a:pt x="1" y="6"/>
                </a:lnTo>
                <a:lnTo>
                  <a:pt x="2" y="6"/>
                </a:lnTo>
                <a:lnTo>
                  <a:pt x="5" y="6"/>
                </a:lnTo>
                <a:lnTo>
                  <a:pt x="5" y="5"/>
                </a:lnTo>
                <a:lnTo>
                  <a:pt x="6" y="5"/>
                </a:lnTo>
                <a:lnTo>
                  <a:pt x="6" y="4"/>
                </a:lnTo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791" name="Freeform 178"/>
          <p:cNvSpPr/>
          <p:nvPr/>
        </p:nvSpPr>
        <p:spPr bwMode="auto">
          <a:xfrm>
            <a:off x="4548188" y="4829175"/>
            <a:ext cx="12700" cy="14288"/>
          </a:xfrm>
          <a:custGeom>
            <a:avLst/>
            <a:ahLst/>
            <a:cxnLst>
              <a:cxn ang="0">
                <a:pos x="7" y="3"/>
              </a:cxn>
              <a:cxn ang="0">
                <a:pos x="7" y="2"/>
              </a:cxn>
              <a:cxn ang="0">
                <a:pos x="6" y="2"/>
              </a:cxn>
              <a:cxn ang="0">
                <a:pos x="6" y="0"/>
              </a:cxn>
              <a:cxn ang="0">
                <a:pos x="4" y="0"/>
              </a:cxn>
              <a:cxn ang="0">
                <a:pos x="2" y="0"/>
              </a:cxn>
              <a:cxn ang="0">
                <a:pos x="2" y="2"/>
              </a:cxn>
              <a:cxn ang="0">
                <a:pos x="0" y="2"/>
              </a:cxn>
              <a:cxn ang="0">
                <a:pos x="0" y="3"/>
              </a:cxn>
              <a:cxn ang="0">
                <a:pos x="0" y="4"/>
              </a:cxn>
              <a:cxn ang="0">
                <a:pos x="2" y="4"/>
              </a:cxn>
              <a:cxn ang="0">
                <a:pos x="2" y="7"/>
              </a:cxn>
              <a:cxn ang="0">
                <a:pos x="4" y="7"/>
              </a:cxn>
              <a:cxn ang="0">
                <a:pos x="6" y="7"/>
              </a:cxn>
              <a:cxn ang="0">
                <a:pos x="6" y="4"/>
              </a:cxn>
              <a:cxn ang="0">
                <a:pos x="7" y="4"/>
              </a:cxn>
              <a:cxn ang="0">
                <a:pos x="7" y="3"/>
              </a:cxn>
              <a:cxn ang="0">
                <a:pos x="7" y="3"/>
              </a:cxn>
            </a:cxnLst>
            <a:rect l="0" t="0" r="r" b="b"/>
            <a:pathLst>
              <a:path w="8" h="8">
                <a:moveTo>
                  <a:pt x="7" y="3"/>
                </a:moveTo>
                <a:lnTo>
                  <a:pt x="7" y="2"/>
                </a:lnTo>
                <a:lnTo>
                  <a:pt x="6" y="2"/>
                </a:lnTo>
                <a:lnTo>
                  <a:pt x="6" y="0"/>
                </a:lnTo>
                <a:lnTo>
                  <a:pt x="4" y="0"/>
                </a:lnTo>
                <a:lnTo>
                  <a:pt x="2" y="0"/>
                </a:lnTo>
                <a:lnTo>
                  <a:pt x="2" y="2"/>
                </a:lnTo>
                <a:lnTo>
                  <a:pt x="0" y="2"/>
                </a:lnTo>
                <a:lnTo>
                  <a:pt x="0" y="3"/>
                </a:lnTo>
                <a:lnTo>
                  <a:pt x="0" y="4"/>
                </a:lnTo>
                <a:lnTo>
                  <a:pt x="2" y="4"/>
                </a:lnTo>
                <a:lnTo>
                  <a:pt x="2" y="7"/>
                </a:lnTo>
                <a:lnTo>
                  <a:pt x="4" y="7"/>
                </a:lnTo>
                <a:lnTo>
                  <a:pt x="6" y="7"/>
                </a:lnTo>
                <a:lnTo>
                  <a:pt x="6" y="4"/>
                </a:lnTo>
                <a:lnTo>
                  <a:pt x="7" y="4"/>
                </a:lnTo>
                <a:lnTo>
                  <a:pt x="7" y="3"/>
                </a:lnTo>
                <a:lnTo>
                  <a:pt x="7" y="3"/>
                </a:lnTo>
              </a:path>
            </a:pathLst>
          </a:custGeom>
          <a:solidFill>
            <a:srgbClr val="000000"/>
          </a:solidFill>
          <a:ln w="9525">
            <a:noFill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792" name="Freeform 179"/>
          <p:cNvSpPr/>
          <p:nvPr/>
        </p:nvSpPr>
        <p:spPr bwMode="auto">
          <a:xfrm>
            <a:off x="4548188" y="4829175"/>
            <a:ext cx="12700" cy="14288"/>
          </a:xfrm>
          <a:custGeom>
            <a:avLst/>
            <a:ahLst/>
            <a:cxnLst>
              <a:cxn ang="0">
                <a:pos x="7" y="3"/>
              </a:cxn>
              <a:cxn ang="0">
                <a:pos x="7" y="2"/>
              </a:cxn>
              <a:cxn ang="0">
                <a:pos x="6" y="2"/>
              </a:cxn>
              <a:cxn ang="0">
                <a:pos x="6" y="0"/>
              </a:cxn>
              <a:cxn ang="0">
                <a:pos x="4" y="0"/>
              </a:cxn>
              <a:cxn ang="0">
                <a:pos x="2" y="0"/>
              </a:cxn>
              <a:cxn ang="0">
                <a:pos x="2" y="2"/>
              </a:cxn>
              <a:cxn ang="0">
                <a:pos x="0" y="2"/>
              </a:cxn>
              <a:cxn ang="0">
                <a:pos x="0" y="3"/>
              </a:cxn>
              <a:cxn ang="0">
                <a:pos x="0" y="4"/>
              </a:cxn>
              <a:cxn ang="0">
                <a:pos x="2" y="4"/>
              </a:cxn>
              <a:cxn ang="0">
                <a:pos x="2" y="7"/>
              </a:cxn>
              <a:cxn ang="0">
                <a:pos x="4" y="7"/>
              </a:cxn>
              <a:cxn ang="0">
                <a:pos x="6" y="7"/>
              </a:cxn>
              <a:cxn ang="0">
                <a:pos x="6" y="4"/>
              </a:cxn>
              <a:cxn ang="0">
                <a:pos x="7" y="4"/>
              </a:cxn>
              <a:cxn ang="0">
                <a:pos x="7" y="3"/>
              </a:cxn>
            </a:cxnLst>
            <a:rect l="0" t="0" r="r" b="b"/>
            <a:pathLst>
              <a:path w="8" h="8">
                <a:moveTo>
                  <a:pt x="7" y="3"/>
                </a:moveTo>
                <a:lnTo>
                  <a:pt x="7" y="2"/>
                </a:lnTo>
                <a:lnTo>
                  <a:pt x="6" y="2"/>
                </a:lnTo>
                <a:lnTo>
                  <a:pt x="6" y="0"/>
                </a:lnTo>
                <a:lnTo>
                  <a:pt x="4" y="0"/>
                </a:lnTo>
                <a:lnTo>
                  <a:pt x="2" y="0"/>
                </a:lnTo>
                <a:lnTo>
                  <a:pt x="2" y="2"/>
                </a:lnTo>
                <a:lnTo>
                  <a:pt x="0" y="2"/>
                </a:lnTo>
                <a:lnTo>
                  <a:pt x="0" y="3"/>
                </a:lnTo>
                <a:lnTo>
                  <a:pt x="0" y="4"/>
                </a:lnTo>
                <a:lnTo>
                  <a:pt x="2" y="4"/>
                </a:lnTo>
                <a:lnTo>
                  <a:pt x="2" y="7"/>
                </a:lnTo>
                <a:lnTo>
                  <a:pt x="4" y="7"/>
                </a:lnTo>
                <a:lnTo>
                  <a:pt x="6" y="7"/>
                </a:lnTo>
                <a:lnTo>
                  <a:pt x="6" y="4"/>
                </a:lnTo>
                <a:lnTo>
                  <a:pt x="7" y="4"/>
                </a:lnTo>
                <a:lnTo>
                  <a:pt x="7" y="3"/>
                </a:lnTo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793" name="Freeform 180"/>
          <p:cNvSpPr/>
          <p:nvPr/>
        </p:nvSpPr>
        <p:spPr bwMode="auto">
          <a:xfrm>
            <a:off x="4559300" y="4848225"/>
            <a:ext cx="19050" cy="12700"/>
          </a:xfrm>
          <a:custGeom>
            <a:avLst/>
            <a:ahLst/>
            <a:cxnLst>
              <a:cxn ang="0">
                <a:pos x="11" y="3"/>
              </a:cxn>
              <a:cxn ang="0">
                <a:pos x="11" y="1"/>
              </a:cxn>
              <a:cxn ang="0">
                <a:pos x="10" y="1"/>
              </a:cxn>
              <a:cxn ang="0">
                <a:pos x="10" y="0"/>
              </a:cxn>
              <a:cxn ang="0">
                <a:pos x="8" y="0"/>
              </a:cxn>
              <a:cxn ang="0">
                <a:pos x="6" y="0"/>
              </a:cxn>
              <a:cxn ang="0">
                <a:pos x="4" y="0"/>
              </a:cxn>
              <a:cxn ang="0">
                <a:pos x="3" y="0"/>
              </a:cxn>
              <a:cxn ang="0">
                <a:pos x="3" y="1"/>
              </a:cxn>
              <a:cxn ang="0">
                <a:pos x="0" y="1"/>
              </a:cxn>
              <a:cxn ang="0">
                <a:pos x="0" y="3"/>
              </a:cxn>
              <a:cxn ang="0">
                <a:pos x="0" y="5"/>
              </a:cxn>
              <a:cxn ang="0">
                <a:pos x="3" y="5"/>
              </a:cxn>
              <a:cxn ang="0">
                <a:pos x="3" y="7"/>
              </a:cxn>
              <a:cxn ang="0">
                <a:pos x="4" y="7"/>
              </a:cxn>
              <a:cxn ang="0">
                <a:pos x="6" y="7"/>
              </a:cxn>
              <a:cxn ang="0">
                <a:pos x="8" y="7"/>
              </a:cxn>
              <a:cxn ang="0">
                <a:pos x="10" y="7"/>
              </a:cxn>
              <a:cxn ang="0">
                <a:pos x="10" y="5"/>
              </a:cxn>
              <a:cxn ang="0">
                <a:pos x="11" y="5"/>
              </a:cxn>
              <a:cxn ang="0">
                <a:pos x="11" y="3"/>
              </a:cxn>
              <a:cxn ang="0">
                <a:pos x="11" y="3"/>
              </a:cxn>
            </a:cxnLst>
            <a:rect l="0" t="0" r="r" b="b"/>
            <a:pathLst>
              <a:path w="12" h="8">
                <a:moveTo>
                  <a:pt x="11" y="3"/>
                </a:moveTo>
                <a:lnTo>
                  <a:pt x="11" y="1"/>
                </a:lnTo>
                <a:lnTo>
                  <a:pt x="10" y="1"/>
                </a:lnTo>
                <a:lnTo>
                  <a:pt x="10" y="0"/>
                </a:lnTo>
                <a:lnTo>
                  <a:pt x="8" y="0"/>
                </a:lnTo>
                <a:lnTo>
                  <a:pt x="6" y="0"/>
                </a:lnTo>
                <a:lnTo>
                  <a:pt x="4" y="0"/>
                </a:lnTo>
                <a:lnTo>
                  <a:pt x="3" y="0"/>
                </a:lnTo>
                <a:lnTo>
                  <a:pt x="3" y="1"/>
                </a:lnTo>
                <a:lnTo>
                  <a:pt x="0" y="1"/>
                </a:lnTo>
                <a:lnTo>
                  <a:pt x="0" y="3"/>
                </a:lnTo>
                <a:lnTo>
                  <a:pt x="0" y="5"/>
                </a:lnTo>
                <a:lnTo>
                  <a:pt x="3" y="5"/>
                </a:lnTo>
                <a:lnTo>
                  <a:pt x="3" y="7"/>
                </a:lnTo>
                <a:lnTo>
                  <a:pt x="4" y="7"/>
                </a:lnTo>
                <a:lnTo>
                  <a:pt x="6" y="7"/>
                </a:lnTo>
                <a:lnTo>
                  <a:pt x="8" y="7"/>
                </a:lnTo>
                <a:lnTo>
                  <a:pt x="10" y="7"/>
                </a:lnTo>
                <a:lnTo>
                  <a:pt x="10" y="5"/>
                </a:lnTo>
                <a:lnTo>
                  <a:pt x="11" y="5"/>
                </a:lnTo>
                <a:lnTo>
                  <a:pt x="11" y="3"/>
                </a:lnTo>
                <a:lnTo>
                  <a:pt x="11" y="3"/>
                </a:lnTo>
              </a:path>
            </a:pathLst>
          </a:custGeom>
          <a:solidFill>
            <a:srgbClr val="000000"/>
          </a:solidFill>
          <a:ln w="9525">
            <a:noFill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794" name="Freeform 181"/>
          <p:cNvSpPr/>
          <p:nvPr/>
        </p:nvSpPr>
        <p:spPr bwMode="auto">
          <a:xfrm>
            <a:off x="4559300" y="4848225"/>
            <a:ext cx="19050" cy="12700"/>
          </a:xfrm>
          <a:custGeom>
            <a:avLst/>
            <a:ahLst/>
            <a:cxnLst>
              <a:cxn ang="0">
                <a:pos x="11" y="3"/>
              </a:cxn>
              <a:cxn ang="0">
                <a:pos x="11" y="1"/>
              </a:cxn>
              <a:cxn ang="0">
                <a:pos x="10" y="1"/>
              </a:cxn>
              <a:cxn ang="0">
                <a:pos x="10" y="0"/>
              </a:cxn>
              <a:cxn ang="0">
                <a:pos x="8" y="0"/>
              </a:cxn>
              <a:cxn ang="0">
                <a:pos x="6" y="0"/>
              </a:cxn>
              <a:cxn ang="0">
                <a:pos x="4" y="0"/>
              </a:cxn>
              <a:cxn ang="0">
                <a:pos x="3" y="0"/>
              </a:cxn>
              <a:cxn ang="0">
                <a:pos x="3" y="1"/>
              </a:cxn>
              <a:cxn ang="0">
                <a:pos x="0" y="1"/>
              </a:cxn>
              <a:cxn ang="0">
                <a:pos x="0" y="3"/>
              </a:cxn>
              <a:cxn ang="0">
                <a:pos x="0" y="5"/>
              </a:cxn>
              <a:cxn ang="0">
                <a:pos x="3" y="5"/>
              </a:cxn>
              <a:cxn ang="0">
                <a:pos x="3" y="7"/>
              </a:cxn>
              <a:cxn ang="0">
                <a:pos x="4" y="7"/>
              </a:cxn>
              <a:cxn ang="0">
                <a:pos x="6" y="7"/>
              </a:cxn>
              <a:cxn ang="0">
                <a:pos x="8" y="7"/>
              </a:cxn>
              <a:cxn ang="0">
                <a:pos x="10" y="7"/>
              </a:cxn>
              <a:cxn ang="0">
                <a:pos x="10" y="5"/>
              </a:cxn>
              <a:cxn ang="0">
                <a:pos x="11" y="5"/>
              </a:cxn>
              <a:cxn ang="0">
                <a:pos x="11" y="3"/>
              </a:cxn>
            </a:cxnLst>
            <a:rect l="0" t="0" r="r" b="b"/>
            <a:pathLst>
              <a:path w="12" h="8">
                <a:moveTo>
                  <a:pt x="11" y="3"/>
                </a:moveTo>
                <a:lnTo>
                  <a:pt x="11" y="1"/>
                </a:lnTo>
                <a:lnTo>
                  <a:pt x="10" y="1"/>
                </a:lnTo>
                <a:lnTo>
                  <a:pt x="10" y="0"/>
                </a:lnTo>
                <a:lnTo>
                  <a:pt x="8" y="0"/>
                </a:lnTo>
                <a:lnTo>
                  <a:pt x="6" y="0"/>
                </a:lnTo>
                <a:lnTo>
                  <a:pt x="4" y="0"/>
                </a:lnTo>
                <a:lnTo>
                  <a:pt x="3" y="0"/>
                </a:lnTo>
                <a:lnTo>
                  <a:pt x="3" y="1"/>
                </a:lnTo>
                <a:lnTo>
                  <a:pt x="0" y="1"/>
                </a:lnTo>
                <a:lnTo>
                  <a:pt x="0" y="3"/>
                </a:lnTo>
                <a:lnTo>
                  <a:pt x="0" y="5"/>
                </a:lnTo>
                <a:lnTo>
                  <a:pt x="3" y="5"/>
                </a:lnTo>
                <a:lnTo>
                  <a:pt x="3" y="7"/>
                </a:lnTo>
                <a:lnTo>
                  <a:pt x="4" y="7"/>
                </a:lnTo>
                <a:lnTo>
                  <a:pt x="6" y="7"/>
                </a:lnTo>
                <a:lnTo>
                  <a:pt x="8" y="7"/>
                </a:lnTo>
                <a:lnTo>
                  <a:pt x="10" y="7"/>
                </a:lnTo>
                <a:lnTo>
                  <a:pt x="10" y="5"/>
                </a:lnTo>
                <a:lnTo>
                  <a:pt x="11" y="5"/>
                </a:lnTo>
                <a:lnTo>
                  <a:pt x="11" y="3"/>
                </a:lnTo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795" name="Freeform 182"/>
          <p:cNvSpPr/>
          <p:nvPr/>
        </p:nvSpPr>
        <p:spPr bwMode="auto">
          <a:xfrm>
            <a:off x="4857750" y="4878388"/>
            <a:ext cx="241300" cy="80962"/>
          </a:xfrm>
          <a:custGeom>
            <a:avLst/>
            <a:ahLst/>
            <a:cxnLst>
              <a:cxn ang="0">
                <a:pos x="20" y="39"/>
              </a:cxn>
              <a:cxn ang="0">
                <a:pos x="0" y="23"/>
              </a:cxn>
              <a:cxn ang="0">
                <a:pos x="18" y="11"/>
              </a:cxn>
              <a:cxn ang="0">
                <a:pos x="33" y="7"/>
              </a:cxn>
              <a:cxn ang="0">
                <a:pos x="43" y="4"/>
              </a:cxn>
              <a:cxn ang="0">
                <a:pos x="49" y="2"/>
              </a:cxn>
              <a:cxn ang="0">
                <a:pos x="56" y="2"/>
              </a:cxn>
              <a:cxn ang="0">
                <a:pos x="70" y="0"/>
              </a:cxn>
              <a:cxn ang="0">
                <a:pos x="113" y="0"/>
              </a:cxn>
              <a:cxn ang="0">
                <a:pos x="127" y="2"/>
              </a:cxn>
              <a:cxn ang="0">
                <a:pos x="140" y="8"/>
              </a:cxn>
              <a:cxn ang="0">
                <a:pos x="147" y="15"/>
              </a:cxn>
              <a:cxn ang="0">
                <a:pos x="151" y="27"/>
              </a:cxn>
              <a:cxn ang="0">
                <a:pos x="155" y="47"/>
              </a:cxn>
              <a:cxn ang="0">
                <a:pos x="20" y="39"/>
              </a:cxn>
              <a:cxn ang="0">
                <a:pos x="20" y="39"/>
              </a:cxn>
            </a:cxnLst>
            <a:rect l="0" t="0" r="r" b="b"/>
            <a:pathLst>
              <a:path w="156" h="48">
                <a:moveTo>
                  <a:pt x="20" y="39"/>
                </a:moveTo>
                <a:lnTo>
                  <a:pt x="0" y="23"/>
                </a:lnTo>
                <a:lnTo>
                  <a:pt x="18" y="11"/>
                </a:lnTo>
                <a:lnTo>
                  <a:pt x="33" y="7"/>
                </a:lnTo>
                <a:lnTo>
                  <a:pt x="43" y="4"/>
                </a:lnTo>
                <a:lnTo>
                  <a:pt x="49" y="2"/>
                </a:lnTo>
                <a:lnTo>
                  <a:pt x="56" y="2"/>
                </a:lnTo>
                <a:lnTo>
                  <a:pt x="70" y="0"/>
                </a:lnTo>
                <a:lnTo>
                  <a:pt x="113" y="0"/>
                </a:lnTo>
                <a:lnTo>
                  <a:pt x="127" y="2"/>
                </a:lnTo>
                <a:lnTo>
                  <a:pt x="140" y="8"/>
                </a:lnTo>
                <a:lnTo>
                  <a:pt x="147" y="15"/>
                </a:lnTo>
                <a:lnTo>
                  <a:pt x="151" y="27"/>
                </a:lnTo>
                <a:lnTo>
                  <a:pt x="155" y="47"/>
                </a:lnTo>
                <a:lnTo>
                  <a:pt x="20" y="39"/>
                </a:lnTo>
                <a:lnTo>
                  <a:pt x="20" y="39"/>
                </a:lnTo>
              </a:path>
            </a:pathLst>
          </a:custGeom>
          <a:solidFill>
            <a:srgbClr val="FFFFFF"/>
          </a:solidFill>
          <a:ln w="9525">
            <a:noFill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796" name="Freeform 183"/>
          <p:cNvSpPr/>
          <p:nvPr/>
        </p:nvSpPr>
        <p:spPr bwMode="auto">
          <a:xfrm>
            <a:off x="4857750" y="4878388"/>
            <a:ext cx="241300" cy="80962"/>
          </a:xfrm>
          <a:custGeom>
            <a:avLst/>
            <a:ahLst/>
            <a:cxnLst>
              <a:cxn ang="0">
                <a:pos x="20" y="39"/>
              </a:cxn>
              <a:cxn ang="0">
                <a:pos x="0" y="23"/>
              </a:cxn>
              <a:cxn ang="0">
                <a:pos x="18" y="11"/>
              </a:cxn>
              <a:cxn ang="0">
                <a:pos x="33" y="7"/>
              </a:cxn>
              <a:cxn ang="0">
                <a:pos x="43" y="4"/>
              </a:cxn>
              <a:cxn ang="0">
                <a:pos x="49" y="2"/>
              </a:cxn>
              <a:cxn ang="0">
                <a:pos x="56" y="2"/>
              </a:cxn>
              <a:cxn ang="0">
                <a:pos x="70" y="0"/>
              </a:cxn>
              <a:cxn ang="0">
                <a:pos x="113" y="0"/>
              </a:cxn>
              <a:cxn ang="0">
                <a:pos x="127" y="2"/>
              </a:cxn>
              <a:cxn ang="0">
                <a:pos x="140" y="8"/>
              </a:cxn>
              <a:cxn ang="0">
                <a:pos x="147" y="15"/>
              </a:cxn>
              <a:cxn ang="0">
                <a:pos x="151" y="27"/>
              </a:cxn>
              <a:cxn ang="0">
                <a:pos x="155" y="47"/>
              </a:cxn>
              <a:cxn ang="0">
                <a:pos x="20" y="39"/>
              </a:cxn>
            </a:cxnLst>
            <a:rect l="0" t="0" r="r" b="b"/>
            <a:pathLst>
              <a:path w="156" h="48">
                <a:moveTo>
                  <a:pt x="20" y="39"/>
                </a:moveTo>
                <a:lnTo>
                  <a:pt x="0" y="23"/>
                </a:lnTo>
                <a:lnTo>
                  <a:pt x="18" y="11"/>
                </a:lnTo>
                <a:lnTo>
                  <a:pt x="33" y="7"/>
                </a:lnTo>
                <a:lnTo>
                  <a:pt x="43" y="4"/>
                </a:lnTo>
                <a:lnTo>
                  <a:pt x="49" y="2"/>
                </a:lnTo>
                <a:lnTo>
                  <a:pt x="56" y="2"/>
                </a:lnTo>
                <a:lnTo>
                  <a:pt x="70" y="0"/>
                </a:lnTo>
                <a:lnTo>
                  <a:pt x="113" y="0"/>
                </a:lnTo>
                <a:lnTo>
                  <a:pt x="127" y="2"/>
                </a:lnTo>
                <a:lnTo>
                  <a:pt x="140" y="8"/>
                </a:lnTo>
                <a:lnTo>
                  <a:pt x="147" y="15"/>
                </a:lnTo>
                <a:lnTo>
                  <a:pt x="151" y="27"/>
                </a:lnTo>
                <a:lnTo>
                  <a:pt x="155" y="47"/>
                </a:lnTo>
                <a:lnTo>
                  <a:pt x="20" y="39"/>
                </a:lnTo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797" name="Freeform 184"/>
          <p:cNvSpPr/>
          <p:nvPr/>
        </p:nvSpPr>
        <p:spPr bwMode="auto">
          <a:xfrm>
            <a:off x="4829175" y="4918075"/>
            <a:ext cx="274638" cy="109538"/>
          </a:xfrm>
          <a:custGeom>
            <a:avLst/>
            <a:ahLst/>
            <a:cxnLst>
              <a:cxn ang="0">
                <a:pos x="32" y="56"/>
              </a:cxn>
              <a:cxn ang="0">
                <a:pos x="18" y="46"/>
              </a:cxn>
              <a:cxn ang="0">
                <a:pos x="11" y="42"/>
              </a:cxn>
              <a:cxn ang="0">
                <a:pos x="7" y="37"/>
              </a:cxn>
              <a:cxn ang="0">
                <a:pos x="2" y="29"/>
              </a:cxn>
              <a:cxn ang="0">
                <a:pos x="0" y="20"/>
              </a:cxn>
              <a:cxn ang="0">
                <a:pos x="0" y="9"/>
              </a:cxn>
              <a:cxn ang="0">
                <a:pos x="6" y="5"/>
              </a:cxn>
              <a:cxn ang="0">
                <a:pos x="11" y="4"/>
              </a:cxn>
              <a:cxn ang="0">
                <a:pos x="18" y="0"/>
              </a:cxn>
              <a:cxn ang="0">
                <a:pos x="23" y="0"/>
              </a:cxn>
              <a:cxn ang="0">
                <a:pos x="34" y="4"/>
              </a:cxn>
              <a:cxn ang="0">
                <a:pos x="43" y="9"/>
              </a:cxn>
              <a:cxn ang="0">
                <a:pos x="52" y="9"/>
              </a:cxn>
              <a:cxn ang="0">
                <a:pos x="62" y="9"/>
              </a:cxn>
              <a:cxn ang="0">
                <a:pos x="71" y="10"/>
              </a:cxn>
              <a:cxn ang="0">
                <a:pos x="80" y="15"/>
              </a:cxn>
              <a:cxn ang="0">
                <a:pos x="92" y="10"/>
              </a:cxn>
              <a:cxn ang="0">
                <a:pos x="107" y="9"/>
              </a:cxn>
              <a:cxn ang="0">
                <a:pos x="112" y="10"/>
              </a:cxn>
              <a:cxn ang="0">
                <a:pos x="116" y="12"/>
              </a:cxn>
              <a:cxn ang="0">
                <a:pos x="118" y="15"/>
              </a:cxn>
              <a:cxn ang="0">
                <a:pos x="119" y="15"/>
              </a:cxn>
              <a:cxn ang="0">
                <a:pos x="122" y="9"/>
              </a:cxn>
              <a:cxn ang="0">
                <a:pos x="140" y="10"/>
              </a:cxn>
              <a:cxn ang="0">
                <a:pos x="153" y="19"/>
              </a:cxn>
              <a:cxn ang="0">
                <a:pos x="155" y="20"/>
              </a:cxn>
              <a:cxn ang="0">
                <a:pos x="162" y="20"/>
              </a:cxn>
              <a:cxn ang="0">
                <a:pos x="171" y="20"/>
              </a:cxn>
              <a:cxn ang="0">
                <a:pos x="175" y="28"/>
              </a:cxn>
              <a:cxn ang="0">
                <a:pos x="177" y="29"/>
              </a:cxn>
              <a:cxn ang="0">
                <a:pos x="175" y="37"/>
              </a:cxn>
              <a:cxn ang="0">
                <a:pos x="175" y="40"/>
              </a:cxn>
              <a:cxn ang="0">
                <a:pos x="174" y="44"/>
              </a:cxn>
              <a:cxn ang="0">
                <a:pos x="170" y="46"/>
              </a:cxn>
              <a:cxn ang="0">
                <a:pos x="168" y="46"/>
              </a:cxn>
              <a:cxn ang="0">
                <a:pos x="160" y="47"/>
              </a:cxn>
              <a:cxn ang="0">
                <a:pos x="155" y="49"/>
              </a:cxn>
              <a:cxn ang="0">
                <a:pos x="153" y="49"/>
              </a:cxn>
              <a:cxn ang="0">
                <a:pos x="152" y="51"/>
              </a:cxn>
              <a:cxn ang="0">
                <a:pos x="144" y="51"/>
              </a:cxn>
              <a:cxn ang="0">
                <a:pos x="135" y="55"/>
              </a:cxn>
              <a:cxn ang="0">
                <a:pos x="130" y="56"/>
              </a:cxn>
              <a:cxn ang="0">
                <a:pos x="127" y="60"/>
              </a:cxn>
              <a:cxn ang="0">
                <a:pos x="119" y="64"/>
              </a:cxn>
              <a:cxn ang="0">
                <a:pos x="107" y="64"/>
              </a:cxn>
              <a:cxn ang="0">
                <a:pos x="99" y="64"/>
              </a:cxn>
              <a:cxn ang="0">
                <a:pos x="92" y="64"/>
              </a:cxn>
              <a:cxn ang="0">
                <a:pos x="48" y="60"/>
              </a:cxn>
              <a:cxn ang="0">
                <a:pos x="32" y="56"/>
              </a:cxn>
              <a:cxn ang="0">
                <a:pos x="32" y="56"/>
              </a:cxn>
            </a:cxnLst>
            <a:rect l="0" t="0" r="r" b="b"/>
            <a:pathLst>
              <a:path w="178" h="65">
                <a:moveTo>
                  <a:pt x="32" y="56"/>
                </a:moveTo>
                <a:lnTo>
                  <a:pt x="18" y="46"/>
                </a:lnTo>
                <a:lnTo>
                  <a:pt x="11" y="42"/>
                </a:lnTo>
                <a:lnTo>
                  <a:pt x="7" y="37"/>
                </a:lnTo>
                <a:lnTo>
                  <a:pt x="2" y="29"/>
                </a:lnTo>
                <a:lnTo>
                  <a:pt x="0" y="20"/>
                </a:lnTo>
                <a:lnTo>
                  <a:pt x="0" y="9"/>
                </a:lnTo>
                <a:lnTo>
                  <a:pt x="6" y="5"/>
                </a:lnTo>
                <a:lnTo>
                  <a:pt x="11" y="4"/>
                </a:lnTo>
                <a:lnTo>
                  <a:pt x="18" y="0"/>
                </a:lnTo>
                <a:lnTo>
                  <a:pt x="23" y="0"/>
                </a:lnTo>
                <a:lnTo>
                  <a:pt x="34" y="4"/>
                </a:lnTo>
                <a:lnTo>
                  <a:pt x="43" y="9"/>
                </a:lnTo>
                <a:lnTo>
                  <a:pt x="52" y="9"/>
                </a:lnTo>
                <a:lnTo>
                  <a:pt x="62" y="9"/>
                </a:lnTo>
                <a:lnTo>
                  <a:pt x="71" y="10"/>
                </a:lnTo>
                <a:lnTo>
                  <a:pt x="80" y="15"/>
                </a:lnTo>
                <a:lnTo>
                  <a:pt x="92" y="10"/>
                </a:lnTo>
                <a:lnTo>
                  <a:pt x="107" y="9"/>
                </a:lnTo>
                <a:lnTo>
                  <a:pt x="112" y="10"/>
                </a:lnTo>
                <a:lnTo>
                  <a:pt x="116" y="12"/>
                </a:lnTo>
                <a:lnTo>
                  <a:pt x="118" y="15"/>
                </a:lnTo>
                <a:lnTo>
                  <a:pt x="119" y="15"/>
                </a:lnTo>
                <a:lnTo>
                  <a:pt x="122" y="9"/>
                </a:lnTo>
                <a:lnTo>
                  <a:pt x="140" y="10"/>
                </a:lnTo>
                <a:lnTo>
                  <a:pt x="153" y="19"/>
                </a:lnTo>
                <a:lnTo>
                  <a:pt x="155" y="20"/>
                </a:lnTo>
                <a:lnTo>
                  <a:pt x="162" y="20"/>
                </a:lnTo>
                <a:lnTo>
                  <a:pt x="171" y="20"/>
                </a:lnTo>
                <a:lnTo>
                  <a:pt x="175" y="28"/>
                </a:lnTo>
                <a:lnTo>
                  <a:pt x="177" y="29"/>
                </a:lnTo>
                <a:lnTo>
                  <a:pt x="175" y="37"/>
                </a:lnTo>
                <a:lnTo>
                  <a:pt x="175" y="40"/>
                </a:lnTo>
                <a:lnTo>
                  <a:pt x="174" y="44"/>
                </a:lnTo>
                <a:lnTo>
                  <a:pt x="170" y="46"/>
                </a:lnTo>
                <a:lnTo>
                  <a:pt x="168" y="46"/>
                </a:lnTo>
                <a:lnTo>
                  <a:pt x="160" y="47"/>
                </a:lnTo>
                <a:lnTo>
                  <a:pt x="155" y="49"/>
                </a:lnTo>
                <a:lnTo>
                  <a:pt x="153" y="49"/>
                </a:lnTo>
                <a:lnTo>
                  <a:pt x="152" y="51"/>
                </a:lnTo>
                <a:lnTo>
                  <a:pt x="144" y="51"/>
                </a:lnTo>
                <a:lnTo>
                  <a:pt x="135" y="55"/>
                </a:lnTo>
                <a:lnTo>
                  <a:pt x="130" y="56"/>
                </a:lnTo>
                <a:lnTo>
                  <a:pt x="127" y="60"/>
                </a:lnTo>
                <a:lnTo>
                  <a:pt x="119" y="64"/>
                </a:lnTo>
                <a:lnTo>
                  <a:pt x="107" y="64"/>
                </a:lnTo>
                <a:lnTo>
                  <a:pt x="99" y="64"/>
                </a:lnTo>
                <a:lnTo>
                  <a:pt x="92" y="64"/>
                </a:lnTo>
                <a:lnTo>
                  <a:pt x="48" y="60"/>
                </a:lnTo>
                <a:lnTo>
                  <a:pt x="32" y="56"/>
                </a:lnTo>
                <a:lnTo>
                  <a:pt x="32" y="56"/>
                </a:lnTo>
              </a:path>
            </a:pathLst>
          </a:custGeom>
          <a:solidFill>
            <a:srgbClr val="E1E1E1"/>
          </a:solidFill>
          <a:ln w="9525">
            <a:noFill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798" name="Freeform 185"/>
          <p:cNvSpPr/>
          <p:nvPr/>
        </p:nvSpPr>
        <p:spPr bwMode="auto">
          <a:xfrm>
            <a:off x="4829175" y="4918075"/>
            <a:ext cx="274638" cy="109538"/>
          </a:xfrm>
          <a:custGeom>
            <a:avLst/>
            <a:ahLst/>
            <a:cxnLst>
              <a:cxn ang="0">
                <a:pos x="32" y="56"/>
              </a:cxn>
              <a:cxn ang="0">
                <a:pos x="18" y="46"/>
              </a:cxn>
              <a:cxn ang="0">
                <a:pos x="11" y="42"/>
              </a:cxn>
              <a:cxn ang="0">
                <a:pos x="7" y="37"/>
              </a:cxn>
              <a:cxn ang="0">
                <a:pos x="2" y="29"/>
              </a:cxn>
              <a:cxn ang="0">
                <a:pos x="0" y="20"/>
              </a:cxn>
              <a:cxn ang="0">
                <a:pos x="0" y="9"/>
              </a:cxn>
              <a:cxn ang="0">
                <a:pos x="6" y="5"/>
              </a:cxn>
              <a:cxn ang="0">
                <a:pos x="11" y="4"/>
              </a:cxn>
              <a:cxn ang="0">
                <a:pos x="18" y="0"/>
              </a:cxn>
              <a:cxn ang="0">
                <a:pos x="23" y="0"/>
              </a:cxn>
              <a:cxn ang="0">
                <a:pos x="34" y="4"/>
              </a:cxn>
              <a:cxn ang="0">
                <a:pos x="43" y="9"/>
              </a:cxn>
              <a:cxn ang="0">
                <a:pos x="52" y="9"/>
              </a:cxn>
              <a:cxn ang="0">
                <a:pos x="62" y="9"/>
              </a:cxn>
              <a:cxn ang="0">
                <a:pos x="71" y="10"/>
              </a:cxn>
              <a:cxn ang="0">
                <a:pos x="80" y="15"/>
              </a:cxn>
              <a:cxn ang="0">
                <a:pos x="92" y="10"/>
              </a:cxn>
              <a:cxn ang="0">
                <a:pos x="107" y="9"/>
              </a:cxn>
              <a:cxn ang="0">
                <a:pos x="112" y="10"/>
              </a:cxn>
              <a:cxn ang="0">
                <a:pos x="116" y="12"/>
              </a:cxn>
              <a:cxn ang="0">
                <a:pos x="118" y="15"/>
              </a:cxn>
              <a:cxn ang="0">
                <a:pos x="119" y="15"/>
              </a:cxn>
              <a:cxn ang="0">
                <a:pos x="122" y="9"/>
              </a:cxn>
              <a:cxn ang="0">
                <a:pos x="140" y="10"/>
              </a:cxn>
              <a:cxn ang="0">
                <a:pos x="153" y="19"/>
              </a:cxn>
              <a:cxn ang="0">
                <a:pos x="155" y="20"/>
              </a:cxn>
              <a:cxn ang="0">
                <a:pos x="162" y="20"/>
              </a:cxn>
              <a:cxn ang="0">
                <a:pos x="171" y="20"/>
              </a:cxn>
              <a:cxn ang="0">
                <a:pos x="175" y="28"/>
              </a:cxn>
              <a:cxn ang="0">
                <a:pos x="177" y="29"/>
              </a:cxn>
              <a:cxn ang="0">
                <a:pos x="175" y="37"/>
              </a:cxn>
              <a:cxn ang="0">
                <a:pos x="175" y="40"/>
              </a:cxn>
              <a:cxn ang="0">
                <a:pos x="174" y="44"/>
              </a:cxn>
              <a:cxn ang="0">
                <a:pos x="170" y="46"/>
              </a:cxn>
              <a:cxn ang="0">
                <a:pos x="168" y="46"/>
              </a:cxn>
              <a:cxn ang="0">
                <a:pos x="160" y="47"/>
              </a:cxn>
              <a:cxn ang="0">
                <a:pos x="155" y="49"/>
              </a:cxn>
              <a:cxn ang="0">
                <a:pos x="153" y="49"/>
              </a:cxn>
              <a:cxn ang="0">
                <a:pos x="152" y="51"/>
              </a:cxn>
              <a:cxn ang="0">
                <a:pos x="144" y="51"/>
              </a:cxn>
              <a:cxn ang="0">
                <a:pos x="135" y="55"/>
              </a:cxn>
              <a:cxn ang="0">
                <a:pos x="130" y="56"/>
              </a:cxn>
              <a:cxn ang="0">
                <a:pos x="127" y="60"/>
              </a:cxn>
              <a:cxn ang="0">
                <a:pos x="119" y="64"/>
              </a:cxn>
              <a:cxn ang="0">
                <a:pos x="107" y="64"/>
              </a:cxn>
              <a:cxn ang="0">
                <a:pos x="99" y="64"/>
              </a:cxn>
              <a:cxn ang="0">
                <a:pos x="92" y="64"/>
              </a:cxn>
              <a:cxn ang="0">
                <a:pos x="48" y="60"/>
              </a:cxn>
              <a:cxn ang="0">
                <a:pos x="32" y="56"/>
              </a:cxn>
            </a:cxnLst>
            <a:rect l="0" t="0" r="r" b="b"/>
            <a:pathLst>
              <a:path w="178" h="65">
                <a:moveTo>
                  <a:pt x="32" y="56"/>
                </a:moveTo>
                <a:lnTo>
                  <a:pt x="18" y="46"/>
                </a:lnTo>
                <a:lnTo>
                  <a:pt x="11" y="42"/>
                </a:lnTo>
                <a:lnTo>
                  <a:pt x="7" y="37"/>
                </a:lnTo>
                <a:lnTo>
                  <a:pt x="2" y="29"/>
                </a:lnTo>
                <a:lnTo>
                  <a:pt x="0" y="20"/>
                </a:lnTo>
                <a:lnTo>
                  <a:pt x="0" y="9"/>
                </a:lnTo>
                <a:lnTo>
                  <a:pt x="6" y="5"/>
                </a:lnTo>
                <a:lnTo>
                  <a:pt x="11" y="4"/>
                </a:lnTo>
                <a:lnTo>
                  <a:pt x="18" y="0"/>
                </a:lnTo>
                <a:lnTo>
                  <a:pt x="23" y="0"/>
                </a:lnTo>
                <a:lnTo>
                  <a:pt x="34" y="4"/>
                </a:lnTo>
                <a:lnTo>
                  <a:pt x="43" y="9"/>
                </a:lnTo>
                <a:lnTo>
                  <a:pt x="52" y="9"/>
                </a:lnTo>
                <a:lnTo>
                  <a:pt x="62" y="9"/>
                </a:lnTo>
                <a:lnTo>
                  <a:pt x="71" y="10"/>
                </a:lnTo>
                <a:lnTo>
                  <a:pt x="80" y="15"/>
                </a:lnTo>
                <a:lnTo>
                  <a:pt x="92" y="10"/>
                </a:lnTo>
                <a:lnTo>
                  <a:pt x="107" y="9"/>
                </a:lnTo>
                <a:lnTo>
                  <a:pt x="112" y="10"/>
                </a:lnTo>
                <a:lnTo>
                  <a:pt x="116" y="12"/>
                </a:lnTo>
                <a:lnTo>
                  <a:pt x="118" y="15"/>
                </a:lnTo>
                <a:lnTo>
                  <a:pt x="119" y="15"/>
                </a:lnTo>
                <a:lnTo>
                  <a:pt x="122" y="9"/>
                </a:lnTo>
                <a:lnTo>
                  <a:pt x="140" y="10"/>
                </a:lnTo>
                <a:lnTo>
                  <a:pt x="153" y="19"/>
                </a:lnTo>
                <a:lnTo>
                  <a:pt x="155" y="20"/>
                </a:lnTo>
                <a:lnTo>
                  <a:pt x="162" y="20"/>
                </a:lnTo>
                <a:lnTo>
                  <a:pt x="171" y="20"/>
                </a:lnTo>
                <a:lnTo>
                  <a:pt x="175" y="28"/>
                </a:lnTo>
                <a:lnTo>
                  <a:pt x="177" y="29"/>
                </a:lnTo>
                <a:lnTo>
                  <a:pt x="175" y="37"/>
                </a:lnTo>
                <a:lnTo>
                  <a:pt x="175" y="40"/>
                </a:lnTo>
                <a:lnTo>
                  <a:pt x="174" y="44"/>
                </a:lnTo>
                <a:lnTo>
                  <a:pt x="170" y="46"/>
                </a:lnTo>
                <a:lnTo>
                  <a:pt x="168" y="46"/>
                </a:lnTo>
                <a:lnTo>
                  <a:pt x="160" y="47"/>
                </a:lnTo>
                <a:lnTo>
                  <a:pt x="155" y="49"/>
                </a:lnTo>
                <a:lnTo>
                  <a:pt x="153" y="49"/>
                </a:lnTo>
                <a:lnTo>
                  <a:pt x="152" y="51"/>
                </a:lnTo>
                <a:lnTo>
                  <a:pt x="144" y="51"/>
                </a:lnTo>
                <a:lnTo>
                  <a:pt x="135" y="55"/>
                </a:lnTo>
                <a:lnTo>
                  <a:pt x="130" y="56"/>
                </a:lnTo>
                <a:lnTo>
                  <a:pt x="127" y="60"/>
                </a:lnTo>
                <a:lnTo>
                  <a:pt x="119" y="64"/>
                </a:lnTo>
                <a:lnTo>
                  <a:pt x="107" y="64"/>
                </a:lnTo>
                <a:lnTo>
                  <a:pt x="99" y="64"/>
                </a:lnTo>
                <a:lnTo>
                  <a:pt x="92" y="64"/>
                </a:lnTo>
                <a:lnTo>
                  <a:pt x="48" y="60"/>
                </a:lnTo>
                <a:lnTo>
                  <a:pt x="32" y="56"/>
                </a:lnTo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799" name="Freeform 186"/>
          <p:cNvSpPr/>
          <p:nvPr/>
        </p:nvSpPr>
        <p:spPr bwMode="auto">
          <a:xfrm>
            <a:off x="4856163" y="4975225"/>
            <a:ext cx="12700" cy="7938"/>
          </a:xfrm>
          <a:custGeom>
            <a:avLst/>
            <a:ahLst/>
            <a:cxnLst>
              <a:cxn ang="0">
                <a:pos x="7" y="3"/>
              </a:cxn>
              <a:cxn ang="0">
                <a:pos x="7" y="0"/>
              </a:cxn>
              <a:cxn ang="0">
                <a:pos x="5" y="0"/>
              </a:cxn>
              <a:cxn ang="0">
                <a:pos x="3" y="0"/>
              </a:cxn>
              <a:cxn ang="0">
                <a:pos x="1" y="0"/>
              </a:cxn>
              <a:cxn ang="0">
                <a:pos x="0" y="0"/>
              </a:cxn>
              <a:cxn ang="0">
                <a:pos x="0" y="3"/>
              </a:cxn>
              <a:cxn ang="0">
                <a:pos x="0" y="4"/>
              </a:cxn>
              <a:cxn ang="0">
                <a:pos x="1" y="4"/>
              </a:cxn>
              <a:cxn ang="0">
                <a:pos x="3" y="4"/>
              </a:cxn>
              <a:cxn ang="0">
                <a:pos x="5" y="4"/>
              </a:cxn>
              <a:cxn ang="0">
                <a:pos x="7" y="4"/>
              </a:cxn>
              <a:cxn ang="0">
                <a:pos x="7" y="3"/>
              </a:cxn>
              <a:cxn ang="0">
                <a:pos x="7" y="3"/>
              </a:cxn>
            </a:cxnLst>
            <a:rect l="0" t="0" r="r" b="b"/>
            <a:pathLst>
              <a:path w="8" h="5">
                <a:moveTo>
                  <a:pt x="7" y="3"/>
                </a:moveTo>
                <a:lnTo>
                  <a:pt x="7" y="0"/>
                </a:lnTo>
                <a:lnTo>
                  <a:pt x="5" y="0"/>
                </a:lnTo>
                <a:lnTo>
                  <a:pt x="3" y="0"/>
                </a:lnTo>
                <a:lnTo>
                  <a:pt x="1" y="0"/>
                </a:lnTo>
                <a:lnTo>
                  <a:pt x="0" y="0"/>
                </a:lnTo>
                <a:lnTo>
                  <a:pt x="0" y="3"/>
                </a:lnTo>
                <a:lnTo>
                  <a:pt x="0" y="4"/>
                </a:lnTo>
                <a:lnTo>
                  <a:pt x="1" y="4"/>
                </a:lnTo>
                <a:lnTo>
                  <a:pt x="3" y="4"/>
                </a:lnTo>
                <a:lnTo>
                  <a:pt x="5" y="4"/>
                </a:lnTo>
                <a:lnTo>
                  <a:pt x="7" y="4"/>
                </a:lnTo>
                <a:lnTo>
                  <a:pt x="7" y="3"/>
                </a:lnTo>
                <a:lnTo>
                  <a:pt x="7" y="3"/>
                </a:lnTo>
              </a:path>
            </a:pathLst>
          </a:custGeom>
          <a:solidFill>
            <a:srgbClr val="000000"/>
          </a:solidFill>
          <a:ln w="9525">
            <a:noFill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800" name="Freeform 187"/>
          <p:cNvSpPr/>
          <p:nvPr/>
        </p:nvSpPr>
        <p:spPr bwMode="auto">
          <a:xfrm>
            <a:off x="4856163" y="4975225"/>
            <a:ext cx="12700" cy="7938"/>
          </a:xfrm>
          <a:custGeom>
            <a:avLst/>
            <a:ahLst/>
            <a:cxnLst>
              <a:cxn ang="0">
                <a:pos x="7" y="3"/>
              </a:cxn>
              <a:cxn ang="0">
                <a:pos x="7" y="0"/>
              </a:cxn>
              <a:cxn ang="0">
                <a:pos x="5" y="0"/>
              </a:cxn>
              <a:cxn ang="0">
                <a:pos x="3" y="0"/>
              </a:cxn>
              <a:cxn ang="0">
                <a:pos x="1" y="0"/>
              </a:cxn>
              <a:cxn ang="0">
                <a:pos x="0" y="0"/>
              </a:cxn>
              <a:cxn ang="0">
                <a:pos x="0" y="3"/>
              </a:cxn>
              <a:cxn ang="0">
                <a:pos x="0" y="4"/>
              </a:cxn>
              <a:cxn ang="0">
                <a:pos x="1" y="4"/>
              </a:cxn>
              <a:cxn ang="0">
                <a:pos x="3" y="4"/>
              </a:cxn>
              <a:cxn ang="0">
                <a:pos x="5" y="4"/>
              </a:cxn>
              <a:cxn ang="0">
                <a:pos x="7" y="4"/>
              </a:cxn>
              <a:cxn ang="0">
                <a:pos x="7" y="3"/>
              </a:cxn>
            </a:cxnLst>
            <a:rect l="0" t="0" r="r" b="b"/>
            <a:pathLst>
              <a:path w="8" h="5">
                <a:moveTo>
                  <a:pt x="7" y="3"/>
                </a:moveTo>
                <a:lnTo>
                  <a:pt x="7" y="0"/>
                </a:lnTo>
                <a:lnTo>
                  <a:pt x="5" y="0"/>
                </a:lnTo>
                <a:lnTo>
                  <a:pt x="3" y="0"/>
                </a:lnTo>
                <a:lnTo>
                  <a:pt x="1" y="0"/>
                </a:lnTo>
                <a:lnTo>
                  <a:pt x="0" y="0"/>
                </a:lnTo>
                <a:lnTo>
                  <a:pt x="0" y="3"/>
                </a:lnTo>
                <a:lnTo>
                  <a:pt x="0" y="4"/>
                </a:lnTo>
                <a:lnTo>
                  <a:pt x="1" y="4"/>
                </a:lnTo>
                <a:lnTo>
                  <a:pt x="3" y="4"/>
                </a:lnTo>
                <a:lnTo>
                  <a:pt x="5" y="4"/>
                </a:lnTo>
                <a:lnTo>
                  <a:pt x="7" y="4"/>
                </a:lnTo>
                <a:lnTo>
                  <a:pt x="7" y="3"/>
                </a:lnTo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801" name="Freeform 188"/>
          <p:cNvSpPr/>
          <p:nvPr/>
        </p:nvSpPr>
        <p:spPr bwMode="auto">
          <a:xfrm>
            <a:off x="4943475" y="5086350"/>
            <a:ext cx="6350" cy="7938"/>
          </a:xfrm>
          <a:custGeom>
            <a:avLst/>
            <a:ahLst/>
            <a:cxnLst>
              <a:cxn ang="0">
                <a:pos x="3" y="2"/>
              </a:cxn>
              <a:cxn ang="0">
                <a:pos x="3" y="0"/>
              </a:cxn>
              <a:cxn ang="0">
                <a:pos x="1" y="0"/>
              </a:cxn>
              <a:cxn ang="0">
                <a:pos x="0" y="0"/>
              </a:cxn>
              <a:cxn ang="0">
                <a:pos x="0" y="2"/>
              </a:cxn>
              <a:cxn ang="0">
                <a:pos x="0" y="4"/>
              </a:cxn>
              <a:cxn ang="0">
                <a:pos x="1" y="4"/>
              </a:cxn>
              <a:cxn ang="0">
                <a:pos x="3" y="4"/>
              </a:cxn>
              <a:cxn ang="0">
                <a:pos x="3" y="2"/>
              </a:cxn>
              <a:cxn ang="0">
                <a:pos x="3" y="2"/>
              </a:cxn>
            </a:cxnLst>
            <a:rect l="0" t="0" r="r" b="b"/>
            <a:pathLst>
              <a:path w="4" h="5">
                <a:moveTo>
                  <a:pt x="3" y="2"/>
                </a:moveTo>
                <a:lnTo>
                  <a:pt x="3" y="0"/>
                </a:lnTo>
                <a:lnTo>
                  <a:pt x="1" y="0"/>
                </a:lnTo>
                <a:lnTo>
                  <a:pt x="0" y="0"/>
                </a:lnTo>
                <a:lnTo>
                  <a:pt x="0" y="2"/>
                </a:lnTo>
                <a:lnTo>
                  <a:pt x="0" y="4"/>
                </a:lnTo>
                <a:lnTo>
                  <a:pt x="1" y="4"/>
                </a:lnTo>
                <a:lnTo>
                  <a:pt x="3" y="4"/>
                </a:lnTo>
                <a:lnTo>
                  <a:pt x="3" y="2"/>
                </a:lnTo>
                <a:lnTo>
                  <a:pt x="3" y="2"/>
                </a:lnTo>
              </a:path>
            </a:pathLst>
          </a:custGeom>
          <a:solidFill>
            <a:srgbClr val="000000"/>
          </a:solidFill>
          <a:ln w="9525">
            <a:noFill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802" name="Freeform 189"/>
          <p:cNvSpPr/>
          <p:nvPr/>
        </p:nvSpPr>
        <p:spPr bwMode="auto">
          <a:xfrm>
            <a:off x="4943475" y="5086350"/>
            <a:ext cx="6350" cy="7938"/>
          </a:xfrm>
          <a:custGeom>
            <a:avLst/>
            <a:ahLst/>
            <a:cxnLst>
              <a:cxn ang="0">
                <a:pos x="3" y="2"/>
              </a:cxn>
              <a:cxn ang="0">
                <a:pos x="3" y="0"/>
              </a:cxn>
              <a:cxn ang="0">
                <a:pos x="1" y="0"/>
              </a:cxn>
              <a:cxn ang="0">
                <a:pos x="0" y="0"/>
              </a:cxn>
              <a:cxn ang="0">
                <a:pos x="0" y="2"/>
              </a:cxn>
              <a:cxn ang="0">
                <a:pos x="0" y="4"/>
              </a:cxn>
              <a:cxn ang="0">
                <a:pos x="1" y="4"/>
              </a:cxn>
              <a:cxn ang="0">
                <a:pos x="3" y="4"/>
              </a:cxn>
              <a:cxn ang="0">
                <a:pos x="3" y="2"/>
              </a:cxn>
            </a:cxnLst>
            <a:rect l="0" t="0" r="r" b="b"/>
            <a:pathLst>
              <a:path w="4" h="5">
                <a:moveTo>
                  <a:pt x="3" y="2"/>
                </a:moveTo>
                <a:lnTo>
                  <a:pt x="3" y="0"/>
                </a:lnTo>
                <a:lnTo>
                  <a:pt x="1" y="0"/>
                </a:lnTo>
                <a:lnTo>
                  <a:pt x="0" y="0"/>
                </a:lnTo>
                <a:lnTo>
                  <a:pt x="0" y="2"/>
                </a:lnTo>
                <a:lnTo>
                  <a:pt x="0" y="4"/>
                </a:lnTo>
                <a:lnTo>
                  <a:pt x="1" y="4"/>
                </a:lnTo>
                <a:lnTo>
                  <a:pt x="3" y="4"/>
                </a:lnTo>
                <a:lnTo>
                  <a:pt x="3" y="2"/>
                </a:lnTo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803" name="Freeform 190"/>
          <p:cNvSpPr/>
          <p:nvPr/>
        </p:nvSpPr>
        <p:spPr bwMode="auto">
          <a:xfrm>
            <a:off x="4953000" y="5043488"/>
            <a:ext cx="6350" cy="14287"/>
          </a:xfrm>
          <a:custGeom>
            <a:avLst/>
            <a:ahLst/>
            <a:cxnLst>
              <a:cxn ang="0">
                <a:pos x="4" y="3"/>
              </a:cxn>
              <a:cxn ang="0">
                <a:pos x="4" y="1"/>
              </a:cxn>
              <a:cxn ang="0">
                <a:pos x="4" y="0"/>
              </a:cxn>
              <a:cxn ang="0">
                <a:pos x="2" y="0"/>
              </a:cxn>
              <a:cxn ang="0">
                <a:pos x="0" y="0"/>
              </a:cxn>
              <a:cxn ang="0">
                <a:pos x="0" y="1"/>
              </a:cxn>
              <a:cxn ang="0">
                <a:pos x="0" y="3"/>
              </a:cxn>
              <a:cxn ang="0">
                <a:pos x="0" y="5"/>
              </a:cxn>
              <a:cxn ang="0">
                <a:pos x="0" y="7"/>
              </a:cxn>
              <a:cxn ang="0">
                <a:pos x="2" y="7"/>
              </a:cxn>
              <a:cxn ang="0">
                <a:pos x="4" y="7"/>
              </a:cxn>
              <a:cxn ang="0">
                <a:pos x="4" y="5"/>
              </a:cxn>
              <a:cxn ang="0">
                <a:pos x="4" y="3"/>
              </a:cxn>
              <a:cxn ang="0">
                <a:pos x="4" y="3"/>
              </a:cxn>
            </a:cxnLst>
            <a:rect l="0" t="0" r="r" b="b"/>
            <a:pathLst>
              <a:path w="5" h="8">
                <a:moveTo>
                  <a:pt x="4" y="3"/>
                </a:moveTo>
                <a:lnTo>
                  <a:pt x="4" y="1"/>
                </a:lnTo>
                <a:lnTo>
                  <a:pt x="4" y="0"/>
                </a:lnTo>
                <a:lnTo>
                  <a:pt x="2" y="0"/>
                </a:lnTo>
                <a:lnTo>
                  <a:pt x="0" y="0"/>
                </a:lnTo>
                <a:lnTo>
                  <a:pt x="0" y="1"/>
                </a:lnTo>
                <a:lnTo>
                  <a:pt x="0" y="3"/>
                </a:lnTo>
                <a:lnTo>
                  <a:pt x="0" y="5"/>
                </a:lnTo>
                <a:lnTo>
                  <a:pt x="0" y="7"/>
                </a:lnTo>
                <a:lnTo>
                  <a:pt x="2" y="7"/>
                </a:lnTo>
                <a:lnTo>
                  <a:pt x="4" y="7"/>
                </a:lnTo>
                <a:lnTo>
                  <a:pt x="4" y="5"/>
                </a:lnTo>
                <a:lnTo>
                  <a:pt x="4" y="3"/>
                </a:lnTo>
                <a:lnTo>
                  <a:pt x="4" y="3"/>
                </a:lnTo>
              </a:path>
            </a:pathLst>
          </a:custGeom>
          <a:solidFill>
            <a:srgbClr val="FFFFFF"/>
          </a:solidFill>
          <a:ln w="9525">
            <a:noFill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804" name="Freeform 191"/>
          <p:cNvSpPr/>
          <p:nvPr/>
        </p:nvSpPr>
        <p:spPr bwMode="auto">
          <a:xfrm>
            <a:off x="4953000" y="5043488"/>
            <a:ext cx="6350" cy="14287"/>
          </a:xfrm>
          <a:custGeom>
            <a:avLst/>
            <a:ahLst/>
            <a:cxnLst>
              <a:cxn ang="0">
                <a:pos x="4" y="3"/>
              </a:cxn>
              <a:cxn ang="0">
                <a:pos x="4" y="1"/>
              </a:cxn>
              <a:cxn ang="0">
                <a:pos x="4" y="0"/>
              </a:cxn>
              <a:cxn ang="0">
                <a:pos x="2" y="0"/>
              </a:cxn>
              <a:cxn ang="0">
                <a:pos x="0" y="0"/>
              </a:cxn>
              <a:cxn ang="0">
                <a:pos x="0" y="1"/>
              </a:cxn>
              <a:cxn ang="0">
                <a:pos x="0" y="3"/>
              </a:cxn>
              <a:cxn ang="0">
                <a:pos x="0" y="5"/>
              </a:cxn>
              <a:cxn ang="0">
                <a:pos x="0" y="7"/>
              </a:cxn>
              <a:cxn ang="0">
                <a:pos x="2" y="7"/>
              </a:cxn>
              <a:cxn ang="0">
                <a:pos x="4" y="7"/>
              </a:cxn>
              <a:cxn ang="0">
                <a:pos x="4" y="5"/>
              </a:cxn>
              <a:cxn ang="0">
                <a:pos x="4" y="3"/>
              </a:cxn>
            </a:cxnLst>
            <a:rect l="0" t="0" r="r" b="b"/>
            <a:pathLst>
              <a:path w="5" h="8">
                <a:moveTo>
                  <a:pt x="4" y="3"/>
                </a:moveTo>
                <a:lnTo>
                  <a:pt x="4" y="1"/>
                </a:lnTo>
                <a:lnTo>
                  <a:pt x="4" y="0"/>
                </a:lnTo>
                <a:lnTo>
                  <a:pt x="2" y="0"/>
                </a:lnTo>
                <a:lnTo>
                  <a:pt x="0" y="0"/>
                </a:lnTo>
                <a:lnTo>
                  <a:pt x="0" y="1"/>
                </a:lnTo>
                <a:lnTo>
                  <a:pt x="0" y="3"/>
                </a:lnTo>
                <a:lnTo>
                  <a:pt x="0" y="5"/>
                </a:lnTo>
                <a:lnTo>
                  <a:pt x="0" y="7"/>
                </a:lnTo>
                <a:lnTo>
                  <a:pt x="2" y="7"/>
                </a:lnTo>
                <a:lnTo>
                  <a:pt x="4" y="7"/>
                </a:lnTo>
                <a:lnTo>
                  <a:pt x="4" y="5"/>
                </a:lnTo>
                <a:lnTo>
                  <a:pt x="4" y="3"/>
                </a:lnTo>
              </a:path>
            </a:pathLst>
          </a:custGeom>
          <a:noFill/>
          <a:ln w="9525" cap="flat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805" name="Line 192"/>
          <p:cNvSpPr>
            <a:spLocks noChangeShapeType="1"/>
          </p:cNvSpPr>
          <p:nvPr/>
        </p:nvSpPr>
        <p:spPr bwMode="auto">
          <a:xfrm>
            <a:off x="4924425" y="5133975"/>
            <a:ext cx="3175" cy="30163"/>
          </a:xfrm>
          <a:prstGeom prst="line"/>
          <a:noFill/>
          <a:ln w="9525">
            <a:solidFill>
              <a:srgbClr val="FFFFFF"/>
            </a:solidFill>
            <a:round/>
            <a:headEnd/>
            <a:tailEnd/>
          </a:ln>
          <a:effectLst/>
        </p:spPr>
        <p:txBody>
          <a:bodyPr anchor="ctr" wrap="none"/>
          <a:p>
            <a:endParaRPr lang="en-IN"/>
          </a:p>
        </p:txBody>
      </p:sp>
      <p:sp>
        <p:nvSpPr>
          <p:cNvPr id="1048806" name="Freeform 193"/>
          <p:cNvSpPr/>
          <p:nvPr/>
        </p:nvSpPr>
        <p:spPr bwMode="auto">
          <a:xfrm>
            <a:off x="5730875" y="3257550"/>
            <a:ext cx="17463" cy="20638"/>
          </a:xfrm>
          <a:custGeom>
            <a:avLst/>
            <a:ahLst/>
            <a:cxnLst>
              <a:cxn ang="0">
                <a:pos x="11" y="6"/>
              </a:cxn>
              <a:cxn ang="0">
                <a:pos x="10" y="3"/>
              </a:cxn>
              <a:cxn ang="0">
                <a:pos x="10" y="1"/>
              </a:cxn>
              <a:cxn ang="0">
                <a:pos x="7" y="0"/>
              </a:cxn>
              <a:cxn ang="0">
                <a:pos x="5" y="0"/>
              </a:cxn>
              <a:cxn ang="0">
                <a:pos x="3" y="0"/>
              </a:cxn>
              <a:cxn ang="0">
                <a:pos x="1" y="1"/>
              </a:cxn>
              <a:cxn ang="0">
                <a:pos x="1" y="3"/>
              </a:cxn>
              <a:cxn ang="0">
                <a:pos x="0" y="6"/>
              </a:cxn>
              <a:cxn ang="0">
                <a:pos x="1" y="8"/>
              </a:cxn>
              <a:cxn ang="0">
                <a:pos x="1" y="10"/>
              </a:cxn>
              <a:cxn ang="0">
                <a:pos x="3" y="10"/>
              </a:cxn>
              <a:cxn ang="0">
                <a:pos x="5" y="11"/>
              </a:cxn>
              <a:cxn ang="0">
                <a:pos x="7" y="10"/>
              </a:cxn>
              <a:cxn ang="0">
                <a:pos x="10" y="10"/>
              </a:cxn>
              <a:cxn ang="0">
                <a:pos x="10" y="8"/>
              </a:cxn>
              <a:cxn ang="0">
                <a:pos x="11" y="6"/>
              </a:cxn>
              <a:cxn ang="0">
                <a:pos x="11" y="6"/>
              </a:cxn>
            </a:cxnLst>
            <a:rect l="0" t="0" r="r" b="b"/>
            <a:pathLst>
              <a:path w="12" h="12">
                <a:moveTo>
                  <a:pt x="11" y="6"/>
                </a:moveTo>
                <a:lnTo>
                  <a:pt x="10" y="3"/>
                </a:lnTo>
                <a:lnTo>
                  <a:pt x="10" y="1"/>
                </a:lnTo>
                <a:lnTo>
                  <a:pt x="7" y="0"/>
                </a:lnTo>
                <a:lnTo>
                  <a:pt x="5" y="0"/>
                </a:lnTo>
                <a:lnTo>
                  <a:pt x="3" y="0"/>
                </a:lnTo>
                <a:lnTo>
                  <a:pt x="1" y="1"/>
                </a:lnTo>
                <a:lnTo>
                  <a:pt x="1" y="3"/>
                </a:lnTo>
                <a:lnTo>
                  <a:pt x="0" y="6"/>
                </a:lnTo>
                <a:lnTo>
                  <a:pt x="1" y="8"/>
                </a:lnTo>
                <a:lnTo>
                  <a:pt x="1" y="10"/>
                </a:lnTo>
                <a:lnTo>
                  <a:pt x="3" y="10"/>
                </a:lnTo>
                <a:lnTo>
                  <a:pt x="5" y="11"/>
                </a:lnTo>
                <a:lnTo>
                  <a:pt x="7" y="10"/>
                </a:lnTo>
                <a:lnTo>
                  <a:pt x="10" y="10"/>
                </a:lnTo>
                <a:lnTo>
                  <a:pt x="10" y="8"/>
                </a:lnTo>
                <a:lnTo>
                  <a:pt x="11" y="6"/>
                </a:lnTo>
                <a:lnTo>
                  <a:pt x="11" y="6"/>
                </a:lnTo>
              </a:path>
            </a:pathLst>
          </a:custGeom>
          <a:solidFill>
            <a:srgbClr val="2F2F2F"/>
          </a:solidFill>
          <a:ln w="9525">
            <a:noFill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807" name="Freeform 194"/>
          <p:cNvSpPr/>
          <p:nvPr/>
        </p:nvSpPr>
        <p:spPr bwMode="auto">
          <a:xfrm>
            <a:off x="5737225" y="3201988"/>
            <a:ext cx="20638" cy="19050"/>
          </a:xfrm>
          <a:custGeom>
            <a:avLst/>
            <a:ahLst/>
            <a:cxnLst>
              <a:cxn ang="0">
                <a:pos x="12" y="7"/>
              </a:cxn>
              <a:cxn ang="0">
                <a:pos x="11" y="4"/>
              </a:cxn>
              <a:cxn ang="0">
                <a:pos x="10" y="2"/>
              </a:cxn>
              <a:cxn ang="0">
                <a:pos x="8" y="1"/>
              </a:cxn>
              <a:cxn ang="0">
                <a:pos x="5" y="0"/>
              </a:cxn>
              <a:cxn ang="0">
                <a:pos x="4" y="1"/>
              </a:cxn>
              <a:cxn ang="0">
                <a:pos x="2" y="2"/>
              </a:cxn>
              <a:cxn ang="0">
                <a:pos x="1" y="4"/>
              </a:cxn>
              <a:cxn ang="0">
                <a:pos x="0" y="7"/>
              </a:cxn>
              <a:cxn ang="0">
                <a:pos x="1" y="8"/>
              </a:cxn>
              <a:cxn ang="0">
                <a:pos x="2" y="10"/>
              </a:cxn>
              <a:cxn ang="0">
                <a:pos x="4" y="10"/>
              </a:cxn>
              <a:cxn ang="0">
                <a:pos x="5" y="11"/>
              </a:cxn>
              <a:cxn ang="0">
                <a:pos x="8" y="10"/>
              </a:cxn>
              <a:cxn ang="0">
                <a:pos x="10" y="10"/>
              </a:cxn>
              <a:cxn ang="0">
                <a:pos x="11" y="8"/>
              </a:cxn>
              <a:cxn ang="0">
                <a:pos x="12" y="7"/>
              </a:cxn>
              <a:cxn ang="0">
                <a:pos x="12" y="7"/>
              </a:cxn>
            </a:cxnLst>
            <a:rect l="0" t="0" r="r" b="b"/>
            <a:pathLst>
              <a:path w="13" h="12">
                <a:moveTo>
                  <a:pt x="12" y="7"/>
                </a:moveTo>
                <a:lnTo>
                  <a:pt x="11" y="4"/>
                </a:lnTo>
                <a:lnTo>
                  <a:pt x="10" y="2"/>
                </a:lnTo>
                <a:lnTo>
                  <a:pt x="8" y="1"/>
                </a:lnTo>
                <a:lnTo>
                  <a:pt x="5" y="0"/>
                </a:lnTo>
                <a:lnTo>
                  <a:pt x="4" y="1"/>
                </a:lnTo>
                <a:lnTo>
                  <a:pt x="2" y="2"/>
                </a:lnTo>
                <a:lnTo>
                  <a:pt x="1" y="4"/>
                </a:lnTo>
                <a:lnTo>
                  <a:pt x="0" y="7"/>
                </a:lnTo>
                <a:lnTo>
                  <a:pt x="1" y="8"/>
                </a:lnTo>
                <a:lnTo>
                  <a:pt x="2" y="10"/>
                </a:lnTo>
                <a:lnTo>
                  <a:pt x="4" y="10"/>
                </a:lnTo>
                <a:lnTo>
                  <a:pt x="5" y="11"/>
                </a:lnTo>
                <a:lnTo>
                  <a:pt x="8" y="10"/>
                </a:lnTo>
                <a:lnTo>
                  <a:pt x="10" y="10"/>
                </a:lnTo>
                <a:lnTo>
                  <a:pt x="11" y="8"/>
                </a:lnTo>
                <a:lnTo>
                  <a:pt x="12" y="7"/>
                </a:lnTo>
                <a:lnTo>
                  <a:pt x="12" y="7"/>
                </a:lnTo>
              </a:path>
            </a:pathLst>
          </a:custGeom>
          <a:solidFill>
            <a:srgbClr val="2F2F2F"/>
          </a:solidFill>
          <a:ln w="9525">
            <a:noFill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808" name="Freeform 195"/>
          <p:cNvSpPr/>
          <p:nvPr/>
        </p:nvSpPr>
        <p:spPr bwMode="auto">
          <a:xfrm>
            <a:off x="5768975" y="3306763"/>
            <a:ext cx="19050" cy="20637"/>
          </a:xfrm>
          <a:custGeom>
            <a:avLst/>
            <a:ahLst/>
            <a:cxnLst>
              <a:cxn ang="0">
                <a:pos x="11" y="6"/>
              </a:cxn>
              <a:cxn ang="0">
                <a:pos x="11" y="4"/>
              </a:cxn>
              <a:cxn ang="0">
                <a:pos x="10" y="1"/>
              </a:cxn>
              <a:cxn ang="0">
                <a:pos x="8" y="1"/>
              </a:cxn>
              <a:cxn ang="0">
                <a:pos x="6" y="0"/>
              </a:cxn>
              <a:cxn ang="0">
                <a:pos x="4" y="1"/>
              </a:cxn>
              <a:cxn ang="0">
                <a:pos x="2" y="1"/>
              </a:cxn>
              <a:cxn ang="0">
                <a:pos x="0" y="4"/>
              </a:cxn>
              <a:cxn ang="0">
                <a:pos x="0" y="6"/>
              </a:cxn>
              <a:cxn ang="0">
                <a:pos x="0" y="8"/>
              </a:cxn>
              <a:cxn ang="0">
                <a:pos x="2" y="9"/>
              </a:cxn>
              <a:cxn ang="0">
                <a:pos x="4" y="11"/>
              </a:cxn>
              <a:cxn ang="0">
                <a:pos x="6" y="11"/>
              </a:cxn>
              <a:cxn ang="0">
                <a:pos x="8" y="11"/>
              </a:cxn>
              <a:cxn ang="0">
                <a:pos x="10" y="9"/>
              </a:cxn>
              <a:cxn ang="0">
                <a:pos x="11" y="8"/>
              </a:cxn>
              <a:cxn ang="0">
                <a:pos x="11" y="6"/>
              </a:cxn>
              <a:cxn ang="0">
                <a:pos x="11" y="6"/>
              </a:cxn>
            </a:cxnLst>
            <a:rect l="0" t="0" r="r" b="b"/>
            <a:pathLst>
              <a:path w="12" h="12">
                <a:moveTo>
                  <a:pt x="11" y="6"/>
                </a:moveTo>
                <a:lnTo>
                  <a:pt x="11" y="4"/>
                </a:lnTo>
                <a:lnTo>
                  <a:pt x="10" y="1"/>
                </a:lnTo>
                <a:lnTo>
                  <a:pt x="8" y="1"/>
                </a:lnTo>
                <a:lnTo>
                  <a:pt x="6" y="0"/>
                </a:lnTo>
                <a:lnTo>
                  <a:pt x="4" y="1"/>
                </a:lnTo>
                <a:lnTo>
                  <a:pt x="2" y="1"/>
                </a:lnTo>
                <a:lnTo>
                  <a:pt x="0" y="4"/>
                </a:lnTo>
                <a:lnTo>
                  <a:pt x="0" y="6"/>
                </a:lnTo>
                <a:lnTo>
                  <a:pt x="0" y="8"/>
                </a:lnTo>
                <a:lnTo>
                  <a:pt x="2" y="9"/>
                </a:lnTo>
                <a:lnTo>
                  <a:pt x="4" y="11"/>
                </a:lnTo>
                <a:lnTo>
                  <a:pt x="6" y="11"/>
                </a:lnTo>
                <a:lnTo>
                  <a:pt x="8" y="11"/>
                </a:lnTo>
                <a:lnTo>
                  <a:pt x="10" y="9"/>
                </a:lnTo>
                <a:lnTo>
                  <a:pt x="11" y="8"/>
                </a:lnTo>
                <a:lnTo>
                  <a:pt x="11" y="6"/>
                </a:lnTo>
                <a:lnTo>
                  <a:pt x="11" y="6"/>
                </a:lnTo>
              </a:path>
            </a:pathLst>
          </a:custGeom>
          <a:solidFill>
            <a:srgbClr val="2F2F2F"/>
          </a:solidFill>
          <a:ln w="9525">
            <a:noFill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809" name="Freeform 196"/>
          <p:cNvSpPr/>
          <p:nvPr/>
        </p:nvSpPr>
        <p:spPr bwMode="auto">
          <a:xfrm>
            <a:off x="5799138" y="3359150"/>
            <a:ext cx="17462" cy="20638"/>
          </a:xfrm>
          <a:custGeom>
            <a:avLst/>
            <a:ahLst/>
            <a:cxnLst>
              <a:cxn ang="0">
                <a:pos x="10" y="6"/>
              </a:cxn>
              <a:cxn ang="0">
                <a:pos x="10" y="4"/>
              </a:cxn>
              <a:cxn ang="0">
                <a:pos x="9" y="1"/>
              </a:cxn>
              <a:cxn ang="0">
                <a:pos x="7" y="0"/>
              </a:cxn>
              <a:cxn ang="0">
                <a:pos x="5" y="0"/>
              </a:cxn>
              <a:cxn ang="0">
                <a:pos x="3" y="0"/>
              </a:cxn>
              <a:cxn ang="0">
                <a:pos x="2" y="1"/>
              </a:cxn>
              <a:cxn ang="0">
                <a:pos x="1" y="4"/>
              </a:cxn>
              <a:cxn ang="0">
                <a:pos x="0" y="6"/>
              </a:cxn>
              <a:cxn ang="0">
                <a:pos x="1" y="8"/>
              </a:cxn>
              <a:cxn ang="0">
                <a:pos x="2" y="10"/>
              </a:cxn>
              <a:cxn ang="0">
                <a:pos x="3" y="10"/>
              </a:cxn>
              <a:cxn ang="0">
                <a:pos x="5" y="11"/>
              </a:cxn>
              <a:cxn ang="0">
                <a:pos x="7" y="10"/>
              </a:cxn>
              <a:cxn ang="0">
                <a:pos x="9" y="10"/>
              </a:cxn>
              <a:cxn ang="0">
                <a:pos x="10" y="8"/>
              </a:cxn>
              <a:cxn ang="0">
                <a:pos x="10" y="6"/>
              </a:cxn>
              <a:cxn ang="0">
                <a:pos x="10" y="6"/>
              </a:cxn>
            </a:cxnLst>
            <a:rect l="0" t="0" r="r" b="b"/>
            <a:pathLst>
              <a:path w="11" h="12">
                <a:moveTo>
                  <a:pt x="10" y="6"/>
                </a:moveTo>
                <a:lnTo>
                  <a:pt x="10" y="4"/>
                </a:lnTo>
                <a:lnTo>
                  <a:pt x="9" y="1"/>
                </a:lnTo>
                <a:lnTo>
                  <a:pt x="7" y="0"/>
                </a:lnTo>
                <a:lnTo>
                  <a:pt x="5" y="0"/>
                </a:lnTo>
                <a:lnTo>
                  <a:pt x="3" y="0"/>
                </a:lnTo>
                <a:lnTo>
                  <a:pt x="2" y="1"/>
                </a:lnTo>
                <a:lnTo>
                  <a:pt x="1" y="4"/>
                </a:lnTo>
                <a:lnTo>
                  <a:pt x="0" y="6"/>
                </a:lnTo>
                <a:lnTo>
                  <a:pt x="1" y="8"/>
                </a:lnTo>
                <a:lnTo>
                  <a:pt x="2" y="10"/>
                </a:lnTo>
                <a:lnTo>
                  <a:pt x="3" y="10"/>
                </a:lnTo>
                <a:lnTo>
                  <a:pt x="5" y="11"/>
                </a:lnTo>
                <a:lnTo>
                  <a:pt x="7" y="10"/>
                </a:lnTo>
                <a:lnTo>
                  <a:pt x="9" y="10"/>
                </a:lnTo>
                <a:lnTo>
                  <a:pt x="10" y="8"/>
                </a:lnTo>
                <a:lnTo>
                  <a:pt x="10" y="6"/>
                </a:lnTo>
                <a:lnTo>
                  <a:pt x="10" y="6"/>
                </a:lnTo>
              </a:path>
            </a:pathLst>
          </a:custGeom>
          <a:solidFill>
            <a:srgbClr val="2F2F2F"/>
          </a:solidFill>
          <a:ln w="9525">
            <a:noFill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810" name="Freeform 197"/>
          <p:cNvSpPr/>
          <p:nvPr/>
        </p:nvSpPr>
        <p:spPr bwMode="auto">
          <a:xfrm>
            <a:off x="5678488" y="3268663"/>
            <a:ext cx="17462" cy="20637"/>
          </a:xfrm>
          <a:custGeom>
            <a:avLst/>
            <a:ahLst/>
            <a:cxnLst>
              <a:cxn ang="0">
                <a:pos x="11" y="7"/>
              </a:cxn>
              <a:cxn ang="0">
                <a:pos x="11" y="4"/>
              </a:cxn>
              <a:cxn ang="0">
                <a:pos x="10" y="1"/>
              </a:cxn>
              <a:cxn ang="0">
                <a:pos x="7" y="1"/>
              </a:cxn>
              <a:cxn ang="0">
                <a:pos x="6" y="0"/>
              </a:cxn>
              <a:cxn ang="0">
                <a:pos x="3" y="1"/>
              </a:cxn>
              <a:cxn ang="0">
                <a:pos x="2" y="1"/>
              </a:cxn>
              <a:cxn ang="0">
                <a:pos x="1" y="4"/>
              </a:cxn>
              <a:cxn ang="0">
                <a:pos x="0" y="7"/>
              </a:cxn>
              <a:cxn ang="0">
                <a:pos x="1" y="8"/>
              </a:cxn>
              <a:cxn ang="0">
                <a:pos x="2" y="10"/>
              </a:cxn>
              <a:cxn ang="0">
                <a:pos x="3" y="11"/>
              </a:cxn>
              <a:cxn ang="0">
                <a:pos x="6" y="11"/>
              </a:cxn>
              <a:cxn ang="0">
                <a:pos x="7" y="11"/>
              </a:cxn>
              <a:cxn ang="0">
                <a:pos x="10" y="10"/>
              </a:cxn>
              <a:cxn ang="0">
                <a:pos x="11" y="8"/>
              </a:cxn>
              <a:cxn ang="0">
                <a:pos x="11" y="7"/>
              </a:cxn>
              <a:cxn ang="0">
                <a:pos x="11" y="7"/>
              </a:cxn>
            </a:cxnLst>
            <a:rect l="0" t="0" r="r" b="b"/>
            <a:pathLst>
              <a:path w="12" h="12">
                <a:moveTo>
                  <a:pt x="11" y="7"/>
                </a:moveTo>
                <a:lnTo>
                  <a:pt x="11" y="4"/>
                </a:lnTo>
                <a:lnTo>
                  <a:pt x="10" y="1"/>
                </a:lnTo>
                <a:lnTo>
                  <a:pt x="7" y="1"/>
                </a:lnTo>
                <a:lnTo>
                  <a:pt x="6" y="0"/>
                </a:lnTo>
                <a:lnTo>
                  <a:pt x="3" y="1"/>
                </a:lnTo>
                <a:lnTo>
                  <a:pt x="2" y="1"/>
                </a:lnTo>
                <a:lnTo>
                  <a:pt x="1" y="4"/>
                </a:lnTo>
                <a:lnTo>
                  <a:pt x="0" y="7"/>
                </a:lnTo>
                <a:lnTo>
                  <a:pt x="1" y="8"/>
                </a:lnTo>
                <a:lnTo>
                  <a:pt x="2" y="10"/>
                </a:lnTo>
                <a:lnTo>
                  <a:pt x="3" y="11"/>
                </a:lnTo>
                <a:lnTo>
                  <a:pt x="6" y="11"/>
                </a:lnTo>
                <a:lnTo>
                  <a:pt x="7" y="11"/>
                </a:lnTo>
                <a:lnTo>
                  <a:pt x="10" y="10"/>
                </a:lnTo>
                <a:lnTo>
                  <a:pt x="11" y="8"/>
                </a:lnTo>
                <a:lnTo>
                  <a:pt x="11" y="7"/>
                </a:lnTo>
                <a:lnTo>
                  <a:pt x="11" y="7"/>
                </a:lnTo>
              </a:path>
            </a:pathLst>
          </a:custGeom>
          <a:solidFill>
            <a:srgbClr val="2F2F2F"/>
          </a:solidFill>
          <a:ln w="9525">
            <a:noFill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811" name="Freeform 198"/>
          <p:cNvSpPr/>
          <p:nvPr/>
        </p:nvSpPr>
        <p:spPr bwMode="auto">
          <a:xfrm>
            <a:off x="5716588" y="3336925"/>
            <a:ext cx="17462" cy="20638"/>
          </a:xfrm>
          <a:custGeom>
            <a:avLst/>
            <a:ahLst/>
            <a:cxnLst>
              <a:cxn ang="0">
                <a:pos x="10" y="6"/>
              </a:cxn>
              <a:cxn ang="0">
                <a:pos x="10" y="4"/>
              </a:cxn>
              <a:cxn ang="0">
                <a:pos x="9" y="1"/>
              </a:cxn>
              <a:cxn ang="0">
                <a:pos x="8" y="1"/>
              </a:cxn>
              <a:cxn ang="0">
                <a:pos x="5" y="0"/>
              </a:cxn>
              <a:cxn ang="0">
                <a:pos x="3" y="1"/>
              </a:cxn>
              <a:cxn ang="0">
                <a:pos x="1" y="1"/>
              </a:cxn>
              <a:cxn ang="0">
                <a:pos x="0" y="4"/>
              </a:cxn>
              <a:cxn ang="0">
                <a:pos x="0" y="6"/>
              </a:cxn>
              <a:cxn ang="0">
                <a:pos x="0" y="8"/>
              </a:cxn>
              <a:cxn ang="0">
                <a:pos x="1" y="9"/>
              </a:cxn>
              <a:cxn ang="0">
                <a:pos x="3" y="11"/>
              </a:cxn>
              <a:cxn ang="0">
                <a:pos x="5" y="11"/>
              </a:cxn>
              <a:cxn ang="0">
                <a:pos x="8" y="11"/>
              </a:cxn>
              <a:cxn ang="0">
                <a:pos x="9" y="9"/>
              </a:cxn>
              <a:cxn ang="0">
                <a:pos x="10" y="8"/>
              </a:cxn>
              <a:cxn ang="0">
                <a:pos x="10" y="6"/>
              </a:cxn>
              <a:cxn ang="0">
                <a:pos x="10" y="6"/>
              </a:cxn>
            </a:cxnLst>
            <a:rect l="0" t="0" r="r" b="b"/>
            <a:pathLst>
              <a:path w="11" h="12">
                <a:moveTo>
                  <a:pt x="10" y="6"/>
                </a:moveTo>
                <a:lnTo>
                  <a:pt x="10" y="4"/>
                </a:lnTo>
                <a:lnTo>
                  <a:pt x="9" y="1"/>
                </a:lnTo>
                <a:lnTo>
                  <a:pt x="8" y="1"/>
                </a:lnTo>
                <a:lnTo>
                  <a:pt x="5" y="0"/>
                </a:lnTo>
                <a:lnTo>
                  <a:pt x="3" y="1"/>
                </a:lnTo>
                <a:lnTo>
                  <a:pt x="1" y="1"/>
                </a:lnTo>
                <a:lnTo>
                  <a:pt x="0" y="4"/>
                </a:lnTo>
                <a:lnTo>
                  <a:pt x="0" y="6"/>
                </a:lnTo>
                <a:lnTo>
                  <a:pt x="0" y="8"/>
                </a:lnTo>
                <a:lnTo>
                  <a:pt x="1" y="9"/>
                </a:lnTo>
                <a:lnTo>
                  <a:pt x="3" y="11"/>
                </a:lnTo>
                <a:lnTo>
                  <a:pt x="5" y="11"/>
                </a:lnTo>
                <a:lnTo>
                  <a:pt x="8" y="11"/>
                </a:lnTo>
                <a:lnTo>
                  <a:pt x="9" y="9"/>
                </a:lnTo>
                <a:lnTo>
                  <a:pt x="10" y="8"/>
                </a:lnTo>
                <a:lnTo>
                  <a:pt x="10" y="6"/>
                </a:lnTo>
                <a:lnTo>
                  <a:pt x="10" y="6"/>
                </a:lnTo>
              </a:path>
            </a:pathLst>
          </a:custGeom>
          <a:solidFill>
            <a:srgbClr val="2F2F2F"/>
          </a:solidFill>
          <a:ln w="9525">
            <a:noFill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812" name="Freeform 199"/>
          <p:cNvSpPr/>
          <p:nvPr/>
        </p:nvSpPr>
        <p:spPr bwMode="auto">
          <a:xfrm>
            <a:off x="5735638" y="3165475"/>
            <a:ext cx="11112" cy="14288"/>
          </a:xfrm>
          <a:custGeom>
            <a:avLst/>
            <a:ahLst/>
            <a:cxnLst>
              <a:cxn ang="0">
                <a:pos x="7" y="3"/>
              </a:cxn>
              <a:cxn ang="0">
                <a:pos x="7" y="2"/>
              </a:cxn>
              <a:cxn ang="0">
                <a:pos x="6" y="0"/>
              </a:cxn>
              <a:cxn ang="0">
                <a:pos x="6" y="0"/>
              </a:cxn>
              <a:cxn ang="0">
                <a:pos x="4" y="0"/>
              </a:cxn>
              <a:cxn ang="0">
                <a:pos x="2" y="0"/>
              </a:cxn>
              <a:cxn ang="0">
                <a:pos x="2" y="2"/>
              </a:cxn>
              <a:cxn ang="0">
                <a:pos x="0" y="3"/>
              </a:cxn>
              <a:cxn ang="0">
                <a:pos x="0" y="4"/>
              </a:cxn>
              <a:cxn ang="0">
                <a:pos x="0" y="6"/>
              </a:cxn>
              <a:cxn ang="0">
                <a:pos x="2" y="6"/>
              </a:cxn>
              <a:cxn ang="0">
                <a:pos x="2" y="7"/>
              </a:cxn>
              <a:cxn ang="0">
                <a:pos x="4" y="7"/>
              </a:cxn>
              <a:cxn ang="0">
                <a:pos x="6" y="6"/>
              </a:cxn>
              <a:cxn ang="0">
                <a:pos x="6" y="6"/>
              </a:cxn>
              <a:cxn ang="0">
                <a:pos x="7" y="4"/>
              </a:cxn>
              <a:cxn ang="0">
                <a:pos x="7" y="3"/>
              </a:cxn>
              <a:cxn ang="0">
                <a:pos x="7" y="3"/>
              </a:cxn>
            </a:cxnLst>
            <a:rect l="0" t="0" r="r" b="b"/>
            <a:pathLst>
              <a:path w="8" h="8">
                <a:moveTo>
                  <a:pt x="7" y="3"/>
                </a:moveTo>
                <a:lnTo>
                  <a:pt x="7" y="2"/>
                </a:lnTo>
                <a:lnTo>
                  <a:pt x="6" y="0"/>
                </a:lnTo>
                <a:lnTo>
                  <a:pt x="6" y="0"/>
                </a:lnTo>
                <a:lnTo>
                  <a:pt x="4" y="0"/>
                </a:lnTo>
                <a:lnTo>
                  <a:pt x="2" y="0"/>
                </a:lnTo>
                <a:lnTo>
                  <a:pt x="2" y="2"/>
                </a:lnTo>
                <a:lnTo>
                  <a:pt x="0" y="3"/>
                </a:lnTo>
                <a:lnTo>
                  <a:pt x="0" y="4"/>
                </a:lnTo>
                <a:lnTo>
                  <a:pt x="0" y="6"/>
                </a:lnTo>
                <a:lnTo>
                  <a:pt x="2" y="6"/>
                </a:lnTo>
                <a:lnTo>
                  <a:pt x="2" y="7"/>
                </a:lnTo>
                <a:lnTo>
                  <a:pt x="4" y="7"/>
                </a:lnTo>
                <a:lnTo>
                  <a:pt x="6" y="6"/>
                </a:lnTo>
                <a:lnTo>
                  <a:pt x="6" y="6"/>
                </a:lnTo>
                <a:lnTo>
                  <a:pt x="7" y="4"/>
                </a:lnTo>
                <a:lnTo>
                  <a:pt x="7" y="3"/>
                </a:lnTo>
                <a:lnTo>
                  <a:pt x="7" y="3"/>
                </a:lnTo>
              </a:path>
            </a:pathLst>
          </a:custGeom>
          <a:solidFill>
            <a:srgbClr val="2F2F2F"/>
          </a:solidFill>
          <a:ln w="9525">
            <a:noFill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813" name="Freeform 200"/>
          <p:cNvSpPr/>
          <p:nvPr/>
        </p:nvSpPr>
        <p:spPr bwMode="auto">
          <a:xfrm>
            <a:off x="5757863" y="3122613"/>
            <a:ext cx="12700" cy="12700"/>
          </a:xfrm>
          <a:custGeom>
            <a:avLst/>
            <a:ahLst/>
            <a:cxnLst>
              <a:cxn ang="0">
                <a:pos x="7" y="3"/>
              </a:cxn>
              <a:cxn ang="0">
                <a:pos x="7" y="2"/>
              </a:cxn>
              <a:cxn ang="0">
                <a:pos x="6" y="1"/>
              </a:cxn>
              <a:cxn ang="0">
                <a:pos x="4" y="0"/>
              </a:cxn>
              <a:cxn ang="0">
                <a:pos x="3" y="0"/>
              </a:cxn>
              <a:cxn ang="0">
                <a:pos x="2" y="0"/>
              </a:cxn>
              <a:cxn ang="0">
                <a:pos x="1" y="1"/>
              </a:cxn>
              <a:cxn ang="0">
                <a:pos x="0" y="2"/>
              </a:cxn>
              <a:cxn ang="0">
                <a:pos x="0" y="3"/>
              </a:cxn>
              <a:cxn ang="0">
                <a:pos x="0" y="5"/>
              </a:cxn>
              <a:cxn ang="0">
                <a:pos x="1" y="6"/>
              </a:cxn>
              <a:cxn ang="0">
                <a:pos x="2" y="7"/>
              </a:cxn>
              <a:cxn ang="0">
                <a:pos x="3" y="7"/>
              </a:cxn>
              <a:cxn ang="0">
                <a:pos x="4" y="7"/>
              </a:cxn>
              <a:cxn ang="0">
                <a:pos x="6" y="6"/>
              </a:cxn>
              <a:cxn ang="0">
                <a:pos x="7" y="5"/>
              </a:cxn>
              <a:cxn ang="0">
                <a:pos x="7" y="3"/>
              </a:cxn>
              <a:cxn ang="0">
                <a:pos x="7" y="3"/>
              </a:cxn>
            </a:cxnLst>
            <a:rect l="0" t="0" r="r" b="b"/>
            <a:pathLst>
              <a:path w="8" h="8">
                <a:moveTo>
                  <a:pt x="7" y="3"/>
                </a:moveTo>
                <a:lnTo>
                  <a:pt x="7" y="2"/>
                </a:lnTo>
                <a:lnTo>
                  <a:pt x="6" y="1"/>
                </a:lnTo>
                <a:lnTo>
                  <a:pt x="4" y="0"/>
                </a:lnTo>
                <a:lnTo>
                  <a:pt x="3" y="0"/>
                </a:lnTo>
                <a:lnTo>
                  <a:pt x="2" y="0"/>
                </a:lnTo>
                <a:lnTo>
                  <a:pt x="1" y="1"/>
                </a:lnTo>
                <a:lnTo>
                  <a:pt x="0" y="2"/>
                </a:lnTo>
                <a:lnTo>
                  <a:pt x="0" y="3"/>
                </a:lnTo>
                <a:lnTo>
                  <a:pt x="0" y="5"/>
                </a:lnTo>
                <a:lnTo>
                  <a:pt x="1" y="6"/>
                </a:lnTo>
                <a:lnTo>
                  <a:pt x="2" y="7"/>
                </a:lnTo>
                <a:lnTo>
                  <a:pt x="3" y="7"/>
                </a:lnTo>
                <a:lnTo>
                  <a:pt x="4" y="7"/>
                </a:lnTo>
                <a:lnTo>
                  <a:pt x="6" y="6"/>
                </a:lnTo>
                <a:lnTo>
                  <a:pt x="7" y="5"/>
                </a:lnTo>
                <a:lnTo>
                  <a:pt x="7" y="3"/>
                </a:lnTo>
                <a:lnTo>
                  <a:pt x="7" y="3"/>
                </a:lnTo>
              </a:path>
            </a:pathLst>
          </a:custGeom>
          <a:solidFill>
            <a:srgbClr val="2F2F2F"/>
          </a:solidFill>
          <a:ln w="9525">
            <a:noFill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814" name="Freeform 201"/>
          <p:cNvSpPr/>
          <p:nvPr/>
        </p:nvSpPr>
        <p:spPr bwMode="auto">
          <a:xfrm>
            <a:off x="5667375" y="3165475"/>
            <a:ext cx="12700" cy="14288"/>
          </a:xfrm>
          <a:custGeom>
            <a:avLst/>
            <a:ahLst/>
            <a:cxnLst>
              <a:cxn ang="0">
                <a:pos x="7" y="3"/>
              </a:cxn>
              <a:cxn ang="0">
                <a:pos x="7" y="2"/>
              </a:cxn>
              <a:cxn ang="0">
                <a:pos x="6" y="1"/>
              </a:cxn>
              <a:cxn ang="0">
                <a:pos x="5" y="0"/>
              </a:cxn>
              <a:cxn ang="0">
                <a:pos x="4" y="0"/>
              </a:cxn>
              <a:cxn ang="0">
                <a:pos x="3" y="0"/>
              </a:cxn>
              <a:cxn ang="0">
                <a:pos x="1" y="1"/>
              </a:cxn>
              <a:cxn ang="0">
                <a:pos x="0" y="2"/>
              </a:cxn>
              <a:cxn ang="0">
                <a:pos x="0" y="3"/>
              </a:cxn>
              <a:cxn ang="0">
                <a:pos x="0" y="5"/>
              </a:cxn>
              <a:cxn ang="0">
                <a:pos x="1" y="6"/>
              </a:cxn>
              <a:cxn ang="0">
                <a:pos x="3" y="6"/>
              </a:cxn>
              <a:cxn ang="0">
                <a:pos x="4" y="7"/>
              </a:cxn>
              <a:cxn ang="0">
                <a:pos x="5" y="6"/>
              </a:cxn>
              <a:cxn ang="0">
                <a:pos x="6" y="6"/>
              </a:cxn>
              <a:cxn ang="0">
                <a:pos x="7" y="5"/>
              </a:cxn>
              <a:cxn ang="0">
                <a:pos x="7" y="3"/>
              </a:cxn>
              <a:cxn ang="0">
                <a:pos x="7" y="3"/>
              </a:cxn>
            </a:cxnLst>
            <a:rect l="0" t="0" r="r" b="b"/>
            <a:pathLst>
              <a:path w="8" h="8">
                <a:moveTo>
                  <a:pt x="7" y="3"/>
                </a:moveTo>
                <a:lnTo>
                  <a:pt x="7" y="2"/>
                </a:lnTo>
                <a:lnTo>
                  <a:pt x="6" y="1"/>
                </a:lnTo>
                <a:lnTo>
                  <a:pt x="5" y="0"/>
                </a:lnTo>
                <a:lnTo>
                  <a:pt x="4" y="0"/>
                </a:lnTo>
                <a:lnTo>
                  <a:pt x="3" y="0"/>
                </a:lnTo>
                <a:lnTo>
                  <a:pt x="1" y="1"/>
                </a:lnTo>
                <a:lnTo>
                  <a:pt x="0" y="2"/>
                </a:lnTo>
                <a:lnTo>
                  <a:pt x="0" y="3"/>
                </a:lnTo>
                <a:lnTo>
                  <a:pt x="0" y="5"/>
                </a:lnTo>
                <a:lnTo>
                  <a:pt x="1" y="6"/>
                </a:lnTo>
                <a:lnTo>
                  <a:pt x="3" y="6"/>
                </a:lnTo>
                <a:lnTo>
                  <a:pt x="4" y="7"/>
                </a:lnTo>
                <a:lnTo>
                  <a:pt x="5" y="6"/>
                </a:lnTo>
                <a:lnTo>
                  <a:pt x="6" y="6"/>
                </a:lnTo>
                <a:lnTo>
                  <a:pt x="7" y="5"/>
                </a:lnTo>
                <a:lnTo>
                  <a:pt x="7" y="3"/>
                </a:lnTo>
                <a:lnTo>
                  <a:pt x="7" y="3"/>
                </a:lnTo>
              </a:path>
            </a:pathLst>
          </a:custGeom>
          <a:solidFill>
            <a:srgbClr val="2F2F2F"/>
          </a:solidFill>
          <a:ln w="9525">
            <a:noFill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815" name="Freeform 202"/>
          <p:cNvSpPr/>
          <p:nvPr/>
        </p:nvSpPr>
        <p:spPr bwMode="auto">
          <a:xfrm>
            <a:off x="5788025" y="3181350"/>
            <a:ext cx="11113" cy="12700"/>
          </a:xfrm>
          <a:custGeom>
            <a:avLst/>
            <a:ahLst/>
            <a:cxnLst>
              <a:cxn ang="0">
                <a:pos x="7" y="2"/>
              </a:cxn>
              <a:cxn ang="0">
                <a:pos x="7" y="2"/>
              </a:cxn>
              <a:cxn ang="0">
                <a:pos x="6" y="1"/>
              </a:cxn>
              <a:cxn ang="0">
                <a:pos x="5" y="0"/>
              </a:cxn>
              <a:cxn ang="0">
                <a:pos x="4" y="0"/>
              </a:cxn>
              <a:cxn ang="0">
                <a:pos x="3" y="0"/>
              </a:cxn>
              <a:cxn ang="0">
                <a:pos x="2" y="1"/>
              </a:cxn>
              <a:cxn ang="0">
                <a:pos x="1" y="2"/>
              </a:cxn>
              <a:cxn ang="0">
                <a:pos x="0" y="2"/>
              </a:cxn>
              <a:cxn ang="0">
                <a:pos x="1" y="4"/>
              </a:cxn>
              <a:cxn ang="0">
                <a:pos x="2" y="5"/>
              </a:cxn>
              <a:cxn ang="0">
                <a:pos x="3" y="6"/>
              </a:cxn>
              <a:cxn ang="0">
                <a:pos x="4" y="7"/>
              </a:cxn>
              <a:cxn ang="0">
                <a:pos x="5" y="6"/>
              </a:cxn>
              <a:cxn ang="0">
                <a:pos x="6" y="5"/>
              </a:cxn>
              <a:cxn ang="0">
                <a:pos x="7" y="4"/>
              </a:cxn>
              <a:cxn ang="0">
                <a:pos x="7" y="2"/>
              </a:cxn>
              <a:cxn ang="0">
                <a:pos x="7" y="2"/>
              </a:cxn>
            </a:cxnLst>
            <a:rect l="0" t="0" r="r" b="b"/>
            <a:pathLst>
              <a:path w="8" h="8">
                <a:moveTo>
                  <a:pt x="7" y="2"/>
                </a:moveTo>
                <a:lnTo>
                  <a:pt x="7" y="2"/>
                </a:lnTo>
                <a:lnTo>
                  <a:pt x="6" y="1"/>
                </a:lnTo>
                <a:lnTo>
                  <a:pt x="5" y="0"/>
                </a:lnTo>
                <a:lnTo>
                  <a:pt x="4" y="0"/>
                </a:lnTo>
                <a:lnTo>
                  <a:pt x="3" y="0"/>
                </a:lnTo>
                <a:lnTo>
                  <a:pt x="2" y="1"/>
                </a:lnTo>
                <a:lnTo>
                  <a:pt x="1" y="2"/>
                </a:lnTo>
                <a:lnTo>
                  <a:pt x="0" y="2"/>
                </a:lnTo>
                <a:lnTo>
                  <a:pt x="1" y="4"/>
                </a:lnTo>
                <a:lnTo>
                  <a:pt x="2" y="5"/>
                </a:lnTo>
                <a:lnTo>
                  <a:pt x="3" y="6"/>
                </a:lnTo>
                <a:lnTo>
                  <a:pt x="4" y="7"/>
                </a:lnTo>
                <a:lnTo>
                  <a:pt x="5" y="6"/>
                </a:lnTo>
                <a:lnTo>
                  <a:pt x="6" y="5"/>
                </a:lnTo>
                <a:lnTo>
                  <a:pt x="7" y="4"/>
                </a:lnTo>
                <a:lnTo>
                  <a:pt x="7" y="2"/>
                </a:lnTo>
                <a:lnTo>
                  <a:pt x="7" y="2"/>
                </a:lnTo>
              </a:path>
            </a:pathLst>
          </a:custGeom>
          <a:solidFill>
            <a:srgbClr val="2F2F2F"/>
          </a:solidFill>
          <a:ln w="9525">
            <a:noFill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816" name="Freeform 203"/>
          <p:cNvSpPr/>
          <p:nvPr/>
        </p:nvSpPr>
        <p:spPr bwMode="auto">
          <a:xfrm>
            <a:off x="5802313" y="3187700"/>
            <a:ext cx="11112" cy="14288"/>
          </a:xfrm>
          <a:custGeom>
            <a:avLst/>
            <a:ahLst/>
            <a:cxnLst>
              <a:cxn ang="0">
                <a:pos x="6" y="3"/>
              </a:cxn>
              <a:cxn ang="0">
                <a:pos x="6" y="2"/>
              </a:cxn>
              <a:cxn ang="0">
                <a:pos x="5" y="1"/>
              </a:cxn>
              <a:cxn ang="0">
                <a:pos x="4" y="0"/>
              </a:cxn>
              <a:cxn ang="0">
                <a:pos x="3" y="0"/>
              </a:cxn>
              <a:cxn ang="0">
                <a:pos x="1" y="0"/>
              </a:cxn>
              <a:cxn ang="0">
                <a:pos x="0" y="1"/>
              </a:cxn>
              <a:cxn ang="0">
                <a:pos x="0" y="2"/>
              </a:cxn>
              <a:cxn ang="0">
                <a:pos x="0" y="3"/>
              </a:cxn>
              <a:cxn ang="0">
                <a:pos x="0" y="5"/>
              </a:cxn>
              <a:cxn ang="0">
                <a:pos x="0" y="6"/>
              </a:cxn>
              <a:cxn ang="0">
                <a:pos x="1" y="7"/>
              </a:cxn>
              <a:cxn ang="0">
                <a:pos x="3" y="7"/>
              </a:cxn>
              <a:cxn ang="0">
                <a:pos x="4" y="7"/>
              </a:cxn>
              <a:cxn ang="0">
                <a:pos x="5" y="6"/>
              </a:cxn>
              <a:cxn ang="0">
                <a:pos x="6" y="5"/>
              </a:cxn>
              <a:cxn ang="0">
                <a:pos x="6" y="3"/>
              </a:cxn>
              <a:cxn ang="0">
                <a:pos x="6" y="3"/>
              </a:cxn>
            </a:cxnLst>
            <a:rect l="0" t="0" r="r" b="b"/>
            <a:pathLst>
              <a:path w="7" h="8">
                <a:moveTo>
                  <a:pt x="6" y="3"/>
                </a:moveTo>
                <a:lnTo>
                  <a:pt x="6" y="2"/>
                </a:lnTo>
                <a:lnTo>
                  <a:pt x="5" y="1"/>
                </a:lnTo>
                <a:lnTo>
                  <a:pt x="4" y="0"/>
                </a:lnTo>
                <a:lnTo>
                  <a:pt x="3" y="0"/>
                </a:lnTo>
                <a:lnTo>
                  <a:pt x="1" y="0"/>
                </a:lnTo>
                <a:lnTo>
                  <a:pt x="0" y="1"/>
                </a:lnTo>
                <a:lnTo>
                  <a:pt x="0" y="2"/>
                </a:lnTo>
                <a:lnTo>
                  <a:pt x="0" y="3"/>
                </a:lnTo>
                <a:lnTo>
                  <a:pt x="0" y="5"/>
                </a:lnTo>
                <a:lnTo>
                  <a:pt x="0" y="6"/>
                </a:lnTo>
                <a:lnTo>
                  <a:pt x="1" y="7"/>
                </a:lnTo>
                <a:lnTo>
                  <a:pt x="3" y="7"/>
                </a:lnTo>
                <a:lnTo>
                  <a:pt x="4" y="7"/>
                </a:lnTo>
                <a:lnTo>
                  <a:pt x="5" y="6"/>
                </a:lnTo>
                <a:lnTo>
                  <a:pt x="6" y="5"/>
                </a:lnTo>
                <a:lnTo>
                  <a:pt x="6" y="3"/>
                </a:lnTo>
                <a:lnTo>
                  <a:pt x="6" y="3"/>
                </a:lnTo>
              </a:path>
            </a:pathLst>
          </a:custGeom>
          <a:solidFill>
            <a:srgbClr val="2F2F2F"/>
          </a:solidFill>
          <a:ln w="9525">
            <a:noFill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817" name="Freeform 204"/>
          <p:cNvSpPr/>
          <p:nvPr/>
        </p:nvSpPr>
        <p:spPr bwMode="auto">
          <a:xfrm>
            <a:off x="5791200" y="3167063"/>
            <a:ext cx="12700" cy="15875"/>
          </a:xfrm>
          <a:custGeom>
            <a:avLst/>
            <a:ahLst/>
            <a:cxnLst>
              <a:cxn ang="0">
                <a:pos x="7" y="4"/>
              </a:cxn>
              <a:cxn ang="0">
                <a:pos x="7" y="2"/>
              </a:cxn>
              <a:cxn ang="0">
                <a:pos x="5" y="2"/>
              </a:cxn>
              <a:cxn ang="0">
                <a:pos x="4" y="0"/>
              </a:cxn>
              <a:cxn ang="0">
                <a:pos x="3" y="0"/>
              </a:cxn>
              <a:cxn ang="0">
                <a:pos x="2" y="0"/>
              </a:cxn>
              <a:cxn ang="0">
                <a:pos x="0" y="2"/>
              </a:cxn>
              <a:cxn ang="0">
                <a:pos x="0" y="2"/>
              </a:cxn>
              <a:cxn ang="0">
                <a:pos x="0" y="4"/>
              </a:cxn>
              <a:cxn ang="0">
                <a:pos x="0" y="5"/>
              </a:cxn>
              <a:cxn ang="0">
                <a:pos x="0" y="6"/>
              </a:cxn>
              <a:cxn ang="0">
                <a:pos x="2" y="7"/>
              </a:cxn>
              <a:cxn ang="0">
                <a:pos x="3" y="8"/>
              </a:cxn>
              <a:cxn ang="0">
                <a:pos x="4" y="7"/>
              </a:cxn>
              <a:cxn ang="0">
                <a:pos x="5" y="6"/>
              </a:cxn>
              <a:cxn ang="0">
                <a:pos x="7" y="5"/>
              </a:cxn>
              <a:cxn ang="0">
                <a:pos x="7" y="4"/>
              </a:cxn>
              <a:cxn ang="0">
                <a:pos x="7" y="4"/>
              </a:cxn>
            </a:cxnLst>
            <a:rect l="0" t="0" r="r" b="b"/>
            <a:pathLst>
              <a:path w="8" h="9">
                <a:moveTo>
                  <a:pt x="7" y="4"/>
                </a:moveTo>
                <a:lnTo>
                  <a:pt x="7" y="2"/>
                </a:lnTo>
                <a:lnTo>
                  <a:pt x="5" y="2"/>
                </a:lnTo>
                <a:lnTo>
                  <a:pt x="4" y="0"/>
                </a:lnTo>
                <a:lnTo>
                  <a:pt x="3" y="0"/>
                </a:lnTo>
                <a:lnTo>
                  <a:pt x="2" y="0"/>
                </a:lnTo>
                <a:lnTo>
                  <a:pt x="0" y="2"/>
                </a:lnTo>
                <a:lnTo>
                  <a:pt x="0" y="2"/>
                </a:lnTo>
                <a:lnTo>
                  <a:pt x="0" y="4"/>
                </a:lnTo>
                <a:lnTo>
                  <a:pt x="0" y="5"/>
                </a:lnTo>
                <a:lnTo>
                  <a:pt x="0" y="6"/>
                </a:lnTo>
                <a:lnTo>
                  <a:pt x="2" y="7"/>
                </a:lnTo>
                <a:lnTo>
                  <a:pt x="3" y="8"/>
                </a:lnTo>
                <a:lnTo>
                  <a:pt x="4" y="7"/>
                </a:lnTo>
                <a:lnTo>
                  <a:pt x="5" y="6"/>
                </a:lnTo>
                <a:lnTo>
                  <a:pt x="7" y="5"/>
                </a:lnTo>
                <a:lnTo>
                  <a:pt x="7" y="4"/>
                </a:lnTo>
                <a:lnTo>
                  <a:pt x="7" y="4"/>
                </a:lnTo>
              </a:path>
            </a:pathLst>
          </a:custGeom>
          <a:solidFill>
            <a:srgbClr val="2F2F2F"/>
          </a:solidFill>
          <a:ln w="9525">
            <a:noFill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818" name="Freeform 205"/>
          <p:cNvSpPr/>
          <p:nvPr/>
        </p:nvSpPr>
        <p:spPr bwMode="auto">
          <a:xfrm>
            <a:off x="5821363" y="3260725"/>
            <a:ext cx="12700" cy="15875"/>
          </a:xfrm>
          <a:custGeom>
            <a:avLst/>
            <a:ahLst/>
            <a:cxnLst>
              <a:cxn ang="0">
                <a:pos x="7" y="4"/>
              </a:cxn>
              <a:cxn ang="0">
                <a:pos x="7" y="2"/>
              </a:cxn>
              <a:cxn ang="0">
                <a:pos x="6" y="2"/>
              </a:cxn>
              <a:cxn ang="0">
                <a:pos x="4" y="0"/>
              </a:cxn>
              <a:cxn ang="0">
                <a:pos x="4" y="0"/>
              </a:cxn>
              <a:cxn ang="0">
                <a:pos x="2" y="0"/>
              </a:cxn>
              <a:cxn ang="0">
                <a:pos x="1" y="2"/>
              </a:cxn>
              <a:cxn ang="0">
                <a:pos x="0" y="2"/>
              </a:cxn>
              <a:cxn ang="0">
                <a:pos x="0" y="4"/>
              </a:cxn>
              <a:cxn ang="0">
                <a:pos x="0" y="5"/>
              </a:cxn>
              <a:cxn ang="0">
                <a:pos x="1" y="6"/>
              </a:cxn>
              <a:cxn ang="0">
                <a:pos x="2" y="6"/>
              </a:cxn>
              <a:cxn ang="0">
                <a:pos x="4" y="8"/>
              </a:cxn>
              <a:cxn ang="0">
                <a:pos x="4" y="6"/>
              </a:cxn>
              <a:cxn ang="0">
                <a:pos x="6" y="6"/>
              </a:cxn>
              <a:cxn ang="0">
                <a:pos x="7" y="5"/>
              </a:cxn>
              <a:cxn ang="0">
                <a:pos x="7" y="4"/>
              </a:cxn>
              <a:cxn ang="0">
                <a:pos x="7" y="4"/>
              </a:cxn>
            </a:cxnLst>
            <a:rect l="0" t="0" r="r" b="b"/>
            <a:pathLst>
              <a:path w="8" h="9">
                <a:moveTo>
                  <a:pt x="7" y="4"/>
                </a:moveTo>
                <a:lnTo>
                  <a:pt x="7" y="2"/>
                </a:lnTo>
                <a:lnTo>
                  <a:pt x="6" y="2"/>
                </a:lnTo>
                <a:lnTo>
                  <a:pt x="4" y="0"/>
                </a:lnTo>
                <a:lnTo>
                  <a:pt x="4" y="0"/>
                </a:lnTo>
                <a:lnTo>
                  <a:pt x="2" y="0"/>
                </a:lnTo>
                <a:lnTo>
                  <a:pt x="1" y="2"/>
                </a:lnTo>
                <a:lnTo>
                  <a:pt x="0" y="2"/>
                </a:lnTo>
                <a:lnTo>
                  <a:pt x="0" y="4"/>
                </a:lnTo>
                <a:lnTo>
                  <a:pt x="0" y="5"/>
                </a:lnTo>
                <a:lnTo>
                  <a:pt x="1" y="6"/>
                </a:lnTo>
                <a:lnTo>
                  <a:pt x="2" y="6"/>
                </a:lnTo>
                <a:lnTo>
                  <a:pt x="4" y="8"/>
                </a:lnTo>
                <a:lnTo>
                  <a:pt x="4" y="6"/>
                </a:lnTo>
                <a:lnTo>
                  <a:pt x="6" y="6"/>
                </a:lnTo>
                <a:lnTo>
                  <a:pt x="7" y="5"/>
                </a:lnTo>
                <a:lnTo>
                  <a:pt x="7" y="4"/>
                </a:lnTo>
                <a:lnTo>
                  <a:pt x="7" y="4"/>
                </a:lnTo>
              </a:path>
            </a:pathLst>
          </a:custGeom>
          <a:solidFill>
            <a:srgbClr val="2F2F2F"/>
          </a:solidFill>
          <a:ln w="9525">
            <a:noFill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819" name="Freeform 206"/>
          <p:cNvSpPr/>
          <p:nvPr/>
        </p:nvSpPr>
        <p:spPr bwMode="auto">
          <a:xfrm>
            <a:off x="5672138" y="3181350"/>
            <a:ext cx="17462" cy="20638"/>
          </a:xfrm>
          <a:custGeom>
            <a:avLst/>
            <a:ahLst/>
            <a:cxnLst>
              <a:cxn ang="0">
                <a:pos x="11" y="5"/>
              </a:cxn>
              <a:cxn ang="0">
                <a:pos x="11" y="2"/>
              </a:cxn>
              <a:cxn ang="0">
                <a:pos x="10" y="1"/>
              </a:cxn>
              <a:cxn ang="0">
                <a:pos x="8" y="0"/>
              </a:cxn>
              <a:cxn ang="0">
                <a:pos x="6" y="0"/>
              </a:cxn>
              <a:cxn ang="0">
                <a:pos x="3" y="0"/>
              </a:cxn>
              <a:cxn ang="0">
                <a:pos x="2" y="1"/>
              </a:cxn>
              <a:cxn ang="0">
                <a:pos x="0" y="2"/>
              </a:cxn>
              <a:cxn ang="0">
                <a:pos x="0" y="5"/>
              </a:cxn>
              <a:cxn ang="0">
                <a:pos x="0" y="8"/>
              </a:cxn>
              <a:cxn ang="0">
                <a:pos x="2" y="9"/>
              </a:cxn>
              <a:cxn ang="0">
                <a:pos x="3" y="10"/>
              </a:cxn>
              <a:cxn ang="0">
                <a:pos x="6" y="11"/>
              </a:cxn>
              <a:cxn ang="0">
                <a:pos x="8" y="10"/>
              </a:cxn>
              <a:cxn ang="0">
                <a:pos x="10" y="9"/>
              </a:cxn>
              <a:cxn ang="0">
                <a:pos x="11" y="8"/>
              </a:cxn>
              <a:cxn ang="0">
                <a:pos x="11" y="5"/>
              </a:cxn>
              <a:cxn ang="0">
                <a:pos x="11" y="5"/>
              </a:cxn>
            </a:cxnLst>
            <a:rect l="0" t="0" r="r" b="b"/>
            <a:pathLst>
              <a:path w="12" h="12">
                <a:moveTo>
                  <a:pt x="11" y="5"/>
                </a:moveTo>
                <a:lnTo>
                  <a:pt x="11" y="2"/>
                </a:lnTo>
                <a:lnTo>
                  <a:pt x="10" y="1"/>
                </a:lnTo>
                <a:lnTo>
                  <a:pt x="8" y="0"/>
                </a:lnTo>
                <a:lnTo>
                  <a:pt x="6" y="0"/>
                </a:lnTo>
                <a:lnTo>
                  <a:pt x="3" y="0"/>
                </a:lnTo>
                <a:lnTo>
                  <a:pt x="2" y="1"/>
                </a:lnTo>
                <a:lnTo>
                  <a:pt x="0" y="2"/>
                </a:lnTo>
                <a:lnTo>
                  <a:pt x="0" y="5"/>
                </a:lnTo>
                <a:lnTo>
                  <a:pt x="0" y="8"/>
                </a:lnTo>
                <a:lnTo>
                  <a:pt x="2" y="9"/>
                </a:lnTo>
                <a:lnTo>
                  <a:pt x="3" y="10"/>
                </a:lnTo>
                <a:lnTo>
                  <a:pt x="6" y="11"/>
                </a:lnTo>
                <a:lnTo>
                  <a:pt x="8" y="10"/>
                </a:lnTo>
                <a:lnTo>
                  <a:pt x="10" y="9"/>
                </a:lnTo>
                <a:lnTo>
                  <a:pt x="11" y="8"/>
                </a:lnTo>
                <a:lnTo>
                  <a:pt x="11" y="5"/>
                </a:lnTo>
                <a:lnTo>
                  <a:pt x="11" y="5"/>
                </a:lnTo>
              </a:path>
            </a:pathLst>
          </a:custGeom>
          <a:solidFill>
            <a:srgbClr val="2F2F2F"/>
          </a:solidFill>
          <a:ln w="9525">
            <a:noFill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820" name="Freeform 207"/>
          <p:cNvSpPr/>
          <p:nvPr/>
        </p:nvSpPr>
        <p:spPr bwMode="auto">
          <a:xfrm>
            <a:off x="5213350" y="3783013"/>
            <a:ext cx="1165225" cy="1292225"/>
          </a:xfrm>
          <a:custGeom>
            <a:avLst/>
            <a:ahLst/>
            <a:cxnLst>
              <a:cxn ang="0">
                <a:pos x="756" y="380"/>
              </a:cxn>
              <a:cxn ang="0">
                <a:pos x="755" y="339"/>
              </a:cxn>
              <a:cxn ang="0">
                <a:pos x="747" y="295"/>
              </a:cxn>
              <a:cxn ang="0">
                <a:pos x="735" y="253"/>
              </a:cxn>
              <a:cxn ang="0">
                <a:pos x="717" y="213"/>
              </a:cxn>
              <a:cxn ang="0">
                <a:pos x="698" y="174"/>
              </a:cxn>
              <a:cxn ang="0">
                <a:pos x="673" y="140"/>
              </a:cxn>
              <a:cxn ang="0">
                <a:pos x="644" y="108"/>
              </a:cxn>
              <a:cxn ang="0">
                <a:pos x="613" y="79"/>
              </a:cxn>
              <a:cxn ang="0">
                <a:pos x="580" y="53"/>
              </a:cxn>
              <a:cxn ang="0">
                <a:pos x="540" y="37"/>
              </a:cxn>
              <a:cxn ang="0">
                <a:pos x="502" y="21"/>
              </a:cxn>
              <a:cxn ang="0">
                <a:pos x="461" y="9"/>
              </a:cxn>
              <a:cxn ang="0">
                <a:pos x="417" y="2"/>
              </a:cxn>
              <a:cxn ang="0">
                <a:pos x="374" y="0"/>
              </a:cxn>
              <a:cxn ang="0">
                <a:pos x="331" y="2"/>
              </a:cxn>
              <a:cxn ang="0">
                <a:pos x="287" y="9"/>
              </a:cxn>
              <a:cxn ang="0">
                <a:pos x="248" y="24"/>
              </a:cxn>
              <a:cxn ang="0">
                <a:pos x="210" y="41"/>
              </a:cxn>
              <a:cxn ang="0">
                <a:pos x="171" y="61"/>
              </a:cxn>
              <a:cxn ang="0">
                <a:pos x="137" y="86"/>
              </a:cxn>
              <a:cxn ang="0">
                <a:pos x="105" y="114"/>
              </a:cxn>
              <a:cxn ang="0">
                <a:pos x="77" y="149"/>
              </a:cxn>
              <a:cxn ang="0">
                <a:pos x="55" y="182"/>
              </a:cxn>
              <a:cxn ang="0">
                <a:pos x="34" y="222"/>
              </a:cxn>
              <a:cxn ang="0">
                <a:pos x="17" y="263"/>
              </a:cxn>
              <a:cxn ang="0">
                <a:pos x="8" y="305"/>
              </a:cxn>
              <a:cxn ang="0">
                <a:pos x="3" y="348"/>
              </a:cxn>
              <a:cxn ang="0">
                <a:pos x="0" y="390"/>
              </a:cxn>
              <a:cxn ang="0">
                <a:pos x="4" y="435"/>
              </a:cxn>
              <a:cxn ang="0">
                <a:pos x="10" y="474"/>
              </a:cxn>
              <a:cxn ang="0">
                <a:pos x="25" y="517"/>
              </a:cxn>
              <a:cxn ang="0">
                <a:pos x="43" y="558"/>
              </a:cxn>
              <a:cxn ang="0">
                <a:pos x="62" y="593"/>
              </a:cxn>
              <a:cxn ang="0">
                <a:pos x="89" y="629"/>
              </a:cxn>
              <a:cxn ang="0">
                <a:pos x="117" y="659"/>
              </a:cxn>
              <a:cxn ang="0">
                <a:pos x="152" y="689"/>
              </a:cxn>
              <a:cxn ang="0">
                <a:pos x="187" y="712"/>
              </a:cxn>
              <a:cxn ang="0">
                <a:pos x="224" y="730"/>
              </a:cxn>
              <a:cxn ang="0">
                <a:pos x="263" y="747"/>
              </a:cxn>
              <a:cxn ang="0">
                <a:pos x="306" y="756"/>
              </a:cxn>
              <a:cxn ang="0">
                <a:pos x="349" y="761"/>
              </a:cxn>
              <a:cxn ang="0">
                <a:pos x="392" y="763"/>
              </a:cxn>
              <a:cxn ang="0">
                <a:pos x="434" y="758"/>
              </a:cxn>
              <a:cxn ang="0">
                <a:pos x="476" y="753"/>
              </a:cxn>
              <a:cxn ang="0">
                <a:pos x="515" y="738"/>
              </a:cxn>
              <a:cxn ang="0">
                <a:pos x="557" y="719"/>
              </a:cxn>
              <a:cxn ang="0">
                <a:pos x="592" y="696"/>
              </a:cxn>
              <a:cxn ang="0">
                <a:pos x="625" y="670"/>
              </a:cxn>
              <a:cxn ang="0">
                <a:pos x="655" y="642"/>
              </a:cxn>
              <a:cxn ang="0">
                <a:pos x="683" y="609"/>
              </a:cxn>
              <a:cxn ang="0">
                <a:pos x="707" y="571"/>
              </a:cxn>
              <a:cxn ang="0">
                <a:pos x="726" y="533"/>
              </a:cxn>
              <a:cxn ang="0">
                <a:pos x="741" y="491"/>
              </a:cxn>
              <a:cxn ang="0">
                <a:pos x="750" y="447"/>
              </a:cxn>
              <a:cxn ang="0">
                <a:pos x="756" y="405"/>
              </a:cxn>
              <a:cxn ang="0">
                <a:pos x="756" y="380"/>
              </a:cxn>
              <a:cxn ang="0">
                <a:pos x="756" y="380"/>
              </a:cxn>
            </a:cxnLst>
            <a:rect l="0" t="0" r="r" b="b"/>
            <a:pathLst>
              <a:path w="757" h="764">
                <a:moveTo>
                  <a:pt x="756" y="380"/>
                </a:moveTo>
                <a:lnTo>
                  <a:pt x="755" y="339"/>
                </a:lnTo>
                <a:lnTo>
                  <a:pt x="747" y="295"/>
                </a:lnTo>
                <a:lnTo>
                  <a:pt x="735" y="253"/>
                </a:lnTo>
                <a:lnTo>
                  <a:pt x="717" y="213"/>
                </a:lnTo>
                <a:lnTo>
                  <a:pt x="698" y="174"/>
                </a:lnTo>
                <a:lnTo>
                  <a:pt x="673" y="140"/>
                </a:lnTo>
                <a:lnTo>
                  <a:pt x="644" y="108"/>
                </a:lnTo>
                <a:lnTo>
                  <a:pt x="613" y="79"/>
                </a:lnTo>
                <a:lnTo>
                  <a:pt x="580" y="53"/>
                </a:lnTo>
                <a:lnTo>
                  <a:pt x="540" y="37"/>
                </a:lnTo>
                <a:lnTo>
                  <a:pt x="502" y="21"/>
                </a:lnTo>
                <a:lnTo>
                  <a:pt x="461" y="9"/>
                </a:lnTo>
                <a:lnTo>
                  <a:pt x="417" y="2"/>
                </a:lnTo>
                <a:lnTo>
                  <a:pt x="374" y="0"/>
                </a:lnTo>
                <a:lnTo>
                  <a:pt x="331" y="2"/>
                </a:lnTo>
                <a:lnTo>
                  <a:pt x="287" y="9"/>
                </a:lnTo>
                <a:lnTo>
                  <a:pt x="248" y="24"/>
                </a:lnTo>
                <a:lnTo>
                  <a:pt x="210" y="41"/>
                </a:lnTo>
                <a:lnTo>
                  <a:pt x="171" y="61"/>
                </a:lnTo>
                <a:lnTo>
                  <a:pt x="137" y="86"/>
                </a:lnTo>
                <a:lnTo>
                  <a:pt x="105" y="114"/>
                </a:lnTo>
                <a:lnTo>
                  <a:pt x="77" y="149"/>
                </a:lnTo>
                <a:lnTo>
                  <a:pt x="55" y="182"/>
                </a:lnTo>
                <a:lnTo>
                  <a:pt x="34" y="222"/>
                </a:lnTo>
                <a:lnTo>
                  <a:pt x="17" y="263"/>
                </a:lnTo>
                <a:lnTo>
                  <a:pt x="8" y="305"/>
                </a:lnTo>
                <a:lnTo>
                  <a:pt x="3" y="348"/>
                </a:lnTo>
                <a:lnTo>
                  <a:pt x="0" y="390"/>
                </a:lnTo>
                <a:lnTo>
                  <a:pt x="4" y="435"/>
                </a:lnTo>
                <a:lnTo>
                  <a:pt x="10" y="474"/>
                </a:lnTo>
                <a:lnTo>
                  <a:pt x="25" y="517"/>
                </a:lnTo>
                <a:lnTo>
                  <a:pt x="43" y="558"/>
                </a:lnTo>
                <a:lnTo>
                  <a:pt x="62" y="593"/>
                </a:lnTo>
                <a:lnTo>
                  <a:pt x="89" y="629"/>
                </a:lnTo>
                <a:lnTo>
                  <a:pt x="117" y="659"/>
                </a:lnTo>
                <a:lnTo>
                  <a:pt x="152" y="689"/>
                </a:lnTo>
                <a:lnTo>
                  <a:pt x="187" y="712"/>
                </a:lnTo>
                <a:lnTo>
                  <a:pt x="224" y="730"/>
                </a:lnTo>
                <a:lnTo>
                  <a:pt x="263" y="747"/>
                </a:lnTo>
                <a:lnTo>
                  <a:pt x="306" y="756"/>
                </a:lnTo>
                <a:lnTo>
                  <a:pt x="349" y="761"/>
                </a:lnTo>
                <a:lnTo>
                  <a:pt x="392" y="763"/>
                </a:lnTo>
                <a:lnTo>
                  <a:pt x="434" y="758"/>
                </a:lnTo>
                <a:lnTo>
                  <a:pt x="476" y="753"/>
                </a:lnTo>
                <a:lnTo>
                  <a:pt x="515" y="738"/>
                </a:lnTo>
                <a:lnTo>
                  <a:pt x="557" y="719"/>
                </a:lnTo>
                <a:lnTo>
                  <a:pt x="592" y="696"/>
                </a:lnTo>
                <a:lnTo>
                  <a:pt x="625" y="670"/>
                </a:lnTo>
                <a:lnTo>
                  <a:pt x="655" y="642"/>
                </a:lnTo>
                <a:lnTo>
                  <a:pt x="683" y="609"/>
                </a:lnTo>
                <a:lnTo>
                  <a:pt x="707" y="571"/>
                </a:lnTo>
                <a:lnTo>
                  <a:pt x="726" y="533"/>
                </a:lnTo>
                <a:lnTo>
                  <a:pt x="741" y="491"/>
                </a:lnTo>
                <a:lnTo>
                  <a:pt x="750" y="447"/>
                </a:lnTo>
                <a:lnTo>
                  <a:pt x="756" y="405"/>
                </a:lnTo>
                <a:lnTo>
                  <a:pt x="756" y="380"/>
                </a:lnTo>
                <a:lnTo>
                  <a:pt x="756" y="380"/>
                </a:lnTo>
              </a:path>
            </a:pathLst>
          </a:custGeom>
          <a:solidFill>
            <a:srgbClr val="FF0000"/>
          </a:solidFill>
          <a:ln w="9525">
            <a:noFill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821" name="Freeform 208"/>
          <p:cNvSpPr/>
          <p:nvPr/>
        </p:nvSpPr>
        <p:spPr bwMode="auto">
          <a:xfrm>
            <a:off x="5392738" y="4202113"/>
            <a:ext cx="609600" cy="687387"/>
          </a:xfrm>
          <a:custGeom>
            <a:avLst/>
            <a:ahLst/>
            <a:cxnLst>
              <a:cxn ang="0">
                <a:pos x="385" y="200"/>
              </a:cxn>
              <a:cxn ang="0">
                <a:pos x="395" y="177"/>
              </a:cxn>
              <a:cxn ang="0">
                <a:pos x="390" y="148"/>
              </a:cxn>
              <a:cxn ang="0">
                <a:pos x="380" y="121"/>
              </a:cxn>
              <a:cxn ang="0">
                <a:pos x="369" y="99"/>
              </a:cxn>
              <a:cxn ang="0">
                <a:pos x="349" y="77"/>
              </a:cxn>
              <a:cxn ang="0">
                <a:pos x="332" y="55"/>
              </a:cxn>
              <a:cxn ang="0">
                <a:pos x="310" y="34"/>
              </a:cxn>
              <a:cxn ang="0">
                <a:pos x="288" y="22"/>
              </a:cxn>
              <a:cxn ang="0">
                <a:pos x="264" y="12"/>
              </a:cxn>
              <a:cxn ang="0">
                <a:pos x="236" y="2"/>
              </a:cxn>
              <a:cxn ang="0">
                <a:pos x="209" y="0"/>
              </a:cxn>
              <a:cxn ang="0">
                <a:pos x="185" y="0"/>
              </a:cxn>
              <a:cxn ang="0">
                <a:pos x="156" y="2"/>
              </a:cxn>
              <a:cxn ang="0">
                <a:pos x="129" y="12"/>
              </a:cxn>
              <a:cxn ang="0">
                <a:pos x="103" y="22"/>
              </a:cxn>
              <a:cxn ang="0">
                <a:pos x="82" y="34"/>
              </a:cxn>
              <a:cxn ang="0">
                <a:pos x="62" y="57"/>
              </a:cxn>
              <a:cxn ang="0">
                <a:pos x="40" y="77"/>
              </a:cxn>
              <a:cxn ang="0">
                <a:pos x="26" y="99"/>
              </a:cxn>
              <a:cxn ang="0">
                <a:pos x="12" y="121"/>
              </a:cxn>
              <a:cxn ang="0">
                <a:pos x="3" y="148"/>
              </a:cxn>
              <a:cxn ang="0">
                <a:pos x="0" y="173"/>
              </a:cxn>
              <a:cxn ang="0">
                <a:pos x="0" y="200"/>
              </a:cxn>
              <a:cxn ang="0">
                <a:pos x="0" y="229"/>
              </a:cxn>
              <a:cxn ang="0">
                <a:pos x="5" y="259"/>
              </a:cxn>
              <a:cxn ang="0">
                <a:pos x="12" y="285"/>
              </a:cxn>
              <a:cxn ang="0">
                <a:pos x="26" y="307"/>
              </a:cxn>
              <a:cxn ang="0">
                <a:pos x="40" y="331"/>
              </a:cxn>
              <a:cxn ang="0">
                <a:pos x="64" y="351"/>
              </a:cxn>
              <a:cxn ang="0">
                <a:pos x="83" y="371"/>
              </a:cxn>
              <a:cxn ang="0">
                <a:pos x="105" y="384"/>
              </a:cxn>
              <a:cxn ang="0">
                <a:pos x="129" y="393"/>
              </a:cxn>
              <a:cxn ang="0">
                <a:pos x="156" y="402"/>
              </a:cxn>
              <a:cxn ang="0">
                <a:pos x="185" y="405"/>
              </a:cxn>
              <a:cxn ang="0">
                <a:pos x="189" y="402"/>
              </a:cxn>
              <a:cxn ang="0">
                <a:pos x="226" y="380"/>
              </a:cxn>
              <a:cxn ang="0">
                <a:pos x="232" y="375"/>
              </a:cxn>
              <a:cxn ang="0">
                <a:pos x="250" y="366"/>
              </a:cxn>
              <a:cxn ang="0">
                <a:pos x="262" y="353"/>
              </a:cxn>
              <a:cxn ang="0">
                <a:pos x="288" y="329"/>
              </a:cxn>
              <a:cxn ang="0">
                <a:pos x="310" y="305"/>
              </a:cxn>
              <a:cxn ang="0">
                <a:pos x="332" y="283"/>
              </a:cxn>
              <a:cxn ang="0">
                <a:pos x="353" y="257"/>
              </a:cxn>
              <a:cxn ang="0">
                <a:pos x="371" y="229"/>
              </a:cxn>
              <a:cxn ang="0">
                <a:pos x="385" y="200"/>
              </a:cxn>
              <a:cxn ang="0">
                <a:pos x="385" y="200"/>
              </a:cxn>
            </a:cxnLst>
            <a:rect l="0" t="0" r="r" b="b"/>
            <a:pathLst>
              <a:path w="396" h="406">
                <a:moveTo>
                  <a:pt x="385" y="200"/>
                </a:moveTo>
                <a:lnTo>
                  <a:pt x="395" y="177"/>
                </a:lnTo>
                <a:lnTo>
                  <a:pt x="390" y="148"/>
                </a:lnTo>
                <a:lnTo>
                  <a:pt x="380" y="121"/>
                </a:lnTo>
                <a:lnTo>
                  <a:pt x="369" y="99"/>
                </a:lnTo>
                <a:lnTo>
                  <a:pt x="349" y="77"/>
                </a:lnTo>
                <a:lnTo>
                  <a:pt x="332" y="55"/>
                </a:lnTo>
                <a:lnTo>
                  <a:pt x="310" y="34"/>
                </a:lnTo>
                <a:lnTo>
                  <a:pt x="288" y="22"/>
                </a:lnTo>
                <a:lnTo>
                  <a:pt x="264" y="12"/>
                </a:lnTo>
                <a:lnTo>
                  <a:pt x="236" y="2"/>
                </a:lnTo>
                <a:lnTo>
                  <a:pt x="209" y="0"/>
                </a:lnTo>
                <a:lnTo>
                  <a:pt x="185" y="0"/>
                </a:lnTo>
                <a:lnTo>
                  <a:pt x="156" y="2"/>
                </a:lnTo>
                <a:lnTo>
                  <a:pt x="129" y="12"/>
                </a:lnTo>
                <a:lnTo>
                  <a:pt x="103" y="22"/>
                </a:lnTo>
                <a:lnTo>
                  <a:pt x="82" y="34"/>
                </a:lnTo>
                <a:lnTo>
                  <a:pt x="62" y="57"/>
                </a:lnTo>
                <a:lnTo>
                  <a:pt x="40" y="77"/>
                </a:lnTo>
                <a:lnTo>
                  <a:pt x="26" y="99"/>
                </a:lnTo>
                <a:lnTo>
                  <a:pt x="12" y="121"/>
                </a:lnTo>
                <a:lnTo>
                  <a:pt x="3" y="148"/>
                </a:lnTo>
                <a:lnTo>
                  <a:pt x="0" y="173"/>
                </a:lnTo>
                <a:lnTo>
                  <a:pt x="0" y="200"/>
                </a:lnTo>
                <a:lnTo>
                  <a:pt x="0" y="229"/>
                </a:lnTo>
                <a:lnTo>
                  <a:pt x="5" y="259"/>
                </a:lnTo>
                <a:lnTo>
                  <a:pt x="12" y="285"/>
                </a:lnTo>
                <a:lnTo>
                  <a:pt x="26" y="307"/>
                </a:lnTo>
                <a:lnTo>
                  <a:pt x="40" y="331"/>
                </a:lnTo>
                <a:lnTo>
                  <a:pt x="64" y="351"/>
                </a:lnTo>
                <a:lnTo>
                  <a:pt x="83" y="371"/>
                </a:lnTo>
                <a:lnTo>
                  <a:pt x="105" y="384"/>
                </a:lnTo>
                <a:lnTo>
                  <a:pt x="129" y="393"/>
                </a:lnTo>
                <a:lnTo>
                  <a:pt x="156" y="402"/>
                </a:lnTo>
                <a:lnTo>
                  <a:pt x="185" y="405"/>
                </a:lnTo>
                <a:lnTo>
                  <a:pt x="189" y="402"/>
                </a:lnTo>
                <a:lnTo>
                  <a:pt x="226" y="380"/>
                </a:lnTo>
                <a:lnTo>
                  <a:pt x="232" y="375"/>
                </a:lnTo>
                <a:lnTo>
                  <a:pt x="250" y="366"/>
                </a:lnTo>
                <a:lnTo>
                  <a:pt x="262" y="353"/>
                </a:lnTo>
                <a:lnTo>
                  <a:pt x="288" y="329"/>
                </a:lnTo>
                <a:lnTo>
                  <a:pt x="310" y="305"/>
                </a:lnTo>
                <a:lnTo>
                  <a:pt x="332" y="283"/>
                </a:lnTo>
                <a:lnTo>
                  <a:pt x="353" y="257"/>
                </a:lnTo>
                <a:lnTo>
                  <a:pt x="371" y="229"/>
                </a:lnTo>
                <a:lnTo>
                  <a:pt x="385" y="200"/>
                </a:lnTo>
                <a:lnTo>
                  <a:pt x="385" y="200"/>
                </a:lnTo>
              </a:path>
            </a:pathLst>
          </a:custGeom>
          <a:solidFill>
            <a:srgbClr val="FF0000"/>
          </a:solidFill>
          <a:ln w="9525">
            <a:noFill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822" name="Freeform 209"/>
          <p:cNvSpPr/>
          <p:nvPr/>
        </p:nvSpPr>
        <p:spPr bwMode="auto">
          <a:xfrm>
            <a:off x="5487988" y="3894138"/>
            <a:ext cx="184150" cy="279400"/>
          </a:xfrm>
          <a:custGeom>
            <a:avLst/>
            <a:ahLst/>
            <a:cxnLst>
              <a:cxn ang="0">
                <a:pos x="73" y="0"/>
              </a:cxn>
              <a:cxn ang="0">
                <a:pos x="52" y="9"/>
              </a:cxn>
              <a:cxn ang="0">
                <a:pos x="31" y="18"/>
              </a:cxn>
              <a:cxn ang="0">
                <a:pos x="16" y="36"/>
              </a:cxn>
              <a:cxn ang="0">
                <a:pos x="4" y="54"/>
              </a:cxn>
              <a:cxn ang="0">
                <a:pos x="0" y="78"/>
              </a:cxn>
              <a:cxn ang="0">
                <a:pos x="0" y="101"/>
              </a:cxn>
              <a:cxn ang="0">
                <a:pos x="11" y="127"/>
              </a:cxn>
              <a:cxn ang="0">
                <a:pos x="27" y="141"/>
              </a:cxn>
              <a:cxn ang="0">
                <a:pos x="45" y="156"/>
              </a:cxn>
              <a:cxn ang="0">
                <a:pos x="65" y="164"/>
              </a:cxn>
              <a:cxn ang="0">
                <a:pos x="89" y="164"/>
              </a:cxn>
              <a:cxn ang="0">
                <a:pos x="118" y="161"/>
              </a:cxn>
              <a:cxn ang="0">
                <a:pos x="73" y="0"/>
              </a:cxn>
              <a:cxn ang="0">
                <a:pos x="73" y="0"/>
              </a:cxn>
            </a:cxnLst>
            <a:rect l="0" t="0" r="r" b="b"/>
            <a:pathLst>
              <a:path w="119" h="165">
                <a:moveTo>
                  <a:pt x="73" y="0"/>
                </a:moveTo>
                <a:lnTo>
                  <a:pt x="52" y="9"/>
                </a:lnTo>
                <a:lnTo>
                  <a:pt x="31" y="18"/>
                </a:lnTo>
                <a:lnTo>
                  <a:pt x="16" y="36"/>
                </a:lnTo>
                <a:lnTo>
                  <a:pt x="4" y="54"/>
                </a:lnTo>
                <a:lnTo>
                  <a:pt x="0" y="78"/>
                </a:lnTo>
                <a:lnTo>
                  <a:pt x="0" y="101"/>
                </a:lnTo>
                <a:lnTo>
                  <a:pt x="11" y="127"/>
                </a:lnTo>
                <a:lnTo>
                  <a:pt x="27" y="141"/>
                </a:lnTo>
                <a:lnTo>
                  <a:pt x="45" y="156"/>
                </a:lnTo>
                <a:lnTo>
                  <a:pt x="65" y="164"/>
                </a:lnTo>
                <a:lnTo>
                  <a:pt x="89" y="164"/>
                </a:lnTo>
                <a:lnTo>
                  <a:pt x="118" y="161"/>
                </a:lnTo>
                <a:lnTo>
                  <a:pt x="73" y="0"/>
                </a:lnTo>
                <a:lnTo>
                  <a:pt x="73" y="0"/>
                </a:lnTo>
              </a:path>
            </a:pathLst>
          </a:custGeom>
          <a:solidFill>
            <a:srgbClr val="FFFFFF"/>
          </a:solidFill>
          <a:ln w="9525">
            <a:noFill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823" name="Freeform 210"/>
          <p:cNvSpPr/>
          <p:nvPr/>
        </p:nvSpPr>
        <p:spPr bwMode="auto">
          <a:xfrm>
            <a:off x="5487988" y="3894138"/>
            <a:ext cx="184150" cy="279400"/>
          </a:xfrm>
          <a:custGeom>
            <a:avLst/>
            <a:ahLst/>
            <a:cxnLst>
              <a:cxn ang="0">
                <a:pos x="73" y="0"/>
              </a:cxn>
              <a:cxn ang="0">
                <a:pos x="52" y="9"/>
              </a:cxn>
              <a:cxn ang="0">
                <a:pos x="31" y="18"/>
              </a:cxn>
              <a:cxn ang="0">
                <a:pos x="16" y="36"/>
              </a:cxn>
              <a:cxn ang="0">
                <a:pos x="4" y="54"/>
              </a:cxn>
              <a:cxn ang="0">
                <a:pos x="0" y="78"/>
              </a:cxn>
              <a:cxn ang="0">
                <a:pos x="0" y="101"/>
              </a:cxn>
              <a:cxn ang="0">
                <a:pos x="11" y="127"/>
              </a:cxn>
              <a:cxn ang="0">
                <a:pos x="27" y="141"/>
              </a:cxn>
              <a:cxn ang="0">
                <a:pos x="45" y="156"/>
              </a:cxn>
              <a:cxn ang="0">
                <a:pos x="65" y="164"/>
              </a:cxn>
              <a:cxn ang="0">
                <a:pos x="89" y="164"/>
              </a:cxn>
              <a:cxn ang="0">
                <a:pos x="118" y="161"/>
              </a:cxn>
              <a:cxn ang="0">
                <a:pos x="73" y="0"/>
              </a:cxn>
            </a:cxnLst>
            <a:rect l="0" t="0" r="r" b="b"/>
            <a:pathLst>
              <a:path w="119" h="165">
                <a:moveTo>
                  <a:pt x="73" y="0"/>
                </a:moveTo>
                <a:lnTo>
                  <a:pt x="52" y="9"/>
                </a:lnTo>
                <a:lnTo>
                  <a:pt x="31" y="18"/>
                </a:lnTo>
                <a:lnTo>
                  <a:pt x="16" y="36"/>
                </a:lnTo>
                <a:lnTo>
                  <a:pt x="4" y="54"/>
                </a:lnTo>
                <a:lnTo>
                  <a:pt x="0" y="78"/>
                </a:lnTo>
                <a:lnTo>
                  <a:pt x="0" y="101"/>
                </a:lnTo>
                <a:lnTo>
                  <a:pt x="11" y="127"/>
                </a:lnTo>
                <a:lnTo>
                  <a:pt x="27" y="141"/>
                </a:lnTo>
                <a:lnTo>
                  <a:pt x="45" y="156"/>
                </a:lnTo>
                <a:lnTo>
                  <a:pt x="65" y="164"/>
                </a:lnTo>
                <a:lnTo>
                  <a:pt x="89" y="164"/>
                </a:lnTo>
                <a:lnTo>
                  <a:pt x="118" y="161"/>
                </a:lnTo>
                <a:lnTo>
                  <a:pt x="73" y="0"/>
                </a:lnTo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824" name="Freeform 211"/>
          <p:cNvSpPr/>
          <p:nvPr/>
        </p:nvSpPr>
        <p:spPr bwMode="auto">
          <a:xfrm>
            <a:off x="5510213" y="3913188"/>
            <a:ext cx="166687" cy="230187"/>
          </a:xfrm>
          <a:custGeom>
            <a:avLst/>
            <a:ahLst/>
            <a:cxnLst>
              <a:cxn ang="0">
                <a:pos x="71" y="0"/>
              </a:cxn>
              <a:cxn ang="0">
                <a:pos x="45" y="4"/>
              </a:cxn>
              <a:cxn ang="0">
                <a:pos x="24" y="16"/>
              </a:cxn>
              <a:cxn ang="0">
                <a:pos x="12" y="27"/>
              </a:cxn>
              <a:cxn ang="0">
                <a:pos x="4" y="50"/>
              </a:cxn>
              <a:cxn ang="0">
                <a:pos x="0" y="69"/>
              </a:cxn>
              <a:cxn ang="0">
                <a:pos x="4" y="89"/>
              </a:cxn>
              <a:cxn ang="0">
                <a:pos x="12" y="107"/>
              </a:cxn>
              <a:cxn ang="0">
                <a:pos x="23" y="122"/>
              </a:cxn>
              <a:cxn ang="0">
                <a:pos x="42" y="131"/>
              </a:cxn>
              <a:cxn ang="0">
                <a:pos x="62" y="135"/>
              </a:cxn>
              <a:cxn ang="0">
                <a:pos x="82" y="132"/>
              </a:cxn>
              <a:cxn ang="0">
                <a:pos x="107" y="127"/>
              </a:cxn>
              <a:cxn ang="0">
                <a:pos x="71" y="0"/>
              </a:cxn>
              <a:cxn ang="0">
                <a:pos x="71" y="0"/>
              </a:cxn>
            </a:cxnLst>
            <a:rect l="0" t="0" r="r" b="b"/>
            <a:pathLst>
              <a:path w="108" h="136">
                <a:moveTo>
                  <a:pt x="71" y="0"/>
                </a:moveTo>
                <a:lnTo>
                  <a:pt x="45" y="4"/>
                </a:lnTo>
                <a:lnTo>
                  <a:pt x="24" y="16"/>
                </a:lnTo>
                <a:lnTo>
                  <a:pt x="12" y="27"/>
                </a:lnTo>
                <a:lnTo>
                  <a:pt x="4" y="50"/>
                </a:lnTo>
                <a:lnTo>
                  <a:pt x="0" y="69"/>
                </a:lnTo>
                <a:lnTo>
                  <a:pt x="4" y="89"/>
                </a:lnTo>
                <a:lnTo>
                  <a:pt x="12" y="107"/>
                </a:lnTo>
                <a:lnTo>
                  <a:pt x="23" y="122"/>
                </a:lnTo>
                <a:lnTo>
                  <a:pt x="42" y="131"/>
                </a:lnTo>
                <a:lnTo>
                  <a:pt x="62" y="135"/>
                </a:lnTo>
                <a:lnTo>
                  <a:pt x="82" y="132"/>
                </a:lnTo>
                <a:lnTo>
                  <a:pt x="107" y="127"/>
                </a:lnTo>
                <a:lnTo>
                  <a:pt x="71" y="0"/>
                </a:lnTo>
                <a:lnTo>
                  <a:pt x="71" y="0"/>
                </a:lnTo>
              </a:path>
            </a:pathLst>
          </a:custGeom>
          <a:solidFill>
            <a:srgbClr val="FF0000"/>
          </a:solidFill>
          <a:ln w="9525">
            <a:noFill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825" name="Freeform 212"/>
          <p:cNvSpPr/>
          <p:nvPr/>
        </p:nvSpPr>
        <p:spPr bwMode="auto">
          <a:xfrm>
            <a:off x="5510213" y="3913188"/>
            <a:ext cx="163512" cy="230187"/>
          </a:xfrm>
          <a:custGeom>
            <a:avLst/>
            <a:ahLst/>
            <a:cxnLst>
              <a:cxn ang="0">
                <a:pos x="71" y="0"/>
              </a:cxn>
              <a:cxn ang="0">
                <a:pos x="45" y="6"/>
              </a:cxn>
              <a:cxn ang="0">
                <a:pos x="24" y="16"/>
              </a:cxn>
              <a:cxn ang="0">
                <a:pos x="12" y="27"/>
              </a:cxn>
              <a:cxn ang="0">
                <a:pos x="4" y="50"/>
              </a:cxn>
              <a:cxn ang="0">
                <a:pos x="0" y="69"/>
              </a:cxn>
              <a:cxn ang="0">
                <a:pos x="2" y="89"/>
              </a:cxn>
              <a:cxn ang="0">
                <a:pos x="12" y="107"/>
              </a:cxn>
              <a:cxn ang="0">
                <a:pos x="23" y="122"/>
              </a:cxn>
              <a:cxn ang="0">
                <a:pos x="42" y="131"/>
              </a:cxn>
              <a:cxn ang="0">
                <a:pos x="62" y="135"/>
              </a:cxn>
              <a:cxn ang="0">
                <a:pos x="96" y="131"/>
              </a:cxn>
              <a:cxn ang="0">
                <a:pos x="105" y="127"/>
              </a:cxn>
              <a:cxn ang="0">
                <a:pos x="71" y="0"/>
              </a:cxn>
            </a:cxnLst>
            <a:rect l="0" t="0" r="r" b="b"/>
            <a:pathLst>
              <a:path w="106" h="136">
                <a:moveTo>
                  <a:pt x="71" y="0"/>
                </a:moveTo>
                <a:lnTo>
                  <a:pt x="45" y="6"/>
                </a:lnTo>
                <a:lnTo>
                  <a:pt x="24" y="16"/>
                </a:lnTo>
                <a:lnTo>
                  <a:pt x="12" y="27"/>
                </a:lnTo>
                <a:lnTo>
                  <a:pt x="4" y="50"/>
                </a:lnTo>
                <a:lnTo>
                  <a:pt x="0" y="69"/>
                </a:lnTo>
                <a:lnTo>
                  <a:pt x="2" y="89"/>
                </a:lnTo>
                <a:lnTo>
                  <a:pt x="12" y="107"/>
                </a:lnTo>
                <a:lnTo>
                  <a:pt x="23" y="122"/>
                </a:lnTo>
                <a:lnTo>
                  <a:pt x="42" y="131"/>
                </a:lnTo>
                <a:lnTo>
                  <a:pt x="62" y="135"/>
                </a:lnTo>
                <a:lnTo>
                  <a:pt x="96" y="131"/>
                </a:lnTo>
                <a:lnTo>
                  <a:pt x="105" y="127"/>
                </a:lnTo>
                <a:lnTo>
                  <a:pt x="71" y="0"/>
                </a:lnTo>
              </a:path>
            </a:pathLst>
          </a:custGeom>
          <a:noFill/>
          <a:ln w="9525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826" name="Freeform 213"/>
          <p:cNvSpPr/>
          <p:nvPr/>
        </p:nvSpPr>
        <p:spPr bwMode="auto">
          <a:xfrm>
            <a:off x="5511800" y="3913188"/>
            <a:ext cx="147638" cy="230187"/>
          </a:xfrm>
          <a:custGeom>
            <a:avLst/>
            <a:ahLst/>
            <a:cxnLst>
              <a:cxn ang="0">
                <a:pos x="61" y="0"/>
              </a:cxn>
              <a:cxn ang="0">
                <a:pos x="43" y="4"/>
              </a:cxn>
              <a:cxn ang="0">
                <a:pos x="23" y="16"/>
              </a:cxn>
              <a:cxn ang="0">
                <a:pos x="12" y="27"/>
              </a:cxn>
              <a:cxn ang="0">
                <a:pos x="0" y="48"/>
              </a:cxn>
              <a:cxn ang="0">
                <a:pos x="0" y="69"/>
              </a:cxn>
              <a:cxn ang="0">
                <a:pos x="3" y="89"/>
              </a:cxn>
              <a:cxn ang="0">
                <a:pos x="12" y="107"/>
              </a:cxn>
              <a:cxn ang="0">
                <a:pos x="23" y="122"/>
              </a:cxn>
              <a:cxn ang="0">
                <a:pos x="43" y="131"/>
              </a:cxn>
              <a:cxn ang="0">
                <a:pos x="61" y="135"/>
              </a:cxn>
              <a:cxn ang="0">
                <a:pos x="78" y="135"/>
              </a:cxn>
              <a:cxn ang="0">
                <a:pos x="95" y="127"/>
              </a:cxn>
            </a:cxnLst>
            <a:rect l="0" t="0" r="r" b="b"/>
            <a:pathLst>
              <a:path w="96" h="136">
                <a:moveTo>
                  <a:pt x="61" y="0"/>
                </a:moveTo>
                <a:lnTo>
                  <a:pt x="43" y="4"/>
                </a:lnTo>
                <a:lnTo>
                  <a:pt x="23" y="16"/>
                </a:lnTo>
                <a:lnTo>
                  <a:pt x="12" y="27"/>
                </a:lnTo>
                <a:lnTo>
                  <a:pt x="0" y="48"/>
                </a:lnTo>
                <a:lnTo>
                  <a:pt x="0" y="69"/>
                </a:lnTo>
                <a:lnTo>
                  <a:pt x="3" y="89"/>
                </a:lnTo>
                <a:lnTo>
                  <a:pt x="12" y="107"/>
                </a:lnTo>
                <a:lnTo>
                  <a:pt x="23" y="122"/>
                </a:lnTo>
                <a:lnTo>
                  <a:pt x="43" y="131"/>
                </a:lnTo>
                <a:lnTo>
                  <a:pt x="61" y="135"/>
                </a:lnTo>
                <a:lnTo>
                  <a:pt x="78" y="135"/>
                </a:lnTo>
                <a:lnTo>
                  <a:pt x="95" y="127"/>
                </a:lnTo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827" name="Freeform 214"/>
          <p:cNvSpPr/>
          <p:nvPr/>
        </p:nvSpPr>
        <p:spPr bwMode="auto">
          <a:xfrm>
            <a:off x="5380038" y="4799013"/>
            <a:ext cx="200025" cy="163512"/>
          </a:xfrm>
          <a:custGeom>
            <a:avLst/>
            <a:ahLst/>
            <a:cxnLst>
              <a:cxn ang="0">
                <a:pos x="14" y="51"/>
              </a:cxn>
              <a:cxn ang="0">
                <a:pos x="0" y="1"/>
              </a:cxn>
              <a:cxn ang="0">
                <a:pos x="51" y="0"/>
              </a:cxn>
              <a:cxn ang="0">
                <a:pos x="38" y="16"/>
              </a:cxn>
              <a:cxn ang="0">
                <a:pos x="128" y="78"/>
              </a:cxn>
              <a:cxn ang="0">
                <a:pos x="111" y="96"/>
              </a:cxn>
              <a:cxn ang="0">
                <a:pos x="26" y="36"/>
              </a:cxn>
              <a:cxn ang="0">
                <a:pos x="14" y="51"/>
              </a:cxn>
              <a:cxn ang="0">
                <a:pos x="14" y="51"/>
              </a:cxn>
            </a:cxnLst>
            <a:rect l="0" t="0" r="r" b="b"/>
            <a:pathLst>
              <a:path w="129" h="97">
                <a:moveTo>
                  <a:pt x="14" y="51"/>
                </a:moveTo>
                <a:lnTo>
                  <a:pt x="0" y="1"/>
                </a:lnTo>
                <a:lnTo>
                  <a:pt x="51" y="0"/>
                </a:lnTo>
                <a:lnTo>
                  <a:pt x="38" y="16"/>
                </a:lnTo>
                <a:lnTo>
                  <a:pt x="128" y="78"/>
                </a:lnTo>
                <a:lnTo>
                  <a:pt x="111" y="96"/>
                </a:lnTo>
                <a:lnTo>
                  <a:pt x="26" y="36"/>
                </a:lnTo>
                <a:lnTo>
                  <a:pt x="14" y="51"/>
                </a:lnTo>
                <a:lnTo>
                  <a:pt x="14" y="51"/>
                </a:lnTo>
              </a:path>
            </a:pathLst>
          </a:custGeom>
          <a:solidFill>
            <a:srgbClr val="00FF00"/>
          </a:solidFill>
          <a:ln w="9525">
            <a:noFill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828" name="Freeform 215"/>
          <p:cNvSpPr/>
          <p:nvPr/>
        </p:nvSpPr>
        <p:spPr bwMode="auto">
          <a:xfrm>
            <a:off x="6140450" y="3498850"/>
            <a:ext cx="117475" cy="239713"/>
          </a:xfrm>
          <a:custGeom>
            <a:avLst/>
            <a:ahLst/>
            <a:cxnLst>
              <a:cxn ang="0">
                <a:pos x="76" y="91"/>
              </a:cxn>
              <a:cxn ang="0">
                <a:pos x="61" y="141"/>
              </a:cxn>
              <a:cxn ang="0">
                <a:pos x="18" y="111"/>
              </a:cxn>
              <a:cxn ang="0">
                <a:pos x="37" y="107"/>
              </a:cxn>
              <a:cxn ang="0">
                <a:pos x="0" y="5"/>
              </a:cxn>
              <a:cxn ang="0">
                <a:pos x="21" y="0"/>
              </a:cxn>
              <a:cxn ang="0">
                <a:pos x="59" y="96"/>
              </a:cxn>
              <a:cxn ang="0">
                <a:pos x="76" y="91"/>
              </a:cxn>
              <a:cxn ang="0">
                <a:pos x="76" y="91"/>
              </a:cxn>
            </a:cxnLst>
            <a:rect l="0" t="0" r="r" b="b"/>
            <a:pathLst>
              <a:path w="77" h="142">
                <a:moveTo>
                  <a:pt x="76" y="91"/>
                </a:moveTo>
                <a:lnTo>
                  <a:pt x="61" y="141"/>
                </a:lnTo>
                <a:lnTo>
                  <a:pt x="18" y="111"/>
                </a:lnTo>
                <a:lnTo>
                  <a:pt x="37" y="107"/>
                </a:lnTo>
                <a:lnTo>
                  <a:pt x="0" y="5"/>
                </a:lnTo>
                <a:lnTo>
                  <a:pt x="21" y="0"/>
                </a:lnTo>
                <a:lnTo>
                  <a:pt x="59" y="96"/>
                </a:lnTo>
                <a:lnTo>
                  <a:pt x="76" y="91"/>
                </a:lnTo>
                <a:lnTo>
                  <a:pt x="76" y="91"/>
                </a:lnTo>
              </a:path>
            </a:pathLst>
          </a:custGeom>
          <a:solidFill>
            <a:srgbClr val="00FF00"/>
          </a:solidFill>
          <a:ln w="9525">
            <a:noFill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829" name="Freeform 216"/>
          <p:cNvSpPr/>
          <p:nvPr/>
        </p:nvSpPr>
        <p:spPr bwMode="auto">
          <a:xfrm>
            <a:off x="5981700" y="4025900"/>
            <a:ext cx="161925" cy="193675"/>
          </a:xfrm>
          <a:custGeom>
            <a:avLst/>
            <a:ahLst/>
            <a:cxnLst>
              <a:cxn ang="0">
                <a:pos x="100" y="63"/>
              </a:cxn>
              <a:cxn ang="0">
                <a:pos x="104" y="113"/>
              </a:cxn>
              <a:cxn ang="0">
                <a:pos x="53" y="105"/>
              </a:cxn>
              <a:cxn ang="0">
                <a:pos x="71" y="91"/>
              </a:cxn>
              <a:cxn ang="0">
                <a:pos x="0" y="13"/>
              </a:cxn>
              <a:cxn ang="0">
                <a:pos x="12" y="0"/>
              </a:cxn>
              <a:cxn ang="0">
                <a:pos x="86" y="75"/>
              </a:cxn>
              <a:cxn ang="0">
                <a:pos x="100" y="63"/>
              </a:cxn>
              <a:cxn ang="0">
                <a:pos x="100" y="63"/>
              </a:cxn>
            </a:cxnLst>
            <a:rect l="0" t="0" r="r" b="b"/>
            <a:pathLst>
              <a:path w="105" h="114">
                <a:moveTo>
                  <a:pt x="100" y="63"/>
                </a:moveTo>
                <a:lnTo>
                  <a:pt x="104" y="113"/>
                </a:lnTo>
                <a:lnTo>
                  <a:pt x="53" y="105"/>
                </a:lnTo>
                <a:lnTo>
                  <a:pt x="71" y="91"/>
                </a:lnTo>
                <a:lnTo>
                  <a:pt x="0" y="13"/>
                </a:lnTo>
                <a:lnTo>
                  <a:pt x="12" y="0"/>
                </a:lnTo>
                <a:lnTo>
                  <a:pt x="86" y="75"/>
                </a:lnTo>
                <a:lnTo>
                  <a:pt x="100" y="63"/>
                </a:lnTo>
                <a:lnTo>
                  <a:pt x="100" y="63"/>
                </a:lnTo>
              </a:path>
            </a:pathLst>
          </a:custGeom>
          <a:solidFill>
            <a:srgbClr val="00FF00"/>
          </a:solidFill>
          <a:ln w="9525">
            <a:noFill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830" name="Freeform 217"/>
          <p:cNvSpPr/>
          <p:nvPr/>
        </p:nvSpPr>
        <p:spPr bwMode="auto">
          <a:xfrm>
            <a:off x="5408613" y="5073650"/>
            <a:ext cx="204787" cy="147638"/>
          </a:xfrm>
          <a:custGeom>
            <a:avLst/>
            <a:ahLst/>
            <a:cxnLst>
              <a:cxn ang="0">
                <a:pos x="47" y="87"/>
              </a:cxn>
              <a:cxn ang="0">
                <a:pos x="0" y="73"/>
              </a:cxn>
              <a:cxn ang="0">
                <a:pos x="22" y="30"/>
              </a:cxn>
              <a:cxn ang="0">
                <a:pos x="28" y="47"/>
              </a:cxn>
              <a:cxn ang="0">
                <a:pos x="121" y="0"/>
              </a:cxn>
              <a:cxn ang="0">
                <a:pos x="132" y="18"/>
              </a:cxn>
              <a:cxn ang="0">
                <a:pos x="42" y="68"/>
              </a:cxn>
              <a:cxn ang="0">
                <a:pos x="47" y="87"/>
              </a:cxn>
              <a:cxn ang="0">
                <a:pos x="47" y="87"/>
              </a:cxn>
            </a:cxnLst>
            <a:rect l="0" t="0" r="r" b="b"/>
            <a:pathLst>
              <a:path w="133" h="88">
                <a:moveTo>
                  <a:pt x="47" y="87"/>
                </a:moveTo>
                <a:lnTo>
                  <a:pt x="0" y="73"/>
                </a:lnTo>
                <a:lnTo>
                  <a:pt x="22" y="30"/>
                </a:lnTo>
                <a:lnTo>
                  <a:pt x="28" y="47"/>
                </a:lnTo>
                <a:lnTo>
                  <a:pt x="121" y="0"/>
                </a:lnTo>
                <a:lnTo>
                  <a:pt x="132" y="18"/>
                </a:lnTo>
                <a:lnTo>
                  <a:pt x="42" y="68"/>
                </a:lnTo>
                <a:lnTo>
                  <a:pt x="47" y="87"/>
                </a:lnTo>
                <a:lnTo>
                  <a:pt x="47" y="87"/>
                </a:lnTo>
              </a:path>
            </a:pathLst>
          </a:custGeom>
          <a:solidFill>
            <a:srgbClr val="00FF00"/>
          </a:solidFill>
          <a:ln w="9525">
            <a:noFill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831" name="Freeform 218"/>
          <p:cNvSpPr/>
          <p:nvPr/>
        </p:nvSpPr>
        <p:spPr bwMode="auto">
          <a:xfrm>
            <a:off x="5683250" y="4943475"/>
            <a:ext cx="61913" cy="46038"/>
          </a:xfrm>
          <a:custGeom>
            <a:avLst/>
            <a:ahLst/>
            <a:cxnLst>
              <a:cxn ang="0">
                <a:pos x="14" y="0"/>
              </a:cxn>
              <a:cxn ang="0">
                <a:pos x="40" y="9"/>
              </a:cxn>
              <a:cxn ang="0">
                <a:pos x="26" y="27"/>
              </a:cxn>
              <a:cxn ang="0">
                <a:pos x="0" y="15"/>
              </a:cxn>
              <a:cxn ang="0">
                <a:pos x="14" y="0"/>
              </a:cxn>
              <a:cxn ang="0">
                <a:pos x="14" y="0"/>
              </a:cxn>
            </a:cxnLst>
            <a:rect l="0" t="0" r="r" b="b"/>
            <a:pathLst>
              <a:path w="41" h="28">
                <a:moveTo>
                  <a:pt x="14" y="0"/>
                </a:moveTo>
                <a:lnTo>
                  <a:pt x="40" y="9"/>
                </a:lnTo>
                <a:lnTo>
                  <a:pt x="26" y="27"/>
                </a:lnTo>
                <a:lnTo>
                  <a:pt x="0" y="15"/>
                </a:lnTo>
                <a:lnTo>
                  <a:pt x="14" y="0"/>
                </a:lnTo>
                <a:lnTo>
                  <a:pt x="14" y="0"/>
                </a:lnTo>
              </a:path>
            </a:pathLst>
          </a:custGeom>
          <a:solidFill>
            <a:srgbClr val="00FF00"/>
          </a:solidFill>
          <a:ln w="9525">
            <a:noFill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832" name="Freeform 219"/>
          <p:cNvSpPr/>
          <p:nvPr/>
        </p:nvSpPr>
        <p:spPr bwMode="auto">
          <a:xfrm>
            <a:off x="5186363" y="4241800"/>
            <a:ext cx="171450" cy="193675"/>
          </a:xfrm>
          <a:custGeom>
            <a:avLst/>
            <a:ahLst/>
            <a:cxnLst>
              <a:cxn ang="0">
                <a:pos x="110" y="57"/>
              </a:cxn>
              <a:cxn ang="0">
                <a:pos x="110" y="46"/>
              </a:cxn>
              <a:cxn ang="0">
                <a:pos x="106" y="36"/>
              </a:cxn>
              <a:cxn ang="0">
                <a:pos x="101" y="26"/>
              </a:cxn>
              <a:cxn ang="0">
                <a:pos x="95" y="17"/>
              </a:cxn>
              <a:cxn ang="0">
                <a:pos x="87" y="10"/>
              </a:cxn>
              <a:cxn ang="0">
                <a:pos x="77" y="5"/>
              </a:cxn>
              <a:cxn ang="0">
                <a:pos x="68" y="2"/>
              </a:cxn>
              <a:cxn ang="0">
                <a:pos x="56" y="0"/>
              </a:cxn>
              <a:cxn ang="0">
                <a:pos x="44" y="2"/>
              </a:cxn>
              <a:cxn ang="0">
                <a:pos x="34" y="5"/>
              </a:cxn>
              <a:cxn ang="0">
                <a:pos x="25" y="10"/>
              </a:cxn>
              <a:cxn ang="0">
                <a:pos x="17" y="17"/>
              </a:cxn>
              <a:cxn ang="0">
                <a:pos x="10" y="26"/>
              </a:cxn>
              <a:cxn ang="0">
                <a:pos x="4" y="36"/>
              </a:cxn>
              <a:cxn ang="0">
                <a:pos x="1" y="46"/>
              </a:cxn>
              <a:cxn ang="0">
                <a:pos x="0" y="57"/>
              </a:cxn>
              <a:cxn ang="0">
                <a:pos x="1" y="69"/>
              </a:cxn>
              <a:cxn ang="0">
                <a:pos x="4" y="80"/>
              </a:cxn>
              <a:cxn ang="0">
                <a:pos x="10" y="90"/>
              </a:cxn>
              <a:cxn ang="0">
                <a:pos x="17" y="98"/>
              </a:cxn>
              <a:cxn ang="0">
                <a:pos x="25" y="105"/>
              </a:cxn>
              <a:cxn ang="0">
                <a:pos x="34" y="110"/>
              </a:cxn>
              <a:cxn ang="0">
                <a:pos x="44" y="113"/>
              </a:cxn>
              <a:cxn ang="0">
                <a:pos x="56" y="114"/>
              </a:cxn>
              <a:cxn ang="0">
                <a:pos x="68" y="113"/>
              </a:cxn>
              <a:cxn ang="0">
                <a:pos x="77" y="110"/>
              </a:cxn>
              <a:cxn ang="0">
                <a:pos x="87" y="105"/>
              </a:cxn>
              <a:cxn ang="0">
                <a:pos x="95" y="98"/>
              </a:cxn>
              <a:cxn ang="0">
                <a:pos x="101" y="90"/>
              </a:cxn>
              <a:cxn ang="0">
                <a:pos x="106" y="80"/>
              </a:cxn>
              <a:cxn ang="0">
                <a:pos x="110" y="69"/>
              </a:cxn>
              <a:cxn ang="0">
                <a:pos x="110" y="57"/>
              </a:cxn>
              <a:cxn ang="0">
                <a:pos x="110" y="57"/>
              </a:cxn>
            </a:cxnLst>
            <a:rect l="0" t="0" r="r" b="b"/>
            <a:pathLst>
              <a:path w="111" h="115">
                <a:moveTo>
                  <a:pt x="110" y="57"/>
                </a:moveTo>
                <a:lnTo>
                  <a:pt x="110" y="46"/>
                </a:lnTo>
                <a:lnTo>
                  <a:pt x="106" y="36"/>
                </a:lnTo>
                <a:lnTo>
                  <a:pt x="101" y="26"/>
                </a:lnTo>
                <a:lnTo>
                  <a:pt x="95" y="17"/>
                </a:lnTo>
                <a:lnTo>
                  <a:pt x="87" y="10"/>
                </a:lnTo>
                <a:lnTo>
                  <a:pt x="77" y="5"/>
                </a:lnTo>
                <a:lnTo>
                  <a:pt x="68" y="2"/>
                </a:lnTo>
                <a:lnTo>
                  <a:pt x="56" y="0"/>
                </a:lnTo>
                <a:lnTo>
                  <a:pt x="44" y="2"/>
                </a:lnTo>
                <a:lnTo>
                  <a:pt x="34" y="5"/>
                </a:lnTo>
                <a:lnTo>
                  <a:pt x="25" y="10"/>
                </a:lnTo>
                <a:lnTo>
                  <a:pt x="17" y="17"/>
                </a:lnTo>
                <a:lnTo>
                  <a:pt x="10" y="26"/>
                </a:lnTo>
                <a:lnTo>
                  <a:pt x="4" y="36"/>
                </a:lnTo>
                <a:lnTo>
                  <a:pt x="1" y="46"/>
                </a:lnTo>
                <a:lnTo>
                  <a:pt x="0" y="57"/>
                </a:lnTo>
                <a:lnTo>
                  <a:pt x="1" y="69"/>
                </a:lnTo>
                <a:lnTo>
                  <a:pt x="4" y="80"/>
                </a:lnTo>
                <a:lnTo>
                  <a:pt x="10" y="90"/>
                </a:lnTo>
                <a:lnTo>
                  <a:pt x="17" y="98"/>
                </a:lnTo>
                <a:lnTo>
                  <a:pt x="25" y="105"/>
                </a:lnTo>
                <a:lnTo>
                  <a:pt x="34" y="110"/>
                </a:lnTo>
                <a:lnTo>
                  <a:pt x="44" y="113"/>
                </a:lnTo>
                <a:lnTo>
                  <a:pt x="56" y="114"/>
                </a:lnTo>
                <a:lnTo>
                  <a:pt x="68" y="113"/>
                </a:lnTo>
                <a:lnTo>
                  <a:pt x="77" y="110"/>
                </a:lnTo>
                <a:lnTo>
                  <a:pt x="87" y="105"/>
                </a:lnTo>
                <a:lnTo>
                  <a:pt x="95" y="98"/>
                </a:lnTo>
                <a:lnTo>
                  <a:pt x="101" y="90"/>
                </a:lnTo>
                <a:lnTo>
                  <a:pt x="106" y="80"/>
                </a:lnTo>
                <a:lnTo>
                  <a:pt x="110" y="69"/>
                </a:lnTo>
                <a:lnTo>
                  <a:pt x="110" y="57"/>
                </a:lnTo>
                <a:lnTo>
                  <a:pt x="110" y="57"/>
                </a:lnTo>
              </a:path>
            </a:pathLst>
          </a:custGeom>
          <a:solidFill>
            <a:srgbClr val="FFFFFF"/>
          </a:solidFill>
          <a:ln w="9525">
            <a:noFill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833" name="Freeform 220"/>
          <p:cNvSpPr/>
          <p:nvPr/>
        </p:nvSpPr>
        <p:spPr bwMode="auto">
          <a:xfrm>
            <a:off x="5254625" y="4291013"/>
            <a:ext cx="12700" cy="12700"/>
          </a:xfrm>
          <a:custGeom>
            <a:avLst/>
            <a:ahLst/>
            <a:cxnLst>
              <a:cxn ang="0">
                <a:pos x="7" y="3"/>
              </a:cxn>
              <a:cxn ang="0">
                <a:pos x="7" y="2"/>
              </a:cxn>
              <a:cxn ang="0">
                <a:pos x="6" y="1"/>
              </a:cxn>
              <a:cxn ang="0">
                <a:pos x="6" y="0"/>
              </a:cxn>
              <a:cxn ang="0">
                <a:pos x="5" y="0"/>
              </a:cxn>
              <a:cxn ang="0">
                <a:pos x="3" y="0"/>
              </a:cxn>
              <a:cxn ang="0">
                <a:pos x="2" y="1"/>
              </a:cxn>
              <a:cxn ang="0">
                <a:pos x="0" y="2"/>
              </a:cxn>
              <a:cxn ang="0">
                <a:pos x="0" y="3"/>
              </a:cxn>
              <a:cxn ang="0">
                <a:pos x="0" y="5"/>
              </a:cxn>
              <a:cxn ang="0">
                <a:pos x="2" y="6"/>
              </a:cxn>
              <a:cxn ang="0">
                <a:pos x="3" y="7"/>
              </a:cxn>
              <a:cxn ang="0">
                <a:pos x="5" y="7"/>
              </a:cxn>
              <a:cxn ang="0">
                <a:pos x="6" y="7"/>
              </a:cxn>
              <a:cxn ang="0">
                <a:pos x="6" y="6"/>
              </a:cxn>
              <a:cxn ang="0">
                <a:pos x="7" y="5"/>
              </a:cxn>
              <a:cxn ang="0">
                <a:pos x="7" y="3"/>
              </a:cxn>
              <a:cxn ang="0">
                <a:pos x="7" y="3"/>
              </a:cxn>
            </a:cxnLst>
            <a:rect l="0" t="0" r="r" b="b"/>
            <a:pathLst>
              <a:path w="8" h="8">
                <a:moveTo>
                  <a:pt x="7" y="3"/>
                </a:moveTo>
                <a:lnTo>
                  <a:pt x="7" y="2"/>
                </a:lnTo>
                <a:lnTo>
                  <a:pt x="6" y="1"/>
                </a:lnTo>
                <a:lnTo>
                  <a:pt x="6" y="0"/>
                </a:lnTo>
                <a:lnTo>
                  <a:pt x="5" y="0"/>
                </a:lnTo>
                <a:lnTo>
                  <a:pt x="3" y="0"/>
                </a:lnTo>
                <a:lnTo>
                  <a:pt x="2" y="1"/>
                </a:lnTo>
                <a:lnTo>
                  <a:pt x="0" y="2"/>
                </a:lnTo>
                <a:lnTo>
                  <a:pt x="0" y="3"/>
                </a:lnTo>
                <a:lnTo>
                  <a:pt x="0" y="5"/>
                </a:lnTo>
                <a:lnTo>
                  <a:pt x="2" y="6"/>
                </a:lnTo>
                <a:lnTo>
                  <a:pt x="3" y="7"/>
                </a:lnTo>
                <a:lnTo>
                  <a:pt x="5" y="7"/>
                </a:lnTo>
                <a:lnTo>
                  <a:pt x="6" y="7"/>
                </a:lnTo>
                <a:lnTo>
                  <a:pt x="6" y="6"/>
                </a:lnTo>
                <a:lnTo>
                  <a:pt x="7" y="5"/>
                </a:lnTo>
                <a:lnTo>
                  <a:pt x="7" y="3"/>
                </a:lnTo>
                <a:lnTo>
                  <a:pt x="7" y="3"/>
                </a:lnTo>
              </a:path>
            </a:pathLst>
          </a:custGeom>
          <a:solidFill>
            <a:srgbClr val="000000"/>
          </a:solidFill>
          <a:ln w="9525">
            <a:noFill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834" name="Freeform 221"/>
          <p:cNvSpPr/>
          <p:nvPr/>
        </p:nvSpPr>
        <p:spPr bwMode="auto">
          <a:xfrm>
            <a:off x="5287963" y="4305300"/>
            <a:ext cx="12700" cy="12700"/>
          </a:xfrm>
          <a:custGeom>
            <a:avLst/>
            <a:ahLst/>
            <a:cxnLst>
              <a:cxn ang="0">
                <a:pos x="7" y="2"/>
              </a:cxn>
              <a:cxn ang="0">
                <a:pos x="7" y="1"/>
              </a:cxn>
              <a:cxn ang="0">
                <a:pos x="6" y="0"/>
              </a:cxn>
              <a:cxn ang="0">
                <a:pos x="5" y="0"/>
              </a:cxn>
              <a:cxn ang="0">
                <a:pos x="4" y="0"/>
              </a:cxn>
              <a:cxn ang="0">
                <a:pos x="2" y="0"/>
              </a:cxn>
              <a:cxn ang="0">
                <a:pos x="2" y="0"/>
              </a:cxn>
              <a:cxn ang="0">
                <a:pos x="0" y="1"/>
              </a:cxn>
              <a:cxn ang="0">
                <a:pos x="0" y="2"/>
              </a:cxn>
              <a:cxn ang="0">
                <a:pos x="0" y="4"/>
              </a:cxn>
              <a:cxn ang="0">
                <a:pos x="2" y="5"/>
              </a:cxn>
              <a:cxn ang="0">
                <a:pos x="2" y="6"/>
              </a:cxn>
              <a:cxn ang="0">
                <a:pos x="4" y="6"/>
              </a:cxn>
              <a:cxn ang="0">
                <a:pos x="5" y="6"/>
              </a:cxn>
              <a:cxn ang="0">
                <a:pos x="6" y="5"/>
              </a:cxn>
              <a:cxn ang="0">
                <a:pos x="7" y="4"/>
              </a:cxn>
              <a:cxn ang="0">
                <a:pos x="7" y="2"/>
              </a:cxn>
              <a:cxn ang="0">
                <a:pos x="7" y="2"/>
              </a:cxn>
            </a:cxnLst>
            <a:rect l="0" t="0" r="r" b="b"/>
            <a:pathLst>
              <a:path w="8" h="7">
                <a:moveTo>
                  <a:pt x="7" y="2"/>
                </a:moveTo>
                <a:lnTo>
                  <a:pt x="7" y="1"/>
                </a:lnTo>
                <a:lnTo>
                  <a:pt x="6" y="0"/>
                </a:lnTo>
                <a:lnTo>
                  <a:pt x="5" y="0"/>
                </a:lnTo>
                <a:lnTo>
                  <a:pt x="4" y="0"/>
                </a:lnTo>
                <a:lnTo>
                  <a:pt x="2" y="0"/>
                </a:lnTo>
                <a:lnTo>
                  <a:pt x="2" y="0"/>
                </a:lnTo>
                <a:lnTo>
                  <a:pt x="0" y="1"/>
                </a:lnTo>
                <a:lnTo>
                  <a:pt x="0" y="2"/>
                </a:lnTo>
                <a:lnTo>
                  <a:pt x="0" y="4"/>
                </a:lnTo>
                <a:lnTo>
                  <a:pt x="2" y="5"/>
                </a:lnTo>
                <a:lnTo>
                  <a:pt x="2" y="6"/>
                </a:lnTo>
                <a:lnTo>
                  <a:pt x="4" y="6"/>
                </a:lnTo>
                <a:lnTo>
                  <a:pt x="5" y="6"/>
                </a:lnTo>
                <a:lnTo>
                  <a:pt x="6" y="5"/>
                </a:lnTo>
                <a:lnTo>
                  <a:pt x="7" y="4"/>
                </a:lnTo>
                <a:lnTo>
                  <a:pt x="7" y="2"/>
                </a:lnTo>
                <a:lnTo>
                  <a:pt x="7" y="2"/>
                </a:lnTo>
              </a:path>
            </a:pathLst>
          </a:custGeom>
          <a:solidFill>
            <a:srgbClr val="000000"/>
          </a:solidFill>
          <a:ln w="9525">
            <a:noFill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835" name="Freeform 222"/>
          <p:cNvSpPr/>
          <p:nvPr/>
        </p:nvSpPr>
        <p:spPr bwMode="auto">
          <a:xfrm>
            <a:off x="5257800" y="4327525"/>
            <a:ext cx="11113" cy="15875"/>
          </a:xfrm>
          <a:custGeom>
            <a:avLst/>
            <a:ahLst/>
            <a:cxnLst>
              <a:cxn ang="0">
                <a:pos x="7" y="5"/>
              </a:cxn>
              <a:cxn ang="0">
                <a:pos x="7" y="3"/>
              </a:cxn>
              <a:cxn ang="0">
                <a:pos x="6" y="2"/>
              </a:cxn>
              <a:cxn ang="0">
                <a:pos x="5" y="0"/>
              </a:cxn>
              <a:cxn ang="0">
                <a:pos x="4" y="0"/>
              </a:cxn>
              <a:cxn ang="0">
                <a:pos x="3" y="0"/>
              </a:cxn>
              <a:cxn ang="0">
                <a:pos x="2" y="2"/>
              </a:cxn>
              <a:cxn ang="0">
                <a:pos x="1" y="3"/>
              </a:cxn>
              <a:cxn ang="0">
                <a:pos x="0" y="5"/>
              </a:cxn>
              <a:cxn ang="0">
                <a:pos x="1" y="6"/>
              </a:cxn>
              <a:cxn ang="0">
                <a:pos x="2" y="7"/>
              </a:cxn>
              <a:cxn ang="0">
                <a:pos x="3" y="8"/>
              </a:cxn>
              <a:cxn ang="0">
                <a:pos x="4" y="8"/>
              </a:cxn>
              <a:cxn ang="0">
                <a:pos x="5" y="8"/>
              </a:cxn>
              <a:cxn ang="0">
                <a:pos x="6" y="7"/>
              </a:cxn>
              <a:cxn ang="0">
                <a:pos x="7" y="6"/>
              </a:cxn>
              <a:cxn ang="0">
                <a:pos x="7" y="5"/>
              </a:cxn>
              <a:cxn ang="0">
                <a:pos x="7" y="5"/>
              </a:cxn>
            </a:cxnLst>
            <a:rect l="0" t="0" r="r" b="b"/>
            <a:pathLst>
              <a:path w="8" h="9">
                <a:moveTo>
                  <a:pt x="7" y="5"/>
                </a:moveTo>
                <a:lnTo>
                  <a:pt x="7" y="3"/>
                </a:lnTo>
                <a:lnTo>
                  <a:pt x="6" y="2"/>
                </a:lnTo>
                <a:lnTo>
                  <a:pt x="5" y="0"/>
                </a:lnTo>
                <a:lnTo>
                  <a:pt x="4" y="0"/>
                </a:lnTo>
                <a:lnTo>
                  <a:pt x="3" y="0"/>
                </a:lnTo>
                <a:lnTo>
                  <a:pt x="2" y="2"/>
                </a:lnTo>
                <a:lnTo>
                  <a:pt x="1" y="3"/>
                </a:lnTo>
                <a:lnTo>
                  <a:pt x="0" y="5"/>
                </a:lnTo>
                <a:lnTo>
                  <a:pt x="1" y="6"/>
                </a:lnTo>
                <a:lnTo>
                  <a:pt x="2" y="7"/>
                </a:lnTo>
                <a:lnTo>
                  <a:pt x="3" y="8"/>
                </a:lnTo>
                <a:lnTo>
                  <a:pt x="4" y="8"/>
                </a:lnTo>
                <a:lnTo>
                  <a:pt x="5" y="8"/>
                </a:lnTo>
                <a:lnTo>
                  <a:pt x="6" y="7"/>
                </a:lnTo>
                <a:lnTo>
                  <a:pt x="7" y="6"/>
                </a:lnTo>
                <a:lnTo>
                  <a:pt x="7" y="5"/>
                </a:lnTo>
                <a:lnTo>
                  <a:pt x="7" y="5"/>
                </a:lnTo>
              </a:path>
            </a:pathLst>
          </a:custGeom>
          <a:solidFill>
            <a:srgbClr val="000000"/>
          </a:solidFill>
          <a:ln w="9525">
            <a:noFill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836" name="Freeform 223"/>
          <p:cNvSpPr/>
          <p:nvPr/>
        </p:nvSpPr>
        <p:spPr bwMode="auto">
          <a:xfrm>
            <a:off x="5295900" y="4335463"/>
            <a:ext cx="14288" cy="14287"/>
          </a:xfrm>
          <a:custGeom>
            <a:avLst/>
            <a:ahLst/>
            <a:cxnLst>
              <a:cxn ang="0">
                <a:pos x="8" y="3"/>
              </a:cxn>
              <a:cxn ang="0">
                <a:pos x="8" y="2"/>
              </a:cxn>
              <a:cxn ang="0">
                <a:pos x="6" y="1"/>
              </a:cxn>
              <a:cxn ang="0">
                <a:pos x="5" y="0"/>
              </a:cxn>
              <a:cxn ang="0">
                <a:pos x="4" y="0"/>
              </a:cxn>
              <a:cxn ang="0">
                <a:pos x="2" y="0"/>
              </a:cxn>
              <a:cxn ang="0">
                <a:pos x="1" y="1"/>
              </a:cxn>
              <a:cxn ang="0">
                <a:pos x="1" y="2"/>
              </a:cxn>
              <a:cxn ang="0">
                <a:pos x="0" y="3"/>
              </a:cxn>
              <a:cxn ang="0">
                <a:pos x="1" y="4"/>
              </a:cxn>
              <a:cxn ang="0">
                <a:pos x="1" y="6"/>
              </a:cxn>
              <a:cxn ang="0">
                <a:pos x="2" y="7"/>
              </a:cxn>
              <a:cxn ang="0">
                <a:pos x="4" y="7"/>
              </a:cxn>
              <a:cxn ang="0">
                <a:pos x="5" y="7"/>
              </a:cxn>
              <a:cxn ang="0">
                <a:pos x="6" y="6"/>
              </a:cxn>
              <a:cxn ang="0">
                <a:pos x="8" y="4"/>
              </a:cxn>
              <a:cxn ang="0">
                <a:pos x="8" y="3"/>
              </a:cxn>
              <a:cxn ang="0">
                <a:pos x="8" y="3"/>
              </a:cxn>
            </a:cxnLst>
            <a:rect l="0" t="0" r="r" b="b"/>
            <a:pathLst>
              <a:path w="9" h="8">
                <a:moveTo>
                  <a:pt x="8" y="3"/>
                </a:moveTo>
                <a:lnTo>
                  <a:pt x="8" y="2"/>
                </a:lnTo>
                <a:lnTo>
                  <a:pt x="6" y="1"/>
                </a:lnTo>
                <a:lnTo>
                  <a:pt x="5" y="0"/>
                </a:lnTo>
                <a:lnTo>
                  <a:pt x="4" y="0"/>
                </a:lnTo>
                <a:lnTo>
                  <a:pt x="2" y="0"/>
                </a:lnTo>
                <a:lnTo>
                  <a:pt x="1" y="1"/>
                </a:lnTo>
                <a:lnTo>
                  <a:pt x="1" y="2"/>
                </a:lnTo>
                <a:lnTo>
                  <a:pt x="0" y="3"/>
                </a:lnTo>
                <a:lnTo>
                  <a:pt x="1" y="4"/>
                </a:lnTo>
                <a:lnTo>
                  <a:pt x="1" y="6"/>
                </a:lnTo>
                <a:lnTo>
                  <a:pt x="2" y="7"/>
                </a:lnTo>
                <a:lnTo>
                  <a:pt x="4" y="7"/>
                </a:lnTo>
                <a:lnTo>
                  <a:pt x="5" y="7"/>
                </a:lnTo>
                <a:lnTo>
                  <a:pt x="6" y="6"/>
                </a:lnTo>
                <a:lnTo>
                  <a:pt x="8" y="4"/>
                </a:lnTo>
                <a:lnTo>
                  <a:pt x="8" y="3"/>
                </a:lnTo>
                <a:lnTo>
                  <a:pt x="8" y="3"/>
                </a:lnTo>
              </a:path>
            </a:pathLst>
          </a:custGeom>
          <a:solidFill>
            <a:srgbClr val="000000"/>
          </a:solidFill>
          <a:ln w="9525">
            <a:noFill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837" name="Freeform 224"/>
          <p:cNvSpPr/>
          <p:nvPr/>
        </p:nvSpPr>
        <p:spPr bwMode="auto">
          <a:xfrm>
            <a:off x="5295900" y="4371975"/>
            <a:ext cx="14288" cy="12700"/>
          </a:xfrm>
          <a:custGeom>
            <a:avLst/>
            <a:ahLst/>
            <a:cxnLst>
              <a:cxn ang="0">
                <a:pos x="8" y="3"/>
              </a:cxn>
              <a:cxn ang="0">
                <a:pos x="8" y="2"/>
              </a:cxn>
              <a:cxn ang="0">
                <a:pos x="6" y="1"/>
              </a:cxn>
              <a:cxn ang="0">
                <a:pos x="5" y="0"/>
              </a:cxn>
              <a:cxn ang="0">
                <a:pos x="4" y="0"/>
              </a:cxn>
              <a:cxn ang="0">
                <a:pos x="2" y="0"/>
              </a:cxn>
              <a:cxn ang="0">
                <a:pos x="1" y="1"/>
              </a:cxn>
              <a:cxn ang="0">
                <a:pos x="1" y="2"/>
              </a:cxn>
              <a:cxn ang="0">
                <a:pos x="0" y="3"/>
              </a:cxn>
              <a:cxn ang="0">
                <a:pos x="1" y="5"/>
              </a:cxn>
              <a:cxn ang="0">
                <a:pos x="1" y="7"/>
              </a:cxn>
              <a:cxn ang="0">
                <a:pos x="2" y="7"/>
              </a:cxn>
              <a:cxn ang="0">
                <a:pos x="4" y="7"/>
              </a:cxn>
              <a:cxn ang="0">
                <a:pos x="5" y="7"/>
              </a:cxn>
              <a:cxn ang="0">
                <a:pos x="6" y="7"/>
              </a:cxn>
              <a:cxn ang="0">
                <a:pos x="8" y="5"/>
              </a:cxn>
              <a:cxn ang="0">
                <a:pos x="8" y="3"/>
              </a:cxn>
              <a:cxn ang="0">
                <a:pos x="8" y="3"/>
              </a:cxn>
            </a:cxnLst>
            <a:rect l="0" t="0" r="r" b="b"/>
            <a:pathLst>
              <a:path w="9" h="8">
                <a:moveTo>
                  <a:pt x="8" y="3"/>
                </a:moveTo>
                <a:lnTo>
                  <a:pt x="8" y="2"/>
                </a:lnTo>
                <a:lnTo>
                  <a:pt x="6" y="1"/>
                </a:lnTo>
                <a:lnTo>
                  <a:pt x="5" y="0"/>
                </a:lnTo>
                <a:lnTo>
                  <a:pt x="4" y="0"/>
                </a:lnTo>
                <a:lnTo>
                  <a:pt x="2" y="0"/>
                </a:lnTo>
                <a:lnTo>
                  <a:pt x="1" y="1"/>
                </a:lnTo>
                <a:lnTo>
                  <a:pt x="1" y="2"/>
                </a:lnTo>
                <a:lnTo>
                  <a:pt x="0" y="3"/>
                </a:lnTo>
                <a:lnTo>
                  <a:pt x="1" y="5"/>
                </a:lnTo>
                <a:lnTo>
                  <a:pt x="1" y="7"/>
                </a:lnTo>
                <a:lnTo>
                  <a:pt x="2" y="7"/>
                </a:lnTo>
                <a:lnTo>
                  <a:pt x="4" y="7"/>
                </a:lnTo>
                <a:lnTo>
                  <a:pt x="5" y="7"/>
                </a:lnTo>
                <a:lnTo>
                  <a:pt x="6" y="7"/>
                </a:lnTo>
                <a:lnTo>
                  <a:pt x="8" y="5"/>
                </a:lnTo>
                <a:lnTo>
                  <a:pt x="8" y="3"/>
                </a:lnTo>
                <a:lnTo>
                  <a:pt x="8" y="3"/>
                </a:lnTo>
              </a:path>
            </a:pathLst>
          </a:custGeom>
          <a:solidFill>
            <a:srgbClr val="000000"/>
          </a:solidFill>
          <a:ln w="9525">
            <a:noFill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838" name="Freeform 225"/>
          <p:cNvSpPr/>
          <p:nvPr/>
        </p:nvSpPr>
        <p:spPr bwMode="auto">
          <a:xfrm>
            <a:off x="5265738" y="4368800"/>
            <a:ext cx="11112" cy="12700"/>
          </a:xfrm>
          <a:custGeom>
            <a:avLst/>
            <a:ahLst/>
            <a:cxnLst>
              <a:cxn ang="0">
                <a:pos x="7" y="3"/>
              </a:cxn>
              <a:cxn ang="0">
                <a:pos x="7" y="2"/>
              </a:cxn>
              <a:cxn ang="0">
                <a:pos x="7" y="1"/>
              </a:cxn>
              <a:cxn ang="0">
                <a:pos x="5" y="0"/>
              </a:cxn>
              <a:cxn ang="0">
                <a:pos x="4" y="0"/>
              </a:cxn>
              <a:cxn ang="0">
                <a:pos x="3" y="0"/>
              </a:cxn>
              <a:cxn ang="0">
                <a:pos x="1" y="1"/>
              </a:cxn>
              <a:cxn ang="0">
                <a:pos x="0" y="2"/>
              </a:cxn>
              <a:cxn ang="0">
                <a:pos x="0" y="3"/>
              </a:cxn>
              <a:cxn ang="0">
                <a:pos x="0" y="4"/>
              </a:cxn>
              <a:cxn ang="0">
                <a:pos x="1" y="5"/>
              </a:cxn>
              <a:cxn ang="0">
                <a:pos x="3" y="7"/>
              </a:cxn>
              <a:cxn ang="0">
                <a:pos x="4" y="7"/>
              </a:cxn>
              <a:cxn ang="0">
                <a:pos x="5" y="7"/>
              </a:cxn>
              <a:cxn ang="0">
                <a:pos x="7" y="5"/>
              </a:cxn>
              <a:cxn ang="0">
                <a:pos x="7" y="4"/>
              </a:cxn>
              <a:cxn ang="0">
                <a:pos x="7" y="3"/>
              </a:cxn>
              <a:cxn ang="0">
                <a:pos x="7" y="3"/>
              </a:cxn>
            </a:cxnLst>
            <a:rect l="0" t="0" r="r" b="b"/>
            <a:pathLst>
              <a:path w="8" h="8">
                <a:moveTo>
                  <a:pt x="7" y="3"/>
                </a:moveTo>
                <a:lnTo>
                  <a:pt x="7" y="2"/>
                </a:lnTo>
                <a:lnTo>
                  <a:pt x="7" y="1"/>
                </a:lnTo>
                <a:lnTo>
                  <a:pt x="5" y="0"/>
                </a:lnTo>
                <a:lnTo>
                  <a:pt x="4" y="0"/>
                </a:lnTo>
                <a:lnTo>
                  <a:pt x="3" y="0"/>
                </a:lnTo>
                <a:lnTo>
                  <a:pt x="1" y="1"/>
                </a:lnTo>
                <a:lnTo>
                  <a:pt x="0" y="2"/>
                </a:lnTo>
                <a:lnTo>
                  <a:pt x="0" y="3"/>
                </a:lnTo>
                <a:lnTo>
                  <a:pt x="0" y="4"/>
                </a:lnTo>
                <a:lnTo>
                  <a:pt x="1" y="5"/>
                </a:lnTo>
                <a:lnTo>
                  <a:pt x="3" y="7"/>
                </a:lnTo>
                <a:lnTo>
                  <a:pt x="4" y="7"/>
                </a:lnTo>
                <a:lnTo>
                  <a:pt x="5" y="7"/>
                </a:lnTo>
                <a:lnTo>
                  <a:pt x="7" y="5"/>
                </a:lnTo>
                <a:lnTo>
                  <a:pt x="7" y="4"/>
                </a:lnTo>
                <a:lnTo>
                  <a:pt x="7" y="3"/>
                </a:lnTo>
                <a:lnTo>
                  <a:pt x="7" y="3"/>
                </a:lnTo>
              </a:path>
            </a:pathLst>
          </a:custGeom>
          <a:solidFill>
            <a:srgbClr val="000000"/>
          </a:solidFill>
          <a:ln w="9525">
            <a:noFill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839" name="Freeform 226"/>
          <p:cNvSpPr/>
          <p:nvPr/>
        </p:nvSpPr>
        <p:spPr bwMode="auto">
          <a:xfrm>
            <a:off x="5233988" y="4360863"/>
            <a:ext cx="12700" cy="14287"/>
          </a:xfrm>
          <a:custGeom>
            <a:avLst/>
            <a:ahLst/>
            <a:cxnLst>
              <a:cxn ang="0">
                <a:pos x="7" y="3"/>
              </a:cxn>
              <a:cxn ang="0">
                <a:pos x="7" y="2"/>
              </a:cxn>
              <a:cxn ang="0">
                <a:pos x="5" y="1"/>
              </a:cxn>
              <a:cxn ang="0">
                <a:pos x="5" y="0"/>
              </a:cxn>
              <a:cxn ang="0">
                <a:pos x="3" y="0"/>
              </a:cxn>
              <a:cxn ang="0">
                <a:pos x="1" y="0"/>
              </a:cxn>
              <a:cxn ang="0">
                <a:pos x="1" y="1"/>
              </a:cxn>
              <a:cxn ang="0">
                <a:pos x="0" y="2"/>
              </a:cxn>
              <a:cxn ang="0">
                <a:pos x="0" y="3"/>
              </a:cxn>
              <a:cxn ang="0">
                <a:pos x="0" y="5"/>
              </a:cxn>
              <a:cxn ang="0">
                <a:pos x="1" y="6"/>
              </a:cxn>
              <a:cxn ang="0">
                <a:pos x="1" y="7"/>
              </a:cxn>
              <a:cxn ang="0">
                <a:pos x="3" y="7"/>
              </a:cxn>
              <a:cxn ang="0">
                <a:pos x="5" y="7"/>
              </a:cxn>
              <a:cxn ang="0">
                <a:pos x="5" y="6"/>
              </a:cxn>
              <a:cxn ang="0">
                <a:pos x="7" y="5"/>
              </a:cxn>
              <a:cxn ang="0">
                <a:pos x="7" y="3"/>
              </a:cxn>
              <a:cxn ang="0">
                <a:pos x="7" y="3"/>
              </a:cxn>
            </a:cxnLst>
            <a:rect l="0" t="0" r="r" b="b"/>
            <a:pathLst>
              <a:path w="8" h="8">
                <a:moveTo>
                  <a:pt x="7" y="3"/>
                </a:moveTo>
                <a:lnTo>
                  <a:pt x="7" y="2"/>
                </a:lnTo>
                <a:lnTo>
                  <a:pt x="5" y="1"/>
                </a:lnTo>
                <a:lnTo>
                  <a:pt x="5" y="0"/>
                </a:lnTo>
                <a:lnTo>
                  <a:pt x="3" y="0"/>
                </a:lnTo>
                <a:lnTo>
                  <a:pt x="1" y="0"/>
                </a:lnTo>
                <a:lnTo>
                  <a:pt x="1" y="1"/>
                </a:lnTo>
                <a:lnTo>
                  <a:pt x="0" y="2"/>
                </a:lnTo>
                <a:lnTo>
                  <a:pt x="0" y="3"/>
                </a:lnTo>
                <a:lnTo>
                  <a:pt x="0" y="5"/>
                </a:lnTo>
                <a:lnTo>
                  <a:pt x="1" y="6"/>
                </a:lnTo>
                <a:lnTo>
                  <a:pt x="1" y="7"/>
                </a:lnTo>
                <a:lnTo>
                  <a:pt x="3" y="7"/>
                </a:lnTo>
                <a:lnTo>
                  <a:pt x="5" y="7"/>
                </a:lnTo>
                <a:lnTo>
                  <a:pt x="5" y="6"/>
                </a:lnTo>
                <a:lnTo>
                  <a:pt x="7" y="5"/>
                </a:lnTo>
                <a:lnTo>
                  <a:pt x="7" y="3"/>
                </a:lnTo>
                <a:lnTo>
                  <a:pt x="7" y="3"/>
                </a:lnTo>
              </a:path>
            </a:pathLst>
          </a:custGeom>
          <a:solidFill>
            <a:srgbClr val="000000"/>
          </a:solidFill>
          <a:ln w="9525">
            <a:noFill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840" name="Freeform 227"/>
          <p:cNvSpPr/>
          <p:nvPr/>
        </p:nvSpPr>
        <p:spPr bwMode="auto">
          <a:xfrm>
            <a:off x="5214938" y="4319588"/>
            <a:ext cx="11112" cy="14287"/>
          </a:xfrm>
          <a:custGeom>
            <a:avLst/>
            <a:ahLst/>
            <a:cxnLst>
              <a:cxn ang="0">
                <a:pos x="7" y="4"/>
              </a:cxn>
              <a:cxn ang="0">
                <a:pos x="7" y="3"/>
              </a:cxn>
              <a:cxn ang="0">
                <a:pos x="6" y="1"/>
              </a:cxn>
              <a:cxn ang="0">
                <a:pos x="5" y="0"/>
              </a:cxn>
              <a:cxn ang="0">
                <a:pos x="3" y="0"/>
              </a:cxn>
              <a:cxn ang="0">
                <a:pos x="2" y="0"/>
              </a:cxn>
              <a:cxn ang="0">
                <a:pos x="2" y="1"/>
              </a:cxn>
              <a:cxn ang="0">
                <a:pos x="0" y="3"/>
              </a:cxn>
              <a:cxn ang="0">
                <a:pos x="0" y="4"/>
              </a:cxn>
              <a:cxn ang="0">
                <a:pos x="0" y="5"/>
              </a:cxn>
              <a:cxn ang="0">
                <a:pos x="2" y="6"/>
              </a:cxn>
              <a:cxn ang="0">
                <a:pos x="2" y="7"/>
              </a:cxn>
              <a:cxn ang="0">
                <a:pos x="3" y="8"/>
              </a:cxn>
              <a:cxn ang="0">
                <a:pos x="5" y="7"/>
              </a:cxn>
              <a:cxn ang="0">
                <a:pos x="6" y="6"/>
              </a:cxn>
              <a:cxn ang="0">
                <a:pos x="7" y="5"/>
              </a:cxn>
              <a:cxn ang="0">
                <a:pos x="7" y="4"/>
              </a:cxn>
              <a:cxn ang="0">
                <a:pos x="7" y="4"/>
              </a:cxn>
            </a:cxnLst>
            <a:rect l="0" t="0" r="r" b="b"/>
            <a:pathLst>
              <a:path w="8" h="9">
                <a:moveTo>
                  <a:pt x="7" y="4"/>
                </a:moveTo>
                <a:lnTo>
                  <a:pt x="7" y="3"/>
                </a:lnTo>
                <a:lnTo>
                  <a:pt x="6" y="1"/>
                </a:lnTo>
                <a:lnTo>
                  <a:pt x="5" y="0"/>
                </a:lnTo>
                <a:lnTo>
                  <a:pt x="3" y="0"/>
                </a:lnTo>
                <a:lnTo>
                  <a:pt x="2" y="0"/>
                </a:lnTo>
                <a:lnTo>
                  <a:pt x="2" y="1"/>
                </a:lnTo>
                <a:lnTo>
                  <a:pt x="0" y="3"/>
                </a:lnTo>
                <a:lnTo>
                  <a:pt x="0" y="4"/>
                </a:lnTo>
                <a:lnTo>
                  <a:pt x="0" y="5"/>
                </a:lnTo>
                <a:lnTo>
                  <a:pt x="2" y="6"/>
                </a:lnTo>
                <a:lnTo>
                  <a:pt x="2" y="7"/>
                </a:lnTo>
                <a:lnTo>
                  <a:pt x="3" y="8"/>
                </a:lnTo>
                <a:lnTo>
                  <a:pt x="5" y="7"/>
                </a:lnTo>
                <a:lnTo>
                  <a:pt x="6" y="6"/>
                </a:lnTo>
                <a:lnTo>
                  <a:pt x="7" y="5"/>
                </a:lnTo>
                <a:lnTo>
                  <a:pt x="7" y="4"/>
                </a:lnTo>
                <a:lnTo>
                  <a:pt x="7" y="4"/>
                </a:lnTo>
              </a:path>
            </a:pathLst>
          </a:custGeom>
          <a:solidFill>
            <a:srgbClr val="000000"/>
          </a:solidFill>
          <a:ln w="9525">
            <a:noFill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841" name="Freeform 228"/>
          <p:cNvSpPr/>
          <p:nvPr/>
        </p:nvSpPr>
        <p:spPr bwMode="auto">
          <a:xfrm>
            <a:off x="5634038" y="3865563"/>
            <a:ext cx="47625" cy="52387"/>
          </a:xfrm>
          <a:custGeom>
            <a:avLst/>
            <a:ahLst/>
            <a:cxnLst>
              <a:cxn ang="0">
                <a:pos x="29" y="16"/>
              </a:cxn>
              <a:cxn ang="0">
                <a:pos x="27" y="10"/>
              </a:cxn>
              <a:cxn ang="0">
                <a:pos x="24" y="6"/>
              </a:cxn>
              <a:cxn ang="0">
                <a:pos x="20" y="2"/>
              </a:cxn>
              <a:cxn ang="0">
                <a:pos x="15" y="0"/>
              </a:cxn>
              <a:cxn ang="0">
                <a:pos x="9" y="2"/>
              </a:cxn>
              <a:cxn ang="0">
                <a:pos x="5" y="6"/>
              </a:cxn>
              <a:cxn ang="0">
                <a:pos x="1" y="10"/>
              </a:cxn>
              <a:cxn ang="0">
                <a:pos x="0" y="16"/>
              </a:cxn>
              <a:cxn ang="0">
                <a:pos x="1" y="21"/>
              </a:cxn>
              <a:cxn ang="0">
                <a:pos x="5" y="26"/>
              </a:cxn>
              <a:cxn ang="0">
                <a:pos x="9" y="28"/>
              </a:cxn>
              <a:cxn ang="0">
                <a:pos x="15" y="30"/>
              </a:cxn>
              <a:cxn ang="0">
                <a:pos x="20" y="28"/>
              </a:cxn>
              <a:cxn ang="0">
                <a:pos x="24" y="26"/>
              </a:cxn>
              <a:cxn ang="0">
                <a:pos x="27" y="21"/>
              </a:cxn>
              <a:cxn ang="0">
                <a:pos x="29" y="16"/>
              </a:cxn>
              <a:cxn ang="0">
                <a:pos x="29" y="16"/>
              </a:cxn>
            </a:cxnLst>
            <a:rect l="0" t="0" r="r" b="b"/>
            <a:pathLst>
              <a:path w="30" h="31">
                <a:moveTo>
                  <a:pt x="29" y="16"/>
                </a:moveTo>
                <a:lnTo>
                  <a:pt x="27" y="10"/>
                </a:lnTo>
                <a:lnTo>
                  <a:pt x="24" y="6"/>
                </a:lnTo>
                <a:lnTo>
                  <a:pt x="20" y="2"/>
                </a:lnTo>
                <a:lnTo>
                  <a:pt x="15" y="0"/>
                </a:lnTo>
                <a:lnTo>
                  <a:pt x="9" y="2"/>
                </a:lnTo>
                <a:lnTo>
                  <a:pt x="5" y="6"/>
                </a:lnTo>
                <a:lnTo>
                  <a:pt x="1" y="10"/>
                </a:lnTo>
                <a:lnTo>
                  <a:pt x="0" y="16"/>
                </a:lnTo>
                <a:lnTo>
                  <a:pt x="1" y="21"/>
                </a:lnTo>
                <a:lnTo>
                  <a:pt x="5" y="26"/>
                </a:lnTo>
                <a:lnTo>
                  <a:pt x="9" y="28"/>
                </a:lnTo>
                <a:lnTo>
                  <a:pt x="15" y="30"/>
                </a:lnTo>
                <a:lnTo>
                  <a:pt x="20" y="28"/>
                </a:lnTo>
                <a:lnTo>
                  <a:pt x="24" y="26"/>
                </a:lnTo>
                <a:lnTo>
                  <a:pt x="27" y="21"/>
                </a:lnTo>
                <a:lnTo>
                  <a:pt x="29" y="16"/>
                </a:lnTo>
                <a:lnTo>
                  <a:pt x="29" y="16"/>
                </a:lnTo>
              </a:path>
            </a:pathLst>
          </a:custGeom>
          <a:solidFill>
            <a:srgbClr val="FFFFFF"/>
          </a:solidFill>
          <a:ln w="9525">
            <a:noFill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842" name="Freeform 229"/>
          <p:cNvSpPr/>
          <p:nvPr/>
        </p:nvSpPr>
        <p:spPr bwMode="auto">
          <a:xfrm>
            <a:off x="5594350" y="3908425"/>
            <a:ext cx="46038" cy="50800"/>
          </a:xfrm>
          <a:custGeom>
            <a:avLst/>
            <a:ahLst/>
            <a:cxnLst>
              <a:cxn ang="0">
                <a:pos x="29" y="15"/>
              </a:cxn>
              <a:cxn ang="0">
                <a:pos x="27" y="9"/>
              </a:cxn>
              <a:cxn ang="0">
                <a:pos x="24" y="4"/>
              </a:cxn>
              <a:cxn ang="0">
                <a:pos x="20" y="1"/>
              </a:cxn>
              <a:cxn ang="0">
                <a:pos x="15" y="0"/>
              </a:cxn>
              <a:cxn ang="0">
                <a:pos x="9" y="1"/>
              </a:cxn>
              <a:cxn ang="0">
                <a:pos x="5" y="4"/>
              </a:cxn>
              <a:cxn ang="0">
                <a:pos x="1" y="9"/>
              </a:cxn>
              <a:cxn ang="0">
                <a:pos x="0" y="15"/>
              </a:cxn>
              <a:cxn ang="0">
                <a:pos x="1" y="20"/>
              </a:cxn>
              <a:cxn ang="0">
                <a:pos x="5" y="24"/>
              </a:cxn>
              <a:cxn ang="0">
                <a:pos x="9" y="27"/>
              </a:cxn>
              <a:cxn ang="0">
                <a:pos x="15" y="29"/>
              </a:cxn>
              <a:cxn ang="0">
                <a:pos x="20" y="27"/>
              </a:cxn>
              <a:cxn ang="0">
                <a:pos x="24" y="24"/>
              </a:cxn>
              <a:cxn ang="0">
                <a:pos x="27" y="20"/>
              </a:cxn>
              <a:cxn ang="0">
                <a:pos x="29" y="15"/>
              </a:cxn>
              <a:cxn ang="0">
                <a:pos x="29" y="15"/>
              </a:cxn>
            </a:cxnLst>
            <a:rect l="0" t="0" r="r" b="b"/>
            <a:pathLst>
              <a:path w="30" h="30">
                <a:moveTo>
                  <a:pt x="29" y="15"/>
                </a:moveTo>
                <a:lnTo>
                  <a:pt x="27" y="9"/>
                </a:lnTo>
                <a:lnTo>
                  <a:pt x="24" y="4"/>
                </a:lnTo>
                <a:lnTo>
                  <a:pt x="20" y="1"/>
                </a:lnTo>
                <a:lnTo>
                  <a:pt x="15" y="0"/>
                </a:lnTo>
                <a:lnTo>
                  <a:pt x="9" y="1"/>
                </a:lnTo>
                <a:lnTo>
                  <a:pt x="5" y="4"/>
                </a:lnTo>
                <a:lnTo>
                  <a:pt x="1" y="9"/>
                </a:lnTo>
                <a:lnTo>
                  <a:pt x="0" y="15"/>
                </a:lnTo>
                <a:lnTo>
                  <a:pt x="1" y="20"/>
                </a:lnTo>
                <a:lnTo>
                  <a:pt x="5" y="24"/>
                </a:lnTo>
                <a:lnTo>
                  <a:pt x="9" y="27"/>
                </a:lnTo>
                <a:lnTo>
                  <a:pt x="15" y="29"/>
                </a:lnTo>
                <a:lnTo>
                  <a:pt x="20" y="27"/>
                </a:lnTo>
                <a:lnTo>
                  <a:pt x="24" y="24"/>
                </a:lnTo>
                <a:lnTo>
                  <a:pt x="27" y="20"/>
                </a:lnTo>
                <a:lnTo>
                  <a:pt x="29" y="15"/>
                </a:lnTo>
                <a:lnTo>
                  <a:pt x="29" y="15"/>
                </a:lnTo>
              </a:path>
            </a:pathLst>
          </a:custGeom>
          <a:solidFill>
            <a:srgbClr val="FFFFFF"/>
          </a:solidFill>
          <a:ln w="9525">
            <a:noFill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843" name="Freeform 230"/>
          <p:cNvSpPr/>
          <p:nvPr/>
        </p:nvSpPr>
        <p:spPr bwMode="auto">
          <a:xfrm>
            <a:off x="5654675" y="3922713"/>
            <a:ext cx="38100" cy="44450"/>
          </a:xfrm>
          <a:custGeom>
            <a:avLst/>
            <a:ahLst/>
            <a:cxnLst>
              <a:cxn ang="0">
                <a:pos x="24" y="13"/>
              </a:cxn>
              <a:cxn ang="0">
                <a:pos x="23" y="7"/>
              </a:cxn>
              <a:cxn ang="0">
                <a:pos x="21" y="3"/>
              </a:cxn>
              <a:cxn ang="0">
                <a:pos x="17" y="0"/>
              </a:cxn>
              <a:cxn ang="0">
                <a:pos x="12" y="0"/>
              </a:cxn>
              <a:cxn ang="0">
                <a:pos x="7" y="0"/>
              </a:cxn>
              <a:cxn ang="0">
                <a:pos x="3" y="3"/>
              </a:cxn>
              <a:cxn ang="0">
                <a:pos x="0" y="7"/>
              </a:cxn>
              <a:cxn ang="0">
                <a:pos x="0" y="13"/>
              </a:cxn>
              <a:cxn ang="0">
                <a:pos x="0" y="18"/>
              </a:cxn>
              <a:cxn ang="0">
                <a:pos x="3" y="21"/>
              </a:cxn>
              <a:cxn ang="0">
                <a:pos x="7" y="24"/>
              </a:cxn>
              <a:cxn ang="0">
                <a:pos x="12" y="25"/>
              </a:cxn>
              <a:cxn ang="0">
                <a:pos x="17" y="24"/>
              </a:cxn>
              <a:cxn ang="0">
                <a:pos x="21" y="21"/>
              </a:cxn>
              <a:cxn ang="0">
                <a:pos x="23" y="18"/>
              </a:cxn>
              <a:cxn ang="0">
                <a:pos x="24" y="13"/>
              </a:cxn>
              <a:cxn ang="0">
                <a:pos x="24" y="13"/>
              </a:cxn>
            </a:cxnLst>
            <a:rect l="0" t="0" r="r" b="b"/>
            <a:pathLst>
              <a:path w="25" h="26">
                <a:moveTo>
                  <a:pt x="24" y="13"/>
                </a:moveTo>
                <a:lnTo>
                  <a:pt x="23" y="7"/>
                </a:lnTo>
                <a:lnTo>
                  <a:pt x="21" y="3"/>
                </a:lnTo>
                <a:lnTo>
                  <a:pt x="17" y="0"/>
                </a:lnTo>
                <a:lnTo>
                  <a:pt x="12" y="0"/>
                </a:lnTo>
                <a:lnTo>
                  <a:pt x="7" y="0"/>
                </a:lnTo>
                <a:lnTo>
                  <a:pt x="3" y="3"/>
                </a:lnTo>
                <a:lnTo>
                  <a:pt x="0" y="7"/>
                </a:lnTo>
                <a:lnTo>
                  <a:pt x="0" y="13"/>
                </a:lnTo>
                <a:lnTo>
                  <a:pt x="0" y="18"/>
                </a:lnTo>
                <a:lnTo>
                  <a:pt x="3" y="21"/>
                </a:lnTo>
                <a:lnTo>
                  <a:pt x="7" y="24"/>
                </a:lnTo>
                <a:lnTo>
                  <a:pt x="12" y="25"/>
                </a:lnTo>
                <a:lnTo>
                  <a:pt x="17" y="24"/>
                </a:lnTo>
                <a:lnTo>
                  <a:pt x="21" y="21"/>
                </a:lnTo>
                <a:lnTo>
                  <a:pt x="23" y="18"/>
                </a:lnTo>
                <a:lnTo>
                  <a:pt x="24" y="13"/>
                </a:lnTo>
                <a:lnTo>
                  <a:pt x="24" y="13"/>
                </a:lnTo>
              </a:path>
            </a:pathLst>
          </a:custGeom>
          <a:solidFill>
            <a:srgbClr val="FFFFFF"/>
          </a:solidFill>
          <a:ln w="9525">
            <a:noFill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844" name="Freeform 231"/>
          <p:cNvSpPr/>
          <p:nvPr/>
        </p:nvSpPr>
        <p:spPr bwMode="auto">
          <a:xfrm>
            <a:off x="5527675" y="3897313"/>
            <a:ext cx="41275" cy="46037"/>
          </a:xfrm>
          <a:custGeom>
            <a:avLst/>
            <a:ahLst/>
            <a:cxnLst>
              <a:cxn ang="0">
                <a:pos x="26" y="13"/>
              </a:cxn>
              <a:cxn ang="0">
                <a:pos x="25" y="8"/>
              </a:cxn>
              <a:cxn ang="0">
                <a:pos x="22" y="4"/>
              </a:cxn>
              <a:cxn ang="0">
                <a:pos x="18" y="1"/>
              </a:cxn>
              <a:cxn ang="0">
                <a:pos x="13" y="0"/>
              </a:cxn>
              <a:cxn ang="0">
                <a:pos x="7" y="1"/>
              </a:cxn>
              <a:cxn ang="0">
                <a:pos x="4" y="4"/>
              </a:cxn>
              <a:cxn ang="0">
                <a:pos x="1" y="8"/>
              </a:cxn>
              <a:cxn ang="0">
                <a:pos x="0" y="13"/>
              </a:cxn>
              <a:cxn ang="0">
                <a:pos x="1" y="18"/>
              </a:cxn>
              <a:cxn ang="0">
                <a:pos x="4" y="22"/>
              </a:cxn>
              <a:cxn ang="0">
                <a:pos x="7" y="25"/>
              </a:cxn>
              <a:cxn ang="0">
                <a:pos x="13" y="26"/>
              </a:cxn>
              <a:cxn ang="0">
                <a:pos x="18" y="25"/>
              </a:cxn>
              <a:cxn ang="0">
                <a:pos x="22" y="22"/>
              </a:cxn>
              <a:cxn ang="0">
                <a:pos x="25" y="18"/>
              </a:cxn>
              <a:cxn ang="0">
                <a:pos x="26" y="13"/>
              </a:cxn>
              <a:cxn ang="0">
                <a:pos x="26" y="13"/>
              </a:cxn>
            </a:cxnLst>
            <a:rect l="0" t="0" r="r" b="b"/>
            <a:pathLst>
              <a:path w="27" h="27">
                <a:moveTo>
                  <a:pt x="26" y="13"/>
                </a:moveTo>
                <a:lnTo>
                  <a:pt x="25" y="8"/>
                </a:lnTo>
                <a:lnTo>
                  <a:pt x="22" y="4"/>
                </a:lnTo>
                <a:lnTo>
                  <a:pt x="18" y="1"/>
                </a:lnTo>
                <a:lnTo>
                  <a:pt x="13" y="0"/>
                </a:lnTo>
                <a:lnTo>
                  <a:pt x="7" y="1"/>
                </a:lnTo>
                <a:lnTo>
                  <a:pt x="4" y="4"/>
                </a:lnTo>
                <a:lnTo>
                  <a:pt x="1" y="8"/>
                </a:lnTo>
                <a:lnTo>
                  <a:pt x="0" y="13"/>
                </a:lnTo>
                <a:lnTo>
                  <a:pt x="1" y="18"/>
                </a:lnTo>
                <a:lnTo>
                  <a:pt x="4" y="22"/>
                </a:lnTo>
                <a:lnTo>
                  <a:pt x="7" y="25"/>
                </a:lnTo>
                <a:lnTo>
                  <a:pt x="13" y="26"/>
                </a:lnTo>
                <a:lnTo>
                  <a:pt x="18" y="25"/>
                </a:lnTo>
                <a:lnTo>
                  <a:pt x="22" y="22"/>
                </a:lnTo>
                <a:lnTo>
                  <a:pt x="25" y="18"/>
                </a:lnTo>
                <a:lnTo>
                  <a:pt x="26" y="13"/>
                </a:lnTo>
                <a:lnTo>
                  <a:pt x="26" y="13"/>
                </a:lnTo>
              </a:path>
            </a:pathLst>
          </a:custGeom>
          <a:solidFill>
            <a:srgbClr val="FFFFFF"/>
          </a:solidFill>
          <a:ln w="9525">
            <a:noFill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845" name="Freeform 232"/>
          <p:cNvSpPr/>
          <p:nvPr/>
        </p:nvSpPr>
        <p:spPr bwMode="auto">
          <a:xfrm>
            <a:off x="5557838" y="3954463"/>
            <a:ext cx="38100" cy="44450"/>
          </a:xfrm>
          <a:custGeom>
            <a:avLst/>
            <a:ahLst/>
            <a:cxnLst>
              <a:cxn ang="0">
                <a:pos x="24" y="13"/>
              </a:cxn>
              <a:cxn ang="0">
                <a:pos x="24" y="8"/>
              </a:cxn>
              <a:cxn ang="0">
                <a:pos x="21" y="4"/>
              </a:cxn>
              <a:cxn ang="0">
                <a:pos x="17" y="1"/>
              </a:cxn>
              <a:cxn ang="0">
                <a:pos x="13" y="0"/>
              </a:cxn>
              <a:cxn ang="0">
                <a:pos x="7" y="1"/>
              </a:cxn>
              <a:cxn ang="0">
                <a:pos x="4" y="4"/>
              </a:cxn>
              <a:cxn ang="0">
                <a:pos x="1" y="8"/>
              </a:cxn>
              <a:cxn ang="0">
                <a:pos x="0" y="13"/>
              </a:cxn>
              <a:cxn ang="0">
                <a:pos x="1" y="18"/>
              </a:cxn>
              <a:cxn ang="0">
                <a:pos x="4" y="22"/>
              </a:cxn>
              <a:cxn ang="0">
                <a:pos x="7" y="25"/>
              </a:cxn>
              <a:cxn ang="0">
                <a:pos x="13" y="26"/>
              </a:cxn>
              <a:cxn ang="0">
                <a:pos x="17" y="25"/>
              </a:cxn>
              <a:cxn ang="0">
                <a:pos x="21" y="22"/>
              </a:cxn>
              <a:cxn ang="0">
                <a:pos x="24" y="18"/>
              </a:cxn>
              <a:cxn ang="0">
                <a:pos x="24" y="13"/>
              </a:cxn>
              <a:cxn ang="0">
                <a:pos x="24" y="13"/>
              </a:cxn>
            </a:cxnLst>
            <a:rect l="0" t="0" r="r" b="b"/>
            <a:pathLst>
              <a:path w="25" h="27">
                <a:moveTo>
                  <a:pt x="24" y="13"/>
                </a:moveTo>
                <a:lnTo>
                  <a:pt x="24" y="8"/>
                </a:lnTo>
                <a:lnTo>
                  <a:pt x="21" y="4"/>
                </a:lnTo>
                <a:lnTo>
                  <a:pt x="17" y="1"/>
                </a:lnTo>
                <a:lnTo>
                  <a:pt x="13" y="0"/>
                </a:lnTo>
                <a:lnTo>
                  <a:pt x="7" y="1"/>
                </a:lnTo>
                <a:lnTo>
                  <a:pt x="4" y="4"/>
                </a:lnTo>
                <a:lnTo>
                  <a:pt x="1" y="8"/>
                </a:lnTo>
                <a:lnTo>
                  <a:pt x="0" y="13"/>
                </a:lnTo>
                <a:lnTo>
                  <a:pt x="1" y="18"/>
                </a:lnTo>
                <a:lnTo>
                  <a:pt x="4" y="22"/>
                </a:lnTo>
                <a:lnTo>
                  <a:pt x="7" y="25"/>
                </a:lnTo>
                <a:lnTo>
                  <a:pt x="13" y="26"/>
                </a:lnTo>
                <a:lnTo>
                  <a:pt x="17" y="25"/>
                </a:lnTo>
                <a:lnTo>
                  <a:pt x="21" y="22"/>
                </a:lnTo>
                <a:lnTo>
                  <a:pt x="24" y="18"/>
                </a:lnTo>
                <a:lnTo>
                  <a:pt x="24" y="13"/>
                </a:lnTo>
                <a:lnTo>
                  <a:pt x="24" y="13"/>
                </a:lnTo>
              </a:path>
            </a:pathLst>
          </a:custGeom>
          <a:solidFill>
            <a:srgbClr val="FFFFFF"/>
          </a:solidFill>
          <a:ln w="9525">
            <a:noFill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846" name="Freeform 233"/>
          <p:cNvSpPr/>
          <p:nvPr/>
        </p:nvSpPr>
        <p:spPr bwMode="auto">
          <a:xfrm>
            <a:off x="5605463" y="3967163"/>
            <a:ext cx="39687" cy="44450"/>
          </a:xfrm>
          <a:custGeom>
            <a:avLst/>
            <a:ahLst/>
            <a:cxnLst>
              <a:cxn ang="0">
                <a:pos x="25" y="13"/>
              </a:cxn>
              <a:cxn ang="0">
                <a:pos x="24" y="7"/>
              </a:cxn>
              <a:cxn ang="0">
                <a:pos x="22" y="4"/>
              </a:cxn>
              <a:cxn ang="0">
                <a:pos x="18" y="1"/>
              </a:cxn>
              <a:cxn ang="0">
                <a:pos x="13" y="0"/>
              </a:cxn>
              <a:cxn ang="0">
                <a:pos x="8" y="1"/>
              </a:cxn>
              <a:cxn ang="0">
                <a:pos x="4" y="4"/>
              </a:cxn>
              <a:cxn ang="0">
                <a:pos x="1" y="7"/>
              </a:cxn>
              <a:cxn ang="0">
                <a:pos x="0" y="13"/>
              </a:cxn>
              <a:cxn ang="0">
                <a:pos x="1" y="18"/>
              </a:cxn>
              <a:cxn ang="0">
                <a:pos x="4" y="22"/>
              </a:cxn>
              <a:cxn ang="0">
                <a:pos x="8" y="25"/>
              </a:cxn>
              <a:cxn ang="0">
                <a:pos x="13" y="25"/>
              </a:cxn>
              <a:cxn ang="0">
                <a:pos x="18" y="25"/>
              </a:cxn>
              <a:cxn ang="0">
                <a:pos x="22" y="22"/>
              </a:cxn>
              <a:cxn ang="0">
                <a:pos x="24" y="18"/>
              </a:cxn>
              <a:cxn ang="0">
                <a:pos x="25" y="13"/>
              </a:cxn>
              <a:cxn ang="0">
                <a:pos x="25" y="13"/>
              </a:cxn>
            </a:cxnLst>
            <a:rect l="0" t="0" r="r" b="b"/>
            <a:pathLst>
              <a:path w="26" h="26">
                <a:moveTo>
                  <a:pt x="25" y="13"/>
                </a:moveTo>
                <a:lnTo>
                  <a:pt x="24" y="7"/>
                </a:lnTo>
                <a:lnTo>
                  <a:pt x="22" y="4"/>
                </a:lnTo>
                <a:lnTo>
                  <a:pt x="18" y="1"/>
                </a:lnTo>
                <a:lnTo>
                  <a:pt x="13" y="0"/>
                </a:lnTo>
                <a:lnTo>
                  <a:pt x="8" y="1"/>
                </a:lnTo>
                <a:lnTo>
                  <a:pt x="4" y="4"/>
                </a:lnTo>
                <a:lnTo>
                  <a:pt x="1" y="7"/>
                </a:lnTo>
                <a:lnTo>
                  <a:pt x="0" y="13"/>
                </a:lnTo>
                <a:lnTo>
                  <a:pt x="1" y="18"/>
                </a:lnTo>
                <a:lnTo>
                  <a:pt x="4" y="22"/>
                </a:lnTo>
                <a:lnTo>
                  <a:pt x="8" y="25"/>
                </a:lnTo>
                <a:lnTo>
                  <a:pt x="13" y="25"/>
                </a:lnTo>
                <a:lnTo>
                  <a:pt x="18" y="25"/>
                </a:lnTo>
                <a:lnTo>
                  <a:pt x="22" y="22"/>
                </a:lnTo>
                <a:lnTo>
                  <a:pt x="24" y="18"/>
                </a:lnTo>
                <a:lnTo>
                  <a:pt x="25" y="13"/>
                </a:lnTo>
                <a:lnTo>
                  <a:pt x="25" y="13"/>
                </a:lnTo>
              </a:path>
            </a:pathLst>
          </a:custGeom>
          <a:solidFill>
            <a:srgbClr val="FFFFFF"/>
          </a:solidFill>
          <a:ln w="9525">
            <a:noFill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847" name="Freeform 234"/>
          <p:cNvSpPr/>
          <p:nvPr/>
        </p:nvSpPr>
        <p:spPr bwMode="auto">
          <a:xfrm>
            <a:off x="5648325" y="3975100"/>
            <a:ext cx="39688" cy="46038"/>
          </a:xfrm>
          <a:custGeom>
            <a:avLst/>
            <a:ahLst/>
            <a:cxnLst>
              <a:cxn ang="0">
                <a:pos x="25" y="13"/>
              </a:cxn>
              <a:cxn ang="0">
                <a:pos x="25" y="8"/>
              </a:cxn>
              <a:cxn ang="0">
                <a:pos x="22" y="4"/>
              </a:cxn>
              <a:cxn ang="0">
                <a:pos x="18" y="1"/>
              </a:cxn>
              <a:cxn ang="0">
                <a:pos x="13" y="0"/>
              </a:cxn>
              <a:cxn ang="0">
                <a:pos x="8" y="1"/>
              </a:cxn>
              <a:cxn ang="0">
                <a:pos x="4" y="4"/>
              </a:cxn>
              <a:cxn ang="0">
                <a:pos x="1" y="8"/>
              </a:cxn>
              <a:cxn ang="0">
                <a:pos x="0" y="13"/>
              </a:cxn>
              <a:cxn ang="0">
                <a:pos x="1" y="19"/>
              </a:cxn>
              <a:cxn ang="0">
                <a:pos x="4" y="22"/>
              </a:cxn>
              <a:cxn ang="0">
                <a:pos x="8" y="25"/>
              </a:cxn>
              <a:cxn ang="0">
                <a:pos x="13" y="26"/>
              </a:cxn>
              <a:cxn ang="0">
                <a:pos x="18" y="25"/>
              </a:cxn>
              <a:cxn ang="0">
                <a:pos x="22" y="22"/>
              </a:cxn>
              <a:cxn ang="0">
                <a:pos x="25" y="19"/>
              </a:cxn>
              <a:cxn ang="0">
                <a:pos x="25" y="13"/>
              </a:cxn>
              <a:cxn ang="0">
                <a:pos x="25" y="13"/>
              </a:cxn>
            </a:cxnLst>
            <a:rect l="0" t="0" r="r" b="b"/>
            <a:pathLst>
              <a:path w="26" h="27">
                <a:moveTo>
                  <a:pt x="25" y="13"/>
                </a:moveTo>
                <a:lnTo>
                  <a:pt x="25" y="8"/>
                </a:lnTo>
                <a:lnTo>
                  <a:pt x="22" y="4"/>
                </a:lnTo>
                <a:lnTo>
                  <a:pt x="18" y="1"/>
                </a:lnTo>
                <a:lnTo>
                  <a:pt x="13" y="0"/>
                </a:lnTo>
                <a:lnTo>
                  <a:pt x="8" y="1"/>
                </a:lnTo>
                <a:lnTo>
                  <a:pt x="4" y="4"/>
                </a:lnTo>
                <a:lnTo>
                  <a:pt x="1" y="8"/>
                </a:lnTo>
                <a:lnTo>
                  <a:pt x="0" y="13"/>
                </a:lnTo>
                <a:lnTo>
                  <a:pt x="1" y="19"/>
                </a:lnTo>
                <a:lnTo>
                  <a:pt x="4" y="22"/>
                </a:lnTo>
                <a:lnTo>
                  <a:pt x="8" y="25"/>
                </a:lnTo>
                <a:lnTo>
                  <a:pt x="13" y="26"/>
                </a:lnTo>
                <a:lnTo>
                  <a:pt x="18" y="25"/>
                </a:lnTo>
                <a:lnTo>
                  <a:pt x="22" y="22"/>
                </a:lnTo>
                <a:lnTo>
                  <a:pt x="25" y="19"/>
                </a:lnTo>
                <a:lnTo>
                  <a:pt x="25" y="13"/>
                </a:lnTo>
                <a:lnTo>
                  <a:pt x="25" y="13"/>
                </a:lnTo>
              </a:path>
            </a:pathLst>
          </a:custGeom>
          <a:solidFill>
            <a:srgbClr val="FFFFFF"/>
          </a:solidFill>
          <a:ln w="9525">
            <a:noFill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848" name="Freeform 235"/>
          <p:cNvSpPr/>
          <p:nvPr/>
        </p:nvSpPr>
        <p:spPr bwMode="auto">
          <a:xfrm>
            <a:off x="5583238" y="3849688"/>
            <a:ext cx="47625" cy="50800"/>
          </a:xfrm>
          <a:custGeom>
            <a:avLst/>
            <a:ahLst/>
            <a:cxnLst>
              <a:cxn ang="0">
                <a:pos x="29" y="16"/>
              </a:cxn>
              <a:cxn ang="0">
                <a:pos x="27" y="10"/>
              </a:cxn>
              <a:cxn ang="0">
                <a:pos x="25" y="5"/>
              </a:cxn>
              <a:cxn ang="0">
                <a:pos x="19" y="2"/>
              </a:cxn>
              <a:cxn ang="0">
                <a:pos x="14" y="0"/>
              </a:cxn>
              <a:cxn ang="0">
                <a:pos x="8" y="2"/>
              </a:cxn>
              <a:cxn ang="0">
                <a:pos x="4" y="5"/>
              </a:cxn>
              <a:cxn ang="0">
                <a:pos x="2" y="10"/>
              </a:cxn>
              <a:cxn ang="0">
                <a:pos x="0" y="16"/>
              </a:cxn>
              <a:cxn ang="0">
                <a:pos x="2" y="20"/>
              </a:cxn>
              <a:cxn ang="0">
                <a:pos x="4" y="25"/>
              </a:cxn>
              <a:cxn ang="0">
                <a:pos x="8" y="28"/>
              </a:cxn>
              <a:cxn ang="0">
                <a:pos x="14" y="29"/>
              </a:cxn>
              <a:cxn ang="0">
                <a:pos x="19" y="28"/>
              </a:cxn>
              <a:cxn ang="0">
                <a:pos x="25" y="25"/>
              </a:cxn>
              <a:cxn ang="0">
                <a:pos x="27" y="20"/>
              </a:cxn>
              <a:cxn ang="0">
                <a:pos x="29" y="16"/>
              </a:cxn>
              <a:cxn ang="0">
                <a:pos x="29" y="16"/>
              </a:cxn>
            </a:cxnLst>
            <a:rect l="0" t="0" r="r" b="b"/>
            <a:pathLst>
              <a:path w="30" h="30">
                <a:moveTo>
                  <a:pt x="29" y="16"/>
                </a:moveTo>
                <a:lnTo>
                  <a:pt x="27" y="10"/>
                </a:lnTo>
                <a:lnTo>
                  <a:pt x="25" y="5"/>
                </a:lnTo>
                <a:lnTo>
                  <a:pt x="19" y="2"/>
                </a:lnTo>
                <a:lnTo>
                  <a:pt x="14" y="0"/>
                </a:lnTo>
                <a:lnTo>
                  <a:pt x="8" y="2"/>
                </a:lnTo>
                <a:lnTo>
                  <a:pt x="4" y="5"/>
                </a:lnTo>
                <a:lnTo>
                  <a:pt x="2" y="10"/>
                </a:lnTo>
                <a:lnTo>
                  <a:pt x="0" y="16"/>
                </a:lnTo>
                <a:lnTo>
                  <a:pt x="2" y="20"/>
                </a:lnTo>
                <a:lnTo>
                  <a:pt x="4" y="25"/>
                </a:lnTo>
                <a:lnTo>
                  <a:pt x="8" y="28"/>
                </a:lnTo>
                <a:lnTo>
                  <a:pt x="14" y="29"/>
                </a:lnTo>
                <a:lnTo>
                  <a:pt x="19" y="28"/>
                </a:lnTo>
                <a:lnTo>
                  <a:pt x="25" y="25"/>
                </a:lnTo>
                <a:lnTo>
                  <a:pt x="27" y="20"/>
                </a:lnTo>
                <a:lnTo>
                  <a:pt x="29" y="16"/>
                </a:lnTo>
                <a:lnTo>
                  <a:pt x="29" y="16"/>
                </a:lnTo>
              </a:path>
            </a:pathLst>
          </a:custGeom>
          <a:solidFill>
            <a:srgbClr val="FFFFFF"/>
          </a:solidFill>
          <a:ln w="9525">
            <a:noFill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849" name="Freeform 236"/>
          <p:cNvSpPr/>
          <p:nvPr/>
        </p:nvSpPr>
        <p:spPr bwMode="auto">
          <a:xfrm>
            <a:off x="5595938" y="3865563"/>
            <a:ext cx="25400" cy="25400"/>
          </a:xfrm>
          <a:custGeom>
            <a:avLst/>
            <a:ahLst/>
            <a:cxnLst>
              <a:cxn ang="0">
                <a:pos x="15" y="7"/>
              </a:cxn>
              <a:cxn ang="0">
                <a:pos x="14" y="4"/>
              </a:cxn>
              <a:cxn ang="0">
                <a:pos x="13" y="2"/>
              </a:cxn>
              <a:cxn ang="0">
                <a:pos x="10" y="0"/>
              </a:cxn>
              <a:cxn ang="0">
                <a:pos x="8" y="0"/>
              </a:cxn>
              <a:cxn ang="0">
                <a:pos x="6" y="0"/>
              </a:cxn>
              <a:cxn ang="0">
                <a:pos x="3" y="2"/>
              </a:cxn>
              <a:cxn ang="0">
                <a:pos x="2" y="4"/>
              </a:cxn>
              <a:cxn ang="0">
                <a:pos x="0" y="7"/>
              </a:cxn>
              <a:cxn ang="0">
                <a:pos x="2" y="10"/>
              </a:cxn>
              <a:cxn ang="0">
                <a:pos x="3" y="12"/>
              </a:cxn>
              <a:cxn ang="0">
                <a:pos x="6" y="14"/>
              </a:cxn>
              <a:cxn ang="0">
                <a:pos x="8" y="14"/>
              </a:cxn>
              <a:cxn ang="0">
                <a:pos x="10" y="14"/>
              </a:cxn>
              <a:cxn ang="0">
                <a:pos x="13" y="12"/>
              </a:cxn>
              <a:cxn ang="0">
                <a:pos x="14" y="10"/>
              </a:cxn>
              <a:cxn ang="0">
                <a:pos x="15" y="7"/>
              </a:cxn>
              <a:cxn ang="0">
                <a:pos x="15" y="7"/>
              </a:cxn>
            </a:cxnLst>
            <a:rect l="0" t="0" r="r" b="b"/>
            <a:pathLst>
              <a:path w="16" h="15">
                <a:moveTo>
                  <a:pt x="15" y="7"/>
                </a:moveTo>
                <a:lnTo>
                  <a:pt x="14" y="4"/>
                </a:lnTo>
                <a:lnTo>
                  <a:pt x="13" y="2"/>
                </a:lnTo>
                <a:lnTo>
                  <a:pt x="10" y="0"/>
                </a:lnTo>
                <a:lnTo>
                  <a:pt x="8" y="0"/>
                </a:lnTo>
                <a:lnTo>
                  <a:pt x="6" y="0"/>
                </a:lnTo>
                <a:lnTo>
                  <a:pt x="3" y="2"/>
                </a:lnTo>
                <a:lnTo>
                  <a:pt x="2" y="4"/>
                </a:lnTo>
                <a:lnTo>
                  <a:pt x="0" y="7"/>
                </a:lnTo>
                <a:lnTo>
                  <a:pt x="2" y="10"/>
                </a:lnTo>
                <a:lnTo>
                  <a:pt x="3" y="12"/>
                </a:lnTo>
                <a:lnTo>
                  <a:pt x="6" y="14"/>
                </a:lnTo>
                <a:lnTo>
                  <a:pt x="8" y="14"/>
                </a:lnTo>
                <a:lnTo>
                  <a:pt x="10" y="14"/>
                </a:lnTo>
                <a:lnTo>
                  <a:pt x="13" y="12"/>
                </a:lnTo>
                <a:lnTo>
                  <a:pt x="14" y="10"/>
                </a:lnTo>
                <a:lnTo>
                  <a:pt x="15" y="7"/>
                </a:lnTo>
                <a:lnTo>
                  <a:pt x="15" y="7"/>
                </a:lnTo>
              </a:path>
            </a:pathLst>
          </a:custGeom>
          <a:solidFill>
            <a:srgbClr val="000000"/>
          </a:solidFill>
          <a:ln w="9525">
            <a:noFill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850" name="Freeform 237"/>
          <p:cNvSpPr/>
          <p:nvPr/>
        </p:nvSpPr>
        <p:spPr bwMode="auto">
          <a:xfrm>
            <a:off x="5645150" y="3884613"/>
            <a:ext cx="23813" cy="26987"/>
          </a:xfrm>
          <a:custGeom>
            <a:avLst/>
            <a:ahLst/>
            <a:cxnLst>
              <a:cxn ang="0">
                <a:pos x="14" y="7"/>
              </a:cxn>
              <a:cxn ang="0">
                <a:pos x="14" y="4"/>
              </a:cxn>
              <a:cxn ang="0">
                <a:pos x="12" y="3"/>
              </a:cxn>
              <a:cxn ang="0">
                <a:pos x="10" y="1"/>
              </a:cxn>
              <a:cxn ang="0">
                <a:pos x="8" y="0"/>
              </a:cxn>
              <a:cxn ang="0">
                <a:pos x="5" y="1"/>
              </a:cxn>
              <a:cxn ang="0">
                <a:pos x="2" y="3"/>
              </a:cxn>
              <a:cxn ang="0">
                <a:pos x="1" y="4"/>
              </a:cxn>
              <a:cxn ang="0">
                <a:pos x="0" y="7"/>
              </a:cxn>
              <a:cxn ang="0">
                <a:pos x="1" y="10"/>
              </a:cxn>
              <a:cxn ang="0">
                <a:pos x="2" y="12"/>
              </a:cxn>
              <a:cxn ang="0">
                <a:pos x="5" y="14"/>
              </a:cxn>
              <a:cxn ang="0">
                <a:pos x="8" y="15"/>
              </a:cxn>
              <a:cxn ang="0">
                <a:pos x="10" y="14"/>
              </a:cxn>
              <a:cxn ang="0">
                <a:pos x="12" y="12"/>
              </a:cxn>
              <a:cxn ang="0">
                <a:pos x="14" y="10"/>
              </a:cxn>
              <a:cxn ang="0">
                <a:pos x="14" y="7"/>
              </a:cxn>
              <a:cxn ang="0">
                <a:pos x="14" y="7"/>
              </a:cxn>
            </a:cxnLst>
            <a:rect l="0" t="0" r="r" b="b"/>
            <a:pathLst>
              <a:path w="15" h="16">
                <a:moveTo>
                  <a:pt x="14" y="7"/>
                </a:moveTo>
                <a:lnTo>
                  <a:pt x="14" y="4"/>
                </a:lnTo>
                <a:lnTo>
                  <a:pt x="12" y="3"/>
                </a:lnTo>
                <a:lnTo>
                  <a:pt x="10" y="1"/>
                </a:lnTo>
                <a:lnTo>
                  <a:pt x="8" y="0"/>
                </a:lnTo>
                <a:lnTo>
                  <a:pt x="5" y="1"/>
                </a:lnTo>
                <a:lnTo>
                  <a:pt x="2" y="3"/>
                </a:lnTo>
                <a:lnTo>
                  <a:pt x="1" y="4"/>
                </a:lnTo>
                <a:lnTo>
                  <a:pt x="0" y="7"/>
                </a:lnTo>
                <a:lnTo>
                  <a:pt x="1" y="10"/>
                </a:lnTo>
                <a:lnTo>
                  <a:pt x="2" y="12"/>
                </a:lnTo>
                <a:lnTo>
                  <a:pt x="5" y="14"/>
                </a:lnTo>
                <a:lnTo>
                  <a:pt x="8" y="15"/>
                </a:lnTo>
                <a:lnTo>
                  <a:pt x="10" y="14"/>
                </a:lnTo>
                <a:lnTo>
                  <a:pt x="12" y="12"/>
                </a:lnTo>
                <a:lnTo>
                  <a:pt x="14" y="10"/>
                </a:lnTo>
                <a:lnTo>
                  <a:pt x="14" y="7"/>
                </a:lnTo>
                <a:lnTo>
                  <a:pt x="14" y="7"/>
                </a:lnTo>
              </a:path>
            </a:pathLst>
          </a:custGeom>
          <a:solidFill>
            <a:srgbClr val="000000"/>
          </a:solidFill>
          <a:ln w="9525">
            <a:noFill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851" name="Freeform 238"/>
          <p:cNvSpPr/>
          <p:nvPr/>
        </p:nvSpPr>
        <p:spPr bwMode="auto">
          <a:xfrm>
            <a:off x="5600700" y="3919538"/>
            <a:ext cx="25400" cy="26987"/>
          </a:xfrm>
          <a:custGeom>
            <a:avLst/>
            <a:ahLst/>
            <a:cxnLst>
              <a:cxn ang="0">
                <a:pos x="15" y="8"/>
              </a:cxn>
              <a:cxn ang="0">
                <a:pos x="14" y="5"/>
              </a:cxn>
              <a:cxn ang="0">
                <a:pos x="12" y="2"/>
              </a:cxn>
              <a:cxn ang="0">
                <a:pos x="10" y="1"/>
              </a:cxn>
              <a:cxn ang="0">
                <a:pos x="7" y="0"/>
              </a:cxn>
              <a:cxn ang="0">
                <a:pos x="5" y="1"/>
              </a:cxn>
              <a:cxn ang="0">
                <a:pos x="3" y="2"/>
              </a:cxn>
              <a:cxn ang="0">
                <a:pos x="1" y="5"/>
              </a:cxn>
              <a:cxn ang="0">
                <a:pos x="0" y="8"/>
              </a:cxn>
              <a:cxn ang="0">
                <a:pos x="1" y="11"/>
              </a:cxn>
              <a:cxn ang="0">
                <a:pos x="3" y="13"/>
              </a:cxn>
              <a:cxn ang="0">
                <a:pos x="5" y="15"/>
              </a:cxn>
              <a:cxn ang="0">
                <a:pos x="7" y="15"/>
              </a:cxn>
              <a:cxn ang="0">
                <a:pos x="10" y="15"/>
              </a:cxn>
              <a:cxn ang="0">
                <a:pos x="12" y="13"/>
              </a:cxn>
              <a:cxn ang="0">
                <a:pos x="14" y="11"/>
              </a:cxn>
              <a:cxn ang="0">
                <a:pos x="15" y="8"/>
              </a:cxn>
              <a:cxn ang="0">
                <a:pos x="15" y="8"/>
              </a:cxn>
            </a:cxnLst>
            <a:rect l="0" t="0" r="r" b="b"/>
            <a:pathLst>
              <a:path w="16" h="16">
                <a:moveTo>
                  <a:pt x="15" y="8"/>
                </a:moveTo>
                <a:lnTo>
                  <a:pt x="14" y="5"/>
                </a:lnTo>
                <a:lnTo>
                  <a:pt x="12" y="2"/>
                </a:lnTo>
                <a:lnTo>
                  <a:pt x="10" y="1"/>
                </a:lnTo>
                <a:lnTo>
                  <a:pt x="7" y="0"/>
                </a:lnTo>
                <a:lnTo>
                  <a:pt x="5" y="1"/>
                </a:lnTo>
                <a:lnTo>
                  <a:pt x="3" y="2"/>
                </a:lnTo>
                <a:lnTo>
                  <a:pt x="1" y="5"/>
                </a:lnTo>
                <a:lnTo>
                  <a:pt x="0" y="8"/>
                </a:lnTo>
                <a:lnTo>
                  <a:pt x="1" y="11"/>
                </a:lnTo>
                <a:lnTo>
                  <a:pt x="3" y="13"/>
                </a:lnTo>
                <a:lnTo>
                  <a:pt x="5" y="15"/>
                </a:lnTo>
                <a:lnTo>
                  <a:pt x="7" y="15"/>
                </a:lnTo>
                <a:lnTo>
                  <a:pt x="10" y="15"/>
                </a:lnTo>
                <a:lnTo>
                  <a:pt x="12" y="13"/>
                </a:lnTo>
                <a:lnTo>
                  <a:pt x="14" y="11"/>
                </a:lnTo>
                <a:lnTo>
                  <a:pt x="15" y="8"/>
                </a:lnTo>
                <a:lnTo>
                  <a:pt x="15" y="8"/>
                </a:lnTo>
              </a:path>
            </a:pathLst>
          </a:custGeom>
          <a:solidFill>
            <a:srgbClr val="000000"/>
          </a:solidFill>
          <a:ln w="9525">
            <a:noFill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852" name="Freeform 239"/>
          <p:cNvSpPr/>
          <p:nvPr/>
        </p:nvSpPr>
        <p:spPr bwMode="auto">
          <a:xfrm>
            <a:off x="5659438" y="3933825"/>
            <a:ext cx="25400" cy="25400"/>
          </a:xfrm>
          <a:custGeom>
            <a:avLst/>
            <a:ahLst/>
            <a:cxnLst>
              <a:cxn ang="0">
                <a:pos x="15" y="7"/>
              </a:cxn>
              <a:cxn ang="0">
                <a:pos x="14" y="4"/>
              </a:cxn>
              <a:cxn ang="0">
                <a:pos x="12" y="2"/>
              </a:cxn>
              <a:cxn ang="0">
                <a:pos x="10" y="0"/>
              </a:cxn>
              <a:cxn ang="0">
                <a:pos x="7" y="0"/>
              </a:cxn>
              <a:cxn ang="0">
                <a:pos x="5" y="0"/>
              </a:cxn>
              <a:cxn ang="0">
                <a:pos x="3" y="2"/>
              </a:cxn>
              <a:cxn ang="0">
                <a:pos x="1" y="4"/>
              </a:cxn>
              <a:cxn ang="0">
                <a:pos x="0" y="7"/>
              </a:cxn>
              <a:cxn ang="0">
                <a:pos x="1" y="9"/>
              </a:cxn>
              <a:cxn ang="0">
                <a:pos x="3" y="12"/>
              </a:cxn>
              <a:cxn ang="0">
                <a:pos x="5" y="13"/>
              </a:cxn>
              <a:cxn ang="0">
                <a:pos x="7" y="14"/>
              </a:cxn>
              <a:cxn ang="0">
                <a:pos x="10" y="13"/>
              </a:cxn>
              <a:cxn ang="0">
                <a:pos x="12" y="12"/>
              </a:cxn>
              <a:cxn ang="0">
                <a:pos x="14" y="9"/>
              </a:cxn>
              <a:cxn ang="0">
                <a:pos x="15" y="7"/>
              </a:cxn>
              <a:cxn ang="0">
                <a:pos x="15" y="7"/>
              </a:cxn>
            </a:cxnLst>
            <a:rect l="0" t="0" r="r" b="b"/>
            <a:pathLst>
              <a:path w="16" h="15">
                <a:moveTo>
                  <a:pt x="15" y="7"/>
                </a:moveTo>
                <a:lnTo>
                  <a:pt x="14" y="4"/>
                </a:lnTo>
                <a:lnTo>
                  <a:pt x="12" y="2"/>
                </a:lnTo>
                <a:lnTo>
                  <a:pt x="10" y="0"/>
                </a:lnTo>
                <a:lnTo>
                  <a:pt x="7" y="0"/>
                </a:lnTo>
                <a:lnTo>
                  <a:pt x="5" y="0"/>
                </a:lnTo>
                <a:lnTo>
                  <a:pt x="3" y="2"/>
                </a:lnTo>
                <a:lnTo>
                  <a:pt x="1" y="4"/>
                </a:lnTo>
                <a:lnTo>
                  <a:pt x="0" y="7"/>
                </a:lnTo>
                <a:lnTo>
                  <a:pt x="1" y="9"/>
                </a:lnTo>
                <a:lnTo>
                  <a:pt x="3" y="12"/>
                </a:lnTo>
                <a:lnTo>
                  <a:pt x="5" y="13"/>
                </a:lnTo>
                <a:lnTo>
                  <a:pt x="7" y="14"/>
                </a:lnTo>
                <a:lnTo>
                  <a:pt x="10" y="13"/>
                </a:lnTo>
                <a:lnTo>
                  <a:pt x="12" y="12"/>
                </a:lnTo>
                <a:lnTo>
                  <a:pt x="14" y="9"/>
                </a:lnTo>
                <a:lnTo>
                  <a:pt x="15" y="7"/>
                </a:lnTo>
                <a:lnTo>
                  <a:pt x="15" y="7"/>
                </a:lnTo>
              </a:path>
            </a:pathLst>
          </a:custGeom>
          <a:solidFill>
            <a:srgbClr val="000000"/>
          </a:solidFill>
          <a:ln w="9525">
            <a:noFill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853" name="Freeform 240"/>
          <p:cNvSpPr/>
          <p:nvPr/>
        </p:nvSpPr>
        <p:spPr bwMode="auto">
          <a:xfrm>
            <a:off x="5661025" y="3987800"/>
            <a:ext cx="19050" cy="22225"/>
          </a:xfrm>
          <a:custGeom>
            <a:avLst/>
            <a:ahLst/>
            <a:cxnLst>
              <a:cxn ang="0">
                <a:pos x="11" y="6"/>
              </a:cxn>
              <a:cxn ang="0">
                <a:pos x="11" y="4"/>
              </a:cxn>
              <a:cxn ang="0">
                <a:pos x="10" y="2"/>
              </a:cxn>
              <a:cxn ang="0">
                <a:pos x="8" y="1"/>
              </a:cxn>
              <a:cxn ang="0">
                <a:pos x="6" y="0"/>
              </a:cxn>
              <a:cxn ang="0">
                <a:pos x="4" y="1"/>
              </a:cxn>
              <a:cxn ang="0">
                <a:pos x="2" y="2"/>
              </a:cxn>
              <a:cxn ang="0">
                <a:pos x="0" y="4"/>
              </a:cxn>
              <a:cxn ang="0">
                <a:pos x="0" y="6"/>
              </a:cxn>
              <a:cxn ang="0">
                <a:pos x="0" y="8"/>
              </a:cxn>
              <a:cxn ang="0">
                <a:pos x="2" y="10"/>
              </a:cxn>
              <a:cxn ang="0">
                <a:pos x="4" y="10"/>
              </a:cxn>
              <a:cxn ang="0">
                <a:pos x="6" y="12"/>
              </a:cxn>
              <a:cxn ang="0">
                <a:pos x="8" y="10"/>
              </a:cxn>
              <a:cxn ang="0">
                <a:pos x="10" y="10"/>
              </a:cxn>
              <a:cxn ang="0">
                <a:pos x="11" y="8"/>
              </a:cxn>
              <a:cxn ang="0">
                <a:pos x="11" y="6"/>
              </a:cxn>
              <a:cxn ang="0">
                <a:pos x="11" y="6"/>
              </a:cxn>
            </a:cxnLst>
            <a:rect l="0" t="0" r="r" b="b"/>
            <a:pathLst>
              <a:path w="12" h="13">
                <a:moveTo>
                  <a:pt x="11" y="6"/>
                </a:moveTo>
                <a:lnTo>
                  <a:pt x="11" y="4"/>
                </a:lnTo>
                <a:lnTo>
                  <a:pt x="10" y="2"/>
                </a:lnTo>
                <a:lnTo>
                  <a:pt x="8" y="1"/>
                </a:lnTo>
                <a:lnTo>
                  <a:pt x="6" y="0"/>
                </a:lnTo>
                <a:lnTo>
                  <a:pt x="4" y="1"/>
                </a:lnTo>
                <a:lnTo>
                  <a:pt x="2" y="2"/>
                </a:lnTo>
                <a:lnTo>
                  <a:pt x="0" y="4"/>
                </a:lnTo>
                <a:lnTo>
                  <a:pt x="0" y="6"/>
                </a:lnTo>
                <a:lnTo>
                  <a:pt x="0" y="8"/>
                </a:lnTo>
                <a:lnTo>
                  <a:pt x="2" y="10"/>
                </a:lnTo>
                <a:lnTo>
                  <a:pt x="4" y="10"/>
                </a:lnTo>
                <a:lnTo>
                  <a:pt x="6" y="12"/>
                </a:lnTo>
                <a:lnTo>
                  <a:pt x="8" y="10"/>
                </a:lnTo>
                <a:lnTo>
                  <a:pt x="10" y="10"/>
                </a:lnTo>
                <a:lnTo>
                  <a:pt x="11" y="8"/>
                </a:lnTo>
                <a:lnTo>
                  <a:pt x="11" y="6"/>
                </a:lnTo>
                <a:lnTo>
                  <a:pt x="11" y="6"/>
                </a:lnTo>
              </a:path>
            </a:pathLst>
          </a:custGeom>
          <a:solidFill>
            <a:srgbClr val="000000"/>
          </a:solidFill>
          <a:ln w="9525">
            <a:noFill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854" name="Freeform 241"/>
          <p:cNvSpPr/>
          <p:nvPr/>
        </p:nvSpPr>
        <p:spPr bwMode="auto">
          <a:xfrm>
            <a:off x="5614988" y="3981450"/>
            <a:ext cx="17462" cy="20638"/>
          </a:xfrm>
          <a:custGeom>
            <a:avLst/>
            <a:ahLst/>
            <a:cxnLst>
              <a:cxn ang="0">
                <a:pos x="10" y="6"/>
              </a:cxn>
              <a:cxn ang="0">
                <a:pos x="10" y="3"/>
              </a:cxn>
              <a:cxn ang="0">
                <a:pos x="9" y="2"/>
              </a:cxn>
              <a:cxn ang="0">
                <a:pos x="7" y="0"/>
              </a:cxn>
              <a:cxn ang="0">
                <a:pos x="6" y="0"/>
              </a:cxn>
              <a:cxn ang="0">
                <a:pos x="3" y="0"/>
              </a:cxn>
              <a:cxn ang="0">
                <a:pos x="2" y="2"/>
              </a:cxn>
              <a:cxn ang="0">
                <a:pos x="0" y="3"/>
              </a:cxn>
              <a:cxn ang="0">
                <a:pos x="0" y="6"/>
              </a:cxn>
              <a:cxn ang="0">
                <a:pos x="0" y="8"/>
              </a:cxn>
              <a:cxn ang="0">
                <a:pos x="2" y="10"/>
              </a:cxn>
              <a:cxn ang="0">
                <a:pos x="3" y="10"/>
              </a:cxn>
              <a:cxn ang="0">
                <a:pos x="6" y="12"/>
              </a:cxn>
              <a:cxn ang="0">
                <a:pos x="7" y="10"/>
              </a:cxn>
              <a:cxn ang="0">
                <a:pos x="9" y="10"/>
              </a:cxn>
              <a:cxn ang="0">
                <a:pos x="10" y="8"/>
              </a:cxn>
              <a:cxn ang="0">
                <a:pos x="10" y="6"/>
              </a:cxn>
              <a:cxn ang="0">
                <a:pos x="10" y="6"/>
              </a:cxn>
            </a:cxnLst>
            <a:rect l="0" t="0" r="r" b="b"/>
            <a:pathLst>
              <a:path w="11" h="13">
                <a:moveTo>
                  <a:pt x="10" y="6"/>
                </a:moveTo>
                <a:lnTo>
                  <a:pt x="10" y="3"/>
                </a:lnTo>
                <a:lnTo>
                  <a:pt x="9" y="2"/>
                </a:lnTo>
                <a:lnTo>
                  <a:pt x="7" y="0"/>
                </a:lnTo>
                <a:lnTo>
                  <a:pt x="6" y="0"/>
                </a:lnTo>
                <a:lnTo>
                  <a:pt x="3" y="0"/>
                </a:lnTo>
                <a:lnTo>
                  <a:pt x="2" y="2"/>
                </a:lnTo>
                <a:lnTo>
                  <a:pt x="0" y="3"/>
                </a:lnTo>
                <a:lnTo>
                  <a:pt x="0" y="6"/>
                </a:lnTo>
                <a:lnTo>
                  <a:pt x="0" y="8"/>
                </a:lnTo>
                <a:lnTo>
                  <a:pt x="2" y="10"/>
                </a:lnTo>
                <a:lnTo>
                  <a:pt x="3" y="10"/>
                </a:lnTo>
                <a:lnTo>
                  <a:pt x="6" y="12"/>
                </a:lnTo>
                <a:lnTo>
                  <a:pt x="7" y="10"/>
                </a:lnTo>
                <a:lnTo>
                  <a:pt x="9" y="10"/>
                </a:lnTo>
                <a:lnTo>
                  <a:pt x="10" y="8"/>
                </a:lnTo>
                <a:lnTo>
                  <a:pt x="10" y="6"/>
                </a:lnTo>
                <a:lnTo>
                  <a:pt x="10" y="6"/>
                </a:lnTo>
              </a:path>
            </a:pathLst>
          </a:custGeom>
          <a:solidFill>
            <a:srgbClr val="000000"/>
          </a:solidFill>
          <a:ln w="9525">
            <a:noFill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855" name="Freeform 242"/>
          <p:cNvSpPr/>
          <p:nvPr/>
        </p:nvSpPr>
        <p:spPr bwMode="auto">
          <a:xfrm>
            <a:off x="5568950" y="3965575"/>
            <a:ext cx="15875" cy="20638"/>
          </a:xfrm>
          <a:custGeom>
            <a:avLst/>
            <a:ahLst/>
            <a:cxnLst>
              <a:cxn ang="0">
                <a:pos x="10" y="6"/>
              </a:cxn>
              <a:cxn ang="0">
                <a:pos x="10" y="4"/>
              </a:cxn>
              <a:cxn ang="0">
                <a:pos x="9" y="2"/>
              </a:cxn>
              <a:cxn ang="0">
                <a:pos x="7" y="1"/>
              </a:cxn>
              <a:cxn ang="0">
                <a:pos x="6" y="0"/>
              </a:cxn>
              <a:cxn ang="0">
                <a:pos x="3" y="1"/>
              </a:cxn>
              <a:cxn ang="0">
                <a:pos x="2" y="2"/>
              </a:cxn>
              <a:cxn ang="0">
                <a:pos x="0" y="4"/>
              </a:cxn>
              <a:cxn ang="0">
                <a:pos x="0" y="6"/>
              </a:cxn>
              <a:cxn ang="0">
                <a:pos x="0" y="8"/>
              </a:cxn>
              <a:cxn ang="0">
                <a:pos x="2" y="10"/>
              </a:cxn>
              <a:cxn ang="0">
                <a:pos x="3" y="11"/>
              </a:cxn>
              <a:cxn ang="0">
                <a:pos x="6" y="11"/>
              </a:cxn>
              <a:cxn ang="0">
                <a:pos x="7" y="11"/>
              </a:cxn>
              <a:cxn ang="0">
                <a:pos x="9" y="10"/>
              </a:cxn>
              <a:cxn ang="0">
                <a:pos x="10" y="8"/>
              </a:cxn>
              <a:cxn ang="0">
                <a:pos x="10" y="6"/>
              </a:cxn>
              <a:cxn ang="0">
                <a:pos x="10" y="6"/>
              </a:cxn>
            </a:cxnLst>
            <a:rect l="0" t="0" r="r" b="b"/>
            <a:pathLst>
              <a:path w="11" h="12">
                <a:moveTo>
                  <a:pt x="10" y="6"/>
                </a:moveTo>
                <a:lnTo>
                  <a:pt x="10" y="4"/>
                </a:lnTo>
                <a:lnTo>
                  <a:pt x="9" y="2"/>
                </a:lnTo>
                <a:lnTo>
                  <a:pt x="7" y="1"/>
                </a:lnTo>
                <a:lnTo>
                  <a:pt x="6" y="0"/>
                </a:lnTo>
                <a:lnTo>
                  <a:pt x="3" y="1"/>
                </a:lnTo>
                <a:lnTo>
                  <a:pt x="2" y="2"/>
                </a:lnTo>
                <a:lnTo>
                  <a:pt x="0" y="4"/>
                </a:lnTo>
                <a:lnTo>
                  <a:pt x="0" y="6"/>
                </a:lnTo>
                <a:lnTo>
                  <a:pt x="0" y="8"/>
                </a:lnTo>
                <a:lnTo>
                  <a:pt x="2" y="10"/>
                </a:lnTo>
                <a:lnTo>
                  <a:pt x="3" y="11"/>
                </a:lnTo>
                <a:lnTo>
                  <a:pt x="6" y="11"/>
                </a:lnTo>
                <a:lnTo>
                  <a:pt x="7" y="11"/>
                </a:lnTo>
                <a:lnTo>
                  <a:pt x="9" y="10"/>
                </a:lnTo>
                <a:lnTo>
                  <a:pt x="10" y="8"/>
                </a:lnTo>
                <a:lnTo>
                  <a:pt x="10" y="6"/>
                </a:lnTo>
                <a:lnTo>
                  <a:pt x="10" y="6"/>
                </a:lnTo>
              </a:path>
            </a:pathLst>
          </a:custGeom>
          <a:solidFill>
            <a:srgbClr val="000000"/>
          </a:solidFill>
          <a:ln w="9525">
            <a:noFill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856" name="Freeform 243"/>
          <p:cNvSpPr/>
          <p:nvPr/>
        </p:nvSpPr>
        <p:spPr bwMode="auto">
          <a:xfrm>
            <a:off x="5537200" y="3913188"/>
            <a:ext cx="19050" cy="20637"/>
          </a:xfrm>
          <a:custGeom>
            <a:avLst/>
            <a:ahLst/>
            <a:cxnLst>
              <a:cxn ang="0">
                <a:pos x="11" y="6"/>
              </a:cxn>
              <a:cxn ang="0">
                <a:pos x="11" y="4"/>
              </a:cxn>
              <a:cxn ang="0">
                <a:pos x="9" y="2"/>
              </a:cxn>
              <a:cxn ang="0">
                <a:pos x="8" y="0"/>
              </a:cxn>
              <a:cxn ang="0">
                <a:pos x="6" y="0"/>
              </a:cxn>
              <a:cxn ang="0">
                <a:pos x="4" y="0"/>
              </a:cxn>
              <a:cxn ang="0">
                <a:pos x="2" y="2"/>
              </a:cxn>
              <a:cxn ang="0">
                <a:pos x="0" y="4"/>
              </a:cxn>
              <a:cxn ang="0">
                <a:pos x="0" y="6"/>
              </a:cxn>
              <a:cxn ang="0">
                <a:pos x="0" y="8"/>
              </a:cxn>
              <a:cxn ang="0">
                <a:pos x="2" y="9"/>
              </a:cxn>
              <a:cxn ang="0">
                <a:pos x="4" y="11"/>
              </a:cxn>
              <a:cxn ang="0">
                <a:pos x="6" y="11"/>
              </a:cxn>
              <a:cxn ang="0">
                <a:pos x="8" y="11"/>
              </a:cxn>
              <a:cxn ang="0">
                <a:pos x="9" y="9"/>
              </a:cxn>
              <a:cxn ang="0">
                <a:pos x="11" y="8"/>
              </a:cxn>
              <a:cxn ang="0">
                <a:pos x="11" y="6"/>
              </a:cxn>
              <a:cxn ang="0">
                <a:pos x="11" y="6"/>
              </a:cxn>
            </a:cxnLst>
            <a:rect l="0" t="0" r="r" b="b"/>
            <a:pathLst>
              <a:path w="12" h="12">
                <a:moveTo>
                  <a:pt x="11" y="6"/>
                </a:moveTo>
                <a:lnTo>
                  <a:pt x="11" y="4"/>
                </a:lnTo>
                <a:lnTo>
                  <a:pt x="9" y="2"/>
                </a:lnTo>
                <a:lnTo>
                  <a:pt x="8" y="0"/>
                </a:lnTo>
                <a:lnTo>
                  <a:pt x="6" y="0"/>
                </a:lnTo>
                <a:lnTo>
                  <a:pt x="4" y="0"/>
                </a:lnTo>
                <a:lnTo>
                  <a:pt x="2" y="2"/>
                </a:lnTo>
                <a:lnTo>
                  <a:pt x="0" y="4"/>
                </a:lnTo>
                <a:lnTo>
                  <a:pt x="0" y="6"/>
                </a:lnTo>
                <a:lnTo>
                  <a:pt x="0" y="8"/>
                </a:lnTo>
                <a:lnTo>
                  <a:pt x="2" y="9"/>
                </a:lnTo>
                <a:lnTo>
                  <a:pt x="4" y="11"/>
                </a:lnTo>
                <a:lnTo>
                  <a:pt x="6" y="11"/>
                </a:lnTo>
                <a:lnTo>
                  <a:pt x="8" y="11"/>
                </a:lnTo>
                <a:lnTo>
                  <a:pt x="9" y="9"/>
                </a:lnTo>
                <a:lnTo>
                  <a:pt x="11" y="8"/>
                </a:lnTo>
                <a:lnTo>
                  <a:pt x="11" y="6"/>
                </a:lnTo>
                <a:lnTo>
                  <a:pt x="11" y="6"/>
                </a:lnTo>
              </a:path>
            </a:pathLst>
          </a:custGeom>
          <a:solidFill>
            <a:srgbClr val="000000"/>
          </a:solidFill>
          <a:ln w="9525">
            <a:noFill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857" name="Freeform 244"/>
          <p:cNvSpPr/>
          <p:nvPr/>
        </p:nvSpPr>
        <p:spPr bwMode="auto">
          <a:xfrm>
            <a:off x="5694363" y="3932238"/>
            <a:ext cx="46037" cy="52387"/>
          </a:xfrm>
          <a:custGeom>
            <a:avLst/>
            <a:ahLst/>
            <a:cxnLst>
              <a:cxn ang="0">
                <a:pos x="29" y="15"/>
              </a:cxn>
              <a:cxn ang="0">
                <a:pos x="28" y="9"/>
              </a:cxn>
              <a:cxn ang="0">
                <a:pos x="24" y="5"/>
              </a:cxn>
              <a:cxn ang="0">
                <a:pos x="20" y="1"/>
              </a:cxn>
              <a:cxn ang="0">
                <a:pos x="14" y="0"/>
              </a:cxn>
              <a:cxn ang="0">
                <a:pos x="10" y="1"/>
              </a:cxn>
              <a:cxn ang="0">
                <a:pos x="5" y="5"/>
              </a:cxn>
              <a:cxn ang="0">
                <a:pos x="2" y="9"/>
              </a:cxn>
              <a:cxn ang="0">
                <a:pos x="0" y="15"/>
              </a:cxn>
              <a:cxn ang="0">
                <a:pos x="2" y="20"/>
              </a:cxn>
              <a:cxn ang="0">
                <a:pos x="5" y="26"/>
              </a:cxn>
              <a:cxn ang="0">
                <a:pos x="10" y="28"/>
              </a:cxn>
              <a:cxn ang="0">
                <a:pos x="14" y="30"/>
              </a:cxn>
              <a:cxn ang="0">
                <a:pos x="20" y="28"/>
              </a:cxn>
              <a:cxn ang="0">
                <a:pos x="24" y="26"/>
              </a:cxn>
              <a:cxn ang="0">
                <a:pos x="28" y="20"/>
              </a:cxn>
              <a:cxn ang="0">
                <a:pos x="29" y="15"/>
              </a:cxn>
              <a:cxn ang="0">
                <a:pos x="29" y="15"/>
              </a:cxn>
            </a:cxnLst>
            <a:rect l="0" t="0" r="r" b="b"/>
            <a:pathLst>
              <a:path w="30" h="31">
                <a:moveTo>
                  <a:pt x="29" y="15"/>
                </a:moveTo>
                <a:lnTo>
                  <a:pt x="28" y="9"/>
                </a:lnTo>
                <a:lnTo>
                  <a:pt x="24" y="5"/>
                </a:lnTo>
                <a:lnTo>
                  <a:pt x="20" y="1"/>
                </a:lnTo>
                <a:lnTo>
                  <a:pt x="14" y="0"/>
                </a:lnTo>
                <a:lnTo>
                  <a:pt x="10" y="1"/>
                </a:lnTo>
                <a:lnTo>
                  <a:pt x="5" y="5"/>
                </a:lnTo>
                <a:lnTo>
                  <a:pt x="2" y="9"/>
                </a:lnTo>
                <a:lnTo>
                  <a:pt x="0" y="15"/>
                </a:lnTo>
                <a:lnTo>
                  <a:pt x="2" y="20"/>
                </a:lnTo>
                <a:lnTo>
                  <a:pt x="5" y="26"/>
                </a:lnTo>
                <a:lnTo>
                  <a:pt x="10" y="28"/>
                </a:lnTo>
                <a:lnTo>
                  <a:pt x="14" y="30"/>
                </a:lnTo>
                <a:lnTo>
                  <a:pt x="20" y="28"/>
                </a:lnTo>
                <a:lnTo>
                  <a:pt x="24" y="26"/>
                </a:lnTo>
                <a:lnTo>
                  <a:pt x="28" y="20"/>
                </a:lnTo>
                <a:lnTo>
                  <a:pt x="29" y="15"/>
                </a:lnTo>
                <a:lnTo>
                  <a:pt x="29" y="15"/>
                </a:lnTo>
              </a:path>
            </a:pathLst>
          </a:custGeom>
          <a:solidFill>
            <a:srgbClr val="FFFFFF"/>
          </a:solidFill>
          <a:ln w="9525">
            <a:noFill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858" name="Freeform 245"/>
          <p:cNvSpPr/>
          <p:nvPr/>
        </p:nvSpPr>
        <p:spPr bwMode="auto">
          <a:xfrm>
            <a:off x="5711825" y="3889375"/>
            <a:ext cx="39688" cy="44450"/>
          </a:xfrm>
          <a:custGeom>
            <a:avLst/>
            <a:ahLst/>
            <a:cxnLst>
              <a:cxn ang="0">
                <a:pos x="25" y="12"/>
              </a:cxn>
              <a:cxn ang="0">
                <a:pos x="24" y="7"/>
              </a:cxn>
              <a:cxn ang="0">
                <a:pos x="21" y="3"/>
              </a:cxn>
              <a:cxn ang="0">
                <a:pos x="17" y="0"/>
              </a:cxn>
              <a:cxn ang="0">
                <a:pos x="12" y="0"/>
              </a:cxn>
              <a:cxn ang="0">
                <a:pos x="7" y="0"/>
              </a:cxn>
              <a:cxn ang="0">
                <a:pos x="3" y="3"/>
              </a:cxn>
              <a:cxn ang="0">
                <a:pos x="1" y="7"/>
              </a:cxn>
              <a:cxn ang="0">
                <a:pos x="0" y="12"/>
              </a:cxn>
              <a:cxn ang="0">
                <a:pos x="1" y="18"/>
              </a:cxn>
              <a:cxn ang="0">
                <a:pos x="3" y="21"/>
              </a:cxn>
              <a:cxn ang="0">
                <a:pos x="7" y="24"/>
              </a:cxn>
              <a:cxn ang="0">
                <a:pos x="12" y="25"/>
              </a:cxn>
              <a:cxn ang="0">
                <a:pos x="17" y="24"/>
              </a:cxn>
              <a:cxn ang="0">
                <a:pos x="21" y="21"/>
              </a:cxn>
              <a:cxn ang="0">
                <a:pos x="24" y="18"/>
              </a:cxn>
              <a:cxn ang="0">
                <a:pos x="25" y="12"/>
              </a:cxn>
              <a:cxn ang="0">
                <a:pos x="25" y="12"/>
              </a:cxn>
            </a:cxnLst>
            <a:rect l="0" t="0" r="r" b="b"/>
            <a:pathLst>
              <a:path w="26" h="26">
                <a:moveTo>
                  <a:pt x="25" y="12"/>
                </a:moveTo>
                <a:lnTo>
                  <a:pt x="24" y="7"/>
                </a:lnTo>
                <a:lnTo>
                  <a:pt x="21" y="3"/>
                </a:lnTo>
                <a:lnTo>
                  <a:pt x="17" y="0"/>
                </a:lnTo>
                <a:lnTo>
                  <a:pt x="12" y="0"/>
                </a:lnTo>
                <a:lnTo>
                  <a:pt x="7" y="0"/>
                </a:lnTo>
                <a:lnTo>
                  <a:pt x="3" y="3"/>
                </a:lnTo>
                <a:lnTo>
                  <a:pt x="1" y="7"/>
                </a:lnTo>
                <a:lnTo>
                  <a:pt x="0" y="12"/>
                </a:lnTo>
                <a:lnTo>
                  <a:pt x="1" y="18"/>
                </a:lnTo>
                <a:lnTo>
                  <a:pt x="3" y="21"/>
                </a:lnTo>
                <a:lnTo>
                  <a:pt x="7" y="24"/>
                </a:lnTo>
                <a:lnTo>
                  <a:pt x="12" y="25"/>
                </a:lnTo>
                <a:lnTo>
                  <a:pt x="17" y="24"/>
                </a:lnTo>
                <a:lnTo>
                  <a:pt x="21" y="21"/>
                </a:lnTo>
                <a:lnTo>
                  <a:pt x="24" y="18"/>
                </a:lnTo>
                <a:lnTo>
                  <a:pt x="25" y="12"/>
                </a:lnTo>
                <a:lnTo>
                  <a:pt x="25" y="12"/>
                </a:lnTo>
              </a:path>
            </a:pathLst>
          </a:custGeom>
          <a:solidFill>
            <a:srgbClr val="FFFFFF"/>
          </a:solidFill>
          <a:ln w="9525">
            <a:noFill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859" name="Freeform 246"/>
          <p:cNvSpPr/>
          <p:nvPr/>
        </p:nvSpPr>
        <p:spPr bwMode="auto">
          <a:xfrm>
            <a:off x="5710238" y="3944938"/>
            <a:ext cx="22225" cy="26987"/>
          </a:xfrm>
          <a:custGeom>
            <a:avLst/>
            <a:ahLst/>
            <a:cxnLst>
              <a:cxn ang="0">
                <a:pos x="13" y="7"/>
              </a:cxn>
              <a:cxn ang="0">
                <a:pos x="12" y="4"/>
              </a:cxn>
              <a:cxn ang="0">
                <a:pos x="11" y="2"/>
              </a:cxn>
              <a:cxn ang="0">
                <a:pos x="9" y="1"/>
              </a:cxn>
              <a:cxn ang="0">
                <a:pos x="6" y="0"/>
              </a:cxn>
              <a:cxn ang="0">
                <a:pos x="4" y="1"/>
              </a:cxn>
              <a:cxn ang="0">
                <a:pos x="2" y="2"/>
              </a:cxn>
              <a:cxn ang="0">
                <a:pos x="0" y="4"/>
              </a:cxn>
              <a:cxn ang="0">
                <a:pos x="0" y="7"/>
              </a:cxn>
              <a:cxn ang="0">
                <a:pos x="0" y="10"/>
              </a:cxn>
              <a:cxn ang="0">
                <a:pos x="2" y="12"/>
              </a:cxn>
              <a:cxn ang="0">
                <a:pos x="4" y="14"/>
              </a:cxn>
              <a:cxn ang="0">
                <a:pos x="6" y="15"/>
              </a:cxn>
              <a:cxn ang="0">
                <a:pos x="9" y="14"/>
              </a:cxn>
              <a:cxn ang="0">
                <a:pos x="11" y="12"/>
              </a:cxn>
              <a:cxn ang="0">
                <a:pos x="12" y="10"/>
              </a:cxn>
              <a:cxn ang="0">
                <a:pos x="13" y="7"/>
              </a:cxn>
              <a:cxn ang="0">
                <a:pos x="13" y="7"/>
              </a:cxn>
            </a:cxnLst>
            <a:rect l="0" t="0" r="r" b="b"/>
            <a:pathLst>
              <a:path w="14" h="16">
                <a:moveTo>
                  <a:pt x="13" y="7"/>
                </a:moveTo>
                <a:lnTo>
                  <a:pt x="12" y="4"/>
                </a:lnTo>
                <a:lnTo>
                  <a:pt x="11" y="2"/>
                </a:lnTo>
                <a:lnTo>
                  <a:pt x="9" y="1"/>
                </a:lnTo>
                <a:lnTo>
                  <a:pt x="6" y="0"/>
                </a:lnTo>
                <a:lnTo>
                  <a:pt x="4" y="1"/>
                </a:lnTo>
                <a:lnTo>
                  <a:pt x="2" y="2"/>
                </a:lnTo>
                <a:lnTo>
                  <a:pt x="0" y="4"/>
                </a:lnTo>
                <a:lnTo>
                  <a:pt x="0" y="7"/>
                </a:lnTo>
                <a:lnTo>
                  <a:pt x="0" y="10"/>
                </a:lnTo>
                <a:lnTo>
                  <a:pt x="2" y="12"/>
                </a:lnTo>
                <a:lnTo>
                  <a:pt x="4" y="14"/>
                </a:lnTo>
                <a:lnTo>
                  <a:pt x="6" y="15"/>
                </a:lnTo>
                <a:lnTo>
                  <a:pt x="9" y="14"/>
                </a:lnTo>
                <a:lnTo>
                  <a:pt x="11" y="12"/>
                </a:lnTo>
                <a:lnTo>
                  <a:pt x="12" y="10"/>
                </a:lnTo>
                <a:lnTo>
                  <a:pt x="13" y="7"/>
                </a:lnTo>
                <a:lnTo>
                  <a:pt x="13" y="7"/>
                </a:lnTo>
              </a:path>
            </a:pathLst>
          </a:custGeom>
          <a:solidFill>
            <a:srgbClr val="000000"/>
          </a:solidFill>
          <a:ln w="9525">
            <a:noFill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860" name="Freeform 247"/>
          <p:cNvSpPr/>
          <p:nvPr/>
        </p:nvSpPr>
        <p:spPr bwMode="auto">
          <a:xfrm>
            <a:off x="5716588" y="3897313"/>
            <a:ext cx="22225" cy="28575"/>
          </a:xfrm>
          <a:custGeom>
            <a:avLst/>
            <a:ahLst/>
            <a:cxnLst>
              <a:cxn ang="0">
                <a:pos x="14" y="8"/>
              </a:cxn>
              <a:cxn ang="0">
                <a:pos x="14" y="5"/>
              </a:cxn>
              <a:cxn ang="0">
                <a:pos x="12" y="3"/>
              </a:cxn>
              <a:cxn ang="0">
                <a:pos x="10" y="1"/>
              </a:cxn>
              <a:cxn ang="0">
                <a:pos x="8" y="0"/>
              </a:cxn>
              <a:cxn ang="0">
                <a:pos x="5" y="1"/>
              </a:cxn>
              <a:cxn ang="0">
                <a:pos x="3" y="3"/>
              </a:cxn>
              <a:cxn ang="0">
                <a:pos x="1" y="5"/>
              </a:cxn>
              <a:cxn ang="0">
                <a:pos x="0" y="8"/>
              </a:cxn>
              <a:cxn ang="0">
                <a:pos x="1" y="10"/>
              </a:cxn>
              <a:cxn ang="0">
                <a:pos x="3" y="13"/>
              </a:cxn>
              <a:cxn ang="0">
                <a:pos x="5" y="14"/>
              </a:cxn>
              <a:cxn ang="0">
                <a:pos x="8" y="15"/>
              </a:cxn>
              <a:cxn ang="0">
                <a:pos x="10" y="14"/>
              </a:cxn>
              <a:cxn ang="0">
                <a:pos x="12" y="13"/>
              </a:cxn>
              <a:cxn ang="0">
                <a:pos x="14" y="10"/>
              </a:cxn>
              <a:cxn ang="0">
                <a:pos x="14" y="8"/>
              </a:cxn>
              <a:cxn ang="0">
                <a:pos x="14" y="8"/>
              </a:cxn>
            </a:cxnLst>
            <a:rect l="0" t="0" r="r" b="b"/>
            <a:pathLst>
              <a:path w="15" h="16">
                <a:moveTo>
                  <a:pt x="14" y="8"/>
                </a:moveTo>
                <a:lnTo>
                  <a:pt x="14" y="5"/>
                </a:lnTo>
                <a:lnTo>
                  <a:pt x="12" y="3"/>
                </a:lnTo>
                <a:lnTo>
                  <a:pt x="10" y="1"/>
                </a:lnTo>
                <a:lnTo>
                  <a:pt x="8" y="0"/>
                </a:lnTo>
                <a:lnTo>
                  <a:pt x="5" y="1"/>
                </a:lnTo>
                <a:lnTo>
                  <a:pt x="3" y="3"/>
                </a:lnTo>
                <a:lnTo>
                  <a:pt x="1" y="5"/>
                </a:lnTo>
                <a:lnTo>
                  <a:pt x="0" y="8"/>
                </a:lnTo>
                <a:lnTo>
                  <a:pt x="1" y="10"/>
                </a:lnTo>
                <a:lnTo>
                  <a:pt x="3" y="13"/>
                </a:lnTo>
                <a:lnTo>
                  <a:pt x="5" y="14"/>
                </a:lnTo>
                <a:lnTo>
                  <a:pt x="8" y="15"/>
                </a:lnTo>
                <a:lnTo>
                  <a:pt x="10" y="14"/>
                </a:lnTo>
                <a:lnTo>
                  <a:pt x="12" y="13"/>
                </a:lnTo>
                <a:lnTo>
                  <a:pt x="14" y="10"/>
                </a:lnTo>
                <a:lnTo>
                  <a:pt x="14" y="8"/>
                </a:lnTo>
                <a:lnTo>
                  <a:pt x="14" y="8"/>
                </a:lnTo>
              </a:path>
            </a:pathLst>
          </a:custGeom>
          <a:solidFill>
            <a:srgbClr val="000000"/>
          </a:solidFill>
          <a:ln w="9525">
            <a:noFill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861" name="Freeform 248"/>
          <p:cNvSpPr/>
          <p:nvPr/>
        </p:nvSpPr>
        <p:spPr bwMode="auto">
          <a:xfrm>
            <a:off x="5722938" y="3941763"/>
            <a:ext cx="46037" cy="50800"/>
          </a:xfrm>
          <a:custGeom>
            <a:avLst/>
            <a:ahLst/>
            <a:cxnLst>
              <a:cxn ang="0">
                <a:pos x="29" y="15"/>
              </a:cxn>
              <a:cxn ang="0">
                <a:pos x="27" y="10"/>
              </a:cxn>
              <a:cxn ang="0">
                <a:pos x="25" y="4"/>
              </a:cxn>
              <a:cxn ang="0">
                <a:pos x="19" y="2"/>
              </a:cxn>
              <a:cxn ang="0">
                <a:pos x="14" y="0"/>
              </a:cxn>
              <a:cxn ang="0">
                <a:pos x="8" y="2"/>
              </a:cxn>
              <a:cxn ang="0">
                <a:pos x="5" y="4"/>
              </a:cxn>
              <a:cxn ang="0">
                <a:pos x="2" y="10"/>
              </a:cxn>
              <a:cxn ang="0">
                <a:pos x="0" y="15"/>
              </a:cxn>
              <a:cxn ang="0">
                <a:pos x="2" y="20"/>
              </a:cxn>
              <a:cxn ang="0">
                <a:pos x="5" y="25"/>
              </a:cxn>
              <a:cxn ang="0">
                <a:pos x="8" y="28"/>
              </a:cxn>
              <a:cxn ang="0">
                <a:pos x="14" y="29"/>
              </a:cxn>
              <a:cxn ang="0">
                <a:pos x="19" y="28"/>
              </a:cxn>
              <a:cxn ang="0">
                <a:pos x="25" y="25"/>
              </a:cxn>
              <a:cxn ang="0">
                <a:pos x="27" y="20"/>
              </a:cxn>
              <a:cxn ang="0">
                <a:pos x="29" y="15"/>
              </a:cxn>
              <a:cxn ang="0">
                <a:pos x="29" y="15"/>
              </a:cxn>
            </a:cxnLst>
            <a:rect l="0" t="0" r="r" b="b"/>
            <a:pathLst>
              <a:path w="30" h="30">
                <a:moveTo>
                  <a:pt x="29" y="15"/>
                </a:moveTo>
                <a:lnTo>
                  <a:pt x="27" y="10"/>
                </a:lnTo>
                <a:lnTo>
                  <a:pt x="25" y="4"/>
                </a:lnTo>
                <a:lnTo>
                  <a:pt x="19" y="2"/>
                </a:lnTo>
                <a:lnTo>
                  <a:pt x="14" y="0"/>
                </a:lnTo>
                <a:lnTo>
                  <a:pt x="8" y="2"/>
                </a:lnTo>
                <a:lnTo>
                  <a:pt x="5" y="4"/>
                </a:lnTo>
                <a:lnTo>
                  <a:pt x="2" y="10"/>
                </a:lnTo>
                <a:lnTo>
                  <a:pt x="0" y="15"/>
                </a:lnTo>
                <a:lnTo>
                  <a:pt x="2" y="20"/>
                </a:lnTo>
                <a:lnTo>
                  <a:pt x="5" y="25"/>
                </a:lnTo>
                <a:lnTo>
                  <a:pt x="8" y="28"/>
                </a:lnTo>
                <a:lnTo>
                  <a:pt x="14" y="29"/>
                </a:lnTo>
                <a:lnTo>
                  <a:pt x="19" y="28"/>
                </a:lnTo>
                <a:lnTo>
                  <a:pt x="25" y="25"/>
                </a:lnTo>
                <a:lnTo>
                  <a:pt x="27" y="20"/>
                </a:lnTo>
                <a:lnTo>
                  <a:pt x="29" y="15"/>
                </a:lnTo>
                <a:lnTo>
                  <a:pt x="29" y="15"/>
                </a:lnTo>
              </a:path>
            </a:pathLst>
          </a:custGeom>
          <a:solidFill>
            <a:srgbClr val="FFFFFF"/>
          </a:solidFill>
          <a:ln w="9525">
            <a:noFill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862" name="Freeform 249"/>
          <p:cNvSpPr/>
          <p:nvPr/>
        </p:nvSpPr>
        <p:spPr bwMode="auto">
          <a:xfrm>
            <a:off x="5791200" y="3989388"/>
            <a:ext cx="41275" cy="44450"/>
          </a:xfrm>
          <a:custGeom>
            <a:avLst/>
            <a:ahLst/>
            <a:cxnLst>
              <a:cxn ang="0">
                <a:pos x="25" y="12"/>
              </a:cxn>
              <a:cxn ang="0">
                <a:pos x="23" y="7"/>
              </a:cxn>
              <a:cxn ang="0">
                <a:pos x="21" y="3"/>
              </a:cxn>
              <a:cxn ang="0">
                <a:pos x="17" y="1"/>
              </a:cxn>
              <a:cxn ang="0">
                <a:pos x="12" y="0"/>
              </a:cxn>
              <a:cxn ang="0">
                <a:pos x="7" y="1"/>
              </a:cxn>
              <a:cxn ang="0">
                <a:pos x="3" y="3"/>
              </a:cxn>
              <a:cxn ang="0">
                <a:pos x="0" y="7"/>
              </a:cxn>
              <a:cxn ang="0">
                <a:pos x="0" y="12"/>
              </a:cxn>
              <a:cxn ang="0">
                <a:pos x="0" y="18"/>
              </a:cxn>
              <a:cxn ang="0">
                <a:pos x="3" y="22"/>
              </a:cxn>
              <a:cxn ang="0">
                <a:pos x="7" y="24"/>
              </a:cxn>
              <a:cxn ang="0">
                <a:pos x="12" y="25"/>
              </a:cxn>
              <a:cxn ang="0">
                <a:pos x="17" y="24"/>
              </a:cxn>
              <a:cxn ang="0">
                <a:pos x="21" y="22"/>
              </a:cxn>
              <a:cxn ang="0">
                <a:pos x="23" y="18"/>
              </a:cxn>
              <a:cxn ang="0">
                <a:pos x="25" y="12"/>
              </a:cxn>
              <a:cxn ang="0">
                <a:pos x="25" y="12"/>
              </a:cxn>
            </a:cxnLst>
            <a:rect l="0" t="0" r="r" b="b"/>
            <a:pathLst>
              <a:path w="26" h="26">
                <a:moveTo>
                  <a:pt x="25" y="12"/>
                </a:moveTo>
                <a:lnTo>
                  <a:pt x="23" y="7"/>
                </a:lnTo>
                <a:lnTo>
                  <a:pt x="21" y="3"/>
                </a:lnTo>
                <a:lnTo>
                  <a:pt x="17" y="1"/>
                </a:lnTo>
                <a:lnTo>
                  <a:pt x="12" y="0"/>
                </a:lnTo>
                <a:lnTo>
                  <a:pt x="7" y="1"/>
                </a:lnTo>
                <a:lnTo>
                  <a:pt x="3" y="3"/>
                </a:lnTo>
                <a:lnTo>
                  <a:pt x="0" y="7"/>
                </a:lnTo>
                <a:lnTo>
                  <a:pt x="0" y="12"/>
                </a:lnTo>
                <a:lnTo>
                  <a:pt x="0" y="18"/>
                </a:lnTo>
                <a:lnTo>
                  <a:pt x="3" y="22"/>
                </a:lnTo>
                <a:lnTo>
                  <a:pt x="7" y="24"/>
                </a:lnTo>
                <a:lnTo>
                  <a:pt x="12" y="25"/>
                </a:lnTo>
                <a:lnTo>
                  <a:pt x="17" y="24"/>
                </a:lnTo>
                <a:lnTo>
                  <a:pt x="21" y="22"/>
                </a:lnTo>
                <a:lnTo>
                  <a:pt x="23" y="18"/>
                </a:lnTo>
                <a:lnTo>
                  <a:pt x="25" y="12"/>
                </a:lnTo>
                <a:lnTo>
                  <a:pt x="25" y="12"/>
                </a:lnTo>
              </a:path>
            </a:pathLst>
          </a:custGeom>
          <a:solidFill>
            <a:srgbClr val="FFFFFF"/>
          </a:solidFill>
          <a:ln w="9525">
            <a:noFill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863" name="Freeform 250"/>
          <p:cNvSpPr/>
          <p:nvPr/>
        </p:nvSpPr>
        <p:spPr bwMode="auto">
          <a:xfrm>
            <a:off x="5735638" y="3959225"/>
            <a:ext cx="23812" cy="25400"/>
          </a:xfrm>
          <a:custGeom>
            <a:avLst/>
            <a:ahLst/>
            <a:cxnLst>
              <a:cxn ang="0">
                <a:pos x="15" y="7"/>
              </a:cxn>
              <a:cxn ang="0">
                <a:pos x="14" y="4"/>
              </a:cxn>
              <a:cxn ang="0">
                <a:pos x="13" y="2"/>
              </a:cxn>
              <a:cxn ang="0">
                <a:pos x="11" y="0"/>
              </a:cxn>
              <a:cxn ang="0">
                <a:pos x="8" y="0"/>
              </a:cxn>
              <a:cxn ang="0">
                <a:pos x="6" y="0"/>
              </a:cxn>
              <a:cxn ang="0">
                <a:pos x="4" y="2"/>
              </a:cxn>
              <a:cxn ang="0">
                <a:pos x="2" y="4"/>
              </a:cxn>
              <a:cxn ang="0">
                <a:pos x="0" y="7"/>
              </a:cxn>
              <a:cxn ang="0">
                <a:pos x="2" y="10"/>
              </a:cxn>
              <a:cxn ang="0">
                <a:pos x="4" y="11"/>
              </a:cxn>
              <a:cxn ang="0">
                <a:pos x="6" y="13"/>
              </a:cxn>
              <a:cxn ang="0">
                <a:pos x="8" y="14"/>
              </a:cxn>
              <a:cxn ang="0">
                <a:pos x="11" y="13"/>
              </a:cxn>
              <a:cxn ang="0">
                <a:pos x="13" y="11"/>
              </a:cxn>
              <a:cxn ang="0">
                <a:pos x="14" y="10"/>
              </a:cxn>
              <a:cxn ang="0">
                <a:pos x="15" y="7"/>
              </a:cxn>
              <a:cxn ang="0">
                <a:pos x="15" y="7"/>
              </a:cxn>
            </a:cxnLst>
            <a:rect l="0" t="0" r="r" b="b"/>
            <a:pathLst>
              <a:path w="16" h="15">
                <a:moveTo>
                  <a:pt x="15" y="7"/>
                </a:moveTo>
                <a:lnTo>
                  <a:pt x="14" y="4"/>
                </a:lnTo>
                <a:lnTo>
                  <a:pt x="13" y="2"/>
                </a:lnTo>
                <a:lnTo>
                  <a:pt x="11" y="0"/>
                </a:lnTo>
                <a:lnTo>
                  <a:pt x="8" y="0"/>
                </a:lnTo>
                <a:lnTo>
                  <a:pt x="6" y="0"/>
                </a:lnTo>
                <a:lnTo>
                  <a:pt x="4" y="2"/>
                </a:lnTo>
                <a:lnTo>
                  <a:pt x="2" y="4"/>
                </a:lnTo>
                <a:lnTo>
                  <a:pt x="0" y="7"/>
                </a:lnTo>
                <a:lnTo>
                  <a:pt x="2" y="10"/>
                </a:lnTo>
                <a:lnTo>
                  <a:pt x="4" y="11"/>
                </a:lnTo>
                <a:lnTo>
                  <a:pt x="6" y="13"/>
                </a:lnTo>
                <a:lnTo>
                  <a:pt x="8" y="14"/>
                </a:lnTo>
                <a:lnTo>
                  <a:pt x="11" y="13"/>
                </a:lnTo>
                <a:lnTo>
                  <a:pt x="13" y="11"/>
                </a:lnTo>
                <a:lnTo>
                  <a:pt x="14" y="10"/>
                </a:lnTo>
                <a:lnTo>
                  <a:pt x="15" y="7"/>
                </a:lnTo>
                <a:lnTo>
                  <a:pt x="15" y="7"/>
                </a:lnTo>
              </a:path>
            </a:pathLst>
          </a:custGeom>
          <a:solidFill>
            <a:srgbClr val="000000"/>
          </a:solidFill>
          <a:ln w="9525">
            <a:noFill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864" name="Freeform 251"/>
          <p:cNvSpPr/>
          <p:nvPr/>
        </p:nvSpPr>
        <p:spPr bwMode="auto">
          <a:xfrm>
            <a:off x="5795963" y="4000500"/>
            <a:ext cx="23812" cy="26988"/>
          </a:xfrm>
          <a:custGeom>
            <a:avLst/>
            <a:ahLst/>
            <a:cxnLst>
              <a:cxn ang="0">
                <a:pos x="14" y="7"/>
              </a:cxn>
              <a:cxn ang="0">
                <a:pos x="13" y="4"/>
              </a:cxn>
              <a:cxn ang="0">
                <a:pos x="12" y="2"/>
              </a:cxn>
              <a:cxn ang="0">
                <a:pos x="10" y="0"/>
              </a:cxn>
              <a:cxn ang="0">
                <a:pos x="7" y="0"/>
              </a:cxn>
              <a:cxn ang="0">
                <a:pos x="5" y="0"/>
              </a:cxn>
              <a:cxn ang="0">
                <a:pos x="3" y="2"/>
              </a:cxn>
              <a:cxn ang="0">
                <a:pos x="1" y="4"/>
              </a:cxn>
              <a:cxn ang="0">
                <a:pos x="0" y="7"/>
              </a:cxn>
              <a:cxn ang="0">
                <a:pos x="1" y="9"/>
              </a:cxn>
              <a:cxn ang="0">
                <a:pos x="3" y="12"/>
              </a:cxn>
              <a:cxn ang="0">
                <a:pos x="5" y="14"/>
              </a:cxn>
              <a:cxn ang="0">
                <a:pos x="7" y="15"/>
              </a:cxn>
              <a:cxn ang="0">
                <a:pos x="10" y="14"/>
              </a:cxn>
              <a:cxn ang="0">
                <a:pos x="12" y="12"/>
              </a:cxn>
              <a:cxn ang="0">
                <a:pos x="13" y="9"/>
              </a:cxn>
              <a:cxn ang="0">
                <a:pos x="14" y="7"/>
              </a:cxn>
              <a:cxn ang="0">
                <a:pos x="14" y="7"/>
              </a:cxn>
            </a:cxnLst>
            <a:rect l="0" t="0" r="r" b="b"/>
            <a:pathLst>
              <a:path w="15" h="16">
                <a:moveTo>
                  <a:pt x="14" y="7"/>
                </a:moveTo>
                <a:lnTo>
                  <a:pt x="13" y="4"/>
                </a:lnTo>
                <a:lnTo>
                  <a:pt x="12" y="2"/>
                </a:lnTo>
                <a:lnTo>
                  <a:pt x="10" y="0"/>
                </a:lnTo>
                <a:lnTo>
                  <a:pt x="7" y="0"/>
                </a:lnTo>
                <a:lnTo>
                  <a:pt x="5" y="0"/>
                </a:lnTo>
                <a:lnTo>
                  <a:pt x="3" y="2"/>
                </a:lnTo>
                <a:lnTo>
                  <a:pt x="1" y="4"/>
                </a:lnTo>
                <a:lnTo>
                  <a:pt x="0" y="7"/>
                </a:lnTo>
                <a:lnTo>
                  <a:pt x="1" y="9"/>
                </a:lnTo>
                <a:lnTo>
                  <a:pt x="3" y="12"/>
                </a:lnTo>
                <a:lnTo>
                  <a:pt x="5" y="14"/>
                </a:lnTo>
                <a:lnTo>
                  <a:pt x="7" y="15"/>
                </a:lnTo>
                <a:lnTo>
                  <a:pt x="10" y="14"/>
                </a:lnTo>
                <a:lnTo>
                  <a:pt x="12" y="12"/>
                </a:lnTo>
                <a:lnTo>
                  <a:pt x="13" y="9"/>
                </a:lnTo>
                <a:lnTo>
                  <a:pt x="14" y="7"/>
                </a:lnTo>
                <a:lnTo>
                  <a:pt x="14" y="7"/>
                </a:lnTo>
              </a:path>
            </a:pathLst>
          </a:custGeom>
          <a:solidFill>
            <a:srgbClr val="000000"/>
          </a:solidFill>
          <a:ln w="9525">
            <a:noFill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865" name="Freeform 252"/>
          <p:cNvSpPr/>
          <p:nvPr/>
        </p:nvSpPr>
        <p:spPr bwMode="auto">
          <a:xfrm>
            <a:off x="5834063" y="3883025"/>
            <a:ext cx="44450" cy="50800"/>
          </a:xfrm>
          <a:custGeom>
            <a:avLst/>
            <a:ahLst/>
            <a:cxnLst>
              <a:cxn ang="0">
                <a:pos x="28" y="15"/>
              </a:cxn>
              <a:cxn ang="0">
                <a:pos x="27" y="9"/>
              </a:cxn>
              <a:cxn ang="0">
                <a:pos x="24" y="4"/>
              </a:cxn>
              <a:cxn ang="0">
                <a:pos x="20" y="1"/>
              </a:cxn>
              <a:cxn ang="0">
                <a:pos x="14" y="0"/>
              </a:cxn>
              <a:cxn ang="0">
                <a:pos x="9" y="1"/>
              </a:cxn>
              <a:cxn ang="0">
                <a:pos x="4" y="4"/>
              </a:cxn>
              <a:cxn ang="0">
                <a:pos x="1" y="9"/>
              </a:cxn>
              <a:cxn ang="0">
                <a:pos x="0" y="15"/>
              </a:cxn>
              <a:cxn ang="0">
                <a:pos x="1" y="20"/>
              </a:cxn>
              <a:cxn ang="0">
                <a:pos x="4" y="24"/>
              </a:cxn>
              <a:cxn ang="0">
                <a:pos x="9" y="27"/>
              </a:cxn>
              <a:cxn ang="0">
                <a:pos x="14" y="29"/>
              </a:cxn>
              <a:cxn ang="0">
                <a:pos x="20" y="27"/>
              </a:cxn>
              <a:cxn ang="0">
                <a:pos x="24" y="24"/>
              </a:cxn>
              <a:cxn ang="0">
                <a:pos x="27" y="20"/>
              </a:cxn>
              <a:cxn ang="0">
                <a:pos x="28" y="15"/>
              </a:cxn>
              <a:cxn ang="0">
                <a:pos x="28" y="15"/>
              </a:cxn>
            </a:cxnLst>
            <a:rect l="0" t="0" r="r" b="b"/>
            <a:pathLst>
              <a:path w="29" h="30">
                <a:moveTo>
                  <a:pt x="28" y="15"/>
                </a:moveTo>
                <a:lnTo>
                  <a:pt x="27" y="9"/>
                </a:lnTo>
                <a:lnTo>
                  <a:pt x="24" y="4"/>
                </a:lnTo>
                <a:lnTo>
                  <a:pt x="20" y="1"/>
                </a:lnTo>
                <a:lnTo>
                  <a:pt x="14" y="0"/>
                </a:lnTo>
                <a:lnTo>
                  <a:pt x="9" y="1"/>
                </a:lnTo>
                <a:lnTo>
                  <a:pt x="4" y="4"/>
                </a:lnTo>
                <a:lnTo>
                  <a:pt x="1" y="9"/>
                </a:lnTo>
                <a:lnTo>
                  <a:pt x="0" y="15"/>
                </a:lnTo>
                <a:lnTo>
                  <a:pt x="1" y="20"/>
                </a:lnTo>
                <a:lnTo>
                  <a:pt x="4" y="24"/>
                </a:lnTo>
                <a:lnTo>
                  <a:pt x="9" y="27"/>
                </a:lnTo>
                <a:lnTo>
                  <a:pt x="14" y="29"/>
                </a:lnTo>
                <a:lnTo>
                  <a:pt x="20" y="27"/>
                </a:lnTo>
                <a:lnTo>
                  <a:pt x="24" y="24"/>
                </a:lnTo>
                <a:lnTo>
                  <a:pt x="27" y="20"/>
                </a:lnTo>
                <a:lnTo>
                  <a:pt x="28" y="15"/>
                </a:lnTo>
                <a:lnTo>
                  <a:pt x="28" y="15"/>
                </a:lnTo>
              </a:path>
            </a:pathLst>
          </a:custGeom>
          <a:solidFill>
            <a:srgbClr val="FFFFFF"/>
          </a:solidFill>
          <a:ln w="9525">
            <a:noFill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866" name="Freeform 253"/>
          <p:cNvSpPr/>
          <p:nvPr/>
        </p:nvSpPr>
        <p:spPr bwMode="auto">
          <a:xfrm>
            <a:off x="5907088" y="3975100"/>
            <a:ext cx="38100" cy="46038"/>
          </a:xfrm>
          <a:custGeom>
            <a:avLst/>
            <a:ahLst/>
            <a:cxnLst>
              <a:cxn ang="0">
                <a:pos x="24" y="13"/>
              </a:cxn>
              <a:cxn ang="0">
                <a:pos x="24" y="8"/>
              </a:cxn>
              <a:cxn ang="0">
                <a:pos x="21" y="4"/>
              </a:cxn>
              <a:cxn ang="0">
                <a:pos x="17" y="1"/>
              </a:cxn>
              <a:cxn ang="0">
                <a:pos x="13" y="0"/>
              </a:cxn>
              <a:cxn ang="0">
                <a:pos x="7" y="1"/>
              </a:cxn>
              <a:cxn ang="0">
                <a:pos x="3" y="4"/>
              </a:cxn>
              <a:cxn ang="0">
                <a:pos x="0" y="8"/>
              </a:cxn>
              <a:cxn ang="0">
                <a:pos x="0" y="13"/>
              </a:cxn>
              <a:cxn ang="0">
                <a:pos x="0" y="19"/>
              </a:cxn>
              <a:cxn ang="0">
                <a:pos x="3" y="22"/>
              </a:cxn>
              <a:cxn ang="0">
                <a:pos x="7" y="25"/>
              </a:cxn>
              <a:cxn ang="0">
                <a:pos x="13" y="26"/>
              </a:cxn>
              <a:cxn ang="0">
                <a:pos x="17" y="25"/>
              </a:cxn>
              <a:cxn ang="0">
                <a:pos x="21" y="22"/>
              </a:cxn>
              <a:cxn ang="0">
                <a:pos x="24" y="19"/>
              </a:cxn>
              <a:cxn ang="0">
                <a:pos x="24" y="13"/>
              </a:cxn>
              <a:cxn ang="0">
                <a:pos x="24" y="13"/>
              </a:cxn>
            </a:cxnLst>
            <a:rect l="0" t="0" r="r" b="b"/>
            <a:pathLst>
              <a:path w="25" h="27">
                <a:moveTo>
                  <a:pt x="24" y="13"/>
                </a:moveTo>
                <a:lnTo>
                  <a:pt x="24" y="8"/>
                </a:lnTo>
                <a:lnTo>
                  <a:pt x="21" y="4"/>
                </a:lnTo>
                <a:lnTo>
                  <a:pt x="17" y="1"/>
                </a:lnTo>
                <a:lnTo>
                  <a:pt x="13" y="0"/>
                </a:lnTo>
                <a:lnTo>
                  <a:pt x="7" y="1"/>
                </a:lnTo>
                <a:lnTo>
                  <a:pt x="3" y="4"/>
                </a:lnTo>
                <a:lnTo>
                  <a:pt x="0" y="8"/>
                </a:lnTo>
                <a:lnTo>
                  <a:pt x="0" y="13"/>
                </a:lnTo>
                <a:lnTo>
                  <a:pt x="0" y="19"/>
                </a:lnTo>
                <a:lnTo>
                  <a:pt x="3" y="22"/>
                </a:lnTo>
                <a:lnTo>
                  <a:pt x="7" y="25"/>
                </a:lnTo>
                <a:lnTo>
                  <a:pt x="13" y="26"/>
                </a:lnTo>
                <a:lnTo>
                  <a:pt x="17" y="25"/>
                </a:lnTo>
                <a:lnTo>
                  <a:pt x="21" y="22"/>
                </a:lnTo>
                <a:lnTo>
                  <a:pt x="24" y="19"/>
                </a:lnTo>
                <a:lnTo>
                  <a:pt x="24" y="13"/>
                </a:lnTo>
                <a:lnTo>
                  <a:pt x="24" y="13"/>
                </a:lnTo>
              </a:path>
            </a:pathLst>
          </a:custGeom>
          <a:solidFill>
            <a:srgbClr val="FFFFFF"/>
          </a:solidFill>
          <a:ln w="9525">
            <a:noFill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867" name="Freeform 254"/>
          <p:cNvSpPr/>
          <p:nvPr/>
        </p:nvSpPr>
        <p:spPr bwMode="auto">
          <a:xfrm>
            <a:off x="5845175" y="3895725"/>
            <a:ext cx="23813" cy="25400"/>
          </a:xfrm>
          <a:custGeom>
            <a:avLst/>
            <a:ahLst/>
            <a:cxnLst>
              <a:cxn ang="0">
                <a:pos x="14" y="8"/>
              </a:cxn>
              <a:cxn ang="0">
                <a:pos x="13" y="4"/>
              </a:cxn>
              <a:cxn ang="0">
                <a:pos x="12" y="2"/>
              </a:cxn>
              <a:cxn ang="0">
                <a:pos x="10" y="0"/>
              </a:cxn>
              <a:cxn ang="0">
                <a:pos x="8" y="0"/>
              </a:cxn>
              <a:cxn ang="0">
                <a:pos x="4" y="0"/>
              </a:cxn>
              <a:cxn ang="0">
                <a:pos x="2" y="2"/>
              </a:cxn>
              <a:cxn ang="0">
                <a:pos x="1" y="4"/>
              </a:cxn>
              <a:cxn ang="0">
                <a:pos x="0" y="8"/>
              </a:cxn>
              <a:cxn ang="0">
                <a:pos x="1" y="10"/>
              </a:cxn>
              <a:cxn ang="0">
                <a:pos x="2" y="12"/>
              </a:cxn>
              <a:cxn ang="0">
                <a:pos x="4" y="14"/>
              </a:cxn>
              <a:cxn ang="0">
                <a:pos x="8" y="14"/>
              </a:cxn>
              <a:cxn ang="0">
                <a:pos x="10" y="14"/>
              </a:cxn>
              <a:cxn ang="0">
                <a:pos x="12" y="12"/>
              </a:cxn>
              <a:cxn ang="0">
                <a:pos x="13" y="10"/>
              </a:cxn>
              <a:cxn ang="0">
                <a:pos x="14" y="8"/>
              </a:cxn>
              <a:cxn ang="0">
                <a:pos x="14" y="8"/>
              </a:cxn>
            </a:cxnLst>
            <a:rect l="0" t="0" r="r" b="b"/>
            <a:pathLst>
              <a:path w="15" h="15">
                <a:moveTo>
                  <a:pt x="14" y="8"/>
                </a:moveTo>
                <a:lnTo>
                  <a:pt x="13" y="4"/>
                </a:lnTo>
                <a:lnTo>
                  <a:pt x="12" y="2"/>
                </a:lnTo>
                <a:lnTo>
                  <a:pt x="10" y="0"/>
                </a:lnTo>
                <a:lnTo>
                  <a:pt x="8" y="0"/>
                </a:lnTo>
                <a:lnTo>
                  <a:pt x="4" y="0"/>
                </a:lnTo>
                <a:lnTo>
                  <a:pt x="2" y="2"/>
                </a:lnTo>
                <a:lnTo>
                  <a:pt x="1" y="4"/>
                </a:lnTo>
                <a:lnTo>
                  <a:pt x="0" y="8"/>
                </a:lnTo>
                <a:lnTo>
                  <a:pt x="1" y="10"/>
                </a:lnTo>
                <a:lnTo>
                  <a:pt x="2" y="12"/>
                </a:lnTo>
                <a:lnTo>
                  <a:pt x="4" y="14"/>
                </a:lnTo>
                <a:lnTo>
                  <a:pt x="8" y="14"/>
                </a:lnTo>
                <a:lnTo>
                  <a:pt x="10" y="14"/>
                </a:lnTo>
                <a:lnTo>
                  <a:pt x="12" y="12"/>
                </a:lnTo>
                <a:lnTo>
                  <a:pt x="13" y="10"/>
                </a:lnTo>
                <a:lnTo>
                  <a:pt x="14" y="8"/>
                </a:lnTo>
                <a:lnTo>
                  <a:pt x="14" y="8"/>
                </a:lnTo>
              </a:path>
            </a:pathLst>
          </a:custGeom>
          <a:solidFill>
            <a:srgbClr val="000000"/>
          </a:solidFill>
          <a:ln w="9525">
            <a:noFill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868" name="Freeform 255"/>
          <p:cNvSpPr/>
          <p:nvPr/>
        </p:nvSpPr>
        <p:spPr bwMode="auto">
          <a:xfrm>
            <a:off x="5911850" y="3986213"/>
            <a:ext cx="25400" cy="25400"/>
          </a:xfrm>
          <a:custGeom>
            <a:avLst/>
            <a:ahLst/>
            <a:cxnLst>
              <a:cxn ang="0">
                <a:pos x="15" y="7"/>
              </a:cxn>
              <a:cxn ang="0">
                <a:pos x="14" y="4"/>
              </a:cxn>
              <a:cxn ang="0">
                <a:pos x="12" y="3"/>
              </a:cxn>
              <a:cxn ang="0">
                <a:pos x="10" y="1"/>
              </a:cxn>
              <a:cxn ang="0">
                <a:pos x="7" y="0"/>
              </a:cxn>
              <a:cxn ang="0">
                <a:pos x="5" y="1"/>
              </a:cxn>
              <a:cxn ang="0">
                <a:pos x="3" y="3"/>
              </a:cxn>
              <a:cxn ang="0">
                <a:pos x="1" y="4"/>
              </a:cxn>
              <a:cxn ang="0">
                <a:pos x="0" y="7"/>
              </a:cxn>
              <a:cxn ang="0">
                <a:pos x="1" y="10"/>
              </a:cxn>
              <a:cxn ang="0">
                <a:pos x="3" y="13"/>
              </a:cxn>
              <a:cxn ang="0">
                <a:pos x="5" y="14"/>
              </a:cxn>
              <a:cxn ang="0">
                <a:pos x="7" y="14"/>
              </a:cxn>
              <a:cxn ang="0">
                <a:pos x="10" y="14"/>
              </a:cxn>
              <a:cxn ang="0">
                <a:pos x="12" y="13"/>
              </a:cxn>
              <a:cxn ang="0">
                <a:pos x="14" y="10"/>
              </a:cxn>
              <a:cxn ang="0">
                <a:pos x="15" y="7"/>
              </a:cxn>
              <a:cxn ang="0">
                <a:pos x="15" y="7"/>
              </a:cxn>
            </a:cxnLst>
            <a:rect l="0" t="0" r="r" b="b"/>
            <a:pathLst>
              <a:path w="16" h="15">
                <a:moveTo>
                  <a:pt x="15" y="7"/>
                </a:moveTo>
                <a:lnTo>
                  <a:pt x="14" y="4"/>
                </a:lnTo>
                <a:lnTo>
                  <a:pt x="12" y="3"/>
                </a:lnTo>
                <a:lnTo>
                  <a:pt x="10" y="1"/>
                </a:lnTo>
                <a:lnTo>
                  <a:pt x="7" y="0"/>
                </a:lnTo>
                <a:lnTo>
                  <a:pt x="5" y="1"/>
                </a:lnTo>
                <a:lnTo>
                  <a:pt x="3" y="3"/>
                </a:lnTo>
                <a:lnTo>
                  <a:pt x="1" y="4"/>
                </a:lnTo>
                <a:lnTo>
                  <a:pt x="0" y="7"/>
                </a:lnTo>
                <a:lnTo>
                  <a:pt x="1" y="10"/>
                </a:lnTo>
                <a:lnTo>
                  <a:pt x="3" y="13"/>
                </a:lnTo>
                <a:lnTo>
                  <a:pt x="5" y="14"/>
                </a:lnTo>
                <a:lnTo>
                  <a:pt x="7" y="14"/>
                </a:lnTo>
                <a:lnTo>
                  <a:pt x="10" y="14"/>
                </a:lnTo>
                <a:lnTo>
                  <a:pt x="12" y="13"/>
                </a:lnTo>
                <a:lnTo>
                  <a:pt x="14" y="10"/>
                </a:lnTo>
                <a:lnTo>
                  <a:pt x="15" y="7"/>
                </a:lnTo>
                <a:lnTo>
                  <a:pt x="15" y="7"/>
                </a:lnTo>
              </a:path>
            </a:pathLst>
          </a:custGeom>
          <a:solidFill>
            <a:srgbClr val="000000"/>
          </a:solidFill>
          <a:ln w="9525">
            <a:noFill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869" name="Freeform 256"/>
          <p:cNvSpPr/>
          <p:nvPr/>
        </p:nvSpPr>
        <p:spPr bwMode="auto">
          <a:xfrm>
            <a:off x="6097588" y="4413250"/>
            <a:ext cx="149225" cy="168275"/>
          </a:xfrm>
          <a:custGeom>
            <a:avLst/>
            <a:ahLst/>
            <a:cxnLst>
              <a:cxn ang="0">
                <a:pos x="96" y="48"/>
              </a:cxn>
              <a:cxn ang="0">
                <a:pos x="95" y="39"/>
              </a:cxn>
              <a:cxn ang="0">
                <a:pos x="93" y="30"/>
              </a:cxn>
              <a:cxn ang="0">
                <a:pos x="88" y="22"/>
              </a:cxn>
              <a:cxn ang="0">
                <a:pos x="83" y="14"/>
              </a:cxn>
              <a:cxn ang="0">
                <a:pos x="75" y="8"/>
              </a:cxn>
              <a:cxn ang="0">
                <a:pos x="67" y="4"/>
              </a:cxn>
              <a:cxn ang="0">
                <a:pos x="58" y="0"/>
              </a:cxn>
              <a:cxn ang="0">
                <a:pos x="48" y="0"/>
              </a:cxn>
              <a:cxn ang="0">
                <a:pos x="39" y="0"/>
              </a:cxn>
              <a:cxn ang="0">
                <a:pos x="29" y="4"/>
              </a:cxn>
              <a:cxn ang="0">
                <a:pos x="21" y="8"/>
              </a:cxn>
              <a:cxn ang="0">
                <a:pos x="15" y="14"/>
              </a:cxn>
              <a:cxn ang="0">
                <a:pos x="9" y="22"/>
              </a:cxn>
              <a:cxn ang="0">
                <a:pos x="4" y="30"/>
              </a:cxn>
              <a:cxn ang="0">
                <a:pos x="1" y="39"/>
              </a:cxn>
              <a:cxn ang="0">
                <a:pos x="0" y="48"/>
              </a:cxn>
              <a:cxn ang="0">
                <a:pos x="1" y="58"/>
              </a:cxn>
              <a:cxn ang="0">
                <a:pos x="4" y="67"/>
              </a:cxn>
              <a:cxn ang="0">
                <a:pos x="9" y="76"/>
              </a:cxn>
              <a:cxn ang="0">
                <a:pos x="15" y="83"/>
              </a:cxn>
              <a:cxn ang="0">
                <a:pos x="21" y="90"/>
              </a:cxn>
              <a:cxn ang="0">
                <a:pos x="29" y="94"/>
              </a:cxn>
              <a:cxn ang="0">
                <a:pos x="39" y="97"/>
              </a:cxn>
              <a:cxn ang="0">
                <a:pos x="48" y="98"/>
              </a:cxn>
              <a:cxn ang="0">
                <a:pos x="58" y="97"/>
              </a:cxn>
              <a:cxn ang="0">
                <a:pos x="67" y="94"/>
              </a:cxn>
              <a:cxn ang="0">
                <a:pos x="75" y="90"/>
              </a:cxn>
              <a:cxn ang="0">
                <a:pos x="83" y="83"/>
              </a:cxn>
              <a:cxn ang="0">
                <a:pos x="88" y="76"/>
              </a:cxn>
              <a:cxn ang="0">
                <a:pos x="93" y="67"/>
              </a:cxn>
              <a:cxn ang="0">
                <a:pos x="95" y="58"/>
              </a:cxn>
              <a:cxn ang="0">
                <a:pos x="96" y="48"/>
              </a:cxn>
              <a:cxn ang="0">
                <a:pos x="96" y="48"/>
              </a:cxn>
            </a:cxnLst>
            <a:rect l="0" t="0" r="r" b="b"/>
            <a:pathLst>
              <a:path w="97" h="99">
                <a:moveTo>
                  <a:pt x="96" y="48"/>
                </a:moveTo>
                <a:lnTo>
                  <a:pt x="95" y="39"/>
                </a:lnTo>
                <a:lnTo>
                  <a:pt x="93" y="30"/>
                </a:lnTo>
                <a:lnTo>
                  <a:pt x="88" y="22"/>
                </a:lnTo>
                <a:lnTo>
                  <a:pt x="83" y="14"/>
                </a:lnTo>
                <a:lnTo>
                  <a:pt x="75" y="8"/>
                </a:lnTo>
                <a:lnTo>
                  <a:pt x="67" y="4"/>
                </a:lnTo>
                <a:lnTo>
                  <a:pt x="58" y="0"/>
                </a:lnTo>
                <a:lnTo>
                  <a:pt x="48" y="0"/>
                </a:lnTo>
                <a:lnTo>
                  <a:pt x="39" y="0"/>
                </a:lnTo>
                <a:lnTo>
                  <a:pt x="29" y="4"/>
                </a:lnTo>
                <a:lnTo>
                  <a:pt x="21" y="8"/>
                </a:lnTo>
                <a:lnTo>
                  <a:pt x="15" y="14"/>
                </a:lnTo>
                <a:lnTo>
                  <a:pt x="9" y="22"/>
                </a:lnTo>
                <a:lnTo>
                  <a:pt x="4" y="30"/>
                </a:lnTo>
                <a:lnTo>
                  <a:pt x="1" y="39"/>
                </a:lnTo>
                <a:lnTo>
                  <a:pt x="0" y="48"/>
                </a:lnTo>
                <a:lnTo>
                  <a:pt x="1" y="58"/>
                </a:lnTo>
                <a:lnTo>
                  <a:pt x="4" y="67"/>
                </a:lnTo>
                <a:lnTo>
                  <a:pt x="9" y="76"/>
                </a:lnTo>
                <a:lnTo>
                  <a:pt x="15" y="83"/>
                </a:lnTo>
                <a:lnTo>
                  <a:pt x="21" y="90"/>
                </a:lnTo>
                <a:lnTo>
                  <a:pt x="29" y="94"/>
                </a:lnTo>
                <a:lnTo>
                  <a:pt x="39" y="97"/>
                </a:lnTo>
                <a:lnTo>
                  <a:pt x="48" y="98"/>
                </a:lnTo>
                <a:lnTo>
                  <a:pt x="58" y="97"/>
                </a:lnTo>
                <a:lnTo>
                  <a:pt x="67" y="94"/>
                </a:lnTo>
                <a:lnTo>
                  <a:pt x="75" y="90"/>
                </a:lnTo>
                <a:lnTo>
                  <a:pt x="83" y="83"/>
                </a:lnTo>
                <a:lnTo>
                  <a:pt x="88" y="76"/>
                </a:lnTo>
                <a:lnTo>
                  <a:pt x="93" y="67"/>
                </a:lnTo>
                <a:lnTo>
                  <a:pt x="95" y="58"/>
                </a:lnTo>
                <a:lnTo>
                  <a:pt x="96" y="48"/>
                </a:lnTo>
                <a:lnTo>
                  <a:pt x="96" y="48"/>
                </a:lnTo>
              </a:path>
            </a:pathLst>
          </a:custGeom>
          <a:solidFill>
            <a:srgbClr val="FFFFFF"/>
          </a:solidFill>
          <a:ln w="9525">
            <a:noFill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870" name="Freeform 257"/>
          <p:cNvSpPr/>
          <p:nvPr/>
        </p:nvSpPr>
        <p:spPr bwMode="auto">
          <a:xfrm>
            <a:off x="6215063" y="4373563"/>
            <a:ext cx="41275" cy="44450"/>
          </a:xfrm>
          <a:custGeom>
            <a:avLst/>
            <a:ahLst/>
            <a:cxnLst>
              <a:cxn ang="0">
                <a:pos x="25" y="12"/>
              </a:cxn>
              <a:cxn ang="0">
                <a:pos x="24" y="8"/>
              </a:cxn>
              <a:cxn ang="0">
                <a:pos x="21" y="4"/>
              </a:cxn>
              <a:cxn ang="0">
                <a:pos x="17" y="1"/>
              </a:cxn>
              <a:cxn ang="0">
                <a:pos x="12" y="0"/>
              </a:cxn>
              <a:cxn ang="0">
                <a:pos x="7" y="1"/>
              </a:cxn>
              <a:cxn ang="0">
                <a:pos x="4" y="4"/>
              </a:cxn>
              <a:cxn ang="0">
                <a:pos x="0" y="8"/>
              </a:cxn>
              <a:cxn ang="0">
                <a:pos x="0" y="12"/>
              </a:cxn>
              <a:cxn ang="0">
                <a:pos x="0" y="18"/>
              </a:cxn>
              <a:cxn ang="0">
                <a:pos x="4" y="22"/>
              </a:cxn>
              <a:cxn ang="0">
                <a:pos x="7" y="25"/>
              </a:cxn>
              <a:cxn ang="0">
                <a:pos x="12" y="26"/>
              </a:cxn>
              <a:cxn ang="0">
                <a:pos x="17" y="25"/>
              </a:cxn>
              <a:cxn ang="0">
                <a:pos x="21" y="22"/>
              </a:cxn>
              <a:cxn ang="0">
                <a:pos x="24" y="18"/>
              </a:cxn>
              <a:cxn ang="0">
                <a:pos x="25" y="12"/>
              </a:cxn>
              <a:cxn ang="0">
                <a:pos x="25" y="12"/>
              </a:cxn>
            </a:cxnLst>
            <a:rect l="0" t="0" r="r" b="b"/>
            <a:pathLst>
              <a:path w="26" h="27">
                <a:moveTo>
                  <a:pt x="25" y="12"/>
                </a:moveTo>
                <a:lnTo>
                  <a:pt x="24" y="8"/>
                </a:lnTo>
                <a:lnTo>
                  <a:pt x="21" y="4"/>
                </a:lnTo>
                <a:lnTo>
                  <a:pt x="17" y="1"/>
                </a:lnTo>
                <a:lnTo>
                  <a:pt x="12" y="0"/>
                </a:lnTo>
                <a:lnTo>
                  <a:pt x="7" y="1"/>
                </a:lnTo>
                <a:lnTo>
                  <a:pt x="4" y="4"/>
                </a:lnTo>
                <a:lnTo>
                  <a:pt x="0" y="8"/>
                </a:lnTo>
                <a:lnTo>
                  <a:pt x="0" y="12"/>
                </a:lnTo>
                <a:lnTo>
                  <a:pt x="0" y="18"/>
                </a:lnTo>
                <a:lnTo>
                  <a:pt x="4" y="22"/>
                </a:lnTo>
                <a:lnTo>
                  <a:pt x="7" y="25"/>
                </a:lnTo>
                <a:lnTo>
                  <a:pt x="12" y="26"/>
                </a:lnTo>
                <a:lnTo>
                  <a:pt x="17" y="25"/>
                </a:lnTo>
                <a:lnTo>
                  <a:pt x="21" y="22"/>
                </a:lnTo>
                <a:lnTo>
                  <a:pt x="24" y="18"/>
                </a:lnTo>
                <a:lnTo>
                  <a:pt x="25" y="12"/>
                </a:lnTo>
                <a:lnTo>
                  <a:pt x="25" y="12"/>
                </a:lnTo>
              </a:path>
            </a:pathLst>
          </a:custGeom>
          <a:solidFill>
            <a:srgbClr val="FFFFFF"/>
          </a:solidFill>
          <a:ln w="9525">
            <a:noFill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871" name="Freeform 258"/>
          <p:cNvSpPr/>
          <p:nvPr/>
        </p:nvSpPr>
        <p:spPr bwMode="auto">
          <a:xfrm>
            <a:off x="6184900" y="4479925"/>
            <a:ext cx="22225" cy="26988"/>
          </a:xfrm>
          <a:custGeom>
            <a:avLst/>
            <a:ahLst/>
            <a:cxnLst>
              <a:cxn ang="0">
                <a:pos x="14" y="7"/>
              </a:cxn>
              <a:cxn ang="0">
                <a:pos x="13" y="4"/>
              </a:cxn>
              <a:cxn ang="0">
                <a:pos x="12" y="2"/>
              </a:cxn>
              <a:cxn ang="0">
                <a:pos x="9" y="1"/>
              </a:cxn>
              <a:cxn ang="0">
                <a:pos x="6" y="0"/>
              </a:cxn>
              <a:cxn ang="0">
                <a:pos x="4" y="1"/>
              </a:cxn>
              <a:cxn ang="0">
                <a:pos x="2" y="2"/>
              </a:cxn>
              <a:cxn ang="0">
                <a:pos x="0" y="4"/>
              </a:cxn>
              <a:cxn ang="0">
                <a:pos x="0" y="7"/>
              </a:cxn>
              <a:cxn ang="0">
                <a:pos x="0" y="10"/>
              </a:cxn>
              <a:cxn ang="0">
                <a:pos x="2" y="13"/>
              </a:cxn>
              <a:cxn ang="0">
                <a:pos x="4" y="14"/>
              </a:cxn>
              <a:cxn ang="0">
                <a:pos x="6" y="15"/>
              </a:cxn>
              <a:cxn ang="0">
                <a:pos x="9" y="14"/>
              </a:cxn>
              <a:cxn ang="0">
                <a:pos x="12" y="13"/>
              </a:cxn>
              <a:cxn ang="0">
                <a:pos x="13" y="10"/>
              </a:cxn>
              <a:cxn ang="0">
                <a:pos x="14" y="7"/>
              </a:cxn>
              <a:cxn ang="0">
                <a:pos x="14" y="7"/>
              </a:cxn>
            </a:cxnLst>
            <a:rect l="0" t="0" r="r" b="b"/>
            <a:pathLst>
              <a:path w="15" h="16">
                <a:moveTo>
                  <a:pt x="14" y="7"/>
                </a:moveTo>
                <a:lnTo>
                  <a:pt x="13" y="4"/>
                </a:lnTo>
                <a:lnTo>
                  <a:pt x="12" y="2"/>
                </a:lnTo>
                <a:lnTo>
                  <a:pt x="9" y="1"/>
                </a:lnTo>
                <a:lnTo>
                  <a:pt x="6" y="0"/>
                </a:lnTo>
                <a:lnTo>
                  <a:pt x="4" y="1"/>
                </a:lnTo>
                <a:lnTo>
                  <a:pt x="2" y="2"/>
                </a:lnTo>
                <a:lnTo>
                  <a:pt x="0" y="4"/>
                </a:lnTo>
                <a:lnTo>
                  <a:pt x="0" y="7"/>
                </a:lnTo>
                <a:lnTo>
                  <a:pt x="0" y="10"/>
                </a:lnTo>
                <a:lnTo>
                  <a:pt x="2" y="13"/>
                </a:lnTo>
                <a:lnTo>
                  <a:pt x="4" y="14"/>
                </a:lnTo>
                <a:lnTo>
                  <a:pt x="6" y="15"/>
                </a:lnTo>
                <a:lnTo>
                  <a:pt x="9" y="14"/>
                </a:lnTo>
                <a:lnTo>
                  <a:pt x="12" y="13"/>
                </a:lnTo>
                <a:lnTo>
                  <a:pt x="13" y="10"/>
                </a:lnTo>
                <a:lnTo>
                  <a:pt x="14" y="7"/>
                </a:lnTo>
                <a:lnTo>
                  <a:pt x="14" y="7"/>
                </a:lnTo>
              </a:path>
            </a:pathLst>
          </a:custGeom>
          <a:solidFill>
            <a:srgbClr val="000000"/>
          </a:solidFill>
          <a:ln w="9525">
            <a:noFill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872" name="Freeform 259"/>
          <p:cNvSpPr/>
          <p:nvPr/>
        </p:nvSpPr>
        <p:spPr bwMode="auto">
          <a:xfrm>
            <a:off x="5815013" y="4897438"/>
            <a:ext cx="149225" cy="168275"/>
          </a:xfrm>
          <a:custGeom>
            <a:avLst/>
            <a:ahLst/>
            <a:cxnLst>
              <a:cxn ang="0">
                <a:pos x="96" y="49"/>
              </a:cxn>
              <a:cxn ang="0">
                <a:pos x="96" y="40"/>
              </a:cxn>
              <a:cxn ang="0">
                <a:pos x="92" y="30"/>
              </a:cxn>
              <a:cxn ang="0">
                <a:pos x="88" y="22"/>
              </a:cxn>
              <a:cxn ang="0">
                <a:pos x="83" y="14"/>
              </a:cxn>
              <a:cxn ang="0">
                <a:pos x="75" y="8"/>
              </a:cxn>
              <a:cxn ang="0">
                <a:pos x="67" y="4"/>
              </a:cxn>
              <a:cxn ang="0">
                <a:pos x="58" y="1"/>
              </a:cxn>
              <a:cxn ang="0">
                <a:pos x="48" y="0"/>
              </a:cxn>
              <a:cxn ang="0">
                <a:pos x="39" y="1"/>
              </a:cxn>
              <a:cxn ang="0">
                <a:pos x="30" y="4"/>
              </a:cxn>
              <a:cxn ang="0">
                <a:pos x="22" y="8"/>
              </a:cxn>
              <a:cxn ang="0">
                <a:pos x="14" y="14"/>
              </a:cxn>
              <a:cxn ang="0">
                <a:pos x="8" y="22"/>
              </a:cxn>
              <a:cxn ang="0">
                <a:pos x="3" y="30"/>
              </a:cxn>
              <a:cxn ang="0">
                <a:pos x="0" y="40"/>
              </a:cxn>
              <a:cxn ang="0">
                <a:pos x="0" y="49"/>
              </a:cxn>
              <a:cxn ang="0">
                <a:pos x="0" y="59"/>
              </a:cxn>
              <a:cxn ang="0">
                <a:pos x="3" y="68"/>
              </a:cxn>
              <a:cxn ang="0">
                <a:pos x="8" y="77"/>
              </a:cxn>
              <a:cxn ang="0">
                <a:pos x="14" y="84"/>
              </a:cxn>
              <a:cxn ang="0">
                <a:pos x="22" y="90"/>
              </a:cxn>
              <a:cxn ang="0">
                <a:pos x="30" y="95"/>
              </a:cxn>
              <a:cxn ang="0">
                <a:pos x="39" y="98"/>
              </a:cxn>
              <a:cxn ang="0">
                <a:pos x="48" y="99"/>
              </a:cxn>
              <a:cxn ang="0">
                <a:pos x="58" y="98"/>
              </a:cxn>
              <a:cxn ang="0">
                <a:pos x="67" y="95"/>
              </a:cxn>
              <a:cxn ang="0">
                <a:pos x="75" y="90"/>
              </a:cxn>
              <a:cxn ang="0">
                <a:pos x="83" y="84"/>
              </a:cxn>
              <a:cxn ang="0">
                <a:pos x="88" y="77"/>
              </a:cxn>
              <a:cxn ang="0">
                <a:pos x="92" y="68"/>
              </a:cxn>
              <a:cxn ang="0">
                <a:pos x="96" y="59"/>
              </a:cxn>
              <a:cxn ang="0">
                <a:pos x="96" y="49"/>
              </a:cxn>
              <a:cxn ang="0">
                <a:pos x="96" y="49"/>
              </a:cxn>
            </a:cxnLst>
            <a:rect l="0" t="0" r="r" b="b"/>
            <a:pathLst>
              <a:path w="97" h="100">
                <a:moveTo>
                  <a:pt x="96" y="49"/>
                </a:moveTo>
                <a:lnTo>
                  <a:pt x="96" y="40"/>
                </a:lnTo>
                <a:lnTo>
                  <a:pt x="92" y="30"/>
                </a:lnTo>
                <a:lnTo>
                  <a:pt x="88" y="22"/>
                </a:lnTo>
                <a:lnTo>
                  <a:pt x="83" y="14"/>
                </a:lnTo>
                <a:lnTo>
                  <a:pt x="75" y="8"/>
                </a:lnTo>
                <a:lnTo>
                  <a:pt x="67" y="4"/>
                </a:lnTo>
                <a:lnTo>
                  <a:pt x="58" y="1"/>
                </a:lnTo>
                <a:lnTo>
                  <a:pt x="48" y="0"/>
                </a:lnTo>
                <a:lnTo>
                  <a:pt x="39" y="1"/>
                </a:lnTo>
                <a:lnTo>
                  <a:pt x="30" y="4"/>
                </a:lnTo>
                <a:lnTo>
                  <a:pt x="22" y="8"/>
                </a:lnTo>
                <a:lnTo>
                  <a:pt x="14" y="14"/>
                </a:lnTo>
                <a:lnTo>
                  <a:pt x="8" y="22"/>
                </a:lnTo>
                <a:lnTo>
                  <a:pt x="3" y="30"/>
                </a:lnTo>
                <a:lnTo>
                  <a:pt x="0" y="40"/>
                </a:lnTo>
                <a:lnTo>
                  <a:pt x="0" y="49"/>
                </a:lnTo>
                <a:lnTo>
                  <a:pt x="0" y="59"/>
                </a:lnTo>
                <a:lnTo>
                  <a:pt x="3" y="68"/>
                </a:lnTo>
                <a:lnTo>
                  <a:pt x="8" y="77"/>
                </a:lnTo>
                <a:lnTo>
                  <a:pt x="14" y="84"/>
                </a:lnTo>
                <a:lnTo>
                  <a:pt x="22" y="90"/>
                </a:lnTo>
                <a:lnTo>
                  <a:pt x="30" y="95"/>
                </a:lnTo>
                <a:lnTo>
                  <a:pt x="39" y="98"/>
                </a:lnTo>
                <a:lnTo>
                  <a:pt x="48" y="99"/>
                </a:lnTo>
                <a:lnTo>
                  <a:pt x="58" y="98"/>
                </a:lnTo>
                <a:lnTo>
                  <a:pt x="67" y="95"/>
                </a:lnTo>
                <a:lnTo>
                  <a:pt x="75" y="90"/>
                </a:lnTo>
                <a:lnTo>
                  <a:pt x="83" y="84"/>
                </a:lnTo>
                <a:lnTo>
                  <a:pt x="88" y="77"/>
                </a:lnTo>
                <a:lnTo>
                  <a:pt x="92" y="68"/>
                </a:lnTo>
                <a:lnTo>
                  <a:pt x="96" y="59"/>
                </a:lnTo>
                <a:lnTo>
                  <a:pt x="96" y="49"/>
                </a:lnTo>
                <a:lnTo>
                  <a:pt x="96" y="49"/>
                </a:lnTo>
              </a:path>
            </a:pathLst>
          </a:custGeom>
          <a:solidFill>
            <a:srgbClr val="FFFFFF"/>
          </a:solidFill>
          <a:ln w="9525">
            <a:noFill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873" name="Freeform 260"/>
          <p:cNvSpPr/>
          <p:nvPr/>
        </p:nvSpPr>
        <p:spPr bwMode="auto">
          <a:xfrm>
            <a:off x="5854700" y="4968875"/>
            <a:ext cx="23813" cy="25400"/>
          </a:xfrm>
          <a:custGeom>
            <a:avLst/>
            <a:ahLst/>
            <a:cxnLst>
              <a:cxn ang="0">
                <a:pos x="14" y="7"/>
              </a:cxn>
              <a:cxn ang="0">
                <a:pos x="13" y="4"/>
              </a:cxn>
              <a:cxn ang="0">
                <a:pos x="11" y="2"/>
              </a:cxn>
              <a:cxn ang="0">
                <a:pos x="10" y="0"/>
              </a:cxn>
              <a:cxn ang="0">
                <a:pos x="7" y="0"/>
              </a:cxn>
              <a:cxn ang="0">
                <a:pos x="4" y="0"/>
              </a:cxn>
              <a:cxn ang="0">
                <a:pos x="2" y="2"/>
              </a:cxn>
              <a:cxn ang="0">
                <a:pos x="0" y="4"/>
              </a:cxn>
              <a:cxn ang="0">
                <a:pos x="0" y="7"/>
              </a:cxn>
              <a:cxn ang="0">
                <a:pos x="0" y="10"/>
              </a:cxn>
              <a:cxn ang="0">
                <a:pos x="2" y="12"/>
              </a:cxn>
              <a:cxn ang="0">
                <a:pos x="4" y="14"/>
              </a:cxn>
              <a:cxn ang="0">
                <a:pos x="7" y="14"/>
              </a:cxn>
              <a:cxn ang="0">
                <a:pos x="10" y="14"/>
              </a:cxn>
              <a:cxn ang="0">
                <a:pos x="11" y="12"/>
              </a:cxn>
              <a:cxn ang="0">
                <a:pos x="13" y="10"/>
              </a:cxn>
              <a:cxn ang="0">
                <a:pos x="14" y="7"/>
              </a:cxn>
              <a:cxn ang="0">
                <a:pos x="14" y="7"/>
              </a:cxn>
            </a:cxnLst>
            <a:rect l="0" t="0" r="r" b="b"/>
            <a:pathLst>
              <a:path w="15" h="15">
                <a:moveTo>
                  <a:pt x="14" y="7"/>
                </a:moveTo>
                <a:lnTo>
                  <a:pt x="13" y="4"/>
                </a:lnTo>
                <a:lnTo>
                  <a:pt x="11" y="2"/>
                </a:lnTo>
                <a:lnTo>
                  <a:pt x="10" y="0"/>
                </a:lnTo>
                <a:lnTo>
                  <a:pt x="7" y="0"/>
                </a:lnTo>
                <a:lnTo>
                  <a:pt x="4" y="0"/>
                </a:lnTo>
                <a:lnTo>
                  <a:pt x="2" y="2"/>
                </a:lnTo>
                <a:lnTo>
                  <a:pt x="0" y="4"/>
                </a:lnTo>
                <a:lnTo>
                  <a:pt x="0" y="7"/>
                </a:lnTo>
                <a:lnTo>
                  <a:pt x="0" y="10"/>
                </a:lnTo>
                <a:lnTo>
                  <a:pt x="2" y="12"/>
                </a:lnTo>
                <a:lnTo>
                  <a:pt x="4" y="14"/>
                </a:lnTo>
                <a:lnTo>
                  <a:pt x="7" y="14"/>
                </a:lnTo>
                <a:lnTo>
                  <a:pt x="10" y="14"/>
                </a:lnTo>
                <a:lnTo>
                  <a:pt x="11" y="12"/>
                </a:lnTo>
                <a:lnTo>
                  <a:pt x="13" y="10"/>
                </a:lnTo>
                <a:lnTo>
                  <a:pt x="14" y="7"/>
                </a:lnTo>
                <a:lnTo>
                  <a:pt x="14" y="7"/>
                </a:lnTo>
              </a:path>
            </a:pathLst>
          </a:custGeom>
          <a:solidFill>
            <a:srgbClr val="000000"/>
          </a:solidFill>
          <a:ln w="9525">
            <a:noFill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874" name="Freeform 261"/>
          <p:cNvSpPr/>
          <p:nvPr/>
        </p:nvSpPr>
        <p:spPr bwMode="auto">
          <a:xfrm>
            <a:off x="5875338" y="4951413"/>
            <a:ext cx="38100" cy="46037"/>
          </a:xfrm>
          <a:custGeom>
            <a:avLst/>
            <a:ahLst/>
            <a:cxnLst>
              <a:cxn ang="0">
                <a:pos x="24" y="12"/>
              </a:cxn>
              <a:cxn ang="0">
                <a:pos x="24" y="8"/>
              </a:cxn>
              <a:cxn ang="0">
                <a:pos x="21" y="4"/>
              </a:cxn>
              <a:cxn ang="0">
                <a:pos x="17" y="1"/>
              </a:cxn>
              <a:cxn ang="0">
                <a:pos x="13" y="0"/>
              </a:cxn>
              <a:cxn ang="0">
                <a:pos x="7" y="1"/>
              </a:cxn>
              <a:cxn ang="0">
                <a:pos x="4" y="4"/>
              </a:cxn>
              <a:cxn ang="0">
                <a:pos x="1" y="8"/>
              </a:cxn>
              <a:cxn ang="0">
                <a:pos x="0" y="12"/>
              </a:cxn>
              <a:cxn ang="0">
                <a:pos x="1" y="17"/>
              </a:cxn>
              <a:cxn ang="0">
                <a:pos x="4" y="22"/>
              </a:cxn>
              <a:cxn ang="0">
                <a:pos x="7" y="25"/>
              </a:cxn>
              <a:cxn ang="0">
                <a:pos x="13" y="26"/>
              </a:cxn>
              <a:cxn ang="0">
                <a:pos x="17" y="25"/>
              </a:cxn>
              <a:cxn ang="0">
                <a:pos x="21" y="22"/>
              </a:cxn>
              <a:cxn ang="0">
                <a:pos x="24" y="17"/>
              </a:cxn>
              <a:cxn ang="0">
                <a:pos x="24" y="12"/>
              </a:cxn>
              <a:cxn ang="0">
                <a:pos x="24" y="12"/>
              </a:cxn>
            </a:cxnLst>
            <a:rect l="0" t="0" r="r" b="b"/>
            <a:pathLst>
              <a:path w="25" h="27">
                <a:moveTo>
                  <a:pt x="24" y="12"/>
                </a:moveTo>
                <a:lnTo>
                  <a:pt x="24" y="8"/>
                </a:lnTo>
                <a:lnTo>
                  <a:pt x="21" y="4"/>
                </a:lnTo>
                <a:lnTo>
                  <a:pt x="17" y="1"/>
                </a:lnTo>
                <a:lnTo>
                  <a:pt x="13" y="0"/>
                </a:lnTo>
                <a:lnTo>
                  <a:pt x="7" y="1"/>
                </a:lnTo>
                <a:lnTo>
                  <a:pt x="4" y="4"/>
                </a:lnTo>
                <a:lnTo>
                  <a:pt x="1" y="8"/>
                </a:lnTo>
                <a:lnTo>
                  <a:pt x="0" y="12"/>
                </a:lnTo>
                <a:lnTo>
                  <a:pt x="1" y="17"/>
                </a:lnTo>
                <a:lnTo>
                  <a:pt x="4" y="22"/>
                </a:lnTo>
                <a:lnTo>
                  <a:pt x="7" y="25"/>
                </a:lnTo>
                <a:lnTo>
                  <a:pt x="13" y="26"/>
                </a:lnTo>
                <a:lnTo>
                  <a:pt x="17" y="25"/>
                </a:lnTo>
                <a:lnTo>
                  <a:pt x="21" y="22"/>
                </a:lnTo>
                <a:lnTo>
                  <a:pt x="24" y="17"/>
                </a:lnTo>
                <a:lnTo>
                  <a:pt x="24" y="12"/>
                </a:lnTo>
                <a:lnTo>
                  <a:pt x="24" y="12"/>
                </a:lnTo>
              </a:path>
            </a:pathLst>
          </a:custGeom>
          <a:solidFill>
            <a:srgbClr val="A2A2A2"/>
          </a:solidFill>
          <a:ln w="9525">
            <a:noFill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875" name="Freeform 262"/>
          <p:cNvSpPr/>
          <p:nvPr/>
        </p:nvSpPr>
        <p:spPr bwMode="auto">
          <a:xfrm>
            <a:off x="5854700" y="4937125"/>
            <a:ext cx="12700" cy="15875"/>
          </a:xfrm>
          <a:custGeom>
            <a:avLst/>
            <a:ahLst/>
            <a:cxnLst>
              <a:cxn ang="0">
                <a:pos x="7" y="4"/>
              </a:cxn>
              <a:cxn ang="0">
                <a:pos x="7" y="3"/>
              </a:cxn>
              <a:cxn ang="0">
                <a:pos x="6" y="2"/>
              </a:cxn>
              <a:cxn ang="0">
                <a:pos x="4" y="0"/>
              </a:cxn>
              <a:cxn ang="0">
                <a:pos x="4" y="0"/>
              </a:cxn>
              <a:cxn ang="0">
                <a:pos x="2" y="0"/>
              </a:cxn>
              <a:cxn ang="0">
                <a:pos x="0" y="2"/>
              </a:cxn>
              <a:cxn ang="0">
                <a:pos x="0" y="3"/>
              </a:cxn>
              <a:cxn ang="0">
                <a:pos x="0" y="4"/>
              </a:cxn>
              <a:cxn ang="0">
                <a:pos x="0" y="6"/>
              </a:cxn>
              <a:cxn ang="0">
                <a:pos x="0" y="7"/>
              </a:cxn>
              <a:cxn ang="0">
                <a:pos x="2" y="7"/>
              </a:cxn>
              <a:cxn ang="0">
                <a:pos x="4" y="8"/>
              </a:cxn>
              <a:cxn ang="0">
                <a:pos x="4" y="7"/>
              </a:cxn>
              <a:cxn ang="0">
                <a:pos x="6" y="7"/>
              </a:cxn>
              <a:cxn ang="0">
                <a:pos x="7" y="6"/>
              </a:cxn>
              <a:cxn ang="0">
                <a:pos x="7" y="4"/>
              </a:cxn>
              <a:cxn ang="0">
                <a:pos x="7" y="4"/>
              </a:cxn>
            </a:cxnLst>
            <a:rect l="0" t="0" r="r" b="b"/>
            <a:pathLst>
              <a:path w="8" h="9">
                <a:moveTo>
                  <a:pt x="7" y="4"/>
                </a:moveTo>
                <a:lnTo>
                  <a:pt x="7" y="3"/>
                </a:lnTo>
                <a:lnTo>
                  <a:pt x="6" y="2"/>
                </a:lnTo>
                <a:lnTo>
                  <a:pt x="4" y="0"/>
                </a:lnTo>
                <a:lnTo>
                  <a:pt x="4" y="0"/>
                </a:lnTo>
                <a:lnTo>
                  <a:pt x="2" y="0"/>
                </a:lnTo>
                <a:lnTo>
                  <a:pt x="0" y="2"/>
                </a:lnTo>
                <a:lnTo>
                  <a:pt x="0" y="3"/>
                </a:lnTo>
                <a:lnTo>
                  <a:pt x="0" y="4"/>
                </a:lnTo>
                <a:lnTo>
                  <a:pt x="0" y="6"/>
                </a:lnTo>
                <a:lnTo>
                  <a:pt x="0" y="7"/>
                </a:lnTo>
                <a:lnTo>
                  <a:pt x="2" y="7"/>
                </a:lnTo>
                <a:lnTo>
                  <a:pt x="4" y="8"/>
                </a:lnTo>
                <a:lnTo>
                  <a:pt x="4" y="7"/>
                </a:lnTo>
                <a:lnTo>
                  <a:pt x="6" y="7"/>
                </a:lnTo>
                <a:lnTo>
                  <a:pt x="7" y="6"/>
                </a:lnTo>
                <a:lnTo>
                  <a:pt x="7" y="4"/>
                </a:lnTo>
                <a:lnTo>
                  <a:pt x="7" y="4"/>
                </a:lnTo>
              </a:path>
            </a:pathLst>
          </a:custGeom>
          <a:solidFill>
            <a:srgbClr val="000000"/>
          </a:solidFill>
          <a:ln w="9525">
            <a:noFill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876" name="Freeform 263"/>
          <p:cNvSpPr/>
          <p:nvPr/>
        </p:nvSpPr>
        <p:spPr bwMode="auto">
          <a:xfrm>
            <a:off x="5848350" y="5000625"/>
            <a:ext cx="14288" cy="12700"/>
          </a:xfrm>
          <a:custGeom>
            <a:avLst/>
            <a:ahLst/>
            <a:cxnLst>
              <a:cxn ang="0">
                <a:pos x="8" y="3"/>
              </a:cxn>
              <a:cxn ang="0">
                <a:pos x="8" y="2"/>
              </a:cxn>
              <a:cxn ang="0">
                <a:pos x="6" y="1"/>
              </a:cxn>
              <a:cxn ang="0">
                <a:pos x="6" y="0"/>
              </a:cxn>
              <a:cxn ang="0">
                <a:pos x="4" y="0"/>
              </a:cxn>
              <a:cxn ang="0">
                <a:pos x="2" y="0"/>
              </a:cxn>
              <a:cxn ang="0">
                <a:pos x="2" y="1"/>
              </a:cxn>
              <a:cxn ang="0">
                <a:pos x="1" y="2"/>
              </a:cxn>
              <a:cxn ang="0">
                <a:pos x="0" y="3"/>
              </a:cxn>
              <a:cxn ang="0">
                <a:pos x="1" y="5"/>
              </a:cxn>
              <a:cxn ang="0">
                <a:pos x="2" y="6"/>
              </a:cxn>
              <a:cxn ang="0">
                <a:pos x="2" y="7"/>
              </a:cxn>
              <a:cxn ang="0">
                <a:pos x="4" y="7"/>
              </a:cxn>
              <a:cxn ang="0">
                <a:pos x="6" y="7"/>
              </a:cxn>
              <a:cxn ang="0">
                <a:pos x="6" y="6"/>
              </a:cxn>
              <a:cxn ang="0">
                <a:pos x="8" y="5"/>
              </a:cxn>
              <a:cxn ang="0">
                <a:pos x="8" y="3"/>
              </a:cxn>
              <a:cxn ang="0">
                <a:pos x="8" y="3"/>
              </a:cxn>
            </a:cxnLst>
            <a:rect l="0" t="0" r="r" b="b"/>
            <a:pathLst>
              <a:path w="9" h="8">
                <a:moveTo>
                  <a:pt x="8" y="3"/>
                </a:moveTo>
                <a:lnTo>
                  <a:pt x="8" y="2"/>
                </a:lnTo>
                <a:lnTo>
                  <a:pt x="6" y="1"/>
                </a:lnTo>
                <a:lnTo>
                  <a:pt x="6" y="0"/>
                </a:lnTo>
                <a:lnTo>
                  <a:pt x="4" y="0"/>
                </a:lnTo>
                <a:lnTo>
                  <a:pt x="2" y="0"/>
                </a:lnTo>
                <a:lnTo>
                  <a:pt x="2" y="1"/>
                </a:lnTo>
                <a:lnTo>
                  <a:pt x="1" y="2"/>
                </a:lnTo>
                <a:lnTo>
                  <a:pt x="0" y="3"/>
                </a:lnTo>
                <a:lnTo>
                  <a:pt x="1" y="5"/>
                </a:lnTo>
                <a:lnTo>
                  <a:pt x="2" y="6"/>
                </a:lnTo>
                <a:lnTo>
                  <a:pt x="2" y="7"/>
                </a:lnTo>
                <a:lnTo>
                  <a:pt x="4" y="7"/>
                </a:lnTo>
                <a:lnTo>
                  <a:pt x="6" y="7"/>
                </a:lnTo>
                <a:lnTo>
                  <a:pt x="6" y="6"/>
                </a:lnTo>
                <a:lnTo>
                  <a:pt x="8" y="5"/>
                </a:lnTo>
                <a:lnTo>
                  <a:pt x="8" y="3"/>
                </a:lnTo>
                <a:lnTo>
                  <a:pt x="8" y="3"/>
                </a:lnTo>
              </a:path>
            </a:pathLst>
          </a:custGeom>
          <a:solidFill>
            <a:srgbClr val="000000"/>
          </a:solidFill>
          <a:ln w="9525">
            <a:noFill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877" name="Freeform 264"/>
          <p:cNvSpPr/>
          <p:nvPr/>
        </p:nvSpPr>
        <p:spPr bwMode="auto">
          <a:xfrm>
            <a:off x="5908675" y="3462338"/>
            <a:ext cx="39688" cy="42862"/>
          </a:xfrm>
          <a:custGeom>
            <a:avLst/>
            <a:ahLst/>
            <a:cxnLst>
              <a:cxn ang="0">
                <a:pos x="25" y="13"/>
              </a:cxn>
              <a:cxn ang="0">
                <a:pos x="24" y="7"/>
              </a:cxn>
              <a:cxn ang="0">
                <a:pos x="21" y="3"/>
              </a:cxn>
              <a:cxn ang="0">
                <a:pos x="17" y="1"/>
              </a:cxn>
              <a:cxn ang="0">
                <a:pos x="13" y="0"/>
              </a:cxn>
              <a:cxn ang="0">
                <a:pos x="8" y="1"/>
              </a:cxn>
              <a:cxn ang="0">
                <a:pos x="4" y="3"/>
              </a:cxn>
              <a:cxn ang="0">
                <a:pos x="1" y="7"/>
              </a:cxn>
              <a:cxn ang="0">
                <a:pos x="0" y="13"/>
              </a:cxn>
              <a:cxn ang="0">
                <a:pos x="1" y="18"/>
              </a:cxn>
              <a:cxn ang="0">
                <a:pos x="4" y="22"/>
              </a:cxn>
              <a:cxn ang="0">
                <a:pos x="8" y="25"/>
              </a:cxn>
              <a:cxn ang="0">
                <a:pos x="13" y="25"/>
              </a:cxn>
              <a:cxn ang="0">
                <a:pos x="17" y="25"/>
              </a:cxn>
              <a:cxn ang="0">
                <a:pos x="21" y="22"/>
              </a:cxn>
              <a:cxn ang="0">
                <a:pos x="24" y="18"/>
              </a:cxn>
              <a:cxn ang="0">
                <a:pos x="25" y="13"/>
              </a:cxn>
              <a:cxn ang="0">
                <a:pos x="25" y="13"/>
              </a:cxn>
            </a:cxnLst>
            <a:rect l="0" t="0" r="r" b="b"/>
            <a:pathLst>
              <a:path w="26" h="26">
                <a:moveTo>
                  <a:pt x="25" y="13"/>
                </a:moveTo>
                <a:lnTo>
                  <a:pt x="24" y="7"/>
                </a:lnTo>
                <a:lnTo>
                  <a:pt x="21" y="3"/>
                </a:lnTo>
                <a:lnTo>
                  <a:pt x="17" y="1"/>
                </a:lnTo>
                <a:lnTo>
                  <a:pt x="13" y="0"/>
                </a:lnTo>
                <a:lnTo>
                  <a:pt x="8" y="1"/>
                </a:lnTo>
                <a:lnTo>
                  <a:pt x="4" y="3"/>
                </a:lnTo>
                <a:lnTo>
                  <a:pt x="1" y="7"/>
                </a:lnTo>
                <a:lnTo>
                  <a:pt x="0" y="13"/>
                </a:lnTo>
                <a:lnTo>
                  <a:pt x="1" y="18"/>
                </a:lnTo>
                <a:lnTo>
                  <a:pt x="4" y="22"/>
                </a:lnTo>
                <a:lnTo>
                  <a:pt x="8" y="25"/>
                </a:lnTo>
                <a:lnTo>
                  <a:pt x="13" y="25"/>
                </a:lnTo>
                <a:lnTo>
                  <a:pt x="17" y="25"/>
                </a:lnTo>
                <a:lnTo>
                  <a:pt x="21" y="22"/>
                </a:lnTo>
                <a:lnTo>
                  <a:pt x="24" y="18"/>
                </a:lnTo>
                <a:lnTo>
                  <a:pt x="25" y="13"/>
                </a:lnTo>
                <a:lnTo>
                  <a:pt x="25" y="13"/>
                </a:lnTo>
              </a:path>
            </a:pathLst>
          </a:custGeom>
          <a:solidFill>
            <a:srgbClr val="FFFFFF"/>
          </a:solidFill>
          <a:ln w="9525">
            <a:noFill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878" name="Freeform 265"/>
          <p:cNvSpPr/>
          <p:nvPr/>
        </p:nvSpPr>
        <p:spPr bwMode="auto">
          <a:xfrm>
            <a:off x="5886450" y="3395663"/>
            <a:ext cx="22225" cy="25400"/>
          </a:xfrm>
          <a:custGeom>
            <a:avLst/>
            <a:ahLst/>
            <a:cxnLst>
              <a:cxn ang="0">
                <a:pos x="14" y="7"/>
              </a:cxn>
              <a:cxn ang="0">
                <a:pos x="13" y="4"/>
              </a:cxn>
              <a:cxn ang="0">
                <a:pos x="12" y="1"/>
              </a:cxn>
              <a:cxn ang="0">
                <a:pos x="10" y="0"/>
              </a:cxn>
              <a:cxn ang="0">
                <a:pos x="7" y="0"/>
              </a:cxn>
              <a:cxn ang="0">
                <a:pos x="5" y="0"/>
              </a:cxn>
              <a:cxn ang="0">
                <a:pos x="2" y="1"/>
              </a:cxn>
              <a:cxn ang="0">
                <a:pos x="1" y="4"/>
              </a:cxn>
              <a:cxn ang="0">
                <a:pos x="0" y="7"/>
              </a:cxn>
              <a:cxn ang="0">
                <a:pos x="1" y="9"/>
              </a:cxn>
              <a:cxn ang="0">
                <a:pos x="2" y="11"/>
              </a:cxn>
              <a:cxn ang="0">
                <a:pos x="5" y="13"/>
              </a:cxn>
              <a:cxn ang="0">
                <a:pos x="7" y="14"/>
              </a:cxn>
              <a:cxn ang="0">
                <a:pos x="10" y="13"/>
              </a:cxn>
              <a:cxn ang="0">
                <a:pos x="12" y="11"/>
              </a:cxn>
              <a:cxn ang="0">
                <a:pos x="13" y="9"/>
              </a:cxn>
              <a:cxn ang="0">
                <a:pos x="14" y="7"/>
              </a:cxn>
              <a:cxn ang="0">
                <a:pos x="14" y="7"/>
              </a:cxn>
            </a:cxnLst>
            <a:rect l="0" t="0" r="r" b="b"/>
            <a:pathLst>
              <a:path w="15" h="15">
                <a:moveTo>
                  <a:pt x="14" y="7"/>
                </a:moveTo>
                <a:lnTo>
                  <a:pt x="13" y="4"/>
                </a:lnTo>
                <a:lnTo>
                  <a:pt x="12" y="1"/>
                </a:lnTo>
                <a:lnTo>
                  <a:pt x="10" y="0"/>
                </a:lnTo>
                <a:lnTo>
                  <a:pt x="7" y="0"/>
                </a:lnTo>
                <a:lnTo>
                  <a:pt x="5" y="0"/>
                </a:lnTo>
                <a:lnTo>
                  <a:pt x="2" y="1"/>
                </a:lnTo>
                <a:lnTo>
                  <a:pt x="1" y="4"/>
                </a:lnTo>
                <a:lnTo>
                  <a:pt x="0" y="7"/>
                </a:lnTo>
                <a:lnTo>
                  <a:pt x="1" y="9"/>
                </a:lnTo>
                <a:lnTo>
                  <a:pt x="2" y="11"/>
                </a:lnTo>
                <a:lnTo>
                  <a:pt x="5" y="13"/>
                </a:lnTo>
                <a:lnTo>
                  <a:pt x="7" y="14"/>
                </a:lnTo>
                <a:lnTo>
                  <a:pt x="10" y="13"/>
                </a:lnTo>
                <a:lnTo>
                  <a:pt x="12" y="11"/>
                </a:lnTo>
                <a:lnTo>
                  <a:pt x="13" y="9"/>
                </a:lnTo>
                <a:lnTo>
                  <a:pt x="14" y="7"/>
                </a:lnTo>
                <a:lnTo>
                  <a:pt x="14" y="7"/>
                </a:lnTo>
              </a:path>
            </a:pathLst>
          </a:custGeom>
          <a:solidFill>
            <a:srgbClr val="000000"/>
          </a:solidFill>
          <a:ln w="9525">
            <a:noFill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879" name="Freeform 266"/>
          <p:cNvSpPr/>
          <p:nvPr/>
        </p:nvSpPr>
        <p:spPr bwMode="auto">
          <a:xfrm>
            <a:off x="5889625" y="3443288"/>
            <a:ext cx="44450" cy="52387"/>
          </a:xfrm>
          <a:custGeom>
            <a:avLst/>
            <a:ahLst/>
            <a:cxnLst>
              <a:cxn ang="0">
                <a:pos x="28" y="15"/>
              </a:cxn>
              <a:cxn ang="0">
                <a:pos x="26" y="10"/>
              </a:cxn>
              <a:cxn ang="0">
                <a:pos x="23" y="5"/>
              </a:cxn>
              <a:cxn ang="0">
                <a:pos x="19" y="2"/>
              </a:cxn>
              <a:cxn ang="0">
                <a:pos x="14" y="0"/>
              </a:cxn>
              <a:cxn ang="0">
                <a:pos x="8" y="2"/>
              </a:cxn>
              <a:cxn ang="0">
                <a:pos x="4" y="5"/>
              </a:cxn>
              <a:cxn ang="0">
                <a:pos x="1" y="10"/>
              </a:cxn>
              <a:cxn ang="0">
                <a:pos x="0" y="15"/>
              </a:cxn>
              <a:cxn ang="0">
                <a:pos x="1" y="21"/>
              </a:cxn>
              <a:cxn ang="0">
                <a:pos x="4" y="26"/>
              </a:cxn>
              <a:cxn ang="0">
                <a:pos x="8" y="29"/>
              </a:cxn>
              <a:cxn ang="0">
                <a:pos x="14" y="30"/>
              </a:cxn>
              <a:cxn ang="0">
                <a:pos x="19" y="29"/>
              </a:cxn>
              <a:cxn ang="0">
                <a:pos x="23" y="26"/>
              </a:cxn>
              <a:cxn ang="0">
                <a:pos x="26" y="21"/>
              </a:cxn>
              <a:cxn ang="0">
                <a:pos x="28" y="15"/>
              </a:cxn>
              <a:cxn ang="0">
                <a:pos x="28" y="15"/>
              </a:cxn>
            </a:cxnLst>
            <a:rect l="0" t="0" r="r" b="b"/>
            <a:pathLst>
              <a:path w="29" h="31">
                <a:moveTo>
                  <a:pt x="28" y="15"/>
                </a:moveTo>
                <a:lnTo>
                  <a:pt x="26" y="10"/>
                </a:lnTo>
                <a:lnTo>
                  <a:pt x="23" y="5"/>
                </a:lnTo>
                <a:lnTo>
                  <a:pt x="19" y="2"/>
                </a:lnTo>
                <a:lnTo>
                  <a:pt x="14" y="0"/>
                </a:lnTo>
                <a:lnTo>
                  <a:pt x="8" y="2"/>
                </a:lnTo>
                <a:lnTo>
                  <a:pt x="4" y="5"/>
                </a:lnTo>
                <a:lnTo>
                  <a:pt x="1" y="10"/>
                </a:lnTo>
                <a:lnTo>
                  <a:pt x="0" y="15"/>
                </a:lnTo>
                <a:lnTo>
                  <a:pt x="1" y="21"/>
                </a:lnTo>
                <a:lnTo>
                  <a:pt x="4" y="26"/>
                </a:lnTo>
                <a:lnTo>
                  <a:pt x="8" y="29"/>
                </a:lnTo>
                <a:lnTo>
                  <a:pt x="14" y="30"/>
                </a:lnTo>
                <a:lnTo>
                  <a:pt x="19" y="29"/>
                </a:lnTo>
                <a:lnTo>
                  <a:pt x="23" y="26"/>
                </a:lnTo>
                <a:lnTo>
                  <a:pt x="26" y="21"/>
                </a:lnTo>
                <a:lnTo>
                  <a:pt x="28" y="15"/>
                </a:lnTo>
                <a:lnTo>
                  <a:pt x="28" y="15"/>
                </a:lnTo>
              </a:path>
            </a:pathLst>
          </a:custGeom>
          <a:solidFill>
            <a:srgbClr val="FFFFFF"/>
          </a:solidFill>
          <a:ln w="9525">
            <a:noFill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880" name="Freeform 267"/>
          <p:cNvSpPr/>
          <p:nvPr/>
        </p:nvSpPr>
        <p:spPr bwMode="auto">
          <a:xfrm>
            <a:off x="5956300" y="3487738"/>
            <a:ext cx="39688" cy="44450"/>
          </a:xfrm>
          <a:custGeom>
            <a:avLst/>
            <a:ahLst/>
            <a:cxnLst>
              <a:cxn ang="0">
                <a:pos x="24" y="14"/>
              </a:cxn>
              <a:cxn ang="0">
                <a:pos x="23" y="8"/>
              </a:cxn>
              <a:cxn ang="0">
                <a:pos x="20" y="4"/>
              </a:cxn>
              <a:cxn ang="0">
                <a:pos x="17" y="2"/>
              </a:cxn>
              <a:cxn ang="0">
                <a:pos x="12" y="0"/>
              </a:cxn>
              <a:cxn ang="0">
                <a:pos x="8" y="2"/>
              </a:cxn>
              <a:cxn ang="0">
                <a:pos x="4" y="4"/>
              </a:cxn>
              <a:cxn ang="0">
                <a:pos x="0" y="8"/>
              </a:cxn>
              <a:cxn ang="0">
                <a:pos x="0" y="14"/>
              </a:cxn>
              <a:cxn ang="0">
                <a:pos x="0" y="18"/>
              </a:cxn>
              <a:cxn ang="0">
                <a:pos x="4" y="22"/>
              </a:cxn>
              <a:cxn ang="0">
                <a:pos x="8" y="25"/>
              </a:cxn>
              <a:cxn ang="0">
                <a:pos x="12" y="26"/>
              </a:cxn>
              <a:cxn ang="0">
                <a:pos x="17" y="25"/>
              </a:cxn>
              <a:cxn ang="0">
                <a:pos x="20" y="22"/>
              </a:cxn>
              <a:cxn ang="0">
                <a:pos x="23" y="18"/>
              </a:cxn>
              <a:cxn ang="0">
                <a:pos x="24" y="14"/>
              </a:cxn>
              <a:cxn ang="0">
                <a:pos x="24" y="14"/>
              </a:cxn>
            </a:cxnLst>
            <a:rect l="0" t="0" r="r" b="b"/>
            <a:pathLst>
              <a:path w="25" h="27">
                <a:moveTo>
                  <a:pt x="24" y="14"/>
                </a:moveTo>
                <a:lnTo>
                  <a:pt x="23" y="8"/>
                </a:lnTo>
                <a:lnTo>
                  <a:pt x="20" y="4"/>
                </a:lnTo>
                <a:lnTo>
                  <a:pt x="17" y="2"/>
                </a:lnTo>
                <a:lnTo>
                  <a:pt x="12" y="0"/>
                </a:lnTo>
                <a:lnTo>
                  <a:pt x="8" y="2"/>
                </a:lnTo>
                <a:lnTo>
                  <a:pt x="4" y="4"/>
                </a:lnTo>
                <a:lnTo>
                  <a:pt x="0" y="8"/>
                </a:lnTo>
                <a:lnTo>
                  <a:pt x="0" y="14"/>
                </a:lnTo>
                <a:lnTo>
                  <a:pt x="0" y="18"/>
                </a:lnTo>
                <a:lnTo>
                  <a:pt x="4" y="22"/>
                </a:lnTo>
                <a:lnTo>
                  <a:pt x="8" y="25"/>
                </a:lnTo>
                <a:lnTo>
                  <a:pt x="12" y="26"/>
                </a:lnTo>
                <a:lnTo>
                  <a:pt x="17" y="25"/>
                </a:lnTo>
                <a:lnTo>
                  <a:pt x="20" y="22"/>
                </a:lnTo>
                <a:lnTo>
                  <a:pt x="23" y="18"/>
                </a:lnTo>
                <a:lnTo>
                  <a:pt x="24" y="14"/>
                </a:lnTo>
                <a:lnTo>
                  <a:pt x="24" y="14"/>
                </a:lnTo>
              </a:path>
            </a:pathLst>
          </a:custGeom>
          <a:solidFill>
            <a:srgbClr val="FFFFFF"/>
          </a:solidFill>
          <a:ln w="9525">
            <a:noFill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881" name="Freeform 268"/>
          <p:cNvSpPr/>
          <p:nvPr/>
        </p:nvSpPr>
        <p:spPr bwMode="auto">
          <a:xfrm>
            <a:off x="5900738" y="3460750"/>
            <a:ext cx="25400" cy="25400"/>
          </a:xfrm>
          <a:custGeom>
            <a:avLst/>
            <a:ahLst/>
            <a:cxnLst>
              <a:cxn ang="0">
                <a:pos x="15" y="7"/>
              </a:cxn>
              <a:cxn ang="0">
                <a:pos x="14" y="4"/>
              </a:cxn>
              <a:cxn ang="0">
                <a:pos x="13" y="3"/>
              </a:cxn>
              <a:cxn ang="0">
                <a:pos x="10" y="1"/>
              </a:cxn>
              <a:cxn ang="0">
                <a:pos x="7" y="0"/>
              </a:cxn>
              <a:cxn ang="0">
                <a:pos x="5" y="1"/>
              </a:cxn>
              <a:cxn ang="0">
                <a:pos x="3" y="3"/>
              </a:cxn>
              <a:cxn ang="0">
                <a:pos x="2" y="4"/>
              </a:cxn>
              <a:cxn ang="0">
                <a:pos x="0" y="7"/>
              </a:cxn>
              <a:cxn ang="0">
                <a:pos x="2" y="10"/>
              </a:cxn>
              <a:cxn ang="0">
                <a:pos x="3" y="12"/>
              </a:cxn>
              <a:cxn ang="0">
                <a:pos x="5" y="14"/>
              </a:cxn>
              <a:cxn ang="0">
                <a:pos x="7" y="14"/>
              </a:cxn>
              <a:cxn ang="0">
                <a:pos x="10" y="14"/>
              </a:cxn>
              <a:cxn ang="0">
                <a:pos x="13" y="12"/>
              </a:cxn>
              <a:cxn ang="0">
                <a:pos x="14" y="10"/>
              </a:cxn>
              <a:cxn ang="0">
                <a:pos x="15" y="7"/>
              </a:cxn>
              <a:cxn ang="0">
                <a:pos x="15" y="7"/>
              </a:cxn>
            </a:cxnLst>
            <a:rect l="0" t="0" r="r" b="b"/>
            <a:pathLst>
              <a:path w="16" h="15">
                <a:moveTo>
                  <a:pt x="15" y="7"/>
                </a:moveTo>
                <a:lnTo>
                  <a:pt x="14" y="4"/>
                </a:lnTo>
                <a:lnTo>
                  <a:pt x="13" y="3"/>
                </a:lnTo>
                <a:lnTo>
                  <a:pt x="10" y="1"/>
                </a:lnTo>
                <a:lnTo>
                  <a:pt x="7" y="0"/>
                </a:lnTo>
                <a:lnTo>
                  <a:pt x="5" y="1"/>
                </a:lnTo>
                <a:lnTo>
                  <a:pt x="3" y="3"/>
                </a:lnTo>
                <a:lnTo>
                  <a:pt x="2" y="4"/>
                </a:lnTo>
                <a:lnTo>
                  <a:pt x="0" y="7"/>
                </a:lnTo>
                <a:lnTo>
                  <a:pt x="2" y="10"/>
                </a:lnTo>
                <a:lnTo>
                  <a:pt x="3" y="12"/>
                </a:lnTo>
                <a:lnTo>
                  <a:pt x="5" y="14"/>
                </a:lnTo>
                <a:lnTo>
                  <a:pt x="7" y="14"/>
                </a:lnTo>
                <a:lnTo>
                  <a:pt x="10" y="14"/>
                </a:lnTo>
                <a:lnTo>
                  <a:pt x="13" y="12"/>
                </a:lnTo>
                <a:lnTo>
                  <a:pt x="14" y="10"/>
                </a:lnTo>
                <a:lnTo>
                  <a:pt x="15" y="7"/>
                </a:lnTo>
                <a:lnTo>
                  <a:pt x="15" y="7"/>
                </a:lnTo>
              </a:path>
            </a:pathLst>
          </a:custGeom>
          <a:solidFill>
            <a:srgbClr val="000000"/>
          </a:solidFill>
          <a:ln w="9525">
            <a:noFill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882" name="Freeform 269"/>
          <p:cNvSpPr/>
          <p:nvPr/>
        </p:nvSpPr>
        <p:spPr bwMode="auto">
          <a:xfrm>
            <a:off x="5962650" y="3497263"/>
            <a:ext cx="23813" cy="25400"/>
          </a:xfrm>
          <a:custGeom>
            <a:avLst/>
            <a:ahLst/>
            <a:cxnLst>
              <a:cxn ang="0">
                <a:pos x="14" y="8"/>
              </a:cxn>
              <a:cxn ang="0">
                <a:pos x="13" y="4"/>
              </a:cxn>
              <a:cxn ang="0">
                <a:pos x="12" y="2"/>
              </a:cxn>
              <a:cxn ang="0">
                <a:pos x="10" y="1"/>
              </a:cxn>
              <a:cxn ang="0">
                <a:pos x="7" y="0"/>
              </a:cxn>
              <a:cxn ang="0">
                <a:pos x="4" y="1"/>
              </a:cxn>
              <a:cxn ang="0">
                <a:pos x="2" y="2"/>
              </a:cxn>
              <a:cxn ang="0">
                <a:pos x="0" y="4"/>
              </a:cxn>
              <a:cxn ang="0">
                <a:pos x="0" y="8"/>
              </a:cxn>
              <a:cxn ang="0">
                <a:pos x="0" y="10"/>
              </a:cxn>
              <a:cxn ang="0">
                <a:pos x="2" y="12"/>
              </a:cxn>
              <a:cxn ang="0">
                <a:pos x="4" y="13"/>
              </a:cxn>
              <a:cxn ang="0">
                <a:pos x="7" y="14"/>
              </a:cxn>
              <a:cxn ang="0">
                <a:pos x="10" y="13"/>
              </a:cxn>
              <a:cxn ang="0">
                <a:pos x="12" y="12"/>
              </a:cxn>
              <a:cxn ang="0">
                <a:pos x="13" y="10"/>
              </a:cxn>
              <a:cxn ang="0">
                <a:pos x="14" y="8"/>
              </a:cxn>
              <a:cxn ang="0">
                <a:pos x="14" y="8"/>
              </a:cxn>
            </a:cxnLst>
            <a:rect l="0" t="0" r="r" b="b"/>
            <a:pathLst>
              <a:path w="15" h="15">
                <a:moveTo>
                  <a:pt x="14" y="8"/>
                </a:moveTo>
                <a:lnTo>
                  <a:pt x="13" y="4"/>
                </a:lnTo>
                <a:lnTo>
                  <a:pt x="12" y="2"/>
                </a:lnTo>
                <a:lnTo>
                  <a:pt x="10" y="1"/>
                </a:lnTo>
                <a:lnTo>
                  <a:pt x="7" y="0"/>
                </a:lnTo>
                <a:lnTo>
                  <a:pt x="4" y="1"/>
                </a:lnTo>
                <a:lnTo>
                  <a:pt x="2" y="2"/>
                </a:lnTo>
                <a:lnTo>
                  <a:pt x="0" y="4"/>
                </a:lnTo>
                <a:lnTo>
                  <a:pt x="0" y="8"/>
                </a:lnTo>
                <a:lnTo>
                  <a:pt x="0" y="10"/>
                </a:lnTo>
                <a:lnTo>
                  <a:pt x="2" y="12"/>
                </a:lnTo>
                <a:lnTo>
                  <a:pt x="4" y="13"/>
                </a:lnTo>
                <a:lnTo>
                  <a:pt x="7" y="14"/>
                </a:lnTo>
                <a:lnTo>
                  <a:pt x="10" y="13"/>
                </a:lnTo>
                <a:lnTo>
                  <a:pt x="12" y="12"/>
                </a:lnTo>
                <a:lnTo>
                  <a:pt x="13" y="10"/>
                </a:lnTo>
                <a:lnTo>
                  <a:pt x="14" y="8"/>
                </a:lnTo>
                <a:lnTo>
                  <a:pt x="14" y="8"/>
                </a:lnTo>
              </a:path>
            </a:pathLst>
          </a:custGeom>
          <a:solidFill>
            <a:srgbClr val="000000"/>
          </a:solidFill>
          <a:ln w="9525">
            <a:noFill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883" name="Freeform 270"/>
          <p:cNvSpPr/>
          <p:nvPr/>
        </p:nvSpPr>
        <p:spPr bwMode="auto">
          <a:xfrm>
            <a:off x="6029325" y="3454400"/>
            <a:ext cx="46038" cy="50800"/>
          </a:xfrm>
          <a:custGeom>
            <a:avLst/>
            <a:ahLst/>
            <a:cxnLst>
              <a:cxn ang="0">
                <a:pos x="29" y="15"/>
              </a:cxn>
              <a:cxn ang="0">
                <a:pos x="27" y="9"/>
              </a:cxn>
              <a:cxn ang="0">
                <a:pos x="24" y="5"/>
              </a:cxn>
              <a:cxn ang="0">
                <a:pos x="19" y="2"/>
              </a:cxn>
              <a:cxn ang="0">
                <a:pos x="13" y="0"/>
              </a:cxn>
              <a:cxn ang="0">
                <a:pos x="9" y="2"/>
              </a:cxn>
              <a:cxn ang="0">
                <a:pos x="4" y="5"/>
              </a:cxn>
              <a:cxn ang="0">
                <a:pos x="1" y="9"/>
              </a:cxn>
              <a:cxn ang="0">
                <a:pos x="0" y="15"/>
              </a:cxn>
              <a:cxn ang="0">
                <a:pos x="1" y="21"/>
              </a:cxn>
              <a:cxn ang="0">
                <a:pos x="4" y="25"/>
              </a:cxn>
              <a:cxn ang="0">
                <a:pos x="9" y="28"/>
              </a:cxn>
              <a:cxn ang="0">
                <a:pos x="13" y="29"/>
              </a:cxn>
              <a:cxn ang="0">
                <a:pos x="19" y="28"/>
              </a:cxn>
              <a:cxn ang="0">
                <a:pos x="24" y="25"/>
              </a:cxn>
              <a:cxn ang="0">
                <a:pos x="27" y="21"/>
              </a:cxn>
              <a:cxn ang="0">
                <a:pos x="29" y="15"/>
              </a:cxn>
              <a:cxn ang="0">
                <a:pos x="29" y="15"/>
              </a:cxn>
            </a:cxnLst>
            <a:rect l="0" t="0" r="r" b="b"/>
            <a:pathLst>
              <a:path w="30" h="30">
                <a:moveTo>
                  <a:pt x="29" y="15"/>
                </a:moveTo>
                <a:lnTo>
                  <a:pt x="27" y="9"/>
                </a:lnTo>
                <a:lnTo>
                  <a:pt x="24" y="5"/>
                </a:lnTo>
                <a:lnTo>
                  <a:pt x="19" y="2"/>
                </a:lnTo>
                <a:lnTo>
                  <a:pt x="13" y="0"/>
                </a:lnTo>
                <a:lnTo>
                  <a:pt x="9" y="2"/>
                </a:lnTo>
                <a:lnTo>
                  <a:pt x="4" y="5"/>
                </a:lnTo>
                <a:lnTo>
                  <a:pt x="1" y="9"/>
                </a:lnTo>
                <a:lnTo>
                  <a:pt x="0" y="15"/>
                </a:lnTo>
                <a:lnTo>
                  <a:pt x="1" y="21"/>
                </a:lnTo>
                <a:lnTo>
                  <a:pt x="4" y="25"/>
                </a:lnTo>
                <a:lnTo>
                  <a:pt x="9" y="28"/>
                </a:lnTo>
                <a:lnTo>
                  <a:pt x="13" y="29"/>
                </a:lnTo>
                <a:lnTo>
                  <a:pt x="19" y="28"/>
                </a:lnTo>
                <a:lnTo>
                  <a:pt x="24" y="25"/>
                </a:lnTo>
                <a:lnTo>
                  <a:pt x="27" y="21"/>
                </a:lnTo>
                <a:lnTo>
                  <a:pt x="29" y="15"/>
                </a:lnTo>
                <a:lnTo>
                  <a:pt x="29" y="15"/>
                </a:lnTo>
              </a:path>
            </a:pathLst>
          </a:custGeom>
          <a:solidFill>
            <a:srgbClr val="FFFFFF"/>
          </a:solidFill>
          <a:ln w="9525">
            <a:noFill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884" name="Freeform 271"/>
          <p:cNvSpPr/>
          <p:nvPr/>
        </p:nvSpPr>
        <p:spPr bwMode="auto">
          <a:xfrm>
            <a:off x="6075363" y="3478213"/>
            <a:ext cx="39687" cy="44450"/>
          </a:xfrm>
          <a:custGeom>
            <a:avLst/>
            <a:ahLst/>
            <a:cxnLst>
              <a:cxn ang="0">
                <a:pos x="25" y="12"/>
              </a:cxn>
              <a:cxn ang="0">
                <a:pos x="25" y="7"/>
              </a:cxn>
              <a:cxn ang="0">
                <a:pos x="21" y="3"/>
              </a:cxn>
              <a:cxn ang="0">
                <a:pos x="18" y="1"/>
              </a:cxn>
              <a:cxn ang="0">
                <a:pos x="13" y="0"/>
              </a:cxn>
              <a:cxn ang="0">
                <a:pos x="8" y="1"/>
              </a:cxn>
              <a:cxn ang="0">
                <a:pos x="4" y="3"/>
              </a:cxn>
              <a:cxn ang="0">
                <a:pos x="1" y="7"/>
              </a:cxn>
              <a:cxn ang="0">
                <a:pos x="0" y="12"/>
              </a:cxn>
              <a:cxn ang="0">
                <a:pos x="1" y="18"/>
              </a:cxn>
              <a:cxn ang="0">
                <a:pos x="4" y="22"/>
              </a:cxn>
              <a:cxn ang="0">
                <a:pos x="8" y="24"/>
              </a:cxn>
              <a:cxn ang="0">
                <a:pos x="13" y="25"/>
              </a:cxn>
              <a:cxn ang="0">
                <a:pos x="18" y="24"/>
              </a:cxn>
              <a:cxn ang="0">
                <a:pos x="21" y="22"/>
              </a:cxn>
              <a:cxn ang="0">
                <a:pos x="25" y="18"/>
              </a:cxn>
              <a:cxn ang="0">
                <a:pos x="25" y="12"/>
              </a:cxn>
              <a:cxn ang="0">
                <a:pos x="25" y="12"/>
              </a:cxn>
            </a:cxnLst>
            <a:rect l="0" t="0" r="r" b="b"/>
            <a:pathLst>
              <a:path w="26" h="26">
                <a:moveTo>
                  <a:pt x="25" y="12"/>
                </a:moveTo>
                <a:lnTo>
                  <a:pt x="25" y="7"/>
                </a:lnTo>
                <a:lnTo>
                  <a:pt x="21" y="3"/>
                </a:lnTo>
                <a:lnTo>
                  <a:pt x="18" y="1"/>
                </a:lnTo>
                <a:lnTo>
                  <a:pt x="13" y="0"/>
                </a:lnTo>
                <a:lnTo>
                  <a:pt x="8" y="1"/>
                </a:lnTo>
                <a:lnTo>
                  <a:pt x="4" y="3"/>
                </a:lnTo>
                <a:lnTo>
                  <a:pt x="1" y="7"/>
                </a:lnTo>
                <a:lnTo>
                  <a:pt x="0" y="12"/>
                </a:lnTo>
                <a:lnTo>
                  <a:pt x="1" y="18"/>
                </a:lnTo>
                <a:lnTo>
                  <a:pt x="4" y="22"/>
                </a:lnTo>
                <a:lnTo>
                  <a:pt x="8" y="24"/>
                </a:lnTo>
                <a:lnTo>
                  <a:pt x="13" y="25"/>
                </a:lnTo>
                <a:lnTo>
                  <a:pt x="18" y="24"/>
                </a:lnTo>
                <a:lnTo>
                  <a:pt x="21" y="22"/>
                </a:lnTo>
                <a:lnTo>
                  <a:pt x="25" y="18"/>
                </a:lnTo>
                <a:lnTo>
                  <a:pt x="25" y="12"/>
                </a:lnTo>
                <a:lnTo>
                  <a:pt x="25" y="12"/>
                </a:lnTo>
              </a:path>
            </a:pathLst>
          </a:custGeom>
          <a:solidFill>
            <a:srgbClr val="FFFFFF"/>
          </a:solidFill>
          <a:ln w="9525">
            <a:noFill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885" name="Freeform 272"/>
          <p:cNvSpPr/>
          <p:nvPr/>
        </p:nvSpPr>
        <p:spPr bwMode="auto">
          <a:xfrm>
            <a:off x="6013450" y="3392488"/>
            <a:ext cx="23813" cy="26987"/>
          </a:xfrm>
          <a:custGeom>
            <a:avLst/>
            <a:ahLst/>
            <a:cxnLst>
              <a:cxn ang="0">
                <a:pos x="14" y="7"/>
              </a:cxn>
              <a:cxn ang="0">
                <a:pos x="13" y="4"/>
              </a:cxn>
              <a:cxn ang="0">
                <a:pos x="12" y="2"/>
              </a:cxn>
              <a:cxn ang="0">
                <a:pos x="10" y="0"/>
              </a:cxn>
              <a:cxn ang="0">
                <a:pos x="7" y="0"/>
              </a:cxn>
              <a:cxn ang="0">
                <a:pos x="4" y="0"/>
              </a:cxn>
              <a:cxn ang="0">
                <a:pos x="2" y="2"/>
              </a:cxn>
              <a:cxn ang="0">
                <a:pos x="1" y="4"/>
              </a:cxn>
              <a:cxn ang="0">
                <a:pos x="0" y="7"/>
              </a:cxn>
              <a:cxn ang="0">
                <a:pos x="1" y="10"/>
              </a:cxn>
              <a:cxn ang="0">
                <a:pos x="2" y="12"/>
              </a:cxn>
              <a:cxn ang="0">
                <a:pos x="4" y="14"/>
              </a:cxn>
              <a:cxn ang="0">
                <a:pos x="7" y="15"/>
              </a:cxn>
              <a:cxn ang="0">
                <a:pos x="10" y="14"/>
              </a:cxn>
              <a:cxn ang="0">
                <a:pos x="12" y="12"/>
              </a:cxn>
              <a:cxn ang="0">
                <a:pos x="13" y="10"/>
              </a:cxn>
              <a:cxn ang="0">
                <a:pos x="14" y="7"/>
              </a:cxn>
              <a:cxn ang="0">
                <a:pos x="14" y="7"/>
              </a:cxn>
            </a:cxnLst>
            <a:rect l="0" t="0" r="r" b="b"/>
            <a:pathLst>
              <a:path w="15" h="16">
                <a:moveTo>
                  <a:pt x="14" y="7"/>
                </a:moveTo>
                <a:lnTo>
                  <a:pt x="13" y="4"/>
                </a:lnTo>
                <a:lnTo>
                  <a:pt x="12" y="2"/>
                </a:lnTo>
                <a:lnTo>
                  <a:pt x="10" y="0"/>
                </a:lnTo>
                <a:lnTo>
                  <a:pt x="7" y="0"/>
                </a:lnTo>
                <a:lnTo>
                  <a:pt x="4" y="0"/>
                </a:lnTo>
                <a:lnTo>
                  <a:pt x="2" y="2"/>
                </a:lnTo>
                <a:lnTo>
                  <a:pt x="1" y="4"/>
                </a:lnTo>
                <a:lnTo>
                  <a:pt x="0" y="7"/>
                </a:lnTo>
                <a:lnTo>
                  <a:pt x="1" y="10"/>
                </a:lnTo>
                <a:lnTo>
                  <a:pt x="2" y="12"/>
                </a:lnTo>
                <a:lnTo>
                  <a:pt x="4" y="14"/>
                </a:lnTo>
                <a:lnTo>
                  <a:pt x="7" y="15"/>
                </a:lnTo>
                <a:lnTo>
                  <a:pt x="10" y="14"/>
                </a:lnTo>
                <a:lnTo>
                  <a:pt x="12" y="12"/>
                </a:lnTo>
                <a:lnTo>
                  <a:pt x="13" y="10"/>
                </a:lnTo>
                <a:lnTo>
                  <a:pt x="14" y="7"/>
                </a:lnTo>
                <a:lnTo>
                  <a:pt x="14" y="7"/>
                </a:lnTo>
              </a:path>
            </a:pathLst>
          </a:custGeom>
          <a:solidFill>
            <a:srgbClr val="000000"/>
          </a:solidFill>
          <a:ln w="9525">
            <a:noFill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886" name="Freeform 273"/>
          <p:cNvSpPr/>
          <p:nvPr/>
        </p:nvSpPr>
        <p:spPr bwMode="auto">
          <a:xfrm>
            <a:off x="6080125" y="3487738"/>
            <a:ext cx="22225" cy="26987"/>
          </a:xfrm>
          <a:custGeom>
            <a:avLst/>
            <a:ahLst/>
            <a:cxnLst>
              <a:cxn ang="0">
                <a:pos x="14" y="8"/>
              </a:cxn>
              <a:cxn ang="0">
                <a:pos x="14" y="6"/>
              </a:cxn>
              <a:cxn ang="0">
                <a:pos x="12" y="3"/>
              </a:cxn>
              <a:cxn ang="0">
                <a:pos x="10" y="2"/>
              </a:cxn>
              <a:cxn ang="0">
                <a:pos x="7" y="0"/>
              </a:cxn>
              <a:cxn ang="0">
                <a:pos x="5" y="2"/>
              </a:cxn>
              <a:cxn ang="0">
                <a:pos x="2" y="3"/>
              </a:cxn>
              <a:cxn ang="0">
                <a:pos x="1" y="6"/>
              </a:cxn>
              <a:cxn ang="0">
                <a:pos x="0" y="8"/>
              </a:cxn>
              <a:cxn ang="0">
                <a:pos x="1" y="10"/>
              </a:cxn>
              <a:cxn ang="0">
                <a:pos x="2" y="13"/>
              </a:cxn>
              <a:cxn ang="0">
                <a:pos x="5" y="14"/>
              </a:cxn>
              <a:cxn ang="0">
                <a:pos x="7" y="15"/>
              </a:cxn>
              <a:cxn ang="0">
                <a:pos x="10" y="14"/>
              </a:cxn>
              <a:cxn ang="0">
                <a:pos x="12" y="13"/>
              </a:cxn>
              <a:cxn ang="0">
                <a:pos x="14" y="10"/>
              </a:cxn>
              <a:cxn ang="0">
                <a:pos x="14" y="8"/>
              </a:cxn>
              <a:cxn ang="0">
                <a:pos x="14" y="8"/>
              </a:cxn>
            </a:cxnLst>
            <a:rect l="0" t="0" r="r" b="b"/>
            <a:pathLst>
              <a:path w="15" h="16">
                <a:moveTo>
                  <a:pt x="14" y="8"/>
                </a:moveTo>
                <a:lnTo>
                  <a:pt x="14" y="6"/>
                </a:lnTo>
                <a:lnTo>
                  <a:pt x="12" y="3"/>
                </a:lnTo>
                <a:lnTo>
                  <a:pt x="10" y="2"/>
                </a:lnTo>
                <a:lnTo>
                  <a:pt x="7" y="0"/>
                </a:lnTo>
                <a:lnTo>
                  <a:pt x="5" y="2"/>
                </a:lnTo>
                <a:lnTo>
                  <a:pt x="2" y="3"/>
                </a:lnTo>
                <a:lnTo>
                  <a:pt x="1" y="6"/>
                </a:lnTo>
                <a:lnTo>
                  <a:pt x="0" y="8"/>
                </a:lnTo>
                <a:lnTo>
                  <a:pt x="1" y="10"/>
                </a:lnTo>
                <a:lnTo>
                  <a:pt x="2" y="13"/>
                </a:lnTo>
                <a:lnTo>
                  <a:pt x="5" y="14"/>
                </a:lnTo>
                <a:lnTo>
                  <a:pt x="7" y="15"/>
                </a:lnTo>
                <a:lnTo>
                  <a:pt x="10" y="14"/>
                </a:lnTo>
                <a:lnTo>
                  <a:pt x="12" y="13"/>
                </a:lnTo>
                <a:lnTo>
                  <a:pt x="14" y="10"/>
                </a:lnTo>
                <a:lnTo>
                  <a:pt x="14" y="8"/>
                </a:lnTo>
                <a:lnTo>
                  <a:pt x="14" y="8"/>
                </a:lnTo>
              </a:path>
            </a:pathLst>
          </a:custGeom>
          <a:solidFill>
            <a:srgbClr val="000000"/>
          </a:solidFill>
          <a:ln w="9525">
            <a:noFill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887" name="Freeform 274"/>
          <p:cNvSpPr/>
          <p:nvPr/>
        </p:nvSpPr>
        <p:spPr bwMode="auto">
          <a:xfrm>
            <a:off x="6183313" y="3859213"/>
            <a:ext cx="39687" cy="46037"/>
          </a:xfrm>
          <a:custGeom>
            <a:avLst/>
            <a:ahLst/>
            <a:cxnLst>
              <a:cxn ang="0">
                <a:pos x="25" y="12"/>
              </a:cxn>
              <a:cxn ang="0">
                <a:pos x="25" y="8"/>
              </a:cxn>
              <a:cxn ang="0">
                <a:pos x="21" y="4"/>
              </a:cxn>
              <a:cxn ang="0">
                <a:pos x="18" y="1"/>
              </a:cxn>
              <a:cxn ang="0">
                <a:pos x="13" y="0"/>
              </a:cxn>
              <a:cxn ang="0">
                <a:pos x="7" y="1"/>
              </a:cxn>
              <a:cxn ang="0">
                <a:pos x="3" y="4"/>
              </a:cxn>
              <a:cxn ang="0">
                <a:pos x="1" y="8"/>
              </a:cxn>
              <a:cxn ang="0">
                <a:pos x="0" y="12"/>
              </a:cxn>
              <a:cxn ang="0">
                <a:pos x="1" y="18"/>
              </a:cxn>
              <a:cxn ang="0">
                <a:pos x="3" y="22"/>
              </a:cxn>
              <a:cxn ang="0">
                <a:pos x="7" y="25"/>
              </a:cxn>
              <a:cxn ang="0">
                <a:pos x="13" y="26"/>
              </a:cxn>
              <a:cxn ang="0">
                <a:pos x="18" y="25"/>
              </a:cxn>
              <a:cxn ang="0">
                <a:pos x="21" y="22"/>
              </a:cxn>
              <a:cxn ang="0">
                <a:pos x="25" y="18"/>
              </a:cxn>
              <a:cxn ang="0">
                <a:pos x="25" y="12"/>
              </a:cxn>
              <a:cxn ang="0">
                <a:pos x="25" y="12"/>
              </a:cxn>
            </a:cxnLst>
            <a:rect l="0" t="0" r="r" b="b"/>
            <a:pathLst>
              <a:path w="26" h="27">
                <a:moveTo>
                  <a:pt x="25" y="12"/>
                </a:moveTo>
                <a:lnTo>
                  <a:pt x="25" y="8"/>
                </a:lnTo>
                <a:lnTo>
                  <a:pt x="21" y="4"/>
                </a:lnTo>
                <a:lnTo>
                  <a:pt x="18" y="1"/>
                </a:lnTo>
                <a:lnTo>
                  <a:pt x="13" y="0"/>
                </a:lnTo>
                <a:lnTo>
                  <a:pt x="7" y="1"/>
                </a:lnTo>
                <a:lnTo>
                  <a:pt x="3" y="4"/>
                </a:lnTo>
                <a:lnTo>
                  <a:pt x="1" y="8"/>
                </a:lnTo>
                <a:lnTo>
                  <a:pt x="0" y="12"/>
                </a:lnTo>
                <a:lnTo>
                  <a:pt x="1" y="18"/>
                </a:lnTo>
                <a:lnTo>
                  <a:pt x="3" y="22"/>
                </a:lnTo>
                <a:lnTo>
                  <a:pt x="7" y="25"/>
                </a:lnTo>
                <a:lnTo>
                  <a:pt x="13" y="26"/>
                </a:lnTo>
                <a:lnTo>
                  <a:pt x="18" y="25"/>
                </a:lnTo>
                <a:lnTo>
                  <a:pt x="21" y="22"/>
                </a:lnTo>
                <a:lnTo>
                  <a:pt x="25" y="18"/>
                </a:lnTo>
                <a:lnTo>
                  <a:pt x="25" y="12"/>
                </a:lnTo>
                <a:lnTo>
                  <a:pt x="25" y="12"/>
                </a:lnTo>
              </a:path>
            </a:pathLst>
          </a:custGeom>
          <a:solidFill>
            <a:srgbClr val="FFFFFF"/>
          </a:solidFill>
          <a:ln w="9525">
            <a:noFill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888" name="Freeform 275"/>
          <p:cNvSpPr/>
          <p:nvPr/>
        </p:nvSpPr>
        <p:spPr bwMode="auto">
          <a:xfrm>
            <a:off x="6191250" y="3870325"/>
            <a:ext cx="20638" cy="26988"/>
          </a:xfrm>
          <a:custGeom>
            <a:avLst/>
            <a:ahLst/>
            <a:cxnLst>
              <a:cxn ang="0">
                <a:pos x="13" y="7"/>
              </a:cxn>
              <a:cxn ang="0">
                <a:pos x="13" y="4"/>
              </a:cxn>
              <a:cxn ang="0">
                <a:pos x="12" y="3"/>
              </a:cxn>
              <a:cxn ang="0">
                <a:pos x="9" y="1"/>
              </a:cxn>
              <a:cxn ang="0">
                <a:pos x="6" y="0"/>
              </a:cxn>
              <a:cxn ang="0">
                <a:pos x="4" y="1"/>
              </a:cxn>
              <a:cxn ang="0">
                <a:pos x="2" y="3"/>
              </a:cxn>
              <a:cxn ang="0">
                <a:pos x="0" y="4"/>
              </a:cxn>
              <a:cxn ang="0">
                <a:pos x="0" y="7"/>
              </a:cxn>
              <a:cxn ang="0">
                <a:pos x="0" y="10"/>
              </a:cxn>
              <a:cxn ang="0">
                <a:pos x="2" y="12"/>
              </a:cxn>
              <a:cxn ang="0">
                <a:pos x="4" y="14"/>
              </a:cxn>
              <a:cxn ang="0">
                <a:pos x="6" y="15"/>
              </a:cxn>
              <a:cxn ang="0">
                <a:pos x="9" y="14"/>
              </a:cxn>
              <a:cxn ang="0">
                <a:pos x="12" y="12"/>
              </a:cxn>
              <a:cxn ang="0">
                <a:pos x="13" y="10"/>
              </a:cxn>
              <a:cxn ang="0">
                <a:pos x="13" y="7"/>
              </a:cxn>
              <a:cxn ang="0">
                <a:pos x="13" y="7"/>
              </a:cxn>
            </a:cxnLst>
            <a:rect l="0" t="0" r="r" b="b"/>
            <a:pathLst>
              <a:path w="14" h="16">
                <a:moveTo>
                  <a:pt x="13" y="7"/>
                </a:moveTo>
                <a:lnTo>
                  <a:pt x="13" y="4"/>
                </a:lnTo>
                <a:lnTo>
                  <a:pt x="12" y="3"/>
                </a:lnTo>
                <a:lnTo>
                  <a:pt x="9" y="1"/>
                </a:lnTo>
                <a:lnTo>
                  <a:pt x="6" y="0"/>
                </a:lnTo>
                <a:lnTo>
                  <a:pt x="4" y="1"/>
                </a:lnTo>
                <a:lnTo>
                  <a:pt x="2" y="3"/>
                </a:lnTo>
                <a:lnTo>
                  <a:pt x="0" y="4"/>
                </a:lnTo>
                <a:lnTo>
                  <a:pt x="0" y="7"/>
                </a:lnTo>
                <a:lnTo>
                  <a:pt x="0" y="10"/>
                </a:lnTo>
                <a:lnTo>
                  <a:pt x="2" y="12"/>
                </a:lnTo>
                <a:lnTo>
                  <a:pt x="4" y="14"/>
                </a:lnTo>
                <a:lnTo>
                  <a:pt x="6" y="15"/>
                </a:lnTo>
                <a:lnTo>
                  <a:pt x="9" y="14"/>
                </a:lnTo>
                <a:lnTo>
                  <a:pt x="12" y="12"/>
                </a:lnTo>
                <a:lnTo>
                  <a:pt x="13" y="10"/>
                </a:lnTo>
                <a:lnTo>
                  <a:pt x="13" y="7"/>
                </a:lnTo>
                <a:lnTo>
                  <a:pt x="13" y="7"/>
                </a:lnTo>
              </a:path>
            </a:pathLst>
          </a:custGeom>
          <a:solidFill>
            <a:srgbClr val="000000"/>
          </a:solidFill>
          <a:ln w="9525">
            <a:noFill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889" name="Freeform 276"/>
          <p:cNvSpPr/>
          <p:nvPr/>
        </p:nvSpPr>
        <p:spPr bwMode="auto">
          <a:xfrm>
            <a:off x="6227763" y="3749675"/>
            <a:ext cx="46037" cy="50800"/>
          </a:xfrm>
          <a:custGeom>
            <a:avLst/>
            <a:ahLst/>
            <a:cxnLst>
              <a:cxn ang="0">
                <a:pos x="29" y="15"/>
              </a:cxn>
              <a:cxn ang="0">
                <a:pos x="27" y="10"/>
              </a:cxn>
              <a:cxn ang="0">
                <a:pos x="24" y="5"/>
              </a:cxn>
              <a:cxn ang="0">
                <a:pos x="19" y="1"/>
              </a:cxn>
              <a:cxn ang="0">
                <a:pos x="14" y="0"/>
              </a:cxn>
              <a:cxn ang="0">
                <a:pos x="8" y="1"/>
              </a:cxn>
              <a:cxn ang="0">
                <a:pos x="4" y="5"/>
              </a:cxn>
              <a:cxn ang="0">
                <a:pos x="2" y="10"/>
              </a:cxn>
              <a:cxn ang="0">
                <a:pos x="0" y="15"/>
              </a:cxn>
              <a:cxn ang="0">
                <a:pos x="2" y="20"/>
              </a:cxn>
              <a:cxn ang="0">
                <a:pos x="4" y="25"/>
              </a:cxn>
              <a:cxn ang="0">
                <a:pos x="8" y="28"/>
              </a:cxn>
              <a:cxn ang="0">
                <a:pos x="14" y="29"/>
              </a:cxn>
              <a:cxn ang="0">
                <a:pos x="19" y="28"/>
              </a:cxn>
              <a:cxn ang="0">
                <a:pos x="24" y="25"/>
              </a:cxn>
              <a:cxn ang="0">
                <a:pos x="27" y="20"/>
              </a:cxn>
              <a:cxn ang="0">
                <a:pos x="29" y="15"/>
              </a:cxn>
              <a:cxn ang="0">
                <a:pos x="29" y="15"/>
              </a:cxn>
            </a:cxnLst>
            <a:rect l="0" t="0" r="r" b="b"/>
            <a:pathLst>
              <a:path w="30" h="30">
                <a:moveTo>
                  <a:pt x="29" y="15"/>
                </a:moveTo>
                <a:lnTo>
                  <a:pt x="27" y="10"/>
                </a:lnTo>
                <a:lnTo>
                  <a:pt x="24" y="5"/>
                </a:lnTo>
                <a:lnTo>
                  <a:pt x="19" y="1"/>
                </a:lnTo>
                <a:lnTo>
                  <a:pt x="14" y="0"/>
                </a:lnTo>
                <a:lnTo>
                  <a:pt x="8" y="1"/>
                </a:lnTo>
                <a:lnTo>
                  <a:pt x="4" y="5"/>
                </a:lnTo>
                <a:lnTo>
                  <a:pt x="2" y="10"/>
                </a:lnTo>
                <a:lnTo>
                  <a:pt x="0" y="15"/>
                </a:lnTo>
                <a:lnTo>
                  <a:pt x="2" y="20"/>
                </a:lnTo>
                <a:lnTo>
                  <a:pt x="4" y="25"/>
                </a:lnTo>
                <a:lnTo>
                  <a:pt x="8" y="28"/>
                </a:lnTo>
                <a:lnTo>
                  <a:pt x="14" y="29"/>
                </a:lnTo>
                <a:lnTo>
                  <a:pt x="19" y="28"/>
                </a:lnTo>
                <a:lnTo>
                  <a:pt x="24" y="25"/>
                </a:lnTo>
                <a:lnTo>
                  <a:pt x="27" y="20"/>
                </a:lnTo>
                <a:lnTo>
                  <a:pt x="29" y="15"/>
                </a:lnTo>
                <a:lnTo>
                  <a:pt x="29" y="15"/>
                </a:lnTo>
              </a:path>
            </a:pathLst>
          </a:custGeom>
          <a:solidFill>
            <a:srgbClr val="FFFFFF"/>
          </a:solidFill>
          <a:ln w="9525">
            <a:noFill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890" name="Freeform 277"/>
          <p:cNvSpPr/>
          <p:nvPr/>
        </p:nvSpPr>
        <p:spPr bwMode="auto">
          <a:xfrm>
            <a:off x="6240463" y="3762375"/>
            <a:ext cx="20637" cy="25400"/>
          </a:xfrm>
          <a:custGeom>
            <a:avLst/>
            <a:ahLst/>
            <a:cxnLst>
              <a:cxn ang="0">
                <a:pos x="13" y="7"/>
              </a:cxn>
              <a:cxn ang="0">
                <a:pos x="12" y="4"/>
              </a:cxn>
              <a:cxn ang="0">
                <a:pos x="11" y="2"/>
              </a:cxn>
              <a:cxn ang="0">
                <a:pos x="10" y="0"/>
              </a:cxn>
              <a:cxn ang="0">
                <a:pos x="6" y="0"/>
              </a:cxn>
              <a:cxn ang="0">
                <a:pos x="4" y="0"/>
              </a:cxn>
              <a:cxn ang="0">
                <a:pos x="2" y="2"/>
              </a:cxn>
              <a:cxn ang="0">
                <a:pos x="0" y="4"/>
              </a:cxn>
              <a:cxn ang="0">
                <a:pos x="0" y="7"/>
              </a:cxn>
              <a:cxn ang="0">
                <a:pos x="0" y="10"/>
              </a:cxn>
              <a:cxn ang="0">
                <a:pos x="2" y="11"/>
              </a:cxn>
              <a:cxn ang="0">
                <a:pos x="4" y="13"/>
              </a:cxn>
              <a:cxn ang="0">
                <a:pos x="6" y="14"/>
              </a:cxn>
              <a:cxn ang="0">
                <a:pos x="10" y="13"/>
              </a:cxn>
              <a:cxn ang="0">
                <a:pos x="11" y="11"/>
              </a:cxn>
              <a:cxn ang="0">
                <a:pos x="12" y="10"/>
              </a:cxn>
              <a:cxn ang="0">
                <a:pos x="13" y="7"/>
              </a:cxn>
              <a:cxn ang="0">
                <a:pos x="13" y="7"/>
              </a:cxn>
            </a:cxnLst>
            <a:rect l="0" t="0" r="r" b="b"/>
            <a:pathLst>
              <a:path w="14" h="15">
                <a:moveTo>
                  <a:pt x="13" y="7"/>
                </a:moveTo>
                <a:lnTo>
                  <a:pt x="12" y="4"/>
                </a:lnTo>
                <a:lnTo>
                  <a:pt x="11" y="2"/>
                </a:lnTo>
                <a:lnTo>
                  <a:pt x="10" y="0"/>
                </a:lnTo>
                <a:lnTo>
                  <a:pt x="6" y="0"/>
                </a:lnTo>
                <a:lnTo>
                  <a:pt x="4" y="0"/>
                </a:lnTo>
                <a:lnTo>
                  <a:pt x="2" y="2"/>
                </a:lnTo>
                <a:lnTo>
                  <a:pt x="0" y="4"/>
                </a:lnTo>
                <a:lnTo>
                  <a:pt x="0" y="7"/>
                </a:lnTo>
                <a:lnTo>
                  <a:pt x="0" y="10"/>
                </a:lnTo>
                <a:lnTo>
                  <a:pt x="2" y="11"/>
                </a:lnTo>
                <a:lnTo>
                  <a:pt x="4" y="13"/>
                </a:lnTo>
                <a:lnTo>
                  <a:pt x="6" y="14"/>
                </a:lnTo>
                <a:lnTo>
                  <a:pt x="10" y="13"/>
                </a:lnTo>
                <a:lnTo>
                  <a:pt x="11" y="11"/>
                </a:lnTo>
                <a:lnTo>
                  <a:pt x="12" y="10"/>
                </a:lnTo>
                <a:lnTo>
                  <a:pt x="13" y="7"/>
                </a:lnTo>
                <a:lnTo>
                  <a:pt x="13" y="7"/>
                </a:lnTo>
              </a:path>
            </a:pathLst>
          </a:custGeom>
          <a:solidFill>
            <a:srgbClr val="000000"/>
          </a:solidFill>
          <a:ln w="9525">
            <a:noFill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891" name="Freeform 278"/>
          <p:cNvSpPr/>
          <p:nvPr/>
        </p:nvSpPr>
        <p:spPr bwMode="auto">
          <a:xfrm>
            <a:off x="4760913" y="3095625"/>
            <a:ext cx="201612" cy="57150"/>
          </a:xfrm>
          <a:custGeom>
            <a:avLst/>
            <a:ahLst/>
            <a:cxnLst>
              <a:cxn ang="0">
                <a:pos x="30" y="14"/>
              </a:cxn>
              <a:cxn ang="0">
                <a:pos x="36" y="14"/>
              </a:cxn>
              <a:cxn ang="0">
                <a:pos x="42" y="12"/>
              </a:cxn>
              <a:cxn ang="0">
                <a:pos x="70" y="5"/>
              </a:cxn>
              <a:cxn ang="0">
                <a:pos x="86" y="1"/>
              </a:cxn>
              <a:cxn ang="0">
                <a:pos x="102" y="0"/>
              </a:cxn>
              <a:cxn ang="0">
                <a:pos x="115" y="0"/>
              </a:cxn>
              <a:cxn ang="0">
                <a:pos x="121" y="0"/>
              </a:cxn>
              <a:cxn ang="0">
                <a:pos x="125" y="1"/>
              </a:cxn>
              <a:cxn ang="0">
                <a:pos x="130" y="2"/>
              </a:cxn>
              <a:cxn ang="0">
                <a:pos x="130" y="8"/>
              </a:cxn>
              <a:cxn ang="0">
                <a:pos x="128" y="14"/>
              </a:cxn>
              <a:cxn ang="0">
                <a:pos x="124" y="14"/>
              </a:cxn>
              <a:cxn ang="0">
                <a:pos x="114" y="16"/>
              </a:cxn>
              <a:cxn ang="0">
                <a:pos x="100" y="21"/>
              </a:cxn>
              <a:cxn ang="0">
                <a:pos x="90" y="19"/>
              </a:cxn>
              <a:cxn ang="0">
                <a:pos x="84" y="21"/>
              </a:cxn>
              <a:cxn ang="0">
                <a:pos x="66" y="26"/>
              </a:cxn>
              <a:cxn ang="0">
                <a:pos x="51" y="28"/>
              </a:cxn>
              <a:cxn ang="0">
                <a:pos x="34" y="29"/>
              </a:cxn>
              <a:cxn ang="0">
                <a:pos x="18" y="32"/>
              </a:cxn>
              <a:cxn ang="0">
                <a:pos x="0" y="33"/>
              </a:cxn>
              <a:cxn ang="0">
                <a:pos x="2" y="29"/>
              </a:cxn>
              <a:cxn ang="0">
                <a:pos x="3" y="25"/>
              </a:cxn>
              <a:cxn ang="0">
                <a:pos x="14" y="18"/>
              </a:cxn>
              <a:cxn ang="0">
                <a:pos x="30" y="14"/>
              </a:cxn>
              <a:cxn ang="0">
                <a:pos x="30" y="14"/>
              </a:cxn>
            </a:cxnLst>
            <a:rect l="0" t="0" r="r" b="b"/>
            <a:pathLst>
              <a:path w="131" h="34">
                <a:moveTo>
                  <a:pt x="30" y="14"/>
                </a:moveTo>
                <a:lnTo>
                  <a:pt x="36" y="14"/>
                </a:lnTo>
                <a:lnTo>
                  <a:pt x="42" y="12"/>
                </a:lnTo>
                <a:lnTo>
                  <a:pt x="70" y="5"/>
                </a:lnTo>
                <a:lnTo>
                  <a:pt x="86" y="1"/>
                </a:lnTo>
                <a:lnTo>
                  <a:pt x="102" y="0"/>
                </a:lnTo>
                <a:lnTo>
                  <a:pt x="115" y="0"/>
                </a:lnTo>
                <a:lnTo>
                  <a:pt x="121" y="0"/>
                </a:lnTo>
                <a:lnTo>
                  <a:pt x="125" y="1"/>
                </a:lnTo>
                <a:lnTo>
                  <a:pt x="130" y="2"/>
                </a:lnTo>
                <a:lnTo>
                  <a:pt x="130" y="8"/>
                </a:lnTo>
                <a:lnTo>
                  <a:pt x="128" y="14"/>
                </a:lnTo>
                <a:lnTo>
                  <a:pt x="124" y="14"/>
                </a:lnTo>
                <a:lnTo>
                  <a:pt x="114" y="16"/>
                </a:lnTo>
                <a:lnTo>
                  <a:pt x="100" y="21"/>
                </a:lnTo>
                <a:lnTo>
                  <a:pt x="90" y="19"/>
                </a:lnTo>
                <a:lnTo>
                  <a:pt x="84" y="21"/>
                </a:lnTo>
                <a:lnTo>
                  <a:pt x="66" y="26"/>
                </a:lnTo>
                <a:lnTo>
                  <a:pt x="51" y="28"/>
                </a:lnTo>
                <a:lnTo>
                  <a:pt x="34" y="29"/>
                </a:lnTo>
                <a:lnTo>
                  <a:pt x="18" y="32"/>
                </a:lnTo>
                <a:lnTo>
                  <a:pt x="0" y="33"/>
                </a:lnTo>
                <a:lnTo>
                  <a:pt x="2" y="29"/>
                </a:lnTo>
                <a:lnTo>
                  <a:pt x="3" y="25"/>
                </a:lnTo>
                <a:lnTo>
                  <a:pt x="14" y="18"/>
                </a:lnTo>
                <a:lnTo>
                  <a:pt x="30" y="14"/>
                </a:lnTo>
                <a:lnTo>
                  <a:pt x="30" y="14"/>
                </a:lnTo>
              </a:path>
            </a:pathLst>
          </a:custGeom>
          <a:solidFill>
            <a:srgbClr val="FFFFFF"/>
          </a:solidFill>
          <a:ln w="9525">
            <a:noFill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892" name="Freeform 279"/>
          <p:cNvSpPr/>
          <p:nvPr/>
        </p:nvSpPr>
        <p:spPr bwMode="auto">
          <a:xfrm>
            <a:off x="4806950" y="3070225"/>
            <a:ext cx="201613" cy="57150"/>
          </a:xfrm>
          <a:custGeom>
            <a:avLst/>
            <a:ahLst/>
            <a:cxnLst>
              <a:cxn ang="0">
                <a:pos x="31" y="14"/>
              </a:cxn>
              <a:cxn ang="0">
                <a:pos x="36" y="14"/>
              </a:cxn>
              <a:cxn ang="0">
                <a:pos x="41" y="12"/>
              </a:cxn>
              <a:cxn ang="0">
                <a:pos x="70" y="6"/>
              </a:cxn>
              <a:cxn ang="0">
                <a:pos x="86" y="2"/>
              </a:cxn>
              <a:cxn ang="0">
                <a:pos x="102" y="0"/>
              </a:cxn>
              <a:cxn ang="0">
                <a:pos x="114" y="0"/>
              </a:cxn>
              <a:cxn ang="0">
                <a:pos x="121" y="0"/>
              </a:cxn>
              <a:cxn ang="0">
                <a:pos x="124" y="2"/>
              </a:cxn>
              <a:cxn ang="0">
                <a:pos x="130" y="3"/>
              </a:cxn>
              <a:cxn ang="0">
                <a:pos x="130" y="10"/>
              </a:cxn>
              <a:cxn ang="0">
                <a:pos x="128" y="14"/>
              </a:cxn>
              <a:cxn ang="0">
                <a:pos x="124" y="14"/>
              </a:cxn>
              <a:cxn ang="0">
                <a:pos x="114" y="17"/>
              </a:cxn>
              <a:cxn ang="0">
                <a:pos x="100" y="21"/>
              </a:cxn>
              <a:cxn ang="0">
                <a:pos x="89" y="19"/>
              </a:cxn>
              <a:cxn ang="0">
                <a:pos x="83" y="21"/>
              </a:cxn>
              <a:cxn ang="0">
                <a:pos x="66" y="26"/>
              </a:cxn>
              <a:cxn ang="0">
                <a:pos x="51" y="29"/>
              </a:cxn>
              <a:cxn ang="0">
                <a:pos x="33" y="30"/>
              </a:cxn>
              <a:cxn ang="0">
                <a:pos x="18" y="33"/>
              </a:cxn>
              <a:cxn ang="0">
                <a:pos x="0" y="33"/>
              </a:cxn>
              <a:cxn ang="0">
                <a:pos x="0" y="30"/>
              </a:cxn>
              <a:cxn ang="0">
                <a:pos x="3" y="26"/>
              </a:cxn>
              <a:cxn ang="0">
                <a:pos x="13" y="19"/>
              </a:cxn>
              <a:cxn ang="0">
                <a:pos x="31" y="14"/>
              </a:cxn>
            </a:cxnLst>
            <a:rect l="0" t="0" r="r" b="b"/>
            <a:pathLst>
              <a:path w="131" h="34">
                <a:moveTo>
                  <a:pt x="31" y="14"/>
                </a:moveTo>
                <a:lnTo>
                  <a:pt x="36" y="14"/>
                </a:lnTo>
                <a:lnTo>
                  <a:pt x="41" y="12"/>
                </a:lnTo>
                <a:lnTo>
                  <a:pt x="70" y="6"/>
                </a:lnTo>
                <a:lnTo>
                  <a:pt x="86" y="2"/>
                </a:lnTo>
                <a:lnTo>
                  <a:pt x="102" y="0"/>
                </a:lnTo>
                <a:lnTo>
                  <a:pt x="114" y="0"/>
                </a:lnTo>
                <a:lnTo>
                  <a:pt x="121" y="0"/>
                </a:lnTo>
                <a:lnTo>
                  <a:pt x="124" y="2"/>
                </a:lnTo>
                <a:lnTo>
                  <a:pt x="130" y="3"/>
                </a:lnTo>
                <a:lnTo>
                  <a:pt x="130" y="10"/>
                </a:lnTo>
                <a:lnTo>
                  <a:pt x="128" y="14"/>
                </a:lnTo>
                <a:lnTo>
                  <a:pt x="124" y="14"/>
                </a:lnTo>
                <a:lnTo>
                  <a:pt x="114" y="17"/>
                </a:lnTo>
                <a:lnTo>
                  <a:pt x="100" y="21"/>
                </a:lnTo>
                <a:lnTo>
                  <a:pt x="89" y="19"/>
                </a:lnTo>
                <a:lnTo>
                  <a:pt x="83" y="21"/>
                </a:lnTo>
                <a:lnTo>
                  <a:pt x="66" y="26"/>
                </a:lnTo>
                <a:lnTo>
                  <a:pt x="51" y="29"/>
                </a:lnTo>
                <a:lnTo>
                  <a:pt x="33" y="30"/>
                </a:lnTo>
                <a:lnTo>
                  <a:pt x="18" y="33"/>
                </a:lnTo>
                <a:lnTo>
                  <a:pt x="0" y="33"/>
                </a:lnTo>
                <a:lnTo>
                  <a:pt x="0" y="30"/>
                </a:lnTo>
                <a:lnTo>
                  <a:pt x="3" y="26"/>
                </a:lnTo>
                <a:lnTo>
                  <a:pt x="13" y="19"/>
                </a:lnTo>
                <a:lnTo>
                  <a:pt x="31" y="14"/>
                </a:lnTo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893" name="Freeform 280"/>
          <p:cNvSpPr/>
          <p:nvPr/>
        </p:nvSpPr>
        <p:spPr bwMode="auto">
          <a:xfrm>
            <a:off x="4900613" y="3165475"/>
            <a:ext cx="195262" cy="55563"/>
          </a:xfrm>
          <a:custGeom>
            <a:avLst/>
            <a:ahLst/>
            <a:cxnLst>
              <a:cxn ang="0">
                <a:pos x="29" y="10"/>
              </a:cxn>
              <a:cxn ang="0">
                <a:pos x="36" y="10"/>
              </a:cxn>
              <a:cxn ang="0">
                <a:pos x="41" y="9"/>
              </a:cxn>
              <a:cxn ang="0">
                <a:pos x="66" y="6"/>
              </a:cxn>
              <a:cxn ang="0">
                <a:pos x="81" y="2"/>
              </a:cxn>
              <a:cxn ang="0">
                <a:pos x="98" y="1"/>
              </a:cxn>
              <a:cxn ang="0">
                <a:pos x="112" y="0"/>
              </a:cxn>
              <a:cxn ang="0">
                <a:pos x="118" y="1"/>
              </a:cxn>
              <a:cxn ang="0">
                <a:pos x="122" y="2"/>
              </a:cxn>
              <a:cxn ang="0">
                <a:pos x="125" y="4"/>
              </a:cxn>
              <a:cxn ang="0">
                <a:pos x="126" y="10"/>
              </a:cxn>
              <a:cxn ang="0">
                <a:pos x="124" y="12"/>
              </a:cxn>
              <a:cxn ang="0">
                <a:pos x="122" y="13"/>
              </a:cxn>
              <a:cxn ang="0">
                <a:pos x="111" y="14"/>
              </a:cxn>
              <a:cxn ang="0">
                <a:pos x="96" y="13"/>
              </a:cxn>
              <a:cxn ang="0">
                <a:pos x="90" y="13"/>
              </a:cxn>
              <a:cxn ang="0">
                <a:pos x="77" y="13"/>
              </a:cxn>
              <a:cxn ang="0">
                <a:pos x="64" y="17"/>
              </a:cxn>
              <a:cxn ang="0">
                <a:pos x="44" y="21"/>
              </a:cxn>
              <a:cxn ang="0">
                <a:pos x="29" y="24"/>
              </a:cxn>
              <a:cxn ang="0">
                <a:pos x="14" y="29"/>
              </a:cxn>
              <a:cxn ang="0">
                <a:pos x="1" y="32"/>
              </a:cxn>
              <a:cxn ang="0">
                <a:pos x="0" y="30"/>
              </a:cxn>
              <a:cxn ang="0">
                <a:pos x="2" y="24"/>
              </a:cxn>
              <a:cxn ang="0">
                <a:pos x="11" y="20"/>
              </a:cxn>
              <a:cxn ang="0">
                <a:pos x="24" y="14"/>
              </a:cxn>
              <a:cxn ang="0">
                <a:pos x="29" y="10"/>
              </a:cxn>
              <a:cxn ang="0">
                <a:pos x="29" y="10"/>
              </a:cxn>
            </a:cxnLst>
            <a:rect l="0" t="0" r="r" b="b"/>
            <a:pathLst>
              <a:path w="127" h="33">
                <a:moveTo>
                  <a:pt x="29" y="10"/>
                </a:moveTo>
                <a:lnTo>
                  <a:pt x="36" y="10"/>
                </a:lnTo>
                <a:lnTo>
                  <a:pt x="41" y="9"/>
                </a:lnTo>
                <a:lnTo>
                  <a:pt x="66" y="6"/>
                </a:lnTo>
                <a:lnTo>
                  <a:pt x="81" y="2"/>
                </a:lnTo>
                <a:lnTo>
                  <a:pt x="98" y="1"/>
                </a:lnTo>
                <a:lnTo>
                  <a:pt x="112" y="0"/>
                </a:lnTo>
                <a:lnTo>
                  <a:pt x="118" y="1"/>
                </a:lnTo>
                <a:lnTo>
                  <a:pt x="122" y="2"/>
                </a:lnTo>
                <a:lnTo>
                  <a:pt x="125" y="4"/>
                </a:lnTo>
                <a:lnTo>
                  <a:pt x="126" y="10"/>
                </a:lnTo>
                <a:lnTo>
                  <a:pt x="124" y="12"/>
                </a:lnTo>
                <a:lnTo>
                  <a:pt x="122" y="13"/>
                </a:lnTo>
                <a:lnTo>
                  <a:pt x="111" y="14"/>
                </a:lnTo>
                <a:lnTo>
                  <a:pt x="96" y="13"/>
                </a:lnTo>
                <a:lnTo>
                  <a:pt x="90" y="13"/>
                </a:lnTo>
                <a:lnTo>
                  <a:pt x="77" y="13"/>
                </a:lnTo>
                <a:lnTo>
                  <a:pt x="64" y="17"/>
                </a:lnTo>
                <a:lnTo>
                  <a:pt x="44" y="21"/>
                </a:lnTo>
                <a:lnTo>
                  <a:pt x="29" y="24"/>
                </a:lnTo>
                <a:lnTo>
                  <a:pt x="14" y="29"/>
                </a:lnTo>
                <a:lnTo>
                  <a:pt x="1" y="32"/>
                </a:lnTo>
                <a:lnTo>
                  <a:pt x="0" y="30"/>
                </a:lnTo>
                <a:lnTo>
                  <a:pt x="2" y="24"/>
                </a:lnTo>
                <a:lnTo>
                  <a:pt x="11" y="20"/>
                </a:lnTo>
                <a:lnTo>
                  <a:pt x="24" y="14"/>
                </a:lnTo>
                <a:lnTo>
                  <a:pt x="29" y="10"/>
                </a:lnTo>
                <a:lnTo>
                  <a:pt x="29" y="10"/>
                </a:lnTo>
              </a:path>
            </a:pathLst>
          </a:custGeom>
          <a:solidFill>
            <a:srgbClr val="FFFFFF"/>
          </a:solidFill>
          <a:ln w="9525">
            <a:noFill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894" name="Freeform 281"/>
          <p:cNvSpPr/>
          <p:nvPr/>
        </p:nvSpPr>
        <p:spPr bwMode="auto">
          <a:xfrm>
            <a:off x="4900613" y="3165475"/>
            <a:ext cx="195262" cy="55563"/>
          </a:xfrm>
          <a:custGeom>
            <a:avLst/>
            <a:ahLst/>
            <a:cxnLst>
              <a:cxn ang="0">
                <a:pos x="29" y="10"/>
              </a:cxn>
              <a:cxn ang="0">
                <a:pos x="36" y="10"/>
              </a:cxn>
              <a:cxn ang="0">
                <a:pos x="41" y="9"/>
              </a:cxn>
              <a:cxn ang="0">
                <a:pos x="66" y="6"/>
              </a:cxn>
              <a:cxn ang="0">
                <a:pos x="81" y="2"/>
              </a:cxn>
              <a:cxn ang="0">
                <a:pos x="98" y="1"/>
              </a:cxn>
              <a:cxn ang="0">
                <a:pos x="112" y="0"/>
              </a:cxn>
              <a:cxn ang="0">
                <a:pos x="118" y="1"/>
              </a:cxn>
              <a:cxn ang="0">
                <a:pos x="122" y="2"/>
              </a:cxn>
              <a:cxn ang="0">
                <a:pos x="125" y="4"/>
              </a:cxn>
              <a:cxn ang="0">
                <a:pos x="126" y="10"/>
              </a:cxn>
              <a:cxn ang="0">
                <a:pos x="124" y="12"/>
              </a:cxn>
              <a:cxn ang="0">
                <a:pos x="122" y="13"/>
              </a:cxn>
              <a:cxn ang="0">
                <a:pos x="111" y="14"/>
              </a:cxn>
              <a:cxn ang="0">
                <a:pos x="96" y="13"/>
              </a:cxn>
              <a:cxn ang="0">
                <a:pos x="90" y="13"/>
              </a:cxn>
              <a:cxn ang="0">
                <a:pos x="77" y="13"/>
              </a:cxn>
              <a:cxn ang="0">
                <a:pos x="64" y="17"/>
              </a:cxn>
              <a:cxn ang="0">
                <a:pos x="44" y="21"/>
              </a:cxn>
              <a:cxn ang="0">
                <a:pos x="29" y="24"/>
              </a:cxn>
              <a:cxn ang="0">
                <a:pos x="14" y="29"/>
              </a:cxn>
              <a:cxn ang="0">
                <a:pos x="1" y="32"/>
              </a:cxn>
              <a:cxn ang="0">
                <a:pos x="0" y="30"/>
              </a:cxn>
              <a:cxn ang="0">
                <a:pos x="2" y="24"/>
              </a:cxn>
              <a:cxn ang="0">
                <a:pos x="11" y="20"/>
              </a:cxn>
              <a:cxn ang="0">
                <a:pos x="24" y="14"/>
              </a:cxn>
              <a:cxn ang="0">
                <a:pos x="29" y="10"/>
              </a:cxn>
            </a:cxnLst>
            <a:rect l="0" t="0" r="r" b="b"/>
            <a:pathLst>
              <a:path w="127" h="33">
                <a:moveTo>
                  <a:pt x="29" y="10"/>
                </a:moveTo>
                <a:lnTo>
                  <a:pt x="36" y="10"/>
                </a:lnTo>
                <a:lnTo>
                  <a:pt x="41" y="9"/>
                </a:lnTo>
                <a:lnTo>
                  <a:pt x="66" y="6"/>
                </a:lnTo>
                <a:lnTo>
                  <a:pt x="81" y="2"/>
                </a:lnTo>
                <a:lnTo>
                  <a:pt x="98" y="1"/>
                </a:lnTo>
                <a:lnTo>
                  <a:pt x="112" y="0"/>
                </a:lnTo>
                <a:lnTo>
                  <a:pt x="118" y="1"/>
                </a:lnTo>
                <a:lnTo>
                  <a:pt x="122" y="2"/>
                </a:lnTo>
                <a:lnTo>
                  <a:pt x="125" y="4"/>
                </a:lnTo>
                <a:lnTo>
                  <a:pt x="126" y="10"/>
                </a:lnTo>
                <a:lnTo>
                  <a:pt x="124" y="12"/>
                </a:lnTo>
                <a:lnTo>
                  <a:pt x="122" y="13"/>
                </a:lnTo>
                <a:lnTo>
                  <a:pt x="111" y="14"/>
                </a:lnTo>
                <a:lnTo>
                  <a:pt x="96" y="13"/>
                </a:lnTo>
                <a:lnTo>
                  <a:pt x="90" y="13"/>
                </a:lnTo>
                <a:lnTo>
                  <a:pt x="77" y="13"/>
                </a:lnTo>
                <a:lnTo>
                  <a:pt x="64" y="17"/>
                </a:lnTo>
                <a:lnTo>
                  <a:pt x="44" y="21"/>
                </a:lnTo>
                <a:lnTo>
                  <a:pt x="29" y="24"/>
                </a:lnTo>
                <a:lnTo>
                  <a:pt x="14" y="29"/>
                </a:lnTo>
                <a:lnTo>
                  <a:pt x="1" y="32"/>
                </a:lnTo>
                <a:lnTo>
                  <a:pt x="0" y="30"/>
                </a:lnTo>
                <a:lnTo>
                  <a:pt x="2" y="24"/>
                </a:lnTo>
                <a:lnTo>
                  <a:pt x="11" y="20"/>
                </a:lnTo>
                <a:lnTo>
                  <a:pt x="24" y="14"/>
                </a:lnTo>
                <a:lnTo>
                  <a:pt x="29" y="10"/>
                </a:lnTo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895" name="Freeform 282"/>
          <p:cNvSpPr/>
          <p:nvPr/>
        </p:nvSpPr>
        <p:spPr bwMode="auto">
          <a:xfrm>
            <a:off x="4989513" y="3101975"/>
            <a:ext cx="217487" cy="50800"/>
          </a:xfrm>
          <a:custGeom>
            <a:avLst/>
            <a:ahLst/>
            <a:cxnLst>
              <a:cxn ang="0">
                <a:pos x="31" y="15"/>
              </a:cxn>
              <a:cxn ang="0">
                <a:pos x="37" y="14"/>
              </a:cxn>
              <a:cxn ang="0">
                <a:pos x="43" y="12"/>
              </a:cxn>
              <a:cxn ang="0">
                <a:pos x="73" y="7"/>
              </a:cxn>
              <a:cxn ang="0">
                <a:pos x="90" y="4"/>
              </a:cxn>
              <a:cxn ang="0">
                <a:pos x="106" y="0"/>
              </a:cxn>
              <a:cxn ang="0">
                <a:pos x="125" y="1"/>
              </a:cxn>
              <a:cxn ang="0">
                <a:pos x="127" y="1"/>
              </a:cxn>
              <a:cxn ang="0">
                <a:pos x="133" y="0"/>
              </a:cxn>
              <a:cxn ang="0">
                <a:pos x="138" y="2"/>
              </a:cxn>
              <a:cxn ang="0">
                <a:pos x="140" y="3"/>
              </a:cxn>
              <a:cxn ang="0">
                <a:pos x="137" y="7"/>
              </a:cxn>
              <a:cxn ang="0">
                <a:pos x="133" y="8"/>
              </a:cxn>
              <a:cxn ang="0">
                <a:pos x="125" y="11"/>
              </a:cxn>
              <a:cxn ang="0">
                <a:pos x="104" y="18"/>
              </a:cxn>
              <a:cxn ang="0">
                <a:pos x="98" y="16"/>
              </a:cxn>
              <a:cxn ang="0">
                <a:pos x="90" y="15"/>
              </a:cxn>
              <a:cxn ang="0">
                <a:pos x="70" y="19"/>
              </a:cxn>
              <a:cxn ang="0">
                <a:pos x="53" y="22"/>
              </a:cxn>
              <a:cxn ang="0">
                <a:pos x="36" y="26"/>
              </a:cxn>
              <a:cxn ang="0">
                <a:pos x="18" y="29"/>
              </a:cxn>
              <a:cxn ang="0">
                <a:pos x="2" y="28"/>
              </a:cxn>
              <a:cxn ang="0">
                <a:pos x="0" y="27"/>
              </a:cxn>
              <a:cxn ang="0">
                <a:pos x="3" y="24"/>
              </a:cxn>
              <a:cxn ang="0">
                <a:pos x="13" y="19"/>
              </a:cxn>
              <a:cxn ang="0">
                <a:pos x="32" y="13"/>
              </a:cxn>
              <a:cxn ang="0">
                <a:pos x="31" y="15"/>
              </a:cxn>
              <a:cxn ang="0">
                <a:pos x="31" y="15"/>
              </a:cxn>
            </a:cxnLst>
            <a:rect l="0" t="0" r="r" b="b"/>
            <a:pathLst>
              <a:path w="141" h="30">
                <a:moveTo>
                  <a:pt x="31" y="15"/>
                </a:moveTo>
                <a:lnTo>
                  <a:pt x="37" y="14"/>
                </a:lnTo>
                <a:lnTo>
                  <a:pt x="43" y="12"/>
                </a:lnTo>
                <a:lnTo>
                  <a:pt x="73" y="7"/>
                </a:lnTo>
                <a:lnTo>
                  <a:pt x="90" y="4"/>
                </a:lnTo>
                <a:lnTo>
                  <a:pt x="106" y="0"/>
                </a:lnTo>
                <a:lnTo>
                  <a:pt x="125" y="1"/>
                </a:lnTo>
                <a:lnTo>
                  <a:pt x="127" y="1"/>
                </a:lnTo>
                <a:lnTo>
                  <a:pt x="133" y="0"/>
                </a:lnTo>
                <a:lnTo>
                  <a:pt x="138" y="2"/>
                </a:lnTo>
                <a:lnTo>
                  <a:pt x="140" y="3"/>
                </a:lnTo>
                <a:lnTo>
                  <a:pt x="137" y="7"/>
                </a:lnTo>
                <a:lnTo>
                  <a:pt x="133" y="8"/>
                </a:lnTo>
                <a:lnTo>
                  <a:pt x="125" y="11"/>
                </a:lnTo>
                <a:lnTo>
                  <a:pt x="104" y="18"/>
                </a:lnTo>
                <a:lnTo>
                  <a:pt x="98" y="16"/>
                </a:lnTo>
                <a:lnTo>
                  <a:pt x="90" y="15"/>
                </a:lnTo>
                <a:lnTo>
                  <a:pt x="70" y="19"/>
                </a:lnTo>
                <a:lnTo>
                  <a:pt x="53" y="22"/>
                </a:lnTo>
                <a:lnTo>
                  <a:pt x="36" y="26"/>
                </a:lnTo>
                <a:lnTo>
                  <a:pt x="18" y="29"/>
                </a:lnTo>
                <a:lnTo>
                  <a:pt x="2" y="28"/>
                </a:lnTo>
                <a:lnTo>
                  <a:pt x="0" y="27"/>
                </a:lnTo>
                <a:lnTo>
                  <a:pt x="3" y="24"/>
                </a:lnTo>
                <a:lnTo>
                  <a:pt x="13" y="19"/>
                </a:lnTo>
                <a:lnTo>
                  <a:pt x="32" y="13"/>
                </a:lnTo>
                <a:lnTo>
                  <a:pt x="31" y="15"/>
                </a:lnTo>
                <a:lnTo>
                  <a:pt x="31" y="15"/>
                </a:lnTo>
              </a:path>
            </a:pathLst>
          </a:custGeom>
          <a:solidFill>
            <a:srgbClr val="FFFFFF"/>
          </a:solidFill>
          <a:ln w="9525">
            <a:noFill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896" name="Freeform 283"/>
          <p:cNvSpPr/>
          <p:nvPr/>
        </p:nvSpPr>
        <p:spPr bwMode="auto">
          <a:xfrm>
            <a:off x="4989513" y="3101975"/>
            <a:ext cx="217487" cy="50800"/>
          </a:xfrm>
          <a:custGeom>
            <a:avLst/>
            <a:ahLst/>
            <a:cxnLst>
              <a:cxn ang="0">
                <a:pos x="31" y="15"/>
              </a:cxn>
              <a:cxn ang="0">
                <a:pos x="37" y="14"/>
              </a:cxn>
              <a:cxn ang="0">
                <a:pos x="43" y="12"/>
              </a:cxn>
              <a:cxn ang="0">
                <a:pos x="73" y="7"/>
              </a:cxn>
              <a:cxn ang="0">
                <a:pos x="90" y="4"/>
              </a:cxn>
              <a:cxn ang="0">
                <a:pos x="106" y="0"/>
              </a:cxn>
              <a:cxn ang="0">
                <a:pos x="125" y="1"/>
              </a:cxn>
              <a:cxn ang="0">
                <a:pos x="127" y="1"/>
              </a:cxn>
              <a:cxn ang="0">
                <a:pos x="133" y="0"/>
              </a:cxn>
              <a:cxn ang="0">
                <a:pos x="138" y="2"/>
              </a:cxn>
              <a:cxn ang="0">
                <a:pos x="140" y="3"/>
              </a:cxn>
              <a:cxn ang="0">
                <a:pos x="137" y="7"/>
              </a:cxn>
              <a:cxn ang="0">
                <a:pos x="133" y="8"/>
              </a:cxn>
              <a:cxn ang="0">
                <a:pos x="125" y="11"/>
              </a:cxn>
              <a:cxn ang="0">
                <a:pos x="104" y="18"/>
              </a:cxn>
              <a:cxn ang="0">
                <a:pos x="98" y="16"/>
              </a:cxn>
              <a:cxn ang="0">
                <a:pos x="90" y="15"/>
              </a:cxn>
              <a:cxn ang="0">
                <a:pos x="70" y="19"/>
              </a:cxn>
              <a:cxn ang="0">
                <a:pos x="53" y="22"/>
              </a:cxn>
              <a:cxn ang="0">
                <a:pos x="36" y="26"/>
              </a:cxn>
              <a:cxn ang="0">
                <a:pos x="18" y="29"/>
              </a:cxn>
              <a:cxn ang="0">
                <a:pos x="2" y="28"/>
              </a:cxn>
              <a:cxn ang="0">
                <a:pos x="0" y="27"/>
              </a:cxn>
              <a:cxn ang="0">
                <a:pos x="3" y="24"/>
              </a:cxn>
              <a:cxn ang="0">
                <a:pos x="13" y="19"/>
              </a:cxn>
              <a:cxn ang="0">
                <a:pos x="32" y="13"/>
              </a:cxn>
              <a:cxn ang="0">
                <a:pos x="31" y="15"/>
              </a:cxn>
            </a:cxnLst>
            <a:rect l="0" t="0" r="r" b="b"/>
            <a:pathLst>
              <a:path w="141" h="30">
                <a:moveTo>
                  <a:pt x="31" y="15"/>
                </a:moveTo>
                <a:lnTo>
                  <a:pt x="37" y="14"/>
                </a:lnTo>
                <a:lnTo>
                  <a:pt x="43" y="12"/>
                </a:lnTo>
                <a:lnTo>
                  <a:pt x="73" y="7"/>
                </a:lnTo>
                <a:lnTo>
                  <a:pt x="90" y="4"/>
                </a:lnTo>
                <a:lnTo>
                  <a:pt x="106" y="0"/>
                </a:lnTo>
                <a:lnTo>
                  <a:pt x="125" y="1"/>
                </a:lnTo>
                <a:lnTo>
                  <a:pt x="127" y="1"/>
                </a:lnTo>
                <a:lnTo>
                  <a:pt x="133" y="0"/>
                </a:lnTo>
                <a:lnTo>
                  <a:pt x="138" y="2"/>
                </a:lnTo>
                <a:lnTo>
                  <a:pt x="140" y="3"/>
                </a:lnTo>
                <a:lnTo>
                  <a:pt x="137" y="7"/>
                </a:lnTo>
                <a:lnTo>
                  <a:pt x="133" y="8"/>
                </a:lnTo>
                <a:lnTo>
                  <a:pt x="125" y="11"/>
                </a:lnTo>
                <a:lnTo>
                  <a:pt x="104" y="18"/>
                </a:lnTo>
                <a:lnTo>
                  <a:pt x="98" y="16"/>
                </a:lnTo>
                <a:lnTo>
                  <a:pt x="90" y="15"/>
                </a:lnTo>
                <a:lnTo>
                  <a:pt x="70" y="19"/>
                </a:lnTo>
                <a:lnTo>
                  <a:pt x="53" y="22"/>
                </a:lnTo>
                <a:lnTo>
                  <a:pt x="36" y="26"/>
                </a:lnTo>
                <a:lnTo>
                  <a:pt x="18" y="29"/>
                </a:lnTo>
                <a:lnTo>
                  <a:pt x="2" y="28"/>
                </a:lnTo>
                <a:lnTo>
                  <a:pt x="0" y="27"/>
                </a:lnTo>
                <a:lnTo>
                  <a:pt x="3" y="24"/>
                </a:lnTo>
                <a:lnTo>
                  <a:pt x="13" y="19"/>
                </a:lnTo>
                <a:lnTo>
                  <a:pt x="32" y="13"/>
                </a:lnTo>
                <a:lnTo>
                  <a:pt x="31" y="15"/>
                </a:lnTo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897" name="Freeform 284"/>
          <p:cNvSpPr/>
          <p:nvPr/>
        </p:nvSpPr>
        <p:spPr bwMode="auto">
          <a:xfrm>
            <a:off x="4576763" y="3176588"/>
            <a:ext cx="155575" cy="49212"/>
          </a:xfrm>
          <a:custGeom>
            <a:avLst/>
            <a:ahLst/>
            <a:cxnLst>
              <a:cxn ang="0">
                <a:pos x="25" y="11"/>
              </a:cxn>
              <a:cxn ang="0">
                <a:pos x="29" y="11"/>
              </a:cxn>
              <a:cxn ang="0">
                <a:pos x="33" y="8"/>
              </a:cxn>
              <a:cxn ang="0">
                <a:pos x="54" y="4"/>
              </a:cxn>
              <a:cxn ang="0">
                <a:pos x="67" y="0"/>
              </a:cxn>
              <a:cxn ang="0">
                <a:pos x="78" y="0"/>
              </a:cxn>
              <a:cxn ang="0">
                <a:pos x="90" y="1"/>
              </a:cxn>
              <a:cxn ang="0">
                <a:pos x="94" y="1"/>
              </a:cxn>
              <a:cxn ang="0">
                <a:pos x="97" y="1"/>
              </a:cxn>
              <a:cxn ang="0">
                <a:pos x="100" y="4"/>
              </a:cxn>
              <a:cxn ang="0">
                <a:pos x="100" y="7"/>
              </a:cxn>
              <a:cxn ang="0">
                <a:pos x="97" y="12"/>
              </a:cxn>
              <a:cxn ang="0">
                <a:pos x="94" y="12"/>
              </a:cxn>
              <a:cxn ang="0">
                <a:pos x="88" y="17"/>
              </a:cxn>
              <a:cxn ang="0">
                <a:pos x="74" y="21"/>
              </a:cxn>
              <a:cxn ang="0">
                <a:pos x="67" y="21"/>
              </a:cxn>
              <a:cxn ang="0">
                <a:pos x="61" y="20"/>
              </a:cxn>
              <a:cxn ang="0">
                <a:pos x="49" y="22"/>
              </a:cxn>
              <a:cxn ang="0">
                <a:pos x="37" y="25"/>
              </a:cxn>
              <a:cxn ang="0">
                <a:pos x="26" y="26"/>
              </a:cxn>
              <a:cxn ang="0">
                <a:pos x="15" y="28"/>
              </a:cxn>
              <a:cxn ang="0">
                <a:pos x="2" y="28"/>
              </a:cxn>
              <a:cxn ang="0">
                <a:pos x="0" y="24"/>
              </a:cxn>
              <a:cxn ang="0">
                <a:pos x="2" y="21"/>
              </a:cxn>
              <a:cxn ang="0">
                <a:pos x="10" y="17"/>
              </a:cxn>
              <a:cxn ang="0">
                <a:pos x="24" y="10"/>
              </a:cxn>
              <a:cxn ang="0">
                <a:pos x="25" y="11"/>
              </a:cxn>
              <a:cxn ang="0">
                <a:pos x="25" y="11"/>
              </a:cxn>
            </a:cxnLst>
            <a:rect l="0" t="0" r="r" b="b"/>
            <a:pathLst>
              <a:path w="101" h="29">
                <a:moveTo>
                  <a:pt x="25" y="11"/>
                </a:moveTo>
                <a:lnTo>
                  <a:pt x="29" y="11"/>
                </a:lnTo>
                <a:lnTo>
                  <a:pt x="33" y="8"/>
                </a:lnTo>
                <a:lnTo>
                  <a:pt x="54" y="4"/>
                </a:lnTo>
                <a:lnTo>
                  <a:pt x="67" y="0"/>
                </a:lnTo>
                <a:lnTo>
                  <a:pt x="78" y="0"/>
                </a:lnTo>
                <a:lnTo>
                  <a:pt x="90" y="1"/>
                </a:lnTo>
                <a:lnTo>
                  <a:pt x="94" y="1"/>
                </a:lnTo>
                <a:lnTo>
                  <a:pt x="97" y="1"/>
                </a:lnTo>
                <a:lnTo>
                  <a:pt x="100" y="4"/>
                </a:lnTo>
                <a:lnTo>
                  <a:pt x="100" y="7"/>
                </a:lnTo>
                <a:lnTo>
                  <a:pt x="97" y="12"/>
                </a:lnTo>
                <a:lnTo>
                  <a:pt x="94" y="12"/>
                </a:lnTo>
                <a:lnTo>
                  <a:pt x="88" y="17"/>
                </a:lnTo>
                <a:lnTo>
                  <a:pt x="74" y="21"/>
                </a:lnTo>
                <a:lnTo>
                  <a:pt x="67" y="21"/>
                </a:lnTo>
                <a:lnTo>
                  <a:pt x="61" y="20"/>
                </a:lnTo>
                <a:lnTo>
                  <a:pt x="49" y="22"/>
                </a:lnTo>
                <a:lnTo>
                  <a:pt x="37" y="25"/>
                </a:lnTo>
                <a:lnTo>
                  <a:pt x="26" y="26"/>
                </a:lnTo>
                <a:lnTo>
                  <a:pt x="15" y="28"/>
                </a:lnTo>
                <a:lnTo>
                  <a:pt x="2" y="28"/>
                </a:lnTo>
                <a:lnTo>
                  <a:pt x="0" y="24"/>
                </a:lnTo>
                <a:lnTo>
                  <a:pt x="2" y="21"/>
                </a:lnTo>
                <a:lnTo>
                  <a:pt x="10" y="17"/>
                </a:lnTo>
                <a:lnTo>
                  <a:pt x="24" y="10"/>
                </a:lnTo>
                <a:lnTo>
                  <a:pt x="25" y="11"/>
                </a:lnTo>
                <a:lnTo>
                  <a:pt x="25" y="11"/>
                </a:lnTo>
              </a:path>
            </a:pathLst>
          </a:custGeom>
          <a:solidFill>
            <a:srgbClr val="FFFFFF"/>
          </a:solidFill>
          <a:ln w="9525">
            <a:noFill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898" name="Freeform 285"/>
          <p:cNvSpPr/>
          <p:nvPr/>
        </p:nvSpPr>
        <p:spPr bwMode="auto">
          <a:xfrm>
            <a:off x="4576763" y="3176588"/>
            <a:ext cx="155575" cy="49212"/>
          </a:xfrm>
          <a:custGeom>
            <a:avLst/>
            <a:ahLst/>
            <a:cxnLst>
              <a:cxn ang="0">
                <a:pos x="25" y="11"/>
              </a:cxn>
              <a:cxn ang="0">
                <a:pos x="29" y="11"/>
              </a:cxn>
              <a:cxn ang="0">
                <a:pos x="33" y="8"/>
              </a:cxn>
              <a:cxn ang="0">
                <a:pos x="54" y="4"/>
              </a:cxn>
              <a:cxn ang="0">
                <a:pos x="67" y="0"/>
              </a:cxn>
              <a:cxn ang="0">
                <a:pos x="78" y="0"/>
              </a:cxn>
              <a:cxn ang="0">
                <a:pos x="90" y="1"/>
              </a:cxn>
              <a:cxn ang="0">
                <a:pos x="94" y="1"/>
              </a:cxn>
              <a:cxn ang="0">
                <a:pos x="97" y="1"/>
              </a:cxn>
              <a:cxn ang="0">
                <a:pos x="100" y="4"/>
              </a:cxn>
              <a:cxn ang="0">
                <a:pos x="100" y="7"/>
              </a:cxn>
              <a:cxn ang="0">
                <a:pos x="97" y="12"/>
              </a:cxn>
              <a:cxn ang="0">
                <a:pos x="94" y="12"/>
              </a:cxn>
              <a:cxn ang="0">
                <a:pos x="88" y="17"/>
              </a:cxn>
              <a:cxn ang="0">
                <a:pos x="74" y="21"/>
              </a:cxn>
              <a:cxn ang="0">
                <a:pos x="67" y="21"/>
              </a:cxn>
              <a:cxn ang="0">
                <a:pos x="61" y="20"/>
              </a:cxn>
              <a:cxn ang="0">
                <a:pos x="49" y="22"/>
              </a:cxn>
              <a:cxn ang="0">
                <a:pos x="37" y="25"/>
              </a:cxn>
              <a:cxn ang="0">
                <a:pos x="26" y="26"/>
              </a:cxn>
              <a:cxn ang="0">
                <a:pos x="15" y="28"/>
              </a:cxn>
              <a:cxn ang="0">
                <a:pos x="2" y="28"/>
              </a:cxn>
              <a:cxn ang="0">
                <a:pos x="0" y="24"/>
              </a:cxn>
              <a:cxn ang="0">
                <a:pos x="2" y="21"/>
              </a:cxn>
              <a:cxn ang="0">
                <a:pos x="10" y="17"/>
              </a:cxn>
              <a:cxn ang="0">
                <a:pos x="24" y="10"/>
              </a:cxn>
              <a:cxn ang="0">
                <a:pos x="25" y="11"/>
              </a:cxn>
            </a:cxnLst>
            <a:rect l="0" t="0" r="r" b="b"/>
            <a:pathLst>
              <a:path w="101" h="29">
                <a:moveTo>
                  <a:pt x="25" y="11"/>
                </a:moveTo>
                <a:lnTo>
                  <a:pt x="29" y="11"/>
                </a:lnTo>
                <a:lnTo>
                  <a:pt x="33" y="8"/>
                </a:lnTo>
                <a:lnTo>
                  <a:pt x="54" y="4"/>
                </a:lnTo>
                <a:lnTo>
                  <a:pt x="67" y="0"/>
                </a:lnTo>
                <a:lnTo>
                  <a:pt x="78" y="0"/>
                </a:lnTo>
                <a:lnTo>
                  <a:pt x="90" y="1"/>
                </a:lnTo>
                <a:lnTo>
                  <a:pt x="94" y="1"/>
                </a:lnTo>
                <a:lnTo>
                  <a:pt x="97" y="1"/>
                </a:lnTo>
                <a:lnTo>
                  <a:pt x="100" y="4"/>
                </a:lnTo>
                <a:lnTo>
                  <a:pt x="100" y="7"/>
                </a:lnTo>
                <a:lnTo>
                  <a:pt x="97" y="12"/>
                </a:lnTo>
                <a:lnTo>
                  <a:pt x="94" y="12"/>
                </a:lnTo>
                <a:lnTo>
                  <a:pt x="88" y="17"/>
                </a:lnTo>
                <a:lnTo>
                  <a:pt x="74" y="21"/>
                </a:lnTo>
                <a:lnTo>
                  <a:pt x="67" y="21"/>
                </a:lnTo>
                <a:lnTo>
                  <a:pt x="61" y="20"/>
                </a:lnTo>
                <a:lnTo>
                  <a:pt x="49" y="22"/>
                </a:lnTo>
                <a:lnTo>
                  <a:pt x="37" y="25"/>
                </a:lnTo>
                <a:lnTo>
                  <a:pt x="26" y="26"/>
                </a:lnTo>
                <a:lnTo>
                  <a:pt x="15" y="28"/>
                </a:lnTo>
                <a:lnTo>
                  <a:pt x="2" y="28"/>
                </a:lnTo>
                <a:lnTo>
                  <a:pt x="0" y="24"/>
                </a:lnTo>
                <a:lnTo>
                  <a:pt x="2" y="21"/>
                </a:lnTo>
                <a:lnTo>
                  <a:pt x="10" y="17"/>
                </a:lnTo>
                <a:lnTo>
                  <a:pt x="24" y="10"/>
                </a:lnTo>
                <a:lnTo>
                  <a:pt x="25" y="11"/>
                </a:lnTo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899" name="Freeform 286"/>
          <p:cNvSpPr/>
          <p:nvPr/>
        </p:nvSpPr>
        <p:spPr bwMode="auto">
          <a:xfrm>
            <a:off x="4597400" y="3074988"/>
            <a:ext cx="184150" cy="47625"/>
          </a:xfrm>
          <a:custGeom>
            <a:avLst/>
            <a:ahLst/>
            <a:cxnLst>
              <a:cxn ang="0">
                <a:pos x="27" y="16"/>
              </a:cxn>
              <a:cxn ang="0">
                <a:pos x="30" y="15"/>
              </a:cxn>
              <a:cxn ang="0">
                <a:pos x="35" y="12"/>
              </a:cxn>
              <a:cxn ang="0">
                <a:pos x="60" y="8"/>
              </a:cxn>
              <a:cxn ang="0">
                <a:pos x="75" y="3"/>
              </a:cxn>
              <a:cxn ang="0">
                <a:pos x="90" y="0"/>
              </a:cxn>
              <a:cxn ang="0">
                <a:pos x="104" y="1"/>
              </a:cxn>
              <a:cxn ang="0">
                <a:pos x="111" y="1"/>
              </a:cxn>
              <a:cxn ang="0">
                <a:pos x="116" y="0"/>
              </a:cxn>
              <a:cxn ang="0">
                <a:pos x="118" y="0"/>
              </a:cxn>
              <a:cxn ang="0">
                <a:pos x="118" y="4"/>
              </a:cxn>
              <a:cxn ang="0">
                <a:pos x="118" y="6"/>
              </a:cxn>
              <a:cxn ang="0">
                <a:pos x="113" y="8"/>
              </a:cxn>
              <a:cxn ang="0">
                <a:pos x="108" y="11"/>
              </a:cxn>
              <a:cxn ang="0">
                <a:pos x="90" y="15"/>
              </a:cxn>
              <a:cxn ang="0">
                <a:pos x="82" y="15"/>
              </a:cxn>
              <a:cxn ang="0">
                <a:pos x="75" y="15"/>
              </a:cxn>
              <a:cxn ang="0">
                <a:pos x="60" y="20"/>
              </a:cxn>
              <a:cxn ang="0">
                <a:pos x="45" y="22"/>
              </a:cxn>
              <a:cxn ang="0">
                <a:pos x="30" y="23"/>
              </a:cxn>
              <a:cxn ang="0">
                <a:pos x="15" y="27"/>
              </a:cxn>
              <a:cxn ang="0">
                <a:pos x="0" y="27"/>
              </a:cxn>
              <a:cxn ang="0">
                <a:pos x="0" y="24"/>
              </a:cxn>
              <a:cxn ang="0">
                <a:pos x="9" y="19"/>
              </a:cxn>
              <a:cxn ang="0">
                <a:pos x="24" y="15"/>
              </a:cxn>
              <a:cxn ang="0">
                <a:pos x="27" y="16"/>
              </a:cxn>
              <a:cxn ang="0">
                <a:pos x="27" y="16"/>
              </a:cxn>
            </a:cxnLst>
            <a:rect l="0" t="0" r="r" b="b"/>
            <a:pathLst>
              <a:path w="119" h="28">
                <a:moveTo>
                  <a:pt x="27" y="16"/>
                </a:moveTo>
                <a:lnTo>
                  <a:pt x="30" y="15"/>
                </a:lnTo>
                <a:lnTo>
                  <a:pt x="35" y="12"/>
                </a:lnTo>
                <a:lnTo>
                  <a:pt x="60" y="8"/>
                </a:lnTo>
                <a:lnTo>
                  <a:pt x="75" y="3"/>
                </a:lnTo>
                <a:lnTo>
                  <a:pt x="90" y="0"/>
                </a:lnTo>
                <a:lnTo>
                  <a:pt x="104" y="1"/>
                </a:lnTo>
                <a:lnTo>
                  <a:pt x="111" y="1"/>
                </a:lnTo>
                <a:lnTo>
                  <a:pt x="116" y="0"/>
                </a:lnTo>
                <a:lnTo>
                  <a:pt x="118" y="0"/>
                </a:lnTo>
                <a:lnTo>
                  <a:pt x="118" y="4"/>
                </a:lnTo>
                <a:lnTo>
                  <a:pt x="118" y="6"/>
                </a:lnTo>
                <a:lnTo>
                  <a:pt x="113" y="8"/>
                </a:lnTo>
                <a:lnTo>
                  <a:pt x="108" y="11"/>
                </a:lnTo>
                <a:lnTo>
                  <a:pt x="90" y="15"/>
                </a:lnTo>
                <a:lnTo>
                  <a:pt x="82" y="15"/>
                </a:lnTo>
                <a:lnTo>
                  <a:pt x="75" y="15"/>
                </a:lnTo>
                <a:lnTo>
                  <a:pt x="60" y="20"/>
                </a:lnTo>
                <a:lnTo>
                  <a:pt x="45" y="22"/>
                </a:lnTo>
                <a:lnTo>
                  <a:pt x="30" y="23"/>
                </a:lnTo>
                <a:lnTo>
                  <a:pt x="15" y="27"/>
                </a:lnTo>
                <a:lnTo>
                  <a:pt x="0" y="27"/>
                </a:lnTo>
                <a:lnTo>
                  <a:pt x="0" y="24"/>
                </a:lnTo>
                <a:lnTo>
                  <a:pt x="9" y="19"/>
                </a:lnTo>
                <a:lnTo>
                  <a:pt x="24" y="15"/>
                </a:lnTo>
                <a:lnTo>
                  <a:pt x="27" y="16"/>
                </a:lnTo>
                <a:lnTo>
                  <a:pt x="27" y="16"/>
                </a:lnTo>
              </a:path>
            </a:pathLst>
          </a:custGeom>
          <a:solidFill>
            <a:srgbClr val="FFFFFF"/>
          </a:solidFill>
          <a:ln w="9525">
            <a:noFill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900" name="Freeform 287"/>
          <p:cNvSpPr/>
          <p:nvPr/>
        </p:nvSpPr>
        <p:spPr bwMode="auto">
          <a:xfrm>
            <a:off x="4597400" y="3074988"/>
            <a:ext cx="184150" cy="47625"/>
          </a:xfrm>
          <a:custGeom>
            <a:avLst/>
            <a:ahLst/>
            <a:cxnLst>
              <a:cxn ang="0">
                <a:pos x="27" y="16"/>
              </a:cxn>
              <a:cxn ang="0">
                <a:pos x="30" y="15"/>
              </a:cxn>
              <a:cxn ang="0">
                <a:pos x="35" y="12"/>
              </a:cxn>
              <a:cxn ang="0">
                <a:pos x="60" y="8"/>
              </a:cxn>
              <a:cxn ang="0">
                <a:pos x="75" y="3"/>
              </a:cxn>
              <a:cxn ang="0">
                <a:pos x="90" y="0"/>
              </a:cxn>
              <a:cxn ang="0">
                <a:pos x="104" y="1"/>
              </a:cxn>
              <a:cxn ang="0">
                <a:pos x="111" y="1"/>
              </a:cxn>
              <a:cxn ang="0">
                <a:pos x="116" y="0"/>
              </a:cxn>
              <a:cxn ang="0">
                <a:pos x="118" y="0"/>
              </a:cxn>
              <a:cxn ang="0">
                <a:pos x="118" y="4"/>
              </a:cxn>
              <a:cxn ang="0">
                <a:pos x="118" y="6"/>
              </a:cxn>
              <a:cxn ang="0">
                <a:pos x="113" y="8"/>
              </a:cxn>
              <a:cxn ang="0">
                <a:pos x="108" y="11"/>
              </a:cxn>
              <a:cxn ang="0">
                <a:pos x="90" y="15"/>
              </a:cxn>
              <a:cxn ang="0">
                <a:pos x="82" y="15"/>
              </a:cxn>
              <a:cxn ang="0">
                <a:pos x="75" y="15"/>
              </a:cxn>
              <a:cxn ang="0">
                <a:pos x="60" y="20"/>
              </a:cxn>
              <a:cxn ang="0">
                <a:pos x="45" y="22"/>
              </a:cxn>
              <a:cxn ang="0">
                <a:pos x="30" y="23"/>
              </a:cxn>
              <a:cxn ang="0">
                <a:pos x="15" y="27"/>
              </a:cxn>
              <a:cxn ang="0">
                <a:pos x="0" y="27"/>
              </a:cxn>
              <a:cxn ang="0">
                <a:pos x="0" y="24"/>
              </a:cxn>
              <a:cxn ang="0">
                <a:pos x="9" y="19"/>
              </a:cxn>
              <a:cxn ang="0">
                <a:pos x="24" y="15"/>
              </a:cxn>
              <a:cxn ang="0">
                <a:pos x="27" y="16"/>
              </a:cxn>
            </a:cxnLst>
            <a:rect l="0" t="0" r="r" b="b"/>
            <a:pathLst>
              <a:path w="119" h="28">
                <a:moveTo>
                  <a:pt x="27" y="16"/>
                </a:moveTo>
                <a:lnTo>
                  <a:pt x="30" y="15"/>
                </a:lnTo>
                <a:lnTo>
                  <a:pt x="35" y="12"/>
                </a:lnTo>
                <a:lnTo>
                  <a:pt x="60" y="8"/>
                </a:lnTo>
                <a:lnTo>
                  <a:pt x="75" y="3"/>
                </a:lnTo>
                <a:lnTo>
                  <a:pt x="90" y="0"/>
                </a:lnTo>
                <a:lnTo>
                  <a:pt x="104" y="1"/>
                </a:lnTo>
                <a:lnTo>
                  <a:pt x="111" y="1"/>
                </a:lnTo>
                <a:lnTo>
                  <a:pt x="116" y="0"/>
                </a:lnTo>
                <a:lnTo>
                  <a:pt x="118" y="0"/>
                </a:lnTo>
                <a:lnTo>
                  <a:pt x="118" y="4"/>
                </a:lnTo>
                <a:lnTo>
                  <a:pt x="118" y="6"/>
                </a:lnTo>
                <a:lnTo>
                  <a:pt x="113" y="8"/>
                </a:lnTo>
                <a:lnTo>
                  <a:pt x="108" y="11"/>
                </a:lnTo>
                <a:lnTo>
                  <a:pt x="90" y="15"/>
                </a:lnTo>
                <a:lnTo>
                  <a:pt x="82" y="15"/>
                </a:lnTo>
                <a:lnTo>
                  <a:pt x="75" y="15"/>
                </a:lnTo>
                <a:lnTo>
                  <a:pt x="60" y="20"/>
                </a:lnTo>
                <a:lnTo>
                  <a:pt x="45" y="22"/>
                </a:lnTo>
                <a:lnTo>
                  <a:pt x="30" y="23"/>
                </a:lnTo>
                <a:lnTo>
                  <a:pt x="15" y="27"/>
                </a:lnTo>
                <a:lnTo>
                  <a:pt x="0" y="27"/>
                </a:lnTo>
                <a:lnTo>
                  <a:pt x="0" y="24"/>
                </a:lnTo>
                <a:lnTo>
                  <a:pt x="9" y="19"/>
                </a:lnTo>
                <a:lnTo>
                  <a:pt x="24" y="15"/>
                </a:lnTo>
                <a:lnTo>
                  <a:pt x="27" y="16"/>
                </a:lnTo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901" name="Freeform 288"/>
          <p:cNvSpPr/>
          <p:nvPr/>
        </p:nvSpPr>
        <p:spPr bwMode="auto">
          <a:xfrm>
            <a:off x="4711700" y="3236913"/>
            <a:ext cx="201613" cy="55562"/>
          </a:xfrm>
          <a:custGeom>
            <a:avLst/>
            <a:ahLst/>
            <a:cxnLst>
              <a:cxn ang="0">
                <a:pos x="30" y="14"/>
              </a:cxn>
              <a:cxn ang="0">
                <a:pos x="37" y="13"/>
              </a:cxn>
              <a:cxn ang="0">
                <a:pos x="40" y="11"/>
              </a:cxn>
              <a:cxn ang="0">
                <a:pos x="67" y="4"/>
              </a:cxn>
              <a:cxn ang="0">
                <a:pos x="84" y="1"/>
              </a:cxn>
              <a:cxn ang="0">
                <a:pos x="99" y="0"/>
              </a:cxn>
              <a:cxn ang="0">
                <a:pos x="114" y="1"/>
              </a:cxn>
              <a:cxn ang="0">
                <a:pos x="120" y="0"/>
              </a:cxn>
              <a:cxn ang="0">
                <a:pos x="121" y="1"/>
              </a:cxn>
              <a:cxn ang="0">
                <a:pos x="127" y="4"/>
              </a:cxn>
              <a:cxn ang="0">
                <a:pos x="130" y="8"/>
              </a:cxn>
              <a:cxn ang="0">
                <a:pos x="125" y="12"/>
              </a:cxn>
              <a:cxn ang="0">
                <a:pos x="122" y="12"/>
              </a:cxn>
              <a:cxn ang="0">
                <a:pos x="114" y="16"/>
              </a:cxn>
              <a:cxn ang="0">
                <a:pos x="95" y="20"/>
              </a:cxn>
              <a:cxn ang="0">
                <a:pos x="88" y="20"/>
              </a:cxn>
              <a:cxn ang="0">
                <a:pos x="80" y="22"/>
              </a:cxn>
              <a:cxn ang="0">
                <a:pos x="64" y="26"/>
              </a:cxn>
              <a:cxn ang="0">
                <a:pos x="47" y="26"/>
              </a:cxn>
              <a:cxn ang="0">
                <a:pos x="34" y="28"/>
              </a:cxn>
              <a:cxn ang="0">
                <a:pos x="19" y="31"/>
              </a:cxn>
              <a:cxn ang="0">
                <a:pos x="1" y="32"/>
              </a:cxn>
              <a:cxn ang="0">
                <a:pos x="0" y="27"/>
              </a:cxn>
              <a:cxn ang="0">
                <a:pos x="4" y="23"/>
              </a:cxn>
              <a:cxn ang="0">
                <a:pos x="13" y="20"/>
              </a:cxn>
              <a:cxn ang="0">
                <a:pos x="28" y="12"/>
              </a:cxn>
              <a:cxn ang="0">
                <a:pos x="30" y="14"/>
              </a:cxn>
              <a:cxn ang="0">
                <a:pos x="30" y="14"/>
              </a:cxn>
            </a:cxnLst>
            <a:rect l="0" t="0" r="r" b="b"/>
            <a:pathLst>
              <a:path w="131" h="33">
                <a:moveTo>
                  <a:pt x="30" y="14"/>
                </a:moveTo>
                <a:lnTo>
                  <a:pt x="37" y="13"/>
                </a:lnTo>
                <a:lnTo>
                  <a:pt x="40" y="11"/>
                </a:lnTo>
                <a:lnTo>
                  <a:pt x="67" y="4"/>
                </a:lnTo>
                <a:lnTo>
                  <a:pt x="84" y="1"/>
                </a:lnTo>
                <a:lnTo>
                  <a:pt x="99" y="0"/>
                </a:lnTo>
                <a:lnTo>
                  <a:pt x="114" y="1"/>
                </a:lnTo>
                <a:lnTo>
                  <a:pt x="120" y="0"/>
                </a:lnTo>
                <a:lnTo>
                  <a:pt x="121" y="1"/>
                </a:lnTo>
                <a:lnTo>
                  <a:pt x="127" y="4"/>
                </a:lnTo>
                <a:lnTo>
                  <a:pt x="130" y="8"/>
                </a:lnTo>
                <a:lnTo>
                  <a:pt x="125" y="12"/>
                </a:lnTo>
                <a:lnTo>
                  <a:pt x="122" y="12"/>
                </a:lnTo>
                <a:lnTo>
                  <a:pt x="114" y="16"/>
                </a:lnTo>
                <a:lnTo>
                  <a:pt x="95" y="20"/>
                </a:lnTo>
                <a:lnTo>
                  <a:pt x="88" y="20"/>
                </a:lnTo>
                <a:lnTo>
                  <a:pt x="80" y="22"/>
                </a:lnTo>
                <a:lnTo>
                  <a:pt x="64" y="26"/>
                </a:lnTo>
                <a:lnTo>
                  <a:pt x="47" y="26"/>
                </a:lnTo>
                <a:lnTo>
                  <a:pt x="34" y="28"/>
                </a:lnTo>
                <a:lnTo>
                  <a:pt x="19" y="31"/>
                </a:lnTo>
                <a:lnTo>
                  <a:pt x="1" y="32"/>
                </a:lnTo>
                <a:lnTo>
                  <a:pt x="0" y="27"/>
                </a:lnTo>
                <a:lnTo>
                  <a:pt x="4" y="23"/>
                </a:lnTo>
                <a:lnTo>
                  <a:pt x="13" y="20"/>
                </a:lnTo>
                <a:lnTo>
                  <a:pt x="28" y="12"/>
                </a:lnTo>
                <a:lnTo>
                  <a:pt x="30" y="14"/>
                </a:lnTo>
                <a:lnTo>
                  <a:pt x="30" y="14"/>
                </a:lnTo>
              </a:path>
            </a:pathLst>
          </a:custGeom>
          <a:solidFill>
            <a:srgbClr val="FFFFFF"/>
          </a:solidFill>
          <a:ln w="9525">
            <a:noFill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902" name="Freeform 289"/>
          <p:cNvSpPr/>
          <p:nvPr/>
        </p:nvSpPr>
        <p:spPr bwMode="auto">
          <a:xfrm>
            <a:off x="4711700" y="3236913"/>
            <a:ext cx="201613" cy="55562"/>
          </a:xfrm>
          <a:custGeom>
            <a:avLst/>
            <a:ahLst/>
            <a:cxnLst>
              <a:cxn ang="0">
                <a:pos x="30" y="14"/>
              </a:cxn>
              <a:cxn ang="0">
                <a:pos x="37" y="13"/>
              </a:cxn>
              <a:cxn ang="0">
                <a:pos x="40" y="11"/>
              </a:cxn>
              <a:cxn ang="0">
                <a:pos x="67" y="4"/>
              </a:cxn>
              <a:cxn ang="0">
                <a:pos x="84" y="1"/>
              </a:cxn>
              <a:cxn ang="0">
                <a:pos x="99" y="0"/>
              </a:cxn>
              <a:cxn ang="0">
                <a:pos x="114" y="1"/>
              </a:cxn>
              <a:cxn ang="0">
                <a:pos x="120" y="0"/>
              </a:cxn>
              <a:cxn ang="0">
                <a:pos x="121" y="1"/>
              </a:cxn>
              <a:cxn ang="0">
                <a:pos x="127" y="4"/>
              </a:cxn>
              <a:cxn ang="0">
                <a:pos x="130" y="8"/>
              </a:cxn>
              <a:cxn ang="0">
                <a:pos x="125" y="12"/>
              </a:cxn>
              <a:cxn ang="0">
                <a:pos x="122" y="12"/>
              </a:cxn>
              <a:cxn ang="0">
                <a:pos x="114" y="16"/>
              </a:cxn>
              <a:cxn ang="0">
                <a:pos x="95" y="20"/>
              </a:cxn>
              <a:cxn ang="0">
                <a:pos x="88" y="20"/>
              </a:cxn>
              <a:cxn ang="0">
                <a:pos x="80" y="22"/>
              </a:cxn>
              <a:cxn ang="0">
                <a:pos x="64" y="26"/>
              </a:cxn>
              <a:cxn ang="0">
                <a:pos x="47" y="26"/>
              </a:cxn>
              <a:cxn ang="0">
                <a:pos x="34" y="28"/>
              </a:cxn>
              <a:cxn ang="0">
                <a:pos x="19" y="31"/>
              </a:cxn>
              <a:cxn ang="0">
                <a:pos x="1" y="32"/>
              </a:cxn>
              <a:cxn ang="0">
                <a:pos x="0" y="27"/>
              </a:cxn>
              <a:cxn ang="0">
                <a:pos x="4" y="23"/>
              </a:cxn>
              <a:cxn ang="0">
                <a:pos x="13" y="20"/>
              </a:cxn>
              <a:cxn ang="0">
                <a:pos x="28" y="12"/>
              </a:cxn>
              <a:cxn ang="0">
                <a:pos x="30" y="14"/>
              </a:cxn>
            </a:cxnLst>
            <a:rect l="0" t="0" r="r" b="b"/>
            <a:pathLst>
              <a:path w="131" h="33">
                <a:moveTo>
                  <a:pt x="30" y="14"/>
                </a:moveTo>
                <a:lnTo>
                  <a:pt x="37" y="13"/>
                </a:lnTo>
                <a:lnTo>
                  <a:pt x="40" y="11"/>
                </a:lnTo>
                <a:lnTo>
                  <a:pt x="67" y="4"/>
                </a:lnTo>
                <a:lnTo>
                  <a:pt x="84" y="1"/>
                </a:lnTo>
                <a:lnTo>
                  <a:pt x="99" y="0"/>
                </a:lnTo>
                <a:lnTo>
                  <a:pt x="114" y="1"/>
                </a:lnTo>
                <a:lnTo>
                  <a:pt x="120" y="0"/>
                </a:lnTo>
                <a:lnTo>
                  <a:pt x="121" y="1"/>
                </a:lnTo>
                <a:lnTo>
                  <a:pt x="127" y="4"/>
                </a:lnTo>
                <a:lnTo>
                  <a:pt x="130" y="8"/>
                </a:lnTo>
                <a:lnTo>
                  <a:pt x="125" y="12"/>
                </a:lnTo>
                <a:lnTo>
                  <a:pt x="122" y="12"/>
                </a:lnTo>
                <a:lnTo>
                  <a:pt x="114" y="16"/>
                </a:lnTo>
                <a:lnTo>
                  <a:pt x="95" y="20"/>
                </a:lnTo>
                <a:lnTo>
                  <a:pt x="88" y="20"/>
                </a:lnTo>
                <a:lnTo>
                  <a:pt x="80" y="22"/>
                </a:lnTo>
                <a:lnTo>
                  <a:pt x="64" y="26"/>
                </a:lnTo>
                <a:lnTo>
                  <a:pt x="47" y="26"/>
                </a:lnTo>
                <a:lnTo>
                  <a:pt x="34" y="28"/>
                </a:lnTo>
                <a:lnTo>
                  <a:pt x="19" y="31"/>
                </a:lnTo>
                <a:lnTo>
                  <a:pt x="1" y="32"/>
                </a:lnTo>
                <a:lnTo>
                  <a:pt x="0" y="27"/>
                </a:lnTo>
                <a:lnTo>
                  <a:pt x="4" y="23"/>
                </a:lnTo>
                <a:lnTo>
                  <a:pt x="13" y="20"/>
                </a:lnTo>
                <a:lnTo>
                  <a:pt x="28" y="12"/>
                </a:lnTo>
                <a:lnTo>
                  <a:pt x="30" y="14"/>
                </a:lnTo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903" name="Freeform 290"/>
          <p:cNvSpPr/>
          <p:nvPr/>
        </p:nvSpPr>
        <p:spPr bwMode="auto">
          <a:xfrm>
            <a:off x="6294438" y="3843338"/>
            <a:ext cx="149225" cy="168275"/>
          </a:xfrm>
          <a:custGeom>
            <a:avLst/>
            <a:ahLst/>
            <a:cxnLst>
              <a:cxn ang="0">
                <a:pos x="96" y="48"/>
              </a:cxn>
              <a:cxn ang="0">
                <a:pos x="95" y="39"/>
              </a:cxn>
              <a:cxn ang="0">
                <a:pos x="92" y="30"/>
              </a:cxn>
              <a:cxn ang="0">
                <a:pos x="88" y="21"/>
              </a:cxn>
              <a:cxn ang="0">
                <a:pos x="82" y="13"/>
              </a:cxn>
              <a:cxn ang="0">
                <a:pos x="75" y="8"/>
              </a:cxn>
              <a:cxn ang="0">
                <a:pos x="67" y="3"/>
              </a:cxn>
              <a:cxn ang="0">
                <a:pos x="58" y="0"/>
              </a:cxn>
              <a:cxn ang="0">
                <a:pos x="49" y="0"/>
              </a:cxn>
              <a:cxn ang="0">
                <a:pos x="39" y="0"/>
              </a:cxn>
              <a:cxn ang="0">
                <a:pos x="30" y="3"/>
              </a:cxn>
              <a:cxn ang="0">
                <a:pos x="22" y="8"/>
              </a:cxn>
              <a:cxn ang="0">
                <a:pos x="14" y="13"/>
              </a:cxn>
              <a:cxn ang="0">
                <a:pos x="8" y="21"/>
              </a:cxn>
              <a:cxn ang="0">
                <a:pos x="4" y="30"/>
              </a:cxn>
              <a:cxn ang="0">
                <a:pos x="1" y="39"/>
              </a:cxn>
              <a:cxn ang="0">
                <a:pos x="0" y="48"/>
              </a:cxn>
              <a:cxn ang="0">
                <a:pos x="1" y="58"/>
              </a:cxn>
              <a:cxn ang="0">
                <a:pos x="4" y="68"/>
              </a:cxn>
              <a:cxn ang="0">
                <a:pos x="8" y="76"/>
              </a:cxn>
              <a:cxn ang="0">
                <a:pos x="14" y="83"/>
              </a:cxn>
              <a:cxn ang="0">
                <a:pos x="22" y="89"/>
              </a:cxn>
              <a:cxn ang="0">
                <a:pos x="30" y="94"/>
              </a:cxn>
              <a:cxn ang="0">
                <a:pos x="39" y="97"/>
              </a:cxn>
              <a:cxn ang="0">
                <a:pos x="49" y="98"/>
              </a:cxn>
              <a:cxn ang="0">
                <a:pos x="58" y="97"/>
              </a:cxn>
              <a:cxn ang="0">
                <a:pos x="67" y="94"/>
              </a:cxn>
              <a:cxn ang="0">
                <a:pos x="75" y="89"/>
              </a:cxn>
              <a:cxn ang="0">
                <a:pos x="82" y="83"/>
              </a:cxn>
              <a:cxn ang="0">
                <a:pos x="88" y="76"/>
              </a:cxn>
              <a:cxn ang="0">
                <a:pos x="92" y="68"/>
              </a:cxn>
              <a:cxn ang="0">
                <a:pos x="95" y="58"/>
              </a:cxn>
              <a:cxn ang="0">
                <a:pos x="96" y="48"/>
              </a:cxn>
              <a:cxn ang="0">
                <a:pos x="96" y="48"/>
              </a:cxn>
            </a:cxnLst>
            <a:rect l="0" t="0" r="r" b="b"/>
            <a:pathLst>
              <a:path w="97" h="99">
                <a:moveTo>
                  <a:pt x="96" y="48"/>
                </a:moveTo>
                <a:lnTo>
                  <a:pt x="95" y="39"/>
                </a:lnTo>
                <a:lnTo>
                  <a:pt x="92" y="30"/>
                </a:lnTo>
                <a:lnTo>
                  <a:pt x="88" y="21"/>
                </a:lnTo>
                <a:lnTo>
                  <a:pt x="82" y="13"/>
                </a:lnTo>
                <a:lnTo>
                  <a:pt x="75" y="8"/>
                </a:lnTo>
                <a:lnTo>
                  <a:pt x="67" y="3"/>
                </a:lnTo>
                <a:lnTo>
                  <a:pt x="58" y="0"/>
                </a:lnTo>
                <a:lnTo>
                  <a:pt x="49" y="0"/>
                </a:lnTo>
                <a:lnTo>
                  <a:pt x="39" y="0"/>
                </a:lnTo>
                <a:lnTo>
                  <a:pt x="30" y="3"/>
                </a:lnTo>
                <a:lnTo>
                  <a:pt x="22" y="8"/>
                </a:lnTo>
                <a:lnTo>
                  <a:pt x="14" y="13"/>
                </a:lnTo>
                <a:lnTo>
                  <a:pt x="8" y="21"/>
                </a:lnTo>
                <a:lnTo>
                  <a:pt x="4" y="30"/>
                </a:lnTo>
                <a:lnTo>
                  <a:pt x="1" y="39"/>
                </a:lnTo>
                <a:lnTo>
                  <a:pt x="0" y="48"/>
                </a:lnTo>
                <a:lnTo>
                  <a:pt x="1" y="58"/>
                </a:lnTo>
                <a:lnTo>
                  <a:pt x="4" y="68"/>
                </a:lnTo>
                <a:lnTo>
                  <a:pt x="8" y="76"/>
                </a:lnTo>
                <a:lnTo>
                  <a:pt x="14" y="83"/>
                </a:lnTo>
                <a:lnTo>
                  <a:pt x="22" y="89"/>
                </a:lnTo>
                <a:lnTo>
                  <a:pt x="30" y="94"/>
                </a:lnTo>
                <a:lnTo>
                  <a:pt x="39" y="97"/>
                </a:lnTo>
                <a:lnTo>
                  <a:pt x="49" y="98"/>
                </a:lnTo>
                <a:lnTo>
                  <a:pt x="58" y="97"/>
                </a:lnTo>
                <a:lnTo>
                  <a:pt x="67" y="94"/>
                </a:lnTo>
                <a:lnTo>
                  <a:pt x="75" y="89"/>
                </a:lnTo>
                <a:lnTo>
                  <a:pt x="82" y="83"/>
                </a:lnTo>
                <a:lnTo>
                  <a:pt x="88" y="76"/>
                </a:lnTo>
                <a:lnTo>
                  <a:pt x="92" y="68"/>
                </a:lnTo>
                <a:lnTo>
                  <a:pt x="95" y="58"/>
                </a:lnTo>
                <a:lnTo>
                  <a:pt x="96" y="48"/>
                </a:lnTo>
                <a:lnTo>
                  <a:pt x="96" y="48"/>
                </a:lnTo>
              </a:path>
            </a:pathLst>
          </a:custGeom>
          <a:solidFill>
            <a:srgbClr val="FFFFFF"/>
          </a:solidFill>
          <a:ln w="9525">
            <a:noFill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904" name="Freeform 291"/>
          <p:cNvSpPr/>
          <p:nvPr/>
        </p:nvSpPr>
        <p:spPr bwMode="auto">
          <a:xfrm>
            <a:off x="6342063" y="3819525"/>
            <a:ext cx="38100" cy="46038"/>
          </a:xfrm>
          <a:custGeom>
            <a:avLst/>
            <a:ahLst/>
            <a:cxnLst>
              <a:cxn ang="0">
                <a:pos x="24" y="14"/>
              </a:cxn>
              <a:cxn ang="0">
                <a:pos x="23" y="8"/>
              </a:cxn>
              <a:cxn ang="0">
                <a:pos x="21" y="4"/>
              </a:cxn>
              <a:cxn ang="0">
                <a:pos x="17" y="1"/>
              </a:cxn>
              <a:cxn ang="0">
                <a:pos x="12" y="0"/>
              </a:cxn>
              <a:cxn ang="0">
                <a:pos x="7" y="1"/>
              </a:cxn>
              <a:cxn ang="0">
                <a:pos x="3" y="4"/>
              </a:cxn>
              <a:cxn ang="0">
                <a:pos x="0" y="8"/>
              </a:cxn>
              <a:cxn ang="0">
                <a:pos x="0" y="14"/>
              </a:cxn>
              <a:cxn ang="0">
                <a:pos x="0" y="19"/>
              </a:cxn>
              <a:cxn ang="0">
                <a:pos x="3" y="23"/>
              </a:cxn>
              <a:cxn ang="0">
                <a:pos x="7" y="25"/>
              </a:cxn>
              <a:cxn ang="0">
                <a:pos x="12" y="26"/>
              </a:cxn>
              <a:cxn ang="0">
                <a:pos x="17" y="25"/>
              </a:cxn>
              <a:cxn ang="0">
                <a:pos x="21" y="23"/>
              </a:cxn>
              <a:cxn ang="0">
                <a:pos x="23" y="19"/>
              </a:cxn>
              <a:cxn ang="0">
                <a:pos x="24" y="14"/>
              </a:cxn>
              <a:cxn ang="0">
                <a:pos x="24" y="14"/>
              </a:cxn>
            </a:cxnLst>
            <a:rect l="0" t="0" r="r" b="b"/>
            <a:pathLst>
              <a:path w="25" h="27">
                <a:moveTo>
                  <a:pt x="24" y="14"/>
                </a:moveTo>
                <a:lnTo>
                  <a:pt x="23" y="8"/>
                </a:lnTo>
                <a:lnTo>
                  <a:pt x="21" y="4"/>
                </a:lnTo>
                <a:lnTo>
                  <a:pt x="17" y="1"/>
                </a:lnTo>
                <a:lnTo>
                  <a:pt x="12" y="0"/>
                </a:lnTo>
                <a:lnTo>
                  <a:pt x="7" y="1"/>
                </a:lnTo>
                <a:lnTo>
                  <a:pt x="3" y="4"/>
                </a:lnTo>
                <a:lnTo>
                  <a:pt x="0" y="8"/>
                </a:lnTo>
                <a:lnTo>
                  <a:pt x="0" y="14"/>
                </a:lnTo>
                <a:lnTo>
                  <a:pt x="0" y="19"/>
                </a:lnTo>
                <a:lnTo>
                  <a:pt x="3" y="23"/>
                </a:lnTo>
                <a:lnTo>
                  <a:pt x="7" y="25"/>
                </a:lnTo>
                <a:lnTo>
                  <a:pt x="12" y="26"/>
                </a:lnTo>
                <a:lnTo>
                  <a:pt x="17" y="25"/>
                </a:lnTo>
                <a:lnTo>
                  <a:pt x="21" y="23"/>
                </a:lnTo>
                <a:lnTo>
                  <a:pt x="23" y="19"/>
                </a:lnTo>
                <a:lnTo>
                  <a:pt x="24" y="14"/>
                </a:lnTo>
                <a:lnTo>
                  <a:pt x="24" y="14"/>
                </a:lnTo>
              </a:path>
            </a:pathLst>
          </a:custGeom>
          <a:solidFill>
            <a:srgbClr val="FFFFFF"/>
          </a:solidFill>
          <a:ln w="9525">
            <a:noFill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905" name="Freeform 292"/>
          <p:cNvSpPr/>
          <p:nvPr/>
        </p:nvSpPr>
        <p:spPr bwMode="auto">
          <a:xfrm>
            <a:off x="6346825" y="3832225"/>
            <a:ext cx="22225" cy="25400"/>
          </a:xfrm>
          <a:custGeom>
            <a:avLst/>
            <a:ahLst/>
            <a:cxnLst>
              <a:cxn ang="0">
                <a:pos x="14" y="7"/>
              </a:cxn>
              <a:cxn ang="0">
                <a:pos x="13" y="4"/>
              </a:cxn>
              <a:cxn ang="0">
                <a:pos x="11" y="2"/>
              </a:cxn>
              <a:cxn ang="0">
                <a:pos x="10" y="0"/>
              </a:cxn>
              <a:cxn ang="0">
                <a:pos x="7" y="0"/>
              </a:cxn>
              <a:cxn ang="0">
                <a:pos x="4" y="0"/>
              </a:cxn>
              <a:cxn ang="0">
                <a:pos x="1" y="2"/>
              </a:cxn>
              <a:cxn ang="0">
                <a:pos x="0" y="4"/>
              </a:cxn>
              <a:cxn ang="0">
                <a:pos x="0" y="7"/>
              </a:cxn>
              <a:cxn ang="0">
                <a:pos x="0" y="9"/>
              </a:cxn>
              <a:cxn ang="0">
                <a:pos x="1" y="12"/>
              </a:cxn>
              <a:cxn ang="0">
                <a:pos x="4" y="13"/>
              </a:cxn>
              <a:cxn ang="0">
                <a:pos x="7" y="14"/>
              </a:cxn>
              <a:cxn ang="0">
                <a:pos x="10" y="13"/>
              </a:cxn>
              <a:cxn ang="0">
                <a:pos x="11" y="12"/>
              </a:cxn>
              <a:cxn ang="0">
                <a:pos x="13" y="9"/>
              </a:cxn>
              <a:cxn ang="0">
                <a:pos x="14" y="7"/>
              </a:cxn>
              <a:cxn ang="0">
                <a:pos x="14" y="7"/>
              </a:cxn>
            </a:cxnLst>
            <a:rect l="0" t="0" r="r" b="b"/>
            <a:pathLst>
              <a:path w="15" h="15">
                <a:moveTo>
                  <a:pt x="14" y="7"/>
                </a:moveTo>
                <a:lnTo>
                  <a:pt x="13" y="4"/>
                </a:lnTo>
                <a:lnTo>
                  <a:pt x="11" y="2"/>
                </a:lnTo>
                <a:lnTo>
                  <a:pt x="10" y="0"/>
                </a:lnTo>
                <a:lnTo>
                  <a:pt x="7" y="0"/>
                </a:lnTo>
                <a:lnTo>
                  <a:pt x="4" y="0"/>
                </a:lnTo>
                <a:lnTo>
                  <a:pt x="1" y="2"/>
                </a:lnTo>
                <a:lnTo>
                  <a:pt x="0" y="4"/>
                </a:lnTo>
                <a:lnTo>
                  <a:pt x="0" y="7"/>
                </a:lnTo>
                <a:lnTo>
                  <a:pt x="0" y="9"/>
                </a:lnTo>
                <a:lnTo>
                  <a:pt x="1" y="12"/>
                </a:lnTo>
                <a:lnTo>
                  <a:pt x="4" y="13"/>
                </a:lnTo>
                <a:lnTo>
                  <a:pt x="7" y="14"/>
                </a:lnTo>
                <a:lnTo>
                  <a:pt x="10" y="13"/>
                </a:lnTo>
                <a:lnTo>
                  <a:pt x="11" y="12"/>
                </a:lnTo>
                <a:lnTo>
                  <a:pt x="13" y="9"/>
                </a:lnTo>
                <a:lnTo>
                  <a:pt x="14" y="7"/>
                </a:lnTo>
                <a:lnTo>
                  <a:pt x="14" y="7"/>
                </a:lnTo>
              </a:path>
            </a:pathLst>
          </a:custGeom>
          <a:solidFill>
            <a:srgbClr val="000000"/>
          </a:solidFill>
          <a:ln w="9525">
            <a:noFill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906" name="Freeform 293"/>
          <p:cNvSpPr/>
          <p:nvPr/>
        </p:nvSpPr>
        <p:spPr bwMode="auto">
          <a:xfrm>
            <a:off x="5973763" y="4687888"/>
            <a:ext cx="149225" cy="169862"/>
          </a:xfrm>
          <a:custGeom>
            <a:avLst/>
            <a:ahLst/>
            <a:cxnLst>
              <a:cxn ang="0">
                <a:pos x="96" y="50"/>
              </a:cxn>
              <a:cxn ang="0">
                <a:pos x="95" y="40"/>
              </a:cxn>
              <a:cxn ang="0">
                <a:pos x="93" y="31"/>
              </a:cxn>
              <a:cxn ang="0">
                <a:pos x="87" y="23"/>
              </a:cxn>
              <a:cxn ang="0">
                <a:pos x="83" y="15"/>
              </a:cxn>
              <a:cxn ang="0">
                <a:pos x="75" y="9"/>
              </a:cxn>
              <a:cxn ang="0">
                <a:pos x="66" y="4"/>
              </a:cxn>
              <a:cxn ang="0">
                <a:pos x="57" y="1"/>
              </a:cxn>
              <a:cxn ang="0">
                <a:pos x="48" y="0"/>
              </a:cxn>
              <a:cxn ang="0">
                <a:pos x="38" y="1"/>
              </a:cxn>
              <a:cxn ang="0">
                <a:pos x="29" y="4"/>
              </a:cxn>
              <a:cxn ang="0">
                <a:pos x="21" y="9"/>
              </a:cxn>
              <a:cxn ang="0">
                <a:pos x="14" y="15"/>
              </a:cxn>
              <a:cxn ang="0">
                <a:pos x="8" y="23"/>
              </a:cxn>
              <a:cxn ang="0">
                <a:pos x="4" y="31"/>
              </a:cxn>
              <a:cxn ang="0">
                <a:pos x="1" y="40"/>
              </a:cxn>
              <a:cxn ang="0">
                <a:pos x="0" y="50"/>
              </a:cxn>
              <a:cxn ang="0">
                <a:pos x="1" y="60"/>
              </a:cxn>
              <a:cxn ang="0">
                <a:pos x="4" y="69"/>
              </a:cxn>
              <a:cxn ang="0">
                <a:pos x="8" y="78"/>
              </a:cxn>
              <a:cxn ang="0">
                <a:pos x="14" y="85"/>
              </a:cxn>
              <a:cxn ang="0">
                <a:pos x="21" y="92"/>
              </a:cxn>
              <a:cxn ang="0">
                <a:pos x="29" y="96"/>
              </a:cxn>
              <a:cxn ang="0">
                <a:pos x="38" y="99"/>
              </a:cxn>
              <a:cxn ang="0">
                <a:pos x="48" y="100"/>
              </a:cxn>
              <a:cxn ang="0">
                <a:pos x="57" y="99"/>
              </a:cxn>
              <a:cxn ang="0">
                <a:pos x="66" y="96"/>
              </a:cxn>
              <a:cxn ang="0">
                <a:pos x="75" y="92"/>
              </a:cxn>
              <a:cxn ang="0">
                <a:pos x="83" y="85"/>
              </a:cxn>
              <a:cxn ang="0">
                <a:pos x="87" y="78"/>
              </a:cxn>
              <a:cxn ang="0">
                <a:pos x="93" y="69"/>
              </a:cxn>
              <a:cxn ang="0">
                <a:pos x="95" y="60"/>
              </a:cxn>
              <a:cxn ang="0">
                <a:pos x="96" y="50"/>
              </a:cxn>
              <a:cxn ang="0">
                <a:pos x="96" y="50"/>
              </a:cxn>
            </a:cxnLst>
            <a:rect l="0" t="0" r="r" b="b"/>
            <a:pathLst>
              <a:path w="97" h="101">
                <a:moveTo>
                  <a:pt x="96" y="50"/>
                </a:moveTo>
                <a:lnTo>
                  <a:pt x="95" y="40"/>
                </a:lnTo>
                <a:lnTo>
                  <a:pt x="93" y="31"/>
                </a:lnTo>
                <a:lnTo>
                  <a:pt x="87" y="23"/>
                </a:lnTo>
                <a:lnTo>
                  <a:pt x="83" y="15"/>
                </a:lnTo>
                <a:lnTo>
                  <a:pt x="75" y="9"/>
                </a:lnTo>
                <a:lnTo>
                  <a:pt x="66" y="4"/>
                </a:lnTo>
                <a:lnTo>
                  <a:pt x="57" y="1"/>
                </a:lnTo>
                <a:lnTo>
                  <a:pt x="48" y="0"/>
                </a:lnTo>
                <a:lnTo>
                  <a:pt x="38" y="1"/>
                </a:lnTo>
                <a:lnTo>
                  <a:pt x="29" y="4"/>
                </a:lnTo>
                <a:lnTo>
                  <a:pt x="21" y="9"/>
                </a:lnTo>
                <a:lnTo>
                  <a:pt x="14" y="15"/>
                </a:lnTo>
                <a:lnTo>
                  <a:pt x="8" y="23"/>
                </a:lnTo>
                <a:lnTo>
                  <a:pt x="4" y="31"/>
                </a:lnTo>
                <a:lnTo>
                  <a:pt x="1" y="40"/>
                </a:lnTo>
                <a:lnTo>
                  <a:pt x="0" y="50"/>
                </a:lnTo>
                <a:lnTo>
                  <a:pt x="1" y="60"/>
                </a:lnTo>
                <a:lnTo>
                  <a:pt x="4" y="69"/>
                </a:lnTo>
                <a:lnTo>
                  <a:pt x="8" y="78"/>
                </a:lnTo>
                <a:lnTo>
                  <a:pt x="14" y="85"/>
                </a:lnTo>
                <a:lnTo>
                  <a:pt x="21" y="92"/>
                </a:lnTo>
                <a:lnTo>
                  <a:pt x="29" y="96"/>
                </a:lnTo>
                <a:lnTo>
                  <a:pt x="38" y="99"/>
                </a:lnTo>
                <a:lnTo>
                  <a:pt x="48" y="100"/>
                </a:lnTo>
                <a:lnTo>
                  <a:pt x="57" y="99"/>
                </a:lnTo>
                <a:lnTo>
                  <a:pt x="66" y="96"/>
                </a:lnTo>
                <a:lnTo>
                  <a:pt x="75" y="92"/>
                </a:lnTo>
                <a:lnTo>
                  <a:pt x="83" y="85"/>
                </a:lnTo>
                <a:lnTo>
                  <a:pt x="87" y="78"/>
                </a:lnTo>
                <a:lnTo>
                  <a:pt x="93" y="69"/>
                </a:lnTo>
                <a:lnTo>
                  <a:pt x="95" y="60"/>
                </a:lnTo>
                <a:lnTo>
                  <a:pt x="96" y="50"/>
                </a:lnTo>
                <a:lnTo>
                  <a:pt x="96" y="50"/>
                </a:lnTo>
              </a:path>
            </a:pathLst>
          </a:custGeom>
          <a:solidFill>
            <a:srgbClr val="FFFFFF"/>
          </a:solidFill>
          <a:ln w="9525">
            <a:noFill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907" name="Freeform 294"/>
          <p:cNvSpPr/>
          <p:nvPr/>
        </p:nvSpPr>
        <p:spPr bwMode="auto">
          <a:xfrm>
            <a:off x="5999163" y="4741863"/>
            <a:ext cx="11112" cy="14287"/>
          </a:xfrm>
          <a:custGeom>
            <a:avLst/>
            <a:ahLst/>
            <a:cxnLst>
              <a:cxn ang="0">
                <a:pos x="6" y="4"/>
              </a:cxn>
              <a:cxn ang="0">
                <a:pos x="6" y="3"/>
              </a:cxn>
              <a:cxn ang="0">
                <a:pos x="6" y="2"/>
              </a:cxn>
              <a:cxn ang="0">
                <a:pos x="4" y="0"/>
              </a:cxn>
              <a:cxn ang="0">
                <a:pos x="4" y="0"/>
              </a:cxn>
              <a:cxn ang="0">
                <a:pos x="2" y="0"/>
              </a:cxn>
              <a:cxn ang="0">
                <a:pos x="1" y="2"/>
              </a:cxn>
              <a:cxn ang="0">
                <a:pos x="0" y="3"/>
              </a:cxn>
              <a:cxn ang="0">
                <a:pos x="0" y="4"/>
              </a:cxn>
              <a:cxn ang="0">
                <a:pos x="0" y="6"/>
              </a:cxn>
              <a:cxn ang="0">
                <a:pos x="1" y="7"/>
              </a:cxn>
              <a:cxn ang="0">
                <a:pos x="2" y="7"/>
              </a:cxn>
              <a:cxn ang="0">
                <a:pos x="4" y="8"/>
              </a:cxn>
              <a:cxn ang="0">
                <a:pos x="4" y="7"/>
              </a:cxn>
              <a:cxn ang="0">
                <a:pos x="6" y="7"/>
              </a:cxn>
              <a:cxn ang="0">
                <a:pos x="6" y="6"/>
              </a:cxn>
              <a:cxn ang="0">
                <a:pos x="6" y="4"/>
              </a:cxn>
              <a:cxn ang="0">
                <a:pos x="6" y="4"/>
              </a:cxn>
            </a:cxnLst>
            <a:rect l="0" t="0" r="r" b="b"/>
            <a:pathLst>
              <a:path w="7" h="9">
                <a:moveTo>
                  <a:pt x="6" y="4"/>
                </a:moveTo>
                <a:lnTo>
                  <a:pt x="6" y="3"/>
                </a:lnTo>
                <a:lnTo>
                  <a:pt x="6" y="2"/>
                </a:lnTo>
                <a:lnTo>
                  <a:pt x="4" y="0"/>
                </a:lnTo>
                <a:lnTo>
                  <a:pt x="4" y="0"/>
                </a:lnTo>
                <a:lnTo>
                  <a:pt x="2" y="0"/>
                </a:lnTo>
                <a:lnTo>
                  <a:pt x="1" y="2"/>
                </a:lnTo>
                <a:lnTo>
                  <a:pt x="0" y="3"/>
                </a:lnTo>
                <a:lnTo>
                  <a:pt x="0" y="4"/>
                </a:lnTo>
                <a:lnTo>
                  <a:pt x="0" y="6"/>
                </a:lnTo>
                <a:lnTo>
                  <a:pt x="1" y="7"/>
                </a:lnTo>
                <a:lnTo>
                  <a:pt x="2" y="7"/>
                </a:lnTo>
                <a:lnTo>
                  <a:pt x="4" y="8"/>
                </a:lnTo>
                <a:lnTo>
                  <a:pt x="4" y="7"/>
                </a:lnTo>
                <a:lnTo>
                  <a:pt x="6" y="7"/>
                </a:lnTo>
                <a:lnTo>
                  <a:pt x="6" y="6"/>
                </a:lnTo>
                <a:lnTo>
                  <a:pt x="6" y="4"/>
                </a:lnTo>
                <a:lnTo>
                  <a:pt x="6" y="4"/>
                </a:lnTo>
              </a:path>
            </a:pathLst>
          </a:custGeom>
          <a:solidFill>
            <a:srgbClr val="000000"/>
          </a:solidFill>
          <a:ln w="9525">
            <a:noFill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908" name="Freeform 295"/>
          <p:cNvSpPr/>
          <p:nvPr/>
        </p:nvSpPr>
        <p:spPr bwMode="auto">
          <a:xfrm>
            <a:off x="4222750" y="2862263"/>
            <a:ext cx="461963" cy="523875"/>
          </a:xfrm>
          <a:custGeom>
            <a:avLst/>
            <a:ahLst/>
            <a:cxnLst>
              <a:cxn ang="0">
                <a:pos x="260" y="0"/>
              </a:cxn>
              <a:cxn ang="0">
                <a:pos x="260" y="0"/>
              </a:cxn>
              <a:cxn ang="0">
                <a:pos x="238" y="14"/>
              </a:cxn>
              <a:cxn ang="0">
                <a:pos x="218" y="28"/>
              </a:cxn>
              <a:cxn ang="0">
                <a:pos x="198" y="44"/>
              </a:cxn>
              <a:cxn ang="0">
                <a:pos x="179" y="58"/>
              </a:cxn>
              <a:cxn ang="0">
                <a:pos x="161" y="74"/>
              </a:cxn>
              <a:cxn ang="0">
                <a:pos x="144" y="89"/>
              </a:cxn>
              <a:cxn ang="0">
                <a:pos x="127" y="105"/>
              </a:cxn>
              <a:cxn ang="0">
                <a:pos x="111" y="122"/>
              </a:cxn>
              <a:cxn ang="0">
                <a:pos x="98" y="138"/>
              </a:cxn>
              <a:cxn ang="0">
                <a:pos x="83" y="156"/>
              </a:cxn>
              <a:cxn ang="0">
                <a:pos x="68" y="174"/>
              </a:cxn>
              <a:cxn ang="0">
                <a:pos x="54" y="191"/>
              </a:cxn>
              <a:cxn ang="0">
                <a:pos x="40" y="210"/>
              </a:cxn>
              <a:cxn ang="0">
                <a:pos x="26" y="229"/>
              </a:cxn>
              <a:cxn ang="0">
                <a:pos x="13" y="248"/>
              </a:cxn>
              <a:cxn ang="0">
                <a:pos x="0" y="268"/>
              </a:cxn>
              <a:cxn ang="0">
                <a:pos x="62" y="309"/>
              </a:cxn>
              <a:cxn ang="0">
                <a:pos x="75" y="290"/>
              </a:cxn>
              <a:cxn ang="0">
                <a:pos x="88" y="272"/>
              </a:cxn>
              <a:cxn ang="0">
                <a:pos x="101" y="253"/>
              </a:cxn>
              <a:cxn ang="0">
                <a:pos x="114" y="236"/>
              </a:cxn>
              <a:cxn ang="0">
                <a:pos x="126" y="220"/>
              </a:cxn>
              <a:cxn ang="0">
                <a:pos x="140" y="204"/>
              </a:cxn>
              <a:cxn ang="0">
                <a:pos x="152" y="188"/>
              </a:cxn>
              <a:cxn ang="0">
                <a:pos x="167" y="173"/>
              </a:cxn>
              <a:cxn ang="0">
                <a:pos x="181" y="158"/>
              </a:cxn>
              <a:cxn ang="0">
                <a:pos x="196" y="143"/>
              </a:cxn>
              <a:cxn ang="0">
                <a:pos x="210" y="130"/>
              </a:cxn>
              <a:cxn ang="0">
                <a:pos x="227" y="115"/>
              </a:cxn>
              <a:cxn ang="0">
                <a:pos x="242" y="103"/>
              </a:cxn>
              <a:cxn ang="0">
                <a:pos x="260" y="89"/>
              </a:cxn>
              <a:cxn ang="0">
                <a:pos x="278" y="77"/>
              </a:cxn>
              <a:cxn ang="0">
                <a:pos x="299" y="65"/>
              </a:cxn>
              <a:cxn ang="0">
                <a:pos x="299" y="65"/>
              </a:cxn>
              <a:cxn ang="0">
                <a:pos x="260" y="0"/>
              </a:cxn>
              <a:cxn ang="0">
                <a:pos x="260" y="0"/>
              </a:cxn>
            </a:cxnLst>
            <a:rect l="0" t="0" r="r" b="b"/>
            <a:pathLst>
              <a:path w="300" h="310">
                <a:moveTo>
                  <a:pt x="260" y="0"/>
                </a:moveTo>
                <a:lnTo>
                  <a:pt x="260" y="0"/>
                </a:lnTo>
                <a:lnTo>
                  <a:pt x="238" y="14"/>
                </a:lnTo>
                <a:lnTo>
                  <a:pt x="218" y="28"/>
                </a:lnTo>
                <a:lnTo>
                  <a:pt x="198" y="44"/>
                </a:lnTo>
                <a:lnTo>
                  <a:pt x="179" y="58"/>
                </a:lnTo>
                <a:lnTo>
                  <a:pt x="161" y="74"/>
                </a:lnTo>
                <a:lnTo>
                  <a:pt x="144" y="89"/>
                </a:lnTo>
                <a:lnTo>
                  <a:pt x="127" y="105"/>
                </a:lnTo>
                <a:lnTo>
                  <a:pt x="111" y="122"/>
                </a:lnTo>
                <a:lnTo>
                  <a:pt x="98" y="138"/>
                </a:lnTo>
                <a:lnTo>
                  <a:pt x="83" y="156"/>
                </a:lnTo>
                <a:lnTo>
                  <a:pt x="68" y="174"/>
                </a:lnTo>
                <a:lnTo>
                  <a:pt x="54" y="191"/>
                </a:lnTo>
                <a:lnTo>
                  <a:pt x="40" y="210"/>
                </a:lnTo>
                <a:lnTo>
                  <a:pt x="26" y="229"/>
                </a:lnTo>
                <a:lnTo>
                  <a:pt x="13" y="248"/>
                </a:lnTo>
                <a:lnTo>
                  <a:pt x="0" y="268"/>
                </a:lnTo>
                <a:lnTo>
                  <a:pt x="62" y="309"/>
                </a:lnTo>
                <a:lnTo>
                  <a:pt x="75" y="290"/>
                </a:lnTo>
                <a:lnTo>
                  <a:pt x="88" y="272"/>
                </a:lnTo>
                <a:lnTo>
                  <a:pt x="101" y="253"/>
                </a:lnTo>
                <a:lnTo>
                  <a:pt x="114" y="236"/>
                </a:lnTo>
                <a:lnTo>
                  <a:pt x="126" y="220"/>
                </a:lnTo>
                <a:lnTo>
                  <a:pt x="140" y="204"/>
                </a:lnTo>
                <a:lnTo>
                  <a:pt x="152" y="188"/>
                </a:lnTo>
                <a:lnTo>
                  <a:pt x="167" y="173"/>
                </a:lnTo>
                <a:lnTo>
                  <a:pt x="181" y="158"/>
                </a:lnTo>
                <a:lnTo>
                  <a:pt x="196" y="143"/>
                </a:lnTo>
                <a:lnTo>
                  <a:pt x="210" y="130"/>
                </a:lnTo>
                <a:lnTo>
                  <a:pt x="227" y="115"/>
                </a:lnTo>
                <a:lnTo>
                  <a:pt x="242" y="103"/>
                </a:lnTo>
                <a:lnTo>
                  <a:pt x="260" y="89"/>
                </a:lnTo>
                <a:lnTo>
                  <a:pt x="278" y="77"/>
                </a:lnTo>
                <a:lnTo>
                  <a:pt x="299" y="65"/>
                </a:lnTo>
                <a:lnTo>
                  <a:pt x="299" y="65"/>
                </a:lnTo>
                <a:lnTo>
                  <a:pt x="260" y="0"/>
                </a:lnTo>
                <a:lnTo>
                  <a:pt x="260" y="0"/>
                </a:lnTo>
              </a:path>
            </a:pathLst>
          </a:custGeom>
          <a:solidFill>
            <a:schemeClr val="bg2"/>
          </a:solidFill>
          <a:ln w="9525">
            <a:noFill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909" name="Freeform 296"/>
          <p:cNvSpPr/>
          <p:nvPr/>
        </p:nvSpPr>
        <p:spPr bwMode="auto">
          <a:xfrm>
            <a:off x="4622800" y="2686050"/>
            <a:ext cx="560388" cy="287338"/>
          </a:xfrm>
          <a:custGeom>
            <a:avLst/>
            <a:ahLst/>
            <a:cxnLst>
              <a:cxn ang="0">
                <a:pos x="356" y="0"/>
              </a:cxn>
              <a:cxn ang="0">
                <a:pos x="331" y="2"/>
              </a:cxn>
              <a:cxn ang="0">
                <a:pos x="309" y="6"/>
              </a:cxn>
              <a:cxn ang="0">
                <a:pos x="286" y="9"/>
              </a:cxn>
              <a:cxn ang="0">
                <a:pos x="263" y="13"/>
              </a:cxn>
              <a:cxn ang="0">
                <a:pos x="241" y="15"/>
              </a:cxn>
              <a:cxn ang="0">
                <a:pos x="219" y="20"/>
              </a:cxn>
              <a:cxn ang="0">
                <a:pos x="197" y="24"/>
              </a:cxn>
              <a:cxn ang="0">
                <a:pos x="175" y="30"/>
              </a:cxn>
              <a:cxn ang="0">
                <a:pos x="153" y="36"/>
              </a:cxn>
              <a:cxn ang="0">
                <a:pos x="133" y="44"/>
              </a:cxn>
              <a:cxn ang="0">
                <a:pos x="110" y="51"/>
              </a:cxn>
              <a:cxn ang="0">
                <a:pos x="88" y="60"/>
              </a:cxn>
              <a:cxn ang="0">
                <a:pos x="67" y="69"/>
              </a:cxn>
              <a:cxn ang="0">
                <a:pos x="44" y="80"/>
              </a:cxn>
              <a:cxn ang="0">
                <a:pos x="22" y="91"/>
              </a:cxn>
              <a:cxn ang="0">
                <a:pos x="0" y="104"/>
              </a:cxn>
              <a:cxn ang="0">
                <a:pos x="39" y="169"/>
              </a:cxn>
              <a:cxn ang="0">
                <a:pos x="58" y="158"/>
              </a:cxn>
              <a:cxn ang="0">
                <a:pos x="78" y="146"/>
              </a:cxn>
              <a:cxn ang="0">
                <a:pos x="98" y="136"/>
              </a:cxn>
              <a:cxn ang="0">
                <a:pos x="118" y="128"/>
              </a:cxn>
              <a:cxn ang="0">
                <a:pos x="136" y="121"/>
              </a:cxn>
              <a:cxn ang="0">
                <a:pos x="155" y="114"/>
              </a:cxn>
              <a:cxn ang="0">
                <a:pos x="175" y="108"/>
              </a:cxn>
              <a:cxn ang="0">
                <a:pos x="194" y="102"/>
              </a:cxn>
              <a:cxn ang="0">
                <a:pos x="213" y="98"/>
              </a:cxn>
              <a:cxn ang="0">
                <a:pos x="234" y="92"/>
              </a:cxn>
              <a:cxn ang="0">
                <a:pos x="254" y="88"/>
              </a:cxn>
              <a:cxn ang="0">
                <a:pos x="275" y="85"/>
              </a:cxn>
              <a:cxn ang="0">
                <a:pos x="296" y="81"/>
              </a:cxn>
              <a:cxn ang="0">
                <a:pos x="318" y="78"/>
              </a:cxn>
              <a:cxn ang="0">
                <a:pos x="340" y="76"/>
              </a:cxn>
              <a:cxn ang="0">
                <a:pos x="363" y="74"/>
              </a:cxn>
              <a:cxn ang="0">
                <a:pos x="356" y="0"/>
              </a:cxn>
              <a:cxn ang="0">
                <a:pos x="356" y="0"/>
              </a:cxn>
            </a:cxnLst>
            <a:rect l="0" t="0" r="r" b="b"/>
            <a:pathLst>
              <a:path w="364" h="170">
                <a:moveTo>
                  <a:pt x="356" y="0"/>
                </a:moveTo>
                <a:lnTo>
                  <a:pt x="331" y="2"/>
                </a:lnTo>
                <a:lnTo>
                  <a:pt x="309" y="6"/>
                </a:lnTo>
                <a:lnTo>
                  <a:pt x="286" y="9"/>
                </a:lnTo>
                <a:lnTo>
                  <a:pt x="263" y="13"/>
                </a:lnTo>
                <a:lnTo>
                  <a:pt x="241" y="15"/>
                </a:lnTo>
                <a:lnTo>
                  <a:pt x="219" y="20"/>
                </a:lnTo>
                <a:lnTo>
                  <a:pt x="197" y="24"/>
                </a:lnTo>
                <a:lnTo>
                  <a:pt x="175" y="30"/>
                </a:lnTo>
                <a:lnTo>
                  <a:pt x="153" y="36"/>
                </a:lnTo>
                <a:lnTo>
                  <a:pt x="133" y="44"/>
                </a:lnTo>
                <a:lnTo>
                  <a:pt x="110" y="51"/>
                </a:lnTo>
                <a:lnTo>
                  <a:pt x="88" y="60"/>
                </a:lnTo>
                <a:lnTo>
                  <a:pt x="67" y="69"/>
                </a:lnTo>
                <a:lnTo>
                  <a:pt x="44" y="80"/>
                </a:lnTo>
                <a:lnTo>
                  <a:pt x="22" y="91"/>
                </a:lnTo>
                <a:lnTo>
                  <a:pt x="0" y="104"/>
                </a:lnTo>
                <a:lnTo>
                  <a:pt x="39" y="169"/>
                </a:lnTo>
                <a:lnTo>
                  <a:pt x="58" y="158"/>
                </a:lnTo>
                <a:lnTo>
                  <a:pt x="78" y="146"/>
                </a:lnTo>
                <a:lnTo>
                  <a:pt x="98" y="136"/>
                </a:lnTo>
                <a:lnTo>
                  <a:pt x="118" y="128"/>
                </a:lnTo>
                <a:lnTo>
                  <a:pt x="136" y="121"/>
                </a:lnTo>
                <a:lnTo>
                  <a:pt x="155" y="114"/>
                </a:lnTo>
                <a:lnTo>
                  <a:pt x="175" y="108"/>
                </a:lnTo>
                <a:lnTo>
                  <a:pt x="194" y="102"/>
                </a:lnTo>
                <a:lnTo>
                  <a:pt x="213" y="98"/>
                </a:lnTo>
                <a:lnTo>
                  <a:pt x="234" y="92"/>
                </a:lnTo>
                <a:lnTo>
                  <a:pt x="254" y="88"/>
                </a:lnTo>
                <a:lnTo>
                  <a:pt x="275" y="85"/>
                </a:lnTo>
                <a:lnTo>
                  <a:pt x="296" y="81"/>
                </a:lnTo>
                <a:lnTo>
                  <a:pt x="318" y="78"/>
                </a:lnTo>
                <a:lnTo>
                  <a:pt x="340" y="76"/>
                </a:lnTo>
                <a:lnTo>
                  <a:pt x="363" y="74"/>
                </a:lnTo>
                <a:lnTo>
                  <a:pt x="356" y="0"/>
                </a:lnTo>
                <a:lnTo>
                  <a:pt x="356" y="0"/>
                </a:lnTo>
              </a:path>
            </a:pathLst>
          </a:custGeom>
          <a:solidFill>
            <a:schemeClr val="bg2"/>
          </a:solidFill>
          <a:ln w="9525">
            <a:noFill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910" name="Freeform 297"/>
          <p:cNvSpPr/>
          <p:nvPr/>
        </p:nvSpPr>
        <p:spPr bwMode="auto">
          <a:xfrm>
            <a:off x="5094288" y="2422525"/>
            <a:ext cx="585787" cy="666750"/>
          </a:xfrm>
          <a:custGeom>
            <a:avLst/>
            <a:ahLst/>
            <a:cxnLst>
              <a:cxn ang="0">
                <a:pos x="379" y="159"/>
              </a:cxn>
              <a:cxn ang="0">
                <a:pos x="0" y="0"/>
              </a:cxn>
              <a:cxn ang="0">
                <a:pos x="379" y="159"/>
              </a:cxn>
              <a:cxn ang="0">
                <a:pos x="43" y="394"/>
              </a:cxn>
              <a:cxn ang="0">
                <a:pos x="0" y="0"/>
              </a:cxn>
              <a:cxn ang="0">
                <a:pos x="379" y="159"/>
              </a:cxn>
              <a:cxn ang="0">
                <a:pos x="379" y="159"/>
              </a:cxn>
            </a:cxnLst>
            <a:rect l="0" t="0" r="r" b="b"/>
            <a:pathLst>
              <a:path w="380" h="395">
                <a:moveTo>
                  <a:pt x="379" y="159"/>
                </a:moveTo>
                <a:lnTo>
                  <a:pt x="0" y="0"/>
                </a:lnTo>
                <a:lnTo>
                  <a:pt x="379" y="159"/>
                </a:lnTo>
                <a:lnTo>
                  <a:pt x="43" y="394"/>
                </a:lnTo>
                <a:lnTo>
                  <a:pt x="0" y="0"/>
                </a:lnTo>
                <a:lnTo>
                  <a:pt x="379" y="159"/>
                </a:lnTo>
                <a:lnTo>
                  <a:pt x="379" y="159"/>
                </a:lnTo>
              </a:path>
            </a:pathLst>
          </a:custGeom>
          <a:solidFill>
            <a:schemeClr val="bg2"/>
          </a:solidFill>
          <a:ln w="9525">
            <a:noFill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911" name="Freeform 298"/>
          <p:cNvSpPr/>
          <p:nvPr/>
        </p:nvSpPr>
        <p:spPr bwMode="auto">
          <a:xfrm>
            <a:off x="5754688" y="4813300"/>
            <a:ext cx="501650" cy="471488"/>
          </a:xfrm>
          <a:custGeom>
            <a:avLst/>
            <a:ahLst/>
            <a:cxnLst>
              <a:cxn ang="0">
                <a:pos x="30" y="278"/>
              </a:cxn>
              <a:cxn ang="0">
                <a:pos x="30" y="278"/>
              </a:cxn>
              <a:cxn ang="0">
                <a:pos x="53" y="267"/>
              </a:cxn>
              <a:cxn ang="0">
                <a:pos x="75" y="256"/>
              </a:cxn>
              <a:cxn ang="0">
                <a:pos x="97" y="244"/>
              </a:cxn>
              <a:cxn ang="0">
                <a:pos x="117" y="233"/>
              </a:cxn>
              <a:cxn ang="0">
                <a:pos x="137" y="220"/>
              </a:cxn>
              <a:cxn ang="0">
                <a:pos x="156" y="207"/>
              </a:cxn>
              <a:cxn ang="0">
                <a:pos x="174" y="193"/>
              </a:cxn>
              <a:cxn ang="0">
                <a:pos x="193" y="178"/>
              </a:cxn>
              <a:cxn ang="0">
                <a:pos x="210" y="164"/>
              </a:cxn>
              <a:cxn ang="0">
                <a:pos x="227" y="149"/>
              </a:cxn>
              <a:cxn ang="0">
                <a:pos x="243" y="133"/>
              </a:cxn>
              <a:cxn ang="0">
                <a:pos x="260" y="118"/>
              </a:cxn>
              <a:cxn ang="0">
                <a:pos x="276" y="102"/>
              </a:cxn>
              <a:cxn ang="0">
                <a:pos x="293" y="84"/>
              </a:cxn>
              <a:cxn ang="0">
                <a:pos x="309" y="67"/>
              </a:cxn>
              <a:cxn ang="0">
                <a:pos x="325" y="50"/>
              </a:cxn>
              <a:cxn ang="0">
                <a:pos x="269" y="0"/>
              </a:cxn>
              <a:cxn ang="0">
                <a:pos x="253" y="17"/>
              </a:cxn>
              <a:cxn ang="0">
                <a:pos x="237" y="34"/>
              </a:cxn>
              <a:cxn ang="0">
                <a:pos x="222" y="50"/>
              </a:cxn>
              <a:cxn ang="0">
                <a:pos x="207" y="64"/>
              </a:cxn>
              <a:cxn ang="0">
                <a:pos x="191" y="80"/>
              </a:cxn>
              <a:cxn ang="0">
                <a:pos x="177" y="93"/>
              </a:cxn>
              <a:cxn ang="0">
                <a:pos x="160" y="107"/>
              </a:cxn>
              <a:cxn ang="0">
                <a:pos x="145" y="121"/>
              </a:cxn>
              <a:cxn ang="0">
                <a:pos x="129" y="133"/>
              </a:cxn>
              <a:cxn ang="0">
                <a:pos x="113" y="145"/>
              </a:cxn>
              <a:cxn ang="0">
                <a:pos x="97" y="156"/>
              </a:cxn>
              <a:cxn ang="0">
                <a:pos x="79" y="168"/>
              </a:cxn>
              <a:cxn ang="0">
                <a:pos x="60" y="179"/>
              </a:cxn>
              <a:cxn ang="0">
                <a:pos x="41" y="189"/>
              </a:cxn>
              <a:cxn ang="0">
                <a:pos x="21" y="199"/>
              </a:cxn>
              <a:cxn ang="0">
                <a:pos x="0" y="208"/>
              </a:cxn>
              <a:cxn ang="0">
                <a:pos x="0" y="208"/>
              </a:cxn>
              <a:cxn ang="0">
                <a:pos x="30" y="278"/>
              </a:cxn>
              <a:cxn ang="0">
                <a:pos x="30" y="278"/>
              </a:cxn>
            </a:cxnLst>
            <a:rect l="0" t="0" r="r" b="b"/>
            <a:pathLst>
              <a:path w="326" h="279">
                <a:moveTo>
                  <a:pt x="30" y="278"/>
                </a:moveTo>
                <a:lnTo>
                  <a:pt x="30" y="278"/>
                </a:lnTo>
                <a:lnTo>
                  <a:pt x="53" y="267"/>
                </a:lnTo>
                <a:lnTo>
                  <a:pt x="75" y="256"/>
                </a:lnTo>
                <a:lnTo>
                  <a:pt x="97" y="244"/>
                </a:lnTo>
                <a:lnTo>
                  <a:pt x="117" y="233"/>
                </a:lnTo>
                <a:lnTo>
                  <a:pt x="137" y="220"/>
                </a:lnTo>
                <a:lnTo>
                  <a:pt x="156" y="207"/>
                </a:lnTo>
                <a:lnTo>
                  <a:pt x="174" y="193"/>
                </a:lnTo>
                <a:lnTo>
                  <a:pt x="193" y="178"/>
                </a:lnTo>
                <a:lnTo>
                  <a:pt x="210" y="164"/>
                </a:lnTo>
                <a:lnTo>
                  <a:pt x="227" y="149"/>
                </a:lnTo>
                <a:lnTo>
                  <a:pt x="243" y="133"/>
                </a:lnTo>
                <a:lnTo>
                  <a:pt x="260" y="118"/>
                </a:lnTo>
                <a:lnTo>
                  <a:pt x="276" y="102"/>
                </a:lnTo>
                <a:lnTo>
                  <a:pt x="293" y="84"/>
                </a:lnTo>
                <a:lnTo>
                  <a:pt x="309" y="67"/>
                </a:lnTo>
                <a:lnTo>
                  <a:pt x="325" y="50"/>
                </a:lnTo>
                <a:lnTo>
                  <a:pt x="269" y="0"/>
                </a:lnTo>
                <a:lnTo>
                  <a:pt x="253" y="17"/>
                </a:lnTo>
                <a:lnTo>
                  <a:pt x="237" y="34"/>
                </a:lnTo>
                <a:lnTo>
                  <a:pt x="222" y="50"/>
                </a:lnTo>
                <a:lnTo>
                  <a:pt x="207" y="64"/>
                </a:lnTo>
                <a:lnTo>
                  <a:pt x="191" y="80"/>
                </a:lnTo>
                <a:lnTo>
                  <a:pt x="177" y="93"/>
                </a:lnTo>
                <a:lnTo>
                  <a:pt x="160" y="107"/>
                </a:lnTo>
                <a:lnTo>
                  <a:pt x="145" y="121"/>
                </a:lnTo>
                <a:lnTo>
                  <a:pt x="129" y="133"/>
                </a:lnTo>
                <a:lnTo>
                  <a:pt x="113" y="145"/>
                </a:lnTo>
                <a:lnTo>
                  <a:pt x="97" y="156"/>
                </a:lnTo>
                <a:lnTo>
                  <a:pt x="79" y="168"/>
                </a:lnTo>
                <a:lnTo>
                  <a:pt x="60" y="179"/>
                </a:lnTo>
                <a:lnTo>
                  <a:pt x="41" y="189"/>
                </a:lnTo>
                <a:lnTo>
                  <a:pt x="21" y="199"/>
                </a:lnTo>
                <a:lnTo>
                  <a:pt x="0" y="208"/>
                </a:lnTo>
                <a:lnTo>
                  <a:pt x="0" y="208"/>
                </a:lnTo>
                <a:lnTo>
                  <a:pt x="30" y="278"/>
                </a:lnTo>
                <a:lnTo>
                  <a:pt x="30" y="278"/>
                </a:lnTo>
              </a:path>
            </a:pathLst>
          </a:custGeom>
          <a:solidFill>
            <a:schemeClr val="bg2"/>
          </a:solidFill>
          <a:ln w="9525">
            <a:noFill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912" name="Freeform 299"/>
          <p:cNvSpPr/>
          <p:nvPr/>
        </p:nvSpPr>
        <p:spPr bwMode="auto">
          <a:xfrm>
            <a:off x="5235575" y="5164138"/>
            <a:ext cx="566738" cy="211137"/>
          </a:xfrm>
          <a:custGeom>
            <a:avLst/>
            <a:ahLst/>
            <a:cxnLst>
              <a:cxn ang="0">
                <a:pos x="0" y="122"/>
              </a:cxn>
              <a:cxn ang="0">
                <a:pos x="24" y="123"/>
              </a:cxn>
              <a:cxn ang="0">
                <a:pos x="47" y="124"/>
              </a:cxn>
              <a:cxn ang="0">
                <a:pos x="70" y="124"/>
              </a:cxn>
              <a:cxn ang="0">
                <a:pos x="93" y="124"/>
              </a:cxn>
              <a:cxn ang="0">
                <a:pos x="116" y="123"/>
              </a:cxn>
              <a:cxn ang="0">
                <a:pos x="138" y="122"/>
              </a:cxn>
              <a:cxn ang="0">
                <a:pos x="160" y="120"/>
              </a:cxn>
              <a:cxn ang="0">
                <a:pos x="183" y="118"/>
              </a:cxn>
              <a:cxn ang="0">
                <a:pos x="205" y="115"/>
              </a:cxn>
              <a:cxn ang="0">
                <a:pos x="227" y="111"/>
              </a:cxn>
              <a:cxn ang="0">
                <a:pos x="249" y="107"/>
              </a:cxn>
              <a:cxn ang="0">
                <a:pos x="273" y="101"/>
              </a:cxn>
              <a:cxn ang="0">
                <a:pos x="296" y="94"/>
              </a:cxn>
              <a:cxn ang="0">
                <a:pos x="319" y="87"/>
              </a:cxn>
              <a:cxn ang="0">
                <a:pos x="342" y="79"/>
              </a:cxn>
              <a:cxn ang="0">
                <a:pos x="367" y="70"/>
              </a:cxn>
              <a:cxn ang="0">
                <a:pos x="337" y="0"/>
              </a:cxn>
              <a:cxn ang="0">
                <a:pos x="316" y="9"/>
              </a:cxn>
              <a:cxn ang="0">
                <a:pos x="294" y="18"/>
              </a:cxn>
              <a:cxn ang="0">
                <a:pos x="274" y="23"/>
              </a:cxn>
              <a:cxn ang="0">
                <a:pos x="253" y="30"/>
              </a:cxn>
              <a:cxn ang="0">
                <a:pos x="234" y="34"/>
              </a:cxn>
              <a:cxn ang="0">
                <a:pos x="214" y="38"/>
              </a:cxn>
              <a:cxn ang="0">
                <a:pos x="194" y="42"/>
              </a:cxn>
              <a:cxn ang="0">
                <a:pos x="174" y="44"/>
              </a:cxn>
              <a:cxn ang="0">
                <a:pos x="155" y="46"/>
              </a:cxn>
              <a:cxn ang="0">
                <a:pos x="134" y="48"/>
              </a:cxn>
              <a:cxn ang="0">
                <a:pos x="112" y="49"/>
              </a:cxn>
              <a:cxn ang="0">
                <a:pos x="92" y="49"/>
              </a:cxn>
              <a:cxn ang="0">
                <a:pos x="70" y="49"/>
              </a:cxn>
              <a:cxn ang="0">
                <a:pos x="49" y="49"/>
              </a:cxn>
              <a:cxn ang="0">
                <a:pos x="27" y="49"/>
              </a:cxn>
              <a:cxn ang="0">
                <a:pos x="4" y="48"/>
              </a:cxn>
              <a:cxn ang="0">
                <a:pos x="0" y="122"/>
              </a:cxn>
              <a:cxn ang="0">
                <a:pos x="0" y="122"/>
              </a:cxn>
            </a:cxnLst>
            <a:rect l="0" t="0" r="r" b="b"/>
            <a:pathLst>
              <a:path w="368" h="125">
                <a:moveTo>
                  <a:pt x="0" y="122"/>
                </a:moveTo>
                <a:lnTo>
                  <a:pt x="24" y="123"/>
                </a:lnTo>
                <a:lnTo>
                  <a:pt x="47" y="124"/>
                </a:lnTo>
                <a:lnTo>
                  <a:pt x="70" y="124"/>
                </a:lnTo>
                <a:lnTo>
                  <a:pt x="93" y="124"/>
                </a:lnTo>
                <a:lnTo>
                  <a:pt x="116" y="123"/>
                </a:lnTo>
                <a:lnTo>
                  <a:pt x="138" y="122"/>
                </a:lnTo>
                <a:lnTo>
                  <a:pt x="160" y="120"/>
                </a:lnTo>
                <a:lnTo>
                  <a:pt x="183" y="118"/>
                </a:lnTo>
                <a:lnTo>
                  <a:pt x="205" y="115"/>
                </a:lnTo>
                <a:lnTo>
                  <a:pt x="227" y="111"/>
                </a:lnTo>
                <a:lnTo>
                  <a:pt x="249" y="107"/>
                </a:lnTo>
                <a:lnTo>
                  <a:pt x="273" y="101"/>
                </a:lnTo>
                <a:lnTo>
                  <a:pt x="296" y="94"/>
                </a:lnTo>
                <a:lnTo>
                  <a:pt x="319" y="87"/>
                </a:lnTo>
                <a:lnTo>
                  <a:pt x="342" y="79"/>
                </a:lnTo>
                <a:lnTo>
                  <a:pt x="367" y="70"/>
                </a:lnTo>
                <a:lnTo>
                  <a:pt x="337" y="0"/>
                </a:lnTo>
                <a:lnTo>
                  <a:pt x="316" y="9"/>
                </a:lnTo>
                <a:lnTo>
                  <a:pt x="294" y="18"/>
                </a:lnTo>
                <a:lnTo>
                  <a:pt x="274" y="23"/>
                </a:lnTo>
                <a:lnTo>
                  <a:pt x="253" y="30"/>
                </a:lnTo>
                <a:lnTo>
                  <a:pt x="234" y="34"/>
                </a:lnTo>
                <a:lnTo>
                  <a:pt x="214" y="38"/>
                </a:lnTo>
                <a:lnTo>
                  <a:pt x="194" y="42"/>
                </a:lnTo>
                <a:lnTo>
                  <a:pt x="174" y="44"/>
                </a:lnTo>
                <a:lnTo>
                  <a:pt x="155" y="46"/>
                </a:lnTo>
                <a:lnTo>
                  <a:pt x="134" y="48"/>
                </a:lnTo>
                <a:lnTo>
                  <a:pt x="112" y="49"/>
                </a:lnTo>
                <a:lnTo>
                  <a:pt x="92" y="49"/>
                </a:lnTo>
                <a:lnTo>
                  <a:pt x="70" y="49"/>
                </a:lnTo>
                <a:lnTo>
                  <a:pt x="49" y="49"/>
                </a:lnTo>
                <a:lnTo>
                  <a:pt x="27" y="49"/>
                </a:lnTo>
                <a:lnTo>
                  <a:pt x="4" y="48"/>
                </a:lnTo>
                <a:lnTo>
                  <a:pt x="0" y="122"/>
                </a:lnTo>
                <a:lnTo>
                  <a:pt x="0" y="122"/>
                </a:lnTo>
              </a:path>
            </a:pathLst>
          </a:custGeom>
          <a:solidFill>
            <a:schemeClr val="bg2"/>
          </a:solidFill>
          <a:ln w="9525">
            <a:noFill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913" name="Freeform 300"/>
          <p:cNvSpPr/>
          <p:nvPr/>
        </p:nvSpPr>
        <p:spPr bwMode="auto">
          <a:xfrm>
            <a:off x="4738688" y="4979988"/>
            <a:ext cx="563562" cy="665162"/>
          </a:xfrm>
          <a:custGeom>
            <a:avLst/>
            <a:ahLst/>
            <a:cxnLst>
              <a:cxn ang="0">
                <a:pos x="0" y="181"/>
              </a:cxn>
              <a:cxn ang="0">
                <a:pos x="349" y="392"/>
              </a:cxn>
              <a:cxn ang="0">
                <a:pos x="0" y="181"/>
              </a:cxn>
              <a:cxn ang="0">
                <a:pos x="365" y="0"/>
              </a:cxn>
              <a:cxn ang="0">
                <a:pos x="349" y="392"/>
              </a:cxn>
              <a:cxn ang="0">
                <a:pos x="0" y="181"/>
              </a:cxn>
              <a:cxn ang="0">
                <a:pos x="0" y="181"/>
              </a:cxn>
            </a:cxnLst>
            <a:rect l="0" t="0" r="r" b="b"/>
            <a:pathLst>
              <a:path w="366" h="393">
                <a:moveTo>
                  <a:pt x="0" y="181"/>
                </a:moveTo>
                <a:lnTo>
                  <a:pt x="349" y="392"/>
                </a:lnTo>
                <a:lnTo>
                  <a:pt x="0" y="181"/>
                </a:lnTo>
                <a:lnTo>
                  <a:pt x="365" y="0"/>
                </a:lnTo>
                <a:lnTo>
                  <a:pt x="349" y="392"/>
                </a:lnTo>
                <a:lnTo>
                  <a:pt x="0" y="181"/>
                </a:lnTo>
                <a:lnTo>
                  <a:pt x="0" y="181"/>
                </a:lnTo>
              </a:path>
            </a:pathLst>
          </a:custGeom>
          <a:solidFill>
            <a:schemeClr val="bg2"/>
          </a:solidFill>
          <a:ln w="9525">
            <a:noFill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914" name="Freeform 301"/>
          <p:cNvSpPr/>
          <p:nvPr/>
        </p:nvSpPr>
        <p:spPr bwMode="auto">
          <a:xfrm>
            <a:off x="5048250" y="4762500"/>
            <a:ext cx="33338" cy="38100"/>
          </a:xfrm>
          <a:custGeom>
            <a:avLst/>
            <a:ahLst/>
            <a:cxnLst>
              <a:cxn ang="0">
                <a:pos x="10" y="0"/>
              </a:cxn>
              <a:cxn ang="0">
                <a:pos x="12" y="0"/>
              </a:cxn>
              <a:cxn ang="0">
                <a:pos x="13" y="2"/>
              </a:cxn>
              <a:cxn ang="0">
                <a:pos x="15" y="2"/>
              </a:cxn>
              <a:cxn ang="0">
                <a:pos x="16" y="3"/>
              </a:cxn>
              <a:cxn ang="0">
                <a:pos x="18" y="4"/>
              </a:cxn>
              <a:cxn ang="0">
                <a:pos x="19" y="6"/>
              </a:cxn>
              <a:cxn ang="0">
                <a:pos x="20" y="9"/>
              </a:cxn>
              <a:cxn ang="0">
                <a:pos x="21" y="11"/>
              </a:cxn>
              <a:cxn ang="0">
                <a:pos x="20" y="13"/>
              </a:cxn>
              <a:cxn ang="0">
                <a:pos x="19" y="14"/>
              </a:cxn>
              <a:cxn ang="0">
                <a:pos x="18" y="17"/>
              </a:cxn>
              <a:cxn ang="0">
                <a:pos x="16" y="18"/>
              </a:cxn>
              <a:cxn ang="0">
                <a:pos x="15" y="19"/>
              </a:cxn>
              <a:cxn ang="0">
                <a:pos x="13" y="21"/>
              </a:cxn>
              <a:cxn ang="0">
                <a:pos x="12" y="22"/>
              </a:cxn>
              <a:cxn ang="0">
                <a:pos x="10" y="22"/>
              </a:cxn>
              <a:cxn ang="0">
                <a:pos x="7" y="22"/>
              </a:cxn>
              <a:cxn ang="0">
                <a:pos x="6" y="20"/>
              </a:cxn>
              <a:cxn ang="0">
                <a:pos x="4" y="19"/>
              </a:cxn>
              <a:cxn ang="0">
                <a:pos x="2" y="18"/>
              </a:cxn>
              <a:cxn ang="0">
                <a:pos x="2" y="17"/>
              </a:cxn>
              <a:cxn ang="0">
                <a:pos x="0" y="14"/>
              </a:cxn>
              <a:cxn ang="0">
                <a:pos x="0" y="13"/>
              </a:cxn>
              <a:cxn ang="0">
                <a:pos x="0" y="11"/>
              </a:cxn>
              <a:cxn ang="0">
                <a:pos x="0" y="9"/>
              </a:cxn>
              <a:cxn ang="0">
                <a:pos x="0" y="6"/>
              </a:cxn>
              <a:cxn ang="0">
                <a:pos x="2" y="4"/>
              </a:cxn>
              <a:cxn ang="0">
                <a:pos x="2" y="3"/>
              </a:cxn>
              <a:cxn ang="0">
                <a:pos x="4" y="2"/>
              </a:cxn>
              <a:cxn ang="0">
                <a:pos x="6" y="2"/>
              </a:cxn>
              <a:cxn ang="0">
                <a:pos x="7" y="0"/>
              </a:cxn>
              <a:cxn ang="0">
                <a:pos x="10" y="0"/>
              </a:cxn>
              <a:cxn ang="0">
                <a:pos x="10" y="0"/>
              </a:cxn>
            </a:cxnLst>
            <a:rect l="0" t="0" r="r" b="b"/>
            <a:pathLst>
              <a:path w="22" h="23">
                <a:moveTo>
                  <a:pt x="10" y="0"/>
                </a:moveTo>
                <a:lnTo>
                  <a:pt x="12" y="0"/>
                </a:lnTo>
                <a:lnTo>
                  <a:pt x="13" y="2"/>
                </a:lnTo>
                <a:lnTo>
                  <a:pt x="15" y="2"/>
                </a:lnTo>
                <a:lnTo>
                  <a:pt x="16" y="3"/>
                </a:lnTo>
                <a:lnTo>
                  <a:pt x="18" y="4"/>
                </a:lnTo>
                <a:lnTo>
                  <a:pt x="19" y="6"/>
                </a:lnTo>
                <a:lnTo>
                  <a:pt x="20" y="9"/>
                </a:lnTo>
                <a:lnTo>
                  <a:pt x="21" y="11"/>
                </a:lnTo>
                <a:lnTo>
                  <a:pt x="20" y="13"/>
                </a:lnTo>
                <a:lnTo>
                  <a:pt x="19" y="14"/>
                </a:lnTo>
                <a:lnTo>
                  <a:pt x="18" y="17"/>
                </a:lnTo>
                <a:lnTo>
                  <a:pt x="16" y="18"/>
                </a:lnTo>
                <a:lnTo>
                  <a:pt x="15" y="19"/>
                </a:lnTo>
                <a:lnTo>
                  <a:pt x="13" y="21"/>
                </a:lnTo>
                <a:lnTo>
                  <a:pt x="12" y="22"/>
                </a:lnTo>
                <a:lnTo>
                  <a:pt x="10" y="22"/>
                </a:lnTo>
                <a:lnTo>
                  <a:pt x="7" y="22"/>
                </a:lnTo>
                <a:lnTo>
                  <a:pt x="6" y="20"/>
                </a:lnTo>
                <a:lnTo>
                  <a:pt x="4" y="19"/>
                </a:lnTo>
                <a:lnTo>
                  <a:pt x="2" y="18"/>
                </a:lnTo>
                <a:lnTo>
                  <a:pt x="2" y="17"/>
                </a:lnTo>
                <a:lnTo>
                  <a:pt x="0" y="14"/>
                </a:lnTo>
                <a:lnTo>
                  <a:pt x="0" y="13"/>
                </a:lnTo>
                <a:lnTo>
                  <a:pt x="0" y="11"/>
                </a:lnTo>
                <a:lnTo>
                  <a:pt x="0" y="9"/>
                </a:lnTo>
                <a:lnTo>
                  <a:pt x="0" y="6"/>
                </a:lnTo>
                <a:lnTo>
                  <a:pt x="2" y="4"/>
                </a:lnTo>
                <a:lnTo>
                  <a:pt x="2" y="3"/>
                </a:lnTo>
                <a:lnTo>
                  <a:pt x="4" y="2"/>
                </a:lnTo>
                <a:lnTo>
                  <a:pt x="6" y="2"/>
                </a:lnTo>
                <a:lnTo>
                  <a:pt x="7" y="0"/>
                </a:lnTo>
                <a:lnTo>
                  <a:pt x="10" y="0"/>
                </a:lnTo>
                <a:lnTo>
                  <a:pt x="10" y="0"/>
                </a:lnTo>
              </a:path>
            </a:pathLst>
          </a:custGeom>
          <a:solidFill>
            <a:srgbClr val="000061"/>
          </a:solidFill>
          <a:ln w="9525">
            <a:noFill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915" name="Freeform 302"/>
          <p:cNvSpPr/>
          <p:nvPr/>
        </p:nvSpPr>
        <p:spPr bwMode="auto">
          <a:xfrm>
            <a:off x="5048250" y="4762500"/>
            <a:ext cx="33338" cy="38100"/>
          </a:xfrm>
          <a:custGeom>
            <a:avLst/>
            <a:ahLst/>
            <a:cxnLst>
              <a:cxn ang="0">
                <a:pos x="10" y="0"/>
              </a:cxn>
              <a:cxn ang="0">
                <a:pos x="10" y="0"/>
              </a:cxn>
              <a:cxn ang="0">
                <a:pos x="12" y="0"/>
              </a:cxn>
              <a:cxn ang="0">
                <a:pos x="13" y="2"/>
              </a:cxn>
              <a:cxn ang="0">
                <a:pos x="15" y="2"/>
              </a:cxn>
              <a:cxn ang="0">
                <a:pos x="16" y="3"/>
              </a:cxn>
              <a:cxn ang="0">
                <a:pos x="16" y="3"/>
              </a:cxn>
              <a:cxn ang="0">
                <a:pos x="18" y="4"/>
              </a:cxn>
              <a:cxn ang="0">
                <a:pos x="19" y="6"/>
              </a:cxn>
              <a:cxn ang="0">
                <a:pos x="20" y="9"/>
              </a:cxn>
              <a:cxn ang="0">
                <a:pos x="21" y="11"/>
              </a:cxn>
              <a:cxn ang="0">
                <a:pos x="21" y="11"/>
              </a:cxn>
              <a:cxn ang="0">
                <a:pos x="20" y="13"/>
              </a:cxn>
              <a:cxn ang="0">
                <a:pos x="19" y="14"/>
              </a:cxn>
              <a:cxn ang="0">
                <a:pos x="18" y="17"/>
              </a:cxn>
              <a:cxn ang="0">
                <a:pos x="16" y="18"/>
              </a:cxn>
              <a:cxn ang="0">
                <a:pos x="16" y="18"/>
              </a:cxn>
              <a:cxn ang="0">
                <a:pos x="15" y="19"/>
              </a:cxn>
              <a:cxn ang="0">
                <a:pos x="13" y="21"/>
              </a:cxn>
              <a:cxn ang="0">
                <a:pos x="12" y="22"/>
              </a:cxn>
              <a:cxn ang="0">
                <a:pos x="10" y="22"/>
              </a:cxn>
              <a:cxn ang="0">
                <a:pos x="10" y="22"/>
              </a:cxn>
              <a:cxn ang="0">
                <a:pos x="7" y="22"/>
              </a:cxn>
              <a:cxn ang="0">
                <a:pos x="6" y="20"/>
              </a:cxn>
              <a:cxn ang="0">
                <a:pos x="4" y="19"/>
              </a:cxn>
              <a:cxn ang="0">
                <a:pos x="2" y="18"/>
              </a:cxn>
              <a:cxn ang="0">
                <a:pos x="2" y="18"/>
              </a:cxn>
              <a:cxn ang="0">
                <a:pos x="2" y="17"/>
              </a:cxn>
              <a:cxn ang="0">
                <a:pos x="0" y="14"/>
              </a:cxn>
              <a:cxn ang="0">
                <a:pos x="0" y="13"/>
              </a:cxn>
              <a:cxn ang="0">
                <a:pos x="0" y="11"/>
              </a:cxn>
              <a:cxn ang="0">
                <a:pos x="0" y="11"/>
              </a:cxn>
              <a:cxn ang="0">
                <a:pos x="0" y="9"/>
              </a:cxn>
              <a:cxn ang="0">
                <a:pos x="0" y="6"/>
              </a:cxn>
              <a:cxn ang="0">
                <a:pos x="2" y="4"/>
              </a:cxn>
              <a:cxn ang="0">
                <a:pos x="2" y="3"/>
              </a:cxn>
              <a:cxn ang="0">
                <a:pos x="2" y="3"/>
              </a:cxn>
              <a:cxn ang="0">
                <a:pos x="4" y="2"/>
              </a:cxn>
              <a:cxn ang="0">
                <a:pos x="6" y="2"/>
              </a:cxn>
              <a:cxn ang="0">
                <a:pos x="7" y="0"/>
              </a:cxn>
              <a:cxn ang="0">
                <a:pos x="10" y="0"/>
              </a:cxn>
            </a:cxnLst>
            <a:rect l="0" t="0" r="r" b="b"/>
            <a:pathLst>
              <a:path w="22" h="23">
                <a:moveTo>
                  <a:pt x="10" y="0"/>
                </a:moveTo>
                <a:lnTo>
                  <a:pt x="10" y="0"/>
                </a:lnTo>
                <a:lnTo>
                  <a:pt x="12" y="0"/>
                </a:lnTo>
                <a:lnTo>
                  <a:pt x="13" y="2"/>
                </a:lnTo>
                <a:lnTo>
                  <a:pt x="15" y="2"/>
                </a:lnTo>
                <a:lnTo>
                  <a:pt x="16" y="3"/>
                </a:lnTo>
                <a:lnTo>
                  <a:pt x="16" y="3"/>
                </a:lnTo>
                <a:lnTo>
                  <a:pt x="18" y="4"/>
                </a:lnTo>
                <a:lnTo>
                  <a:pt x="19" y="6"/>
                </a:lnTo>
                <a:lnTo>
                  <a:pt x="20" y="9"/>
                </a:lnTo>
                <a:lnTo>
                  <a:pt x="21" y="11"/>
                </a:lnTo>
                <a:lnTo>
                  <a:pt x="21" y="11"/>
                </a:lnTo>
                <a:lnTo>
                  <a:pt x="20" y="13"/>
                </a:lnTo>
                <a:lnTo>
                  <a:pt x="19" y="14"/>
                </a:lnTo>
                <a:lnTo>
                  <a:pt x="18" y="17"/>
                </a:lnTo>
                <a:lnTo>
                  <a:pt x="16" y="18"/>
                </a:lnTo>
                <a:lnTo>
                  <a:pt x="16" y="18"/>
                </a:lnTo>
                <a:lnTo>
                  <a:pt x="15" y="19"/>
                </a:lnTo>
                <a:lnTo>
                  <a:pt x="13" y="21"/>
                </a:lnTo>
                <a:lnTo>
                  <a:pt x="12" y="22"/>
                </a:lnTo>
                <a:lnTo>
                  <a:pt x="10" y="22"/>
                </a:lnTo>
                <a:lnTo>
                  <a:pt x="10" y="22"/>
                </a:lnTo>
                <a:lnTo>
                  <a:pt x="7" y="22"/>
                </a:lnTo>
                <a:lnTo>
                  <a:pt x="6" y="20"/>
                </a:lnTo>
                <a:lnTo>
                  <a:pt x="4" y="19"/>
                </a:lnTo>
                <a:lnTo>
                  <a:pt x="2" y="18"/>
                </a:lnTo>
                <a:lnTo>
                  <a:pt x="2" y="18"/>
                </a:lnTo>
                <a:lnTo>
                  <a:pt x="2" y="17"/>
                </a:lnTo>
                <a:lnTo>
                  <a:pt x="0" y="14"/>
                </a:lnTo>
                <a:lnTo>
                  <a:pt x="0" y="13"/>
                </a:lnTo>
                <a:lnTo>
                  <a:pt x="0" y="11"/>
                </a:lnTo>
                <a:lnTo>
                  <a:pt x="0" y="11"/>
                </a:lnTo>
                <a:lnTo>
                  <a:pt x="0" y="9"/>
                </a:lnTo>
                <a:lnTo>
                  <a:pt x="0" y="6"/>
                </a:lnTo>
                <a:lnTo>
                  <a:pt x="2" y="4"/>
                </a:lnTo>
                <a:lnTo>
                  <a:pt x="2" y="3"/>
                </a:lnTo>
                <a:lnTo>
                  <a:pt x="2" y="3"/>
                </a:lnTo>
                <a:lnTo>
                  <a:pt x="4" y="2"/>
                </a:lnTo>
                <a:lnTo>
                  <a:pt x="6" y="2"/>
                </a:lnTo>
                <a:lnTo>
                  <a:pt x="7" y="0"/>
                </a:lnTo>
                <a:lnTo>
                  <a:pt x="10" y="0"/>
                </a:lnTo>
              </a:path>
            </a:pathLst>
          </a:custGeom>
          <a:noFill/>
          <a:ln w="9525" cap="flat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916" name="Freeform 303"/>
          <p:cNvSpPr/>
          <p:nvPr/>
        </p:nvSpPr>
        <p:spPr bwMode="auto">
          <a:xfrm>
            <a:off x="3530600" y="3201988"/>
            <a:ext cx="593725" cy="1473200"/>
          </a:xfrm>
          <a:custGeom>
            <a:avLst/>
            <a:ahLst/>
            <a:cxnLst>
              <a:cxn ang="0">
                <a:pos x="347" y="442"/>
              </a:cxn>
              <a:cxn ang="0">
                <a:pos x="341" y="354"/>
              </a:cxn>
              <a:cxn ang="0">
                <a:pos x="315" y="277"/>
              </a:cxn>
              <a:cxn ang="0">
                <a:pos x="308" y="314"/>
              </a:cxn>
              <a:cxn ang="0">
                <a:pos x="314" y="388"/>
              </a:cxn>
              <a:cxn ang="0">
                <a:pos x="327" y="456"/>
              </a:cxn>
              <a:cxn ang="0">
                <a:pos x="329" y="536"/>
              </a:cxn>
              <a:cxn ang="0">
                <a:pos x="310" y="634"/>
              </a:cxn>
              <a:cxn ang="0">
                <a:pos x="308" y="661"/>
              </a:cxn>
              <a:cxn ang="0">
                <a:pos x="302" y="688"/>
              </a:cxn>
              <a:cxn ang="0">
                <a:pos x="285" y="792"/>
              </a:cxn>
              <a:cxn ang="0">
                <a:pos x="282" y="824"/>
              </a:cxn>
              <a:cxn ang="0">
                <a:pos x="333" y="858"/>
              </a:cxn>
              <a:cxn ang="0">
                <a:pos x="261" y="856"/>
              </a:cxn>
              <a:cxn ang="0">
                <a:pos x="246" y="830"/>
              </a:cxn>
              <a:cxn ang="0">
                <a:pos x="249" y="805"/>
              </a:cxn>
              <a:cxn ang="0">
                <a:pos x="248" y="702"/>
              </a:cxn>
              <a:cxn ang="0">
                <a:pos x="252" y="634"/>
              </a:cxn>
              <a:cxn ang="0">
                <a:pos x="245" y="579"/>
              </a:cxn>
              <a:cxn ang="0">
                <a:pos x="241" y="499"/>
              </a:cxn>
              <a:cxn ang="0">
                <a:pos x="238" y="557"/>
              </a:cxn>
              <a:cxn ang="0">
                <a:pos x="230" y="624"/>
              </a:cxn>
              <a:cxn ang="0">
                <a:pos x="230" y="684"/>
              </a:cxn>
              <a:cxn ang="0">
                <a:pos x="222" y="789"/>
              </a:cxn>
              <a:cxn ang="0">
                <a:pos x="223" y="823"/>
              </a:cxn>
              <a:cxn ang="0">
                <a:pos x="225" y="854"/>
              </a:cxn>
              <a:cxn ang="0">
                <a:pos x="139" y="867"/>
              </a:cxn>
              <a:cxn ang="0">
                <a:pos x="178" y="832"/>
              </a:cxn>
              <a:cxn ang="0">
                <a:pos x="190" y="809"/>
              </a:cxn>
              <a:cxn ang="0">
                <a:pos x="178" y="705"/>
              </a:cxn>
              <a:cxn ang="0">
                <a:pos x="175" y="671"/>
              </a:cxn>
              <a:cxn ang="0">
                <a:pos x="177" y="644"/>
              </a:cxn>
              <a:cxn ang="0">
                <a:pos x="157" y="567"/>
              </a:cxn>
              <a:cxn ang="0">
                <a:pos x="155" y="470"/>
              </a:cxn>
              <a:cxn ang="0">
                <a:pos x="167" y="407"/>
              </a:cxn>
              <a:cxn ang="0">
                <a:pos x="175" y="333"/>
              </a:cxn>
              <a:cxn ang="0">
                <a:pos x="166" y="282"/>
              </a:cxn>
              <a:cxn ang="0">
                <a:pos x="140" y="358"/>
              </a:cxn>
              <a:cxn ang="0">
                <a:pos x="77" y="437"/>
              </a:cxn>
              <a:cxn ang="0">
                <a:pos x="4" y="478"/>
              </a:cxn>
              <a:cxn ang="0">
                <a:pos x="24" y="442"/>
              </a:cxn>
              <a:cxn ang="0">
                <a:pos x="36" y="428"/>
              </a:cxn>
              <a:cxn ang="0">
                <a:pos x="96" y="351"/>
              </a:cxn>
              <a:cxn ang="0">
                <a:pos x="117" y="247"/>
              </a:cxn>
              <a:cxn ang="0">
                <a:pos x="128" y="171"/>
              </a:cxn>
              <a:cxn ang="0">
                <a:pos x="165" y="152"/>
              </a:cxn>
              <a:cxn ang="0">
                <a:pos x="203" y="128"/>
              </a:cxn>
              <a:cxn ang="0">
                <a:pos x="203" y="96"/>
              </a:cxn>
              <a:cxn ang="0">
                <a:pos x="191" y="73"/>
              </a:cxn>
              <a:cxn ang="0">
                <a:pos x="198" y="24"/>
              </a:cxn>
              <a:cxn ang="0">
                <a:pos x="253" y="5"/>
              </a:cxn>
              <a:cxn ang="0">
                <a:pos x="279" y="45"/>
              </a:cxn>
              <a:cxn ang="0">
                <a:pos x="279" y="78"/>
              </a:cxn>
              <a:cxn ang="0">
                <a:pos x="269" y="103"/>
              </a:cxn>
              <a:cxn ang="0">
                <a:pos x="282" y="136"/>
              </a:cxn>
              <a:cxn ang="0">
                <a:pos x="327" y="154"/>
              </a:cxn>
              <a:cxn ang="0">
                <a:pos x="361" y="187"/>
              </a:cxn>
              <a:cxn ang="0">
                <a:pos x="369" y="283"/>
              </a:cxn>
              <a:cxn ang="0">
                <a:pos x="382" y="372"/>
              </a:cxn>
              <a:cxn ang="0">
                <a:pos x="384" y="466"/>
              </a:cxn>
              <a:cxn ang="0">
                <a:pos x="357" y="503"/>
              </a:cxn>
            </a:cxnLst>
            <a:rect l="0" t="0" r="r" b="b"/>
            <a:pathLst>
              <a:path w="385" h="872">
                <a:moveTo>
                  <a:pt x="349" y="469"/>
                </a:moveTo>
                <a:lnTo>
                  <a:pt x="343" y="475"/>
                </a:lnTo>
                <a:lnTo>
                  <a:pt x="340" y="475"/>
                </a:lnTo>
                <a:lnTo>
                  <a:pt x="338" y="471"/>
                </a:lnTo>
                <a:lnTo>
                  <a:pt x="339" y="467"/>
                </a:lnTo>
                <a:lnTo>
                  <a:pt x="341" y="459"/>
                </a:lnTo>
                <a:lnTo>
                  <a:pt x="344" y="451"/>
                </a:lnTo>
                <a:lnTo>
                  <a:pt x="347" y="442"/>
                </a:lnTo>
                <a:lnTo>
                  <a:pt x="351" y="435"/>
                </a:lnTo>
                <a:lnTo>
                  <a:pt x="353" y="427"/>
                </a:lnTo>
                <a:lnTo>
                  <a:pt x="353" y="418"/>
                </a:lnTo>
                <a:lnTo>
                  <a:pt x="351" y="407"/>
                </a:lnTo>
                <a:lnTo>
                  <a:pt x="348" y="393"/>
                </a:lnTo>
                <a:lnTo>
                  <a:pt x="345" y="381"/>
                </a:lnTo>
                <a:lnTo>
                  <a:pt x="342" y="367"/>
                </a:lnTo>
                <a:lnTo>
                  <a:pt x="341" y="354"/>
                </a:lnTo>
                <a:lnTo>
                  <a:pt x="342" y="342"/>
                </a:lnTo>
                <a:lnTo>
                  <a:pt x="337" y="333"/>
                </a:lnTo>
                <a:lnTo>
                  <a:pt x="333" y="323"/>
                </a:lnTo>
                <a:lnTo>
                  <a:pt x="329" y="312"/>
                </a:lnTo>
                <a:lnTo>
                  <a:pt x="325" y="301"/>
                </a:lnTo>
                <a:lnTo>
                  <a:pt x="321" y="291"/>
                </a:lnTo>
                <a:lnTo>
                  <a:pt x="318" y="283"/>
                </a:lnTo>
                <a:lnTo>
                  <a:pt x="315" y="277"/>
                </a:lnTo>
                <a:lnTo>
                  <a:pt x="315" y="275"/>
                </a:lnTo>
                <a:lnTo>
                  <a:pt x="315" y="282"/>
                </a:lnTo>
                <a:lnTo>
                  <a:pt x="314" y="289"/>
                </a:lnTo>
                <a:lnTo>
                  <a:pt x="312" y="294"/>
                </a:lnTo>
                <a:lnTo>
                  <a:pt x="311" y="301"/>
                </a:lnTo>
                <a:lnTo>
                  <a:pt x="310" y="305"/>
                </a:lnTo>
                <a:lnTo>
                  <a:pt x="308" y="310"/>
                </a:lnTo>
                <a:lnTo>
                  <a:pt x="308" y="314"/>
                </a:lnTo>
                <a:lnTo>
                  <a:pt x="308" y="319"/>
                </a:lnTo>
                <a:lnTo>
                  <a:pt x="308" y="329"/>
                </a:lnTo>
                <a:lnTo>
                  <a:pt x="308" y="338"/>
                </a:lnTo>
                <a:lnTo>
                  <a:pt x="308" y="347"/>
                </a:lnTo>
                <a:lnTo>
                  <a:pt x="309" y="358"/>
                </a:lnTo>
                <a:lnTo>
                  <a:pt x="311" y="368"/>
                </a:lnTo>
                <a:lnTo>
                  <a:pt x="312" y="378"/>
                </a:lnTo>
                <a:lnTo>
                  <a:pt x="314" y="388"/>
                </a:lnTo>
                <a:lnTo>
                  <a:pt x="316" y="397"/>
                </a:lnTo>
                <a:lnTo>
                  <a:pt x="318" y="407"/>
                </a:lnTo>
                <a:lnTo>
                  <a:pt x="319" y="416"/>
                </a:lnTo>
                <a:lnTo>
                  <a:pt x="321" y="425"/>
                </a:lnTo>
                <a:lnTo>
                  <a:pt x="323" y="433"/>
                </a:lnTo>
                <a:lnTo>
                  <a:pt x="325" y="441"/>
                </a:lnTo>
                <a:lnTo>
                  <a:pt x="326" y="449"/>
                </a:lnTo>
                <a:lnTo>
                  <a:pt x="327" y="456"/>
                </a:lnTo>
                <a:lnTo>
                  <a:pt x="328" y="463"/>
                </a:lnTo>
                <a:lnTo>
                  <a:pt x="329" y="469"/>
                </a:lnTo>
                <a:lnTo>
                  <a:pt x="329" y="478"/>
                </a:lnTo>
                <a:lnTo>
                  <a:pt x="329" y="488"/>
                </a:lnTo>
                <a:lnTo>
                  <a:pt x="329" y="499"/>
                </a:lnTo>
                <a:lnTo>
                  <a:pt x="329" y="510"/>
                </a:lnTo>
                <a:lnTo>
                  <a:pt x="329" y="523"/>
                </a:lnTo>
                <a:lnTo>
                  <a:pt x="329" y="536"/>
                </a:lnTo>
                <a:lnTo>
                  <a:pt x="328" y="549"/>
                </a:lnTo>
                <a:lnTo>
                  <a:pt x="326" y="564"/>
                </a:lnTo>
                <a:lnTo>
                  <a:pt x="325" y="577"/>
                </a:lnTo>
                <a:lnTo>
                  <a:pt x="323" y="590"/>
                </a:lnTo>
                <a:lnTo>
                  <a:pt x="321" y="602"/>
                </a:lnTo>
                <a:lnTo>
                  <a:pt x="318" y="614"/>
                </a:lnTo>
                <a:lnTo>
                  <a:pt x="315" y="624"/>
                </a:lnTo>
                <a:lnTo>
                  <a:pt x="310" y="634"/>
                </a:lnTo>
                <a:lnTo>
                  <a:pt x="306" y="640"/>
                </a:lnTo>
                <a:lnTo>
                  <a:pt x="305" y="642"/>
                </a:lnTo>
                <a:lnTo>
                  <a:pt x="305" y="644"/>
                </a:lnTo>
                <a:lnTo>
                  <a:pt x="305" y="647"/>
                </a:lnTo>
                <a:lnTo>
                  <a:pt x="306" y="650"/>
                </a:lnTo>
                <a:lnTo>
                  <a:pt x="306" y="654"/>
                </a:lnTo>
                <a:lnTo>
                  <a:pt x="307" y="657"/>
                </a:lnTo>
                <a:lnTo>
                  <a:pt x="308" y="661"/>
                </a:lnTo>
                <a:lnTo>
                  <a:pt x="308" y="664"/>
                </a:lnTo>
                <a:lnTo>
                  <a:pt x="307" y="668"/>
                </a:lnTo>
                <a:lnTo>
                  <a:pt x="306" y="672"/>
                </a:lnTo>
                <a:lnTo>
                  <a:pt x="305" y="676"/>
                </a:lnTo>
                <a:lnTo>
                  <a:pt x="303" y="679"/>
                </a:lnTo>
                <a:lnTo>
                  <a:pt x="303" y="683"/>
                </a:lnTo>
                <a:lnTo>
                  <a:pt x="302" y="686"/>
                </a:lnTo>
                <a:lnTo>
                  <a:pt x="302" y="688"/>
                </a:lnTo>
                <a:lnTo>
                  <a:pt x="303" y="691"/>
                </a:lnTo>
                <a:lnTo>
                  <a:pt x="303" y="702"/>
                </a:lnTo>
                <a:lnTo>
                  <a:pt x="301" y="716"/>
                </a:lnTo>
                <a:lnTo>
                  <a:pt x="298" y="732"/>
                </a:lnTo>
                <a:lnTo>
                  <a:pt x="295" y="748"/>
                </a:lnTo>
                <a:lnTo>
                  <a:pt x="291" y="765"/>
                </a:lnTo>
                <a:lnTo>
                  <a:pt x="288" y="780"/>
                </a:lnTo>
                <a:lnTo>
                  <a:pt x="285" y="792"/>
                </a:lnTo>
                <a:lnTo>
                  <a:pt x="282" y="802"/>
                </a:lnTo>
                <a:lnTo>
                  <a:pt x="281" y="809"/>
                </a:lnTo>
                <a:lnTo>
                  <a:pt x="281" y="813"/>
                </a:lnTo>
                <a:lnTo>
                  <a:pt x="281" y="817"/>
                </a:lnTo>
                <a:lnTo>
                  <a:pt x="281" y="820"/>
                </a:lnTo>
                <a:lnTo>
                  <a:pt x="281" y="821"/>
                </a:lnTo>
                <a:lnTo>
                  <a:pt x="281" y="822"/>
                </a:lnTo>
                <a:lnTo>
                  <a:pt x="282" y="824"/>
                </a:lnTo>
                <a:lnTo>
                  <a:pt x="282" y="825"/>
                </a:lnTo>
                <a:lnTo>
                  <a:pt x="288" y="830"/>
                </a:lnTo>
                <a:lnTo>
                  <a:pt x="295" y="835"/>
                </a:lnTo>
                <a:lnTo>
                  <a:pt x="304" y="840"/>
                </a:lnTo>
                <a:lnTo>
                  <a:pt x="314" y="845"/>
                </a:lnTo>
                <a:lnTo>
                  <a:pt x="323" y="849"/>
                </a:lnTo>
                <a:lnTo>
                  <a:pt x="329" y="854"/>
                </a:lnTo>
                <a:lnTo>
                  <a:pt x="333" y="858"/>
                </a:lnTo>
                <a:lnTo>
                  <a:pt x="333" y="862"/>
                </a:lnTo>
                <a:lnTo>
                  <a:pt x="326" y="869"/>
                </a:lnTo>
                <a:lnTo>
                  <a:pt x="316" y="871"/>
                </a:lnTo>
                <a:lnTo>
                  <a:pt x="306" y="870"/>
                </a:lnTo>
                <a:lnTo>
                  <a:pt x="295" y="868"/>
                </a:lnTo>
                <a:lnTo>
                  <a:pt x="283" y="863"/>
                </a:lnTo>
                <a:lnTo>
                  <a:pt x="271" y="859"/>
                </a:lnTo>
                <a:lnTo>
                  <a:pt x="261" y="856"/>
                </a:lnTo>
                <a:lnTo>
                  <a:pt x="253" y="854"/>
                </a:lnTo>
                <a:lnTo>
                  <a:pt x="249" y="852"/>
                </a:lnTo>
                <a:lnTo>
                  <a:pt x="247" y="850"/>
                </a:lnTo>
                <a:lnTo>
                  <a:pt x="245" y="847"/>
                </a:lnTo>
                <a:lnTo>
                  <a:pt x="245" y="843"/>
                </a:lnTo>
                <a:lnTo>
                  <a:pt x="244" y="840"/>
                </a:lnTo>
                <a:lnTo>
                  <a:pt x="245" y="835"/>
                </a:lnTo>
                <a:lnTo>
                  <a:pt x="246" y="830"/>
                </a:lnTo>
                <a:lnTo>
                  <a:pt x="248" y="825"/>
                </a:lnTo>
                <a:lnTo>
                  <a:pt x="248" y="822"/>
                </a:lnTo>
                <a:lnTo>
                  <a:pt x="249" y="820"/>
                </a:lnTo>
                <a:lnTo>
                  <a:pt x="249" y="817"/>
                </a:lnTo>
                <a:lnTo>
                  <a:pt x="249" y="814"/>
                </a:lnTo>
                <a:lnTo>
                  <a:pt x="249" y="811"/>
                </a:lnTo>
                <a:lnTo>
                  <a:pt x="249" y="809"/>
                </a:lnTo>
                <a:lnTo>
                  <a:pt x="249" y="805"/>
                </a:lnTo>
                <a:lnTo>
                  <a:pt x="249" y="800"/>
                </a:lnTo>
                <a:lnTo>
                  <a:pt x="248" y="790"/>
                </a:lnTo>
                <a:lnTo>
                  <a:pt x="248" y="777"/>
                </a:lnTo>
                <a:lnTo>
                  <a:pt x="246" y="763"/>
                </a:lnTo>
                <a:lnTo>
                  <a:pt x="245" y="749"/>
                </a:lnTo>
                <a:lnTo>
                  <a:pt x="245" y="733"/>
                </a:lnTo>
                <a:lnTo>
                  <a:pt x="246" y="717"/>
                </a:lnTo>
                <a:lnTo>
                  <a:pt x="248" y="702"/>
                </a:lnTo>
                <a:lnTo>
                  <a:pt x="251" y="687"/>
                </a:lnTo>
                <a:lnTo>
                  <a:pt x="252" y="679"/>
                </a:lnTo>
                <a:lnTo>
                  <a:pt x="253" y="671"/>
                </a:lnTo>
                <a:lnTo>
                  <a:pt x="253" y="662"/>
                </a:lnTo>
                <a:lnTo>
                  <a:pt x="253" y="654"/>
                </a:lnTo>
                <a:lnTo>
                  <a:pt x="253" y="647"/>
                </a:lnTo>
                <a:lnTo>
                  <a:pt x="253" y="641"/>
                </a:lnTo>
                <a:lnTo>
                  <a:pt x="252" y="634"/>
                </a:lnTo>
                <a:lnTo>
                  <a:pt x="251" y="628"/>
                </a:lnTo>
                <a:lnTo>
                  <a:pt x="249" y="624"/>
                </a:lnTo>
                <a:lnTo>
                  <a:pt x="249" y="619"/>
                </a:lnTo>
                <a:lnTo>
                  <a:pt x="248" y="613"/>
                </a:lnTo>
                <a:lnTo>
                  <a:pt x="248" y="606"/>
                </a:lnTo>
                <a:lnTo>
                  <a:pt x="247" y="597"/>
                </a:lnTo>
                <a:lnTo>
                  <a:pt x="246" y="589"/>
                </a:lnTo>
                <a:lnTo>
                  <a:pt x="245" y="579"/>
                </a:lnTo>
                <a:lnTo>
                  <a:pt x="245" y="569"/>
                </a:lnTo>
                <a:lnTo>
                  <a:pt x="244" y="559"/>
                </a:lnTo>
                <a:lnTo>
                  <a:pt x="243" y="548"/>
                </a:lnTo>
                <a:lnTo>
                  <a:pt x="242" y="537"/>
                </a:lnTo>
                <a:lnTo>
                  <a:pt x="241" y="527"/>
                </a:lnTo>
                <a:lnTo>
                  <a:pt x="241" y="517"/>
                </a:lnTo>
                <a:lnTo>
                  <a:pt x="241" y="507"/>
                </a:lnTo>
                <a:lnTo>
                  <a:pt x="241" y="499"/>
                </a:lnTo>
                <a:lnTo>
                  <a:pt x="241" y="489"/>
                </a:lnTo>
                <a:lnTo>
                  <a:pt x="241" y="499"/>
                </a:lnTo>
                <a:lnTo>
                  <a:pt x="241" y="507"/>
                </a:lnTo>
                <a:lnTo>
                  <a:pt x="240" y="517"/>
                </a:lnTo>
                <a:lnTo>
                  <a:pt x="240" y="527"/>
                </a:lnTo>
                <a:lnTo>
                  <a:pt x="240" y="537"/>
                </a:lnTo>
                <a:lnTo>
                  <a:pt x="238" y="547"/>
                </a:lnTo>
                <a:lnTo>
                  <a:pt x="238" y="557"/>
                </a:lnTo>
                <a:lnTo>
                  <a:pt x="237" y="567"/>
                </a:lnTo>
                <a:lnTo>
                  <a:pt x="236" y="577"/>
                </a:lnTo>
                <a:lnTo>
                  <a:pt x="234" y="586"/>
                </a:lnTo>
                <a:lnTo>
                  <a:pt x="233" y="596"/>
                </a:lnTo>
                <a:lnTo>
                  <a:pt x="233" y="604"/>
                </a:lnTo>
                <a:lnTo>
                  <a:pt x="232" y="611"/>
                </a:lnTo>
                <a:lnTo>
                  <a:pt x="231" y="618"/>
                </a:lnTo>
                <a:lnTo>
                  <a:pt x="230" y="624"/>
                </a:lnTo>
                <a:lnTo>
                  <a:pt x="230" y="628"/>
                </a:lnTo>
                <a:lnTo>
                  <a:pt x="229" y="636"/>
                </a:lnTo>
                <a:lnTo>
                  <a:pt x="228" y="645"/>
                </a:lnTo>
                <a:lnTo>
                  <a:pt x="228" y="653"/>
                </a:lnTo>
                <a:lnTo>
                  <a:pt x="228" y="662"/>
                </a:lnTo>
                <a:lnTo>
                  <a:pt x="229" y="671"/>
                </a:lnTo>
                <a:lnTo>
                  <a:pt x="230" y="679"/>
                </a:lnTo>
                <a:lnTo>
                  <a:pt x="230" y="684"/>
                </a:lnTo>
                <a:lnTo>
                  <a:pt x="231" y="690"/>
                </a:lnTo>
                <a:lnTo>
                  <a:pt x="233" y="703"/>
                </a:lnTo>
                <a:lnTo>
                  <a:pt x="233" y="717"/>
                </a:lnTo>
                <a:lnTo>
                  <a:pt x="232" y="732"/>
                </a:lnTo>
                <a:lnTo>
                  <a:pt x="230" y="747"/>
                </a:lnTo>
                <a:lnTo>
                  <a:pt x="228" y="762"/>
                </a:lnTo>
                <a:lnTo>
                  <a:pt x="225" y="776"/>
                </a:lnTo>
                <a:lnTo>
                  <a:pt x="222" y="789"/>
                </a:lnTo>
                <a:lnTo>
                  <a:pt x="221" y="800"/>
                </a:lnTo>
                <a:lnTo>
                  <a:pt x="219" y="806"/>
                </a:lnTo>
                <a:lnTo>
                  <a:pt x="219" y="810"/>
                </a:lnTo>
                <a:lnTo>
                  <a:pt x="219" y="814"/>
                </a:lnTo>
                <a:lnTo>
                  <a:pt x="219" y="817"/>
                </a:lnTo>
                <a:lnTo>
                  <a:pt x="220" y="818"/>
                </a:lnTo>
                <a:lnTo>
                  <a:pt x="221" y="821"/>
                </a:lnTo>
                <a:lnTo>
                  <a:pt x="223" y="823"/>
                </a:lnTo>
                <a:lnTo>
                  <a:pt x="225" y="825"/>
                </a:lnTo>
                <a:lnTo>
                  <a:pt x="226" y="830"/>
                </a:lnTo>
                <a:lnTo>
                  <a:pt x="228" y="835"/>
                </a:lnTo>
                <a:lnTo>
                  <a:pt x="228" y="839"/>
                </a:lnTo>
                <a:lnTo>
                  <a:pt x="228" y="843"/>
                </a:lnTo>
                <a:lnTo>
                  <a:pt x="228" y="848"/>
                </a:lnTo>
                <a:lnTo>
                  <a:pt x="227" y="851"/>
                </a:lnTo>
                <a:lnTo>
                  <a:pt x="225" y="854"/>
                </a:lnTo>
                <a:lnTo>
                  <a:pt x="221" y="855"/>
                </a:lnTo>
                <a:lnTo>
                  <a:pt x="213" y="858"/>
                </a:lnTo>
                <a:lnTo>
                  <a:pt x="203" y="861"/>
                </a:lnTo>
                <a:lnTo>
                  <a:pt x="189" y="865"/>
                </a:lnTo>
                <a:lnTo>
                  <a:pt x="176" y="869"/>
                </a:lnTo>
                <a:lnTo>
                  <a:pt x="162" y="871"/>
                </a:lnTo>
                <a:lnTo>
                  <a:pt x="149" y="871"/>
                </a:lnTo>
                <a:lnTo>
                  <a:pt x="139" y="867"/>
                </a:lnTo>
                <a:lnTo>
                  <a:pt x="133" y="861"/>
                </a:lnTo>
                <a:lnTo>
                  <a:pt x="132" y="856"/>
                </a:lnTo>
                <a:lnTo>
                  <a:pt x="136" y="851"/>
                </a:lnTo>
                <a:lnTo>
                  <a:pt x="142" y="848"/>
                </a:lnTo>
                <a:lnTo>
                  <a:pt x="151" y="844"/>
                </a:lnTo>
                <a:lnTo>
                  <a:pt x="160" y="840"/>
                </a:lnTo>
                <a:lnTo>
                  <a:pt x="170" y="836"/>
                </a:lnTo>
                <a:lnTo>
                  <a:pt x="178" y="832"/>
                </a:lnTo>
                <a:lnTo>
                  <a:pt x="185" y="828"/>
                </a:lnTo>
                <a:lnTo>
                  <a:pt x="187" y="827"/>
                </a:lnTo>
                <a:lnTo>
                  <a:pt x="188" y="826"/>
                </a:lnTo>
                <a:lnTo>
                  <a:pt x="189" y="825"/>
                </a:lnTo>
                <a:lnTo>
                  <a:pt x="190" y="821"/>
                </a:lnTo>
                <a:lnTo>
                  <a:pt x="190" y="818"/>
                </a:lnTo>
                <a:lnTo>
                  <a:pt x="190" y="815"/>
                </a:lnTo>
                <a:lnTo>
                  <a:pt x="190" y="809"/>
                </a:lnTo>
                <a:lnTo>
                  <a:pt x="189" y="802"/>
                </a:lnTo>
                <a:lnTo>
                  <a:pt x="187" y="790"/>
                </a:lnTo>
                <a:lnTo>
                  <a:pt x="184" y="775"/>
                </a:lnTo>
                <a:lnTo>
                  <a:pt x="181" y="761"/>
                </a:lnTo>
                <a:lnTo>
                  <a:pt x="180" y="747"/>
                </a:lnTo>
                <a:lnTo>
                  <a:pt x="179" y="733"/>
                </a:lnTo>
                <a:lnTo>
                  <a:pt x="178" y="719"/>
                </a:lnTo>
                <a:lnTo>
                  <a:pt x="178" y="705"/>
                </a:lnTo>
                <a:lnTo>
                  <a:pt x="180" y="693"/>
                </a:lnTo>
                <a:lnTo>
                  <a:pt x="180" y="690"/>
                </a:lnTo>
                <a:lnTo>
                  <a:pt x="179" y="687"/>
                </a:lnTo>
                <a:lnTo>
                  <a:pt x="178" y="684"/>
                </a:lnTo>
                <a:lnTo>
                  <a:pt x="177" y="681"/>
                </a:lnTo>
                <a:lnTo>
                  <a:pt x="177" y="677"/>
                </a:lnTo>
                <a:lnTo>
                  <a:pt x="176" y="674"/>
                </a:lnTo>
                <a:lnTo>
                  <a:pt x="175" y="671"/>
                </a:lnTo>
                <a:lnTo>
                  <a:pt x="174" y="666"/>
                </a:lnTo>
                <a:lnTo>
                  <a:pt x="174" y="664"/>
                </a:lnTo>
                <a:lnTo>
                  <a:pt x="175" y="661"/>
                </a:lnTo>
                <a:lnTo>
                  <a:pt x="176" y="657"/>
                </a:lnTo>
                <a:lnTo>
                  <a:pt x="177" y="654"/>
                </a:lnTo>
                <a:lnTo>
                  <a:pt x="177" y="651"/>
                </a:lnTo>
                <a:lnTo>
                  <a:pt x="177" y="647"/>
                </a:lnTo>
                <a:lnTo>
                  <a:pt x="177" y="644"/>
                </a:lnTo>
                <a:lnTo>
                  <a:pt x="176" y="642"/>
                </a:lnTo>
                <a:lnTo>
                  <a:pt x="172" y="635"/>
                </a:lnTo>
                <a:lnTo>
                  <a:pt x="169" y="627"/>
                </a:lnTo>
                <a:lnTo>
                  <a:pt x="165" y="617"/>
                </a:lnTo>
                <a:lnTo>
                  <a:pt x="162" y="607"/>
                </a:lnTo>
                <a:lnTo>
                  <a:pt x="160" y="594"/>
                </a:lnTo>
                <a:lnTo>
                  <a:pt x="159" y="581"/>
                </a:lnTo>
                <a:lnTo>
                  <a:pt x="157" y="567"/>
                </a:lnTo>
                <a:lnTo>
                  <a:pt x="155" y="555"/>
                </a:lnTo>
                <a:lnTo>
                  <a:pt x="155" y="540"/>
                </a:lnTo>
                <a:lnTo>
                  <a:pt x="154" y="526"/>
                </a:lnTo>
                <a:lnTo>
                  <a:pt x="154" y="513"/>
                </a:lnTo>
                <a:lnTo>
                  <a:pt x="154" y="501"/>
                </a:lnTo>
                <a:lnTo>
                  <a:pt x="154" y="489"/>
                </a:lnTo>
                <a:lnTo>
                  <a:pt x="154" y="479"/>
                </a:lnTo>
                <a:lnTo>
                  <a:pt x="155" y="470"/>
                </a:lnTo>
                <a:lnTo>
                  <a:pt x="155" y="463"/>
                </a:lnTo>
                <a:lnTo>
                  <a:pt x="157" y="455"/>
                </a:lnTo>
                <a:lnTo>
                  <a:pt x="158" y="448"/>
                </a:lnTo>
                <a:lnTo>
                  <a:pt x="160" y="440"/>
                </a:lnTo>
                <a:lnTo>
                  <a:pt x="162" y="432"/>
                </a:lnTo>
                <a:lnTo>
                  <a:pt x="163" y="423"/>
                </a:lnTo>
                <a:lnTo>
                  <a:pt x="165" y="415"/>
                </a:lnTo>
                <a:lnTo>
                  <a:pt x="167" y="407"/>
                </a:lnTo>
                <a:lnTo>
                  <a:pt x="169" y="399"/>
                </a:lnTo>
                <a:lnTo>
                  <a:pt x="170" y="389"/>
                </a:lnTo>
                <a:lnTo>
                  <a:pt x="172" y="380"/>
                </a:lnTo>
                <a:lnTo>
                  <a:pt x="173" y="370"/>
                </a:lnTo>
                <a:lnTo>
                  <a:pt x="174" y="362"/>
                </a:lnTo>
                <a:lnTo>
                  <a:pt x="175" y="352"/>
                </a:lnTo>
                <a:lnTo>
                  <a:pt x="175" y="343"/>
                </a:lnTo>
                <a:lnTo>
                  <a:pt x="175" y="333"/>
                </a:lnTo>
                <a:lnTo>
                  <a:pt x="174" y="324"/>
                </a:lnTo>
                <a:lnTo>
                  <a:pt x="172" y="314"/>
                </a:lnTo>
                <a:lnTo>
                  <a:pt x="170" y="307"/>
                </a:lnTo>
                <a:lnTo>
                  <a:pt x="169" y="301"/>
                </a:lnTo>
                <a:lnTo>
                  <a:pt x="167" y="295"/>
                </a:lnTo>
                <a:lnTo>
                  <a:pt x="167" y="291"/>
                </a:lnTo>
                <a:lnTo>
                  <a:pt x="166" y="287"/>
                </a:lnTo>
                <a:lnTo>
                  <a:pt x="166" y="282"/>
                </a:lnTo>
                <a:lnTo>
                  <a:pt x="166" y="278"/>
                </a:lnTo>
                <a:lnTo>
                  <a:pt x="165" y="284"/>
                </a:lnTo>
                <a:lnTo>
                  <a:pt x="162" y="295"/>
                </a:lnTo>
                <a:lnTo>
                  <a:pt x="159" y="307"/>
                </a:lnTo>
                <a:lnTo>
                  <a:pt x="155" y="320"/>
                </a:lnTo>
                <a:lnTo>
                  <a:pt x="150" y="333"/>
                </a:lnTo>
                <a:lnTo>
                  <a:pt x="144" y="347"/>
                </a:lnTo>
                <a:lnTo>
                  <a:pt x="140" y="358"/>
                </a:lnTo>
                <a:lnTo>
                  <a:pt x="136" y="367"/>
                </a:lnTo>
                <a:lnTo>
                  <a:pt x="126" y="379"/>
                </a:lnTo>
                <a:lnTo>
                  <a:pt x="117" y="390"/>
                </a:lnTo>
                <a:lnTo>
                  <a:pt x="107" y="400"/>
                </a:lnTo>
                <a:lnTo>
                  <a:pt x="97" y="411"/>
                </a:lnTo>
                <a:lnTo>
                  <a:pt x="89" y="421"/>
                </a:lnTo>
                <a:lnTo>
                  <a:pt x="82" y="429"/>
                </a:lnTo>
                <a:lnTo>
                  <a:pt x="77" y="437"/>
                </a:lnTo>
                <a:lnTo>
                  <a:pt x="74" y="441"/>
                </a:lnTo>
                <a:lnTo>
                  <a:pt x="66" y="455"/>
                </a:lnTo>
                <a:lnTo>
                  <a:pt x="57" y="464"/>
                </a:lnTo>
                <a:lnTo>
                  <a:pt x="44" y="471"/>
                </a:lnTo>
                <a:lnTo>
                  <a:pt x="33" y="477"/>
                </a:lnTo>
                <a:lnTo>
                  <a:pt x="21" y="480"/>
                </a:lnTo>
                <a:lnTo>
                  <a:pt x="11" y="480"/>
                </a:lnTo>
                <a:lnTo>
                  <a:pt x="4" y="478"/>
                </a:lnTo>
                <a:lnTo>
                  <a:pt x="0" y="475"/>
                </a:lnTo>
                <a:lnTo>
                  <a:pt x="0" y="469"/>
                </a:lnTo>
                <a:lnTo>
                  <a:pt x="3" y="462"/>
                </a:lnTo>
                <a:lnTo>
                  <a:pt x="7" y="457"/>
                </a:lnTo>
                <a:lnTo>
                  <a:pt x="13" y="451"/>
                </a:lnTo>
                <a:lnTo>
                  <a:pt x="18" y="448"/>
                </a:lnTo>
                <a:lnTo>
                  <a:pt x="23" y="445"/>
                </a:lnTo>
                <a:lnTo>
                  <a:pt x="24" y="442"/>
                </a:lnTo>
                <a:lnTo>
                  <a:pt x="23" y="441"/>
                </a:lnTo>
                <a:lnTo>
                  <a:pt x="14" y="441"/>
                </a:lnTo>
                <a:lnTo>
                  <a:pt x="11" y="440"/>
                </a:lnTo>
                <a:lnTo>
                  <a:pt x="10" y="438"/>
                </a:lnTo>
                <a:lnTo>
                  <a:pt x="13" y="435"/>
                </a:lnTo>
                <a:lnTo>
                  <a:pt x="18" y="433"/>
                </a:lnTo>
                <a:lnTo>
                  <a:pt x="26" y="430"/>
                </a:lnTo>
                <a:lnTo>
                  <a:pt x="36" y="428"/>
                </a:lnTo>
                <a:lnTo>
                  <a:pt x="50" y="427"/>
                </a:lnTo>
                <a:lnTo>
                  <a:pt x="61" y="412"/>
                </a:lnTo>
                <a:lnTo>
                  <a:pt x="69" y="400"/>
                </a:lnTo>
                <a:lnTo>
                  <a:pt x="76" y="388"/>
                </a:lnTo>
                <a:lnTo>
                  <a:pt x="81" y="377"/>
                </a:lnTo>
                <a:lnTo>
                  <a:pt x="86" y="367"/>
                </a:lnTo>
                <a:lnTo>
                  <a:pt x="91" y="359"/>
                </a:lnTo>
                <a:lnTo>
                  <a:pt x="96" y="351"/>
                </a:lnTo>
                <a:lnTo>
                  <a:pt x="103" y="345"/>
                </a:lnTo>
                <a:lnTo>
                  <a:pt x="103" y="336"/>
                </a:lnTo>
                <a:lnTo>
                  <a:pt x="105" y="324"/>
                </a:lnTo>
                <a:lnTo>
                  <a:pt x="107" y="310"/>
                </a:lnTo>
                <a:lnTo>
                  <a:pt x="109" y="294"/>
                </a:lnTo>
                <a:lnTo>
                  <a:pt x="111" y="278"/>
                </a:lnTo>
                <a:lnTo>
                  <a:pt x="113" y="262"/>
                </a:lnTo>
                <a:lnTo>
                  <a:pt x="117" y="247"/>
                </a:lnTo>
                <a:lnTo>
                  <a:pt x="121" y="234"/>
                </a:lnTo>
                <a:lnTo>
                  <a:pt x="117" y="224"/>
                </a:lnTo>
                <a:lnTo>
                  <a:pt x="116" y="214"/>
                </a:lnTo>
                <a:lnTo>
                  <a:pt x="115" y="205"/>
                </a:lnTo>
                <a:lnTo>
                  <a:pt x="117" y="196"/>
                </a:lnTo>
                <a:lnTo>
                  <a:pt x="119" y="187"/>
                </a:lnTo>
                <a:lnTo>
                  <a:pt x="122" y="179"/>
                </a:lnTo>
                <a:lnTo>
                  <a:pt x="128" y="171"/>
                </a:lnTo>
                <a:lnTo>
                  <a:pt x="133" y="165"/>
                </a:lnTo>
                <a:lnTo>
                  <a:pt x="137" y="163"/>
                </a:lnTo>
                <a:lnTo>
                  <a:pt x="142" y="161"/>
                </a:lnTo>
                <a:lnTo>
                  <a:pt x="147" y="160"/>
                </a:lnTo>
                <a:lnTo>
                  <a:pt x="152" y="157"/>
                </a:lnTo>
                <a:lnTo>
                  <a:pt x="156" y="156"/>
                </a:lnTo>
                <a:lnTo>
                  <a:pt x="162" y="155"/>
                </a:lnTo>
                <a:lnTo>
                  <a:pt x="165" y="152"/>
                </a:lnTo>
                <a:lnTo>
                  <a:pt x="169" y="149"/>
                </a:lnTo>
                <a:lnTo>
                  <a:pt x="172" y="146"/>
                </a:lnTo>
                <a:lnTo>
                  <a:pt x="177" y="145"/>
                </a:lnTo>
                <a:lnTo>
                  <a:pt x="181" y="141"/>
                </a:lnTo>
                <a:lnTo>
                  <a:pt x="187" y="139"/>
                </a:lnTo>
                <a:lnTo>
                  <a:pt x="193" y="135"/>
                </a:lnTo>
                <a:lnTo>
                  <a:pt x="199" y="131"/>
                </a:lnTo>
                <a:lnTo>
                  <a:pt x="203" y="128"/>
                </a:lnTo>
                <a:lnTo>
                  <a:pt x="207" y="123"/>
                </a:lnTo>
                <a:lnTo>
                  <a:pt x="209" y="118"/>
                </a:lnTo>
                <a:lnTo>
                  <a:pt x="209" y="113"/>
                </a:lnTo>
                <a:lnTo>
                  <a:pt x="208" y="109"/>
                </a:lnTo>
                <a:lnTo>
                  <a:pt x="207" y="107"/>
                </a:lnTo>
                <a:lnTo>
                  <a:pt x="205" y="103"/>
                </a:lnTo>
                <a:lnTo>
                  <a:pt x="203" y="99"/>
                </a:lnTo>
                <a:lnTo>
                  <a:pt x="203" y="96"/>
                </a:lnTo>
                <a:lnTo>
                  <a:pt x="202" y="92"/>
                </a:lnTo>
                <a:lnTo>
                  <a:pt x="200" y="89"/>
                </a:lnTo>
                <a:lnTo>
                  <a:pt x="200" y="86"/>
                </a:lnTo>
                <a:lnTo>
                  <a:pt x="199" y="83"/>
                </a:lnTo>
                <a:lnTo>
                  <a:pt x="199" y="80"/>
                </a:lnTo>
                <a:lnTo>
                  <a:pt x="195" y="79"/>
                </a:lnTo>
                <a:lnTo>
                  <a:pt x="193" y="77"/>
                </a:lnTo>
                <a:lnTo>
                  <a:pt x="191" y="73"/>
                </a:lnTo>
                <a:lnTo>
                  <a:pt x="191" y="68"/>
                </a:lnTo>
                <a:lnTo>
                  <a:pt x="191" y="63"/>
                </a:lnTo>
                <a:lnTo>
                  <a:pt x="192" y="59"/>
                </a:lnTo>
                <a:lnTo>
                  <a:pt x="195" y="55"/>
                </a:lnTo>
                <a:lnTo>
                  <a:pt x="197" y="53"/>
                </a:lnTo>
                <a:lnTo>
                  <a:pt x="195" y="43"/>
                </a:lnTo>
                <a:lnTo>
                  <a:pt x="195" y="33"/>
                </a:lnTo>
                <a:lnTo>
                  <a:pt x="198" y="24"/>
                </a:lnTo>
                <a:lnTo>
                  <a:pt x="201" y="15"/>
                </a:lnTo>
                <a:lnTo>
                  <a:pt x="207" y="9"/>
                </a:lnTo>
                <a:lnTo>
                  <a:pt x="214" y="5"/>
                </a:lnTo>
                <a:lnTo>
                  <a:pt x="224" y="1"/>
                </a:lnTo>
                <a:lnTo>
                  <a:pt x="237" y="0"/>
                </a:lnTo>
                <a:lnTo>
                  <a:pt x="243" y="1"/>
                </a:lnTo>
                <a:lnTo>
                  <a:pt x="248" y="3"/>
                </a:lnTo>
                <a:lnTo>
                  <a:pt x="253" y="5"/>
                </a:lnTo>
                <a:lnTo>
                  <a:pt x="256" y="9"/>
                </a:lnTo>
                <a:lnTo>
                  <a:pt x="263" y="10"/>
                </a:lnTo>
                <a:lnTo>
                  <a:pt x="268" y="11"/>
                </a:lnTo>
                <a:lnTo>
                  <a:pt x="273" y="17"/>
                </a:lnTo>
                <a:lnTo>
                  <a:pt x="277" y="21"/>
                </a:lnTo>
                <a:lnTo>
                  <a:pt x="278" y="29"/>
                </a:lnTo>
                <a:lnTo>
                  <a:pt x="279" y="37"/>
                </a:lnTo>
                <a:lnTo>
                  <a:pt x="279" y="45"/>
                </a:lnTo>
                <a:lnTo>
                  <a:pt x="278" y="53"/>
                </a:lnTo>
                <a:lnTo>
                  <a:pt x="281" y="55"/>
                </a:lnTo>
                <a:lnTo>
                  <a:pt x="282" y="58"/>
                </a:lnTo>
                <a:lnTo>
                  <a:pt x="283" y="63"/>
                </a:lnTo>
                <a:lnTo>
                  <a:pt x="282" y="67"/>
                </a:lnTo>
                <a:lnTo>
                  <a:pt x="281" y="71"/>
                </a:lnTo>
                <a:lnTo>
                  <a:pt x="281" y="75"/>
                </a:lnTo>
                <a:lnTo>
                  <a:pt x="279" y="78"/>
                </a:lnTo>
                <a:lnTo>
                  <a:pt x="277" y="80"/>
                </a:lnTo>
                <a:lnTo>
                  <a:pt x="277" y="82"/>
                </a:lnTo>
                <a:lnTo>
                  <a:pt x="275" y="85"/>
                </a:lnTo>
                <a:lnTo>
                  <a:pt x="275" y="89"/>
                </a:lnTo>
                <a:lnTo>
                  <a:pt x="275" y="93"/>
                </a:lnTo>
                <a:lnTo>
                  <a:pt x="274" y="97"/>
                </a:lnTo>
                <a:lnTo>
                  <a:pt x="271" y="100"/>
                </a:lnTo>
                <a:lnTo>
                  <a:pt x="269" y="103"/>
                </a:lnTo>
                <a:lnTo>
                  <a:pt x="268" y="105"/>
                </a:lnTo>
                <a:lnTo>
                  <a:pt x="266" y="108"/>
                </a:lnTo>
                <a:lnTo>
                  <a:pt x="265" y="113"/>
                </a:lnTo>
                <a:lnTo>
                  <a:pt x="265" y="117"/>
                </a:lnTo>
                <a:lnTo>
                  <a:pt x="267" y="123"/>
                </a:lnTo>
                <a:lnTo>
                  <a:pt x="269" y="128"/>
                </a:lnTo>
                <a:lnTo>
                  <a:pt x="275" y="132"/>
                </a:lnTo>
                <a:lnTo>
                  <a:pt x="282" y="136"/>
                </a:lnTo>
                <a:lnTo>
                  <a:pt x="290" y="139"/>
                </a:lnTo>
                <a:lnTo>
                  <a:pt x="297" y="142"/>
                </a:lnTo>
                <a:lnTo>
                  <a:pt x="305" y="145"/>
                </a:lnTo>
                <a:lnTo>
                  <a:pt x="311" y="146"/>
                </a:lnTo>
                <a:lnTo>
                  <a:pt x="315" y="148"/>
                </a:lnTo>
                <a:lnTo>
                  <a:pt x="318" y="150"/>
                </a:lnTo>
                <a:lnTo>
                  <a:pt x="323" y="153"/>
                </a:lnTo>
                <a:lnTo>
                  <a:pt x="327" y="154"/>
                </a:lnTo>
                <a:lnTo>
                  <a:pt x="332" y="156"/>
                </a:lnTo>
                <a:lnTo>
                  <a:pt x="337" y="157"/>
                </a:lnTo>
                <a:lnTo>
                  <a:pt x="341" y="160"/>
                </a:lnTo>
                <a:lnTo>
                  <a:pt x="345" y="162"/>
                </a:lnTo>
                <a:lnTo>
                  <a:pt x="349" y="165"/>
                </a:lnTo>
                <a:lnTo>
                  <a:pt x="355" y="172"/>
                </a:lnTo>
                <a:lnTo>
                  <a:pt x="358" y="179"/>
                </a:lnTo>
                <a:lnTo>
                  <a:pt x="361" y="187"/>
                </a:lnTo>
                <a:lnTo>
                  <a:pt x="363" y="197"/>
                </a:lnTo>
                <a:lnTo>
                  <a:pt x="363" y="206"/>
                </a:lnTo>
                <a:lnTo>
                  <a:pt x="362" y="216"/>
                </a:lnTo>
                <a:lnTo>
                  <a:pt x="359" y="225"/>
                </a:lnTo>
                <a:lnTo>
                  <a:pt x="356" y="234"/>
                </a:lnTo>
                <a:lnTo>
                  <a:pt x="362" y="251"/>
                </a:lnTo>
                <a:lnTo>
                  <a:pt x="366" y="267"/>
                </a:lnTo>
                <a:lnTo>
                  <a:pt x="369" y="283"/>
                </a:lnTo>
                <a:lnTo>
                  <a:pt x="370" y="297"/>
                </a:lnTo>
                <a:lnTo>
                  <a:pt x="371" y="310"/>
                </a:lnTo>
                <a:lnTo>
                  <a:pt x="373" y="321"/>
                </a:lnTo>
                <a:lnTo>
                  <a:pt x="374" y="331"/>
                </a:lnTo>
                <a:lnTo>
                  <a:pt x="375" y="340"/>
                </a:lnTo>
                <a:lnTo>
                  <a:pt x="379" y="352"/>
                </a:lnTo>
                <a:lnTo>
                  <a:pt x="381" y="362"/>
                </a:lnTo>
                <a:lnTo>
                  <a:pt x="382" y="372"/>
                </a:lnTo>
                <a:lnTo>
                  <a:pt x="382" y="381"/>
                </a:lnTo>
                <a:lnTo>
                  <a:pt x="381" y="392"/>
                </a:lnTo>
                <a:lnTo>
                  <a:pt x="380" y="403"/>
                </a:lnTo>
                <a:lnTo>
                  <a:pt x="378" y="417"/>
                </a:lnTo>
                <a:lnTo>
                  <a:pt x="377" y="433"/>
                </a:lnTo>
                <a:lnTo>
                  <a:pt x="381" y="441"/>
                </a:lnTo>
                <a:lnTo>
                  <a:pt x="383" y="453"/>
                </a:lnTo>
                <a:lnTo>
                  <a:pt x="384" y="466"/>
                </a:lnTo>
                <a:lnTo>
                  <a:pt x="384" y="478"/>
                </a:lnTo>
                <a:lnTo>
                  <a:pt x="382" y="491"/>
                </a:lnTo>
                <a:lnTo>
                  <a:pt x="379" y="503"/>
                </a:lnTo>
                <a:lnTo>
                  <a:pt x="374" y="511"/>
                </a:lnTo>
                <a:lnTo>
                  <a:pt x="369" y="518"/>
                </a:lnTo>
                <a:lnTo>
                  <a:pt x="362" y="519"/>
                </a:lnTo>
                <a:lnTo>
                  <a:pt x="358" y="514"/>
                </a:lnTo>
                <a:lnTo>
                  <a:pt x="357" y="503"/>
                </a:lnTo>
                <a:lnTo>
                  <a:pt x="358" y="491"/>
                </a:lnTo>
                <a:lnTo>
                  <a:pt x="359" y="479"/>
                </a:lnTo>
                <a:lnTo>
                  <a:pt x="358" y="469"/>
                </a:lnTo>
                <a:lnTo>
                  <a:pt x="355" y="466"/>
                </a:lnTo>
                <a:lnTo>
                  <a:pt x="349" y="469"/>
                </a:lnTo>
                <a:lnTo>
                  <a:pt x="349" y="469"/>
                </a:lnTo>
              </a:path>
            </a:pathLst>
          </a:custGeom>
          <a:solidFill>
            <a:srgbClr val="000000"/>
          </a:solidFill>
          <a:ln w="9525">
            <a:noFill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917" name="Freeform 304"/>
          <p:cNvSpPr/>
          <p:nvPr/>
        </p:nvSpPr>
        <p:spPr bwMode="auto">
          <a:xfrm>
            <a:off x="3530600" y="3201988"/>
            <a:ext cx="593725" cy="1473200"/>
          </a:xfrm>
          <a:custGeom>
            <a:avLst/>
            <a:ahLst/>
            <a:cxnLst>
              <a:cxn ang="0">
                <a:pos x="347" y="442"/>
              </a:cxn>
              <a:cxn ang="0">
                <a:pos x="341" y="354"/>
              </a:cxn>
              <a:cxn ang="0">
                <a:pos x="315" y="277"/>
              </a:cxn>
              <a:cxn ang="0">
                <a:pos x="308" y="314"/>
              </a:cxn>
              <a:cxn ang="0">
                <a:pos x="314" y="388"/>
              </a:cxn>
              <a:cxn ang="0">
                <a:pos x="328" y="463"/>
              </a:cxn>
              <a:cxn ang="0">
                <a:pos x="328" y="549"/>
              </a:cxn>
              <a:cxn ang="0">
                <a:pos x="306" y="640"/>
              </a:cxn>
              <a:cxn ang="0">
                <a:pos x="308" y="664"/>
              </a:cxn>
              <a:cxn ang="0">
                <a:pos x="303" y="691"/>
              </a:cxn>
              <a:cxn ang="0">
                <a:pos x="282" y="802"/>
              </a:cxn>
              <a:cxn ang="0">
                <a:pos x="282" y="825"/>
              </a:cxn>
              <a:cxn ang="0">
                <a:pos x="333" y="862"/>
              </a:cxn>
              <a:cxn ang="0">
                <a:pos x="253" y="854"/>
              </a:cxn>
              <a:cxn ang="0">
                <a:pos x="248" y="825"/>
              </a:cxn>
              <a:cxn ang="0">
                <a:pos x="249" y="800"/>
              </a:cxn>
              <a:cxn ang="0">
                <a:pos x="251" y="687"/>
              </a:cxn>
              <a:cxn ang="0">
                <a:pos x="251" y="628"/>
              </a:cxn>
              <a:cxn ang="0">
                <a:pos x="244" y="559"/>
              </a:cxn>
              <a:cxn ang="0">
                <a:pos x="241" y="499"/>
              </a:cxn>
              <a:cxn ang="0">
                <a:pos x="234" y="586"/>
              </a:cxn>
              <a:cxn ang="0">
                <a:pos x="228" y="645"/>
              </a:cxn>
              <a:cxn ang="0">
                <a:pos x="233" y="717"/>
              </a:cxn>
              <a:cxn ang="0">
                <a:pos x="219" y="810"/>
              </a:cxn>
              <a:cxn ang="0">
                <a:pos x="228" y="835"/>
              </a:cxn>
              <a:cxn ang="0">
                <a:pos x="203" y="861"/>
              </a:cxn>
              <a:cxn ang="0">
                <a:pos x="136" y="851"/>
              </a:cxn>
              <a:cxn ang="0">
                <a:pos x="188" y="826"/>
              </a:cxn>
              <a:cxn ang="0">
                <a:pos x="184" y="775"/>
              </a:cxn>
              <a:cxn ang="0">
                <a:pos x="179" y="687"/>
              </a:cxn>
              <a:cxn ang="0">
                <a:pos x="175" y="661"/>
              </a:cxn>
              <a:cxn ang="0">
                <a:pos x="169" y="627"/>
              </a:cxn>
              <a:cxn ang="0">
                <a:pos x="154" y="513"/>
              </a:cxn>
              <a:cxn ang="0">
                <a:pos x="160" y="440"/>
              </a:cxn>
              <a:cxn ang="0">
                <a:pos x="174" y="362"/>
              </a:cxn>
              <a:cxn ang="0">
                <a:pos x="167" y="295"/>
              </a:cxn>
              <a:cxn ang="0">
                <a:pos x="155" y="320"/>
              </a:cxn>
              <a:cxn ang="0">
                <a:pos x="97" y="411"/>
              </a:cxn>
              <a:cxn ang="0">
                <a:pos x="33" y="477"/>
              </a:cxn>
              <a:cxn ang="0">
                <a:pos x="13" y="451"/>
              </a:cxn>
              <a:cxn ang="0">
                <a:pos x="13" y="435"/>
              </a:cxn>
              <a:cxn ang="0">
                <a:pos x="81" y="377"/>
              </a:cxn>
              <a:cxn ang="0">
                <a:pos x="109" y="294"/>
              </a:cxn>
              <a:cxn ang="0">
                <a:pos x="117" y="196"/>
              </a:cxn>
              <a:cxn ang="0">
                <a:pos x="152" y="157"/>
              </a:cxn>
              <a:cxn ang="0">
                <a:pos x="187" y="139"/>
              </a:cxn>
              <a:cxn ang="0">
                <a:pos x="207" y="107"/>
              </a:cxn>
              <a:cxn ang="0">
                <a:pos x="199" y="80"/>
              </a:cxn>
              <a:cxn ang="0">
                <a:pos x="197" y="53"/>
              </a:cxn>
              <a:cxn ang="0">
                <a:pos x="237" y="0"/>
              </a:cxn>
              <a:cxn ang="0">
                <a:pos x="273" y="17"/>
              </a:cxn>
              <a:cxn ang="0">
                <a:pos x="283" y="63"/>
              </a:cxn>
              <a:cxn ang="0">
                <a:pos x="275" y="89"/>
              </a:cxn>
              <a:cxn ang="0">
                <a:pos x="265" y="117"/>
              </a:cxn>
              <a:cxn ang="0">
                <a:pos x="311" y="146"/>
              </a:cxn>
              <a:cxn ang="0">
                <a:pos x="345" y="162"/>
              </a:cxn>
              <a:cxn ang="0">
                <a:pos x="359" y="225"/>
              </a:cxn>
              <a:cxn ang="0">
                <a:pos x="374" y="331"/>
              </a:cxn>
              <a:cxn ang="0">
                <a:pos x="378" y="417"/>
              </a:cxn>
              <a:cxn ang="0">
                <a:pos x="374" y="511"/>
              </a:cxn>
              <a:cxn ang="0">
                <a:pos x="355" y="466"/>
              </a:cxn>
            </a:cxnLst>
            <a:rect l="0" t="0" r="r" b="b"/>
            <a:pathLst>
              <a:path w="385" h="872">
                <a:moveTo>
                  <a:pt x="349" y="469"/>
                </a:moveTo>
                <a:lnTo>
                  <a:pt x="349" y="469"/>
                </a:lnTo>
                <a:lnTo>
                  <a:pt x="343" y="475"/>
                </a:lnTo>
                <a:lnTo>
                  <a:pt x="340" y="475"/>
                </a:lnTo>
                <a:lnTo>
                  <a:pt x="338" y="471"/>
                </a:lnTo>
                <a:lnTo>
                  <a:pt x="339" y="467"/>
                </a:lnTo>
                <a:lnTo>
                  <a:pt x="341" y="459"/>
                </a:lnTo>
                <a:lnTo>
                  <a:pt x="344" y="451"/>
                </a:lnTo>
                <a:lnTo>
                  <a:pt x="347" y="442"/>
                </a:lnTo>
                <a:lnTo>
                  <a:pt x="351" y="435"/>
                </a:lnTo>
                <a:lnTo>
                  <a:pt x="351" y="435"/>
                </a:lnTo>
                <a:lnTo>
                  <a:pt x="353" y="427"/>
                </a:lnTo>
                <a:lnTo>
                  <a:pt x="353" y="418"/>
                </a:lnTo>
                <a:lnTo>
                  <a:pt x="351" y="407"/>
                </a:lnTo>
                <a:lnTo>
                  <a:pt x="348" y="393"/>
                </a:lnTo>
                <a:lnTo>
                  <a:pt x="345" y="381"/>
                </a:lnTo>
                <a:lnTo>
                  <a:pt x="342" y="367"/>
                </a:lnTo>
                <a:lnTo>
                  <a:pt x="341" y="354"/>
                </a:lnTo>
                <a:lnTo>
                  <a:pt x="342" y="342"/>
                </a:lnTo>
                <a:lnTo>
                  <a:pt x="342" y="342"/>
                </a:lnTo>
                <a:lnTo>
                  <a:pt x="337" y="333"/>
                </a:lnTo>
                <a:lnTo>
                  <a:pt x="333" y="323"/>
                </a:lnTo>
                <a:lnTo>
                  <a:pt x="329" y="312"/>
                </a:lnTo>
                <a:lnTo>
                  <a:pt x="325" y="301"/>
                </a:lnTo>
                <a:lnTo>
                  <a:pt x="321" y="291"/>
                </a:lnTo>
                <a:lnTo>
                  <a:pt x="318" y="283"/>
                </a:lnTo>
                <a:lnTo>
                  <a:pt x="315" y="277"/>
                </a:lnTo>
                <a:lnTo>
                  <a:pt x="315" y="275"/>
                </a:lnTo>
                <a:lnTo>
                  <a:pt x="315" y="275"/>
                </a:lnTo>
                <a:lnTo>
                  <a:pt x="315" y="282"/>
                </a:lnTo>
                <a:lnTo>
                  <a:pt x="314" y="289"/>
                </a:lnTo>
                <a:lnTo>
                  <a:pt x="312" y="294"/>
                </a:lnTo>
                <a:lnTo>
                  <a:pt x="311" y="301"/>
                </a:lnTo>
                <a:lnTo>
                  <a:pt x="310" y="305"/>
                </a:lnTo>
                <a:lnTo>
                  <a:pt x="308" y="310"/>
                </a:lnTo>
                <a:lnTo>
                  <a:pt x="308" y="314"/>
                </a:lnTo>
                <a:lnTo>
                  <a:pt x="308" y="319"/>
                </a:lnTo>
                <a:lnTo>
                  <a:pt x="308" y="319"/>
                </a:lnTo>
                <a:lnTo>
                  <a:pt x="308" y="329"/>
                </a:lnTo>
                <a:lnTo>
                  <a:pt x="308" y="338"/>
                </a:lnTo>
                <a:lnTo>
                  <a:pt x="308" y="347"/>
                </a:lnTo>
                <a:lnTo>
                  <a:pt x="309" y="358"/>
                </a:lnTo>
                <a:lnTo>
                  <a:pt x="311" y="368"/>
                </a:lnTo>
                <a:lnTo>
                  <a:pt x="312" y="378"/>
                </a:lnTo>
                <a:lnTo>
                  <a:pt x="314" y="388"/>
                </a:lnTo>
                <a:lnTo>
                  <a:pt x="316" y="397"/>
                </a:lnTo>
                <a:lnTo>
                  <a:pt x="318" y="407"/>
                </a:lnTo>
                <a:lnTo>
                  <a:pt x="319" y="416"/>
                </a:lnTo>
                <a:lnTo>
                  <a:pt x="321" y="425"/>
                </a:lnTo>
                <a:lnTo>
                  <a:pt x="323" y="433"/>
                </a:lnTo>
                <a:lnTo>
                  <a:pt x="325" y="441"/>
                </a:lnTo>
                <a:lnTo>
                  <a:pt x="326" y="449"/>
                </a:lnTo>
                <a:lnTo>
                  <a:pt x="327" y="456"/>
                </a:lnTo>
                <a:lnTo>
                  <a:pt x="328" y="463"/>
                </a:lnTo>
                <a:lnTo>
                  <a:pt x="328" y="463"/>
                </a:lnTo>
                <a:lnTo>
                  <a:pt x="329" y="469"/>
                </a:lnTo>
                <a:lnTo>
                  <a:pt x="329" y="478"/>
                </a:lnTo>
                <a:lnTo>
                  <a:pt x="329" y="488"/>
                </a:lnTo>
                <a:lnTo>
                  <a:pt x="329" y="499"/>
                </a:lnTo>
                <a:lnTo>
                  <a:pt x="329" y="510"/>
                </a:lnTo>
                <a:lnTo>
                  <a:pt x="329" y="523"/>
                </a:lnTo>
                <a:lnTo>
                  <a:pt x="329" y="536"/>
                </a:lnTo>
                <a:lnTo>
                  <a:pt x="328" y="549"/>
                </a:lnTo>
                <a:lnTo>
                  <a:pt x="326" y="564"/>
                </a:lnTo>
                <a:lnTo>
                  <a:pt x="325" y="577"/>
                </a:lnTo>
                <a:lnTo>
                  <a:pt x="323" y="590"/>
                </a:lnTo>
                <a:lnTo>
                  <a:pt x="321" y="602"/>
                </a:lnTo>
                <a:lnTo>
                  <a:pt x="318" y="614"/>
                </a:lnTo>
                <a:lnTo>
                  <a:pt x="315" y="624"/>
                </a:lnTo>
                <a:lnTo>
                  <a:pt x="310" y="634"/>
                </a:lnTo>
                <a:lnTo>
                  <a:pt x="306" y="640"/>
                </a:lnTo>
                <a:lnTo>
                  <a:pt x="306" y="640"/>
                </a:lnTo>
                <a:lnTo>
                  <a:pt x="305" y="642"/>
                </a:lnTo>
                <a:lnTo>
                  <a:pt x="305" y="644"/>
                </a:lnTo>
                <a:lnTo>
                  <a:pt x="305" y="647"/>
                </a:lnTo>
                <a:lnTo>
                  <a:pt x="306" y="650"/>
                </a:lnTo>
                <a:lnTo>
                  <a:pt x="306" y="654"/>
                </a:lnTo>
                <a:lnTo>
                  <a:pt x="307" y="657"/>
                </a:lnTo>
                <a:lnTo>
                  <a:pt x="308" y="661"/>
                </a:lnTo>
                <a:lnTo>
                  <a:pt x="308" y="664"/>
                </a:lnTo>
                <a:lnTo>
                  <a:pt x="308" y="664"/>
                </a:lnTo>
                <a:lnTo>
                  <a:pt x="307" y="668"/>
                </a:lnTo>
                <a:lnTo>
                  <a:pt x="306" y="672"/>
                </a:lnTo>
                <a:lnTo>
                  <a:pt x="305" y="676"/>
                </a:lnTo>
                <a:lnTo>
                  <a:pt x="303" y="679"/>
                </a:lnTo>
                <a:lnTo>
                  <a:pt x="303" y="683"/>
                </a:lnTo>
                <a:lnTo>
                  <a:pt x="302" y="686"/>
                </a:lnTo>
                <a:lnTo>
                  <a:pt x="302" y="688"/>
                </a:lnTo>
                <a:lnTo>
                  <a:pt x="303" y="691"/>
                </a:lnTo>
                <a:lnTo>
                  <a:pt x="303" y="691"/>
                </a:lnTo>
                <a:lnTo>
                  <a:pt x="303" y="702"/>
                </a:lnTo>
                <a:lnTo>
                  <a:pt x="301" y="716"/>
                </a:lnTo>
                <a:lnTo>
                  <a:pt x="298" y="732"/>
                </a:lnTo>
                <a:lnTo>
                  <a:pt x="295" y="748"/>
                </a:lnTo>
                <a:lnTo>
                  <a:pt x="291" y="765"/>
                </a:lnTo>
                <a:lnTo>
                  <a:pt x="288" y="780"/>
                </a:lnTo>
                <a:lnTo>
                  <a:pt x="285" y="792"/>
                </a:lnTo>
                <a:lnTo>
                  <a:pt x="282" y="802"/>
                </a:lnTo>
                <a:lnTo>
                  <a:pt x="282" y="802"/>
                </a:lnTo>
                <a:lnTo>
                  <a:pt x="281" y="809"/>
                </a:lnTo>
                <a:lnTo>
                  <a:pt x="281" y="813"/>
                </a:lnTo>
                <a:lnTo>
                  <a:pt x="281" y="817"/>
                </a:lnTo>
                <a:lnTo>
                  <a:pt x="281" y="820"/>
                </a:lnTo>
                <a:lnTo>
                  <a:pt x="281" y="821"/>
                </a:lnTo>
                <a:lnTo>
                  <a:pt x="281" y="822"/>
                </a:lnTo>
                <a:lnTo>
                  <a:pt x="282" y="824"/>
                </a:lnTo>
                <a:lnTo>
                  <a:pt x="282" y="825"/>
                </a:lnTo>
                <a:lnTo>
                  <a:pt x="282" y="825"/>
                </a:lnTo>
                <a:lnTo>
                  <a:pt x="288" y="830"/>
                </a:lnTo>
                <a:lnTo>
                  <a:pt x="295" y="835"/>
                </a:lnTo>
                <a:lnTo>
                  <a:pt x="304" y="840"/>
                </a:lnTo>
                <a:lnTo>
                  <a:pt x="314" y="845"/>
                </a:lnTo>
                <a:lnTo>
                  <a:pt x="323" y="849"/>
                </a:lnTo>
                <a:lnTo>
                  <a:pt x="329" y="854"/>
                </a:lnTo>
                <a:lnTo>
                  <a:pt x="333" y="858"/>
                </a:lnTo>
                <a:lnTo>
                  <a:pt x="333" y="862"/>
                </a:lnTo>
                <a:lnTo>
                  <a:pt x="333" y="862"/>
                </a:lnTo>
                <a:lnTo>
                  <a:pt x="326" y="869"/>
                </a:lnTo>
                <a:lnTo>
                  <a:pt x="316" y="871"/>
                </a:lnTo>
                <a:lnTo>
                  <a:pt x="306" y="870"/>
                </a:lnTo>
                <a:lnTo>
                  <a:pt x="295" y="868"/>
                </a:lnTo>
                <a:lnTo>
                  <a:pt x="283" y="863"/>
                </a:lnTo>
                <a:lnTo>
                  <a:pt x="271" y="859"/>
                </a:lnTo>
                <a:lnTo>
                  <a:pt x="261" y="856"/>
                </a:lnTo>
                <a:lnTo>
                  <a:pt x="253" y="854"/>
                </a:lnTo>
                <a:lnTo>
                  <a:pt x="253" y="854"/>
                </a:lnTo>
                <a:lnTo>
                  <a:pt x="249" y="852"/>
                </a:lnTo>
                <a:lnTo>
                  <a:pt x="247" y="850"/>
                </a:lnTo>
                <a:lnTo>
                  <a:pt x="245" y="847"/>
                </a:lnTo>
                <a:lnTo>
                  <a:pt x="245" y="843"/>
                </a:lnTo>
                <a:lnTo>
                  <a:pt x="244" y="840"/>
                </a:lnTo>
                <a:lnTo>
                  <a:pt x="245" y="835"/>
                </a:lnTo>
                <a:lnTo>
                  <a:pt x="246" y="830"/>
                </a:lnTo>
                <a:lnTo>
                  <a:pt x="248" y="825"/>
                </a:lnTo>
                <a:lnTo>
                  <a:pt x="248" y="825"/>
                </a:lnTo>
                <a:lnTo>
                  <a:pt x="248" y="822"/>
                </a:lnTo>
                <a:lnTo>
                  <a:pt x="249" y="820"/>
                </a:lnTo>
                <a:lnTo>
                  <a:pt x="249" y="817"/>
                </a:lnTo>
                <a:lnTo>
                  <a:pt x="249" y="814"/>
                </a:lnTo>
                <a:lnTo>
                  <a:pt x="249" y="811"/>
                </a:lnTo>
                <a:lnTo>
                  <a:pt x="249" y="809"/>
                </a:lnTo>
                <a:lnTo>
                  <a:pt x="249" y="805"/>
                </a:lnTo>
                <a:lnTo>
                  <a:pt x="249" y="800"/>
                </a:lnTo>
                <a:lnTo>
                  <a:pt x="249" y="800"/>
                </a:lnTo>
                <a:lnTo>
                  <a:pt x="248" y="790"/>
                </a:lnTo>
                <a:lnTo>
                  <a:pt x="248" y="777"/>
                </a:lnTo>
                <a:lnTo>
                  <a:pt x="246" y="763"/>
                </a:lnTo>
                <a:lnTo>
                  <a:pt x="245" y="749"/>
                </a:lnTo>
                <a:lnTo>
                  <a:pt x="245" y="733"/>
                </a:lnTo>
                <a:lnTo>
                  <a:pt x="246" y="717"/>
                </a:lnTo>
                <a:lnTo>
                  <a:pt x="248" y="702"/>
                </a:lnTo>
                <a:lnTo>
                  <a:pt x="251" y="687"/>
                </a:lnTo>
                <a:lnTo>
                  <a:pt x="251" y="687"/>
                </a:lnTo>
                <a:lnTo>
                  <a:pt x="252" y="679"/>
                </a:lnTo>
                <a:lnTo>
                  <a:pt x="253" y="671"/>
                </a:lnTo>
                <a:lnTo>
                  <a:pt x="253" y="662"/>
                </a:lnTo>
                <a:lnTo>
                  <a:pt x="253" y="654"/>
                </a:lnTo>
                <a:lnTo>
                  <a:pt x="253" y="647"/>
                </a:lnTo>
                <a:lnTo>
                  <a:pt x="253" y="641"/>
                </a:lnTo>
                <a:lnTo>
                  <a:pt x="252" y="634"/>
                </a:lnTo>
                <a:lnTo>
                  <a:pt x="251" y="628"/>
                </a:lnTo>
                <a:lnTo>
                  <a:pt x="251" y="628"/>
                </a:lnTo>
                <a:lnTo>
                  <a:pt x="249" y="624"/>
                </a:lnTo>
                <a:lnTo>
                  <a:pt x="249" y="619"/>
                </a:lnTo>
                <a:lnTo>
                  <a:pt x="248" y="613"/>
                </a:lnTo>
                <a:lnTo>
                  <a:pt x="248" y="606"/>
                </a:lnTo>
                <a:lnTo>
                  <a:pt x="247" y="597"/>
                </a:lnTo>
                <a:lnTo>
                  <a:pt x="246" y="589"/>
                </a:lnTo>
                <a:lnTo>
                  <a:pt x="245" y="579"/>
                </a:lnTo>
                <a:lnTo>
                  <a:pt x="245" y="569"/>
                </a:lnTo>
                <a:lnTo>
                  <a:pt x="244" y="559"/>
                </a:lnTo>
                <a:lnTo>
                  <a:pt x="243" y="548"/>
                </a:lnTo>
                <a:lnTo>
                  <a:pt x="242" y="537"/>
                </a:lnTo>
                <a:lnTo>
                  <a:pt x="241" y="527"/>
                </a:lnTo>
                <a:lnTo>
                  <a:pt x="241" y="517"/>
                </a:lnTo>
                <a:lnTo>
                  <a:pt x="241" y="507"/>
                </a:lnTo>
                <a:lnTo>
                  <a:pt x="241" y="499"/>
                </a:lnTo>
                <a:lnTo>
                  <a:pt x="241" y="489"/>
                </a:lnTo>
                <a:lnTo>
                  <a:pt x="241" y="489"/>
                </a:lnTo>
                <a:lnTo>
                  <a:pt x="241" y="499"/>
                </a:lnTo>
                <a:lnTo>
                  <a:pt x="241" y="507"/>
                </a:lnTo>
                <a:lnTo>
                  <a:pt x="240" y="517"/>
                </a:lnTo>
                <a:lnTo>
                  <a:pt x="240" y="527"/>
                </a:lnTo>
                <a:lnTo>
                  <a:pt x="240" y="537"/>
                </a:lnTo>
                <a:lnTo>
                  <a:pt x="238" y="547"/>
                </a:lnTo>
                <a:lnTo>
                  <a:pt x="238" y="557"/>
                </a:lnTo>
                <a:lnTo>
                  <a:pt x="237" y="567"/>
                </a:lnTo>
                <a:lnTo>
                  <a:pt x="236" y="577"/>
                </a:lnTo>
                <a:lnTo>
                  <a:pt x="234" y="586"/>
                </a:lnTo>
                <a:lnTo>
                  <a:pt x="233" y="596"/>
                </a:lnTo>
                <a:lnTo>
                  <a:pt x="233" y="604"/>
                </a:lnTo>
                <a:lnTo>
                  <a:pt x="232" y="611"/>
                </a:lnTo>
                <a:lnTo>
                  <a:pt x="231" y="618"/>
                </a:lnTo>
                <a:lnTo>
                  <a:pt x="230" y="624"/>
                </a:lnTo>
                <a:lnTo>
                  <a:pt x="230" y="628"/>
                </a:lnTo>
                <a:lnTo>
                  <a:pt x="230" y="628"/>
                </a:lnTo>
                <a:lnTo>
                  <a:pt x="229" y="636"/>
                </a:lnTo>
                <a:lnTo>
                  <a:pt x="228" y="645"/>
                </a:lnTo>
                <a:lnTo>
                  <a:pt x="228" y="653"/>
                </a:lnTo>
                <a:lnTo>
                  <a:pt x="228" y="662"/>
                </a:lnTo>
                <a:lnTo>
                  <a:pt x="229" y="671"/>
                </a:lnTo>
                <a:lnTo>
                  <a:pt x="230" y="679"/>
                </a:lnTo>
                <a:lnTo>
                  <a:pt x="230" y="684"/>
                </a:lnTo>
                <a:lnTo>
                  <a:pt x="231" y="690"/>
                </a:lnTo>
                <a:lnTo>
                  <a:pt x="231" y="690"/>
                </a:lnTo>
                <a:lnTo>
                  <a:pt x="233" y="703"/>
                </a:lnTo>
                <a:lnTo>
                  <a:pt x="233" y="717"/>
                </a:lnTo>
                <a:lnTo>
                  <a:pt x="232" y="732"/>
                </a:lnTo>
                <a:lnTo>
                  <a:pt x="230" y="747"/>
                </a:lnTo>
                <a:lnTo>
                  <a:pt x="228" y="762"/>
                </a:lnTo>
                <a:lnTo>
                  <a:pt x="225" y="776"/>
                </a:lnTo>
                <a:lnTo>
                  <a:pt x="222" y="789"/>
                </a:lnTo>
                <a:lnTo>
                  <a:pt x="221" y="800"/>
                </a:lnTo>
                <a:lnTo>
                  <a:pt x="221" y="800"/>
                </a:lnTo>
                <a:lnTo>
                  <a:pt x="219" y="806"/>
                </a:lnTo>
                <a:lnTo>
                  <a:pt x="219" y="810"/>
                </a:lnTo>
                <a:lnTo>
                  <a:pt x="219" y="814"/>
                </a:lnTo>
                <a:lnTo>
                  <a:pt x="219" y="817"/>
                </a:lnTo>
                <a:lnTo>
                  <a:pt x="220" y="818"/>
                </a:lnTo>
                <a:lnTo>
                  <a:pt x="221" y="821"/>
                </a:lnTo>
                <a:lnTo>
                  <a:pt x="223" y="823"/>
                </a:lnTo>
                <a:lnTo>
                  <a:pt x="225" y="825"/>
                </a:lnTo>
                <a:lnTo>
                  <a:pt x="225" y="825"/>
                </a:lnTo>
                <a:lnTo>
                  <a:pt x="226" y="830"/>
                </a:lnTo>
                <a:lnTo>
                  <a:pt x="228" y="835"/>
                </a:lnTo>
                <a:lnTo>
                  <a:pt x="228" y="839"/>
                </a:lnTo>
                <a:lnTo>
                  <a:pt x="228" y="843"/>
                </a:lnTo>
                <a:lnTo>
                  <a:pt x="228" y="848"/>
                </a:lnTo>
                <a:lnTo>
                  <a:pt x="227" y="851"/>
                </a:lnTo>
                <a:lnTo>
                  <a:pt x="225" y="854"/>
                </a:lnTo>
                <a:lnTo>
                  <a:pt x="221" y="855"/>
                </a:lnTo>
                <a:lnTo>
                  <a:pt x="221" y="855"/>
                </a:lnTo>
                <a:lnTo>
                  <a:pt x="213" y="858"/>
                </a:lnTo>
                <a:lnTo>
                  <a:pt x="203" y="861"/>
                </a:lnTo>
                <a:lnTo>
                  <a:pt x="189" y="865"/>
                </a:lnTo>
                <a:lnTo>
                  <a:pt x="176" y="869"/>
                </a:lnTo>
                <a:lnTo>
                  <a:pt x="162" y="871"/>
                </a:lnTo>
                <a:lnTo>
                  <a:pt x="149" y="871"/>
                </a:lnTo>
                <a:lnTo>
                  <a:pt x="139" y="867"/>
                </a:lnTo>
                <a:lnTo>
                  <a:pt x="133" y="861"/>
                </a:lnTo>
                <a:lnTo>
                  <a:pt x="133" y="861"/>
                </a:lnTo>
                <a:lnTo>
                  <a:pt x="132" y="856"/>
                </a:lnTo>
                <a:lnTo>
                  <a:pt x="136" y="851"/>
                </a:lnTo>
                <a:lnTo>
                  <a:pt x="142" y="848"/>
                </a:lnTo>
                <a:lnTo>
                  <a:pt x="151" y="844"/>
                </a:lnTo>
                <a:lnTo>
                  <a:pt x="160" y="840"/>
                </a:lnTo>
                <a:lnTo>
                  <a:pt x="170" y="836"/>
                </a:lnTo>
                <a:lnTo>
                  <a:pt x="178" y="832"/>
                </a:lnTo>
                <a:lnTo>
                  <a:pt x="185" y="828"/>
                </a:lnTo>
                <a:lnTo>
                  <a:pt x="185" y="828"/>
                </a:lnTo>
                <a:lnTo>
                  <a:pt x="187" y="827"/>
                </a:lnTo>
                <a:lnTo>
                  <a:pt x="188" y="826"/>
                </a:lnTo>
                <a:lnTo>
                  <a:pt x="189" y="825"/>
                </a:lnTo>
                <a:lnTo>
                  <a:pt x="190" y="821"/>
                </a:lnTo>
                <a:lnTo>
                  <a:pt x="190" y="818"/>
                </a:lnTo>
                <a:lnTo>
                  <a:pt x="190" y="815"/>
                </a:lnTo>
                <a:lnTo>
                  <a:pt x="190" y="809"/>
                </a:lnTo>
                <a:lnTo>
                  <a:pt x="189" y="802"/>
                </a:lnTo>
                <a:lnTo>
                  <a:pt x="189" y="802"/>
                </a:lnTo>
                <a:lnTo>
                  <a:pt x="187" y="790"/>
                </a:lnTo>
                <a:lnTo>
                  <a:pt x="184" y="775"/>
                </a:lnTo>
                <a:lnTo>
                  <a:pt x="181" y="761"/>
                </a:lnTo>
                <a:lnTo>
                  <a:pt x="180" y="747"/>
                </a:lnTo>
                <a:lnTo>
                  <a:pt x="179" y="733"/>
                </a:lnTo>
                <a:lnTo>
                  <a:pt x="178" y="719"/>
                </a:lnTo>
                <a:lnTo>
                  <a:pt x="178" y="705"/>
                </a:lnTo>
                <a:lnTo>
                  <a:pt x="180" y="693"/>
                </a:lnTo>
                <a:lnTo>
                  <a:pt x="180" y="693"/>
                </a:lnTo>
                <a:lnTo>
                  <a:pt x="180" y="690"/>
                </a:lnTo>
                <a:lnTo>
                  <a:pt x="179" y="687"/>
                </a:lnTo>
                <a:lnTo>
                  <a:pt x="178" y="684"/>
                </a:lnTo>
                <a:lnTo>
                  <a:pt x="177" y="681"/>
                </a:lnTo>
                <a:lnTo>
                  <a:pt x="177" y="677"/>
                </a:lnTo>
                <a:lnTo>
                  <a:pt x="176" y="674"/>
                </a:lnTo>
                <a:lnTo>
                  <a:pt x="175" y="671"/>
                </a:lnTo>
                <a:lnTo>
                  <a:pt x="174" y="666"/>
                </a:lnTo>
                <a:lnTo>
                  <a:pt x="174" y="666"/>
                </a:lnTo>
                <a:lnTo>
                  <a:pt x="174" y="664"/>
                </a:lnTo>
                <a:lnTo>
                  <a:pt x="175" y="661"/>
                </a:lnTo>
                <a:lnTo>
                  <a:pt x="176" y="657"/>
                </a:lnTo>
                <a:lnTo>
                  <a:pt x="177" y="654"/>
                </a:lnTo>
                <a:lnTo>
                  <a:pt x="177" y="651"/>
                </a:lnTo>
                <a:lnTo>
                  <a:pt x="177" y="647"/>
                </a:lnTo>
                <a:lnTo>
                  <a:pt x="177" y="644"/>
                </a:lnTo>
                <a:lnTo>
                  <a:pt x="176" y="642"/>
                </a:lnTo>
                <a:lnTo>
                  <a:pt x="176" y="642"/>
                </a:lnTo>
                <a:lnTo>
                  <a:pt x="172" y="635"/>
                </a:lnTo>
                <a:lnTo>
                  <a:pt x="169" y="627"/>
                </a:lnTo>
                <a:lnTo>
                  <a:pt x="165" y="617"/>
                </a:lnTo>
                <a:lnTo>
                  <a:pt x="162" y="607"/>
                </a:lnTo>
                <a:lnTo>
                  <a:pt x="160" y="594"/>
                </a:lnTo>
                <a:lnTo>
                  <a:pt x="159" y="581"/>
                </a:lnTo>
                <a:lnTo>
                  <a:pt x="157" y="567"/>
                </a:lnTo>
                <a:lnTo>
                  <a:pt x="155" y="555"/>
                </a:lnTo>
                <a:lnTo>
                  <a:pt x="155" y="540"/>
                </a:lnTo>
                <a:lnTo>
                  <a:pt x="154" y="526"/>
                </a:lnTo>
                <a:lnTo>
                  <a:pt x="154" y="513"/>
                </a:lnTo>
                <a:lnTo>
                  <a:pt x="154" y="501"/>
                </a:lnTo>
                <a:lnTo>
                  <a:pt x="154" y="489"/>
                </a:lnTo>
                <a:lnTo>
                  <a:pt x="154" y="479"/>
                </a:lnTo>
                <a:lnTo>
                  <a:pt x="155" y="470"/>
                </a:lnTo>
                <a:lnTo>
                  <a:pt x="155" y="463"/>
                </a:lnTo>
                <a:lnTo>
                  <a:pt x="155" y="463"/>
                </a:lnTo>
                <a:lnTo>
                  <a:pt x="157" y="455"/>
                </a:lnTo>
                <a:lnTo>
                  <a:pt x="158" y="448"/>
                </a:lnTo>
                <a:lnTo>
                  <a:pt x="160" y="440"/>
                </a:lnTo>
                <a:lnTo>
                  <a:pt x="162" y="432"/>
                </a:lnTo>
                <a:lnTo>
                  <a:pt x="163" y="423"/>
                </a:lnTo>
                <a:lnTo>
                  <a:pt x="165" y="415"/>
                </a:lnTo>
                <a:lnTo>
                  <a:pt x="167" y="407"/>
                </a:lnTo>
                <a:lnTo>
                  <a:pt x="169" y="399"/>
                </a:lnTo>
                <a:lnTo>
                  <a:pt x="170" y="389"/>
                </a:lnTo>
                <a:lnTo>
                  <a:pt x="172" y="380"/>
                </a:lnTo>
                <a:lnTo>
                  <a:pt x="173" y="370"/>
                </a:lnTo>
                <a:lnTo>
                  <a:pt x="174" y="362"/>
                </a:lnTo>
                <a:lnTo>
                  <a:pt x="175" y="352"/>
                </a:lnTo>
                <a:lnTo>
                  <a:pt x="175" y="343"/>
                </a:lnTo>
                <a:lnTo>
                  <a:pt x="175" y="333"/>
                </a:lnTo>
                <a:lnTo>
                  <a:pt x="174" y="324"/>
                </a:lnTo>
                <a:lnTo>
                  <a:pt x="174" y="324"/>
                </a:lnTo>
                <a:lnTo>
                  <a:pt x="172" y="314"/>
                </a:lnTo>
                <a:lnTo>
                  <a:pt x="170" y="307"/>
                </a:lnTo>
                <a:lnTo>
                  <a:pt x="169" y="301"/>
                </a:lnTo>
                <a:lnTo>
                  <a:pt x="167" y="295"/>
                </a:lnTo>
                <a:lnTo>
                  <a:pt x="167" y="291"/>
                </a:lnTo>
                <a:lnTo>
                  <a:pt x="166" y="287"/>
                </a:lnTo>
                <a:lnTo>
                  <a:pt x="166" y="282"/>
                </a:lnTo>
                <a:lnTo>
                  <a:pt x="166" y="278"/>
                </a:lnTo>
                <a:lnTo>
                  <a:pt x="166" y="278"/>
                </a:lnTo>
                <a:lnTo>
                  <a:pt x="165" y="284"/>
                </a:lnTo>
                <a:lnTo>
                  <a:pt x="162" y="295"/>
                </a:lnTo>
                <a:lnTo>
                  <a:pt x="159" y="307"/>
                </a:lnTo>
                <a:lnTo>
                  <a:pt x="155" y="320"/>
                </a:lnTo>
                <a:lnTo>
                  <a:pt x="150" y="333"/>
                </a:lnTo>
                <a:lnTo>
                  <a:pt x="144" y="347"/>
                </a:lnTo>
                <a:lnTo>
                  <a:pt x="140" y="358"/>
                </a:lnTo>
                <a:lnTo>
                  <a:pt x="136" y="367"/>
                </a:lnTo>
                <a:lnTo>
                  <a:pt x="136" y="367"/>
                </a:lnTo>
                <a:lnTo>
                  <a:pt x="126" y="379"/>
                </a:lnTo>
                <a:lnTo>
                  <a:pt x="117" y="390"/>
                </a:lnTo>
                <a:lnTo>
                  <a:pt x="107" y="400"/>
                </a:lnTo>
                <a:lnTo>
                  <a:pt x="97" y="411"/>
                </a:lnTo>
                <a:lnTo>
                  <a:pt x="89" y="421"/>
                </a:lnTo>
                <a:lnTo>
                  <a:pt x="82" y="429"/>
                </a:lnTo>
                <a:lnTo>
                  <a:pt x="77" y="437"/>
                </a:lnTo>
                <a:lnTo>
                  <a:pt x="74" y="441"/>
                </a:lnTo>
                <a:lnTo>
                  <a:pt x="74" y="441"/>
                </a:lnTo>
                <a:lnTo>
                  <a:pt x="66" y="455"/>
                </a:lnTo>
                <a:lnTo>
                  <a:pt x="57" y="464"/>
                </a:lnTo>
                <a:lnTo>
                  <a:pt x="44" y="471"/>
                </a:lnTo>
                <a:lnTo>
                  <a:pt x="33" y="477"/>
                </a:lnTo>
                <a:lnTo>
                  <a:pt x="21" y="480"/>
                </a:lnTo>
                <a:lnTo>
                  <a:pt x="11" y="480"/>
                </a:lnTo>
                <a:lnTo>
                  <a:pt x="4" y="478"/>
                </a:lnTo>
                <a:lnTo>
                  <a:pt x="0" y="475"/>
                </a:lnTo>
                <a:lnTo>
                  <a:pt x="0" y="475"/>
                </a:lnTo>
                <a:lnTo>
                  <a:pt x="0" y="469"/>
                </a:lnTo>
                <a:lnTo>
                  <a:pt x="3" y="462"/>
                </a:lnTo>
                <a:lnTo>
                  <a:pt x="7" y="457"/>
                </a:lnTo>
                <a:lnTo>
                  <a:pt x="13" y="451"/>
                </a:lnTo>
                <a:lnTo>
                  <a:pt x="18" y="448"/>
                </a:lnTo>
                <a:lnTo>
                  <a:pt x="23" y="445"/>
                </a:lnTo>
                <a:lnTo>
                  <a:pt x="24" y="442"/>
                </a:lnTo>
                <a:lnTo>
                  <a:pt x="23" y="441"/>
                </a:lnTo>
                <a:lnTo>
                  <a:pt x="23" y="441"/>
                </a:lnTo>
                <a:lnTo>
                  <a:pt x="14" y="441"/>
                </a:lnTo>
                <a:lnTo>
                  <a:pt x="11" y="440"/>
                </a:lnTo>
                <a:lnTo>
                  <a:pt x="10" y="438"/>
                </a:lnTo>
                <a:lnTo>
                  <a:pt x="13" y="435"/>
                </a:lnTo>
                <a:lnTo>
                  <a:pt x="18" y="433"/>
                </a:lnTo>
                <a:lnTo>
                  <a:pt x="26" y="430"/>
                </a:lnTo>
                <a:lnTo>
                  <a:pt x="36" y="428"/>
                </a:lnTo>
                <a:lnTo>
                  <a:pt x="50" y="427"/>
                </a:lnTo>
                <a:lnTo>
                  <a:pt x="50" y="427"/>
                </a:lnTo>
                <a:lnTo>
                  <a:pt x="61" y="412"/>
                </a:lnTo>
                <a:lnTo>
                  <a:pt x="69" y="400"/>
                </a:lnTo>
                <a:lnTo>
                  <a:pt x="76" y="388"/>
                </a:lnTo>
                <a:lnTo>
                  <a:pt x="81" y="377"/>
                </a:lnTo>
                <a:lnTo>
                  <a:pt x="86" y="367"/>
                </a:lnTo>
                <a:lnTo>
                  <a:pt x="91" y="359"/>
                </a:lnTo>
                <a:lnTo>
                  <a:pt x="96" y="351"/>
                </a:lnTo>
                <a:lnTo>
                  <a:pt x="103" y="345"/>
                </a:lnTo>
                <a:lnTo>
                  <a:pt x="103" y="345"/>
                </a:lnTo>
                <a:lnTo>
                  <a:pt x="103" y="336"/>
                </a:lnTo>
                <a:lnTo>
                  <a:pt x="105" y="324"/>
                </a:lnTo>
                <a:lnTo>
                  <a:pt x="107" y="310"/>
                </a:lnTo>
                <a:lnTo>
                  <a:pt x="109" y="294"/>
                </a:lnTo>
                <a:lnTo>
                  <a:pt x="111" y="278"/>
                </a:lnTo>
                <a:lnTo>
                  <a:pt x="113" y="262"/>
                </a:lnTo>
                <a:lnTo>
                  <a:pt x="117" y="247"/>
                </a:lnTo>
                <a:lnTo>
                  <a:pt x="121" y="234"/>
                </a:lnTo>
                <a:lnTo>
                  <a:pt x="121" y="234"/>
                </a:lnTo>
                <a:lnTo>
                  <a:pt x="117" y="224"/>
                </a:lnTo>
                <a:lnTo>
                  <a:pt x="116" y="214"/>
                </a:lnTo>
                <a:lnTo>
                  <a:pt x="115" y="205"/>
                </a:lnTo>
                <a:lnTo>
                  <a:pt x="117" y="196"/>
                </a:lnTo>
                <a:lnTo>
                  <a:pt x="119" y="187"/>
                </a:lnTo>
                <a:lnTo>
                  <a:pt x="122" y="179"/>
                </a:lnTo>
                <a:lnTo>
                  <a:pt x="128" y="171"/>
                </a:lnTo>
                <a:lnTo>
                  <a:pt x="133" y="165"/>
                </a:lnTo>
                <a:lnTo>
                  <a:pt x="133" y="165"/>
                </a:lnTo>
                <a:lnTo>
                  <a:pt x="137" y="163"/>
                </a:lnTo>
                <a:lnTo>
                  <a:pt x="142" y="161"/>
                </a:lnTo>
                <a:lnTo>
                  <a:pt x="147" y="160"/>
                </a:lnTo>
                <a:lnTo>
                  <a:pt x="152" y="157"/>
                </a:lnTo>
                <a:lnTo>
                  <a:pt x="156" y="156"/>
                </a:lnTo>
                <a:lnTo>
                  <a:pt x="162" y="155"/>
                </a:lnTo>
                <a:lnTo>
                  <a:pt x="165" y="152"/>
                </a:lnTo>
                <a:lnTo>
                  <a:pt x="169" y="149"/>
                </a:lnTo>
                <a:lnTo>
                  <a:pt x="169" y="149"/>
                </a:lnTo>
                <a:lnTo>
                  <a:pt x="172" y="146"/>
                </a:lnTo>
                <a:lnTo>
                  <a:pt x="177" y="145"/>
                </a:lnTo>
                <a:lnTo>
                  <a:pt x="181" y="141"/>
                </a:lnTo>
                <a:lnTo>
                  <a:pt x="187" y="139"/>
                </a:lnTo>
                <a:lnTo>
                  <a:pt x="193" y="135"/>
                </a:lnTo>
                <a:lnTo>
                  <a:pt x="199" y="131"/>
                </a:lnTo>
                <a:lnTo>
                  <a:pt x="203" y="128"/>
                </a:lnTo>
                <a:lnTo>
                  <a:pt x="207" y="123"/>
                </a:lnTo>
                <a:lnTo>
                  <a:pt x="207" y="123"/>
                </a:lnTo>
                <a:lnTo>
                  <a:pt x="209" y="118"/>
                </a:lnTo>
                <a:lnTo>
                  <a:pt x="209" y="113"/>
                </a:lnTo>
                <a:lnTo>
                  <a:pt x="208" y="109"/>
                </a:lnTo>
                <a:lnTo>
                  <a:pt x="207" y="107"/>
                </a:lnTo>
                <a:lnTo>
                  <a:pt x="205" y="103"/>
                </a:lnTo>
                <a:lnTo>
                  <a:pt x="203" y="99"/>
                </a:lnTo>
                <a:lnTo>
                  <a:pt x="203" y="96"/>
                </a:lnTo>
                <a:lnTo>
                  <a:pt x="202" y="92"/>
                </a:lnTo>
                <a:lnTo>
                  <a:pt x="202" y="92"/>
                </a:lnTo>
                <a:lnTo>
                  <a:pt x="200" y="89"/>
                </a:lnTo>
                <a:lnTo>
                  <a:pt x="200" y="86"/>
                </a:lnTo>
                <a:lnTo>
                  <a:pt x="199" y="83"/>
                </a:lnTo>
                <a:lnTo>
                  <a:pt x="199" y="80"/>
                </a:lnTo>
                <a:lnTo>
                  <a:pt x="199" y="80"/>
                </a:lnTo>
                <a:lnTo>
                  <a:pt x="195" y="79"/>
                </a:lnTo>
                <a:lnTo>
                  <a:pt x="193" y="77"/>
                </a:lnTo>
                <a:lnTo>
                  <a:pt x="191" y="73"/>
                </a:lnTo>
                <a:lnTo>
                  <a:pt x="191" y="68"/>
                </a:lnTo>
                <a:lnTo>
                  <a:pt x="191" y="63"/>
                </a:lnTo>
                <a:lnTo>
                  <a:pt x="192" y="59"/>
                </a:lnTo>
                <a:lnTo>
                  <a:pt x="195" y="55"/>
                </a:lnTo>
                <a:lnTo>
                  <a:pt x="197" y="53"/>
                </a:lnTo>
                <a:lnTo>
                  <a:pt x="197" y="53"/>
                </a:lnTo>
                <a:lnTo>
                  <a:pt x="195" y="43"/>
                </a:lnTo>
                <a:lnTo>
                  <a:pt x="195" y="33"/>
                </a:lnTo>
                <a:lnTo>
                  <a:pt x="198" y="24"/>
                </a:lnTo>
                <a:lnTo>
                  <a:pt x="201" y="15"/>
                </a:lnTo>
                <a:lnTo>
                  <a:pt x="207" y="9"/>
                </a:lnTo>
                <a:lnTo>
                  <a:pt x="214" y="5"/>
                </a:lnTo>
                <a:lnTo>
                  <a:pt x="224" y="1"/>
                </a:lnTo>
                <a:lnTo>
                  <a:pt x="237" y="0"/>
                </a:lnTo>
                <a:lnTo>
                  <a:pt x="237" y="0"/>
                </a:lnTo>
                <a:lnTo>
                  <a:pt x="243" y="1"/>
                </a:lnTo>
                <a:lnTo>
                  <a:pt x="248" y="3"/>
                </a:lnTo>
                <a:lnTo>
                  <a:pt x="253" y="5"/>
                </a:lnTo>
                <a:lnTo>
                  <a:pt x="256" y="9"/>
                </a:lnTo>
                <a:lnTo>
                  <a:pt x="256" y="9"/>
                </a:lnTo>
                <a:lnTo>
                  <a:pt x="263" y="10"/>
                </a:lnTo>
                <a:lnTo>
                  <a:pt x="268" y="11"/>
                </a:lnTo>
                <a:lnTo>
                  <a:pt x="273" y="17"/>
                </a:lnTo>
                <a:lnTo>
                  <a:pt x="277" y="21"/>
                </a:lnTo>
                <a:lnTo>
                  <a:pt x="278" y="29"/>
                </a:lnTo>
                <a:lnTo>
                  <a:pt x="279" y="37"/>
                </a:lnTo>
                <a:lnTo>
                  <a:pt x="279" y="45"/>
                </a:lnTo>
                <a:lnTo>
                  <a:pt x="278" y="53"/>
                </a:lnTo>
                <a:lnTo>
                  <a:pt x="278" y="53"/>
                </a:lnTo>
                <a:lnTo>
                  <a:pt x="281" y="55"/>
                </a:lnTo>
                <a:lnTo>
                  <a:pt x="282" y="58"/>
                </a:lnTo>
                <a:lnTo>
                  <a:pt x="283" y="63"/>
                </a:lnTo>
                <a:lnTo>
                  <a:pt x="282" y="67"/>
                </a:lnTo>
                <a:lnTo>
                  <a:pt x="281" y="71"/>
                </a:lnTo>
                <a:lnTo>
                  <a:pt x="281" y="75"/>
                </a:lnTo>
                <a:lnTo>
                  <a:pt x="279" y="78"/>
                </a:lnTo>
                <a:lnTo>
                  <a:pt x="277" y="80"/>
                </a:lnTo>
                <a:lnTo>
                  <a:pt x="277" y="80"/>
                </a:lnTo>
                <a:lnTo>
                  <a:pt x="277" y="82"/>
                </a:lnTo>
                <a:lnTo>
                  <a:pt x="275" y="85"/>
                </a:lnTo>
                <a:lnTo>
                  <a:pt x="275" y="89"/>
                </a:lnTo>
                <a:lnTo>
                  <a:pt x="275" y="93"/>
                </a:lnTo>
                <a:lnTo>
                  <a:pt x="275" y="93"/>
                </a:lnTo>
                <a:lnTo>
                  <a:pt x="274" y="97"/>
                </a:lnTo>
                <a:lnTo>
                  <a:pt x="271" y="100"/>
                </a:lnTo>
                <a:lnTo>
                  <a:pt x="269" y="103"/>
                </a:lnTo>
                <a:lnTo>
                  <a:pt x="268" y="105"/>
                </a:lnTo>
                <a:lnTo>
                  <a:pt x="266" y="108"/>
                </a:lnTo>
                <a:lnTo>
                  <a:pt x="265" y="113"/>
                </a:lnTo>
                <a:lnTo>
                  <a:pt x="265" y="117"/>
                </a:lnTo>
                <a:lnTo>
                  <a:pt x="267" y="123"/>
                </a:lnTo>
                <a:lnTo>
                  <a:pt x="267" y="123"/>
                </a:lnTo>
                <a:lnTo>
                  <a:pt x="269" y="128"/>
                </a:lnTo>
                <a:lnTo>
                  <a:pt x="275" y="132"/>
                </a:lnTo>
                <a:lnTo>
                  <a:pt x="282" y="136"/>
                </a:lnTo>
                <a:lnTo>
                  <a:pt x="290" y="139"/>
                </a:lnTo>
                <a:lnTo>
                  <a:pt x="297" y="142"/>
                </a:lnTo>
                <a:lnTo>
                  <a:pt x="305" y="145"/>
                </a:lnTo>
                <a:lnTo>
                  <a:pt x="311" y="146"/>
                </a:lnTo>
                <a:lnTo>
                  <a:pt x="315" y="148"/>
                </a:lnTo>
                <a:lnTo>
                  <a:pt x="315" y="148"/>
                </a:lnTo>
                <a:lnTo>
                  <a:pt x="318" y="150"/>
                </a:lnTo>
                <a:lnTo>
                  <a:pt x="323" y="153"/>
                </a:lnTo>
                <a:lnTo>
                  <a:pt x="327" y="154"/>
                </a:lnTo>
                <a:lnTo>
                  <a:pt x="332" y="156"/>
                </a:lnTo>
                <a:lnTo>
                  <a:pt x="337" y="157"/>
                </a:lnTo>
                <a:lnTo>
                  <a:pt x="341" y="160"/>
                </a:lnTo>
                <a:lnTo>
                  <a:pt x="345" y="162"/>
                </a:lnTo>
                <a:lnTo>
                  <a:pt x="349" y="165"/>
                </a:lnTo>
                <a:lnTo>
                  <a:pt x="349" y="165"/>
                </a:lnTo>
                <a:lnTo>
                  <a:pt x="355" y="172"/>
                </a:lnTo>
                <a:lnTo>
                  <a:pt x="358" y="179"/>
                </a:lnTo>
                <a:lnTo>
                  <a:pt x="361" y="187"/>
                </a:lnTo>
                <a:lnTo>
                  <a:pt x="363" y="197"/>
                </a:lnTo>
                <a:lnTo>
                  <a:pt x="363" y="206"/>
                </a:lnTo>
                <a:lnTo>
                  <a:pt x="362" y="216"/>
                </a:lnTo>
                <a:lnTo>
                  <a:pt x="359" y="225"/>
                </a:lnTo>
                <a:lnTo>
                  <a:pt x="356" y="234"/>
                </a:lnTo>
                <a:lnTo>
                  <a:pt x="356" y="234"/>
                </a:lnTo>
                <a:lnTo>
                  <a:pt x="362" y="251"/>
                </a:lnTo>
                <a:lnTo>
                  <a:pt x="366" y="267"/>
                </a:lnTo>
                <a:lnTo>
                  <a:pt x="369" y="283"/>
                </a:lnTo>
                <a:lnTo>
                  <a:pt x="370" y="297"/>
                </a:lnTo>
                <a:lnTo>
                  <a:pt x="371" y="310"/>
                </a:lnTo>
                <a:lnTo>
                  <a:pt x="373" y="321"/>
                </a:lnTo>
                <a:lnTo>
                  <a:pt x="374" y="331"/>
                </a:lnTo>
                <a:lnTo>
                  <a:pt x="375" y="340"/>
                </a:lnTo>
                <a:lnTo>
                  <a:pt x="375" y="340"/>
                </a:lnTo>
                <a:lnTo>
                  <a:pt x="379" y="352"/>
                </a:lnTo>
                <a:lnTo>
                  <a:pt x="381" y="362"/>
                </a:lnTo>
                <a:lnTo>
                  <a:pt x="382" y="372"/>
                </a:lnTo>
                <a:lnTo>
                  <a:pt x="382" y="381"/>
                </a:lnTo>
                <a:lnTo>
                  <a:pt x="381" y="392"/>
                </a:lnTo>
                <a:lnTo>
                  <a:pt x="380" y="403"/>
                </a:lnTo>
                <a:lnTo>
                  <a:pt x="378" y="417"/>
                </a:lnTo>
                <a:lnTo>
                  <a:pt x="377" y="433"/>
                </a:lnTo>
                <a:lnTo>
                  <a:pt x="377" y="433"/>
                </a:lnTo>
                <a:lnTo>
                  <a:pt x="381" y="441"/>
                </a:lnTo>
                <a:lnTo>
                  <a:pt x="383" y="453"/>
                </a:lnTo>
                <a:lnTo>
                  <a:pt x="384" y="466"/>
                </a:lnTo>
                <a:lnTo>
                  <a:pt x="384" y="478"/>
                </a:lnTo>
                <a:lnTo>
                  <a:pt x="382" y="491"/>
                </a:lnTo>
                <a:lnTo>
                  <a:pt x="379" y="503"/>
                </a:lnTo>
                <a:lnTo>
                  <a:pt x="374" y="511"/>
                </a:lnTo>
                <a:lnTo>
                  <a:pt x="369" y="518"/>
                </a:lnTo>
                <a:lnTo>
                  <a:pt x="369" y="518"/>
                </a:lnTo>
                <a:lnTo>
                  <a:pt x="362" y="519"/>
                </a:lnTo>
                <a:lnTo>
                  <a:pt x="358" y="514"/>
                </a:lnTo>
                <a:lnTo>
                  <a:pt x="357" y="503"/>
                </a:lnTo>
                <a:lnTo>
                  <a:pt x="358" y="491"/>
                </a:lnTo>
                <a:lnTo>
                  <a:pt x="359" y="479"/>
                </a:lnTo>
                <a:lnTo>
                  <a:pt x="358" y="469"/>
                </a:lnTo>
                <a:lnTo>
                  <a:pt x="355" y="466"/>
                </a:lnTo>
                <a:lnTo>
                  <a:pt x="349" y="469"/>
                </a:lnTo>
              </a:path>
            </a:pathLst>
          </a:custGeom>
          <a:noFill/>
          <a:ln w="1905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918" name="Freeform 305"/>
          <p:cNvSpPr/>
          <p:nvPr/>
        </p:nvSpPr>
        <p:spPr bwMode="auto">
          <a:xfrm>
            <a:off x="3000375" y="3859213"/>
            <a:ext cx="361950" cy="406400"/>
          </a:xfrm>
          <a:custGeom>
            <a:avLst/>
            <a:ahLst/>
            <a:cxnLst>
              <a:cxn ang="0">
                <a:pos x="234" y="119"/>
              </a:cxn>
              <a:cxn ang="0">
                <a:pos x="186" y="237"/>
              </a:cxn>
              <a:cxn ang="0">
                <a:pos x="186" y="220"/>
              </a:cxn>
              <a:cxn ang="0">
                <a:pos x="179" y="237"/>
              </a:cxn>
              <a:cxn ang="0">
                <a:pos x="179" y="152"/>
              </a:cxn>
              <a:cxn ang="0">
                <a:pos x="59" y="152"/>
              </a:cxn>
              <a:cxn ang="0">
                <a:pos x="59" y="239"/>
              </a:cxn>
              <a:cxn ang="0">
                <a:pos x="52" y="222"/>
              </a:cxn>
              <a:cxn ang="0">
                <a:pos x="52" y="239"/>
              </a:cxn>
              <a:cxn ang="0">
                <a:pos x="0" y="119"/>
              </a:cxn>
              <a:cxn ang="0">
                <a:pos x="52" y="0"/>
              </a:cxn>
              <a:cxn ang="0">
                <a:pos x="52" y="18"/>
              </a:cxn>
              <a:cxn ang="0">
                <a:pos x="59" y="0"/>
              </a:cxn>
              <a:cxn ang="0">
                <a:pos x="59" y="88"/>
              </a:cxn>
              <a:cxn ang="0">
                <a:pos x="179" y="88"/>
              </a:cxn>
              <a:cxn ang="0">
                <a:pos x="179" y="2"/>
              </a:cxn>
              <a:cxn ang="0">
                <a:pos x="186" y="20"/>
              </a:cxn>
              <a:cxn ang="0">
                <a:pos x="186" y="2"/>
              </a:cxn>
              <a:cxn ang="0">
                <a:pos x="234" y="119"/>
              </a:cxn>
            </a:cxnLst>
            <a:rect l="0" t="0" r="r" b="b"/>
            <a:pathLst>
              <a:path w="235" h="240">
                <a:moveTo>
                  <a:pt x="234" y="119"/>
                </a:moveTo>
                <a:lnTo>
                  <a:pt x="186" y="237"/>
                </a:lnTo>
                <a:lnTo>
                  <a:pt x="186" y="220"/>
                </a:lnTo>
                <a:lnTo>
                  <a:pt x="179" y="237"/>
                </a:lnTo>
                <a:lnTo>
                  <a:pt x="179" y="152"/>
                </a:lnTo>
                <a:lnTo>
                  <a:pt x="59" y="152"/>
                </a:lnTo>
                <a:lnTo>
                  <a:pt x="59" y="239"/>
                </a:lnTo>
                <a:lnTo>
                  <a:pt x="52" y="222"/>
                </a:lnTo>
                <a:lnTo>
                  <a:pt x="52" y="239"/>
                </a:lnTo>
                <a:lnTo>
                  <a:pt x="0" y="119"/>
                </a:lnTo>
                <a:lnTo>
                  <a:pt x="52" y="0"/>
                </a:lnTo>
                <a:lnTo>
                  <a:pt x="52" y="18"/>
                </a:lnTo>
                <a:lnTo>
                  <a:pt x="59" y="0"/>
                </a:lnTo>
                <a:lnTo>
                  <a:pt x="59" y="88"/>
                </a:lnTo>
                <a:lnTo>
                  <a:pt x="179" y="88"/>
                </a:lnTo>
                <a:lnTo>
                  <a:pt x="179" y="2"/>
                </a:lnTo>
                <a:lnTo>
                  <a:pt x="186" y="20"/>
                </a:lnTo>
                <a:lnTo>
                  <a:pt x="186" y="2"/>
                </a:lnTo>
                <a:lnTo>
                  <a:pt x="234" y="119"/>
                </a:lnTo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919" name="Freeform 306"/>
          <p:cNvSpPr/>
          <p:nvPr/>
        </p:nvSpPr>
        <p:spPr bwMode="auto">
          <a:xfrm>
            <a:off x="3017838" y="3879850"/>
            <a:ext cx="339725" cy="365125"/>
          </a:xfrm>
          <a:custGeom>
            <a:avLst/>
            <a:ahLst/>
            <a:cxnLst>
              <a:cxn ang="0">
                <a:pos x="220" y="107"/>
              </a:cxn>
              <a:cxn ang="0">
                <a:pos x="178" y="9"/>
              </a:cxn>
              <a:cxn ang="0">
                <a:pos x="178" y="80"/>
              </a:cxn>
              <a:cxn ang="0">
                <a:pos x="46" y="80"/>
              </a:cxn>
              <a:cxn ang="0">
                <a:pos x="46" y="0"/>
              </a:cxn>
              <a:cxn ang="0">
                <a:pos x="0" y="107"/>
              </a:cxn>
              <a:cxn ang="0">
                <a:pos x="46" y="215"/>
              </a:cxn>
              <a:cxn ang="0">
                <a:pos x="46" y="136"/>
              </a:cxn>
              <a:cxn ang="0">
                <a:pos x="178" y="136"/>
              </a:cxn>
              <a:cxn ang="0">
                <a:pos x="178" y="207"/>
              </a:cxn>
              <a:cxn ang="0">
                <a:pos x="220" y="107"/>
              </a:cxn>
            </a:cxnLst>
            <a:rect l="0" t="0" r="r" b="b"/>
            <a:pathLst>
              <a:path w="221" h="216">
                <a:moveTo>
                  <a:pt x="220" y="107"/>
                </a:moveTo>
                <a:lnTo>
                  <a:pt x="178" y="9"/>
                </a:lnTo>
                <a:lnTo>
                  <a:pt x="178" y="80"/>
                </a:lnTo>
                <a:lnTo>
                  <a:pt x="46" y="80"/>
                </a:lnTo>
                <a:lnTo>
                  <a:pt x="46" y="0"/>
                </a:lnTo>
                <a:lnTo>
                  <a:pt x="0" y="107"/>
                </a:lnTo>
                <a:lnTo>
                  <a:pt x="46" y="215"/>
                </a:lnTo>
                <a:lnTo>
                  <a:pt x="46" y="136"/>
                </a:lnTo>
                <a:lnTo>
                  <a:pt x="178" y="136"/>
                </a:lnTo>
                <a:lnTo>
                  <a:pt x="178" y="207"/>
                </a:lnTo>
                <a:lnTo>
                  <a:pt x="220" y="107"/>
                </a:lnTo>
              </a:path>
            </a:pathLst>
          </a:custGeom>
          <a:solidFill>
            <a:schemeClr val="bg2"/>
          </a:solidFill>
          <a:ln w="31750" cap="flat" cmpd="sng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920" name="Freeform 307"/>
          <p:cNvSpPr/>
          <p:nvPr/>
        </p:nvSpPr>
        <p:spPr bwMode="auto">
          <a:xfrm>
            <a:off x="6575425" y="3138488"/>
            <a:ext cx="360363" cy="407987"/>
          </a:xfrm>
          <a:custGeom>
            <a:avLst/>
            <a:ahLst/>
            <a:cxnLst>
              <a:cxn ang="0">
                <a:pos x="233" y="120"/>
              </a:cxn>
              <a:cxn ang="0">
                <a:pos x="185" y="238"/>
              </a:cxn>
              <a:cxn ang="0">
                <a:pos x="185" y="221"/>
              </a:cxn>
              <a:cxn ang="0">
                <a:pos x="178" y="238"/>
              </a:cxn>
              <a:cxn ang="0">
                <a:pos x="178" y="153"/>
              </a:cxn>
              <a:cxn ang="0">
                <a:pos x="57" y="153"/>
              </a:cxn>
              <a:cxn ang="0">
                <a:pos x="57" y="240"/>
              </a:cxn>
              <a:cxn ang="0">
                <a:pos x="51" y="223"/>
              </a:cxn>
              <a:cxn ang="0">
                <a:pos x="51" y="240"/>
              </a:cxn>
              <a:cxn ang="0">
                <a:pos x="0" y="120"/>
              </a:cxn>
              <a:cxn ang="0">
                <a:pos x="51" y="0"/>
              </a:cxn>
              <a:cxn ang="0">
                <a:pos x="51" y="18"/>
              </a:cxn>
              <a:cxn ang="0">
                <a:pos x="57" y="0"/>
              </a:cxn>
              <a:cxn ang="0">
                <a:pos x="57" y="86"/>
              </a:cxn>
              <a:cxn ang="0">
                <a:pos x="178" y="86"/>
              </a:cxn>
              <a:cxn ang="0">
                <a:pos x="178" y="2"/>
              </a:cxn>
              <a:cxn ang="0">
                <a:pos x="185" y="20"/>
              </a:cxn>
              <a:cxn ang="0">
                <a:pos x="185" y="2"/>
              </a:cxn>
              <a:cxn ang="0">
                <a:pos x="233" y="120"/>
              </a:cxn>
            </a:cxnLst>
            <a:rect l="0" t="0" r="r" b="b"/>
            <a:pathLst>
              <a:path w="234" h="241">
                <a:moveTo>
                  <a:pt x="233" y="120"/>
                </a:moveTo>
                <a:lnTo>
                  <a:pt x="185" y="238"/>
                </a:lnTo>
                <a:lnTo>
                  <a:pt x="185" y="221"/>
                </a:lnTo>
                <a:lnTo>
                  <a:pt x="178" y="238"/>
                </a:lnTo>
                <a:lnTo>
                  <a:pt x="178" y="153"/>
                </a:lnTo>
                <a:lnTo>
                  <a:pt x="57" y="153"/>
                </a:lnTo>
                <a:lnTo>
                  <a:pt x="57" y="240"/>
                </a:lnTo>
                <a:lnTo>
                  <a:pt x="51" y="223"/>
                </a:lnTo>
                <a:lnTo>
                  <a:pt x="51" y="240"/>
                </a:lnTo>
                <a:lnTo>
                  <a:pt x="0" y="120"/>
                </a:lnTo>
                <a:lnTo>
                  <a:pt x="51" y="0"/>
                </a:lnTo>
                <a:lnTo>
                  <a:pt x="51" y="18"/>
                </a:lnTo>
                <a:lnTo>
                  <a:pt x="57" y="0"/>
                </a:lnTo>
                <a:lnTo>
                  <a:pt x="57" y="86"/>
                </a:lnTo>
                <a:lnTo>
                  <a:pt x="178" y="86"/>
                </a:lnTo>
                <a:lnTo>
                  <a:pt x="178" y="2"/>
                </a:lnTo>
                <a:lnTo>
                  <a:pt x="185" y="20"/>
                </a:lnTo>
                <a:lnTo>
                  <a:pt x="185" y="2"/>
                </a:lnTo>
                <a:lnTo>
                  <a:pt x="233" y="120"/>
                </a:lnTo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921" name="Freeform 308"/>
          <p:cNvSpPr/>
          <p:nvPr/>
        </p:nvSpPr>
        <p:spPr bwMode="auto">
          <a:xfrm>
            <a:off x="6591300" y="3159125"/>
            <a:ext cx="341313" cy="366713"/>
          </a:xfrm>
          <a:custGeom>
            <a:avLst/>
            <a:ahLst/>
            <a:cxnLst>
              <a:cxn ang="0">
                <a:pos x="220" y="108"/>
              </a:cxn>
              <a:cxn ang="0">
                <a:pos x="178" y="9"/>
              </a:cxn>
              <a:cxn ang="0">
                <a:pos x="178" y="80"/>
              </a:cxn>
              <a:cxn ang="0">
                <a:pos x="46" y="80"/>
              </a:cxn>
              <a:cxn ang="0">
                <a:pos x="46" y="0"/>
              </a:cxn>
              <a:cxn ang="0">
                <a:pos x="0" y="108"/>
              </a:cxn>
              <a:cxn ang="0">
                <a:pos x="46" y="216"/>
              </a:cxn>
              <a:cxn ang="0">
                <a:pos x="46" y="136"/>
              </a:cxn>
              <a:cxn ang="0">
                <a:pos x="178" y="136"/>
              </a:cxn>
              <a:cxn ang="0">
                <a:pos x="178" y="208"/>
              </a:cxn>
              <a:cxn ang="0">
                <a:pos x="220" y="108"/>
              </a:cxn>
            </a:cxnLst>
            <a:rect l="0" t="0" r="r" b="b"/>
            <a:pathLst>
              <a:path w="221" h="217">
                <a:moveTo>
                  <a:pt x="220" y="108"/>
                </a:moveTo>
                <a:lnTo>
                  <a:pt x="178" y="9"/>
                </a:lnTo>
                <a:lnTo>
                  <a:pt x="178" y="80"/>
                </a:lnTo>
                <a:lnTo>
                  <a:pt x="46" y="80"/>
                </a:lnTo>
                <a:lnTo>
                  <a:pt x="46" y="0"/>
                </a:lnTo>
                <a:lnTo>
                  <a:pt x="0" y="108"/>
                </a:lnTo>
                <a:lnTo>
                  <a:pt x="46" y="216"/>
                </a:lnTo>
                <a:lnTo>
                  <a:pt x="46" y="136"/>
                </a:lnTo>
                <a:lnTo>
                  <a:pt x="178" y="136"/>
                </a:lnTo>
                <a:lnTo>
                  <a:pt x="178" y="208"/>
                </a:lnTo>
                <a:lnTo>
                  <a:pt x="220" y="108"/>
                </a:lnTo>
              </a:path>
            </a:pathLst>
          </a:custGeom>
          <a:solidFill>
            <a:schemeClr val="bg2"/>
          </a:solidFill>
          <a:ln w="31750" cap="flat" cmpd="sng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922" name="Freeform 309"/>
          <p:cNvSpPr/>
          <p:nvPr/>
        </p:nvSpPr>
        <p:spPr bwMode="auto">
          <a:xfrm>
            <a:off x="7354888" y="3098800"/>
            <a:ext cx="796925" cy="635000"/>
          </a:xfrm>
          <a:custGeom>
            <a:avLst/>
            <a:ahLst/>
            <a:cxnLst>
              <a:cxn ang="0">
                <a:pos x="515" y="30"/>
              </a:cxn>
              <a:cxn ang="0">
                <a:pos x="516" y="48"/>
              </a:cxn>
              <a:cxn ang="0">
                <a:pos x="515" y="67"/>
              </a:cxn>
              <a:cxn ang="0">
                <a:pos x="512" y="84"/>
              </a:cxn>
              <a:cxn ang="0">
                <a:pos x="504" y="106"/>
              </a:cxn>
              <a:cxn ang="0">
                <a:pos x="490" y="132"/>
              </a:cxn>
              <a:cxn ang="0">
                <a:pos x="472" y="158"/>
              </a:cxn>
              <a:cxn ang="0">
                <a:pos x="452" y="180"/>
              </a:cxn>
              <a:cxn ang="0">
                <a:pos x="428" y="198"/>
              </a:cxn>
              <a:cxn ang="0">
                <a:pos x="403" y="212"/>
              </a:cxn>
              <a:cxn ang="0">
                <a:pos x="377" y="222"/>
              </a:cxn>
              <a:cxn ang="0">
                <a:pos x="350" y="228"/>
              </a:cxn>
              <a:cxn ang="0">
                <a:pos x="332" y="227"/>
              </a:cxn>
              <a:cxn ang="0">
                <a:pos x="324" y="218"/>
              </a:cxn>
              <a:cxn ang="0">
                <a:pos x="316" y="227"/>
              </a:cxn>
              <a:cxn ang="0">
                <a:pos x="294" y="250"/>
              </a:cxn>
              <a:cxn ang="0">
                <a:pos x="264" y="265"/>
              </a:cxn>
              <a:cxn ang="0">
                <a:pos x="231" y="271"/>
              </a:cxn>
              <a:cxn ang="0">
                <a:pos x="207" y="270"/>
              </a:cxn>
              <a:cxn ang="0">
                <a:pos x="179" y="282"/>
              </a:cxn>
              <a:cxn ang="0">
                <a:pos x="153" y="301"/>
              </a:cxn>
              <a:cxn ang="0">
                <a:pos x="132" y="323"/>
              </a:cxn>
              <a:cxn ang="0">
                <a:pos x="118" y="344"/>
              </a:cxn>
              <a:cxn ang="0">
                <a:pos x="93" y="363"/>
              </a:cxn>
              <a:cxn ang="0">
                <a:pos x="63" y="374"/>
              </a:cxn>
              <a:cxn ang="0">
                <a:pos x="35" y="373"/>
              </a:cxn>
              <a:cxn ang="0">
                <a:pos x="18" y="359"/>
              </a:cxn>
              <a:cxn ang="0">
                <a:pos x="10" y="345"/>
              </a:cxn>
              <a:cxn ang="0">
                <a:pos x="4" y="329"/>
              </a:cxn>
              <a:cxn ang="0">
                <a:pos x="2" y="312"/>
              </a:cxn>
              <a:cxn ang="0">
                <a:pos x="0" y="295"/>
              </a:cxn>
              <a:cxn ang="0">
                <a:pos x="0" y="277"/>
              </a:cxn>
              <a:cxn ang="0">
                <a:pos x="2" y="260"/>
              </a:cxn>
              <a:cxn ang="0">
                <a:pos x="4" y="244"/>
              </a:cxn>
              <a:cxn ang="0">
                <a:pos x="7" y="224"/>
              </a:cxn>
              <a:cxn ang="0">
                <a:pos x="6" y="195"/>
              </a:cxn>
              <a:cxn ang="0">
                <a:pos x="4" y="164"/>
              </a:cxn>
              <a:cxn ang="0">
                <a:pos x="4" y="136"/>
              </a:cxn>
              <a:cxn ang="0">
                <a:pos x="10" y="105"/>
              </a:cxn>
              <a:cxn ang="0">
                <a:pos x="24" y="71"/>
              </a:cxn>
              <a:cxn ang="0">
                <a:pos x="44" y="41"/>
              </a:cxn>
              <a:cxn ang="0">
                <a:pos x="70" y="17"/>
              </a:cxn>
              <a:cxn ang="0">
                <a:pos x="94" y="4"/>
              </a:cxn>
              <a:cxn ang="0">
                <a:pos x="111" y="1"/>
              </a:cxn>
              <a:cxn ang="0">
                <a:pos x="126" y="0"/>
              </a:cxn>
              <a:cxn ang="0">
                <a:pos x="142" y="2"/>
              </a:cxn>
              <a:cxn ang="0">
                <a:pos x="157" y="6"/>
              </a:cxn>
              <a:cxn ang="0">
                <a:pos x="173" y="10"/>
              </a:cxn>
              <a:cxn ang="0">
                <a:pos x="188" y="13"/>
              </a:cxn>
              <a:cxn ang="0">
                <a:pos x="203" y="16"/>
              </a:cxn>
              <a:cxn ang="0">
                <a:pos x="226" y="16"/>
              </a:cxn>
              <a:cxn ang="0">
                <a:pos x="258" y="19"/>
              </a:cxn>
              <a:cxn ang="0">
                <a:pos x="289" y="23"/>
              </a:cxn>
              <a:cxn ang="0">
                <a:pos x="321" y="28"/>
              </a:cxn>
              <a:cxn ang="0">
                <a:pos x="352" y="34"/>
              </a:cxn>
              <a:cxn ang="0">
                <a:pos x="384" y="38"/>
              </a:cxn>
              <a:cxn ang="0">
                <a:pos x="416" y="38"/>
              </a:cxn>
              <a:cxn ang="0">
                <a:pos x="447" y="35"/>
              </a:cxn>
              <a:cxn ang="0">
                <a:pos x="470" y="30"/>
              </a:cxn>
              <a:cxn ang="0">
                <a:pos x="483" y="28"/>
              </a:cxn>
              <a:cxn ang="0">
                <a:pos x="494" y="26"/>
              </a:cxn>
              <a:cxn ang="0">
                <a:pos x="506" y="24"/>
              </a:cxn>
              <a:cxn ang="0">
                <a:pos x="514" y="21"/>
              </a:cxn>
            </a:cxnLst>
            <a:rect l="0" t="0" r="r" b="b"/>
            <a:pathLst>
              <a:path w="517" h="376">
                <a:moveTo>
                  <a:pt x="514" y="21"/>
                </a:moveTo>
                <a:lnTo>
                  <a:pt x="515" y="30"/>
                </a:lnTo>
                <a:lnTo>
                  <a:pt x="516" y="39"/>
                </a:lnTo>
                <a:lnTo>
                  <a:pt x="516" y="48"/>
                </a:lnTo>
                <a:lnTo>
                  <a:pt x="516" y="58"/>
                </a:lnTo>
                <a:lnTo>
                  <a:pt x="515" y="67"/>
                </a:lnTo>
                <a:lnTo>
                  <a:pt x="514" y="76"/>
                </a:lnTo>
                <a:lnTo>
                  <a:pt x="512" y="84"/>
                </a:lnTo>
                <a:lnTo>
                  <a:pt x="510" y="91"/>
                </a:lnTo>
                <a:lnTo>
                  <a:pt x="504" y="106"/>
                </a:lnTo>
                <a:lnTo>
                  <a:pt x="497" y="120"/>
                </a:lnTo>
                <a:lnTo>
                  <a:pt x="490" y="132"/>
                </a:lnTo>
                <a:lnTo>
                  <a:pt x="482" y="146"/>
                </a:lnTo>
                <a:lnTo>
                  <a:pt x="472" y="158"/>
                </a:lnTo>
                <a:lnTo>
                  <a:pt x="462" y="169"/>
                </a:lnTo>
                <a:lnTo>
                  <a:pt x="452" y="180"/>
                </a:lnTo>
                <a:lnTo>
                  <a:pt x="440" y="189"/>
                </a:lnTo>
                <a:lnTo>
                  <a:pt x="428" y="198"/>
                </a:lnTo>
                <a:lnTo>
                  <a:pt x="416" y="206"/>
                </a:lnTo>
                <a:lnTo>
                  <a:pt x="403" y="212"/>
                </a:lnTo>
                <a:lnTo>
                  <a:pt x="390" y="218"/>
                </a:lnTo>
                <a:lnTo>
                  <a:pt x="377" y="222"/>
                </a:lnTo>
                <a:lnTo>
                  <a:pt x="364" y="226"/>
                </a:lnTo>
                <a:lnTo>
                  <a:pt x="350" y="228"/>
                </a:lnTo>
                <a:lnTo>
                  <a:pt x="336" y="228"/>
                </a:lnTo>
                <a:lnTo>
                  <a:pt x="332" y="227"/>
                </a:lnTo>
                <a:lnTo>
                  <a:pt x="328" y="224"/>
                </a:lnTo>
                <a:lnTo>
                  <a:pt x="324" y="218"/>
                </a:lnTo>
                <a:lnTo>
                  <a:pt x="320" y="213"/>
                </a:lnTo>
                <a:lnTo>
                  <a:pt x="316" y="227"/>
                </a:lnTo>
                <a:lnTo>
                  <a:pt x="308" y="240"/>
                </a:lnTo>
                <a:lnTo>
                  <a:pt x="294" y="250"/>
                </a:lnTo>
                <a:lnTo>
                  <a:pt x="280" y="259"/>
                </a:lnTo>
                <a:lnTo>
                  <a:pt x="264" y="265"/>
                </a:lnTo>
                <a:lnTo>
                  <a:pt x="248" y="270"/>
                </a:lnTo>
                <a:lnTo>
                  <a:pt x="231" y="271"/>
                </a:lnTo>
                <a:lnTo>
                  <a:pt x="219" y="270"/>
                </a:lnTo>
                <a:lnTo>
                  <a:pt x="207" y="270"/>
                </a:lnTo>
                <a:lnTo>
                  <a:pt x="193" y="275"/>
                </a:lnTo>
                <a:lnTo>
                  <a:pt x="179" y="282"/>
                </a:lnTo>
                <a:lnTo>
                  <a:pt x="166" y="291"/>
                </a:lnTo>
                <a:lnTo>
                  <a:pt x="153" y="301"/>
                </a:lnTo>
                <a:lnTo>
                  <a:pt x="142" y="312"/>
                </a:lnTo>
                <a:lnTo>
                  <a:pt x="132" y="323"/>
                </a:lnTo>
                <a:lnTo>
                  <a:pt x="125" y="333"/>
                </a:lnTo>
                <a:lnTo>
                  <a:pt x="118" y="344"/>
                </a:lnTo>
                <a:lnTo>
                  <a:pt x="106" y="354"/>
                </a:lnTo>
                <a:lnTo>
                  <a:pt x="93" y="363"/>
                </a:lnTo>
                <a:lnTo>
                  <a:pt x="78" y="370"/>
                </a:lnTo>
                <a:lnTo>
                  <a:pt x="63" y="374"/>
                </a:lnTo>
                <a:lnTo>
                  <a:pt x="48" y="375"/>
                </a:lnTo>
                <a:lnTo>
                  <a:pt x="35" y="373"/>
                </a:lnTo>
                <a:lnTo>
                  <a:pt x="24" y="365"/>
                </a:lnTo>
                <a:lnTo>
                  <a:pt x="18" y="359"/>
                </a:lnTo>
                <a:lnTo>
                  <a:pt x="14" y="352"/>
                </a:lnTo>
                <a:lnTo>
                  <a:pt x="10" y="345"/>
                </a:lnTo>
                <a:lnTo>
                  <a:pt x="7" y="337"/>
                </a:lnTo>
                <a:lnTo>
                  <a:pt x="4" y="329"/>
                </a:lnTo>
                <a:lnTo>
                  <a:pt x="2" y="321"/>
                </a:lnTo>
                <a:lnTo>
                  <a:pt x="2" y="312"/>
                </a:lnTo>
                <a:lnTo>
                  <a:pt x="0" y="304"/>
                </a:lnTo>
                <a:lnTo>
                  <a:pt x="0" y="295"/>
                </a:lnTo>
                <a:lnTo>
                  <a:pt x="0" y="286"/>
                </a:lnTo>
                <a:lnTo>
                  <a:pt x="0" y="277"/>
                </a:lnTo>
                <a:lnTo>
                  <a:pt x="0" y="268"/>
                </a:lnTo>
                <a:lnTo>
                  <a:pt x="2" y="260"/>
                </a:lnTo>
                <a:lnTo>
                  <a:pt x="3" y="252"/>
                </a:lnTo>
                <a:lnTo>
                  <a:pt x="4" y="244"/>
                </a:lnTo>
                <a:lnTo>
                  <a:pt x="6" y="237"/>
                </a:lnTo>
                <a:lnTo>
                  <a:pt x="7" y="224"/>
                </a:lnTo>
                <a:lnTo>
                  <a:pt x="7" y="210"/>
                </a:lnTo>
                <a:lnTo>
                  <a:pt x="6" y="195"/>
                </a:lnTo>
                <a:lnTo>
                  <a:pt x="6" y="180"/>
                </a:lnTo>
                <a:lnTo>
                  <a:pt x="4" y="164"/>
                </a:lnTo>
                <a:lnTo>
                  <a:pt x="4" y="150"/>
                </a:lnTo>
                <a:lnTo>
                  <a:pt x="4" y="136"/>
                </a:lnTo>
                <a:lnTo>
                  <a:pt x="6" y="122"/>
                </a:lnTo>
                <a:lnTo>
                  <a:pt x="10" y="105"/>
                </a:lnTo>
                <a:lnTo>
                  <a:pt x="16" y="88"/>
                </a:lnTo>
                <a:lnTo>
                  <a:pt x="24" y="71"/>
                </a:lnTo>
                <a:lnTo>
                  <a:pt x="33" y="56"/>
                </a:lnTo>
                <a:lnTo>
                  <a:pt x="44" y="41"/>
                </a:lnTo>
                <a:lnTo>
                  <a:pt x="57" y="28"/>
                </a:lnTo>
                <a:lnTo>
                  <a:pt x="70" y="17"/>
                </a:lnTo>
                <a:lnTo>
                  <a:pt x="86" y="8"/>
                </a:lnTo>
                <a:lnTo>
                  <a:pt x="94" y="4"/>
                </a:lnTo>
                <a:lnTo>
                  <a:pt x="103" y="2"/>
                </a:lnTo>
                <a:lnTo>
                  <a:pt x="111" y="1"/>
                </a:lnTo>
                <a:lnTo>
                  <a:pt x="119" y="0"/>
                </a:lnTo>
                <a:lnTo>
                  <a:pt x="126" y="0"/>
                </a:lnTo>
                <a:lnTo>
                  <a:pt x="134" y="1"/>
                </a:lnTo>
                <a:lnTo>
                  <a:pt x="142" y="2"/>
                </a:lnTo>
                <a:lnTo>
                  <a:pt x="150" y="4"/>
                </a:lnTo>
                <a:lnTo>
                  <a:pt x="157" y="6"/>
                </a:lnTo>
                <a:lnTo>
                  <a:pt x="164" y="8"/>
                </a:lnTo>
                <a:lnTo>
                  <a:pt x="173" y="10"/>
                </a:lnTo>
                <a:lnTo>
                  <a:pt x="180" y="12"/>
                </a:lnTo>
                <a:lnTo>
                  <a:pt x="188" y="13"/>
                </a:lnTo>
                <a:lnTo>
                  <a:pt x="195" y="14"/>
                </a:lnTo>
                <a:lnTo>
                  <a:pt x="203" y="16"/>
                </a:lnTo>
                <a:lnTo>
                  <a:pt x="211" y="16"/>
                </a:lnTo>
                <a:lnTo>
                  <a:pt x="226" y="16"/>
                </a:lnTo>
                <a:lnTo>
                  <a:pt x="242" y="17"/>
                </a:lnTo>
                <a:lnTo>
                  <a:pt x="258" y="19"/>
                </a:lnTo>
                <a:lnTo>
                  <a:pt x="273" y="21"/>
                </a:lnTo>
                <a:lnTo>
                  <a:pt x="289" y="23"/>
                </a:lnTo>
                <a:lnTo>
                  <a:pt x="304" y="26"/>
                </a:lnTo>
                <a:lnTo>
                  <a:pt x="321" y="28"/>
                </a:lnTo>
                <a:lnTo>
                  <a:pt x="336" y="31"/>
                </a:lnTo>
                <a:lnTo>
                  <a:pt x="352" y="34"/>
                </a:lnTo>
                <a:lnTo>
                  <a:pt x="368" y="36"/>
                </a:lnTo>
                <a:lnTo>
                  <a:pt x="384" y="38"/>
                </a:lnTo>
                <a:lnTo>
                  <a:pt x="399" y="38"/>
                </a:lnTo>
                <a:lnTo>
                  <a:pt x="416" y="38"/>
                </a:lnTo>
                <a:lnTo>
                  <a:pt x="431" y="38"/>
                </a:lnTo>
                <a:lnTo>
                  <a:pt x="447" y="35"/>
                </a:lnTo>
                <a:lnTo>
                  <a:pt x="464" y="31"/>
                </a:lnTo>
                <a:lnTo>
                  <a:pt x="470" y="30"/>
                </a:lnTo>
                <a:lnTo>
                  <a:pt x="477" y="29"/>
                </a:lnTo>
                <a:lnTo>
                  <a:pt x="483" y="28"/>
                </a:lnTo>
                <a:lnTo>
                  <a:pt x="489" y="27"/>
                </a:lnTo>
                <a:lnTo>
                  <a:pt x="494" y="26"/>
                </a:lnTo>
                <a:lnTo>
                  <a:pt x="501" y="25"/>
                </a:lnTo>
                <a:lnTo>
                  <a:pt x="506" y="24"/>
                </a:lnTo>
                <a:lnTo>
                  <a:pt x="514" y="21"/>
                </a:lnTo>
                <a:lnTo>
                  <a:pt x="514" y="21"/>
                </a:lnTo>
              </a:path>
            </a:pathLst>
          </a:custGeom>
          <a:solidFill>
            <a:srgbClr val="D2B06A"/>
          </a:solidFill>
          <a:ln w="9525">
            <a:noFill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923" name="Freeform 310"/>
          <p:cNvSpPr/>
          <p:nvPr/>
        </p:nvSpPr>
        <p:spPr bwMode="auto">
          <a:xfrm>
            <a:off x="7354888" y="3098800"/>
            <a:ext cx="796925" cy="635000"/>
          </a:xfrm>
          <a:custGeom>
            <a:avLst/>
            <a:ahLst/>
            <a:cxnLst>
              <a:cxn ang="0">
                <a:pos x="515" y="30"/>
              </a:cxn>
              <a:cxn ang="0">
                <a:pos x="516" y="58"/>
              </a:cxn>
              <a:cxn ang="0">
                <a:pos x="512" y="84"/>
              </a:cxn>
              <a:cxn ang="0">
                <a:pos x="504" y="106"/>
              </a:cxn>
              <a:cxn ang="0">
                <a:pos x="482" y="146"/>
              </a:cxn>
              <a:cxn ang="0">
                <a:pos x="452" y="180"/>
              </a:cxn>
              <a:cxn ang="0">
                <a:pos x="416" y="206"/>
              </a:cxn>
              <a:cxn ang="0">
                <a:pos x="377" y="222"/>
              </a:cxn>
              <a:cxn ang="0">
                <a:pos x="336" y="228"/>
              </a:cxn>
              <a:cxn ang="0">
                <a:pos x="328" y="224"/>
              </a:cxn>
              <a:cxn ang="0">
                <a:pos x="320" y="213"/>
              </a:cxn>
              <a:cxn ang="0">
                <a:pos x="294" y="250"/>
              </a:cxn>
              <a:cxn ang="0">
                <a:pos x="248" y="270"/>
              </a:cxn>
              <a:cxn ang="0">
                <a:pos x="219" y="270"/>
              </a:cxn>
              <a:cxn ang="0">
                <a:pos x="179" y="282"/>
              </a:cxn>
              <a:cxn ang="0">
                <a:pos x="142" y="312"/>
              </a:cxn>
              <a:cxn ang="0">
                <a:pos x="125" y="333"/>
              </a:cxn>
              <a:cxn ang="0">
                <a:pos x="93" y="363"/>
              </a:cxn>
              <a:cxn ang="0">
                <a:pos x="48" y="375"/>
              </a:cxn>
              <a:cxn ang="0">
                <a:pos x="24" y="365"/>
              </a:cxn>
              <a:cxn ang="0">
                <a:pos x="10" y="345"/>
              </a:cxn>
              <a:cxn ang="0">
                <a:pos x="2" y="321"/>
              </a:cxn>
              <a:cxn ang="0">
                <a:pos x="0" y="295"/>
              </a:cxn>
              <a:cxn ang="0">
                <a:pos x="0" y="268"/>
              </a:cxn>
              <a:cxn ang="0">
                <a:pos x="4" y="244"/>
              </a:cxn>
              <a:cxn ang="0">
                <a:pos x="7" y="224"/>
              </a:cxn>
              <a:cxn ang="0">
                <a:pos x="6" y="180"/>
              </a:cxn>
              <a:cxn ang="0">
                <a:pos x="4" y="136"/>
              </a:cxn>
              <a:cxn ang="0">
                <a:pos x="10" y="105"/>
              </a:cxn>
              <a:cxn ang="0">
                <a:pos x="33" y="56"/>
              </a:cxn>
              <a:cxn ang="0">
                <a:pos x="70" y="17"/>
              </a:cxn>
              <a:cxn ang="0">
                <a:pos x="94" y="4"/>
              </a:cxn>
              <a:cxn ang="0">
                <a:pos x="119" y="0"/>
              </a:cxn>
              <a:cxn ang="0">
                <a:pos x="142" y="2"/>
              </a:cxn>
              <a:cxn ang="0">
                <a:pos x="164" y="8"/>
              </a:cxn>
              <a:cxn ang="0">
                <a:pos x="188" y="13"/>
              </a:cxn>
              <a:cxn ang="0">
                <a:pos x="211" y="16"/>
              </a:cxn>
              <a:cxn ang="0">
                <a:pos x="242" y="17"/>
              </a:cxn>
              <a:cxn ang="0">
                <a:pos x="289" y="23"/>
              </a:cxn>
              <a:cxn ang="0">
                <a:pos x="336" y="31"/>
              </a:cxn>
              <a:cxn ang="0">
                <a:pos x="384" y="38"/>
              </a:cxn>
              <a:cxn ang="0">
                <a:pos x="431" y="38"/>
              </a:cxn>
              <a:cxn ang="0">
                <a:pos x="464" y="31"/>
              </a:cxn>
              <a:cxn ang="0">
                <a:pos x="483" y="28"/>
              </a:cxn>
              <a:cxn ang="0">
                <a:pos x="501" y="25"/>
              </a:cxn>
            </a:cxnLst>
            <a:rect l="0" t="0" r="r" b="b"/>
            <a:pathLst>
              <a:path w="517" h="376">
                <a:moveTo>
                  <a:pt x="514" y="21"/>
                </a:moveTo>
                <a:lnTo>
                  <a:pt x="514" y="21"/>
                </a:lnTo>
                <a:lnTo>
                  <a:pt x="515" y="30"/>
                </a:lnTo>
                <a:lnTo>
                  <a:pt x="516" y="39"/>
                </a:lnTo>
                <a:lnTo>
                  <a:pt x="516" y="48"/>
                </a:lnTo>
                <a:lnTo>
                  <a:pt x="516" y="58"/>
                </a:lnTo>
                <a:lnTo>
                  <a:pt x="515" y="67"/>
                </a:lnTo>
                <a:lnTo>
                  <a:pt x="514" y="76"/>
                </a:lnTo>
                <a:lnTo>
                  <a:pt x="512" y="84"/>
                </a:lnTo>
                <a:lnTo>
                  <a:pt x="510" y="91"/>
                </a:lnTo>
                <a:lnTo>
                  <a:pt x="510" y="91"/>
                </a:lnTo>
                <a:lnTo>
                  <a:pt x="504" y="106"/>
                </a:lnTo>
                <a:lnTo>
                  <a:pt x="497" y="120"/>
                </a:lnTo>
                <a:lnTo>
                  <a:pt x="490" y="132"/>
                </a:lnTo>
                <a:lnTo>
                  <a:pt x="482" y="146"/>
                </a:lnTo>
                <a:lnTo>
                  <a:pt x="472" y="158"/>
                </a:lnTo>
                <a:lnTo>
                  <a:pt x="462" y="169"/>
                </a:lnTo>
                <a:lnTo>
                  <a:pt x="452" y="180"/>
                </a:lnTo>
                <a:lnTo>
                  <a:pt x="440" y="189"/>
                </a:lnTo>
                <a:lnTo>
                  <a:pt x="428" y="198"/>
                </a:lnTo>
                <a:lnTo>
                  <a:pt x="416" y="206"/>
                </a:lnTo>
                <a:lnTo>
                  <a:pt x="403" y="212"/>
                </a:lnTo>
                <a:lnTo>
                  <a:pt x="390" y="218"/>
                </a:lnTo>
                <a:lnTo>
                  <a:pt x="377" y="222"/>
                </a:lnTo>
                <a:lnTo>
                  <a:pt x="364" y="226"/>
                </a:lnTo>
                <a:lnTo>
                  <a:pt x="350" y="228"/>
                </a:lnTo>
                <a:lnTo>
                  <a:pt x="336" y="228"/>
                </a:lnTo>
                <a:lnTo>
                  <a:pt x="336" y="228"/>
                </a:lnTo>
                <a:lnTo>
                  <a:pt x="332" y="227"/>
                </a:lnTo>
                <a:lnTo>
                  <a:pt x="328" y="224"/>
                </a:lnTo>
                <a:lnTo>
                  <a:pt x="324" y="218"/>
                </a:lnTo>
                <a:lnTo>
                  <a:pt x="320" y="213"/>
                </a:lnTo>
                <a:lnTo>
                  <a:pt x="320" y="213"/>
                </a:lnTo>
                <a:lnTo>
                  <a:pt x="316" y="227"/>
                </a:lnTo>
                <a:lnTo>
                  <a:pt x="308" y="240"/>
                </a:lnTo>
                <a:lnTo>
                  <a:pt x="294" y="250"/>
                </a:lnTo>
                <a:lnTo>
                  <a:pt x="280" y="259"/>
                </a:lnTo>
                <a:lnTo>
                  <a:pt x="264" y="265"/>
                </a:lnTo>
                <a:lnTo>
                  <a:pt x="248" y="270"/>
                </a:lnTo>
                <a:lnTo>
                  <a:pt x="231" y="271"/>
                </a:lnTo>
                <a:lnTo>
                  <a:pt x="219" y="270"/>
                </a:lnTo>
                <a:lnTo>
                  <a:pt x="219" y="270"/>
                </a:lnTo>
                <a:lnTo>
                  <a:pt x="207" y="270"/>
                </a:lnTo>
                <a:lnTo>
                  <a:pt x="193" y="275"/>
                </a:lnTo>
                <a:lnTo>
                  <a:pt x="179" y="282"/>
                </a:lnTo>
                <a:lnTo>
                  <a:pt x="166" y="291"/>
                </a:lnTo>
                <a:lnTo>
                  <a:pt x="153" y="301"/>
                </a:lnTo>
                <a:lnTo>
                  <a:pt x="142" y="312"/>
                </a:lnTo>
                <a:lnTo>
                  <a:pt x="132" y="323"/>
                </a:lnTo>
                <a:lnTo>
                  <a:pt x="125" y="333"/>
                </a:lnTo>
                <a:lnTo>
                  <a:pt x="125" y="333"/>
                </a:lnTo>
                <a:lnTo>
                  <a:pt x="118" y="344"/>
                </a:lnTo>
                <a:lnTo>
                  <a:pt x="106" y="354"/>
                </a:lnTo>
                <a:lnTo>
                  <a:pt x="93" y="363"/>
                </a:lnTo>
                <a:lnTo>
                  <a:pt x="78" y="370"/>
                </a:lnTo>
                <a:lnTo>
                  <a:pt x="63" y="374"/>
                </a:lnTo>
                <a:lnTo>
                  <a:pt x="48" y="375"/>
                </a:lnTo>
                <a:lnTo>
                  <a:pt x="35" y="373"/>
                </a:lnTo>
                <a:lnTo>
                  <a:pt x="24" y="365"/>
                </a:lnTo>
                <a:lnTo>
                  <a:pt x="24" y="365"/>
                </a:lnTo>
                <a:lnTo>
                  <a:pt x="18" y="359"/>
                </a:lnTo>
                <a:lnTo>
                  <a:pt x="14" y="352"/>
                </a:lnTo>
                <a:lnTo>
                  <a:pt x="10" y="345"/>
                </a:lnTo>
                <a:lnTo>
                  <a:pt x="7" y="337"/>
                </a:lnTo>
                <a:lnTo>
                  <a:pt x="4" y="329"/>
                </a:lnTo>
                <a:lnTo>
                  <a:pt x="2" y="321"/>
                </a:lnTo>
                <a:lnTo>
                  <a:pt x="2" y="312"/>
                </a:lnTo>
                <a:lnTo>
                  <a:pt x="0" y="304"/>
                </a:lnTo>
                <a:lnTo>
                  <a:pt x="0" y="295"/>
                </a:lnTo>
                <a:lnTo>
                  <a:pt x="0" y="286"/>
                </a:lnTo>
                <a:lnTo>
                  <a:pt x="0" y="277"/>
                </a:lnTo>
                <a:lnTo>
                  <a:pt x="0" y="268"/>
                </a:lnTo>
                <a:lnTo>
                  <a:pt x="2" y="260"/>
                </a:lnTo>
                <a:lnTo>
                  <a:pt x="3" y="252"/>
                </a:lnTo>
                <a:lnTo>
                  <a:pt x="4" y="244"/>
                </a:lnTo>
                <a:lnTo>
                  <a:pt x="6" y="237"/>
                </a:lnTo>
                <a:lnTo>
                  <a:pt x="6" y="237"/>
                </a:lnTo>
                <a:lnTo>
                  <a:pt x="7" y="224"/>
                </a:lnTo>
                <a:lnTo>
                  <a:pt x="7" y="210"/>
                </a:lnTo>
                <a:lnTo>
                  <a:pt x="6" y="195"/>
                </a:lnTo>
                <a:lnTo>
                  <a:pt x="6" y="180"/>
                </a:lnTo>
                <a:lnTo>
                  <a:pt x="4" y="164"/>
                </a:lnTo>
                <a:lnTo>
                  <a:pt x="4" y="150"/>
                </a:lnTo>
                <a:lnTo>
                  <a:pt x="4" y="136"/>
                </a:lnTo>
                <a:lnTo>
                  <a:pt x="6" y="122"/>
                </a:lnTo>
                <a:lnTo>
                  <a:pt x="6" y="122"/>
                </a:lnTo>
                <a:lnTo>
                  <a:pt x="10" y="105"/>
                </a:lnTo>
                <a:lnTo>
                  <a:pt x="16" y="88"/>
                </a:lnTo>
                <a:lnTo>
                  <a:pt x="24" y="71"/>
                </a:lnTo>
                <a:lnTo>
                  <a:pt x="33" y="56"/>
                </a:lnTo>
                <a:lnTo>
                  <a:pt x="44" y="41"/>
                </a:lnTo>
                <a:lnTo>
                  <a:pt x="57" y="28"/>
                </a:lnTo>
                <a:lnTo>
                  <a:pt x="70" y="17"/>
                </a:lnTo>
                <a:lnTo>
                  <a:pt x="86" y="8"/>
                </a:lnTo>
                <a:lnTo>
                  <a:pt x="86" y="8"/>
                </a:lnTo>
                <a:lnTo>
                  <a:pt x="94" y="4"/>
                </a:lnTo>
                <a:lnTo>
                  <a:pt x="103" y="2"/>
                </a:lnTo>
                <a:lnTo>
                  <a:pt x="111" y="1"/>
                </a:lnTo>
                <a:lnTo>
                  <a:pt x="119" y="0"/>
                </a:lnTo>
                <a:lnTo>
                  <a:pt x="126" y="0"/>
                </a:lnTo>
                <a:lnTo>
                  <a:pt x="134" y="1"/>
                </a:lnTo>
                <a:lnTo>
                  <a:pt x="142" y="2"/>
                </a:lnTo>
                <a:lnTo>
                  <a:pt x="150" y="4"/>
                </a:lnTo>
                <a:lnTo>
                  <a:pt x="157" y="6"/>
                </a:lnTo>
                <a:lnTo>
                  <a:pt x="164" y="8"/>
                </a:lnTo>
                <a:lnTo>
                  <a:pt x="173" y="10"/>
                </a:lnTo>
                <a:lnTo>
                  <a:pt x="180" y="12"/>
                </a:lnTo>
                <a:lnTo>
                  <a:pt x="188" y="13"/>
                </a:lnTo>
                <a:lnTo>
                  <a:pt x="195" y="14"/>
                </a:lnTo>
                <a:lnTo>
                  <a:pt x="203" y="16"/>
                </a:lnTo>
                <a:lnTo>
                  <a:pt x="211" y="16"/>
                </a:lnTo>
                <a:lnTo>
                  <a:pt x="211" y="16"/>
                </a:lnTo>
                <a:lnTo>
                  <a:pt x="226" y="16"/>
                </a:lnTo>
                <a:lnTo>
                  <a:pt x="242" y="17"/>
                </a:lnTo>
                <a:lnTo>
                  <a:pt x="258" y="19"/>
                </a:lnTo>
                <a:lnTo>
                  <a:pt x="273" y="21"/>
                </a:lnTo>
                <a:lnTo>
                  <a:pt x="289" y="23"/>
                </a:lnTo>
                <a:lnTo>
                  <a:pt x="304" y="26"/>
                </a:lnTo>
                <a:lnTo>
                  <a:pt x="321" y="28"/>
                </a:lnTo>
                <a:lnTo>
                  <a:pt x="336" y="31"/>
                </a:lnTo>
                <a:lnTo>
                  <a:pt x="352" y="34"/>
                </a:lnTo>
                <a:lnTo>
                  <a:pt x="368" y="36"/>
                </a:lnTo>
                <a:lnTo>
                  <a:pt x="384" y="38"/>
                </a:lnTo>
                <a:lnTo>
                  <a:pt x="399" y="38"/>
                </a:lnTo>
                <a:lnTo>
                  <a:pt x="416" y="38"/>
                </a:lnTo>
                <a:lnTo>
                  <a:pt x="431" y="38"/>
                </a:lnTo>
                <a:lnTo>
                  <a:pt x="447" y="35"/>
                </a:lnTo>
                <a:lnTo>
                  <a:pt x="464" y="31"/>
                </a:lnTo>
                <a:lnTo>
                  <a:pt x="464" y="31"/>
                </a:lnTo>
                <a:lnTo>
                  <a:pt x="470" y="30"/>
                </a:lnTo>
                <a:lnTo>
                  <a:pt x="477" y="29"/>
                </a:lnTo>
                <a:lnTo>
                  <a:pt x="483" y="28"/>
                </a:lnTo>
                <a:lnTo>
                  <a:pt x="489" y="27"/>
                </a:lnTo>
                <a:lnTo>
                  <a:pt x="494" y="26"/>
                </a:lnTo>
                <a:lnTo>
                  <a:pt x="501" y="25"/>
                </a:lnTo>
                <a:lnTo>
                  <a:pt x="506" y="24"/>
                </a:lnTo>
                <a:lnTo>
                  <a:pt x="514" y="21"/>
                </a:lnTo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p>
            <a:endParaRPr lang="en-IN"/>
          </a:p>
        </p:txBody>
      </p:sp>
      <p:sp>
        <p:nvSpPr>
          <p:cNvPr id="1048924" name="Text Box 311"/>
          <p:cNvSpPr txBox="1">
            <a:spLocks noChangeArrowheads="1"/>
          </p:cNvSpPr>
          <p:nvPr/>
        </p:nvSpPr>
        <p:spPr bwMode="auto">
          <a:xfrm>
            <a:off x="1066800" y="5643563"/>
            <a:ext cx="1925638" cy="909637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bIns="0" lIns="0" rIns="0" tIns="0"/>
          <a:p>
            <a:pPr defTabSz="457200" eaLnBrk="0" hangingPunct="0">
              <a:buClr>
                <a:srgbClr val="2F2F2F"/>
              </a:buClr>
              <a:buSzPct val="90000"/>
              <a:buFont typeface="Monotype Sorts" pitchFamily="2" charset="2"/>
              <a:buNone/>
            </a:pPr>
            <a:r>
              <a:rPr b="1" sz="1400" lang="en-US">
                <a:latin typeface="Arial" pitchFamily="34" charset="0"/>
              </a:rPr>
              <a:t>Parasite undergoes sexual reproduction in the mosquito</a:t>
            </a:r>
            <a:endParaRPr lang="en-US"/>
          </a:p>
        </p:txBody>
      </p:sp>
      <p:sp>
        <p:nvSpPr>
          <p:cNvPr id="1048925" name="Text Box 312"/>
          <p:cNvSpPr txBox="1">
            <a:spLocks noChangeArrowheads="1"/>
          </p:cNvSpPr>
          <p:nvPr/>
        </p:nvSpPr>
        <p:spPr bwMode="auto">
          <a:xfrm>
            <a:off x="3702050" y="5562600"/>
            <a:ext cx="2165350" cy="935038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bIns="0" lIns="0" rIns="0" tIns="0"/>
          <a:p>
            <a:pPr defTabSz="457200" eaLnBrk="0" hangingPunct="0">
              <a:buClr>
                <a:srgbClr val="2F2F2F"/>
              </a:buClr>
              <a:buSzPct val="90000"/>
              <a:buFont typeface="Monotype Sorts" pitchFamily="2" charset="2"/>
              <a:buNone/>
            </a:pPr>
            <a:r>
              <a:rPr b="1" sz="1400" lang="en-US">
                <a:latin typeface="Arial" pitchFamily="34" charset="0"/>
              </a:rPr>
              <a:t>Some merozoites differentiate into male or female gametocyctes</a:t>
            </a:r>
            <a:endParaRPr lang="en-US"/>
          </a:p>
        </p:txBody>
      </p:sp>
      <p:sp>
        <p:nvSpPr>
          <p:cNvPr id="1048926" name="Text Box 313"/>
          <p:cNvSpPr txBox="1">
            <a:spLocks noChangeArrowheads="1"/>
          </p:cNvSpPr>
          <p:nvPr/>
        </p:nvSpPr>
        <p:spPr bwMode="auto">
          <a:xfrm>
            <a:off x="6324600" y="4876800"/>
            <a:ext cx="1958975" cy="935038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bIns="0" lIns="0" rIns="0" tIns="0"/>
          <a:p>
            <a:pPr defTabSz="457200" eaLnBrk="0" hangingPunct="0">
              <a:buClr>
                <a:srgbClr val="2F2F2F"/>
              </a:buClr>
              <a:buSzPct val="90000"/>
              <a:buFont typeface="Monotype Sorts" pitchFamily="2" charset="2"/>
              <a:buNone/>
            </a:pPr>
            <a:r>
              <a:rPr b="1" sz="1400" lang="en-US">
                <a:latin typeface="Arial" pitchFamily="34" charset="0"/>
              </a:rPr>
              <a:t>Erythrocytic Cycle: Merozoites infect red blood cells to form schizonts</a:t>
            </a:r>
            <a:endParaRPr lang="en-US"/>
          </a:p>
        </p:txBody>
      </p:sp>
      <p:sp>
        <p:nvSpPr>
          <p:cNvPr id="1048927" name="Text Box 314"/>
          <p:cNvSpPr txBox="1">
            <a:spLocks noChangeArrowheads="1"/>
          </p:cNvSpPr>
          <p:nvPr/>
        </p:nvSpPr>
        <p:spPr bwMode="auto">
          <a:xfrm>
            <a:off x="6781800" y="3810000"/>
            <a:ext cx="1893888" cy="933450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bIns="0" lIns="0" rIns="0" tIns="0"/>
          <a:p>
            <a:pPr defTabSz="457200" eaLnBrk="0" hangingPunct="0">
              <a:buClr>
                <a:srgbClr val="2F2F2F"/>
              </a:buClr>
              <a:buSzPct val="90000"/>
              <a:buFont typeface="Monotype Sorts" pitchFamily="2" charset="2"/>
              <a:buNone/>
            </a:pPr>
            <a:r>
              <a:rPr b="1" sz="1400" lang="en-US">
                <a:latin typeface="Arial" pitchFamily="34" charset="0"/>
              </a:rPr>
              <a:t>Dormant liver stages (hypnozoites) of </a:t>
            </a:r>
            <a:r>
              <a:rPr b="1" sz="1400" i="1" lang="en-US">
                <a:latin typeface="Arial" pitchFamily="34" charset="0"/>
              </a:rPr>
              <a:t>P. vivax and P. ovale</a:t>
            </a:r>
            <a:endParaRPr lang="en-US"/>
          </a:p>
        </p:txBody>
      </p:sp>
      <p:sp>
        <p:nvSpPr>
          <p:cNvPr id="1048928" name="Text Box 315"/>
          <p:cNvSpPr txBox="1">
            <a:spLocks noChangeArrowheads="1"/>
          </p:cNvSpPr>
          <p:nvPr/>
        </p:nvSpPr>
        <p:spPr bwMode="auto">
          <a:xfrm>
            <a:off x="5394325" y="1676400"/>
            <a:ext cx="3292475" cy="12239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bIns="0" lIns="0" rIns="0" tIns="0"/>
          <a:p>
            <a:pPr defTabSz="457200" eaLnBrk="0" hangingPunct="0">
              <a:buClr>
                <a:srgbClr val="2F2F2F"/>
              </a:buClr>
              <a:buSzPct val="90000"/>
              <a:buFont typeface="Monotype Sorts" pitchFamily="2" charset="2"/>
              <a:buNone/>
            </a:pPr>
            <a:r>
              <a:rPr b="1" sz="1400" lang="en-US">
                <a:latin typeface="Arial" pitchFamily="34" charset="0"/>
              </a:rPr>
              <a:t>Exo-erythrocytic (hepatic) Cycle: Sporozoites infect liver cells and develop into schizonts, which release merozoites into the blood</a:t>
            </a:r>
            <a:endParaRPr lang="en-US"/>
          </a:p>
        </p:txBody>
      </p:sp>
      <p:sp>
        <p:nvSpPr>
          <p:cNvPr id="1048929" name="Text Box 316"/>
          <p:cNvSpPr txBox="1">
            <a:spLocks noChangeArrowheads="1"/>
          </p:cNvSpPr>
          <p:nvPr/>
        </p:nvSpPr>
        <p:spPr bwMode="auto">
          <a:xfrm>
            <a:off x="1809750" y="3938588"/>
            <a:ext cx="1012825" cy="203200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bIns="0" lIns="0" rIns="0" tIns="0"/>
          <a:p>
            <a:pPr defTabSz="457200" eaLnBrk="0" hangingPunct="0">
              <a:buClr>
                <a:srgbClr val="000000"/>
              </a:buClr>
              <a:buSzPct val="90000"/>
              <a:buFont typeface="Monotype Sorts" pitchFamily="2" charset="2"/>
              <a:buNone/>
            </a:pPr>
            <a:r>
              <a:rPr sz="1400" lang="en-US">
                <a:solidFill>
                  <a:srgbClr val="FFFFFF"/>
                </a:solidFill>
                <a:latin typeface="Arial" pitchFamily="34" charset="0"/>
              </a:rPr>
              <a:t>MOSQUITO</a:t>
            </a:r>
            <a:endParaRPr lang="en-US"/>
          </a:p>
        </p:txBody>
      </p:sp>
      <p:sp>
        <p:nvSpPr>
          <p:cNvPr id="1048930" name="Text Box 317"/>
          <p:cNvSpPr txBox="1">
            <a:spLocks noChangeArrowheads="1"/>
          </p:cNvSpPr>
          <p:nvPr/>
        </p:nvSpPr>
        <p:spPr bwMode="auto">
          <a:xfrm>
            <a:off x="4513263" y="3902075"/>
            <a:ext cx="677862" cy="223838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bIns="0" lIns="0" rIns="0" tIns="0"/>
          <a:p>
            <a:pPr defTabSz="457200" eaLnBrk="0" hangingPunct="0">
              <a:buClr>
                <a:srgbClr val="000000"/>
              </a:buClr>
              <a:buSzPct val="90000"/>
              <a:buFont typeface="Monotype Sorts" pitchFamily="2" charset="2"/>
              <a:buNone/>
            </a:pPr>
            <a:r>
              <a:rPr sz="1400" lang="en-US">
                <a:solidFill>
                  <a:srgbClr val="000000"/>
                </a:solidFill>
                <a:latin typeface="Arial" pitchFamily="34" charset="0"/>
              </a:rPr>
              <a:t>HUMAN</a:t>
            </a:r>
            <a:endParaRPr lang="en-US"/>
          </a:p>
        </p:txBody>
      </p:sp>
      <p:sp>
        <p:nvSpPr>
          <p:cNvPr id="1048931" name="Text Box 318"/>
          <p:cNvSpPr txBox="1">
            <a:spLocks noChangeArrowheads="1"/>
          </p:cNvSpPr>
          <p:nvPr/>
        </p:nvSpPr>
        <p:spPr bwMode="auto">
          <a:xfrm>
            <a:off x="1524000" y="1828800"/>
            <a:ext cx="2097088" cy="695325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bIns="0" lIns="0" rIns="0" tIns="0"/>
          <a:p>
            <a:pPr defTabSz="457200" eaLnBrk="0" hangingPunct="0">
              <a:buClr>
                <a:srgbClr val="000000"/>
              </a:buClr>
              <a:buSzPct val="90000"/>
              <a:buFont typeface="Monotype Sorts" pitchFamily="2" charset="2"/>
              <a:buNone/>
            </a:pPr>
            <a:r>
              <a:rPr b="1" dirty="0" sz="1400" lang="en-US" err="1">
                <a:latin typeface="Arial" pitchFamily="34" charset="0"/>
              </a:rPr>
              <a:t>Sporozoires</a:t>
            </a:r>
            <a:r>
              <a:rPr b="1" dirty="0" sz="1400" lang="en-US">
                <a:latin typeface="Arial" pitchFamily="34" charset="0"/>
              </a:rPr>
              <a:t> injected into human host during blood meal</a:t>
            </a:r>
            <a:endParaRPr dirty="0" lang="en-US"/>
          </a:p>
        </p:txBody>
      </p:sp>
      <p:sp>
        <p:nvSpPr>
          <p:cNvPr id="1048932" name="Text Box 320"/>
          <p:cNvSpPr txBox="1">
            <a:spLocks noChangeArrowheads="1"/>
          </p:cNvSpPr>
          <p:nvPr/>
        </p:nvSpPr>
        <p:spPr bwMode="auto">
          <a:xfrm>
            <a:off x="228600" y="3190875"/>
            <a:ext cx="1219200" cy="695325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bIns="0" lIns="0" rIns="0" tIns="0"/>
          <a:p>
            <a:pPr defTabSz="457200" eaLnBrk="0" hangingPunct="0">
              <a:buClr>
                <a:srgbClr val="000000"/>
              </a:buClr>
              <a:buSzPct val="90000"/>
              <a:buFont typeface="Monotype Sorts" pitchFamily="2" charset="2"/>
              <a:buNone/>
            </a:pPr>
            <a:r>
              <a:rPr b="1" sz="1400" lang="en-US">
                <a:latin typeface="Arial" pitchFamily="34" charset="0"/>
              </a:rPr>
              <a:t>Parasites mature in mosquito midgut and migrate to salivary glands</a:t>
            </a:r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0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936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p>
            <a:pPr algn="l"/>
            <a:r>
              <a:rPr dirty="0" sz="3200" lang="en-US" smtClean="0"/>
              <a:t>Classification of </a:t>
            </a:r>
            <a:r>
              <a:rPr dirty="0" sz="3200" lang="en-US" err="1" smtClean="0"/>
              <a:t>Antimalarial</a:t>
            </a:r>
            <a:r>
              <a:rPr dirty="0" sz="3200" lang="en-US" smtClean="0"/>
              <a:t> Agents</a:t>
            </a:r>
            <a:endParaRPr dirty="0" sz="3200" lang="en-US"/>
          </a:p>
        </p:txBody>
      </p:sp>
      <p:sp>
        <p:nvSpPr>
          <p:cNvPr id="104893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5000" lnSpcReduction="20000"/>
          </a:bodyPr>
          <a:p>
            <a:pPr>
              <a:lnSpc>
                <a:spcPct val="170000"/>
              </a:lnSpc>
            </a:pPr>
            <a:r>
              <a:rPr b="1" dirty="0" lang="en-US" smtClean="0"/>
              <a:t> </a:t>
            </a:r>
            <a:r>
              <a:rPr dirty="0" lang="en-US" smtClean="0"/>
              <a:t>Anti </a:t>
            </a:r>
            <a:r>
              <a:rPr dirty="0" lang="en-US"/>
              <a:t>malarial drugs may be classified based on mechanism of action, therapeutic uses and chemistry</a:t>
            </a:r>
            <a:r>
              <a:rPr dirty="0" lang="en-US" smtClean="0"/>
              <a:t>.</a:t>
            </a:r>
            <a:endParaRPr b="1" dirty="0" lang="en-US" smtClean="0"/>
          </a:p>
          <a:p>
            <a:pPr lvl="0">
              <a:lnSpc>
                <a:spcPct val="170000"/>
              </a:lnSpc>
              <a:buNone/>
            </a:pPr>
            <a:r>
              <a:rPr b="1" dirty="0" lang="en-US" smtClean="0"/>
              <a:t>A. Classification </a:t>
            </a:r>
            <a:r>
              <a:rPr b="1" dirty="0" lang="en-US"/>
              <a:t>Based on Mechanism of Action</a:t>
            </a:r>
            <a:endParaRPr dirty="0" lang="en-US"/>
          </a:p>
          <a:p>
            <a:pPr indent="-514350" lvl="0" marL="514350">
              <a:lnSpc>
                <a:spcPct val="170000"/>
              </a:lnSpc>
              <a:buNone/>
            </a:pPr>
            <a:r>
              <a:rPr b="1" dirty="0" lang="en-US" smtClean="0"/>
              <a:t>	1. Causal </a:t>
            </a:r>
            <a:r>
              <a:rPr b="1" dirty="0" lang="en-US"/>
              <a:t>prophylactics </a:t>
            </a:r>
            <a:endParaRPr b="1" dirty="0" lang="en-US" smtClean="0"/>
          </a:p>
          <a:p>
            <a:pPr indent="-514350" lvl="1" marL="914400">
              <a:lnSpc>
                <a:spcPct val="170000"/>
              </a:lnSpc>
              <a:buNone/>
            </a:pPr>
            <a:r>
              <a:rPr dirty="0" lang="en-US" smtClean="0"/>
              <a:t>	- Are drugs </a:t>
            </a:r>
            <a:r>
              <a:rPr dirty="0" lang="en-US"/>
              <a:t>that kill the pre-</a:t>
            </a:r>
            <a:r>
              <a:rPr dirty="0" lang="en-US" err="1"/>
              <a:t>erythrocytic</a:t>
            </a:r>
            <a:r>
              <a:rPr dirty="0" lang="en-US"/>
              <a:t> forms of </a:t>
            </a:r>
            <a:r>
              <a:rPr dirty="0" lang="en-US" smtClean="0"/>
              <a:t>the parasite</a:t>
            </a:r>
            <a:endParaRPr dirty="0" lang="en-US"/>
          </a:p>
          <a:p>
            <a:pPr lvl="2">
              <a:lnSpc>
                <a:spcPct val="170000"/>
              </a:lnSpc>
            </a:pPr>
            <a:r>
              <a:rPr dirty="0" lang="en-US" err="1"/>
              <a:t>Pyrimethamine</a:t>
            </a:r>
            <a:endParaRPr dirty="0" lang="en-US"/>
          </a:p>
          <a:p>
            <a:pPr lvl="2">
              <a:lnSpc>
                <a:spcPct val="170000"/>
              </a:lnSpc>
            </a:pPr>
            <a:r>
              <a:rPr dirty="0" lang="en-US" err="1">
                <a:hlinkClick r:id="rId1"/>
              </a:rPr>
              <a:t>Primaquine</a:t>
            </a:r>
            <a:endParaRPr dirty="0" lang="en-US"/>
          </a:p>
          <a:p>
            <a:pPr lvl="2">
              <a:lnSpc>
                <a:spcPct val="170000"/>
              </a:lnSpc>
            </a:pPr>
            <a:r>
              <a:rPr dirty="0" lang="en-US" err="1"/>
              <a:t>Proguanil</a:t>
            </a:r>
            <a:endParaRPr dirty="0" lang="en-US"/>
          </a:p>
          <a:p>
            <a:endParaRPr dirty="0"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0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93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sp>
        <p:nvSpPr>
          <p:cNvPr id="104893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8571" lnSpcReduction="20000"/>
          </a:bodyPr>
          <a:p>
            <a:pPr lvl="0">
              <a:lnSpc>
                <a:spcPct val="170000"/>
              </a:lnSpc>
              <a:buNone/>
            </a:pPr>
            <a:r>
              <a:rPr b="1" dirty="0" lang="en-US" smtClean="0"/>
              <a:t>2. Clinical </a:t>
            </a:r>
            <a:r>
              <a:rPr b="1" dirty="0" lang="en-US"/>
              <a:t>curatives </a:t>
            </a:r>
            <a:r>
              <a:rPr b="1" dirty="0" i="1" lang="en-US" smtClean="0"/>
              <a:t>– </a:t>
            </a:r>
            <a:r>
              <a:rPr dirty="0" i="1" lang="en-US" smtClean="0"/>
              <a:t>Are</a:t>
            </a:r>
            <a:r>
              <a:rPr b="1" dirty="0" i="1" lang="en-US" smtClean="0"/>
              <a:t> </a:t>
            </a:r>
            <a:r>
              <a:rPr dirty="0" i="1" lang="en-US" smtClean="0"/>
              <a:t>blood </a:t>
            </a:r>
            <a:r>
              <a:rPr dirty="0" i="1" lang="en-US" err="1" smtClean="0"/>
              <a:t>schizontocides</a:t>
            </a:r>
            <a:endParaRPr dirty="0" lang="en-US"/>
          </a:p>
          <a:p>
            <a:pPr lvl="1">
              <a:lnSpc>
                <a:spcPct val="170000"/>
              </a:lnSpc>
              <a:buFont typeface="Arial" pitchFamily="34" charset="0"/>
              <a:buChar char="•"/>
            </a:pPr>
            <a:r>
              <a:rPr dirty="0" lang="en-US" err="1">
                <a:hlinkClick r:id="rId1"/>
              </a:rPr>
              <a:t>Chloroquine</a:t>
            </a:r>
            <a:endParaRPr dirty="0" lang="en-US"/>
          </a:p>
          <a:p>
            <a:pPr lvl="1">
              <a:lnSpc>
                <a:spcPct val="170000"/>
              </a:lnSpc>
              <a:buFont typeface="Arial" pitchFamily="34" charset="0"/>
              <a:buChar char="•"/>
            </a:pPr>
            <a:r>
              <a:rPr dirty="0" lang="en-US" err="1"/>
              <a:t>Amodiaquine</a:t>
            </a:r>
            <a:endParaRPr dirty="0" lang="en-US"/>
          </a:p>
          <a:p>
            <a:pPr lvl="1">
              <a:lnSpc>
                <a:spcPct val="170000"/>
              </a:lnSpc>
              <a:buFont typeface="Arial" pitchFamily="34" charset="0"/>
              <a:buChar char="•"/>
            </a:pPr>
            <a:r>
              <a:rPr dirty="0" lang="en-US"/>
              <a:t>Quinine</a:t>
            </a:r>
          </a:p>
          <a:p>
            <a:pPr lvl="1">
              <a:lnSpc>
                <a:spcPct val="170000"/>
              </a:lnSpc>
              <a:buFont typeface="Arial" pitchFamily="34" charset="0"/>
              <a:buChar char="•"/>
            </a:pPr>
            <a:r>
              <a:rPr dirty="0" lang="en-US" err="1">
                <a:hlinkClick r:id="rId2"/>
              </a:rPr>
              <a:t>Mefloquine</a:t>
            </a:r>
            <a:endParaRPr dirty="0" lang="en-US"/>
          </a:p>
          <a:p>
            <a:pPr lvl="1">
              <a:lnSpc>
                <a:spcPct val="170000"/>
              </a:lnSpc>
              <a:buFont typeface="Arial" pitchFamily="34" charset="0"/>
              <a:buChar char="•"/>
            </a:pPr>
            <a:r>
              <a:rPr dirty="0" lang="en-US" err="1"/>
              <a:t>Pyrimethamine</a:t>
            </a:r>
            <a:endParaRPr dirty="0" lang="en-US"/>
          </a:p>
          <a:p>
            <a:pPr lvl="1">
              <a:lnSpc>
                <a:spcPct val="170000"/>
              </a:lnSpc>
              <a:buFont typeface="Arial" pitchFamily="34" charset="0"/>
              <a:buChar char="•"/>
            </a:pPr>
            <a:r>
              <a:rPr dirty="0" lang="en-US" err="1"/>
              <a:t>Lumefantrine</a:t>
            </a:r>
            <a:endParaRPr dirty="0" lang="en-US"/>
          </a:p>
          <a:p>
            <a:pPr lvl="1">
              <a:lnSpc>
                <a:spcPct val="170000"/>
              </a:lnSpc>
              <a:buFont typeface="Arial" pitchFamily="34" charset="0"/>
              <a:buChar char="•"/>
            </a:pPr>
            <a:r>
              <a:rPr dirty="0" lang="en-US" err="1">
                <a:hlinkClick r:id="rId3"/>
              </a:rPr>
              <a:t>Artemisinin</a:t>
            </a:r>
            <a:endParaRPr dirty="0" lang="en-US"/>
          </a:p>
          <a:p>
            <a:endParaRPr dirty="0"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0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940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sp>
        <p:nvSpPr>
          <p:cNvPr id="1048941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181600"/>
          </a:xfrm>
        </p:spPr>
        <p:txBody>
          <a:bodyPr>
            <a:normAutofit fontScale="50000" lnSpcReduction="20000"/>
          </a:bodyPr>
          <a:p>
            <a:pPr lvl="0">
              <a:lnSpc>
                <a:spcPct val="170000"/>
              </a:lnSpc>
              <a:buNone/>
            </a:pPr>
            <a:r>
              <a:rPr b="1" dirty="0" sz="3800" lang="en-US" smtClean="0"/>
              <a:t>3. Radical </a:t>
            </a:r>
            <a:r>
              <a:rPr b="1" dirty="0" sz="3800" lang="en-US" err="1"/>
              <a:t>curtives</a:t>
            </a:r>
            <a:r>
              <a:rPr b="1" dirty="0" sz="3800" lang="en-US"/>
              <a:t> </a:t>
            </a:r>
            <a:r>
              <a:rPr b="1" dirty="0" sz="3800" lang="en-US" smtClean="0"/>
              <a:t>- </a:t>
            </a:r>
            <a:r>
              <a:rPr dirty="0" sz="3800" lang="en-US" smtClean="0"/>
              <a:t>E</a:t>
            </a:r>
            <a:r>
              <a:rPr dirty="0" sz="3800" lang="en-IN" err="1" smtClean="0"/>
              <a:t>liminate</a:t>
            </a:r>
            <a:r>
              <a:rPr dirty="0" sz="3800" lang="en-IN" smtClean="0"/>
              <a:t> both </a:t>
            </a:r>
            <a:r>
              <a:rPr b="1" dirty="0" sz="3800" lang="en-IN" smtClean="0"/>
              <a:t>hepatic</a:t>
            </a:r>
            <a:r>
              <a:rPr dirty="0" sz="3800" lang="en-IN" smtClean="0"/>
              <a:t> and </a:t>
            </a:r>
            <a:r>
              <a:rPr b="1" dirty="0" sz="3800" lang="en-IN" err="1" smtClean="0"/>
              <a:t>erythrocytic</a:t>
            </a:r>
            <a:r>
              <a:rPr dirty="0" sz="3800" lang="en-IN" smtClean="0"/>
              <a:t> stages</a:t>
            </a:r>
            <a:endParaRPr b="1" dirty="0" sz="3800" lang="en-US" smtClean="0"/>
          </a:p>
          <a:p>
            <a:pPr lvl="1">
              <a:lnSpc>
                <a:spcPct val="170000"/>
              </a:lnSpc>
              <a:buFont typeface="Arial" pitchFamily="34" charset="0"/>
              <a:buChar char="•"/>
            </a:pPr>
            <a:r>
              <a:rPr dirty="0" sz="3400" lang="en-US" smtClean="0"/>
              <a:t>Are tissue </a:t>
            </a:r>
            <a:r>
              <a:rPr dirty="0" sz="3400" lang="en-US" err="1" smtClean="0"/>
              <a:t>schizontocides</a:t>
            </a:r>
            <a:r>
              <a:rPr dirty="0" sz="3400" lang="en-US" smtClean="0"/>
              <a:t> for </a:t>
            </a:r>
            <a:r>
              <a:rPr dirty="0" sz="3400" lang="en-US"/>
              <a:t>p. </a:t>
            </a:r>
            <a:r>
              <a:rPr dirty="0" sz="3400" lang="en-US" err="1"/>
              <a:t>Vivax</a:t>
            </a:r>
            <a:r>
              <a:rPr dirty="0" sz="3400" lang="en-US"/>
              <a:t> &amp; p. </a:t>
            </a:r>
            <a:r>
              <a:rPr dirty="0" sz="3400" lang="en-US" err="1" smtClean="0"/>
              <a:t>Ovale</a:t>
            </a:r>
            <a:endParaRPr dirty="0" sz="3400" lang="en-US"/>
          </a:p>
          <a:p>
            <a:pPr lvl="1">
              <a:lnSpc>
                <a:spcPct val="170000"/>
              </a:lnSpc>
              <a:buFont typeface="Arial" pitchFamily="34" charset="0"/>
              <a:buChar char="•"/>
            </a:pPr>
            <a:r>
              <a:rPr dirty="0" sz="3400" lang="en-US" err="1" smtClean="0">
                <a:hlinkClick r:id="rId1"/>
              </a:rPr>
              <a:t>Primaquine</a:t>
            </a:r>
            <a:endParaRPr dirty="0" sz="3400" lang="en-US" smtClean="0"/>
          </a:p>
          <a:p>
            <a:pPr lvl="0">
              <a:lnSpc>
                <a:spcPct val="170000"/>
              </a:lnSpc>
              <a:buNone/>
            </a:pPr>
            <a:r>
              <a:rPr b="1" dirty="0" sz="3800" lang="en-US" smtClean="0"/>
              <a:t>4.  </a:t>
            </a:r>
            <a:r>
              <a:rPr b="1" dirty="0" sz="3800" lang="en-US" err="1" smtClean="0"/>
              <a:t>Gametocidal</a:t>
            </a:r>
            <a:r>
              <a:rPr b="1" dirty="0" sz="3800" lang="en-US" smtClean="0"/>
              <a:t> </a:t>
            </a:r>
            <a:r>
              <a:rPr b="1" dirty="0" sz="3800" lang="en-US"/>
              <a:t>drugs</a:t>
            </a:r>
            <a:r>
              <a:rPr dirty="0" sz="3800" lang="en-US"/>
              <a:t> (drugs that kill gametes and prevent spread of disease in mosquito)</a:t>
            </a:r>
            <a:br>
              <a:rPr dirty="0" sz="3800" lang="en-US"/>
            </a:br>
            <a:r>
              <a:rPr dirty="0" sz="3800" lang="en-US"/>
              <a:t> </a:t>
            </a:r>
            <a:r>
              <a:rPr dirty="0" sz="3800" lang="en-US" smtClean="0"/>
              <a:t>  a. For p. </a:t>
            </a:r>
            <a:r>
              <a:rPr dirty="0" sz="3800" lang="en-US" err="1" smtClean="0"/>
              <a:t>Vivax</a:t>
            </a:r>
            <a:r>
              <a:rPr dirty="0" sz="3800" lang="en-US" smtClean="0"/>
              <a:t>: </a:t>
            </a:r>
            <a:r>
              <a:rPr dirty="0" sz="3800" lang="en-US" err="1" smtClean="0">
                <a:hlinkClick r:id="rId2"/>
              </a:rPr>
              <a:t>chloroquine</a:t>
            </a:r>
            <a:r>
              <a:rPr dirty="0" sz="3800" lang="en-US" smtClean="0"/>
              <a:t>, quinine</a:t>
            </a:r>
            <a:br>
              <a:rPr dirty="0" sz="3800" lang="en-US" smtClean="0"/>
            </a:br>
            <a:r>
              <a:rPr dirty="0" sz="3800" lang="en-US" smtClean="0"/>
              <a:t>   b. For p. </a:t>
            </a:r>
            <a:r>
              <a:rPr dirty="0" sz="3800" lang="en-US" err="1" smtClean="0"/>
              <a:t>Falciparum</a:t>
            </a:r>
            <a:r>
              <a:rPr dirty="0" sz="3800" lang="en-US" smtClean="0"/>
              <a:t>: </a:t>
            </a:r>
            <a:r>
              <a:rPr dirty="0" sz="3800" lang="en-US" err="1" smtClean="0">
                <a:hlinkClick r:id="rId1"/>
              </a:rPr>
              <a:t>Primaquine</a:t>
            </a:r>
            <a:endParaRPr dirty="0" sz="3800" lang="en-US"/>
          </a:p>
          <a:p>
            <a:pPr lvl="0">
              <a:lnSpc>
                <a:spcPct val="170000"/>
              </a:lnSpc>
              <a:buNone/>
            </a:pPr>
            <a:r>
              <a:rPr b="1" dirty="0" sz="3800" lang="en-US" smtClean="0"/>
              <a:t>5.  </a:t>
            </a:r>
            <a:r>
              <a:rPr b="1" dirty="0" sz="3800" lang="en-US" err="1" smtClean="0"/>
              <a:t>Sporontocides</a:t>
            </a:r>
            <a:r>
              <a:rPr b="1" dirty="0" sz="3800" lang="en-US"/>
              <a:t>: </a:t>
            </a:r>
            <a:r>
              <a:rPr dirty="0" sz="3800" lang="en-US" smtClean="0"/>
              <a:t>Are drugs </a:t>
            </a:r>
            <a:r>
              <a:rPr dirty="0" sz="3800" lang="en-US"/>
              <a:t>that inhibit the life cycle of malarial parasite in mosquitoes)</a:t>
            </a:r>
          </a:p>
          <a:p>
            <a:pPr lvl="1">
              <a:lnSpc>
                <a:spcPct val="170000"/>
              </a:lnSpc>
              <a:buFont typeface="Arial" pitchFamily="34" charset="0"/>
              <a:buChar char="•"/>
            </a:pPr>
            <a:r>
              <a:rPr dirty="0" sz="3400" lang="en-US" err="1">
                <a:hlinkClick r:id="rId1"/>
              </a:rPr>
              <a:t>Primaquine</a:t>
            </a:r>
            <a:endParaRPr dirty="0" sz="3400" lang="en-US"/>
          </a:p>
          <a:p>
            <a:pPr lvl="1">
              <a:lnSpc>
                <a:spcPct val="170000"/>
              </a:lnSpc>
              <a:buFont typeface="Arial" pitchFamily="34" charset="0"/>
              <a:buChar char="•"/>
            </a:pPr>
            <a:r>
              <a:rPr dirty="0" sz="3400" lang="en-US" err="1"/>
              <a:t>Chloroguanide</a:t>
            </a:r>
            <a:endParaRPr dirty="0" sz="3400" lang="en-US"/>
          </a:p>
          <a:p>
            <a:pPr lvl="0"/>
            <a:endParaRPr dirty="0" lang="en-US"/>
          </a:p>
          <a:p>
            <a:endParaRPr dirty="0"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0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94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sp>
        <p:nvSpPr>
          <p:cNvPr id="104894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5000" lnSpcReduction="20000"/>
          </a:bodyPr>
          <a:p>
            <a:pPr lvl="0">
              <a:lnSpc>
                <a:spcPct val="170000"/>
              </a:lnSpc>
              <a:buNone/>
            </a:pPr>
            <a:r>
              <a:rPr b="1" dirty="0" lang="en-US" smtClean="0"/>
              <a:t>B. Classification </a:t>
            </a:r>
            <a:r>
              <a:rPr b="1" dirty="0" lang="en-US"/>
              <a:t>Based on </a:t>
            </a:r>
            <a:r>
              <a:rPr b="1" dirty="0" lang="en-US" smtClean="0"/>
              <a:t>Chemistry</a:t>
            </a:r>
          </a:p>
          <a:p>
            <a:pPr lvl="0">
              <a:lnSpc>
                <a:spcPct val="170000"/>
              </a:lnSpc>
            </a:pPr>
            <a:r>
              <a:rPr b="1" dirty="0" lang="en-US" smtClean="0"/>
              <a:t>4-Aminoquinolines</a:t>
            </a:r>
            <a:endParaRPr dirty="0" lang="en-US"/>
          </a:p>
          <a:p>
            <a:pPr lvl="1">
              <a:lnSpc>
                <a:spcPct val="170000"/>
              </a:lnSpc>
            </a:pPr>
            <a:r>
              <a:rPr dirty="0" lang="en-US" err="1">
                <a:hlinkClick r:id="rId1"/>
              </a:rPr>
              <a:t>Chloroquine</a:t>
            </a:r>
            <a:endParaRPr dirty="0" lang="en-US"/>
          </a:p>
          <a:p>
            <a:pPr lvl="1">
              <a:lnSpc>
                <a:spcPct val="170000"/>
              </a:lnSpc>
            </a:pPr>
            <a:r>
              <a:rPr dirty="0" lang="en-US" err="1" smtClean="0"/>
              <a:t>Amodiaquine</a:t>
            </a:r>
            <a:endParaRPr dirty="0" lang="en-US" smtClean="0"/>
          </a:p>
          <a:p>
            <a:pPr lvl="0">
              <a:lnSpc>
                <a:spcPct val="170000"/>
              </a:lnSpc>
            </a:pPr>
            <a:r>
              <a:rPr b="1" dirty="0" lang="en-US" smtClean="0"/>
              <a:t>8-Aminoquinoline</a:t>
            </a:r>
            <a:endParaRPr dirty="0" lang="en-US"/>
          </a:p>
          <a:p>
            <a:pPr lvl="1">
              <a:lnSpc>
                <a:spcPct val="170000"/>
              </a:lnSpc>
            </a:pPr>
            <a:r>
              <a:rPr dirty="0" lang="en-US" err="1" smtClean="0">
                <a:hlinkClick r:id="rId2"/>
              </a:rPr>
              <a:t>Primaquine</a:t>
            </a:r>
            <a:endParaRPr dirty="0" lang="en-US" smtClean="0"/>
          </a:p>
          <a:p>
            <a:pPr lvl="0">
              <a:lnSpc>
                <a:spcPct val="170000"/>
              </a:lnSpc>
            </a:pPr>
            <a:r>
              <a:rPr b="1" dirty="0" lang="en-US" smtClean="0"/>
              <a:t>4-Quinoline- </a:t>
            </a:r>
            <a:r>
              <a:rPr b="1" dirty="0" lang="en-US"/>
              <a:t>Methanol</a:t>
            </a:r>
            <a:endParaRPr dirty="0" lang="en-US"/>
          </a:p>
          <a:p>
            <a:pPr lvl="1">
              <a:lnSpc>
                <a:spcPct val="170000"/>
              </a:lnSpc>
            </a:pPr>
            <a:r>
              <a:rPr dirty="0" lang="en-US" err="1">
                <a:hlinkClick r:id="rId3"/>
              </a:rPr>
              <a:t>Mefloquine</a:t>
            </a:r>
            <a:endParaRPr dirty="0"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1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944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sp>
        <p:nvSpPr>
          <p:cNvPr id="1048945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953000"/>
          </a:xfrm>
        </p:spPr>
        <p:txBody>
          <a:bodyPr>
            <a:normAutofit fontScale="75000" lnSpcReduction="20000"/>
          </a:bodyPr>
          <a:p>
            <a:pPr>
              <a:lnSpc>
                <a:spcPct val="170000"/>
              </a:lnSpc>
            </a:pPr>
            <a:r>
              <a:rPr b="1" dirty="0" lang="en-US" err="1" smtClean="0"/>
              <a:t>Quinoline</a:t>
            </a:r>
            <a:r>
              <a:rPr b="1" dirty="0" lang="en-US" smtClean="0"/>
              <a:t>-containing Cinchona Alkaloids</a:t>
            </a:r>
            <a:endParaRPr dirty="0" lang="en-US" smtClean="0"/>
          </a:p>
          <a:p>
            <a:pPr lvl="1">
              <a:lnSpc>
                <a:spcPct val="170000"/>
              </a:lnSpc>
            </a:pPr>
            <a:r>
              <a:rPr dirty="0" lang="en-US" smtClean="0"/>
              <a:t>Quinine</a:t>
            </a:r>
            <a:endParaRPr dirty="0" lang="en-US"/>
          </a:p>
          <a:p>
            <a:pPr lvl="1">
              <a:lnSpc>
                <a:spcPct val="170000"/>
              </a:lnSpc>
            </a:pPr>
            <a:r>
              <a:rPr dirty="0" lang="en-US" err="1" smtClean="0">
                <a:hlinkClick r:id="rId1"/>
              </a:rPr>
              <a:t>Quinidine</a:t>
            </a:r>
            <a:endParaRPr dirty="0" lang="en-US" smtClean="0"/>
          </a:p>
          <a:p>
            <a:pPr lvl="0">
              <a:lnSpc>
                <a:spcPct val="170000"/>
              </a:lnSpc>
            </a:pPr>
            <a:r>
              <a:rPr b="1" dirty="0" lang="en-US" err="1" smtClean="0"/>
              <a:t>Diaminopyrimidine</a:t>
            </a:r>
            <a:endParaRPr dirty="0" lang="en-US"/>
          </a:p>
          <a:p>
            <a:pPr lvl="1">
              <a:lnSpc>
                <a:spcPct val="170000"/>
              </a:lnSpc>
            </a:pPr>
            <a:r>
              <a:rPr dirty="0" lang="en-US" err="1" smtClean="0"/>
              <a:t>Pyrimethamine</a:t>
            </a:r>
            <a:endParaRPr dirty="0" lang="en-US" smtClean="0"/>
          </a:p>
          <a:p>
            <a:pPr lvl="0">
              <a:lnSpc>
                <a:spcPct val="170000"/>
              </a:lnSpc>
            </a:pPr>
            <a:r>
              <a:rPr b="1" dirty="0" lang="en-US" smtClean="0"/>
              <a:t>Sulfonamides/</a:t>
            </a:r>
            <a:r>
              <a:rPr b="1" dirty="0" lang="en-US" err="1" smtClean="0"/>
              <a:t>Sulfone</a:t>
            </a:r>
            <a:endParaRPr dirty="0" lang="en-US"/>
          </a:p>
          <a:p>
            <a:pPr lvl="1">
              <a:lnSpc>
                <a:spcPct val="170000"/>
              </a:lnSpc>
            </a:pPr>
            <a:r>
              <a:rPr dirty="0" lang="en-US" err="1"/>
              <a:t>Sulfadoxine</a:t>
            </a:r>
            <a:endParaRPr dirty="0" lang="en-US"/>
          </a:p>
          <a:p>
            <a:pPr lvl="1">
              <a:lnSpc>
                <a:spcPct val="170000"/>
              </a:lnSpc>
            </a:pPr>
            <a:r>
              <a:rPr dirty="0" lang="en-US" err="1"/>
              <a:t>Sulfalene</a:t>
            </a:r>
            <a:endParaRPr dirty="0" lang="en-US"/>
          </a:p>
          <a:p>
            <a:pPr lvl="1">
              <a:lnSpc>
                <a:spcPct val="170000"/>
              </a:lnSpc>
            </a:pPr>
            <a:r>
              <a:rPr dirty="0" lang="en-US" err="1">
                <a:hlinkClick r:id="rId2"/>
              </a:rPr>
              <a:t>Dapsone</a:t>
            </a:r>
            <a:endParaRPr dirty="0" lang="en-US"/>
          </a:p>
          <a:p>
            <a:endParaRPr dirty="0"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1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946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sp>
        <p:nvSpPr>
          <p:cNvPr id="1048947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410200"/>
          </a:xfrm>
        </p:spPr>
        <p:txBody>
          <a:bodyPr>
            <a:normAutofit fontScale="64286" lnSpcReduction="20000"/>
          </a:bodyPr>
          <a:p>
            <a:pPr>
              <a:lnSpc>
                <a:spcPct val="170000"/>
              </a:lnSpc>
            </a:pPr>
            <a:r>
              <a:rPr b="1" dirty="0" lang="en-US" err="1" smtClean="0"/>
              <a:t>Sesquiterpene-Lactone</a:t>
            </a:r>
            <a:endParaRPr dirty="0" lang="en-US" smtClean="0">
              <a:hlinkClick r:id="rId1"/>
            </a:endParaRPr>
          </a:p>
          <a:p>
            <a:pPr lvl="1">
              <a:lnSpc>
                <a:spcPct val="170000"/>
              </a:lnSpc>
            </a:pPr>
            <a:r>
              <a:rPr dirty="0" lang="en-US" err="1" smtClean="0">
                <a:hlinkClick r:id="rId1"/>
              </a:rPr>
              <a:t>Qinghaosu</a:t>
            </a:r>
            <a:r>
              <a:rPr dirty="0" lang="en-US" smtClean="0">
                <a:hlinkClick r:id="rId1"/>
              </a:rPr>
              <a:t> </a:t>
            </a:r>
            <a:r>
              <a:rPr dirty="0" lang="en-US">
                <a:hlinkClick r:id="rId1"/>
              </a:rPr>
              <a:t>(</a:t>
            </a:r>
            <a:r>
              <a:rPr dirty="0" lang="en-US" err="1">
                <a:hlinkClick r:id="rId1"/>
              </a:rPr>
              <a:t>Artemisinin</a:t>
            </a:r>
            <a:r>
              <a:rPr dirty="0" lang="en-US">
                <a:hlinkClick r:id="rId1"/>
              </a:rPr>
              <a:t>)</a:t>
            </a:r>
            <a:endParaRPr dirty="0" lang="en-US"/>
          </a:p>
          <a:p>
            <a:pPr lvl="1">
              <a:lnSpc>
                <a:spcPct val="170000"/>
              </a:lnSpc>
            </a:pPr>
            <a:r>
              <a:rPr dirty="0" lang="en-US"/>
              <a:t>Arte-Ether</a:t>
            </a:r>
          </a:p>
          <a:p>
            <a:pPr lvl="1">
              <a:lnSpc>
                <a:spcPct val="170000"/>
              </a:lnSpc>
            </a:pPr>
            <a:r>
              <a:rPr dirty="0" lang="en-US" err="1"/>
              <a:t>Artemether</a:t>
            </a:r>
            <a:r>
              <a:rPr dirty="0" lang="en-US"/>
              <a:t> –longer </a:t>
            </a:r>
            <a:r>
              <a:rPr dirty="0" lang="en-US" smtClean="0"/>
              <a:t>acting</a:t>
            </a:r>
          </a:p>
          <a:p>
            <a:pPr lvl="0">
              <a:lnSpc>
                <a:spcPct val="170000"/>
              </a:lnSpc>
            </a:pPr>
            <a:r>
              <a:rPr b="1" dirty="0" lang="en-IN"/>
              <a:t>Amino </a:t>
            </a:r>
            <a:r>
              <a:rPr b="1" dirty="0" lang="en-IN" smtClean="0"/>
              <a:t>alcohols</a:t>
            </a:r>
          </a:p>
          <a:p>
            <a:pPr lvl="1">
              <a:lnSpc>
                <a:spcPct val="170000"/>
              </a:lnSpc>
            </a:pPr>
            <a:r>
              <a:rPr dirty="0" lang="en-IN" err="1" smtClean="0"/>
              <a:t>Halofantrine</a:t>
            </a:r>
            <a:r>
              <a:rPr dirty="0" lang="en-IN" smtClean="0"/>
              <a:t> </a:t>
            </a:r>
          </a:p>
          <a:p>
            <a:pPr lvl="1">
              <a:lnSpc>
                <a:spcPct val="170000"/>
              </a:lnSpc>
            </a:pPr>
            <a:r>
              <a:rPr dirty="0" lang="en-IN" err="1" smtClean="0"/>
              <a:t>Lumefantrine</a:t>
            </a:r>
            <a:r>
              <a:rPr dirty="0" lang="en-IN" smtClean="0"/>
              <a:t> </a:t>
            </a:r>
          </a:p>
          <a:p>
            <a:pPr lvl="0">
              <a:lnSpc>
                <a:spcPct val="170000"/>
              </a:lnSpc>
            </a:pPr>
            <a:r>
              <a:rPr b="1" dirty="0" lang="en-US" smtClean="0"/>
              <a:t>Antibiotics (</a:t>
            </a:r>
            <a:r>
              <a:rPr b="1" dirty="0" lang="en-US" err="1" smtClean="0"/>
              <a:t>Tetracyclines</a:t>
            </a:r>
            <a:r>
              <a:rPr b="1" dirty="0" lang="en-US" smtClean="0"/>
              <a:t>)</a:t>
            </a:r>
            <a:endParaRPr dirty="0" lang="en-US"/>
          </a:p>
          <a:p>
            <a:pPr lvl="1">
              <a:lnSpc>
                <a:spcPct val="170000"/>
              </a:lnSpc>
            </a:pPr>
            <a:r>
              <a:rPr dirty="0" lang="en-US"/>
              <a:t>Tetracycline</a:t>
            </a:r>
          </a:p>
          <a:p>
            <a:pPr lvl="1">
              <a:lnSpc>
                <a:spcPct val="170000"/>
              </a:lnSpc>
            </a:pPr>
            <a:r>
              <a:rPr dirty="0" lang="en-US" err="1"/>
              <a:t>Doxycycline</a:t>
            </a:r>
            <a:endParaRPr dirty="0" lang="en-US"/>
          </a:p>
          <a:p>
            <a:pPr lvl="1">
              <a:lnSpc>
                <a:spcPct val="170000"/>
              </a:lnSpc>
            </a:pPr>
            <a:r>
              <a:rPr dirty="0" lang="en-US" err="1"/>
              <a:t>Minocycline</a:t>
            </a:r>
            <a:endParaRPr dirty="0" lang="en-US"/>
          </a:p>
          <a:p>
            <a:endParaRPr dirty="0"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1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94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sp>
        <p:nvSpPr>
          <p:cNvPr id="104894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6429" lnSpcReduction="20000"/>
          </a:bodyPr>
          <a:p>
            <a:pPr>
              <a:lnSpc>
                <a:spcPct val="160000"/>
              </a:lnSpc>
            </a:pPr>
            <a:r>
              <a:rPr b="1" dirty="0" lang="en-US" err="1" smtClean="0"/>
              <a:t>Biguanides</a:t>
            </a:r>
            <a:endParaRPr dirty="0" lang="en-US" smtClean="0"/>
          </a:p>
          <a:p>
            <a:pPr lvl="1">
              <a:lnSpc>
                <a:spcPct val="160000"/>
              </a:lnSpc>
            </a:pPr>
            <a:r>
              <a:rPr dirty="0" lang="en-US" err="1" smtClean="0"/>
              <a:t>Proguanil</a:t>
            </a:r>
            <a:endParaRPr dirty="0" lang="en-US"/>
          </a:p>
          <a:p>
            <a:pPr lvl="1">
              <a:lnSpc>
                <a:spcPct val="160000"/>
              </a:lnSpc>
            </a:pPr>
            <a:r>
              <a:rPr dirty="0" lang="en-US" err="1"/>
              <a:t>Chlorproguanil</a:t>
            </a:r>
            <a:endParaRPr dirty="0" lang="en-US"/>
          </a:p>
          <a:p>
            <a:pPr lvl="1">
              <a:lnSpc>
                <a:spcPct val="160000"/>
              </a:lnSpc>
            </a:pPr>
            <a:r>
              <a:rPr dirty="0" lang="en-US" err="1" smtClean="0"/>
              <a:t>Cycloguanil</a:t>
            </a:r>
            <a:endParaRPr dirty="0" lang="en-US" smtClean="0"/>
          </a:p>
          <a:p>
            <a:pPr lvl="0">
              <a:lnSpc>
                <a:spcPct val="160000"/>
              </a:lnSpc>
            </a:pPr>
            <a:r>
              <a:rPr b="1" dirty="0" lang="en-US" err="1" smtClean="0"/>
              <a:t>Hydroxy-naphthoquinone</a:t>
            </a:r>
            <a:endParaRPr dirty="0" lang="en-US"/>
          </a:p>
          <a:p>
            <a:pPr lvl="1">
              <a:lnSpc>
                <a:spcPct val="160000"/>
              </a:lnSpc>
            </a:pPr>
            <a:r>
              <a:rPr dirty="0" lang="en-US" err="1">
                <a:hlinkClick r:id="rId1"/>
              </a:rPr>
              <a:t>Atovaquone</a:t>
            </a:r>
            <a:endParaRPr dirty="0" lang="en-US"/>
          </a:p>
          <a:p>
            <a:endParaRPr dirty="0"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9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3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p>
            <a:pPr algn="l"/>
            <a:r>
              <a:rPr dirty="0" sz="3200" lang="en-US" err="1" smtClean="0"/>
              <a:t>Antiparasitic</a:t>
            </a:r>
            <a:r>
              <a:rPr dirty="0" sz="3200" lang="en-US" smtClean="0"/>
              <a:t> Agents</a:t>
            </a:r>
            <a:endParaRPr dirty="0" sz="3200" lang="en-US"/>
          </a:p>
        </p:txBody>
      </p:sp>
      <p:sp>
        <p:nvSpPr>
          <p:cNvPr id="1048594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5833" lnSpcReduction="20000"/>
          </a:bodyPr>
          <a:p>
            <a:pPr>
              <a:lnSpc>
                <a:spcPct val="170000"/>
              </a:lnSpc>
            </a:pPr>
            <a:r>
              <a:rPr dirty="0" lang="en-US"/>
              <a:t>Anti-parasitic </a:t>
            </a:r>
            <a:r>
              <a:rPr dirty="0" lang="en-US" smtClean="0"/>
              <a:t>Agents include:  </a:t>
            </a:r>
          </a:p>
          <a:p>
            <a:pPr lvl="1">
              <a:lnSpc>
                <a:spcPct val="170000"/>
              </a:lnSpc>
            </a:pPr>
            <a:r>
              <a:rPr dirty="0" lang="en-US" err="1"/>
              <a:t>A</a:t>
            </a:r>
            <a:r>
              <a:rPr dirty="0" lang="en-US" err="1" smtClean="0"/>
              <a:t>ntiprotozoal</a:t>
            </a:r>
            <a:r>
              <a:rPr dirty="0" lang="en-US" smtClean="0"/>
              <a:t> agents</a:t>
            </a:r>
          </a:p>
          <a:p>
            <a:pPr indent="-514350" lvl="2" marL="1371600">
              <a:lnSpc>
                <a:spcPct val="170000"/>
              </a:lnSpc>
              <a:buFont typeface="+mj-lt"/>
              <a:buAutoNum type="alphaLcPeriod"/>
            </a:pPr>
            <a:r>
              <a:rPr dirty="0" lang="en-US" err="1" smtClean="0"/>
              <a:t>Antimalarial</a:t>
            </a:r>
            <a:r>
              <a:rPr dirty="0" lang="en-US" smtClean="0"/>
              <a:t> agents </a:t>
            </a:r>
          </a:p>
          <a:p>
            <a:pPr indent="-514350" lvl="2" marL="1371600">
              <a:lnSpc>
                <a:spcPct val="170000"/>
              </a:lnSpc>
              <a:buFont typeface="+mj-lt"/>
              <a:buAutoNum type="alphaLcPeriod"/>
            </a:pPr>
            <a:r>
              <a:rPr dirty="0" lang="en-US" err="1" smtClean="0"/>
              <a:t>Antiamoebic</a:t>
            </a:r>
            <a:r>
              <a:rPr dirty="0" lang="en-US" smtClean="0"/>
              <a:t> agents </a:t>
            </a:r>
          </a:p>
          <a:p>
            <a:pPr indent="-514350" lvl="2" marL="1371600">
              <a:lnSpc>
                <a:spcPct val="170000"/>
              </a:lnSpc>
              <a:buFont typeface="+mj-lt"/>
              <a:buAutoNum type="alphaLcPeriod"/>
            </a:pPr>
            <a:r>
              <a:rPr dirty="0" lang="en-US" err="1" smtClean="0"/>
              <a:t>Antileishmania</a:t>
            </a:r>
            <a:r>
              <a:rPr dirty="0" lang="en-US" smtClean="0"/>
              <a:t> agents </a:t>
            </a:r>
          </a:p>
          <a:p>
            <a:pPr indent="-514350" lvl="2" marL="1371600">
              <a:lnSpc>
                <a:spcPct val="170000"/>
              </a:lnSpc>
              <a:buFont typeface="+mj-lt"/>
              <a:buAutoNum type="alphaLcPeriod"/>
            </a:pPr>
            <a:r>
              <a:rPr dirty="0" lang="en-US" err="1" smtClean="0"/>
              <a:t>Antitrypanosoma</a:t>
            </a:r>
            <a:r>
              <a:rPr dirty="0" lang="en-US" smtClean="0"/>
              <a:t> agents </a:t>
            </a:r>
          </a:p>
          <a:p>
            <a:pPr lvl="1">
              <a:lnSpc>
                <a:spcPct val="170000"/>
              </a:lnSpc>
            </a:pPr>
            <a:r>
              <a:rPr dirty="0" lang="en-US" err="1" smtClean="0"/>
              <a:t>A</a:t>
            </a:r>
            <a:r>
              <a:rPr dirty="0" lang="en-US" err="1" smtClean="0"/>
              <a:t>ntihelmintic</a:t>
            </a:r>
            <a:r>
              <a:rPr dirty="0" lang="en-US" smtClean="0"/>
              <a:t> agents</a:t>
            </a:r>
            <a:endParaRPr dirty="0"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1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950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p>
            <a:pPr algn="l"/>
            <a:r>
              <a:rPr b="1" dirty="0" sz="4000" lang="en-US" smtClean="0">
                <a:solidFill>
                  <a:srgbClr val="C00000"/>
                </a:solidFill>
              </a:rPr>
              <a:t>Clinical Cure</a:t>
            </a:r>
            <a:endParaRPr b="1" dirty="0" sz="4000" lang="en-IN">
              <a:solidFill>
                <a:srgbClr val="C00000"/>
              </a:solidFill>
            </a:endParaRPr>
          </a:p>
        </p:txBody>
      </p:sp>
      <p:sp>
        <p:nvSpPr>
          <p:cNvPr id="1048951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p>
            <a:pPr>
              <a:lnSpc>
                <a:spcPct val="150000"/>
              </a:lnSpc>
            </a:pPr>
            <a:r>
              <a:rPr b="1" dirty="0" lang="en-US" err="1" smtClean="0"/>
              <a:t>Erythrocytic</a:t>
            </a:r>
            <a:r>
              <a:rPr dirty="0" lang="en-US" smtClean="0"/>
              <a:t> </a:t>
            </a:r>
            <a:r>
              <a:rPr dirty="0" lang="en-US" smtClean="0"/>
              <a:t>schizonticide</a:t>
            </a:r>
            <a:r>
              <a:rPr dirty="0" lang="en-IN" smtClean="0"/>
              <a:t> is used to terminate the episode of malarial </a:t>
            </a:r>
            <a:r>
              <a:rPr dirty="0" lang="en-IN" smtClean="0"/>
              <a:t>fever</a:t>
            </a:r>
          </a:p>
          <a:p>
            <a:pPr>
              <a:lnSpc>
                <a:spcPct val="150000"/>
              </a:lnSpc>
            </a:pPr>
            <a:r>
              <a:rPr dirty="0" lang="en-IN" smtClean="0"/>
              <a:t>These agents exist in two forms:</a:t>
            </a:r>
            <a:endParaRPr dirty="0" lang="en-IN" smtClean="0"/>
          </a:p>
          <a:p>
            <a:pPr indent="-514350" lvl="1" marL="971550">
              <a:lnSpc>
                <a:spcPct val="150000"/>
              </a:lnSpc>
              <a:buFont typeface="+mj-lt"/>
              <a:buAutoNum type="arabicPeriod"/>
            </a:pPr>
            <a:r>
              <a:rPr dirty="0" lang="en-US" smtClean="0"/>
              <a:t>High </a:t>
            </a:r>
            <a:r>
              <a:rPr dirty="0" lang="en-US" smtClean="0"/>
              <a:t>efficacy agents</a:t>
            </a:r>
            <a:endParaRPr dirty="0" lang="en-US" smtClean="0"/>
          </a:p>
          <a:p>
            <a:pPr indent="-514350" lvl="1" marL="971550">
              <a:lnSpc>
                <a:spcPct val="150000"/>
              </a:lnSpc>
              <a:buFont typeface="+mj-lt"/>
              <a:buAutoNum type="arabicPeriod"/>
            </a:pPr>
            <a:r>
              <a:rPr dirty="0" lang="en-US" smtClean="0"/>
              <a:t>Low </a:t>
            </a:r>
            <a:r>
              <a:rPr dirty="0" lang="en-US" smtClean="0"/>
              <a:t>efficacy agents</a:t>
            </a:r>
            <a:endParaRPr dirty="0" lang="en-US" smtClean="0"/>
          </a:p>
          <a:p>
            <a:endParaRPr dirty="0" lang="en-IN" smtClean="0"/>
          </a:p>
          <a:p>
            <a:endParaRPr dirty="0" lang="en-US" smtClean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1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960" name="Text Placeholder 4"/>
          <p:cNvSpPr>
            <a:spLocks noGrp="1"/>
          </p:cNvSpPr>
          <p:nvPr>
            <p:ph type="body" idx="1"/>
          </p:nvPr>
        </p:nvSpPr>
        <p:spPr>
          <a:xfrm>
            <a:off x="457200" y="428605"/>
            <a:ext cx="4040188" cy="714379"/>
          </a:xfrm>
        </p:spPr>
        <p:txBody>
          <a:bodyPr>
            <a:normAutofit/>
          </a:bodyPr>
          <a:p>
            <a:r>
              <a:rPr dirty="0" sz="3200" lang="en-US" smtClean="0"/>
              <a:t>High efficacy</a:t>
            </a:r>
            <a:endParaRPr dirty="0" sz="3200" lang="en-IN"/>
          </a:p>
        </p:txBody>
      </p:sp>
      <p:sp>
        <p:nvSpPr>
          <p:cNvPr id="1048961" name="Content Placeholder 2"/>
          <p:cNvSpPr>
            <a:spLocks noGrp="1"/>
          </p:cNvSpPr>
          <p:nvPr>
            <p:ph sz="half" idx="2"/>
          </p:nvPr>
        </p:nvSpPr>
        <p:spPr>
          <a:xfrm>
            <a:off x="457200" y="1428736"/>
            <a:ext cx="4040188" cy="4697427"/>
          </a:xfrm>
        </p:spPr>
        <p:txBody>
          <a:bodyPr>
            <a:normAutofit/>
          </a:bodyPr>
          <a:p>
            <a:pPr indent="-514350" marL="514350">
              <a:buAutoNum type="arabicParenR"/>
            </a:pPr>
            <a:r>
              <a:rPr dirty="0" sz="3200" lang="en-IN" err="1" smtClean="0"/>
              <a:t>Artemesinin</a:t>
            </a:r>
            <a:endParaRPr dirty="0" sz="3200" lang="en-IN" smtClean="0"/>
          </a:p>
          <a:p>
            <a:pPr indent="-514350" marL="514350">
              <a:buAutoNum type="arabicParenR"/>
            </a:pPr>
            <a:r>
              <a:rPr dirty="0" sz="3200" lang="en-IN" err="1" smtClean="0"/>
              <a:t>Chloroquine</a:t>
            </a:r>
            <a:r>
              <a:rPr dirty="0" sz="3200" lang="en-IN" smtClean="0"/>
              <a:t> </a:t>
            </a:r>
          </a:p>
          <a:p>
            <a:pPr indent="-514350" marL="514350">
              <a:buAutoNum type="arabicParenR"/>
            </a:pPr>
            <a:r>
              <a:rPr dirty="0" sz="3200" lang="en-IN" err="1" smtClean="0"/>
              <a:t>Amodiaquine</a:t>
            </a:r>
            <a:endParaRPr dirty="0" sz="3200" lang="en-IN" smtClean="0"/>
          </a:p>
          <a:p>
            <a:pPr indent="-514350" marL="514350">
              <a:buAutoNum type="arabicParenR"/>
            </a:pPr>
            <a:r>
              <a:rPr dirty="0" sz="3200" lang="en-IN" smtClean="0"/>
              <a:t>Quinine </a:t>
            </a:r>
          </a:p>
          <a:p>
            <a:pPr indent="-514350" marL="514350">
              <a:buAutoNum type="arabicParenR"/>
            </a:pPr>
            <a:r>
              <a:rPr dirty="0" sz="3200" lang="en-IN" err="1" smtClean="0"/>
              <a:t>Mefloquine</a:t>
            </a:r>
            <a:r>
              <a:rPr dirty="0" sz="3200" lang="en-IN" smtClean="0"/>
              <a:t> </a:t>
            </a:r>
          </a:p>
          <a:p>
            <a:pPr indent="-514350" marL="514350">
              <a:buAutoNum type="arabicParenR"/>
            </a:pPr>
            <a:r>
              <a:rPr dirty="0" sz="3200" lang="en-US" err="1" smtClean="0"/>
              <a:t>Halofantrine</a:t>
            </a:r>
            <a:endParaRPr dirty="0" sz="3200" lang="en-US" smtClean="0"/>
          </a:p>
          <a:p>
            <a:pPr indent="-514350" marL="514350">
              <a:buAutoNum type="arabicParenR"/>
            </a:pPr>
            <a:r>
              <a:rPr dirty="0" sz="3200" lang="en-US" err="1" smtClean="0"/>
              <a:t>Lumifantrine</a:t>
            </a:r>
            <a:endParaRPr dirty="0" sz="3200" lang="en-US" smtClean="0"/>
          </a:p>
          <a:p>
            <a:pPr indent="-514350" marL="514350">
              <a:buAutoNum type="arabicParenR"/>
            </a:pPr>
            <a:r>
              <a:rPr dirty="0" sz="3200" lang="en-US" err="1" smtClean="0"/>
              <a:t>Atovaquone</a:t>
            </a:r>
            <a:r>
              <a:rPr dirty="0" sz="3200" lang="en-US" smtClean="0"/>
              <a:t> </a:t>
            </a:r>
            <a:endParaRPr dirty="0" sz="3200" lang="en-IN" smtClean="0"/>
          </a:p>
        </p:txBody>
      </p:sp>
      <p:sp>
        <p:nvSpPr>
          <p:cNvPr id="1048962" name="Text Placeholder 5"/>
          <p:cNvSpPr>
            <a:spLocks noGrp="1"/>
          </p:cNvSpPr>
          <p:nvPr>
            <p:ph type="body" sz="quarter" idx="3"/>
          </p:nvPr>
        </p:nvSpPr>
        <p:spPr>
          <a:xfrm>
            <a:off x="4645025" y="285729"/>
            <a:ext cx="4041775" cy="928694"/>
          </a:xfrm>
        </p:spPr>
        <p:txBody>
          <a:bodyPr>
            <a:normAutofit/>
          </a:bodyPr>
          <a:p>
            <a:r>
              <a:rPr dirty="0" sz="3200" lang="en-US" smtClean="0"/>
              <a:t>Low efficacy</a:t>
            </a:r>
            <a:endParaRPr dirty="0" sz="3200" lang="en-IN"/>
          </a:p>
        </p:txBody>
      </p:sp>
      <p:sp>
        <p:nvSpPr>
          <p:cNvPr id="1048963" name="Content Placeholder 6"/>
          <p:cNvSpPr>
            <a:spLocks noGrp="1"/>
          </p:cNvSpPr>
          <p:nvPr>
            <p:ph sz="quarter" idx="4"/>
          </p:nvPr>
        </p:nvSpPr>
        <p:spPr>
          <a:xfrm>
            <a:off x="4645025" y="1500174"/>
            <a:ext cx="4041775" cy="4625989"/>
          </a:xfrm>
        </p:spPr>
        <p:txBody>
          <a:bodyPr>
            <a:normAutofit fontScale="95833" lnSpcReduction="10000"/>
          </a:bodyPr>
          <a:p>
            <a:pPr indent="-514350" marL="514350">
              <a:lnSpc>
                <a:spcPct val="150000"/>
              </a:lnSpc>
              <a:buFont typeface="+mj-lt"/>
              <a:buAutoNum type="arabicParenR"/>
            </a:pPr>
            <a:r>
              <a:rPr dirty="0" sz="3200" lang="pt-BR" smtClean="0"/>
              <a:t>Proguanil</a:t>
            </a:r>
          </a:p>
          <a:p>
            <a:pPr indent="-514350" marL="514350">
              <a:lnSpc>
                <a:spcPct val="150000"/>
              </a:lnSpc>
              <a:buFont typeface="+mj-lt"/>
              <a:buAutoNum type="arabicParenR"/>
            </a:pPr>
            <a:r>
              <a:rPr dirty="0" sz="3200" lang="pt-BR" smtClean="0"/>
              <a:t>Pyrimethamine</a:t>
            </a:r>
          </a:p>
          <a:p>
            <a:pPr indent="-514350" marL="514350">
              <a:lnSpc>
                <a:spcPct val="150000"/>
              </a:lnSpc>
              <a:buFont typeface="+mj-lt"/>
              <a:buAutoNum type="arabicParenR"/>
            </a:pPr>
            <a:r>
              <a:rPr dirty="0" sz="3200" lang="en-IN" err="1" smtClean="0"/>
              <a:t>Sulfonamides</a:t>
            </a:r>
            <a:endParaRPr dirty="0" sz="3200" lang="en-IN" smtClean="0"/>
          </a:p>
          <a:p>
            <a:pPr indent="-514350" marL="514350">
              <a:lnSpc>
                <a:spcPct val="150000"/>
              </a:lnSpc>
              <a:buFont typeface="+mj-lt"/>
              <a:buAutoNum type="arabicParenR"/>
            </a:pPr>
            <a:r>
              <a:rPr dirty="0" sz="3200" lang="en-IN" err="1" smtClean="0"/>
              <a:t>Tetracyclins</a:t>
            </a:r>
            <a:endParaRPr dirty="0" sz="3200" lang="en-IN" smtClean="0"/>
          </a:p>
          <a:p>
            <a:pPr indent="-514350" marL="514350">
              <a:lnSpc>
                <a:spcPct val="150000"/>
              </a:lnSpc>
              <a:buFont typeface="+mj-lt"/>
              <a:buAutoNum type="arabicParenR"/>
            </a:pPr>
            <a:r>
              <a:rPr dirty="0" sz="3200" lang="en-US" smtClean="0"/>
              <a:t>Clindamycin</a:t>
            </a:r>
            <a:endParaRPr dirty="0" sz="3200" lang="en-IN" smtClean="0"/>
          </a:p>
          <a:p>
            <a:pPr>
              <a:buNone/>
            </a:pPr>
            <a:r>
              <a:rPr dirty="0" sz="3200" lang="en-IN" smtClean="0"/>
              <a:t>			</a:t>
            </a:r>
            <a:r>
              <a:rPr dirty="0" lang="en-IN" smtClean="0"/>
              <a:t>	</a:t>
            </a:r>
            <a:endParaRPr dirty="0" lang="en-IN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1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96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p>
            <a:pPr algn="l"/>
            <a:r>
              <a:rPr b="1" dirty="0" lang="en-IN" smtClean="0">
                <a:solidFill>
                  <a:srgbClr val="FF0000"/>
                </a:solidFill>
              </a:rPr>
              <a:t>Radical cure </a:t>
            </a:r>
            <a:r>
              <a:rPr dirty="0" lang="en-IN" smtClean="0">
                <a:solidFill>
                  <a:srgbClr val="FF0000"/>
                </a:solidFill>
              </a:rPr>
              <a:t> </a:t>
            </a:r>
            <a:endParaRPr dirty="0" lang="en-IN">
              <a:solidFill>
                <a:srgbClr val="FF0000"/>
              </a:solidFill>
            </a:endParaRPr>
          </a:p>
        </p:txBody>
      </p:sp>
      <p:sp>
        <p:nvSpPr>
          <p:cNvPr id="1048965" name="Content Placeholder 2"/>
          <p:cNvSpPr>
            <a:spLocks noGrp="1"/>
          </p:cNvSpPr>
          <p:nvPr>
            <p:ph idx="1"/>
          </p:nvPr>
        </p:nvSpPr>
        <p:spPr>
          <a:xfrm>
            <a:off x="708177" y="1827858"/>
            <a:ext cx="8229600" cy="4525963"/>
          </a:xfrm>
        </p:spPr>
        <p:txBody>
          <a:bodyPr>
            <a:normAutofit fontScale="96875" lnSpcReduction="10000"/>
          </a:bodyPr>
          <a:p>
            <a:pPr>
              <a:lnSpc>
                <a:spcPct val="150000"/>
              </a:lnSpc>
            </a:pPr>
            <a:r>
              <a:rPr dirty="0" lang="en-IN" smtClean="0"/>
              <a:t>Eliminates </a:t>
            </a:r>
            <a:r>
              <a:rPr b="1" dirty="0" lang="en-IN" smtClean="0"/>
              <a:t>both</a:t>
            </a:r>
            <a:r>
              <a:rPr dirty="0" lang="en-IN" smtClean="0"/>
              <a:t> </a:t>
            </a:r>
            <a:r>
              <a:rPr b="1" dirty="0" lang="en-IN" smtClean="0"/>
              <a:t>hepatic</a:t>
            </a:r>
            <a:r>
              <a:rPr dirty="0" lang="en-IN" smtClean="0"/>
              <a:t> and </a:t>
            </a:r>
            <a:r>
              <a:rPr b="1" dirty="0" lang="en-IN" err="1" smtClean="0"/>
              <a:t>erythrocytic</a:t>
            </a:r>
            <a:r>
              <a:rPr dirty="0" lang="en-IN" smtClean="0"/>
              <a:t> </a:t>
            </a:r>
            <a:r>
              <a:rPr dirty="0" lang="en-IN" smtClean="0"/>
              <a:t>stages:</a:t>
            </a:r>
            <a:endParaRPr dirty="0" lang="en-IN" smtClean="0"/>
          </a:p>
          <a:p>
            <a:pPr>
              <a:lnSpc>
                <a:spcPct val="150000"/>
              </a:lnSpc>
            </a:pPr>
            <a:r>
              <a:rPr dirty="0" lang="en-US" smtClean="0"/>
              <a:t>Both for </a:t>
            </a:r>
            <a:r>
              <a:rPr b="1" dirty="0" lang="en-US" err="1" smtClean="0"/>
              <a:t>Vivax</a:t>
            </a:r>
            <a:r>
              <a:rPr dirty="0" lang="en-US" smtClean="0"/>
              <a:t> </a:t>
            </a:r>
            <a:r>
              <a:rPr dirty="0" lang="en-US" smtClean="0"/>
              <a:t>&amp; </a:t>
            </a:r>
            <a:r>
              <a:rPr b="1" dirty="0" lang="en-US" err="1" smtClean="0"/>
              <a:t>ovale</a:t>
            </a:r>
            <a:endParaRPr b="1" dirty="0" lang="en-US" smtClean="0"/>
          </a:p>
          <a:p>
            <a:pPr>
              <a:lnSpc>
                <a:spcPct val="150000"/>
              </a:lnSpc>
            </a:pPr>
            <a:r>
              <a:rPr b="1" dirty="0" lang="en-US" smtClean="0"/>
              <a:t>Erythrocytic</a:t>
            </a:r>
            <a:r>
              <a:rPr dirty="0" lang="en-US" smtClean="0"/>
              <a:t> schizonticide + </a:t>
            </a:r>
            <a:r>
              <a:rPr b="1" dirty="0" lang="en-US" smtClean="0"/>
              <a:t>Tissue</a:t>
            </a:r>
            <a:r>
              <a:rPr dirty="0" lang="en-US" smtClean="0"/>
              <a:t> </a:t>
            </a:r>
            <a:r>
              <a:rPr dirty="0" lang="en-US" err="1" smtClean="0"/>
              <a:t>schizonticide</a:t>
            </a:r>
            <a:r>
              <a:rPr dirty="0" lang="en-US" smtClean="0"/>
              <a:t> </a:t>
            </a:r>
            <a:endParaRPr dirty="0" lang="en-US" smtClean="0"/>
          </a:p>
          <a:p>
            <a:pPr>
              <a:lnSpc>
                <a:spcPct val="150000"/>
              </a:lnSpc>
            </a:pPr>
            <a:r>
              <a:rPr b="1" dirty="0" lang="en-US" smtClean="0">
                <a:solidFill>
                  <a:srgbClr val="0000CC"/>
                </a:solidFill>
              </a:rPr>
              <a:t>Treatment: </a:t>
            </a:r>
            <a:r>
              <a:rPr b="1" dirty="0" lang="en-US" smtClean="0">
                <a:solidFill>
                  <a:srgbClr val="0000CC"/>
                </a:solidFill>
              </a:rPr>
              <a:t>C</a:t>
            </a:r>
            <a:r>
              <a:rPr b="1" dirty="0" lang="en-US" smtClean="0">
                <a:solidFill>
                  <a:srgbClr val="0000CC"/>
                </a:solidFill>
              </a:rPr>
              <a:t>Q</a:t>
            </a:r>
            <a:r>
              <a:rPr b="1" dirty="0" lang="en-US" smtClean="0">
                <a:solidFill>
                  <a:srgbClr val="0000CC"/>
                </a:solidFill>
              </a:rPr>
              <a:t>/</a:t>
            </a:r>
            <a:r>
              <a:rPr b="1" dirty="0" lang="en-US" smtClean="0">
                <a:solidFill>
                  <a:srgbClr val="0000CC"/>
                </a:solidFill>
              </a:rPr>
              <a:t> </a:t>
            </a:r>
            <a:r>
              <a:rPr b="1" dirty="0" lang="en-US" smtClean="0">
                <a:solidFill>
                  <a:srgbClr val="0000CC"/>
                </a:solidFill>
              </a:rPr>
              <a:t>A</a:t>
            </a:r>
            <a:r>
              <a:rPr b="1" dirty="0" lang="en-US" smtClean="0">
                <a:solidFill>
                  <a:srgbClr val="0000CC"/>
                </a:solidFill>
              </a:rPr>
              <a:t>L</a:t>
            </a:r>
            <a:r>
              <a:rPr b="1" dirty="0" lang="en-US" smtClean="0">
                <a:solidFill>
                  <a:srgbClr val="0000CC"/>
                </a:solidFill>
              </a:rPr>
              <a:t> </a:t>
            </a:r>
            <a:r>
              <a:rPr b="1" dirty="0" lang="en-US" smtClean="0">
                <a:solidFill>
                  <a:srgbClr val="0000CC"/>
                </a:solidFill>
              </a:rPr>
              <a:t>+ </a:t>
            </a:r>
            <a:r>
              <a:rPr b="1" dirty="0" lang="en-US" err="1" smtClean="0">
                <a:solidFill>
                  <a:srgbClr val="0000CC"/>
                </a:solidFill>
              </a:rPr>
              <a:t>primaquine</a:t>
            </a:r>
            <a:endParaRPr b="1" dirty="0" lang="en-US" smtClean="0">
              <a:solidFill>
                <a:srgbClr val="0000CC"/>
              </a:solidFill>
            </a:endParaRPr>
          </a:p>
          <a:p>
            <a:endParaRPr dirty="0" lang="en-US" smtClean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1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966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IN"/>
          </a:p>
        </p:txBody>
      </p:sp>
      <p:sp>
        <p:nvSpPr>
          <p:cNvPr id="1048967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>
              <a:lnSpc>
                <a:spcPct val="150000"/>
              </a:lnSpc>
            </a:pPr>
            <a:r>
              <a:rPr b="1" dirty="0" lang="en-US" smtClean="0"/>
              <a:t>For </a:t>
            </a:r>
            <a:r>
              <a:rPr b="1" dirty="0" lang="en-US" err="1" smtClean="0"/>
              <a:t>Chloroquine</a:t>
            </a:r>
            <a:r>
              <a:rPr b="1" dirty="0" lang="en-US" smtClean="0"/>
              <a:t> resistance</a:t>
            </a:r>
          </a:p>
          <a:p>
            <a:pPr>
              <a:lnSpc>
                <a:spcPct val="150000"/>
              </a:lnSpc>
            </a:pPr>
            <a:r>
              <a:rPr dirty="0" lang="en-US" smtClean="0"/>
              <a:t>Treat with:</a:t>
            </a:r>
            <a:endParaRPr dirty="0" lang="en-US" smtClean="0"/>
          </a:p>
          <a:p>
            <a:pPr indent="-514350" lvl="1" marL="971550">
              <a:lnSpc>
                <a:spcPct val="150000"/>
              </a:lnSpc>
              <a:buFont typeface="+mj-lt"/>
              <a:buAutoNum type="alphaLcPeriod"/>
            </a:pPr>
            <a:r>
              <a:rPr dirty="0" lang="en-US" smtClean="0"/>
              <a:t>Quinine </a:t>
            </a:r>
            <a:r>
              <a:rPr dirty="0" lang="en-US" smtClean="0"/>
              <a:t>+ </a:t>
            </a:r>
            <a:r>
              <a:rPr dirty="0" lang="en-US" err="1" smtClean="0"/>
              <a:t>Doxycycline</a:t>
            </a:r>
            <a:r>
              <a:rPr dirty="0" lang="en-US" smtClean="0"/>
              <a:t>/</a:t>
            </a:r>
            <a:r>
              <a:rPr dirty="0" lang="en-US" err="1" smtClean="0"/>
              <a:t>clindamycin</a:t>
            </a:r>
            <a:r>
              <a:rPr dirty="0" lang="en-US"/>
              <a:t> </a:t>
            </a:r>
            <a:r>
              <a:rPr dirty="0" lang="en-US" smtClean="0"/>
              <a:t>+   </a:t>
            </a:r>
            <a:r>
              <a:rPr dirty="0" lang="en-US" err="1" smtClean="0"/>
              <a:t>Primaquine</a:t>
            </a:r>
            <a:endParaRPr dirty="0" lang="en-US" smtClean="0"/>
          </a:p>
          <a:p>
            <a:pPr indent="-514350" lvl="1" marL="971550">
              <a:lnSpc>
                <a:spcPct val="150000"/>
              </a:lnSpc>
              <a:buFont typeface="+mj-lt"/>
              <a:buAutoNum type="alphaLcPeriod"/>
            </a:pPr>
            <a:r>
              <a:rPr dirty="0" lang="en-US" err="1" smtClean="0"/>
              <a:t>Artemesinin</a:t>
            </a:r>
            <a:r>
              <a:rPr dirty="0" lang="en-US" smtClean="0"/>
              <a:t> </a:t>
            </a:r>
            <a:r>
              <a:rPr dirty="0" lang="en-US" smtClean="0"/>
              <a:t>based combination </a:t>
            </a:r>
            <a:r>
              <a:rPr dirty="0" lang="en-US" smtClean="0"/>
              <a:t>therapy + </a:t>
            </a:r>
            <a:r>
              <a:rPr dirty="0" lang="en-US" err="1" smtClean="0"/>
              <a:t>Primaquine</a:t>
            </a:r>
            <a:endParaRPr dirty="0" lang="en-IN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1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96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pPr algn="l"/>
            <a:r>
              <a:rPr b="1" dirty="0" lang="en-US" smtClean="0">
                <a:solidFill>
                  <a:srgbClr val="C00000"/>
                </a:solidFill>
              </a:rPr>
              <a:t>Ca</a:t>
            </a:r>
            <a:r>
              <a:rPr b="1" dirty="0" lang="en-US" smtClean="0">
                <a:solidFill>
                  <a:srgbClr val="C00000"/>
                </a:solidFill>
              </a:rPr>
              <a:t>u</a:t>
            </a:r>
            <a:r>
              <a:rPr b="1" dirty="0" lang="en-US" smtClean="0">
                <a:solidFill>
                  <a:srgbClr val="C00000"/>
                </a:solidFill>
              </a:rPr>
              <a:t>sal</a:t>
            </a:r>
            <a:r>
              <a:rPr b="1" dirty="0" lang="en-US" smtClean="0">
                <a:solidFill>
                  <a:srgbClr val="C00000"/>
                </a:solidFill>
              </a:rPr>
              <a:t> prophylaxis</a:t>
            </a:r>
            <a:endParaRPr b="1" dirty="0" lang="en-IN">
              <a:solidFill>
                <a:srgbClr val="C00000"/>
              </a:solidFill>
            </a:endParaRPr>
          </a:p>
        </p:txBody>
      </p:sp>
      <p:sp>
        <p:nvSpPr>
          <p:cNvPr id="104896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6875" lnSpcReduction="10000"/>
          </a:bodyPr>
          <a:p>
            <a:pPr>
              <a:lnSpc>
                <a:spcPct val="160000"/>
              </a:lnSpc>
            </a:pPr>
            <a:r>
              <a:rPr b="1" dirty="0" lang="en-US" smtClean="0"/>
              <a:t>Pre-</a:t>
            </a:r>
            <a:r>
              <a:rPr b="1" dirty="0" lang="en-US" err="1" smtClean="0"/>
              <a:t>erythrocytic</a:t>
            </a:r>
            <a:r>
              <a:rPr dirty="0" lang="en-US" smtClean="0"/>
              <a:t> phase which is the </a:t>
            </a:r>
            <a:r>
              <a:rPr b="1" dirty="0" lang="en-US" smtClean="0"/>
              <a:t>cause</a:t>
            </a:r>
            <a:r>
              <a:rPr dirty="0" lang="en-US" smtClean="0"/>
              <a:t> of malarial infection and clinical attacks is the target for this purpose</a:t>
            </a:r>
            <a:br>
              <a:rPr dirty="0" lang="en-US" smtClean="0"/>
            </a:br>
            <a:endParaRPr dirty="0" lang="en-US" smtClean="0"/>
          </a:p>
          <a:p>
            <a:pPr>
              <a:lnSpc>
                <a:spcPct val="160000"/>
              </a:lnSpc>
            </a:pPr>
            <a:r>
              <a:rPr b="1" dirty="0" lang="en-US" err="1" smtClean="0">
                <a:solidFill>
                  <a:srgbClr val="FF0000"/>
                </a:solidFill>
              </a:rPr>
              <a:t>Primaquine</a:t>
            </a:r>
            <a:r>
              <a:rPr dirty="0" lang="en-US" smtClean="0"/>
              <a:t> is the causal prophylactic for all species of malaria</a:t>
            </a:r>
          </a:p>
          <a:p>
            <a:endParaRPr dirty="0" lang="en-US" smtClean="0"/>
          </a:p>
          <a:p>
            <a:endParaRPr dirty="0" lang="en-IN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1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970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pPr algn="l"/>
            <a:r>
              <a:rPr b="1" dirty="0" lang="en-US" err="1" smtClean="0">
                <a:solidFill>
                  <a:srgbClr val="FF0000"/>
                </a:solidFill>
              </a:rPr>
              <a:t>Supressive</a:t>
            </a:r>
            <a:r>
              <a:rPr b="1" dirty="0" lang="en-US" smtClean="0">
                <a:solidFill>
                  <a:srgbClr val="FF0000"/>
                </a:solidFill>
              </a:rPr>
              <a:t> prophylaxis</a:t>
            </a:r>
            <a:endParaRPr dirty="0" lang="en-IN"/>
          </a:p>
        </p:txBody>
      </p:sp>
      <p:sp>
        <p:nvSpPr>
          <p:cNvPr id="1048971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9286" lnSpcReduction="10000"/>
          </a:bodyPr>
          <a:p>
            <a:pPr>
              <a:lnSpc>
                <a:spcPct val="150000"/>
              </a:lnSpc>
            </a:pPr>
            <a:r>
              <a:rPr b="1" dirty="0" lang="en-US" err="1" smtClean="0"/>
              <a:t>Schizonticides</a:t>
            </a:r>
            <a:r>
              <a:rPr dirty="0" lang="en-US" smtClean="0"/>
              <a:t> which suppress the </a:t>
            </a:r>
            <a:r>
              <a:rPr b="1" dirty="0" lang="en-US" err="1" smtClean="0"/>
              <a:t>erythrocytic</a:t>
            </a:r>
            <a:r>
              <a:rPr dirty="0" lang="en-US" smtClean="0"/>
              <a:t> phase and thus attacks of malarial fever can be used as </a:t>
            </a:r>
            <a:r>
              <a:rPr b="1" dirty="0" lang="en-US" smtClean="0"/>
              <a:t>prophylactics</a:t>
            </a:r>
            <a:endParaRPr dirty="0" lang="en-US" smtClean="0"/>
          </a:p>
          <a:p>
            <a:pPr>
              <a:lnSpc>
                <a:spcPct val="150000"/>
              </a:lnSpc>
            </a:pPr>
            <a:r>
              <a:rPr dirty="0" lang="en-US" smtClean="0"/>
              <a:t>Clinical disease </a:t>
            </a:r>
            <a:r>
              <a:rPr b="1" dirty="0" lang="en-US" smtClean="0"/>
              <a:t>does not </a:t>
            </a:r>
            <a:r>
              <a:rPr dirty="0" lang="en-US" smtClean="0"/>
              <a:t>appear</a:t>
            </a:r>
          </a:p>
          <a:p>
            <a:pPr>
              <a:lnSpc>
                <a:spcPct val="160000"/>
              </a:lnSpc>
            </a:pPr>
            <a:r>
              <a:rPr dirty="0" lang="en-US" err="1" smtClean="0"/>
              <a:t>Uese</a:t>
            </a:r>
            <a:r>
              <a:rPr dirty="0" lang="en-US" smtClean="0"/>
              <a:t>: </a:t>
            </a:r>
          </a:p>
          <a:p>
            <a:pPr lvl="1">
              <a:lnSpc>
                <a:spcPct val="160000"/>
              </a:lnSpc>
            </a:pPr>
            <a:r>
              <a:rPr b="1" dirty="0" lang="en-US" err="1" smtClean="0"/>
              <a:t>Mefloquine</a:t>
            </a:r>
            <a:endParaRPr b="1" dirty="0" lang="en-US" smtClean="0"/>
          </a:p>
          <a:p>
            <a:pPr lvl="1">
              <a:lnSpc>
                <a:spcPct val="160000"/>
              </a:lnSpc>
            </a:pPr>
            <a:r>
              <a:rPr b="1" dirty="0" lang="en-US" err="1" smtClean="0"/>
              <a:t>Doxycycline</a:t>
            </a:r>
            <a:endParaRPr b="1" dirty="0" lang="en-US" smtClean="0"/>
          </a:p>
          <a:p>
            <a:pPr>
              <a:lnSpc>
                <a:spcPct val="150000"/>
              </a:lnSpc>
            </a:pPr>
            <a:endParaRPr dirty="0" lang="en-US" smtClean="0"/>
          </a:p>
          <a:p>
            <a:endParaRPr dirty="0" lang="en-US" smtClean="0"/>
          </a:p>
          <a:p>
            <a:endParaRPr dirty="0" lang="en-US" smtClean="0"/>
          </a:p>
          <a:p>
            <a:endParaRPr dirty="0" lang="en-IN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2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97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sp>
        <p:nvSpPr>
          <p:cNvPr id="104897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029200"/>
          </a:xfrm>
        </p:spPr>
        <p:txBody>
          <a:bodyPr>
            <a:normAutofit fontScale="78571" lnSpcReduction="20000"/>
          </a:bodyPr>
          <a:p>
            <a:pPr>
              <a:lnSpc>
                <a:spcPct val="170000"/>
              </a:lnSpc>
              <a:buNone/>
            </a:pPr>
            <a:r>
              <a:rPr b="1" dirty="0" lang="en-US" err="1" smtClean="0"/>
              <a:t>Mefloquine</a:t>
            </a:r>
            <a:endParaRPr b="1" dirty="0" lang="en-US" smtClean="0"/>
          </a:p>
          <a:p>
            <a:pPr lvl="1">
              <a:lnSpc>
                <a:spcPct val="170000"/>
              </a:lnSpc>
              <a:buFont typeface="Arial" pitchFamily="34" charset="0"/>
              <a:buChar char="•"/>
            </a:pPr>
            <a:r>
              <a:rPr dirty="0" lang="en-US" smtClean="0"/>
              <a:t>250 mg weekly</a:t>
            </a:r>
          </a:p>
          <a:p>
            <a:pPr lvl="1">
              <a:lnSpc>
                <a:spcPct val="170000"/>
              </a:lnSpc>
              <a:buFont typeface="Arial" pitchFamily="34" charset="0"/>
              <a:buChar char="•"/>
            </a:pPr>
            <a:r>
              <a:rPr dirty="0" lang="en-US" smtClean="0"/>
              <a:t>Starting </a:t>
            </a:r>
            <a:r>
              <a:rPr b="1" dirty="0" lang="en-US" smtClean="0"/>
              <a:t>week</a:t>
            </a:r>
            <a:r>
              <a:rPr dirty="0" lang="en-US" smtClean="0"/>
              <a:t> before </a:t>
            </a:r>
            <a:r>
              <a:rPr b="1" dirty="0" lang="en-US" smtClean="0"/>
              <a:t>travel</a:t>
            </a:r>
            <a:r>
              <a:rPr dirty="0" lang="en-US" smtClean="0"/>
              <a:t> &amp; taken till 4 weeks after return from endemic area for CQ resistant P. </a:t>
            </a:r>
            <a:r>
              <a:rPr dirty="0" lang="en-US" err="1" smtClean="0"/>
              <a:t>falciparum</a:t>
            </a:r>
            <a:endParaRPr dirty="0" lang="en-US" smtClean="0"/>
          </a:p>
          <a:p>
            <a:pPr>
              <a:lnSpc>
                <a:spcPct val="170000"/>
              </a:lnSpc>
              <a:buNone/>
            </a:pPr>
            <a:r>
              <a:rPr b="1" dirty="0" lang="en-US" err="1" smtClean="0"/>
              <a:t>Doxycycline</a:t>
            </a:r>
            <a:endParaRPr b="1" dirty="0" lang="en-US" smtClean="0"/>
          </a:p>
          <a:p>
            <a:pPr lvl="1">
              <a:lnSpc>
                <a:spcPct val="170000"/>
              </a:lnSpc>
              <a:buFont typeface="Arial" pitchFamily="34" charset="0"/>
              <a:buChar char="•"/>
            </a:pPr>
            <a:r>
              <a:rPr dirty="0" lang="en-US" smtClean="0"/>
              <a:t>100 mg daily</a:t>
            </a:r>
          </a:p>
          <a:p>
            <a:pPr lvl="1">
              <a:lnSpc>
                <a:spcPct val="170000"/>
              </a:lnSpc>
              <a:buFont typeface="Arial" pitchFamily="34" charset="0"/>
              <a:buChar char="•"/>
            </a:pPr>
            <a:r>
              <a:rPr dirty="0" lang="en-US" smtClean="0"/>
              <a:t>Starting </a:t>
            </a:r>
            <a:r>
              <a:rPr b="1" dirty="0" lang="en-US" smtClean="0"/>
              <a:t>day</a:t>
            </a:r>
            <a:r>
              <a:rPr dirty="0" lang="en-US" smtClean="0"/>
              <a:t> before travel &amp; taken till 4 weeks after return from endemic area for CQ resistant P. </a:t>
            </a:r>
            <a:r>
              <a:rPr dirty="0" lang="en-US" err="1" smtClean="0"/>
              <a:t>falciparum</a:t>
            </a:r>
            <a:endParaRPr dirty="0" lang="en-US" smtClean="0"/>
          </a:p>
          <a:p>
            <a:pPr lvl="1">
              <a:lnSpc>
                <a:spcPct val="170000"/>
              </a:lnSpc>
              <a:buFont typeface="Arial" pitchFamily="34" charset="0"/>
              <a:buChar char="•"/>
            </a:pPr>
            <a:r>
              <a:rPr b="1" dirty="0" lang="en-US" smtClean="0"/>
              <a:t>C/I</a:t>
            </a:r>
            <a:r>
              <a:rPr dirty="0" lang="en-US" smtClean="0"/>
              <a:t> in </a:t>
            </a:r>
            <a:r>
              <a:rPr b="1" dirty="0" lang="en-US" smtClean="0"/>
              <a:t>pregnant</a:t>
            </a:r>
            <a:r>
              <a:rPr dirty="0" lang="en-US" smtClean="0"/>
              <a:t> </a:t>
            </a:r>
            <a:r>
              <a:rPr b="1" dirty="0" lang="en-US" smtClean="0"/>
              <a:t>women</a:t>
            </a:r>
            <a:r>
              <a:rPr dirty="0" lang="en-US" smtClean="0"/>
              <a:t> &amp; </a:t>
            </a:r>
            <a:r>
              <a:rPr b="1" dirty="0" lang="en-US" smtClean="0"/>
              <a:t>children</a:t>
            </a:r>
            <a:r>
              <a:rPr dirty="0" lang="en-US" smtClean="0"/>
              <a:t> &lt;8years of age</a:t>
            </a:r>
          </a:p>
          <a:p>
            <a:endParaRPr dirty="0" lang="en-US" smtClean="0"/>
          </a:p>
          <a:p>
            <a:endParaRPr dirty="0" lang="en-U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2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974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sp>
        <p:nvSpPr>
          <p:cNvPr id="1048975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p>
            <a:pPr>
              <a:lnSpc>
                <a:spcPct val="150000"/>
              </a:lnSpc>
            </a:pPr>
            <a:r>
              <a:rPr b="1" dirty="0" lang="en-US" smtClean="0"/>
              <a:t>Pregnancy</a:t>
            </a:r>
          </a:p>
          <a:p>
            <a:pPr lvl="1">
              <a:lnSpc>
                <a:spcPct val="150000"/>
              </a:lnSpc>
            </a:pPr>
            <a:r>
              <a:rPr dirty="0" lang="en-US" smtClean="0"/>
              <a:t>One dose each in second &amp; third trimester</a:t>
            </a:r>
          </a:p>
          <a:p>
            <a:pPr lvl="1">
              <a:lnSpc>
                <a:spcPct val="150000"/>
              </a:lnSpc>
            </a:pPr>
            <a:r>
              <a:rPr dirty="0" lang="en-US" smtClean="0"/>
              <a:t>1 month gap</a:t>
            </a:r>
          </a:p>
          <a:p>
            <a:pPr lvl="1">
              <a:lnSpc>
                <a:spcPct val="150000"/>
              </a:lnSpc>
            </a:pPr>
            <a:r>
              <a:rPr b="1" dirty="0" lang="en-US" err="1" smtClean="0"/>
              <a:t>Pyrimethamine</a:t>
            </a:r>
            <a:r>
              <a:rPr b="1" dirty="0" lang="en-US" smtClean="0"/>
              <a:t>(75</a:t>
            </a:r>
            <a:r>
              <a:rPr dirty="0" lang="en-US" smtClean="0"/>
              <a:t> mg)+ </a:t>
            </a:r>
            <a:r>
              <a:rPr b="1" dirty="0" lang="en-US" err="1" smtClean="0"/>
              <a:t>sulphadoxine</a:t>
            </a:r>
            <a:r>
              <a:rPr b="1" dirty="0" lang="en-US" smtClean="0"/>
              <a:t>(1500mg</a:t>
            </a:r>
            <a:r>
              <a:rPr dirty="0" lang="en-US" smtClean="0"/>
              <a:t>)</a:t>
            </a:r>
          </a:p>
          <a:p>
            <a:pPr lvl="1">
              <a:lnSpc>
                <a:spcPct val="150000"/>
              </a:lnSpc>
            </a:pPr>
            <a:r>
              <a:rPr dirty="0" lang="en-US" smtClean="0"/>
              <a:t>In areas with high </a:t>
            </a:r>
            <a:r>
              <a:rPr dirty="0" lang="en-US" err="1" smtClean="0"/>
              <a:t>P.f</a:t>
            </a:r>
            <a:r>
              <a:rPr dirty="0" lang="en-US" smtClean="0"/>
              <a:t> </a:t>
            </a:r>
            <a:r>
              <a:rPr b="1" dirty="0" lang="en-US" err="1" smtClean="0"/>
              <a:t>endemicity</a:t>
            </a:r>
            <a:r>
              <a:rPr dirty="0" lang="en-US" smtClean="0"/>
              <a:t> </a:t>
            </a:r>
            <a:endParaRPr dirty="0" lang="en-IN" smtClean="0"/>
          </a:p>
          <a:p>
            <a:endParaRPr dirty="0" lang="en-US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2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976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pPr algn="l"/>
            <a:r>
              <a:rPr b="1" dirty="0" lang="en-IN" smtClean="0">
                <a:solidFill>
                  <a:srgbClr val="FF0000"/>
                </a:solidFill>
              </a:rPr>
              <a:t>PRIMAQUINE</a:t>
            </a:r>
            <a:endParaRPr dirty="0" lang="en-IN">
              <a:solidFill>
                <a:srgbClr val="FF0000"/>
              </a:solidFill>
            </a:endParaRPr>
          </a:p>
        </p:txBody>
      </p:sp>
      <p:sp>
        <p:nvSpPr>
          <p:cNvPr id="1048977" name="Content Placeholder 2"/>
          <p:cNvSpPr>
            <a:spLocks noGrp="1"/>
          </p:cNvSpPr>
          <p:nvPr>
            <p:ph idx="1"/>
          </p:nvPr>
        </p:nvSpPr>
        <p:spPr>
          <a:xfrm>
            <a:off x="533400" y="1905000"/>
            <a:ext cx="8077200" cy="4343400"/>
          </a:xfrm>
        </p:spPr>
        <p:txBody>
          <a:bodyPr>
            <a:normAutofit/>
          </a:bodyPr>
          <a:p>
            <a:pPr>
              <a:lnSpc>
                <a:spcPct val="160000"/>
              </a:lnSpc>
            </a:pPr>
            <a:r>
              <a:rPr dirty="0" lang="en-US" smtClean="0"/>
              <a:t>8-aminoquinoline</a:t>
            </a:r>
            <a:endParaRPr dirty="0" lang="en-IN" smtClean="0"/>
          </a:p>
          <a:p>
            <a:pPr>
              <a:lnSpc>
                <a:spcPct val="160000"/>
              </a:lnSpc>
            </a:pPr>
            <a:r>
              <a:rPr b="1" dirty="0" lang="en-IN" smtClean="0"/>
              <a:t> Poor</a:t>
            </a:r>
            <a:r>
              <a:rPr dirty="0" lang="en-IN" smtClean="0"/>
              <a:t> </a:t>
            </a:r>
            <a:r>
              <a:rPr b="1" dirty="0" lang="en-IN" smtClean="0"/>
              <a:t>erythrocytic</a:t>
            </a:r>
            <a:r>
              <a:rPr dirty="0" lang="en-IN" smtClean="0"/>
              <a:t> </a:t>
            </a:r>
            <a:r>
              <a:rPr b="1" dirty="0" lang="en-IN" err="1" smtClean="0"/>
              <a:t>schizontocide</a:t>
            </a:r>
            <a:r>
              <a:rPr dirty="0" lang="en-IN" smtClean="0"/>
              <a:t> </a:t>
            </a:r>
            <a:endParaRPr dirty="0" lang="en-IN" smtClean="0"/>
          </a:p>
          <a:p>
            <a:pPr>
              <a:lnSpc>
                <a:spcPct val="160000"/>
              </a:lnSpc>
            </a:pPr>
            <a:r>
              <a:rPr dirty="0" lang="en-IN" smtClean="0"/>
              <a:t>It’s</a:t>
            </a:r>
            <a:r>
              <a:rPr dirty="0" lang="en-IN" smtClean="0"/>
              <a:t> </a:t>
            </a:r>
            <a:r>
              <a:rPr dirty="0" lang="en-IN" smtClean="0"/>
              <a:t>not useful for acute </a:t>
            </a:r>
            <a:r>
              <a:rPr dirty="0" lang="en-IN" smtClean="0"/>
              <a:t>attacks of malaria</a:t>
            </a:r>
            <a:endParaRPr dirty="0" lang="en-IN" smtClean="0"/>
          </a:p>
          <a:p>
            <a:pPr>
              <a:lnSpc>
                <a:spcPct val="160000"/>
              </a:lnSpc>
            </a:pPr>
            <a:r>
              <a:rPr dirty="0" lang="en-IN" smtClean="0"/>
              <a:t>Highly active against </a:t>
            </a:r>
            <a:r>
              <a:rPr b="1" dirty="0" lang="en-IN" smtClean="0"/>
              <a:t>gametocytes</a:t>
            </a:r>
            <a:r>
              <a:rPr dirty="0" lang="en-IN" smtClean="0"/>
              <a:t> and </a:t>
            </a:r>
            <a:r>
              <a:rPr b="1" dirty="0" lang="en-IN" err="1" smtClean="0"/>
              <a:t>hypnozoites</a:t>
            </a:r>
            <a:endParaRPr b="1" dirty="0" lang="en-IN" smtClean="0"/>
          </a:p>
          <a:p>
            <a:pPr>
              <a:buNone/>
            </a:pPr>
            <a:r>
              <a:rPr dirty="0" lang="en-IN" smtClean="0"/>
              <a:t/>
            </a:r>
            <a:br>
              <a:rPr dirty="0" lang="en-IN" smtClean="0"/>
            </a:br>
            <a:endParaRPr dirty="0" lang="en-IN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2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981" name="Content Placeholder 2"/>
          <p:cNvSpPr>
            <a:spLocks noGrp="1"/>
          </p:cNvSpPr>
          <p:nvPr>
            <p:ph idx="1"/>
          </p:nvPr>
        </p:nvSpPr>
        <p:spPr>
          <a:xfrm>
            <a:off x="533400" y="1295400"/>
            <a:ext cx="7848600" cy="5105400"/>
          </a:xfrm>
        </p:spPr>
        <p:txBody>
          <a:bodyPr>
            <a:normAutofit fontScale="71429" lnSpcReduction="20000"/>
          </a:bodyPr>
          <a:p>
            <a:endParaRPr b="1" dirty="0" lang="en-US" smtClean="0"/>
          </a:p>
          <a:p>
            <a:pPr>
              <a:lnSpc>
                <a:spcPct val="170000"/>
              </a:lnSpc>
            </a:pPr>
            <a:r>
              <a:rPr b="1" dirty="0" lang="en-US" smtClean="0"/>
              <a:t>Primary </a:t>
            </a:r>
            <a:r>
              <a:rPr b="1" dirty="0" lang="en-US" smtClean="0"/>
              <a:t>indication</a:t>
            </a:r>
          </a:p>
          <a:p>
            <a:pPr lvl="1">
              <a:lnSpc>
                <a:spcPct val="170000"/>
              </a:lnSpc>
            </a:pPr>
            <a:r>
              <a:rPr b="1" dirty="0" lang="en-US" smtClean="0"/>
              <a:t>Radical</a:t>
            </a:r>
            <a:r>
              <a:rPr dirty="0" lang="en-US" smtClean="0"/>
              <a:t> </a:t>
            </a:r>
            <a:r>
              <a:rPr dirty="0" lang="en-US" smtClean="0"/>
              <a:t>cure of relapsing </a:t>
            </a:r>
            <a:r>
              <a:rPr dirty="0" lang="en-US" smtClean="0"/>
              <a:t>malaria (</a:t>
            </a:r>
            <a:r>
              <a:rPr b="1" dirty="0" lang="en-US" err="1" smtClean="0"/>
              <a:t>vivax</a:t>
            </a:r>
            <a:r>
              <a:rPr dirty="0" lang="en-US" smtClean="0"/>
              <a:t>) &amp; </a:t>
            </a:r>
            <a:r>
              <a:rPr b="1" dirty="0" lang="en-US" err="1" smtClean="0"/>
              <a:t>ovale</a:t>
            </a:r>
            <a:endParaRPr b="1" dirty="0" lang="en-US" smtClean="0"/>
          </a:p>
          <a:p>
            <a:pPr lvl="1">
              <a:lnSpc>
                <a:spcPct val="170000"/>
              </a:lnSpc>
              <a:buNone/>
            </a:pPr>
            <a:r>
              <a:rPr dirty="0" lang="en-US" smtClean="0"/>
              <a:t>	15 mg/kg/day  X 2 weeks(</a:t>
            </a:r>
            <a:r>
              <a:rPr b="1" dirty="0" lang="en-US" err="1" smtClean="0"/>
              <a:t>hypnozoites</a:t>
            </a:r>
            <a:r>
              <a:rPr dirty="0" lang="en-US" smtClean="0"/>
              <a:t>)</a:t>
            </a:r>
          </a:p>
          <a:p>
            <a:pPr lvl="1">
              <a:lnSpc>
                <a:spcPct val="170000"/>
              </a:lnSpc>
              <a:buNone/>
            </a:pPr>
            <a:r>
              <a:rPr b="1" dirty="0" sz="6200" lang="en-US" smtClean="0"/>
              <a:t>	+</a:t>
            </a:r>
          </a:p>
          <a:p>
            <a:pPr lvl="1">
              <a:lnSpc>
                <a:spcPct val="170000"/>
              </a:lnSpc>
              <a:buNone/>
            </a:pPr>
            <a:r>
              <a:rPr b="1" dirty="0" lang="en-US" smtClean="0"/>
              <a:t>	CQ</a:t>
            </a:r>
            <a:r>
              <a:rPr dirty="0" lang="en-US" smtClean="0"/>
              <a:t>/ another </a:t>
            </a:r>
            <a:r>
              <a:rPr b="1" dirty="0" lang="en-US" smtClean="0"/>
              <a:t>blood</a:t>
            </a:r>
            <a:r>
              <a:rPr dirty="0" lang="en-US" smtClean="0"/>
              <a:t> </a:t>
            </a:r>
            <a:r>
              <a:rPr b="1" dirty="0" lang="en-US" smtClean="0"/>
              <a:t>schizonticide</a:t>
            </a:r>
            <a:r>
              <a:rPr dirty="0" lang="en-US" smtClean="0"/>
              <a:t> to eliminate the erythrocytic phase</a:t>
            </a:r>
          </a:p>
          <a:p>
            <a:pPr lvl="1">
              <a:lnSpc>
                <a:spcPct val="170000"/>
              </a:lnSpc>
            </a:pPr>
            <a:r>
              <a:rPr b="1" dirty="0" lang="en-IN" err="1" smtClean="0"/>
              <a:t>Gametocidal</a:t>
            </a:r>
            <a:r>
              <a:rPr b="1" dirty="0" lang="en-IN" smtClean="0"/>
              <a:t> for all species of plasmodia. </a:t>
            </a:r>
            <a:r>
              <a:rPr dirty="0" lang="en-IN" smtClean="0"/>
              <a:t>Cuts transmission to mosquitoes.</a:t>
            </a:r>
            <a:endParaRPr dirty="0" lang="en-IN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9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5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p>
            <a:pPr algn="l" lvl="2" rtl="0">
              <a:spcBef>
                <a:spcPct val="0"/>
              </a:spcBef>
            </a:pPr>
            <a:r>
              <a:rPr dirty="0" sz="3600" lang="en-US" err="1" smtClean="0">
                <a:latin typeface="+mj-lt"/>
              </a:rPr>
              <a:t>Antimalarial</a:t>
            </a:r>
            <a:r>
              <a:rPr dirty="0" sz="3600" lang="en-US" smtClean="0">
                <a:latin typeface="+mj-lt"/>
              </a:rPr>
              <a:t> agents </a:t>
            </a:r>
            <a:endParaRPr dirty="0" lang="en-US"/>
          </a:p>
        </p:txBody>
      </p:sp>
      <p:sp>
        <p:nvSpPr>
          <p:cNvPr id="1048596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9286" lnSpcReduction="20000"/>
          </a:bodyPr>
          <a:p>
            <a:pPr>
              <a:lnSpc>
                <a:spcPct val="170000"/>
              </a:lnSpc>
              <a:buNone/>
            </a:pPr>
            <a:r>
              <a:rPr dirty="0" lang="en-US" smtClean="0"/>
              <a:t>Learning outcome</a:t>
            </a:r>
          </a:p>
          <a:p>
            <a:pPr>
              <a:lnSpc>
                <a:spcPct val="170000"/>
              </a:lnSpc>
            </a:pPr>
            <a:r>
              <a:rPr dirty="0" lang="en-US" smtClean="0"/>
              <a:t>By the end of this lesson, you should be able to:</a:t>
            </a:r>
          </a:p>
          <a:p>
            <a:pPr indent="-514350" lvl="1" marL="971550">
              <a:lnSpc>
                <a:spcPct val="170000"/>
              </a:lnSpc>
              <a:buFont typeface="+mj-lt"/>
              <a:buAutoNum type="arabicPeriod"/>
            </a:pPr>
            <a:r>
              <a:rPr dirty="0" lang="en-IN" smtClean="0"/>
              <a:t>Outline goals </a:t>
            </a:r>
            <a:r>
              <a:rPr dirty="0" lang="en-IN"/>
              <a:t>of </a:t>
            </a:r>
            <a:r>
              <a:rPr dirty="0" lang="en-IN" err="1"/>
              <a:t>antimalarial</a:t>
            </a:r>
            <a:r>
              <a:rPr dirty="0" lang="en-IN"/>
              <a:t> </a:t>
            </a:r>
            <a:r>
              <a:rPr dirty="0" lang="en-IN" smtClean="0"/>
              <a:t>agents</a:t>
            </a:r>
          </a:p>
          <a:p>
            <a:pPr indent="-514350" lvl="1" marL="971550">
              <a:lnSpc>
                <a:spcPct val="170000"/>
              </a:lnSpc>
              <a:buFont typeface="+mj-lt"/>
              <a:buAutoNum type="arabicPeriod"/>
            </a:pPr>
            <a:r>
              <a:rPr dirty="0" lang="en-US" smtClean="0"/>
              <a:t>Demonstrate understanding of the Life-cycle </a:t>
            </a:r>
            <a:r>
              <a:rPr dirty="0" lang="en-US"/>
              <a:t>of </a:t>
            </a:r>
            <a:r>
              <a:rPr dirty="0" lang="en-US" smtClean="0"/>
              <a:t>Plasmodium</a:t>
            </a:r>
          </a:p>
          <a:p>
            <a:pPr indent="-514350" lvl="1" marL="971550">
              <a:lnSpc>
                <a:spcPct val="170000"/>
              </a:lnSpc>
              <a:buFont typeface="+mj-lt"/>
              <a:buAutoNum type="arabicPeriod"/>
            </a:pPr>
            <a:r>
              <a:rPr dirty="0" lang="en-US" smtClean="0"/>
              <a:t>Describe Classification </a:t>
            </a:r>
            <a:r>
              <a:rPr dirty="0" lang="en-US"/>
              <a:t>of </a:t>
            </a:r>
            <a:r>
              <a:rPr dirty="0" lang="en-US" err="1"/>
              <a:t>Antimalarial</a:t>
            </a:r>
            <a:r>
              <a:rPr dirty="0" lang="en-US"/>
              <a:t> Agents</a:t>
            </a:r>
            <a:r>
              <a:rPr dirty="0" lang="en-US" smtClean="0"/>
              <a:t> </a:t>
            </a:r>
          </a:p>
          <a:p>
            <a:pPr indent="-514350" lvl="1" marL="971550">
              <a:lnSpc>
                <a:spcPct val="170000"/>
              </a:lnSpc>
              <a:buFont typeface="+mj-lt"/>
              <a:buAutoNum type="arabicPeriod"/>
            </a:pPr>
            <a:r>
              <a:rPr dirty="0" lang="en-US" smtClean="0"/>
              <a:t>Discuss Treatment of malaria in </a:t>
            </a:r>
            <a:r>
              <a:rPr dirty="0" lang="en-US"/>
              <a:t>K</a:t>
            </a:r>
            <a:r>
              <a:rPr dirty="0" lang="en-US" smtClean="0"/>
              <a:t>enya</a:t>
            </a:r>
            <a:r>
              <a:rPr dirty="0" lang="en-IN" smtClean="0"/>
              <a:t> </a:t>
            </a:r>
            <a:endParaRPr dirty="0" lang="en-US" smtClean="0"/>
          </a:p>
          <a:p>
            <a:endParaRPr dirty="0" lang="en-US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2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98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sp>
        <p:nvSpPr>
          <p:cNvPr id="104898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p>
            <a:pPr>
              <a:lnSpc>
                <a:spcPct val="160000"/>
              </a:lnSpc>
              <a:buNone/>
            </a:pPr>
            <a:r>
              <a:rPr b="1" dirty="0" lang="en-US" err="1" smtClean="0"/>
              <a:t>Chloroquine</a:t>
            </a:r>
            <a:r>
              <a:rPr b="1" dirty="0" lang="en-US" smtClean="0"/>
              <a:t> Sensitive </a:t>
            </a:r>
            <a:r>
              <a:rPr b="1" dirty="0" lang="en-US" err="1" smtClean="0"/>
              <a:t>Falciparum</a:t>
            </a:r>
            <a:r>
              <a:rPr b="1" dirty="0" lang="en-US" smtClean="0"/>
              <a:t> Malaria:</a:t>
            </a:r>
            <a:endParaRPr dirty="0" lang="en-US" smtClean="0"/>
          </a:p>
          <a:p>
            <a:pPr lvl="1">
              <a:lnSpc>
                <a:spcPct val="160000"/>
              </a:lnSpc>
              <a:buFont typeface="Arial" pitchFamily="34" charset="0"/>
              <a:buChar char="•"/>
            </a:pPr>
            <a:r>
              <a:rPr dirty="0" lang="en-US" smtClean="0"/>
              <a:t>CQ + </a:t>
            </a:r>
            <a:r>
              <a:rPr dirty="0" lang="en-US" err="1" smtClean="0"/>
              <a:t>Primaquine</a:t>
            </a:r>
            <a:endParaRPr dirty="0" lang="en-US" smtClean="0"/>
          </a:p>
          <a:p>
            <a:pPr lvl="1">
              <a:lnSpc>
                <a:spcPct val="160000"/>
              </a:lnSpc>
              <a:buFont typeface="Arial" pitchFamily="34" charset="0"/>
              <a:buChar char="•"/>
            </a:pPr>
            <a:r>
              <a:rPr dirty="0" lang="en-IN" smtClean="0"/>
              <a:t> A </a:t>
            </a:r>
            <a:r>
              <a:rPr b="1" dirty="0" lang="en-IN" smtClean="0"/>
              <a:t>single 45 mg dose (As </a:t>
            </a:r>
            <a:r>
              <a:rPr b="1" dirty="0" lang="en-IN" err="1" smtClean="0"/>
              <a:t>gametocidal</a:t>
            </a:r>
            <a:r>
              <a:rPr b="1" dirty="0" lang="en-IN" smtClean="0"/>
              <a:t>) </a:t>
            </a:r>
            <a:r>
              <a:rPr dirty="0" lang="en-IN" smtClean="0"/>
              <a:t>of </a:t>
            </a:r>
            <a:r>
              <a:rPr dirty="0" lang="en-IN" err="1" smtClean="0"/>
              <a:t>primaquine</a:t>
            </a:r>
            <a:r>
              <a:rPr dirty="0" lang="en-IN" smtClean="0"/>
              <a:t> is given with the curative dose of </a:t>
            </a:r>
            <a:r>
              <a:rPr dirty="0" lang="en-IN" err="1" smtClean="0"/>
              <a:t>chloroquine</a:t>
            </a:r>
            <a:r>
              <a:rPr dirty="0" lang="en-IN" smtClean="0"/>
              <a:t> to kill the </a:t>
            </a:r>
            <a:r>
              <a:rPr b="1" dirty="0" lang="en-IN" smtClean="0"/>
              <a:t>gametes</a:t>
            </a:r>
            <a:r>
              <a:rPr dirty="0" lang="en-IN" smtClean="0"/>
              <a:t> and cut down transmission to mosquito.</a:t>
            </a:r>
          </a:p>
          <a:p>
            <a:endParaRPr dirty="0" lang="en-US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2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984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sp>
        <p:nvSpPr>
          <p:cNvPr id="1048985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1429" lnSpcReduction="20000"/>
          </a:bodyPr>
          <a:p>
            <a:pPr>
              <a:lnSpc>
                <a:spcPct val="170000"/>
              </a:lnSpc>
              <a:buNone/>
            </a:pPr>
            <a:r>
              <a:rPr b="1" dirty="0" lang="en-IN" smtClean="0"/>
              <a:t>Adverse effects </a:t>
            </a:r>
          </a:p>
          <a:p>
            <a:pPr lvl="1">
              <a:lnSpc>
                <a:spcPct val="170000"/>
              </a:lnSpc>
              <a:buFont typeface="Arial" pitchFamily="34" charset="0"/>
              <a:buChar char="•"/>
            </a:pPr>
            <a:r>
              <a:rPr dirty="0" lang="en-IN" smtClean="0"/>
              <a:t>Nausea, headache, </a:t>
            </a:r>
            <a:r>
              <a:rPr dirty="0" lang="en-IN" err="1" smtClean="0"/>
              <a:t>epigastric</a:t>
            </a:r>
            <a:r>
              <a:rPr dirty="0" lang="en-IN" smtClean="0"/>
              <a:t> pain </a:t>
            </a:r>
          </a:p>
          <a:p>
            <a:pPr lvl="1">
              <a:lnSpc>
                <a:spcPct val="170000"/>
              </a:lnSpc>
              <a:buFont typeface="Arial" pitchFamily="34" charset="0"/>
              <a:buChar char="•"/>
            </a:pPr>
            <a:r>
              <a:rPr dirty="0" lang="en-IN" smtClean="0"/>
              <a:t>And abdominal cramps occasionally</a:t>
            </a:r>
          </a:p>
          <a:p>
            <a:pPr>
              <a:lnSpc>
                <a:spcPct val="170000"/>
              </a:lnSpc>
              <a:buNone/>
            </a:pPr>
            <a:r>
              <a:rPr b="1" dirty="0" lang="en-IN" smtClean="0"/>
              <a:t>	Toxicity</a:t>
            </a:r>
          </a:p>
          <a:p>
            <a:pPr lvl="1">
              <a:lnSpc>
                <a:spcPct val="170000"/>
              </a:lnSpc>
              <a:buFont typeface="Arial" pitchFamily="34" charset="0"/>
              <a:buChar char="•"/>
            </a:pPr>
            <a:r>
              <a:rPr dirty="0" lang="en-IN" smtClean="0"/>
              <a:t>Dose related haemolysis, meth-</a:t>
            </a:r>
            <a:r>
              <a:rPr dirty="0" lang="en-IN" err="1" smtClean="0"/>
              <a:t>haemoglobinaemia</a:t>
            </a:r>
            <a:r>
              <a:rPr dirty="0" lang="en-IN" smtClean="0"/>
              <a:t>, </a:t>
            </a:r>
            <a:r>
              <a:rPr dirty="0" lang="en-IN" err="1" smtClean="0"/>
              <a:t>tachypnoea</a:t>
            </a:r>
            <a:r>
              <a:rPr dirty="0" lang="en-IN" smtClean="0"/>
              <a:t> and cyanosis; due to the oxidant property of </a:t>
            </a:r>
            <a:r>
              <a:rPr dirty="0" lang="en-IN" err="1" smtClean="0"/>
              <a:t>primaquine</a:t>
            </a:r>
            <a:r>
              <a:rPr dirty="0" lang="en-IN" smtClean="0"/>
              <a:t>. </a:t>
            </a:r>
          </a:p>
          <a:p>
            <a:pPr lvl="1">
              <a:lnSpc>
                <a:spcPct val="170000"/>
              </a:lnSpc>
              <a:buFont typeface="Arial" pitchFamily="34" charset="0"/>
              <a:buChar char="•"/>
            </a:pPr>
            <a:r>
              <a:rPr dirty="0" lang="en-IN" smtClean="0"/>
              <a:t>Those with </a:t>
            </a:r>
            <a:r>
              <a:rPr b="1" dirty="0" lang="en-IN" smtClean="0"/>
              <a:t>G-6-PD deficiency </a:t>
            </a:r>
            <a:r>
              <a:rPr dirty="0" lang="en-IN" smtClean="0"/>
              <a:t>are highly sensitive and haemolytic anaemia can occur even with 15-30 mg/day.</a:t>
            </a:r>
          </a:p>
          <a:p>
            <a:endParaRPr dirty="0" lang="en-US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2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986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pPr algn="l"/>
            <a:r>
              <a:rPr b="1" dirty="0" lang="en-US" smtClean="0">
                <a:solidFill>
                  <a:srgbClr val="FF0000"/>
                </a:solidFill>
              </a:rPr>
              <a:t>Mefloquine</a:t>
            </a:r>
            <a:endParaRPr b="1" dirty="0" lang="en-US">
              <a:solidFill>
                <a:srgbClr val="FF0000"/>
              </a:solidFill>
            </a:endParaRPr>
          </a:p>
        </p:txBody>
      </p:sp>
      <p:sp>
        <p:nvSpPr>
          <p:cNvPr id="104898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1250" lnSpcReduction="20000"/>
          </a:bodyPr>
          <a:p>
            <a:pPr>
              <a:lnSpc>
                <a:spcPct val="170000"/>
              </a:lnSpc>
            </a:pPr>
            <a:r>
              <a:rPr dirty="0" lang="en-US" smtClean="0"/>
              <a:t>Chemically related to  </a:t>
            </a:r>
            <a:r>
              <a:rPr b="1" dirty="0" lang="en-US" smtClean="0"/>
              <a:t>quinine</a:t>
            </a:r>
          </a:p>
          <a:p>
            <a:pPr>
              <a:lnSpc>
                <a:spcPct val="170000"/>
              </a:lnSpc>
            </a:pPr>
            <a:r>
              <a:rPr b="1" dirty="0" lang="en-IN" smtClean="0"/>
              <a:t>Fast acting </a:t>
            </a:r>
            <a:r>
              <a:rPr b="1" dirty="0" lang="en-US" smtClean="0"/>
              <a:t>Erythrocytic</a:t>
            </a:r>
            <a:r>
              <a:rPr dirty="0" lang="en-US" smtClean="0"/>
              <a:t> schizonticidal </a:t>
            </a:r>
          </a:p>
          <a:p>
            <a:pPr>
              <a:lnSpc>
                <a:spcPct val="170000"/>
              </a:lnSpc>
              <a:buNone/>
            </a:pPr>
            <a:r>
              <a:rPr dirty="0" lang="en-US" smtClean="0"/>
              <a:t>	Hepatic </a:t>
            </a:r>
            <a:r>
              <a:rPr dirty="0" lang="en-US" smtClean="0"/>
              <a:t>stage: Not effective</a:t>
            </a:r>
            <a:endParaRPr dirty="0" lang="en-US" smtClean="0"/>
          </a:p>
          <a:p>
            <a:pPr>
              <a:lnSpc>
                <a:spcPct val="170000"/>
              </a:lnSpc>
              <a:buNone/>
            </a:pPr>
            <a:r>
              <a:rPr dirty="0" lang="en-US" smtClean="0"/>
              <a:t>	Gametocyte </a:t>
            </a:r>
            <a:r>
              <a:rPr dirty="0" lang="en-US" smtClean="0"/>
              <a:t>stage: Not effective</a:t>
            </a:r>
            <a:endParaRPr dirty="0" lang="en-US" smtClean="0"/>
          </a:p>
          <a:p>
            <a:pPr>
              <a:lnSpc>
                <a:spcPct val="170000"/>
              </a:lnSpc>
            </a:pPr>
            <a:r>
              <a:rPr b="1" dirty="0" lang="en-US" smtClean="0"/>
              <a:t>Mechanism</a:t>
            </a:r>
            <a:r>
              <a:rPr dirty="0" lang="en-US" smtClean="0"/>
              <a:t> same as chloroquine</a:t>
            </a:r>
          </a:p>
          <a:p>
            <a:pPr>
              <a:lnSpc>
                <a:spcPct val="170000"/>
              </a:lnSpc>
            </a:pPr>
            <a:r>
              <a:rPr dirty="0" lang="en-US" smtClean="0"/>
              <a:t>Active against </a:t>
            </a:r>
            <a:r>
              <a:rPr dirty="0" lang="en-US" err="1" smtClean="0"/>
              <a:t>chloroquine</a:t>
            </a:r>
            <a:r>
              <a:rPr dirty="0" lang="en-US" smtClean="0"/>
              <a:t> </a:t>
            </a:r>
            <a:r>
              <a:rPr b="1" dirty="0" lang="en-US" smtClean="0"/>
              <a:t>sensitive</a:t>
            </a:r>
            <a:r>
              <a:rPr dirty="0" lang="en-US" smtClean="0"/>
              <a:t> as well </a:t>
            </a:r>
            <a:r>
              <a:rPr b="1" dirty="0" lang="en-US" smtClean="0"/>
              <a:t>resistant</a:t>
            </a:r>
            <a:r>
              <a:rPr dirty="0" lang="en-US" smtClean="0"/>
              <a:t> </a:t>
            </a:r>
            <a:r>
              <a:rPr b="1" dirty="0" lang="en-US" smtClean="0"/>
              <a:t>P.vivax</a:t>
            </a:r>
            <a:r>
              <a:rPr dirty="0" lang="en-US" smtClean="0"/>
              <a:t> and </a:t>
            </a:r>
            <a:r>
              <a:rPr b="1" dirty="0" lang="en-US" err="1" smtClean="0"/>
              <a:t>falciparum</a:t>
            </a:r>
            <a:endParaRPr b="1" dirty="0" lang="en-US" smtClean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2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98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sp>
        <p:nvSpPr>
          <p:cNvPr id="104898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3750" lnSpcReduction="20000"/>
          </a:bodyPr>
          <a:p>
            <a:pPr>
              <a:lnSpc>
                <a:spcPct val="150000"/>
              </a:lnSpc>
            </a:pPr>
            <a:r>
              <a:rPr dirty="0" lang="en-US" smtClean="0"/>
              <a:t>Single dose: 15mg/kg controls fever &amp; eliminates circulating parasites(both P. </a:t>
            </a:r>
            <a:r>
              <a:rPr dirty="0" lang="en-US" err="1" smtClean="0"/>
              <a:t>vivax</a:t>
            </a:r>
            <a:r>
              <a:rPr dirty="0" lang="en-US" smtClean="0"/>
              <a:t> &amp; </a:t>
            </a:r>
            <a:r>
              <a:rPr dirty="0" lang="en-US" err="1" smtClean="0"/>
              <a:t>pf</a:t>
            </a:r>
            <a:r>
              <a:rPr dirty="0" lang="en-US" smtClean="0"/>
              <a:t>)</a:t>
            </a:r>
            <a:r>
              <a:rPr dirty="0" i="1" lang="en-IN" smtClean="0"/>
              <a:t>	</a:t>
            </a:r>
          </a:p>
          <a:p>
            <a:pPr>
              <a:lnSpc>
                <a:spcPct val="150000"/>
              </a:lnSpc>
            </a:pPr>
            <a:r>
              <a:rPr dirty="0" lang="en-US" smtClean="0"/>
              <a:t>Well absorbed orally, absorption enhances by food</a:t>
            </a:r>
          </a:p>
          <a:p>
            <a:pPr>
              <a:lnSpc>
                <a:spcPct val="150000"/>
              </a:lnSpc>
            </a:pPr>
            <a:r>
              <a:rPr dirty="0" lang="en-US" smtClean="0"/>
              <a:t>Not used parentally</a:t>
            </a:r>
          </a:p>
          <a:p>
            <a:pPr>
              <a:lnSpc>
                <a:spcPct val="150000"/>
              </a:lnSpc>
            </a:pPr>
            <a:r>
              <a:rPr dirty="0" lang="en-US" smtClean="0"/>
              <a:t>Excreted in bile and urine </a:t>
            </a:r>
          </a:p>
          <a:p>
            <a:endParaRPr dirty="0" lang="en-US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3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990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pPr algn="l"/>
            <a:r>
              <a:rPr b="1" dirty="0" lang="en-US" smtClean="0"/>
              <a:t>Therapeutic Uses</a:t>
            </a:r>
            <a:endParaRPr b="1" dirty="0" lang="en-IN"/>
          </a:p>
        </p:txBody>
      </p:sp>
      <p:sp>
        <p:nvSpPr>
          <p:cNvPr id="1048991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1250" lnSpcReduction="20000"/>
          </a:bodyPr>
          <a:p>
            <a:pPr>
              <a:lnSpc>
                <a:spcPct val="170000"/>
              </a:lnSpc>
              <a:buFont typeface="Wingdings" pitchFamily="2" charset="2"/>
              <a:buChar char="Ø"/>
            </a:pPr>
            <a:r>
              <a:rPr dirty="0" lang="en-IN" err="1" smtClean="0"/>
              <a:t>Mefloquine</a:t>
            </a:r>
            <a:r>
              <a:rPr dirty="0" lang="en-IN" smtClean="0"/>
              <a:t> is effective </a:t>
            </a:r>
            <a:r>
              <a:rPr b="1" dirty="0" lang="en-IN" smtClean="0"/>
              <a:t>therapy</a:t>
            </a:r>
            <a:r>
              <a:rPr dirty="0" lang="en-IN" smtClean="0"/>
              <a:t> for many </a:t>
            </a:r>
            <a:r>
              <a:rPr b="1" dirty="0" lang="en-IN" err="1" smtClean="0"/>
              <a:t>chloroquine</a:t>
            </a:r>
            <a:r>
              <a:rPr b="1" dirty="0" lang="en-IN" smtClean="0"/>
              <a:t> resistant</a:t>
            </a:r>
            <a:r>
              <a:rPr dirty="0" lang="en-IN" smtClean="0"/>
              <a:t> strains of P </a:t>
            </a:r>
            <a:r>
              <a:rPr dirty="0" lang="en-IN" err="1" smtClean="0"/>
              <a:t>falciparum</a:t>
            </a:r>
            <a:endParaRPr dirty="0" lang="en-IN" smtClean="0"/>
          </a:p>
          <a:p>
            <a:pPr>
              <a:lnSpc>
                <a:spcPct val="170000"/>
              </a:lnSpc>
              <a:buFont typeface="Wingdings" pitchFamily="2" charset="2"/>
              <a:buChar char="Ø"/>
            </a:pPr>
            <a:r>
              <a:rPr b="1" dirty="0" lang="en-IN" err="1" smtClean="0"/>
              <a:t>Chemoprophylactic</a:t>
            </a:r>
            <a:r>
              <a:rPr dirty="0" lang="en-IN" smtClean="0"/>
              <a:t> drug for most </a:t>
            </a:r>
            <a:r>
              <a:rPr b="1" dirty="0" lang="en-IN" smtClean="0"/>
              <a:t>malaria-endemic</a:t>
            </a:r>
            <a:r>
              <a:rPr dirty="0" lang="en-IN" smtClean="0"/>
              <a:t> regions with </a:t>
            </a:r>
            <a:r>
              <a:rPr dirty="0" lang="en-IN" err="1" smtClean="0"/>
              <a:t>chloroquine</a:t>
            </a:r>
            <a:r>
              <a:rPr dirty="0" lang="en-IN" smtClean="0"/>
              <a:t>-resistant strains</a:t>
            </a:r>
          </a:p>
          <a:p>
            <a:pPr>
              <a:lnSpc>
                <a:spcPct val="170000"/>
              </a:lnSpc>
              <a:buNone/>
            </a:pPr>
            <a:endParaRPr b="1" dirty="0" lang="en-IN" smtClean="0"/>
          </a:p>
          <a:p>
            <a:pPr>
              <a:lnSpc>
                <a:spcPct val="170000"/>
              </a:lnSpc>
              <a:buNone/>
            </a:pPr>
            <a:r>
              <a:rPr b="1" dirty="0" lang="en-IN" smtClean="0"/>
              <a:t>	Sporadic</a:t>
            </a:r>
            <a:r>
              <a:rPr dirty="0" lang="en-IN" smtClean="0"/>
              <a:t> </a:t>
            </a:r>
            <a:r>
              <a:rPr b="1" dirty="0" lang="en-IN" smtClean="0"/>
              <a:t>resistance</a:t>
            </a:r>
            <a:r>
              <a:rPr dirty="0" lang="en-IN" smtClean="0"/>
              <a:t> to </a:t>
            </a:r>
            <a:r>
              <a:rPr dirty="0" lang="en-IN" err="1" smtClean="0"/>
              <a:t>mefloquine</a:t>
            </a:r>
            <a:r>
              <a:rPr dirty="0" lang="en-IN" smtClean="0"/>
              <a:t> has been reported from many areas</a:t>
            </a:r>
          </a:p>
          <a:p>
            <a:pPr>
              <a:buFont typeface="Wingdings" pitchFamily="2" charset="2"/>
              <a:buChar char="Ø"/>
            </a:pPr>
            <a:endParaRPr dirty="0" lang="en-IN" smtClean="0"/>
          </a:p>
          <a:p>
            <a:endParaRPr dirty="0" lang="en-IN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3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99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sp>
        <p:nvSpPr>
          <p:cNvPr id="104899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5833" lnSpcReduction="20000"/>
          </a:bodyPr>
          <a:p>
            <a:pPr>
              <a:lnSpc>
                <a:spcPct val="160000"/>
              </a:lnSpc>
              <a:buNone/>
            </a:pPr>
            <a:r>
              <a:rPr b="1" dirty="0" lang="en-US" smtClean="0"/>
              <a:t>Current recommendation</a:t>
            </a:r>
          </a:p>
          <a:p>
            <a:pPr lvl="1">
              <a:lnSpc>
                <a:spcPct val="160000"/>
              </a:lnSpc>
              <a:buFont typeface="Arial" pitchFamily="34" charset="0"/>
              <a:buChar char="•"/>
            </a:pPr>
            <a:r>
              <a:rPr dirty="0" lang="en-US" err="1" smtClean="0"/>
              <a:t>Sh</a:t>
            </a:r>
            <a:r>
              <a:rPr dirty="0" lang="en-US" err="1" smtClean="0"/>
              <a:t>o</a:t>
            </a:r>
            <a:r>
              <a:rPr dirty="0" lang="en-US" err="1" smtClean="0"/>
              <a:t>u</a:t>
            </a:r>
            <a:r>
              <a:rPr dirty="0" lang="en-US" err="1" smtClean="0"/>
              <a:t>l</a:t>
            </a:r>
            <a:r>
              <a:rPr dirty="0" lang="en-US" err="1" smtClean="0"/>
              <a:t>d</a:t>
            </a:r>
            <a:r>
              <a:rPr dirty="0" lang="en-US" smtClean="0"/>
              <a:t> be used in combination with </a:t>
            </a:r>
            <a:r>
              <a:rPr b="1" dirty="0" lang="en-US" err="1" smtClean="0"/>
              <a:t>artesunate</a:t>
            </a:r>
            <a:r>
              <a:rPr dirty="0" lang="en-US" smtClean="0"/>
              <a:t> as ACT to </a:t>
            </a:r>
            <a:r>
              <a:rPr b="1" dirty="0" lang="en-US" smtClean="0"/>
              <a:t>prevent</a:t>
            </a:r>
            <a:r>
              <a:rPr dirty="0" lang="en-US" smtClean="0"/>
              <a:t> </a:t>
            </a:r>
            <a:r>
              <a:rPr b="1" dirty="0" lang="en-US" err="1" smtClean="0"/>
              <a:t>Mefloquin</a:t>
            </a:r>
            <a:r>
              <a:rPr b="1" dirty="0" lang="en-US" smtClean="0"/>
              <a:t>-resistance</a:t>
            </a:r>
            <a:r>
              <a:rPr dirty="0" lang="en-US" smtClean="0"/>
              <a:t> for: </a:t>
            </a:r>
            <a:endParaRPr altLang="en-US" lang="zh-CN"/>
          </a:p>
          <a:p>
            <a:pPr lvl="2">
              <a:lnSpc>
                <a:spcPct val="160000"/>
              </a:lnSpc>
              <a:buFont typeface="Wingdings" pitchFamily="2" charset="2"/>
              <a:buChar char="v"/>
            </a:pPr>
            <a:r>
              <a:rPr dirty="0" i="1" lang="en-US" smtClean="0"/>
              <a:t>Uncomplicated </a:t>
            </a:r>
            <a:r>
              <a:rPr dirty="0" i="1" lang="en-US" err="1" smtClean="0"/>
              <a:t>falciparum</a:t>
            </a:r>
            <a:r>
              <a:rPr dirty="0" i="1" lang="en-US" smtClean="0"/>
              <a:t> malaria</a:t>
            </a:r>
          </a:p>
          <a:p>
            <a:pPr lvl="2">
              <a:lnSpc>
                <a:spcPct val="160000"/>
              </a:lnSpc>
              <a:buFont typeface="Wingdings" pitchFamily="2" charset="2"/>
              <a:buChar char="v"/>
            </a:pPr>
            <a:r>
              <a:rPr dirty="0" i="1" lang="en-US" smtClean="0"/>
              <a:t>CQ resistant &amp; </a:t>
            </a:r>
          </a:p>
          <a:p>
            <a:pPr lvl="2">
              <a:lnSpc>
                <a:spcPct val="160000"/>
              </a:lnSpc>
              <a:buFont typeface="Wingdings" pitchFamily="2" charset="2"/>
              <a:buChar char="v"/>
            </a:pPr>
            <a:r>
              <a:rPr dirty="0" i="1" lang="en-US" smtClean="0"/>
              <a:t>CQ + sulfa-</a:t>
            </a:r>
            <a:r>
              <a:rPr dirty="0" i="1" lang="en-US" err="1" smtClean="0"/>
              <a:t>pyrimethamine</a:t>
            </a:r>
            <a:r>
              <a:rPr dirty="0" i="1" lang="en-US" smtClean="0"/>
              <a:t> resistant cases</a:t>
            </a:r>
            <a:endParaRPr dirty="0" lang="en-US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3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994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sp>
        <p:nvSpPr>
          <p:cNvPr id="1048995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9286" lnSpcReduction="20000"/>
          </a:bodyPr>
          <a:p>
            <a:pPr>
              <a:lnSpc>
                <a:spcPct val="170000"/>
              </a:lnSpc>
              <a:buNone/>
            </a:pPr>
            <a:r>
              <a:rPr b="1" dirty="0" lang="en-US" smtClean="0"/>
              <a:t>Prophylaxis</a:t>
            </a:r>
          </a:p>
          <a:p>
            <a:pPr lvl="1">
              <a:lnSpc>
                <a:spcPct val="170000"/>
              </a:lnSpc>
              <a:buFont typeface="Arial" pitchFamily="34" charset="0"/>
              <a:buChar char="•"/>
            </a:pPr>
            <a:r>
              <a:rPr b="1" dirty="0" lang="en-US" smtClean="0"/>
              <a:t>5 mg/kg per week </a:t>
            </a:r>
            <a:r>
              <a:rPr dirty="0" lang="en-US" smtClean="0"/>
              <a:t>started 1-2 weeks before travel to areas with </a:t>
            </a:r>
            <a:r>
              <a:rPr b="1" dirty="0" lang="en-US" smtClean="0"/>
              <a:t>multidrug</a:t>
            </a:r>
            <a:r>
              <a:rPr dirty="0" lang="en-US" smtClean="0"/>
              <a:t> resistance</a:t>
            </a:r>
          </a:p>
          <a:p>
            <a:pPr lvl="1">
              <a:lnSpc>
                <a:spcPct val="170000"/>
              </a:lnSpc>
              <a:buFont typeface="Arial" pitchFamily="34" charset="0"/>
              <a:buChar char="•"/>
            </a:pPr>
            <a:r>
              <a:rPr dirty="0" lang="en-US" smtClean="0"/>
              <a:t>250 mg </a:t>
            </a:r>
            <a:r>
              <a:rPr b="1" dirty="0" lang="en-US" smtClean="0"/>
              <a:t>weekly</a:t>
            </a:r>
          </a:p>
          <a:p>
            <a:pPr lvl="1">
              <a:lnSpc>
                <a:spcPct val="170000"/>
              </a:lnSpc>
              <a:buFont typeface="Arial" pitchFamily="34" charset="0"/>
              <a:buChar char="•"/>
            </a:pPr>
            <a:r>
              <a:rPr dirty="0" lang="en-US" smtClean="0"/>
              <a:t>Available as 250 mg tablet</a:t>
            </a:r>
          </a:p>
          <a:p>
            <a:pPr lvl="1">
              <a:lnSpc>
                <a:spcPct val="170000"/>
              </a:lnSpc>
              <a:buFont typeface="Arial" pitchFamily="34" charset="0"/>
              <a:buChar char="•"/>
            </a:pPr>
            <a:r>
              <a:rPr b="1" dirty="0" lang="en-US" smtClean="0"/>
              <a:t>Travelers</a:t>
            </a:r>
            <a:r>
              <a:rPr dirty="0" lang="en-US" smtClean="0"/>
              <a:t> to areas with multidrug resistance</a:t>
            </a:r>
          </a:p>
          <a:p>
            <a:pPr lvl="1">
              <a:lnSpc>
                <a:spcPct val="170000"/>
              </a:lnSpc>
              <a:buFont typeface="Arial" pitchFamily="34" charset="0"/>
              <a:buChar char="•"/>
            </a:pPr>
            <a:r>
              <a:rPr dirty="0" lang="en-US" smtClean="0"/>
              <a:t>Not in residents of endemic areas</a:t>
            </a:r>
          </a:p>
          <a:p>
            <a:endParaRPr dirty="0" lang="en-US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3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996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sp>
        <p:nvSpPr>
          <p:cNvPr id="104899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9286" lnSpcReduction="20000"/>
          </a:bodyPr>
          <a:p>
            <a:pPr>
              <a:lnSpc>
                <a:spcPct val="160000"/>
              </a:lnSpc>
              <a:buNone/>
            </a:pPr>
            <a:r>
              <a:rPr b="1" dirty="0" lang="fr-FR" smtClean="0"/>
              <a:t>Interactions:  </a:t>
            </a:r>
            <a:endParaRPr dirty="0" lang="fr-FR" smtClean="0"/>
          </a:p>
          <a:p>
            <a:pPr lvl="1">
              <a:lnSpc>
                <a:spcPct val="160000"/>
              </a:lnSpc>
              <a:buFont typeface="Arial" pitchFamily="34" charset="0"/>
              <a:buChar char="•"/>
            </a:pPr>
            <a:r>
              <a:rPr b="1" dirty="0" lang="fr-FR" err="1" smtClean="0"/>
              <a:t>Halofantrine</a:t>
            </a:r>
            <a:r>
              <a:rPr b="1" dirty="0" lang="fr-FR" smtClean="0"/>
              <a:t>/</a:t>
            </a:r>
            <a:r>
              <a:rPr b="1" dirty="0" lang="fr-FR" err="1" smtClean="0"/>
              <a:t>quinidine</a:t>
            </a:r>
            <a:r>
              <a:rPr b="1" dirty="0" lang="fr-FR" smtClean="0"/>
              <a:t>/quinine/</a:t>
            </a:r>
            <a:r>
              <a:rPr b="1" dirty="0" lang="fr-FR" err="1" smtClean="0"/>
              <a:t>Cq</a:t>
            </a:r>
            <a:endParaRPr b="1" dirty="0" lang="fr-FR" smtClean="0"/>
          </a:p>
          <a:p>
            <a:pPr lvl="1">
              <a:lnSpc>
                <a:spcPct val="160000"/>
              </a:lnSpc>
              <a:buNone/>
            </a:pPr>
            <a:r>
              <a:rPr dirty="0" lang="en-IN"/>
              <a:t>	</a:t>
            </a:r>
            <a:r>
              <a:rPr dirty="0" lang="en-IN" smtClean="0"/>
              <a:t>- Given to patients who have received </a:t>
            </a:r>
            <a:r>
              <a:rPr dirty="0" lang="en-IN" err="1" smtClean="0"/>
              <a:t>mefloquine</a:t>
            </a:r>
            <a:r>
              <a:rPr dirty="0" lang="en-IN" smtClean="0"/>
              <a:t> 	causes </a:t>
            </a:r>
            <a:r>
              <a:rPr b="1" dirty="0" lang="en-IN" err="1" smtClean="0"/>
              <a:t>QTc</a:t>
            </a:r>
            <a:r>
              <a:rPr dirty="0" lang="en-IN" smtClean="0"/>
              <a:t> </a:t>
            </a:r>
            <a:r>
              <a:rPr b="1" dirty="0" lang="en-IN" smtClean="0"/>
              <a:t>lengthening-</a:t>
            </a:r>
            <a:r>
              <a:rPr dirty="0" lang="en-IN" smtClean="0"/>
              <a:t>--</a:t>
            </a:r>
            <a:r>
              <a:rPr b="1" dirty="0" lang="en-IN" smtClean="0"/>
              <a:t>cardiac</a:t>
            </a:r>
            <a:r>
              <a:rPr dirty="0" lang="en-IN" smtClean="0"/>
              <a:t> </a:t>
            </a:r>
            <a:r>
              <a:rPr b="1" dirty="0" lang="en-IN" smtClean="0"/>
              <a:t>arrests</a:t>
            </a:r>
            <a:r>
              <a:rPr dirty="0" lang="en-IN" smtClean="0"/>
              <a:t> are 	reported.</a:t>
            </a:r>
          </a:p>
          <a:p>
            <a:pPr lvl="1">
              <a:lnSpc>
                <a:spcPct val="160000"/>
              </a:lnSpc>
              <a:buFont typeface="Arial" pitchFamily="34" charset="0"/>
              <a:buChar char="•"/>
            </a:pPr>
            <a:r>
              <a:rPr dirty="0" lang="en-US" smtClean="0"/>
              <a:t>These drugs </a:t>
            </a:r>
            <a:r>
              <a:rPr b="1" dirty="0" lang="en-US" smtClean="0"/>
              <a:t>should not be </a:t>
            </a:r>
            <a:r>
              <a:rPr dirty="0" lang="en-US" smtClean="0"/>
              <a:t>administered if MQ(</a:t>
            </a:r>
            <a:r>
              <a:rPr dirty="0" lang="en-US" err="1" smtClean="0"/>
              <a:t>mefloquin</a:t>
            </a:r>
            <a:r>
              <a:rPr dirty="0" lang="en-US" smtClean="0"/>
              <a:t>) has been given less than 12 hrs earlier.</a:t>
            </a:r>
            <a:endParaRPr dirty="0" lang="en-IN" smtClean="0"/>
          </a:p>
          <a:p>
            <a:endParaRPr dirty="0" lang="en-US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3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998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p>
            <a:pPr algn="l"/>
            <a:r>
              <a:rPr b="1" dirty="0" lang="en-US" smtClean="0"/>
              <a:t>Piperaquine</a:t>
            </a:r>
            <a:endParaRPr b="1" dirty="0" lang="en-IN"/>
          </a:p>
        </p:txBody>
      </p:sp>
      <p:sp>
        <p:nvSpPr>
          <p:cNvPr id="1048999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29196"/>
          </a:xfrm>
        </p:spPr>
        <p:txBody>
          <a:bodyPr>
            <a:normAutofit fontScale="75000" lnSpcReduction="20000"/>
          </a:bodyPr>
          <a:p>
            <a:pPr>
              <a:lnSpc>
                <a:spcPct val="170000"/>
              </a:lnSpc>
            </a:pPr>
            <a:r>
              <a:rPr b="1" dirty="0" sz="3000" lang="en-US" err="1" smtClean="0"/>
              <a:t>Cq</a:t>
            </a:r>
            <a:r>
              <a:rPr dirty="0" sz="3000" lang="en-US" smtClean="0"/>
              <a:t> </a:t>
            </a:r>
            <a:r>
              <a:rPr b="1" dirty="0" sz="3000" lang="en-US" smtClean="0"/>
              <a:t>congener; </a:t>
            </a:r>
            <a:r>
              <a:rPr dirty="0" sz="3000" lang="en-US" smtClean="0"/>
              <a:t>Mech</a:t>
            </a:r>
            <a:r>
              <a:rPr dirty="0" sz="3000" lang="en-US" smtClean="0"/>
              <a:t>. </a:t>
            </a:r>
            <a:r>
              <a:rPr dirty="0" sz="3000" lang="en-US" smtClean="0"/>
              <a:t>same </a:t>
            </a:r>
            <a:r>
              <a:rPr dirty="0" sz="3000" lang="en-US" smtClean="0"/>
              <a:t>as </a:t>
            </a:r>
            <a:r>
              <a:rPr dirty="0" sz="3000" lang="en-US" smtClean="0"/>
              <a:t>CQ.</a:t>
            </a:r>
            <a:endParaRPr dirty="0" sz="3000" lang="en-US" smtClean="0"/>
          </a:p>
          <a:p>
            <a:pPr>
              <a:lnSpc>
                <a:spcPct val="170000"/>
              </a:lnSpc>
            </a:pPr>
            <a:r>
              <a:rPr dirty="0" sz="3000" lang="en-US" smtClean="0"/>
              <a:t>High efficacy, </a:t>
            </a:r>
            <a:r>
              <a:rPr b="1" dirty="0" sz="3000" lang="en-US" smtClean="0"/>
              <a:t>erythrocytic</a:t>
            </a:r>
            <a:r>
              <a:rPr dirty="0" sz="3000" lang="en-US" smtClean="0"/>
              <a:t> schizonticide, with prolonged action, onset is slow</a:t>
            </a:r>
          </a:p>
          <a:p>
            <a:pPr>
              <a:lnSpc>
                <a:spcPct val="170000"/>
              </a:lnSpc>
            </a:pPr>
            <a:r>
              <a:rPr dirty="0" sz="2800" lang="en-US" smtClean="0"/>
              <a:t>Effective in both CQ sensitive and CQ resistant P. </a:t>
            </a:r>
            <a:r>
              <a:rPr dirty="0" sz="2800" lang="en-US" err="1" smtClean="0"/>
              <a:t>falciparum</a:t>
            </a:r>
            <a:r>
              <a:rPr dirty="0" sz="2800" lang="en-US" smtClean="0"/>
              <a:t> malaria</a:t>
            </a:r>
          </a:p>
          <a:p>
            <a:pPr>
              <a:lnSpc>
                <a:spcPct val="170000"/>
              </a:lnSpc>
            </a:pPr>
            <a:r>
              <a:rPr dirty="0" sz="2800" lang="en-US" smtClean="0"/>
              <a:t>Used in </a:t>
            </a:r>
            <a:r>
              <a:rPr b="1" dirty="0" sz="2800" lang="en-US" smtClean="0"/>
              <a:t>combination</a:t>
            </a:r>
            <a:r>
              <a:rPr dirty="0" sz="2800" lang="en-US" smtClean="0"/>
              <a:t> with </a:t>
            </a:r>
            <a:r>
              <a:rPr b="1" dirty="0" sz="2800" lang="en-US" smtClean="0"/>
              <a:t>DHA</a:t>
            </a:r>
            <a:r>
              <a:rPr dirty="0" sz="2800" lang="en-US" smtClean="0"/>
              <a:t> for </a:t>
            </a:r>
            <a:r>
              <a:rPr b="1" dirty="0" sz="2800" lang="en-US" smtClean="0">
                <a:solidFill>
                  <a:srgbClr val="FF0000"/>
                </a:solidFill>
              </a:rPr>
              <a:t>resistant</a:t>
            </a:r>
            <a:r>
              <a:rPr dirty="0" sz="2800" lang="en-US" smtClean="0"/>
              <a:t> </a:t>
            </a:r>
            <a:r>
              <a:rPr dirty="0" sz="2800" lang="en-US" err="1" smtClean="0"/>
              <a:t>falciparum</a:t>
            </a:r>
            <a:r>
              <a:rPr dirty="0" sz="2800" lang="en-US" smtClean="0"/>
              <a:t> malaria</a:t>
            </a:r>
          </a:p>
          <a:p>
            <a:pPr>
              <a:lnSpc>
                <a:spcPct val="170000"/>
              </a:lnSpc>
            </a:pPr>
            <a:r>
              <a:rPr dirty="0" sz="2800" lang="en-US" smtClean="0"/>
              <a:t>FDCs</a:t>
            </a:r>
          </a:p>
          <a:p>
            <a:pPr lvl="1">
              <a:lnSpc>
                <a:spcPct val="170000"/>
              </a:lnSpc>
            </a:pPr>
            <a:r>
              <a:rPr dirty="0" sz="2400" lang="en-US" err="1" smtClean="0"/>
              <a:t>Arterolane</a:t>
            </a:r>
            <a:r>
              <a:rPr dirty="0" sz="2400" lang="en-US" smtClean="0"/>
              <a:t> </a:t>
            </a:r>
            <a:r>
              <a:rPr dirty="0" sz="2400" lang="en-US" smtClean="0"/>
              <a:t>+ </a:t>
            </a:r>
            <a:r>
              <a:rPr dirty="0" sz="2400" lang="en-US" err="1" smtClean="0"/>
              <a:t>piperaquine</a:t>
            </a:r>
            <a:endParaRPr dirty="0" sz="2400" lang="en-US"/>
          </a:p>
          <a:p>
            <a:pPr lvl="1">
              <a:lnSpc>
                <a:spcPct val="170000"/>
              </a:lnSpc>
            </a:pPr>
            <a:r>
              <a:rPr dirty="0" sz="2400" lang="en-US" err="1" smtClean="0"/>
              <a:t>Dihydroartemesinin</a:t>
            </a:r>
            <a:r>
              <a:rPr dirty="0" sz="2400" lang="en-US" smtClean="0"/>
              <a:t> </a:t>
            </a:r>
            <a:r>
              <a:rPr dirty="0" sz="2400" lang="en-US" smtClean="0"/>
              <a:t>+ </a:t>
            </a:r>
            <a:r>
              <a:rPr dirty="0" sz="2400" lang="en-US" err="1" smtClean="0"/>
              <a:t>piperaquine</a:t>
            </a:r>
            <a:r>
              <a:rPr b="1" dirty="0" sz="2600" lang="en-IN" smtClean="0"/>
              <a:t>	</a:t>
            </a:r>
            <a:endParaRPr dirty="0" lang="en-US" smtClean="0"/>
          </a:p>
          <a:p>
            <a:endParaRPr dirty="0" lang="en-IN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3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000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pPr algn="l"/>
            <a:r>
              <a:rPr b="1" dirty="0" lang="en-US" smtClean="0">
                <a:solidFill>
                  <a:srgbClr val="FF0000"/>
                </a:solidFill>
              </a:rPr>
              <a:t>Quinine</a:t>
            </a:r>
            <a:endParaRPr b="1" dirty="0" lang="en-IN">
              <a:solidFill>
                <a:srgbClr val="FF0000"/>
              </a:solidFill>
            </a:endParaRPr>
          </a:p>
        </p:txBody>
      </p:sp>
      <p:sp>
        <p:nvSpPr>
          <p:cNvPr id="1049001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714" lnSpcReduction="10000"/>
          </a:bodyPr>
          <a:p>
            <a:pPr>
              <a:lnSpc>
                <a:spcPct val="160000"/>
              </a:lnSpc>
            </a:pPr>
            <a:r>
              <a:rPr b="1" dirty="0" lang="en-IN" smtClean="0"/>
              <a:t>Cinchona bark; SA</a:t>
            </a:r>
          </a:p>
          <a:p>
            <a:pPr>
              <a:lnSpc>
                <a:spcPct val="160000"/>
              </a:lnSpc>
            </a:pPr>
            <a:r>
              <a:rPr b="1" dirty="0" lang="en-IN" smtClean="0"/>
              <a:t>Erythrocytic</a:t>
            </a:r>
            <a:r>
              <a:rPr dirty="0" lang="en-IN" smtClean="0"/>
              <a:t> schizontocide for all species of </a:t>
            </a:r>
            <a:r>
              <a:rPr dirty="0" lang="en-IN" smtClean="0"/>
              <a:t>plasmodia</a:t>
            </a:r>
          </a:p>
          <a:p>
            <a:pPr lvl="1">
              <a:lnSpc>
                <a:spcPct val="160000"/>
              </a:lnSpc>
            </a:pPr>
            <a:r>
              <a:rPr dirty="0" lang="en-US" smtClean="0">
                <a:solidFill>
                  <a:srgbClr val="0000CC"/>
                </a:solidFill>
              </a:rPr>
              <a:t>Pre-</a:t>
            </a:r>
            <a:r>
              <a:rPr dirty="0" lang="en-US" err="1" smtClean="0">
                <a:solidFill>
                  <a:srgbClr val="0000CC"/>
                </a:solidFill>
              </a:rPr>
              <a:t>erythrocytic</a:t>
            </a:r>
            <a:r>
              <a:rPr dirty="0" lang="en-US" smtClean="0">
                <a:solidFill>
                  <a:srgbClr val="0000CC"/>
                </a:solidFill>
              </a:rPr>
              <a:t> stages: Not effective</a:t>
            </a:r>
            <a:endParaRPr dirty="0" lang="en-US">
              <a:solidFill>
                <a:srgbClr val="0000CC"/>
              </a:solidFill>
            </a:endParaRPr>
          </a:p>
          <a:p>
            <a:pPr lvl="1">
              <a:lnSpc>
                <a:spcPct val="160000"/>
              </a:lnSpc>
            </a:pPr>
            <a:r>
              <a:rPr b="1" dirty="0" lang="en-US" err="1" smtClean="0"/>
              <a:t>Gametocidal</a:t>
            </a:r>
            <a:r>
              <a:rPr dirty="0" lang="en-US" smtClean="0"/>
              <a:t> </a:t>
            </a:r>
            <a:r>
              <a:rPr dirty="0" lang="en-US" smtClean="0"/>
              <a:t>against P. </a:t>
            </a:r>
            <a:r>
              <a:rPr dirty="0" lang="en-US" err="1" smtClean="0"/>
              <a:t>vivax</a:t>
            </a:r>
            <a:r>
              <a:rPr dirty="0" lang="en-US" smtClean="0"/>
              <a:t> &amp; P. </a:t>
            </a:r>
            <a:r>
              <a:rPr dirty="0" lang="en-US" err="1" smtClean="0"/>
              <a:t>malariae</a:t>
            </a:r>
            <a:endParaRPr dirty="0" lang="en-US"/>
          </a:p>
          <a:p>
            <a:pPr lvl="1">
              <a:lnSpc>
                <a:spcPct val="160000"/>
              </a:lnSpc>
            </a:pPr>
            <a:r>
              <a:rPr dirty="0" lang="en-US" smtClean="0"/>
              <a:t>Given</a:t>
            </a:r>
            <a:r>
              <a:rPr b="1" dirty="0" lang="en-US" smtClean="0"/>
              <a:t> + </a:t>
            </a:r>
            <a:r>
              <a:rPr b="1" dirty="0" lang="en-US" err="1" smtClean="0">
                <a:solidFill>
                  <a:srgbClr val="0000CC"/>
                </a:solidFill>
              </a:rPr>
              <a:t>Primaquine</a:t>
            </a:r>
            <a:r>
              <a:rPr b="1" dirty="0" lang="en-US" smtClean="0"/>
              <a:t> </a:t>
            </a:r>
            <a:r>
              <a:rPr dirty="0" lang="en-US" smtClean="0"/>
              <a:t>for </a:t>
            </a:r>
            <a:r>
              <a:rPr b="1" dirty="0" lang="en-US" err="1" smtClean="0"/>
              <a:t>vivax</a:t>
            </a:r>
            <a:r>
              <a:rPr b="1" dirty="0" lang="en-US" smtClean="0"/>
              <a:t> malaria</a:t>
            </a:r>
            <a:endParaRPr dirty="0" lang="en-IN" smtClean="0"/>
          </a:p>
          <a:p>
            <a:pPr>
              <a:lnSpc>
                <a:spcPct val="160000"/>
              </a:lnSpc>
            </a:pPr>
            <a:r>
              <a:rPr b="1" dirty="0" lang="en-IN" smtClean="0"/>
              <a:t>Less</a:t>
            </a:r>
            <a:r>
              <a:rPr dirty="0" lang="en-IN" smtClean="0"/>
              <a:t> </a:t>
            </a:r>
            <a:r>
              <a:rPr b="1" dirty="0" lang="en-IN" smtClean="0"/>
              <a:t>effective</a:t>
            </a:r>
            <a:r>
              <a:rPr dirty="0" lang="en-IN" smtClean="0"/>
              <a:t> and </a:t>
            </a:r>
            <a:r>
              <a:rPr b="1" dirty="0" lang="en-IN" smtClean="0"/>
              <a:t>more</a:t>
            </a:r>
            <a:r>
              <a:rPr dirty="0" lang="en-IN" smtClean="0"/>
              <a:t> </a:t>
            </a:r>
            <a:r>
              <a:rPr b="1" dirty="0" lang="en-IN" smtClean="0"/>
              <a:t>toxic</a:t>
            </a:r>
            <a:r>
              <a:rPr dirty="0" lang="en-IN" smtClean="0"/>
              <a:t> than </a:t>
            </a:r>
            <a:r>
              <a:rPr dirty="0" lang="en-IN" err="1" smtClean="0"/>
              <a:t>chloroquine</a:t>
            </a:r>
            <a:endParaRPr dirty="0" lang="en-IN" smtClean="0"/>
          </a:p>
          <a:p>
            <a:endParaRPr dirty="0" lang="en-IN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9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7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p>
            <a:pPr algn="l"/>
            <a:r>
              <a:rPr dirty="0" sz="3200" lang="en-US" smtClean="0"/>
              <a:t>I.  </a:t>
            </a:r>
            <a:r>
              <a:rPr dirty="0" sz="3200" lang="en-US" err="1" smtClean="0"/>
              <a:t>Antimalarial</a:t>
            </a:r>
            <a:r>
              <a:rPr dirty="0" sz="3200" lang="en-US" smtClean="0"/>
              <a:t> Agents</a:t>
            </a:r>
            <a:endParaRPr dirty="0" sz="3200" lang="en-US"/>
          </a:p>
        </p:txBody>
      </p:sp>
      <p:sp>
        <p:nvSpPr>
          <p:cNvPr id="1048598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833" lnSpcReduction="20000"/>
          </a:bodyPr>
          <a:p>
            <a:pPr>
              <a:lnSpc>
                <a:spcPct val="170000"/>
              </a:lnSpc>
              <a:buNone/>
            </a:pPr>
            <a:r>
              <a:rPr b="1" dirty="0" sz="4500" lang="en-US" smtClean="0"/>
              <a:t>Introduction </a:t>
            </a:r>
          </a:p>
          <a:p>
            <a:pPr lvl="1">
              <a:lnSpc>
                <a:spcPct val="170000"/>
              </a:lnSpc>
              <a:buFont typeface="Arial" pitchFamily="34" charset="0"/>
              <a:buChar char="•"/>
            </a:pPr>
            <a:r>
              <a:rPr dirty="0" sz="2900" lang="en-US" smtClean="0"/>
              <a:t>Malaria </a:t>
            </a:r>
            <a:r>
              <a:rPr dirty="0" sz="2900" lang="en-US"/>
              <a:t>is one of the leading causes of </a:t>
            </a:r>
            <a:r>
              <a:rPr b="1" dirty="0" sz="2900" lang="en-US"/>
              <a:t>morbidity and mortality, particularly in children under five years</a:t>
            </a:r>
            <a:r>
              <a:rPr dirty="0" sz="2900" lang="en-US"/>
              <a:t> of age in Kenya. </a:t>
            </a:r>
            <a:endParaRPr dirty="0" sz="2900" lang="en-US" smtClean="0"/>
          </a:p>
          <a:p>
            <a:pPr lvl="1">
              <a:lnSpc>
                <a:spcPct val="170000"/>
              </a:lnSpc>
              <a:buFont typeface="Arial" pitchFamily="34" charset="0"/>
              <a:buChar char="•"/>
            </a:pPr>
            <a:r>
              <a:rPr b="1" dirty="0" sz="2900" lang="en-US" smtClean="0"/>
              <a:t>Plasmodium </a:t>
            </a:r>
            <a:r>
              <a:rPr b="1" dirty="0" sz="2900" lang="en-US" err="1"/>
              <a:t>falciparum</a:t>
            </a:r>
            <a:r>
              <a:rPr b="1" dirty="0" sz="2900" lang="en-US"/>
              <a:t> </a:t>
            </a:r>
            <a:r>
              <a:rPr dirty="0" sz="2900" lang="en-US"/>
              <a:t>is the commonest cause of malaria. </a:t>
            </a:r>
            <a:endParaRPr dirty="0" sz="2900" lang="en-US" smtClean="0"/>
          </a:p>
          <a:p>
            <a:pPr lvl="1">
              <a:lnSpc>
                <a:spcPct val="170000"/>
              </a:lnSpc>
              <a:buFont typeface="Arial" pitchFamily="34" charset="0"/>
              <a:buChar char="•"/>
            </a:pPr>
            <a:r>
              <a:rPr dirty="0" sz="2900" lang="en-US" smtClean="0"/>
              <a:t>Interventions </a:t>
            </a:r>
            <a:r>
              <a:rPr dirty="0" sz="2900" lang="en-US"/>
              <a:t>to control malaria in Kenya have been integrated and include: </a:t>
            </a:r>
            <a:endParaRPr dirty="0" sz="2900" lang="en-US" smtClean="0"/>
          </a:p>
          <a:p>
            <a:pPr indent="-457200" lvl="2" marL="1371600">
              <a:lnSpc>
                <a:spcPct val="170000"/>
              </a:lnSpc>
              <a:buFont typeface="+mj-lt"/>
              <a:buAutoNum type="arabicPeriod"/>
            </a:pPr>
            <a:r>
              <a:rPr dirty="0" sz="2900" lang="en-US" smtClean="0"/>
              <a:t>Provision </a:t>
            </a:r>
            <a:r>
              <a:rPr dirty="0" sz="2900" lang="en-US"/>
              <a:t>of </a:t>
            </a:r>
            <a:r>
              <a:rPr b="1" dirty="0" sz="2900" lang="en-US"/>
              <a:t>prompt and effective treatment </a:t>
            </a:r>
            <a:r>
              <a:rPr dirty="0" sz="2900" lang="en-US"/>
              <a:t>or malaria case management</a:t>
            </a:r>
            <a:r>
              <a:rPr dirty="0" sz="2900" lang="en-US" smtClean="0"/>
              <a:t>.</a:t>
            </a:r>
            <a:endParaRPr altLang="en-US" lang="zh-CN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3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00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sp>
        <p:nvSpPr>
          <p:cNvPr id="104900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029200"/>
          </a:xfrm>
        </p:spPr>
        <p:txBody>
          <a:bodyPr>
            <a:noAutofit/>
          </a:bodyPr>
          <a:p>
            <a:pPr>
              <a:lnSpc>
                <a:spcPct val="170000"/>
              </a:lnSpc>
            </a:pPr>
            <a:r>
              <a:rPr b="1" dirty="0" sz="2000" lang="en-IN" err="1" smtClean="0"/>
              <a:t>Chloroquine</a:t>
            </a:r>
            <a:r>
              <a:rPr dirty="0" sz="2000" lang="en-IN" smtClean="0"/>
              <a:t> preferred over quinine</a:t>
            </a:r>
          </a:p>
          <a:p>
            <a:pPr>
              <a:lnSpc>
                <a:spcPct val="170000"/>
              </a:lnSpc>
            </a:pPr>
            <a:r>
              <a:rPr b="1" dirty="0" sz="2000" lang="en-IN" smtClean="0"/>
              <a:t>Resurgence</a:t>
            </a:r>
            <a:r>
              <a:rPr dirty="0" sz="2000" lang="en-IN" smtClean="0"/>
              <a:t>: </a:t>
            </a:r>
          </a:p>
          <a:p>
            <a:pPr lvl="1">
              <a:lnSpc>
                <a:spcPct val="170000"/>
              </a:lnSpc>
            </a:pPr>
            <a:r>
              <a:rPr dirty="0" sz="2000" lang="en-IN" smtClean="0"/>
              <a:t>Most </a:t>
            </a:r>
            <a:r>
              <a:rPr b="1" dirty="0" sz="2000" lang="en-IN" err="1" smtClean="0"/>
              <a:t>chloroquine</a:t>
            </a:r>
            <a:r>
              <a:rPr b="1" dirty="0" sz="2000" lang="en-IN" smtClean="0"/>
              <a:t> and multidrug-resistant strains</a:t>
            </a:r>
            <a:r>
              <a:rPr dirty="0" sz="2000" lang="en-IN" smtClean="0"/>
              <a:t> of P. </a:t>
            </a:r>
            <a:r>
              <a:rPr dirty="0" sz="2000" lang="en-IN" err="1" smtClean="0"/>
              <a:t>falciparum</a:t>
            </a:r>
            <a:r>
              <a:rPr dirty="0" sz="2000" lang="en-IN" smtClean="0"/>
              <a:t> still respond to it</a:t>
            </a:r>
          </a:p>
          <a:p>
            <a:pPr lvl="1">
              <a:lnSpc>
                <a:spcPct val="170000"/>
              </a:lnSpc>
            </a:pPr>
            <a:r>
              <a:rPr dirty="0" sz="2000" lang="en-IN" smtClean="0"/>
              <a:t>Though effective in terminating an acute attack of </a:t>
            </a:r>
            <a:r>
              <a:rPr dirty="0" sz="2000" lang="en-IN" err="1" smtClean="0"/>
              <a:t>falciparum</a:t>
            </a:r>
            <a:r>
              <a:rPr dirty="0" sz="2000" lang="en-IN" smtClean="0"/>
              <a:t> malaria, it may not prevent </a:t>
            </a:r>
            <a:r>
              <a:rPr b="1" dirty="0" sz="2000" lang="en-IN" smtClean="0"/>
              <a:t>recrudescence </a:t>
            </a:r>
            <a:r>
              <a:rPr dirty="0" sz="2000" lang="en-IN" smtClean="0"/>
              <a:t>indicating </a:t>
            </a:r>
            <a:r>
              <a:rPr b="1" dirty="0" sz="2000" lang="en-IN" smtClean="0"/>
              <a:t>incomplete</a:t>
            </a:r>
            <a:r>
              <a:rPr dirty="0" sz="2000" lang="en-IN" smtClean="0"/>
              <a:t> clearance of the parasites</a:t>
            </a:r>
          </a:p>
          <a:p>
            <a:pPr lvl="1">
              <a:lnSpc>
                <a:spcPct val="170000"/>
              </a:lnSpc>
            </a:pPr>
            <a:r>
              <a:rPr b="1" dirty="0" sz="2000" lang="en-US" err="1" smtClean="0"/>
              <a:t>Doxycycline</a:t>
            </a:r>
            <a:r>
              <a:rPr b="1" dirty="0" sz="2000" lang="en-US" smtClean="0"/>
              <a:t>/</a:t>
            </a:r>
            <a:r>
              <a:rPr b="1" dirty="0" sz="2000" lang="en-US" err="1" smtClean="0"/>
              <a:t>clindamycin</a:t>
            </a:r>
            <a:r>
              <a:rPr dirty="0" sz="2000" lang="en-US" smtClean="0"/>
              <a:t> is mostly added to it for complete parasite clearance.</a:t>
            </a:r>
            <a:endParaRPr dirty="0" sz="2000" lang="en-US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3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004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pPr algn="l"/>
            <a:r>
              <a:rPr b="1" dirty="0" lang="en-IN" smtClean="0">
                <a:solidFill>
                  <a:srgbClr val="FF0000"/>
                </a:solidFill>
              </a:rPr>
              <a:t>Mechanism of Action:</a:t>
            </a:r>
            <a:endParaRPr dirty="0" lang="en-IN">
              <a:solidFill>
                <a:srgbClr val="FF0000"/>
              </a:solidFill>
            </a:endParaRPr>
          </a:p>
        </p:txBody>
      </p:sp>
      <p:sp>
        <p:nvSpPr>
          <p:cNvPr id="1049005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4375" lnSpcReduction="20000"/>
          </a:bodyPr>
          <a:p>
            <a:pPr>
              <a:lnSpc>
                <a:spcPct val="170000"/>
              </a:lnSpc>
            </a:pPr>
            <a:r>
              <a:rPr dirty="0" lang="en-US" smtClean="0"/>
              <a:t>Same as </a:t>
            </a:r>
            <a:r>
              <a:rPr b="1" dirty="0" lang="en-US" err="1" smtClean="0"/>
              <a:t>chloroquine</a:t>
            </a:r>
            <a:endParaRPr b="1" dirty="0" lang="en-IN" smtClean="0"/>
          </a:p>
          <a:p>
            <a:pPr>
              <a:lnSpc>
                <a:spcPct val="170000"/>
              </a:lnSpc>
            </a:pPr>
            <a:r>
              <a:rPr dirty="0" lang="en-IN" smtClean="0"/>
              <a:t>It is a weak base: gets co</a:t>
            </a:r>
            <a:r>
              <a:rPr b="1" dirty="0" lang="en-IN" smtClean="0"/>
              <a:t>n</a:t>
            </a:r>
            <a:r>
              <a:rPr dirty="0" lang="en-IN" smtClean="0"/>
              <a:t>centrated in the </a:t>
            </a:r>
            <a:r>
              <a:rPr b="1" dirty="0" lang="en-IN" smtClean="0"/>
              <a:t>acidic food vacuoles </a:t>
            </a:r>
            <a:r>
              <a:rPr dirty="0" lang="en-IN" smtClean="0"/>
              <a:t>of sensitive plasmodia</a:t>
            </a:r>
          </a:p>
          <a:p>
            <a:pPr>
              <a:lnSpc>
                <a:spcPct val="170000"/>
              </a:lnSpc>
            </a:pPr>
            <a:r>
              <a:rPr dirty="0" lang="en-IN"/>
              <a:t>I</a:t>
            </a:r>
            <a:r>
              <a:rPr dirty="0" lang="en-IN" smtClean="0"/>
              <a:t>nhibits </a:t>
            </a:r>
            <a:r>
              <a:rPr dirty="0" lang="en-IN" smtClean="0"/>
              <a:t>polymerization of </a:t>
            </a:r>
            <a:r>
              <a:rPr dirty="0" lang="en-IN" err="1" smtClean="0"/>
              <a:t>haeme</a:t>
            </a:r>
            <a:r>
              <a:rPr dirty="0" lang="en-IN" smtClean="0"/>
              <a:t> to </a:t>
            </a:r>
            <a:r>
              <a:rPr dirty="0" lang="en-IN" err="1" smtClean="0"/>
              <a:t>hemozoin</a:t>
            </a:r>
            <a:r>
              <a:rPr dirty="0" lang="en-IN" smtClean="0"/>
              <a:t> </a:t>
            </a:r>
          </a:p>
          <a:p>
            <a:pPr>
              <a:lnSpc>
                <a:spcPct val="170000"/>
              </a:lnSpc>
            </a:pPr>
            <a:r>
              <a:rPr b="1" dirty="0" lang="en-IN"/>
              <a:t>F</a:t>
            </a:r>
            <a:r>
              <a:rPr b="1" dirty="0" lang="en-IN" smtClean="0"/>
              <a:t>ree </a:t>
            </a:r>
            <a:r>
              <a:rPr b="1" dirty="0" lang="en-IN" err="1" smtClean="0"/>
              <a:t>haeme</a:t>
            </a:r>
            <a:r>
              <a:rPr b="1" dirty="0" lang="en-IN" smtClean="0"/>
              <a:t> </a:t>
            </a:r>
            <a:r>
              <a:rPr dirty="0" lang="en-IN" smtClean="0"/>
              <a:t>increases(toxic) or </a:t>
            </a:r>
            <a:r>
              <a:rPr b="1" dirty="0" lang="en-IN" err="1" smtClean="0"/>
              <a:t>haeme</a:t>
            </a:r>
            <a:r>
              <a:rPr b="1" dirty="0" lang="en-IN" smtClean="0"/>
              <a:t>-quinine complex </a:t>
            </a:r>
            <a:r>
              <a:rPr dirty="0" lang="en-IN" smtClean="0"/>
              <a:t>damages parasite membranes and kills it</a:t>
            </a:r>
          </a:p>
          <a:p>
            <a:endParaRPr dirty="0" lang="en-US" smtClean="0"/>
          </a:p>
          <a:p>
            <a:endParaRPr dirty="0" lang="en-US" smtClean="0"/>
          </a:p>
          <a:p>
            <a:endParaRPr dirty="0" lang="en-IN" smtClean="0"/>
          </a:p>
          <a:p>
            <a:endParaRPr dirty="0" lang="en-IN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3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006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sp>
        <p:nvSpPr>
          <p:cNvPr id="104900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6875" lnSpcReduction="20000"/>
          </a:bodyPr>
          <a:p>
            <a:pPr>
              <a:lnSpc>
                <a:spcPct val="150000"/>
              </a:lnSpc>
            </a:pPr>
            <a:r>
              <a:rPr dirty="0" lang="en-IN" smtClean="0"/>
              <a:t>After </a:t>
            </a:r>
            <a:r>
              <a:rPr b="1" dirty="0" lang="en-IN" smtClean="0"/>
              <a:t>oral</a:t>
            </a:r>
            <a:r>
              <a:rPr dirty="0" lang="en-IN" smtClean="0"/>
              <a:t> administration, quinine is rapidly absorbed, reaches peak plasma levels in 1–3 hours, and is widely distributed in body tissues. </a:t>
            </a:r>
          </a:p>
          <a:p>
            <a:pPr>
              <a:lnSpc>
                <a:spcPct val="150000"/>
              </a:lnSpc>
            </a:pPr>
            <a:r>
              <a:rPr dirty="0" lang="en-IN" smtClean="0"/>
              <a:t>The use of a </a:t>
            </a:r>
            <a:r>
              <a:rPr b="1" dirty="0" lang="en-IN" smtClean="0"/>
              <a:t>loading</a:t>
            </a:r>
            <a:r>
              <a:rPr dirty="0" lang="en-IN" smtClean="0"/>
              <a:t> dose in </a:t>
            </a:r>
            <a:r>
              <a:rPr b="1" dirty="0" lang="en-IN" smtClean="0"/>
              <a:t>severe</a:t>
            </a:r>
            <a:r>
              <a:rPr dirty="0" lang="en-IN" smtClean="0"/>
              <a:t> malaria allows the achievement of peak levels within a few hours</a:t>
            </a:r>
            <a:endParaRPr dirty="0" lang="en-US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3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00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pPr algn="l"/>
            <a:r>
              <a:rPr b="1" dirty="0" lang="en-US" smtClean="0">
                <a:solidFill>
                  <a:srgbClr val="FF0000"/>
                </a:solidFill>
              </a:rPr>
              <a:t>Therapeutic Uses</a:t>
            </a:r>
            <a:endParaRPr b="1" dirty="0" lang="en-IN">
              <a:solidFill>
                <a:srgbClr val="FF0000"/>
              </a:solidFill>
            </a:endParaRPr>
          </a:p>
        </p:txBody>
      </p:sp>
      <p:sp>
        <p:nvSpPr>
          <p:cNvPr id="1049009" name="Content Placeholder 2"/>
          <p:cNvSpPr>
            <a:spLocks noGrp="1"/>
          </p:cNvSpPr>
          <p:nvPr>
            <p:ph idx="1"/>
          </p:nvPr>
        </p:nvSpPr>
        <p:spPr>
          <a:xfrm>
            <a:off x="609600" y="1714488"/>
            <a:ext cx="7848600" cy="4525963"/>
          </a:xfrm>
        </p:spPr>
        <p:txBody>
          <a:bodyPr>
            <a:normAutofit fontScale="85714" lnSpcReduction="20000"/>
          </a:bodyPr>
          <a:p>
            <a:pPr indent="-514350" marL="514350">
              <a:lnSpc>
                <a:spcPct val="170000"/>
              </a:lnSpc>
              <a:buAutoNum type="alphaLcParenBoth"/>
            </a:pPr>
            <a:r>
              <a:rPr b="1" dirty="0" lang="en-IN" smtClean="0"/>
              <a:t>Resistant </a:t>
            </a:r>
            <a:r>
              <a:rPr b="1" dirty="0" lang="en-IN" err="1" smtClean="0"/>
              <a:t>falciparum</a:t>
            </a:r>
            <a:r>
              <a:rPr b="1" dirty="0" lang="en-IN" smtClean="0"/>
              <a:t> malaria</a:t>
            </a:r>
            <a:br>
              <a:rPr b="1" dirty="0" lang="en-IN" smtClean="0"/>
            </a:br>
            <a:r>
              <a:rPr dirty="0" lang="en-IN" smtClean="0"/>
              <a:t>second line(1st : ACT)</a:t>
            </a:r>
            <a:r>
              <a:rPr b="1" dirty="0" lang="en-IN" smtClean="0"/>
              <a:t/>
            </a:r>
            <a:br>
              <a:rPr b="1" dirty="0" lang="en-IN" smtClean="0"/>
            </a:br>
            <a:endParaRPr b="1" dirty="0" lang="en-IN" smtClean="0"/>
          </a:p>
          <a:p>
            <a:pPr indent="-514350" marL="514350">
              <a:lnSpc>
                <a:spcPct val="170000"/>
              </a:lnSpc>
              <a:buNone/>
            </a:pPr>
            <a:r>
              <a:rPr b="1" dirty="0" lang="en-US" smtClean="0"/>
              <a:t>7 day </a:t>
            </a:r>
            <a:r>
              <a:rPr b="1" dirty="0" lang="en-US" smtClean="0"/>
              <a:t>Quinine </a:t>
            </a:r>
            <a:r>
              <a:rPr b="1" dirty="0" lang="en-US" smtClean="0"/>
              <a:t>+ doxy/</a:t>
            </a:r>
            <a:r>
              <a:rPr b="1" dirty="0" lang="en-US" err="1" smtClean="0"/>
              <a:t>clindamycin</a:t>
            </a:r>
            <a:r>
              <a:rPr b="1" dirty="0" lang="en-US" smtClean="0"/>
              <a:t> regimen</a:t>
            </a:r>
          </a:p>
          <a:p>
            <a:pPr indent="-514350" lvl="1" marL="914400">
              <a:lnSpc>
                <a:spcPct val="170000"/>
              </a:lnSpc>
              <a:buFont typeface="Wingdings" pitchFamily="2" charset="2"/>
              <a:buChar char="§"/>
            </a:pPr>
            <a:r>
              <a:rPr dirty="0" lang="en-US" smtClean="0"/>
              <a:t>Quinine: 600 mg 8 </a:t>
            </a:r>
            <a:r>
              <a:rPr dirty="0" lang="en-US" err="1" smtClean="0"/>
              <a:t>hrly</a:t>
            </a:r>
            <a:r>
              <a:rPr dirty="0" lang="en-US" smtClean="0"/>
              <a:t> x 7 days</a:t>
            </a:r>
          </a:p>
          <a:p>
            <a:pPr indent="-514350" lvl="1" marL="914400">
              <a:lnSpc>
                <a:spcPct val="170000"/>
              </a:lnSpc>
              <a:buFont typeface="Wingdings" pitchFamily="2" charset="2"/>
              <a:buChar char="§"/>
            </a:pPr>
            <a:r>
              <a:rPr dirty="0" lang="en-US" smtClean="0"/>
              <a:t>Doxy:  100 mg daily x 7 days</a:t>
            </a:r>
          </a:p>
          <a:p>
            <a:pPr indent="-514350" lvl="1" marL="914400">
              <a:lnSpc>
                <a:spcPct val="170000"/>
              </a:lnSpc>
              <a:buFont typeface="Wingdings" pitchFamily="2" charset="2"/>
              <a:buChar char="§"/>
            </a:pPr>
            <a:r>
              <a:rPr dirty="0" lang="en-US" err="1" smtClean="0"/>
              <a:t>Clinda</a:t>
            </a:r>
            <a:r>
              <a:rPr dirty="0" lang="en-US" smtClean="0"/>
              <a:t>: 600 mg 12 </a:t>
            </a:r>
            <a:r>
              <a:rPr dirty="0" lang="en-US" err="1" smtClean="0"/>
              <a:t>hrly</a:t>
            </a:r>
            <a:r>
              <a:rPr dirty="0" lang="en-US" smtClean="0"/>
              <a:t> x 7 days</a:t>
            </a:r>
            <a:endParaRPr dirty="0" lang="en-IN" smtClean="0"/>
          </a:p>
          <a:p>
            <a:pPr indent="-514350" marL="514350">
              <a:buAutoNum type="alphaLcParenBoth"/>
            </a:pPr>
            <a:endParaRPr dirty="0" lang="en-IN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4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010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sp>
        <p:nvSpPr>
          <p:cNvPr id="1049011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029200"/>
          </a:xfrm>
        </p:spPr>
        <p:txBody>
          <a:bodyPr>
            <a:normAutofit fontScale="78571" lnSpcReduction="20000"/>
          </a:bodyPr>
          <a:p>
            <a:pPr indent="-514350" marL="514350">
              <a:lnSpc>
                <a:spcPct val="170000"/>
              </a:lnSpc>
              <a:buAutoNum type="alphaLcParenBoth"/>
            </a:pPr>
            <a:r>
              <a:rPr b="1" dirty="0" lang="en-IN" smtClean="0">
                <a:solidFill>
                  <a:srgbClr val="0000CC"/>
                </a:solidFill>
              </a:rPr>
              <a:t>Complicated</a:t>
            </a:r>
            <a:r>
              <a:rPr b="1" dirty="0" lang="en-IN" smtClean="0"/>
              <a:t> and  </a:t>
            </a:r>
            <a:r>
              <a:rPr b="1" dirty="0" lang="en-IN" smtClean="0">
                <a:solidFill>
                  <a:srgbClr val="0000CC"/>
                </a:solidFill>
              </a:rPr>
              <a:t>severe</a:t>
            </a:r>
            <a:r>
              <a:rPr b="1" dirty="0" lang="en-IN" smtClean="0"/>
              <a:t> malaria including  </a:t>
            </a:r>
            <a:r>
              <a:rPr b="1" dirty="0" lang="en-IN" smtClean="0">
                <a:solidFill>
                  <a:srgbClr val="0000CC"/>
                </a:solidFill>
              </a:rPr>
              <a:t>cerebral</a:t>
            </a:r>
            <a:r>
              <a:rPr b="1" dirty="0" lang="en-IN" smtClean="0"/>
              <a:t> malaria</a:t>
            </a:r>
          </a:p>
          <a:p>
            <a:pPr indent="-514350" lvl="1" marL="914400">
              <a:lnSpc>
                <a:spcPct val="170000"/>
              </a:lnSpc>
              <a:buFont typeface="Arial" pitchFamily="34" charset="0"/>
              <a:buChar char="•"/>
            </a:pPr>
            <a:r>
              <a:rPr dirty="0" lang="en-IN" smtClean="0"/>
              <a:t>Quinine (</a:t>
            </a:r>
            <a:r>
              <a:rPr dirty="0" lang="en-IN" err="1" smtClean="0"/>
              <a:t>i.v</a:t>
            </a:r>
            <a:r>
              <a:rPr dirty="0" lang="en-IN" smtClean="0"/>
              <a:t>.) has been used as the </a:t>
            </a:r>
            <a:r>
              <a:rPr b="1" dirty="0" lang="en-IN" smtClean="0"/>
              <a:t>drug of choice </a:t>
            </a:r>
            <a:r>
              <a:rPr dirty="0" lang="en-IN" smtClean="0"/>
              <a:t>for </a:t>
            </a:r>
            <a:r>
              <a:rPr b="1" dirty="0" lang="en-IN" smtClean="0"/>
              <a:t>cerebra</a:t>
            </a:r>
            <a:r>
              <a:rPr dirty="0" lang="en-IN" smtClean="0">
                <a:solidFill>
                  <a:srgbClr val="FF0000"/>
                </a:solidFill>
              </a:rPr>
              <a:t>l</a:t>
            </a:r>
            <a:r>
              <a:rPr dirty="0" lang="en-IN" smtClean="0"/>
              <a:t> </a:t>
            </a:r>
            <a:r>
              <a:rPr b="1" dirty="0" lang="en-IN" smtClean="0"/>
              <a:t>malaria</a:t>
            </a:r>
            <a:r>
              <a:rPr dirty="0" lang="en-IN" smtClean="0"/>
              <a:t> and other forms of </a:t>
            </a:r>
            <a:r>
              <a:rPr b="1" dirty="0" lang="en-IN" smtClean="0"/>
              <a:t>complicated malaria</a:t>
            </a:r>
          </a:p>
          <a:p>
            <a:pPr indent="-514350" lvl="1" marL="914400">
              <a:lnSpc>
                <a:spcPct val="170000"/>
              </a:lnSpc>
              <a:buFont typeface="Arial" pitchFamily="34" charset="0"/>
              <a:buChar char="•"/>
            </a:pPr>
            <a:r>
              <a:rPr dirty="0" lang="en-IN" smtClean="0"/>
              <a:t>20mg/kg(loading dose) diluted in 5 % dextrose saline and infused </a:t>
            </a:r>
            <a:r>
              <a:rPr dirty="0" lang="en-IN" err="1" smtClean="0"/>
              <a:t>i.v</a:t>
            </a:r>
            <a:r>
              <a:rPr dirty="0" lang="en-IN" smtClean="0"/>
              <a:t> over 4 hrs. </a:t>
            </a:r>
            <a:r>
              <a:rPr dirty="0" lang="en-IN"/>
              <a:t>T</a:t>
            </a:r>
            <a:r>
              <a:rPr dirty="0" lang="en-IN" smtClean="0"/>
              <a:t>hen, Switch oral:10 mg /kg 8 </a:t>
            </a:r>
            <a:r>
              <a:rPr dirty="0" lang="en-IN" err="1" smtClean="0"/>
              <a:t>hrly</a:t>
            </a:r>
            <a:r>
              <a:rPr dirty="0" lang="en-IN" smtClean="0"/>
              <a:t> to complete  a 7 day course</a:t>
            </a:r>
          </a:p>
          <a:p>
            <a:pPr lvl="1">
              <a:lnSpc>
                <a:spcPct val="170000"/>
              </a:lnSpc>
              <a:buFont typeface="Arial" pitchFamily="34" charset="0"/>
              <a:buChar char="•"/>
            </a:pPr>
            <a:r>
              <a:rPr dirty="0" lang="en-US" smtClean="0"/>
              <a:t>Currently </a:t>
            </a:r>
            <a:r>
              <a:rPr b="1" dirty="0" lang="en-US" err="1" smtClean="0"/>
              <a:t>artemisin</a:t>
            </a:r>
            <a:r>
              <a:rPr dirty="0" lang="en-US" smtClean="0"/>
              <a:t> compounds are preferred and   </a:t>
            </a:r>
            <a:br>
              <a:rPr dirty="0" lang="en-US" smtClean="0"/>
            </a:br>
            <a:r>
              <a:rPr dirty="0" lang="en-US" smtClean="0"/>
              <a:t>  used by parental route</a:t>
            </a:r>
            <a:r>
              <a:rPr dirty="0" lang="en-IN" smtClean="0"/>
              <a:t> </a:t>
            </a:r>
          </a:p>
          <a:p>
            <a:endParaRPr dirty="0" lang="en-US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4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01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p>
            <a:pPr algn="l"/>
            <a:r>
              <a:rPr dirty="0" sz="3200" lang="en-US" smtClean="0"/>
              <a:t>Adverse effects and other uses </a:t>
            </a:r>
            <a:endParaRPr dirty="0" sz="3200" lang="en-US"/>
          </a:p>
        </p:txBody>
      </p:sp>
      <p:sp>
        <p:nvSpPr>
          <p:cNvPr id="104901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9286" lnSpcReduction="10000"/>
          </a:bodyPr>
          <a:p>
            <a:pPr lvl="1">
              <a:lnSpc>
                <a:spcPct val="170000"/>
              </a:lnSpc>
              <a:buFont typeface="Arial" pitchFamily="34" charset="0"/>
              <a:buChar char="•"/>
            </a:pPr>
            <a:r>
              <a:rPr dirty="0" lang="en-IN" smtClean="0"/>
              <a:t>Intensely </a:t>
            </a:r>
            <a:r>
              <a:rPr b="1" dirty="0" lang="en-IN" smtClean="0"/>
              <a:t>bitter</a:t>
            </a:r>
            <a:r>
              <a:rPr dirty="0" lang="en-IN" smtClean="0"/>
              <a:t> and </a:t>
            </a:r>
            <a:r>
              <a:rPr b="1" dirty="0" lang="en-IN" smtClean="0"/>
              <a:t>irritant</a:t>
            </a:r>
            <a:r>
              <a:rPr dirty="0" lang="en-IN" smtClean="0"/>
              <a:t>. </a:t>
            </a:r>
          </a:p>
          <a:p>
            <a:pPr lvl="1">
              <a:lnSpc>
                <a:spcPct val="170000"/>
              </a:lnSpc>
              <a:buFont typeface="Arial" pitchFamily="34" charset="0"/>
              <a:buChar char="•"/>
            </a:pPr>
            <a:r>
              <a:rPr dirty="0" lang="en-IN" smtClean="0"/>
              <a:t>Orally it causes </a:t>
            </a:r>
            <a:r>
              <a:rPr b="1" dirty="0" lang="en-IN" smtClean="0"/>
              <a:t>nausea, vomiting, </a:t>
            </a:r>
            <a:r>
              <a:rPr b="1" dirty="0" lang="en-IN" err="1" smtClean="0"/>
              <a:t>epigastric</a:t>
            </a:r>
            <a:r>
              <a:rPr b="1" dirty="0" lang="en-IN" smtClean="0"/>
              <a:t> discomfort. </a:t>
            </a:r>
          </a:p>
          <a:p>
            <a:pPr lvl="1">
              <a:lnSpc>
                <a:spcPct val="170000"/>
              </a:lnSpc>
              <a:buFont typeface="Arial" pitchFamily="34" charset="0"/>
              <a:buChar char="•"/>
            </a:pPr>
            <a:r>
              <a:rPr b="1" dirty="0" lang="en-IN" smtClean="0"/>
              <a:t>Injections</a:t>
            </a:r>
            <a:r>
              <a:rPr dirty="0" lang="en-IN" smtClean="0"/>
              <a:t> can cause pain and local necrosis in the muscle and thrombosis in the vein.</a:t>
            </a:r>
          </a:p>
          <a:p>
            <a:pPr lvl="1">
              <a:lnSpc>
                <a:spcPct val="170000"/>
              </a:lnSpc>
              <a:buFont typeface="Arial" pitchFamily="34" charset="0"/>
              <a:buChar char="•"/>
            </a:pPr>
            <a:r>
              <a:rPr b="1" dirty="0" lang="en-US" err="1" smtClean="0"/>
              <a:t>Cardiodepressant</a:t>
            </a:r>
            <a:endParaRPr b="1" dirty="0" lang="en-US" smtClean="0"/>
          </a:p>
          <a:p>
            <a:pPr lvl="1">
              <a:lnSpc>
                <a:spcPct val="170000"/>
              </a:lnSpc>
              <a:buFont typeface="Arial" pitchFamily="34" charset="0"/>
              <a:buChar char="•"/>
            </a:pPr>
            <a:r>
              <a:rPr b="1" dirty="0" lang="en-US" smtClean="0"/>
              <a:t>Anti-</a:t>
            </a:r>
            <a:r>
              <a:rPr b="1" dirty="0" lang="en-US" err="1" smtClean="0"/>
              <a:t>arrythmic</a:t>
            </a:r>
            <a:endParaRPr dirty="0" lang="en-US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4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014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sp>
        <p:nvSpPr>
          <p:cNvPr id="1049015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>
              <a:lnSpc>
                <a:spcPct val="150000"/>
              </a:lnSpc>
            </a:pPr>
            <a:r>
              <a:rPr dirty="0" lang="en-US" smtClean="0"/>
              <a:t>Higher dose/rapid </a:t>
            </a:r>
            <a:r>
              <a:rPr dirty="0" lang="en-US" err="1" smtClean="0"/>
              <a:t>i.v</a:t>
            </a:r>
            <a:r>
              <a:rPr dirty="0" lang="en-US" smtClean="0"/>
              <a:t>. </a:t>
            </a:r>
          </a:p>
          <a:p>
            <a:pPr>
              <a:lnSpc>
                <a:spcPct val="150000"/>
              </a:lnSpc>
              <a:buNone/>
            </a:pPr>
            <a:r>
              <a:rPr dirty="0" lang="en-US" smtClean="0"/>
              <a:t>	</a:t>
            </a:r>
            <a:r>
              <a:rPr b="1" dirty="0" lang="en-US" smtClean="0"/>
              <a:t>Hypotension</a:t>
            </a:r>
            <a:r>
              <a:rPr dirty="0" lang="en-US" smtClean="0"/>
              <a:t> &amp; </a:t>
            </a:r>
            <a:r>
              <a:rPr b="1" dirty="0" lang="en-US" smtClean="0"/>
              <a:t>Hypoglycemia</a:t>
            </a:r>
            <a:r>
              <a:rPr dirty="0" lang="en-US" smtClean="0"/>
              <a:t>; </a:t>
            </a:r>
            <a:r>
              <a:rPr b="1" dirty="0" lang="en-US" smtClean="0"/>
              <a:t>CV collapse</a:t>
            </a:r>
          </a:p>
          <a:p>
            <a:pPr>
              <a:lnSpc>
                <a:spcPct val="150000"/>
              </a:lnSpc>
            </a:pPr>
            <a:r>
              <a:rPr dirty="0" lang="en-US" err="1" smtClean="0"/>
              <a:t>Hemolysis</a:t>
            </a:r>
            <a:r>
              <a:rPr dirty="0" lang="en-US" smtClean="0"/>
              <a:t> in G6PD patient</a:t>
            </a:r>
          </a:p>
          <a:p>
            <a:pPr>
              <a:lnSpc>
                <a:spcPct val="150000"/>
              </a:lnSpc>
            </a:pPr>
            <a:r>
              <a:rPr dirty="0" lang="en-US" err="1" smtClean="0"/>
              <a:t>Hypersentivity</a:t>
            </a:r>
            <a:r>
              <a:rPr dirty="0" lang="en-US" smtClean="0"/>
              <a:t> reaction</a:t>
            </a:r>
          </a:p>
          <a:p>
            <a:endParaRPr dirty="0" lang="en-US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4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016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sp>
        <p:nvSpPr>
          <p:cNvPr id="104901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5000" lnSpcReduction="20000"/>
          </a:bodyPr>
          <a:p>
            <a:pPr>
              <a:lnSpc>
                <a:spcPct val="170000"/>
              </a:lnSpc>
            </a:pPr>
            <a:r>
              <a:rPr b="1" dirty="0" lang="en-US" err="1" smtClean="0"/>
              <a:t>Cinchonism</a:t>
            </a:r>
            <a:r>
              <a:rPr dirty="0" lang="en-US" smtClean="0"/>
              <a:t> occurs when plasma concentration is more than </a:t>
            </a:r>
            <a:r>
              <a:rPr b="1" dirty="0" lang="en-US" smtClean="0"/>
              <a:t>30-60µmol/L. </a:t>
            </a:r>
          </a:p>
          <a:p>
            <a:pPr>
              <a:lnSpc>
                <a:spcPct val="170000"/>
              </a:lnSpc>
            </a:pPr>
            <a:r>
              <a:rPr b="1" dirty="0" lang="en-US" smtClean="0"/>
              <a:t>C/P:</a:t>
            </a:r>
            <a:r>
              <a:rPr dirty="0" lang="en-US" smtClean="0"/>
              <a:t> headache, dizziness, </a:t>
            </a:r>
            <a:r>
              <a:rPr b="1" dirty="0" lang="en-US" smtClean="0"/>
              <a:t>tinnitus </a:t>
            </a:r>
            <a:r>
              <a:rPr dirty="0" lang="en-US" smtClean="0"/>
              <a:t>(ringing sound in ear), nausea, flushing and </a:t>
            </a:r>
            <a:r>
              <a:rPr b="1" dirty="0" lang="en-US" smtClean="0"/>
              <a:t>visual</a:t>
            </a:r>
            <a:r>
              <a:rPr dirty="0" lang="en-US" smtClean="0"/>
              <a:t> disturbances which are blurred vision, photophobia, </a:t>
            </a:r>
            <a:r>
              <a:rPr dirty="0" lang="en-US" err="1" smtClean="0"/>
              <a:t>diplopia</a:t>
            </a:r>
            <a:r>
              <a:rPr dirty="0" lang="en-US" smtClean="0"/>
              <a:t>, night blindness, altered </a:t>
            </a:r>
            <a:r>
              <a:rPr dirty="0" lang="en-US" err="1" smtClean="0"/>
              <a:t>colour</a:t>
            </a:r>
            <a:r>
              <a:rPr dirty="0" lang="en-US" smtClean="0"/>
              <a:t> perception , reduced visual field, optic atrophy ( due to constriction of retinal blood vessels) and even </a:t>
            </a:r>
            <a:r>
              <a:rPr b="1" dirty="0" lang="en-US" smtClean="0"/>
              <a:t>blindness</a:t>
            </a:r>
            <a:endParaRPr dirty="0" lang="en-US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4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01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sp>
        <p:nvSpPr>
          <p:cNvPr id="1049019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>
              <a:lnSpc>
                <a:spcPct val="150000"/>
              </a:lnSpc>
            </a:pPr>
            <a:r>
              <a:rPr b="1" dirty="0" lang="en-US"/>
              <a:t>A</a:t>
            </a:r>
            <a:r>
              <a:rPr b="1" dirty="0" lang="en-US" smtClean="0"/>
              <a:t>uditory</a:t>
            </a:r>
            <a:r>
              <a:rPr dirty="0" lang="en-US" smtClean="0"/>
              <a:t> (</a:t>
            </a:r>
            <a:r>
              <a:rPr dirty="0" lang="en-US" err="1" smtClean="0"/>
              <a:t>tinitus,deafness</a:t>
            </a:r>
            <a:r>
              <a:rPr dirty="0" lang="en-US" smtClean="0"/>
              <a:t> and vertigo ) disturbances is due to involvement of the </a:t>
            </a:r>
            <a:r>
              <a:rPr b="1" dirty="0" lang="en-US" smtClean="0"/>
              <a:t>8</a:t>
            </a:r>
            <a:r>
              <a:rPr baseline="30000" b="1" dirty="0" lang="en-US" smtClean="0"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</a:rPr>
              <a:t>th</a:t>
            </a:r>
            <a:r>
              <a:rPr b="1" dirty="0" lang="en-US" smtClean="0"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b="1" dirty="0" lang="en-US" smtClean="0"/>
              <a:t>nerve </a:t>
            </a:r>
            <a:r>
              <a:rPr dirty="0" lang="en-US" smtClean="0"/>
              <a:t>, vomiting, diarrhea and abdominal pain. </a:t>
            </a:r>
          </a:p>
          <a:p>
            <a:pPr>
              <a:lnSpc>
                <a:spcPct val="150000"/>
              </a:lnSpc>
            </a:pPr>
            <a:r>
              <a:rPr dirty="0" lang="en-US" smtClean="0"/>
              <a:t>Auditory and visual disturbances are possibly due to direct </a:t>
            </a:r>
            <a:r>
              <a:rPr b="1" dirty="0" lang="en-US" smtClean="0"/>
              <a:t>neurotoxicity</a:t>
            </a:r>
            <a:r>
              <a:rPr dirty="0" lang="en-US" smtClean="0"/>
              <a:t>.</a:t>
            </a:r>
            <a:endParaRPr dirty="0" lang="en-US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4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020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sp>
        <p:nvSpPr>
          <p:cNvPr id="1049021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857" lnSpcReduction="20000"/>
          </a:bodyPr>
          <a:p>
            <a:pPr>
              <a:lnSpc>
                <a:spcPct val="170000"/>
              </a:lnSpc>
            </a:pPr>
            <a:r>
              <a:rPr dirty="0" lang="en-US" err="1" smtClean="0"/>
              <a:t>Cinchonism</a:t>
            </a:r>
            <a:r>
              <a:rPr dirty="0" lang="en-US" smtClean="0"/>
              <a:t> may be:</a:t>
            </a:r>
          </a:p>
          <a:p>
            <a:pPr indent="-514350" lvl="1" marL="914400">
              <a:lnSpc>
                <a:spcPct val="170000"/>
              </a:lnSpc>
              <a:buFont typeface="+mj-lt"/>
              <a:buAutoNum type="alphaLcParenR"/>
            </a:pPr>
            <a:r>
              <a:rPr b="1" dirty="0" lang="en-US" smtClean="0"/>
              <a:t>Idiosyncratic: </a:t>
            </a:r>
            <a:r>
              <a:rPr dirty="0" lang="en-US" smtClean="0"/>
              <a:t>may occur after singles dose and usually mild type.</a:t>
            </a:r>
          </a:p>
          <a:p>
            <a:pPr indent="-514350" lvl="1" marL="914400">
              <a:lnSpc>
                <a:spcPct val="170000"/>
              </a:lnSpc>
              <a:buFont typeface="+mj-lt"/>
              <a:buAutoNum type="alphaLcParenR"/>
            </a:pPr>
            <a:r>
              <a:rPr b="1" dirty="0" lang="en-US" smtClean="0"/>
              <a:t>Dose dependent: </a:t>
            </a:r>
            <a:r>
              <a:rPr dirty="0" lang="en-US" smtClean="0"/>
              <a:t>occur after large single oral dose, </a:t>
            </a:r>
            <a:br>
              <a:rPr dirty="0" lang="en-US" smtClean="0"/>
            </a:br>
            <a:r>
              <a:rPr dirty="0" lang="en-US" smtClean="0"/>
              <a:t>or fast </a:t>
            </a:r>
            <a:r>
              <a:rPr dirty="0" lang="en-US" err="1" smtClean="0"/>
              <a:t>i.v</a:t>
            </a:r>
            <a:r>
              <a:rPr dirty="0" lang="en-US" smtClean="0"/>
              <a:t>. administration, </a:t>
            </a:r>
            <a:br>
              <a:rPr dirty="0" lang="en-US" smtClean="0"/>
            </a:br>
            <a:r>
              <a:rPr dirty="0" lang="en-US" smtClean="0"/>
              <a:t>or prolonged use of therapeutic dose.</a:t>
            </a:r>
          </a:p>
          <a:p>
            <a:endParaRPr dirty="0"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9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9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sp>
        <p:nvSpPr>
          <p:cNvPr id="1048600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p>
            <a:pPr indent="-514350" lvl="1" marL="914400">
              <a:lnSpc>
                <a:spcPct val="170000"/>
              </a:lnSpc>
              <a:buNone/>
            </a:pPr>
            <a:r>
              <a:rPr dirty="0" lang="en-US" smtClean="0"/>
              <a:t>2.   </a:t>
            </a:r>
            <a:r>
              <a:rPr b="1" dirty="0" lang="en-US" smtClean="0"/>
              <a:t>Vector control </a:t>
            </a:r>
            <a:r>
              <a:rPr dirty="0" lang="en-US" smtClean="0"/>
              <a:t>using long lasting insecticidal nets, indoor residual spraying and other integrated vector management strategies</a:t>
            </a:r>
          </a:p>
          <a:p>
            <a:pPr indent="-514350" lvl="1" marL="914400">
              <a:lnSpc>
                <a:spcPct val="170000"/>
              </a:lnSpc>
              <a:buNone/>
            </a:pPr>
            <a:r>
              <a:rPr dirty="0" lang="en-US" smtClean="0"/>
              <a:t>3.   </a:t>
            </a:r>
            <a:r>
              <a:rPr b="1" dirty="0" lang="en-US" smtClean="0"/>
              <a:t>Prevention and treatment </a:t>
            </a:r>
            <a:r>
              <a:rPr dirty="0" lang="en-US" smtClean="0"/>
              <a:t>of malaria in pregnancy and</a:t>
            </a:r>
          </a:p>
          <a:p>
            <a:pPr indent="-514350" lvl="1" marL="914400">
              <a:lnSpc>
                <a:spcPct val="170000"/>
              </a:lnSpc>
              <a:buNone/>
            </a:pPr>
            <a:r>
              <a:rPr dirty="0" lang="en-US" smtClean="0"/>
              <a:t>4.   </a:t>
            </a:r>
            <a:r>
              <a:rPr b="1" dirty="0" lang="en-US" smtClean="0"/>
              <a:t>Epidemic preparedness and response</a:t>
            </a:r>
            <a:endParaRPr b="1" dirty="0" lang="en-US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4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02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p>
            <a:pPr algn="l"/>
            <a:r>
              <a:rPr b="1" dirty="0" lang="en-IN" smtClean="0">
                <a:solidFill>
                  <a:srgbClr val="FF0000"/>
                </a:solidFill>
              </a:rPr>
              <a:t>BIGUANIDES</a:t>
            </a:r>
            <a:endParaRPr dirty="0" lang="en-US"/>
          </a:p>
        </p:txBody>
      </p:sp>
      <p:sp>
        <p:nvSpPr>
          <p:cNvPr id="104902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724400"/>
          </a:xfrm>
        </p:spPr>
        <p:txBody>
          <a:bodyPr>
            <a:noAutofit/>
          </a:bodyPr>
          <a:p>
            <a:pPr>
              <a:lnSpc>
                <a:spcPct val="170000"/>
              </a:lnSpc>
            </a:pPr>
            <a:r>
              <a:rPr b="1" dirty="0" sz="2200" lang="en-IN" err="1" smtClean="0"/>
              <a:t>Proguani</a:t>
            </a:r>
            <a:r>
              <a:rPr b="1" dirty="0" sz="2200" lang="en-IN" smtClean="0"/>
              <a:t> (</a:t>
            </a:r>
            <a:r>
              <a:rPr b="1" dirty="0" sz="2200" lang="en-IN" err="1" smtClean="0"/>
              <a:t>Chloroguanide</a:t>
            </a:r>
            <a:r>
              <a:rPr b="1" dirty="0" sz="2200" lang="en-IN" smtClean="0"/>
              <a:t>) : </a:t>
            </a:r>
            <a:r>
              <a:rPr dirty="0" sz="2200" lang="en-IN" smtClean="0"/>
              <a:t>slow-acting </a:t>
            </a:r>
            <a:r>
              <a:rPr dirty="0" sz="2200" lang="en-IN" err="1" smtClean="0"/>
              <a:t>erythrocytic</a:t>
            </a:r>
            <a:r>
              <a:rPr dirty="0" sz="2200" lang="en-IN" smtClean="0"/>
              <a:t> </a:t>
            </a:r>
            <a:r>
              <a:rPr dirty="0" sz="2200" lang="en-IN" err="1" smtClean="0"/>
              <a:t>schizontocide,also</a:t>
            </a:r>
            <a:r>
              <a:rPr dirty="0" sz="2200" lang="en-IN" smtClean="0"/>
              <a:t> inhibits the </a:t>
            </a:r>
            <a:r>
              <a:rPr dirty="0" sz="2200" lang="en-IN" err="1" smtClean="0"/>
              <a:t>preerythrocytic</a:t>
            </a:r>
            <a:r>
              <a:rPr dirty="0" sz="2200" lang="en-IN" smtClean="0"/>
              <a:t> stage of </a:t>
            </a:r>
          </a:p>
          <a:p>
            <a:pPr>
              <a:lnSpc>
                <a:spcPct val="170000"/>
              </a:lnSpc>
            </a:pPr>
            <a:r>
              <a:rPr dirty="0" sz="2200" lang="en-IN" smtClean="0"/>
              <a:t>P.F </a:t>
            </a:r>
            <a:r>
              <a:rPr dirty="0" sz="2200" lang="en-IN" err="1" smtClean="0"/>
              <a:t>alciparum</a:t>
            </a:r>
            <a:r>
              <a:rPr dirty="0" sz="2200" lang="en-IN" smtClean="0"/>
              <a:t>. Do not kill gametocytes but  inhibit their development  in the mosquito. </a:t>
            </a:r>
          </a:p>
          <a:p>
            <a:pPr>
              <a:lnSpc>
                <a:spcPct val="170000"/>
              </a:lnSpc>
            </a:pPr>
            <a:r>
              <a:rPr b="1" dirty="0" sz="2200" lang="en-IN" smtClean="0"/>
              <a:t>Mechanism of action :</a:t>
            </a:r>
          </a:p>
          <a:p>
            <a:pPr lvl="1">
              <a:lnSpc>
                <a:spcPct val="170000"/>
              </a:lnSpc>
            </a:pPr>
            <a:r>
              <a:rPr dirty="0" sz="2200" lang="en-IN" smtClean="0"/>
              <a:t>It is </a:t>
            </a:r>
            <a:r>
              <a:rPr dirty="0" sz="2200" lang="en-IN" err="1" smtClean="0"/>
              <a:t>cyclized</a:t>
            </a:r>
            <a:r>
              <a:rPr dirty="0" sz="2200" lang="en-IN" smtClean="0"/>
              <a:t> in the body to </a:t>
            </a:r>
            <a:r>
              <a:rPr dirty="0" sz="2200" lang="en-IN" err="1" smtClean="0"/>
              <a:t>cycloguanil</a:t>
            </a:r>
            <a:r>
              <a:rPr dirty="0" sz="2200" lang="en-IN" smtClean="0"/>
              <a:t> which inhibits </a:t>
            </a:r>
            <a:r>
              <a:rPr dirty="0" sz="2200" lang="en-IN" err="1" smtClean="0"/>
              <a:t>plasmodial</a:t>
            </a:r>
            <a:r>
              <a:rPr dirty="0" sz="2200" lang="en-IN" smtClean="0"/>
              <a:t> </a:t>
            </a:r>
            <a:r>
              <a:rPr b="1" dirty="0" sz="2200" lang="en-IN" err="1" smtClean="0"/>
              <a:t>DHFRase</a:t>
            </a:r>
            <a:r>
              <a:rPr dirty="0" sz="2200" lang="en-IN" smtClean="0"/>
              <a:t> in preference to the mammalian enzyme.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4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024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sp>
        <p:nvSpPr>
          <p:cNvPr id="1049025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1250" lnSpcReduction="10000"/>
          </a:bodyPr>
          <a:p>
            <a:pPr>
              <a:lnSpc>
                <a:spcPct val="170000"/>
              </a:lnSpc>
            </a:pPr>
            <a:r>
              <a:rPr b="1" dirty="0" lang="en-IN" smtClean="0"/>
              <a:t>Resistance:</a:t>
            </a:r>
            <a:r>
              <a:rPr dirty="0" lang="en-IN" smtClean="0"/>
              <a:t> due to mutational changes in the </a:t>
            </a:r>
            <a:r>
              <a:rPr dirty="0" lang="en-IN" err="1" smtClean="0"/>
              <a:t>plasmodial</a:t>
            </a:r>
            <a:r>
              <a:rPr dirty="0" lang="en-IN" smtClean="0"/>
              <a:t> </a:t>
            </a:r>
            <a:r>
              <a:rPr dirty="0" lang="en-IN" err="1" smtClean="0"/>
              <a:t>DHFRase</a:t>
            </a:r>
            <a:r>
              <a:rPr dirty="0" lang="en-IN" smtClean="0"/>
              <a:t> enzyme. </a:t>
            </a:r>
          </a:p>
          <a:p>
            <a:pPr>
              <a:lnSpc>
                <a:spcPct val="170000"/>
              </a:lnSpc>
            </a:pPr>
            <a:r>
              <a:rPr dirty="0" lang="en-IN" smtClean="0"/>
              <a:t>Current use of </a:t>
            </a:r>
            <a:r>
              <a:rPr dirty="0" lang="en-IN" err="1" smtClean="0"/>
              <a:t>proguanil</a:t>
            </a:r>
            <a:r>
              <a:rPr dirty="0" lang="en-IN" smtClean="0"/>
              <a:t> is restricted to </a:t>
            </a:r>
            <a:r>
              <a:rPr b="1" dirty="0" lang="en-IN" smtClean="0"/>
              <a:t>prophylaxis of malaria</a:t>
            </a:r>
            <a:r>
              <a:rPr dirty="0" lang="en-IN" smtClean="0"/>
              <a:t> in combination with </a:t>
            </a:r>
            <a:r>
              <a:rPr dirty="0" lang="en-IN" err="1" smtClean="0"/>
              <a:t>chloroquine</a:t>
            </a:r>
            <a:r>
              <a:rPr dirty="0" lang="en-IN" smtClean="0"/>
              <a:t> in areas of low level </a:t>
            </a:r>
            <a:r>
              <a:rPr dirty="0" lang="en-IN" err="1" smtClean="0"/>
              <a:t>chloroquine</a:t>
            </a:r>
            <a:r>
              <a:rPr dirty="0" lang="en-IN" smtClean="0"/>
              <a:t> resistance among P. </a:t>
            </a:r>
            <a:r>
              <a:rPr dirty="0" lang="en-IN" err="1" smtClean="0"/>
              <a:t>falciparum</a:t>
            </a:r>
            <a:r>
              <a:rPr dirty="0" lang="en-IN" smtClean="0"/>
              <a:t>.</a:t>
            </a:r>
          </a:p>
          <a:p>
            <a:pPr>
              <a:lnSpc>
                <a:spcPct val="170000"/>
              </a:lnSpc>
            </a:pPr>
            <a:r>
              <a:rPr dirty="0" lang="en-IN" smtClean="0"/>
              <a:t>It is </a:t>
            </a:r>
            <a:r>
              <a:rPr b="1" dirty="0" lang="en-IN" smtClean="0"/>
              <a:t>Safe during </a:t>
            </a:r>
            <a:r>
              <a:rPr b="1" dirty="0" lang="en-IN" err="1" smtClean="0"/>
              <a:t>during</a:t>
            </a:r>
            <a:r>
              <a:rPr b="1" dirty="0" lang="en-IN" smtClean="0"/>
              <a:t> pregnancy</a:t>
            </a:r>
            <a:r>
              <a:rPr dirty="0" lang="en-IN" smtClean="0"/>
              <a:t>.</a:t>
            </a:r>
            <a:endParaRPr dirty="0" lang="en-US" smtClean="0"/>
          </a:p>
          <a:p>
            <a:endParaRPr dirty="0" lang="en-US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4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026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sp>
        <p:nvSpPr>
          <p:cNvPr id="104902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5625" lnSpcReduction="20000"/>
          </a:bodyPr>
          <a:p>
            <a:pPr>
              <a:buNone/>
            </a:pPr>
            <a:r>
              <a:rPr b="1" dirty="0" lang="en-IN" smtClean="0">
                <a:solidFill>
                  <a:srgbClr val="FF0000"/>
                </a:solidFill>
              </a:rPr>
              <a:t>PYRIMETHAMINE</a:t>
            </a:r>
          </a:p>
          <a:p>
            <a:endParaRPr b="1" dirty="0" lang="en-IN" smtClean="0">
              <a:solidFill>
                <a:srgbClr val="FF0000"/>
              </a:solidFill>
            </a:endParaRPr>
          </a:p>
          <a:p>
            <a:pPr>
              <a:lnSpc>
                <a:spcPct val="170000"/>
              </a:lnSpc>
            </a:pPr>
            <a:r>
              <a:rPr dirty="0" lang="en-IN" smtClean="0"/>
              <a:t>Inhibitor of </a:t>
            </a:r>
            <a:r>
              <a:rPr b="1" dirty="0" lang="en-IN" err="1" smtClean="0"/>
              <a:t>plasmodial</a:t>
            </a:r>
            <a:r>
              <a:rPr b="1" dirty="0" lang="en-IN" smtClean="0"/>
              <a:t> </a:t>
            </a:r>
            <a:r>
              <a:rPr b="1" dirty="0" lang="en-IN" err="1" smtClean="0"/>
              <a:t>DHFRase</a:t>
            </a:r>
            <a:r>
              <a:rPr b="1" dirty="0" lang="en-IN" smtClean="0"/>
              <a:t>. </a:t>
            </a:r>
          </a:p>
          <a:p>
            <a:pPr>
              <a:lnSpc>
                <a:spcPct val="170000"/>
              </a:lnSpc>
            </a:pPr>
            <a:r>
              <a:rPr b="1" dirty="0" lang="en-IN" smtClean="0"/>
              <a:t>Selective</a:t>
            </a:r>
            <a:r>
              <a:rPr dirty="0" lang="en-IN" smtClean="0"/>
              <a:t> anti-malarial action depends on </a:t>
            </a:r>
            <a:r>
              <a:rPr b="1" dirty="0" lang="en-IN" smtClean="0"/>
              <a:t>high</a:t>
            </a:r>
            <a:r>
              <a:rPr dirty="0" lang="en-IN" smtClean="0"/>
              <a:t> affinity for </a:t>
            </a:r>
            <a:r>
              <a:rPr dirty="0" lang="en-IN" err="1" smtClean="0"/>
              <a:t>plasmodial</a:t>
            </a:r>
            <a:r>
              <a:rPr dirty="0" lang="en-IN" smtClean="0"/>
              <a:t> enzyme. </a:t>
            </a:r>
          </a:p>
          <a:p>
            <a:pPr>
              <a:lnSpc>
                <a:spcPct val="170000"/>
              </a:lnSpc>
            </a:pPr>
            <a:r>
              <a:rPr dirty="0" lang="en-IN" smtClean="0"/>
              <a:t>In contrast to </a:t>
            </a:r>
            <a:r>
              <a:rPr dirty="0" lang="en-IN" err="1" smtClean="0"/>
              <a:t>trimethoprim</a:t>
            </a:r>
            <a:r>
              <a:rPr dirty="0" lang="en-IN" smtClean="0"/>
              <a:t>, it has very poor action on </a:t>
            </a:r>
            <a:r>
              <a:rPr b="1" dirty="0" lang="en-IN" smtClean="0"/>
              <a:t>bacterial</a:t>
            </a:r>
            <a:r>
              <a:rPr dirty="0" lang="en-IN" smtClean="0"/>
              <a:t> </a:t>
            </a:r>
            <a:r>
              <a:rPr dirty="0" lang="en-IN" err="1" smtClean="0"/>
              <a:t>DHFRase</a:t>
            </a:r>
            <a:r>
              <a:rPr dirty="0" lang="en-IN" smtClean="0"/>
              <a:t>.</a:t>
            </a:r>
          </a:p>
          <a:p>
            <a:pPr>
              <a:lnSpc>
                <a:spcPct val="170000"/>
              </a:lnSpc>
            </a:pPr>
            <a:r>
              <a:rPr dirty="0" lang="en-IN" err="1" smtClean="0"/>
              <a:t>Pyrimethamine</a:t>
            </a:r>
            <a:r>
              <a:rPr dirty="0" lang="en-IN" smtClean="0"/>
              <a:t> is a slowly acting </a:t>
            </a:r>
            <a:r>
              <a:rPr b="1" dirty="0" lang="en-IN" err="1" smtClean="0"/>
              <a:t>erythrocytic</a:t>
            </a:r>
            <a:r>
              <a:rPr dirty="0" lang="en-IN" smtClean="0"/>
              <a:t> </a:t>
            </a:r>
            <a:r>
              <a:rPr dirty="0" lang="en-IN" err="1" smtClean="0"/>
              <a:t>schizontocide</a:t>
            </a:r>
            <a:r>
              <a:rPr dirty="0" lang="en-IN" smtClean="0"/>
              <a:t>, but </a:t>
            </a:r>
            <a:r>
              <a:rPr b="1" dirty="0" lang="en-IN" smtClean="0"/>
              <a:t>does</a:t>
            </a:r>
            <a:r>
              <a:rPr dirty="0" lang="en-IN" smtClean="0"/>
              <a:t> </a:t>
            </a:r>
            <a:r>
              <a:rPr b="1" dirty="0" lang="en-IN" smtClean="0"/>
              <a:t>not</a:t>
            </a:r>
            <a:r>
              <a:rPr dirty="0" lang="en-IN" smtClean="0"/>
              <a:t> eliminate the </a:t>
            </a:r>
            <a:r>
              <a:rPr b="1" dirty="0" lang="en-IN" smtClean="0"/>
              <a:t>pre-</a:t>
            </a:r>
            <a:r>
              <a:rPr b="1" dirty="0" lang="en-IN" err="1" smtClean="0"/>
              <a:t>erythrocytic</a:t>
            </a:r>
            <a:r>
              <a:rPr dirty="0" lang="en-IN" smtClean="0"/>
              <a:t> phase of P. </a:t>
            </a:r>
            <a:r>
              <a:rPr dirty="0" lang="en-IN" err="1" smtClean="0"/>
              <a:t>falciparum</a:t>
            </a:r>
            <a:r>
              <a:rPr dirty="0" lang="en-IN" smtClean="0"/>
              <a:t> 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4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02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sp>
        <p:nvSpPr>
          <p:cNvPr id="104902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4375" lnSpcReduction="10000"/>
          </a:bodyPr>
          <a:p>
            <a:pPr>
              <a:lnSpc>
                <a:spcPct val="160000"/>
              </a:lnSpc>
            </a:pPr>
            <a:r>
              <a:rPr dirty="0" lang="en-IN" smtClean="0"/>
              <a:t>If used alone, resistance develops rather rapidly by mutation in the </a:t>
            </a:r>
            <a:r>
              <a:rPr dirty="0" lang="en-IN" err="1" smtClean="0"/>
              <a:t>DHFRase</a:t>
            </a:r>
            <a:r>
              <a:rPr dirty="0" lang="en-IN" smtClean="0"/>
              <a:t> enzyme of the parasite</a:t>
            </a:r>
          </a:p>
          <a:p>
            <a:pPr>
              <a:lnSpc>
                <a:spcPct val="160000"/>
              </a:lnSpc>
            </a:pPr>
            <a:r>
              <a:rPr dirty="0" lang="en-IN" smtClean="0"/>
              <a:t>Used </a:t>
            </a:r>
            <a:r>
              <a:rPr b="1" dirty="0" lang="en-IN" smtClean="0"/>
              <a:t>only</a:t>
            </a:r>
            <a:r>
              <a:rPr dirty="0" lang="en-IN" smtClean="0"/>
              <a:t> in combination with a </a:t>
            </a:r>
            <a:r>
              <a:rPr b="1" dirty="0" lang="en-IN" err="1" smtClean="0"/>
              <a:t>sulfonamide</a:t>
            </a:r>
            <a:r>
              <a:rPr dirty="0" lang="en-IN" smtClean="0"/>
              <a:t> (S/P) or </a:t>
            </a:r>
            <a:r>
              <a:rPr b="1" dirty="0" lang="en-IN" err="1" smtClean="0"/>
              <a:t>dapsone</a:t>
            </a:r>
            <a:endParaRPr b="1" dirty="0" lang="en-IN" smtClean="0"/>
          </a:p>
          <a:p>
            <a:pPr>
              <a:lnSpc>
                <a:spcPct val="160000"/>
              </a:lnSpc>
            </a:pPr>
            <a:r>
              <a:rPr dirty="0" lang="en-IN" smtClean="0"/>
              <a:t>Addition of </a:t>
            </a:r>
            <a:r>
              <a:rPr dirty="0" lang="en-IN" err="1" smtClean="0"/>
              <a:t>sulfonamide</a:t>
            </a:r>
            <a:r>
              <a:rPr dirty="0" lang="en-IN" smtClean="0"/>
              <a:t>, retards the development of </a:t>
            </a:r>
            <a:r>
              <a:rPr b="1" dirty="0" lang="en-IN" smtClean="0"/>
              <a:t>resistance</a:t>
            </a:r>
            <a:r>
              <a:rPr dirty="0" lang="en-IN" smtClean="0"/>
              <a:t> </a:t>
            </a:r>
          </a:p>
          <a:p>
            <a:endParaRPr dirty="0" lang="en-US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5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030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sp>
        <p:nvSpPr>
          <p:cNvPr id="1049031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857" lnSpcReduction="10000"/>
          </a:bodyPr>
          <a:p>
            <a:pPr>
              <a:lnSpc>
                <a:spcPct val="170000"/>
              </a:lnSpc>
              <a:buNone/>
            </a:pPr>
            <a:r>
              <a:rPr b="1" dirty="0" sz="3600" lang="en-IN" smtClean="0">
                <a:solidFill>
                  <a:srgbClr val="FF0000"/>
                </a:solidFill>
              </a:rPr>
              <a:t>SULFONAMIDE-PYRTMETHAMINE(S/P) COMBINATION</a:t>
            </a:r>
            <a:endParaRPr dirty="0" sz="2800" lang="en-IN" smtClean="0"/>
          </a:p>
          <a:p>
            <a:pPr lvl="1">
              <a:lnSpc>
                <a:spcPct val="170000"/>
              </a:lnSpc>
              <a:buFont typeface="Arial" pitchFamily="34" charset="0"/>
              <a:buChar char="•"/>
            </a:pPr>
            <a:r>
              <a:rPr b="1" dirty="0" lang="en-IN" smtClean="0"/>
              <a:t>Supra-additive synergistic </a:t>
            </a:r>
            <a:r>
              <a:rPr dirty="0" lang="en-IN" smtClean="0"/>
              <a:t>combination due to sequential block </a:t>
            </a:r>
          </a:p>
          <a:p>
            <a:pPr lvl="1">
              <a:lnSpc>
                <a:spcPct val="170000"/>
              </a:lnSpc>
              <a:buFont typeface="Arial" pitchFamily="34" charset="0"/>
              <a:buChar char="•"/>
            </a:pPr>
            <a:r>
              <a:rPr b="1" dirty="0" lang="en-IN" smtClean="0">
                <a:solidFill>
                  <a:srgbClr val="0000CC"/>
                </a:solidFill>
              </a:rPr>
              <a:t>Clinical</a:t>
            </a:r>
            <a:r>
              <a:rPr dirty="0" lang="en-IN" smtClean="0"/>
              <a:t> curative, particularly for </a:t>
            </a:r>
            <a:r>
              <a:rPr b="1" dirty="0" lang="en-IN" err="1" smtClean="0"/>
              <a:t>P</a:t>
            </a:r>
            <a:r>
              <a:rPr dirty="0" lang="en-IN" err="1" smtClean="0"/>
              <a:t>.</a:t>
            </a:r>
            <a:r>
              <a:rPr b="1" dirty="0" lang="en-IN" err="1" smtClean="0"/>
              <a:t>falciparum</a:t>
            </a:r>
            <a:r>
              <a:rPr dirty="0" lang="en-IN" smtClean="0"/>
              <a:t>. </a:t>
            </a:r>
          </a:p>
          <a:p>
            <a:pPr lvl="1">
              <a:lnSpc>
                <a:spcPct val="170000"/>
              </a:lnSpc>
              <a:buFont typeface="Arial" pitchFamily="34" charset="0"/>
              <a:buChar char="•"/>
            </a:pPr>
            <a:r>
              <a:rPr dirty="0" lang="en-IN" smtClean="0"/>
              <a:t>Efficacy against P. </a:t>
            </a:r>
            <a:r>
              <a:rPr dirty="0" lang="en-IN" err="1" smtClean="0"/>
              <a:t>vivax</a:t>
            </a:r>
            <a:r>
              <a:rPr dirty="0" lang="en-IN" smtClean="0"/>
              <a:t> is rather low. </a:t>
            </a:r>
          </a:p>
          <a:p>
            <a:endParaRPr dirty="0" lang="en-US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5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03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sp>
        <p:nvSpPr>
          <p:cNvPr id="104903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5000" lnSpcReduction="10000"/>
          </a:bodyPr>
          <a:p>
            <a:pPr>
              <a:lnSpc>
                <a:spcPct val="170000"/>
              </a:lnSpc>
              <a:buNone/>
            </a:pPr>
            <a:r>
              <a:rPr b="1" dirty="0" lang="pt-BR" smtClean="0"/>
              <a:t>As clinical curative: </a:t>
            </a:r>
          </a:p>
          <a:p>
            <a:pPr lvl="1">
              <a:lnSpc>
                <a:spcPct val="170000"/>
              </a:lnSpc>
              <a:buFont typeface="Arial" pitchFamily="34" charset="0"/>
              <a:buChar char="•"/>
            </a:pPr>
            <a:r>
              <a:rPr dirty="0" lang="pt-BR" smtClean="0"/>
              <a:t>Sulfadoxine 1500 mg + </a:t>
            </a:r>
            <a:r>
              <a:rPr dirty="0" lang="da-DK" smtClean="0"/>
              <a:t>pyrimethamine 75 mg  (3 tab) single dose </a:t>
            </a:r>
          </a:p>
          <a:p>
            <a:pPr lvl="1">
              <a:lnSpc>
                <a:spcPct val="170000"/>
              </a:lnSpc>
              <a:buFont typeface="Arial" pitchFamily="34" charset="0"/>
              <a:buChar char="•"/>
            </a:pPr>
            <a:r>
              <a:rPr b="1" dirty="0" lang="es-ES" err="1" smtClean="0"/>
              <a:t>Children</a:t>
            </a:r>
            <a:r>
              <a:rPr dirty="0" lang="es-ES" smtClean="0"/>
              <a:t> </a:t>
            </a:r>
          </a:p>
          <a:p>
            <a:pPr lvl="3">
              <a:lnSpc>
                <a:spcPct val="170000"/>
              </a:lnSpc>
              <a:buFont typeface="Wingdings" pitchFamily="2" charset="2"/>
              <a:buChar char="§"/>
            </a:pPr>
            <a:r>
              <a:rPr dirty="0" lang="es-ES" smtClean="0"/>
              <a:t>9-14 </a:t>
            </a:r>
            <a:r>
              <a:rPr dirty="0" lang="es-ES" err="1" smtClean="0"/>
              <a:t>yr</a:t>
            </a:r>
            <a:r>
              <a:rPr dirty="0" lang="es-ES" smtClean="0"/>
              <a:t> 2 </a:t>
            </a:r>
            <a:r>
              <a:rPr dirty="0" lang="es-ES" err="1" smtClean="0"/>
              <a:t>tab</a:t>
            </a:r>
            <a:endParaRPr dirty="0" lang="es-ES" smtClean="0"/>
          </a:p>
          <a:p>
            <a:pPr lvl="3">
              <a:lnSpc>
                <a:spcPct val="170000"/>
              </a:lnSpc>
              <a:buFont typeface="Wingdings" pitchFamily="2" charset="2"/>
              <a:buChar char="§"/>
            </a:pPr>
            <a:r>
              <a:rPr dirty="0" lang="es-ES" smtClean="0"/>
              <a:t> 4-8 </a:t>
            </a:r>
            <a:r>
              <a:rPr dirty="0" lang="es-ES" err="1" smtClean="0"/>
              <a:t>yr</a:t>
            </a:r>
            <a:r>
              <a:rPr dirty="0" lang="es-ES" smtClean="0"/>
              <a:t> 1 </a:t>
            </a:r>
            <a:r>
              <a:rPr dirty="0" lang="es-ES" err="1" smtClean="0"/>
              <a:t>tab</a:t>
            </a:r>
            <a:r>
              <a:rPr dirty="0" lang="es-ES" smtClean="0"/>
              <a:t> </a:t>
            </a:r>
          </a:p>
          <a:p>
            <a:pPr lvl="3">
              <a:lnSpc>
                <a:spcPct val="170000"/>
              </a:lnSpc>
              <a:buFont typeface="Wingdings" pitchFamily="2" charset="2"/>
              <a:buChar char="§"/>
            </a:pPr>
            <a:r>
              <a:rPr dirty="0" lang="es-ES" smtClean="0"/>
              <a:t>1-4 </a:t>
            </a:r>
            <a:r>
              <a:rPr dirty="0" lang="es-ES" err="1" smtClean="0"/>
              <a:t>yr</a:t>
            </a:r>
            <a:r>
              <a:rPr dirty="0" lang="es-ES" smtClean="0"/>
              <a:t> ½  </a:t>
            </a:r>
            <a:r>
              <a:rPr dirty="0" lang="es-ES" err="1" smtClean="0">
                <a:solidFill>
                  <a:srgbClr val="236D02"/>
                </a:solidFill>
              </a:rPr>
              <a:t>tab</a:t>
            </a:r>
            <a:r>
              <a:rPr dirty="0" lang="es-ES" smtClean="0">
                <a:solidFill>
                  <a:srgbClr val="236D02"/>
                </a:solidFill>
              </a:rPr>
              <a:t> </a:t>
            </a:r>
          </a:p>
          <a:p>
            <a:endParaRPr dirty="0" lang="en-US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5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034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sp>
        <p:nvSpPr>
          <p:cNvPr id="1049035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953000"/>
          </a:xfrm>
        </p:spPr>
        <p:txBody>
          <a:bodyPr>
            <a:normAutofit fontScale="59375" lnSpcReduction="20000"/>
          </a:bodyPr>
          <a:p>
            <a:pPr>
              <a:lnSpc>
                <a:spcPct val="170000"/>
              </a:lnSpc>
              <a:buNone/>
            </a:pPr>
            <a:r>
              <a:rPr b="1" dirty="0" sz="3600" lang="en-IN" smtClean="0"/>
              <a:t>Adverse effects</a:t>
            </a:r>
          </a:p>
          <a:p>
            <a:pPr indent="-457200" marL="457200">
              <a:lnSpc>
                <a:spcPct val="170000"/>
              </a:lnSpc>
            </a:pPr>
            <a:r>
              <a:rPr dirty="0" sz="3600" lang="en-IN" err="1" smtClean="0"/>
              <a:t>Exfoliative</a:t>
            </a:r>
            <a:r>
              <a:rPr dirty="0" sz="3600" lang="en-IN" smtClean="0"/>
              <a:t> dermatitis, Stevens </a:t>
            </a:r>
            <a:r>
              <a:rPr dirty="0" sz="3600" lang="en-IN" err="1" smtClean="0"/>
              <a:t>johnson</a:t>
            </a:r>
            <a:r>
              <a:rPr dirty="0" sz="3600" lang="en-IN" smtClean="0"/>
              <a:t> syndrome, etc. due to the </a:t>
            </a:r>
            <a:r>
              <a:rPr dirty="0" sz="3600" lang="en-IN" err="1" smtClean="0"/>
              <a:t>sulfonamide</a:t>
            </a:r>
            <a:r>
              <a:rPr dirty="0" sz="3600" lang="en-IN" smtClean="0"/>
              <a:t>. </a:t>
            </a:r>
          </a:p>
          <a:p>
            <a:pPr indent="-457200" marL="457200">
              <a:lnSpc>
                <a:spcPct val="170000"/>
              </a:lnSpc>
            </a:pPr>
            <a:r>
              <a:rPr dirty="0" sz="3600" lang="en-IN" smtClean="0"/>
              <a:t>Therefore, use is restricted to </a:t>
            </a:r>
            <a:r>
              <a:rPr b="1" dirty="0" sz="3600" lang="en-IN" smtClean="0">
                <a:solidFill>
                  <a:srgbClr val="0000CC"/>
                </a:solidFill>
              </a:rPr>
              <a:t>single</a:t>
            </a:r>
            <a:r>
              <a:rPr b="1" dirty="0" sz="3600" lang="en-IN" smtClean="0"/>
              <a:t> </a:t>
            </a:r>
            <a:r>
              <a:rPr b="1" dirty="0" sz="3600" lang="en-IN" smtClean="0">
                <a:solidFill>
                  <a:srgbClr val="0000CC"/>
                </a:solidFill>
              </a:rPr>
              <a:t>dose</a:t>
            </a:r>
            <a:r>
              <a:rPr b="1" dirty="0" sz="3600" lang="en-IN" smtClean="0"/>
              <a:t> treatment </a:t>
            </a:r>
            <a:r>
              <a:rPr dirty="0" sz="3600" lang="en-IN" smtClean="0"/>
              <a:t>of </a:t>
            </a:r>
            <a:r>
              <a:rPr b="1" dirty="0" sz="3600" lang="en-IN" smtClean="0"/>
              <a:t>uncomplicated </a:t>
            </a:r>
            <a:r>
              <a:rPr b="1" dirty="0" sz="3600" lang="en-IN" err="1" smtClean="0"/>
              <a:t>chloroquine</a:t>
            </a:r>
            <a:r>
              <a:rPr b="1" dirty="0" sz="3600" lang="en-IN" smtClean="0"/>
              <a:t>-resistant </a:t>
            </a:r>
            <a:r>
              <a:rPr b="1" dirty="0" sz="3600" lang="en-IN" err="1" smtClean="0"/>
              <a:t>falciparum</a:t>
            </a:r>
            <a:r>
              <a:rPr b="1" dirty="0" sz="3600" lang="en-IN" smtClean="0"/>
              <a:t> malaria</a:t>
            </a:r>
            <a:r>
              <a:rPr dirty="0" sz="3600" lang="en-IN" smtClean="0"/>
              <a:t>, or in patients intolerant to </a:t>
            </a:r>
            <a:r>
              <a:rPr dirty="0" sz="3600" lang="en-IN" err="1" smtClean="0"/>
              <a:t>chloroquine</a:t>
            </a:r>
            <a:r>
              <a:rPr dirty="0" sz="3600" lang="en-IN" smtClean="0"/>
              <a:t>. </a:t>
            </a:r>
          </a:p>
          <a:p>
            <a:pPr indent="-457200" marL="457200">
              <a:lnSpc>
                <a:spcPct val="170000"/>
              </a:lnSpc>
            </a:pPr>
            <a:r>
              <a:rPr dirty="0" sz="3600" lang="en-IN" smtClean="0"/>
              <a:t>The </a:t>
            </a:r>
            <a:r>
              <a:rPr b="1" dirty="0" sz="3600" lang="en-IN" smtClean="0"/>
              <a:t>major</a:t>
            </a:r>
            <a:r>
              <a:rPr dirty="0" sz="3600" lang="en-IN" smtClean="0"/>
              <a:t> </a:t>
            </a:r>
            <a:r>
              <a:rPr b="1" dirty="0" sz="3600" lang="en-IN" smtClean="0"/>
              <a:t>importance</a:t>
            </a:r>
            <a:r>
              <a:rPr dirty="0" sz="3600" lang="en-IN" smtClean="0"/>
              <a:t> of this combination </a:t>
            </a:r>
            <a:r>
              <a:rPr dirty="0" sz="3600" lang="en-IN" smtClean="0"/>
              <a:t>used</a:t>
            </a:r>
            <a:r>
              <a:rPr dirty="0" sz="3600" lang="en-IN" smtClean="0"/>
              <a:t> to be its efficacy against </a:t>
            </a:r>
            <a:r>
              <a:rPr b="1" dirty="0" sz="3600" lang="en-IN" err="1" smtClean="0">
                <a:solidFill>
                  <a:srgbClr val="0000CC"/>
                </a:solidFill>
              </a:rPr>
              <a:t>chloroquine</a:t>
            </a:r>
            <a:r>
              <a:rPr b="1" dirty="0" sz="3600" lang="en-IN" smtClean="0">
                <a:solidFill>
                  <a:srgbClr val="0000CC"/>
                </a:solidFill>
              </a:rPr>
              <a:t>-resistant P. </a:t>
            </a:r>
            <a:r>
              <a:rPr b="1" dirty="0" sz="3600" lang="en-IN" err="1" smtClean="0">
                <a:solidFill>
                  <a:srgbClr val="0000CC"/>
                </a:solidFill>
              </a:rPr>
              <a:t>falciparum</a:t>
            </a:r>
            <a:r>
              <a:rPr b="1" dirty="0" sz="3600" lang="en-IN" smtClean="0">
                <a:solidFill>
                  <a:srgbClr val="0000CC"/>
                </a:solidFill>
              </a:rPr>
              <a:t>. </a:t>
            </a:r>
          </a:p>
          <a:p>
            <a:pPr indent="-457200" marL="457200">
              <a:lnSpc>
                <a:spcPct val="170000"/>
              </a:lnSpc>
            </a:pPr>
            <a:r>
              <a:rPr b="1" dirty="0" sz="3600" lang="en-IN" smtClean="0"/>
              <a:t>Compliance</a:t>
            </a:r>
            <a:r>
              <a:rPr dirty="0" sz="3600" lang="en-IN" smtClean="0"/>
              <a:t> is good due to single dose therapy and few acute side effects. </a:t>
            </a:r>
          </a:p>
          <a:p>
            <a:endParaRPr dirty="0" lang="en-US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5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036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sp>
        <p:nvSpPr>
          <p:cNvPr id="104903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9286" lnSpcReduction="20000"/>
          </a:bodyPr>
          <a:p>
            <a:pPr>
              <a:lnSpc>
                <a:spcPct val="170000"/>
              </a:lnSpc>
              <a:buNone/>
            </a:pPr>
            <a:r>
              <a:rPr b="1" dirty="0" sz="3600" lang="en-IN" smtClean="0">
                <a:solidFill>
                  <a:srgbClr val="FF0000"/>
                </a:solidFill>
              </a:rPr>
              <a:t>Tetracycline and </a:t>
            </a:r>
            <a:r>
              <a:rPr b="1" dirty="0" sz="3600" lang="en-IN" err="1" smtClean="0">
                <a:solidFill>
                  <a:srgbClr val="FF0000"/>
                </a:solidFill>
              </a:rPr>
              <a:t>doxycycline</a:t>
            </a:r>
            <a:r>
              <a:rPr b="1" dirty="0" sz="3600" lang="en-IN" smtClean="0">
                <a:solidFill>
                  <a:srgbClr val="FF0000"/>
                </a:solidFill>
              </a:rPr>
              <a:t> </a:t>
            </a:r>
            <a:endParaRPr b="1" dirty="0" sz="3600" lang="en-IN" smtClean="0">
              <a:solidFill>
                <a:srgbClr val="236D02"/>
              </a:solidFill>
            </a:endParaRPr>
          </a:p>
          <a:p>
            <a:pPr indent="-457200" lvl="1" marL="857250">
              <a:lnSpc>
                <a:spcPct val="170000"/>
              </a:lnSpc>
              <a:buFont typeface="Arial" pitchFamily="34" charset="0"/>
              <a:buChar char="•"/>
            </a:pPr>
            <a:r>
              <a:rPr b="1" dirty="0" lang="en-IN" smtClean="0"/>
              <a:t>Weak</a:t>
            </a:r>
            <a:r>
              <a:rPr dirty="0" lang="en-IN" smtClean="0"/>
              <a:t>  </a:t>
            </a:r>
            <a:r>
              <a:rPr b="1" dirty="0" lang="en-IN" err="1" smtClean="0"/>
              <a:t>erythrocytic</a:t>
            </a:r>
            <a:r>
              <a:rPr dirty="0" lang="en-IN" smtClean="0"/>
              <a:t> </a:t>
            </a:r>
            <a:r>
              <a:rPr b="1" dirty="0" lang="en-IN" err="1" smtClean="0"/>
              <a:t>schizonticidal</a:t>
            </a:r>
            <a:endParaRPr dirty="0" lang="en-IN" smtClean="0"/>
          </a:p>
          <a:p>
            <a:pPr indent="-457200" lvl="1" marL="857250">
              <a:lnSpc>
                <a:spcPct val="170000"/>
              </a:lnSpc>
              <a:buFont typeface="Arial" pitchFamily="34" charset="0"/>
              <a:buChar char="•"/>
            </a:pPr>
            <a:r>
              <a:rPr dirty="0" lang="en-IN" smtClean="0"/>
              <a:t>All </a:t>
            </a:r>
            <a:r>
              <a:rPr dirty="0" lang="en-IN" err="1" smtClean="0"/>
              <a:t>plasmodial</a:t>
            </a:r>
            <a:r>
              <a:rPr dirty="0" lang="en-IN" smtClean="0"/>
              <a:t> species: CQ, MQ, S/P resistant P. </a:t>
            </a:r>
            <a:r>
              <a:rPr dirty="0" lang="en-IN" err="1" smtClean="0"/>
              <a:t>falciparum</a:t>
            </a:r>
            <a:endParaRPr dirty="0" lang="en-IN" smtClean="0"/>
          </a:p>
          <a:p>
            <a:pPr indent="-457200" lvl="1" marL="857250">
              <a:lnSpc>
                <a:spcPct val="170000"/>
              </a:lnSpc>
              <a:buFont typeface="Arial" pitchFamily="34" charset="0"/>
              <a:buChar char="•"/>
            </a:pPr>
            <a:r>
              <a:rPr dirty="0" lang="en-IN" smtClean="0"/>
              <a:t>Never used alone</a:t>
            </a:r>
          </a:p>
          <a:p>
            <a:pPr indent="-457200" lvl="1" marL="857250">
              <a:lnSpc>
                <a:spcPct val="170000"/>
              </a:lnSpc>
              <a:buFont typeface="Arial" pitchFamily="34" charset="0"/>
              <a:buChar char="•"/>
            </a:pPr>
            <a:r>
              <a:rPr b="1" dirty="0" lang="en-US" smtClean="0">
                <a:solidFill>
                  <a:srgbClr val="0000CC"/>
                </a:solidFill>
              </a:rPr>
              <a:t>Combination</a:t>
            </a:r>
            <a:r>
              <a:rPr dirty="0" lang="en-US" smtClean="0"/>
              <a:t> with </a:t>
            </a:r>
            <a:r>
              <a:rPr b="1" dirty="0" lang="en-US" smtClean="0">
                <a:solidFill>
                  <a:srgbClr val="0000CC"/>
                </a:solidFill>
              </a:rPr>
              <a:t>quinine</a:t>
            </a:r>
            <a:r>
              <a:rPr dirty="0" lang="en-US" smtClean="0"/>
              <a:t> for treatment of CQ resistant </a:t>
            </a:r>
            <a:r>
              <a:rPr dirty="0" lang="en-US" err="1" smtClean="0"/>
              <a:t>falciparum</a:t>
            </a:r>
            <a:r>
              <a:rPr dirty="0" lang="en-US" smtClean="0"/>
              <a:t> &amp; </a:t>
            </a:r>
            <a:r>
              <a:rPr dirty="0" lang="en-US" err="1" smtClean="0"/>
              <a:t>vivax</a:t>
            </a:r>
            <a:r>
              <a:rPr dirty="0" lang="en-US" smtClean="0"/>
              <a:t> malaria</a:t>
            </a:r>
            <a:endParaRPr dirty="0" lang="en-US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5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03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pPr algn="l"/>
            <a:r>
              <a:rPr b="1" dirty="0" lang="en-US" smtClean="0">
                <a:solidFill>
                  <a:srgbClr val="FF0000"/>
                </a:solidFill>
              </a:rPr>
              <a:t>Artemesinin</a:t>
            </a:r>
            <a:r>
              <a:rPr b="1" dirty="0" lang="en-US" smtClean="0"/>
              <a:t> </a:t>
            </a:r>
            <a:endParaRPr b="1" dirty="0" lang="en-IN"/>
          </a:p>
        </p:txBody>
      </p:sp>
      <p:sp>
        <p:nvSpPr>
          <p:cNvPr id="104903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6429" lnSpcReduction="20000"/>
          </a:bodyPr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b="1" dirty="0" lang="en-US" smtClean="0"/>
              <a:t>Potent</a:t>
            </a:r>
            <a:r>
              <a:rPr dirty="0" lang="en-US" smtClean="0"/>
              <a:t> and </a:t>
            </a:r>
            <a:r>
              <a:rPr b="1" dirty="0" lang="en-US" smtClean="0"/>
              <a:t>rapid</a:t>
            </a:r>
            <a:r>
              <a:rPr dirty="0" lang="en-US" smtClean="0"/>
              <a:t> erythrocytic schizonticide</a:t>
            </a:r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b="1" dirty="0" lang="en-IN" smtClean="0"/>
              <a:t>Quick</a:t>
            </a:r>
            <a:r>
              <a:rPr dirty="0" lang="en-IN" smtClean="0"/>
              <a:t> defervescense and parasitemia clearance(&lt;48 hr)</a:t>
            </a:r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b="1" dirty="0" lang="en-US" err="1" smtClean="0"/>
              <a:t>Quinghaosu</a:t>
            </a:r>
            <a:r>
              <a:rPr dirty="0" lang="en-US" smtClean="0"/>
              <a:t>; </a:t>
            </a:r>
            <a:r>
              <a:rPr dirty="0" lang="en-US" err="1" smtClean="0"/>
              <a:t>Artemesia</a:t>
            </a:r>
            <a:r>
              <a:rPr dirty="0" lang="en-US" smtClean="0"/>
              <a:t> </a:t>
            </a:r>
            <a:r>
              <a:rPr dirty="0" lang="en-US" err="1" smtClean="0"/>
              <a:t>annua</a:t>
            </a:r>
            <a:endParaRPr dirty="0" lang="en-US" smtClean="0"/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dirty="0" lang="en-IN" smtClean="0"/>
              <a:t>It is active against </a:t>
            </a:r>
            <a:r>
              <a:rPr b="1" dirty="0" lang="en-IN" smtClean="0">
                <a:solidFill>
                  <a:srgbClr val="0000CC"/>
                </a:solidFill>
              </a:rPr>
              <a:t>P. </a:t>
            </a:r>
            <a:r>
              <a:rPr b="1" dirty="0" lang="en-IN" err="1" smtClean="0">
                <a:solidFill>
                  <a:srgbClr val="0000CC"/>
                </a:solidFill>
              </a:rPr>
              <a:t>falciparum</a:t>
            </a:r>
            <a:r>
              <a:rPr b="1" dirty="0" lang="en-IN" smtClean="0">
                <a:solidFill>
                  <a:srgbClr val="0000CC"/>
                </a:solidFill>
              </a:rPr>
              <a:t> resistant to all other anti-malarial </a:t>
            </a:r>
            <a:r>
              <a:rPr dirty="0" lang="en-IN" smtClean="0"/>
              <a:t>drugs as well as </a:t>
            </a:r>
            <a:r>
              <a:rPr b="1" dirty="0" lang="en-IN" smtClean="0"/>
              <a:t>sensitive</a:t>
            </a:r>
            <a:r>
              <a:rPr dirty="0" lang="en-IN" smtClean="0"/>
              <a:t> strains of </a:t>
            </a:r>
            <a:r>
              <a:rPr b="1" dirty="0" lang="en-US" smtClean="0"/>
              <a:t>other</a:t>
            </a:r>
            <a:r>
              <a:rPr dirty="0" lang="en-US" smtClean="0"/>
              <a:t> </a:t>
            </a:r>
            <a:r>
              <a:rPr b="1" dirty="0" lang="en-US" smtClean="0"/>
              <a:t>malarial</a:t>
            </a:r>
            <a:r>
              <a:rPr dirty="0" lang="en-US" smtClean="0"/>
              <a:t> species</a:t>
            </a:r>
            <a:endParaRPr dirty="0" lang="en-IN" smtClean="0"/>
          </a:p>
          <a:p>
            <a:endParaRPr dirty="0" lang="en-IN"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5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040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sp>
        <p:nvSpPr>
          <p:cNvPr id="1049041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6296" lnSpcReduction="20000"/>
          </a:bodyPr>
          <a:p>
            <a:pPr lvl="1">
              <a:lnSpc>
                <a:spcPct val="170000"/>
              </a:lnSpc>
              <a:buFont typeface="Arial" pitchFamily="34" charset="0"/>
              <a:buChar char="•"/>
            </a:pPr>
            <a:r>
              <a:rPr dirty="0" lang="en-IN" smtClean="0"/>
              <a:t>In the </a:t>
            </a:r>
            <a:r>
              <a:rPr dirty="0" lang="en-IN" err="1" smtClean="0"/>
              <a:t>erythrocytic</a:t>
            </a:r>
            <a:r>
              <a:rPr dirty="0" lang="en-IN" smtClean="0"/>
              <a:t> </a:t>
            </a:r>
            <a:r>
              <a:rPr dirty="0" lang="en-IN" err="1" smtClean="0"/>
              <a:t>schizogony</a:t>
            </a:r>
            <a:r>
              <a:rPr dirty="0" lang="en-IN" smtClean="0"/>
              <a:t> cycle of the malarial parasite, </a:t>
            </a:r>
            <a:r>
              <a:rPr dirty="0" lang="en-IN" err="1" smtClean="0"/>
              <a:t>artemisinins</a:t>
            </a:r>
            <a:r>
              <a:rPr dirty="0" lang="en-IN" smtClean="0"/>
              <a:t> exert action on ring forms to early </a:t>
            </a:r>
            <a:r>
              <a:rPr dirty="0" lang="en-IN" err="1" smtClean="0"/>
              <a:t>schizonts</a:t>
            </a:r>
            <a:r>
              <a:rPr dirty="0" lang="en-IN" smtClean="0"/>
              <a:t>; thus have the </a:t>
            </a:r>
            <a:r>
              <a:rPr b="1" dirty="0" lang="en-IN" smtClean="0"/>
              <a:t>broadest time window </a:t>
            </a:r>
            <a:r>
              <a:rPr dirty="0" lang="en-IN" smtClean="0"/>
              <a:t>of </a:t>
            </a:r>
            <a:r>
              <a:rPr dirty="0" lang="en-IN" err="1" smtClean="0"/>
              <a:t>antimalarial</a:t>
            </a:r>
            <a:r>
              <a:rPr dirty="0" lang="en-IN" smtClean="0"/>
              <a:t> action.</a:t>
            </a:r>
            <a:endParaRPr dirty="0" lang="en-US"/>
          </a:p>
          <a:p>
            <a:pPr lvl="1">
              <a:lnSpc>
                <a:spcPct val="170000"/>
              </a:lnSpc>
              <a:buFont typeface="Arial" pitchFamily="34" charset="0"/>
              <a:buChar char="•"/>
            </a:pPr>
            <a:r>
              <a:rPr dirty="0" sz="2700" lang="en-IN" smtClean="0"/>
              <a:t>Does not </a:t>
            </a:r>
            <a:r>
              <a:rPr dirty="0" lang="en-IN" smtClean="0"/>
              <a:t>kill </a:t>
            </a:r>
            <a:r>
              <a:rPr b="1" dirty="0" lang="en-IN" err="1" smtClean="0"/>
              <a:t>hypnozoites</a:t>
            </a:r>
            <a:r>
              <a:rPr b="1" dirty="0" lang="en-IN" smtClean="0"/>
              <a:t>, </a:t>
            </a:r>
            <a:r>
              <a:rPr dirty="0" lang="en-IN" smtClean="0"/>
              <a:t>so for </a:t>
            </a:r>
            <a:r>
              <a:rPr dirty="0" lang="en-IN" err="1" smtClean="0"/>
              <a:t>vivax</a:t>
            </a:r>
            <a:r>
              <a:rPr dirty="0" lang="en-IN" smtClean="0"/>
              <a:t> malaria </a:t>
            </a:r>
            <a:r>
              <a:rPr b="1" dirty="0" lang="en-IN" err="1" smtClean="0">
                <a:solidFill>
                  <a:srgbClr val="0000CC"/>
                </a:solidFill>
              </a:rPr>
              <a:t>primaquine</a:t>
            </a:r>
            <a:r>
              <a:rPr dirty="0" lang="en-IN" smtClean="0"/>
              <a:t> is to be added</a:t>
            </a:r>
          </a:p>
          <a:p>
            <a:pPr lvl="1">
              <a:lnSpc>
                <a:spcPct val="170000"/>
              </a:lnSpc>
              <a:buFont typeface="Arial" pitchFamily="34" charset="0"/>
              <a:buChar char="•"/>
            </a:pPr>
            <a:r>
              <a:rPr dirty="0" lang="en-IN" smtClean="0"/>
              <a:t>Lethal to </a:t>
            </a:r>
            <a:r>
              <a:rPr b="1" dirty="0" lang="en-IN" smtClean="0"/>
              <a:t>early</a:t>
            </a:r>
            <a:r>
              <a:rPr dirty="0" lang="en-IN" smtClean="0"/>
              <a:t> stage of malarial </a:t>
            </a:r>
            <a:r>
              <a:rPr b="1" dirty="0" lang="en-IN" smtClean="0"/>
              <a:t>gametes</a:t>
            </a:r>
            <a:endParaRPr dirty="0"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9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1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sp>
        <p:nvSpPr>
          <p:cNvPr id="1048602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5000" lnSpcReduction="20000"/>
          </a:bodyPr>
          <a:p>
            <a:pPr>
              <a:lnSpc>
                <a:spcPct val="170000"/>
              </a:lnSpc>
            </a:pPr>
            <a:r>
              <a:rPr dirty="0" lang="en-US"/>
              <a:t>Four species of plasmodium cause human malaria: </a:t>
            </a:r>
            <a:endParaRPr dirty="0" lang="en-US" smtClean="0"/>
          </a:p>
          <a:p>
            <a:pPr indent="-514350" lvl="1" marL="971550">
              <a:lnSpc>
                <a:spcPct val="170000"/>
              </a:lnSpc>
              <a:buFont typeface="+mj-lt"/>
              <a:buAutoNum type="arabicPeriod"/>
            </a:pPr>
            <a:r>
              <a:rPr b="1" dirty="0" lang="en-US" smtClean="0"/>
              <a:t>Plasmodium </a:t>
            </a:r>
            <a:r>
              <a:rPr b="1" dirty="0" lang="en-US" err="1"/>
              <a:t>falciparum</a:t>
            </a:r>
            <a:r>
              <a:rPr b="1" dirty="0" lang="en-US" err="1"/>
              <a:t> </a:t>
            </a:r>
            <a:r>
              <a:rPr b="1" dirty="0" lang="en-US" err="1"/>
              <a:t>w</a:t>
            </a:r>
            <a:r>
              <a:rPr b="1" dirty="0" lang="en-US" err="1"/>
              <a:t>h</a:t>
            </a:r>
            <a:r>
              <a:rPr b="1" dirty="0" lang="en-US" err="1"/>
              <a:t>i</a:t>
            </a:r>
            <a:r>
              <a:rPr b="1" dirty="0" lang="en-US" err="1"/>
              <a:t>ch</a:t>
            </a:r>
            <a:r>
              <a:rPr b="1" dirty="0" lang="en-US" err="1"/>
              <a:t> </a:t>
            </a:r>
            <a:r>
              <a:rPr b="1" dirty="0" lang="en-US" err="1"/>
              <a:t>i</a:t>
            </a:r>
            <a:r>
              <a:rPr b="1" dirty="0" lang="en-US" err="1"/>
              <a:t>s</a:t>
            </a:r>
            <a:r>
              <a:rPr b="1" dirty="0" lang="en-US" err="1"/>
              <a:t> </a:t>
            </a:r>
            <a:r>
              <a:rPr dirty="0" lang="en-US"/>
              <a:t>responsible for nearly all serious complications and deaths</a:t>
            </a:r>
            <a:r>
              <a:rPr dirty="0" lang="en-US" smtClean="0"/>
              <a:t>.</a:t>
            </a:r>
            <a:endParaRPr altLang="en-US" lang="zh-CN"/>
          </a:p>
          <a:p>
            <a:pPr indent="-514350" lvl="1" marL="971550">
              <a:lnSpc>
                <a:spcPct val="170000"/>
              </a:lnSpc>
              <a:buFont typeface="+mj-lt"/>
              <a:buAutoNum type="arabicPeriod"/>
            </a:pPr>
            <a:r>
              <a:rPr b="1" dirty="0" lang="en-US" smtClean="0"/>
              <a:t>Plasmodium </a:t>
            </a:r>
            <a:r>
              <a:rPr b="1" dirty="0" lang="en-US" err="1" smtClean="0"/>
              <a:t>vivax</a:t>
            </a:r>
            <a:endParaRPr b="1" dirty="0" lang="en-US" smtClean="0"/>
          </a:p>
          <a:p>
            <a:pPr indent="-514350" lvl="1" marL="971550">
              <a:lnSpc>
                <a:spcPct val="170000"/>
              </a:lnSpc>
              <a:buFont typeface="+mj-lt"/>
              <a:buAutoNum type="arabicPeriod"/>
            </a:pPr>
            <a:r>
              <a:rPr b="1" dirty="0" lang="en-US" smtClean="0"/>
              <a:t>Plasmodium </a:t>
            </a:r>
            <a:r>
              <a:rPr b="1" dirty="0" lang="en-US" err="1" smtClean="0"/>
              <a:t>malariae</a:t>
            </a:r>
            <a:endParaRPr b="1" dirty="0" lang="en-US" smtClean="0"/>
          </a:p>
          <a:p>
            <a:pPr indent="-514350" lvl="1" marL="971550">
              <a:lnSpc>
                <a:spcPct val="170000"/>
              </a:lnSpc>
              <a:buFont typeface="+mj-lt"/>
              <a:buAutoNum type="arabicPeriod"/>
            </a:pPr>
            <a:r>
              <a:rPr b="1" dirty="0" lang="en-US" smtClean="0"/>
              <a:t>Plasmodium </a:t>
            </a:r>
            <a:r>
              <a:rPr b="1" dirty="0" lang="en-US" err="1" smtClean="0"/>
              <a:t>ovale</a:t>
            </a:r>
            <a:endParaRPr b="1" dirty="0" lang="en-US" smtClean="0"/>
          </a:p>
          <a:p>
            <a:pPr>
              <a:lnSpc>
                <a:spcPct val="170000"/>
              </a:lnSpc>
            </a:pPr>
            <a:r>
              <a:rPr dirty="0" lang="en-US" smtClean="0"/>
              <a:t>Transmitted </a:t>
            </a:r>
            <a:r>
              <a:rPr dirty="0" lang="en-US"/>
              <a:t>by the </a:t>
            </a:r>
            <a:r>
              <a:rPr b="1" dirty="0" lang="en-US" smtClean="0"/>
              <a:t>female </a:t>
            </a:r>
            <a:r>
              <a:rPr b="1" dirty="0" lang="en-US" err="1" smtClean="0"/>
              <a:t>Anopheles</a:t>
            </a:r>
            <a:r>
              <a:rPr b="1" dirty="0" lang="en-US" smtClean="0"/>
              <a:t> mosquito</a:t>
            </a:r>
            <a:endParaRPr altLang="en-US" lang="zh-CN"/>
          </a:p>
          <a:p>
            <a:pPr>
              <a:lnSpc>
                <a:spcPct val="170000"/>
              </a:lnSpc>
            </a:pPr>
            <a:r>
              <a:rPr dirty="0" lang="en-US" err="1" smtClean="0"/>
              <a:t>Antimalarials</a:t>
            </a:r>
            <a:r>
              <a:rPr dirty="0" lang="en-US" smtClean="0"/>
              <a:t> </a:t>
            </a:r>
            <a:r>
              <a:rPr dirty="0" lang="en-US"/>
              <a:t>act at different stages in life cycle</a:t>
            </a: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5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04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endParaRPr b="1" dirty="0" lang="en-IN"/>
          </a:p>
        </p:txBody>
      </p:sp>
      <p:sp>
        <p:nvSpPr>
          <p:cNvPr id="104904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7857" lnSpcReduction="20000"/>
          </a:bodyPr>
          <a:p>
            <a:pPr>
              <a:lnSpc>
                <a:spcPct val="170000"/>
              </a:lnSpc>
            </a:pPr>
            <a:r>
              <a:rPr dirty="0" lang="en-US" smtClean="0"/>
              <a:t>Poorly soluble in water &amp; oil</a:t>
            </a:r>
          </a:p>
          <a:p>
            <a:pPr>
              <a:lnSpc>
                <a:spcPct val="170000"/>
              </a:lnSpc>
            </a:pPr>
            <a:r>
              <a:rPr dirty="0" lang="en-US" smtClean="0"/>
              <a:t>Derivatives </a:t>
            </a:r>
          </a:p>
          <a:p>
            <a:pPr indent="-514350" lvl="1" marL="971550">
              <a:lnSpc>
                <a:spcPct val="170000"/>
              </a:lnSpc>
              <a:buFont typeface="+mj-lt"/>
              <a:buAutoNum type="alphaLcPeriod"/>
            </a:pPr>
            <a:r>
              <a:rPr b="1" dirty="0" lang="en-US" err="1" smtClean="0"/>
              <a:t>Artemether</a:t>
            </a:r>
            <a:r>
              <a:rPr b="1" dirty="0" lang="en-US" smtClean="0"/>
              <a:t>: </a:t>
            </a:r>
            <a:r>
              <a:rPr dirty="0" lang="en-US" smtClean="0"/>
              <a:t>soluble in oil; oral; </a:t>
            </a:r>
            <a:r>
              <a:rPr dirty="0" lang="en-US" err="1" smtClean="0"/>
              <a:t>i.m</a:t>
            </a:r>
            <a:endParaRPr dirty="0" lang="en-US" smtClean="0"/>
          </a:p>
          <a:p>
            <a:pPr indent="-514350" lvl="1" marL="971550">
              <a:lnSpc>
                <a:spcPct val="170000"/>
              </a:lnSpc>
              <a:buFont typeface="+mj-lt"/>
              <a:buAutoNum type="alphaLcPeriod"/>
            </a:pPr>
            <a:r>
              <a:rPr b="1" dirty="0" lang="en-US" smtClean="0"/>
              <a:t>Artesunate: </a:t>
            </a:r>
            <a:r>
              <a:rPr dirty="0" lang="en-US" smtClean="0"/>
              <a:t>water soluble; oral; </a:t>
            </a:r>
            <a:r>
              <a:rPr dirty="0" lang="en-US" err="1" smtClean="0"/>
              <a:t>i.m</a:t>
            </a:r>
            <a:r>
              <a:rPr dirty="0" lang="en-US" smtClean="0"/>
              <a:t> + </a:t>
            </a:r>
            <a:r>
              <a:rPr dirty="0" lang="en-US" err="1" smtClean="0"/>
              <a:t>i.v</a:t>
            </a:r>
            <a:endParaRPr dirty="0" lang="en-US" smtClean="0"/>
          </a:p>
          <a:p>
            <a:pPr indent="-514350" lvl="1" marL="971550">
              <a:lnSpc>
                <a:spcPct val="170000"/>
              </a:lnSpc>
              <a:buFont typeface="+mj-lt"/>
              <a:buAutoNum type="alphaLcPeriod"/>
            </a:pPr>
            <a:r>
              <a:rPr dirty="0" lang="en-US" smtClean="0"/>
              <a:t>Active metabolite generated in the body </a:t>
            </a:r>
            <a:r>
              <a:rPr b="1" dirty="0" lang="en-US" smtClean="0"/>
              <a:t>DHA </a:t>
            </a:r>
            <a:r>
              <a:rPr dirty="0" lang="en-US" smtClean="0"/>
              <a:t>is also used orally</a:t>
            </a:r>
          </a:p>
          <a:p>
            <a:pPr indent="-514350" lvl="1" marL="971550">
              <a:lnSpc>
                <a:spcPct val="170000"/>
              </a:lnSpc>
              <a:buFont typeface="+mj-lt"/>
              <a:buAutoNum type="alphaLcPeriod"/>
            </a:pPr>
            <a:r>
              <a:rPr b="1" dirty="0" lang="en-US" smtClean="0"/>
              <a:t>Arte-ether </a:t>
            </a:r>
            <a:r>
              <a:rPr dirty="0" lang="en-US" smtClean="0"/>
              <a:t>(</a:t>
            </a:r>
            <a:r>
              <a:rPr dirty="0" lang="en-US" err="1" smtClean="0"/>
              <a:t>injectable</a:t>
            </a:r>
            <a:r>
              <a:rPr dirty="0" lang="en-US" smtClean="0"/>
              <a:t>; </a:t>
            </a:r>
            <a:r>
              <a:rPr dirty="0" lang="en-US" err="1" smtClean="0"/>
              <a:t>i.m</a:t>
            </a:r>
            <a:r>
              <a:rPr dirty="0" lang="en-US" smtClean="0"/>
              <a:t> in oil) was produced in India </a:t>
            </a:r>
          </a:p>
          <a:p>
            <a:pPr indent="-514350" lvl="1" marL="971550">
              <a:lnSpc>
                <a:spcPct val="170000"/>
              </a:lnSpc>
              <a:buFont typeface="+mj-lt"/>
              <a:buAutoNum type="alphaLcPeriod"/>
            </a:pPr>
            <a:r>
              <a:rPr b="1" dirty="0" lang="en-US" err="1" smtClean="0"/>
              <a:t>Arterolane</a:t>
            </a:r>
            <a:r>
              <a:rPr b="1" dirty="0" lang="en-US" smtClean="0"/>
              <a:t> : </a:t>
            </a:r>
            <a:r>
              <a:rPr dirty="0" lang="en-US" smtClean="0"/>
              <a:t>totally synthetic has been developed here</a:t>
            </a:r>
          </a:p>
          <a:p>
            <a:pPr indent="-514350" lvl="1" marL="971550">
              <a:lnSpc>
                <a:spcPct val="170000"/>
              </a:lnSpc>
              <a:buFont typeface="+mj-lt"/>
              <a:buAutoNum type="alphaLcPeriod"/>
            </a:pPr>
            <a:r>
              <a:rPr dirty="0" lang="en-US" smtClean="0"/>
              <a:t>Collectively </a:t>
            </a:r>
            <a:r>
              <a:rPr dirty="0" lang="en-US" smtClean="0"/>
              <a:t>known as </a:t>
            </a:r>
            <a:r>
              <a:rPr b="1" dirty="0" lang="en-US" err="1" smtClean="0">
                <a:solidFill>
                  <a:srgbClr val="FF0000"/>
                </a:solidFill>
              </a:rPr>
              <a:t>Artemesinins</a:t>
            </a:r>
            <a:endParaRPr b="1" dirty="0" lang="en-US" smtClean="0">
              <a:solidFill>
                <a:srgbClr val="FF0000"/>
              </a:solidFill>
            </a:endParaRPr>
          </a:p>
          <a:p>
            <a:endParaRPr b="1" dirty="0" lang="en-US" smtClean="0"/>
          </a:p>
          <a:p>
            <a:endParaRPr b="1" dirty="0" lang="en-US" smtClean="0"/>
          </a:p>
          <a:p>
            <a:endParaRPr b="1" dirty="0" lang="en-US" smtClean="0"/>
          </a:p>
          <a:p>
            <a:endParaRPr dirty="0" lang="en-US" smtClean="0"/>
          </a:p>
          <a:p>
            <a:endParaRPr dirty="0" lang="en-US" smtClean="0"/>
          </a:p>
          <a:p>
            <a:endParaRPr dirty="0" lang="en-IN"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5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044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sp>
        <p:nvSpPr>
          <p:cNvPr id="1049045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p>
            <a:pPr lvl="1">
              <a:lnSpc>
                <a:spcPct val="170000"/>
              </a:lnSpc>
              <a:buFont typeface="Arial" pitchFamily="34" charset="0"/>
              <a:buChar char="•"/>
            </a:pPr>
            <a:r>
              <a:rPr dirty="0" lang="en-US" smtClean="0"/>
              <a:t>Duration of action: </a:t>
            </a:r>
            <a:r>
              <a:rPr b="1" dirty="0" lang="en-US" smtClean="0"/>
              <a:t>short</a:t>
            </a:r>
          </a:p>
          <a:p>
            <a:pPr lvl="1">
              <a:lnSpc>
                <a:spcPct val="170000"/>
              </a:lnSpc>
              <a:buFont typeface="Arial" pitchFamily="34" charset="0"/>
              <a:buChar char="•"/>
            </a:pPr>
            <a:r>
              <a:rPr b="1" dirty="0" lang="en-US" smtClean="0"/>
              <a:t>Recrudescence</a:t>
            </a:r>
            <a:r>
              <a:rPr dirty="0" lang="en-US" smtClean="0"/>
              <a:t> rate is high</a:t>
            </a:r>
          </a:p>
          <a:p>
            <a:pPr lvl="1">
              <a:lnSpc>
                <a:spcPct val="170000"/>
              </a:lnSpc>
              <a:buFont typeface="Arial" pitchFamily="34" charset="0"/>
              <a:buChar char="•"/>
            </a:pPr>
            <a:r>
              <a:rPr dirty="0" lang="en-US" smtClean="0"/>
              <a:t>When used alone in short courses</a:t>
            </a:r>
          </a:p>
          <a:p>
            <a:pPr lvl="1">
              <a:lnSpc>
                <a:spcPct val="170000"/>
              </a:lnSpc>
              <a:buFont typeface="Arial" pitchFamily="34" charset="0"/>
              <a:buChar char="•"/>
            </a:pPr>
            <a:r>
              <a:rPr dirty="0" lang="en-US" smtClean="0"/>
              <a:t>Used </a:t>
            </a:r>
            <a:r>
              <a:rPr b="1" dirty="0" lang="en-US" smtClean="0"/>
              <a:t>only</a:t>
            </a:r>
            <a:r>
              <a:rPr dirty="0" lang="en-US" smtClean="0"/>
              <a:t> in </a:t>
            </a:r>
            <a:r>
              <a:rPr b="1" dirty="0" lang="en-US" smtClean="0"/>
              <a:t>combination</a:t>
            </a:r>
            <a:endParaRPr dirty="0" lang="en-US" smtClean="0"/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5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046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Autofit/>
          </a:bodyPr>
          <a:p>
            <a:pPr algn="l"/>
            <a:r>
              <a:rPr b="1" dirty="0" sz="3200" lang="en-US" err="1" smtClean="0"/>
              <a:t>Artemisinin</a:t>
            </a:r>
            <a:r>
              <a:rPr b="1" dirty="0" sz="3200" lang="en-US" smtClean="0"/>
              <a:t> </a:t>
            </a:r>
            <a:r>
              <a:rPr b="1" dirty="0" sz="3200" lang="en-US"/>
              <a:t>B</a:t>
            </a:r>
            <a:r>
              <a:rPr b="1" dirty="0" sz="3200" lang="en-US" smtClean="0"/>
              <a:t>ased </a:t>
            </a:r>
            <a:r>
              <a:rPr b="1" dirty="0" sz="3200" lang="en-US"/>
              <a:t>C</a:t>
            </a:r>
            <a:r>
              <a:rPr b="1" dirty="0" sz="3200" lang="en-US" smtClean="0"/>
              <a:t>ombination Therapy</a:t>
            </a:r>
            <a:endParaRPr b="1" dirty="0" sz="3200" lang="en-US"/>
          </a:p>
        </p:txBody>
      </p:sp>
      <p:sp>
        <p:nvSpPr>
          <p:cNvPr id="1049047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257800"/>
          </a:xfrm>
        </p:spPr>
        <p:txBody>
          <a:bodyPr>
            <a:normAutofit fontScale="56250" lnSpcReduction="20000"/>
          </a:bodyPr>
          <a:p>
            <a:pPr>
              <a:lnSpc>
                <a:spcPct val="170000"/>
              </a:lnSpc>
            </a:pPr>
            <a:r>
              <a:rPr dirty="0" lang="en-US" smtClean="0"/>
              <a:t>Most important consideration ---- </a:t>
            </a:r>
            <a:r>
              <a:rPr b="1" dirty="0" lang="en-US" smtClean="0">
                <a:solidFill>
                  <a:schemeClr val="accent2">
                    <a:lumMod val="75000"/>
                  </a:schemeClr>
                </a:solidFill>
              </a:rPr>
              <a:t>Elimination t</a:t>
            </a:r>
            <a:r>
              <a:rPr b="1" dirty="0" sz="1800" lang="en-US" smtClean="0">
                <a:solidFill>
                  <a:schemeClr val="accent2">
                    <a:lumMod val="75000"/>
                  </a:schemeClr>
                </a:solidFill>
              </a:rPr>
              <a:t>1/2</a:t>
            </a:r>
            <a:endParaRPr b="1" dirty="0" lang="en-US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lnSpc>
                <a:spcPct val="170000"/>
              </a:lnSpc>
            </a:pPr>
            <a:r>
              <a:rPr dirty="0" lang="en-US" smtClean="0"/>
              <a:t>Effective concentrations in blood must be maintained for at least 3-4 asexual cycles of the parasite, i.e. 6-8 days, to exhaust the parasite burden.</a:t>
            </a:r>
          </a:p>
          <a:p>
            <a:pPr>
              <a:lnSpc>
                <a:spcPct val="170000"/>
              </a:lnSpc>
            </a:pPr>
            <a:r>
              <a:rPr dirty="0" lang="en-US" smtClean="0"/>
              <a:t>Therefore, </a:t>
            </a:r>
            <a:r>
              <a:rPr b="1" dirty="0" lang="en-US" smtClean="0">
                <a:solidFill>
                  <a:schemeClr val="accent2">
                    <a:lumMod val="75000"/>
                  </a:schemeClr>
                </a:solidFill>
              </a:rPr>
              <a:t>short t</a:t>
            </a:r>
            <a:r>
              <a:rPr b="1" dirty="0" sz="1600" lang="en-US" smtClean="0">
                <a:solidFill>
                  <a:schemeClr val="accent2">
                    <a:lumMod val="75000"/>
                  </a:schemeClr>
                </a:solidFill>
              </a:rPr>
              <a:t>1/2 </a:t>
            </a:r>
            <a:r>
              <a:rPr b="1" dirty="0" lang="en-US" smtClean="0">
                <a:solidFill>
                  <a:schemeClr val="accent2">
                    <a:lumMod val="75000"/>
                  </a:schemeClr>
                </a:solidFill>
              </a:rPr>
              <a:t>drugs </a:t>
            </a:r>
            <a:r>
              <a:rPr dirty="0" lang="en-US" smtClean="0"/>
              <a:t>given for </a:t>
            </a:r>
            <a:r>
              <a:rPr b="1" dirty="0" lang="en-US" smtClean="0">
                <a:solidFill>
                  <a:schemeClr val="accent2">
                    <a:lumMod val="75000"/>
                  </a:schemeClr>
                </a:solidFill>
              </a:rPr>
              <a:t>7 days</a:t>
            </a:r>
          </a:p>
          <a:p>
            <a:pPr indent="0" marL="0">
              <a:lnSpc>
                <a:spcPct val="170000"/>
              </a:lnSpc>
              <a:buNone/>
            </a:pPr>
            <a:r>
              <a:rPr dirty="0" sz="1600" lang="en-US"/>
              <a:t> </a:t>
            </a:r>
            <a:r>
              <a:rPr dirty="0" sz="1600" lang="en-US" smtClean="0"/>
              <a:t>                                             </a:t>
            </a:r>
            <a:r>
              <a:rPr b="1" dirty="0" lang="en-US" smtClean="0">
                <a:solidFill>
                  <a:schemeClr val="accent2">
                    <a:lumMod val="75000"/>
                  </a:schemeClr>
                </a:solidFill>
              </a:rPr>
              <a:t>longer acting drugs</a:t>
            </a:r>
            <a:r>
              <a:rPr dirty="0" lang="en-US" smtClean="0"/>
              <a:t> given for </a:t>
            </a:r>
            <a:r>
              <a:rPr b="1" dirty="0" lang="en-US" smtClean="0">
                <a:solidFill>
                  <a:schemeClr val="accent2">
                    <a:lumMod val="75000"/>
                  </a:schemeClr>
                </a:solidFill>
              </a:rPr>
              <a:t>1-3 days</a:t>
            </a:r>
            <a:r>
              <a:rPr dirty="0" sz="1600" lang="en-US" smtClean="0"/>
              <a:t> </a:t>
            </a:r>
          </a:p>
          <a:p>
            <a:pPr>
              <a:lnSpc>
                <a:spcPct val="170000"/>
              </a:lnSpc>
            </a:pPr>
            <a:r>
              <a:rPr dirty="0" lang="en-US" smtClean="0"/>
              <a:t>Risk of de facto </a:t>
            </a:r>
            <a:r>
              <a:rPr dirty="0" lang="en-US" err="1" smtClean="0"/>
              <a:t>monotherapy</a:t>
            </a:r>
            <a:r>
              <a:rPr dirty="0" lang="en-US" smtClean="0"/>
              <a:t> --- Therefore choose a short t</a:t>
            </a:r>
            <a:r>
              <a:rPr dirty="0" sz="1700" lang="en-US" smtClean="0"/>
              <a:t>1/2</a:t>
            </a:r>
            <a:r>
              <a:rPr dirty="0" lang="en-US" smtClean="0"/>
              <a:t> drug that reduces the parasite load rapidly and drastically such as </a:t>
            </a:r>
            <a:r>
              <a:rPr dirty="0" lang="en-US" err="1" smtClean="0"/>
              <a:t>artemisinin</a:t>
            </a:r>
            <a:r>
              <a:rPr dirty="0" lang="en-US" smtClean="0"/>
              <a:t> compounds.</a:t>
            </a:r>
            <a:endParaRPr dirty="0" sz="1800" lang="en-US"/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5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048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/>
          <a:p>
            <a:pPr algn="l"/>
            <a:r>
              <a:rPr b="1" dirty="0" lang="en-US" err="1" smtClean="0">
                <a:solidFill>
                  <a:srgbClr val="0000CC"/>
                </a:solidFill>
              </a:rPr>
              <a:t>Artemether-lumefantrine</a:t>
            </a:r>
            <a:endParaRPr b="1" dirty="0" lang="en-US">
              <a:solidFill>
                <a:srgbClr val="0000CC"/>
              </a:solidFill>
            </a:endParaRPr>
          </a:p>
        </p:txBody>
      </p:sp>
      <p:sp>
        <p:nvSpPr>
          <p:cNvPr id="1049049" name="Content Placeholder 2"/>
          <p:cNvSpPr>
            <a:spLocks noGrp="1"/>
          </p:cNvSpPr>
          <p:nvPr>
            <p:ph idx="1"/>
          </p:nvPr>
        </p:nvSpPr>
        <p:spPr>
          <a:xfrm>
            <a:off x="533400" y="990600"/>
            <a:ext cx="8153400" cy="5410200"/>
          </a:xfrm>
        </p:spPr>
        <p:txBody>
          <a:bodyPr>
            <a:normAutofit fontScale="65625" lnSpcReduction="20000"/>
          </a:bodyPr>
          <a:p>
            <a:pPr>
              <a:lnSpc>
                <a:spcPct val="170000"/>
              </a:lnSpc>
              <a:buFont typeface="Wingdings" pitchFamily="2" charset="2"/>
              <a:buChar char="ü"/>
            </a:pPr>
            <a:r>
              <a:rPr dirty="0" lang="en-US" smtClean="0"/>
              <a:t>   Both protect each other from </a:t>
            </a:r>
            <a:r>
              <a:rPr dirty="0" lang="en-US" err="1" smtClean="0"/>
              <a:t>plasmodial</a:t>
            </a:r>
            <a:r>
              <a:rPr dirty="0" lang="en-US" smtClean="0"/>
              <a:t>  </a:t>
            </a:r>
          </a:p>
          <a:p>
            <a:pPr indent="0" marL="0">
              <a:lnSpc>
                <a:spcPct val="170000"/>
              </a:lnSpc>
              <a:buNone/>
            </a:pPr>
            <a:r>
              <a:rPr dirty="0" lang="en-US" smtClean="0"/>
              <a:t>       resistance</a:t>
            </a:r>
          </a:p>
          <a:p>
            <a:pPr>
              <a:lnSpc>
                <a:spcPct val="170000"/>
              </a:lnSpc>
              <a:buFont typeface="Wingdings" pitchFamily="2" charset="2"/>
              <a:buChar char="ü"/>
            </a:pPr>
            <a:r>
              <a:rPr dirty="0" lang="en-US"/>
              <a:t> </a:t>
            </a:r>
            <a:r>
              <a:rPr dirty="0" lang="en-US" smtClean="0"/>
              <a:t>  High clinical efficacy</a:t>
            </a:r>
          </a:p>
          <a:p>
            <a:pPr>
              <a:lnSpc>
                <a:spcPct val="170000"/>
              </a:lnSpc>
              <a:buFont typeface="Wingdings" pitchFamily="2" charset="2"/>
              <a:buChar char="ü"/>
            </a:pPr>
            <a:r>
              <a:rPr dirty="0" lang="en-US" smtClean="0"/>
              <a:t>   Active even in </a:t>
            </a:r>
            <a:r>
              <a:rPr b="1" dirty="0" lang="en-US" smtClean="0"/>
              <a:t>multidrug</a:t>
            </a:r>
            <a:r>
              <a:rPr dirty="0" lang="en-US" smtClean="0"/>
              <a:t> </a:t>
            </a:r>
            <a:r>
              <a:rPr b="1" dirty="0" lang="en-US" smtClean="0"/>
              <a:t>resistant</a:t>
            </a:r>
            <a:r>
              <a:rPr dirty="0" lang="en-US" smtClean="0"/>
              <a:t> Plasmodium   </a:t>
            </a:r>
          </a:p>
          <a:p>
            <a:pPr indent="0" marL="0">
              <a:lnSpc>
                <a:spcPct val="170000"/>
              </a:lnSpc>
              <a:buNone/>
            </a:pPr>
            <a:r>
              <a:rPr dirty="0" lang="en-US" smtClean="0"/>
              <a:t>       falciparum areas</a:t>
            </a:r>
          </a:p>
          <a:p>
            <a:pPr>
              <a:lnSpc>
                <a:spcPct val="170000"/>
              </a:lnSpc>
              <a:buFont typeface="Wingdings" pitchFamily="2" charset="2"/>
              <a:buChar char="ü"/>
            </a:pPr>
            <a:r>
              <a:rPr dirty="0" lang="en-US"/>
              <a:t> </a:t>
            </a:r>
            <a:r>
              <a:rPr dirty="0" lang="en-US" smtClean="0"/>
              <a:t>  </a:t>
            </a:r>
            <a:r>
              <a:rPr dirty="0" lang="en-US" err="1" smtClean="0"/>
              <a:t>Artemether</a:t>
            </a:r>
            <a:r>
              <a:rPr dirty="0" lang="en-US" smtClean="0"/>
              <a:t> – Quickly reduces parasite biomass </a:t>
            </a:r>
          </a:p>
          <a:p>
            <a:pPr indent="0" marL="0">
              <a:lnSpc>
                <a:spcPct val="170000"/>
              </a:lnSpc>
              <a:buNone/>
            </a:pPr>
            <a:r>
              <a:rPr dirty="0" lang="en-US"/>
              <a:t> </a:t>
            </a:r>
            <a:r>
              <a:rPr dirty="0" lang="en-US" smtClean="0"/>
              <a:t>                                and resolves symptoms</a:t>
            </a:r>
          </a:p>
          <a:p>
            <a:pPr indent="0" marL="0">
              <a:lnSpc>
                <a:spcPct val="170000"/>
              </a:lnSpc>
              <a:buNone/>
            </a:pPr>
            <a:r>
              <a:rPr dirty="0" lang="en-US"/>
              <a:t> </a:t>
            </a:r>
            <a:r>
              <a:rPr dirty="0" lang="en-US" smtClean="0"/>
              <a:t>      </a:t>
            </a:r>
            <a:r>
              <a:rPr dirty="0" lang="en-US" err="1" smtClean="0"/>
              <a:t>Lumefantrine</a:t>
            </a:r>
            <a:r>
              <a:rPr dirty="0" lang="en-US" smtClean="0"/>
              <a:t> – Prevents recrudescence </a:t>
            </a:r>
          </a:p>
          <a:p>
            <a:pPr>
              <a:lnSpc>
                <a:spcPct val="170000"/>
              </a:lnSpc>
              <a:buFont typeface="Wingdings" pitchFamily="2" charset="2"/>
              <a:buChar char="ü"/>
            </a:pPr>
            <a:r>
              <a:rPr dirty="0" lang="en-US"/>
              <a:t> </a:t>
            </a:r>
            <a:r>
              <a:rPr dirty="0" lang="en-US" smtClean="0"/>
              <a:t>   Gametocyte population is </a:t>
            </a:r>
            <a:r>
              <a:rPr dirty="0" lang="en-US" smtClean="0"/>
              <a:t>checked</a:t>
            </a:r>
          </a:p>
          <a:p>
            <a:pPr>
              <a:lnSpc>
                <a:spcPct val="170000"/>
              </a:lnSpc>
              <a:buFont typeface="Wingdings" pitchFamily="2" charset="2"/>
              <a:buChar char="ü"/>
            </a:pPr>
            <a:r>
              <a:rPr b="1" dirty="0" lang="en-US" smtClean="0"/>
              <a:t>First</a:t>
            </a:r>
            <a:r>
              <a:rPr dirty="0" lang="en-US" smtClean="0"/>
              <a:t> </a:t>
            </a:r>
            <a:r>
              <a:rPr b="1" dirty="0" lang="en-US" smtClean="0"/>
              <a:t>line</a:t>
            </a:r>
            <a:r>
              <a:rPr dirty="0" lang="en-US" smtClean="0"/>
              <a:t> therapy of uncomplicated </a:t>
            </a:r>
            <a:r>
              <a:rPr dirty="0" lang="en-US" err="1" smtClean="0"/>
              <a:t>falciparum</a:t>
            </a:r>
            <a:r>
              <a:rPr dirty="0" lang="en-US" smtClean="0"/>
              <a:t> malaria in </a:t>
            </a:r>
            <a:r>
              <a:rPr dirty="0" lang="en-US" err="1" smtClean="0"/>
              <a:t>kenya</a:t>
            </a:r>
            <a:r>
              <a:rPr dirty="0" lang="en-US" smtClean="0"/>
              <a:t> </a:t>
            </a:r>
            <a:endParaRPr dirty="0" lang="en-US"/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6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050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sp>
        <p:nvSpPr>
          <p:cNvPr id="1049051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7857" lnSpcReduction="20000"/>
          </a:bodyPr>
          <a:p>
            <a:pPr>
              <a:lnSpc>
                <a:spcPct val="170000"/>
              </a:lnSpc>
            </a:pPr>
            <a:r>
              <a:rPr b="1" dirty="0" lang="en-US" err="1" smtClean="0">
                <a:solidFill>
                  <a:srgbClr val="0000CC"/>
                </a:solidFill>
              </a:rPr>
              <a:t>Artesunate-sulfadoxine</a:t>
            </a:r>
            <a:r>
              <a:rPr b="1" dirty="0" lang="en-US" smtClean="0">
                <a:solidFill>
                  <a:srgbClr val="0000CC"/>
                </a:solidFill>
              </a:rPr>
              <a:t> + </a:t>
            </a:r>
            <a:r>
              <a:rPr b="1" dirty="0" lang="en-US" err="1" smtClean="0">
                <a:solidFill>
                  <a:srgbClr val="0000CC"/>
                </a:solidFill>
              </a:rPr>
              <a:t>Pyrimethamine</a:t>
            </a:r>
            <a:endParaRPr b="1" dirty="0" lang="en-US" smtClean="0">
              <a:solidFill>
                <a:srgbClr val="0000CC"/>
              </a:solidFill>
            </a:endParaRPr>
          </a:p>
          <a:p>
            <a:pPr lvl="1">
              <a:lnSpc>
                <a:spcPct val="170000"/>
              </a:lnSpc>
            </a:pPr>
            <a:r>
              <a:rPr dirty="0" lang="en-US" smtClean="0"/>
              <a:t>May be used as First line drug for uncomplicated </a:t>
            </a:r>
            <a:r>
              <a:rPr dirty="0" lang="en-US" err="1" smtClean="0"/>
              <a:t>falciparum</a:t>
            </a:r>
            <a:r>
              <a:rPr dirty="0" lang="en-US" smtClean="0"/>
              <a:t> malaria.</a:t>
            </a:r>
          </a:p>
          <a:p>
            <a:pPr>
              <a:lnSpc>
                <a:spcPct val="170000"/>
              </a:lnSpc>
            </a:pPr>
            <a:r>
              <a:rPr b="1" dirty="0" lang="en-US" err="1" smtClean="0">
                <a:solidFill>
                  <a:srgbClr val="0000CC"/>
                </a:solidFill>
              </a:rPr>
              <a:t>Artesunate-mefloquine</a:t>
            </a:r>
            <a:endParaRPr b="1" dirty="0" lang="en-US" smtClean="0">
              <a:solidFill>
                <a:srgbClr val="0000CC"/>
              </a:solidFill>
            </a:endParaRPr>
          </a:p>
          <a:p>
            <a:pPr lvl="1">
              <a:lnSpc>
                <a:spcPct val="170000"/>
              </a:lnSpc>
            </a:pPr>
            <a:r>
              <a:rPr b="1" dirty="0" lang="en-US" smtClean="0"/>
              <a:t>Highly effective </a:t>
            </a:r>
            <a:r>
              <a:rPr dirty="0" lang="en-US" smtClean="0"/>
              <a:t>and well tolerated in uncomplicated </a:t>
            </a:r>
            <a:r>
              <a:rPr dirty="0" lang="en-US" err="1" smtClean="0"/>
              <a:t>falciparum</a:t>
            </a:r>
            <a:r>
              <a:rPr dirty="0" lang="en-US" smtClean="0"/>
              <a:t> malaria</a:t>
            </a:r>
          </a:p>
          <a:p>
            <a:pPr>
              <a:lnSpc>
                <a:spcPct val="170000"/>
              </a:lnSpc>
            </a:pPr>
            <a:r>
              <a:rPr b="1" dirty="0" lang="en-US" err="1" smtClean="0">
                <a:solidFill>
                  <a:srgbClr val="0000CC"/>
                </a:solidFill>
              </a:rPr>
              <a:t>Artesunate-amodiaquine</a:t>
            </a:r>
            <a:endParaRPr b="1" dirty="0" lang="en-US" smtClean="0">
              <a:solidFill>
                <a:srgbClr val="0000CC"/>
              </a:solidFill>
            </a:endParaRPr>
          </a:p>
          <a:p>
            <a:pPr lvl="1">
              <a:lnSpc>
                <a:spcPct val="170000"/>
              </a:lnSpc>
            </a:pPr>
            <a:r>
              <a:rPr b="1" dirty="0" lang="en-US" smtClean="0"/>
              <a:t>First</a:t>
            </a:r>
            <a:r>
              <a:rPr dirty="0" lang="en-US" smtClean="0"/>
              <a:t> </a:t>
            </a:r>
            <a:r>
              <a:rPr b="1" dirty="0" lang="en-US" smtClean="0"/>
              <a:t>line</a:t>
            </a:r>
            <a:r>
              <a:rPr dirty="0" lang="en-US" smtClean="0"/>
              <a:t> therapy of uncomplicated </a:t>
            </a:r>
            <a:r>
              <a:rPr dirty="0" lang="en-US" err="1" smtClean="0"/>
              <a:t>falciparum</a:t>
            </a:r>
            <a:r>
              <a:rPr dirty="0" lang="en-US" smtClean="0"/>
              <a:t> malaria in many other African countries</a:t>
            </a:r>
          </a:p>
          <a:p>
            <a:endParaRPr dirty="0" lang="en-US"/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6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05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p>
            <a:pPr algn="l"/>
            <a:r>
              <a:rPr b="1" dirty="0" lang="en-IN" err="1" smtClean="0">
                <a:solidFill>
                  <a:srgbClr val="FF0000"/>
                </a:solidFill>
              </a:rPr>
              <a:t>Artesunate</a:t>
            </a:r>
            <a:r>
              <a:rPr b="1" dirty="0" lang="en-IN" smtClean="0">
                <a:solidFill>
                  <a:srgbClr val="236D02"/>
                </a:solidFill>
              </a:rPr>
              <a:t> </a:t>
            </a:r>
            <a:endParaRPr dirty="0" lang="en-IN"/>
          </a:p>
        </p:txBody>
      </p:sp>
      <p:sp>
        <p:nvSpPr>
          <p:cNvPr id="104905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5625" lnSpcReduction="20000"/>
          </a:bodyPr>
          <a:p>
            <a:pPr>
              <a:lnSpc>
                <a:spcPct val="170000"/>
              </a:lnSpc>
            </a:pPr>
            <a:r>
              <a:rPr dirty="0" lang="en-IN" smtClean="0"/>
              <a:t>Its sodium salt is water-soluble and is administered by oral, </a:t>
            </a:r>
            <a:r>
              <a:rPr dirty="0" lang="en-IN" err="1" smtClean="0"/>
              <a:t>i</a:t>
            </a:r>
            <a:r>
              <a:rPr dirty="0" lang="en-IN" smtClean="0"/>
              <a:t> m or </a:t>
            </a:r>
            <a:r>
              <a:rPr dirty="0" lang="en-IN" err="1" smtClean="0"/>
              <a:t>i</a:t>
            </a:r>
            <a:r>
              <a:rPr dirty="0" lang="en-IN" smtClean="0"/>
              <a:t> v. Routes. </a:t>
            </a:r>
          </a:p>
          <a:p>
            <a:pPr>
              <a:lnSpc>
                <a:spcPct val="170000"/>
              </a:lnSpc>
            </a:pPr>
            <a:r>
              <a:rPr dirty="0" lang="en-IN" smtClean="0"/>
              <a:t>After oral ingestion, absorption is incomplete but fast, reaching peak in &lt;60 min. </a:t>
            </a:r>
          </a:p>
          <a:p>
            <a:pPr>
              <a:lnSpc>
                <a:spcPct val="170000"/>
              </a:lnSpc>
            </a:pPr>
            <a:r>
              <a:rPr b="1" dirty="0" lang="en-IN" err="1" smtClean="0"/>
              <a:t>Prodrug</a:t>
            </a:r>
            <a:r>
              <a:rPr dirty="0" lang="en-IN" smtClean="0"/>
              <a:t>: It is rapidly converted to the active metabolite </a:t>
            </a:r>
            <a:r>
              <a:rPr b="1" dirty="0" lang="en-IN" err="1" smtClean="0"/>
              <a:t>dihydroartemisinin</a:t>
            </a:r>
            <a:r>
              <a:rPr dirty="0" lang="en-IN" smtClean="0"/>
              <a:t> (</a:t>
            </a:r>
            <a:r>
              <a:rPr b="1" dirty="0" lang="en-IN" smtClean="0"/>
              <a:t>DHA</a:t>
            </a:r>
            <a:r>
              <a:rPr dirty="0" lang="en-IN" smtClean="0"/>
              <a:t>) with a t1/2 of 30-60 min. The t1/2 of DHA is 2-4 hours. </a:t>
            </a:r>
          </a:p>
          <a:p>
            <a:pPr>
              <a:lnSpc>
                <a:spcPct val="170000"/>
              </a:lnSpc>
            </a:pPr>
            <a:r>
              <a:rPr dirty="0" lang="en-IN" smtClean="0"/>
              <a:t>After repeated dosing, </a:t>
            </a:r>
            <a:r>
              <a:rPr dirty="0" lang="en-IN" err="1" smtClean="0"/>
              <a:t>artesunate</a:t>
            </a:r>
            <a:r>
              <a:rPr dirty="0" lang="en-IN" smtClean="0"/>
              <a:t> causes </a:t>
            </a:r>
            <a:r>
              <a:rPr dirty="0" lang="en-IN" err="1" smtClean="0"/>
              <a:t>autoinduction</a:t>
            </a:r>
            <a:r>
              <a:rPr dirty="0" lang="en-IN" smtClean="0"/>
              <a:t> of its own metabolism</a:t>
            </a:r>
            <a:endParaRPr dirty="0" lang="en-IN"/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6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054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pPr algn="l"/>
            <a:r>
              <a:rPr b="1" dirty="0" lang="en-IN" err="1" smtClean="0">
                <a:solidFill>
                  <a:srgbClr val="FF0000"/>
                </a:solidFill>
              </a:rPr>
              <a:t>Artemether</a:t>
            </a:r>
            <a:endParaRPr dirty="0" lang="en-IN">
              <a:solidFill>
                <a:srgbClr val="FF0000"/>
              </a:solidFill>
            </a:endParaRPr>
          </a:p>
        </p:txBody>
      </p:sp>
      <p:sp>
        <p:nvSpPr>
          <p:cNvPr id="1049055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5000" lnSpcReduction="20000"/>
          </a:bodyPr>
          <a:p>
            <a:pPr>
              <a:lnSpc>
                <a:spcPct val="170000"/>
              </a:lnSpc>
            </a:pPr>
            <a:r>
              <a:rPr dirty="0" lang="en-IN" smtClean="0"/>
              <a:t>It is lipid-soluble and is administered orally or </a:t>
            </a:r>
            <a:r>
              <a:rPr dirty="0" lang="en-IN" err="1" smtClean="0"/>
              <a:t>i.m</a:t>
            </a:r>
            <a:r>
              <a:rPr dirty="0" lang="en-IN" smtClean="0"/>
              <a:t>., but </a:t>
            </a:r>
            <a:r>
              <a:rPr b="1" dirty="0" lang="en-IN" smtClean="0"/>
              <a:t>not</a:t>
            </a:r>
            <a:r>
              <a:rPr dirty="0" lang="en-IN" smtClean="0"/>
              <a:t> </a:t>
            </a:r>
            <a:r>
              <a:rPr dirty="0" lang="en-IN" err="1" smtClean="0"/>
              <a:t>i.v</a:t>
            </a:r>
            <a:r>
              <a:rPr dirty="0" lang="en-IN" smtClean="0"/>
              <a:t>.  </a:t>
            </a:r>
          </a:p>
          <a:p>
            <a:pPr>
              <a:lnSpc>
                <a:spcPct val="170000"/>
              </a:lnSpc>
            </a:pPr>
            <a:r>
              <a:rPr dirty="0" lang="en-IN" smtClean="0"/>
              <a:t>Oral absorption is slower taking 24 hours, but is enhanced by food. </a:t>
            </a:r>
          </a:p>
          <a:p>
            <a:pPr>
              <a:lnSpc>
                <a:spcPct val="170000"/>
              </a:lnSpc>
            </a:pPr>
            <a:r>
              <a:rPr b="1" dirty="0" lang="en-IN" err="1" smtClean="0"/>
              <a:t>Prodrug</a:t>
            </a:r>
            <a:r>
              <a:rPr dirty="0" lang="en-IN" smtClean="0"/>
              <a:t>: It undergoes substantial first pass metabolism and is converted to </a:t>
            </a:r>
            <a:r>
              <a:rPr b="1" dirty="0" lang="en-IN" smtClean="0"/>
              <a:t>DHA</a:t>
            </a:r>
            <a:r>
              <a:rPr dirty="0" lang="en-IN" smtClean="0"/>
              <a:t>. Extensive metabolism by CYP3A4 yields a variable 1/2 of 3-10 hours.</a:t>
            </a:r>
          </a:p>
          <a:p>
            <a:endParaRPr dirty="0" lang="en-IN" smtClean="0"/>
          </a:p>
          <a:p>
            <a:endParaRPr dirty="0" lang="en-IN"/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6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056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pPr algn="l"/>
            <a:r>
              <a:rPr b="1" dirty="0" lang="en-IN" err="1" smtClean="0">
                <a:solidFill>
                  <a:srgbClr val="FF0000"/>
                </a:solidFill>
              </a:rPr>
              <a:t>Arteethe</a:t>
            </a:r>
            <a:r>
              <a:rPr dirty="0" lang="en-IN" err="1" smtClean="0">
                <a:solidFill>
                  <a:srgbClr val="FF0000"/>
                </a:solidFill>
              </a:rPr>
              <a:t>r</a:t>
            </a:r>
            <a:endParaRPr dirty="0" lang="en-IN">
              <a:solidFill>
                <a:srgbClr val="FF0000"/>
              </a:solidFill>
            </a:endParaRPr>
          </a:p>
        </p:txBody>
      </p:sp>
      <p:sp>
        <p:nvSpPr>
          <p:cNvPr id="104905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0625" lnSpcReduction="20000"/>
          </a:bodyPr>
          <a:p>
            <a:pPr>
              <a:lnSpc>
                <a:spcPct val="160000"/>
              </a:lnSpc>
            </a:pPr>
            <a:r>
              <a:rPr dirty="0" lang="en-IN" smtClean="0"/>
              <a:t>This compound developed in India has been released for institutional use only, for </a:t>
            </a:r>
            <a:r>
              <a:rPr dirty="0" lang="en-IN" err="1" smtClean="0"/>
              <a:t>i.m</a:t>
            </a:r>
            <a:r>
              <a:rPr dirty="0" lang="en-IN" smtClean="0"/>
              <a:t> administration in </a:t>
            </a:r>
            <a:r>
              <a:rPr b="1" dirty="0" lang="en-IN" smtClean="0"/>
              <a:t>complicated/cerebral malaria. </a:t>
            </a:r>
            <a:endParaRPr b="1" dirty="0" lang="en-IN" smtClean="0"/>
          </a:p>
          <a:p>
            <a:pPr>
              <a:lnSpc>
                <a:spcPct val="160000"/>
              </a:lnSpc>
            </a:pPr>
            <a:r>
              <a:rPr dirty="0" lang="en-IN" smtClean="0"/>
              <a:t>Because </a:t>
            </a:r>
            <a:r>
              <a:rPr dirty="0" lang="en-IN" smtClean="0"/>
              <a:t>of its longer elimination t1/2 (23 hours), it is effective in a 3 day schedule with a recrudescence rate of 57%.</a:t>
            </a:r>
          </a:p>
          <a:p>
            <a:pPr>
              <a:lnSpc>
                <a:spcPct val="160000"/>
              </a:lnSpc>
            </a:pPr>
            <a:r>
              <a:rPr dirty="0" lang="en-IN" smtClean="0"/>
              <a:t>Dose: 1,50 mg </a:t>
            </a:r>
            <a:r>
              <a:rPr dirty="0" lang="en-IN" err="1" smtClean="0"/>
              <a:t>i</a:t>
            </a:r>
            <a:r>
              <a:rPr dirty="0" lang="en-IN" smtClean="0"/>
              <a:t> m daily for 3 days in adults.</a:t>
            </a:r>
          </a:p>
          <a:p>
            <a:endParaRPr dirty="0" lang="en-IN"/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6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058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p>
            <a:pPr algn="l"/>
            <a:r>
              <a:rPr dirty="0" sz="3200" lang="en-US"/>
              <a:t>T</a:t>
            </a:r>
            <a:r>
              <a:rPr dirty="0" sz="3200" lang="en-US" smtClean="0"/>
              <a:t>reatment of uncomplicated </a:t>
            </a:r>
            <a:r>
              <a:rPr dirty="0" sz="3200" lang="en-US" err="1" smtClean="0"/>
              <a:t>falciparum</a:t>
            </a:r>
            <a:r>
              <a:rPr dirty="0" sz="3200" lang="en-US" smtClean="0"/>
              <a:t> malaria</a:t>
            </a:r>
            <a:endParaRPr dirty="0" sz="3200" lang="en-US"/>
          </a:p>
        </p:txBody>
      </p:sp>
      <p:sp>
        <p:nvSpPr>
          <p:cNvPr id="104905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5000" lnSpcReduction="20000"/>
          </a:bodyPr>
          <a:p>
            <a:pPr>
              <a:lnSpc>
                <a:spcPct val="170000"/>
              </a:lnSpc>
              <a:buNone/>
            </a:pPr>
            <a:r>
              <a:rPr b="1" dirty="0" lang="en-US" smtClean="0"/>
              <a:t>First </a:t>
            </a:r>
            <a:r>
              <a:rPr b="1" dirty="0" lang="en-US"/>
              <a:t>line treatment in all age </a:t>
            </a:r>
            <a:r>
              <a:rPr b="1" dirty="0" lang="en-US" smtClean="0"/>
              <a:t>groups</a:t>
            </a:r>
          </a:p>
          <a:p>
            <a:pPr>
              <a:lnSpc>
                <a:spcPct val="170000"/>
              </a:lnSpc>
            </a:pPr>
            <a:r>
              <a:rPr dirty="0" lang="en-US" smtClean="0"/>
              <a:t>The </a:t>
            </a:r>
            <a:r>
              <a:rPr dirty="0" lang="en-US"/>
              <a:t>recommended first line treatment </a:t>
            </a:r>
            <a:r>
              <a:rPr dirty="0" lang="en-US" smtClean="0"/>
              <a:t>is </a:t>
            </a:r>
            <a:r>
              <a:rPr b="1" dirty="0" lang="en-US" err="1" smtClean="0"/>
              <a:t>Artemether-lumefantrine</a:t>
            </a:r>
            <a:r>
              <a:rPr b="1" dirty="0" lang="en-US" smtClean="0"/>
              <a:t> </a:t>
            </a:r>
            <a:r>
              <a:rPr b="1" dirty="0" lang="en-US"/>
              <a:t>(AL)</a:t>
            </a:r>
            <a:r>
              <a:rPr dirty="0" lang="en-US"/>
              <a:t> currently available as a co-formulated regular or child friendly dispersible tablet containing 20 mg of </a:t>
            </a:r>
            <a:r>
              <a:rPr dirty="0" lang="en-US" err="1"/>
              <a:t>artemether</a:t>
            </a:r>
            <a:r>
              <a:rPr dirty="0" lang="en-US"/>
              <a:t> and 120 mg of </a:t>
            </a:r>
            <a:r>
              <a:rPr dirty="0" lang="en-US" err="1"/>
              <a:t>lumefantrine</a:t>
            </a:r>
            <a:r>
              <a:rPr dirty="0" lang="en-US"/>
              <a:t>. </a:t>
            </a:r>
            <a:endParaRPr dirty="0" lang="en-US" smtClean="0"/>
          </a:p>
          <a:p>
            <a:pPr>
              <a:lnSpc>
                <a:spcPct val="170000"/>
              </a:lnSpc>
            </a:pPr>
            <a:r>
              <a:rPr dirty="0" lang="en-US" smtClean="0"/>
              <a:t>This </a:t>
            </a:r>
            <a:r>
              <a:rPr dirty="0" lang="en-US"/>
              <a:t>is administered as a 6-dose regimen given over three days</a:t>
            </a:r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6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060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pic>
        <p:nvPicPr>
          <p:cNvPr id="2097154" name="Picture 2"/>
          <p:cNvPicPr>
            <a:picLocks noChangeAspect="1" noGrp="1" noChangeArrowheads="1"/>
          </p:cNvPicPr>
          <p:nvPr>
            <p:ph idx="1"/>
          </p:nvPr>
        </p:nvPicPr>
        <p:blipFill>
          <a:blip xmlns:r="http://schemas.openxmlformats.org/officeDocument/2006/relationships" r:embed="rId1"/>
          <a:srcRect/>
          <a:stretch>
            <a:fillRect/>
          </a:stretch>
        </p:blipFill>
        <p:spPr bwMode="auto">
          <a:xfrm>
            <a:off x="228600" y="304800"/>
            <a:ext cx="8686800" cy="6400800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9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3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p>
            <a:pPr algn="l"/>
            <a:r>
              <a:rPr dirty="0" sz="3200" lang="en-IN" smtClean="0"/>
              <a:t>Goals of </a:t>
            </a:r>
            <a:r>
              <a:rPr dirty="0" sz="3200" lang="en-IN" err="1" smtClean="0"/>
              <a:t>antimalarial</a:t>
            </a:r>
            <a:r>
              <a:rPr dirty="0" sz="3200" lang="en-IN" smtClean="0"/>
              <a:t> agents </a:t>
            </a:r>
            <a:endParaRPr dirty="0" sz="3200" lang="en-US"/>
          </a:p>
        </p:txBody>
      </p:sp>
      <p:sp>
        <p:nvSpPr>
          <p:cNvPr id="1048604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p>
            <a:pPr lvl="1">
              <a:lnSpc>
                <a:spcPct val="160000"/>
              </a:lnSpc>
              <a:buFont typeface="Arial" pitchFamily="34" charset="0"/>
              <a:buChar char="•"/>
            </a:pPr>
            <a:r>
              <a:rPr dirty="0" lang="en-IN" smtClean="0"/>
              <a:t>To prevent and treat </a:t>
            </a:r>
            <a:r>
              <a:rPr b="1" dirty="0" lang="en-IN" smtClean="0"/>
              <a:t>clinical</a:t>
            </a:r>
            <a:r>
              <a:rPr dirty="0" lang="en-IN" smtClean="0"/>
              <a:t> attack of malaria.</a:t>
            </a:r>
          </a:p>
          <a:p>
            <a:pPr lvl="1">
              <a:lnSpc>
                <a:spcPct val="160000"/>
              </a:lnSpc>
              <a:buFont typeface="Arial" pitchFamily="34" charset="0"/>
              <a:buChar char="•"/>
            </a:pPr>
            <a:r>
              <a:rPr dirty="0" lang="en-IN" smtClean="0"/>
              <a:t>To completely </a:t>
            </a:r>
            <a:r>
              <a:rPr b="1" dirty="0" lang="en-IN" smtClean="0"/>
              <a:t>eradicate</a:t>
            </a:r>
            <a:r>
              <a:rPr dirty="0" lang="en-IN" smtClean="0"/>
              <a:t> the parasite from the patient's</a:t>
            </a:r>
            <a:r>
              <a:rPr dirty="0" lang="en-IN" smtClean="0"/>
              <a:t> body.</a:t>
            </a:r>
          </a:p>
          <a:p>
            <a:pPr lvl="1">
              <a:lnSpc>
                <a:spcPct val="160000"/>
              </a:lnSpc>
              <a:buFont typeface="Arial" pitchFamily="34" charset="0"/>
              <a:buChar char="•"/>
            </a:pPr>
            <a:r>
              <a:rPr dirty="0" lang="en-IN" smtClean="0"/>
              <a:t>To reduce the </a:t>
            </a:r>
            <a:r>
              <a:rPr b="1" dirty="0" lang="en-IN" smtClean="0"/>
              <a:t>human</a:t>
            </a:r>
            <a:r>
              <a:rPr dirty="0" lang="en-IN" smtClean="0"/>
              <a:t> </a:t>
            </a:r>
            <a:r>
              <a:rPr b="1" dirty="0" lang="en-IN" smtClean="0"/>
              <a:t>reservoir</a:t>
            </a:r>
            <a:r>
              <a:rPr dirty="0" lang="en-IN" smtClean="0"/>
              <a:t> of infection - cut down</a:t>
            </a:r>
            <a:r>
              <a:rPr dirty="0" lang="en-IN" smtClean="0"/>
              <a:t> transmission to mosquito.</a:t>
            </a:r>
            <a:endParaRPr dirty="0" lang="en-US"/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6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061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sp>
        <p:nvSpPr>
          <p:cNvPr id="1049062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8750" lnSpcReduction="20000"/>
          </a:bodyPr>
          <a:p>
            <a:pPr>
              <a:lnSpc>
                <a:spcPct val="170000"/>
              </a:lnSpc>
              <a:buNone/>
            </a:pPr>
            <a:r>
              <a:rPr b="1" dirty="0" lang="en-US"/>
              <a:t>Second line treatment in all age </a:t>
            </a:r>
            <a:r>
              <a:rPr b="1" dirty="0" lang="en-US" smtClean="0"/>
              <a:t>groups</a:t>
            </a:r>
          </a:p>
          <a:p>
            <a:pPr>
              <a:lnSpc>
                <a:spcPct val="170000"/>
              </a:lnSpc>
            </a:pPr>
            <a:r>
              <a:rPr dirty="0" lang="en-US" smtClean="0"/>
              <a:t>The </a:t>
            </a:r>
            <a:r>
              <a:rPr dirty="0" lang="en-US"/>
              <a:t>recommended second line treatment for uncomplicated malaria in Kenya is </a:t>
            </a:r>
            <a:r>
              <a:rPr b="1" dirty="0" lang="en-US" err="1" smtClean="0"/>
              <a:t>Dihydroartemisinin-piperaquine</a:t>
            </a:r>
            <a:r>
              <a:rPr b="1" dirty="0" lang="en-US" smtClean="0"/>
              <a:t> </a:t>
            </a:r>
            <a:r>
              <a:rPr b="1" dirty="0" lang="en-US"/>
              <a:t>(DHA-PPQ). </a:t>
            </a:r>
            <a:endParaRPr b="1" dirty="0" lang="en-US" smtClean="0"/>
          </a:p>
          <a:p>
            <a:pPr>
              <a:lnSpc>
                <a:spcPct val="170000"/>
              </a:lnSpc>
            </a:pPr>
            <a:r>
              <a:rPr dirty="0" lang="en-US" smtClean="0"/>
              <a:t>This </a:t>
            </a:r>
            <a:r>
              <a:rPr dirty="0" lang="en-US"/>
              <a:t>is currently available as a fixed-dose combination with adult tablets containing </a:t>
            </a:r>
            <a:r>
              <a:rPr b="1" dirty="0" lang="en-US"/>
              <a:t>40 mg of </a:t>
            </a:r>
            <a:r>
              <a:rPr b="1" dirty="0" lang="en-US" err="1"/>
              <a:t>dihydroartemisinin</a:t>
            </a:r>
            <a:r>
              <a:rPr b="1" dirty="0" lang="en-US"/>
              <a:t> and 320 mg of </a:t>
            </a:r>
            <a:r>
              <a:rPr b="1" dirty="0" lang="en-US" err="1"/>
              <a:t>piperaquine</a:t>
            </a:r>
            <a:r>
              <a:rPr dirty="0" lang="en-US"/>
              <a:t> and </a:t>
            </a:r>
            <a:r>
              <a:rPr dirty="0" lang="en-US" err="1"/>
              <a:t>paediatric</a:t>
            </a:r>
            <a:r>
              <a:rPr dirty="0" lang="en-US"/>
              <a:t> tablets containing 20mg </a:t>
            </a:r>
            <a:r>
              <a:rPr dirty="0" lang="en-US" err="1"/>
              <a:t>dihydroartemisinin</a:t>
            </a:r>
            <a:r>
              <a:rPr dirty="0" lang="en-US"/>
              <a:t> and 160mg of </a:t>
            </a:r>
            <a:r>
              <a:rPr dirty="0" lang="en-US" err="1" smtClean="0"/>
              <a:t>piperaquine</a:t>
            </a:r>
            <a:r>
              <a:rPr dirty="0" lang="en-US" smtClean="0"/>
              <a:t>.</a:t>
            </a:r>
          </a:p>
          <a:p>
            <a:pPr>
              <a:lnSpc>
                <a:spcPct val="170000"/>
              </a:lnSpc>
            </a:pPr>
            <a:r>
              <a:rPr dirty="0" lang="en-US" smtClean="0"/>
              <a:t>These </a:t>
            </a:r>
            <a:r>
              <a:rPr dirty="0" lang="en-US"/>
              <a:t>are administered once daily for </a:t>
            </a:r>
            <a:r>
              <a:rPr b="1" dirty="0" lang="en-US"/>
              <a:t>three days </a:t>
            </a:r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6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063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pic>
        <p:nvPicPr>
          <p:cNvPr id="2097155" name="Picture 2"/>
          <p:cNvPicPr>
            <a:picLocks noChangeAspect="1" noGrp="1" noChangeArrowheads="1"/>
          </p:cNvPicPr>
          <p:nvPr>
            <p:ph idx="1"/>
          </p:nvPr>
        </p:nvPicPr>
        <p:blipFill>
          <a:blip xmlns:r="http://schemas.openxmlformats.org/officeDocument/2006/relationships" r:embed="rId1"/>
          <a:srcRect/>
          <a:stretch>
            <a:fillRect/>
          </a:stretch>
        </p:blipFill>
        <p:spPr bwMode="auto">
          <a:xfrm>
            <a:off x="304800" y="304800"/>
            <a:ext cx="8534400" cy="6324600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6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064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sp>
        <p:nvSpPr>
          <p:cNvPr id="1049065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1875" lnSpcReduction="20000"/>
          </a:bodyPr>
          <a:p>
            <a:pPr>
              <a:lnSpc>
                <a:spcPct val="170000"/>
              </a:lnSpc>
            </a:pPr>
            <a:r>
              <a:rPr dirty="0" lang="en-US"/>
              <a:t>T</a:t>
            </a:r>
            <a:r>
              <a:rPr dirty="0" lang="en-US" smtClean="0"/>
              <a:t>reatment of </a:t>
            </a:r>
            <a:r>
              <a:rPr b="1" dirty="0" lang="en-US" smtClean="0"/>
              <a:t>uncomplicated </a:t>
            </a:r>
            <a:r>
              <a:rPr b="1" dirty="0" lang="en-US" err="1" smtClean="0"/>
              <a:t>vivax</a:t>
            </a:r>
            <a:r>
              <a:rPr b="1" dirty="0" lang="en-US" smtClean="0"/>
              <a:t> malaria</a:t>
            </a:r>
          </a:p>
          <a:p>
            <a:pPr>
              <a:lnSpc>
                <a:spcPct val="170000"/>
              </a:lnSpc>
            </a:pPr>
            <a:r>
              <a:rPr dirty="0" lang="en-US" smtClean="0"/>
              <a:t>Confirmed </a:t>
            </a:r>
            <a:r>
              <a:rPr dirty="0" lang="en-US"/>
              <a:t>lab diagnosis of P. </a:t>
            </a:r>
            <a:r>
              <a:rPr dirty="0" lang="en-US" err="1"/>
              <a:t>vivax</a:t>
            </a:r>
            <a:r>
              <a:rPr dirty="0" lang="en-US"/>
              <a:t> </a:t>
            </a:r>
            <a:r>
              <a:rPr dirty="0" lang="en-US" smtClean="0"/>
              <a:t>malaria is done </a:t>
            </a:r>
            <a:r>
              <a:rPr dirty="0" lang="en-US"/>
              <a:t>before commencing treatment. </a:t>
            </a:r>
            <a:endParaRPr dirty="0" lang="en-US" smtClean="0"/>
          </a:p>
          <a:p>
            <a:pPr>
              <a:lnSpc>
                <a:spcPct val="170000"/>
              </a:lnSpc>
            </a:pPr>
            <a:r>
              <a:rPr dirty="0" lang="en-US" smtClean="0"/>
              <a:t>P</a:t>
            </a:r>
            <a:r>
              <a:rPr dirty="0" lang="en-US"/>
              <a:t>. </a:t>
            </a:r>
            <a:r>
              <a:rPr dirty="0" lang="en-US" err="1"/>
              <a:t>vivax</a:t>
            </a:r>
            <a:r>
              <a:rPr dirty="0" lang="en-US"/>
              <a:t> has both blood and liver stages. </a:t>
            </a:r>
            <a:endParaRPr dirty="0" lang="en-US" smtClean="0"/>
          </a:p>
          <a:p>
            <a:pPr>
              <a:lnSpc>
                <a:spcPct val="170000"/>
              </a:lnSpc>
            </a:pPr>
            <a:r>
              <a:rPr dirty="0" lang="en-US" smtClean="0"/>
              <a:t>The </a:t>
            </a:r>
            <a:r>
              <a:rPr dirty="0" lang="en-US"/>
              <a:t>recommended treatment for </a:t>
            </a:r>
            <a:r>
              <a:rPr dirty="0" lang="en-US" err="1"/>
              <a:t>vivax</a:t>
            </a:r>
            <a:r>
              <a:rPr dirty="0" lang="en-US"/>
              <a:t> malaria is </a:t>
            </a:r>
            <a:r>
              <a:rPr b="1" dirty="0" lang="en-US" smtClean="0"/>
              <a:t>AL</a:t>
            </a:r>
            <a:r>
              <a:rPr b="1" dirty="0" lang="en-US"/>
              <a:t> </a:t>
            </a:r>
            <a:r>
              <a:rPr b="1" dirty="0" lang="en-US" smtClean="0"/>
              <a:t>and </a:t>
            </a:r>
            <a:r>
              <a:rPr b="1" dirty="0" lang="en-US" err="1" smtClean="0"/>
              <a:t>primaquine</a:t>
            </a:r>
            <a:endParaRPr b="1" dirty="0" lang="en-US" smtClean="0"/>
          </a:p>
          <a:p>
            <a:pPr>
              <a:lnSpc>
                <a:spcPct val="170000"/>
              </a:lnSpc>
            </a:pPr>
            <a:r>
              <a:rPr dirty="0" lang="en-US" err="1" smtClean="0"/>
              <a:t>Primaquine</a:t>
            </a:r>
            <a:r>
              <a:rPr dirty="0" lang="en-US" smtClean="0"/>
              <a:t> </a:t>
            </a:r>
            <a:r>
              <a:rPr dirty="0" lang="en-US"/>
              <a:t>dose ranges between 0.25 and 0.5mg/kg/day once a day for 14 days</a:t>
            </a:r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6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066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dirty="0" lang="en-US" smtClean="0"/>
              <a:t>Clinical features of severe </a:t>
            </a:r>
            <a:r>
              <a:rPr dirty="0" lang="en-US" err="1" smtClean="0"/>
              <a:t>falciparum</a:t>
            </a:r>
            <a:r>
              <a:rPr dirty="0" lang="en-US" smtClean="0"/>
              <a:t> malaria</a:t>
            </a:r>
            <a:endParaRPr dirty="0" lang="en-US"/>
          </a:p>
        </p:txBody>
      </p:sp>
      <p:pic>
        <p:nvPicPr>
          <p:cNvPr id="2097156" name="Picture 2"/>
          <p:cNvPicPr>
            <a:picLocks noChangeAspect="1" noGrp="1" noChangeArrowheads="1"/>
          </p:cNvPicPr>
          <p:nvPr>
            <p:ph idx="1"/>
          </p:nvPr>
        </p:nvPicPr>
        <p:blipFill>
          <a:blip xmlns:r="http://schemas.openxmlformats.org/officeDocument/2006/relationships" r:embed="rId1"/>
          <a:srcRect/>
          <a:stretch>
            <a:fillRect/>
          </a:stretch>
        </p:blipFill>
        <p:spPr bwMode="auto">
          <a:xfrm>
            <a:off x="304800" y="1524000"/>
            <a:ext cx="8610600" cy="5029200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7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067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pic>
        <p:nvPicPr>
          <p:cNvPr id="2097157" name="Picture 2"/>
          <p:cNvPicPr>
            <a:picLocks noChangeAspect="1" noGrp="1" noChangeArrowheads="1"/>
          </p:cNvPicPr>
          <p:nvPr>
            <p:ph idx="1"/>
          </p:nvPr>
        </p:nvPicPr>
        <p:blipFill>
          <a:blip xmlns:r="http://schemas.openxmlformats.org/officeDocument/2006/relationships" r:embed="rId1"/>
          <a:srcRect/>
          <a:stretch>
            <a:fillRect/>
          </a:stretch>
        </p:blipFill>
        <p:spPr bwMode="auto">
          <a:xfrm>
            <a:off x="228600" y="304800"/>
            <a:ext cx="8686800" cy="6324600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7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068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p>
            <a:pPr algn="l"/>
            <a:r>
              <a:rPr dirty="0" sz="3200" lang="en-US"/>
              <a:t>T</a:t>
            </a:r>
            <a:r>
              <a:rPr dirty="0" sz="3200" lang="en-US" smtClean="0"/>
              <a:t>reatment of severe malaria</a:t>
            </a:r>
            <a:endParaRPr dirty="0" sz="3200" lang="en-US"/>
          </a:p>
        </p:txBody>
      </p:sp>
      <p:sp>
        <p:nvSpPr>
          <p:cNvPr id="1049069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p>
            <a:pPr lvl="1">
              <a:lnSpc>
                <a:spcPct val="170000"/>
              </a:lnSpc>
              <a:buFont typeface="Arial" pitchFamily="34" charset="0"/>
              <a:buChar char="•"/>
            </a:pPr>
            <a:r>
              <a:rPr dirty="0" sz="2200" lang="en-US" smtClean="0"/>
              <a:t>The </a:t>
            </a:r>
            <a:r>
              <a:rPr dirty="0" sz="2200" lang="en-US"/>
              <a:t>recommended treatments for severe malaria are </a:t>
            </a:r>
            <a:r>
              <a:rPr b="1" dirty="0" sz="2200" lang="en-US" err="1"/>
              <a:t>parenteral</a:t>
            </a:r>
            <a:r>
              <a:rPr b="1" dirty="0" sz="2200" lang="en-US"/>
              <a:t> quinine or </a:t>
            </a:r>
            <a:r>
              <a:rPr b="1" dirty="0" sz="2200" lang="en-US" err="1"/>
              <a:t>parenteral</a:t>
            </a:r>
            <a:r>
              <a:rPr b="1" dirty="0" sz="2200" lang="en-US"/>
              <a:t> </a:t>
            </a:r>
            <a:r>
              <a:rPr b="1" dirty="0" sz="2200" lang="en-US" err="1"/>
              <a:t>artemisinins</a:t>
            </a:r>
            <a:r>
              <a:rPr b="1" dirty="0" sz="2200" lang="en-US"/>
              <a:t> (</a:t>
            </a:r>
            <a:r>
              <a:rPr b="1" dirty="0" sz="2200" lang="en-US" err="1"/>
              <a:t>artesunate</a:t>
            </a:r>
            <a:r>
              <a:rPr b="1" dirty="0" sz="2200" lang="en-US"/>
              <a:t> or </a:t>
            </a:r>
            <a:r>
              <a:rPr b="1" dirty="0" sz="2200" lang="en-US" err="1"/>
              <a:t>artemether</a:t>
            </a:r>
            <a:r>
              <a:rPr b="1" dirty="0" sz="2200" lang="en-US"/>
              <a:t>). </a:t>
            </a:r>
            <a:endParaRPr b="1" dirty="0" sz="2200" lang="en-US" smtClean="0"/>
          </a:p>
          <a:p>
            <a:pPr lvl="1">
              <a:lnSpc>
                <a:spcPct val="170000"/>
              </a:lnSpc>
              <a:buFont typeface="Arial" pitchFamily="34" charset="0"/>
              <a:buChar char="•"/>
            </a:pPr>
            <a:r>
              <a:rPr dirty="0" sz="2200" lang="en-US" smtClean="0"/>
              <a:t>The </a:t>
            </a:r>
            <a:r>
              <a:rPr dirty="0" sz="2200" lang="en-US"/>
              <a:t>preferred route of administration is the </a:t>
            </a:r>
            <a:r>
              <a:rPr b="1" dirty="0" sz="2200" lang="en-US"/>
              <a:t>intravenous route</a:t>
            </a:r>
            <a:r>
              <a:rPr dirty="0" sz="2200" lang="en-US"/>
              <a:t>. </a:t>
            </a:r>
            <a:endParaRPr dirty="0" sz="2200" lang="en-US" smtClean="0"/>
          </a:p>
          <a:p>
            <a:pPr lvl="1">
              <a:lnSpc>
                <a:spcPct val="170000"/>
              </a:lnSpc>
              <a:buFont typeface="Arial" pitchFamily="34" charset="0"/>
              <a:buChar char="•"/>
            </a:pPr>
            <a:r>
              <a:rPr dirty="0" sz="2200" lang="en-US" smtClean="0"/>
              <a:t>However </a:t>
            </a:r>
            <a:r>
              <a:rPr dirty="0" sz="2200" lang="en-US"/>
              <a:t>the intramuscular route can be used as an alternative where intravenous route is not feasible.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9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5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p>
            <a:pPr algn="l"/>
            <a:r>
              <a:rPr dirty="0" sz="3200" lang="en-US" smtClean="0"/>
              <a:t>Life-cycle of Plasmodium </a:t>
            </a:r>
            <a:endParaRPr dirty="0" sz="3200" lang="en-US"/>
          </a:p>
        </p:txBody>
      </p:sp>
      <p:sp>
        <p:nvSpPr>
          <p:cNvPr id="1048606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181600"/>
          </a:xfrm>
        </p:spPr>
        <p:txBody>
          <a:bodyPr>
            <a:noAutofit/>
          </a:bodyPr>
          <a:p>
            <a:pPr>
              <a:lnSpc>
                <a:spcPct val="170000"/>
              </a:lnSpc>
            </a:pPr>
            <a:r>
              <a:rPr dirty="0" sz="1900" lang="en-IN" smtClean="0"/>
              <a:t>Malaria is transmitted by the bite of infected </a:t>
            </a:r>
            <a:r>
              <a:rPr b="1" dirty="0" sz="1900" lang="en-IN" smtClean="0"/>
              <a:t>female</a:t>
            </a:r>
            <a:r>
              <a:rPr dirty="0" sz="1900" lang="en-IN" smtClean="0"/>
              <a:t> </a:t>
            </a:r>
            <a:r>
              <a:rPr b="1" dirty="0" sz="1900" lang="en-IN" smtClean="0"/>
              <a:t>anopheles mosquitoes. </a:t>
            </a:r>
          </a:p>
          <a:p>
            <a:pPr>
              <a:lnSpc>
                <a:spcPct val="170000"/>
              </a:lnSpc>
            </a:pPr>
            <a:r>
              <a:rPr dirty="0" sz="1900" lang="en-IN" smtClean="0"/>
              <a:t>During feeding, mosquitoes inject </a:t>
            </a:r>
            <a:r>
              <a:rPr b="1" dirty="0" sz="1900" lang="en-IN" err="1" smtClean="0"/>
              <a:t>sporozoites</a:t>
            </a:r>
            <a:r>
              <a:rPr dirty="0" sz="1900" lang="en-IN" smtClean="0"/>
              <a:t>, which circulate to the liver, and rapidly infect </a:t>
            </a:r>
            <a:r>
              <a:rPr dirty="0" sz="1900" lang="en-IN" err="1" smtClean="0"/>
              <a:t>hepatocytes</a:t>
            </a:r>
            <a:r>
              <a:rPr dirty="0" sz="1900" lang="en-IN" smtClean="0"/>
              <a:t>, causing asymptomatic liver infection </a:t>
            </a:r>
            <a:r>
              <a:rPr b="1" dirty="0" sz="1900" lang="en-IN" smtClean="0"/>
              <a:t>(hepatic phase)(absent in </a:t>
            </a:r>
            <a:r>
              <a:rPr b="1" dirty="0" sz="1900" lang="en-IN" err="1" smtClean="0"/>
              <a:t>falciparum</a:t>
            </a:r>
            <a:r>
              <a:rPr b="1" dirty="0" sz="1900" lang="en-IN" smtClean="0"/>
              <a:t>; </a:t>
            </a:r>
            <a:r>
              <a:rPr b="1" dirty="0" sz="1900" lang="en-IN" err="1" smtClean="0"/>
              <a:t>malariae</a:t>
            </a:r>
            <a:r>
              <a:rPr b="1" dirty="0" sz="1900" lang="en-IN" smtClean="0"/>
              <a:t>) </a:t>
            </a:r>
          </a:p>
          <a:p>
            <a:pPr>
              <a:lnSpc>
                <a:spcPct val="170000"/>
              </a:lnSpc>
            </a:pPr>
            <a:r>
              <a:rPr b="1" dirty="0" sz="1900" lang="en-IN" err="1" smtClean="0"/>
              <a:t>Merozoites</a:t>
            </a:r>
            <a:r>
              <a:rPr dirty="0" sz="1900" lang="en-IN" smtClean="0"/>
              <a:t> released from the liver, rapidly infect </a:t>
            </a:r>
            <a:r>
              <a:rPr b="1" dirty="0" sz="1900" lang="en-IN" smtClean="0"/>
              <a:t>erythrocytes</a:t>
            </a:r>
            <a:r>
              <a:rPr dirty="0" sz="1900" lang="en-IN" smtClean="0"/>
              <a:t> to begin the </a:t>
            </a:r>
            <a:r>
              <a:rPr b="1" dirty="0" sz="1900" lang="en-IN" smtClean="0"/>
              <a:t>asexual </a:t>
            </a:r>
            <a:r>
              <a:rPr b="1" dirty="0" sz="1900" lang="en-IN" err="1" smtClean="0"/>
              <a:t>erythrocytic</a:t>
            </a:r>
            <a:r>
              <a:rPr b="1" dirty="0" sz="1900" lang="en-IN" smtClean="0"/>
              <a:t> stage </a:t>
            </a:r>
            <a:r>
              <a:rPr dirty="0" sz="1900" lang="en-IN" smtClean="0"/>
              <a:t>of infection that is responsible for human disease</a:t>
            </a:r>
          </a:p>
          <a:p>
            <a:pPr>
              <a:lnSpc>
                <a:spcPct val="170000"/>
              </a:lnSpc>
            </a:pPr>
            <a:r>
              <a:rPr b="1" dirty="0" sz="1900" lang="en-IN" smtClean="0"/>
              <a:t>Multiple</a:t>
            </a:r>
            <a:r>
              <a:rPr dirty="0" sz="1900" lang="en-IN" smtClean="0"/>
              <a:t> </a:t>
            </a:r>
            <a:r>
              <a:rPr b="1" dirty="0" sz="1900" lang="en-IN" smtClean="0"/>
              <a:t>rounds</a:t>
            </a:r>
            <a:r>
              <a:rPr dirty="0" sz="1900" lang="en-IN" smtClean="0"/>
              <a:t> of </a:t>
            </a:r>
            <a:r>
              <a:rPr dirty="0" sz="1900" lang="en-IN" err="1" smtClean="0"/>
              <a:t>erythrocytic</a:t>
            </a:r>
            <a:r>
              <a:rPr dirty="0" sz="1900" lang="en-IN" smtClean="0"/>
              <a:t> development, with production of </a:t>
            </a:r>
            <a:r>
              <a:rPr b="1" dirty="0" sz="1900" lang="en-IN" err="1" smtClean="0"/>
              <a:t>merozoites</a:t>
            </a:r>
            <a:r>
              <a:rPr dirty="0" sz="1900" lang="en-IN" smtClean="0"/>
              <a:t> that invade additional erythrocytes, lead to </a:t>
            </a:r>
            <a:r>
              <a:rPr b="1" dirty="0" sz="1900" lang="en-IN" smtClean="0"/>
              <a:t>large numbers of circulating parasites and clinical illness</a:t>
            </a:r>
            <a:endParaRPr dirty="0" sz="1900"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9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7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pic>
        <p:nvPicPr>
          <p:cNvPr id="2097152" name="Content Placeholder 3" descr="C:\Users\ADMIN\Desktop\Antimalarial drugs_files\antimalarial-drugs-5-320.jpg"/>
          <p:cNvPicPr>
            <a:picLocks noGrp="1"/>
          </p:cNvPicPr>
          <p:nvPr>
            <p:ph idx="1"/>
          </p:nvPr>
        </p:nvPicPr>
        <p:blipFill>
          <a:blip xmlns:r="http://schemas.openxmlformats.org/officeDocument/2006/relationships" r:embed="rId1"/>
          <a:srcRect/>
          <a:stretch>
            <a:fillRect/>
          </a:stretch>
        </p:blipFill>
        <p:spPr bwMode="auto">
          <a:xfrm>
            <a:off x="228600" y="304800"/>
            <a:ext cx="8686800" cy="6248400"/>
          </a:xfrm>
          <a:prstGeom prst="rect"/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lastClr="000000" val="windowText"/>
      </a:dk1>
      <a:lt1>
        <a:sysClr lastClr="FFFFFF" val="window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lastClr="000000" val="windowText"/>
      </a:dk1>
      <a:lt1>
        <a:sysClr lastClr="FFFFFF" val="window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Microsoft Office PowerPoint</Application>
  <ScaleCrop>0</ScaleCrop>
  <LinksUpToDate>0</LinksUpToDate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title>Antiparasitic Agents</dc:title>
  <dc:creator>ADMIN</dc:creator>
  <cp:lastModifiedBy>ADMIN</cp:lastModifiedBy>
  <dcterms:created xsi:type="dcterms:W3CDTF">2021-01-01T11:58:51Z</dcterms:created>
  <dcterms:modified xsi:type="dcterms:W3CDTF">2021-01-03T14:15:24Z</dcterms:modified>
</cp:coreProperties>
</file>