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91" r:id="rId6"/>
    <p:sldId id="260" r:id="rId7"/>
    <p:sldId id="261" r:id="rId8"/>
    <p:sldId id="262" r:id="rId9"/>
    <p:sldId id="263" r:id="rId10"/>
    <p:sldId id="279" r:id="rId11"/>
    <p:sldId id="264" r:id="rId12"/>
    <p:sldId id="292" r:id="rId13"/>
    <p:sldId id="265" r:id="rId14"/>
    <p:sldId id="266" r:id="rId15"/>
    <p:sldId id="267" r:id="rId16"/>
    <p:sldId id="268" r:id="rId17"/>
    <p:sldId id="281" r:id="rId18"/>
    <p:sldId id="283" r:id="rId19"/>
    <p:sldId id="280" r:id="rId20"/>
    <p:sldId id="269" r:id="rId21"/>
    <p:sldId id="270" r:id="rId22"/>
    <p:sldId id="271" r:id="rId23"/>
    <p:sldId id="282" r:id="rId24"/>
    <p:sldId id="273" r:id="rId25"/>
    <p:sldId id="284" r:id="rId26"/>
    <p:sldId id="275" r:id="rId27"/>
    <p:sldId id="285" r:id="rId28"/>
    <p:sldId id="293" r:id="rId29"/>
    <p:sldId id="286" r:id="rId30"/>
    <p:sldId id="287" r:id="rId31"/>
    <p:sldId id="295" r:id="rId32"/>
    <p:sldId id="288" r:id="rId33"/>
    <p:sldId id="289" r:id="rId34"/>
    <p:sldId id="294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6B08D9-E1EB-4595-B951-0F171EEA383C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AA6859-A96F-4C8F-9907-75D6312F6D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6B08D9-E1EB-4595-B951-0F171EEA383C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AA6859-A96F-4C8F-9907-75D6312F6D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6B08D9-E1EB-4595-B951-0F171EEA383C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AA6859-A96F-4C8F-9907-75D6312F6D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6B08D9-E1EB-4595-B951-0F171EEA383C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AA6859-A96F-4C8F-9907-75D6312F6DB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6B08D9-E1EB-4595-B951-0F171EEA383C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AA6859-A96F-4C8F-9907-75D6312F6DB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6B08D9-E1EB-4595-B951-0F171EEA383C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AA6859-A96F-4C8F-9907-75D6312F6DB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6B08D9-E1EB-4595-B951-0F171EEA383C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AA6859-A96F-4C8F-9907-75D6312F6DB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6B08D9-E1EB-4595-B951-0F171EEA383C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AA6859-A96F-4C8F-9907-75D6312F6DB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6B08D9-E1EB-4595-B951-0F171EEA383C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AA6859-A96F-4C8F-9907-75D6312F6D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26B08D9-E1EB-4595-B951-0F171EEA383C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AA6859-A96F-4C8F-9907-75D6312F6DB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6B08D9-E1EB-4595-B951-0F171EEA383C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AA6859-A96F-4C8F-9907-75D6312F6DB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26B08D9-E1EB-4595-B951-0F171EEA383C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7AA6859-A96F-4C8F-9907-75D6312F6DB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>
                <a:latin typeface="Trebuchet MS" pitchFamily="34" charset="0"/>
              </a:rPr>
              <a:t>Antiparasitic</a:t>
            </a:r>
            <a:r>
              <a:rPr lang="en-GB" dirty="0" smtClean="0">
                <a:latin typeface="Trebuchet MS" pitchFamily="34" charset="0"/>
              </a:rPr>
              <a:t> agents</a:t>
            </a:r>
            <a:endParaRPr lang="en-GB" dirty="0"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573016"/>
            <a:ext cx="7772400" cy="1199704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Trebuchet MS" pitchFamily="34" charset="0"/>
              </a:rPr>
              <a:t>Antileishmanial</a:t>
            </a:r>
            <a:r>
              <a:rPr lang="en-GB" sz="2400" dirty="0">
                <a:latin typeface="Trebuchet MS" pitchFamily="34" charset="0"/>
              </a:rPr>
              <a:t> </a:t>
            </a:r>
            <a:r>
              <a:rPr lang="en-GB" sz="2400" dirty="0" smtClean="0">
                <a:latin typeface="Trebuchet MS" pitchFamily="34" charset="0"/>
              </a:rPr>
              <a:t>drugs</a:t>
            </a:r>
          </a:p>
          <a:p>
            <a:r>
              <a:rPr lang="en-GB" sz="2400" dirty="0" err="1">
                <a:latin typeface="Trebuchet MS" pitchFamily="34" charset="0"/>
              </a:rPr>
              <a:t>Antitrypanosomols</a:t>
            </a:r>
            <a:endParaRPr lang="en-GB" sz="2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908720"/>
            <a:ext cx="8363272" cy="50985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latin typeface="Trebuchet MS" pitchFamily="34" charset="0"/>
              </a:rPr>
              <a:t>Indications</a:t>
            </a:r>
          </a:p>
          <a:p>
            <a:pPr marL="624078" indent="-514350" fontAlgn="base">
              <a:buFont typeface="+mj-lt"/>
              <a:buAutoNum type="arabicPeriod"/>
            </a:pPr>
            <a:r>
              <a:rPr lang="en-GB" dirty="0">
                <a:latin typeface="Trebuchet MS" pitchFamily="34" charset="0"/>
              </a:rPr>
              <a:t>active as a </a:t>
            </a:r>
            <a:r>
              <a:rPr lang="en-GB" b="1" dirty="0">
                <a:latin typeface="Trebuchet MS" pitchFamily="34" charset="0"/>
              </a:rPr>
              <a:t>luminal agent</a:t>
            </a:r>
            <a:r>
              <a:rPr lang="en-GB" dirty="0">
                <a:latin typeface="Trebuchet MS" pitchFamily="34" charset="0"/>
              </a:rPr>
              <a:t> for </a:t>
            </a:r>
            <a:r>
              <a:rPr lang="en-GB" i="1" dirty="0">
                <a:latin typeface="Trebuchet MS" pitchFamily="34" charset="0"/>
              </a:rPr>
              <a:t>E. </a:t>
            </a:r>
            <a:r>
              <a:rPr lang="en-GB" i="1" dirty="0" err="1">
                <a:latin typeface="Trebuchet MS" pitchFamily="34" charset="0"/>
              </a:rPr>
              <a:t>histolytica,</a:t>
            </a:r>
            <a:r>
              <a:rPr lang="en-GB" dirty="0" err="1">
                <a:latin typeface="Trebuchet MS" pitchFamily="34" charset="0"/>
              </a:rPr>
              <a:t>but</a:t>
            </a:r>
            <a:r>
              <a:rPr lang="en-GB" dirty="0">
                <a:latin typeface="Trebuchet MS" pitchFamily="34" charset="0"/>
              </a:rPr>
              <a:t> not against the </a:t>
            </a:r>
            <a:r>
              <a:rPr lang="en-GB" dirty="0" err="1">
                <a:latin typeface="Trebuchet MS" pitchFamily="34" charset="0"/>
              </a:rPr>
              <a:t>extraluminal</a:t>
            </a:r>
            <a:r>
              <a:rPr lang="en-GB" dirty="0">
                <a:latin typeface="Trebuchet MS" pitchFamily="34" charset="0"/>
              </a:rPr>
              <a:t> forms </a:t>
            </a:r>
          </a:p>
          <a:p>
            <a:pPr marL="624078" indent="-514350" fontAlgn="base">
              <a:buFont typeface="+mj-lt"/>
              <a:buAutoNum type="arabicPeriod"/>
            </a:pPr>
            <a:r>
              <a:rPr lang="en-GB" dirty="0" err="1">
                <a:latin typeface="Trebuchet MS" pitchFamily="34" charset="0"/>
              </a:rPr>
              <a:t>leishmaniasis</a:t>
            </a:r>
            <a:endParaRPr lang="en-GB" dirty="0">
              <a:latin typeface="Trebuchet MS" pitchFamily="34" charset="0"/>
            </a:endParaRPr>
          </a:p>
          <a:p>
            <a:pPr marL="624078" indent="-514350" fontAlgn="base">
              <a:buFont typeface="+mj-lt"/>
              <a:buAutoNum type="arabicPeriod"/>
            </a:pPr>
            <a:r>
              <a:rPr lang="en-GB" dirty="0">
                <a:latin typeface="Trebuchet MS" pitchFamily="34" charset="0"/>
              </a:rPr>
              <a:t>Tapeworm infections in human</a:t>
            </a:r>
          </a:p>
          <a:p>
            <a:pPr marL="624078" indent="-514350" fontAlgn="base">
              <a:buFont typeface="+mj-lt"/>
              <a:buAutoNum type="arabicPeriod"/>
            </a:pPr>
            <a:r>
              <a:rPr lang="en-GB" dirty="0">
                <a:latin typeface="Trebuchet MS" pitchFamily="34" charset="0"/>
              </a:rPr>
              <a:t> giardiasis during pregnancy. </a:t>
            </a:r>
          </a:p>
          <a:p>
            <a:pPr marL="624078" indent="-514350" fontAlgn="base">
              <a:buFont typeface="+mj-lt"/>
              <a:buAutoNum type="arabicPeriod"/>
            </a:pPr>
            <a:r>
              <a:rPr lang="en-GB" dirty="0">
                <a:latin typeface="Trebuchet MS" pitchFamily="34" charset="0"/>
              </a:rPr>
              <a:t>used to treat </a:t>
            </a:r>
            <a:r>
              <a:rPr lang="en-GB" u="sng" dirty="0">
                <a:latin typeface="Trebuchet MS" pitchFamily="34" charset="0"/>
              </a:rPr>
              <a:t>cryptosporidiosis</a:t>
            </a:r>
            <a:r>
              <a:rPr lang="en-GB" dirty="0">
                <a:latin typeface="Trebuchet MS" pitchFamily="34" charset="0"/>
              </a:rPr>
              <a:t> in a limited number of people </a:t>
            </a:r>
          </a:p>
          <a:p>
            <a:pPr marL="624078" indent="-514350" fontAlgn="base">
              <a:buFont typeface="+mj-lt"/>
              <a:buAutoNum type="arabicPeriod"/>
            </a:pPr>
            <a:r>
              <a:rPr lang="en-GB" dirty="0">
                <a:latin typeface="Trebuchet MS" pitchFamily="34" charset="0"/>
              </a:rPr>
              <a:t>when combined with </a:t>
            </a:r>
            <a:r>
              <a:rPr lang="en-GB" u="sng" dirty="0">
                <a:latin typeface="Trebuchet MS" pitchFamily="34" charset="0"/>
              </a:rPr>
              <a:t>azithromycin</a:t>
            </a:r>
            <a:r>
              <a:rPr lang="en-GB" dirty="0">
                <a:latin typeface="Trebuchet MS" pitchFamily="34" charset="0"/>
              </a:rPr>
              <a:t>, appears to impact </a:t>
            </a:r>
            <a:r>
              <a:rPr lang="en-GB" u="sng" dirty="0" err="1">
                <a:latin typeface="Trebuchet MS" pitchFamily="34" charset="0"/>
              </a:rPr>
              <a:t>malabsorption</a:t>
            </a:r>
            <a:r>
              <a:rPr lang="en-GB" dirty="0">
                <a:latin typeface="Trebuchet MS" pitchFamily="34" charset="0"/>
              </a:rPr>
              <a:t> and </a:t>
            </a:r>
            <a:r>
              <a:rPr lang="en-GB" dirty="0" err="1">
                <a:latin typeface="Trebuchet MS" pitchFamily="34" charset="0"/>
              </a:rPr>
              <a:t>diarrhea</a:t>
            </a:r>
            <a:r>
              <a:rPr lang="en-GB" dirty="0">
                <a:latin typeface="Trebuchet MS" pitchFamily="34" charset="0"/>
              </a:rPr>
              <a:t> in patients with </a:t>
            </a:r>
            <a:r>
              <a:rPr lang="en-GB" dirty="0" smtClean="0">
                <a:latin typeface="Trebuchet MS" pitchFamily="34" charset="0"/>
              </a:rPr>
              <a:t>AIDS</a:t>
            </a:r>
            <a:r>
              <a:rPr lang="en-GB" dirty="0">
                <a:latin typeface="Trebuchet MS" pitchFamily="34" charset="0"/>
              </a:rPr>
              <a:t/>
            </a:r>
            <a:br>
              <a:rPr lang="en-GB" dirty="0">
                <a:latin typeface="Trebuchet MS" pitchFamily="34" charset="0"/>
              </a:rPr>
            </a:br>
            <a:endParaRPr lang="en-GB" dirty="0">
              <a:latin typeface="Trebuchet MS" pitchFamily="34" charset="0"/>
            </a:endParaRPr>
          </a:p>
          <a:p>
            <a:pPr marL="624078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5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02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Trebuchet MS" pitchFamily="34" charset="0"/>
              </a:rPr>
              <a:t>Common side-effects </a:t>
            </a:r>
            <a:r>
              <a:rPr lang="en-GB" b="1" dirty="0" smtClean="0">
                <a:latin typeface="Trebuchet MS" pitchFamily="34" charset="0"/>
              </a:rPr>
              <a:t>of  </a:t>
            </a:r>
            <a:r>
              <a:rPr lang="en-GB" b="1" dirty="0" err="1" smtClean="0">
                <a:latin typeface="Trebuchet MS" pitchFamily="34" charset="0"/>
              </a:rPr>
              <a:t>paromomycin</a:t>
            </a:r>
            <a:r>
              <a:rPr lang="en-GB" b="1" dirty="0" smtClean="0">
                <a:latin typeface="Trebuchet MS" pitchFamily="34" charset="0"/>
              </a:rPr>
              <a:t> /</a:t>
            </a:r>
            <a:r>
              <a:rPr lang="en-GB" b="1" dirty="0" err="1" smtClean="0">
                <a:latin typeface="Trebuchet MS" pitchFamily="34" charset="0"/>
              </a:rPr>
              <a:t>aminosidine</a:t>
            </a:r>
            <a:endParaRPr lang="en-GB" b="1" dirty="0" smtClean="0">
              <a:effectLst/>
              <a:latin typeface="Trebuchet MS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 Injection site pain,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Elevated liver enzymes( aspartate aminotransferase (AST) and alanine aminotransferase (ALT) 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pyrexia, 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Hearing changes( abnormal audiogram).</a:t>
            </a:r>
          </a:p>
          <a:p>
            <a:pPr marL="109728" indent="0">
              <a:buNone/>
            </a:pPr>
            <a:r>
              <a:rPr lang="en-GB" dirty="0">
                <a:latin typeface="Trebuchet MS" pitchFamily="34" charset="0"/>
              </a:rPr>
              <a:t> -These effects are usually mild to moderate and transient or reversible at the end of </a:t>
            </a:r>
            <a:r>
              <a:rPr lang="en-GB" dirty="0" smtClean="0">
                <a:latin typeface="Trebuchet MS" pitchFamily="34" charset="0"/>
              </a:rPr>
              <a:t>treatment</a:t>
            </a:r>
            <a:r>
              <a:rPr lang="en-GB" dirty="0">
                <a:latin typeface="Trebuchet MS" pitchFamily="34" charset="0"/>
              </a:rPr>
              <a:t>.</a:t>
            </a:r>
            <a:r>
              <a:rPr lang="en-GB" dirty="0" smtClean="0">
                <a:latin typeface="Trebuchet MS" pitchFamily="34" charset="0"/>
              </a:rPr>
              <a:t/>
            </a:r>
            <a:br>
              <a:rPr lang="en-GB" dirty="0" smtClean="0">
                <a:latin typeface="Trebuchet MS" pitchFamily="34" charset="0"/>
              </a:rPr>
            </a:br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67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9288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777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en-GB" dirty="0" smtClean="0">
                <a:latin typeface="Trebuchet MS" pitchFamily="34" charset="0"/>
              </a:rPr>
              <a:t>Used </a:t>
            </a:r>
            <a:r>
              <a:rPr lang="en-GB" dirty="0">
                <a:latin typeface="Trebuchet MS" pitchFamily="34" charset="0"/>
              </a:rPr>
              <a:t>as 2</a:t>
            </a:r>
            <a:r>
              <a:rPr lang="en-GB" baseline="30000" dirty="0">
                <a:latin typeface="Trebuchet MS" pitchFamily="34" charset="0"/>
              </a:rPr>
              <a:t>nd</a:t>
            </a:r>
            <a:r>
              <a:rPr lang="en-GB" dirty="0">
                <a:latin typeface="Trebuchet MS" pitchFamily="34" charset="0"/>
              </a:rPr>
              <a:t> line treatment</a:t>
            </a:r>
          </a:p>
          <a:p>
            <a:pPr fontAlgn="base"/>
            <a:r>
              <a:rPr lang="en-GB" dirty="0" err="1">
                <a:latin typeface="Trebuchet MS" pitchFamily="34" charset="0"/>
              </a:rPr>
              <a:t>AmBisome</a:t>
            </a:r>
            <a:r>
              <a:rPr lang="en-GB" dirty="0">
                <a:latin typeface="Trebuchet MS" pitchFamily="34" charset="0"/>
              </a:rPr>
              <a:t> comes in vials of 50 mg and needs to be reconstituted and diluted in 5% dextrose and given over a period of 30–60 minutes as an intravenous infusion.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 The recommended dose in Kenya is: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3–5mg/kg body weight per daily dose by infusion given over 6–10 days up to a total dose of 30 mg/kg.</a:t>
            </a:r>
          </a:p>
          <a:p>
            <a:pPr fontAlgn="base"/>
            <a:r>
              <a:rPr lang="en-GB" dirty="0" err="1">
                <a:latin typeface="Trebuchet MS" pitchFamily="34" charset="0"/>
              </a:rPr>
              <a:t>AmBisome</a:t>
            </a:r>
            <a:r>
              <a:rPr lang="en-GB" dirty="0">
                <a:latin typeface="Trebuchet MS" pitchFamily="34" charset="0"/>
              </a:rPr>
              <a:t> should be stored at 2–8 °C and should not be frozen.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It should also be protected from exposure to light.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The reconstituted </a:t>
            </a:r>
            <a:r>
              <a:rPr lang="en-GB" dirty="0" err="1">
                <a:latin typeface="Trebuchet MS" pitchFamily="34" charset="0"/>
              </a:rPr>
              <a:t>AmBisome</a:t>
            </a:r>
            <a:r>
              <a:rPr lang="en-GB" dirty="0">
                <a:latin typeface="Trebuchet MS" pitchFamily="34" charset="0"/>
              </a:rPr>
              <a:t> may be stored for 15–24 hours at 2–8 °C before </a:t>
            </a:r>
            <a:r>
              <a:rPr lang="en-GB" dirty="0" smtClean="0">
                <a:latin typeface="Trebuchet MS" pitchFamily="34" charset="0"/>
              </a:rPr>
              <a:t>use.</a:t>
            </a:r>
            <a:br>
              <a:rPr lang="en-GB" dirty="0" smtClean="0">
                <a:latin typeface="Trebuchet MS" pitchFamily="34" charset="0"/>
              </a:rPr>
            </a:br>
            <a:endParaRPr lang="en-GB" dirty="0">
              <a:latin typeface="Trebuchet M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Trebuchet MS" pitchFamily="34" charset="0"/>
              </a:rPr>
              <a:t>Liposomal </a:t>
            </a:r>
            <a:r>
              <a:rPr lang="en-GB" dirty="0">
                <a:latin typeface="Trebuchet MS" pitchFamily="34" charset="0"/>
              </a:rPr>
              <a:t>amphotericin B (</a:t>
            </a:r>
            <a:r>
              <a:rPr lang="en-GB" dirty="0" err="1" smtClean="0">
                <a:latin typeface="Trebuchet MS" pitchFamily="34" charset="0"/>
              </a:rPr>
              <a:t>AmBisome</a:t>
            </a:r>
            <a:r>
              <a:rPr lang="en-GB" dirty="0" smtClean="0">
                <a:latin typeface="Trebuchet MS" pitchFamily="34" charset="0"/>
              </a:rPr>
              <a:t>)</a:t>
            </a:r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0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170579"/>
          </a:xfrm>
        </p:spPr>
        <p:txBody>
          <a:bodyPr>
            <a:normAutofit/>
          </a:bodyPr>
          <a:lstStyle/>
          <a:p>
            <a:pPr marL="457200" indent="-457200" fontAlgn="base">
              <a:buFont typeface="Wingdings" pitchFamily="2" charset="2"/>
              <a:buChar char="q"/>
            </a:pPr>
            <a:r>
              <a:rPr lang="en-GB" dirty="0">
                <a:latin typeface="Trebuchet MS" pitchFamily="34" charset="0"/>
              </a:rPr>
              <a:t>Liposomal amphotericin B is </a:t>
            </a:r>
            <a:r>
              <a:rPr lang="en-GB" b="1" dirty="0">
                <a:latin typeface="Trebuchet MS" pitchFamily="34" charset="0"/>
              </a:rPr>
              <a:t>the first-line treatment for the following conditions:</a:t>
            </a:r>
            <a:r>
              <a:rPr lang="en-GB" dirty="0">
                <a:latin typeface="Trebuchet MS" pitchFamily="34" charset="0"/>
              </a:rPr>
              <a:t> </a:t>
            </a:r>
          </a:p>
          <a:p>
            <a:pPr fontAlgn="base">
              <a:buFont typeface="Wingdings" pitchFamily="2" charset="2"/>
              <a:buChar char="ü"/>
            </a:pPr>
            <a:r>
              <a:rPr lang="en-GB" dirty="0">
                <a:latin typeface="Trebuchet MS" pitchFamily="34" charset="0"/>
              </a:rPr>
              <a:t>pregnant women </a:t>
            </a:r>
          </a:p>
          <a:p>
            <a:pPr fontAlgn="base">
              <a:buFont typeface="Wingdings" pitchFamily="2" charset="2"/>
              <a:buChar char="ü"/>
            </a:pPr>
            <a:r>
              <a:rPr lang="en-GB" dirty="0">
                <a:latin typeface="Trebuchet MS" pitchFamily="34" charset="0"/>
              </a:rPr>
              <a:t>lack of response or relapses after SSG-PM or SSG therapies </a:t>
            </a:r>
          </a:p>
          <a:p>
            <a:pPr fontAlgn="base">
              <a:buFont typeface="Wingdings" pitchFamily="2" charset="2"/>
              <a:buChar char="ü"/>
            </a:pPr>
            <a:r>
              <a:rPr lang="en-GB" dirty="0">
                <a:latin typeface="Trebuchet MS" pitchFamily="34" charset="0"/>
              </a:rPr>
              <a:t>severely ill patients </a:t>
            </a:r>
          </a:p>
          <a:p>
            <a:pPr fontAlgn="base">
              <a:buFont typeface="Wingdings" pitchFamily="2" charset="2"/>
              <a:buChar char="ü"/>
            </a:pPr>
            <a:r>
              <a:rPr lang="en-GB" dirty="0">
                <a:latin typeface="Trebuchet MS" pitchFamily="34" charset="0"/>
              </a:rPr>
              <a:t>children less than 2 years old and adults older than 45 years </a:t>
            </a:r>
          </a:p>
          <a:p>
            <a:pPr fontAlgn="base">
              <a:buFont typeface="Wingdings" pitchFamily="2" charset="2"/>
              <a:buChar char="ü"/>
            </a:pPr>
            <a:r>
              <a:rPr lang="en-GB" dirty="0" err="1">
                <a:latin typeface="Trebuchet MS" pitchFamily="34" charset="0"/>
              </a:rPr>
              <a:t>Leishmania</a:t>
            </a:r>
            <a:r>
              <a:rPr lang="en-GB" dirty="0">
                <a:latin typeface="Trebuchet MS" pitchFamily="34" charset="0"/>
              </a:rPr>
              <a:t>-HIV </a:t>
            </a:r>
            <a:r>
              <a:rPr lang="en-GB" dirty="0" err="1">
                <a:latin typeface="Trebuchet MS" pitchFamily="34" charset="0"/>
              </a:rPr>
              <a:t>coinfected</a:t>
            </a:r>
            <a:r>
              <a:rPr lang="en-GB" dirty="0">
                <a:latin typeface="Trebuchet MS" pitchFamily="34" charset="0"/>
              </a:rPr>
              <a:t> patients </a:t>
            </a:r>
          </a:p>
          <a:p>
            <a:pPr fontAlgn="base">
              <a:buFont typeface="Wingdings" pitchFamily="2" charset="2"/>
              <a:buChar char="ü"/>
            </a:pPr>
            <a:r>
              <a:rPr lang="en-GB" dirty="0">
                <a:latin typeface="Trebuchet MS" pitchFamily="34" charset="0"/>
              </a:rPr>
              <a:t>contraindication to SSG or </a:t>
            </a:r>
            <a:r>
              <a:rPr lang="en-GB" dirty="0" err="1" smtClean="0">
                <a:latin typeface="Trebuchet MS" pitchFamily="34" charset="0"/>
              </a:rPr>
              <a:t>Paramomycin</a:t>
            </a:r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>
                <a:latin typeface="Trebuchet MS" pitchFamily="34" charset="0"/>
              </a:rPr>
              <a:t>treatment</a:t>
            </a:r>
          </a:p>
          <a:p>
            <a:pPr marL="109728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278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8147248" cy="5170579"/>
          </a:xfrm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en-GB" b="1" dirty="0">
                <a:latin typeface="Trebuchet MS" pitchFamily="34" charset="0"/>
              </a:rPr>
              <a:t>Side-effects of </a:t>
            </a:r>
            <a:r>
              <a:rPr lang="en-GB" b="1" dirty="0" err="1">
                <a:latin typeface="Trebuchet MS" pitchFamily="34" charset="0"/>
              </a:rPr>
              <a:t>AmBisome</a:t>
            </a:r>
            <a:endParaRPr lang="en-GB" b="1" dirty="0" smtClean="0">
              <a:latin typeface="Trebuchet MS" pitchFamily="34" charset="0"/>
            </a:endParaRPr>
          </a:p>
          <a:p>
            <a:pPr fontAlgn="base"/>
            <a:r>
              <a:rPr lang="en-GB" dirty="0" smtClean="0">
                <a:latin typeface="Trebuchet MS" pitchFamily="34" charset="0"/>
              </a:rPr>
              <a:t>Are </a:t>
            </a:r>
            <a:r>
              <a:rPr lang="en-GB" dirty="0">
                <a:latin typeface="Trebuchet MS" pitchFamily="34" charset="0"/>
              </a:rPr>
              <a:t>rare but the patient may have: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 fever and chills 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 low backache if the infusion is given too fast. 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Anaphylactic reactions have also been observed in some patients. 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Hypokalaemia - corrected using potassium chloride </a:t>
            </a:r>
          </a:p>
          <a:p>
            <a:r>
              <a:rPr lang="en-GB" dirty="0">
                <a:latin typeface="Trebuchet MS" pitchFamily="34" charset="0"/>
              </a:rPr>
              <a:t>NB/  Amphotericin B </a:t>
            </a:r>
            <a:r>
              <a:rPr lang="en-GB" dirty="0" err="1">
                <a:latin typeface="Trebuchet MS" pitchFamily="34" charset="0"/>
              </a:rPr>
              <a:t>deoxycholate</a:t>
            </a:r>
            <a:r>
              <a:rPr lang="en-GB" dirty="0">
                <a:latin typeface="Trebuchet MS" pitchFamily="34" charset="0"/>
              </a:rPr>
              <a:t> has been used in the past for treatment of visceral </a:t>
            </a:r>
            <a:r>
              <a:rPr lang="en-GB" dirty="0" err="1">
                <a:latin typeface="Trebuchet MS" pitchFamily="34" charset="0"/>
              </a:rPr>
              <a:t>leishmaniasis</a:t>
            </a:r>
            <a:r>
              <a:rPr lang="en-GB" dirty="0">
                <a:latin typeface="Trebuchet MS" pitchFamily="34" charset="0"/>
              </a:rPr>
              <a:t>. However, due to its side-effects, it has been replaced by safer liposomal formulations.</a:t>
            </a:r>
            <a:endParaRPr lang="en-GB" b="0" dirty="0" smtClean="0">
              <a:effectLst/>
              <a:latin typeface="Trebuchet MS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477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Antitrypanosomals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Introduction</a:t>
            </a:r>
            <a:br>
              <a:rPr lang="en-GB" dirty="0"/>
            </a:b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34481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013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>
                <a:latin typeface="Trebuchet MS" pitchFamily="34" charset="0"/>
              </a:rPr>
              <a:t>African </a:t>
            </a:r>
            <a:r>
              <a:rPr lang="en-GB" dirty="0" err="1">
                <a:latin typeface="Trebuchet MS" pitchFamily="34" charset="0"/>
              </a:rPr>
              <a:t>Trypanosomiasis</a:t>
            </a:r>
            <a:r>
              <a:rPr lang="en-GB" dirty="0">
                <a:latin typeface="Trebuchet MS" pitchFamily="34" charset="0"/>
              </a:rPr>
              <a:t>, also known as “sleeping sickness”, is caused by microscopic parasites of the species </a:t>
            </a:r>
            <a:r>
              <a:rPr lang="en-GB" i="1" dirty="0" err="1">
                <a:latin typeface="Trebuchet MS" pitchFamily="34" charset="0"/>
              </a:rPr>
              <a:t>Trypanosoma</a:t>
            </a:r>
            <a:r>
              <a:rPr lang="en-GB" i="1" dirty="0">
                <a:latin typeface="Trebuchet MS" pitchFamily="34" charset="0"/>
              </a:rPr>
              <a:t> </a:t>
            </a:r>
            <a:r>
              <a:rPr lang="en-GB" i="1" dirty="0" err="1">
                <a:latin typeface="Trebuchet MS" pitchFamily="34" charset="0"/>
              </a:rPr>
              <a:t>brucei</a:t>
            </a:r>
            <a:r>
              <a:rPr lang="en-GB" dirty="0">
                <a:latin typeface="Trebuchet MS" pitchFamily="34" charset="0"/>
              </a:rPr>
              <a:t>.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 It is transmitted by the tsetse fly (</a:t>
            </a:r>
            <a:r>
              <a:rPr lang="en-GB" i="1" dirty="0" err="1">
                <a:latin typeface="Trebuchet MS" pitchFamily="34" charset="0"/>
              </a:rPr>
              <a:t>Glossina</a:t>
            </a:r>
            <a:r>
              <a:rPr lang="en-GB" dirty="0">
                <a:latin typeface="Trebuchet MS" pitchFamily="34" charset="0"/>
              </a:rPr>
              <a:t> species), which is found only in sub-Saharan Africa.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Two morphologically indistinguishable subspecies of the parasite cause distinct disease patterns in humans:</a:t>
            </a:r>
          </a:p>
          <a:p>
            <a:pPr marL="109728" indent="0">
              <a:buNone/>
            </a:pPr>
            <a:endParaRPr lang="en-GB" dirty="0">
              <a:latin typeface="Trebuchet MS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411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128792" cy="524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217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548680"/>
            <a:ext cx="8147248" cy="5458611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GB" i="1" dirty="0" smtClean="0">
                <a:latin typeface="Trebuchet MS" pitchFamily="34" charset="0"/>
              </a:rPr>
              <a:t>T</a:t>
            </a:r>
            <a:r>
              <a:rPr lang="en-GB" i="1" dirty="0">
                <a:latin typeface="Trebuchet MS" pitchFamily="34" charset="0"/>
              </a:rPr>
              <a:t>. b. </a:t>
            </a:r>
            <a:r>
              <a:rPr lang="en-GB" i="1" dirty="0" err="1">
                <a:latin typeface="Trebuchet MS" pitchFamily="34" charset="0"/>
              </a:rPr>
              <a:t>gambiense</a:t>
            </a:r>
            <a:r>
              <a:rPr lang="en-GB" dirty="0">
                <a:latin typeface="Trebuchet MS" pitchFamily="34" charset="0"/>
              </a:rPr>
              <a:t> causes a slowly progressing African </a:t>
            </a:r>
            <a:r>
              <a:rPr lang="en-GB" dirty="0" err="1">
                <a:latin typeface="Trebuchet MS" pitchFamily="34" charset="0"/>
              </a:rPr>
              <a:t>trypanosomiasis</a:t>
            </a:r>
            <a:r>
              <a:rPr lang="en-GB" dirty="0">
                <a:latin typeface="Trebuchet MS" pitchFamily="34" charset="0"/>
              </a:rPr>
              <a:t> in </a:t>
            </a:r>
            <a:r>
              <a:rPr lang="en-GB" b="1" dirty="0">
                <a:latin typeface="Trebuchet MS" pitchFamily="34" charset="0"/>
              </a:rPr>
              <a:t>western and central Africa</a:t>
            </a:r>
          </a:p>
          <a:p>
            <a:pPr marL="624078" indent="-514350">
              <a:buFont typeface="+mj-lt"/>
              <a:buAutoNum type="arabicPeriod"/>
            </a:pPr>
            <a:r>
              <a:rPr lang="en-GB" i="1" dirty="0" smtClean="0">
                <a:latin typeface="Trebuchet MS" pitchFamily="34" charset="0"/>
              </a:rPr>
              <a:t>T</a:t>
            </a:r>
            <a:r>
              <a:rPr lang="en-GB" i="1" dirty="0">
                <a:latin typeface="Trebuchet MS" pitchFamily="34" charset="0"/>
              </a:rPr>
              <a:t>. b. </a:t>
            </a:r>
            <a:r>
              <a:rPr lang="en-GB" i="1" dirty="0" err="1">
                <a:latin typeface="Trebuchet MS" pitchFamily="34" charset="0"/>
              </a:rPr>
              <a:t>rhodesiense</a:t>
            </a:r>
            <a:r>
              <a:rPr lang="en-GB" dirty="0">
                <a:latin typeface="Trebuchet MS" pitchFamily="34" charset="0"/>
              </a:rPr>
              <a:t> causes a more acute African </a:t>
            </a:r>
            <a:r>
              <a:rPr lang="en-GB" dirty="0" err="1">
                <a:latin typeface="Trebuchet MS" pitchFamily="34" charset="0"/>
              </a:rPr>
              <a:t>trypanosomiasis</a:t>
            </a:r>
            <a:r>
              <a:rPr lang="en-GB" dirty="0">
                <a:latin typeface="Trebuchet MS" pitchFamily="34" charset="0"/>
              </a:rPr>
              <a:t> in </a:t>
            </a:r>
            <a:r>
              <a:rPr lang="en-GB" b="1" dirty="0">
                <a:latin typeface="Trebuchet MS" pitchFamily="34" charset="0"/>
              </a:rPr>
              <a:t>eastern and southern Africa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In Kenya, the disease is caused by </a:t>
            </a:r>
            <a:r>
              <a:rPr lang="en-GB" i="1" dirty="0" err="1">
                <a:latin typeface="Trebuchet MS" pitchFamily="34" charset="0"/>
              </a:rPr>
              <a:t>Trypanosoma</a:t>
            </a:r>
            <a:r>
              <a:rPr lang="en-GB" i="1" dirty="0">
                <a:latin typeface="Trebuchet MS" pitchFamily="34" charset="0"/>
              </a:rPr>
              <a:t> </a:t>
            </a:r>
            <a:r>
              <a:rPr lang="en-GB" i="1" dirty="0" err="1">
                <a:latin typeface="Trebuchet MS" pitchFamily="34" charset="0"/>
              </a:rPr>
              <a:t>brucei</a:t>
            </a:r>
            <a:r>
              <a:rPr lang="en-GB" i="1" dirty="0">
                <a:latin typeface="Trebuchet MS" pitchFamily="34" charset="0"/>
              </a:rPr>
              <a:t> </a:t>
            </a:r>
            <a:r>
              <a:rPr lang="en-GB" i="1" dirty="0" err="1">
                <a:latin typeface="Trebuchet MS" pitchFamily="34" charset="0"/>
              </a:rPr>
              <a:t>rhodesiense</a:t>
            </a:r>
            <a:r>
              <a:rPr lang="en-GB" dirty="0">
                <a:latin typeface="Trebuchet MS" pitchFamily="34" charset="0"/>
              </a:rPr>
              <a:t> and occurs in the western part of the country</a:t>
            </a:r>
          </a:p>
          <a:p>
            <a:pPr fontAlgn="base"/>
            <a:r>
              <a:rPr lang="en-GB" b="1" dirty="0">
                <a:latin typeface="Trebuchet MS" pitchFamily="34" charset="0"/>
              </a:rPr>
              <a:t>Tsetse flies</a:t>
            </a:r>
            <a:r>
              <a:rPr lang="en-GB" dirty="0">
                <a:latin typeface="Trebuchet MS" pitchFamily="34" charset="0"/>
              </a:rPr>
              <a:t> are </a:t>
            </a:r>
            <a:r>
              <a:rPr lang="en-GB" b="1" dirty="0">
                <a:latin typeface="Trebuchet MS" pitchFamily="34" charset="0"/>
              </a:rPr>
              <a:t>found</a:t>
            </a:r>
            <a:r>
              <a:rPr lang="en-GB" dirty="0">
                <a:latin typeface="Trebuchet MS" pitchFamily="34" charset="0"/>
              </a:rPr>
              <a:t> in woodland and savannah areas mainly in national parks and game reserves and they bite during daylight hours.</a:t>
            </a:r>
            <a:endParaRPr lang="en-GB" b="1" dirty="0">
              <a:latin typeface="Trebuchet MS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76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4954555"/>
          </a:xfrm>
        </p:spPr>
        <p:txBody>
          <a:bodyPr>
            <a:normAutofit fontScale="92500"/>
          </a:bodyPr>
          <a:lstStyle/>
          <a:p>
            <a:pPr fontAlgn="base"/>
            <a:r>
              <a:rPr lang="en-GB" dirty="0" err="1">
                <a:latin typeface="Trebuchet MS" pitchFamily="34" charset="0"/>
              </a:rPr>
              <a:t>Leishmaniasis</a:t>
            </a:r>
            <a:r>
              <a:rPr lang="en-GB" dirty="0">
                <a:latin typeface="Trebuchet MS" pitchFamily="34" charset="0"/>
              </a:rPr>
              <a:t> is a parasitic disease caused by the </a:t>
            </a:r>
            <a:r>
              <a:rPr lang="en-GB" dirty="0" err="1">
                <a:latin typeface="Trebuchet MS" pitchFamily="34" charset="0"/>
              </a:rPr>
              <a:t>Leishmania</a:t>
            </a:r>
            <a:r>
              <a:rPr lang="en-GB" dirty="0">
                <a:latin typeface="Trebuchet MS" pitchFamily="34" charset="0"/>
              </a:rPr>
              <a:t> parasite.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 This parasite typically lives in </a:t>
            </a:r>
            <a:r>
              <a:rPr lang="en-GB" dirty="0">
                <a:solidFill>
                  <a:srgbClr val="C00000"/>
                </a:solidFill>
                <a:latin typeface="Trebuchet MS" pitchFamily="34" charset="0"/>
              </a:rPr>
              <a:t>infected sand flies. </a:t>
            </a:r>
          </a:p>
          <a:p>
            <a:pPr fontAlgn="base"/>
            <a:r>
              <a:rPr lang="en-GB" dirty="0" err="1">
                <a:latin typeface="Trebuchet MS" pitchFamily="34" charset="0"/>
              </a:rPr>
              <a:t>Leishmaniasis</a:t>
            </a:r>
            <a:r>
              <a:rPr lang="en-GB" dirty="0">
                <a:latin typeface="Trebuchet MS" pitchFamily="34" charset="0"/>
              </a:rPr>
              <a:t> spread from a bite of an infected sand fly </a:t>
            </a:r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>
                <a:latin typeface="Trebuchet MS" pitchFamily="34" charset="0"/>
              </a:rPr>
              <a:t>belongs to genus </a:t>
            </a:r>
            <a:r>
              <a:rPr lang="en-GB" i="1" dirty="0" err="1">
                <a:latin typeface="Trebuchet MS" pitchFamily="34" charset="0"/>
              </a:rPr>
              <a:t>Phlebotomus</a:t>
            </a:r>
            <a:r>
              <a:rPr lang="en-GB" dirty="0">
                <a:latin typeface="Trebuchet MS" pitchFamily="34" charset="0"/>
              </a:rPr>
              <a:t>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 Visceral </a:t>
            </a:r>
            <a:r>
              <a:rPr lang="en-GB" dirty="0" err="1">
                <a:latin typeface="Trebuchet MS" pitchFamily="34" charset="0"/>
              </a:rPr>
              <a:t>leishmaniasis</a:t>
            </a:r>
            <a:r>
              <a:rPr lang="en-GB" dirty="0">
                <a:latin typeface="Trebuchet MS" pitchFamily="34" charset="0"/>
              </a:rPr>
              <a:t> is endemic in </a:t>
            </a:r>
            <a:r>
              <a:rPr lang="en-GB" u="sng" dirty="0">
                <a:latin typeface="Trebuchet MS" pitchFamily="34" charset="0"/>
              </a:rPr>
              <a:t>semi-arid and arid </a:t>
            </a:r>
            <a:r>
              <a:rPr lang="en-GB" dirty="0">
                <a:latin typeface="Trebuchet MS" pitchFamily="34" charset="0"/>
              </a:rPr>
              <a:t>areas of Rift Valley, Eastern and North Eastern regions of Kenya.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The most important transmission foci remain </a:t>
            </a:r>
            <a:r>
              <a:rPr lang="en-GB" dirty="0" err="1">
                <a:latin typeface="Trebuchet MS" pitchFamily="34" charset="0"/>
              </a:rPr>
              <a:t>Baringo</a:t>
            </a:r>
            <a:r>
              <a:rPr lang="en-GB" dirty="0">
                <a:latin typeface="Trebuchet MS" pitchFamily="34" charset="0"/>
              </a:rPr>
              <a:t>, </a:t>
            </a:r>
            <a:r>
              <a:rPr lang="en-GB" dirty="0" err="1">
                <a:latin typeface="Trebuchet MS" pitchFamily="34" charset="0"/>
              </a:rPr>
              <a:t>Isiolo</a:t>
            </a:r>
            <a:r>
              <a:rPr lang="en-GB" dirty="0">
                <a:latin typeface="Trebuchet MS" pitchFamily="34" charset="0"/>
              </a:rPr>
              <a:t>, </a:t>
            </a:r>
            <a:r>
              <a:rPr lang="en-GB" dirty="0" err="1">
                <a:latin typeface="Trebuchet MS" pitchFamily="34" charset="0"/>
              </a:rPr>
              <a:t>Marsabit</a:t>
            </a:r>
            <a:r>
              <a:rPr lang="en-GB" dirty="0">
                <a:latin typeface="Trebuchet MS" pitchFamily="34" charset="0"/>
              </a:rPr>
              <a:t>, </a:t>
            </a:r>
            <a:r>
              <a:rPr lang="en-GB" dirty="0" err="1">
                <a:latin typeface="Trebuchet MS" pitchFamily="34" charset="0"/>
              </a:rPr>
              <a:t>Pokot</a:t>
            </a:r>
            <a:r>
              <a:rPr lang="en-GB" dirty="0">
                <a:latin typeface="Trebuchet MS" pitchFamily="34" charset="0"/>
              </a:rPr>
              <a:t>, Turkana and </a:t>
            </a:r>
            <a:r>
              <a:rPr lang="en-GB" dirty="0" err="1">
                <a:latin typeface="Trebuchet MS" pitchFamily="34" charset="0"/>
              </a:rPr>
              <a:t>Wajir</a:t>
            </a:r>
            <a:r>
              <a:rPr lang="en-GB" dirty="0">
                <a:latin typeface="Trebuchet MS" pitchFamily="34" charset="0"/>
              </a:rPr>
              <a:t> counties </a:t>
            </a:r>
            <a:r>
              <a:rPr lang="en-GB" b="0" dirty="0" smtClean="0">
                <a:effectLst/>
                <a:latin typeface="Trebuchet MS" pitchFamily="34" charset="0"/>
              </a:rPr>
              <a:t/>
            </a:r>
            <a:br>
              <a:rPr lang="en-GB" b="0" dirty="0" smtClean="0">
                <a:effectLst/>
                <a:latin typeface="Trebuchet MS" pitchFamily="34" charset="0"/>
              </a:rPr>
            </a:br>
            <a:endParaRPr lang="en-GB" dirty="0">
              <a:latin typeface="Trebuchet M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020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4738531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latin typeface="Trebuchet MS" pitchFamily="34" charset="0"/>
              </a:rPr>
              <a:t>Occurs in two stages:</a:t>
            </a:r>
          </a:p>
          <a:p>
            <a:pPr fontAlgn="base"/>
            <a:r>
              <a:rPr lang="en-GB" b="1" dirty="0">
                <a:latin typeface="Trebuchet MS" pitchFamily="34" charset="0"/>
              </a:rPr>
              <a:t>First stage- </a:t>
            </a:r>
            <a:r>
              <a:rPr lang="en-GB" dirty="0">
                <a:latin typeface="Trebuchet MS" pitchFamily="34" charset="0"/>
              </a:rPr>
              <a:t>the trypanosomes multiply in subcutaneous tissues, blood and lymph</a:t>
            </a:r>
            <a:r>
              <a:rPr lang="en-GB" dirty="0" smtClean="0">
                <a:latin typeface="Trebuchet MS" pitchFamily="34" charset="0"/>
              </a:rPr>
              <a:t>.</a:t>
            </a:r>
          </a:p>
          <a:p>
            <a:pPr fontAlgn="base"/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>
                <a:latin typeface="Trebuchet MS" pitchFamily="34" charset="0"/>
              </a:rPr>
              <a:t>This is also called </a:t>
            </a:r>
            <a:r>
              <a:rPr lang="en-GB" b="1" dirty="0" err="1">
                <a:latin typeface="Trebuchet MS" pitchFamily="34" charset="0"/>
              </a:rPr>
              <a:t>haemo</a:t>
            </a:r>
            <a:r>
              <a:rPr lang="en-GB" b="1" dirty="0">
                <a:latin typeface="Trebuchet MS" pitchFamily="34" charset="0"/>
              </a:rPr>
              <a:t>-lymphatic stage</a:t>
            </a:r>
            <a:r>
              <a:rPr lang="en-GB" dirty="0">
                <a:latin typeface="Trebuchet MS" pitchFamily="34" charset="0"/>
              </a:rPr>
              <a:t> . It entails:-</a:t>
            </a:r>
            <a:endParaRPr lang="en-GB" b="1" dirty="0">
              <a:latin typeface="Trebuchet MS" pitchFamily="34" charset="0"/>
            </a:endParaRP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 bouts of fever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 headaches,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 enlarged lymph nodes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 joint pains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 itching</a:t>
            </a:r>
          </a:p>
          <a:p>
            <a:pPr>
              <a:buFont typeface="Wingdings" pitchFamily="2" charset="2"/>
              <a:buChar char="v"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22114"/>
          </a:xfrm>
        </p:spPr>
        <p:txBody>
          <a:bodyPr/>
          <a:lstStyle/>
          <a:p>
            <a:r>
              <a:rPr lang="en-GB" dirty="0">
                <a:latin typeface="Trebuchet MS" pitchFamily="34" charset="0"/>
              </a:rPr>
              <a:t>Clinical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4429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363272" cy="5242587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GB" b="1" dirty="0">
                <a:latin typeface="Trebuchet MS" pitchFamily="34" charset="0"/>
              </a:rPr>
              <a:t>Second stage </a:t>
            </a:r>
            <a:r>
              <a:rPr lang="en-GB" dirty="0">
                <a:latin typeface="Trebuchet MS" pitchFamily="34" charset="0"/>
              </a:rPr>
              <a:t>- the parasites </a:t>
            </a:r>
            <a:r>
              <a:rPr lang="en-GB" u="sng" dirty="0">
                <a:latin typeface="Trebuchet MS" pitchFamily="34" charset="0"/>
              </a:rPr>
              <a:t>cross the blood-brain barrier to</a:t>
            </a:r>
            <a:r>
              <a:rPr lang="en-GB" dirty="0">
                <a:latin typeface="Trebuchet MS" pitchFamily="34" charset="0"/>
              </a:rPr>
              <a:t> infect the central nervous </a:t>
            </a:r>
            <a:r>
              <a:rPr lang="en-GB" dirty="0" smtClean="0">
                <a:latin typeface="Trebuchet MS" pitchFamily="34" charset="0"/>
              </a:rPr>
              <a:t>system.</a:t>
            </a:r>
          </a:p>
          <a:p>
            <a:pPr fontAlgn="base"/>
            <a:r>
              <a:rPr lang="en-GB" dirty="0" smtClean="0">
                <a:latin typeface="Trebuchet MS" pitchFamily="34" charset="0"/>
              </a:rPr>
              <a:t>This </a:t>
            </a:r>
            <a:r>
              <a:rPr lang="en-GB" dirty="0">
                <a:latin typeface="Trebuchet MS" pitchFamily="34" charset="0"/>
              </a:rPr>
              <a:t>is known as </a:t>
            </a:r>
            <a:r>
              <a:rPr lang="en-GB" b="1" dirty="0">
                <a:latin typeface="Trebuchet MS" pitchFamily="34" charset="0"/>
              </a:rPr>
              <a:t>the neurological or </a:t>
            </a:r>
            <a:r>
              <a:rPr lang="en-GB" b="1" dirty="0" err="1">
                <a:latin typeface="Trebuchet MS" pitchFamily="34" charset="0"/>
              </a:rPr>
              <a:t>meningo</a:t>
            </a:r>
            <a:r>
              <a:rPr lang="en-GB" b="1" dirty="0">
                <a:latin typeface="Trebuchet MS" pitchFamily="34" charset="0"/>
              </a:rPr>
              <a:t>-encephalic stage</a:t>
            </a:r>
            <a:r>
              <a:rPr lang="en-GB" dirty="0" smtClean="0">
                <a:latin typeface="Trebuchet MS" pitchFamily="34" charset="0"/>
              </a:rPr>
              <a:t>.</a:t>
            </a:r>
          </a:p>
          <a:p>
            <a:pPr fontAlgn="base"/>
            <a:r>
              <a:rPr lang="en-GB" dirty="0" smtClean="0">
                <a:latin typeface="Trebuchet MS" pitchFamily="34" charset="0"/>
              </a:rPr>
              <a:t>Signs </a:t>
            </a:r>
            <a:r>
              <a:rPr lang="en-GB" dirty="0">
                <a:latin typeface="Trebuchet MS" pitchFamily="34" charset="0"/>
              </a:rPr>
              <a:t>and symptoms of the disease include:-</a:t>
            </a:r>
            <a:endParaRPr lang="en-GB" b="1" dirty="0">
              <a:latin typeface="Trebuchet MS" pitchFamily="34" charset="0"/>
            </a:endParaRP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 changes of </a:t>
            </a:r>
            <a:r>
              <a:rPr lang="en-GB" dirty="0" err="1">
                <a:latin typeface="Trebuchet MS" pitchFamily="34" charset="0"/>
              </a:rPr>
              <a:t>behavior</a:t>
            </a:r>
            <a:endParaRPr lang="en-GB" dirty="0">
              <a:latin typeface="Trebuchet MS" pitchFamily="34" charset="0"/>
            </a:endParaRP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Confusion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sensory disturbances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poor coordination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Disturbance of the sleep cycle, which gives the disease its name, is an important feature.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Without treatment, sleeping sickness is considered fatal although cases of healthy carriers have been reported.</a:t>
            </a:r>
          </a:p>
          <a:p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49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Antitrypanosomal</a:t>
            </a:r>
            <a:r>
              <a:rPr lang="en-GB" dirty="0"/>
              <a:t> </a:t>
            </a:r>
            <a:r>
              <a:rPr lang="en-GB" dirty="0" smtClean="0"/>
              <a:t>drugs- classification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63284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848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64" y="476672"/>
            <a:ext cx="854770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572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6" y="0"/>
            <a:ext cx="81010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678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977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76672"/>
            <a:ext cx="8003232" cy="5530619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GB" dirty="0" err="1">
                <a:latin typeface="Trebuchet MS" pitchFamily="34" charset="0"/>
              </a:rPr>
              <a:t>Pentamidine</a:t>
            </a:r>
            <a:r>
              <a:rPr lang="en-GB" dirty="0">
                <a:latin typeface="Trebuchet MS" pitchFamily="34" charset="0"/>
              </a:rPr>
              <a:t> has been used since 1940 as an alternative to </a:t>
            </a:r>
            <a:r>
              <a:rPr lang="en-GB" dirty="0" err="1">
                <a:latin typeface="Trebuchet MS" pitchFamily="34" charset="0"/>
              </a:rPr>
              <a:t>suramin</a:t>
            </a:r>
            <a:r>
              <a:rPr lang="en-GB" dirty="0">
                <a:latin typeface="Trebuchet MS" pitchFamily="34" charset="0"/>
              </a:rPr>
              <a:t> for the early </a:t>
            </a:r>
            <a:r>
              <a:rPr lang="en-GB" dirty="0" err="1">
                <a:latin typeface="Trebuchet MS" pitchFamily="34" charset="0"/>
              </a:rPr>
              <a:t>hemolymphatic</a:t>
            </a:r>
            <a:r>
              <a:rPr lang="en-GB" dirty="0">
                <a:latin typeface="Trebuchet MS" pitchFamily="34" charset="0"/>
              </a:rPr>
              <a:t> stage of disease caused by </a:t>
            </a:r>
            <a:r>
              <a:rPr lang="en-GB" i="1" dirty="0" err="1">
                <a:latin typeface="Trebuchet MS" pitchFamily="34" charset="0"/>
              </a:rPr>
              <a:t>Trypanosoma</a:t>
            </a:r>
            <a:r>
              <a:rPr lang="en-GB" i="1" dirty="0">
                <a:latin typeface="Trebuchet MS" pitchFamily="34" charset="0"/>
              </a:rPr>
              <a:t> </a:t>
            </a:r>
            <a:r>
              <a:rPr lang="en-GB" i="1" dirty="0" err="1">
                <a:latin typeface="Trebuchet MS" pitchFamily="34" charset="0"/>
              </a:rPr>
              <a:t>brucei</a:t>
            </a:r>
            <a:r>
              <a:rPr lang="en-GB" dirty="0">
                <a:latin typeface="Trebuchet MS" pitchFamily="34" charset="0"/>
              </a:rPr>
              <a:t> (especially </a:t>
            </a:r>
            <a:r>
              <a:rPr lang="en-GB" i="1" dirty="0">
                <a:latin typeface="Trebuchet MS" pitchFamily="34" charset="0"/>
              </a:rPr>
              <a:t>T </a:t>
            </a:r>
            <a:r>
              <a:rPr lang="en-GB" i="1" dirty="0" err="1">
                <a:latin typeface="Trebuchet MS" pitchFamily="34" charset="0"/>
              </a:rPr>
              <a:t>brucei</a:t>
            </a:r>
            <a:r>
              <a:rPr lang="en-GB" i="1" dirty="0">
                <a:latin typeface="Trebuchet MS" pitchFamily="34" charset="0"/>
              </a:rPr>
              <a:t> </a:t>
            </a:r>
            <a:r>
              <a:rPr lang="en-GB" i="1" dirty="0" err="1">
                <a:latin typeface="Trebuchet MS" pitchFamily="34" charset="0"/>
              </a:rPr>
              <a:t>gambiense</a:t>
            </a:r>
            <a:r>
              <a:rPr lang="en-GB" dirty="0">
                <a:latin typeface="Trebuchet MS" pitchFamily="34" charset="0"/>
              </a:rPr>
              <a:t>).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 The drug can also be used with </a:t>
            </a:r>
            <a:r>
              <a:rPr lang="en-GB" dirty="0" err="1">
                <a:latin typeface="Trebuchet MS" pitchFamily="34" charset="0"/>
              </a:rPr>
              <a:t>suramin</a:t>
            </a:r>
            <a:r>
              <a:rPr lang="en-GB" dirty="0">
                <a:latin typeface="Trebuchet MS" pitchFamily="34" charset="0"/>
              </a:rPr>
              <a:t>. </a:t>
            </a:r>
            <a:r>
              <a:rPr lang="en-GB" dirty="0" err="1">
                <a:latin typeface="Trebuchet MS" pitchFamily="34" charset="0"/>
              </a:rPr>
              <a:t>Pentamidine</a:t>
            </a:r>
            <a:r>
              <a:rPr lang="en-GB" dirty="0">
                <a:latin typeface="Trebuchet MS" pitchFamily="34" charset="0"/>
              </a:rPr>
              <a:t> should not be used to treat late </a:t>
            </a:r>
            <a:r>
              <a:rPr lang="en-GB" dirty="0" err="1">
                <a:latin typeface="Trebuchet MS" pitchFamily="34" charset="0"/>
              </a:rPr>
              <a:t>trypanosomiasis</a:t>
            </a:r>
            <a:r>
              <a:rPr lang="en-GB" dirty="0">
                <a:latin typeface="Trebuchet MS" pitchFamily="34" charset="0"/>
              </a:rPr>
              <a:t> with central nervous system involvement.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 A number of dosing regimens have been described, generally providing 2–4 mg/kg daily or on alternate days for a total of 10–15 doses.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 </a:t>
            </a:r>
            <a:r>
              <a:rPr lang="en-GB" dirty="0" err="1">
                <a:latin typeface="Trebuchet MS" pitchFamily="34" charset="0"/>
              </a:rPr>
              <a:t>Pentamidine</a:t>
            </a:r>
            <a:r>
              <a:rPr lang="en-GB" dirty="0">
                <a:latin typeface="Trebuchet MS" pitchFamily="34" charset="0"/>
              </a:rPr>
              <a:t> has also been used for chemoprophylaxis against African </a:t>
            </a:r>
            <a:r>
              <a:rPr lang="en-GB" dirty="0" err="1">
                <a:latin typeface="Trebuchet MS" pitchFamily="34" charset="0"/>
              </a:rPr>
              <a:t>trypanosomiasis</a:t>
            </a:r>
            <a:r>
              <a:rPr lang="en-GB" dirty="0">
                <a:latin typeface="Trebuchet MS" pitchFamily="34" charset="0"/>
              </a:rPr>
              <a:t>, with dosing of 4 mg/kg every 3–6 </a:t>
            </a:r>
            <a:r>
              <a:rPr lang="en-GB" dirty="0" smtClean="0">
                <a:latin typeface="Trebuchet MS" pitchFamily="34" charset="0"/>
              </a:rPr>
              <a:t>months</a:t>
            </a:r>
            <a:endParaRPr lang="en-GB" dirty="0">
              <a:latin typeface="Trebuchet MS" pitchFamily="34" charset="0"/>
            </a:endParaRPr>
          </a:p>
          <a:p>
            <a:pPr marL="109728" indent="0">
              <a:buNone/>
            </a:pPr>
            <a:r>
              <a:rPr lang="en-GB" b="0" dirty="0" smtClean="0">
                <a:effectLst/>
                <a:latin typeface="Trebuchet MS" pitchFamily="34" charset="0"/>
              </a:rPr>
              <a:t/>
            </a:r>
            <a:br>
              <a:rPr lang="en-GB" b="0" dirty="0" smtClean="0">
                <a:effectLst/>
                <a:latin typeface="Trebuchet MS" pitchFamily="34" charset="0"/>
              </a:rPr>
            </a:br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763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352928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904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6905740" cy="589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157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6895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6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4810539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GB" dirty="0">
                <a:latin typeface="Trebuchet MS" pitchFamily="34" charset="0"/>
              </a:rPr>
              <a:t>1. </a:t>
            </a:r>
            <a:r>
              <a:rPr lang="en-GB" b="1" dirty="0">
                <a:latin typeface="Trebuchet MS" pitchFamily="34" charset="0"/>
              </a:rPr>
              <a:t>Cutaneous </a:t>
            </a:r>
            <a:r>
              <a:rPr lang="en-GB" b="1" dirty="0" err="1">
                <a:latin typeface="Trebuchet MS" pitchFamily="34" charset="0"/>
              </a:rPr>
              <a:t>leishmaniasis</a:t>
            </a:r>
            <a:endParaRPr lang="en-GB" b="0" dirty="0" smtClean="0">
              <a:effectLst/>
              <a:latin typeface="Trebuchet MS" pitchFamily="34" charset="0"/>
            </a:endParaRPr>
          </a:p>
          <a:p>
            <a:pPr fontAlgn="base"/>
            <a:r>
              <a:rPr lang="en-GB" dirty="0">
                <a:latin typeface="Trebuchet MS" pitchFamily="34" charset="0"/>
              </a:rPr>
              <a:t>It produced by </a:t>
            </a:r>
            <a:r>
              <a:rPr lang="en-GB" i="1" dirty="0" err="1">
                <a:latin typeface="Trebuchet MS" pitchFamily="34" charset="0"/>
              </a:rPr>
              <a:t>Leishmania</a:t>
            </a:r>
            <a:r>
              <a:rPr lang="en-GB" i="1" dirty="0">
                <a:latin typeface="Trebuchet MS" pitchFamily="34" charset="0"/>
              </a:rPr>
              <a:t> </a:t>
            </a:r>
            <a:r>
              <a:rPr lang="en-GB" i="1" dirty="0" err="1">
                <a:latin typeface="Trebuchet MS" pitchFamily="34" charset="0"/>
              </a:rPr>
              <a:t>tropica</a:t>
            </a:r>
            <a:r>
              <a:rPr lang="en-GB" i="1" dirty="0">
                <a:latin typeface="Trebuchet MS" pitchFamily="34" charset="0"/>
              </a:rPr>
              <a:t> </a:t>
            </a:r>
            <a:r>
              <a:rPr lang="en-GB" dirty="0">
                <a:latin typeface="Trebuchet MS" pitchFamily="34" charset="0"/>
              </a:rPr>
              <a:t>which is characterized by </a:t>
            </a:r>
            <a:r>
              <a:rPr lang="en-GB" u="sng" dirty="0">
                <a:latin typeface="Trebuchet MS" pitchFamily="34" charset="0"/>
              </a:rPr>
              <a:t>a skin lesion</a:t>
            </a:r>
            <a:r>
              <a:rPr lang="en-GB" dirty="0">
                <a:latin typeface="Trebuchet MS" pitchFamily="34" charset="0"/>
              </a:rPr>
              <a:t>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More common </a:t>
            </a:r>
          </a:p>
          <a:p>
            <a:pPr marL="109728" indent="0">
              <a:buNone/>
            </a:pPr>
            <a:r>
              <a:rPr lang="en-GB" dirty="0">
                <a:latin typeface="Trebuchet MS" pitchFamily="34" charset="0"/>
              </a:rPr>
              <a:t>2. </a:t>
            </a:r>
            <a:r>
              <a:rPr lang="en-GB" b="1" dirty="0" err="1">
                <a:latin typeface="Trebuchet MS" pitchFamily="34" charset="0"/>
              </a:rPr>
              <a:t>Mucocutaneous</a:t>
            </a:r>
            <a:r>
              <a:rPr lang="en-GB" b="1" dirty="0">
                <a:latin typeface="Trebuchet MS" pitchFamily="34" charset="0"/>
              </a:rPr>
              <a:t> </a:t>
            </a:r>
            <a:r>
              <a:rPr lang="en-GB" b="1" dirty="0" err="1">
                <a:latin typeface="Trebuchet MS" pitchFamily="34" charset="0"/>
              </a:rPr>
              <a:t>leishmania</a:t>
            </a:r>
            <a:r>
              <a:rPr lang="en-GB" b="1" dirty="0">
                <a:latin typeface="Trebuchet MS" pitchFamily="34" charset="0"/>
              </a:rPr>
              <a:t>: </a:t>
            </a:r>
            <a:endParaRPr lang="en-GB" b="0" dirty="0" smtClean="0">
              <a:effectLst/>
              <a:latin typeface="Trebuchet MS" pitchFamily="34" charset="0"/>
            </a:endParaRPr>
          </a:p>
          <a:p>
            <a:pPr fontAlgn="base"/>
            <a:r>
              <a:rPr lang="en-GB" dirty="0">
                <a:latin typeface="Trebuchet MS" pitchFamily="34" charset="0"/>
              </a:rPr>
              <a:t>It produces by </a:t>
            </a:r>
            <a:r>
              <a:rPr lang="en-GB" i="1" dirty="0" err="1">
                <a:latin typeface="Trebuchet MS" pitchFamily="34" charset="0"/>
              </a:rPr>
              <a:t>Leishmania</a:t>
            </a:r>
            <a:r>
              <a:rPr lang="en-GB" i="1" dirty="0">
                <a:latin typeface="Trebuchet MS" pitchFamily="34" charset="0"/>
              </a:rPr>
              <a:t> </a:t>
            </a:r>
            <a:r>
              <a:rPr lang="en-GB" i="1" dirty="0" err="1">
                <a:latin typeface="Trebuchet MS" pitchFamily="34" charset="0"/>
              </a:rPr>
              <a:t>braziliensis</a:t>
            </a:r>
            <a:r>
              <a:rPr lang="en-GB" i="1" dirty="0">
                <a:latin typeface="Trebuchet MS" pitchFamily="34" charset="0"/>
              </a:rPr>
              <a:t> </a:t>
            </a:r>
            <a:r>
              <a:rPr lang="en-GB" dirty="0">
                <a:latin typeface="Trebuchet MS" pitchFamily="34" charset="0"/>
              </a:rPr>
              <a:t>characterized by lesion near </a:t>
            </a:r>
            <a:r>
              <a:rPr lang="en-GB" u="sng" dirty="0">
                <a:latin typeface="Trebuchet MS" pitchFamily="34" charset="0"/>
              </a:rPr>
              <a:t>mucosal membranes</a:t>
            </a:r>
            <a:r>
              <a:rPr lang="en-GB" dirty="0">
                <a:latin typeface="Trebuchet MS" pitchFamily="34" charset="0"/>
              </a:rPr>
              <a:t>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Less common</a:t>
            </a:r>
          </a:p>
          <a:p>
            <a:pPr marL="109728" indent="0">
              <a:buNone/>
            </a:pPr>
            <a:r>
              <a:rPr lang="en-GB" b="1" dirty="0">
                <a:latin typeface="Trebuchet MS" pitchFamily="34" charset="0"/>
              </a:rPr>
              <a:t>3.Visceral </a:t>
            </a:r>
            <a:r>
              <a:rPr lang="en-GB" b="1" dirty="0" err="1">
                <a:latin typeface="Trebuchet MS" pitchFamily="34" charset="0"/>
              </a:rPr>
              <a:t>leishmania</a:t>
            </a:r>
            <a:r>
              <a:rPr lang="en-GB" b="1" dirty="0">
                <a:latin typeface="Trebuchet MS" pitchFamily="34" charset="0"/>
              </a:rPr>
              <a:t>: ( </a:t>
            </a:r>
            <a:r>
              <a:rPr lang="en-GB" b="1" dirty="0" err="1">
                <a:latin typeface="Trebuchet MS" pitchFamily="34" charset="0"/>
              </a:rPr>
              <a:t>kala-azar</a:t>
            </a:r>
            <a:r>
              <a:rPr lang="en-GB" b="1" dirty="0">
                <a:latin typeface="Trebuchet MS" pitchFamily="34" charset="0"/>
              </a:rPr>
              <a:t>)</a:t>
            </a:r>
            <a:endParaRPr lang="en-GB" b="0" dirty="0" smtClean="0">
              <a:effectLst/>
              <a:latin typeface="Trebuchet MS" pitchFamily="34" charset="0"/>
            </a:endParaRPr>
          </a:p>
          <a:p>
            <a:pPr fontAlgn="base"/>
            <a:r>
              <a:rPr lang="en-GB" dirty="0">
                <a:latin typeface="Trebuchet MS" pitchFamily="34" charset="0"/>
              </a:rPr>
              <a:t>It produces by </a:t>
            </a:r>
            <a:r>
              <a:rPr lang="en-GB" dirty="0" err="1">
                <a:latin typeface="Trebuchet MS" pitchFamily="34" charset="0"/>
              </a:rPr>
              <a:t>Leishmania</a:t>
            </a:r>
            <a:r>
              <a:rPr lang="en-GB" dirty="0">
                <a:latin typeface="Trebuchet MS" pitchFamily="34" charset="0"/>
              </a:rPr>
              <a:t> </a:t>
            </a:r>
            <a:r>
              <a:rPr lang="en-GB" dirty="0" err="1">
                <a:latin typeface="Trebuchet MS" pitchFamily="34" charset="0"/>
              </a:rPr>
              <a:t>Donovani</a:t>
            </a:r>
            <a:r>
              <a:rPr lang="en-GB" dirty="0">
                <a:latin typeface="Trebuchet MS" pitchFamily="34" charset="0"/>
              </a:rPr>
              <a:t>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Symptoms include fever, enlargement of spleen and liver, weakness and progressive emaciation, anaemia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More serious and fatal.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22114"/>
          </a:xfrm>
        </p:spPr>
        <p:txBody>
          <a:bodyPr/>
          <a:lstStyle/>
          <a:p>
            <a:r>
              <a:rPr lang="en-GB" dirty="0">
                <a:latin typeface="Trebuchet MS" pitchFamily="34" charset="0"/>
              </a:rPr>
              <a:t>TYPES</a:t>
            </a:r>
          </a:p>
        </p:txBody>
      </p:sp>
    </p:spTree>
    <p:extLst>
      <p:ext uri="{BB962C8B-B14F-4D97-AF65-F5344CB8AC3E}">
        <p14:creationId xmlns:p14="http://schemas.microsoft.com/office/powerpoint/2010/main" val="166200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437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268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836712"/>
            <a:ext cx="8075240" cy="5170579"/>
          </a:xfrm>
        </p:spPr>
        <p:txBody>
          <a:bodyPr>
            <a:normAutofit/>
          </a:bodyPr>
          <a:lstStyle/>
          <a:p>
            <a:pPr fontAlgn="base"/>
            <a:r>
              <a:rPr lang="en-GB" dirty="0" err="1">
                <a:latin typeface="Trebuchet MS" pitchFamily="34" charset="0"/>
              </a:rPr>
              <a:t>Melarsoprol</a:t>
            </a:r>
            <a:r>
              <a:rPr lang="en-GB" dirty="0">
                <a:latin typeface="Trebuchet MS" pitchFamily="34" charset="0"/>
              </a:rPr>
              <a:t> </a:t>
            </a:r>
            <a:r>
              <a:rPr lang="en-GB" dirty="0" smtClean="0">
                <a:latin typeface="Trebuchet MS" pitchFamily="34" charset="0"/>
              </a:rPr>
              <a:t>remains </a:t>
            </a:r>
            <a:r>
              <a:rPr lang="en-GB" dirty="0">
                <a:latin typeface="Trebuchet MS" pitchFamily="34" charset="0"/>
              </a:rPr>
              <a:t>the most active </a:t>
            </a:r>
            <a:r>
              <a:rPr lang="en-GB" dirty="0" err="1">
                <a:latin typeface="Trebuchet MS" pitchFamily="34" charset="0"/>
              </a:rPr>
              <a:t>trypanocidal</a:t>
            </a:r>
            <a:r>
              <a:rPr lang="en-GB" dirty="0">
                <a:latin typeface="Trebuchet MS" pitchFamily="34" charset="0"/>
              </a:rPr>
              <a:t> drug available.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Clinically, even patients with advanced sleeping sickness will feel better within 1 week of initiation of </a:t>
            </a:r>
            <a:r>
              <a:rPr lang="en-GB" dirty="0" err="1">
                <a:latin typeface="Trebuchet MS" pitchFamily="34" charset="0"/>
              </a:rPr>
              <a:t>melarsoprol</a:t>
            </a:r>
            <a:r>
              <a:rPr lang="en-GB" dirty="0">
                <a:latin typeface="Trebuchet MS" pitchFamily="34" charset="0"/>
              </a:rPr>
              <a:t> therapy.</a:t>
            </a:r>
          </a:p>
          <a:p>
            <a:r>
              <a:rPr lang="en-GB" dirty="0">
                <a:latin typeface="Trebuchet MS" pitchFamily="34" charset="0"/>
              </a:rPr>
              <a:t> However, the important determinant of efficacy in </a:t>
            </a:r>
            <a:r>
              <a:rPr lang="en-GB" dirty="0" err="1">
                <a:latin typeface="Trebuchet MS" pitchFamily="34" charset="0"/>
              </a:rPr>
              <a:t>trypanosomiasis</a:t>
            </a:r>
            <a:r>
              <a:rPr lang="en-GB" dirty="0">
                <a:latin typeface="Trebuchet MS" pitchFamily="34" charset="0"/>
              </a:rPr>
              <a:t> treatment is the proportion of patients who relapse during follow-up.</a:t>
            </a:r>
            <a:br>
              <a:rPr lang="en-GB" dirty="0">
                <a:latin typeface="Trebuchet MS" pitchFamily="34" charset="0"/>
              </a:rPr>
            </a:br>
            <a:endParaRPr lang="en-GB" dirty="0">
              <a:latin typeface="Trebuchet MS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460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9" y="332656"/>
            <a:ext cx="7572953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06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136904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896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836712"/>
            <a:ext cx="8075240" cy="5170579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GB" dirty="0" err="1">
                <a:latin typeface="Trebuchet MS" pitchFamily="34" charset="0"/>
              </a:rPr>
              <a:t>Nifurtimox</a:t>
            </a:r>
            <a:r>
              <a:rPr lang="en-GB" dirty="0">
                <a:latin typeface="Trebuchet MS" pitchFamily="34" charset="0"/>
              </a:rPr>
              <a:t>, a </a:t>
            </a:r>
            <a:r>
              <a:rPr lang="en-GB" dirty="0" err="1">
                <a:latin typeface="Trebuchet MS" pitchFamily="34" charset="0"/>
              </a:rPr>
              <a:t>nitrofuran</a:t>
            </a:r>
            <a:r>
              <a:rPr lang="en-GB" dirty="0">
                <a:latin typeface="Trebuchet MS" pitchFamily="34" charset="0"/>
              </a:rPr>
              <a:t> </a:t>
            </a:r>
            <a:r>
              <a:rPr lang="en-GB" dirty="0" smtClean="0">
                <a:latin typeface="Trebuchet MS" pitchFamily="34" charset="0"/>
              </a:rPr>
              <a:t>derivative</a:t>
            </a:r>
            <a:r>
              <a:rPr lang="en-GB" dirty="0">
                <a:latin typeface="Trebuchet MS" pitchFamily="34" charset="0"/>
              </a:rPr>
              <a:t>,</a:t>
            </a:r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 err="1">
                <a:latin typeface="Trebuchet MS" pitchFamily="34" charset="0"/>
              </a:rPr>
              <a:t>trypanocidal</a:t>
            </a:r>
            <a:r>
              <a:rPr lang="en-GB" dirty="0">
                <a:latin typeface="Trebuchet MS" pitchFamily="34" charset="0"/>
              </a:rPr>
              <a:t> activity was empirically discovered and since </a:t>
            </a:r>
            <a:r>
              <a:rPr lang="en-GB" dirty="0" smtClean="0">
                <a:latin typeface="Trebuchet MS" pitchFamily="34" charset="0"/>
              </a:rPr>
              <a:t>1967</a:t>
            </a:r>
          </a:p>
          <a:p>
            <a:pPr fontAlgn="base"/>
            <a:r>
              <a:rPr lang="en-GB" dirty="0" smtClean="0">
                <a:latin typeface="Trebuchet MS" pitchFamily="34" charset="0"/>
              </a:rPr>
              <a:t> It </a:t>
            </a:r>
            <a:r>
              <a:rPr lang="en-GB" dirty="0">
                <a:latin typeface="Trebuchet MS" pitchFamily="34" charset="0"/>
              </a:rPr>
              <a:t>has been used for the treatment of </a:t>
            </a:r>
            <a:r>
              <a:rPr lang="en-GB" dirty="0" err="1">
                <a:latin typeface="Trebuchet MS" pitchFamily="34" charset="0"/>
              </a:rPr>
              <a:t>Chagas</a:t>
            </a:r>
            <a:r>
              <a:rPr lang="en-GB" dirty="0">
                <a:latin typeface="Trebuchet MS" pitchFamily="34" charset="0"/>
              </a:rPr>
              <a:t> disease caused by </a:t>
            </a:r>
            <a:r>
              <a:rPr lang="en-GB" i="1" dirty="0" err="1">
                <a:latin typeface="Trebuchet MS" pitchFamily="34" charset="0"/>
              </a:rPr>
              <a:t>Trypanosoma</a:t>
            </a:r>
            <a:r>
              <a:rPr lang="en-GB" i="1" dirty="0">
                <a:latin typeface="Trebuchet MS" pitchFamily="34" charset="0"/>
              </a:rPr>
              <a:t> </a:t>
            </a:r>
            <a:r>
              <a:rPr lang="en-GB" i="1" dirty="0" err="1">
                <a:latin typeface="Trebuchet MS" pitchFamily="34" charset="0"/>
              </a:rPr>
              <a:t>cruzi</a:t>
            </a:r>
            <a:r>
              <a:rPr lang="en-GB" dirty="0">
                <a:latin typeface="Trebuchet MS" pitchFamily="34" charset="0"/>
              </a:rPr>
              <a:t> in Latin America.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The mode of action of </a:t>
            </a:r>
            <a:r>
              <a:rPr lang="en-GB" dirty="0" err="1">
                <a:latin typeface="Trebuchet MS" pitchFamily="34" charset="0"/>
              </a:rPr>
              <a:t>nifurtimox</a:t>
            </a:r>
            <a:r>
              <a:rPr lang="en-GB" dirty="0">
                <a:latin typeface="Trebuchet MS" pitchFamily="34" charset="0"/>
              </a:rPr>
              <a:t> is not clearly known but may be related to the generation of reactive oxygen species which damage cellular components such as DNA, membrane lipids and proteins.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 More recently, </a:t>
            </a:r>
            <a:r>
              <a:rPr lang="en-GB" dirty="0" err="1">
                <a:latin typeface="Trebuchet MS" pitchFamily="34" charset="0"/>
              </a:rPr>
              <a:t>nifurtimox</a:t>
            </a:r>
            <a:r>
              <a:rPr lang="en-GB" dirty="0">
                <a:latin typeface="Trebuchet MS" pitchFamily="34" charset="0"/>
              </a:rPr>
              <a:t> has been evaluated together with </a:t>
            </a:r>
            <a:r>
              <a:rPr lang="en-GB" b="1" u="sng" dirty="0" err="1">
                <a:latin typeface="Trebuchet MS" pitchFamily="34" charset="0"/>
              </a:rPr>
              <a:t>eflornithine</a:t>
            </a:r>
            <a:r>
              <a:rPr lang="en-GB" dirty="0">
                <a:latin typeface="Trebuchet MS" pitchFamily="34" charset="0"/>
              </a:rPr>
              <a:t> as combination therapy for treatment of late-stage </a:t>
            </a:r>
            <a:r>
              <a:rPr lang="en-GB" i="1" dirty="0">
                <a:latin typeface="Trebuchet MS" pitchFamily="34" charset="0"/>
              </a:rPr>
              <a:t>T. b. </a:t>
            </a:r>
            <a:r>
              <a:rPr lang="en-GB" i="1" dirty="0" err="1">
                <a:latin typeface="Trebuchet MS" pitchFamily="34" charset="0"/>
              </a:rPr>
              <a:t>gambiense</a:t>
            </a:r>
            <a:r>
              <a:rPr lang="en-GB" dirty="0">
                <a:latin typeface="Trebuchet MS" pitchFamily="34" charset="0"/>
              </a:rPr>
              <a:t> sleeping sickness</a:t>
            </a:r>
          </a:p>
          <a:p>
            <a:endParaRPr lang="en-GB" dirty="0">
              <a:latin typeface="Trebuchet MS" pitchFamily="34" charset="0"/>
            </a:endParaRPr>
          </a:p>
          <a:p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52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4" y="476672"/>
            <a:ext cx="8533060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78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b="0" dirty="0" smtClean="0">
                <a:effectLst/>
              </a:rPr>
              <a:t> 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60337"/>
            <a:ext cx="8074024" cy="892399"/>
          </a:xfrm>
        </p:spPr>
        <p:txBody>
          <a:bodyPr>
            <a:normAutofit fontScale="90000"/>
          </a:bodyPr>
          <a:lstStyle/>
          <a:p>
            <a:r>
              <a:rPr lang="en-GB" dirty="0"/>
              <a:t>Classification of </a:t>
            </a:r>
            <a:r>
              <a:rPr lang="en-GB" dirty="0" err="1"/>
              <a:t>antileishmanial</a:t>
            </a:r>
            <a:r>
              <a:rPr lang="en-GB" dirty="0"/>
              <a:t> drugs</a:t>
            </a:r>
          </a:p>
        </p:txBody>
      </p:sp>
      <p:sp>
        <p:nvSpPr>
          <p:cNvPr id="4" name="AutoShape 2" descr="Classification of anti-leishmanial dru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Classification of anti-leishmanial drug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Classification of anti-leishmanial drug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43013"/>
            <a:ext cx="7056784" cy="470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74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80920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84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8147248" cy="5530619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GB" dirty="0" smtClean="0">
                <a:solidFill>
                  <a:srgbClr val="C00000"/>
                </a:solidFill>
                <a:latin typeface="Trebuchet MS" pitchFamily="34" charset="0"/>
              </a:rPr>
              <a:t>Sodium </a:t>
            </a:r>
            <a:r>
              <a:rPr lang="en-GB" dirty="0" err="1" smtClean="0">
                <a:solidFill>
                  <a:srgbClr val="C00000"/>
                </a:solidFill>
                <a:latin typeface="Trebuchet MS" pitchFamily="34" charset="0"/>
              </a:rPr>
              <a:t>stibogluconate</a:t>
            </a:r>
            <a:r>
              <a:rPr lang="en-GB" dirty="0" smtClean="0">
                <a:latin typeface="Trebuchet MS" pitchFamily="34" charset="0"/>
              </a:rPr>
              <a:t> is </a:t>
            </a:r>
            <a:r>
              <a:rPr lang="en-GB" dirty="0">
                <a:latin typeface="Trebuchet MS" pitchFamily="34" charset="0"/>
              </a:rPr>
              <a:t>an organic </a:t>
            </a:r>
            <a:r>
              <a:rPr lang="en-GB" u="sng" dirty="0">
                <a:latin typeface="Trebuchet MS" pitchFamily="34" charset="0"/>
              </a:rPr>
              <a:t>antimony </a:t>
            </a:r>
            <a:r>
              <a:rPr lang="en-GB" u="sng" dirty="0" smtClean="0">
                <a:latin typeface="Trebuchet MS" pitchFamily="34" charset="0"/>
              </a:rPr>
              <a:t>derivative</a:t>
            </a:r>
            <a:r>
              <a:rPr lang="en-GB" dirty="0">
                <a:latin typeface="Trebuchet MS" pitchFamily="34" charset="0"/>
              </a:rPr>
              <a:t>. </a:t>
            </a:r>
          </a:p>
          <a:p>
            <a:pPr fontAlgn="base"/>
            <a:r>
              <a:rPr lang="en-GB" dirty="0" smtClean="0">
                <a:latin typeface="Trebuchet MS" pitchFamily="34" charset="0"/>
              </a:rPr>
              <a:t>Its </a:t>
            </a:r>
            <a:r>
              <a:rPr lang="en-GB" dirty="0">
                <a:latin typeface="Trebuchet MS" pitchFamily="34" charset="0"/>
              </a:rPr>
              <a:t>mechanism is unclear but it may act by binding to </a:t>
            </a:r>
            <a:r>
              <a:rPr lang="en-GB" u="sng" dirty="0" err="1">
                <a:latin typeface="Trebuchet MS" pitchFamily="34" charset="0"/>
              </a:rPr>
              <a:t>thiol</a:t>
            </a:r>
            <a:r>
              <a:rPr lang="en-GB" u="sng" dirty="0">
                <a:latin typeface="Trebuchet MS" pitchFamily="34" charset="0"/>
              </a:rPr>
              <a:t> groups</a:t>
            </a:r>
            <a:r>
              <a:rPr lang="en-GB" dirty="0">
                <a:latin typeface="Trebuchet MS" pitchFamily="34" charset="0"/>
              </a:rPr>
              <a:t> in the parasite and inhibiting the formation of </a:t>
            </a:r>
            <a:r>
              <a:rPr lang="en-GB" u="sng" dirty="0">
                <a:latin typeface="Trebuchet MS" pitchFamily="34" charset="0"/>
              </a:rPr>
              <a:t>high-energy phosphates</a:t>
            </a:r>
            <a:r>
              <a:rPr lang="en-GB" dirty="0">
                <a:latin typeface="Trebuchet MS" pitchFamily="34" charset="0"/>
              </a:rPr>
              <a:t> (ATP) and </a:t>
            </a:r>
            <a:r>
              <a:rPr lang="en-GB" u="sng" dirty="0" err="1">
                <a:latin typeface="Trebuchet MS" pitchFamily="34" charset="0"/>
              </a:rPr>
              <a:t>guanosine</a:t>
            </a:r>
            <a:r>
              <a:rPr lang="en-GB" dirty="0">
                <a:latin typeface="Trebuchet MS" pitchFamily="34" charset="0"/>
              </a:rPr>
              <a:t> triphosphate (GTP)</a:t>
            </a:r>
          </a:p>
          <a:p>
            <a:pPr marL="109728" indent="0">
              <a:buNone/>
            </a:pPr>
            <a:r>
              <a:rPr lang="en-GB" b="1" dirty="0">
                <a:latin typeface="Trebuchet MS" pitchFamily="34" charset="0"/>
              </a:rPr>
              <a:t>Pharmacokinetics</a:t>
            </a:r>
            <a:endParaRPr lang="en-GB" b="0" dirty="0" smtClean="0">
              <a:effectLst/>
              <a:latin typeface="Trebuchet MS" pitchFamily="34" charset="0"/>
            </a:endParaRPr>
          </a:p>
          <a:p>
            <a:pPr fontAlgn="base"/>
            <a:r>
              <a:rPr lang="en-GB" dirty="0">
                <a:latin typeface="Trebuchet MS" pitchFamily="34" charset="0"/>
              </a:rPr>
              <a:t>Sodium </a:t>
            </a:r>
            <a:r>
              <a:rPr lang="en-GB" dirty="0" err="1">
                <a:latin typeface="Trebuchet MS" pitchFamily="34" charset="0"/>
              </a:rPr>
              <a:t>stibogluconate</a:t>
            </a:r>
            <a:r>
              <a:rPr lang="en-GB" dirty="0">
                <a:latin typeface="Trebuchet MS" pitchFamily="34" charset="0"/>
              </a:rPr>
              <a:t> must be given </a:t>
            </a:r>
            <a:r>
              <a:rPr lang="en-GB" dirty="0" err="1">
                <a:latin typeface="Trebuchet MS" pitchFamily="34" charset="0"/>
              </a:rPr>
              <a:t>parenterally</a:t>
            </a:r>
            <a:r>
              <a:rPr lang="en-GB" dirty="0">
                <a:latin typeface="Trebuchet MS" pitchFamily="34" charset="0"/>
              </a:rPr>
              <a:t>, either by </a:t>
            </a:r>
            <a:r>
              <a:rPr lang="en-GB" u="sng" dirty="0">
                <a:latin typeface="Trebuchet MS" pitchFamily="34" charset="0"/>
              </a:rPr>
              <a:t>intramuscular injection</a:t>
            </a:r>
            <a:r>
              <a:rPr lang="en-GB" dirty="0">
                <a:latin typeface="Trebuchet MS" pitchFamily="34" charset="0"/>
              </a:rPr>
              <a:t> or by slow </a:t>
            </a:r>
            <a:r>
              <a:rPr lang="en-GB" u="sng" dirty="0">
                <a:latin typeface="Trebuchet MS" pitchFamily="34" charset="0"/>
              </a:rPr>
              <a:t>intravenous infusion</a:t>
            </a:r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>
                <a:latin typeface="Trebuchet MS" pitchFamily="34" charset="0"/>
              </a:rPr>
              <a:t>It is eliminated by the kidneys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Has a half-life of 6 hours.</a:t>
            </a:r>
          </a:p>
          <a:p>
            <a:pPr marL="109728" indent="0">
              <a:buNone/>
            </a:pPr>
            <a:endParaRPr lang="en-GB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231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301608" cy="5030019"/>
          </a:xfrm>
        </p:spPr>
        <p:txBody>
          <a:bodyPr>
            <a:normAutofit fontScale="92500" lnSpcReduction="20000"/>
          </a:bodyPr>
          <a:lstStyle/>
          <a:p>
            <a:pPr marL="109728" indent="0" fontAlgn="base">
              <a:buNone/>
            </a:pPr>
            <a:r>
              <a:rPr lang="en-GB" b="1" dirty="0">
                <a:latin typeface="Trebuchet MS" pitchFamily="34" charset="0"/>
              </a:rPr>
              <a:t>Indications</a:t>
            </a:r>
            <a:endParaRPr lang="en-GB" b="1" dirty="0" smtClean="0">
              <a:latin typeface="Trebuchet MS" pitchFamily="34" charset="0"/>
            </a:endParaRPr>
          </a:p>
          <a:p>
            <a:pPr marL="109728" indent="0" fontAlgn="base">
              <a:buNone/>
            </a:pPr>
            <a:r>
              <a:rPr lang="en-GB" dirty="0" smtClean="0">
                <a:latin typeface="Trebuchet MS" pitchFamily="34" charset="0"/>
              </a:rPr>
              <a:t>1.Primary </a:t>
            </a:r>
            <a:r>
              <a:rPr lang="en-GB" dirty="0">
                <a:latin typeface="Trebuchet MS" pitchFamily="34" charset="0"/>
              </a:rPr>
              <a:t>visceral </a:t>
            </a:r>
            <a:r>
              <a:rPr lang="en-GB" dirty="0" err="1">
                <a:latin typeface="Trebuchet MS" pitchFamily="34" charset="0"/>
              </a:rPr>
              <a:t>leishmaniasis</a:t>
            </a:r>
            <a:r>
              <a:rPr lang="en-GB" dirty="0">
                <a:latin typeface="Trebuchet MS" pitchFamily="34" charset="0"/>
              </a:rPr>
              <a:t>- DOC</a:t>
            </a:r>
          </a:p>
          <a:p>
            <a:pPr marL="109728" indent="0">
              <a:buNone/>
            </a:pPr>
            <a:r>
              <a:rPr lang="en-GB" b="1" dirty="0" smtClean="0">
                <a:latin typeface="Trebuchet MS" pitchFamily="34" charset="0"/>
              </a:rPr>
              <a:t>A. </a:t>
            </a:r>
            <a:r>
              <a:rPr lang="en-GB" b="1" dirty="0">
                <a:latin typeface="Trebuchet MS" pitchFamily="34" charset="0"/>
              </a:rPr>
              <a:t>Combination therapy- 1</a:t>
            </a:r>
            <a:r>
              <a:rPr lang="en-GB" b="1" baseline="30000" dirty="0">
                <a:latin typeface="Trebuchet MS" pitchFamily="34" charset="0"/>
              </a:rPr>
              <a:t>st</a:t>
            </a:r>
            <a:r>
              <a:rPr lang="en-GB" b="1" dirty="0">
                <a:latin typeface="Trebuchet MS" pitchFamily="34" charset="0"/>
              </a:rPr>
              <a:t> line</a:t>
            </a:r>
            <a:endParaRPr lang="en-GB" b="1" dirty="0" smtClean="0">
              <a:effectLst/>
              <a:latin typeface="Trebuchet MS" pitchFamily="34" charset="0"/>
            </a:endParaRPr>
          </a:p>
          <a:p>
            <a:pPr fontAlgn="base"/>
            <a:r>
              <a:rPr lang="en-GB" dirty="0">
                <a:latin typeface="Trebuchet MS" pitchFamily="34" charset="0"/>
              </a:rPr>
              <a:t>sodium </a:t>
            </a:r>
            <a:r>
              <a:rPr lang="en-GB" dirty="0" err="1">
                <a:latin typeface="Trebuchet MS" pitchFamily="34" charset="0"/>
              </a:rPr>
              <a:t>stibogluconate</a:t>
            </a:r>
            <a:r>
              <a:rPr lang="en-GB" dirty="0">
                <a:latin typeface="Trebuchet MS" pitchFamily="34" charset="0"/>
              </a:rPr>
              <a:t> (</a:t>
            </a:r>
            <a:r>
              <a:rPr lang="en-GB" dirty="0" err="1">
                <a:latin typeface="Trebuchet MS" pitchFamily="34" charset="0"/>
              </a:rPr>
              <a:t>pentavalent</a:t>
            </a:r>
            <a:r>
              <a:rPr lang="en-GB" dirty="0">
                <a:latin typeface="Trebuchet MS" pitchFamily="34" charset="0"/>
              </a:rPr>
              <a:t> </a:t>
            </a:r>
            <a:r>
              <a:rPr lang="en-GB" dirty="0" err="1">
                <a:latin typeface="Trebuchet MS" pitchFamily="34" charset="0"/>
              </a:rPr>
              <a:t>antimonials</a:t>
            </a:r>
            <a:r>
              <a:rPr lang="en-GB" dirty="0">
                <a:latin typeface="Trebuchet MS" pitchFamily="34" charset="0"/>
              </a:rPr>
              <a:t>)/SSG at 20 mg/kg per day intramuscularly or intravenously plus </a:t>
            </a:r>
            <a:r>
              <a:rPr lang="en-GB" dirty="0" err="1">
                <a:latin typeface="Trebuchet MS" pitchFamily="34" charset="0"/>
              </a:rPr>
              <a:t>paromomycin</a:t>
            </a:r>
            <a:r>
              <a:rPr lang="en-GB" dirty="0">
                <a:latin typeface="Trebuchet MS" pitchFamily="34" charset="0"/>
              </a:rPr>
              <a:t> 15 mg </a:t>
            </a:r>
            <a:r>
              <a:rPr lang="en-GB" dirty="0" smtClean="0">
                <a:latin typeface="Trebuchet MS" pitchFamily="34" charset="0"/>
              </a:rPr>
              <a:t>per </a:t>
            </a:r>
            <a:r>
              <a:rPr lang="en-GB" dirty="0">
                <a:latin typeface="Trebuchet MS" pitchFamily="34" charset="0"/>
              </a:rPr>
              <a:t>kg body weight per day intramuscularly) </a:t>
            </a:r>
            <a:r>
              <a:rPr lang="en-GB" b="1" dirty="0">
                <a:latin typeface="Trebuchet MS" pitchFamily="34" charset="0"/>
              </a:rPr>
              <a:t>for 17 days.</a:t>
            </a:r>
          </a:p>
          <a:p>
            <a:pPr marL="109728" indent="0">
              <a:buNone/>
            </a:pPr>
            <a:r>
              <a:rPr lang="en-GB" b="1" dirty="0" smtClean="0">
                <a:latin typeface="Trebuchet MS" pitchFamily="34" charset="0"/>
              </a:rPr>
              <a:t>B.  </a:t>
            </a:r>
            <a:r>
              <a:rPr lang="en-GB" b="1" dirty="0" err="1">
                <a:latin typeface="Trebuchet MS" pitchFamily="34" charset="0"/>
              </a:rPr>
              <a:t>Monotherapy</a:t>
            </a:r>
            <a:r>
              <a:rPr lang="en-GB" b="1" dirty="0">
                <a:latin typeface="Trebuchet MS" pitchFamily="34" charset="0"/>
              </a:rPr>
              <a:t> treatment </a:t>
            </a:r>
            <a:r>
              <a:rPr lang="en-GB" dirty="0">
                <a:latin typeface="Trebuchet MS" pitchFamily="34" charset="0"/>
              </a:rPr>
              <a:t>Sodium </a:t>
            </a:r>
            <a:r>
              <a:rPr lang="en-GB" dirty="0" err="1">
                <a:latin typeface="Trebuchet MS" pitchFamily="34" charset="0"/>
              </a:rPr>
              <a:t>stibogluconate</a:t>
            </a:r>
            <a:r>
              <a:rPr lang="en-GB" dirty="0">
                <a:latin typeface="Trebuchet MS" pitchFamily="34" charset="0"/>
              </a:rPr>
              <a:t> (SSG) as a </a:t>
            </a:r>
            <a:r>
              <a:rPr lang="en-GB" dirty="0" err="1">
                <a:latin typeface="Trebuchet MS" pitchFamily="34" charset="0"/>
              </a:rPr>
              <a:t>monotherapy</a:t>
            </a:r>
            <a:r>
              <a:rPr lang="en-GB" dirty="0">
                <a:latin typeface="Trebuchet MS" pitchFamily="34" charset="0"/>
              </a:rPr>
              <a:t> where </a:t>
            </a:r>
            <a:r>
              <a:rPr lang="en-GB" dirty="0" err="1">
                <a:latin typeface="Trebuchet MS" pitchFamily="34" charset="0"/>
              </a:rPr>
              <a:t>paromomycin</a:t>
            </a:r>
            <a:r>
              <a:rPr lang="en-GB" dirty="0">
                <a:latin typeface="Trebuchet MS" pitchFamily="34" charset="0"/>
              </a:rPr>
              <a:t> is not available or is contraindicated (hearing impairment or concomitant renal disease). –</a:t>
            </a:r>
            <a:endParaRPr lang="en-GB" b="0" dirty="0" smtClean="0">
              <a:effectLst/>
              <a:latin typeface="Trebuchet MS" pitchFamily="34" charset="0"/>
            </a:endParaRPr>
          </a:p>
          <a:p>
            <a:r>
              <a:rPr lang="en-GB" dirty="0">
                <a:latin typeface="Trebuchet MS" pitchFamily="34" charset="0"/>
              </a:rPr>
              <a:t>-    SSG 20 mg/kg per day intramuscularly or intravenously for </a:t>
            </a:r>
            <a:r>
              <a:rPr lang="en-GB" b="1" dirty="0">
                <a:latin typeface="Trebuchet MS" pitchFamily="34" charset="0"/>
              </a:rPr>
              <a:t>30 </a:t>
            </a:r>
            <a:r>
              <a:rPr lang="en-GB" b="1" dirty="0" smtClean="0">
                <a:latin typeface="Trebuchet MS" pitchFamily="34" charset="0"/>
              </a:rPr>
              <a:t>days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353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314595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GB" b="1" dirty="0">
                <a:latin typeface="Trebuchet MS" pitchFamily="34" charset="0"/>
              </a:rPr>
              <a:t>Side effects of </a:t>
            </a:r>
            <a:r>
              <a:rPr lang="en-GB" b="1" dirty="0" err="1">
                <a:latin typeface="Trebuchet MS" pitchFamily="34" charset="0"/>
              </a:rPr>
              <a:t>pentavalent</a:t>
            </a:r>
            <a:r>
              <a:rPr lang="en-GB" b="1" dirty="0">
                <a:latin typeface="Trebuchet MS" pitchFamily="34" charset="0"/>
              </a:rPr>
              <a:t> </a:t>
            </a:r>
            <a:r>
              <a:rPr lang="en-GB" b="1" dirty="0" err="1" smtClean="0">
                <a:latin typeface="Trebuchet MS" pitchFamily="34" charset="0"/>
              </a:rPr>
              <a:t>antimonials</a:t>
            </a:r>
            <a:r>
              <a:rPr lang="en-GB" b="1" dirty="0" smtClean="0">
                <a:latin typeface="Trebuchet MS" pitchFamily="34" charset="0"/>
              </a:rPr>
              <a:t> - SSG</a:t>
            </a:r>
          </a:p>
          <a:p>
            <a:pPr fontAlgn="base"/>
            <a:r>
              <a:rPr lang="en-GB" dirty="0" err="1">
                <a:latin typeface="Trebuchet MS" pitchFamily="34" charset="0"/>
              </a:rPr>
              <a:t>Pentavalent</a:t>
            </a:r>
            <a:r>
              <a:rPr lang="en-GB" dirty="0">
                <a:latin typeface="Trebuchet MS" pitchFamily="34" charset="0"/>
              </a:rPr>
              <a:t> </a:t>
            </a:r>
            <a:r>
              <a:rPr lang="en-GB" dirty="0" err="1">
                <a:latin typeface="Trebuchet MS" pitchFamily="34" charset="0"/>
              </a:rPr>
              <a:t>antimonials</a:t>
            </a:r>
            <a:r>
              <a:rPr lang="en-GB" dirty="0">
                <a:latin typeface="Trebuchet MS" pitchFamily="34" charset="0"/>
              </a:rPr>
              <a:t> require monitoring of safety as toxicity </a:t>
            </a:r>
            <a:r>
              <a:rPr lang="en-GB" dirty="0" smtClean="0">
                <a:latin typeface="Trebuchet MS" pitchFamily="34" charset="0"/>
              </a:rPr>
              <a:t>and side-effects </a:t>
            </a:r>
            <a:r>
              <a:rPr lang="en-GB" dirty="0">
                <a:latin typeface="Trebuchet MS" pitchFamily="34" charset="0"/>
              </a:rPr>
              <a:t>may occur, especially with longer treatment duration. 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These include 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nausea 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anorexia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 arthralgia /myalgia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pain at the injection site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 ECG changes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raised liver enzymes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 raised pancreatic enzymes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severe vomiting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 Sudden death may occur due to cardiac arrhythmia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intra-cerebral bleeding</a:t>
            </a:r>
          </a:p>
          <a:p>
            <a:pPr fontAlgn="base">
              <a:buFont typeface="Wingdings" pitchFamily="2" charset="2"/>
              <a:buChar char="v"/>
            </a:pPr>
            <a:r>
              <a:rPr lang="en-GB" dirty="0">
                <a:latin typeface="Trebuchet MS" pitchFamily="34" charset="0"/>
              </a:rPr>
              <a:t>anaemia associated heart failure and renal toxicity</a:t>
            </a:r>
          </a:p>
          <a:p>
            <a:pPr>
              <a:buFont typeface="Wingdings" pitchFamily="2" charset="2"/>
              <a:buChar char="v"/>
            </a:pPr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2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b="1" dirty="0" err="1" smtClean="0">
                <a:latin typeface="Trebuchet MS" pitchFamily="34" charset="0"/>
              </a:rPr>
              <a:t>Paramomycin</a:t>
            </a:r>
            <a:r>
              <a:rPr lang="en-GB" b="1" dirty="0" smtClean="0">
                <a:latin typeface="Trebuchet MS" pitchFamily="34" charset="0"/>
              </a:rPr>
              <a:t> </a:t>
            </a:r>
            <a:r>
              <a:rPr lang="en-GB" b="1" dirty="0">
                <a:latin typeface="Trebuchet MS" pitchFamily="34" charset="0"/>
              </a:rPr>
              <a:t>(</a:t>
            </a:r>
            <a:r>
              <a:rPr lang="en-GB" b="1" dirty="0" err="1">
                <a:latin typeface="Trebuchet MS" pitchFamily="34" charset="0"/>
              </a:rPr>
              <a:t>aminosidine</a:t>
            </a:r>
            <a:r>
              <a:rPr lang="en-GB" b="1" dirty="0">
                <a:latin typeface="Trebuchet MS" pitchFamily="34" charset="0"/>
              </a:rPr>
              <a:t>)</a:t>
            </a:r>
            <a:endParaRPr lang="en-GB" b="1" dirty="0" smtClean="0">
              <a:effectLst/>
              <a:latin typeface="Trebuchet MS" pitchFamily="34" charset="0"/>
            </a:endParaRPr>
          </a:p>
          <a:p>
            <a:pPr fontAlgn="base"/>
            <a:r>
              <a:rPr lang="en-GB" dirty="0" err="1">
                <a:latin typeface="Trebuchet MS" pitchFamily="34" charset="0"/>
              </a:rPr>
              <a:t>Paromomycin</a:t>
            </a:r>
            <a:r>
              <a:rPr lang="en-GB" dirty="0">
                <a:latin typeface="Trebuchet MS" pitchFamily="34" charset="0"/>
              </a:rPr>
              <a:t> is a non absorbable aminoglycoside agent that acts like other aminoglycosides by binding to the </a:t>
            </a:r>
            <a:r>
              <a:rPr lang="en-GB" b="1" dirty="0">
                <a:latin typeface="Trebuchet MS" pitchFamily="34" charset="0"/>
              </a:rPr>
              <a:t>30S ribosomal RNA and inhibiting protein synthesis.</a:t>
            </a:r>
          </a:p>
          <a:p>
            <a:pPr fontAlgn="base"/>
            <a:r>
              <a:rPr lang="en-GB" dirty="0">
                <a:latin typeface="Trebuchet MS" pitchFamily="34" charset="0"/>
              </a:rPr>
              <a:t>It is administered orally or </a:t>
            </a:r>
            <a:r>
              <a:rPr lang="en-GB" dirty="0" err="1">
                <a:latin typeface="Trebuchet MS" pitchFamily="34" charset="0"/>
              </a:rPr>
              <a:t>parenterally</a:t>
            </a:r>
            <a:endParaRPr lang="en-GB" dirty="0">
              <a:latin typeface="Trebuchet MS" pitchFamily="34" charset="0"/>
            </a:endParaRPr>
          </a:p>
          <a:p>
            <a:pPr fontAlgn="base"/>
            <a:r>
              <a:rPr lang="en-GB" dirty="0" err="1">
                <a:latin typeface="Trebuchet MS" pitchFamily="34" charset="0"/>
              </a:rPr>
              <a:t>Paromomycin</a:t>
            </a:r>
            <a:r>
              <a:rPr lang="en-GB" dirty="0">
                <a:latin typeface="Trebuchet MS" pitchFamily="34" charset="0"/>
              </a:rPr>
              <a:t> is excreted by the kidneys unchanged and is eliminated fastest of all </a:t>
            </a:r>
            <a:r>
              <a:rPr lang="en-GB" dirty="0" err="1">
                <a:latin typeface="Trebuchet MS" pitchFamily="34" charset="0"/>
              </a:rPr>
              <a:t>antileishmanial</a:t>
            </a:r>
            <a:r>
              <a:rPr lang="en-GB" dirty="0">
                <a:latin typeface="Trebuchet MS" pitchFamily="34" charset="0"/>
              </a:rPr>
              <a:t> drugs. </a:t>
            </a:r>
          </a:p>
        </p:txBody>
      </p:sp>
    </p:spTree>
    <p:extLst>
      <p:ext uri="{BB962C8B-B14F-4D97-AF65-F5344CB8AC3E}">
        <p14:creationId xmlns:p14="http://schemas.microsoft.com/office/powerpoint/2010/main" val="552017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4782</TotalTime>
  <Words>378</Words>
  <Application>Microsoft Office PowerPoint</Application>
  <PresentationFormat>On-screen Show (4:3)</PresentationFormat>
  <Paragraphs>126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Concourse</vt:lpstr>
      <vt:lpstr>Antiparasitic agents</vt:lpstr>
      <vt:lpstr>Introduction</vt:lpstr>
      <vt:lpstr>TYPES</vt:lpstr>
      <vt:lpstr>Classification of antileishmanial drugs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Liposomal amphotericin B (AmBisome)</vt:lpstr>
      <vt:lpstr>PowerPoint Presentation</vt:lpstr>
      <vt:lpstr>PowerPoint Presentation</vt:lpstr>
      <vt:lpstr>Antitrypanosomals Introduction </vt:lpstr>
      <vt:lpstr>PowerPoint Presentation</vt:lpstr>
      <vt:lpstr>PowerPoint Presentation</vt:lpstr>
      <vt:lpstr>PowerPoint Presentation</vt:lpstr>
      <vt:lpstr>Clinical presentation</vt:lpstr>
      <vt:lpstr>PowerPoint Presentation</vt:lpstr>
      <vt:lpstr>Antitrypanosomal drugs-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Mwangi</dc:creator>
  <cp:lastModifiedBy>Naomi Mwangi</cp:lastModifiedBy>
  <cp:revision>23</cp:revision>
  <dcterms:created xsi:type="dcterms:W3CDTF">2022-05-20T07:04:51Z</dcterms:created>
  <dcterms:modified xsi:type="dcterms:W3CDTF">2022-06-06T04:08:32Z</dcterms:modified>
</cp:coreProperties>
</file>