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9" r:id="rId12"/>
    <p:sldId id="266" r:id="rId13"/>
    <p:sldId id="267" r:id="rId14"/>
    <p:sldId id="268" r:id="rId15"/>
    <p:sldId id="269" r:id="rId16"/>
    <p:sldId id="270" r:id="rId17"/>
    <p:sldId id="290" r:id="rId18"/>
    <p:sldId id="271" r:id="rId19"/>
    <p:sldId id="272" r:id="rId20"/>
    <p:sldId id="273" r:id="rId21"/>
    <p:sldId id="274" r:id="rId22"/>
    <p:sldId id="275" r:id="rId23"/>
    <p:sldId id="291" r:id="rId24"/>
    <p:sldId id="276" r:id="rId25"/>
    <p:sldId id="277" r:id="rId26"/>
    <p:sldId id="278" r:id="rId27"/>
    <p:sldId id="279" r:id="rId28"/>
    <p:sldId id="281" r:id="rId29"/>
    <p:sldId id="292" r:id="rId30"/>
    <p:sldId id="282" r:id="rId31"/>
    <p:sldId id="283" r:id="rId32"/>
    <p:sldId id="293" r:id="rId33"/>
    <p:sldId id="284" r:id="rId34"/>
    <p:sldId id="285" r:id="rId35"/>
    <p:sldId id="286" r:id="rId36"/>
    <p:sldId id="287" r:id="rId37"/>
    <p:sldId id="300" r:id="rId38"/>
    <p:sldId id="288" r:id="rId39"/>
    <p:sldId id="294" r:id="rId40"/>
    <p:sldId id="295" r:id="rId41"/>
    <p:sldId id="297" r:id="rId42"/>
    <p:sldId id="296" r:id="rId43"/>
    <p:sldId id="301" r:id="rId44"/>
    <p:sldId id="298" r:id="rId45"/>
    <p:sldId id="299" r:id="rId46"/>
    <p:sldId id="28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CD4753-B18E-4EE0-A0C2-28D103547CC7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9B3321-063B-4A61-B8A2-C0E67809DC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D4753-B18E-4EE0-A0C2-28D103547CC7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B3321-063B-4A61-B8A2-C0E67809DC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D4753-B18E-4EE0-A0C2-28D103547CC7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B3321-063B-4A61-B8A2-C0E67809DC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D4753-B18E-4EE0-A0C2-28D103547CC7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B3321-063B-4A61-B8A2-C0E67809DC3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D4753-B18E-4EE0-A0C2-28D103547CC7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B3321-063B-4A61-B8A2-C0E67809DC3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D4753-B18E-4EE0-A0C2-28D103547CC7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B3321-063B-4A61-B8A2-C0E67809DC3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D4753-B18E-4EE0-A0C2-28D103547CC7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B3321-063B-4A61-B8A2-C0E67809DC3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D4753-B18E-4EE0-A0C2-28D103547CC7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B3321-063B-4A61-B8A2-C0E67809DC3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D4753-B18E-4EE0-A0C2-28D103547CC7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B3321-063B-4A61-B8A2-C0E67809DC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FCD4753-B18E-4EE0-A0C2-28D103547CC7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B3321-063B-4A61-B8A2-C0E67809DC3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CD4753-B18E-4EE0-A0C2-28D103547CC7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9B3321-063B-4A61-B8A2-C0E67809DC3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FCD4753-B18E-4EE0-A0C2-28D103547CC7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9B3321-063B-4A61-B8A2-C0E67809DC3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>
                <a:latin typeface="Trebuchet MS" pitchFamily="34" charset="0"/>
              </a:rPr>
              <a:t>Antiparasitic</a:t>
            </a:r>
            <a:r>
              <a:rPr lang="en-GB" dirty="0">
                <a:latin typeface="Trebuchet MS" pitchFamily="34" charset="0"/>
              </a:rPr>
              <a:t> drugs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>
                <a:latin typeface="Trebuchet MS" pitchFamily="34" charset="0"/>
              </a:rPr>
              <a:t>Antihelmintics</a:t>
            </a:r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25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282757"/>
            <a:ext cx="8075240" cy="4738531"/>
          </a:xfrm>
        </p:spPr>
        <p:txBody>
          <a:bodyPr>
            <a:normAutofit/>
          </a:bodyPr>
          <a:lstStyle/>
          <a:p>
            <a:pPr fontAlgn="base"/>
            <a:r>
              <a:rPr lang="en-GB" dirty="0" err="1">
                <a:latin typeface="Trebuchet MS" pitchFamily="34" charset="0"/>
              </a:rPr>
              <a:t>Mebendazole</a:t>
            </a:r>
            <a:r>
              <a:rPr lang="en-GB" dirty="0">
                <a:latin typeface="Trebuchet MS" pitchFamily="34" charset="0"/>
              </a:rPr>
              <a:t> is a synthetic </a:t>
            </a:r>
            <a:r>
              <a:rPr lang="en-GB" dirty="0" err="1">
                <a:latin typeface="Trebuchet MS" pitchFamily="34" charset="0"/>
              </a:rPr>
              <a:t>benzimidazole</a:t>
            </a:r>
            <a:r>
              <a:rPr lang="en-GB" dirty="0">
                <a:latin typeface="Trebuchet MS" pitchFamily="34" charset="0"/>
              </a:rPr>
              <a:t> that has a wide spectrum of anthelmintic activity and a low incidence of adverse effects.</a:t>
            </a:r>
            <a:r>
              <a:rPr lang="en-GB" b="1" dirty="0">
                <a:latin typeface="Trebuchet MS" pitchFamily="34" charset="0"/>
              </a:rPr>
              <a:t> </a:t>
            </a:r>
            <a:endParaRPr lang="en-GB" dirty="0">
              <a:latin typeface="Trebuchet MS" pitchFamily="34" charset="0"/>
            </a:endParaRPr>
          </a:p>
          <a:p>
            <a:r>
              <a:rPr lang="en-GB" b="1" dirty="0">
                <a:latin typeface="Trebuchet MS" pitchFamily="34" charset="0"/>
              </a:rPr>
              <a:t>Anthelmintic Actions/MOA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 err="1">
                <a:latin typeface="Trebuchet MS" pitchFamily="34" charset="0"/>
              </a:rPr>
              <a:t>Mebendazole</a:t>
            </a:r>
            <a:r>
              <a:rPr lang="en-GB" dirty="0">
                <a:latin typeface="Trebuchet MS" pitchFamily="34" charset="0"/>
              </a:rPr>
              <a:t> probably acts by inhibiting microtubule synthesis; the parent drug appears to be the active form.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 Efficacy of the drug varies with gastrointestinal transit time, with intensity of infection, and perhaps with the strain of parasite.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2. MEBENDAZOLE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698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2514" y="836024"/>
            <a:ext cx="8164286" cy="5171268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GB" b="1" dirty="0" smtClean="0">
                <a:latin typeface="Trebuchet MS" pitchFamily="34" charset="0"/>
              </a:rPr>
              <a:t>Pharmacokinetics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>
                <a:latin typeface="Trebuchet MS" pitchFamily="34" charset="0"/>
              </a:rPr>
              <a:t>Less than 10% of orally administered </a:t>
            </a:r>
            <a:r>
              <a:rPr lang="en-GB" dirty="0" err="1">
                <a:latin typeface="Trebuchet MS" pitchFamily="34" charset="0"/>
              </a:rPr>
              <a:t>mebendazole</a:t>
            </a:r>
            <a:r>
              <a:rPr lang="en-GB" dirty="0">
                <a:latin typeface="Trebuchet MS" pitchFamily="34" charset="0"/>
              </a:rPr>
              <a:t> is absorbed.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The absorbed drug is protein-bound (&gt; 90%), rapidly converted to inactive metabolites (primarily during its first pass in the liver), and has a half-life of 2–6 hours.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It is excreted mostly in the urine, principally as </a:t>
            </a:r>
            <a:r>
              <a:rPr lang="en-GB" dirty="0" err="1">
                <a:latin typeface="Trebuchet MS" pitchFamily="34" charset="0"/>
              </a:rPr>
              <a:t>decarboxylated</a:t>
            </a:r>
            <a:r>
              <a:rPr lang="en-GB" dirty="0">
                <a:latin typeface="Trebuchet MS" pitchFamily="34" charset="0"/>
              </a:rPr>
              <a:t> derivatives. </a:t>
            </a:r>
            <a:endParaRPr lang="en-GB" dirty="0" smtClean="0">
              <a:latin typeface="Trebuchet MS" pitchFamily="34" charset="0"/>
            </a:endParaRPr>
          </a:p>
          <a:p>
            <a:pPr fontAlgn="base"/>
            <a:r>
              <a:rPr lang="en-GB" dirty="0" smtClean="0">
                <a:latin typeface="Trebuchet MS" pitchFamily="34" charset="0"/>
              </a:rPr>
              <a:t>In </a:t>
            </a:r>
            <a:r>
              <a:rPr lang="en-GB" dirty="0">
                <a:latin typeface="Trebuchet MS" pitchFamily="34" charset="0"/>
              </a:rPr>
              <a:t>addition, a portion of absorbed drug and its derivatives are excreted in the bile.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Absorption </a:t>
            </a:r>
            <a:r>
              <a:rPr lang="en-GB" b="1" dirty="0">
                <a:latin typeface="Trebuchet MS" pitchFamily="34" charset="0"/>
              </a:rPr>
              <a:t>is increased if the drug is ingested with a fatty meal.</a:t>
            </a:r>
          </a:p>
          <a:p>
            <a:endParaRPr lang="en-GB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71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242587"/>
          </a:xfrm>
        </p:spPr>
        <p:txBody>
          <a:bodyPr>
            <a:normAutofit fontScale="77500" lnSpcReduction="20000"/>
          </a:bodyPr>
          <a:lstStyle/>
          <a:p>
            <a:pPr marL="109728" indent="0" fontAlgn="base">
              <a:buNone/>
            </a:pPr>
            <a:r>
              <a:rPr lang="en-GB" b="1" dirty="0">
                <a:latin typeface="Trebuchet MS" pitchFamily="34" charset="0"/>
              </a:rPr>
              <a:t>Clinical </a:t>
            </a:r>
            <a:r>
              <a:rPr lang="en-GB" b="1" dirty="0" smtClean="0">
                <a:latin typeface="Trebuchet MS" pitchFamily="34" charset="0"/>
              </a:rPr>
              <a:t>Uses</a:t>
            </a:r>
          </a:p>
          <a:p>
            <a:pPr fontAlgn="base"/>
            <a:r>
              <a:rPr lang="en-GB" dirty="0" smtClean="0">
                <a:latin typeface="Trebuchet MS" pitchFamily="34" charset="0"/>
              </a:rPr>
              <a:t>used </a:t>
            </a:r>
            <a:r>
              <a:rPr lang="en-GB" dirty="0">
                <a:latin typeface="Trebuchet MS" pitchFamily="34" charset="0"/>
              </a:rPr>
              <a:t>in </a:t>
            </a:r>
            <a:r>
              <a:rPr lang="en-GB" dirty="0" err="1">
                <a:latin typeface="Trebuchet MS" pitchFamily="34" charset="0"/>
              </a:rPr>
              <a:t>ascariasis</a:t>
            </a:r>
            <a:r>
              <a:rPr lang="en-GB" dirty="0">
                <a:latin typeface="Trebuchet MS" pitchFamily="34" charset="0"/>
              </a:rPr>
              <a:t>, </a:t>
            </a:r>
            <a:r>
              <a:rPr lang="en-GB" dirty="0" err="1">
                <a:latin typeface="Trebuchet MS" pitchFamily="34" charset="0"/>
              </a:rPr>
              <a:t>trichuriasis</a:t>
            </a:r>
            <a:r>
              <a:rPr lang="en-GB" dirty="0">
                <a:latin typeface="Trebuchet MS" pitchFamily="34" charset="0"/>
              </a:rPr>
              <a:t>, and hookworm and pinworm infection</a:t>
            </a:r>
            <a:r>
              <a:rPr lang="en-GB" dirty="0" smtClean="0">
                <a:latin typeface="Trebuchet MS" pitchFamily="34" charset="0"/>
              </a:rPr>
              <a:t>.</a:t>
            </a:r>
          </a:p>
          <a:p>
            <a:pPr fontAlgn="base"/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>
                <a:latin typeface="Trebuchet MS" pitchFamily="34" charset="0"/>
              </a:rPr>
              <a:t>It can be taken before or after meals; the tablets should be chewed before swallowing.</a:t>
            </a:r>
          </a:p>
          <a:p>
            <a:pPr fontAlgn="base">
              <a:buFont typeface="Wingdings" pitchFamily="2" charset="2"/>
              <a:buChar char="ü"/>
            </a:pPr>
            <a:r>
              <a:rPr lang="en-GB" b="1" dirty="0">
                <a:latin typeface="Trebuchet MS" pitchFamily="34" charset="0"/>
              </a:rPr>
              <a:t>pinworm</a:t>
            </a:r>
            <a:r>
              <a:rPr lang="en-GB" dirty="0">
                <a:latin typeface="Trebuchet MS" pitchFamily="34" charset="0"/>
              </a:rPr>
              <a:t> </a:t>
            </a:r>
            <a:r>
              <a:rPr lang="en-GB" dirty="0" smtClean="0">
                <a:latin typeface="Trebuchet MS" pitchFamily="34" charset="0"/>
              </a:rPr>
              <a:t>infection- 100 </a:t>
            </a:r>
            <a:r>
              <a:rPr lang="en-GB" dirty="0">
                <a:latin typeface="Trebuchet MS" pitchFamily="34" charset="0"/>
              </a:rPr>
              <a:t>mg once, repeated at 2 weeks.</a:t>
            </a:r>
          </a:p>
          <a:p>
            <a:pPr fontAlgn="base">
              <a:buFont typeface="Wingdings" pitchFamily="2" charset="2"/>
              <a:buChar char="ü"/>
            </a:pPr>
            <a:r>
              <a:rPr lang="en-GB" dirty="0">
                <a:latin typeface="Trebuchet MS" pitchFamily="34" charset="0"/>
              </a:rPr>
              <a:t> </a:t>
            </a:r>
            <a:r>
              <a:rPr lang="en-GB" sz="3100" dirty="0" smtClean="0">
                <a:solidFill>
                  <a:srgbClr val="FF0000"/>
                </a:solidFill>
                <a:latin typeface="Trebuchet MS" pitchFamily="34" charset="0"/>
              </a:rPr>
              <a:t>*</a:t>
            </a:r>
            <a:r>
              <a:rPr lang="en-GB" dirty="0" smtClean="0">
                <a:latin typeface="Trebuchet MS" pitchFamily="34" charset="0"/>
              </a:rPr>
              <a:t>For </a:t>
            </a:r>
            <a:r>
              <a:rPr lang="en-GB" b="1" dirty="0" err="1">
                <a:latin typeface="Trebuchet MS" pitchFamily="34" charset="0"/>
              </a:rPr>
              <a:t>ascariasis</a:t>
            </a:r>
            <a:r>
              <a:rPr lang="en-GB" b="1" dirty="0">
                <a:latin typeface="Trebuchet MS" pitchFamily="34" charset="0"/>
              </a:rPr>
              <a:t>, </a:t>
            </a:r>
            <a:r>
              <a:rPr lang="en-GB" b="1" dirty="0" err="1">
                <a:latin typeface="Trebuchet MS" pitchFamily="34" charset="0"/>
              </a:rPr>
              <a:t>trichuriasis</a:t>
            </a:r>
            <a:r>
              <a:rPr lang="en-GB" b="1" dirty="0">
                <a:latin typeface="Trebuchet MS" pitchFamily="34" charset="0"/>
              </a:rPr>
              <a:t>, hookworm, and </a:t>
            </a:r>
            <a:r>
              <a:rPr lang="en-GB" b="1" dirty="0" err="1">
                <a:latin typeface="Trebuchet MS" pitchFamily="34" charset="0"/>
              </a:rPr>
              <a:t>trichostrongylus</a:t>
            </a:r>
            <a:r>
              <a:rPr lang="en-GB" b="1" dirty="0">
                <a:latin typeface="Trebuchet MS" pitchFamily="34" charset="0"/>
              </a:rPr>
              <a:t> </a:t>
            </a:r>
            <a:r>
              <a:rPr lang="en-GB" dirty="0" smtClean="0">
                <a:latin typeface="Trebuchet MS" pitchFamily="34" charset="0"/>
              </a:rPr>
              <a:t>infections</a:t>
            </a:r>
            <a:r>
              <a:rPr lang="en-GB" dirty="0">
                <a:latin typeface="Trebuchet MS" pitchFamily="34" charset="0"/>
              </a:rPr>
              <a:t>-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>
                <a:latin typeface="Trebuchet MS" pitchFamily="34" charset="0"/>
              </a:rPr>
              <a:t>100 mg twice daily for 3 days is used for adults and for children older than 2 years of age.</a:t>
            </a:r>
          </a:p>
          <a:p>
            <a:pPr fontAlgn="base">
              <a:buFont typeface="Wingdings" pitchFamily="2" charset="2"/>
              <a:buChar char="ü"/>
            </a:pPr>
            <a:r>
              <a:rPr lang="en-GB" dirty="0">
                <a:latin typeface="Trebuchet MS" pitchFamily="34" charset="0"/>
              </a:rPr>
              <a:t>For </a:t>
            </a:r>
            <a:r>
              <a:rPr lang="en-GB" b="1" dirty="0">
                <a:latin typeface="Trebuchet MS" pitchFamily="34" charset="0"/>
              </a:rPr>
              <a:t>intestinal </a:t>
            </a:r>
            <a:r>
              <a:rPr lang="en-GB" b="1" dirty="0" err="1" smtClean="0">
                <a:latin typeface="Trebuchet MS" pitchFamily="34" charset="0"/>
              </a:rPr>
              <a:t>capillariasis</a:t>
            </a:r>
            <a:r>
              <a:rPr lang="en-GB" b="1" dirty="0" smtClean="0">
                <a:latin typeface="Trebuchet MS" pitchFamily="34" charset="0"/>
              </a:rPr>
              <a:t>- </a:t>
            </a:r>
            <a:r>
              <a:rPr lang="en-GB" dirty="0" smtClean="0">
                <a:latin typeface="Trebuchet MS" pitchFamily="34" charset="0"/>
              </a:rPr>
              <a:t>400 </a:t>
            </a:r>
            <a:r>
              <a:rPr lang="en-GB" dirty="0">
                <a:latin typeface="Trebuchet MS" pitchFamily="34" charset="0"/>
              </a:rPr>
              <a:t>mg/d in divided doses for 21 or more days.</a:t>
            </a:r>
          </a:p>
          <a:p>
            <a:pPr fontAlgn="base">
              <a:buFont typeface="Wingdings" pitchFamily="2" charset="2"/>
              <a:buChar char="ü"/>
            </a:pPr>
            <a:r>
              <a:rPr lang="en-GB" dirty="0">
                <a:latin typeface="Trebuchet MS" pitchFamily="34" charset="0"/>
              </a:rPr>
              <a:t>In</a:t>
            </a:r>
            <a:r>
              <a:rPr lang="en-GB" b="1" dirty="0">
                <a:latin typeface="Trebuchet MS" pitchFamily="34" charset="0"/>
              </a:rPr>
              <a:t> trichinosis</a:t>
            </a:r>
            <a:r>
              <a:rPr lang="en-GB" dirty="0">
                <a:latin typeface="Trebuchet MS" pitchFamily="34" charset="0"/>
              </a:rPr>
              <a:t>, limited reports suggest efficacy against adult worms in the intestinal tract and tissue </a:t>
            </a:r>
            <a:r>
              <a:rPr lang="en-GB" dirty="0" smtClean="0">
                <a:latin typeface="Trebuchet MS" pitchFamily="34" charset="0"/>
              </a:rPr>
              <a:t>larvae.</a:t>
            </a:r>
          </a:p>
          <a:p>
            <a:pPr fontAlgn="base">
              <a:buFontTx/>
              <a:buChar char="-"/>
            </a:pPr>
            <a:r>
              <a:rPr lang="en-GB" dirty="0" smtClean="0">
                <a:latin typeface="Trebuchet MS" pitchFamily="34" charset="0"/>
              </a:rPr>
              <a:t>Treatment </a:t>
            </a:r>
            <a:r>
              <a:rPr lang="en-GB" dirty="0">
                <a:latin typeface="Trebuchet MS" pitchFamily="34" charset="0"/>
              </a:rPr>
              <a:t>is three times daily, with fatty foods, at 200–400 mg per dose for 3 days and then 400–500 mg per dose for 10 days. </a:t>
            </a:r>
            <a:endParaRPr lang="en-GB" dirty="0" smtClean="0">
              <a:latin typeface="Trebuchet MS" pitchFamily="34" charset="0"/>
            </a:endParaRPr>
          </a:p>
          <a:p>
            <a:pPr fontAlgn="base">
              <a:buFontTx/>
              <a:buChar char="-"/>
            </a:pPr>
            <a:r>
              <a:rPr lang="en-GB" dirty="0" smtClean="0">
                <a:latin typeface="Trebuchet MS" pitchFamily="34" charset="0"/>
              </a:rPr>
              <a:t>Corticosteroids </a:t>
            </a:r>
            <a:r>
              <a:rPr lang="en-GB" dirty="0">
                <a:latin typeface="Trebuchet MS" pitchFamily="34" charset="0"/>
              </a:rPr>
              <a:t>should be </a:t>
            </a:r>
            <a:r>
              <a:rPr lang="en-GB" dirty="0" err="1">
                <a:latin typeface="Trebuchet MS" pitchFamily="34" charset="0"/>
              </a:rPr>
              <a:t>coadministered</a:t>
            </a:r>
            <a:r>
              <a:rPr lang="en-GB" dirty="0">
                <a:latin typeface="Trebuchet MS" pitchFamily="34" charset="0"/>
              </a:rPr>
              <a:t> for severe infections</a:t>
            </a:r>
          </a:p>
          <a:p>
            <a:pPr>
              <a:buFont typeface="Wingdings" pitchFamily="2" charset="2"/>
              <a:buChar char="ü"/>
            </a:pPr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16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836712"/>
            <a:ext cx="8147248" cy="5170579"/>
          </a:xfrm>
        </p:spPr>
        <p:txBody>
          <a:bodyPr>
            <a:normAutofit fontScale="92500" lnSpcReduction="20000"/>
          </a:bodyPr>
          <a:lstStyle/>
          <a:p>
            <a:pPr marL="109728" indent="0" fontAlgn="base">
              <a:buNone/>
            </a:pPr>
            <a:r>
              <a:rPr lang="en-GB" b="1" dirty="0">
                <a:latin typeface="Trebuchet MS" pitchFamily="34" charset="0"/>
              </a:rPr>
              <a:t>Adverse </a:t>
            </a:r>
            <a:r>
              <a:rPr lang="en-GB" b="1" dirty="0" smtClean="0">
                <a:latin typeface="Trebuchet MS" pitchFamily="34" charset="0"/>
              </a:rPr>
              <a:t>Reactions</a:t>
            </a:r>
          </a:p>
          <a:p>
            <a:pPr fontAlgn="base"/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 smtClean="0">
                <a:latin typeface="Trebuchet MS" pitchFamily="34" charset="0"/>
              </a:rPr>
              <a:t>Short-term </a:t>
            </a:r>
            <a:r>
              <a:rPr lang="en-GB" dirty="0" err="1">
                <a:latin typeface="Trebuchet MS" pitchFamily="34" charset="0"/>
              </a:rPr>
              <a:t>mebendazole</a:t>
            </a:r>
            <a:r>
              <a:rPr lang="en-GB" dirty="0">
                <a:latin typeface="Trebuchet MS" pitchFamily="34" charset="0"/>
              </a:rPr>
              <a:t> therapy for intestinal nematodes is nearly free of adverse effects. </a:t>
            </a:r>
            <a:endParaRPr lang="en-GB" dirty="0" smtClean="0">
              <a:latin typeface="Trebuchet MS" pitchFamily="34" charset="0"/>
            </a:endParaRPr>
          </a:p>
          <a:p>
            <a:pPr fontAlgn="base"/>
            <a:r>
              <a:rPr lang="en-GB" dirty="0" smtClean="0">
                <a:latin typeface="Trebuchet MS" pitchFamily="34" charset="0"/>
              </a:rPr>
              <a:t>Common </a:t>
            </a:r>
            <a:r>
              <a:rPr lang="en-GB" dirty="0">
                <a:latin typeface="Trebuchet MS" pitchFamily="34" charset="0"/>
              </a:rPr>
              <a:t>effects include: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Mild nausea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Vomiting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 err="1">
                <a:latin typeface="Trebuchet MS" pitchFamily="34" charset="0"/>
              </a:rPr>
              <a:t>Diarrhea</a:t>
            </a:r>
            <a:endParaRPr lang="en-GB" dirty="0">
              <a:latin typeface="Trebuchet MS" pitchFamily="34" charset="0"/>
            </a:endParaRP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abdominal pain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Rare side effects, usually with high-dose therapy are: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 hypersensitivity reactions (rash, </a:t>
            </a:r>
            <a:r>
              <a:rPr lang="en-GB" dirty="0" err="1">
                <a:latin typeface="Trebuchet MS" pitchFamily="34" charset="0"/>
              </a:rPr>
              <a:t>urticaria</a:t>
            </a:r>
            <a:r>
              <a:rPr lang="en-GB" dirty="0">
                <a:latin typeface="Trebuchet MS" pitchFamily="34" charset="0"/>
              </a:rPr>
              <a:t>)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 err="1">
                <a:latin typeface="Trebuchet MS" pitchFamily="34" charset="0"/>
              </a:rPr>
              <a:t>Agranulocytosis</a:t>
            </a:r>
            <a:endParaRPr lang="en-GB" dirty="0">
              <a:latin typeface="Trebuchet MS" pitchFamily="34" charset="0"/>
            </a:endParaRP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Alopecia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elevation of liver enzymes.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107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4810539"/>
          </a:xfrm>
        </p:spPr>
        <p:txBody>
          <a:bodyPr>
            <a:normAutofit fontScale="85000" lnSpcReduction="20000"/>
          </a:bodyPr>
          <a:lstStyle/>
          <a:p>
            <a:pPr marL="109728" indent="0" fontAlgn="base">
              <a:buNone/>
            </a:pPr>
            <a:r>
              <a:rPr lang="en-GB" b="1" dirty="0" smtClean="0">
                <a:latin typeface="Trebuchet MS" pitchFamily="34" charset="0"/>
              </a:rPr>
              <a:t>contraindications</a:t>
            </a:r>
          </a:p>
          <a:p>
            <a:pPr marL="624078" indent="-514350" fontAlgn="base">
              <a:buAutoNum type="arabicPeriod"/>
            </a:pPr>
            <a:r>
              <a:rPr lang="en-GB" dirty="0" err="1" smtClean="0">
                <a:latin typeface="Trebuchet MS" pitchFamily="34" charset="0"/>
              </a:rPr>
              <a:t>Mebendazole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>
                <a:latin typeface="Trebuchet MS" pitchFamily="34" charset="0"/>
              </a:rPr>
              <a:t>is </a:t>
            </a:r>
            <a:r>
              <a:rPr lang="en-GB" dirty="0" err="1">
                <a:latin typeface="Trebuchet MS" pitchFamily="34" charset="0"/>
              </a:rPr>
              <a:t>teratogenic</a:t>
            </a:r>
            <a:r>
              <a:rPr lang="en-GB" dirty="0">
                <a:latin typeface="Trebuchet MS" pitchFamily="34" charset="0"/>
              </a:rPr>
              <a:t> in animals and therefore </a:t>
            </a:r>
            <a:r>
              <a:rPr lang="en-GB" b="1" dirty="0">
                <a:latin typeface="Trebuchet MS" pitchFamily="34" charset="0"/>
              </a:rPr>
              <a:t>contraindicated in pregnancy</a:t>
            </a:r>
            <a:r>
              <a:rPr lang="en-GB" dirty="0" smtClean="0">
                <a:latin typeface="Trebuchet MS" pitchFamily="34" charset="0"/>
              </a:rPr>
              <a:t>.</a:t>
            </a:r>
          </a:p>
          <a:p>
            <a:pPr marL="624078" indent="-514350" fontAlgn="base">
              <a:buAutoNum type="arabicPeriod"/>
            </a:pPr>
            <a:r>
              <a:rPr lang="en-GB" dirty="0">
                <a:latin typeface="Trebuchet MS" pitchFamily="34" charset="0"/>
              </a:rPr>
              <a:t> It should be used with caution in children younger than 2 years of age because of limited experience and </a:t>
            </a:r>
            <a:r>
              <a:rPr lang="en-GB" b="1" dirty="0">
                <a:latin typeface="Trebuchet MS" pitchFamily="34" charset="0"/>
              </a:rPr>
              <a:t>rare reports of convulsions in this age group</a:t>
            </a:r>
            <a:r>
              <a:rPr lang="en-GB" dirty="0">
                <a:latin typeface="Trebuchet MS" pitchFamily="34" charset="0"/>
              </a:rPr>
              <a:t>. </a:t>
            </a:r>
          </a:p>
          <a:p>
            <a:pPr marL="109728" indent="0" fontAlgn="base">
              <a:buNone/>
            </a:pPr>
            <a:endParaRPr lang="en-GB" b="1" dirty="0" smtClean="0">
              <a:latin typeface="Trebuchet MS" pitchFamily="34" charset="0"/>
            </a:endParaRPr>
          </a:p>
          <a:p>
            <a:pPr marL="109728" indent="0" fontAlgn="base">
              <a:buNone/>
            </a:pPr>
            <a:r>
              <a:rPr lang="en-GB" b="1" dirty="0" smtClean="0">
                <a:latin typeface="Trebuchet MS" pitchFamily="34" charset="0"/>
              </a:rPr>
              <a:t>Interactions</a:t>
            </a:r>
          </a:p>
          <a:p>
            <a:pPr fontAlgn="base"/>
            <a:r>
              <a:rPr lang="en-GB" dirty="0" smtClean="0">
                <a:latin typeface="Trebuchet MS" pitchFamily="34" charset="0"/>
              </a:rPr>
              <a:t>Plasma </a:t>
            </a:r>
            <a:r>
              <a:rPr lang="en-GB" dirty="0">
                <a:latin typeface="Trebuchet MS" pitchFamily="34" charset="0"/>
              </a:rPr>
              <a:t>levels may be </a:t>
            </a:r>
            <a:r>
              <a:rPr lang="en-GB" b="1" dirty="0">
                <a:latin typeface="Trebuchet MS" pitchFamily="34" charset="0"/>
              </a:rPr>
              <a:t>decreased </a:t>
            </a:r>
            <a:r>
              <a:rPr lang="en-GB" dirty="0">
                <a:latin typeface="Trebuchet MS" pitchFamily="34" charset="0"/>
              </a:rPr>
              <a:t>by concomitant use of carbamazepine or phenytoin </a:t>
            </a:r>
            <a:r>
              <a:rPr lang="en-GB" b="1" dirty="0">
                <a:latin typeface="Trebuchet MS" pitchFamily="34" charset="0"/>
              </a:rPr>
              <a:t>and increased by cimetidine. </a:t>
            </a:r>
          </a:p>
          <a:p>
            <a:pPr fontAlgn="base"/>
            <a:r>
              <a:rPr lang="en-GB" dirty="0" err="1">
                <a:latin typeface="Trebuchet MS" pitchFamily="34" charset="0"/>
              </a:rPr>
              <a:t>Mebendazole</a:t>
            </a:r>
            <a:r>
              <a:rPr lang="en-GB" dirty="0">
                <a:latin typeface="Trebuchet MS" pitchFamily="34" charset="0"/>
              </a:rPr>
              <a:t> should be used </a:t>
            </a:r>
            <a:r>
              <a:rPr lang="en-GB" u="sng" dirty="0">
                <a:latin typeface="Trebuchet MS" pitchFamily="34" charset="0"/>
              </a:rPr>
              <a:t>with caution </a:t>
            </a:r>
            <a:r>
              <a:rPr lang="en-GB" dirty="0">
                <a:latin typeface="Trebuchet MS" pitchFamily="34" charset="0"/>
              </a:rPr>
              <a:t>in patients with cirrhosis</a:t>
            </a:r>
            <a:r>
              <a:rPr lang="en-GB" dirty="0" smtClean="0">
                <a:latin typeface="Trebuchet MS" pitchFamily="34" charset="0"/>
              </a:rPr>
              <a:t>.</a:t>
            </a:r>
            <a:r>
              <a:rPr lang="en-GB" dirty="0">
                <a:latin typeface="Trebuchet MS" pitchFamily="34" charset="0"/>
              </a:rPr>
              <a:t/>
            </a:r>
            <a:br>
              <a:rPr lang="en-GB" dirty="0">
                <a:latin typeface="Trebuchet MS" pitchFamily="34" charset="0"/>
              </a:rPr>
            </a:br>
            <a:r>
              <a:rPr lang="en-GB" dirty="0">
                <a:latin typeface="Trebuchet MS" pitchFamily="34" charset="0"/>
              </a:rPr>
              <a:t/>
            </a:r>
            <a:br>
              <a:rPr lang="en-GB" dirty="0">
                <a:latin typeface="Trebuchet MS" pitchFamily="34" charset="0"/>
              </a:rPr>
            </a:br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71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484784"/>
            <a:ext cx="8147248" cy="452250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GB" b="1" dirty="0" smtClean="0"/>
          </a:p>
          <a:p>
            <a:pPr marL="109728" indent="0">
              <a:buNone/>
            </a:pPr>
            <a:r>
              <a:rPr lang="en-GB" b="1" dirty="0" smtClean="0">
                <a:latin typeface="Trebuchet MS" pitchFamily="34" charset="0"/>
              </a:rPr>
              <a:t>MOA</a:t>
            </a:r>
            <a:endParaRPr lang="en-GB" b="1" dirty="0">
              <a:latin typeface="Trebuchet MS" pitchFamily="34" charset="0"/>
            </a:endParaRPr>
          </a:p>
          <a:p>
            <a:pPr fontAlgn="base"/>
            <a:r>
              <a:rPr lang="en-GB" dirty="0" err="1">
                <a:latin typeface="Trebuchet MS" pitchFamily="34" charset="0"/>
              </a:rPr>
              <a:t>Ivermectin</a:t>
            </a:r>
            <a:r>
              <a:rPr lang="en-GB" dirty="0">
                <a:latin typeface="Trebuchet MS" pitchFamily="34" charset="0"/>
              </a:rPr>
              <a:t> appears to </a:t>
            </a:r>
            <a:r>
              <a:rPr lang="en-GB" b="1" dirty="0">
                <a:latin typeface="Trebuchet MS" pitchFamily="34" charset="0"/>
              </a:rPr>
              <a:t>paralyze nematodes </a:t>
            </a:r>
            <a:r>
              <a:rPr lang="en-GB" dirty="0">
                <a:latin typeface="Trebuchet MS" pitchFamily="34" charset="0"/>
              </a:rPr>
              <a:t>and arthropods by intensifying -</a:t>
            </a:r>
            <a:r>
              <a:rPr lang="en-GB" dirty="0" err="1">
                <a:latin typeface="Trebuchet MS" pitchFamily="34" charset="0"/>
              </a:rPr>
              <a:t>aminobutyric</a:t>
            </a:r>
            <a:r>
              <a:rPr lang="en-GB" dirty="0">
                <a:latin typeface="Trebuchet MS" pitchFamily="34" charset="0"/>
              </a:rPr>
              <a:t> acid (GABA)-mediated transmission of signals in peripheral nerves.</a:t>
            </a:r>
          </a:p>
          <a:p>
            <a:pPr marL="109728" indent="0" fontAlgn="base">
              <a:buNone/>
            </a:pPr>
            <a:r>
              <a:rPr lang="en-GB" dirty="0">
                <a:latin typeface="Trebuchet MS" pitchFamily="34" charset="0"/>
              </a:rPr>
              <a:t> </a:t>
            </a:r>
            <a:endParaRPr lang="en-GB" dirty="0" smtClean="0">
              <a:latin typeface="Trebuchet MS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effectLst/>
                <a:latin typeface="Trebuchet MS" pitchFamily="34" charset="0"/>
              </a:rPr>
              <a:t>Ivermectin</a:t>
            </a:r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76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620688"/>
            <a:ext cx="8013576" cy="5462067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GB" sz="4000" b="1" dirty="0">
                <a:latin typeface="Trebuchet MS" pitchFamily="34" charset="0"/>
              </a:rPr>
              <a:t>Clinical Uses</a:t>
            </a:r>
            <a:endParaRPr lang="en-GB" sz="4000" b="1" dirty="0" smtClean="0">
              <a:latin typeface="Trebuchet MS" pitchFamily="34" charset="0"/>
            </a:endParaRPr>
          </a:p>
          <a:p>
            <a:pPr marL="109728" indent="0">
              <a:buNone/>
            </a:pPr>
            <a:r>
              <a:rPr lang="en-GB" sz="2900" b="1" dirty="0" smtClean="0">
                <a:latin typeface="Trebuchet MS" pitchFamily="34" charset="0"/>
              </a:rPr>
              <a:t>1</a:t>
            </a:r>
            <a:r>
              <a:rPr lang="en-GB" sz="2900" b="1" dirty="0">
                <a:latin typeface="Trebuchet MS" pitchFamily="34" charset="0"/>
              </a:rPr>
              <a:t>. ONCHOCERCIASIS</a:t>
            </a:r>
            <a:endParaRPr lang="en-GB" sz="2900" dirty="0">
              <a:latin typeface="Trebuchet MS" pitchFamily="34" charset="0"/>
            </a:endParaRPr>
          </a:p>
          <a:p>
            <a:pPr fontAlgn="base"/>
            <a:r>
              <a:rPr lang="en-GB" sz="2900" dirty="0">
                <a:latin typeface="Trebuchet MS" pitchFamily="34" charset="0"/>
              </a:rPr>
              <a:t>Treatment is with a single oral dose of </a:t>
            </a:r>
            <a:r>
              <a:rPr lang="en-GB" sz="2900" dirty="0" err="1">
                <a:latin typeface="Trebuchet MS" pitchFamily="34" charset="0"/>
              </a:rPr>
              <a:t>ivermectin</a:t>
            </a:r>
            <a:r>
              <a:rPr lang="en-GB" sz="2900" dirty="0">
                <a:latin typeface="Trebuchet MS" pitchFamily="34" charset="0"/>
              </a:rPr>
              <a:t>, </a:t>
            </a:r>
            <a:r>
              <a:rPr lang="en-GB" sz="2900" b="1" dirty="0">
                <a:latin typeface="Trebuchet MS" pitchFamily="34" charset="0"/>
              </a:rPr>
              <a:t>150 mcg/kg, with water on an empty stomach</a:t>
            </a:r>
          </a:p>
          <a:p>
            <a:pPr fontAlgn="base"/>
            <a:r>
              <a:rPr lang="en-GB" sz="2900" dirty="0">
                <a:latin typeface="Trebuchet MS" pitchFamily="34" charset="0"/>
              </a:rPr>
              <a:t>Doses are repeated; regimens vary from </a:t>
            </a:r>
            <a:r>
              <a:rPr lang="en-GB" sz="2900" b="1" dirty="0">
                <a:latin typeface="Trebuchet MS" pitchFamily="34" charset="0"/>
              </a:rPr>
              <a:t>monthly to less frequent (every 6–12 months</a:t>
            </a:r>
            <a:r>
              <a:rPr lang="en-GB" sz="2900" dirty="0">
                <a:latin typeface="Trebuchet MS" pitchFamily="34" charset="0"/>
              </a:rPr>
              <a:t>) dosing schedules. </a:t>
            </a:r>
          </a:p>
          <a:p>
            <a:pPr fontAlgn="base"/>
            <a:r>
              <a:rPr lang="en-GB" sz="2900" dirty="0">
                <a:latin typeface="Trebuchet MS" pitchFamily="34" charset="0"/>
              </a:rPr>
              <a:t>After acute therapy, treatment is repeated at 12-month intervals until the adult worms die, which may take 10 years or longer. </a:t>
            </a:r>
          </a:p>
          <a:p>
            <a:pPr fontAlgn="base"/>
            <a:r>
              <a:rPr lang="en-GB" sz="2900" dirty="0">
                <a:latin typeface="Trebuchet MS" pitchFamily="34" charset="0"/>
              </a:rPr>
              <a:t>With the </a:t>
            </a:r>
            <a:r>
              <a:rPr lang="en-GB" sz="2900" b="1" dirty="0">
                <a:latin typeface="Trebuchet MS" pitchFamily="34" charset="0"/>
              </a:rPr>
              <a:t>first treatment only, patients with microfilariae in the cornea or anterior chamber may be treated with corticosteroids to avoid inflammatory eye reactions</a:t>
            </a:r>
            <a:r>
              <a:rPr lang="en-GB" sz="2900" dirty="0">
                <a:latin typeface="Trebuchet MS" pitchFamily="34" charset="0"/>
              </a:rPr>
              <a:t>.</a:t>
            </a:r>
          </a:p>
          <a:p>
            <a:pPr fontAlgn="base"/>
            <a:r>
              <a:rPr lang="en-GB" sz="2900" dirty="0" err="1">
                <a:latin typeface="Trebuchet MS" pitchFamily="34" charset="0"/>
              </a:rPr>
              <a:t>Ivermectin</a:t>
            </a:r>
            <a:r>
              <a:rPr lang="en-GB" sz="2900" dirty="0">
                <a:latin typeface="Trebuchet MS" pitchFamily="34" charset="0"/>
              </a:rPr>
              <a:t> also now plays a key role in </a:t>
            </a:r>
            <a:r>
              <a:rPr lang="en-GB" sz="2900" dirty="0" err="1">
                <a:latin typeface="Trebuchet MS" pitchFamily="34" charset="0"/>
              </a:rPr>
              <a:t>onchocerciasis</a:t>
            </a:r>
            <a:r>
              <a:rPr lang="en-GB" sz="2900" dirty="0">
                <a:latin typeface="Trebuchet MS" pitchFamily="34" charset="0"/>
              </a:rPr>
              <a:t> </a:t>
            </a:r>
            <a:r>
              <a:rPr lang="en-GB" sz="2900" dirty="0" smtClean="0">
                <a:latin typeface="Trebuchet MS" pitchFamily="34" charset="0"/>
              </a:rPr>
              <a:t>control.</a:t>
            </a:r>
          </a:p>
          <a:p>
            <a:pPr fontAlgn="base"/>
            <a:r>
              <a:rPr lang="en-GB" sz="2900" b="1" dirty="0" smtClean="0">
                <a:latin typeface="Trebuchet MS" pitchFamily="34" charset="0"/>
              </a:rPr>
              <a:t>Annual </a:t>
            </a:r>
            <a:r>
              <a:rPr lang="en-GB" sz="2900" b="1" dirty="0">
                <a:latin typeface="Trebuchet MS" pitchFamily="34" charset="0"/>
              </a:rPr>
              <a:t>mass treatments </a:t>
            </a:r>
            <a:r>
              <a:rPr lang="en-GB" sz="2900" dirty="0">
                <a:latin typeface="Trebuchet MS" pitchFamily="34" charset="0"/>
              </a:rPr>
              <a:t>have led to major reductions in disease transmission</a:t>
            </a:r>
            <a:r>
              <a:rPr lang="en-GB" sz="2900" dirty="0" smtClean="0">
                <a:latin typeface="Trebuchet MS" pitchFamily="34" charset="0"/>
              </a:rPr>
              <a:t>.</a:t>
            </a:r>
          </a:p>
          <a:p>
            <a:pPr fontAlgn="base"/>
            <a:r>
              <a:rPr lang="en-GB" sz="2900" dirty="0">
                <a:latin typeface="Trebuchet MS" pitchFamily="34" charset="0"/>
              </a:rPr>
              <a:t>In </a:t>
            </a:r>
            <a:r>
              <a:rPr lang="en-GB" sz="2900" dirty="0" err="1">
                <a:latin typeface="Trebuchet MS" pitchFamily="34" charset="0"/>
              </a:rPr>
              <a:t>onchocerciasis</a:t>
            </a:r>
            <a:r>
              <a:rPr lang="en-GB" sz="2900" dirty="0">
                <a:latin typeface="Trebuchet MS" pitchFamily="34" charset="0"/>
              </a:rPr>
              <a:t>, </a:t>
            </a:r>
            <a:r>
              <a:rPr lang="en-GB" sz="2900" dirty="0" err="1">
                <a:latin typeface="Trebuchet MS" pitchFamily="34" charset="0"/>
              </a:rPr>
              <a:t>ivermectin</a:t>
            </a:r>
            <a:r>
              <a:rPr lang="en-GB" sz="2900" dirty="0">
                <a:latin typeface="Trebuchet MS" pitchFamily="34" charset="0"/>
              </a:rPr>
              <a:t> is </a:t>
            </a:r>
            <a:r>
              <a:rPr lang="en-GB" sz="2900" dirty="0" err="1">
                <a:latin typeface="Trebuchet MS" pitchFamily="34" charset="0"/>
              </a:rPr>
              <a:t>microfilaricidal</a:t>
            </a:r>
            <a:r>
              <a:rPr lang="en-GB" sz="2900" dirty="0">
                <a:latin typeface="Trebuchet MS" pitchFamily="34" charset="0"/>
              </a:rPr>
              <a:t>.</a:t>
            </a:r>
          </a:p>
          <a:p>
            <a:pPr fontAlgn="base"/>
            <a:r>
              <a:rPr lang="en-GB" sz="2900" dirty="0">
                <a:latin typeface="Trebuchet MS" pitchFamily="34" charset="0"/>
              </a:rPr>
              <a:t> It does not effectively kill adult worms but blocks the release of microfilariae for some months after </a:t>
            </a:r>
            <a:r>
              <a:rPr lang="en-GB" sz="2900" dirty="0" smtClean="0">
                <a:latin typeface="Trebuchet MS" pitchFamily="34" charset="0"/>
              </a:rPr>
              <a:t>therapy</a:t>
            </a:r>
            <a:endParaRPr lang="en-GB" sz="29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78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4882547"/>
          </a:xfrm>
        </p:spPr>
        <p:txBody>
          <a:bodyPr/>
          <a:lstStyle/>
          <a:p>
            <a:pPr marL="109728" indent="0">
              <a:buNone/>
            </a:pPr>
            <a:r>
              <a:rPr lang="en-GB" b="1" dirty="0"/>
              <a:t>2. STRONGYLOIDIASIS</a:t>
            </a:r>
            <a:endParaRPr lang="en-GB" dirty="0"/>
          </a:p>
          <a:p>
            <a:pPr fontAlgn="base"/>
            <a:r>
              <a:rPr lang="en-GB" dirty="0"/>
              <a:t>Treatment consists of </a:t>
            </a:r>
            <a:r>
              <a:rPr lang="en-GB" b="1" dirty="0"/>
              <a:t>two daily doses of 200 mcg/kg.</a:t>
            </a:r>
          </a:p>
          <a:p>
            <a:pPr fontAlgn="base"/>
            <a:r>
              <a:rPr lang="en-GB" dirty="0"/>
              <a:t> In immunosuppressed patients with disseminated infection, repeated treatment is often needed but </a:t>
            </a:r>
            <a:r>
              <a:rPr lang="en-GB" b="1" dirty="0"/>
              <a:t>cure may not be possible.</a:t>
            </a:r>
          </a:p>
          <a:p>
            <a:pPr fontAlgn="base"/>
            <a:r>
              <a:rPr lang="en-GB" dirty="0"/>
              <a:t> In this case, suppressive </a:t>
            </a:r>
            <a:r>
              <a:rPr lang="en-GB" dirty="0" smtClean="0"/>
              <a:t>therapy—</a:t>
            </a:r>
            <a:r>
              <a:rPr lang="en-GB" dirty="0" err="1" smtClean="0"/>
              <a:t>i.e</a:t>
            </a:r>
            <a:r>
              <a:rPr lang="en-GB" dirty="0"/>
              <a:t>, once monthly—may be helpful.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062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908720"/>
            <a:ext cx="8075240" cy="5098571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GB" b="1" dirty="0">
                <a:latin typeface="Trebuchet MS" pitchFamily="34" charset="0"/>
              </a:rPr>
              <a:t>3. OTHER PARASITES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 err="1">
                <a:latin typeface="Trebuchet MS" pitchFamily="34" charset="0"/>
              </a:rPr>
              <a:t>Ivermectin</a:t>
            </a:r>
            <a:r>
              <a:rPr lang="en-GB" dirty="0">
                <a:latin typeface="Trebuchet MS" pitchFamily="34" charset="0"/>
              </a:rPr>
              <a:t> reduces microfilariae in </a:t>
            </a:r>
            <a:r>
              <a:rPr lang="en-GB" i="1" dirty="0" err="1">
                <a:latin typeface="Trebuchet MS" pitchFamily="34" charset="0"/>
              </a:rPr>
              <a:t>Brugia</a:t>
            </a:r>
            <a:r>
              <a:rPr lang="en-GB" i="1" dirty="0">
                <a:latin typeface="Trebuchet MS" pitchFamily="34" charset="0"/>
              </a:rPr>
              <a:t> </a:t>
            </a:r>
            <a:r>
              <a:rPr lang="en-GB" i="1" dirty="0" err="1">
                <a:latin typeface="Trebuchet MS" pitchFamily="34" charset="0"/>
              </a:rPr>
              <a:t>malayi</a:t>
            </a:r>
            <a:r>
              <a:rPr lang="en-GB" dirty="0">
                <a:latin typeface="Trebuchet MS" pitchFamily="34" charset="0"/>
              </a:rPr>
              <a:t> and </a:t>
            </a:r>
            <a:r>
              <a:rPr lang="en-GB" i="1" dirty="0">
                <a:latin typeface="Trebuchet MS" pitchFamily="34" charset="0"/>
              </a:rPr>
              <a:t>M </a:t>
            </a:r>
            <a:r>
              <a:rPr lang="en-GB" i="1" dirty="0" err="1">
                <a:latin typeface="Trebuchet MS" pitchFamily="34" charset="0"/>
              </a:rPr>
              <a:t>ozzardi</a:t>
            </a:r>
            <a:r>
              <a:rPr lang="en-GB" dirty="0">
                <a:latin typeface="Trebuchet MS" pitchFamily="34" charset="0"/>
              </a:rPr>
              <a:t> infections but not in </a:t>
            </a:r>
            <a:r>
              <a:rPr lang="en-GB" i="1" dirty="0">
                <a:latin typeface="Trebuchet MS" pitchFamily="34" charset="0"/>
              </a:rPr>
              <a:t>M </a:t>
            </a:r>
            <a:r>
              <a:rPr lang="en-GB" i="1" dirty="0" err="1">
                <a:latin typeface="Trebuchet MS" pitchFamily="34" charset="0"/>
              </a:rPr>
              <a:t>perstans</a:t>
            </a:r>
            <a:r>
              <a:rPr lang="en-GB" dirty="0">
                <a:latin typeface="Trebuchet MS" pitchFamily="34" charset="0"/>
              </a:rPr>
              <a:t> infections.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 It has been used with </a:t>
            </a:r>
            <a:r>
              <a:rPr lang="en-GB" b="1" dirty="0" err="1">
                <a:latin typeface="Trebuchet MS" pitchFamily="34" charset="0"/>
              </a:rPr>
              <a:t>diethylcarbamazine</a:t>
            </a:r>
            <a:r>
              <a:rPr lang="en-GB" dirty="0">
                <a:latin typeface="Trebuchet MS" pitchFamily="34" charset="0"/>
              </a:rPr>
              <a:t> for the control of </a:t>
            </a:r>
            <a:r>
              <a:rPr lang="en-GB" i="1" dirty="0">
                <a:latin typeface="Trebuchet MS" pitchFamily="34" charset="0"/>
              </a:rPr>
              <a:t>W </a:t>
            </a:r>
            <a:r>
              <a:rPr lang="en-GB" i="1" dirty="0" err="1">
                <a:latin typeface="Trebuchet MS" pitchFamily="34" charset="0"/>
              </a:rPr>
              <a:t>bancrofti</a:t>
            </a:r>
            <a:r>
              <a:rPr lang="en-GB" i="1" dirty="0">
                <a:latin typeface="Trebuchet MS" pitchFamily="34" charset="0"/>
              </a:rPr>
              <a:t>,</a:t>
            </a:r>
            <a:r>
              <a:rPr lang="en-GB" dirty="0">
                <a:latin typeface="Trebuchet MS" pitchFamily="34" charset="0"/>
              </a:rPr>
              <a:t> but it does not kill adult worms, and whether it offers added benefit is uncertain.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 In </a:t>
            </a:r>
            <a:r>
              <a:rPr lang="en-GB" dirty="0" err="1">
                <a:latin typeface="Trebuchet MS" pitchFamily="34" charset="0"/>
              </a:rPr>
              <a:t>loiasis</a:t>
            </a:r>
            <a:r>
              <a:rPr lang="en-GB" dirty="0">
                <a:latin typeface="Trebuchet MS" pitchFamily="34" charset="0"/>
              </a:rPr>
              <a:t>, although the drug reduces microfilaria concentrations, it can occasionally induce severe reactions. </a:t>
            </a:r>
          </a:p>
          <a:p>
            <a:pPr fontAlgn="base"/>
            <a:r>
              <a:rPr lang="en-GB" dirty="0" err="1">
                <a:latin typeface="Trebuchet MS" pitchFamily="34" charset="0"/>
              </a:rPr>
              <a:t>Ivermectin</a:t>
            </a:r>
            <a:r>
              <a:rPr lang="en-GB" dirty="0">
                <a:latin typeface="Trebuchet MS" pitchFamily="34" charset="0"/>
              </a:rPr>
              <a:t> is also effective in controlling </a:t>
            </a:r>
            <a:r>
              <a:rPr lang="en-GB" b="1" dirty="0">
                <a:solidFill>
                  <a:srgbClr val="C00000"/>
                </a:solidFill>
                <a:latin typeface="Trebuchet MS" pitchFamily="34" charset="0"/>
              </a:rPr>
              <a:t>scabies</a:t>
            </a:r>
            <a:r>
              <a:rPr lang="en-GB" b="1" dirty="0">
                <a:latin typeface="Trebuchet MS" pitchFamily="34" charset="0"/>
              </a:rPr>
              <a:t>, lice, and cutaneous larva </a:t>
            </a:r>
            <a:r>
              <a:rPr lang="en-GB" b="1" dirty="0" err="1">
                <a:latin typeface="Trebuchet MS" pitchFamily="34" charset="0"/>
              </a:rPr>
              <a:t>migrans</a:t>
            </a:r>
            <a:r>
              <a:rPr lang="en-GB" b="1" dirty="0">
                <a:latin typeface="Trebuchet MS" pitchFamily="34" charset="0"/>
              </a:rPr>
              <a:t> and in eliminating a large proportion of </a:t>
            </a:r>
            <a:r>
              <a:rPr lang="en-GB" b="1" dirty="0" err="1">
                <a:latin typeface="Trebuchet MS" pitchFamily="34" charset="0"/>
              </a:rPr>
              <a:t>ascaris</a:t>
            </a:r>
            <a:r>
              <a:rPr lang="en-GB" b="1" dirty="0">
                <a:latin typeface="Trebuchet MS" pitchFamily="34" charset="0"/>
              </a:rPr>
              <a:t> worms</a:t>
            </a:r>
            <a:r>
              <a:rPr lang="en-GB" b="1" dirty="0" smtClean="0">
                <a:latin typeface="Trebuchet MS" pitchFamily="34" charset="0"/>
              </a:rPr>
              <a:t>.</a:t>
            </a:r>
          </a:p>
          <a:p>
            <a:pPr marL="109728" indent="0" fontAlgn="base">
              <a:buNone/>
            </a:pPr>
            <a:r>
              <a:rPr lang="en-GB" b="1" dirty="0" smtClean="0">
                <a:latin typeface="Trebuchet MS" pitchFamily="34" charset="0"/>
              </a:rPr>
              <a:t>Availability</a:t>
            </a:r>
          </a:p>
          <a:p>
            <a:pPr fontAlgn="base"/>
            <a:r>
              <a:rPr lang="en-GB" dirty="0" err="1" smtClean="0">
                <a:latin typeface="Trebuchet MS" pitchFamily="34" charset="0"/>
              </a:rPr>
              <a:t>Ivermectin</a:t>
            </a:r>
            <a:r>
              <a:rPr lang="en-GB" dirty="0" smtClean="0">
                <a:latin typeface="Trebuchet MS" pitchFamily="34" charset="0"/>
              </a:rPr>
              <a:t> 3mg/6mg tabs- </a:t>
            </a:r>
            <a:r>
              <a:rPr lang="en-GB" dirty="0" err="1" smtClean="0">
                <a:latin typeface="Trebuchet MS" pitchFamily="34" charset="0"/>
              </a:rPr>
              <a:t>ivermectol</a:t>
            </a:r>
            <a:r>
              <a:rPr lang="en-GB" b="1" dirty="0">
                <a:latin typeface="Trebuchet MS" pitchFamily="34" charset="0"/>
              </a:rPr>
              <a:t/>
            </a:r>
            <a:br>
              <a:rPr lang="en-GB" b="1" dirty="0">
                <a:latin typeface="Trebuchet MS" pitchFamily="34" charset="0"/>
              </a:rPr>
            </a:br>
            <a:r>
              <a:rPr lang="en-GB" b="1" dirty="0" smtClean="0">
                <a:latin typeface="Trebuchet MS" pitchFamily="34" charset="0"/>
              </a:rPr>
              <a:t> </a:t>
            </a:r>
            <a:endParaRPr lang="en-GB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875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242587"/>
          </a:xfrm>
        </p:spPr>
        <p:txBody>
          <a:bodyPr>
            <a:normAutofit fontScale="85000" lnSpcReduction="20000"/>
          </a:bodyPr>
          <a:lstStyle/>
          <a:p>
            <a:pPr marL="109728" indent="0" fontAlgn="base">
              <a:buNone/>
            </a:pPr>
            <a:r>
              <a:rPr lang="en-GB" b="1" dirty="0">
                <a:latin typeface="Trebuchet MS" pitchFamily="34" charset="0"/>
              </a:rPr>
              <a:t>Adverse </a:t>
            </a:r>
            <a:r>
              <a:rPr lang="en-GB" b="1" dirty="0" smtClean="0">
                <a:latin typeface="Trebuchet MS" pitchFamily="34" charset="0"/>
              </a:rPr>
              <a:t>Reactions</a:t>
            </a:r>
          </a:p>
          <a:p>
            <a:pPr fontAlgn="base"/>
            <a:r>
              <a:rPr lang="en-GB" b="1" dirty="0" smtClean="0">
                <a:latin typeface="Trebuchet MS" pitchFamily="34" charset="0"/>
              </a:rPr>
              <a:t>Infrequent </a:t>
            </a:r>
            <a:r>
              <a:rPr lang="en-GB" b="1" dirty="0">
                <a:latin typeface="Trebuchet MS" pitchFamily="34" charset="0"/>
              </a:rPr>
              <a:t>side effects include</a:t>
            </a:r>
            <a:r>
              <a:rPr lang="en-GB" dirty="0">
                <a:latin typeface="Trebuchet MS" pitchFamily="34" charset="0"/>
              </a:rPr>
              <a:t>:- fatigue, dizziness, nausea, vomiting, abdominal pain, and rashes. </a:t>
            </a:r>
            <a:endParaRPr lang="en-GB" b="1" dirty="0">
              <a:latin typeface="Trebuchet MS" pitchFamily="34" charset="0"/>
            </a:endParaRPr>
          </a:p>
          <a:p>
            <a:pPr fontAlgn="base"/>
            <a:r>
              <a:rPr lang="en-GB" dirty="0">
                <a:latin typeface="Trebuchet MS" pitchFamily="34" charset="0"/>
              </a:rPr>
              <a:t>In </a:t>
            </a:r>
            <a:r>
              <a:rPr lang="en-GB" u="sng" dirty="0" err="1">
                <a:latin typeface="Trebuchet MS" pitchFamily="34" charset="0"/>
              </a:rPr>
              <a:t>onchocerciasis</a:t>
            </a:r>
            <a:r>
              <a:rPr lang="en-GB" dirty="0">
                <a:latin typeface="Trebuchet MS" pitchFamily="34" charset="0"/>
              </a:rPr>
              <a:t> treatment (</a:t>
            </a:r>
            <a:r>
              <a:rPr lang="en-GB" dirty="0" err="1">
                <a:solidFill>
                  <a:srgbClr val="FF0000"/>
                </a:solidFill>
                <a:latin typeface="Trebuchet MS" pitchFamily="34" charset="0"/>
              </a:rPr>
              <a:t>Mazotti</a:t>
            </a:r>
            <a:r>
              <a:rPr lang="en-GB" dirty="0">
                <a:solidFill>
                  <a:srgbClr val="FF0000"/>
                </a:solidFill>
                <a:latin typeface="Trebuchet MS" pitchFamily="34" charset="0"/>
              </a:rPr>
              <a:t> reaction due to killing of microfilariae</a:t>
            </a:r>
            <a:r>
              <a:rPr lang="en-GB" dirty="0">
                <a:latin typeface="Trebuchet MS" pitchFamily="34" charset="0"/>
              </a:rPr>
              <a:t>)- </a:t>
            </a:r>
            <a:r>
              <a:rPr lang="en-GB" dirty="0" smtClean="0">
                <a:latin typeface="Trebuchet MS" pitchFamily="34" charset="0"/>
              </a:rPr>
              <a:t>The </a:t>
            </a:r>
            <a:r>
              <a:rPr lang="en-GB" dirty="0">
                <a:latin typeface="Trebuchet MS" pitchFamily="34" charset="0"/>
              </a:rPr>
              <a:t>reaction includes fever, headache, dizziness, somnolence, weakness, rash, increased pruritus, </a:t>
            </a:r>
            <a:r>
              <a:rPr lang="en-GB" dirty="0" err="1">
                <a:latin typeface="Trebuchet MS" pitchFamily="34" charset="0"/>
              </a:rPr>
              <a:t>diarrhea</a:t>
            </a:r>
            <a:r>
              <a:rPr lang="en-GB" dirty="0">
                <a:latin typeface="Trebuchet MS" pitchFamily="34" charset="0"/>
              </a:rPr>
              <a:t>, joint and muscle pains, hypotension, tachycardia, lymphadenitis, </a:t>
            </a:r>
            <a:r>
              <a:rPr lang="en-GB" dirty="0" err="1">
                <a:latin typeface="Trebuchet MS" pitchFamily="34" charset="0"/>
              </a:rPr>
              <a:t>lymphangitis</a:t>
            </a:r>
            <a:r>
              <a:rPr lang="en-GB" dirty="0">
                <a:latin typeface="Trebuchet MS" pitchFamily="34" charset="0"/>
              </a:rPr>
              <a:t>, and peripheral </a:t>
            </a:r>
            <a:r>
              <a:rPr lang="en-GB" dirty="0" err="1">
                <a:latin typeface="Trebuchet MS" pitchFamily="34" charset="0"/>
              </a:rPr>
              <a:t>edema</a:t>
            </a:r>
            <a:r>
              <a:rPr lang="en-GB" dirty="0">
                <a:latin typeface="Trebuchet MS" pitchFamily="34" charset="0"/>
              </a:rPr>
              <a:t>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This reaction starts on the first day and peaks on the second day after treatment.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Corticosteroids are indicated in severe cases, at times for several days.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 The </a:t>
            </a:r>
            <a:r>
              <a:rPr lang="en-GB" dirty="0" err="1">
                <a:latin typeface="Trebuchet MS" pitchFamily="34" charset="0"/>
              </a:rPr>
              <a:t>Mazotti</a:t>
            </a:r>
            <a:r>
              <a:rPr lang="en-GB" dirty="0">
                <a:latin typeface="Trebuchet MS" pitchFamily="34" charset="0"/>
              </a:rPr>
              <a:t> reaction diminishes with repeated dosing.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Swellings and abscesses occasionally occur at 1–3 weeks, presumably at sites of adult worms.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31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Clasification</a:t>
            </a:r>
            <a:r>
              <a:rPr lang="en-GB" dirty="0" smtClean="0"/>
              <a:t> of </a:t>
            </a:r>
            <a:r>
              <a:rPr lang="en-GB" dirty="0" err="1" smtClean="0"/>
              <a:t>antihelmintics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34481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871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908720"/>
            <a:ext cx="8075240" cy="5098571"/>
          </a:xfrm>
        </p:spPr>
        <p:txBody>
          <a:bodyPr>
            <a:normAutofit fontScale="92500"/>
          </a:bodyPr>
          <a:lstStyle/>
          <a:p>
            <a:pPr fontAlgn="base"/>
            <a:r>
              <a:rPr lang="en-GB" dirty="0">
                <a:latin typeface="Trebuchet MS" pitchFamily="34" charset="0"/>
              </a:rPr>
              <a:t>Some patients develop </a:t>
            </a:r>
            <a:r>
              <a:rPr lang="en-GB" b="1" dirty="0">
                <a:latin typeface="Trebuchet MS" pitchFamily="34" charset="0"/>
              </a:rPr>
              <a:t>corneal opacities </a:t>
            </a:r>
            <a:r>
              <a:rPr lang="en-GB" dirty="0">
                <a:latin typeface="Trebuchet MS" pitchFamily="34" charset="0"/>
              </a:rPr>
              <a:t>and other eye lesions several days after treatment. These are rarely severe and generally resolve without corticosteroid treatment.</a:t>
            </a:r>
          </a:p>
          <a:p>
            <a:pPr marL="109728" indent="0" fontAlgn="base">
              <a:buNone/>
            </a:pPr>
            <a:r>
              <a:rPr lang="en-GB" b="1" dirty="0" smtClean="0">
                <a:latin typeface="Trebuchet MS" pitchFamily="34" charset="0"/>
              </a:rPr>
              <a:t>Interactions </a:t>
            </a:r>
          </a:p>
          <a:p>
            <a:pPr fontAlgn="base"/>
            <a:r>
              <a:rPr lang="en-GB" dirty="0" smtClean="0">
                <a:latin typeface="Trebuchet MS" pitchFamily="34" charset="0"/>
              </a:rPr>
              <a:t>It </a:t>
            </a:r>
            <a:r>
              <a:rPr lang="en-GB" dirty="0">
                <a:latin typeface="Trebuchet MS" pitchFamily="34" charset="0"/>
              </a:rPr>
              <a:t>is best to avoid concomitant use of </a:t>
            </a:r>
            <a:r>
              <a:rPr lang="en-GB" dirty="0" err="1">
                <a:latin typeface="Trebuchet MS" pitchFamily="34" charset="0"/>
              </a:rPr>
              <a:t>ivermectin</a:t>
            </a:r>
            <a:r>
              <a:rPr lang="en-GB" dirty="0">
                <a:latin typeface="Trebuchet MS" pitchFamily="34" charset="0"/>
              </a:rPr>
              <a:t> and other drugs that </a:t>
            </a:r>
            <a:r>
              <a:rPr lang="en-GB" b="1" dirty="0">
                <a:latin typeface="Trebuchet MS" pitchFamily="34" charset="0"/>
              </a:rPr>
              <a:t>enhance GABA activity</a:t>
            </a:r>
            <a:r>
              <a:rPr lang="en-GB" dirty="0">
                <a:latin typeface="Trebuchet MS" pitchFamily="34" charset="0"/>
              </a:rPr>
              <a:t>, </a:t>
            </a:r>
            <a:r>
              <a:rPr lang="en-GB" dirty="0" err="1" smtClean="0">
                <a:latin typeface="Trebuchet MS" pitchFamily="34" charset="0"/>
              </a:rPr>
              <a:t>e.g</a:t>
            </a:r>
            <a:r>
              <a:rPr lang="en-GB" dirty="0">
                <a:latin typeface="Trebuchet MS" pitchFamily="34" charset="0"/>
              </a:rPr>
              <a:t>, barbiturates, benzodiazepines, and </a:t>
            </a:r>
            <a:r>
              <a:rPr lang="en-GB" dirty="0" err="1">
                <a:latin typeface="Trebuchet MS" pitchFamily="34" charset="0"/>
              </a:rPr>
              <a:t>valproic</a:t>
            </a:r>
            <a:r>
              <a:rPr lang="en-GB" dirty="0">
                <a:latin typeface="Trebuchet MS" pitchFamily="34" charset="0"/>
              </a:rPr>
              <a:t> acid</a:t>
            </a:r>
            <a:r>
              <a:rPr lang="en-GB" dirty="0" smtClean="0">
                <a:latin typeface="Trebuchet MS" pitchFamily="34" charset="0"/>
              </a:rPr>
              <a:t>.</a:t>
            </a:r>
          </a:p>
          <a:p>
            <a:pPr marL="109728" indent="0" fontAlgn="base">
              <a:buNone/>
            </a:pPr>
            <a:r>
              <a:rPr lang="en-GB" b="1" dirty="0" smtClean="0">
                <a:latin typeface="Trebuchet MS" pitchFamily="34" charset="0"/>
              </a:rPr>
              <a:t>Contraindications/caution</a:t>
            </a:r>
            <a:endParaRPr lang="en-GB" b="1" dirty="0">
              <a:latin typeface="Trebuchet MS" pitchFamily="34" charset="0"/>
            </a:endParaRPr>
          </a:p>
          <a:p>
            <a:pPr fontAlgn="base">
              <a:buFont typeface="Wingdings" pitchFamily="2" charset="2"/>
              <a:buChar char="q"/>
            </a:pPr>
            <a:r>
              <a:rPr lang="en-GB" dirty="0">
                <a:latin typeface="Trebuchet MS" pitchFamily="34" charset="0"/>
              </a:rPr>
              <a:t> </a:t>
            </a:r>
            <a:r>
              <a:rPr lang="en-GB" dirty="0" err="1">
                <a:latin typeface="Trebuchet MS" pitchFamily="34" charset="0"/>
              </a:rPr>
              <a:t>Ivermectin</a:t>
            </a:r>
            <a:r>
              <a:rPr lang="en-GB" dirty="0">
                <a:latin typeface="Trebuchet MS" pitchFamily="34" charset="0"/>
              </a:rPr>
              <a:t> should not be used in pregnancy.</a:t>
            </a:r>
          </a:p>
          <a:p>
            <a:pPr fontAlgn="base">
              <a:buFont typeface="Wingdings" pitchFamily="2" charset="2"/>
              <a:buChar char="q"/>
            </a:pPr>
            <a:r>
              <a:rPr lang="en-GB" dirty="0">
                <a:latin typeface="Trebuchet MS" pitchFamily="34" charset="0"/>
              </a:rPr>
              <a:t> Safety in children younger than 5 years has not been established</a:t>
            </a:r>
          </a:p>
          <a:p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55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810539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GB" dirty="0" err="1">
                <a:latin typeface="Trebuchet MS" pitchFamily="34" charset="0"/>
              </a:rPr>
              <a:t>Pyrantel</a:t>
            </a:r>
            <a:r>
              <a:rPr lang="en-GB" dirty="0">
                <a:latin typeface="Trebuchet MS" pitchFamily="34" charset="0"/>
              </a:rPr>
              <a:t> </a:t>
            </a:r>
            <a:r>
              <a:rPr lang="en-GB" dirty="0" err="1">
                <a:latin typeface="Trebuchet MS" pitchFamily="34" charset="0"/>
              </a:rPr>
              <a:t>pamoate</a:t>
            </a:r>
            <a:r>
              <a:rPr lang="en-GB" dirty="0">
                <a:latin typeface="Trebuchet MS" pitchFamily="34" charset="0"/>
              </a:rPr>
              <a:t> is a broad-spectrum </a:t>
            </a:r>
            <a:r>
              <a:rPr lang="en-GB" dirty="0" smtClean="0">
                <a:latin typeface="Trebuchet MS" pitchFamily="34" charset="0"/>
              </a:rPr>
              <a:t>anthelmintic agent.</a:t>
            </a:r>
          </a:p>
          <a:p>
            <a:pPr marL="109728" indent="0" fontAlgn="base">
              <a:buNone/>
            </a:pP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b="1" dirty="0" smtClean="0">
                <a:latin typeface="Trebuchet MS" pitchFamily="34" charset="0"/>
              </a:rPr>
              <a:t>Anthelmintic </a:t>
            </a:r>
            <a:r>
              <a:rPr lang="en-GB" b="1" dirty="0">
                <a:latin typeface="Trebuchet MS" pitchFamily="34" charset="0"/>
              </a:rPr>
              <a:t>Actions/MOA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 err="1">
                <a:latin typeface="Trebuchet MS" pitchFamily="34" charset="0"/>
              </a:rPr>
              <a:t>Pyrantel</a:t>
            </a:r>
            <a:r>
              <a:rPr lang="en-GB" dirty="0">
                <a:latin typeface="Trebuchet MS" pitchFamily="34" charset="0"/>
              </a:rPr>
              <a:t> is effective against mature and immature forms of susceptible </a:t>
            </a:r>
            <a:r>
              <a:rPr lang="en-GB" dirty="0" err="1">
                <a:latin typeface="Trebuchet MS" pitchFamily="34" charset="0"/>
              </a:rPr>
              <a:t>helminths</a:t>
            </a:r>
            <a:r>
              <a:rPr lang="en-GB" dirty="0">
                <a:latin typeface="Trebuchet MS" pitchFamily="34" charset="0"/>
              </a:rPr>
              <a:t> within the intestinal tract but not against migratory stages in the tissues or against ova.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The drug </a:t>
            </a:r>
            <a:r>
              <a:rPr lang="en-GB" b="1" dirty="0">
                <a:latin typeface="Trebuchet MS" pitchFamily="34" charset="0"/>
              </a:rPr>
              <a:t>is a neuromuscular blocking agent that causes release of acetylcholine and inhibition of cholinesterase; this results in paralysis, which is followed by expulsion of worms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  <a:latin typeface="Trebuchet MS" pitchFamily="34" charset="0"/>
              </a:rPr>
              <a:t>PYRANTEL PAMOATE</a:t>
            </a:r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45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412776"/>
            <a:ext cx="7715200" cy="4594515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GB" sz="2800" b="1" dirty="0">
                <a:latin typeface="Trebuchet MS" pitchFamily="34" charset="0"/>
              </a:rPr>
              <a:t>Pharmacokinetics</a:t>
            </a:r>
            <a:endParaRPr lang="en-GB" sz="2800" dirty="0">
              <a:latin typeface="Trebuchet MS" pitchFamily="34" charset="0"/>
            </a:endParaRPr>
          </a:p>
          <a:p>
            <a:pPr fontAlgn="base"/>
            <a:r>
              <a:rPr lang="en-GB" sz="2800" dirty="0" err="1">
                <a:latin typeface="Trebuchet MS" pitchFamily="34" charset="0"/>
              </a:rPr>
              <a:t>Pyrantel</a:t>
            </a:r>
            <a:r>
              <a:rPr lang="en-GB" sz="2800" dirty="0">
                <a:latin typeface="Trebuchet MS" pitchFamily="34" charset="0"/>
              </a:rPr>
              <a:t> </a:t>
            </a:r>
            <a:r>
              <a:rPr lang="en-GB" sz="2800" dirty="0" err="1">
                <a:latin typeface="Trebuchet MS" pitchFamily="34" charset="0"/>
              </a:rPr>
              <a:t>pamoate</a:t>
            </a:r>
            <a:r>
              <a:rPr lang="en-GB" sz="2800" dirty="0">
                <a:latin typeface="Trebuchet MS" pitchFamily="34" charset="0"/>
              </a:rPr>
              <a:t> is a </a:t>
            </a:r>
            <a:r>
              <a:rPr lang="en-GB" sz="2800" dirty="0" err="1">
                <a:latin typeface="Trebuchet MS" pitchFamily="34" charset="0"/>
              </a:rPr>
              <a:t>tetrahydropyrimidine</a:t>
            </a:r>
            <a:r>
              <a:rPr lang="en-GB" sz="2800" dirty="0">
                <a:latin typeface="Trebuchet MS" pitchFamily="34" charset="0"/>
              </a:rPr>
              <a:t> derivative. </a:t>
            </a:r>
          </a:p>
          <a:p>
            <a:pPr fontAlgn="base"/>
            <a:r>
              <a:rPr lang="en-GB" sz="2800" dirty="0">
                <a:latin typeface="Trebuchet MS" pitchFamily="34" charset="0"/>
              </a:rPr>
              <a:t>It is </a:t>
            </a:r>
            <a:r>
              <a:rPr lang="en-GB" sz="2800" b="1" dirty="0">
                <a:latin typeface="Trebuchet MS" pitchFamily="34" charset="0"/>
              </a:rPr>
              <a:t>poorly absorbed from the gastrointestinal tract </a:t>
            </a:r>
            <a:r>
              <a:rPr lang="en-GB" sz="2800" dirty="0">
                <a:latin typeface="Trebuchet MS" pitchFamily="34" charset="0"/>
              </a:rPr>
              <a:t>and active mainly against luminal organisms.</a:t>
            </a:r>
          </a:p>
          <a:p>
            <a:pPr fontAlgn="base"/>
            <a:r>
              <a:rPr lang="en-GB" sz="2800" dirty="0">
                <a:latin typeface="Trebuchet MS" pitchFamily="34" charset="0"/>
              </a:rPr>
              <a:t> Peak plasma levels are reached in 1–3 hours.</a:t>
            </a:r>
          </a:p>
          <a:p>
            <a:pPr fontAlgn="base"/>
            <a:r>
              <a:rPr lang="en-GB" sz="2800" dirty="0">
                <a:latin typeface="Trebuchet MS" pitchFamily="34" charset="0"/>
              </a:rPr>
              <a:t> Over half of the administered dose is recovered unchanged in the </a:t>
            </a:r>
            <a:r>
              <a:rPr lang="en-GB" sz="2800" dirty="0" smtClean="0">
                <a:latin typeface="Trebuchet MS" pitchFamily="34" charset="0"/>
              </a:rPr>
              <a:t>faeces.</a:t>
            </a:r>
            <a:endParaRPr lang="en-GB" sz="28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18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386603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GB" sz="2800" b="1" dirty="0">
                <a:latin typeface="Trebuchet MS" pitchFamily="34" charset="0"/>
              </a:rPr>
              <a:t>Clinical Uses</a:t>
            </a:r>
            <a:endParaRPr lang="en-GB" sz="2800" dirty="0">
              <a:latin typeface="Trebuchet MS" pitchFamily="34" charset="0"/>
            </a:endParaRPr>
          </a:p>
          <a:p>
            <a:pPr fontAlgn="base"/>
            <a:r>
              <a:rPr lang="en-GB" sz="2800" dirty="0">
                <a:latin typeface="Trebuchet MS" pitchFamily="34" charset="0"/>
              </a:rPr>
              <a:t>The standard dose is 11 mg </a:t>
            </a:r>
            <a:r>
              <a:rPr lang="en-GB" sz="2800" dirty="0" smtClean="0">
                <a:latin typeface="Trebuchet MS" pitchFamily="34" charset="0"/>
              </a:rPr>
              <a:t>/kg </a:t>
            </a:r>
            <a:r>
              <a:rPr lang="en-GB" sz="2800" dirty="0">
                <a:latin typeface="Trebuchet MS" pitchFamily="34" charset="0"/>
              </a:rPr>
              <a:t>(maximum, 1 g), given orally once </a:t>
            </a:r>
            <a:r>
              <a:rPr lang="en-GB" sz="2800" u="sng" dirty="0">
                <a:latin typeface="Trebuchet MS" pitchFamily="34" charset="0"/>
              </a:rPr>
              <a:t>with or without food.</a:t>
            </a:r>
          </a:p>
          <a:p>
            <a:pPr fontAlgn="base"/>
            <a:r>
              <a:rPr lang="en-GB" sz="2800" dirty="0">
                <a:latin typeface="Trebuchet MS" pitchFamily="34" charset="0"/>
              </a:rPr>
              <a:t> For pinworm the dose is repeated in 2 weeks, and cure rates are greater than 95%. </a:t>
            </a:r>
          </a:p>
          <a:p>
            <a:pPr fontAlgn="base"/>
            <a:r>
              <a:rPr lang="en-GB" sz="2800" dirty="0">
                <a:latin typeface="Trebuchet MS" pitchFamily="34" charset="0"/>
              </a:rPr>
              <a:t>For </a:t>
            </a:r>
            <a:r>
              <a:rPr lang="en-GB" sz="2800" b="1" dirty="0" err="1">
                <a:latin typeface="Trebuchet MS" pitchFamily="34" charset="0"/>
              </a:rPr>
              <a:t>ascariasis</a:t>
            </a:r>
            <a:r>
              <a:rPr lang="en-GB" sz="2800" b="1" dirty="0">
                <a:latin typeface="Trebuchet MS" pitchFamily="34" charset="0"/>
              </a:rPr>
              <a:t>, a single dose </a:t>
            </a:r>
            <a:r>
              <a:rPr lang="en-GB" sz="2800" dirty="0">
                <a:latin typeface="Trebuchet MS" pitchFamily="34" charset="0"/>
              </a:rPr>
              <a:t>yields cure rates of 85–100%.</a:t>
            </a:r>
          </a:p>
          <a:p>
            <a:pPr fontAlgn="base"/>
            <a:r>
              <a:rPr lang="en-GB" sz="2800" dirty="0">
                <a:latin typeface="Trebuchet MS" pitchFamily="34" charset="0"/>
              </a:rPr>
              <a:t>Treatment should be repeated if eggs are found 2 weeks after treatment.</a:t>
            </a:r>
          </a:p>
          <a:p>
            <a:pPr fontAlgn="base"/>
            <a:r>
              <a:rPr lang="en-GB" sz="2800" dirty="0">
                <a:latin typeface="Trebuchet MS" pitchFamily="34" charset="0"/>
              </a:rPr>
              <a:t> For hookworm infections, a single dose is effective against light infections; but </a:t>
            </a:r>
            <a:r>
              <a:rPr lang="en-GB" sz="2800" b="1" dirty="0">
                <a:latin typeface="Trebuchet MS" pitchFamily="34" charset="0"/>
              </a:rPr>
              <a:t>for heavy infections, especially with </a:t>
            </a:r>
            <a:r>
              <a:rPr lang="en-GB" sz="2800" b="1" i="1" dirty="0">
                <a:latin typeface="Trebuchet MS" pitchFamily="34" charset="0"/>
              </a:rPr>
              <a:t>N </a:t>
            </a:r>
            <a:r>
              <a:rPr lang="en-GB" sz="2800" b="1" i="1" dirty="0" err="1">
                <a:latin typeface="Trebuchet MS" pitchFamily="34" charset="0"/>
              </a:rPr>
              <a:t>americanus</a:t>
            </a:r>
            <a:r>
              <a:rPr lang="en-GB" sz="2800" b="1" i="1" dirty="0">
                <a:latin typeface="Trebuchet MS" pitchFamily="34" charset="0"/>
              </a:rPr>
              <a:t>,</a:t>
            </a:r>
            <a:r>
              <a:rPr lang="en-GB" sz="2800" b="1" dirty="0">
                <a:latin typeface="Trebuchet MS" pitchFamily="34" charset="0"/>
              </a:rPr>
              <a:t> a 3-day course</a:t>
            </a:r>
            <a:r>
              <a:rPr lang="en-GB" sz="2800" dirty="0">
                <a:latin typeface="Trebuchet MS" pitchFamily="34" charset="0"/>
              </a:rPr>
              <a:t> is necessary to reach 90% cure rates.</a:t>
            </a:r>
          </a:p>
          <a:p>
            <a:pPr fontAlgn="base"/>
            <a:r>
              <a:rPr lang="en-GB" sz="2800" dirty="0">
                <a:latin typeface="Trebuchet MS" pitchFamily="34" charset="0"/>
              </a:rPr>
              <a:t> A course of treatment can be repeated in 2 weeks.</a:t>
            </a:r>
          </a:p>
          <a:p>
            <a:pPr marL="109728" indent="0">
              <a:buNone/>
            </a:pPr>
            <a:endParaRPr lang="en-GB" b="1" dirty="0" smtClean="0"/>
          </a:p>
          <a:p>
            <a:pPr marL="109728" indent="0">
              <a:buNone/>
            </a:pPr>
            <a:r>
              <a:rPr lang="en-GB" sz="2800" b="1" dirty="0" smtClean="0">
                <a:latin typeface="Trebuchet MS" pitchFamily="34" charset="0"/>
              </a:rPr>
              <a:t>Availability </a:t>
            </a:r>
          </a:p>
          <a:p>
            <a:pPr marL="109728" indent="0">
              <a:buNone/>
            </a:pPr>
            <a:r>
              <a:rPr lang="en-GB" sz="2800" dirty="0" err="1" smtClean="0">
                <a:latin typeface="Trebuchet MS" pitchFamily="34" charset="0"/>
              </a:rPr>
              <a:t>Pyrantel</a:t>
            </a:r>
            <a:r>
              <a:rPr lang="en-GB" sz="2800" dirty="0" smtClean="0">
                <a:latin typeface="Trebuchet MS" pitchFamily="34" charset="0"/>
              </a:rPr>
              <a:t> </a:t>
            </a:r>
            <a:r>
              <a:rPr lang="en-GB" sz="2800" dirty="0" err="1" smtClean="0">
                <a:latin typeface="Trebuchet MS" pitchFamily="34" charset="0"/>
              </a:rPr>
              <a:t>pamoate</a:t>
            </a:r>
            <a:r>
              <a:rPr lang="en-GB" sz="2800" dirty="0" smtClean="0">
                <a:latin typeface="Trebuchet MS" pitchFamily="34" charset="0"/>
              </a:rPr>
              <a:t> tabs 250mg/tab-common brand </a:t>
            </a:r>
            <a:r>
              <a:rPr lang="en-GB" sz="2800" dirty="0" err="1" smtClean="0">
                <a:latin typeface="Trebuchet MS" pitchFamily="34" charset="0"/>
              </a:rPr>
              <a:t>nemocid</a:t>
            </a:r>
            <a:endParaRPr lang="en-GB" sz="28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078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242587"/>
          </a:xfrm>
        </p:spPr>
        <p:txBody>
          <a:bodyPr>
            <a:normAutofit fontScale="92500" lnSpcReduction="20000"/>
          </a:bodyPr>
          <a:lstStyle/>
          <a:p>
            <a:pPr marL="109728" indent="0" fontAlgn="base">
              <a:buNone/>
            </a:pPr>
            <a:r>
              <a:rPr lang="en-GB" b="1" dirty="0" smtClean="0">
                <a:latin typeface="Trebuchet MS" pitchFamily="34" charset="0"/>
              </a:rPr>
              <a:t>Adverse Reactions</a:t>
            </a:r>
          </a:p>
          <a:p>
            <a:pPr fontAlgn="base"/>
            <a:r>
              <a:rPr lang="en-GB" dirty="0" smtClean="0">
                <a:latin typeface="Trebuchet MS" pitchFamily="34" charset="0"/>
              </a:rPr>
              <a:t>Adverse </a:t>
            </a:r>
            <a:r>
              <a:rPr lang="en-GB" dirty="0">
                <a:latin typeface="Trebuchet MS" pitchFamily="34" charset="0"/>
              </a:rPr>
              <a:t>effects are infrequent, mild, and transient.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They include nausea, vomiting, </a:t>
            </a:r>
            <a:r>
              <a:rPr lang="en-GB" dirty="0" err="1">
                <a:latin typeface="Trebuchet MS" pitchFamily="34" charset="0"/>
              </a:rPr>
              <a:t>diarrhea</a:t>
            </a:r>
            <a:r>
              <a:rPr lang="en-GB" dirty="0">
                <a:latin typeface="Trebuchet MS" pitchFamily="34" charset="0"/>
              </a:rPr>
              <a:t>, abdominal cramps, dizziness, drowsiness, headache, insomnia, rash, fever, and weakness. </a:t>
            </a:r>
          </a:p>
          <a:p>
            <a:pPr marL="109728" indent="0" fontAlgn="base">
              <a:buNone/>
            </a:pPr>
            <a:endParaRPr lang="en-GB" b="1" dirty="0" smtClean="0">
              <a:latin typeface="Trebuchet MS" pitchFamily="34" charset="0"/>
            </a:endParaRPr>
          </a:p>
          <a:p>
            <a:pPr marL="109728" indent="0" fontAlgn="base">
              <a:buNone/>
            </a:pPr>
            <a:r>
              <a:rPr lang="en-GB" b="1" dirty="0" smtClean="0">
                <a:latin typeface="Trebuchet MS" pitchFamily="34" charset="0"/>
              </a:rPr>
              <a:t>Contraindications</a:t>
            </a:r>
            <a:r>
              <a:rPr lang="en-GB" b="1" dirty="0">
                <a:latin typeface="Trebuchet MS" pitchFamily="34" charset="0"/>
              </a:rPr>
              <a:t>, &amp; </a:t>
            </a:r>
            <a:r>
              <a:rPr lang="en-GB" b="1" dirty="0" smtClean="0">
                <a:latin typeface="Trebuchet MS" pitchFamily="34" charset="0"/>
              </a:rPr>
              <a:t>Cautions</a:t>
            </a:r>
          </a:p>
          <a:p>
            <a:pPr fontAlgn="base">
              <a:buFont typeface="Wingdings" pitchFamily="2" charset="2"/>
              <a:buChar char="ü"/>
            </a:pPr>
            <a:r>
              <a:rPr lang="en-GB" dirty="0" err="1" smtClean="0">
                <a:latin typeface="Trebuchet MS" pitchFamily="34" charset="0"/>
              </a:rPr>
              <a:t>Pyrantel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>
                <a:latin typeface="Trebuchet MS" pitchFamily="34" charset="0"/>
              </a:rPr>
              <a:t>should be used with caution in patients with liver dysfunction, because low, transient aminotransferase elevations have been noted in a small number of patients. </a:t>
            </a:r>
            <a:endParaRPr lang="en-GB" dirty="0" smtClean="0">
              <a:latin typeface="Trebuchet MS" pitchFamily="34" charset="0"/>
            </a:endParaRPr>
          </a:p>
          <a:p>
            <a:pPr fontAlgn="base">
              <a:buFont typeface="Wingdings" pitchFamily="2" charset="2"/>
              <a:buChar char="ü"/>
            </a:pPr>
            <a:r>
              <a:rPr lang="en-GB" dirty="0" smtClean="0">
                <a:latin typeface="Trebuchet MS" pitchFamily="34" charset="0"/>
              </a:rPr>
              <a:t>Experience </a:t>
            </a:r>
            <a:r>
              <a:rPr lang="en-GB" dirty="0">
                <a:latin typeface="Trebuchet MS" pitchFamily="34" charset="0"/>
              </a:rPr>
              <a:t>with the drug in </a:t>
            </a:r>
            <a:r>
              <a:rPr lang="en-GB" b="1" dirty="0">
                <a:latin typeface="Trebuchet MS" pitchFamily="34" charset="0"/>
              </a:rPr>
              <a:t>pregnant women </a:t>
            </a:r>
            <a:r>
              <a:rPr lang="en-GB" dirty="0">
                <a:latin typeface="Trebuchet MS" pitchFamily="34" charset="0"/>
              </a:rPr>
              <a:t>and </a:t>
            </a:r>
            <a:r>
              <a:rPr lang="en-GB" b="1" dirty="0">
                <a:latin typeface="Trebuchet MS" pitchFamily="34" charset="0"/>
              </a:rPr>
              <a:t>children younger than 2 years of age</a:t>
            </a:r>
            <a:r>
              <a:rPr lang="en-GB" dirty="0">
                <a:latin typeface="Trebuchet MS" pitchFamily="34" charset="0"/>
              </a:rPr>
              <a:t> is limited.</a:t>
            </a:r>
          </a:p>
          <a:p>
            <a:pPr marL="109728" indent="0">
              <a:buNone/>
            </a:pPr>
            <a:r>
              <a:rPr lang="en-GB" dirty="0">
                <a:latin typeface="Trebuchet MS" pitchFamily="34" charset="0"/>
              </a:rPr>
              <a:t/>
            </a:r>
            <a:br>
              <a:rPr lang="en-GB" dirty="0">
                <a:latin typeface="Trebuchet MS" pitchFamily="34" charset="0"/>
              </a:rPr>
            </a:br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90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614195"/>
            <a:ext cx="8147248" cy="3975652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GB" dirty="0" err="1">
                <a:latin typeface="Trebuchet MS" pitchFamily="34" charset="0"/>
              </a:rPr>
              <a:t>Praziquantel</a:t>
            </a:r>
            <a:r>
              <a:rPr lang="en-GB" dirty="0">
                <a:latin typeface="Trebuchet MS" pitchFamily="34" charset="0"/>
              </a:rPr>
              <a:t> is a synthetic </a:t>
            </a:r>
            <a:r>
              <a:rPr lang="en-GB" dirty="0" err="1">
                <a:latin typeface="Trebuchet MS" pitchFamily="34" charset="0"/>
              </a:rPr>
              <a:t>isoquinoline-pyrazine</a:t>
            </a:r>
            <a:r>
              <a:rPr lang="en-GB" dirty="0">
                <a:latin typeface="Trebuchet MS" pitchFamily="34" charset="0"/>
              </a:rPr>
              <a:t> derivative. </a:t>
            </a:r>
          </a:p>
          <a:p>
            <a:pPr marL="109728" indent="0">
              <a:buNone/>
            </a:pPr>
            <a:r>
              <a:rPr lang="en-GB" b="1" dirty="0">
                <a:latin typeface="Trebuchet MS" pitchFamily="34" charset="0"/>
              </a:rPr>
              <a:t>Anthelmintic Actions/MOA</a:t>
            </a:r>
            <a:endParaRPr lang="en-GB" dirty="0">
              <a:latin typeface="Trebuchet MS" pitchFamily="34" charset="0"/>
            </a:endParaRPr>
          </a:p>
          <a:p>
            <a:r>
              <a:rPr lang="en-GB" dirty="0" err="1">
                <a:latin typeface="Trebuchet MS" pitchFamily="34" charset="0"/>
              </a:rPr>
              <a:t>Praziquantel</a:t>
            </a:r>
            <a:r>
              <a:rPr lang="en-GB" dirty="0">
                <a:latin typeface="Trebuchet MS" pitchFamily="34" charset="0"/>
              </a:rPr>
              <a:t> appears to increase the </a:t>
            </a:r>
            <a:r>
              <a:rPr lang="en-GB" b="1" dirty="0">
                <a:latin typeface="Trebuchet MS" pitchFamily="34" charset="0"/>
              </a:rPr>
              <a:t>permeability</a:t>
            </a:r>
            <a:r>
              <a:rPr lang="en-GB" dirty="0">
                <a:latin typeface="Trebuchet MS" pitchFamily="34" charset="0"/>
              </a:rPr>
              <a:t> of </a:t>
            </a:r>
            <a:r>
              <a:rPr lang="en-GB" dirty="0" err="1">
                <a:latin typeface="Trebuchet MS" pitchFamily="34" charset="0"/>
              </a:rPr>
              <a:t>trematode</a:t>
            </a:r>
            <a:r>
              <a:rPr lang="en-GB" dirty="0">
                <a:latin typeface="Trebuchet MS" pitchFamily="34" charset="0"/>
              </a:rPr>
              <a:t> and </a:t>
            </a:r>
            <a:r>
              <a:rPr lang="en-GB" dirty="0" err="1">
                <a:latin typeface="Trebuchet MS" pitchFamily="34" charset="0"/>
              </a:rPr>
              <a:t>cestode</a:t>
            </a:r>
            <a:r>
              <a:rPr lang="en-GB" dirty="0">
                <a:latin typeface="Trebuchet MS" pitchFamily="34" charset="0"/>
              </a:rPr>
              <a:t> cell membranes </a:t>
            </a:r>
            <a:r>
              <a:rPr lang="en-GB" b="1" dirty="0">
                <a:latin typeface="Trebuchet MS" pitchFamily="34" charset="0"/>
              </a:rPr>
              <a:t>to calcium</a:t>
            </a:r>
            <a:r>
              <a:rPr lang="en-GB" dirty="0">
                <a:latin typeface="Trebuchet MS" pitchFamily="34" charset="0"/>
              </a:rPr>
              <a:t>, resulting in </a:t>
            </a:r>
            <a:r>
              <a:rPr lang="en-GB" b="1" dirty="0">
                <a:latin typeface="Trebuchet MS" pitchFamily="34" charset="0"/>
              </a:rPr>
              <a:t>paralysis, dislodgement, and death. </a:t>
            </a:r>
          </a:p>
          <a:p>
            <a:pPr marL="109728" indent="0">
              <a:buNone/>
            </a:pPr>
            <a:r>
              <a:rPr lang="en-GB" b="1" dirty="0">
                <a:latin typeface="Trebuchet MS" pitchFamily="34" charset="0"/>
              </a:rPr>
              <a:t>Pharmacokinetics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 err="1">
                <a:latin typeface="Trebuchet MS" pitchFamily="34" charset="0"/>
              </a:rPr>
              <a:t>Praziquantel</a:t>
            </a:r>
            <a:r>
              <a:rPr lang="en-GB" dirty="0">
                <a:latin typeface="Trebuchet MS" pitchFamily="34" charset="0"/>
              </a:rPr>
              <a:t> tablets are taken with liquid after a meal; they should be swallowed </a:t>
            </a:r>
            <a:r>
              <a:rPr lang="en-GB" b="1" dirty="0">
                <a:latin typeface="Trebuchet MS" pitchFamily="34" charset="0"/>
              </a:rPr>
              <a:t>without chewing </a:t>
            </a:r>
            <a:r>
              <a:rPr lang="en-GB" dirty="0">
                <a:latin typeface="Trebuchet MS" pitchFamily="34" charset="0"/>
              </a:rPr>
              <a:t>because their bitter taste can induce retching and vomiting.</a:t>
            </a:r>
          </a:p>
          <a:p>
            <a:pPr fontAlgn="base"/>
            <a:r>
              <a:rPr lang="en-GB" dirty="0" smtClean="0">
                <a:latin typeface="Trebuchet MS" pitchFamily="34" charset="0"/>
              </a:rPr>
              <a:t>It </a:t>
            </a:r>
            <a:r>
              <a:rPr lang="en-GB" dirty="0">
                <a:latin typeface="Trebuchet MS" pitchFamily="34" charset="0"/>
              </a:rPr>
              <a:t>is rapidly absorbed, with a bioavailability of about 80% after oral administration.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36815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/>
              </a:rPr>
              <a:t>Drugs </a:t>
            </a:r>
            <a:r>
              <a:rPr lang="en-GB" dirty="0" err="1" smtClean="0">
                <a:effectLst/>
              </a:rPr>
              <a:t>againist</a:t>
            </a:r>
            <a:r>
              <a:rPr lang="en-GB" dirty="0" smtClean="0">
                <a:effectLst/>
              </a:rPr>
              <a:t> </a:t>
            </a:r>
            <a:r>
              <a:rPr lang="en-GB" dirty="0" err="1" smtClean="0">
                <a:effectLst/>
              </a:rPr>
              <a:t>cestodes</a:t>
            </a:r>
            <a:r>
              <a:rPr lang="en-GB" dirty="0" smtClean="0">
                <a:effectLst/>
              </a:rPr>
              <a:t> and </a:t>
            </a:r>
            <a:r>
              <a:rPr lang="en-GB" dirty="0" err="1" smtClean="0">
                <a:effectLst/>
              </a:rPr>
              <a:t>trematodes</a:t>
            </a:r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r>
              <a:rPr lang="en-GB" dirty="0" err="1" smtClean="0">
                <a:effectLst/>
              </a:rPr>
              <a:t>Praziquantel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515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476672"/>
            <a:ext cx="8147248" cy="6120680"/>
          </a:xfrm>
        </p:spPr>
        <p:txBody>
          <a:bodyPr>
            <a:noAutofit/>
          </a:bodyPr>
          <a:lstStyle/>
          <a:p>
            <a:pPr fontAlgn="base"/>
            <a:r>
              <a:rPr lang="en-GB" sz="2100" dirty="0">
                <a:latin typeface="Trebuchet MS" pitchFamily="34" charset="0"/>
              </a:rPr>
              <a:t>Peak serum concentrations are reached 1–3 hours after a therapeutic dose</a:t>
            </a:r>
            <a:r>
              <a:rPr lang="en-GB" sz="2100" dirty="0" smtClean="0">
                <a:latin typeface="Trebuchet MS" pitchFamily="34" charset="0"/>
              </a:rPr>
              <a:t>.</a:t>
            </a:r>
          </a:p>
          <a:p>
            <a:pPr fontAlgn="base"/>
            <a:r>
              <a:rPr lang="en-GB" sz="2100" dirty="0" smtClean="0">
                <a:latin typeface="Trebuchet MS" pitchFamily="34" charset="0"/>
              </a:rPr>
              <a:t> </a:t>
            </a:r>
            <a:r>
              <a:rPr lang="en-GB" sz="2100" dirty="0">
                <a:latin typeface="Trebuchet MS" pitchFamily="34" charset="0"/>
              </a:rPr>
              <a:t>Cerebrospinal fluid concentrations of </a:t>
            </a:r>
            <a:r>
              <a:rPr lang="en-GB" sz="2100" dirty="0" err="1">
                <a:latin typeface="Trebuchet MS" pitchFamily="34" charset="0"/>
              </a:rPr>
              <a:t>praziquantel</a:t>
            </a:r>
            <a:r>
              <a:rPr lang="en-GB" sz="2100" dirty="0">
                <a:latin typeface="Trebuchet MS" pitchFamily="34" charset="0"/>
              </a:rPr>
              <a:t> reach 14–20% of the drug's plasma concentration. </a:t>
            </a:r>
            <a:endParaRPr lang="en-GB" sz="2100" dirty="0" smtClean="0">
              <a:latin typeface="Trebuchet MS" pitchFamily="34" charset="0"/>
            </a:endParaRPr>
          </a:p>
          <a:p>
            <a:pPr fontAlgn="base"/>
            <a:r>
              <a:rPr lang="en-GB" sz="2100" dirty="0" smtClean="0">
                <a:latin typeface="Trebuchet MS" pitchFamily="34" charset="0"/>
              </a:rPr>
              <a:t>About </a:t>
            </a:r>
            <a:r>
              <a:rPr lang="en-GB" sz="2100" dirty="0">
                <a:latin typeface="Trebuchet MS" pitchFamily="34" charset="0"/>
              </a:rPr>
              <a:t>80% of the drug is bound to plasma proteins</a:t>
            </a:r>
          </a:p>
          <a:p>
            <a:pPr fontAlgn="base"/>
            <a:r>
              <a:rPr lang="en-GB" sz="2100" dirty="0">
                <a:latin typeface="Trebuchet MS" pitchFamily="34" charset="0"/>
              </a:rPr>
              <a:t>Most of the drug is rapidly metabolized to inactive mono- and </a:t>
            </a:r>
            <a:r>
              <a:rPr lang="en-GB" sz="2100" dirty="0" err="1">
                <a:latin typeface="Trebuchet MS" pitchFamily="34" charset="0"/>
              </a:rPr>
              <a:t>polyhydroxylated</a:t>
            </a:r>
            <a:r>
              <a:rPr lang="en-GB" sz="2100" dirty="0">
                <a:latin typeface="Trebuchet MS" pitchFamily="34" charset="0"/>
              </a:rPr>
              <a:t> products after a first pass in the liver. </a:t>
            </a:r>
          </a:p>
          <a:p>
            <a:pPr fontAlgn="base"/>
            <a:r>
              <a:rPr lang="en-GB" sz="2100" dirty="0">
                <a:latin typeface="Trebuchet MS" pitchFamily="34" charset="0"/>
              </a:rPr>
              <a:t>The half-life is 1–1.5 hours. </a:t>
            </a:r>
          </a:p>
          <a:p>
            <a:pPr fontAlgn="base"/>
            <a:r>
              <a:rPr lang="en-GB" sz="2100" dirty="0">
                <a:latin typeface="Trebuchet MS" pitchFamily="34" charset="0"/>
              </a:rPr>
              <a:t>Excretion is mainly via the kidneys (60–80%) and bile (15–35%). </a:t>
            </a:r>
            <a:endParaRPr lang="en-GB" sz="2100" dirty="0" smtClean="0">
              <a:latin typeface="Trebuchet MS" pitchFamily="34" charset="0"/>
            </a:endParaRPr>
          </a:p>
          <a:p>
            <a:pPr marL="109728" indent="0" fontAlgn="base">
              <a:buNone/>
            </a:pPr>
            <a:r>
              <a:rPr lang="en-GB" sz="2100" b="1" dirty="0" smtClean="0">
                <a:latin typeface="Trebuchet MS" pitchFamily="34" charset="0"/>
              </a:rPr>
              <a:t>Interactions </a:t>
            </a:r>
            <a:endParaRPr lang="en-GB" sz="2100" b="1" dirty="0">
              <a:latin typeface="Trebuchet MS" pitchFamily="34" charset="0"/>
            </a:endParaRPr>
          </a:p>
          <a:p>
            <a:pPr fontAlgn="base"/>
            <a:r>
              <a:rPr lang="en-GB" sz="2100" dirty="0">
                <a:latin typeface="Trebuchet MS" pitchFamily="34" charset="0"/>
              </a:rPr>
              <a:t>Plasma concentrations of </a:t>
            </a:r>
            <a:r>
              <a:rPr lang="en-GB" sz="2100" dirty="0" err="1">
                <a:latin typeface="Trebuchet MS" pitchFamily="34" charset="0"/>
              </a:rPr>
              <a:t>praziquantel</a:t>
            </a:r>
            <a:r>
              <a:rPr lang="en-GB" sz="2100" dirty="0">
                <a:latin typeface="Trebuchet MS" pitchFamily="34" charset="0"/>
              </a:rPr>
              <a:t> </a:t>
            </a:r>
            <a:r>
              <a:rPr lang="en-GB" sz="2100" b="1" dirty="0">
                <a:latin typeface="Trebuchet MS" pitchFamily="34" charset="0"/>
              </a:rPr>
              <a:t>increase when the drug is taken with a high-carbohydrate meal or with cimetidine</a:t>
            </a:r>
            <a:r>
              <a:rPr lang="en-GB" sz="2100" dirty="0">
                <a:latin typeface="Trebuchet MS" pitchFamily="34" charset="0"/>
              </a:rPr>
              <a:t>; bioavailability is markedly </a:t>
            </a:r>
            <a:r>
              <a:rPr lang="en-GB" sz="2100" b="1" dirty="0">
                <a:latin typeface="Trebuchet MS" pitchFamily="34" charset="0"/>
              </a:rPr>
              <a:t>reduced with some </a:t>
            </a:r>
            <a:r>
              <a:rPr lang="en-GB" sz="2100" b="1" dirty="0" err="1">
                <a:latin typeface="Trebuchet MS" pitchFamily="34" charset="0"/>
              </a:rPr>
              <a:t>antiepileptics</a:t>
            </a:r>
            <a:r>
              <a:rPr lang="en-GB" sz="2100" b="1" dirty="0">
                <a:latin typeface="Trebuchet MS" pitchFamily="34" charset="0"/>
              </a:rPr>
              <a:t> (phenytoin, carbamazepine) or with </a:t>
            </a:r>
            <a:r>
              <a:rPr lang="en-GB" sz="2100" b="1" dirty="0" smtClean="0">
                <a:latin typeface="Trebuchet MS" pitchFamily="34" charset="0"/>
              </a:rPr>
              <a:t>corticosteroids</a:t>
            </a:r>
            <a:endParaRPr lang="en-GB" sz="21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47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620688"/>
            <a:ext cx="8147248" cy="5386603"/>
          </a:xfrm>
        </p:spPr>
        <p:txBody>
          <a:bodyPr>
            <a:normAutofit fontScale="92500" lnSpcReduction="20000"/>
          </a:bodyPr>
          <a:lstStyle/>
          <a:p>
            <a:pPr marL="109728" indent="0" fontAlgn="base">
              <a:buNone/>
            </a:pPr>
            <a:r>
              <a:rPr lang="en-GB" b="1" dirty="0">
                <a:latin typeface="Trebuchet MS" pitchFamily="34" charset="0"/>
              </a:rPr>
              <a:t>Clinical Uses </a:t>
            </a:r>
            <a:endParaRPr lang="en-GB" b="1" dirty="0" smtClean="0">
              <a:latin typeface="Trebuchet MS" pitchFamily="34" charset="0"/>
            </a:endParaRPr>
          </a:p>
          <a:p>
            <a:pPr fontAlgn="base"/>
            <a:r>
              <a:rPr lang="en-GB" dirty="0" err="1" smtClean="0">
                <a:latin typeface="Trebuchet MS" pitchFamily="34" charset="0"/>
              </a:rPr>
              <a:t>Praziquantel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>
                <a:latin typeface="Trebuchet MS" pitchFamily="34" charset="0"/>
              </a:rPr>
              <a:t>is effective in the treatment of </a:t>
            </a:r>
            <a:r>
              <a:rPr lang="en-GB" dirty="0" err="1">
                <a:latin typeface="Trebuchet MS" pitchFamily="34" charset="0"/>
              </a:rPr>
              <a:t>schistosome</a:t>
            </a:r>
            <a:r>
              <a:rPr lang="en-GB" dirty="0">
                <a:latin typeface="Trebuchet MS" pitchFamily="34" charset="0"/>
              </a:rPr>
              <a:t> infections of all species and most other </a:t>
            </a:r>
            <a:r>
              <a:rPr lang="en-GB" dirty="0" err="1">
                <a:latin typeface="Trebuchet MS" pitchFamily="34" charset="0"/>
              </a:rPr>
              <a:t>trematode</a:t>
            </a:r>
            <a:r>
              <a:rPr lang="en-GB" dirty="0">
                <a:latin typeface="Trebuchet MS" pitchFamily="34" charset="0"/>
              </a:rPr>
              <a:t> and </a:t>
            </a:r>
            <a:r>
              <a:rPr lang="en-GB" dirty="0" err="1">
                <a:latin typeface="Trebuchet MS" pitchFamily="34" charset="0"/>
              </a:rPr>
              <a:t>cestode</a:t>
            </a:r>
            <a:r>
              <a:rPr lang="en-GB" dirty="0">
                <a:latin typeface="Trebuchet MS" pitchFamily="34" charset="0"/>
              </a:rPr>
              <a:t> infections, including </a:t>
            </a:r>
            <a:r>
              <a:rPr lang="en-GB" dirty="0" err="1">
                <a:latin typeface="Trebuchet MS" pitchFamily="34" charset="0"/>
              </a:rPr>
              <a:t>cysticercosis</a:t>
            </a:r>
            <a:r>
              <a:rPr lang="en-GB" dirty="0">
                <a:latin typeface="Trebuchet MS" pitchFamily="34" charset="0"/>
              </a:rPr>
              <a:t>.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 The </a:t>
            </a:r>
            <a:r>
              <a:rPr lang="en-GB" b="1" dirty="0">
                <a:latin typeface="Trebuchet MS" pitchFamily="34" charset="0"/>
              </a:rPr>
              <a:t>drug's safety and effectiveness as a single oral dose have also made it useful in mass treatment </a:t>
            </a:r>
            <a:r>
              <a:rPr lang="en-GB" dirty="0">
                <a:latin typeface="Trebuchet MS" pitchFamily="34" charset="0"/>
              </a:rPr>
              <a:t>of several infections.</a:t>
            </a:r>
          </a:p>
          <a:p>
            <a:pPr marL="109728" indent="0">
              <a:buNone/>
            </a:pPr>
            <a:r>
              <a:rPr lang="en-GB" b="1" dirty="0">
                <a:latin typeface="Trebuchet MS" pitchFamily="34" charset="0"/>
              </a:rPr>
              <a:t>1. SCHISTOSOMIASIS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 err="1">
                <a:latin typeface="Trebuchet MS" pitchFamily="34" charset="0"/>
              </a:rPr>
              <a:t>Praziquantel</a:t>
            </a:r>
            <a:r>
              <a:rPr lang="en-GB" dirty="0">
                <a:latin typeface="Trebuchet MS" pitchFamily="34" charset="0"/>
              </a:rPr>
              <a:t> is the drug of choice for all forms of </a:t>
            </a:r>
            <a:r>
              <a:rPr lang="en-GB" dirty="0" err="1">
                <a:latin typeface="Trebuchet MS" pitchFamily="34" charset="0"/>
              </a:rPr>
              <a:t>schistosomiasis</a:t>
            </a:r>
            <a:r>
              <a:rPr lang="en-GB" dirty="0">
                <a:latin typeface="Trebuchet MS" pitchFamily="34" charset="0"/>
              </a:rPr>
              <a:t>. The dosage is 20 mg/kg  at intervals of 4–6 hours. </a:t>
            </a:r>
          </a:p>
          <a:p>
            <a:pPr marL="109728" indent="0">
              <a:buNone/>
            </a:pPr>
            <a:r>
              <a:rPr lang="en-GB" b="1" dirty="0">
                <a:latin typeface="Trebuchet MS" pitchFamily="34" charset="0"/>
              </a:rPr>
              <a:t>2, CLONORCHIASIS, OPISTHORCHIASIS, AND PARAGONIMIASIS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>
                <a:latin typeface="Trebuchet MS" pitchFamily="34" charset="0"/>
              </a:rPr>
              <a:t>The dosage of 25 mg/kg three times for 1 day.</a:t>
            </a:r>
          </a:p>
          <a:p>
            <a:pPr marL="109728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565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242587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GB" b="1" dirty="0">
                <a:latin typeface="Trebuchet MS" pitchFamily="34" charset="0"/>
              </a:rPr>
              <a:t>3.TAENIASIS AND DIPHYLLOBOTHRIASIS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>
                <a:latin typeface="Trebuchet MS" pitchFamily="34" charset="0"/>
              </a:rPr>
              <a:t>A single dose of </a:t>
            </a:r>
            <a:r>
              <a:rPr lang="en-GB" dirty="0" err="1">
                <a:latin typeface="Trebuchet MS" pitchFamily="34" charset="0"/>
              </a:rPr>
              <a:t>praziquantel</a:t>
            </a:r>
            <a:r>
              <a:rPr lang="en-GB" dirty="0">
                <a:latin typeface="Trebuchet MS" pitchFamily="34" charset="0"/>
              </a:rPr>
              <a:t>, 5–10 mg/kg, results in nearly 100% cure rate.</a:t>
            </a:r>
          </a:p>
          <a:p>
            <a:pPr marL="109728" indent="0">
              <a:buNone/>
            </a:pPr>
            <a:r>
              <a:rPr lang="en-GB" b="1" dirty="0">
                <a:latin typeface="Trebuchet MS" pitchFamily="34" charset="0"/>
              </a:rPr>
              <a:t>4 NEUROCYSTICERCOSIS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 err="1">
                <a:latin typeface="Trebuchet MS" pitchFamily="34" charset="0"/>
              </a:rPr>
              <a:t>Albendazole</a:t>
            </a:r>
            <a:r>
              <a:rPr lang="en-GB" dirty="0">
                <a:latin typeface="Trebuchet MS" pitchFamily="34" charset="0"/>
              </a:rPr>
              <a:t> is now the preferred drug, but when it is not appropriate or available, </a:t>
            </a:r>
            <a:r>
              <a:rPr lang="en-GB" dirty="0" err="1">
                <a:latin typeface="Trebuchet MS" pitchFamily="34" charset="0"/>
              </a:rPr>
              <a:t>praziquantel</a:t>
            </a:r>
            <a:r>
              <a:rPr lang="en-GB" dirty="0">
                <a:latin typeface="Trebuchet MS" pitchFamily="34" charset="0"/>
              </a:rPr>
              <a:t> has similar efficacy.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The </a:t>
            </a:r>
            <a:r>
              <a:rPr lang="en-GB" dirty="0" err="1">
                <a:latin typeface="Trebuchet MS" pitchFamily="34" charset="0"/>
              </a:rPr>
              <a:t>praziquantel</a:t>
            </a:r>
            <a:r>
              <a:rPr lang="en-GB" dirty="0">
                <a:latin typeface="Trebuchet MS" pitchFamily="34" charset="0"/>
              </a:rPr>
              <a:t> dosage is 50 mg/kg/d in three divided doses for 14 days or longer. </a:t>
            </a:r>
          </a:p>
          <a:p>
            <a:pPr marL="109728" indent="0">
              <a:buNone/>
            </a:pPr>
            <a:r>
              <a:rPr lang="en-GB" b="1" i="1" dirty="0">
                <a:latin typeface="Trebuchet MS" pitchFamily="34" charset="0"/>
              </a:rPr>
              <a:t>5. H NANA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 err="1">
                <a:latin typeface="Trebuchet MS" pitchFamily="34" charset="0"/>
              </a:rPr>
              <a:t>Praziquantel</a:t>
            </a:r>
            <a:r>
              <a:rPr lang="en-GB" dirty="0">
                <a:latin typeface="Trebuchet MS" pitchFamily="34" charset="0"/>
              </a:rPr>
              <a:t> is the drug of choice for </a:t>
            </a:r>
            <a:r>
              <a:rPr lang="en-GB" i="1" dirty="0">
                <a:latin typeface="Trebuchet MS" pitchFamily="34" charset="0"/>
              </a:rPr>
              <a:t>H nana</a:t>
            </a:r>
            <a:r>
              <a:rPr lang="en-GB" dirty="0">
                <a:latin typeface="Trebuchet MS" pitchFamily="34" charset="0"/>
              </a:rPr>
              <a:t> infections and the first drug to be highly effective.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A single dose of 25 mg/kg is taken initially and repeated in 1 week.</a:t>
            </a:r>
          </a:p>
          <a:p>
            <a:pPr marL="109728" indent="0">
              <a:buNone/>
            </a:pPr>
            <a:r>
              <a:rPr lang="en-GB" b="1" dirty="0">
                <a:latin typeface="Trebuchet MS" pitchFamily="34" charset="0"/>
              </a:rPr>
              <a:t>6. HYDATID DISEASE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>
                <a:latin typeface="Trebuchet MS" pitchFamily="34" charset="0"/>
              </a:rPr>
              <a:t>In </a:t>
            </a:r>
            <a:r>
              <a:rPr lang="en-GB" dirty="0" err="1">
                <a:latin typeface="Trebuchet MS" pitchFamily="34" charset="0"/>
              </a:rPr>
              <a:t>hydatid</a:t>
            </a:r>
            <a:r>
              <a:rPr lang="en-GB" dirty="0">
                <a:latin typeface="Trebuchet MS" pitchFamily="34" charset="0"/>
              </a:rPr>
              <a:t> disease, </a:t>
            </a:r>
            <a:r>
              <a:rPr lang="en-GB" dirty="0" err="1">
                <a:latin typeface="Trebuchet MS" pitchFamily="34" charset="0"/>
              </a:rPr>
              <a:t>praziquantel</a:t>
            </a:r>
            <a:r>
              <a:rPr lang="en-GB" dirty="0">
                <a:latin typeface="Trebuchet MS" pitchFamily="34" charset="0"/>
              </a:rPr>
              <a:t> kills </a:t>
            </a:r>
            <a:r>
              <a:rPr lang="en-GB" dirty="0" err="1">
                <a:latin typeface="Trebuchet MS" pitchFamily="34" charset="0"/>
              </a:rPr>
              <a:t>protoscoleces</a:t>
            </a:r>
            <a:r>
              <a:rPr lang="en-GB" dirty="0">
                <a:latin typeface="Trebuchet MS" pitchFamily="34" charset="0"/>
              </a:rPr>
              <a:t> but does not affect the germinal membrane. </a:t>
            </a:r>
          </a:p>
          <a:p>
            <a:pPr fontAlgn="base"/>
            <a:r>
              <a:rPr lang="en-GB" dirty="0" err="1">
                <a:latin typeface="Trebuchet MS" pitchFamily="34" charset="0"/>
              </a:rPr>
              <a:t>Praziquantel</a:t>
            </a:r>
            <a:r>
              <a:rPr lang="en-GB" dirty="0">
                <a:latin typeface="Trebuchet MS" pitchFamily="34" charset="0"/>
              </a:rPr>
              <a:t> is being evaluated as an adjunct with </a:t>
            </a:r>
            <a:r>
              <a:rPr lang="en-GB" dirty="0" err="1">
                <a:latin typeface="Trebuchet MS" pitchFamily="34" charset="0"/>
              </a:rPr>
              <a:t>albendazole</a:t>
            </a:r>
            <a:r>
              <a:rPr lang="en-GB" dirty="0">
                <a:latin typeface="Trebuchet MS" pitchFamily="34" charset="0"/>
              </a:rPr>
              <a:t> pre- and </a:t>
            </a:r>
            <a:r>
              <a:rPr lang="en-GB" dirty="0" err="1">
                <a:latin typeface="Trebuchet MS" pitchFamily="34" charset="0"/>
              </a:rPr>
              <a:t>postsurgery</a:t>
            </a:r>
            <a:r>
              <a:rPr lang="en-GB" dirty="0">
                <a:latin typeface="Trebuchet MS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700057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fontAlgn="base">
              <a:buNone/>
            </a:pPr>
            <a:r>
              <a:rPr lang="en-GB" b="1" dirty="0">
                <a:latin typeface="Trebuchet MS" pitchFamily="34" charset="0"/>
              </a:rPr>
              <a:t>OTHER PARASITES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Limited trials at a dosage of 25 mg/kg three times a day for 1–2 days indicate effectiveness of </a:t>
            </a:r>
            <a:r>
              <a:rPr lang="en-GB" dirty="0" err="1">
                <a:latin typeface="Trebuchet MS" pitchFamily="34" charset="0"/>
              </a:rPr>
              <a:t>praziquantel</a:t>
            </a:r>
            <a:r>
              <a:rPr lang="en-GB" dirty="0">
                <a:latin typeface="Trebuchet MS" pitchFamily="34" charset="0"/>
              </a:rPr>
              <a:t> against </a:t>
            </a:r>
            <a:r>
              <a:rPr lang="en-GB" dirty="0" err="1">
                <a:latin typeface="Trebuchet MS" pitchFamily="34" charset="0"/>
              </a:rPr>
              <a:t>fasciolopsiasis</a:t>
            </a:r>
            <a:r>
              <a:rPr lang="en-GB" dirty="0">
                <a:latin typeface="Trebuchet MS" pitchFamily="34" charset="0"/>
              </a:rPr>
              <a:t>, </a:t>
            </a:r>
            <a:r>
              <a:rPr lang="en-GB" dirty="0" err="1">
                <a:latin typeface="Trebuchet MS" pitchFamily="34" charset="0"/>
              </a:rPr>
              <a:t>metagonimiasis</a:t>
            </a:r>
            <a:r>
              <a:rPr lang="en-GB" dirty="0">
                <a:latin typeface="Trebuchet MS" pitchFamily="34" charset="0"/>
              </a:rPr>
              <a:t>, and other forms of </a:t>
            </a:r>
            <a:r>
              <a:rPr lang="en-GB" dirty="0" err="1">
                <a:latin typeface="Trebuchet MS" pitchFamily="34" charset="0"/>
              </a:rPr>
              <a:t>heterophyiasis</a:t>
            </a:r>
            <a:r>
              <a:rPr lang="en-GB" dirty="0">
                <a:latin typeface="Trebuchet MS" pitchFamily="34" charset="0"/>
              </a:rPr>
              <a:t>. </a:t>
            </a:r>
            <a:endParaRPr lang="en-GB" dirty="0" smtClean="0">
              <a:latin typeface="Trebuchet MS" pitchFamily="34" charset="0"/>
            </a:endParaRPr>
          </a:p>
          <a:p>
            <a:pPr marL="109728" indent="0" fontAlgn="base">
              <a:buNone/>
            </a:pPr>
            <a:r>
              <a:rPr lang="en-GB" b="1" dirty="0" smtClean="0">
                <a:latin typeface="Trebuchet MS" pitchFamily="34" charset="0"/>
              </a:rPr>
              <a:t>Availability </a:t>
            </a:r>
          </a:p>
          <a:p>
            <a:pPr marL="109728" indent="0" fontAlgn="base">
              <a:buNone/>
            </a:pPr>
            <a:r>
              <a:rPr lang="en-GB" dirty="0" err="1" smtClean="0">
                <a:latin typeface="Trebuchet MS" pitchFamily="34" charset="0"/>
              </a:rPr>
              <a:t>Praziquantel</a:t>
            </a:r>
            <a:r>
              <a:rPr lang="en-GB" dirty="0" smtClean="0">
                <a:latin typeface="Trebuchet MS" pitchFamily="34" charset="0"/>
              </a:rPr>
              <a:t> 600mg tabs</a:t>
            </a:r>
            <a:endParaRPr lang="en-GB" dirty="0">
              <a:latin typeface="Trebuchet MS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34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dirty="0" smtClean="0">
                <a:latin typeface="Trebuchet MS" pitchFamily="34" charset="0"/>
              </a:rPr>
              <a:t>The </a:t>
            </a:r>
            <a:r>
              <a:rPr lang="en-GB" dirty="0">
                <a:latin typeface="Trebuchet MS" pitchFamily="34" charset="0"/>
              </a:rPr>
              <a:t>medically important </a:t>
            </a:r>
            <a:r>
              <a:rPr lang="en-GB" dirty="0" smtClean="0">
                <a:latin typeface="Trebuchet MS" pitchFamily="34" charset="0"/>
              </a:rPr>
              <a:t>intestinal nematodes </a:t>
            </a:r>
            <a:r>
              <a:rPr lang="en-GB" dirty="0">
                <a:latin typeface="Trebuchet MS" pitchFamily="34" charset="0"/>
              </a:rPr>
              <a:t>responsive to drug therapy include:</a:t>
            </a:r>
          </a:p>
          <a:p>
            <a:pPr fontAlgn="base">
              <a:buFont typeface="Wingdings" pitchFamily="2" charset="2"/>
              <a:buChar char="q"/>
            </a:pPr>
            <a:r>
              <a:rPr lang="en-GB" i="1" dirty="0" err="1">
                <a:latin typeface="Trebuchet MS" pitchFamily="34" charset="0"/>
              </a:rPr>
              <a:t>Enterobius</a:t>
            </a:r>
            <a:r>
              <a:rPr lang="en-GB" i="1" dirty="0">
                <a:latin typeface="Trebuchet MS" pitchFamily="34" charset="0"/>
              </a:rPr>
              <a:t> </a:t>
            </a:r>
            <a:r>
              <a:rPr lang="en-GB" i="1" dirty="0" err="1">
                <a:latin typeface="Trebuchet MS" pitchFamily="34" charset="0"/>
              </a:rPr>
              <a:t>vermicularis</a:t>
            </a:r>
            <a:r>
              <a:rPr lang="en-GB" dirty="0">
                <a:latin typeface="Trebuchet MS" pitchFamily="34" charset="0"/>
              </a:rPr>
              <a:t> (pinworm)</a:t>
            </a:r>
            <a:endParaRPr lang="en-GB" i="1" dirty="0">
              <a:latin typeface="Trebuchet MS" pitchFamily="34" charset="0"/>
            </a:endParaRPr>
          </a:p>
          <a:p>
            <a:pPr fontAlgn="base">
              <a:buFont typeface="Wingdings" pitchFamily="2" charset="2"/>
              <a:buChar char="q"/>
            </a:pPr>
            <a:r>
              <a:rPr lang="en-GB" i="1" dirty="0" err="1">
                <a:latin typeface="Trebuchet MS" pitchFamily="34" charset="0"/>
              </a:rPr>
              <a:t>Trichuris</a:t>
            </a:r>
            <a:r>
              <a:rPr lang="en-GB" i="1" dirty="0">
                <a:latin typeface="Trebuchet MS" pitchFamily="34" charset="0"/>
              </a:rPr>
              <a:t> </a:t>
            </a:r>
            <a:r>
              <a:rPr lang="en-GB" i="1" dirty="0" err="1">
                <a:latin typeface="Trebuchet MS" pitchFamily="34" charset="0"/>
              </a:rPr>
              <a:t>trichiura</a:t>
            </a:r>
            <a:r>
              <a:rPr lang="en-GB" dirty="0">
                <a:latin typeface="Trebuchet MS" pitchFamily="34" charset="0"/>
              </a:rPr>
              <a:t> (whipworm)</a:t>
            </a:r>
            <a:endParaRPr lang="en-GB" i="1" dirty="0">
              <a:latin typeface="Trebuchet MS" pitchFamily="34" charset="0"/>
            </a:endParaRPr>
          </a:p>
          <a:p>
            <a:pPr fontAlgn="base">
              <a:buFont typeface="Wingdings" pitchFamily="2" charset="2"/>
              <a:buChar char="q"/>
            </a:pPr>
            <a:r>
              <a:rPr lang="en-GB" i="1" dirty="0" err="1">
                <a:latin typeface="Trebuchet MS" pitchFamily="34" charset="0"/>
              </a:rPr>
              <a:t>Ascaris</a:t>
            </a:r>
            <a:r>
              <a:rPr lang="en-GB" i="1" dirty="0">
                <a:latin typeface="Trebuchet MS" pitchFamily="34" charset="0"/>
              </a:rPr>
              <a:t> </a:t>
            </a:r>
            <a:r>
              <a:rPr lang="en-GB" i="1" dirty="0" err="1">
                <a:latin typeface="Trebuchet MS" pitchFamily="34" charset="0"/>
              </a:rPr>
              <a:t>lumbricoides</a:t>
            </a:r>
            <a:r>
              <a:rPr lang="en-GB" dirty="0">
                <a:latin typeface="Trebuchet MS" pitchFamily="34" charset="0"/>
              </a:rPr>
              <a:t> (roundworm)</a:t>
            </a:r>
            <a:endParaRPr lang="en-GB" i="1" dirty="0">
              <a:latin typeface="Trebuchet MS" pitchFamily="34" charset="0"/>
            </a:endParaRPr>
          </a:p>
          <a:p>
            <a:pPr fontAlgn="base">
              <a:buFont typeface="Wingdings" pitchFamily="2" charset="2"/>
              <a:buChar char="q"/>
            </a:pPr>
            <a:r>
              <a:rPr lang="en-GB" i="1" dirty="0" err="1" smtClean="0">
                <a:latin typeface="Trebuchet MS" pitchFamily="34" charset="0"/>
              </a:rPr>
              <a:t>Ancyclostoma</a:t>
            </a:r>
            <a:r>
              <a:rPr lang="en-GB" i="1" dirty="0" smtClean="0">
                <a:latin typeface="Trebuchet MS" pitchFamily="34" charset="0"/>
              </a:rPr>
              <a:t> and </a:t>
            </a:r>
            <a:r>
              <a:rPr lang="en-GB" i="1" dirty="0" err="1" smtClean="0">
                <a:latin typeface="Trebuchet MS" pitchFamily="34" charset="0"/>
              </a:rPr>
              <a:t>Necator</a:t>
            </a:r>
            <a:r>
              <a:rPr lang="en-GB" dirty="0">
                <a:latin typeface="Trebuchet MS" pitchFamily="34" charset="0"/>
              </a:rPr>
              <a:t> species (hookworms)</a:t>
            </a:r>
            <a:endParaRPr lang="en-GB" i="1" dirty="0">
              <a:latin typeface="Trebuchet MS" pitchFamily="34" charset="0"/>
            </a:endParaRPr>
          </a:p>
          <a:p>
            <a:pPr fontAlgn="base">
              <a:buFont typeface="Wingdings" pitchFamily="2" charset="2"/>
              <a:buChar char="q"/>
            </a:pPr>
            <a:r>
              <a:rPr lang="en-GB" i="1" dirty="0" err="1">
                <a:latin typeface="Trebuchet MS" pitchFamily="34" charset="0"/>
              </a:rPr>
              <a:t>Strongyloides</a:t>
            </a:r>
            <a:r>
              <a:rPr lang="en-GB" i="1" dirty="0">
                <a:latin typeface="Trebuchet MS" pitchFamily="34" charset="0"/>
              </a:rPr>
              <a:t> </a:t>
            </a:r>
            <a:r>
              <a:rPr lang="en-GB" i="1" dirty="0" err="1">
                <a:latin typeface="Trebuchet MS" pitchFamily="34" charset="0"/>
              </a:rPr>
              <a:t>stercoralis</a:t>
            </a:r>
            <a:r>
              <a:rPr lang="en-GB" dirty="0">
                <a:latin typeface="Trebuchet MS" pitchFamily="34" charset="0"/>
              </a:rPr>
              <a:t> (threadworm)</a:t>
            </a:r>
            <a:endParaRPr lang="en-GB" i="1" dirty="0">
              <a:latin typeface="Trebuchet MS" pitchFamily="34" charset="0"/>
            </a:endParaRP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ffectLst/>
              </a:rPr>
              <a:t>Drugs That Act Against </a:t>
            </a:r>
            <a:r>
              <a:rPr lang="en-GB" dirty="0" smtClean="0">
                <a:effectLst/>
              </a:rPr>
              <a:t>Nematodes (roundworms)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754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764704"/>
            <a:ext cx="8075240" cy="5242587"/>
          </a:xfrm>
        </p:spPr>
        <p:txBody>
          <a:bodyPr>
            <a:normAutofit fontScale="85000" lnSpcReduction="20000"/>
          </a:bodyPr>
          <a:lstStyle/>
          <a:p>
            <a:pPr marL="109728" indent="0" fontAlgn="base">
              <a:buNone/>
            </a:pPr>
            <a:r>
              <a:rPr lang="en-GB" b="1" dirty="0">
                <a:latin typeface="Trebuchet MS" pitchFamily="34" charset="0"/>
              </a:rPr>
              <a:t>Adverse </a:t>
            </a:r>
            <a:r>
              <a:rPr lang="en-GB" b="1" dirty="0" smtClean="0">
                <a:latin typeface="Trebuchet MS" pitchFamily="34" charset="0"/>
              </a:rPr>
              <a:t>Reactions</a:t>
            </a:r>
          </a:p>
          <a:p>
            <a:pPr fontAlgn="base"/>
            <a:r>
              <a:rPr lang="en-GB" dirty="0" smtClean="0">
                <a:latin typeface="Trebuchet MS" pitchFamily="34" charset="0"/>
              </a:rPr>
              <a:t>Mild </a:t>
            </a:r>
            <a:r>
              <a:rPr lang="en-GB" dirty="0">
                <a:latin typeface="Trebuchet MS" pitchFamily="34" charset="0"/>
              </a:rPr>
              <a:t>and transient adverse effects are common.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 They begin within several hours after ingestion and may persist for hours to 1 day.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 Most frequent are headache, dizziness, drowsiness, and lassitude; others include nausea, vomiting, abdominal pain, loose stools, pruritus, </a:t>
            </a:r>
            <a:r>
              <a:rPr lang="en-GB" dirty="0" err="1">
                <a:latin typeface="Trebuchet MS" pitchFamily="34" charset="0"/>
              </a:rPr>
              <a:t>urticaria</a:t>
            </a:r>
            <a:r>
              <a:rPr lang="en-GB" dirty="0">
                <a:latin typeface="Trebuchet MS" pitchFamily="34" charset="0"/>
              </a:rPr>
              <a:t>, arthralgia, myalgia, and low-grade fever. Mild and transient elevations of liver enzymes have been reported.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Several days after starting </a:t>
            </a:r>
            <a:r>
              <a:rPr lang="en-GB" dirty="0" err="1">
                <a:latin typeface="Trebuchet MS" pitchFamily="34" charset="0"/>
              </a:rPr>
              <a:t>praziquantel</a:t>
            </a:r>
            <a:r>
              <a:rPr lang="en-GB" dirty="0">
                <a:latin typeface="Trebuchet MS" pitchFamily="34" charset="0"/>
              </a:rPr>
              <a:t>, low-grade fever, pruritus, and skin rashes (macular and urticarial), sometimes associated with worsened eosinophilia, may occur, </a:t>
            </a:r>
            <a:r>
              <a:rPr lang="en-GB" b="1" dirty="0">
                <a:latin typeface="Trebuchet MS" pitchFamily="34" charset="0"/>
              </a:rPr>
              <a:t>probably due to the release of proteins from dying worms rather than direct drug toxicity.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The </a:t>
            </a:r>
            <a:r>
              <a:rPr lang="en-GB" b="1" dirty="0">
                <a:latin typeface="Trebuchet MS" pitchFamily="34" charset="0"/>
              </a:rPr>
              <a:t>intensity and frequency of adverse effects increase with dosage</a:t>
            </a:r>
            <a:r>
              <a:rPr lang="en-GB" dirty="0">
                <a:latin typeface="Trebuchet MS" pitchFamily="34" charset="0"/>
              </a:rPr>
              <a:t> such that they occur in up to 50% of patients who receive 25 mg/kg three times in 1 day.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912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980728"/>
            <a:ext cx="8147248" cy="5026563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latin typeface="Trebuchet MS" pitchFamily="34" charset="0"/>
              </a:rPr>
              <a:t>In </a:t>
            </a:r>
            <a:r>
              <a:rPr lang="en-GB" dirty="0" err="1">
                <a:latin typeface="Trebuchet MS" pitchFamily="34" charset="0"/>
              </a:rPr>
              <a:t>neurocysticercosis</a:t>
            </a:r>
            <a:r>
              <a:rPr lang="en-GB" dirty="0">
                <a:latin typeface="Trebuchet MS" pitchFamily="34" charset="0"/>
              </a:rPr>
              <a:t>, neurologic abnormalities may be exacerbated by inflammatory reactions around dying parasites. </a:t>
            </a:r>
            <a:endParaRPr lang="en-GB" dirty="0" smtClean="0">
              <a:latin typeface="Trebuchet MS" pitchFamily="34" charset="0"/>
            </a:endParaRPr>
          </a:p>
          <a:p>
            <a:pPr fontAlgn="base"/>
            <a:r>
              <a:rPr lang="en-GB" dirty="0" smtClean="0">
                <a:latin typeface="Trebuchet MS" pitchFamily="34" charset="0"/>
              </a:rPr>
              <a:t>Common </a:t>
            </a:r>
            <a:r>
              <a:rPr lang="en-GB" b="1" dirty="0">
                <a:latin typeface="Trebuchet MS" pitchFamily="34" charset="0"/>
              </a:rPr>
              <a:t>findings in patients who do not receive corticosteroids, usually presenting during or shortly after therapy, are headache, </a:t>
            </a:r>
            <a:r>
              <a:rPr lang="en-GB" b="1" dirty="0" err="1">
                <a:latin typeface="Trebuchet MS" pitchFamily="34" charset="0"/>
              </a:rPr>
              <a:t>meningismus</a:t>
            </a:r>
            <a:r>
              <a:rPr lang="en-GB" b="1" dirty="0">
                <a:latin typeface="Trebuchet MS" pitchFamily="34" charset="0"/>
              </a:rPr>
              <a:t>, nausea, vomiting, mental changes, and seizures</a:t>
            </a:r>
            <a:r>
              <a:rPr lang="en-GB" dirty="0">
                <a:latin typeface="Trebuchet MS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012688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836712"/>
            <a:ext cx="8075240" cy="5170579"/>
          </a:xfrm>
        </p:spPr>
        <p:txBody>
          <a:bodyPr>
            <a:normAutofit fontScale="85000" lnSpcReduction="20000"/>
          </a:bodyPr>
          <a:lstStyle/>
          <a:p>
            <a:pPr marL="109728" indent="0" fontAlgn="base">
              <a:buNone/>
            </a:pPr>
            <a:r>
              <a:rPr lang="en-GB" b="1" dirty="0">
                <a:latin typeface="Trebuchet MS" pitchFamily="34" charset="0"/>
              </a:rPr>
              <a:t>Contraindications, &amp; Cautions</a:t>
            </a:r>
          </a:p>
          <a:p>
            <a:pPr fontAlgn="base"/>
            <a:r>
              <a:rPr lang="en-GB" dirty="0" err="1">
                <a:latin typeface="Trebuchet MS" pitchFamily="34" charset="0"/>
              </a:rPr>
              <a:t>Praziquantel</a:t>
            </a:r>
            <a:r>
              <a:rPr lang="en-GB" dirty="0">
                <a:latin typeface="Trebuchet MS" pitchFamily="34" charset="0"/>
              </a:rPr>
              <a:t> is contraindicated in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ocular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cysticercosis</a:t>
            </a:r>
            <a:r>
              <a:rPr lang="en-GB" dirty="0">
                <a:latin typeface="Trebuchet MS" pitchFamily="34" charset="0"/>
              </a:rPr>
              <a:t>, as parasite destruction in the eye </a:t>
            </a:r>
            <a:r>
              <a:rPr lang="en-GB" b="1" dirty="0">
                <a:latin typeface="Trebuchet MS" pitchFamily="34" charset="0"/>
              </a:rPr>
              <a:t>may cause irreparable damage.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Some workers also caution against use of the drug in spinal </a:t>
            </a:r>
            <a:r>
              <a:rPr lang="en-GB" dirty="0" err="1">
                <a:latin typeface="Trebuchet MS" pitchFamily="34" charset="0"/>
              </a:rPr>
              <a:t>neurocysticercosis</a:t>
            </a:r>
            <a:r>
              <a:rPr lang="en-GB" dirty="0">
                <a:latin typeface="Trebuchet MS" pitchFamily="34" charset="0"/>
              </a:rPr>
              <a:t>.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The safety of </a:t>
            </a:r>
            <a:r>
              <a:rPr lang="en-GB" dirty="0" err="1">
                <a:latin typeface="Trebuchet MS" pitchFamily="34" charset="0"/>
              </a:rPr>
              <a:t>praziquantel</a:t>
            </a:r>
            <a:r>
              <a:rPr lang="en-GB" dirty="0">
                <a:latin typeface="Trebuchet MS" pitchFamily="34" charset="0"/>
              </a:rPr>
              <a:t> in children younger than age 4 years is not established, but no specific problems in young children have been documented. -  the drug appears to be better tolerated in children than in adults.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 </a:t>
            </a:r>
            <a:r>
              <a:rPr lang="en-GB" dirty="0" err="1">
                <a:latin typeface="Trebuchet MS" pitchFamily="34" charset="0"/>
              </a:rPr>
              <a:t>Praziquantel</a:t>
            </a:r>
            <a:r>
              <a:rPr lang="en-GB" dirty="0">
                <a:latin typeface="Trebuchet MS" pitchFamily="34" charset="0"/>
              </a:rPr>
              <a:t> should </a:t>
            </a:r>
            <a:r>
              <a:rPr lang="en-GB" b="1" dirty="0">
                <a:latin typeface="Trebuchet MS" pitchFamily="34" charset="0"/>
              </a:rPr>
              <a:t>be avoided in pregnancy</a:t>
            </a:r>
            <a:r>
              <a:rPr lang="en-GB" dirty="0">
                <a:latin typeface="Trebuchet MS" pitchFamily="34" charset="0"/>
              </a:rPr>
              <a:t>.</a:t>
            </a:r>
          </a:p>
          <a:p>
            <a:pPr fontAlgn="base"/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>
                <a:solidFill>
                  <a:srgbClr val="FF0000"/>
                </a:solidFill>
                <a:latin typeface="Trebuchet MS" pitchFamily="34" charset="0"/>
              </a:rPr>
              <a:t> N/B </a:t>
            </a:r>
            <a:r>
              <a:rPr lang="en-GB" dirty="0">
                <a:latin typeface="Trebuchet MS" pitchFamily="34" charset="0"/>
              </a:rPr>
              <a:t>Because the </a:t>
            </a:r>
            <a:r>
              <a:rPr lang="en-GB" b="1" dirty="0">
                <a:latin typeface="Trebuchet MS" pitchFamily="34" charset="0"/>
              </a:rPr>
              <a:t>drug induces dizziness and drowsiness, patients should not drive during therapy </a:t>
            </a:r>
            <a:r>
              <a:rPr lang="en-GB" dirty="0">
                <a:latin typeface="Trebuchet MS" pitchFamily="34" charset="0"/>
              </a:rPr>
              <a:t>and should be warned regarding activities requiring particular </a:t>
            </a:r>
            <a:r>
              <a:rPr lang="en-GB" b="1" dirty="0">
                <a:latin typeface="Trebuchet MS" pitchFamily="34" charset="0"/>
              </a:rPr>
              <a:t>physical coordination or alertness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936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66652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GB" dirty="0" err="1">
                <a:latin typeface="Trebuchet MS" pitchFamily="34" charset="0"/>
              </a:rPr>
              <a:t>Niclosamide</a:t>
            </a:r>
            <a:r>
              <a:rPr lang="en-GB" dirty="0">
                <a:latin typeface="Trebuchet MS" pitchFamily="34" charset="0"/>
              </a:rPr>
              <a:t> is a second-line drug for the treatment of most tapeworm infections</a:t>
            </a:r>
          </a:p>
          <a:p>
            <a:pPr marL="109728" indent="0">
              <a:buNone/>
            </a:pPr>
            <a:r>
              <a:rPr lang="en-GB" b="1" dirty="0">
                <a:latin typeface="Trebuchet MS" pitchFamily="34" charset="0"/>
              </a:rPr>
              <a:t>Anthelmintic Actions/MOA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>
                <a:latin typeface="Trebuchet MS" pitchFamily="34" charset="0"/>
              </a:rPr>
              <a:t>Adult worms (but not ova) are rapidly killed, presumably </a:t>
            </a:r>
            <a:r>
              <a:rPr lang="en-GB" b="1" dirty="0">
                <a:latin typeface="Trebuchet MS" pitchFamily="34" charset="0"/>
              </a:rPr>
              <a:t>due to inhibition of oxidative phosphorylation or stimulation of ATPase activity</a:t>
            </a:r>
          </a:p>
          <a:p>
            <a:pPr marL="109728" indent="0">
              <a:buNone/>
            </a:pPr>
            <a:r>
              <a:rPr lang="en-GB" b="1" dirty="0">
                <a:latin typeface="Trebuchet MS" pitchFamily="34" charset="0"/>
              </a:rPr>
              <a:t> Pharmacokinetics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 err="1">
                <a:latin typeface="Trebuchet MS" pitchFamily="34" charset="0"/>
              </a:rPr>
              <a:t>Niclosamide</a:t>
            </a:r>
            <a:r>
              <a:rPr lang="en-GB" dirty="0">
                <a:latin typeface="Trebuchet MS" pitchFamily="34" charset="0"/>
              </a:rPr>
              <a:t> is a </a:t>
            </a:r>
            <a:r>
              <a:rPr lang="en-GB" dirty="0" err="1">
                <a:latin typeface="Trebuchet MS" pitchFamily="34" charset="0"/>
              </a:rPr>
              <a:t>salicylamide</a:t>
            </a:r>
            <a:r>
              <a:rPr lang="en-GB" dirty="0">
                <a:latin typeface="Trebuchet MS" pitchFamily="34" charset="0"/>
              </a:rPr>
              <a:t> derivative.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 It appears to be minimally absorbed from the gastrointestinal tract—neither the drug nor its metabolites have been recovered from the blood or urine.</a:t>
            </a:r>
          </a:p>
          <a:p>
            <a:endParaRPr lang="en-GB" dirty="0">
              <a:latin typeface="Trebuchet MS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94122"/>
          </a:xfrm>
        </p:spPr>
        <p:txBody>
          <a:bodyPr/>
          <a:lstStyle/>
          <a:p>
            <a:r>
              <a:rPr lang="en-GB" dirty="0">
                <a:effectLst/>
                <a:latin typeface="Trebuchet MS" pitchFamily="34" charset="0"/>
              </a:rPr>
              <a:t>NICLOSAMIDE</a:t>
            </a:r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322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692696"/>
            <a:ext cx="8003232" cy="5314595"/>
          </a:xfrm>
        </p:spPr>
        <p:txBody>
          <a:bodyPr>
            <a:normAutofit fontScale="70000" lnSpcReduction="20000"/>
          </a:bodyPr>
          <a:lstStyle/>
          <a:p>
            <a:pPr marL="109728" indent="0" fontAlgn="base">
              <a:buNone/>
            </a:pPr>
            <a:r>
              <a:rPr lang="en-GB" b="1" dirty="0">
                <a:latin typeface="Trebuchet MS" pitchFamily="34" charset="0"/>
              </a:rPr>
              <a:t>Clinical </a:t>
            </a:r>
            <a:r>
              <a:rPr lang="en-GB" b="1" dirty="0" smtClean="0">
                <a:latin typeface="Trebuchet MS" pitchFamily="34" charset="0"/>
              </a:rPr>
              <a:t>Uses</a:t>
            </a:r>
          </a:p>
          <a:p>
            <a:pPr fontAlgn="base"/>
            <a:r>
              <a:rPr lang="en-GB" dirty="0" smtClean="0">
                <a:latin typeface="Trebuchet MS" pitchFamily="34" charset="0"/>
              </a:rPr>
              <a:t>The </a:t>
            </a:r>
            <a:r>
              <a:rPr lang="en-GB" dirty="0">
                <a:latin typeface="Trebuchet MS" pitchFamily="34" charset="0"/>
              </a:rPr>
              <a:t>adult dose of </a:t>
            </a:r>
            <a:r>
              <a:rPr lang="en-GB" dirty="0" err="1">
                <a:latin typeface="Trebuchet MS" pitchFamily="34" charset="0"/>
              </a:rPr>
              <a:t>niclosamide</a:t>
            </a:r>
            <a:r>
              <a:rPr lang="en-GB" dirty="0">
                <a:latin typeface="Trebuchet MS" pitchFamily="34" charset="0"/>
              </a:rPr>
              <a:t> is 2 g once, given in the morning on an empty stomach.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The tablets must be chewed thoroughly and are then swallowed with water.</a:t>
            </a:r>
          </a:p>
          <a:p>
            <a:pPr marL="109728" indent="0">
              <a:buNone/>
            </a:pPr>
            <a:r>
              <a:rPr lang="en-GB" b="1" i="1" dirty="0">
                <a:latin typeface="Trebuchet MS" pitchFamily="34" charset="0"/>
              </a:rPr>
              <a:t>1. TAENIA SAGINATA</a:t>
            </a:r>
            <a:r>
              <a:rPr lang="en-GB" b="1" dirty="0">
                <a:latin typeface="Trebuchet MS" pitchFamily="34" charset="0"/>
              </a:rPr>
              <a:t> (BEEF TAPEWORM), </a:t>
            </a:r>
            <a:r>
              <a:rPr lang="en-GB" b="1" i="1" dirty="0">
                <a:latin typeface="Trebuchet MS" pitchFamily="34" charset="0"/>
              </a:rPr>
              <a:t>T SOLIUM</a:t>
            </a:r>
            <a:r>
              <a:rPr lang="en-GB" b="1" dirty="0">
                <a:latin typeface="Trebuchet MS" pitchFamily="34" charset="0"/>
              </a:rPr>
              <a:t> (PORK TAPEWORM), AND </a:t>
            </a:r>
            <a:r>
              <a:rPr lang="en-GB" b="1" i="1" dirty="0">
                <a:latin typeface="Trebuchet MS" pitchFamily="34" charset="0"/>
              </a:rPr>
              <a:t>DIPHYLLOBOTHRIUM LATUM</a:t>
            </a:r>
            <a:r>
              <a:rPr lang="en-GB" b="1" dirty="0">
                <a:latin typeface="Trebuchet MS" pitchFamily="34" charset="0"/>
              </a:rPr>
              <a:t> (FISH TAPEWORM)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>
                <a:latin typeface="Trebuchet MS" pitchFamily="34" charset="0"/>
              </a:rPr>
              <a:t>A single 2 g dose of </a:t>
            </a:r>
            <a:r>
              <a:rPr lang="en-GB" dirty="0" err="1">
                <a:latin typeface="Trebuchet MS" pitchFamily="34" charset="0"/>
              </a:rPr>
              <a:t>niclosamide</a:t>
            </a:r>
            <a:r>
              <a:rPr lang="en-GB" dirty="0">
                <a:latin typeface="Trebuchet MS" pitchFamily="34" charset="0"/>
              </a:rPr>
              <a:t> results in cure rates of over 85% for </a:t>
            </a:r>
            <a:r>
              <a:rPr lang="en-GB" i="1" dirty="0">
                <a:latin typeface="Trebuchet MS" pitchFamily="34" charset="0"/>
              </a:rPr>
              <a:t>D </a:t>
            </a:r>
            <a:r>
              <a:rPr lang="en-GB" i="1" dirty="0" err="1">
                <a:latin typeface="Trebuchet MS" pitchFamily="34" charset="0"/>
              </a:rPr>
              <a:t>latum</a:t>
            </a:r>
            <a:r>
              <a:rPr lang="en-GB" dirty="0">
                <a:latin typeface="Trebuchet MS" pitchFamily="34" charset="0"/>
              </a:rPr>
              <a:t> and about 95% for </a:t>
            </a:r>
            <a:r>
              <a:rPr lang="en-GB" i="1" dirty="0">
                <a:latin typeface="Trebuchet MS" pitchFamily="34" charset="0"/>
              </a:rPr>
              <a:t>T </a:t>
            </a:r>
            <a:r>
              <a:rPr lang="en-GB" i="1" dirty="0" err="1">
                <a:latin typeface="Trebuchet MS" pitchFamily="34" charset="0"/>
              </a:rPr>
              <a:t>saginata</a:t>
            </a:r>
            <a:r>
              <a:rPr lang="en-GB" i="1" dirty="0">
                <a:latin typeface="Trebuchet MS" pitchFamily="34" charset="0"/>
              </a:rPr>
              <a:t>.</a:t>
            </a:r>
            <a:r>
              <a:rPr lang="en-GB" dirty="0">
                <a:latin typeface="Trebuchet MS" pitchFamily="34" charset="0"/>
              </a:rPr>
              <a:t> </a:t>
            </a:r>
          </a:p>
          <a:p>
            <a:r>
              <a:rPr lang="en-GB" b="1" dirty="0">
                <a:latin typeface="Trebuchet MS" pitchFamily="34" charset="0"/>
              </a:rPr>
              <a:t>OTHER TAPEWORMS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>
                <a:latin typeface="Trebuchet MS" pitchFamily="34" charset="0"/>
              </a:rPr>
              <a:t>Most patients treated with </a:t>
            </a:r>
            <a:r>
              <a:rPr lang="en-GB" dirty="0" err="1">
                <a:latin typeface="Trebuchet MS" pitchFamily="34" charset="0"/>
              </a:rPr>
              <a:t>niclosamide</a:t>
            </a:r>
            <a:r>
              <a:rPr lang="en-GB" dirty="0">
                <a:latin typeface="Trebuchet MS" pitchFamily="34" charset="0"/>
              </a:rPr>
              <a:t> for </a:t>
            </a:r>
            <a:r>
              <a:rPr lang="en-GB" i="1" dirty="0">
                <a:latin typeface="Trebuchet MS" pitchFamily="34" charset="0"/>
              </a:rPr>
              <a:t>H </a:t>
            </a:r>
            <a:r>
              <a:rPr lang="en-GB" i="1" dirty="0" err="1">
                <a:latin typeface="Trebuchet MS" pitchFamily="34" charset="0"/>
              </a:rPr>
              <a:t>diminuta</a:t>
            </a:r>
            <a:r>
              <a:rPr lang="en-GB" dirty="0">
                <a:latin typeface="Trebuchet MS" pitchFamily="34" charset="0"/>
              </a:rPr>
              <a:t> and </a:t>
            </a:r>
            <a:r>
              <a:rPr lang="en-GB" i="1" dirty="0" err="1">
                <a:latin typeface="Trebuchet MS" pitchFamily="34" charset="0"/>
              </a:rPr>
              <a:t>Dipylidium</a:t>
            </a:r>
            <a:r>
              <a:rPr lang="en-GB" i="1" dirty="0">
                <a:latin typeface="Trebuchet MS" pitchFamily="34" charset="0"/>
              </a:rPr>
              <a:t> </a:t>
            </a:r>
            <a:r>
              <a:rPr lang="en-GB" i="1" dirty="0" err="1">
                <a:latin typeface="Trebuchet MS" pitchFamily="34" charset="0"/>
              </a:rPr>
              <a:t>caninum</a:t>
            </a:r>
            <a:r>
              <a:rPr lang="en-GB" dirty="0">
                <a:latin typeface="Trebuchet MS" pitchFamily="34" charset="0"/>
              </a:rPr>
              <a:t> infections are cured with a 7-day course of treatment; a few require a second course. </a:t>
            </a:r>
          </a:p>
          <a:p>
            <a:pPr fontAlgn="base"/>
            <a:r>
              <a:rPr lang="en-GB" dirty="0" err="1">
                <a:latin typeface="Trebuchet MS" pitchFamily="34" charset="0"/>
              </a:rPr>
              <a:t>Praziquantel</a:t>
            </a:r>
            <a:r>
              <a:rPr lang="en-GB" dirty="0">
                <a:latin typeface="Trebuchet MS" pitchFamily="34" charset="0"/>
              </a:rPr>
              <a:t> </a:t>
            </a:r>
            <a:r>
              <a:rPr lang="en-GB" b="1" dirty="0">
                <a:latin typeface="Trebuchet MS" pitchFamily="34" charset="0"/>
              </a:rPr>
              <a:t>is superior </a:t>
            </a:r>
            <a:r>
              <a:rPr lang="en-GB" dirty="0">
                <a:latin typeface="Trebuchet MS" pitchFamily="34" charset="0"/>
              </a:rPr>
              <a:t>for </a:t>
            </a:r>
            <a:r>
              <a:rPr lang="en-GB" i="1" dirty="0" err="1">
                <a:latin typeface="Trebuchet MS" pitchFamily="34" charset="0"/>
              </a:rPr>
              <a:t>Hymenolepis</a:t>
            </a:r>
            <a:r>
              <a:rPr lang="en-GB" i="1" dirty="0">
                <a:latin typeface="Trebuchet MS" pitchFamily="34" charset="0"/>
              </a:rPr>
              <a:t> nana</a:t>
            </a:r>
            <a:r>
              <a:rPr lang="en-GB" dirty="0">
                <a:latin typeface="Trebuchet MS" pitchFamily="34" charset="0"/>
              </a:rPr>
              <a:t> (dwarf tapeworm) infection.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 </a:t>
            </a:r>
            <a:r>
              <a:rPr lang="en-GB" dirty="0" err="1">
                <a:latin typeface="Trebuchet MS" pitchFamily="34" charset="0"/>
              </a:rPr>
              <a:t>Niclosamide</a:t>
            </a:r>
            <a:r>
              <a:rPr lang="en-GB" dirty="0">
                <a:latin typeface="Trebuchet MS" pitchFamily="34" charset="0"/>
              </a:rPr>
              <a:t> is</a:t>
            </a:r>
            <a:r>
              <a:rPr lang="en-GB" b="1" dirty="0">
                <a:latin typeface="Trebuchet MS" pitchFamily="34" charset="0"/>
              </a:rPr>
              <a:t> not </a:t>
            </a:r>
            <a:r>
              <a:rPr lang="en-GB" dirty="0">
                <a:latin typeface="Trebuchet MS" pitchFamily="34" charset="0"/>
              </a:rPr>
              <a:t>effective against </a:t>
            </a:r>
            <a:r>
              <a:rPr lang="en-GB" dirty="0" err="1">
                <a:latin typeface="Trebuchet MS" pitchFamily="34" charset="0"/>
              </a:rPr>
              <a:t>cysticercosis</a:t>
            </a:r>
            <a:r>
              <a:rPr lang="en-GB" dirty="0">
                <a:latin typeface="Trebuchet MS" pitchFamily="34" charset="0"/>
              </a:rPr>
              <a:t> or </a:t>
            </a:r>
            <a:r>
              <a:rPr lang="en-GB" dirty="0" err="1">
                <a:latin typeface="Trebuchet MS" pitchFamily="34" charset="0"/>
              </a:rPr>
              <a:t>hydatid</a:t>
            </a:r>
            <a:r>
              <a:rPr lang="en-GB" dirty="0">
                <a:latin typeface="Trebuchet MS" pitchFamily="34" charset="0"/>
              </a:rPr>
              <a:t> disease.</a:t>
            </a:r>
          </a:p>
          <a:p>
            <a:pPr marL="109728" indent="0">
              <a:buNone/>
            </a:pPr>
            <a:r>
              <a:rPr lang="en-GB" b="1" dirty="0">
                <a:latin typeface="Trebuchet MS" pitchFamily="34" charset="0"/>
              </a:rPr>
              <a:t>2. INTESTINAL FLUKE INFECTIONS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>
                <a:latin typeface="Trebuchet MS" pitchFamily="34" charset="0"/>
              </a:rPr>
              <a:t> The standard dose is given every other day for three doses.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051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980728"/>
            <a:ext cx="8157592" cy="4669979"/>
          </a:xfrm>
        </p:spPr>
        <p:txBody>
          <a:bodyPr>
            <a:normAutofit fontScale="92500" lnSpcReduction="10000"/>
          </a:bodyPr>
          <a:lstStyle/>
          <a:p>
            <a:pPr marL="109728" indent="0" fontAlgn="base">
              <a:buNone/>
            </a:pPr>
            <a:r>
              <a:rPr lang="en-GB" b="1" dirty="0">
                <a:latin typeface="Trebuchet MS" pitchFamily="34" charset="0"/>
              </a:rPr>
              <a:t>Adverse Reactions </a:t>
            </a:r>
            <a:endParaRPr lang="en-GB" b="1" dirty="0" smtClean="0">
              <a:latin typeface="Trebuchet MS" pitchFamily="34" charset="0"/>
            </a:endParaRPr>
          </a:p>
          <a:p>
            <a:pPr fontAlgn="base"/>
            <a:r>
              <a:rPr lang="en-GB" dirty="0" smtClean="0">
                <a:latin typeface="Trebuchet MS" pitchFamily="34" charset="0"/>
              </a:rPr>
              <a:t>Infrequent</a:t>
            </a:r>
            <a:r>
              <a:rPr lang="en-GB" dirty="0">
                <a:latin typeface="Trebuchet MS" pitchFamily="34" charset="0"/>
              </a:rPr>
              <a:t>, mild, and transitory adverse events include nausea, vomiting, </a:t>
            </a:r>
            <a:r>
              <a:rPr lang="en-GB" dirty="0" err="1">
                <a:latin typeface="Trebuchet MS" pitchFamily="34" charset="0"/>
              </a:rPr>
              <a:t>diarrhea</a:t>
            </a:r>
            <a:r>
              <a:rPr lang="en-GB" dirty="0">
                <a:latin typeface="Trebuchet MS" pitchFamily="34" charset="0"/>
              </a:rPr>
              <a:t>, and abdominal discomfort.</a:t>
            </a:r>
          </a:p>
          <a:p>
            <a:pPr marL="109728" indent="0" fontAlgn="base">
              <a:buNone/>
            </a:pPr>
            <a:endParaRPr lang="en-GB" b="1" dirty="0" smtClean="0">
              <a:latin typeface="Trebuchet MS" pitchFamily="34" charset="0"/>
            </a:endParaRPr>
          </a:p>
          <a:p>
            <a:pPr marL="109728" indent="0" fontAlgn="base">
              <a:buNone/>
            </a:pPr>
            <a:r>
              <a:rPr lang="en-GB" b="1" dirty="0" smtClean="0">
                <a:latin typeface="Trebuchet MS" pitchFamily="34" charset="0"/>
              </a:rPr>
              <a:t>Contraindications</a:t>
            </a:r>
            <a:r>
              <a:rPr lang="en-GB" b="1" dirty="0">
                <a:latin typeface="Trebuchet MS" pitchFamily="34" charset="0"/>
              </a:rPr>
              <a:t>, &amp; </a:t>
            </a:r>
            <a:r>
              <a:rPr lang="en-GB" b="1" dirty="0" smtClean="0">
                <a:latin typeface="Trebuchet MS" pitchFamily="34" charset="0"/>
              </a:rPr>
              <a:t>Cautions</a:t>
            </a:r>
          </a:p>
          <a:p>
            <a:pPr fontAlgn="base"/>
            <a:r>
              <a:rPr lang="en-GB" dirty="0" smtClean="0">
                <a:latin typeface="Trebuchet MS" pitchFamily="34" charset="0"/>
              </a:rPr>
              <a:t>The </a:t>
            </a:r>
            <a:r>
              <a:rPr lang="en-GB" dirty="0">
                <a:latin typeface="Trebuchet MS" pitchFamily="34" charset="0"/>
              </a:rPr>
              <a:t>consumption of alcohol should be avoided on the day of treatment and for 1 day afterward.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The safety of the drug has not been established in pregnancy or for children younger than 2 years of age</a:t>
            </a:r>
            <a:r>
              <a:rPr lang="en-GB" dirty="0" smtClean="0">
                <a:latin typeface="Trebuchet MS" pitchFamily="34" charset="0"/>
              </a:rPr>
              <a:t>.</a:t>
            </a:r>
            <a:r>
              <a:rPr lang="en-GB" dirty="0">
                <a:latin typeface="Trebuchet MS" pitchFamily="34" charset="0"/>
              </a:rPr>
              <a:t/>
            </a:r>
            <a:br>
              <a:rPr lang="en-GB" dirty="0">
                <a:latin typeface="Trebuchet MS" pitchFamily="34" charset="0"/>
              </a:rPr>
            </a:br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08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594515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GB" sz="2900" dirty="0" err="1">
                <a:latin typeface="Trebuchet MS" pitchFamily="34" charset="0"/>
              </a:rPr>
              <a:t>Levimasole</a:t>
            </a:r>
            <a:r>
              <a:rPr lang="en-GB" sz="2900" dirty="0">
                <a:latin typeface="Trebuchet MS" pitchFamily="34" charset="0"/>
              </a:rPr>
              <a:t> was originally developed as an </a:t>
            </a:r>
            <a:r>
              <a:rPr lang="en-GB" sz="2900" u="sng" dirty="0" err="1" smtClean="0">
                <a:latin typeface="Trebuchet MS" pitchFamily="34" charset="0"/>
              </a:rPr>
              <a:t>antihelmintic</a:t>
            </a:r>
            <a:r>
              <a:rPr lang="en-GB" sz="2900" dirty="0">
                <a:latin typeface="Trebuchet MS" pitchFamily="34" charset="0"/>
              </a:rPr>
              <a:t> </a:t>
            </a:r>
            <a:r>
              <a:rPr lang="en-GB" sz="2900" dirty="0" smtClean="0">
                <a:latin typeface="Trebuchet MS" pitchFamily="34" charset="0"/>
              </a:rPr>
              <a:t>drug</a:t>
            </a:r>
            <a:r>
              <a:rPr lang="en-GB" sz="2900" dirty="0">
                <a:latin typeface="Trebuchet MS" pitchFamily="34" charset="0"/>
              </a:rPr>
              <a:t>, but is nowadays mainly used as an </a:t>
            </a:r>
            <a:r>
              <a:rPr lang="en-GB" sz="2900" u="sng" dirty="0" err="1">
                <a:latin typeface="Trebuchet MS" pitchFamily="34" charset="0"/>
              </a:rPr>
              <a:t>immunomodulating</a:t>
            </a:r>
            <a:r>
              <a:rPr lang="en-GB" sz="2900" u="sng" dirty="0">
                <a:latin typeface="Trebuchet MS" pitchFamily="34" charset="0"/>
              </a:rPr>
              <a:t> drug</a:t>
            </a:r>
            <a:r>
              <a:rPr lang="en-GB" sz="2900" dirty="0">
                <a:latin typeface="Trebuchet MS" pitchFamily="34" charset="0"/>
              </a:rPr>
              <a:t> in adjuvant therapy for </a:t>
            </a:r>
            <a:r>
              <a:rPr lang="en-GB" sz="2900" u="sng" dirty="0">
                <a:latin typeface="Trebuchet MS" pitchFamily="34" charset="0"/>
              </a:rPr>
              <a:t>colon </a:t>
            </a:r>
            <a:r>
              <a:rPr lang="en-GB" sz="2900" u="sng" dirty="0" smtClean="0">
                <a:latin typeface="Trebuchet MS" pitchFamily="34" charset="0"/>
              </a:rPr>
              <a:t>cancer</a:t>
            </a:r>
            <a:r>
              <a:rPr lang="en-GB" sz="2900" dirty="0">
                <a:latin typeface="Trebuchet MS" pitchFamily="34" charset="0"/>
              </a:rPr>
              <a:t>.</a:t>
            </a:r>
          </a:p>
          <a:p>
            <a:pPr fontAlgn="base"/>
            <a:r>
              <a:rPr lang="en-GB" sz="2900" dirty="0" err="1">
                <a:latin typeface="Trebuchet MS" pitchFamily="34" charset="0"/>
              </a:rPr>
              <a:t>Levamisole</a:t>
            </a:r>
            <a:r>
              <a:rPr lang="en-GB" sz="2900" dirty="0">
                <a:latin typeface="Trebuchet MS" pitchFamily="34" charset="0"/>
              </a:rPr>
              <a:t> as an </a:t>
            </a:r>
            <a:r>
              <a:rPr lang="en-GB" sz="2900" u="sng" dirty="0">
                <a:latin typeface="Trebuchet MS" pitchFamily="34" charset="0"/>
              </a:rPr>
              <a:t>anthelmintic</a:t>
            </a:r>
            <a:r>
              <a:rPr lang="en-GB" sz="2900" dirty="0">
                <a:latin typeface="Trebuchet MS" pitchFamily="34" charset="0"/>
              </a:rPr>
              <a:t> agent is effective against </a:t>
            </a:r>
            <a:r>
              <a:rPr lang="en-GB" sz="2900" i="1" dirty="0">
                <a:latin typeface="Trebuchet MS" pitchFamily="34" charset="0"/>
              </a:rPr>
              <a:t>A. </a:t>
            </a:r>
            <a:r>
              <a:rPr lang="en-GB" sz="2900" i="1" dirty="0" err="1">
                <a:latin typeface="Trebuchet MS" pitchFamily="34" charset="0"/>
              </a:rPr>
              <a:t>lumbricoides</a:t>
            </a:r>
            <a:r>
              <a:rPr lang="en-GB" sz="2900" dirty="0">
                <a:latin typeface="Trebuchet MS" pitchFamily="34" charset="0"/>
              </a:rPr>
              <a:t> and </a:t>
            </a:r>
            <a:r>
              <a:rPr lang="en-GB" sz="2900" i="1" dirty="0" err="1">
                <a:latin typeface="Trebuchet MS" pitchFamily="34" charset="0"/>
              </a:rPr>
              <a:t>Ancylostoma</a:t>
            </a:r>
            <a:r>
              <a:rPr lang="en-GB" sz="2900" i="1" dirty="0">
                <a:latin typeface="Trebuchet MS" pitchFamily="34" charset="0"/>
              </a:rPr>
              <a:t> </a:t>
            </a:r>
            <a:r>
              <a:rPr lang="en-GB" sz="2900" i="1" dirty="0" err="1">
                <a:latin typeface="Trebuchet MS" pitchFamily="34" charset="0"/>
              </a:rPr>
              <a:t>duodenale</a:t>
            </a:r>
            <a:r>
              <a:rPr lang="en-GB" sz="2900" i="1" dirty="0">
                <a:latin typeface="Trebuchet MS" pitchFamily="34" charset="0"/>
              </a:rPr>
              <a:t> </a:t>
            </a:r>
            <a:r>
              <a:rPr lang="en-GB" sz="2900" dirty="0">
                <a:latin typeface="Trebuchet MS" pitchFamily="34" charset="0"/>
              </a:rPr>
              <a:t>(hookworm) infections.</a:t>
            </a:r>
          </a:p>
          <a:p>
            <a:r>
              <a:rPr lang="en-GB" sz="2900" b="1" dirty="0">
                <a:latin typeface="Trebuchet MS" pitchFamily="34" charset="0"/>
              </a:rPr>
              <a:t>MOA</a:t>
            </a:r>
            <a:endParaRPr lang="en-GB" sz="2900" dirty="0">
              <a:latin typeface="Trebuchet MS" pitchFamily="34" charset="0"/>
            </a:endParaRPr>
          </a:p>
          <a:p>
            <a:pPr fontAlgn="base"/>
            <a:r>
              <a:rPr lang="en-GB" sz="2900" dirty="0">
                <a:latin typeface="Trebuchet MS" pitchFamily="34" charset="0"/>
              </a:rPr>
              <a:t>Like </a:t>
            </a:r>
            <a:r>
              <a:rPr lang="en-GB" sz="2900" dirty="0" err="1">
                <a:latin typeface="Trebuchet MS" pitchFamily="34" charset="0"/>
              </a:rPr>
              <a:t>pyrantel</a:t>
            </a:r>
            <a:r>
              <a:rPr lang="en-GB" sz="2900" dirty="0">
                <a:latin typeface="Trebuchet MS" pitchFamily="34" charset="0"/>
              </a:rPr>
              <a:t> </a:t>
            </a:r>
            <a:r>
              <a:rPr lang="en-GB" sz="2900" dirty="0" err="1">
                <a:latin typeface="Trebuchet MS" pitchFamily="34" charset="0"/>
              </a:rPr>
              <a:t>pamoate</a:t>
            </a:r>
            <a:r>
              <a:rPr lang="en-GB" sz="2900" dirty="0">
                <a:latin typeface="Trebuchet MS" pitchFamily="34" charset="0"/>
              </a:rPr>
              <a:t>, </a:t>
            </a:r>
            <a:r>
              <a:rPr lang="en-GB" sz="2900" dirty="0" err="1">
                <a:latin typeface="Trebuchet MS" pitchFamily="34" charset="0"/>
              </a:rPr>
              <a:t>levamisole</a:t>
            </a:r>
            <a:r>
              <a:rPr lang="en-GB" sz="2900" dirty="0">
                <a:latin typeface="Trebuchet MS" pitchFamily="34" charset="0"/>
              </a:rPr>
              <a:t> appears </a:t>
            </a:r>
            <a:r>
              <a:rPr lang="en-GB" sz="2900" b="1" dirty="0">
                <a:latin typeface="Trebuchet MS" pitchFamily="34" charset="0"/>
              </a:rPr>
              <a:t>to act on nematode muscle, interfering with the function of a nicotinic </a:t>
            </a:r>
            <a:r>
              <a:rPr lang="en-GB" sz="2900" b="1" u="sng" dirty="0">
                <a:latin typeface="Trebuchet MS" pitchFamily="34" charset="0"/>
              </a:rPr>
              <a:t>acetylcholine</a:t>
            </a:r>
            <a:r>
              <a:rPr lang="en-GB" sz="2900" b="1" dirty="0">
                <a:latin typeface="Trebuchet MS" pitchFamily="34" charset="0"/>
              </a:rPr>
              <a:t> receptor.</a:t>
            </a:r>
          </a:p>
          <a:p>
            <a:pPr fontAlgn="base"/>
            <a:r>
              <a:rPr lang="en-GB" sz="2900" dirty="0">
                <a:latin typeface="Trebuchet MS" pitchFamily="34" charset="0"/>
              </a:rPr>
              <a:t>This depolarizes the </a:t>
            </a:r>
            <a:r>
              <a:rPr lang="en-GB" sz="2900" u="sng" dirty="0">
                <a:latin typeface="Trebuchet MS" pitchFamily="34" charset="0"/>
              </a:rPr>
              <a:t>muscle membrane</a:t>
            </a:r>
            <a:r>
              <a:rPr lang="en-GB" sz="2900" dirty="0">
                <a:latin typeface="Trebuchet MS" pitchFamily="34" charset="0"/>
              </a:rPr>
              <a:t> and </a:t>
            </a:r>
            <a:r>
              <a:rPr lang="en-GB" sz="2900" b="1" dirty="0">
                <a:latin typeface="Trebuchet MS" pitchFamily="34" charset="0"/>
              </a:rPr>
              <a:t>paralyzes the worm.</a:t>
            </a:r>
          </a:p>
          <a:p>
            <a:endParaRPr lang="en-GB" sz="2900" b="1" dirty="0" smtClean="0">
              <a:latin typeface="Trebuchet MS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 smtClean="0">
                <a:effectLst/>
              </a:rPr>
              <a:t>Others.</a:t>
            </a:r>
            <a:br>
              <a:rPr lang="en-GB" b="0" dirty="0" smtClean="0">
                <a:effectLst/>
              </a:rPr>
            </a:br>
            <a:r>
              <a:rPr lang="en-GB" b="0" dirty="0" err="1" smtClean="0">
                <a:effectLst/>
              </a:rPr>
              <a:t>Levamisole</a:t>
            </a:r>
            <a:r>
              <a:rPr lang="en-GB" b="0" dirty="0" smtClean="0">
                <a:effectLst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899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sz="2800" b="1" dirty="0">
                <a:latin typeface="Trebuchet MS" pitchFamily="34" charset="0"/>
              </a:rPr>
              <a:t>Pharmacokinetics</a:t>
            </a:r>
            <a:endParaRPr lang="en-GB" sz="2800" dirty="0">
              <a:latin typeface="Trebuchet MS" pitchFamily="34" charset="0"/>
            </a:endParaRPr>
          </a:p>
          <a:p>
            <a:pPr fontAlgn="base"/>
            <a:r>
              <a:rPr lang="en-GB" sz="2800" dirty="0">
                <a:latin typeface="Trebuchet MS" pitchFamily="34" charset="0"/>
              </a:rPr>
              <a:t>It is well absorbed orally and extensively metabolized in the liver.</a:t>
            </a:r>
          </a:p>
          <a:p>
            <a:pPr fontAlgn="base"/>
            <a:r>
              <a:rPr lang="en-GB" sz="2800" dirty="0" err="1">
                <a:latin typeface="Trebuchet MS" pitchFamily="34" charset="0"/>
              </a:rPr>
              <a:t>Levamisole</a:t>
            </a:r>
            <a:r>
              <a:rPr lang="en-GB" sz="2800" dirty="0">
                <a:latin typeface="Trebuchet MS" pitchFamily="34" charset="0"/>
              </a:rPr>
              <a:t> is excreted in the urine mainly as metabolites; only a small amount (&lt;6%) is excreted in the </a:t>
            </a:r>
            <a:r>
              <a:rPr lang="en-GB" sz="2800" dirty="0" err="1">
                <a:latin typeface="Trebuchet MS" pitchFamily="34" charset="0"/>
              </a:rPr>
              <a:t>feces</a:t>
            </a:r>
            <a:r>
              <a:rPr lang="en-GB" sz="2800" dirty="0">
                <a:latin typeface="Trebuchet MS" pitchFamily="34" charset="0"/>
              </a:rPr>
              <a:t>.</a:t>
            </a:r>
          </a:p>
          <a:p>
            <a:endParaRPr lang="en-GB" dirty="0"/>
          </a:p>
          <a:p>
            <a:pPr marL="109728" indent="0">
              <a:buNone/>
            </a:pPr>
            <a:r>
              <a:rPr lang="en-GB" b="1" dirty="0" smtClean="0">
                <a:latin typeface="Trebuchet MS" pitchFamily="34" charset="0"/>
              </a:rPr>
              <a:t>Availability</a:t>
            </a:r>
          </a:p>
          <a:p>
            <a:pPr marL="109728" indent="0">
              <a:buNone/>
            </a:pPr>
            <a:r>
              <a:rPr lang="en-GB" dirty="0" err="1" smtClean="0">
                <a:latin typeface="Trebuchet MS" pitchFamily="34" charset="0"/>
              </a:rPr>
              <a:t>Letrax</a:t>
            </a:r>
            <a:r>
              <a:rPr lang="en-GB" dirty="0" smtClean="0">
                <a:latin typeface="Trebuchet MS" pitchFamily="34" charset="0"/>
              </a:rPr>
              <a:t> tabs 3’s, </a:t>
            </a:r>
            <a:r>
              <a:rPr lang="en-GB" dirty="0" err="1" smtClean="0">
                <a:latin typeface="Trebuchet MS" pitchFamily="34" charset="0"/>
              </a:rPr>
              <a:t>levamisole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 err="1" smtClean="0">
                <a:latin typeface="Trebuchet MS" pitchFamily="34" charset="0"/>
              </a:rPr>
              <a:t>syr</a:t>
            </a:r>
            <a:r>
              <a:rPr lang="en-GB" dirty="0" smtClean="0">
                <a:latin typeface="Trebuchet MS" pitchFamily="34" charset="0"/>
              </a:rPr>
              <a:t> 15ml</a:t>
            </a:r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66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603823"/>
              </p:ext>
            </p:extLst>
          </p:nvPr>
        </p:nvGraphicFramePr>
        <p:xfrm>
          <a:off x="468640" y="908720"/>
          <a:ext cx="8228180" cy="4577878"/>
        </p:xfrm>
        <a:graphic>
          <a:graphicData uri="http://schemas.openxmlformats.org/drawingml/2006/table">
            <a:tbl>
              <a:tblPr/>
              <a:tblGrid>
                <a:gridCol w="8228180"/>
              </a:tblGrid>
              <a:tr h="3100608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>Indications and Dosage</a:t>
                      </a:r>
                      <a:endParaRPr lang="en-GB" sz="17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>Oral</a:t>
                      </a:r>
                      <a:r>
                        <a:rPr lang="en-GB" sz="1400" b="0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GB" sz="1400" b="0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</a:br>
                      <a:r>
                        <a:rPr lang="en-GB" sz="1400" b="1" i="0" u="none" strike="noStrike" dirty="0" err="1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>Ascariasis</a:t>
                      </a:r>
                      <a:r>
                        <a:rPr lang="en-GB" sz="1400" b="0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GB" sz="1400" b="0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</a:br>
                      <a:r>
                        <a:rPr lang="en-GB" sz="1400" b="1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>Adult: </a:t>
                      </a:r>
                      <a:r>
                        <a:rPr lang="en-GB" sz="1400" b="0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>150 mg as a single dose.</a:t>
                      </a:r>
                      <a:br>
                        <a:rPr lang="en-GB" sz="1400" b="0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</a:br>
                      <a:r>
                        <a:rPr lang="en-GB" sz="1400" b="1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>Child: </a:t>
                      </a:r>
                      <a:r>
                        <a:rPr lang="en-GB" sz="1400" b="0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>3 mg/kg as a single dose.</a:t>
                      </a:r>
                      <a:br>
                        <a:rPr lang="en-GB" sz="1400" b="0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</a:br>
                      <a:r>
                        <a:rPr lang="en-GB" sz="1400" b="0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GB" sz="1400" b="0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</a:br>
                      <a:endParaRPr lang="en-GB" sz="17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GB" sz="1400" b="0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</a:br>
                      <a:r>
                        <a:rPr lang="en-GB" sz="1400" b="0" i="1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>Oral</a:t>
                      </a:r>
                      <a:r>
                        <a:rPr lang="en-GB" sz="1400" b="0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GB" sz="1400" b="0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</a:br>
                      <a:r>
                        <a:rPr lang="en-GB" sz="1400" b="1" i="0" u="none" strike="noStrike" dirty="0" err="1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>Ancylostomiasis</a:t>
                      </a:r>
                      <a:r>
                        <a:rPr lang="en-GB" sz="1400" b="1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>, Mixed </a:t>
                      </a:r>
                      <a:r>
                        <a:rPr lang="en-GB" sz="1400" b="1" i="0" u="none" strike="noStrike" dirty="0" err="1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>ascariasis</a:t>
                      </a:r>
                      <a:r>
                        <a:rPr lang="en-GB" sz="1400" b="1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>-hookworm infections</a:t>
                      </a:r>
                      <a:r>
                        <a:rPr lang="en-GB" sz="1400" b="0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GB" sz="1400" b="0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</a:br>
                      <a:r>
                        <a:rPr lang="en-GB" sz="1400" b="1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>Adult: </a:t>
                      </a:r>
                      <a:r>
                        <a:rPr lang="en-GB" sz="1400" b="0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>2.5 mg/kg as a single dose, repeated after 7 days in severe cases.</a:t>
                      </a:r>
                      <a:br>
                        <a:rPr lang="en-GB" sz="1400" b="0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</a:br>
                      <a:r>
                        <a:rPr lang="en-GB" sz="1400" b="1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>Child: </a:t>
                      </a:r>
                      <a:r>
                        <a:rPr lang="en-GB" sz="1400" b="0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>2.5 mg/kg as a single dose, repeated after 7 days in severe cases.</a:t>
                      </a:r>
                      <a:br>
                        <a:rPr lang="en-GB" sz="1400" b="0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</a:br>
                      <a:r>
                        <a:rPr lang="en-GB" sz="1400" b="0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GB" sz="1400" b="0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</a:br>
                      <a:endParaRPr lang="en-GB" sz="1700" dirty="0">
                        <a:effectLst/>
                      </a:endParaRPr>
                    </a:p>
                  </a:txBody>
                  <a:tcPr marL="74044" marR="74044" marT="37022" marB="3702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</a:tr>
              <a:tr h="583099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>Administration</a:t>
                      </a:r>
                      <a:endParaRPr lang="en-GB" sz="17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>Should be taken with food. Take with meals to minimise side effects eg, nausea.</a:t>
                      </a:r>
                      <a:endParaRPr lang="en-GB" sz="1700">
                        <a:effectLst/>
                      </a:endParaRPr>
                    </a:p>
                  </a:txBody>
                  <a:tcPr marL="74044" marR="74044" marT="37022" marB="3702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</a:tr>
              <a:tr h="842255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>Contraindications</a:t>
                      </a:r>
                      <a:endParaRPr lang="en-GB" sz="17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 err="1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>Preexisting</a:t>
                      </a:r>
                      <a:r>
                        <a:rPr lang="en-GB" sz="1400" b="0" i="0" u="none" strike="noStrike" dirty="0">
                          <a:solidFill>
                            <a:srgbClr val="1B1C1D"/>
                          </a:solidFill>
                          <a:effectLst/>
                          <a:latin typeface="Arial"/>
                        </a:rPr>
                        <a:t> blood disorders; pregnancy and lactation; rheumatoid arthritis; severe renal impairment.</a:t>
                      </a:r>
                      <a:endParaRPr lang="en-GB" sz="1700" dirty="0">
                        <a:effectLst/>
                      </a:endParaRPr>
                    </a:p>
                  </a:txBody>
                  <a:tcPr marL="74044" marR="74044" marT="37022" marB="3702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1455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316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Trebuchet MS" pitchFamily="34" charset="0"/>
              </a:rPr>
              <a:t>Human scabies is a parasitic infestation caused by </a:t>
            </a:r>
            <a:r>
              <a:rPr lang="en-GB" i="1" dirty="0" err="1">
                <a:latin typeface="Trebuchet MS" pitchFamily="34" charset="0"/>
              </a:rPr>
              <a:t>Sarcoptes</a:t>
            </a:r>
            <a:r>
              <a:rPr lang="en-GB" i="1" dirty="0">
                <a:latin typeface="Trebuchet MS" pitchFamily="34" charset="0"/>
              </a:rPr>
              <a:t> </a:t>
            </a:r>
            <a:r>
              <a:rPr lang="en-GB" i="1" dirty="0" err="1">
                <a:latin typeface="Trebuchet MS" pitchFamily="34" charset="0"/>
              </a:rPr>
              <a:t>scabiei</a:t>
            </a:r>
            <a:r>
              <a:rPr lang="en-GB" i="1" dirty="0">
                <a:latin typeface="Trebuchet MS" pitchFamily="34" charset="0"/>
              </a:rPr>
              <a:t> </a:t>
            </a:r>
            <a:r>
              <a:rPr lang="en-GB" i="1" dirty="0" err="1">
                <a:latin typeface="Trebuchet MS" pitchFamily="34" charset="0"/>
              </a:rPr>
              <a:t>var</a:t>
            </a:r>
            <a:r>
              <a:rPr lang="en-GB" i="1" dirty="0">
                <a:latin typeface="Trebuchet MS" pitchFamily="34" charset="0"/>
              </a:rPr>
              <a:t> </a:t>
            </a:r>
            <a:r>
              <a:rPr lang="en-GB" i="1" dirty="0" err="1">
                <a:latin typeface="Trebuchet MS" pitchFamily="34" charset="0"/>
              </a:rPr>
              <a:t>hominis</a:t>
            </a:r>
            <a:r>
              <a:rPr lang="en-GB" dirty="0">
                <a:latin typeface="Trebuchet MS" pitchFamily="34" charset="0"/>
              </a:rPr>
              <a:t>. </a:t>
            </a:r>
            <a:endParaRPr lang="en-GB" dirty="0" smtClean="0">
              <a:latin typeface="Trebuchet MS" pitchFamily="34" charset="0"/>
            </a:endParaRPr>
          </a:p>
          <a:p>
            <a:r>
              <a:rPr lang="en-GB" dirty="0" smtClean="0">
                <a:latin typeface="Trebuchet MS" pitchFamily="34" charset="0"/>
              </a:rPr>
              <a:t>The </a:t>
            </a:r>
            <a:r>
              <a:rPr lang="en-GB" dirty="0">
                <a:latin typeface="Trebuchet MS" pitchFamily="34" charset="0"/>
              </a:rPr>
              <a:t>microscopic mite burrows into the skin and lays eggs, eventually triggering a host immune response that leads to </a:t>
            </a:r>
            <a:r>
              <a:rPr lang="en-GB" dirty="0">
                <a:solidFill>
                  <a:srgbClr val="C00000"/>
                </a:solidFill>
                <a:latin typeface="Trebuchet MS" pitchFamily="34" charset="0"/>
              </a:rPr>
              <a:t>intense itching and rash</a:t>
            </a:r>
            <a:r>
              <a:rPr lang="en-GB" dirty="0">
                <a:latin typeface="Trebuchet MS" pitchFamily="34" charset="0"/>
              </a:rPr>
              <a:t>. </a:t>
            </a:r>
            <a:endParaRPr lang="en-GB" dirty="0" smtClean="0">
              <a:latin typeface="Trebuchet MS" pitchFamily="34" charset="0"/>
            </a:endParaRPr>
          </a:p>
          <a:p>
            <a:r>
              <a:rPr lang="en-GB" dirty="0" smtClean="0">
                <a:latin typeface="Trebuchet MS" pitchFamily="34" charset="0"/>
              </a:rPr>
              <a:t>Scabies </a:t>
            </a:r>
            <a:r>
              <a:rPr lang="en-GB" dirty="0">
                <a:latin typeface="Trebuchet MS" pitchFamily="34" charset="0"/>
              </a:rPr>
              <a:t>infestation may be </a:t>
            </a:r>
            <a:r>
              <a:rPr lang="en-GB" b="1" dirty="0">
                <a:latin typeface="Trebuchet MS" pitchFamily="34" charset="0"/>
              </a:rPr>
              <a:t>complicated by bacterial infection,</a:t>
            </a:r>
            <a:r>
              <a:rPr lang="en-GB" dirty="0">
                <a:latin typeface="Trebuchet MS" pitchFamily="34" charset="0"/>
              </a:rPr>
              <a:t> leading to the development of skin sores that, in turn, may lead to the development of more serious consequences such as septicaemia, heart disease and chronic kidney disease.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latin typeface="Trebuchet MS" pitchFamily="34" charset="0"/>
              </a:rPr>
              <a:t>Ectoparasites</a:t>
            </a:r>
            <a:r>
              <a:rPr lang="en-GB" dirty="0" smtClean="0">
                <a:latin typeface="Trebuchet MS" pitchFamily="34" charset="0"/>
              </a:rPr>
              <a:t> </a:t>
            </a:r>
            <a:br>
              <a:rPr lang="en-GB" dirty="0" smtClean="0">
                <a:latin typeface="Trebuchet MS" pitchFamily="34" charset="0"/>
              </a:rPr>
            </a:br>
            <a:r>
              <a:rPr lang="en-GB" dirty="0" smtClean="0">
                <a:latin typeface="Trebuchet MS" pitchFamily="34" charset="0"/>
              </a:rPr>
              <a:t>scabies</a:t>
            </a:r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3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4738531"/>
          </a:xfrm>
        </p:spPr>
        <p:txBody>
          <a:bodyPr>
            <a:normAutofit fontScale="92500"/>
          </a:bodyPr>
          <a:lstStyle/>
          <a:p>
            <a:r>
              <a:rPr lang="en-GB" dirty="0" err="1">
                <a:latin typeface="Trebuchet MS" pitchFamily="34" charset="0"/>
              </a:rPr>
              <a:t>Albendazole</a:t>
            </a:r>
            <a:r>
              <a:rPr lang="en-GB" dirty="0">
                <a:latin typeface="Trebuchet MS" pitchFamily="34" charset="0"/>
              </a:rPr>
              <a:t>, a broad-spectrum oral anthelmintic</a:t>
            </a:r>
            <a:r>
              <a:rPr lang="en-GB" dirty="0" smtClean="0">
                <a:latin typeface="Trebuchet MS" pitchFamily="34" charset="0"/>
              </a:rPr>
              <a:t>.</a:t>
            </a:r>
          </a:p>
          <a:p>
            <a:r>
              <a:rPr lang="en-GB" dirty="0" smtClean="0">
                <a:latin typeface="Trebuchet MS" pitchFamily="34" charset="0"/>
              </a:rPr>
              <a:t>It </a:t>
            </a:r>
            <a:r>
              <a:rPr lang="en-GB" dirty="0">
                <a:latin typeface="Trebuchet MS" pitchFamily="34" charset="0"/>
              </a:rPr>
              <a:t>is a </a:t>
            </a:r>
            <a:r>
              <a:rPr lang="en-GB" dirty="0" err="1">
                <a:latin typeface="Trebuchet MS" pitchFamily="34" charset="0"/>
              </a:rPr>
              <a:t>benzimidazole</a:t>
            </a:r>
            <a:r>
              <a:rPr lang="en-GB" dirty="0">
                <a:latin typeface="Trebuchet MS" pitchFamily="34" charset="0"/>
              </a:rPr>
              <a:t> </a:t>
            </a:r>
            <a:r>
              <a:rPr lang="en-GB" dirty="0" err="1">
                <a:latin typeface="Trebuchet MS" pitchFamily="34" charset="0"/>
              </a:rPr>
              <a:t>carbamate</a:t>
            </a:r>
            <a:r>
              <a:rPr lang="en-GB" dirty="0">
                <a:latin typeface="Trebuchet MS" pitchFamily="34" charset="0"/>
              </a:rPr>
              <a:t>. </a:t>
            </a:r>
          </a:p>
          <a:p>
            <a:pPr marL="109728" indent="0">
              <a:buNone/>
            </a:pPr>
            <a:r>
              <a:rPr lang="en-GB" b="1" dirty="0">
                <a:latin typeface="Trebuchet MS" pitchFamily="34" charset="0"/>
              </a:rPr>
              <a:t>Anthelmintic Actions/MOA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 err="1">
                <a:latin typeface="Trebuchet MS" pitchFamily="34" charset="0"/>
              </a:rPr>
              <a:t>Benzimidazoles</a:t>
            </a:r>
            <a:r>
              <a:rPr lang="en-GB" dirty="0">
                <a:latin typeface="Trebuchet MS" pitchFamily="34" charset="0"/>
              </a:rPr>
              <a:t> are thought to act against nematodes by inhibiting microtubule synthesis. </a:t>
            </a:r>
            <a:r>
              <a:rPr lang="en-GB" b="1" dirty="0" smtClean="0">
                <a:latin typeface="Trebuchet MS" pitchFamily="34" charset="0"/>
              </a:rPr>
              <a:t>Pharmacokinetics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>
                <a:latin typeface="Trebuchet MS" pitchFamily="34" charset="0"/>
              </a:rPr>
              <a:t>After oral administration, it is erratically absorbed </a:t>
            </a:r>
            <a:r>
              <a:rPr lang="en-GB" dirty="0">
                <a:solidFill>
                  <a:srgbClr val="C00000"/>
                </a:solidFill>
                <a:latin typeface="Trebuchet MS" pitchFamily="34" charset="0"/>
              </a:rPr>
              <a:t>(increased with a fatty meal</a:t>
            </a:r>
            <a:r>
              <a:rPr lang="en-GB" dirty="0">
                <a:latin typeface="Trebuchet MS" pitchFamily="34" charset="0"/>
              </a:rPr>
              <a:t>) and then rapidly undergoes first-pass metabolism in the liver to the active metabolite </a:t>
            </a:r>
            <a:r>
              <a:rPr lang="en-GB" dirty="0" err="1">
                <a:latin typeface="Trebuchet MS" pitchFamily="34" charset="0"/>
              </a:rPr>
              <a:t>albendazole</a:t>
            </a:r>
            <a:r>
              <a:rPr lang="en-GB" dirty="0">
                <a:latin typeface="Trebuchet MS" pitchFamily="34" charset="0"/>
              </a:rPr>
              <a:t> </a:t>
            </a:r>
            <a:r>
              <a:rPr lang="en-GB" dirty="0" err="1">
                <a:latin typeface="Trebuchet MS" pitchFamily="34" charset="0"/>
              </a:rPr>
              <a:t>sulfoxide</a:t>
            </a:r>
            <a:r>
              <a:rPr lang="en-GB" dirty="0">
                <a:latin typeface="Trebuchet MS" pitchFamily="34" charset="0"/>
              </a:rPr>
              <a:t>.</a:t>
            </a:r>
          </a:p>
          <a:p>
            <a:endParaRPr lang="en-GB" dirty="0">
              <a:latin typeface="Trebuchet MS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  <a:latin typeface="Trebuchet MS" pitchFamily="34" charset="0"/>
              </a:rPr>
              <a:t>1.Albendazole</a:t>
            </a:r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9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rebuchet MS" pitchFamily="34" charset="0"/>
              </a:rPr>
              <a:t>Scabies is one of the commonest dermatological conditions, accounting for a substantial proportion of skin disease in </a:t>
            </a:r>
            <a:r>
              <a:rPr lang="en-GB" dirty="0" smtClean="0">
                <a:latin typeface="Trebuchet MS" pitchFamily="34" charset="0"/>
              </a:rPr>
              <a:t>developing countries</a:t>
            </a:r>
          </a:p>
          <a:p>
            <a:r>
              <a:rPr lang="en-GB" dirty="0">
                <a:latin typeface="Trebuchet MS" pitchFamily="34" charset="0"/>
              </a:rPr>
              <a:t>Scabies is endemic in many resource-poor tropical settings, with an estimated average prevalence of 5–10% in children. </a:t>
            </a:r>
            <a:endParaRPr lang="en-GB" dirty="0" smtClean="0">
              <a:latin typeface="Trebuchet MS" pitchFamily="34" charset="0"/>
            </a:endParaRPr>
          </a:p>
          <a:p>
            <a:r>
              <a:rPr lang="en-GB" dirty="0" smtClean="0">
                <a:latin typeface="Trebuchet MS" pitchFamily="34" charset="0"/>
              </a:rPr>
              <a:t>Recurrent </a:t>
            </a:r>
            <a:r>
              <a:rPr lang="en-GB" dirty="0">
                <a:latin typeface="Trebuchet MS" pitchFamily="34" charset="0"/>
              </a:rPr>
              <a:t>infestations are common. The sheer burden of scabies infestation and its complications imposes a major cost on health care systems.</a:t>
            </a:r>
          </a:p>
        </p:txBody>
      </p:sp>
    </p:spTree>
    <p:extLst>
      <p:ext uri="{BB962C8B-B14F-4D97-AF65-F5344CB8AC3E}">
        <p14:creationId xmlns:p14="http://schemas.microsoft.com/office/powerpoint/2010/main" val="2837733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GB" b="1" dirty="0">
                <a:latin typeface="Trebuchet MS" pitchFamily="34" charset="0"/>
              </a:rPr>
              <a:t>Transmission</a:t>
            </a:r>
          </a:p>
          <a:p>
            <a:r>
              <a:rPr lang="en-GB" dirty="0">
                <a:latin typeface="Trebuchet MS" pitchFamily="34" charset="0"/>
              </a:rPr>
              <a:t>Scabies is usually transmitted person-to-person </a:t>
            </a:r>
            <a:r>
              <a:rPr lang="en-GB" b="1" dirty="0">
                <a:latin typeface="Trebuchet MS" pitchFamily="34" charset="0"/>
              </a:rPr>
              <a:t>through close skin contact </a:t>
            </a:r>
            <a:r>
              <a:rPr lang="en-GB" dirty="0">
                <a:latin typeface="Trebuchet MS" pitchFamily="34" charset="0"/>
              </a:rPr>
              <a:t>(e.g. living in the same residence) with an infested individual</a:t>
            </a:r>
            <a:r>
              <a:rPr lang="en-GB" dirty="0" smtClean="0">
                <a:latin typeface="Trebuchet MS" pitchFamily="34" charset="0"/>
              </a:rPr>
              <a:t>.</a:t>
            </a:r>
          </a:p>
          <a:p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>
                <a:latin typeface="Trebuchet MS" pitchFamily="34" charset="0"/>
              </a:rPr>
              <a:t>The risk of transmission increases with the level of infestations, with highest risk due to contact with individuals with </a:t>
            </a:r>
            <a:r>
              <a:rPr lang="en-GB" u="sng" dirty="0">
                <a:latin typeface="Trebuchet MS" pitchFamily="34" charset="0"/>
              </a:rPr>
              <a:t>crusted </a:t>
            </a:r>
            <a:r>
              <a:rPr lang="en-GB" u="sng" dirty="0" smtClean="0">
                <a:latin typeface="Trebuchet MS" pitchFamily="34" charset="0"/>
              </a:rPr>
              <a:t>scabies</a:t>
            </a:r>
            <a:r>
              <a:rPr lang="en-GB" u="sng" dirty="0">
                <a:latin typeface="Trebuchet MS" pitchFamily="34" charset="0"/>
              </a:rPr>
              <a:t> </a:t>
            </a:r>
            <a:r>
              <a:rPr lang="en-GB" u="sng" dirty="0" smtClean="0">
                <a:latin typeface="Trebuchet MS" pitchFamily="34" charset="0"/>
              </a:rPr>
              <a:t>(</a:t>
            </a:r>
            <a:r>
              <a:rPr lang="en-GB" b="1" dirty="0">
                <a:latin typeface="Trebuchet MS" pitchFamily="34" charset="0"/>
              </a:rPr>
              <a:t>an infestation characterized by thick crusts of skin that contain large numbers of scabies mites and </a:t>
            </a:r>
            <a:r>
              <a:rPr lang="en-GB" b="1" dirty="0" smtClean="0">
                <a:latin typeface="Trebuchet MS" pitchFamily="34" charset="0"/>
              </a:rPr>
              <a:t>eggs</a:t>
            </a:r>
            <a:r>
              <a:rPr lang="en-GB" b="1" dirty="0" smtClean="0"/>
              <a:t>)</a:t>
            </a:r>
            <a:endParaRPr lang="en-GB" dirty="0">
              <a:latin typeface="Trebuchet MS" pitchFamily="34" charset="0"/>
            </a:endParaRPr>
          </a:p>
          <a:p>
            <a:r>
              <a:rPr lang="en-GB" dirty="0">
                <a:latin typeface="Trebuchet MS" pitchFamily="34" charset="0"/>
              </a:rPr>
              <a:t> As there is an asymptomatic period of infestation, transmission may occur before the initially infested person develops symptoms</a:t>
            </a:r>
          </a:p>
        </p:txBody>
      </p:sp>
    </p:spTree>
    <p:extLst>
      <p:ext uri="{BB962C8B-B14F-4D97-AF65-F5344CB8AC3E}">
        <p14:creationId xmlns:p14="http://schemas.microsoft.com/office/powerpoint/2010/main" val="2337716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170579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GB" b="1" dirty="0" smtClean="0">
                <a:latin typeface="Trebuchet MS" pitchFamily="34" charset="0"/>
              </a:rPr>
              <a:t>Symptoms</a:t>
            </a:r>
          </a:p>
          <a:p>
            <a:r>
              <a:rPr lang="en-GB" dirty="0" smtClean="0">
                <a:latin typeface="Trebuchet MS" pitchFamily="34" charset="0"/>
              </a:rPr>
              <a:t>Patients </a:t>
            </a:r>
            <a:r>
              <a:rPr lang="en-GB" dirty="0">
                <a:latin typeface="Trebuchet MS" pitchFamily="34" charset="0"/>
              </a:rPr>
              <a:t>typically present with </a:t>
            </a:r>
            <a:r>
              <a:rPr lang="en-GB" b="1" dirty="0">
                <a:latin typeface="Trebuchet MS" pitchFamily="34" charset="0"/>
              </a:rPr>
              <a:t>severe itch, linear burrows and vesicles around the finger webs, wrists, upper and lower limbs and belt area</a:t>
            </a:r>
            <a:r>
              <a:rPr lang="en-GB" dirty="0" smtClean="0">
                <a:latin typeface="Trebuchet MS" pitchFamily="34" charset="0"/>
              </a:rPr>
              <a:t>.</a:t>
            </a:r>
          </a:p>
          <a:p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>
                <a:latin typeface="Trebuchet MS" pitchFamily="34" charset="0"/>
              </a:rPr>
              <a:t>Infants and small children may have a more widespread rash, including involvement of the palms, soles of the feet, ankles and sometimes the </a:t>
            </a:r>
            <a:r>
              <a:rPr lang="en-GB" dirty="0" smtClean="0">
                <a:latin typeface="Trebuchet MS" pitchFamily="34" charset="0"/>
              </a:rPr>
              <a:t>scalp.</a:t>
            </a:r>
          </a:p>
          <a:p>
            <a:r>
              <a:rPr lang="en-GB" dirty="0" smtClean="0">
                <a:latin typeface="Trebuchet MS" pitchFamily="34" charset="0"/>
              </a:rPr>
              <a:t>Inflammatory </a:t>
            </a:r>
            <a:r>
              <a:rPr lang="en-GB" dirty="0">
                <a:latin typeface="Trebuchet MS" pitchFamily="34" charset="0"/>
              </a:rPr>
              <a:t>scabies nodules may be seen, particularly on the penis and scrotum of adult males and around the breasts of females. </a:t>
            </a:r>
            <a:endParaRPr lang="en-GB" dirty="0" smtClean="0">
              <a:latin typeface="Trebuchet MS" pitchFamily="34" charset="0"/>
            </a:endParaRPr>
          </a:p>
          <a:p>
            <a:r>
              <a:rPr lang="en-GB" dirty="0" smtClean="0">
                <a:latin typeface="Trebuchet MS" pitchFamily="34" charset="0"/>
              </a:rPr>
              <a:t>Because </a:t>
            </a:r>
            <a:r>
              <a:rPr lang="en-GB" dirty="0">
                <a:latin typeface="Trebuchet MS" pitchFamily="34" charset="0"/>
              </a:rPr>
              <a:t>of the delay between initial infection and development of symptoms, burrows may be seen in close contacts that have yet developed itch.</a:t>
            </a:r>
          </a:p>
          <a:p>
            <a:r>
              <a:rPr lang="en-GB" dirty="0">
                <a:latin typeface="Trebuchet MS" pitchFamily="34" charset="0"/>
              </a:rPr>
              <a:t>Individuals with crusted scabies present with thick, exfoliating crusts that may be more widespread, including the face.</a:t>
            </a:r>
          </a:p>
          <a:p>
            <a:pPr marL="109728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9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4460652" cy="317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KNOW THE FA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6724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5112568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5571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242587"/>
          </a:xfrm>
        </p:spPr>
        <p:txBody>
          <a:bodyPr>
            <a:normAutofit/>
          </a:bodyPr>
          <a:lstStyle/>
          <a:p>
            <a:r>
              <a:rPr lang="en-GB" dirty="0">
                <a:latin typeface="Trebuchet MS" pitchFamily="34" charset="0"/>
              </a:rPr>
              <a:t>Primary management of affected individuals involves application of a topical </a:t>
            </a:r>
            <a:r>
              <a:rPr lang="en-GB" dirty="0" err="1" smtClean="0">
                <a:latin typeface="Trebuchet MS" pitchFamily="34" charset="0"/>
              </a:rPr>
              <a:t>scabicide</a:t>
            </a:r>
            <a:endParaRPr lang="en-GB" dirty="0" smtClean="0">
              <a:latin typeface="Trebuchet MS" pitchFamily="34" charset="0"/>
            </a:endParaRPr>
          </a:p>
          <a:p>
            <a:r>
              <a:rPr lang="en-GB" dirty="0" smtClean="0">
                <a:latin typeface="Trebuchet MS" pitchFamily="34" charset="0"/>
              </a:rPr>
              <a:t> The drugs used include: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>
                <a:latin typeface="Trebuchet MS" pitchFamily="34" charset="0"/>
              </a:rPr>
              <a:t>5</a:t>
            </a:r>
            <a:r>
              <a:rPr lang="en-GB" dirty="0">
                <a:latin typeface="Trebuchet MS" pitchFamily="34" charset="0"/>
              </a:rPr>
              <a:t>% </a:t>
            </a:r>
            <a:r>
              <a:rPr lang="en-GB" dirty="0" err="1" smtClean="0">
                <a:latin typeface="Trebuchet MS" pitchFamily="34" charset="0"/>
              </a:rPr>
              <a:t>permethrin</a:t>
            </a:r>
            <a:endParaRPr lang="en-GB" dirty="0" smtClean="0">
              <a:latin typeface="Trebuchet MS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GB" dirty="0" smtClean="0">
                <a:latin typeface="Trebuchet MS" pitchFamily="34" charset="0"/>
              </a:rPr>
              <a:t>0.5</a:t>
            </a:r>
            <a:r>
              <a:rPr lang="en-GB" dirty="0">
                <a:latin typeface="Trebuchet MS" pitchFamily="34" charset="0"/>
              </a:rPr>
              <a:t>% </a:t>
            </a:r>
            <a:r>
              <a:rPr lang="en-GB" dirty="0" err="1">
                <a:latin typeface="Trebuchet MS" pitchFamily="34" charset="0"/>
              </a:rPr>
              <a:t>malathion</a:t>
            </a:r>
            <a:r>
              <a:rPr lang="en-GB" dirty="0">
                <a:latin typeface="Trebuchet MS" pitchFamily="34" charset="0"/>
              </a:rPr>
              <a:t> in aqueous </a:t>
            </a:r>
            <a:r>
              <a:rPr lang="en-GB" dirty="0" smtClean="0">
                <a:latin typeface="Trebuchet MS" pitchFamily="34" charset="0"/>
              </a:rPr>
              <a:t>base </a:t>
            </a:r>
          </a:p>
          <a:p>
            <a:pPr marL="624078" indent="-514350">
              <a:buFont typeface="+mj-lt"/>
              <a:buAutoNum type="arabicPeriod"/>
            </a:pPr>
            <a:r>
              <a:rPr lang="en-GB" b="1" dirty="0" smtClean="0">
                <a:latin typeface="Trebuchet MS" pitchFamily="34" charset="0"/>
              </a:rPr>
              <a:t>10–25</a:t>
            </a:r>
            <a:r>
              <a:rPr lang="en-GB" b="1" dirty="0">
                <a:latin typeface="Trebuchet MS" pitchFamily="34" charset="0"/>
              </a:rPr>
              <a:t>% benzyl benzoate emulsion </a:t>
            </a:r>
            <a:endParaRPr lang="en-GB" b="1" dirty="0" smtClean="0">
              <a:latin typeface="Trebuchet MS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GB" dirty="0" smtClean="0">
                <a:latin typeface="Trebuchet MS" pitchFamily="34" charset="0"/>
              </a:rPr>
              <a:t>5–10</a:t>
            </a:r>
            <a:r>
              <a:rPr lang="en-GB" dirty="0">
                <a:latin typeface="Trebuchet MS" pitchFamily="34" charset="0"/>
              </a:rPr>
              <a:t>% sulphur ointment. </a:t>
            </a:r>
            <a:endParaRPr lang="en-GB" dirty="0" smtClean="0">
              <a:latin typeface="Trebuchet MS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GB" dirty="0" smtClean="0">
                <a:latin typeface="Trebuchet MS" pitchFamily="34" charset="0"/>
              </a:rPr>
              <a:t>Oral </a:t>
            </a:r>
            <a:r>
              <a:rPr lang="en-GB" dirty="0" err="1">
                <a:latin typeface="Trebuchet MS" pitchFamily="34" charset="0"/>
              </a:rPr>
              <a:t>ivermectin</a:t>
            </a:r>
            <a:r>
              <a:rPr lang="en-GB" dirty="0">
                <a:latin typeface="Trebuchet MS" pitchFamily="34" charset="0"/>
              </a:rPr>
              <a:t> is also highly effective and is approved in several countries. </a:t>
            </a:r>
            <a:endParaRPr lang="en-GB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195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052736"/>
            <a:ext cx="8147248" cy="5098571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Trebuchet MS" pitchFamily="34" charset="0"/>
              </a:rPr>
              <a:t>Safety of </a:t>
            </a:r>
            <a:r>
              <a:rPr lang="en-GB" dirty="0" err="1">
                <a:latin typeface="Trebuchet MS" pitchFamily="34" charset="0"/>
              </a:rPr>
              <a:t>ivermectin</a:t>
            </a:r>
            <a:r>
              <a:rPr lang="en-GB" dirty="0">
                <a:latin typeface="Trebuchet MS" pitchFamily="34" charset="0"/>
              </a:rPr>
              <a:t> in pregnant women or children under 15 kg body weight has not been established, so </a:t>
            </a:r>
            <a:r>
              <a:rPr lang="en-GB" dirty="0" err="1">
                <a:latin typeface="Trebuchet MS" pitchFamily="34" charset="0"/>
              </a:rPr>
              <a:t>ivermectin</a:t>
            </a:r>
            <a:r>
              <a:rPr lang="en-GB" dirty="0">
                <a:latin typeface="Trebuchet MS" pitchFamily="34" charset="0"/>
              </a:rPr>
              <a:t> should not be used in these </a:t>
            </a:r>
            <a:r>
              <a:rPr lang="en-GB" dirty="0" smtClean="0">
                <a:latin typeface="Trebuchet MS" pitchFamily="34" charset="0"/>
              </a:rPr>
              <a:t>groups.</a:t>
            </a:r>
          </a:p>
          <a:p>
            <a:r>
              <a:rPr lang="en-GB" dirty="0" smtClean="0">
                <a:latin typeface="Trebuchet MS" pitchFamily="34" charset="0"/>
              </a:rPr>
              <a:t>Itch </a:t>
            </a:r>
            <a:r>
              <a:rPr lang="en-GB" dirty="0">
                <a:latin typeface="Trebuchet MS" pitchFamily="34" charset="0"/>
              </a:rPr>
              <a:t>commonly intensifies with effective treatment for 1-2 weeks, and treated individuals should to be informed about this.</a:t>
            </a:r>
          </a:p>
          <a:p>
            <a:r>
              <a:rPr lang="en-GB" dirty="0">
                <a:latin typeface="Trebuchet MS" pitchFamily="34" charset="0"/>
              </a:rPr>
              <a:t>Because people in the early stage of new infestation may be </a:t>
            </a:r>
            <a:r>
              <a:rPr lang="en-GB" b="1" dirty="0">
                <a:latin typeface="Trebuchet MS" pitchFamily="34" charset="0"/>
              </a:rPr>
              <a:t>asymptomatic and because the treatments for scabies do not kill the parasite’s eggs, </a:t>
            </a:r>
            <a:r>
              <a:rPr lang="en-GB" dirty="0">
                <a:latin typeface="Trebuchet MS" pitchFamily="34" charset="0"/>
              </a:rPr>
              <a:t>best results are obtained by </a:t>
            </a:r>
            <a:r>
              <a:rPr lang="en-GB" b="1" dirty="0">
                <a:latin typeface="Trebuchet MS" pitchFamily="34" charset="0"/>
              </a:rPr>
              <a:t>treating the whole household at the same time </a:t>
            </a:r>
            <a:r>
              <a:rPr lang="en-GB" dirty="0">
                <a:latin typeface="Trebuchet MS" pitchFamily="34" charset="0"/>
              </a:rPr>
              <a:t>and repeating treatment in the time frame appropriate for the chosen medication</a:t>
            </a:r>
          </a:p>
          <a:p>
            <a:endParaRPr lang="en-GB" dirty="0">
              <a:latin typeface="Trebuchet MS" pitchFamily="34" charset="0"/>
            </a:endParaRPr>
          </a:p>
          <a:p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702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3"/>
            <a:ext cx="7920880" cy="510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82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908720"/>
            <a:ext cx="7931224" cy="5098571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GB" dirty="0"/>
              <a:t> </a:t>
            </a:r>
            <a:r>
              <a:rPr lang="en-GB" dirty="0">
                <a:latin typeface="Trebuchet MS" pitchFamily="34" charset="0"/>
              </a:rPr>
              <a:t>It reaches variable maximum plasma concentrations about 3 hours after a 400 mg oral dose, and its plasma half-life is 8–12 hours.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The </a:t>
            </a:r>
            <a:r>
              <a:rPr lang="en-GB" dirty="0" err="1">
                <a:latin typeface="Trebuchet MS" pitchFamily="34" charset="0"/>
              </a:rPr>
              <a:t>sulfoxide</a:t>
            </a:r>
            <a:r>
              <a:rPr lang="en-GB" dirty="0">
                <a:latin typeface="Trebuchet MS" pitchFamily="34" charset="0"/>
              </a:rPr>
              <a:t> is mostly protein-bound, distributes well to tissues, and enters bile, cerebrospinal fluid, and </a:t>
            </a:r>
            <a:r>
              <a:rPr lang="en-GB" dirty="0" err="1">
                <a:latin typeface="Trebuchet MS" pitchFamily="34" charset="0"/>
              </a:rPr>
              <a:t>hydatid</a:t>
            </a:r>
            <a:r>
              <a:rPr lang="en-GB" dirty="0">
                <a:latin typeface="Trebuchet MS" pitchFamily="34" charset="0"/>
              </a:rPr>
              <a:t> cysts. </a:t>
            </a:r>
          </a:p>
          <a:p>
            <a:pPr fontAlgn="base"/>
            <a:r>
              <a:rPr lang="en-GB" dirty="0" err="1">
                <a:latin typeface="Trebuchet MS" pitchFamily="34" charset="0"/>
              </a:rPr>
              <a:t>Albendazole</a:t>
            </a:r>
            <a:r>
              <a:rPr lang="en-GB" dirty="0">
                <a:latin typeface="Trebuchet MS" pitchFamily="34" charset="0"/>
              </a:rPr>
              <a:t> metabolites are excreted in the urine.</a:t>
            </a:r>
          </a:p>
          <a:p>
            <a:endParaRPr lang="en-GB" dirty="0" smtClean="0">
              <a:latin typeface="Trebuchet MS" pitchFamily="34" charset="0"/>
            </a:endParaRPr>
          </a:p>
          <a:p>
            <a:r>
              <a:rPr lang="en-GB" dirty="0" smtClean="0">
                <a:solidFill>
                  <a:srgbClr val="C00000"/>
                </a:solidFill>
                <a:latin typeface="Trebuchet MS" pitchFamily="34" charset="0"/>
              </a:rPr>
              <a:t>N/B </a:t>
            </a:r>
            <a:r>
              <a:rPr lang="en-GB" dirty="0" err="1">
                <a:latin typeface="Trebuchet MS" pitchFamily="34" charset="0"/>
              </a:rPr>
              <a:t>Albendazole</a:t>
            </a:r>
            <a:r>
              <a:rPr lang="en-GB" dirty="0">
                <a:latin typeface="Trebuchet MS" pitchFamily="34" charset="0"/>
              </a:rPr>
              <a:t> is administered on an empty stomach when used against intraluminal parasites but with a fatty meal when used against tissue </a:t>
            </a:r>
            <a:r>
              <a:rPr lang="en-GB" dirty="0" smtClean="0">
                <a:latin typeface="Trebuchet MS" pitchFamily="34" charset="0"/>
              </a:rPr>
              <a:t>parasites.</a:t>
            </a:r>
            <a:r>
              <a:rPr lang="en-GB" dirty="0">
                <a:latin typeface="Trebuchet MS" pitchFamily="34" charset="0"/>
              </a:rPr>
              <a:t/>
            </a:r>
            <a:br>
              <a:rPr lang="en-GB" dirty="0">
                <a:latin typeface="Trebuchet MS" pitchFamily="34" charset="0"/>
              </a:rPr>
            </a:br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5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810539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GB" b="1" dirty="0">
                <a:latin typeface="Trebuchet MS" pitchFamily="34" charset="0"/>
              </a:rPr>
              <a:t>1. ASCARIASIS, TRICHURIASIS, AND HOOKWORM AND PINWORM INFECTIONS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>
                <a:latin typeface="Trebuchet MS" pitchFamily="34" charset="0"/>
              </a:rPr>
              <a:t>For adults and children older than 2 years of age-  </a:t>
            </a:r>
          </a:p>
          <a:p>
            <a:r>
              <a:rPr lang="en-GB" dirty="0">
                <a:latin typeface="Trebuchet MS" pitchFamily="34" charset="0"/>
              </a:rPr>
              <a:t> single dose of 400 mg orally (repeated for 2–3 days for heavy </a:t>
            </a:r>
            <a:r>
              <a:rPr lang="en-GB" dirty="0" err="1">
                <a:latin typeface="Trebuchet MS" pitchFamily="34" charset="0"/>
              </a:rPr>
              <a:t>ascaris</a:t>
            </a:r>
            <a:r>
              <a:rPr lang="en-GB" dirty="0">
                <a:latin typeface="Trebuchet MS" pitchFamily="34" charset="0"/>
              </a:rPr>
              <a:t> infections and in 2 weeks for pinworm infections).</a:t>
            </a:r>
          </a:p>
          <a:p>
            <a:r>
              <a:rPr lang="en-GB" dirty="0">
                <a:latin typeface="Trebuchet MS" pitchFamily="34" charset="0"/>
              </a:rPr>
              <a:t> These treatments achieve high cure rates for these roundworm infections and marked reduction in egg counts in those not cured.</a:t>
            </a:r>
          </a:p>
          <a:p>
            <a:r>
              <a:rPr lang="en-GB" b="1" dirty="0">
                <a:latin typeface="Trebuchet MS" pitchFamily="34" charset="0"/>
              </a:rPr>
              <a:t>2. HYDATID DISEASE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 err="1">
                <a:latin typeface="Trebuchet MS" pitchFamily="34" charset="0"/>
              </a:rPr>
              <a:t>Albendazole</a:t>
            </a:r>
            <a:r>
              <a:rPr lang="en-GB" dirty="0">
                <a:latin typeface="Trebuchet MS" pitchFamily="34" charset="0"/>
              </a:rPr>
              <a:t> is the treatment of choice for medical therapy and is a useful adjunct to surgical removal or aspiration of cysts.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 It is more active against </a:t>
            </a:r>
            <a:r>
              <a:rPr lang="en-GB" i="1" dirty="0" err="1">
                <a:latin typeface="Trebuchet MS" pitchFamily="34" charset="0"/>
              </a:rPr>
              <a:t>Echinococcus</a:t>
            </a:r>
            <a:r>
              <a:rPr lang="en-GB" i="1" dirty="0">
                <a:latin typeface="Trebuchet MS" pitchFamily="34" charset="0"/>
              </a:rPr>
              <a:t> </a:t>
            </a:r>
            <a:r>
              <a:rPr lang="en-GB" i="1" dirty="0" err="1">
                <a:latin typeface="Trebuchet MS" pitchFamily="34" charset="0"/>
              </a:rPr>
              <a:t>granulosus</a:t>
            </a:r>
            <a:r>
              <a:rPr lang="en-GB" dirty="0">
                <a:latin typeface="Trebuchet MS" pitchFamily="34" charset="0"/>
              </a:rPr>
              <a:t> than </a:t>
            </a:r>
            <a:r>
              <a:rPr lang="en-GB" i="1" dirty="0">
                <a:latin typeface="Trebuchet MS" pitchFamily="34" charset="0"/>
              </a:rPr>
              <a:t>E </a:t>
            </a:r>
            <a:r>
              <a:rPr lang="en-GB" i="1" dirty="0" err="1">
                <a:latin typeface="Trebuchet MS" pitchFamily="34" charset="0"/>
              </a:rPr>
              <a:t>multilocularis</a:t>
            </a:r>
            <a:r>
              <a:rPr lang="en-GB" i="1" dirty="0">
                <a:latin typeface="Trebuchet MS" pitchFamily="34" charset="0"/>
              </a:rPr>
              <a:t>.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>
                <a:latin typeface="Trebuchet MS" pitchFamily="34" charset="0"/>
              </a:rPr>
              <a:t> Dosing is 400 mg twice daily with meals for 1 month or longer.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 Daily therapy for up to 6 months has been well tolerated. </a:t>
            </a:r>
          </a:p>
          <a:p>
            <a:endParaRPr lang="en-GB" dirty="0">
              <a:latin typeface="Trebuchet MS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uses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36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4954555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GB" b="1" dirty="0">
                <a:latin typeface="Trebuchet MS" pitchFamily="34" charset="0"/>
              </a:rPr>
              <a:t>OTHER USES</a:t>
            </a:r>
            <a:endParaRPr lang="en-GB" dirty="0">
              <a:latin typeface="Trebuchet MS" pitchFamily="34" charset="0"/>
            </a:endParaRPr>
          </a:p>
          <a:p>
            <a:pPr marL="109728" indent="0">
              <a:buNone/>
            </a:pPr>
            <a:r>
              <a:rPr lang="en-GB" dirty="0">
                <a:latin typeface="Trebuchet MS" pitchFamily="34" charset="0"/>
              </a:rPr>
              <a:t>3. </a:t>
            </a:r>
            <a:r>
              <a:rPr lang="en-GB" dirty="0" err="1">
                <a:latin typeface="Trebuchet MS" pitchFamily="34" charset="0"/>
              </a:rPr>
              <a:t>Albendazole</a:t>
            </a:r>
            <a:r>
              <a:rPr lang="en-GB" dirty="0">
                <a:latin typeface="Trebuchet MS" pitchFamily="34" charset="0"/>
              </a:rPr>
              <a:t> is the drug of choice in the treatment of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 cutaneous larva </a:t>
            </a:r>
            <a:r>
              <a:rPr lang="en-GB" dirty="0" err="1">
                <a:latin typeface="Trebuchet MS" pitchFamily="34" charset="0"/>
              </a:rPr>
              <a:t>migrans</a:t>
            </a:r>
            <a:r>
              <a:rPr lang="en-GB" dirty="0">
                <a:latin typeface="Trebuchet MS" pitchFamily="34" charset="0"/>
              </a:rPr>
              <a:t> (400 mg daily for 3 days)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 visceral larva </a:t>
            </a:r>
            <a:r>
              <a:rPr lang="en-GB" dirty="0" err="1">
                <a:latin typeface="Trebuchet MS" pitchFamily="34" charset="0"/>
              </a:rPr>
              <a:t>migrans</a:t>
            </a:r>
            <a:r>
              <a:rPr lang="en-GB" dirty="0">
                <a:latin typeface="Trebuchet MS" pitchFamily="34" charset="0"/>
              </a:rPr>
              <a:t> (400 mg twice daily for 5 days)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intestinal </a:t>
            </a:r>
            <a:r>
              <a:rPr lang="en-GB" dirty="0" err="1">
                <a:latin typeface="Trebuchet MS" pitchFamily="34" charset="0"/>
              </a:rPr>
              <a:t>capillariasis</a:t>
            </a:r>
            <a:r>
              <a:rPr lang="en-GB" dirty="0">
                <a:latin typeface="Trebuchet MS" pitchFamily="34" charset="0"/>
              </a:rPr>
              <a:t> (400 mg daily for 10 days)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 </a:t>
            </a:r>
            <a:r>
              <a:rPr lang="en-GB" dirty="0" err="1">
                <a:latin typeface="Trebuchet MS" pitchFamily="34" charset="0"/>
              </a:rPr>
              <a:t>microsporidial</a:t>
            </a:r>
            <a:r>
              <a:rPr lang="en-GB" dirty="0">
                <a:latin typeface="Trebuchet MS" pitchFamily="34" charset="0"/>
              </a:rPr>
              <a:t> infections (400 mg twice daily for 2 weeks or longer), 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 err="1">
                <a:latin typeface="Trebuchet MS" pitchFamily="34" charset="0"/>
              </a:rPr>
              <a:t>gnathostomiasis</a:t>
            </a:r>
            <a:r>
              <a:rPr lang="en-GB" dirty="0">
                <a:latin typeface="Trebuchet MS" pitchFamily="34" charset="0"/>
              </a:rPr>
              <a:t> (400 mg twice daily for 3 weeks)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It also has activity against trichinosis (400 mg twice daily for 1–2 weeks) 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 err="1">
                <a:latin typeface="Trebuchet MS" pitchFamily="34" charset="0"/>
              </a:rPr>
              <a:t>clonorchiasis</a:t>
            </a:r>
            <a:r>
              <a:rPr lang="en-GB" dirty="0">
                <a:latin typeface="Trebuchet MS" pitchFamily="34" charset="0"/>
              </a:rPr>
              <a:t> (400 mg twice daily for 1 week).</a:t>
            </a:r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37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556792"/>
            <a:ext cx="8147248" cy="4450499"/>
          </a:xfrm>
        </p:spPr>
        <p:txBody>
          <a:bodyPr/>
          <a:lstStyle/>
          <a:p>
            <a:pPr fontAlgn="base"/>
            <a:r>
              <a:rPr lang="en-GB" dirty="0">
                <a:latin typeface="Trebuchet MS" pitchFamily="34" charset="0"/>
              </a:rPr>
              <a:t>When used for 1–3 days, </a:t>
            </a:r>
            <a:r>
              <a:rPr lang="en-GB" dirty="0" err="1">
                <a:latin typeface="Trebuchet MS" pitchFamily="34" charset="0"/>
              </a:rPr>
              <a:t>albendazole</a:t>
            </a:r>
            <a:r>
              <a:rPr lang="en-GB" dirty="0">
                <a:latin typeface="Trebuchet MS" pitchFamily="34" charset="0"/>
              </a:rPr>
              <a:t> is nearly free of significant adverse effects. Common effects include: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 Mild and transient </a:t>
            </a:r>
            <a:r>
              <a:rPr lang="en-GB" dirty="0" err="1">
                <a:latin typeface="Trebuchet MS" pitchFamily="34" charset="0"/>
              </a:rPr>
              <a:t>epigastric</a:t>
            </a:r>
            <a:r>
              <a:rPr lang="en-GB" dirty="0">
                <a:latin typeface="Trebuchet MS" pitchFamily="34" charset="0"/>
              </a:rPr>
              <a:t> distress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 err="1">
                <a:latin typeface="Trebuchet MS" pitchFamily="34" charset="0"/>
              </a:rPr>
              <a:t>Diarrhea</a:t>
            </a:r>
            <a:endParaRPr lang="en-GB" dirty="0">
              <a:latin typeface="Trebuchet MS" pitchFamily="34" charset="0"/>
            </a:endParaRP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Nausea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Dizziness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Lassitude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insomnia can occur.</a:t>
            </a:r>
          </a:p>
          <a:p>
            <a:pPr>
              <a:buFont typeface="Wingdings" pitchFamily="2" charset="2"/>
              <a:buChar char="v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r>
              <a:rPr lang="en-GB" dirty="0">
                <a:effectLst/>
              </a:rPr>
              <a:t/>
            </a:r>
            <a:br>
              <a:rPr lang="en-GB" dirty="0">
                <a:effectLst/>
              </a:rPr>
            </a:br>
            <a:r>
              <a:rPr lang="en-GB" dirty="0" smtClean="0">
                <a:effectLst/>
                <a:latin typeface="Trebuchet MS" pitchFamily="34" charset="0"/>
              </a:rPr>
              <a:t>Adverse </a:t>
            </a:r>
            <a:r>
              <a:rPr lang="en-GB" dirty="0">
                <a:effectLst/>
                <a:latin typeface="Trebuchet MS" pitchFamily="34" charset="0"/>
              </a:rPr>
              <a:t>Reactions, Contraindications, &amp; Cautions</a:t>
            </a:r>
            <a:r>
              <a:rPr lang="en-GB" b="0" dirty="0">
                <a:effectLst/>
              </a:rPr>
              <a:t/>
            </a:r>
            <a:br>
              <a:rPr lang="en-GB" b="0" dirty="0">
                <a:effectLst/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52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4882547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GB" dirty="0">
                <a:latin typeface="Trebuchet MS" pitchFamily="34" charset="0"/>
              </a:rPr>
              <a:t>In </a:t>
            </a:r>
            <a:r>
              <a:rPr lang="en-GB" dirty="0">
                <a:solidFill>
                  <a:srgbClr val="C00000"/>
                </a:solidFill>
                <a:latin typeface="Trebuchet MS" pitchFamily="34" charset="0"/>
              </a:rPr>
              <a:t>long-term use </a:t>
            </a:r>
            <a:r>
              <a:rPr lang="en-GB" dirty="0">
                <a:latin typeface="Trebuchet MS" pitchFamily="34" charset="0"/>
              </a:rPr>
              <a:t>for </a:t>
            </a:r>
            <a:r>
              <a:rPr lang="en-GB" b="1" dirty="0" err="1">
                <a:latin typeface="Trebuchet MS" pitchFamily="34" charset="0"/>
              </a:rPr>
              <a:t>hydatid</a:t>
            </a:r>
            <a:r>
              <a:rPr lang="en-GB" b="1" dirty="0">
                <a:latin typeface="Trebuchet MS" pitchFamily="34" charset="0"/>
              </a:rPr>
              <a:t> disease</a:t>
            </a:r>
            <a:r>
              <a:rPr lang="en-GB" dirty="0">
                <a:latin typeface="Trebuchet MS" pitchFamily="34" charset="0"/>
              </a:rPr>
              <a:t>, </a:t>
            </a:r>
            <a:r>
              <a:rPr lang="en-GB" dirty="0" err="1">
                <a:latin typeface="Trebuchet MS" pitchFamily="34" charset="0"/>
              </a:rPr>
              <a:t>albendazole</a:t>
            </a:r>
            <a:r>
              <a:rPr lang="en-GB" dirty="0">
                <a:latin typeface="Trebuchet MS" pitchFamily="34" charset="0"/>
              </a:rPr>
              <a:t> is well tolerated, but it can cause abdominal distress, headaches, fever, fatigue, alopecia, </a:t>
            </a:r>
            <a:r>
              <a:rPr lang="en-GB" b="1" dirty="0">
                <a:latin typeface="Trebuchet MS" pitchFamily="34" charset="0"/>
              </a:rPr>
              <a:t>increases in liver enzymes, and pancytopenia.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>
                <a:latin typeface="Trebuchet MS" pitchFamily="34" charset="0"/>
              </a:rPr>
              <a:t>Blood counts and liver function studies should be followed during long-term therapy. </a:t>
            </a:r>
          </a:p>
          <a:p>
            <a:pPr marL="109728" indent="0" fontAlgn="base">
              <a:buNone/>
            </a:pPr>
            <a:r>
              <a:rPr lang="en-GB" b="1" dirty="0" smtClean="0">
                <a:latin typeface="Trebuchet MS" pitchFamily="34" charset="0"/>
              </a:rPr>
              <a:t>contraindications</a:t>
            </a:r>
          </a:p>
          <a:p>
            <a:pPr fontAlgn="base">
              <a:buFont typeface="Wingdings" pitchFamily="2" charset="2"/>
              <a:buChar char="ü"/>
            </a:pPr>
            <a:r>
              <a:rPr lang="en-GB" dirty="0" smtClean="0">
                <a:latin typeface="Trebuchet MS" pitchFamily="34" charset="0"/>
              </a:rPr>
              <a:t>The </a:t>
            </a:r>
            <a:r>
              <a:rPr lang="en-GB" dirty="0">
                <a:latin typeface="Trebuchet MS" pitchFamily="34" charset="0"/>
              </a:rPr>
              <a:t>drug should not be given to patients with known hypersensitivity to other </a:t>
            </a:r>
            <a:r>
              <a:rPr lang="en-GB" dirty="0" err="1">
                <a:latin typeface="Trebuchet MS" pitchFamily="34" charset="0"/>
              </a:rPr>
              <a:t>benzimidazole</a:t>
            </a:r>
            <a:r>
              <a:rPr lang="en-GB" dirty="0">
                <a:latin typeface="Trebuchet MS" pitchFamily="34" charset="0"/>
              </a:rPr>
              <a:t> drugs or to those with cirrhosis. </a:t>
            </a:r>
          </a:p>
          <a:p>
            <a:pPr fontAlgn="base">
              <a:buFont typeface="Wingdings" pitchFamily="2" charset="2"/>
              <a:buChar char="ü"/>
            </a:pPr>
            <a:r>
              <a:rPr lang="en-GB" dirty="0">
                <a:latin typeface="Trebuchet MS" pitchFamily="34" charset="0"/>
              </a:rPr>
              <a:t>The safety of </a:t>
            </a:r>
            <a:r>
              <a:rPr lang="en-GB" dirty="0" err="1">
                <a:latin typeface="Trebuchet MS" pitchFamily="34" charset="0"/>
              </a:rPr>
              <a:t>albendazole</a:t>
            </a:r>
            <a:r>
              <a:rPr lang="en-GB" dirty="0">
                <a:latin typeface="Trebuchet MS" pitchFamily="34" charset="0"/>
              </a:rPr>
              <a:t> in pregnancy and in children younger than 2 years of age </a:t>
            </a:r>
            <a:r>
              <a:rPr lang="en-GB" b="1" dirty="0">
                <a:latin typeface="Trebuchet MS" pitchFamily="34" charset="0"/>
              </a:rPr>
              <a:t>has not been established</a:t>
            </a:r>
            <a:r>
              <a:rPr lang="en-GB" b="1" dirty="0" smtClean="0">
                <a:latin typeface="Trebuchet MS" pitchFamily="34" charset="0"/>
              </a:rPr>
              <a:t>.</a:t>
            </a:r>
          </a:p>
          <a:p>
            <a:pPr marL="109728" indent="0" fontAlgn="base">
              <a:buNone/>
            </a:pPr>
            <a:r>
              <a:rPr lang="en-GB" b="1" dirty="0" smtClean="0">
                <a:latin typeface="Trebuchet MS" pitchFamily="34" charset="0"/>
              </a:rPr>
              <a:t>Availability 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 err="1" smtClean="0">
                <a:latin typeface="Trebuchet MS" pitchFamily="34" charset="0"/>
              </a:rPr>
              <a:t>Albendazole</a:t>
            </a:r>
            <a:r>
              <a:rPr lang="en-GB" dirty="0" smtClean="0">
                <a:latin typeface="Trebuchet MS" pitchFamily="34" charset="0"/>
              </a:rPr>
              <a:t> tabs 400mg- common brands </a:t>
            </a:r>
            <a:r>
              <a:rPr lang="en-GB" dirty="0" err="1" smtClean="0">
                <a:latin typeface="Trebuchet MS" pitchFamily="34" charset="0"/>
              </a:rPr>
              <a:t>Zentel</a:t>
            </a:r>
            <a:r>
              <a:rPr lang="en-GB" dirty="0" smtClean="0">
                <a:latin typeface="Trebuchet MS" pitchFamily="34" charset="0"/>
              </a:rPr>
              <a:t>, ABZ TABS</a:t>
            </a:r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54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5646</TotalTime>
  <Words>1470</Words>
  <Application>Microsoft Office PowerPoint</Application>
  <PresentationFormat>On-screen Show (4:3)</PresentationFormat>
  <Paragraphs>284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Concourse</vt:lpstr>
      <vt:lpstr>Antiparasitic drugs</vt:lpstr>
      <vt:lpstr>Clasification of antihelmintics</vt:lpstr>
      <vt:lpstr>Drugs That Act Against Nematodes (roundworms)</vt:lpstr>
      <vt:lpstr>1.Albendazole</vt:lpstr>
      <vt:lpstr>PowerPoint Presentation</vt:lpstr>
      <vt:lpstr>Clinical uses</vt:lpstr>
      <vt:lpstr>PowerPoint Presentation</vt:lpstr>
      <vt:lpstr>  Adverse Reactions, Contraindications, &amp; Cautions  </vt:lpstr>
      <vt:lpstr>PowerPoint Presentation</vt:lpstr>
      <vt:lpstr>2. MEBENDAZOLE</vt:lpstr>
      <vt:lpstr>PowerPoint Presentation</vt:lpstr>
      <vt:lpstr>PowerPoint Presentation</vt:lpstr>
      <vt:lpstr>PowerPoint Presentation</vt:lpstr>
      <vt:lpstr>PowerPoint Presentation</vt:lpstr>
      <vt:lpstr>Ivermectin</vt:lpstr>
      <vt:lpstr>PowerPoint Presentation</vt:lpstr>
      <vt:lpstr>PowerPoint Presentation</vt:lpstr>
      <vt:lpstr>PowerPoint Presentation</vt:lpstr>
      <vt:lpstr> </vt:lpstr>
      <vt:lpstr>PowerPoint Presentation</vt:lpstr>
      <vt:lpstr>PYRANTEL PAMOATE</vt:lpstr>
      <vt:lpstr>PowerPoint Presentation</vt:lpstr>
      <vt:lpstr>PowerPoint Presentation</vt:lpstr>
      <vt:lpstr>PowerPoint Presentation</vt:lpstr>
      <vt:lpstr>Drugs againist cestodes and trematodes Praziquantel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NICLOSAMIDE</vt:lpstr>
      <vt:lpstr>PowerPoint Presentation</vt:lpstr>
      <vt:lpstr>PowerPoint Presentation</vt:lpstr>
      <vt:lpstr>Others. Levamisole </vt:lpstr>
      <vt:lpstr>PowerPoint Presentation</vt:lpstr>
      <vt:lpstr>PowerPoint Presentation</vt:lpstr>
      <vt:lpstr>Ectoparasites  scabies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Mwangi</dc:creator>
  <cp:lastModifiedBy>Naomi Mwangi</cp:lastModifiedBy>
  <cp:revision>31</cp:revision>
  <dcterms:created xsi:type="dcterms:W3CDTF">2022-06-03T19:26:55Z</dcterms:created>
  <dcterms:modified xsi:type="dcterms:W3CDTF">2022-06-20T05:48:10Z</dcterms:modified>
</cp:coreProperties>
</file>