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306" r:id="rId7"/>
    <p:sldId id="261" r:id="rId8"/>
    <p:sldId id="307" r:id="rId9"/>
    <p:sldId id="262" r:id="rId10"/>
    <p:sldId id="263" r:id="rId11"/>
    <p:sldId id="264" r:id="rId12"/>
    <p:sldId id="265" r:id="rId13"/>
    <p:sldId id="266" r:id="rId14"/>
    <p:sldId id="308"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309" r:id="rId32"/>
    <p:sldId id="283" r:id="rId33"/>
    <p:sldId id="284" r:id="rId34"/>
    <p:sldId id="304" r:id="rId35"/>
    <p:sldId id="305" r:id="rId36"/>
    <p:sldId id="286" r:id="rId37"/>
    <p:sldId id="287" r:id="rId38"/>
    <p:sldId id="310" r:id="rId39"/>
    <p:sldId id="288" r:id="rId40"/>
    <p:sldId id="289" r:id="rId41"/>
    <p:sldId id="290" r:id="rId42"/>
    <p:sldId id="291" r:id="rId43"/>
    <p:sldId id="293" r:id="rId44"/>
    <p:sldId id="294" r:id="rId45"/>
    <p:sldId id="295" r:id="rId46"/>
    <p:sldId id="296" r:id="rId47"/>
    <p:sldId id="297" r:id="rId48"/>
    <p:sldId id="298" r:id="rId49"/>
    <p:sldId id="299" r:id="rId50"/>
    <p:sldId id="300" r:id="rId51"/>
    <p:sldId id="301" r:id="rId52"/>
    <p:sldId id="302" r:id="rId53"/>
    <p:sldId id="303" r:id="rId54"/>
    <p:sldId id="311"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1F1072F-6221-4444-A86D-70A6D722A090}" type="datetimeFigureOut">
              <a:rPr lang="en-GB" smtClean="0"/>
              <a:t>30/05/2022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A3CDDFD-214B-4DFA-B683-AF895785AB2E}"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BA3CDDFD-214B-4DFA-B683-AF895785AB2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BA3CDDFD-214B-4DFA-B683-AF895785AB2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BA3CDDFD-214B-4DFA-B683-AF895785AB2E}"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BA3CDDFD-214B-4DFA-B683-AF895785AB2E}"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BA3CDDFD-214B-4DFA-B683-AF895785AB2E}"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BA3CDDFD-214B-4DFA-B683-AF895785AB2E}"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BA3CDDFD-214B-4DFA-B683-AF895785AB2E}"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1F1072F-6221-4444-A86D-70A6D722A090}" type="datetimeFigureOut">
              <a:rPr lang="en-GB" smtClean="0"/>
              <a:t>30/05/2022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BA3CDDFD-214B-4DFA-B683-AF895785AB2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1F1072F-6221-4444-A86D-70A6D722A090}" type="datetimeFigureOut">
              <a:rPr lang="en-GB" smtClean="0"/>
              <a:t>30/05/2022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BA3CDDFD-214B-4DFA-B683-AF895785AB2E}"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1F1072F-6221-4444-A86D-70A6D722A090}" type="datetimeFigureOut">
              <a:rPr lang="en-GB" smtClean="0"/>
              <a:t>30/05/2022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A3CDDFD-214B-4DFA-B683-AF895785AB2E}"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1F1072F-6221-4444-A86D-70A6D722A090}" type="datetimeFigureOut">
              <a:rPr lang="en-GB" smtClean="0"/>
              <a:t>30/05/2022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A3CDDFD-214B-4DFA-B683-AF895785AB2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rxlist.com/script/main/art.asp?articlekey=11958"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alariavaccine.org/glossary/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alariavaccine.org/glossary/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alariavaccine.org/glossary/g" TargetMode="External"/><Relationship Id="rId2" Type="http://schemas.openxmlformats.org/officeDocument/2006/relationships/hyperlink" Target="https://www.malariavaccine.org/glossary/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Trebuchet MS" pitchFamily="34" charset="0"/>
              </a:rPr>
              <a:t>ANTIPARASITIC DRUGS</a:t>
            </a:r>
          </a:p>
        </p:txBody>
      </p:sp>
      <p:sp>
        <p:nvSpPr>
          <p:cNvPr id="3" name="Subtitle 2"/>
          <p:cNvSpPr>
            <a:spLocks noGrp="1"/>
          </p:cNvSpPr>
          <p:nvPr>
            <p:ph type="subTitle" idx="1"/>
          </p:nvPr>
        </p:nvSpPr>
        <p:spPr/>
        <p:txBody>
          <a:bodyPr/>
          <a:lstStyle/>
          <a:p>
            <a:r>
              <a:rPr lang="en-GB" dirty="0" smtClean="0">
                <a:latin typeface="Trebuchet MS" pitchFamily="34" charset="0"/>
              </a:rPr>
              <a:t>Antiprotozoal- Antimalarial </a:t>
            </a:r>
            <a:r>
              <a:rPr lang="en-GB" dirty="0">
                <a:latin typeface="Trebuchet MS" pitchFamily="34" charset="0"/>
              </a:rPr>
              <a:t>drugs</a:t>
            </a:r>
          </a:p>
        </p:txBody>
      </p:sp>
    </p:spTree>
    <p:extLst>
      <p:ext uri="{BB962C8B-B14F-4D97-AF65-F5344CB8AC3E}">
        <p14:creationId xmlns:p14="http://schemas.microsoft.com/office/powerpoint/2010/main" val="1341430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fontAlgn="base"/>
            <a:r>
              <a:rPr lang="en-GB" dirty="0">
                <a:latin typeface="Trebuchet MS" pitchFamily="34" charset="0"/>
              </a:rPr>
              <a:t>Malaria can be classified as either </a:t>
            </a:r>
            <a:r>
              <a:rPr lang="en-GB" u="sng" dirty="0">
                <a:latin typeface="Trebuchet MS" pitchFamily="34" charset="0"/>
              </a:rPr>
              <a:t>uncomplicated</a:t>
            </a:r>
            <a:r>
              <a:rPr lang="en-GB" dirty="0">
                <a:latin typeface="Trebuchet MS" pitchFamily="34" charset="0"/>
              </a:rPr>
              <a:t> or </a:t>
            </a:r>
            <a:r>
              <a:rPr lang="en-GB" u="sng" dirty="0">
                <a:latin typeface="Trebuchet MS" pitchFamily="34" charset="0"/>
              </a:rPr>
              <a:t>severe</a:t>
            </a:r>
            <a:r>
              <a:rPr lang="en-GB" dirty="0">
                <a:latin typeface="Trebuchet MS" pitchFamily="34" charset="0"/>
              </a:rPr>
              <a:t> based on clinical presentation. </a:t>
            </a:r>
          </a:p>
          <a:p>
            <a:pPr marL="109728" indent="0" fontAlgn="base">
              <a:buNone/>
            </a:pPr>
            <a:r>
              <a:rPr lang="en-GB" b="1" dirty="0" smtClean="0">
                <a:latin typeface="Trebuchet MS" pitchFamily="34" charset="0"/>
              </a:rPr>
              <a:t>1. Uncomplicated </a:t>
            </a:r>
            <a:r>
              <a:rPr lang="en-GB" b="1" dirty="0">
                <a:latin typeface="Trebuchet MS" pitchFamily="34" charset="0"/>
              </a:rPr>
              <a:t>malaria </a:t>
            </a:r>
          </a:p>
          <a:p>
            <a:pPr fontAlgn="base"/>
            <a:r>
              <a:rPr lang="en-GB" dirty="0">
                <a:latin typeface="Trebuchet MS" pitchFamily="34" charset="0"/>
              </a:rPr>
              <a:t>This is characterized by fever in the presence of peripheral </a:t>
            </a:r>
            <a:r>
              <a:rPr lang="en-GB" dirty="0" err="1">
                <a:latin typeface="Trebuchet MS" pitchFamily="34" charset="0"/>
              </a:rPr>
              <a:t>parasitaemia</a:t>
            </a:r>
            <a:r>
              <a:rPr lang="en-GB" dirty="0">
                <a:latin typeface="Trebuchet MS" pitchFamily="34" charset="0"/>
              </a:rPr>
              <a:t>. </a:t>
            </a:r>
            <a:endParaRPr lang="en-GB" dirty="0" smtClean="0">
              <a:latin typeface="Trebuchet MS" pitchFamily="34" charset="0"/>
            </a:endParaRPr>
          </a:p>
          <a:p>
            <a:pPr fontAlgn="base"/>
            <a:r>
              <a:rPr lang="en-GB" dirty="0" smtClean="0">
                <a:latin typeface="Trebuchet MS" pitchFamily="34" charset="0"/>
              </a:rPr>
              <a:t>Other </a:t>
            </a:r>
            <a:r>
              <a:rPr lang="en-GB" dirty="0">
                <a:latin typeface="Trebuchet MS" pitchFamily="34" charset="0"/>
              </a:rPr>
              <a:t>features may include:</a:t>
            </a:r>
          </a:p>
          <a:p>
            <a:pPr fontAlgn="base">
              <a:buFont typeface="Wingdings" pitchFamily="2" charset="2"/>
              <a:buChar char="ü"/>
            </a:pPr>
            <a:r>
              <a:rPr lang="en-GB" dirty="0">
                <a:latin typeface="Trebuchet MS" pitchFamily="34" charset="0"/>
              </a:rPr>
              <a:t> chills</a:t>
            </a:r>
          </a:p>
          <a:p>
            <a:pPr fontAlgn="base">
              <a:buFont typeface="Wingdings" pitchFamily="2" charset="2"/>
              <a:buChar char="ü"/>
            </a:pPr>
            <a:r>
              <a:rPr lang="en-GB" dirty="0">
                <a:latin typeface="Trebuchet MS" pitchFamily="34" charset="0"/>
              </a:rPr>
              <a:t> profuse sweating</a:t>
            </a:r>
          </a:p>
          <a:p>
            <a:pPr fontAlgn="base">
              <a:buFont typeface="Wingdings" pitchFamily="2" charset="2"/>
              <a:buChar char="ü"/>
            </a:pPr>
            <a:r>
              <a:rPr lang="en-GB" dirty="0">
                <a:latin typeface="Trebuchet MS" pitchFamily="34" charset="0"/>
              </a:rPr>
              <a:t> muscle pains/ joint pains</a:t>
            </a:r>
          </a:p>
          <a:p>
            <a:pPr fontAlgn="base">
              <a:buFont typeface="Wingdings" pitchFamily="2" charset="2"/>
              <a:buChar char="ü"/>
            </a:pPr>
            <a:r>
              <a:rPr lang="en-GB" dirty="0">
                <a:latin typeface="Trebuchet MS" pitchFamily="34" charset="0"/>
              </a:rPr>
              <a:t> abdominal pain, diarrhoea,</a:t>
            </a:r>
          </a:p>
          <a:p>
            <a:pPr fontAlgn="base">
              <a:buFont typeface="Wingdings" pitchFamily="2" charset="2"/>
              <a:buChar char="ü"/>
            </a:pPr>
            <a:r>
              <a:rPr lang="en-GB" dirty="0">
                <a:latin typeface="Trebuchet MS" pitchFamily="34" charset="0"/>
              </a:rPr>
              <a:t>Nausea and/or vomiting</a:t>
            </a:r>
          </a:p>
          <a:p>
            <a:pPr fontAlgn="base">
              <a:buFont typeface="Wingdings" pitchFamily="2" charset="2"/>
              <a:buChar char="ü"/>
            </a:pPr>
            <a:r>
              <a:rPr lang="en-GB" dirty="0">
                <a:latin typeface="Trebuchet MS" pitchFamily="34" charset="0"/>
              </a:rPr>
              <a:t> irritability and refusal to feed. </a:t>
            </a:r>
          </a:p>
          <a:p>
            <a:pPr fontAlgn="base"/>
            <a:endParaRPr lang="en-GB" dirty="0" smtClean="0">
              <a:latin typeface="Trebuchet MS" pitchFamily="34" charset="0"/>
            </a:endParaRPr>
          </a:p>
          <a:p>
            <a:pPr fontAlgn="base"/>
            <a:r>
              <a:rPr lang="en-GB" dirty="0" smtClean="0">
                <a:latin typeface="Trebuchet MS" pitchFamily="34" charset="0"/>
              </a:rPr>
              <a:t>These </a:t>
            </a:r>
            <a:r>
              <a:rPr lang="en-GB" dirty="0">
                <a:latin typeface="Trebuchet MS" pitchFamily="34" charset="0"/>
              </a:rPr>
              <a:t>features may occur </a:t>
            </a:r>
            <a:r>
              <a:rPr lang="en-GB" u="sng" dirty="0">
                <a:latin typeface="Trebuchet MS" pitchFamily="34" charset="0"/>
              </a:rPr>
              <a:t>singly or in combination</a:t>
            </a:r>
            <a:r>
              <a:rPr lang="en-GB" dirty="0">
                <a:latin typeface="Trebuchet MS" pitchFamily="34" charset="0"/>
              </a:rPr>
              <a:t>.</a:t>
            </a:r>
          </a:p>
          <a:p>
            <a:endParaRPr lang="en-GB" dirty="0"/>
          </a:p>
        </p:txBody>
      </p:sp>
      <p:sp>
        <p:nvSpPr>
          <p:cNvPr id="3" name="Title 2"/>
          <p:cNvSpPr>
            <a:spLocks noGrp="1"/>
          </p:cNvSpPr>
          <p:nvPr>
            <p:ph type="title"/>
          </p:nvPr>
        </p:nvSpPr>
        <p:spPr/>
        <p:txBody>
          <a:bodyPr>
            <a:normAutofit fontScale="90000"/>
          </a:bodyPr>
          <a:lstStyle/>
          <a:p>
            <a:r>
              <a:rPr lang="en-GB" b="0" dirty="0">
                <a:effectLst/>
                <a:latin typeface="Trebuchet MS" pitchFamily="34" charset="0"/>
              </a:rPr>
              <a:t>Clinical features and classification of malaria</a:t>
            </a:r>
            <a:endParaRPr lang="en-GB" dirty="0">
              <a:latin typeface="Trebuchet MS" pitchFamily="34" charset="0"/>
            </a:endParaRPr>
          </a:p>
        </p:txBody>
      </p:sp>
    </p:spTree>
    <p:extLst>
      <p:ext uri="{BB962C8B-B14F-4D97-AF65-F5344CB8AC3E}">
        <p14:creationId xmlns:p14="http://schemas.microsoft.com/office/powerpoint/2010/main" val="2645958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836712"/>
            <a:ext cx="8147248" cy="5170579"/>
          </a:xfrm>
        </p:spPr>
        <p:txBody>
          <a:bodyPr>
            <a:normAutofit fontScale="85000" lnSpcReduction="10000"/>
          </a:bodyPr>
          <a:lstStyle/>
          <a:p>
            <a:pPr marL="109728" indent="0">
              <a:buNone/>
            </a:pPr>
            <a:r>
              <a:rPr lang="en-GB" b="1" dirty="0">
                <a:latin typeface="Trebuchet MS" pitchFamily="34" charset="0"/>
              </a:rPr>
              <a:t>2 . Severe malaria </a:t>
            </a:r>
          </a:p>
          <a:p>
            <a:r>
              <a:rPr lang="en-GB" dirty="0">
                <a:latin typeface="Trebuchet MS" pitchFamily="34" charset="0"/>
              </a:rPr>
              <a:t>This is a life threatening manifestation of malaria, and is defined as the detection of P. falciparum in the peripheral blood in the presence of any of one or more of the clinical or laboratory features listed below:</a:t>
            </a:r>
          </a:p>
          <a:p>
            <a:pPr fontAlgn="base">
              <a:buFont typeface="Wingdings" pitchFamily="2" charset="2"/>
              <a:buChar char="ü"/>
            </a:pPr>
            <a:r>
              <a:rPr lang="en-GB" b="1" dirty="0">
                <a:latin typeface="Trebuchet MS" pitchFamily="34" charset="0"/>
              </a:rPr>
              <a:t> Prostration </a:t>
            </a:r>
            <a:r>
              <a:rPr lang="en-GB" dirty="0">
                <a:latin typeface="Trebuchet MS" pitchFamily="34" charset="0"/>
              </a:rPr>
              <a:t>(inability or difficulty to sit upright, stand or walk without support in a child normally able to do so, or inability to drink in children too young to sit)</a:t>
            </a:r>
          </a:p>
          <a:p>
            <a:pPr fontAlgn="base">
              <a:buFont typeface="Wingdings" pitchFamily="2" charset="2"/>
              <a:buChar char="ü"/>
            </a:pPr>
            <a:r>
              <a:rPr lang="en-GB" dirty="0">
                <a:latin typeface="Trebuchet MS" pitchFamily="34" charset="0"/>
              </a:rPr>
              <a:t> Alteration in the level of consciousness (ranging from drowsiness to deep coma)</a:t>
            </a:r>
          </a:p>
          <a:p>
            <a:pPr fontAlgn="base">
              <a:buFont typeface="Wingdings" pitchFamily="2" charset="2"/>
              <a:buChar char="ü"/>
            </a:pPr>
            <a:r>
              <a:rPr lang="en-GB" dirty="0">
                <a:latin typeface="Trebuchet MS" pitchFamily="34" charset="0"/>
              </a:rPr>
              <a:t> Cerebral malaria (</a:t>
            </a:r>
            <a:r>
              <a:rPr lang="en-GB" dirty="0" err="1">
                <a:latin typeface="Trebuchet MS" pitchFamily="34" charset="0"/>
              </a:rPr>
              <a:t>unrousable</a:t>
            </a:r>
            <a:r>
              <a:rPr lang="en-GB" dirty="0">
                <a:latin typeface="Trebuchet MS" pitchFamily="34" charset="0"/>
              </a:rPr>
              <a:t> coma not attributable to any other cause in a patient with falciparum malaria) </a:t>
            </a:r>
          </a:p>
          <a:p>
            <a:pPr fontAlgn="base">
              <a:buFont typeface="Wingdings" pitchFamily="2" charset="2"/>
              <a:buChar char="ü"/>
            </a:pPr>
            <a:r>
              <a:rPr lang="en-GB" dirty="0">
                <a:latin typeface="Trebuchet MS" pitchFamily="34" charset="0"/>
              </a:rPr>
              <a:t>Respiratory distress (acidotic breathing)</a:t>
            </a:r>
          </a:p>
          <a:p>
            <a:pPr fontAlgn="base">
              <a:buFont typeface="Wingdings" pitchFamily="2" charset="2"/>
              <a:buChar char="ü"/>
            </a:pPr>
            <a:r>
              <a:rPr lang="en-GB" dirty="0">
                <a:latin typeface="Trebuchet MS" pitchFamily="34" charset="0"/>
              </a:rPr>
              <a:t> Multiple generalized convulsions (2 or more episodes within a 24 hour period)</a:t>
            </a:r>
          </a:p>
          <a:p>
            <a:pPr>
              <a:buFont typeface="Wingdings" pitchFamily="2" charset="2"/>
              <a:buChar char="ü"/>
            </a:pPr>
            <a:endParaRPr lang="en-GB" dirty="0"/>
          </a:p>
        </p:txBody>
      </p:sp>
    </p:spTree>
    <p:extLst>
      <p:ext uri="{BB962C8B-B14F-4D97-AF65-F5344CB8AC3E}">
        <p14:creationId xmlns:p14="http://schemas.microsoft.com/office/powerpoint/2010/main" val="3922670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124744"/>
            <a:ext cx="8147248" cy="4882547"/>
          </a:xfrm>
        </p:spPr>
        <p:txBody>
          <a:bodyPr>
            <a:normAutofit fontScale="92500"/>
          </a:bodyPr>
          <a:lstStyle/>
          <a:p>
            <a:pPr fontAlgn="base">
              <a:buFont typeface="Wingdings" pitchFamily="2" charset="2"/>
              <a:buChar char="ü"/>
            </a:pPr>
            <a:r>
              <a:rPr lang="en-GB" dirty="0">
                <a:latin typeface="Trebuchet MS" pitchFamily="34" charset="0"/>
              </a:rPr>
              <a:t>Shock (circulatory collapse, septicaemia) </a:t>
            </a:r>
          </a:p>
          <a:p>
            <a:pPr fontAlgn="base">
              <a:buFont typeface="Wingdings" pitchFamily="2" charset="2"/>
              <a:buChar char="ü"/>
            </a:pPr>
            <a:r>
              <a:rPr lang="en-GB" dirty="0">
                <a:latin typeface="Trebuchet MS" pitchFamily="34" charset="0"/>
              </a:rPr>
              <a:t>Pulmonary oedema </a:t>
            </a:r>
          </a:p>
          <a:p>
            <a:pPr fontAlgn="base">
              <a:buFont typeface="Wingdings" pitchFamily="2" charset="2"/>
              <a:buChar char="ü"/>
            </a:pPr>
            <a:r>
              <a:rPr lang="en-GB" dirty="0">
                <a:latin typeface="Trebuchet MS" pitchFamily="34" charset="0"/>
              </a:rPr>
              <a:t>Abnormal bleeding (Disseminated Intravascular coagulopathy)</a:t>
            </a:r>
          </a:p>
          <a:p>
            <a:pPr fontAlgn="base">
              <a:buFont typeface="Wingdings" pitchFamily="2" charset="2"/>
              <a:buChar char="ü"/>
            </a:pPr>
            <a:r>
              <a:rPr lang="en-GB" dirty="0">
                <a:latin typeface="Trebuchet MS" pitchFamily="34" charset="0"/>
              </a:rPr>
              <a:t>Jaundice</a:t>
            </a:r>
          </a:p>
          <a:p>
            <a:pPr fontAlgn="base">
              <a:buFont typeface="Wingdings" pitchFamily="2" charset="2"/>
              <a:buChar char="ü"/>
            </a:pPr>
            <a:r>
              <a:rPr lang="en-GB" dirty="0" err="1">
                <a:latin typeface="Trebuchet MS" pitchFamily="34" charset="0"/>
              </a:rPr>
              <a:t>Haemoglobinuria</a:t>
            </a:r>
            <a:r>
              <a:rPr lang="en-GB" dirty="0">
                <a:latin typeface="Trebuchet MS" pitchFamily="34" charset="0"/>
              </a:rPr>
              <a:t> (black water fever) </a:t>
            </a:r>
          </a:p>
          <a:p>
            <a:pPr fontAlgn="base">
              <a:buFont typeface="Wingdings" pitchFamily="2" charset="2"/>
              <a:buChar char="ü"/>
            </a:pPr>
            <a:r>
              <a:rPr lang="en-GB" dirty="0">
                <a:latin typeface="Trebuchet MS" pitchFamily="34" charset="0"/>
              </a:rPr>
              <a:t> Acute renal failure - presenting as oliguria or anuria </a:t>
            </a:r>
          </a:p>
          <a:p>
            <a:pPr fontAlgn="base">
              <a:buFont typeface="Wingdings" pitchFamily="2" charset="2"/>
              <a:buChar char="ü"/>
            </a:pPr>
            <a:r>
              <a:rPr lang="en-GB" dirty="0">
                <a:latin typeface="Trebuchet MS" pitchFamily="34" charset="0"/>
              </a:rPr>
              <a:t>Severe anaemia (Haemoglobin &lt; 5g/dl or Haematocrit &lt; 15%) </a:t>
            </a:r>
          </a:p>
          <a:p>
            <a:pPr fontAlgn="base">
              <a:buFont typeface="Wingdings" pitchFamily="2" charset="2"/>
              <a:buChar char="ü"/>
            </a:pPr>
            <a:r>
              <a:rPr lang="en-GB" dirty="0">
                <a:latin typeface="Trebuchet MS" pitchFamily="34" charset="0"/>
              </a:rPr>
              <a:t>Hypoglycaemia (blood glucose level &lt; 2.2.mmol/l) </a:t>
            </a:r>
          </a:p>
          <a:p>
            <a:pPr fontAlgn="base">
              <a:buFont typeface="Wingdings" pitchFamily="2" charset="2"/>
              <a:buChar char="ü"/>
            </a:pPr>
            <a:r>
              <a:rPr lang="en-GB" dirty="0" err="1">
                <a:latin typeface="Trebuchet MS" pitchFamily="34" charset="0"/>
              </a:rPr>
              <a:t>Hyperlactataemia</a:t>
            </a:r>
            <a:endParaRPr lang="en-GB" dirty="0">
              <a:latin typeface="Trebuchet MS" pitchFamily="34" charset="0"/>
            </a:endParaRPr>
          </a:p>
          <a:p>
            <a:pPr>
              <a:buFont typeface="Wingdings" pitchFamily="2" charset="2"/>
              <a:buChar char="ü"/>
            </a:pPr>
            <a:endParaRPr lang="en-GB" dirty="0">
              <a:latin typeface="Trebuchet MS" pitchFamily="34" charset="0"/>
            </a:endParaRPr>
          </a:p>
        </p:txBody>
      </p:sp>
    </p:spTree>
    <p:extLst>
      <p:ext uri="{BB962C8B-B14F-4D97-AF65-F5344CB8AC3E}">
        <p14:creationId xmlns:p14="http://schemas.microsoft.com/office/powerpoint/2010/main" val="1174616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908720"/>
            <a:ext cx="8147248" cy="5098571"/>
          </a:xfrm>
        </p:spPr>
        <p:txBody>
          <a:bodyPr>
            <a:normAutofit fontScale="92500" lnSpcReduction="20000"/>
          </a:bodyPr>
          <a:lstStyle/>
          <a:p>
            <a:pPr fontAlgn="base"/>
            <a:r>
              <a:rPr lang="en-GB" dirty="0">
                <a:latin typeface="Trebuchet MS" pitchFamily="34" charset="0"/>
              </a:rPr>
              <a:t>Anti malarial drugs can be classified according to anti malarial activity and according to </a:t>
            </a:r>
            <a:r>
              <a:rPr lang="en-GB" dirty="0" smtClean="0">
                <a:latin typeface="Trebuchet MS" pitchFamily="34" charset="0"/>
              </a:rPr>
              <a:t>chemical structure</a:t>
            </a:r>
            <a:r>
              <a:rPr lang="en-GB" dirty="0">
                <a:latin typeface="Trebuchet MS" pitchFamily="34" charset="0"/>
              </a:rPr>
              <a:t>.</a:t>
            </a:r>
          </a:p>
          <a:p>
            <a:pPr marL="109728" indent="0">
              <a:buNone/>
            </a:pPr>
            <a:r>
              <a:rPr lang="en-GB" b="1" dirty="0">
                <a:latin typeface="Trebuchet MS" pitchFamily="34" charset="0"/>
              </a:rPr>
              <a:t>1. According to anti malarial activity:</a:t>
            </a:r>
          </a:p>
          <a:p>
            <a:pPr marL="109728" indent="0" fontAlgn="base">
              <a:buNone/>
            </a:pPr>
            <a:r>
              <a:rPr lang="en-GB" b="1" dirty="0" smtClean="0">
                <a:latin typeface="Trebuchet MS" pitchFamily="34" charset="0"/>
              </a:rPr>
              <a:t>a. Tissue </a:t>
            </a:r>
            <a:r>
              <a:rPr lang="en-GB" b="1" dirty="0" err="1">
                <a:latin typeface="Trebuchet MS" pitchFamily="34" charset="0"/>
              </a:rPr>
              <a:t>schizonticides</a:t>
            </a:r>
            <a:r>
              <a:rPr lang="en-GB" b="1" dirty="0">
                <a:latin typeface="Trebuchet MS" pitchFamily="34" charset="0"/>
              </a:rPr>
              <a:t> for causal prophylaxis:</a:t>
            </a:r>
            <a:r>
              <a:rPr lang="en-GB" dirty="0">
                <a:latin typeface="Trebuchet MS" pitchFamily="34" charset="0"/>
              </a:rPr>
              <a:t> </a:t>
            </a:r>
            <a:endParaRPr lang="en-GB" dirty="0" smtClean="0">
              <a:latin typeface="Trebuchet MS" pitchFamily="34" charset="0"/>
            </a:endParaRPr>
          </a:p>
          <a:p>
            <a:pPr fontAlgn="base"/>
            <a:r>
              <a:rPr lang="en-GB" dirty="0" smtClean="0">
                <a:latin typeface="Trebuchet MS" pitchFamily="34" charset="0"/>
              </a:rPr>
              <a:t>These </a:t>
            </a:r>
            <a:r>
              <a:rPr lang="en-GB" dirty="0">
                <a:latin typeface="Trebuchet MS" pitchFamily="34" charset="0"/>
              </a:rPr>
              <a:t>drugs act on the primary tissue forms of the plasmodia which after growth within the liver, initiate the </a:t>
            </a:r>
            <a:r>
              <a:rPr lang="en-GB" dirty="0" err="1">
                <a:latin typeface="Trebuchet MS" pitchFamily="34" charset="0"/>
              </a:rPr>
              <a:t>erythrocytic</a:t>
            </a:r>
            <a:r>
              <a:rPr lang="en-GB" dirty="0">
                <a:latin typeface="Trebuchet MS" pitchFamily="34" charset="0"/>
              </a:rPr>
              <a:t> </a:t>
            </a:r>
            <a:r>
              <a:rPr lang="en-GB" dirty="0" smtClean="0">
                <a:latin typeface="Trebuchet MS" pitchFamily="34" charset="0"/>
              </a:rPr>
              <a:t>stage.</a:t>
            </a:r>
          </a:p>
          <a:p>
            <a:pPr fontAlgn="base"/>
            <a:r>
              <a:rPr lang="en-GB" dirty="0" smtClean="0">
                <a:latin typeface="Trebuchet MS" pitchFamily="34" charset="0"/>
              </a:rPr>
              <a:t>By </a:t>
            </a:r>
            <a:r>
              <a:rPr lang="en-GB" dirty="0">
                <a:latin typeface="Trebuchet MS" pitchFamily="34" charset="0"/>
              </a:rPr>
              <a:t>blocking this stage, further development of the infection can be theoretically prevented. </a:t>
            </a:r>
            <a:endParaRPr lang="en-GB" dirty="0" smtClean="0">
              <a:latin typeface="Trebuchet MS" pitchFamily="34" charset="0"/>
            </a:endParaRPr>
          </a:p>
          <a:p>
            <a:pPr fontAlgn="base"/>
            <a:r>
              <a:rPr lang="en-GB" dirty="0" err="1" smtClean="0">
                <a:latin typeface="Trebuchet MS" pitchFamily="34" charset="0"/>
              </a:rPr>
              <a:t>Pyrimethamine</a:t>
            </a:r>
            <a:r>
              <a:rPr lang="en-GB" dirty="0" smtClean="0">
                <a:latin typeface="Trebuchet MS" pitchFamily="34" charset="0"/>
              </a:rPr>
              <a:t> </a:t>
            </a:r>
            <a:r>
              <a:rPr lang="en-GB" dirty="0">
                <a:latin typeface="Trebuchet MS" pitchFamily="34" charset="0"/>
              </a:rPr>
              <a:t>and </a:t>
            </a:r>
            <a:r>
              <a:rPr lang="en-GB" dirty="0" err="1">
                <a:latin typeface="Trebuchet MS" pitchFamily="34" charset="0"/>
              </a:rPr>
              <a:t>Primaquine</a:t>
            </a:r>
            <a:r>
              <a:rPr lang="en-GB" dirty="0">
                <a:latin typeface="Trebuchet MS" pitchFamily="34" charset="0"/>
              </a:rPr>
              <a:t> have this activity</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However since it is impossible to predict the infection before clinical symptoms begin, this mode of therapy is more theoretical than practical.</a:t>
            </a:r>
            <a:endParaRPr lang="en-GB" b="1" dirty="0">
              <a:latin typeface="Trebuchet MS" pitchFamily="34" charset="0"/>
            </a:endParaRPr>
          </a:p>
          <a:p>
            <a:pPr fontAlgn="base"/>
            <a:endParaRPr lang="en-GB" b="1" dirty="0" smtClean="0">
              <a:latin typeface="Trebuchet MS" pitchFamily="34" charset="0"/>
            </a:endParaRPr>
          </a:p>
          <a:p>
            <a:pPr marL="109728" indent="0">
              <a:buNone/>
            </a:pPr>
            <a:endParaRPr lang="en-GB" dirty="0"/>
          </a:p>
        </p:txBody>
      </p:sp>
      <p:sp>
        <p:nvSpPr>
          <p:cNvPr id="3" name="Title 2"/>
          <p:cNvSpPr>
            <a:spLocks noGrp="1"/>
          </p:cNvSpPr>
          <p:nvPr>
            <p:ph type="title"/>
          </p:nvPr>
        </p:nvSpPr>
        <p:spPr>
          <a:xfrm>
            <a:off x="467544" y="274638"/>
            <a:ext cx="8219256" cy="706090"/>
          </a:xfrm>
        </p:spPr>
        <p:txBody>
          <a:bodyPr>
            <a:normAutofit fontScale="90000"/>
          </a:bodyPr>
          <a:lstStyle/>
          <a:p>
            <a:r>
              <a:rPr lang="en-GB" b="0" dirty="0" smtClean="0">
                <a:effectLst/>
              </a:rPr>
              <a:t/>
            </a:r>
            <a:br>
              <a:rPr lang="en-GB" b="0" dirty="0" smtClean="0">
                <a:effectLst/>
              </a:rPr>
            </a:br>
            <a:r>
              <a:rPr lang="en-GB" b="0" dirty="0">
                <a:effectLst/>
              </a:rPr>
              <a:t/>
            </a:r>
            <a:br>
              <a:rPr lang="en-GB" b="0" dirty="0">
                <a:effectLst/>
              </a:rPr>
            </a:br>
            <a:r>
              <a:rPr lang="en-GB" b="0" dirty="0" smtClean="0">
                <a:effectLst/>
                <a:latin typeface="Trebuchet MS" pitchFamily="34" charset="0"/>
              </a:rPr>
              <a:t>Classification </a:t>
            </a:r>
            <a:r>
              <a:rPr lang="en-GB" b="0" dirty="0">
                <a:effectLst/>
                <a:latin typeface="Trebuchet MS" pitchFamily="34" charset="0"/>
              </a:rPr>
              <a:t>of </a:t>
            </a:r>
            <a:r>
              <a:rPr lang="en-GB" b="0" dirty="0" err="1" smtClean="0">
                <a:effectLst/>
                <a:latin typeface="Trebuchet MS" pitchFamily="34" charset="0"/>
              </a:rPr>
              <a:t>antimalarials</a:t>
            </a:r>
            <a:r>
              <a:rPr lang="en-GB" b="0" dirty="0">
                <a:effectLst/>
              </a:rPr>
              <a:t/>
            </a:r>
            <a:br>
              <a:rPr lang="en-GB" b="0" dirty="0">
                <a:effectLst/>
              </a:rPr>
            </a:br>
            <a:r>
              <a:rPr lang="en-GB" dirty="0"/>
              <a:t/>
            </a:r>
            <a:br>
              <a:rPr lang="en-GB" dirty="0"/>
            </a:br>
            <a:endParaRPr lang="en-GB" dirty="0"/>
          </a:p>
        </p:txBody>
      </p:sp>
    </p:spTree>
    <p:extLst>
      <p:ext uri="{BB962C8B-B14F-4D97-AF65-F5344CB8AC3E}">
        <p14:creationId xmlns:p14="http://schemas.microsoft.com/office/powerpoint/2010/main" val="4214420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836712"/>
            <a:ext cx="8219256" cy="5170579"/>
          </a:xfrm>
        </p:spPr>
        <p:txBody>
          <a:bodyPr>
            <a:normAutofit fontScale="92500" lnSpcReduction="20000"/>
          </a:bodyPr>
          <a:lstStyle/>
          <a:p>
            <a:pPr marL="109728" indent="0">
              <a:buNone/>
            </a:pPr>
            <a:r>
              <a:rPr lang="en-GB" b="1" dirty="0" smtClean="0">
                <a:latin typeface="Trebuchet MS" pitchFamily="34" charset="0"/>
              </a:rPr>
              <a:t>b</a:t>
            </a:r>
            <a:r>
              <a:rPr lang="en-GB" b="1" dirty="0">
                <a:latin typeface="Trebuchet MS" pitchFamily="34" charset="0"/>
              </a:rPr>
              <a:t>. Tissue </a:t>
            </a:r>
            <a:r>
              <a:rPr lang="en-GB" b="1" dirty="0" err="1">
                <a:latin typeface="Trebuchet MS" pitchFamily="34" charset="0"/>
              </a:rPr>
              <a:t>schizonticides</a:t>
            </a:r>
            <a:r>
              <a:rPr lang="en-GB" b="1" dirty="0">
                <a:latin typeface="Trebuchet MS" pitchFamily="34" charset="0"/>
              </a:rPr>
              <a:t> for preventing </a:t>
            </a:r>
            <a:r>
              <a:rPr lang="en-GB" b="1" dirty="0" smtClean="0">
                <a:latin typeface="Trebuchet MS" pitchFamily="34" charset="0"/>
              </a:rPr>
              <a:t>relapse:</a:t>
            </a:r>
          </a:p>
          <a:p>
            <a:r>
              <a:rPr lang="en-GB" dirty="0" smtClean="0">
                <a:latin typeface="Trebuchet MS" pitchFamily="34" charset="0"/>
              </a:rPr>
              <a:t>These </a:t>
            </a:r>
            <a:r>
              <a:rPr lang="en-GB" dirty="0">
                <a:latin typeface="Trebuchet MS" pitchFamily="34" charset="0"/>
              </a:rPr>
              <a:t>drugs act </a:t>
            </a:r>
            <a:r>
              <a:rPr lang="en-GB" b="1" dirty="0">
                <a:latin typeface="Trebuchet MS" pitchFamily="34" charset="0"/>
              </a:rPr>
              <a:t>on the </a:t>
            </a:r>
            <a:r>
              <a:rPr lang="en-GB" b="1" dirty="0" err="1">
                <a:latin typeface="Trebuchet MS" pitchFamily="34" charset="0"/>
              </a:rPr>
              <a:t>hypnozoites</a:t>
            </a:r>
            <a:r>
              <a:rPr lang="en-GB" b="1" dirty="0">
                <a:latin typeface="Trebuchet MS" pitchFamily="34" charset="0"/>
              </a:rPr>
              <a:t> </a:t>
            </a:r>
            <a:r>
              <a:rPr lang="en-GB" dirty="0">
                <a:latin typeface="Trebuchet MS" pitchFamily="34" charset="0"/>
              </a:rPr>
              <a:t>of P. </a:t>
            </a:r>
            <a:r>
              <a:rPr lang="en-GB" dirty="0" err="1">
                <a:latin typeface="Trebuchet MS" pitchFamily="34" charset="0"/>
              </a:rPr>
              <a:t>vivax</a:t>
            </a:r>
            <a:r>
              <a:rPr lang="en-GB" dirty="0">
                <a:latin typeface="Trebuchet MS" pitchFamily="34" charset="0"/>
              </a:rPr>
              <a:t> and P. </a:t>
            </a:r>
            <a:r>
              <a:rPr lang="en-GB" dirty="0" err="1">
                <a:latin typeface="Trebuchet MS" pitchFamily="34" charset="0"/>
              </a:rPr>
              <a:t>ovale</a:t>
            </a:r>
            <a:r>
              <a:rPr lang="en-GB" dirty="0">
                <a:latin typeface="Trebuchet MS" pitchFamily="34" charset="0"/>
              </a:rPr>
              <a:t> in the liver that cause relapse of symptoms on </a:t>
            </a:r>
            <a:r>
              <a:rPr lang="en-GB" dirty="0" smtClean="0">
                <a:latin typeface="Trebuchet MS" pitchFamily="34" charset="0"/>
              </a:rPr>
              <a:t>reactivation.</a:t>
            </a:r>
          </a:p>
          <a:p>
            <a:r>
              <a:rPr lang="en-GB" dirty="0" err="1" smtClean="0">
                <a:latin typeface="Trebuchet MS" pitchFamily="34" charset="0"/>
              </a:rPr>
              <a:t>Primaquine</a:t>
            </a:r>
            <a:r>
              <a:rPr lang="en-GB" dirty="0" smtClean="0">
                <a:latin typeface="Trebuchet MS" pitchFamily="34" charset="0"/>
              </a:rPr>
              <a:t> </a:t>
            </a:r>
            <a:r>
              <a:rPr lang="en-GB" dirty="0">
                <a:latin typeface="Trebuchet MS" pitchFamily="34" charset="0"/>
              </a:rPr>
              <a:t>is the prototype drug; </a:t>
            </a:r>
            <a:r>
              <a:rPr lang="en-GB" dirty="0" err="1">
                <a:latin typeface="Trebuchet MS" pitchFamily="34" charset="0"/>
              </a:rPr>
              <a:t>pyrimethamine</a:t>
            </a:r>
            <a:r>
              <a:rPr lang="en-GB" dirty="0">
                <a:latin typeface="Trebuchet MS" pitchFamily="34" charset="0"/>
              </a:rPr>
              <a:t> also has such activity.</a:t>
            </a:r>
            <a:endParaRPr lang="en-GB" b="1" dirty="0">
              <a:latin typeface="Trebuchet MS" pitchFamily="34" charset="0"/>
            </a:endParaRPr>
          </a:p>
          <a:p>
            <a:pPr marL="109728" indent="0">
              <a:buNone/>
            </a:pPr>
            <a:r>
              <a:rPr lang="en-GB" b="1" dirty="0" smtClean="0">
                <a:latin typeface="Trebuchet MS" pitchFamily="34" charset="0"/>
              </a:rPr>
              <a:t>C. Blood </a:t>
            </a:r>
            <a:r>
              <a:rPr lang="en-GB" b="1" dirty="0" err="1">
                <a:latin typeface="Trebuchet MS" pitchFamily="34" charset="0"/>
              </a:rPr>
              <a:t>schizonticides</a:t>
            </a:r>
            <a:r>
              <a:rPr lang="en-GB" b="1" dirty="0">
                <a:latin typeface="Trebuchet MS" pitchFamily="34" charset="0"/>
              </a:rPr>
              <a:t>:</a:t>
            </a:r>
            <a:r>
              <a:rPr lang="en-GB" dirty="0">
                <a:latin typeface="Trebuchet MS" pitchFamily="34" charset="0"/>
              </a:rPr>
              <a:t> </a:t>
            </a:r>
            <a:endParaRPr lang="en-GB" dirty="0" smtClean="0">
              <a:latin typeface="Trebuchet MS" pitchFamily="34" charset="0"/>
            </a:endParaRPr>
          </a:p>
          <a:p>
            <a:r>
              <a:rPr lang="en-GB" dirty="0" smtClean="0">
                <a:latin typeface="Trebuchet MS" pitchFamily="34" charset="0"/>
              </a:rPr>
              <a:t>These </a:t>
            </a:r>
            <a:r>
              <a:rPr lang="en-GB" dirty="0">
                <a:latin typeface="Trebuchet MS" pitchFamily="34" charset="0"/>
              </a:rPr>
              <a:t>drugs act on the blood forms of the parasite and thereby terminate clinical attacks of </a:t>
            </a:r>
            <a:r>
              <a:rPr lang="en-GB" dirty="0" smtClean="0">
                <a:latin typeface="Trebuchet MS" pitchFamily="34" charset="0"/>
              </a:rPr>
              <a:t>malaria.</a:t>
            </a:r>
          </a:p>
          <a:p>
            <a:r>
              <a:rPr lang="en-GB" dirty="0" smtClean="0">
                <a:latin typeface="Trebuchet MS" pitchFamily="34" charset="0"/>
              </a:rPr>
              <a:t>These </a:t>
            </a:r>
            <a:r>
              <a:rPr lang="en-GB" dirty="0">
                <a:latin typeface="Trebuchet MS" pitchFamily="34" charset="0"/>
              </a:rPr>
              <a:t>are the </a:t>
            </a:r>
            <a:r>
              <a:rPr lang="en-GB" u="sng" dirty="0">
                <a:latin typeface="Trebuchet MS" pitchFamily="34" charset="0"/>
              </a:rPr>
              <a:t>most important drugs </a:t>
            </a:r>
            <a:r>
              <a:rPr lang="en-GB" dirty="0">
                <a:latin typeface="Trebuchet MS" pitchFamily="34" charset="0"/>
              </a:rPr>
              <a:t>in anti malarial chemotherapy. </a:t>
            </a:r>
            <a:endParaRPr lang="en-GB" dirty="0" smtClean="0">
              <a:latin typeface="Trebuchet MS" pitchFamily="34" charset="0"/>
            </a:endParaRPr>
          </a:p>
          <a:p>
            <a:r>
              <a:rPr lang="en-GB" dirty="0" smtClean="0">
                <a:latin typeface="Trebuchet MS" pitchFamily="34" charset="0"/>
              </a:rPr>
              <a:t>These </a:t>
            </a:r>
            <a:r>
              <a:rPr lang="en-GB" dirty="0">
                <a:latin typeface="Trebuchet MS" pitchFamily="34" charset="0"/>
              </a:rPr>
              <a:t>include </a:t>
            </a:r>
            <a:r>
              <a:rPr lang="en-GB" dirty="0" err="1">
                <a:latin typeface="Trebuchet MS" pitchFamily="34" charset="0"/>
              </a:rPr>
              <a:t>chloroquine</a:t>
            </a:r>
            <a:r>
              <a:rPr lang="en-GB" dirty="0">
                <a:latin typeface="Trebuchet MS" pitchFamily="34" charset="0"/>
              </a:rPr>
              <a:t>, quinine, </a:t>
            </a:r>
            <a:r>
              <a:rPr lang="en-GB" dirty="0" err="1">
                <a:latin typeface="Trebuchet MS" pitchFamily="34" charset="0"/>
              </a:rPr>
              <a:t>mefloquine</a:t>
            </a:r>
            <a:r>
              <a:rPr lang="en-GB" dirty="0">
                <a:latin typeface="Trebuchet MS" pitchFamily="34" charset="0"/>
              </a:rPr>
              <a:t>, </a:t>
            </a:r>
            <a:r>
              <a:rPr lang="en-GB" dirty="0" err="1">
                <a:latin typeface="Trebuchet MS" pitchFamily="34" charset="0"/>
              </a:rPr>
              <a:t>halofantrine</a:t>
            </a:r>
            <a:r>
              <a:rPr lang="en-GB" dirty="0">
                <a:latin typeface="Trebuchet MS" pitchFamily="34" charset="0"/>
              </a:rPr>
              <a:t>, </a:t>
            </a:r>
            <a:r>
              <a:rPr lang="en-GB" dirty="0" err="1">
                <a:latin typeface="Trebuchet MS" pitchFamily="34" charset="0"/>
              </a:rPr>
              <a:t>pyrimethamine</a:t>
            </a:r>
            <a:r>
              <a:rPr lang="en-GB" dirty="0">
                <a:latin typeface="Trebuchet MS" pitchFamily="34" charset="0"/>
              </a:rPr>
              <a:t>, </a:t>
            </a:r>
            <a:r>
              <a:rPr lang="en-GB" dirty="0" err="1">
                <a:latin typeface="Trebuchet MS" pitchFamily="34" charset="0"/>
              </a:rPr>
              <a:t>sulfadoxine</a:t>
            </a:r>
            <a:r>
              <a:rPr lang="en-GB" dirty="0">
                <a:latin typeface="Trebuchet MS" pitchFamily="34" charset="0"/>
              </a:rPr>
              <a:t>, </a:t>
            </a:r>
            <a:r>
              <a:rPr lang="en-GB" dirty="0" err="1">
                <a:latin typeface="Trebuchet MS" pitchFamily="34" charset="0"/>
              </a:rPr>
              <a:t>sulfones</a:t>
            </a:r>
            <a:r>
              <a:rPr lang="en-GB" dirty="0">
                <a:latin typeface="Trebuchet MS" pitchFamily="34" charset="0"/>
              </a:rPr>
              <a:t>, </a:t>
            </a:r>
            <a:r>
              <a:rPr lang="en-GB" dirty="0" err="1">
                <a:latin typeface="Trebuchet MS" pitchFamily="34" charset="0"/>
              </a:rPr>
              <a:t>tetracyclines</a:t>
            </a:r>
            <a:r>
              <a:rPr lang="en-GB" dirty="0">
                <a:latin typeface="Trebuchet MS" pitchFamily="34" charset="0"/>
              </a:rPr>
              <a:t> etc.</a:t>
            </a:r>
            <a:endParaRPr lang="en-GB" b="1" dirty="0">
              <a:latin typeface="Trebuchet MS" pitchFamily="34" charset="0"/>
            </a:endParaRPr>
          </a:p>
          <a:p>
            <a:endParaRPr lang="en-GB" dirty="0">
              <a:latin typeface="Trebuchet MS" pitchFamily="34" charset="0"/>
            </a:endParaRPr>
          </a:p>
        </p:txBody>
      </p:sp>
    </p:spTree>
    <p:extLst>
      <p:ext uri="{BB962C8B-B14F-4D97-AF65-F5344CB8AC3E}">
        <p14:creationId xmlns:p14="http://schemas.microsoft.com/office/powerpoint/2010/main" val="712529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692696"/>
            <a:ext cx="8147248" cy="5314595"/>
          </a:xfrm>
        </p:spPr>
        <p:txBody>
          <a:bodyPr>
            <a:normAutofit fontScale="92500" lnSpcReduction="10000"/>
          </a:bodyPr>
          <a:lstStyle/>
          <a:p>
            <a:pPr marL="109728" indent="0" fontAlgn="base">
              <a:buNone/>
            </a:pPr>
            <a:r>
              <a:rPr lang="en-GB" b="1" dirty="0">
                <a:latin typeface="Trebuchet MS" pitchFamily="34" charset="0"/>
              </a:rPr>
              <a:t>d</a:t>
            </a:r>
            <a:r>
              <a:rPr lang="en-GB" b="1" dirty="0" smtClean="0">
                <a:latin typeface="Trebuchet MS" pitchFamily="34" charset="0"/>
              </a:rPr>
              <a:t>. </a:t>
            </a:r>
            <a:r>
              <a:rPr lang="en-GB" b="1" dirty="0" err="1" smtClean="0">
                <a:latin typeface="Trebuchet MS" pitchFamily="34" charset="0"/>
              </a:rPr>
              <a:t>Gametocytocides</a:t>
            </a:r>
            <a:r>
              <a:rPr lang="en-GB" b="1" dirty="0">
                <a:latin typeface="Trebuchet MS" pitchFamily="34" charset="0"/>
              </a:rPr>
              <a:t>:</a:t>
            </a:r>
            <a:r>
              <a:rPr lang="en-GB" dirty="0">
                <a:latin typeface="Trebuchet MS" pitchFamily="34" charset="0"/>
              </a:rPr>
              <a:t> </a:t>
            </a:r>
            <a:endParaRPr lang="en-GB" dirty="0" smtClean="0">
              <a:latin typeface="Trebuchet MS" pitchFamily="34" charset="0"/>
            </a:endParaRPr>
          </a:p>
          <a:p>
            <a:pPr fontAlgn="base"/>
            <a:r>
              <a:rPr lang="en-GB" dirty="0" smtClean="0">
                <a:latin typeface="Trebuchet MS" pitchFamily="34" charset="0"/>
              </a:rPr>
              <a:t>These </a:t>
            </a:r>
            <a:r>
              <a:rPr lang="en-GB" dirty="0">
                <a:latin typeface="Trebuchet MS" pitchFamily="34" charset="0"/>
              </a:rPr>
              <a:t>drugs </a:t>
            </a:r>
            <a:r>
              <a:rPr lang="en-GB" u="sng" dirty="0">
                <a:latin typeface="Trebuchet MS" pitchFamily="34" charset="0"/>
              </a:rPr>
              <a:t>destroy the sexual forms </a:t>
            </a:r>
            <a:r>
              <a:rPr lang="en-GB" dirty="0">
                <a:latin typeface="Trebuchet MS" pitchFamily="34" charset="0"/>
              </a:rPr>
              <a:t>of the parasite in the blood and thereby prevent transmission of the infection to the </a:t>
            </a:r>
            <a:r>
              <a:rPr lang="en-GB" dirty="0" smtClean="0">
                <a:latin typeface="Trebuchet MS" pitchFamily="34" charset="0"/>
              </a:rPr>
              <a:t>mosquito.</a:t>
            </a:r>
          </a:p>
          <a:p>
            <a:pPr fontAlgn="base"/>
            <a:r>
              <a:rPr lang="en-GB" dirty="0" err="1" smtClean="0">
                <a:latin typeface="Trebuchet MS" pitchFamily="34" charset="0"/>
              </a:rPr>
              <a:t>Chloroquine</a:t>
            </a:r>
            <a:r>
              <a:rPr lang="en-GB" dirty="0" smtClean="0">
                <a:latin typeface="Trebuchet MS" pitchFamily="34" charset="0"/>
              </a:rPr>
              <a:t> </a:t>
            </a:r>
            <a:r>
              <a:rPr lang="en-GB" dirty="0">
                <a:latin typeface="Trebuchet MS" pitchFamily="34" charset="0"/>
              </a:rPr>
              <a:t>and quinine have </a:t>
            </a:r>
            <a:r>
              <a:rPr lang="en-GB" dirty="0" err="1">
                <a:latin typeface="Trebuchet MS" pitchFamily="34" charset="0"/>
              </a:rPr>
              <a:t>gametocytocidal</a:t>
            </a:r>
            <a:r>
              <a:rPr lang="en-GB" dirty="0">
                <a:latin typeface="Trebuchet MS" pitchFamily="34" charset="0"/>
              </a:rPr>
              <a:t> activity against P. </a:t>
            </a:r>
            <a:r>
              <a:rPr lang="en-GB" dirty="0" err="1">
                <a:latin typeface="Trebuchet MS" pitchFamily="34" charset="0"/>
              </a:rPr>
              <a:t>vivax</a:t>
            </a:r>
            <a:r>
              <a:rPr lang="en-GB" dirty="0">
                <a:latin typeface="Trebuchet MS" pitchFamily="34" charset="0"/>
              </a:rPr>
              <a:t> and P. </a:t>
            </a:r>
            <a:r>
              <a:rPr lang="en-GB" dirty="0" err="1">
                <a:latin typeface="Trebuchet MS" pitchFamily="34" charset="0"/>
              </a:rPr>
              <a:t>malariae</a:t>
            </a:r>
            <a:r>
              <a:rPr lang="en-GB" dirty="0">
                <a:latin typeface="Trebuchet MS" pitchFamily="34" charset="0"/>
              </a:rPr>
              <a:t>, but not against P. falciparum. </a:t>
            </a:r>
            <a:endParaRPr lang="en-GB" dirty="0" smtClean="0">
              <a:latin typeface="Trebuchet MS" pitchFamily="34" charset="0"/>
            </a:endParaRPr>
          </a:p>
          <a:p>
            <a:pPr fontAlgn="base"/>
            <a:r>
              <a:rPr lang="en-GB" dirty="0" err="1" smtClean="0">
                <a:latin typeface="Trebuchet MS" pitchFamily="34" charset="0"/>
              </a:rPr>
              <a:t>Primaquine</a:t>
            </a:r>
            <a:r>
              <a:rPr lang="en-GB" dirty="0" smtClean="0">
                <a:latin typeface="Trebuchet MS" pitchFamily="34" charset="0"/>
              </a:rPr>
              <a:t> </a:t>
            </a:r>
            <a:r>
              <a:rPr lang="en-GB" dirty="0">
                <a:latin typeface="Trebuchet MS" pitchFamily="34" charset="0"/>
              </a:rPr>
              <a:t>has </a:t>
            </a:r>
            <a:r>
              <a:rPr lang="en-GB" dirty="0" err="1">
                <a:latin typeface="Trebuchet MS" pitchFamily="34" charset="0"/>
              </a:rPr>
              <a:t>gametocytocidal</a:t>
            </a:r>
            <a:r>
              <a:rPr lang="en-GB" dirty="0">
                <a:latin typeface="Trebuchet MS" pitchFamily="34" charset="0"/>
              </a:rPr>
              <a:t> activity against all plasmodia, including P. </a:t>
            </a:r>
            <a:r>
              <a:rPr lang="en-GB" dirty="0" smtClean="0">
                <a:latin typeface="Trebuchet MS" pitchFamily="34" charset="0"/>
              </a:rPr>
              <a:t>falciparum.</a:t>
            </a:r>
            <a:endParaRPr lang="en-GB" b="1" dirty="0">
              <a:latin typeface="Trebuchet MS" pitchFamily="34" charset="0"/>
            </a:endParaRPr>
          </a:p>
          <a:p>
            <a:pPr marL="109728" indent="0" fontAlgn="base">
              <a:buNone/>
            </a:pPr>
            <a:r>
              <a:rPr lang="en-GB" b="1" dirty="0" smtClean="0">
                <a:latin typeface="Trebuchet MS" pitchFamily="34" charset="0"/>
              </a:rPr>
              <a:t>e. </a:t>
            </a:r>
            <a:r>
              <a:rPr lang="en-GB" b="1" dirty="0" err="1" smtClean="0">
                <a:latin typeface="Trebuchet MS" pitchFamily="34" charset="0"/>
              </a:rPr>
              <a:t>Sporontocides</a:t>
            </a:r>
            <a:r>
              <a:rPr lang="en-GB" b="1" dirty="0">
                <a:latin typeface="Trebuchet MS" pitchFamily="34" charset="0"/>
              </a:rPr>
              <a:t>:</a:t>
            </a:r>
            <a:r>
              <a:rPr lang="en-GB" dirty="0">
                <a:latin typeface="Trebuchet MS" pitchFamily="34" charset="0"/>
              </a:rPr>
              <a:t> </a:t>
            </a:r>
            <a:endParaRPr lang="en-GB" dirty="0" smtClean="0">
              <a:latin typeface="Trebuchet MS" pitchFamily="34" charset="0"/>
            </a:endParaRPr>
          </a:p>
          <a:p>
            <a:pPr fontAlgn="base"/>
            <a:r>
              <a:rPr lang="en-GB" dirty="0" smtClean="0">
                <a:latin typeface="Trebuchet MS" pitchFamily="34" charset="0"/>
              </a:rPr>
              <a:t>These </a:t>
            </a:r>
            <a:r>
              <a:rPr lang="en-GB" dirty="0">
                <a:latin typeface="Trebuchet MS" pitchFamily="34" charset="0"/>
              </a:rPr>
              <a:t>drugs prevent the development of </a:t>
            </a:r>
            <a:r>
              <a:rPr lang="en-GB" dirty="0" err="1">
                <a:latin typeface="Trebuchet MS" pitchFamily="34" charset="0"/>
              </a:rPr>
              <a:t>oocysts</a:t>
            </a:r>
            <a:r>
              <a:rPr lang="en-GB" dirty="0">
                <a:latin typeface="Trebuchet MS" pitchFamily="34" charset="0"/>
              </a:rPr>
              <a:t> in the mosquito and thus ablate the transmission. </a:t>
            </a:r>
            <a:endParaRPr lang="en-GB" dirty="0" smtClean="0">
              <a:latin typeface="Trebuchet MS" pitchFamily="34" charset="0"/>
            </a:endParaRPr>
          </a:p>
          <a:p>
            <a:pPr fontAlgn="base"/>
            <a:r>
              <a:rPr lang="en-GB" dirty="0" err="1" smtClean="0">
                <a:latin typeface="Trebuchet MS" pitchFamily="34" charset="0"/>
              </a:rPr>
              <a:t>Primaquine</a:t>
            </a:r>
            <a:r>
              <a:rPr lang="en-GB" dirty="0" smtClean="0">
                <a:latin typeface="Trebuchet MS" pitchFamily="34" charset="0"/>
              </a:rPr>
              <a:t> </a:t>
            </a:r>
            <a:r>
              <a:rPr lang="en-GB" dirty="0">
                <a:latin typeface="Trebuchet MS" pitchFamily="34" charset="0"/>
              </a:rPr>
              <a:t>and </a:t>
            </a:r>
            <a:r>
              <a:rPr lang="en-GB" dirty="0" err="1">
                <a:latin typeface="Trebuchet MS" pitchFamily="34" charset="0"/>
              </a:rPr>
              <a:t>chloroguanide</a:t>
            </a:r>
            <a:r>
              <a:rPr lang="en-GB" dirty="0">
                <a:latin typeface="Trebuchet MS" pitchFamily="34" charset="0"/>
              </a:rPr>
              <a:t> have this action.</a:t>
            </a:r>
            <a:endParaRPr lang="en-GB" b="1" dirty="0">
              <a:latin typeface="Trebuchet MS" pitchFamily="34" charset="0"/>
            </a:endParaRPr>
          </a:p>
          <a:p>
            <a:endParaRPr lang="en-GB" dirty="0"/>
          </a:p>
        </p:txBody>
      </p:sp>
    </p:spTree>
    <p:extLst>
      <p:ext uri="{BB962C8B-B14F-4D97-AF65-F5344CB8AC3E}">
        <p14:creationId xmlns:p14="http://schemas.microsoft.com/office/powerpoint/2010/main" val="413908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 </a:t>
            </a:r>
          </a:p>
        </p:txBody>
      </p:sp>
      <p:sp>
        <p:nvSpPr>
          <p:cNvPr id="3" name="Title 2"/>
          <p:cNvSpPr>
            <a:spLocks noGrp="1"/>
          </p:cNvSpPr>
          <p:nvPr>
            <p:ph type="title"/>
          </p:nvPr>
        </p:nvSpPr>
        <p:spPr>
          <a:xfrm>
            <a:off x="395536" y="188640"/>
            <a:ext cx="8229600" cy="1143000"/>
          </a:xfrm>
        </p:spPr>
        <p:txBody>
          <a:bodyPr>
            <a:normAutofit fontScale="90000"/>
          </a:bodyPr>
          <a:lstStyle/>
          <a:p>
            <a:r>
              <a:rPr lang="en-GB" b="0" dirty="0" smtClean="0">
                <a:effectLst/>
              </a:rPr>
              <a:t/>
            </a:r>
            <a:br>
              <a:rPr lang="en-GB" b="0" dirty="0" smtClean="0">
                <a:effectLst/>
              </a:rPr>
            </a:br>
            <a:r>
              <a:rPr lang="en-GB" b="0" dirty="0">
                <a:effectLst/>
              </a:rPr>
              <a:t/>
            </a:r>
            <a:br>
              <a:rPr lang="en-GB" b="0" dirty="0">
                <a:effectLst/>
              </a:rPr>
            </a:br>
            <a:r>
              <a:rPr lang="en-GB" b="0" dirty="0" smtClean="0">
                <a:effectLst/>
                <a:latin typeface="Trebuchet MS" pitchFamily="34" charset="0"/>
              </a:rPr>
              <a:t>Classification </a:t>
            </a:r>
            <a:r>
              <a:rPr lang="en-GB" b="0" dirty="0">
                <a:effectLst/>
                <a:latin typeface="Trebuchet MS" pitchFamily="34" charset="0"/>
              </a:rPr>
              <a:t>according </a:t>
            </a:r>
            <a:r>
              <a:rPr lang="en-GB" b="0" dirty="0" smtClean="0">
                <a:effectLst/>
                <a:latin typeface="Trebuchet MS" pitchFamily="34" charset="0"/>
              </a:rPr>
              <a:t>to  </a:t>
            </a:r>
            <a:r>
              <a:rPr lang="en-GB" b="0" dirty="0">
                <a:effectLst/>
                <a:latin typeface="Trebuchet MS" pitchFamily="34" charset="0"/>
              </a:rPr>
              <a:t>structure or  therapeutic class</a:t>
            </a:r>
            <a:r>
              <a:rPr lang="en-GB" b="0" dirty="0">
                <a:effectLst/>
              </a:rPr>
              <a:t/>
            </a:r>
            <a:br>
              <a:rPr lang="en-GB" b="0" dirty="0">
                <a:effectLst/>
              </a:rPr>
            </a:br>
            <a:r>
              <a:rPr lang="en-GB" dirty="0"/>
              <a:t/>
            </a:r>
            <a:br>
              <a:rPr lang="en-GB" dirty="0"/>
            </a:br>
            <a:endParaRPr lang="en-GB"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484784"/>
            <a:ext cx="7632848"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7823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5360844"/>
              </p:ext>
            </p:extLst>
          </p:nvPr>
        </p:nvGraphicFramePr>
        <p:xfrm>
          <a:off x="457200" y="1481138"/>
          <a:ext cx="6779096" cy="2400300"/>
        </p:xfrm>
        <a:graphic>
          <a:graphicData uri="http://schemas.openxmlformats.org/drawingml/2006/table">
            <a:tbl>
              <a:tblPr firstRow="1" bandRow="1">
                <a:tableStyleId>{5C22544A-7EE6-4342-B048-85BDC9FD1C3A}</a:tableStyleId>
              </a:tblPr>
              <a:tblGrid>
                <a:gridCol w="3389548"/>
                <a:gridCol w="3389548"/>
              </a:tblGrid>
              <a:tr h="370840">
                <a:tc>
                  <a:txBody>
                    <a:bodyPr/>
                    <a:lstStyle/>
                    <a:p>
                      <a:pPr rtl="0" fontAlgn="t">
                        <a:spcBef>
                          <a:spcPts val="0"/>
                        </a:spcBef>
                        <a:spcAft>
                          <a:spcPts val="0"/>
                        </a:spcAft>
                      </a:pPr>
                      <a:r>
                        <a:rPr lang="en-GB" sz="1800" b="1" i="0" u="none" strike="noStrike" dirty="0">
                          <a:solidFill>
                            <a:srgbClr val="FFFFFF"/>
                          </a:solidFill>
                          <a:effectLst/>
                          <a:latin typeface="Trebuchet MS"/>
                        </a:rPr>
                        <a:t>class</a:t>
                      </a:r>
                      <a:endParaRPr lang="en-GB" dirty="0">
                        <a:effectLst/>
                      </a:endParaRPr>
                    </a:p>
                  </a:txBody>
                  <a:tcPr marL="95250" marR="95250" marT="47625" marB="47625"/>
                </a:tc>
                <a:tc>
                  <a:txBody>
                    <a:bodyPr/>
                    <a:lstStyle/>
                    <a:p>
                      <a:pPr rtl="0" fontAlgn="t">
                        <a:spcBef>
                          <a:spcPts val="0"/>
                        </a:spcBef>
                        <a:spcAft>
                          <a:spcPts val="0"/>
                        </a:spcAft>
                      </a:pPr>
                      <a:r>
                        <a:rPr lang="en-GB" sz="1800" b="1" i="0" u="none" strike="noStrike">
                          <a:solidFill>
                            <a:srgbClr val="FFFFFF"/>
                          </a:solidFill>
                          <a:effectLst/>
                          <a:latin typeface="Trebuchet MS"/>
                        </a:rPr>
                        <a:t>drug</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Amino alcohols/</a:t>
                      </a:r>
                      <a:endParaRPr lang="en-GB">
                        <a:effectLst/>
                      </a:endParaRPr>
                    </a:p>
                    <a:p>
                      <a:pPr rtl="0" fontAlgn="t">
                        <a:spcBef>
                          <a:spcPts val="0"/>
                        </a:spcBef>
                        <a:spcAft>
                          <a:spcPts val="0"/>
                        </a:spcAft>
                      </a:pPr>
                      <a:r>
                        <a:rPr lang="en-GB" sz="1800" b="0" i="0" u="none" strike="noStrike">
                          <a:solidFill>
                            <a:srgbClr val="000000"/>
                          </a:solidFill>
                          <a:effectLst/>
                          <a:latin typeface="Trebuchet MS"/>
                        </a:rPr>
                        <a:t>9-phenanthrene methanols</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Halofantrine, Lumefantrine</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Sulfonamides</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Sulfadoxine, Sulfamethopyrazine</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sulfone </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Dapsone</a:t>
                      </a:r>
                      <a:endParaRPr lang="en-GB">
                        <a:effectLst/>
                      </a:endParaRPr>
                    </a:p>
                  </a:txBody>
                  <a:tcPr marL="95250" marR="95250" marT="47625" marB="47625"/>
                </a:tc>
              </a:tr>
              <a:tr h="370840">
                <a:tc>
                  <a:txBody>
                    <a:bodyPr/>
                    <a:lstStyle/>
                    <a:p>
                      <a:pPr fontAlgn="t"/>
                      <a:r>
                        <a:rPr lang="en-GB">
                          <a:effectLst/>
                        </a:rPr>
                        <a:t> </a:t>
                      </a:r>
                    </a:p>
                  </a:txBody>
                  <a:tcPr marL="95250" marR="95250" marT="47625" marB="47625"/>
                </a:tc>
                <a:tc>
                  <a:txBody>
                    <a:bodyPr/>
                    <a:lstStyle/>
                    <a:p>
                      <a:pPr fontAlgn="t"/>
                      <a:r>
                        <a:rPr lang="en-GB" dirty="0">
                          <a:effectLst/>
                        </a:rPr>
                        <a:t> </a:t>
                      </a:r>
                    </a:p>
                  </a:txBody>
                  <a:tcPr marL="95250" marR="95250" marT="47625" marB="47625"/>
                </a:tc>
              </a:tr>
            </a:tbl>
          </a:graphicData>
        </a:graphic>
      </p:graphicFrame>
    </p:spTree>
    <p:extLst>
      <p:ext uri="{BB962C8B-B14F-4D97-AF65-F5344CB8AC3E}">
        <p14:creationId xmlns:p14="http://schemas.microsoft.com/office/powerpoint/2010/main" val="3079071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fontAlgn="base"/>
            <a:r>
              <a:rPr lang="en-GB" dirty="0">
                <a:latin typeface="Trebuchet MS" pitchFamily="34" charset="0"/>
              </a:rPr>
              <a:t>Quinine is the chief alkaloid of cinchona bark (known as ‘Fever Bark’), a tree found in South America</a:t>
            </a:r>
          </a:p>
          <a:p>
            <a:pPr marL="109728" indent="0">
              <a:buNone/>
            </a:pPr>
            <a:endParaRPr lang="en-GB" b="1" dirty="0" smtClean="0">
              <a:latin typeface="Trebuchet MS" pitchFamily="34" charset="0"/>
            </a:endParaRPr>
          </a:p>
          <a:p>
            <a:pPr marL="109728" indent="0">
              <a:buNone/>
            </a:pPr>
            <a:r>
              <a:rPr lang="en-GB" b="1" dirty="0" smtClean="0">
                <a:latin typeface="Trebuchet MS" pitchFamily="34" charset="0"/>
              </a:rPr>
              <a:t>Mechanism </a:t>
            </a:r>
            <a:r>
              <a:rPr lang="en-GB" b="1" dirty="0">
                <a:latin typeface="Trebuchet MS" pitchFamily="34" charset="0"/>
              </a:rPr>
              <a:t>of action</a:t>
            </a:r>
            <a:endParaRPr lang="en-GB" dirty="0">
              <a:latin typeface="Trebuchet MS" pitchFamily="34" charset="0"/>
            </a:endParaRPr>
          </a:p>
          <a:p>
            <a:pPr fontAlgn="base"/>
            <a:r>
              <a:rPr lang="en-GB" dirty="0">
                <a:latin typeface="Trebuchet MS" pitchFamily="34" charset="0"/>
              </a:rPr>
              <a:t> Quinine acts as a blood </a:t>
            </a:r>
            <a:r>
              <a:rPr lang="en-GB" dirty="0" err="1">
                <a:latin typeface="Trebuchet MS" pitchFamily="34" charset="0"/>
              </a:rPr>
              <a:t>schizonticide</a:t>
            </a:r>
            <a:r>
              <a:rPr lang="en-GB" dirty="0">
                <a:latin typeface="Trebuchet MS" pitchFamily="34" charset="0"/>
              </a:rPr>
              <a:t> although it also has </a:t>
            </a:r>
            <a:r>
              <a:rPr lang="en-GB" dirty="0" err="1">
                <a:latin typeface="Trebuchet MS" pitchFamily="34" charset="0"/>
              </a:rPr>
              <a:t>gametocytocidal</a:t>
            </a:r>
            <a:r>
              <a:rPr lang="en-GB" dirty="0">
                <a:latin typeface="Trebuchet MS" pitchFamily="34" charset="0"/>
              </a:rPr>
              <a:t> activity against </a:t>
            </a:r>
            <a:r>
              <a:rPr lang="en-GB" i="1" dirty="0">
                <a:latin typeface="Trebuchet MS" pitchFamily="34" charset="0"/>
              </a:rPr>
              <a:t>P. </a:t>
            </a:r>
            <a:r>
              <a:rPr lang="en-GB" i="1" dirty="0" err="1">
                <a:latin typeface="Trebuchet MS" pitchFamily="34" charset="0"/>
              </a:rPr>
              <a:t>vivax</a:t>
            </a:r>
            <a:r>
              <a:rPr lang="en-GB" dirty="0">
                <a:latin typeface="Trebuchet MS" pitchFamily="34" charset="0"/>
              </a:rPr>
              <a:t> and </a:t>
            </a:r>
            <a:r>
              <a:rPr lang="en-GB" i="1" dirty="0">
                <a:latin typeface="Trebuchet MS" pitchFamily="34" charset="0"/>
              </a:rPr>
              <a:t>P. </a:t>
            </a:r>
            <a:r>
              <a:rPr lang="en-GB" i="1" dirty="0" err="1">
                <a:latin typeface="Trebuchet MS" pitchFamily="34" charset="0"/>
              </a:rPr>
              <a:t>malariae</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Because it is a weak base, it is concentrated in the food vacuoles of </a:t>
            </a:r>
            <a:r>
              <a:rPr lang="en-GB" i="1" dirty="0">
                <a:latin typeface="Trebuchet MS" pitchFamily="34" charset="0"/>
              </a:rPr>
              <a:t>P. falciparum</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It is said to act by inhibiting </a:t>
            </a:r>
            <a:r>
              <a:rPr lang="en-GB" dirty="0" err="1">
                <a:latin typeface="Trebuchet MS" pitchFamily="34" charset="0"/>
              </a:rPr>
              <a:t>heme</a:t>
            </a:r>
            <a:r>
              <a:rPr lang="en-GB" dirty="0">
                <a:latin typeface="Trebuchet MS" pitchFamily="34" charset="0"/>
              </a:rPr>
              <a:t> polymerase, thereby allowing accumulation of its cytotoxic substrate, </a:t>
            </a:r>
            <a:r>
              <a:rPr lang="en-GB" dirty="0" err="1">
                <a:latin typeface="Trebuchet MS" pitchFamily="34" charset="0"/>
              </a:rPr>
              <a:t>heme</a:t>
            </a:r>
            <a:r>
              <a:rPr lang="en-GB" dirty="0">
                <a:latin typeface="Trebuchet MS" pitchFamily="34" charset="0"/>
              </a:rPr>
              <a:t>.</a:t>
            </a:r>
          </a:p>
          <a:p>
            <a:pPr fontAlgn="base"/>
            <a:r>
              <a:rPr lang="en-GB" dirty="0">
                <a:latin typeface="Trebuchet MS" pitchFamily="34" charset="0"/>
              </a:rPr>
              <a:t>As a </a:t>
            </a:r>
            <a:r>
              <a:rPr lang="en-GB" dirty="0" err="1">
                <a:latin typeface="Trebuchet MS" pitchFamily="34" charset="0"/>
              </a:rPr>
              <a:t>schizonticidal</a:t>
            </a:r>
            <a:r>
              <a:rPr lang="en-GB" dirty="0">
                <a:latin typeface="Trebuchet MS" pitchFamily="34" charset="0"/>
              </a:rPr>
              <a:t> drug, it is less effective and more toxic than </a:t>
            </a:r>
            <a:r>
              <a:rPr lang="en-GB" dirty="0" err="1">
                <a:latin typeface="Trebuchet MS" pitchFamily="34" charset="0"/>
              </a:rPr>
              <a:t>chloroquine</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However, it </a:t>
            </a:r>
            <a:r>
              <a:rPr lang="en-GB" dirty="0" smtClean="0">
                <a:latin typeface="Trebuchet MS" pitchFamily="34" charset="0"/>
              </a:rPr>
              <a:t>is used </a:t>
            </a:r>
            <a:r>
              <a:rPr lang="en-GB" dirty="0">
                <a:latin typeface="Trebuchet MS" pitchFamily="34" charset="0"/>
              </a:rPr>
              <a:t>in the management of severe falciparum malaria in areas with known resistance to </a:t>
            </a:r>
            <a:r>
              <a:rPr lang="en-GB" dirty="0" err="1">
                <a:latin typeface="Trebuchet MS" pitchFamily="34" charset="0"/>
              </a:rPr>
              <a:t>chloroquine</a:t>
            </a:r>
            <a:r>
              <a:rPr lang="en-GB" dirty="0">
                <a:latin typeface="Trebuchet MS" pitchFamily="34" charset="0"/>
              </a:rPr>
              <a:t>.</a:t>
            </a:r>
          </a:p>
          <a:p>
            <a:endParaRPr lang="en-GB" dirty="0">
              <a:latin typeface="Trebuchet MS" pitchFamily="34" charset="0"/>
            </a:endParaRPr>
          </a:p>
        </p:txBody>
      </p:sp>
      <p:sp>
        <p:nvSpPr>
          <p:cNvPr id="3" name="Title 2"/>
          <p:cNvSpPr>
            <a:spLocks noGrp="1"/>
          </p:cNvSpPr>
          <p:nvPr>
            <p:ph type="title"/>
          </p:nvPr>
        </p:nvSpPr>
        <p:spPr/>
        <p:txBody>
          <a:bodyPr>
            <a:normAutofit fontScale="90000"/>
          </a:bodyPr>
          <a:lstStyle/>
          <a:p>
            <a:r>
              <a:rPr lang="en-GB" b="0" dirty="0">
                <a:effectLst/>
                <a:latin typeface="Trebuchet MS" pitchFamily="34" charset="0"/>
              </a:rPr>
              <a:t>Cinchona </a:t>
            </a:r>
            <a:r>
              <a:rPr lang="en-GB" b="0" dirty="0" smtClean="0">
                <a:effectLst/>
                <a:latin typeface="Trebuchet MS" pitchFamily="34" charset="0"/>
              </a:rPr>
              <a:t>alkaloids -</a:t>
            </a:r>
            <a:r>
              <a:rPr lang="en-GB" b="0" dirty="0">
                <a:effectLst/>
                <a:latin typeface="Trebuchet MS" pitchFamily="34" charset="0"/>
              </a:rPr>
              <a:t/>
            </a:r>
            <a:br>
              <a:rPr lang="en-GB" b="0" dirty="0">
                <a:effectLst/>
                <a:latin typeface="Trebuchet MS" pitchFamily="34" charset="0"/>
              </a:rPr>
            </a:br>
            <a:r>
              <a:rPr lang="en-GB" b="0" dirty="0">
                <a:effectLst/>
                <a:latin typeface="Trebuchet MS" pitchFamily="34" charset="0"/>
              </a:rPr>
              <a:t>Quinine</a:t>
            </a:r>
            <a:endParaRPr lang="en-GB" dirty="0">
              <a:latin typeface="Trebuchet MS" pitchFamily="34" charset="0"/>
            </a:endParaRPr>
          </a:p>
        </p:txBody>
      </p:sp>
    </p:spTree>
    <p:extLst>
      <p:ext uri="{BB962C8B-B14F-4D97-AF65-F5344CB8AC3E}">
        <p14:creationId xmlns:p14="http://schemas.microsoft.com/office/powerpoint/2010/main" val="3173147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074" y="888274"/>
            <a:ext cx="8255726" cy="5119017"/>
          </a:xfrm>
        </p:spPr>
        <p:txBody>
          <a:bodyPr>
            <a:normAutofit/>
          </a:bodyPr>
          <a:lstStyle/>
          <a:p>
            <a:pPr marL="109728" indent="0">
              <a:buNone/>
            </a:pPr>
            <a:r>
              <a:rPr lang="en-GB" b="1" dirty="0">
                <a:latin typeface="Trebuchet MS" pitchFamily="34" charset="0"/>
              </a:rPr>
              <a:t>Pharmacokinetics</a:t>
            </a:r>
            <a:endParaRPr lang="en-GB" dirty="0">
              <a:latin typeface="Trebuchet MS" pitchFamily="34" charset="0"/>
            </a:endParaRPr>
          </a:p>
          <a:p>
            <a:pPr fontAlgn="base"/>
            <a:r>
              <a:rPr lang="en-GB" dirty="0">
                <a:latin typeface="Trebuchet MS" pitchFamily="34" charset="0"/>
              </a:rPr>
              <a:t> Quinine is readily absorbed when given orally or </a:t>
            </a:r>
            <a:r>
              <a:rPr lang="en-GB" dirty="0" err="1">
                <a:latin typeface="Trebuchet MS" pitchFamily="34" charset="0"/>
              </a:rPr>
              <a:t>parenterally</a:t>
            </a:r>
            <a:r>
              <a:rPr lang="en-GB" dirty="0">
                <a:latin typeface="Trebuchet MS" pitchFamily="34" charset="0"/>
              </a:rPr>
              <a:t>. </a:t>
            </a:r>
          </a:p>
          <a:p>
            <a:pPr fontAlgn="base"/>
            <a:r>
              <a:rPr lang="en-GB" dirty="0">
                <a:latin typeface="Trebuchet MS" pitchFamily="34" charset="0"/>
              </a:rPr>
              <a:t>Peak plasma concentrations are achieved within 1 – 3 hours after oral dose</a:t>
            </a:r>
          </a:p>
          <a:p>
            <a:pPr fontAlgn="base"/>
            <a:r>
              <a:rPr lang="en-GB" dirty="0">
                <a:latin typeface="Trebuchet MS" pitchFamily="34" charset="0"/>
              </a:rPr>
              <a:t>plasma half-life is about 11 hours. </a:t>
            </a:r>
          </a:p>
          <a:p>
            <a:pPr fontAlgn="base"/>
            <a:r>
              <a:rPr lang="en-GB" dirty="0">
                <a:latin typeface="Trebuchet MS" pitchFamily="34" charset="0"/>
              </a:rPr>
              <a:t>The drug is extensively metabolized in the liver and only 10% is excreted unchanged in the urine.</a:t>
            </a:r>
          </a:p>
          <a:p>
            <a:pPr fontAlgn="base"/>
            <a:r>
              <a:rPr lang="en-GB" dirty="0">
                <a:latin typeface="Trebuchet MS" pitchFamily="34" charset="0"/>
              </a:rPr>
              <a:t> There is no cumulative toxicity on continued administration.</a:t>
            </a:r>
          </a:p>
          <a:p>
            <a:endParaRPr lang="en-GB" dirty="0"/>
          </a:p>
        </p:txBody>
      </p:sp>
    </p:spTree>
    <p:extLst>
      <p:ext uri="{BB962C8B-B14F-4D97-AF65-F5344CB8AC3E}">
        <p14:creationId xmlns:p14="http://schemas.microsoft.com/office/powerpoint/2010/main" val="1179495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fontAlgn="base"/>
            <a:r>
              <a:rPr lang="en-GB" dirty="0">
                <a:latin typeface="Trebuchet MS" pitchFamily="34" charset="0"/>
              </a:rPr>
              <a:t>Malaria is an acute infectious disease and is the </a:t>
            </a:r>
            <a:r>
              <a:rPr lang="en-GB" dirty="0">
                <a:solidFill>
                  <a:srgbClr val="C00000"/>
                </a:solidFill>
                <a:latin typeface="Trebuchet MS" pitchFamily="34" charset="0"/>
              </a:rPr>
              <a:t>most important global parasitic disease</a:t>
            </a:r>
          </a:p>
          <a:p>
            <a:pPr fontAlgn="base"/>
            <a:r>
              <a:rPr lang="en-GB" dirty="0">
                <a:latin typeface="Trebuchet MS" pitchFamily="34" charset="0"/>
              </a:rPr>
              <a:t>It  is one of the leading causes of morbidity and mortality, particularly in children under five years of age and pregnant women in Kenya. </a:t>
            </a:r>
          </a:p>
          <a:p>
            <a:pPr fontAlgn="base"/>
            <a:r>
              <a:rPr lang="en-GB" b="1" dirty="0">
                <a:latin typeface="Trebuchet MS" pitchFamily="34" charset="0"/>
              </a:rPr>
              <a:t> Causative agent</a:t>
            </a:r>
            <a:r>
              <a:rPr lang="en-GB" dirty="0">
                <a:latin typeface="Trebuchet MS" pitchFamily="34" charset="0"/>
              </a:rPr>
              <a:t> : Plasmodium species -Protozoan parasite </a:t>
            </a:r>
            <a:endParaRPr lang="en-GB" b="1" dirty="0">
              <a:latin typeface="Trebuchet MS" pitchFamily="34" charset="0"/>
            </a:endParaRPr>
          </a:p>
          <a:p>
            <a:pPr fontAlgn="base"/>
            <a:r>
              <a:rPr lang="en-GB" dirty="0">
                <a:latin typeface="Trebuchet MS" pitchFamily="34" charset="0"/>
              </a:rPr>
              <a:t> There are 4 species infecting humans;</a:t>
            </a:r>
          </a:p>
          <a:p>
            <a:pPr marL="681228" indent="-571500">
              <a:buFont typeface="+mj-lt"/>
              <a:buAutoNum type="romanLcPeriod"/>
            </a:pPr>
            <a:r>
              <a:rPr lang="en-GB" dirty="0" smtClean="0">
                <a:latin typeface="Trebuchet MS" pitchFamily="34" charset="0"/>
              </a:rPr>
              <a:t>P</a:t>
            </a:r>
            <a:r>
              <a:rPr lang="en-GB" dirty="0">
                <a:latin typeface="Trebuchet MS" pitchFamily="34" charset="0"/>
              </a:rPr>
              <a:t>. falciparum-commonest cause</a:t>
            </a:r>
          </a:p>
          <a:p>
            <a:pPr marL="681228" indent="-571500">
              <a:buFont typeface="+mj-lt"/>
              <a:buAutoNum type="romanLcPeriod"/>
            </a:pPr>
            <a:r>
              <a:rPr lang="en-GB" dirty="0" smtClean="0">
                <a:latin typeface="Trebuchet MS" pitchFamily="34" charset="0"/>
              </a:rPr>
              <a:t>P</a:t>
            </a:r>
            <a:r>
              <a:rPr lang="en-GB" dirty="0">
                <a:latin typeface="Trebuchet MS" pitchFamily="34" charset="0"/>
              </a:rPr>
              <a:t>. </a:t>
            </a:r>
            <a:r>
              <a:rPr lang="en-GB" dirty="0" err="1">
                <a:latin typeface="Trebuchet MS" pitchFamily="34" charset="0"/>
              </a:rPr>
              <a:t>vivax</a:t>
            </a:r>
            <a:r>
              <a:rPr lang="en-GB" dirty="0">
                <a:latin typeface="Trebuchet MS" pitchFamily="34" charset="0"/>
              </a:rPr>
              <a:t> </a:t>
            </a:r>
          </a:p>
          <a:p>
            <a:pPr marL="681228" indent="-571500">
              <a:buFont typeface="+mj-lt"/>
              <a:buAutoNum type="romanLcPeriod"/>
            </a:pPr>
            <a:r>
              <a:rPr lang="en-GB" dirty="0" smtClean="0">
                <a:latin typeface="Trebuchet MS" pitchFamily="34" charset="0"/>
              </a:rPr>
              <a:t> </a:t>
            </a:r>
            <a:r>
              <a:rPr lang="en-GB" dirty="0">
                <a:latin typeface="Trebuchet MS" pitchFamily="34" charset="0"/>
              </a:rPr>
              <a:t>P. </a:t>
            </a:r>
            <a:r>
              <a:rPr lang="en-GB" dirty="0" err="1">
                <a:latin typeface="Trebuchet MS" pitchFamily="34" charset="0"/>
              </a:rPr>
              <a:t>malariae</a:t>
            </a:r>
            <a:r>
              <a:rPr lang="en-GB" dirty="0">
                <a:latin typeface="Trebuchet MS" pitchFamily="34" charset="0"/>
              </a:rPr>
              <a:t> </a:t>
            </a:r>
          </a:p>
          <a:p>
            <a:pPr marL="681228" indent="-571500">
              <a:buFont typeface="+mj-lt"/>
              <a:buAutoNum type="romanLcPeriod"/>
            </a:pPr>
            <a:r>
              <a:rPr lang="en-GB" dirty="0" smtClean="0">
                <a:latin typeface="Trebuchet MS" pitchFamily="34" charset="0"/>
              </a:rPr>
              <a:t>P</a:t>
            </a:r>
            <a:r>
              <a:rPr lang="en-GB" dirty="0">
                <a:latin typeface="Trebuchet MS" pitchFamily="34" charset="0"/>
              </a:rPr>
              <a:t>. </a:t>
            </a:r>
            <a:r>
              <a:rPr lang="en-GB" dirty="0" err="1">
                <a:latin typeface="Trebuchet MS" pitchFamily="34" charset="0"/>
              </a:rPr>
              <a:t>ovale</a:t>
            </a:r>
            <a:r>
              <a:rPr lang="en-GB" dirty="0">
                <a:latin typeface="Trebuchet MS" pitchFamily="34" charset="0"/>
              </a:rPr>
              <a:t> </a:t>
            </a:r>
          </a:p>
          <a:p>
            <a:pPr fontAlgn="base"/>
            <a:r>
              <a:rPr lang="en-GB" dirty="0">
                <a:latin typeface="Trebuchet MS" pitchFamily="34" charset="0"/>
              </a:rPr>
              <a:t>Transmitted by </a:t>
            </a:r>
            <a:r>
              <a:rPr lang="en-GB" dirty="0">
                <a:solidFill>
                  <a:srgbClr val="FF0000"/>
                </a:solidFill>
                <a:latin typeface="Trebuchet MS" pitchFamily="34" charset="0"/>
              </a:rPr>
              <a:t>infected female Anopheles mosquito</a:t>
            </a:r>
          </a:p>
          <a:p>
            <a:endParaRPr lang="en-GB" dirty="0">
              <a:latin typeface="Trebuchet MS" pitchFamily="34" charset="0"/>
            </a:endParaRPr>
          </a:p>
        </p:txBody>
      </p:sp>
      <p:sp>
        <p:nvSpPr>
          <p:cNvPr id="3" name="Title 2"/>
          <p:cNvSpPr>
            <a:spLocks noGrp="1"/>
          </p:cNvSpPr>
          <p:nvPr>
            <p:ph type="title"/>
          </p:nvPr>
        </p:nvSpPr>
        <p:spPr/>
        <p:txBody>
          <a:bodyPr>
            <a:normAutofit fontScale="90000"/>
          </a:bodyPr>
          <a:lstStyle/>
          <a:p>
            <a:r>
              <a:rPr lang="en-GB" b="0" dirty="0" smtClean="0">
                <a:effectLst/>
              </a:rPr>
              <a:t/>
            </a:r>
            <a:br>
              <a:rPr lang="en-GB" b="0" dirty="0" smtClean="0">
                <a:effectLst/>
              </a:rPr>
            </a:br>
            <a:r>
              <a:rPr lang="en-GB" b="0" dirty="0">
                <a:effectLst/>
              </a:rPr>
              <a:t/>
            </a:r>
            <a:br>
              <a:rPr lang="en-GB" b="0" dirty="0">
                <a:effectLst/>
              </a:rPr>
            </a:br>
            <a:r>
              <a:rPr lang="en-GB" b="0" dirty="0" smtClean="0">
                <a:effectLst/>
                <a:latin typeface="Trebuchet MS" pitchFamily="34" charset="0"/>
              </a:rPr>
              <a:t>Antimalarial </a:t>
            </a:r>
            <a:r>
              <a:rPr lang="en-GB" b="0" dirty="0">
                <a:effectLst/>
                <a:latin typeface="Trebuchet MS" pitchFamily="34" charset="0"/>
              </a:rPr>
              <a:t>drugs </a:t>
            </a:r>
            <a:br>
              <a:rPr lang="en-GB" b="0" dirty="0">
                <a:effectLst/>
                <a:latin typeface="Trebuchet MS" pitchFamily="34" charset="0"/>
              </a:rPr>
            </a:br>
            <a:r>
              <a:rPr lang="en-GB" b="0" dirty="0">
                <a:effectLst/>
                <a:latin typeface="Trebuchet MS" pitchFamily="34" charset="0"/>
              </a:rPr>
              <a:t>Introduction</a:t>
            </a:r>
            <a:r>
              <a:rPr lang="en-GB" b="0" dirty="0">
                <a:effectLst/>
              </a:rPr>
              <a:t/>
            </a:r>
            <a:br>
              <a:rPr lang="en-GB" b="0" dirty="0">
                <a:effectLst/>
              </a:rPr>
            </a:br>
            <a:r>
              <a:rPr lang="en-GB" dirty="0"/>
              <a:t/>
            </a:r>
            <a:br>
              <a:rPr lang="en-GB" dirty="0"/>
            </a:br>
            <a:endParaRPr lang="en-GB" dirty="0"/>
          </a:p>
        </p:txBody>
      </p:sp>
    </p:spTree>
    <p:extLst>
      <p:ext uri="{BB962C8B-B14F-4D97-AF65-F5344CB8AC3E}">
        <p14:creationId xmlns:p14="http://schemas.microsoft.com/office/powerpoint/2010/main" val="2473058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219256" cy="5314595"/>
          </a:xfrm>
        </p:spPr>
        <p:txBody>
          <a:bodyPr>
            <a:normAutofit fontScale="92500" lnSpcReduction="20000"/>
          </a:bodyPr>
          <a:lstStyle/>
          <a:p>
            <a:pPr marL="109728" indent="0">
              <a:buNone/>
            </a:pPr>
            <a:r>
              <a:rPr lang="en-GB" b="1" dirty="0">
                <a:latin typeface="Trebuchet MS" pitchFamily="34" charset="0"/>
              </a:rPr>
              <a:t>Adverse effects:</a:t>
            </a:r>
            <a:endParaRPr lang="en-GB" dirty="0">
              <a:latin typeface="Trebuchet MS" pitchFamily="34" charset="0"/>
            </a:endParaRPr>
          </a:p>
          <a:p>
            <a:pPr fontAlgn="base"/>
            <a:r>
              <a:rPr lang="en-GB" dirty="0">
                <a:latin typeface="Trebuchet MS" pitchFamily="34" charset="0"/>
              </a:rPr>
              <a:t> Quinine is a potentially toxic drug. </a:t>
            </a:r>
          </a:p>
          <a:p>
            <a:pPr marL="109728" indent="0">
              <a:buNone/>
            </a:pPr>
            <a:r>
              <a:rPr lang="en-GB" dirty="0" smtClean="0">
                <a:latin typeface="Trebuchet MS" pitchFamily="34" charset="0"/>
              </a:rPr>
              <a:t>1. The </a:t>
            </a:r>
            <a:r>
              <a:rPr lang="en-GB" dirty="0">
                <a:latin typeface="Trebuchet MS" pitchFamily="34" charset="0"/>
              </a:rPr>
              <a:t>typical syndrome of quinine side effects is </a:t>
            </a:r>
            <a:r>
              <a:rPr lang="en-GB" dirty="0">
                <a:solidFill>
                  <a:srgbClr val="FF0000"/>
                </a:solidFill>
                <a:latin typeface="Trebuchet MS" pitchFamily="34" charset="0"/>
              </a:rPr>
              <a:t>called </a:t>
            </a:r>
            <a:r>
              <a:rPr lang="en-GB" dirty="0" err="1">
                <a:solidFill>
                  <a:srgbClr val="FF0000"/>
                </a:solidFill>
                <a:latin typeface="Trebuchet MS" pitchFamily="34" charset="0"/>
              </a:rPr>
              <a:t>cinchonism</a:t>
            </a:r>
            <a:r>
              <a:rPr lang="en-GB" dirty="0">
                <a:solidFill>
                  <a:srgbClr val="FF0000"/>
                </a:solidFill>
                <a:latin typeface="Trebuchet MS" pitchFamily="34" charset="0"/>
              </a:rPr>
              <a:t> </a:t>
            </a:r>
            <a:r>
              <a:rPr lang="en-GB" dirty="0">
                <a:latin typeface="Trebuchet MS" pitchFamily="34" charset="0"/>
              </a:rPr>
              <a:t>and it can be mild in usual therapeutic dosage or could be severe in larger doses. </a:t>
            </a:r>
          </a:p>
          <a:p>
            <a:pPr fontAlgn="base"/>
            <a:r>
              <a:rPr lang="en-GB" dirty="0">
                <a:latin typeface="Trebuchet MS" pitchFamily="34" charset="0"/>
              </a:rPr>
              <a:t>Mild </a:t>
            </a:r>
            <a:r>
              <a:rPr lang="en-GB" dirty="0" err="1">
                <a:latin typeface="Trebuchet MS" pitchFamily="34" charset="0"/>
              </a:rPr>
              <a:t>cinchonism</a:t>
            </a:r>
            <a:r>
              <a:rPr lang="en-GB" dirty="0">
                <a:latin typeface="Trebuchet MS" pitchFamily="34" charset="0"/>
              </a:rPr>
              <a:t> consists of </a:t>
            </a:r>
            <a:r>
              <a:rPr lang="en-GB" b="1" dirty="0">
                <a:latin typeface="Trebuchet MS" pitchFamily="34" charset="0"/>
              </a:rPr>
              <a:t>ringing in the ears, headache, nausea and disturbed vision.</a:t>
            </a:r>
          </a:p>
          <a:p>
            <a:pPr fontAlgn="base"/>
            <a:r>
              <a:rPr lang="en-GB" dirty="0">
                <a:latin typeface="Trebuchet MS" pitchFamily="34" charset="0"/>
              </a:rPr>
              <a:t> Functional impairment of the eighth nerve results in tinnitus, decreased auditory acuity and vertigo. </a:t>
            </a:r>
          </a:p>
          <a:p>
            <a:pPr fontAlgn="base"/>
            <a:r>
              <a:rPr lang="en-GB" dirty="0">
                <a:latin typeface="Trebuchet MS" pitchFamily="34" charset="0"/>
              </a:rPr>
              <a:t>Visual symptoms consist of blurred vision, disturbed colour perception, photophobia, diplopia, night blindness, and rarely, even blindness. </a:t>
            </a:r>
          </a:p>
          <a:p>
            <a:pPr fontAlgn="base"/>
            <a:r>
              <a:rPr lang="en-GB" dirty="0">
                <a:latin typeface="Trebuchet MS" pitchFamily="34" charset="0"/>
              </a:rPr>
              <a:t>These changes are </a:t>
            </a:r>
            <a:r>
              <a:rPr lang="en-GB" b="1" dirty="0">
                <a:latin typeface="Trebuchet MS" pitchFamily="34" charset="0"/>
              </a:rPr>
              <a:t>due to direct neurotoxicity, </a:t>
            </a:r>
            <a:r>
              <a:rPr lang="en-GB" dirty="0">
                <a:latin typeface="Trebuchet MS" pitchFamily="34" charset="0"/>
              </a:rPr>
              <a:t>although vascular changes may contribute to the problem.</a:t>
            </a:r>
          </a:p>
          <a:p>
            <a:endParaRPr lang="en-GB" dirty="0">
              <a:latin typeface="Trebuchet MS" pitchFamily="34" charset="0"/>
            </a:endParaRPr>
          </a:p>
        </p:txBody>
      </p:sp>
    </p:spTree>
    <p:extLst>
      <p:ext uri="{BB962C8B-B14F-4D97-AF65-F5344CB8AC3E}">
        <p14:creationId xmlns:p14="http://schemas.microsoft.com/office/powerpoint/2010/main" val="1282819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764704"/>
            <a:ext cx="8219256" cy="5242587"/>
          </a:xfrm>
        </p:spPr>
        <p:txBody>
          <a:bodyPr>
            <a:normAutofit fontScale="92500" lnSpcReduction="20000"/>
          </a:bodyPr>
          <a:lstStyle/>
          <a:p>
            <a:pPr marL="109728" indent="0">
              <a:buNone/>
            </a:pPr>
            <a:r>
              <a:rPr lang="en-GB" dirty="0">
                <a:latin typeface="Trebuchet MS" pitchFamily="34" charset="0"/>
              </a:rPr>
              <a:t>2. Gastrointestinal symptoms like nausea, vomiting, abdominal pain and  diarrhoea may be seen.</a:t>
            </a:r>
          </a:p>
          <a:p>
            <a:pPr marL="109728" indent="0">
              <a:buNone/>
            </a:pPr>
            <a:r>
              <a:rPr lang="en-GB" dirty="0">
                <a:latin typeface="Trebuchet MS" pitchFamily="34" charset="0"/>
              </a:rPr>
              <a:t>3. </a:t>
            </a:r>
            <a:r>
              <a:rPr lang="en-GB" dirty="0" smtClean="0">
                <a:latin typeface="Trebuchet MS" pitchFamily="34" charset="0"/>
              </a:rPr>
              <a:t>Rashes</a:t>
            </a:r>
          </a:p>
          <a:p>
            <a:pPr marL="109728" indent="0">
              <a:buNone/>
            </a:pPr>
            <a:r>
              <a:rPr lang="en-GB" dirty="0" smtClean="0">
                <a:latin typeface="Trebuchet MS" pitchFamily="34" charset="0"/>
              </a:rPr>
              <a:t>4. Sweating</a:t>
            </a:r>
            <a:endParaRPr lang="en-GB" dirty="0">
              <a:latin typeface="Trebuchet MS" pitchFamily="34" charset="0"/>
            </a:endParaRPr>
          </a:p>
          <a:p>
            <a:pPr marL="109728" indent="0">
              <a:buNone/>
            </a:pPr>
            <a:r>
              <a:rPr lang="en-GB" dirty="0" smtClean="0">
                <a:latin typeface="Trebuchet MS" pitchFamily="34" charset="0"/>
              </a:rPr>
              <a:t>5. Angioedema</a:t>
            </a:r>
            <a:r>
              <a:rPr lang="en-GB" dirty="0">
                <a:latin typeface="Trebuchet MS" pitchFamily="34" charset="0"/>
              </a:rPr>
              <a:t> </a:t>
            </a:r>
          </a:p>
          <a:p>
            <a:pPr marL="109728" indent="0" fontAlgn="base">
              <a:buNone/>
            </a:pPr>
            <a:r>
              <a:rPr lang="en-GB" dirty="0" smtClean="0">
                <a:latin typeface="Trebuchet MS" pitchFamily="34" charset="0"/>
              </a:rPr>
              <a:t>6. Excitement</a:t>
            </a:r>
            <a:r>
              <a:rPr lang="en-GB" dirty="0">
                <a:latin typeface="Trebuchet MS" pitchFamily="34" charset="0"/>
              </a:rPr>
              <a:t>, confusion, delirium are also seen in some patients. </a:t>
            </a:r>
            <a:endParaRPr lang="en-GB" dirty="0" smtClean="0">
              <a:latin typeface="Trebuchet MS" pitchFamily="34" charset="0"/>
            </a:endParaRPr>
          </a:p>
          <a:p>
            <a:pPr marL="109728" indent="0" fontAlgn="base">
              <a:buNone/>
            </a:pPr>
            <a:r>
              <a:rPr lang="en-GB" dirty="0" smtClean="0">
                <a:latin typeface="Trebuchet MS" pitchFamily="34" charset="0"/>
              </a:rPr>
              <a:t>7. Coma</a:t>
            </a:r>
            <a:r>
              <a:rPr lang="en-GB" dirty="0">
                <a:latin typeface="Trebuchet MS" pitchFamily="34" charset="0"/>
              </a:rPr>
              <a:t>, respiratory arrest, hypotension, and death can occur with over dosage.</a:t>
            </a:r>
          </a:p>
          <a:p>
            <a:pPr marL="109728" indent="0" fontAlgn="base">
              <a:buNone/>
            </a:pPr>
            <a:r>
              <a:rPr lang="en-GB" dirty="0" smtClean="0">
                <a:latin typeface="Trebuchet MS" pitchFamily="34" charset="0"/>
              </a:rPr>
              <a:t>8. Quinine </a:t>
            </a:r>
            <a:r>
              <a:rPr lang="en-GB" dirty="0">
                <a:latin typeface="Trebuchet MS" pitchFamily="34" charset="0"/>
              </a:rPr>
              <a:t>can also cause renal failure. </a:t>
            </a:r>
          </a:p>
          <a:p>
            <a:pPr marL="109728" indent="0" fontAlgn="base">
              <a:buNone/>
            </a:pPr>
            <a:r>
              <a:rPr lang="en-GB" dirty="0" smtClean="0">
                <a:latin typeface="Trebuchet MS" pitchFamily="34" charset="0"/>
              </a:rPr>
              <a:t>9. Massive </a:t>
            </a:r>
            <a:r>
              <a:rPr lang="en-GB" dirty="0" err="1">
                <a:latin typeface="Trebuchet MS" pitchFamily="34" charset="0"/>
              </a:rPr>
              <a:t>hemolysis</a:t>
            </a:r>
            <a:r>
              <a:rPr lang="en-GB" dirty="0">
                <a:latin typeface="Trebuchet MS" pitchFamily="34" charset="0"/>
              </a:rPr>
              <a:t> and </a:t>
            </a:r>
            <a:r>
              <a:rPr lang="en-GB" dirty="0" err="1">
                <a:latin typeface="Trebuchet MS" pitchFamily="34" charset="0"/>
              </a:rPr>
              <a:t>hemoglobinuria</a:t>
            </a:r>
            <a:r>
              <a:rPr lang="en-GB" dirty="0">
                <a:latin typeface="Trebuchet MS" pitchFamily="34" charset="0"/>
              </a:rPr>
              <a:t> can occur, especially in pregnancy or on repeated </a:t>
            </a:r>
            <a:r>
              <a:rPr lang="en-GB" dirty="0" smtClean="0">
                <a:latin typeface="Trebuchet MS" pitchFamily="34" charset="0"/>
              </a:rPr>
              <a:t>use and </a:t>
            </a:r>
            <a:r>
              <a:rPr lang="en-GB" dirty="0" err="1">
                <a:latin typeface="Trebuchet MS" pitchFamily="34" charset="0"/>
              </a:rPr>
              <a:t>h</a:t>
            </a:r>
            <a:r>
              <a:rPr lang="en-GB" dirty="0" err="1" smtClean="0">
                <a:latin typeface="Trebuchet MS" pitchFamily="34" charset="0"/>
              </a:rPr>
              <a:t>ypoprothrombinemia</a:t>
            </a:r>
            <a:r>
              <a:rPr lang="en-GB" dirty="0">
                <a:latin typeface="Trebuchet MS" pitchFamily="34" charset="0"/>
              </a:rPr>
              <a:t>, </a:t>
            </a:r>
            <a:r>
              <a:rPr lang="en-GB" dirty="0" err="1">
                <a:latin typeface="Trebuchet MS" pitchFamily="34" charset="0"/>
              </a:rPr>
              <a:t>agranulocytosis</a:t>
            </a:r>
            <a:r>
              <a:rPr lang="en-GB" dirty="0">
                <a:latin typeface="Trebuchet MS" pitchFamily="34" charset="0"/>
              </a:rPr>
              <a:t> are also reported</a:t>
            </a:r>
          </a:p>
          <a:p>
            <a:endParaRPr lang="en-GB" dirty="0">
              <a:latin typeface="Trebuchet MS" pitchFamily="34" charset="0"/>
            </a:endParaRPr>
          </a:p>
        </p:txBody>
      </p:sp>
    </p:spTree>
    <p:extLst>
      <p:ext uri="{BB962C8B-B14F-4D97-AF65-F5344CB8AC3E}">
        <p14:creationId xmlns:p14="http://schemas.microsoft.com/office/powerpoint/2010/main" val="1584750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764704"/>
            <a:ext cx="8003232" cy="5242587"/>
          </a:xfrm>
        </p:spPr>
        <p:txBody>
          <a:bodyPr>
            <a:normAutofit fontScale="77500" lnSpcReduction="20000"/>
          </a:bodyPr>
          <a:lstStyle/>
          <a:p>
            <a:pPr marL="109728" indent="0">
              <a:buNone/>
            </a:pPr>
            <a:r>
              <a:rPr lang="en-GB" dirty="0" smtClean="0">
                <a:latin typeface="Trebuchet MS" pitchFamily="34" charset="0"/>
              </a:rPr>
              <a:t>10. </a:t>
            </a:r>
            <a:r>
              <a:rPr lang="en-GB" dirty="0">
                <a:latin typeface="Trebuchet MS" pitchFamily="34" charset="0"/>
              </a:rPr>
              <a:t> It can cause respiratory distress and dysphagia in patients of myasthenia gravis.</a:t>
            </a:r>
          </a:p>
          <a:p>
            <a:pPr marL="109728" indent="0">
              <a:buNone/>
            </a:pPr>
            <a:endParaRPr lang="en-GB" dirty="0" smtClean="0">
              <a:latin typeface="Trebuchet MS" pitchFamily="34" charset="0"/>
            </a:endParaRPr>
          </a:p>
          <a:p>
            <a:pPr marL="109728" indent="0">
              <a:buNone/>
            </a:pPr>
            <a:r>
              <a:rPr lang="en-GB" dirty="0" smtClean="0">
                <a:latin typeface="Trebuchet MS" pitchFamily="34" charset="0"/>
              </a:rPr>
              <a:t>11. </a:t>
            </a:r>
            <a:r>
              <a:rPr lang="en-GB" dirty="0">
                <a:latin typeface="Trebuchet MS" pitchFamily="34" charset="0"/>
              </a:rPr>
              <a:t>Quinine stimulates insulin secretion and in therapeutic doses it can cause</a:t>
            </a:r>
            <a:r>
              <a:rPr lang="en-GB" dirty="0">
                <a:solidFill>
                  <a:srgbClr val="FF0000"/>
                </a:solidFill>
                <a:latin typeface="Trebuchet MS" pitchFamily="34" charset="0"/>
              </a:rPr>
              <a:t> </a:t>
            </a:r>
            <a:r>
              <a:rPr lang="en-GB" b="1" dirty="0" err="1">
                <a:solidFill>
                  <a:srgbClr val="FF0000"/>
                </a:solidFill>
                <a:latin typeface="Trebuchet MS" pitchFamily="34" charset="0"/>
              </a:rPr>
              <a:t>hypoglycemia</a:t>
            </a:r>
            <a:r>
              <a:rPr lang="en-GB" b="1" dirty="0">
                <a:latin typeface="Trebuchet MS" pitchFamily="34" charset="0"/>
              </a:rPr>
              <a:t>.</a:t>
            </a:r>
            <a:r>
              <a:rPr lang="en-GB" dirty="0">
                <a:latin typeface="Trebuchet MS" pitchFamily="34" charset="0"/>
              </a:rPr>
              <a:t> </a:t>
            </a:r>
          </a:p>
          <a:p>
            <a:pPr fontAlgn="base"/>
            <a:r>
              <a:rPr lang="en-GB" dirty="0">
                <a:latin typeface="Trebuchet MS" pitchFamily="34" charset="0"/>
              </a:rPr>
              <a:t>This can be more severe in patients with severe infection and in pregnancy.</a:t>
            </a:r>
          </a:p>
          <a:p>
            <a:pPr fontAlgn="base"/>
            <a:r>
              <a:rPr lang="en-GB" dirty="0" err="1">
                <a:latin typeface="Trebuchet MS" pitchFamily="34" charset="0"/>
              </a:rPr>
              <a:t>Hypoglycemia</a:t>
            </a:r>
            <a:r>
              <a:rPr lang="en-GB" dirty="0">
                <a:latin typeface="Trebuchet MS" pitchFamily="34" charset="0"/>
              </a:rPr>
              <a:t> in malaria may go unnoticed and could even cause death.</a:t>
            </a:r>
          </a:p>
          <a:p>
            <a:pPr fontAlgn="base"/>
            <a:r>
              <a:rPr lang="en-GB" dirty="0">
                <a:latin typeface="Trebuchet MS" pitchFamily="34" charset="0"/>
              </a:rPr>
              <a:t>Therefore, it is advisable to </a:t>
            </a:r>
            <a:r>
              <a:rPr lang="en-GB" b="1" dirty="0">
                <a:latin typeface="Trebuchet MS" pitchFamily="34" charset="0"/>
              </a:rPr>
              <a:t>monitor blood glucose </a:t>
            </a:r>
            <a:r>
              <a:rPr lang="en-GB" dirty="0">
                <a:latin typeface="Trebuchet MS" pitchFamily="34" charset="0"/>
              </a:rPr>
              <a:t>levels at least once in 4-6 hours while quinine is administered, especially in severe infection and in pregnancy.</a:t>
            </a:r>
          </a:p>
          <a:p>
            <a:pPr fontAlgn="base"/>
            <a:r>
              <a:rPr lang="en-GB" dirty="0">
                <a:latin typeface="Trebuchet MS" pitchFamily="34" charset="0"/>
              </a:rPr>
              <a:t>Quinine induced </a:t>
            </a:r>
            <a:r>
              <a:rPr lang="en-GB" dirty="0" err="1">
                <a:latin typeface="Trebuchet MS" pitchFamily="34" charset="0"/>
              </a:rPr>
              <a:t>hypoglycemia</a:t>
            </a:r>
            <a:r>
              <a:rPr lang="en-GB" dirty="0">
                <a:latin typeface="Trebuchet MS" pitchFamily="34" charset="0"/>
              </a:rPr>
              <a:t> can recur even after administration of 50% dextrose. </a:t>
            </a:r>
          </a:p>
          <a:p>
            <a:pPr fontAlgn="base"/>
            <a:r>
              <a:rPr lang="en-GB" dirty="0">
                <a:latin typeface="Trebuchet MS" pitchFamily="34" charset="0"/>
              </a:rPr>
              <a:t>In such situations, maintenance with a 10% dextrose infusion is advisable</a:t>
            </a:r>
            <a:r>
              <a:rPr lang="en-GB" dirty="0" smtClean="0">
                <a:latin typeface="Trebuchet MS" pitchFamily="34" charset="0"/>
              </a:rPr>
              <a:t>.</a:t>
            </a:r>
            <a:r>
              <a:rPr lang="en-GB" dirty="0">
                <a:latin typeface="Trebuchet MS" pitchFamily="34" charset="0"/>
              </a:rPr>
              <a:t/>
            </a:r>
            <a:br>
              <a:rPr lang="en-GB" dirty="0">
                <a:latin typeface="Trebuchet MS" pitchFamily="34" charset="0"/>
              </a:rPr>
            </a:br>
            <a:r>
              <a:rPr lang="en-GB" dirty="0">
                <a:latin typeface="Trebuchet MS" pitchFamily="34" charset="0"/>
              </a:rPr>
              <a:t/>
            </a:r>
            <a:br>
              <a:rPr lang="en-GB" dirty="0">
                <a:latin typeface="Trebuchet MS" pitchFamily="34" charset="0"/>
              </a:rPr>
            </a:br>
            <a:endParaRPr lang="en-GB" dirty="0">
              <a:latin typeface="Trebuchet MS" pitchFamily="34" charset="0"/>
            </a:endParaRPr>
          </a:p>
        </p:txBody>
      </p:sp>
    </p:spTree>
    <p:extLst>
      <p:ext uri="{BB962C8B-B14F-4D97-AF65-F5344CB8AC3E}">
        <p14:creationId xmlns:p14="http://schemas.microsoft.com/office/powerpoint/2010/main" val="580817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836712"/>
            <a:ext cx="8219256" cy="5170579"/>
          </a:xfrm>
        </p:spPr>
        <p:txBody>
          <a:bodyPr>
            <a:normAutofit lnSpcReduction="10000"/>
          </a:bodyPr>
          <a:lstStyle/>
          <a:p>
            <a:pPr marL="109728" indent="0">
              <a:buNone/>
            </a:pPr>
            <a:r>
              <a:rPr lang="en-GB" b="1" dirty="0">
                <a:latin typeface="Trebuchet MS" pitchFamily="34" charset="0"/>
              </a:rPr>
              <a:t>Contraindications of quinine</a:t>
            </a:r>
            <a:endParaRPr lang="en-GB" dirty="0">
              <a:latin typeface="Trebuchet MS" pitchFamily="34" charset="0"/>
            </a:endParaRPr>
          </a:p>
          <a:p>
            <a:pPr marL="624078" indent="-514350">
              <a:buAutoNum type="arabicPeriod"/>
            </a:pPr>
            <a:r>
              <a:rPr lang="en-GB" dirty="0" smtClean="0">
                <a:latin typeface="Trebuchet MS" pitchFamily="34" charset="0"/>
              </a:rPr>
              <a:t>Hypersensitivity </a:t>
            </a:r>
            <a:r>
              <a:rPr lang="en-GB" dirty="0">
                <a:latin typeface="Trebuchet MS" pitchFamily="34" charset="0"/>
              </a:rPr>
              <a:t>in the form of rashes, angioedema, visual and auditory symptoms are indications for stopping the treatment. </a:t>
            </a:r>
            <a:endParaRPr lang="en-GB" dirty="0" smtClean="0">
              <a:latin typeface="Trebuchet MS" pitchFamily="34" charset="0"/>
            </a:endParaRPr>
          </a:p>
          <a:p>
            <a:pPr marL="624078" indent="-514350">
              <a:buAutoNum type="arabicPeriod"/>
            </a:pPr>
            <a:r>
              <a:rPr lang="en-GB" dirty="0" smtClean="0">
                <a:latin typeface="Trebuchet MS" pitchFamily="34" charset="0"/>
              </a:rPr>
              <a:t> </a:t>
            </a:r>
            <a:r>
              <a:rPr lang="en-GB" dirty="0">
                <a:latin typeface="Trebuchet MS" pitchFamily="34" charset="0"/>
              </a:rPr>
              <a:t>P</a:t>
            </a:r>
            <a:r>
              <a:rPr lang="en-GB" dirty="0" smtClean="0">
                <a:latin typeface="Trebuchet MS" pitchFamily="34" charset="0"/>
              </a:rPr>
              <a:t>atients </a:t>
            </a:r>
            <a:r>
              <a:rPr lang="en-GB" dirty="0">
                <a:latin typeface="Trebuchet MS" pitchFamily="34" charset="0"/>
              </a:rPr>
              <a:t>with tinnitus and optic neuritis</a:t>
            </a:r>
            <a:r>
              <a:rPr lang="en-GB" dirty="0" smtClean="0">
                <a:latin typeface="Trebuchet MS" pitchFamily="34" charset="0"/>
              </a:rPr>
              <a:t>.</a:t>
            </a:r>
          </a:p>
          <a:p>
            <a:pPr marL="624078" indent="-514350">
              <a:buAutoNum type="arabicPeriod"/>
            </a:pPr>
            <a:r>
              <a:rPr lang="en-GB" dirty="0" smtClean="0">
                <a:latin typeface="Trebuchet MS" pitchFamily="34" charset="0"/>
              </a:rPr>
              <a:t> </a:t>
            </a:r>
            <a:r>
              <a:rPr lang="en-GB" dirty="0">
                <a:latin typeface="Trebuchet MS" pitchFamily="34" charset="0"/>
              </a:rPr>
              <a:t>It should be used with caution in patients with atrial fibrillation. </a:t>
            </a:r>
            <a:endParaRPr lang="en-GB" dirty="0" smtClean="0">
              <a:latin typeface="Trebuchet MS" pitchFamily="34" charset="0"/>
            </a:endParaRPr>
          </a:p>
          <a:p>
            <a:pPr marL="624078" indent="-514350">
              <a:buAutoNum type="arabicPeriod"/>
            </a:pPr>
            <a:r>
              <a:rPr lang="en-GB" dirty="0" smtClean="0">
                <a:latin typeface="Trebuchet MS" pitchFamily="34" charset="0"/>
              </a:rPr>
              <a:t> </a:t>
            </a:r>
            <a:r>
              <a:rPr lang="en-GB" dirty="0" err="1">
                <a:latin typeface="Trebuchet MS" pitchFamily="34" charset="0"/>
              </a:rPr>
              <a:t>Hemolysis</a:t>
            </a:r>
            <a:r>
              <a:rPr lang="en-GB" dirty="0">
                <a:latin typeface="Trebuchet MS" pitchFamily="34" charset="0"/>
              </a:rPr>
              <a:t> is indication for immediately stopping the drug. </a:t>
            </a:r>
            <a:endParaRPr lang="en-GB" dirty="0" smtClean="0">
              <a:latin typeface="Trebuchet MS" pitchFamily="34" charset="0"/>
            </a:endParaRPr>
          </a:p>
          <a:p>
            <a:pPr marL="624078" indent="-514350">
              <a:buAutoNum type="arabicPeriod"/>
            </a:pPr>
            <a:r>
              <a:rPr lang="en-GB" dirty="0">
                <a:latin typeface="Trebuchet MS" pitchFamily="34" charset="0"/>
              </a:rPr>
              <a:t> P</a:t>
            </a:r>
            <a:r>
              <a:rPr lang="en-GB" dirty="0" smtClean="0">
                <a:latin typeface="Trebuchet MS" pitchFamily="34" charset="0"/>
              </a:rPr>
              <a:t>atients </a:t>
            </a:r>
            <a:r>
              <a:rPr lang="en-GB" dirty="0">
                <a:latin typeface="Trebuchet MS" pitchFamily="34" charset="0"/>
              </a:rPr>
              <a:t>suffering from myasthenia gravis.</a:t>
            </a:r>
          </a:p>
          <a:p>
            <a:pPr marL="109728" indent="0">
              <a:buNone/>
            </a:pPr>
            <a:r>
              <a:rPr lang="en-GB" dirty="0">
                <a:latin typeface="Trebuchet MS" pitchFamily="34" charset="0"/>
              </a:rPr>
              <a:t/>
            </a:r>
            <a:br>
              <a:rPr lang="en-GB" dirty="0">
                <a:latin typeface="Trebuchet MS" pitchFamily="34" charset="0"/>
              </a:rPr>
            </a:br>
            <a:endParaRPr lang="en-GB" dirty="0">
              <a:latin typeface="Trebuchet MS" pitchFamily="34" charset="0"/>
            </a:endParaRPr>
          </a:p>
        </p:txBody>
      </p:sp>
    </p:spTree>
    <p:extLst>
      <p:ext uri="{BB962C8B-B14F-4D97-AF65-F5344CB8AC3E}">
        <p14:creationId xmlns:p14="http://schemas.microsoft.com/office/powerpoint/2010/main" val="2284949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692696"/>
            <a:ext cx="8147248" cy="5314595"/>
          </a:xfrm>
        </p:spPr>
        <p:txBody>
          <a:bodyPr>
            <a:normAutofit fontScale="70000" lnSpcReduction="20000"/>
          </a:bodyPr>
          <a:lstStyle/>
          <a:p>
            <a:pPr marL="109728" indent="0">
              <a:buNone/>
            </a:pPr>
            <a:r>
              <a:rPr lang="en-GB" b="1" dirty="0">
                <a:latin typeface="Trebuchet MS" pitchFamily="34" charset="0"/>
              </a:rPr>
              <a:t>Availability</a:t>
            </a:r>
            <a:endParaRPr lang="en-GB" dirty="0">
              <a:latin typeface="Trebuchet MS" pitchFamily="34" charset="0"/>
            </a:endParaRPr>
          </a:p>
          <a:p>
            <a:pPr fontAlgn="base"/>
            <a:r>
              <a:rPr lang="en-GB" dirty="0">
                <a:latin typeface="Trebuchet MS" pitchFamily="34" charset="0"/>
              </a:rPr>
              <a:t>Quinine is available as tablets/ capsules containing 300 or 600 mg of the base. It is also available as injections, containing 300mg /ml.</a:t>
            </a:r>
          </a:p>
          <a:p>
            <a:endParaRPr lang="en-GB" b="1" dirty="0" smtClean="0">
              <a:latin typeface="Trebuchet MS" pitchFamily="34" charset="0"/>
            </a:endParaRPr>
          </a:p>
          <a:p>
            <a:pPr marL="109728" indent="0">
              <a:buNone/>
            </a:pPr>
            <a:r>
              <a:rPr lang="en-GB" b="1" dirty="0" smtClean="0">
                <a:latin typeface="Trebuchet MS" pitchFamily="34" charset="0"/>
              </a:rPr>
              <a:t>Dose</a:t>
            </a:r>
            <a:r>
              <a:rPr lang="en-GB" b="1" dirty="0">
                <a:latin typeface="Trebuchet MS" pitchFamily="34" charset="0"/>
              </a:rPr>
              <a:t>:</a:t>
            </a:r>
            <a:endParaRPr lang="en-GB" dirty="0">
              <a:latin typeface="Trebuchet MS" pitchFamily="34" charset="0"/>
            </a:endParaRPr>
          </a:p>
          <a:p>
            <a:pPr fontAlgn="base"/>
            <a:r>
              <a:rPr lang="en-GB" b="1" dirty="0">
                <a:latin typeface="Trebuchet MS" pitchFamily="34" charset="0"/>
              </a:rPr>
              <a:t>It recommended for treatment of severe malaria</a:t>
            </a:r>
          </a:p>
          <a:p>
            <a:pPr fontAlgn="base"/>
            <a:r>
              <a:rPr lang="en-GB" dirty="0">
                <a:latin typeface="Trebuchet MS" pitchFamily="34" charset="0"/>
              </a:rPr>
              <a:t>Oral: 10 mg/kg 8 hourly for 4 days and 5 mg/kg 8 hourly for 3 days.</a:t>
            </a:r>
          </a:p>
          <a:p>
            <a:pPr fontAlgn="base"/>
            <a:r>
              <a:rPr lang="en-GB" dirty="0">
                <a:latin typeface="Trebuchet MS" pitchFamily="34" charset="0"/>
              </a:rPr>
              <a:t>Intra venous: 20 mg/kg in 10 ml/kg normal saline or 5% dextrose over 4 hours,(loading dose)then 10 mg /kg in saline or dextrose over 4 hours(maintenance dose),  then every 8 hours until patient is able to take orally or for 5-7 days.</a:t>
            </a:r>
          </a:p>
          <a:p>
            <a:pPr fontAlgn="base"/>
            <a:r>
              <a:rPr lang="en-GB" dirty="0">
                <a:latin typeface="Trebuchet MS" pitchFamily="34" charset="0"/>
              </a:rPr>
              <a:t>Intra muscular: 20 mg/kg stat, followed by 10 mg/kg 8 hourly by deep intra muscular injections for 5-7 days or until the patient is able to take orally.</a:t>
            </a:r>
          </a:p>
          <a:p>
            <a:pPr fontAlgn="base"/>
            <a:r>
              <a:rPr lang="en-GB" dirty="0">
                <a:latin typeface="Trebuchet MS" pitchFamily="34" charset="0"/>
              </a:rPr>
              <a:t>Quinine MUST be diluted (maximum concentration is 100 mg/ml for adults, and 50mg/ml for children) before intramuscular injection</a:t>
            </a:r>
          </a:p>
          <a:p>
            <a:pPr fontAlgn="base"/>
            <a:r>
              <a:rPr lang="en-GB" dirty="0">
                <a:latin typeface="Trebuchet MS" pitchFamily="34" charset="0"/>
              </a:rPr>
              <a:t>A maximum of 3ml should be injected into one site. If the amount to be injected exceeds 3ml, multiple sites should be used</a:t>
            </a:r>
          </a:p>
          <a:p>
            <a:endParaRPr lang="en-GB" dirty="0">
              <a:latin typeface="Trebuchet MS" pitchFamily="34" charset="0"/>
            </a:endParaRPr>
          </a:p>
        </p:txBody>
      </p:sp>
    </p:spTree>
    <p:extLst>
      <p:ext uri="{BB962C8B-B14F-4D97-AF65-F5344CB8AC3E}">
        <p14:creationId xmlns:p14="http://schemas.microsoft.com/office/powerpoint/2010/main" val="3241972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fontAlgn="base"/>
            <a:r>
              <a:rPr lang="en-GB" dirty="0" err="1">
                <a:latin typeface="Trebuchet MS" pitchFamily="34" charset="0"/>
              </a:rPr>
              <a:t>Chloroquine</a:t>
            </a:r>
            <a:r>
              <a:rPr lang="en-GB" dirty="0">
                <a:latin typeface="Trebuchet MS" pitchFamily="34" charset="0"/>
              </a:rPr>
              <a:t> is the prototype anti malarial drug, most widely used to treat all types of malarial infections. It is also the cheapest, time tested and safe anti malarial agent.</a:t>
            </a:r>
          </a:p>
          <a:p>
            <a:pPr marL="109728" indent="0">
              <a:buNone/>
            </a:pPr>
            <a:r>
              <a:rPr lang="en-GB" b="1" dirty="0">
                <a:latin typeface="Trebuchet MS" pitchFamily="34" charset="0"/>
              </a:rPr>
              <a:t>Mechanism of action: </a:t>
            </a:r>
            <a:endParaRPr lang="en-GB" dirty="0">
              <a:latin typeface="Trebuchet MS" pitchFamily="34" charset="0"/>
            </a:endParaRPr>
          </a:p>
          <a:p>
            <a:pPr fontAlgn="base"/>
            <a:r>
              <a:rPr lang="en-GB" dirty="0">
                <a:latin typeface="Trebuchet MS" pitchFamily="34" charset="0"/>
              </a:rPr>
              <a:t>The mechanism of action of </a:t>
            </a:r>
            <a:r>
              <a:rPr lang="en-GB" dirty="0" err="1">
                <a:latin typeface="Trebuchet MS" pitchFamily="34" charset="0"/>
              </a:rPr>
              <a:t>chloroquine</a:t>
            </a:r>
            <a:r>
              <a:rPr lang="en-GB" dirty="0">
                <a:latin typeface="Trebuchet MS" pitchFamily="34" charset="0"/>
              </a:rPr>
              <a:t> is unclear. </a:t>
            </a:r>
          </a:p>
          <a:p>
            <a:pPr fontAlgn="base"/>
            <a:r>
              <a:rPr lang="en-GB" dirty="0">
                <a:latin typeface="Trebuchet MS" pitchFamily="34" charset="0"/>
              </a:rPr>
              <a:t>Being alkaline, the drug reaches high concentration within the food vacuoles of the parasite and raises its </a:t>
            </a:r>
            <a:r>
              <a:rPr lang="en-GB" dirty="0" err="1">
                <a:latin typeface="Trebuchet MS" pitchFamily="34" charset="0"/>
              </a:rPr>
              <a:t>pH.</a:t>
            </a:r>
            <a:endParaRPr lang="en-GB" dirty="0">
              <a:latin typeface="Trebuchet MS" pitchFamily="34" charset="0"/>
            </a:endParaRPr>
          </a:p>
          <a:p>
            <a:pPr fontAlgn="base"/>
            <a:r>
              <a:rPr lang="en-GB" dirty="0">
                <a:latin typeface="Trebuchet MS" pitchFamily="34" charset="0"/>
              </a:rPr>
              <a:t> It is found to induce rapid clumping of the pigment. </a:t>
            </a:r>
          </a:p>
          <a:p>
            <a:pPr fontAlgn="base"/>
            <a:r>
              <a:rPr lang="en-GB" dirty="0" err="1">
                <a:latin typeface="Trebuchet MS" pitchFamily="34" charset="0"/>
              </a:rPr>
              <a:t>Chloroquine</a:t>
            </a:r>
            <a:r>
              <a:rPr lang="en-GB" dirty="0">
                <a:latin typeface="Trebuchet MS" pitchFamily="34" charset="0"/>
              </a:rPr>
              <a:t> inhibits the parasitic enzyme </a:t>
            </a:r>
            <a:r>
              <a:rPr lang="en-GB" dirty="0" err="1">
                <a:latin typeface="Trebuchet MS" pitchFamily="34" charset="0"/>
              </a:rPr>
              <a:t>heme</a:t>
            </a:r>
            <a:r>
              <a:rPr lang="en-GB" dirty="0">
                <a:latin typeface="Trebuchet MS" pitchFamily="34" charset="0"/>
              </a:rPr>
              <a:t> polymerase that converts the toxic </a:t>
            </a:r>
            <a:r>
              <a:rPr lang="en-GB" dirty="0" err="1">
                <a:latin typeface="Trebuchet MS" pitchFamily="34" charset="0"/>
              </a:rPr>
              <a:t>heme</a:t>
            </a:r>
            <a:r>
              <a:rPr lang="en-GB" dirty="0">
                <a:latin typeface="Trebuchet MS" pitchFamily="34" charset="0"/>
              </a:rPr>
              <a:t> into non-toxic </a:t>
            </a:r>
            <a:r>
              <a:rPr lang="en-GB" dirty="0" err="1">
                <a:latin typeface="Trebuchet MS" pitchFamily="34" charset="0"/>
              </a:rPr>
              <a:t>hemazoin</a:t>
            </a:r>
            <a:r>
              <a:rPr lang="en-GB" dirty="0">
                <a:latin typeface="Trebuchet MS" pitchFamily="34" charset="0"/>
              </a:rPr>
              <a:t>, thereby resulting in the accumulation of toxic </a:t>
            </a:r>
            <a:r>
              <a:rPr lang="en-GB" dirty="0" err="1">
                <a:latin typeface="Trebuchet MS" pitchFamily="34" charset="0"/>
              </a:rPr>
              <a:t>heme</a:t>
            </a:r>
            <a:r>
              <a:rPr lang="en-GB" dirty="0">
                <a:latin typeface="Trebuchet MS" pitchFamily="34" charset="0"/>
              </a:rPr>
              <a:t> within the parasite.</a:t>
            </a:r>
          </a:p>
          <a:p>
            <a:pPr fontAlgn="base"/>
            <a:r>
              <a:rPr lang="en-GB" dirty="0">
                <a:latin typeface="Trebuchet MS" pitchFamily="34" charset="0"/>
              </a:rPr>
              <a:t> It may also interfere with the biosynthesis of nucleic </a:t>
            </a:r>
            <a:r>
              <a:rPr lang="en-GB" dirty="0" smtClean="0">
                <a:latin typeface="Trebuchet MS" pitchFamily="34" charset="0"/>
              </a:rPr>
              <a:t>acids.</a:t>
            </a:r>
          </a:p>
          <a:p>
            <a:pPr fontAlgn="base"/>
            <a:r>
              <a:rPr lang="en-GB" dirty="0" smtClean="0">
                <a:latin typeface="Trebuchet MS" pitchFamily="34" charset="0"/>
              </a:rPr>
              <a:t>Other mechanisms </a:t>
            </a:r>
            <a:r>
              <a:rPr lang="en-GB" dirty="0">
                <a:latin typeface="Trebuchet MS" pitchFamily="34" charset="0"/>
              </a:rPr>
              <a:t>suggested include formation of drug-</a:t>
            </a:r>
            <a:r>
              <a:rPr lang="en-GB" dirty="0" err="1">
                <a:latin typeface="Trebuchet MS" pitchFamily="34" charset="0"/>
              </a:rPr>
              <a:t>heme</a:t>
            </a:r>
            <a:r>
              <a:rPr lang="en-GB" dirty="0">
                <a:latin typeface="Trebuchet MS" pitchFamily="34" charset="0"/>
              </a:rPr>
              <a:t> complex or intercalation of the drug with the parasitic DNA.</a:t>
            </a:r>
          </a:p>
          <a:p>
            <a:endParaRPr lang="en-GB" dirty="0">
              <a:latin typeface="Trebuchet MS" pitchFamily="34" charset="0"/>
            </a:endParaRPr>
          </a:p>
        </p:txBody>
      </p:sp>
      <p:sp>
        <p:nvSpPr>
          <p:cNvPr id="3" name="Title 2"/>
          <p:cNvSpPr>
            <a:spLocks noGrp="1"/>
          </p:cNvSpPr>
          <p:nvPr>
            <p:ph type="title"/>
          </p:nvPr>
        </p:nvSpPr>
        <p:spPr/>
        <p:txBody>
          <a:bodyPr>
            <a:normAutofit fontScale="90000"/>
          </a:bodyPr>
          <a:lstStyle/>
          <a:p>
            <a:r>
              <a:rPr lang="en-GB" dirty="0" smtClean="0">
                <a:effectLst/>
              </a:rPr>
              <a:t/>
            </a:r>
            <a:br>
              <a:rPr lang="en-GB" dirty="0" smtClean="0">
                <a:effectLst/>
              </a:rPr>
            </a:br>
            <a:r>
              <a:rPr lang="en-GB" dirty="0" smtClean="0">
                <a:effectLst/>
              </a:rPr>
              <a:t>4-aminoquinolones</a:t>
            </a:r>
            <a:r>
              <a:rPr lang="en-GB" dirty="0">
                <a:effectLst/>
              </a:rPr>
              <a:t/>
            </a:r>
            <a:br>
              <a:rPr lang="en-GB" dirty="0">
                <a:effectLst/>
              </a:rPr>
            </a:br>
            <a:r>
              <a:rPr lang="en-GB" dirty="0" err="1">
                <a:effectLst/>
              </a:rPr>
              <a:t>Chloroquine</a:t>
            </a:r>
            <a:r>
              <a:rPr lang="en-GB" b="0" dirty="0">
                <a:effectLst/>
              </a:rPr>
              <a:t/>
            </a:r>
            <a:br>
              <a:rPr lang="en-GB" b="0" dirty="0">
                <a:effectLst/>
              </a:rPr>
            </a:br>
            <a:endParaRPr lang="en-GB" dirty="0"/>
          </a:p>
        </p:txBody>
      </p:sp>
    </p:spTree>
    <p:extLst>
      <p:ext uri="{BB962C8B-B14F-4D97-AF65-F5344CB8AC3E}">
        <p14:creationId xmlns:p14="http://schemas.microsoft.com/office/powerpoint/2010/main" val="1599334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24744"/>
            <a:ext cx="8219256" cy="4882547"/>
          </a:xfrm>
        </p:spPr>
        <p:txBody>
          <a:bodyPr>
            <a:normAutofit fontScale="92500"/>
          </a:bodyPr>
          <a:lstStyle/>
          <a:p>
            <a:pPr marL="109728" indent="0">
              <a:buNone/>
            </a:pPr>
            <a:r>
              <a:rPr lang="en-GB" b="1" dirty="0">
                <a:latin typeface="Trebuchet MS" pitchFamily="34" charset="0"/>
              </a:rPr>
              <a:t>Pharmacokinetics</a:t>
            </a:r>
            <a:r>
              <a:rPr lang="en-GB" dirty="0">
                <a:latin typeface="Trebuchet MS" pitchFamily="34" charset="0"/>
              </a:rPr>
              <a:t> </a:t>
            </a:r>
          </a:p>
          <a:p>
            <a:pPr fontAlgn="base"/>
            <a:r>
              <a:rPr lang="en-GB" dirty="0">
                <a:latin typeface="Trebuchet MS" pitchFamily="34" charset="0"/>
              </a:rPr>
              <a:t>90% of the drug is absorbed from G.I.T and  it is rapidly absorbed from intra muscular and subcutaneous sites. </a:t>
            </a:r>
          </a:p>
          <a:p>
            <a:pPr fontAlgn="base"/>
            <a:r>
              <a:rPr lang="en-GB" dirty="0">
                <a:latin typeface="Trebuchet MS" pitchFamily="34" charset="0"/>
              </a:rPr>
              <a:t>It has a large distribution volume due to extensive sequestration in tissues of liver, spleen, kidney, lung etc. Hence the need for a larger loading dose.</a:t>
            </a:r>
          </a:p>
          <a:p>
            <a:pPr fontAlgn="base"/>
            <a:r>
              <a:rPr lang="en-GB" dirty="0">
                <a:latin typeface="Trebuchet MS" pitchFamily="34" charset="0"/>
              </a:rPr>
              <a:t>Therapeutic blood levels persist for 6-10 days and elimination half-life is 1-2 months.</a:t>
            </a:r>
          </a:p>
          <a:p>
            <a:pPr fontAlgn="base"/>
            <a:r>
              <a:rPr lang="en-GB" dirty="0">
                <a:latin typeface="Trebuchet MS" pitchFamily="34" charset="0"/>
              </a:rPr>
              <a:t> Half of the drug is excreted unchanged by the kidneys, remaining is converted to active metabolites in the liver.</a:t>
            </a:r>
          </a:p>
          <a:p>
            <a:pPr marL="109728" indent="0">
              <a:buNone/>
            </a:pPr>
            <a:endParaRPr lang="en-GB" dirty="0">
              <a:latin typeface="Trebuchet MS" pitchFamily="34" charset="0"/>
            </a:endParaRPr>
          </a:p>
        </p:txBody>
      </p:sp>
    </p:spTree>
    <p:extLst>
      <p:ext uri="{BB962C8B-B14F-4D97-AF65-F5344CB8AC3E}">
        <p14:creationId xmlns:p14="http://schemas.microsoft.com/office/powerpoint/2010/main" val="2420160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836712"/>
            <a:ext cx="8075240" cy="5170579"/>
          </a:xfrm>
        </p:spPr>
        <p:txBody>
          <a:bodyPr>
            <a:normAutofit fontScale="77500" lnSpcReduction="20000"/>
          </a:bodyPr>
          <a:lstStyle/>
          <a:p>
            <a:pPr marL="109728" indent="0">
              <a:buNone/>
            </a:pPr>
            <a:r>
              <a:rPr lang="en-GB" b="1" dirty="0">
                <a:latin typeface="Trebuchet MS" pitchFamily="34" charset="0"/>
              </a:rPr>
              <a:t>Adverse effects:</a:t>
            </a:r>
            <a:endParaRPr lang="en-GB" dirty="0">
              <a:latin typeface="Trebuchet MS" pitchFamily="34" charset="0"/>
            </a:endParaRPr>
          </a:p>
          <a:p>
            <a:pPr fontAlgn="base"/>
            <a:r>
              <a:rPr lang="en-GB" dirty="0">
                <a:latin typeface="Trebuchet MS" pitchFamily="34" charset="0"/>
              </a:rPr>
              <a:t> </a:t>
            </a:r>
            <a:r>
              <a:rPr lang="en-GB" dirty="0" err="1">
                <a:latin typeface="Trebuchet MS" pitchFamily="34" charset="0"/>
              </a:rPr>
              <a:t>Chloroquine</a:t>
            </a:r>
            <a:r>
              <a:rPr lang="en-GB" dirty="0">
                <a:latin typeface="Trebuchet MS" pitchFamily="34" charset="0"/>
              </a:rPr>
              <a:t> is a relatively safer anti malarial.</a:t>
            </a:r>
          </a:p>
          <a:p>
            <a:pPr fontAlgn="base"/>
            <a:r>
              <a:rPr lang="en-GB" dirty="0">
                <a:latin typeface="Trebuchet MS" pitchFamily="34" charset="0"/>
              </a:rPr>
              <a:t> At therapeutic doses, it can cause</a:t>
            </a:r>
          </a:p>
          <a:p>
            <a:pPr fontAlgn="base">
              <a:buFont typeface="Wingdings" pitchFamily="2" charset="2"/>
              <a:buChar char="ü"/>
            </a:pPr>
            <a:r>
              <a:rPr lang="en-GB" dirty="0">
                <a:latin typeface="Trebuchet MS" pitchFamily="34" charset="0"/>
              </a:rPr>
              <a:t> D</a:t>
            </a:r>
            <a:r>
              <a:rPr lang="en-GB" dirty="0" smtClean="0">
                <a:latin typeface="Trebuchet MS" pitchFamily="34" charset="0"/>
              </a:rPr>
              <a:t>izziness, Headache,</a:t>
            </a:r>
            <a:r>
              <a:rPr lang="en-GB" dirty="0">
                <a:latin typeface="Trebuchet MS" pitchFamily="34" charset="0"/>
              </a:rPr>
              <a:t> </a:t>
            </a:r>
            <a:r>
              <a:rPr lang="en-GB" dirty="0" smtClean="0">
                <a:latin typeface="Trebuchet MS" pitchFamily="34" charset="0"/>
              </a:rPr>
              <a:t>diplopia,</a:t>
            </a:r>
            <a:r>
              <a:rPr lang="en-GB" dirty="0">
                <a:latin typeface="Trebuchet MS" pitchFamily="34" charset="0"/>
              </a:rPr>
              <a:t> disturbed visual accommodation</a:t>
            </a:r>
          </a:p>
          <a:p>
            <a:pPr fontAlgn="base">
              <a:buFont typeface="Wingdings" pitchFamily="2" charset="2"/>
              <a:buChar char="ü"/>
            </a:pPr>
            <a:r>
              <a:rPr lang="en-GB" dirty="0" smtClean="0">
                <a:latin typeface="Trebuchet MS" pitchFamily="34" charset="0"/>
              </a:rPr>
              <a:t>dysphagia</a:t>
            </a:r>
            <a:endParaRPr lang="en-GB" dirty="0">
              <a:latin typeface="Trebuchet MS" pitchFamily="34" charset="0"/>
            </a:endParaRPr>
          </a:p>
          <a:p>
            <a:pPr fontAlgn="base">
              <a:buFont typeface="Wingdings" pitchFamily="2" charset="2"/>
              <a:buChar char="ü"/>
            </a:pPr>
            <a:r>
              <a:rPr lang="en-GB" dirty="0">
                <a:latin typeface="Trebuchet MS" pitchFamily="34" charset="0"/>
              </a:rPr>
              <a:t> nausea, malaise</a:t>
            </a:r>
          </a:p>
          <a:p>
            <a:pPr fontAlgn="base">
              <a:buFont typeface="Wingdings" pitchFamily="2" charset="2"/>
              <a:buChar char="ü"/>
            </a:pPr>
            <a:r>
              <a:rPr lang="en-GB" dirty="0">
                <a:latin typeface="Trebuchet MS" pitchFamily="34" charset="0"/>
              </a:rPr>
              <a:t> pruritus of palms, soles and scalp. </a:t>
            </a:r>
          </a:p>
          <a:p>
            <a:pPr fontAlgn="base">
              <a:buFont typeface="Wingdings" pitchFamily="2" charset="2"/>
              <a:buChar char="ü"/>
            </a:pPr>
            <a:r>
              <a:rPr lang="en-GB" dirty="0">
                <a:latin typeface="Trebuchet MS" pitchFamily="34" charset="0"/>
              </a:rPr>
              <a:t> visual hallucinations, confusion, and occasionally frank psychosis. -These side effects do not warrant stoppage of treatment.</a:t>
            </a:r>
          </a:p>
          <a:p>
            <a:pPr fontAlgn="base">
              <a:buFont typeface="Wingdings" pitchFamily="2" charset="2"/>
              <a:buChar char="ü"/>
            </a:pPr>
            <a:r>
              <a:rPr lang="en-GB" dirty="0">
                <a:latin typeface="Trebuchet MS" pitchFamily="34" charset="0"/>
              </a:rPr>
              <a:t> It can exacerbate epilepsy. </a:t>
            </a:r>
            <a:endParaRPr lang="en-GB" dirty="0" smtClean="0">
              <a:latin typeface="Trebuchet MS" pitchFamily="34" charset="0"/>
            </a:endParaRPr>
          </a:p>
          <a:p>
            <a:pPr fontAlgn="base">
              <a:buFont typeface="Wingdings" pitchFamily="2" charset="2"/>
              <a:buChar char="ü"/>
            </a:pPr>
            <a:r>
              <a:rPr lang="en-GB" dirty="0" smtClean="0">
                <a:latin typeface="Trebuchet MS" pitchFamily="34" charset="0"/>
              </a:rPr>
              <a:t>When </a:t>
            </a:r>
            <a:r>
              <a:rPr lang="en-GB" dirty="0">
                <a:latin typeface="Trebuchet MS" pitchFamily="34" charset="0"/>
              </a:rPr>
              <a:t>used as prophylactic at 300 mg /week, it can cause </a:t>
            </a:r>
            <a:r>
              <a:rPr lang="en-GB" b="1" dirty="0">
                <a:latin typeface="Trebuchet MS" pitchFamily="34" charset="0"/>
              </a:rPr>
              <a:t>retinal toxicity </a:t>
            </a:r>
            <a:r>
              <a:rPr lang="en-GB" dirty="0">
                <a:latin typeface="Trebuchet MS" pitchFamily="34" charset="0"/>
              </a:rPr>
              <a:t>after 3-6 years (i.e. after 50-100 g of </a:t>
            </a:r>
            <a:r>
              <a:rPr lang="en-GB" dirty="0" err="1">
                <a:latin typeface="Trebuchet MS" pitchFamily="34" charset="0"/>
              </a:rPr>
              <a:t>chloroquine</a:t>
            </a:r>
            <a:r>
              <a:rPr lang="en-GB" dirty="0" smtClean="0">
                <a:latin typeface="Trebuchet MS" pitchFamily="34" charset="0"/>
              </a:rPr>
              <a:t>).</a:t>
            </a:r>
          </a:p>
          <a:p>
            <a:pPr fontAlgn="base">
              <a:buFont typeface="Wingdings" pitchFamily="2" charset="2"/>
              <a:buChar char="ü"/>
            </a:pPr>
            <a:r>
              <a:rPr lang="en-GB" dirty="0" smtClean="0">
                <a:latin typeface="Trebuchet MS" pitchFamily="34" charset="0"/>
              </a:rPr>
              <a:t>Intra </a:t>
            </a:r>
            <a:r>
              <a:rPr lang="en-GB" dirty="0">
                <a:latin typeface="Trebuchet MS" pitchFamily="34" charset="0"/>
              </a:rPr>
              <a:t>muscular injections of </a:t>
            </a:r>
            <a:r>
              <a:rPr lang="en-GB" dirty="0" err="1">
                <a:latin typeface="Trebuchet MS" pitchFamily="34" charset="0"/>
              </a:rPr>
              <a:t>chloroquine</a:t>
            </a:r>
            <a:r>
              <a:rPr lang="en-GB" dirty="0">
                <a:latin typeface="Trebuchet MS" pitchFamily="34" charset="0"/>
              </a:rPr>
              <a:t> can cause </a:t>
            </a:r>
            <a:r>
              <a:rPr lang="en-GB" b="1" dirty="0">
                <a:latin typeface="Trebuchet MS" pitchFamily="34" charset="0"/>
              </a:rPr>
              <a:t>hypotension and cardiac arrest</a:t>
            </a:r>
            <a:r>
              <a:rPr lang="en-GB" dirty="0">
                <a:latin typeface="Trebuchet MS" pitchFamily="34" charset="0"/>
              </a:rPr>
              <a:t>, particularly in children</a:t>
            </a:r>
          </a:p>
          <a:p>
            <a:endParaRPr lang="en-GB" dirty="0"/>
          </a:p>
        </p:txBody>
      </p:sp>
    </p:spTree>
    <p:extLst>
      <p:ext uri="{BB962C8B-B14F-4D97-AF65-F5344CB8AC3E}">
        <p14:creationId xmlns:p14="http://schemas.microsoft.com/office/powerpoint/2010/main" val="2590477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052736"/>
            <a:ext cx="8075240" cy="4954555"/>
          </a:xfrm>
        </p:spPr>
        <p:txBody>
          <a:bodyPr>
            <a:normAutofit fontScale="85000" lnSpcReduction="20000"/>
          </a:bodyPr>
          <a:lstStyle/>
          <a:p>
            <a:pPr marL="109728" indent="0">
              <a:buNone/>
            </a:pPr>
            <a:r>
              <a:rPr lang="en-GB" b="1" dirty="0">
                <a:latin typeface="Trebuchet MS" pitchFamily="34" charset="0"/>
              </a:rPr>
              <a:t>Availability:</a:t>
            </a:r>
            <a:endParaRPr lang="en-GB" dirty="0">
              <a:latin typeface="Trebuchet MS" pitchFamily="34" charset="0"/>
            </a:endParaRPr>
          </a:p>
          <a:p>
            <a:pPr fontAlgn="base"/>
            <a:r>
              <a:rPr lang="en-GB" dirty="0">
                <a:latin typeface="Trebuchet MS" pitchFamily="34" charset="0"/>
              </a:rPr>
              <a:t> </a:t>
            </a:r>
            <a:r>
              <a:rPr lang="en-GB" dirty="0" err="1">
                <a:latin typeface="Trebuchet MS" pitchFamily="34" charset="0"/>
              </a:rPr>
              <a:t>Chloroquine</a:t>
            </a:r>
            <a:r>
              <a:rPr lang="en-GB" dirty="0">
                <a:latin typeface="Trebuchet MS" pitchFamily="34" charset="0"/>
              </a:rPr>
              <a:t> is available as </a:t>
            </a:r>
            <a:r>
              <a:rPr lang="en-GB" dirty="0" err="1">
                <a:latin typeface="Trebuchet MS" pitchFamily="34" charset="0"/>
              </a:rPr>
              <a:t>Chloroquine</a:t>
            </a:r>
            <a:r>
              <a:rPr lang="en-GB" dirty="0">
                <a:latin typeface="Trebuchet MS" pitchFamily="34" charset="0"/>
              </a:rPr>
              <a:t> phosphate tablets; each tablet contains 150 mg of the base. </a:t>
            </a:r>
            <a:r>
              <a:rPr lang="en-GB" dirty="0" err="1">
                <a:latin typeface="Trebuchet MS" pitchFamily="34" charset="0"/>
              </a:rPr>
              <a:t>Chloroquine</a:t>
            </a:r>
            <a:r>
              <a:rPr lang="en-GB" dirty="0">
                <a:latin typeface="Trebuchet MS" pitchFamily="34" charset="0"/>
              </a:rPr>
              <a:t> hydrochloride injection contains 40 mg of the base per ml.</a:t>
            </a:r>
          </a:p>
          <a:p>
            <a:endParaRPr lang="en-GB" b="1" dirty="0" smtClean="0">
              <a:latin typeface="Trebuchet MS" pitchFamily="34" charset="0"/>
            </a:endParaRPr>
          </a:p>
          <a:p>
            <a:pPr marL="109728" indent="0">
              <a:buNone/>
            </a:pPr>
            <a:r>
              <a:rPr lang="en-GB" b="1" dirty="0" smtClean="0">
                <a:latin typeface="Trebuchet MS" pitchFamily="34" charset="0"/>
              </a:rPr>
              <a:t>Dose</a:t>
            </a:r>
            <a:r>
              <a:rPr lang="en-GB" b="1" dirty="0">
                <a:latin typeface="Trebuchet MS" pitchFamily="34" charset="0"/>
              </a:rPr>
              <a:t>:</a:t>
            </a:r>
            <a:endParaRPr lang="en-GB" dirty="0">
              <a:latin typeface="Trebuchet MS" pitchFamily="34" charset="0"/>
            </a:endParaRPr>
          </a:p>
          <a:p>
            <a:pPr fontAlgn="base"/>
            <a:r>
              <a:rPr lang="en-GB" b="1" dirty="0">
                <a:latin typeface="Trebuchet MS" pitchFamily="34" charset="0"/>
              </a:rPr>
              <a:t> </a:t>
            </a:r>
            <a:r>
              <a:rPr lang="en-GB" dirty="0">
                <a:latin typeface="Trebuchet MS" pitchFamily="34" charset="0"/>
              </a:rPr>
              <a:t>Oral- </a:t>
            </a:r>
            <a:r>
              <a:rPr lang="en-GB" dirty="0" err="1">
                <a:latin typeface="Trebuchet MS" pitchFamily="34" charset="0"/>
              </a:rPr>
              <a:t>paeds</a:t>
            </a:r>
            <a:r>
              <a:rPr lang="en-GB" dirty="0">
                <a:latin typeface="Trebuchet MS" pitchFamily="34" charset="0"/>
              </a:rPr>
              <a:t>- 10mg/kg stat., then three doses of 5 mg/kg, over 36-48 hours.</a:t>
            </a:r>
            <a:endParaRPr lang="en-GB" b="1" dirty="0">
              <a:latin typeface="Trebuchet MS" pitchFamily="34" charset="0"/>
            </a:endParaRPr>
          </a:p>
          <a:p>
            <a:pPr fontAlgn="base"/>
            <a:r>
              <a:rPr lang="en-GB" dirty="0">
                <a:latin typeface="Trebuchet MS" pitchFamily="34" charset="0"/>
              </a:rPr>
              <a:t>Adult- 600mg stat(loading dose) then 300mg after 6hrs then 300mg od for 2 days.</a:t>
            </a:r>
          </a:p>
          <a:p>
            <a:pPr marL="109728" indent="0">
              <a:buNone/>
            </a:pPr>
            <a:endParaRPr lang="en-GB" dirty="0" smtClean="0">
              <a:latin typeface="Trebuchet MS" pitchFamily="34" charset="0"/>
            </a:endParaRPr>
          </a:p>
          <a:p>
            <a:pPr marL="109728" indent="0">
              <a:buNone/>
            </a:pPr>
            <a:r>
              <a:rPr lang="en-GB" b="1" dirty="0" smtClean="0">
                <a:latin typeface="Trebuchet MS" pitchFamily="34" charset="0"/>
              </a:rPr>
              <a:t>Contraindications</a:t>
            </a:r>
            <a:r>
              <a:rPr lang="en-GB" dirty="0">
                <a:latin typeface="Trebuchet MS" pitchFamily="34" charset="0"/>
              </a:rPr>
              <a:t/>
            </a:r>
            <a:br>
              <a:rPr lang="en-GB" dirty="0">
                <a:latin typeface="Trebuchet MS" pitchFamily="34" charset="0"/>
              </a:rPr>
            </a:br>
            <a:r>
              <a:rPr lang="en-GB" dirty="0">
                <a:latin typeface="Trebuchet MS" pitchFamily="34" charset="0"/>
              </a:rPr>
              <a:t>1. pregnancy-causes abortion due to placenta separation</a:t>
            </a:r>
          </a:p>
          <a:p>
            <a:pPr marL="109728" indent="0">
              <a:buNone/>
            </a:pPr>
            <a:r>
              <a:rPr lang="en-GB" dirty="0" smtClean="0">
                <a:latin typeface="Trebuchet MS" pitchFamily="34" charset="0"/>
              </a:rPr>
              <a:t>2</a:t>
            </a:r>
            <a:r>
              <a:rPr lang="en-GB" dirty="0">
                <a:latin typeface="Trebuchet MS" pitchFamily="34" charset="0"/>
              </a:rPr>
              <a:t>. Patients with psoriasis-causes </a:t>
            </a:r>
            <a:r>
              <a:rPr lang="en-GB" dirty="0" smtClean="0">
                <a:latin typeface="Trebuchet MS" pitchFamily="34" charset="0"/>
              </a:rPr>
              <a:t>exacerbation</a:t>
            </a:r>
          </a:p>
          <a:p>
            <a:pPr marL="109728" indent="0">
              <a:buNone/>
            </a:pPr>
            <a:endParaRPr lang="en-GB" dirty="0"/>
          </a:p>
        </p:txBody>
      </p:sp>
    </p:spTree>
    <p:extLst>
      <p:ext uri="{BB962C8B-B14F-4D97-AF65-F5344CB8AC3E}">
        <p14:creationId xmlns:p14="http://schemas.microsoft.com/office/powerpoint/2010/main" val="3780045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620688"/>
            <a:ext cx="8075240" cy="5386603"/>
          </a:xfrm>
        </p:spPr>
        <p:txBody>
          <a:bodyPr>
            <a:normAutofit fontScale="77500" lnSpcReduction="20000"/>
          </a:bodyPr>
          <a:lstStyle/>
          <a:p>
            <a:pPr marL="109728" indent="0">
              <a:buNone/>
            </a:pPr>
            <a:r>
              <a:rPr lang="en-GB" b="1" dirty="0">
                <a:latin typeface="Trebuchet MS" pitchFamily="34" charset="0"/>
              </a:rPr>
              <a:t>Clinical uses</a:t>
            </a:r>
          </a:p>
          <a:p>
            <a:pPr marL="109728" indent="0" fontAlgn="base">
              <a:buNone/>
            </a:pPr>
            <a:r>
              <a:rPr lang="en-GB" dirty="0" smtClean="0">
                <a:latin typeface="Trebuchet MS" pitchFamily="34" charset="0"/>
              </a:rPr>
              <a:t>1. Used </a:t>
            </a:r>
            <a:r>
              <a:rPr lang="en-GB" dirty="0">
                <a:latin typeface="Trebuchet MS" pitchFamily="34" charset="0"/>
              </a:rPr>
              <a:t>in treatment of acute attacks of malaria</a:t>
            </a:r>
          </a:p>
          <a:p>
            <a:pPr fontAlgn="base"/>
            <a:r>
              <a:rPr lang="en-GB" dirty="0">
                <a:latin typeface="Trebuchet MS" pitchFamily="34" charset="0"/>
              </a:rPr>
              <a:t>When the treatment does not respond within 24hrs suspect resistant strain and use other </a:t>
            </a:r>
            <a:r>
              <a:rPr lang="en-GB" dirty="0" err="1">
                <a:latin typeface="Trebuchet MS" pitchFamily="34" charset="0"/>
              </a:rPr>
              <a:t>antimalarials</a:t>
            </a:r>
            <a:endParaRPr lang="en-GB" dirty="0">
              <a:latin typeface="Trebuchet MS" pitchFamily="34" charset="0"/>
            </a:endParaRPr>
          </a:p>
          <a:p>
            <a:pPr marL="109728" indent="0">
              <a:buNone/>
            </a:pPr>
            <a:r>
              <a:rPr lang="en-GB" dirty="0">
                <a:latin typeface="Trebuchet MS" pitchFamily="34" charset="0"/>
              </a:rPr>
              <a:t>2. Used to suppress malaria(chemoprophylaxis)</a:t>
            </a:r>
          </a:p>
          <a:p>
            <a:pPr fontAlgn="base"/>
            <a:r>
              <a:rPr lang="en-GB" dirty="0">
                <a:latin typeface="Trebuchet MS" pitchFamily="34" charset="0"/>
              </a:rPr>
              <a:t>Give 300mg weekly</a:t>
            </a:r>
          </a:p>
          <a:p>
            <a:pPr marL="109728" indent="0">
              <a:buNone/>
            </a:pPr>
            <a:r>
              <a:rPr lang="en-GB" dirty="0">
                <a:latin typeface="Trebuchet MS" pitchFamily="34" charset="0"/>
              </a:rPr>
              <a:t>3. Used for treatment of </a:t>
            </a:r>
            <a:r>
              <a:rPr lang="en-GB" dirty="0" err="1">
                <a:latin typeface="Trebuchet MS" pitchFamily="34" charset="0"/>
              </a:rPr>
              <a:t>amoebiasis</a:t>
            </a:r>
            <a:r>
              <a:rPr lang="en-GB" dirty="0">
                <a:latin typeface="Trebuchet MS" pitchFamily="34" charset="0"/>
              </a:rPr>
              <a:t> (liver abscess) </a:t>
            </a:r>
          </a:p>
          <a:p>
            <a:r>
              <a:rPr lang="en-GB" dirty="0">
                <a:latin typeface="Trebuchet MS" pitchFamily="34" charset="0"/>
              </a:rPr>
              <a:t> it is administered in doses of 600mg base per day in 2 to 3 divided doses orally for 2 days followed by 150mg base twice daily for 2 to 3 weeks.</a:t>
            </a:r>
          </a:p>
          <a:p>
            <a:pPr marL="109728" indent="0">
              <a:buNone/>
            </a:pPr>
            <a:r>
              <a:rPr lang="en-GB" dirty="0">
                <a:latin typeface="Trebuchet MS" pitchFamily="34" charset="0"/>
              </a:rPr>
              <a:t>4. Used in treatment of </a:t>
            </a:r>
            <a:r>
              <a:rPr lang="en-GB" dirty="0" err="1">
                <a:latin typeface="Trebuchet MS" pitchFamily="34" charset="0"/>
              </a:rPr>
              <a:t>liverfluke</a:t>
            </a:r>
            <a:r>
              <a:rPr lang="en-GB" dirty="0">
                <a:latin typeface="Trebuchet MS" pitchFamily="34" charset="0"/>
              </a:rPr>
              <a:t> infection</a:t>
            </a:r>
          </a:p>
          <a:p>
            <a:pPr marL="109728" indent="0">
              <a:buNone/>
            </a:pPr>
            <a:r>
              <a:rPr lang="en-GB" dirty="0">
                <a:latin typeface="Trebuchet MS" pitchFamily="34" charset="0"/>
              </a:rPr>
              <a:t>5. Useful drug in rheumatoid arthritis and systemic lupus </a:t>
            </a:r>
            <a:r>
              <a:rPr lang="en-GB" dirty="0" err="1">
                <a:latin typeface="Trebuchet MS" pitchFamily="34" charset="0"/>
              </a:rPr>
              <a:t>erythromatosus</a:t>
            </a:r>
            <a:r>
              <a:rPr lang="en-GB" dirty="0">
                <a:latin typeface="Trebuchet MS" pitchFamily="34" charset="0"/>
              </a:rPr>
              <a:t> (SLE)</a:t>
            </a:r>
          </a:p>
          <a:p>
            <a:endParaRPr lang="en-GB" dirty="0" smtClean="0">
              <a:latin typeface="Trebuchet MS" pitchFamily="34" charset="0"/>
            </a:endParaRPr>
          </a:p>
          <a:p>
            <a:r>
              <a:rPr lang="en-GB" b="1" dirty="0" smtClean="0">
                <a:latin typeface="Trebuchet MS" pitchFamily="34" charset="0"/>
              </a:rPr>
              <a:t>N/B</a:t>
            </a:r>
            <a:r>
              <a:rPr lang="en-GB" dirty="0" smtClean="0">
                <a:latin typeface="Trebuchet MS" pitchFamily="34" charset="0"/>
              </a:rPr>
              <a:t> </a:t>
            </a:r>
            <a:r>
              <a:rPr lang="en-GB" dirty="0">
                <a:solidFill>
                  <a:srgbClr val="C00000"/>
                </a:solidFill>
                <a:latin typeface="Trebuchet MS" pitchFamily="34" charset="0"/>
              </a:rPr>
              <a:t>Usage of </a:t>
            </a:r>
            <a:r>
              <a:rPr lang="en-GB" b="1" dirty="0" err="1">
                <a:solidFill>
                  <a:srgbClr val="C00000"/>
                </a:solidFill>
                <a:latin typeface="Trebuchet MS" pitchFamily="34" charset="0"/>
              </a:rPr>
              <a:t>chloroquine</a:t>
            </a:r>
            <a:r>
              <a:rPr lang="en-GB" dirty="0">
                <a:solidFill>
                  <a:srgbClr val="C00000"/>
                </a:solidFill>
                <a:latin typeface="Trebuchet MS" pitchFamily="34" charset="0"/>
              </a:rPr>
              <a:t> was discontinued from the treatment of Plasmodium falciparum infection in almost all endemic regions because of global spread of resistant parasites.</a:t>
            </a:r>
          </a:p>
          <a:p>
            <a:endParaRPr lang="en-GB" dirty="0">
              <a:solidFill>
                <a:srgbClr val="C00000"/>
              </a:solidFill>
              <a:latin typeface="Trebuchet MS" pitchFamily="34" charset="0"/>
            </a:endParaRPr>
          </a:p>
        </p:txBody>
      </p:sp>
    </p:spTree>
    <p:extLst>
      <p:ext uri="{BB962C8B-B14F-4D97-AF65-F5344CB8AC3E}">
        <p14:creationId xmlns:p14="http://schemas.microsoft.com/office/powerpoint/2010/main" val="171049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620688"/>
            <a:ext cx="8003232" cy="5386603"/>
          </a:xfrm>
        </p:spPr>
        <p:txBody>
          <a:bodyPr>
            <a:normAutofit/>
          </a:bodyPr>
          <a:lstStyle/>
          <a:p>
            <a:pPr fontAlgn="base"/>
            <a:r>
              <a:rPr lang="en-GB" dirty="0">
                <a:latin typeface="Trebuchet MS" pitchFamily="34" charset="0"/>
              </a:rPr>
              <a:t>Falciparum malaria is potentially life-threatening.</a:t>
            </a:r>
          </a:p>
          <a:p>
            <a:pPr fontAlgn="base"/>
            <a:r>
              <a:rPr lang="en-GB" dirty="0">
                <a:latin typeface="Trebuchet MS" pitchFamily="34" charset="0"/>
              </a:rPr>
              <a:t> Patients with severe falciparum malaria may develop liver and kidney failure, convulsions, and coma. </a:t>
            </a:r>
          </a:p>
          <a:p>
            <a:pPr fontAlgn="base"/>
            <a:r>
              <a:rPr lang="en-GB" dirty="0">
                <a:latin typeface="Trebuchet MS" pitchFamily="34" charset="0"/>
              </a:rPr>
              <a:t>Although occasionally severe, infections with </a:t>
            </a:r>
            <a:r>
              <a:rPr lang="en-GB" i="1" dirty="0">
                <a:latin typeface="Trebuchet MS" pitchFamily="34" charset="0"/>
              </a:rPr>
              <a:t>P. </a:t>
            </a:r>
            <a:r>
              <a:rPr lang="en-GB" i="1" dirty="0" err="1">
                <a:latin typeface="Trebuchet MS" pitchFamily="34" charset="0"/>
              </a:rPr>
              <a:t>vivax</a:t>
            </a:r>
            <a:r>
              <a:rPr lang="en-GB" dirty="0">
                <a:latin typeface="Trebuchet MS" pitchFamily="34" charset="0"/>
              </a:rPr>
              <a:t> and</a:t>
            </a:r>
            <a:r>
              <a:rPr lang="en-GB" i="1" dirty="0">
                <a:latin typeface="Trebuchet MS" pitchFamily="34" charset="0"/>
              </a:rPr>
              <a:t> P. </a:t>
            </a:r>
            <a:r>
              <a:rPr lang="en-GB" i="1" dirty="0" err="1">
                <a:latin typeface="Trebuchet MS" pitchFamily="34" charset="0"/>
              </a:rPr>
              <a:t>ovale</a:t>
            </a:r>
            <a:r>
              <a:rPr lang="en-GB" dirty="0">
                <a:latin typeface="Trebuchet MS" pitchFamily="34" charset="0"/>
              </a:rPr>
              <a:t> generally cause less serious illness, but the parasites can </a:t>
            </a:r>
            <a:r>
              <a:rPr lang="en-GB" b="1" dirty="0">
                <a:latin typeface="Trebuchet MS" pitchFamily="34" charset="0"/>
              </a:rPr>
              <a:t>remain dormant </a:t>
            </a:r>
            <a:r>
              <a:rPr lang="en-GB" dirty="0">
                <a:latin typeface="Trebuchet MS" pitchFamily="34" charset="0"/>
              </a:rPr>
              <a:t>in the liver for many months, causing a </a:t>
            </a:r>
            <a:r>
              <a:rPr lang="en-GB" b="1" dirty="0">
                <a:latin typeface="Trebuchet MS" pitchFamily="34" charset="0"/>
              </a:rPr>
              <a:t>reappearance of symptoms months or even years later.</a:t>
            </a:r>
          </a:p>
          <a:p>
            <a:endParaRPr lang="en-GB" b="1" dirty="0">
              <a:latin typeface="Trebuchet MS" pitchFamily="34" charset="0"/>
            </a:endParaRPr>
          </a:p>
        </p:txBody>
      </p:sp>
    </p:spTree>
    <p:extLst>
      <p:ext uri="{BB962C8B-B14F-4D97-AF65-F5344CB8AC3E}">
        <p14:creationId xmlns:p14="http://schemas.microsoft.com/office/powerpoint/2010/main" val="40548684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base"/>
            <a:r>
              <a:rPr lang="en-GB" dirty="0" err="1">
                <a:latin typeface="Trebuchet MS" pitchFamily="34" charset="0"/>
              </a:rPr>
              <a:t>Pyrimethamine</a:t>
            </a:r>
            <a:r>
              <a:rPr lang="en-GB" dirty="0">
                <a:latin typeface="Trebuchet MS" pitchFamily="34" charset="0"/>
              </a:rPr>
              <a:t> and </a:t>
            </a:r>
            <a:r>
              <a:rPr lang="en-GB" dirty="0" err="1">
                <a:latin typeface="Trebuchet MS" pitchFamily="34" charset="0"/>
              </a:rPr>
              <a:t>sulphadoxine</a:t>
            </a:r>
            <a:r>
              <a:rPr lang="en-GB" dirty="0">
                <a:latin typeface="Trebuchet MS" pitchFamily="34" charset="0"/>
              </a:rPr>
              <a:t> (</a:t>
            </a:r>
            <a:r>
              <a:rPr lang="en-GB" dirty="0" err="1">
                <a:latin typeface="Trebuchet MS" pitchFamily="34" charset="0"/>
              </a:rPr>
              <a:t>Fansidar</a:t>
            </a:r>
            <a:r>
              <a:rPr lang="en-GB" dirty="0">
                <a:latin typeface="Trebuchet MS" pitchFamily="34" charset="0"/>
              </a:rPr>
              <a:t>) are very useful adjuncts in the treatment of uncomplicated, </a:t>
            </a:r>
            <a:r>
              <a:rPr lang="en-GB" dirty="0" err="1">
                <a:latin typeface="Trebuchet MS" pitchFamily="34" charset="0"/>
              </a:rPr>
              <a:t>chloroquine</a:t>
            </a:r>
            <a:r>
              <a:rPr lang="en-GB" dirty="0">
                <a:latin typeface="Trebuchet MS" pitchFamily="34" charset="0"/>
              </a:rPr>
              <a:t> resistant, </a:t>
            </a:r>
            <a:r>
              <a:rPr lang="en-GB" i="1" dirty="0">
                <a:latin typeface="Trebuchet MS" pitchFamily="34" charset="0"/>
              </a:rPr>
              <a:t>P. falciparum</a:t>
            </a:r>
            <a:r>
              <a:rPr lang="en-GB" dirty="0">
                <a:latin typeface="Trebuchet MS" pitchFamily="34" charset="0"/>
              </a:rPr>
              <a:t> malaria. </a:t>
            </a:r>
            <a:endParaRPr lang="en-GB" dirty="0" smtClean="0">
              <a:latin typeface="Trebuchet MS" pitchFamily="34" charset="0"/>
            </a:endParaRPr>
          </a:p>
          <a:p>
            <a:pPr fontAlgn="base"/>
            <a:r>
              <a:rPr lang="en-GB" dirty="0" smtClean="0">
                <a:latin typeface="Trebuchet MS" pitchFamily="34" charset="0"/>
              </a:rPr>
              <a:t>It </a:t>
            </a:r>
            <a:r>
              <a:rPr lang="en-GB" dirty="0">
                <a:latin typeface="Trebuchet MS" pitchFamily="34" charset="0"/>
              </a:rPr>
              <a:t>is now used in combination with </a:t>
            </a:r>
            <a:r>
              <a:rPr lang="en-GB" dirty="0" err="1">
                <a:latin typeface="Trebuchet MS" pitchFamily="34" charset="0"/>
              </a:rPr>
              <a:t>artesunate</a:t>
            </a:r>
            <a:r>
              <a:rPr lang="en-GB" dirty="0">
                <a:latin typeface="Trebuchet MS" pitchFamily="34" charset="0"/>
              </a:rPr>
              <a:t> for the treatment of </a:t>
            </a:r>
            <a:r>
              <a:rPr lang="en-GB" i="1" dirty="0">
                <a:latin typeface="Trebuchet MS" pitchFamily="34" charset="0"/>
              </a:rPr>
              <a:t>P. falciparum</a:t>
            </a:r>
            <a:r>
              <a:rPr lang="en-GB" dirty="0">
                <a:latin typeface="Trebuchet MS" pitchFamily="34" charset="0"/>
              </a:rPr>
              <a:t> malaria</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It is also used in intermittent treatment in pregnancy (</a:t>
            </a:r>
            <a:r>
              <a:rPr lang="en-GB" dirty="0" err="1">
                <a:latin typeface="Trebuchet MS" pitchFamily="34" charset="0"/>
              </a:rPr>
              <a:t>IPTp</a:t>
            </a:r>
            <a:r>
              <a:rPr lang="en-GB" dirty="0" smtClean="0">
                <a:latin typeface="Trebuchet MS" pitchFamily="34" charset="0"/>
              </a:rPr>
              <a:t>)</a:t>
            </a:r>
            <a:endParaRPr lang="en-GB" dirty="0">
              <a:latin typeface="Trebuchet MS" pitchFamily="34" charset="0"/>
            </a:endParaRPr>
          </a:p>
        </p:txBody>
      </p:sp>
      <p:sp>
        <p:nvSpPr>
          <p:cNvPr id="3" name="Title 2"/>
          <p:cNvSpPr>
            <a:spLocks noGrp="1"/>
          </p:cNvSpPr>
          <p:nvPr>
            <p:ph type="title"/>
          </p:nvPr>
        </p:nvSpPr>
        <p:spPr/>
        <p:txBody>
          <a:bodyPr>
            <a:normAutofit fontScale="90000"/>
          </a:bodyPr>
          <a:lstStyle/>
          <a:p>
            <a:r>
              <a:rPr lang="en-GB" b="0" dirty="0" smtClean="0">
                <a:effectLst/>
              </a:rPr>
              <a:t/>
            </a:r>
            <a:br>
              <a:rPr lang="en-GB" b="0" dirty="0" smtClean="0">
                <a:effectLst/>
              </a:rPr>
            </a:br>
            <a:r>
              <a:rPr lang="en-GB" b="0" dirty="0" err="1" smtClean="0">
                <a:effectLst/>
                <a:latin typeface="Trebuchet MS" pitchFamily="34" charset="0"/>
              </a:rPr>
              <a:t>Sulfonamides</a:t>
            </a:r>
            <a:r>
              <a:rPr lang="en-GB" b="0" dirty="0" smtClean="0">
                <a:effectLst/>
                <a:latin typeface="Trebuchet MS" pitchFamily="34" charset="0"/>
              </a:rPr>
              <a:t> </a:t>
            </a:r>
            <a:r>
              <a:rPr lang="en-GB" b="0" dirty="0">
                <a:effectLst/>
                <a:latin typeface="Trebuchet MS" pitchFamily="34" charset="0"/>
              </a:rPr>
              <a:t>&amp; </a:t>
            </a:r>
            <a:r>
              <a:rPr lang="en-GB" b="0" dirty="0" err="1">
                <a:effectLst/>
                <a:latin typeface="Trebuchet MS" pitchFamily="34" charset="0"/>
              </a:rPr>
              <a:t>Diaminopyrimidine</a:t>
            </a:r>
            <a:r>
              <a:rPr lang="en-GB" dirty="0">
                <a:effectLst/>
                <a:latin typeface="Trebuchet MS" pitchFamily="34" charset="0"/>
              </a:rPr>
              <a:t/>
            </a:r>
            <a:br>
              <a:rPr lang="en-GB" dirty="0">
                <a:effectLst/>
                <a:latin typeface="Trebuchet MS" pitchFamily="34" charset="0"/>
              </a:rPr>
            </a:br>
            <a:r>
              <a:rPr lang="en-GB" dirty="0" err="1">
                <a:effectLst/>
                <a:latin typeface="Trebuchet MS" pitchFamily="34" charset="0"/>
              </a:rPr>
              <a:t>Sulfadoxine+Pyrimethamine</a:t>
            </a:r>
            <a:r>
              <a:rPr lang="en-GB" b="0" dirty="0">
                <a:effectLst/>
              </a:rPr>
              <a:t/>
            </a:r>
            <a:br>
              <a:rPr lang="en-GB" b="0" dirty="0">
                <a:effectLst/>
              </a:rPr>
            </a:br>
            <a:endParaRPr lang="en-GB" dirty="0"/>
          </a:p>
        </p:txBody>
      </p:sp>
    </p:spTree>
    <p:extLst>
      <p:ext uri="{BB962C8B-B14F-4D97-AF65-F5344CB8AC3E}">
        <p14:creationId xmlns:p14="http://schemas.microsoft.com/office/powerpoint/2010/main" val="4021200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24744"/>
            <a:ext cx="8219256" cy="4882547"/>
          </a:xfrm>
        </p:spPr>
        <p:txBody>
          <a:bodyPr>
            <a:normAutofit fontScale="92500" lnSpcReduction="10000"/>
          </a:bodyPr>
          <a:lstStyle/>
          <a:p>
            <a:pPr marL="109728" indent="0">
              <a:buNone/>
            </a:pPr>
            <a:r>
              <a:rPr lang="en-GB" b="1" dirty="0">
                <a:latin typeface="Trebuchet MS" pitchFamily="34" charset="0"/>
              </a:rPr>
              <a:t>Mode of action</a:t>
            </a:r>
            <a:endParaRPr lang="en-GB" dirty="0">
              <a:latin typeface="Trebuchet MS" pitchFamily="34" charset="0"/>
            </a:endParaRPr>
          </a:p>
          <a:p>
            <a:pPr fontAlgn="base"/>
            <a:r>
              <a:rPr lang="en-GB" dirty="0">
                <a:latin typeface="Trebuchet MS" pitchFamily="34" charset="0"/>
              </a:rPr>
              <a:t> </a:t>
            </a:r>
            <a:r>
              <a:rPr lang="en-GB" dirty="0" err="1">
                <a:latin typeface="Trebuchet MS" pitchFamily="34" charset="0"/>
              </a:rPr>
              <a:t>Pyrimethamine</a:t>
            </a:r>
            <a:r>
              <a:rPr lang="en-GB" dirty="0">
                <a:latin typeface="Trebuchet MS" pitchFamily="34" charset="0"/>
              </a:rPr>
              <a:t> inhibits the </a:t>
            </a:r>
            <a:r>
              <a:rPr lang="en-GB" b="1" dirty="0" err="1">
                <a:latin typeface="Trebuchet MS" pitchFamily="34" charset="0"/>
              </a:rPr>
              <a:t>dihydrofolate</a:t>
            </a:r>
            <a:r>
              <a:rPr lang="en-GB" b="1" dirty="0">
                <a:latin typeface="Trebuchet MS" pitchFamily="34" charset="0"/>
              </a:rPr>
              <a:t> </a:t>
            </a:r>
            <a:r>
              <a:rPr lang="en-GB" b="1" dirty="0" err="1">
                <a:latin typeface="Trebuchet MS" pitchFamily="34" charset="0"/>
              </a:rPr>
              <a:t>reductase</a:t>
            </a:r>
            <a:r>
              <a:rPr lang="en-GB" b="1" dirty="0">
                <a:latin typeface="Trebuchet MS" pitchFamily="34" charset="0"/>
              </a:rPr>
              <a:t> </a:t>
            </a:r>
            <a:r>
              <a:rPr lang="en-GB" dirty="0">
                <a:latin typeface="Trebuchet MS" pitchFamily="34" charset="0"/>
              </a:rPr>
              <a:t>of plasmodia and thereby </a:t>
            </a:r>
            <a:r>
              <a:rPr lang="en-GB" b="1" dirty="0">
                <a:latin typeface="Trebuchet MS" pitchFamily="34" charset="0"/>
              </a:rPr>
              <a:t>blocks the biosynthesis of purines and </a:t>
            </a:r>
            <a:r>
              <a:rPr lang="en-GB" b="1" dirty="0" err="1">
                <a:latin typeface="Trebuchet MS" pitchFamily="34" charset="0"/>
              </a:rPr>
              <a:t>pyrimidines</a:t>
            </a:r>
            <a:r>
              <a:rPr lang="en-GB" b="1" dirty="0">
                <a:latin typeface="Trebuchet MS" pitchFamily="34" charset="0"/>
              </a:rPr>
              <a:t>, </a:t>
            </a:r>
            <a:r>
              <a:rPr lang="en-GB" dirty="0">
                <a:latin typeface="Trebuchet MS" pitchFamily="34" charset="0"/>
              </a:rPr>
              <a:t>which are so essential for DNA synthesis and cell multiplication</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This leads to failure of nuclear division at the time of </a:t>
            </a:r>
            <a:r>
              <a:rPr lang="en-GB" dirty="0" err="1">
                <a:latin typeface="Trebuchet MS" pitchFamily="34" charset="0"/>
              </a:rPr>
              <a:t>schizont</a:t>
            </a:r>
            <a:r>
              <a:rPr lang="en-GB" dirty="0">
                <a:latin typeface="Trebuchet MS" pitchFamily="34" charset="0"/>
              </a:rPr>
              <a:t> formation in erythrocytes and liver.</a:t>
            </a:r>
          </a:p>
          <a:p>
            <a:pPr fontAlgn="base"/>
            <a:r>
              <a:rPr lang="en-GB" dirty="0" err="1">
                <a:latin typeface="Trebuchet MS" pitchFamily="34" charset="0"/>
              </a:rPr>
              <a:t>Sulfadoxine</a:t>
            </a:r>
            <a:r>
              <a:rPr lang="en-GB" dirty="0">
                <a:latin typeface="Trebuchet MS" pitchFamily="34" charset="0"/>
              </a:rPr>
              <a:t> </a:t>
            </a:r>
            <a:r>
              <a:rPr lang="en-GB" b="1" dirty="0">
                <a:latin typeface="Trebuchet MS" pitchFamily="34" charset="0"/>
              </a:rPr>
              <a:t>inhibits the utilisation of </a:t>
            </a:r>
            <a:r>
              <a:rPr lang="en-GB" b="1" dirty="0" err="1">
                <a:latin typeface="Trebuchet MS" pitchFamily="34" charset="0"/>
              </a:rPr>
              <a:t>para-aminobenzoic</a:t>
            </a:r>
            <a:r>
              <a:rPr lang="en-GB" b="1" dirty="0">
                <a:latin typeface="Trebuchet MS" pitchFamily="34" charset="0"/>
              </a:rPr>
              <a:t> acid </a:t>
            </a:r>
            <a:r>
              <a:rPr lang="en-GB" dirty="0">
                <a:latin typeface="Trebuchet MS" pitchFamily="34" charset="0"/>
              </a:rPr>
              <a:t>in the synthesis of </a:t>
            </a:r>
            <a:r>
              <a:rPr lang="en-GB" dirty="0" err="1">
                <a:latin typeface="Trebuchet MS" pitchFamily="34" charset="0"/>
              </a:rPr>
              <a:t>dihydropteroic</a:t>
            </a:r>
            <a:r>
              <a:rPr lang="en-GB" dirty="0">
                <a:latin typeface="Trebuchet MS" pitchFamily="34" charset="0"/>
              </a:rPr>
              <a:t> acid. </a:t>
            </a:r>
            <a:endParaRPr lang="en-GB" dirty="0" smtClean="0">
              <a:latin typeface="Trebuchet MS" pitchFamily="34" charset="0"/>
            </a:endParaRPr>
          </a:p>
          <a:p>
            <a:pPr fontAlgn="base"/>
            <a:r>
              <a:rPr lang="en-GB" dirty="0" smtClean="0">
                <a:latin typeface="Trebuchet MS" pitchFamily="34" charset="0"/>
              </a:rPr>
              <a:t>The </a:t>
            </a:r>
            <a:r>
              <a:rPr lang="en-GB" dirty="0">
                <a:latin typeface="Trebuchet MS" pitchFamily="34" charset="0"/>
              </a:rPr>
              <a:t>combination of </a:t>
            </a:r>
            <a:r>
              <a:rPr lang="en-GB" dirty="0" err="1">
                <a:latin typeface="Trebuchet MS" pitchFamily="34" charset="0"/>
              </a:rPr>
              <a:t>pyrimethamine</a:t>
            </a:r>
            <a:r>
              <a:rPr lang="en-GB" dirty="0">
                <a:latin typeface="Trebuchet MS" pitchFamily="34" charset="0"/>
              </a:rPr>
              <a:t> and </a:t>
            </a:r>
            <a:r>
              <a:rPr lang="en-GB" dirty="0" err="1" smtClean="0">
                <a:latin typeface="Trebuchet MS" pitchFamily="34" charset="0"/>
              </a:rPr>
              <a:t>sulfadoxine</a:t>
            </a:r>
            <a:r>
              <a:rPr lang="en-GB" dirty="0" smtClean="0">
                <a:latin typeface="Trebuchet MS" pitchFamily="34" charset="0"/>
              </a:rPr>
              <a:t> </a:t>
            </a:r>
            <a:r>
              <a:rPr lang="en-GB" dirty="0">
                <a:latin typeface="Trebuchet MS" pitchFamily="34" charset="0"/>
              </a:rPr>
              <a:t>thus offers two step synergistic blockade of </a:t>
            </a:r>
            <a:r>
              <a:rPr lang="en-GB" dirty="0" err="1">
                <a:latin typeface="Trebuchet MS" pitchFamily="34" charset="0"/>
              </a:rPr>
              <a:t>plasmodial</a:t>
            </a:r>
            <a:r>
              <a:rPr lang="en-GB" dirty="0">
                <a:latin typeface="Trebuchet MS" pitchFamily="34" charset="0"/>
              </a:rPr>
              <a:t> division.</a:t>
            </a:r>
          </a:p>
          <a:p>
            <a:endParaRPr lang="en-GB" dirty="0">
              <a:latin typeface="Trebuchet MS" pitchFamily="34" charset="0"/>
            </a:endParaRPr>
          </a:p>
          <a:p>
            <a:endParaRPr lang="en-GB" dirty="0"/>
          </a:p>
        </p:txBody>
      </p:sp>
    </p:spTree>
    <p:extLst>
      <p:ext uri="{BB962C8B-B14F-4D97-AF65-F5344CB8AC3E}">
        <p14:creationId xmlns:p14="http://schemas.microsoft.com/office/powerpoint/2010/main" val="713914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52736"/>
            <a:ext cx="8291264" cy="4954555"/>
          </a:xfrm>
        </p:spPr>
        <p:txBody>
          <a:bodyPr>
            <a:normAutofit fontScale="92500" lnSpcReduction="20000"/>
          </a:bodyPr>
          <a:lstStyle/>
          <a:p>
            <a:pPr marL="109728" indent="0">
              <a:buNone/>
            </a:pPr>
            <a:r>
              <a:rPr lang="en-GB" b="1" dirty="0">
                <a:latin typeface="Trebuchet MS" pitchFamily="34" charset="0"/>
              </a:rPr>
              <a:t>Pharmacokinetics:</a:t>
            </a:r>
            <a:endParaRPr lang="en-GB" dirty="0">
              <a:latin typeface="Trebuchet MS" pitchFamily="34" charset="0"/>
            </a:endParaRPr>
          </a:p>
          <a:p>
            <a:pPr fontAlgn="base"/>
            <a:r>
              <a:rPr lang="en-GB" dirty="0">
                <a:latin typeface="Trebuchet MS" pitchFamily="34" charset="0"/>
              </a:rPr>
              <a:t> </a:t>
            </a:r>
            <a:r>
              <a:rPr lang="en-GB" dirty="0" err="1">
                <a:latin typeface="Trebuchet MS" pitchFamily="34" charset="0"/>
              </a:rPr>
              <a:t>Pyrimethamine</a:t>
            </a:r>
            <a:r>
              <a:rPr lang="en-GB" dirty="0">
                <a:latin typeface="Trebuchet MS" pitchFamily="34" charset="0"/>
              </a:rPr>
              <a:t> is slowly but completely absorbed after oral administration and is eliminated slowly with a plasma half-life of about 80-95 </a:t>
            </a:r>
            <a:r>
              <a:rPr lang="en-GB" dirty="0" smtClean="0">
                <a:latin typeface="Trebuchet MS" pitchFamily="34" charset="0"/>
              </a:rPr>
              <a:t>hours.</a:t>
            </a:r>
          </a:p>
          <a:p>
            <a:pPr fontAlgn="base"/>
            <a:r>
              <a:rPr lang="en-GB" dirty="0" smtClean="0">
                <a:latin typeface="Trebuchet MS" pitchFamily="34" charset="0"/>
              </a:rPr>
              <a:t>Suppressive </a:t>
            </a:r>
            <a:r>
              <a:rPr lang="en-GB" dirty="0">
                <a:latin typeface="Trebuchet MS" pitchFamily="34" charset="0"/>
              </a:rPr>
              <a:t>drug levels may be found in the plasma for up to 2 weeks</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The drug is excreted in breast milk.</a:t>
            </a:r>
          </a:p>
          <a:p>
            <a:pPr fontAlgn="base"/>
            <a:r>
              <a:rPr lang="en-GB" dirty="0" err="1">
                <a:latin typeface="Trebuchet MS" pitchFamily="34" charset="0"/>
              </a:rPr>
              <a:t>Sulfonamides</a:t>
            </a:r>
            <a:r>
              <a:rPr lang="en-GB" dirty="0">
                <a:latin typeface="Trebuchet MS" pitchFamily="34" charset="0"/>
              </a:rPr>
              <a:t> are rapidly absorbed from the gut and are bound to plasma proteins</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They are metabolised in the liver and are excreted in the urine. </a:t>
            </a:r>
            <a:endParaRPr lang="en-GB" dirty="0" smtClean="0">
              <a:latin typeface="Trebuchet MS" pitchFamily="34" charset="0"/>
            </a:endParaRPr>
          </a:p>
          <a:p>
            <a:pPr fontAlgn="base"/>
            <a:r>
              <a:rPr lang="en-GB" dirty="0" smtClean="0">
                <a:latin typeface="Trebuchet MS" pitchFamily="34" charset="0"/>
              </a:rPr>
              <a:t>They </a:t>
            </a:r>
            <a:r>
              <a:rPr lang="en-GB" dirty="0">
                <a:latin typeface="Trebuchet MS" pitchFamily="34" charset="0"/>
              </a:rPr>
              <a:t>pass through the placenta freely. </a:t>
            </a:r>
            <a:r>
              <a:rPr lang="en-GB" dirty="0" err="1">
                <a:latin typeface="Trebuchet MS" pitchFamily="34" charset="0"/>
              </a:rPr>
              <a:t>Sulfadoxine</a:t>
            </a:r>
            <a:r>
              <a:rPr lang="en-GB" dirty="0">
                <a:latin typeface="Trebuchet MS" pitchFamily="34" charset="0"/>
              </a:rPr>
              <a:t> is a long acting </a:t>
            </a:r>
            <a:r>
              <a:rPr lang="en-GB" dirty="0" err="1">
                <a:latin typeface="Trebuchet MS" pitchFamily="34" charset="0"/>
              </a:rPr>
              <a:t>sulfonamide</a:t>
            </a:r>
            <a:r>
              <a:rPr lang="en-GB" dirty="0">
                <a:latin typeface="Trebuchet MS" pitchFamily="34" charset="0"/>
              </a:rPr>
              <a:t> with a half-life of 7-9 days</a:t>
            </a:r>
            <a:r>
              <a:rPr lang="en-GB" dirty="0" smtClean="0">
                <a:latin typeface="Trebuchet MS" pitchFamily="34" charset="0"/>
              </a:rPr>
              <a:t>.</a:t>
            </a:r>
            <a:r>
              <a:rPr lang="en-GB" dirty="0">
                <a:latin typeface="Trebuchet MS" pitchFamily="34" charset="0"/>
              </a:rPr>
              <a:t/>
            </a:r>
            <a:br>
              <a:rPr lang="en-GB" dirty="0">
                <a:latin typeface="Trebuchet MS" pitchFamily="34" charset="0"/>
              </a:rPr>
            </a:br>
            <a:endParaRPr lang="en-GB" dirty="0">
              <a:latin typeface="Trebuchet MS" pitchFamily="34" charset="0"/>
            </a:endParaRPr>
          </a:p>
        </p:txBody>
      </p:sp>
    </p:spTree>
    <p:extLst>
      <p:ext uri="{BB962C8B-B14F-4D97-AF65-F5344CB8AC3E}">
        <p14:creationId xmlns:p14="http://schemas.microsoft.com/office/powerpoint/2010/main" val="557895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980728"/>
            <a:ext cx="8219256" cy="5026563"/>
          </a:xfrm>
        </p:spPr>
        <p:txBody>
          <a:bodyPr>
            <a:normAutofit fontScale="92500" lnSpcReduction="20000"/>
          </a:bodyPr>
          <a:lstStyle/>
          <a:p>
            <a:pPr marL="109728" indent="0">
              <a:buNone/>
            </a:pPr>
            <a:r>
              <a:rPr lang="en-GB" b="1" dirty="0">
                <a:latin typeface="Trebuchet MS" pitchFamily="34" charset="0"/>
              </a:rPr>
              <a:t>Adverse effects</a:t>
            </a:r>
            <a:endParaRPr lang="en-GB" dirty="0">
              <a:latin typeface="Trebuchet MS" pitchFamily="34" charset="0"/>
            </a:endParaRPr>
          </a:p>
          <a:p>
            <a:pPr marL="109728" indent="0">
              <a:buNone/>
            </a:pPr>
            <a:r>
              <a:rPr lang="en-GB" b="1" dirty="0" err="1">
                <a:latin typeface="Trebuchet MS" pitchFamily="34" charset="0"/>
              </a:rPr>
              <a:t>Pyrimethamine</a:t>
            </a:r>
            <a:r>
              <a:rPr lang="en-GB" b="1" dirty="0">
                <a:latin typeface="Trebuchet MS" pitchFamily="34" charset="0"/>
              </a:rPr>
              <a:t> </a:t>
            </a:r>
            <a:endParaRPr lang="en-GB" dirty="0">
              <a:latin typeface="Trebuchet MS" pitchFamily="34" charset="0"/>
            </a:endParaRPr>
          </a:p>
          <a:p>
            <a:pPr fontAlgn="base">
              <a:buFont typeface="Wingdings" pitchFamily="2" charset="2"/>
              <a:buChar char="ü"/>
            </a:pPr>
            <a:r>
              <a:rPr lang="en-GB" dirty="0">
                <a:latin typeface="Trebuchet MS" pitchFamily="34" charset="0"/>
              </a:rPr>
              <a:t>can cause occasional skin rashes </a:t>
            </a:r>
          </a:p>
          <a:p>
            <a:pPr fontAlgn="base">
              <a:buFont typeface="Wingdings" pitchFamily="2" charset="2"/>
              <a:buChar char="ü"/>
            </a:pPr>
            <a:r>
              <a:rPr lang="en-GB" dirty="0">
                <a:latin typeface="Trebuchet MS" pitchFamily="34" charset="0"/>
              </a:rPr>
              <a:t>depression of </a:t>
            </a:r>
            <a:r>
              <a:rPr lang="en-GB" dirty="0" err="1">
                <a:latin typeface="Trebuchet MS" pitchFamily="34" charset="0"/>
              </a:rPr>
              <a:t>hematopoiesis</a:t>
            </a:r>
            <a:r>
              <a:rPr lang="en-GB" dirty="0">
                <a:latin typeface="Trebuchet MS" pitchFamily="34" charset="0"/>
              </a:rPr>
              <a:t>.</a:t>
            </a:r>
          </a:p>
          <a:p>
            <a:pPr fontAlgn="base">
              <a:buFont typeface="Wingdings" pitchFamily="2" charset="2"/>
              <a:buChar char="ü"/>
            </a:pPr>
            <a:r>
              <a:rPr lang="en-GB" dirty="0">
                <a:latin typeface="Trebuchet MS" pitchFamily="34" charset="0"/>
              </a:rPr>
              <a:t> Excessive doses can produce </a:t>
            </a:r>
            <a:r>
              <a:rPr lang="en-GB" dirty="0" err="1">
                <a:latin typeface="Trebuchet MS" pitchFamily="34" charset="0"/>
              </a:rPr>
              <a:t>megaloblastic</a:t>
            </a:r>
            <a:r>
              <a:rPr lang="en-GB" dirty="0">
                <a:latin typeface="Trebuchet MS" pitchFamily="34" charset="0"/>
              </a:rPr>
              <a:t> </a:t>
            </a:r>
            <a:r>
              <a:rPr lang="en-GB" dirty="0" err="1">
                <a:latin typeface="Trebuchet MS" pitchFamily="34" charset="0"/>
              </a:rPr>
              <a:t>anemia</a:t>
            </a:r>
            <a:r>
              <a:rPr lang="en-GB" dirty="0">
                <a:latin typeface="Trebuchet MS" pitchFamily="34" charset="0"/>
              </a:rPr>
              <a:t>.</a:t>
            </a:r>
          </a:p>
          <a:p>
            <a:pPr marL="109728" indent="0">
              <a:buNone/>
            </a:pPr>
            <a:r>
              <a:rPr lang="en-GB" b="1" dirty="0" err="1">
                <a:latin typeface="Trebuchet MS" pitchFamily="34" charset="0"/>
              </a:rPr>
              <a:t>Sulfonamides</a:t>
            </a:r>
            <a:r>
              <a:rPr lang="en-GB" b="1" dirty="0">
                <a:latin typeface="Trebuchet MS" pitchFamily="34" charset="0"/>
              </a:rPr>
              <a:t>(</a:t>
            </a:r>
            <a:r>
              <a:rPr lang="en-GB" b="1" dirty="0" err="1">
                <a:latin typeface="Trebuchet MS" pitchFamily="34" charset="0"/>
              </a:rPr>
              <a:t>sulfadoxine</a:t>
            </a:r>
            <a:r>
              <a:rPr lang="en-GB" b="1" dirty="0">
                <a:latin typeface="Trebuchet MS" pitchFamily="34" charset="0"/>
              </a:rPr>
              <a:t>)</a:t>
            </a:r>
            <a:endParaRPr lang="en-GB" dirty="0">
              <a:latin typeface="Trebuchet MS" pitchFamily="34" charset="0"/>
            </a:endParaRPr>
          </a:p>
          <a:p>
            <a:pPr fontAlgn="base">
              <a:buFont typeface="Wingdings" pitchFamily="2" charset="2"/>
              <a:buChar char="ü"/>
            </a:pPr>
            <a:r>
              <a:rPr lang="en-GB" dirty="0" err="1">
                <a:latin typeface="Trebuchet MS" pitchFamily="34" charset="0"/>
              </a:rPr>
              <a:t>Agranulocytosis</a:t>
            </a:r>
            <a:r>
              <a:rPr lang="en-GB" dirty="0">
                <a:latin typeface="Trebuchet MS" pitchFamily="34" charset="0"/>
              </a:rPr>
              <a:t>; aplastic </a:t>
            </a:r>
            <a:r>
              <a:rPr lang="en-GB" dirty="0" err="1">
                <a:latin typeface="Trebuchet MS" pitchFamily="34" charset="0"/>
              </a:rPr>
              <a:t>anemia</a:t>
            </a:r>
            <a:r>
              <a:rPr lang="en-GB" dirty="0">
                <a:latin typeface="Trebuchet MS" pitchFamily="34" charset="0"/>
              </a:rPr>
              <a:t>;</a:t>
            </a:r>
          </a:p>
          <a:p>
            <a:pPr fontAlgn="base">
              <a:buFont typeface="Wingdings" pitchFamily="2" charset="2"/>
              <a:buChar char="ü"/>
            </a:pPr>
            <a:r>
              <a:rPr lang="en-GB" dirty="0">
                <a:latin typeface="Trebuchet MS" pitchFamily="34" charset="0"/>
              </a:rPr>
              <a:t> hypersensitivity reactions like rashes, fixed drug eruptions, </a:t>
            </a:r>
          </a:p>
          <a:p>
            <a:pPr fontAlgn="base">
              <a:buFont typeface="Wingdings" pitchFamily="2" charset="2"/>
              <a:buChar char="ü"/>
            </a:pPr>
            <a:r>
              <a:rPr lang="en-GB" dirty="0">
                <a:latin typeface="Trebuchet MS" pitchFamily="34" charset="0"/>
              </a:rPr>
              <a:t>erythema </a:t>
            </a:r>
            <a:r>
              <a:rPr lang="en-GB" dirty="0" err="1">
                <a:latin typeface="Trebuchet MS" pitchFamily="34" charset="0"/>
              </a:rPr>
              <a:t>multiforme</a:t>
            </a:r>
            <a:r>
              <a:rPr lang="en-GB" dirty="0">
                <a:latin typeface="Trebuchet MS" pitchFamily="34" charset="0"/>
              </a:rPr>
              <a:t> of the Steven Johnson </a:t>
            </a:r>
            <a:r>
              <a:rPr lang="en-GB" dirty="0" smtClean="0">
                <a:latin typeface="Trebuchet MS" pitchFamily="34" charset="0"/>
              </a:rPr>
              <a:t>type</a:t>
            </a:r>
            <a:r>
              <a:rPr lang="en-GB" dirty="0">
                <a:latin typeface="Trebuchet MS" pitchFamily="34" charset="0"/>
              </a:rPr>
              <a:t> </a:t>
            </a:r>
          </a:p>
          <a:p>
            <a:pPr fontAlgn="base">
              <a:buFont typeface="Wingdings" pitchFamily="2" charset="2"/>
              <a:buChar char="ü"/>
            </a:pPr>
            <a:r>
              <a:rPr lang="en-GB" dirty="0" err="1">
                <a:latin typeface="Trebuchet MS" pitchFamily="34" charset="0"/>
              </a:rPr>
              <a:t>exfoliative</a:t>
            </a:r>
            <a:r>
              <a:rPr lang="en-GB" dirty="0">
                <a:latin typeface="Trebuchet MS" pitchFamily="34" charset="0"/>
              </a:rPr>
              <a:t> dermatitis, serum sickness; liver dysfunction; anorexia, vomiting</a:t>
            </a:r>
          </a:p>
          <a:p>
            <a:pPr fontAlgn="base">
              <a:buFont typeface="Wingdings" pitchFamily="2" charset="2"/>
              <a:buChar char="ü"/>
            </a:pPr>
            <a:r>
              <a:rPr lang="en-GB" dirty="0">
                <a:latin typeface="Trebuchet MS" pitchFamily="34" charset="0"/>
              </a:rPr>
              <a:t>acute </a:t>
            </a:r>
            <a:r>
              <a:rPr lang="en-GB" dirty="0" err="1">
                <a:latin typeface="Trebuchet MS" pitchFamily="34" charset="0"/>
              </a:rPr>
              <a:t>hemolytic</a:t>
            </a:r>
            <a:r>
              <a:rPr lang="en-GB" dirty="0">
                <a:latin typeface="Trebuchet MS" pitchFamily="34" charset="0"/>
              </a:rPr>
              <a:t> </a:t>
            </a:r>
            <a:r>
              <a:rPr lang="en-GB" dirty="0" err="1">
                <a:latin typeface="Trebuchet MS" pitchFamily="34" charset="0"/>
              </a:rPr>
              <a:t>anemia</a:t>
            </a:r>
            <a:r>
              <a:rPr lang="en-GB" dirty="0">
                <a:latin typeface="Trebuchet MS" pitchFamily="34" charset="0"/>
              </a:rPr>
              <a:t> can also occur. </a:t>
            </a:r>
          </a:p>
          <a:p>
            <a:endParaRPr lang="en-GB" dirty="0">
              <a:latin typeface="Trebuchet MS" pitchFamily="34" charset="0"/>
            </a:endParaRPr>
          </a:p>
        </p:txBody>
      </p:sp>
    </p:spTree>
    <p:extLst>
      <p:ext uri="{BB962C8B-B14F-4D97-AF65-F5344CB8AC3E}">
        <p14:creationId xmlns:p14="http://schemas.microsoft.com/office/powerpoint/2010/main" val="18841473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85301819"/>
              </p:ext>
            </p:extLst>
          </p:nvPr>
        </p:nvGraphicFramePr>
        <p:xfrm>
          <a:off x="457200" y="1481138"/>
          <a:ext cx="8229600" cy="34518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rtl="0" fontAlgn="ctr">
                        <a:spcBef>
                          <a:spcPts val="0"/>
                        </a:spcBef>
                        <a:spcAft>
                          <a:spcPts val="0"/>
                        </a:spcAft>
                      </a:pPr>
                      <a:r>
                        <a:rPr lang="en-GB" sz="1700" b="1" i="0" u="none" strike="noStrike" dirty="0">
                          <a:solidFill>
                            <a:srgbClr val="000000"/>
                          </a:solidFill>
                          <a:effectLst/>
                          <a:latin typeface="Arial"/>
                        </a:rPr>
                        <a:t>Adults</a:t>
                      </a:r>
                      <a:endParaRPr lang="en-GB" dirty="0">
                        <a:effectLst/>
                      </a:endParaRPr>
                    </a:p>
                  </a:txBody>
                  <a:tcPr marL="47625" marR="47625" marT="47625" marB="47625" anchor="ctr"/>
                </a:tc>
                <a:tc>
                  <a:txBody>
                    <a:bodyPr/>
                    <a:lstStyle/>
                    <a:p>
                      <a:pPr rtl="0" fontAlgn="ctr">
                        <a:spcBef>
                          <a:spcPts val="0"/>
                        </a:spcBef>
                        <a:spcAft>
                          <a:spcPts val="0"/>
                        </a:spcAft>
                      </a:pPr>
                      <a:r>
                        <a:rPr lang="en-GB" sz="1700" b="0" i="0" u="none" strike="noStrike">
                          <a:solidFill>
                            <a:srgbClr val="000000"/>
                          </a:solidFill>
                          <a:effectLst/>
                          <a:latin typeface="Arial"/>
                        </a:rPr>
                        <a:t>2 to 3 tablets taken as a single dose.</a:t>
                      </a:r>
                      <a:endParaRPr lang="en-GB">
                        <a:effectLst/>
                      </a:endParaRPr>
                    </a:p>
                  </a:txBody>
                  <a:tcPr marL="47625" marR="47625" marT="47625" marB="47625" anchor="ctr"/>
                </a:tc>
              </a:tr>
              <a:tr h="370840">
                <a:tc>
                  <a:txBody>
                    <a:bodyPr/>
                    <a:lstStyle/>
                    <a:p>
                      <a:pPr rtl="0" fontAlgn="ctr">
                        <a:spcBef>
                          <a:spcPts val="0"/>
                        </a:spcBef>
                        <a:spcAft>
                          <a:spcPts val="0"/>
                        </a:spcAft>
                      </a:pPr>
                      <a:r>
                        <a:rPr lang="en-GB" sz="1700" b="1" i="0" u="none" strike="noStrike">
                          <a:solidFill>
                            <a:srgbClr val="000000"/>
                          </a:solidFill>
                          <a:effectLst/>
                          <a:latin typeface="Arial"/>
                        </a:rPr>
                        <a:t>Pediatric patients</a:t>
                      </a:r>
                      <a:r>
                        <a:rPr lang="en-GB" sz="1700" b="0" i="0" u="none" strike="noStrike">
                          <a:solidFill>
                            <a:srgbClr val="000000"/>
                          </a:solidFill>
                          <a:effectLst/>
                          <a:latin typeface="Arial"/>
                        </a:rPr>
                        <a:t/>
                      </a:r>
                      <a:br>
                        <a:rPr lang="en-GB" sz="1700" b="0" i="0" u="none" strike="noStrike">
                          <a:solidFill>
                            <a:srgbClr val="000000"/>
                          </a:solidFill>
                          <a:effectLst/>
                          <a:latin typeface="Arial"/>
                        </a:rPr>
                      </a:br>
                      <a:r>
                        <a:rPr lang="en-GB" sz="1700" b="0" i="0" u="none" strike="noStrike">
                          <a:solidFill>
                            <a:srgbClr val="000000"/>
                          </a:solidFill>
                          <a:effectLst/>
                          <a:latin typeface="Arial"/>
                        </a:rPr>
                        <a:t>(&gt;2 months to 18 years)</a:t>
                      </a:r>
                      <a:endParaRPr lang="en-GB">
                        <a:effectLst/>
                      </a:endParaRPr>
                    </a:p>
                  </a:txBody>
                  <a:tcPr marL="47625" marR="47625" marT="47625" marB="47625" anchor="ctr"/>
                </a:tc>
                <a:tc>
                  <a:txBody>
                    <a:bodyPr/>
                    <a:lstStyle/>
                    <a:p>
                      <a:pPr rtl="0" fontAlgn="ctr">
                        <a:spcBef>
                          <a:spcPts val="0"/>
                        </a:spcBef>
                        <a:spcAft>
                          <a:spcPts val="0"/>
                        </a:spcAft>
                      </a:pPr>
                      <a:r>
                        <a:rPr lang="en-GB" sz="1700" b="0" i="0" u="none" strike="noStrike">
                          <a:solidFill>
                            <a:srgbClr val="000000"/>
                          </a:solidFill>
                          <a:effectLst/>
                          <a:latin typeface="Arial"/>
                        </a:rPr>
                        <a:t>The dosage for treatment of malaria in children is based upon body weight:</a:t>
                      </a:r>
                      <a:endParaRPr lang="en-GB">
                        <a:effectLst/>
                      </a:endParaRPr>
                    </a:p>
                  </a:txBody>
                  <a:tcPr marL="47625" marR="47625" marT="47625" marB="47625" anchor="ctr"/>
                </a:tc>
              </a:tr>
              <a:tr h="370840">
                <a:tc>
                  <a:txBody>
                    <a:bodyPr/>
                    <a:lstStyle/>
                    <a:p>
                      <a:pPr rtl="0" fontAlgn="ctr">
                        <a:spcBef>
                          <a:spcPts val="0"/>
                        </a:spcBef>
                        <a:spcAft>
                          <a:spcPts val="0"/>
                        </a:spcAft>
                      </a:pPr>
                      <a:r>
                        <a:rPr lang="en-GB" sz="1700" b="1" i="0" u="none" strike="noStrike">
                          <a:solidFill>
                            <a:srgbClr val="000000"/>
                          </a:solidFill>
                          <a:effectLst/>
                          <a:latin typeface="Arial"/>
                        </a:rPr>
                        <a:t>Weight (kg)</a:t>
                      </a:r>
                      <a:endParaRPr lang="en-GB">
                        <a:effectLst/>
                      </a:endParaRPr>
                    </a:p>
                  </a:txBody>
                  <a:tcPr marL="47625" marR="47625" marT="47625" marB="47625" anchor="ctr"/>
                </a:tc>
                <a:tc>
                  <a:txBody>
                    <a:bodyPr/>
                    <a:lstStyle/>
                    <a:p>
                      <a:pPr rtl="0" fontAlgn="ctr">
                        <a:spcBef>
                          <a:spcPts val="0"/>
                        </a:spcBef>
                        <a:spcAft>
                          <a:spcPts val="0"/>
                        </a:spcAft>
                      </a:pPr>
                      <a:r>
                        <a:rPr lang="en-GB" sz="1700" b="1" i="0" u="none" strike="noStrike">
                          <a:solidFill>
                            <a:srgbClr val="000000"/>
                          </a:solidFill>
                          <a:effectLst/>
                          <a:latin typeface="Arial"/>
                        </a:rPr>
                        <a:t>Number of Tablets Taken as a Single Dose</a:t>
                      </a:r>
                      <a:endParaRPr lang="en-GB">
                        <a:effectLst/>
                      </a:endParaRPr>
                    </a:p>
                  </a:txBody>
                  <a:tcPr marL="47625" marR="47625" marT="47625" marB="47625" anchor="ctr"/>
                </a:tc>
              </a:tr>
              <a:tr h="370840">
                <a:tc>
                  <a:txBody>
                    <a:bodyPr/>
                    <a:lstStyle/>
                    <a:p>
                      <a:pPr algn="ctr" rtl="0" fontAlgn="ctr">
                        <a:spcBef>
                          <a:spcPts val="0"/>
                        </a:spcBef>
                        <a:spcAft>
                          <a:spcPts val="0"/>
                        </a:spcAft>
                      </a:pPr>
                      <a:r>
                        <a:rPr lang="en-GB" sz="1700" b="0" i="0" u="none" strike="noStrike">
                          <a:solidFill>
                            <a:srgbClr val="000000"/>
                          </a:solidFill>
                          <a:effectLst/>
                          <a:latin typeface="Arial"/>
                        </a:rPr>
                        <a:t>&gt;45</a:t>
                      </a:r>
                      <a:endParaRPr lang="en-GB">
                        <a:effectLst/>
                      </a:endParaRPr>
                    </a:p>
                  </a:txBody>
                  <a:tcPr marL="47625" marR="47625" marT="47625" marB="47625" anchor="ctr"/>
                </a:tc>
                <a:tc>
                  <a:txBody>
                    <a:bodyPr/>
                    <a:lstStyle/>
                    <a:p>
                      <a:pPr algn="ctr" rtl="0" fontAlgn="ctr">
                        <a:spcBef>
                          <a:spcPts val="0"/>
                        </a:spcBef>
                        <a:spcAft>
                          <a:spcPts val="0"/>
                        </a:spcAft>
                      </a:pPr>
                      <a:r>
                        <a:rPr lang="en-GB" sz="1700" b="0" i="0" u="none" strike="noStrike">
                          <a:solidFill>
                            <a:srgbClr val="000000"/>
                          </a:solidFill>
                          <a:effectLst/>
                          <a:latin typeface="Arial"/>
                        </a:rPr>
                        <a:t>3</a:t>
                      </a:r>
                      <a:endParaRPr lang="en-GB">
                        <a:effectLst/>
                      </a:endParaRPr>
                    </a:p>
                  </a:txBody>
                  <a:tcPr marL="47625" marR="47625" marT="47625" marB="47625" anchor="ctr"/>
                </a:tc>
              </a:tr>
              <a:tr h="370840">
                <a:tc>
                  <a:txBody>
                    <a:bodyPr/>
                    <a:lstStyle/>
                    <a:p>
                      <a:pPr algn="ctr" rtl="0" fontAlgn="ctr">
                        <a:spcBef>
                          <a:spcPts val="0"/>
                        </a:spcBef>
                        <a:spcAft>
                          <a:spcPts val="0"/>
                        </a:spcAft>
                      </a:pPr>
                      <a:r>
                        <a:rPr lang="en-GB" sz="1700" b="0" i="0" u="none" strike="noStrike">
                          <a:solidFill>
                            <a:srgbClr val="000000"/>
                          </a:solidFill>
                          <a:effectLst/>
                          <a:latin typeface="Arial"/>
                        </a:rPr>
                        <a:t>31 to 45</a:t>
                      </a:r>
                      <a:endParaRPr lang="en-GB">
                        <a:effectLst/>
                      </a:endParaRPr>
                    </a:p>
                  </a:txBody>
                  <a:tcPr marL="47625" marR="47625" marT="47625" marB="47625" anchor="ctr"/>
                </a:tc>
                <a:tc>
                  <a:txBody>
                    <a:bodyPr/>
                    <a:lstStyle/>
                    <a:p>
                      <a:pPr algn="ctr" rtl="0" fontAlgn="ctr">
                        <a:spcBef>
                          <a:spcPts val="0"/>
                        </a:spcBef>
                        <a:spcAft>
                          <a:spcPts val="0"/>
                        </a:spcAft>
                      </a:pPr>
                      <a:r>
                        <a:rPr lang="en-GB" sz="1700" b="0" i="0" u="none" strike="noStrike">
                          <a:solidFill>
                            <a:srgbClr val="000000"/>
                          </a:solidFill>
                          <a:effectLst/>
                          <a:latin typeface="Arial"/>
                        </a:rPr>
                        <a:t>2</a:t>
                      </a:r>
                      <a:endParaRPr lang="en-GB">
                        <a:effectLst/>
                      </a:endParaRPr>
                    </a:p>
                  </a:txBody>
                  <a:tcPr marL="47625" marR="47625" marT="47625" marB="47625" anchor="ctr"/>
                </a:tc>
              </a:tr>
              <a:tr h="370840">
                <a:tc>
                  <a:txBody>
                    <a:bodyPr/>
                    <a:lstStyle/>
                    <a:p>
                      <a:pPr algn="ctr" rtl="0" fontAlgn="ctr">
                        <a:spcBef>
                          <a:spcPts val="0"/>
                        </a:spcBef>
                        <a:spcAft>
                          <a:spcPts val="0"/>
                        </a:spcAft>
                      </a:pPr>
                      <a:r>
                        <a:rPr lang="en-GB" sz="1700" b="0" i="0" u="none" strike="noStrike">
                          <a:solidFill>
                            <a:srgbClr val="000000"/>
                          </a:solidFill>
                          <a:effectLst/>
                          <a:latin typeface="Arial"/>
                        </a:rPr>
                        <a:t>21 to 30</a:t>
                      </a:r>
                      <a:endParaRPr lang="en-GB">
                        <a:effectLst/>
                      </a:endParaRPr>
                    </a:p>
                  </a:txBody>
                  <a:tcPr marL="47625" marR="47625" marT="47625" marB="47625" anchor="ctr"/>
                </a:tc>
                <a:tc>
                  <a:txBody>
                    <a:bodyPr/>
                    <a:lstStyle/>
                    <a:p>
                      <a:pPr algn="ctr" rtl="0" fontAlgn="ctr">
                        <a:spcBef>
                          <a:spcPts val="0"/>
                        </a:spcBef>
                        <a:spcAft>
                          <a:spcPts val="0"/>
                        </a:spcAft>
                      </a:pPr>
                      <a:r>
                        <a:rPr lang="en-GB" sz="1700" b="0" i="0" u="none" strike="noStrike">
                          <a:solidFill>
                            <a:srgbClr val="000000"/>
                          </a:solidFill>
                          <a:effectLst/>
                          <a:latin typeface="Arial"/>
                        </a:rPr>
                        <a:t>1 ½</a:t>
                      </a:r>
                      <a:endParaRPr lang="en-GB">
                        <a:effectLst/>
                      </a:endParaRPr>
                    </a:p>
                  </a:txBody>
                  <a:tcPr marL="47625" marR="47625" marT="47625" marB="47625" anchor="ctr"/>
                </a:tc>
              </a:tr>
              <a:tr h="370840">
                <a:tc>
                  <a:txBody>
                    <a:bodyPr/>
                    <a:lstStyle/>
                    <a:p>
                      <a:pPr algn="ctr" rtl="0" fontAlgn="ctr">
                        <a:spcBef>
                          <a:spcPts val="0"/>
                        </a:spcBef>
                        <a:spcAft>
                          <a:spcPts val="0"/>
                        </a:spcAft>
                      </a:pPr>
                      <a:r>
                        <a:rPr lang="en-GB" sz="1700" b="0" i="0" u="none" strike="noStrike">
                          <a:solidFill>
                            <a:srgbClr val="000000"/>
                          </a:solidFill>
                          <a:effectLst/>
                          <a:latin typeface="Arial"/>
                        </a:rPr>
                        <a:t>11 to 20</a:t>
                      </a:r>
                      <a:endParaRPr lang="en-GB">
                        <a:effectLst/>
                      </a:endParaRPr>
                    </a:p>
                  </a:txBody>
                  <a:tcPr marL="47625" marR="47625" marT="47625" marB="47625" anchor="ctr"/>
                </a:tc>
                <a:tc>
                  <a:txBody>
                    <a:bodyPr/>
                    <a:lstStyle/>
                    <a:p>
                      <a:pPr algn="ctr" rtl="0" fontAlgn="ctr">
                        <a:spcBef>
                          <a:spcPts val="0"/>
                        </a:spcBef>
                        <a:spcAft>
                          <a:spcPts val="0"/>
                        </a:spcAft>
                      </a:pPr>
                      <a:r>
                        <a:rPr lang="en-GB" sz="1700" b="0" i="0" u="none" strike="noStrike">
                          <a:solidFill>
                            <a:srgbClr val="000000"/>
                          </a:solidFill>
                          <a:effectLst/>
                          <a:latin typeface="Arial"/>
                        </a:rPr>
                        <a:t>1</a:t>
                      </a:r>
                      <a:endParaRPr lang="en-GB">
                        <a:effectLst/>
                      </a:endParaRPr>
                    </a:p>
                  </a:txBody>
                  <a:tcPr marL="47625" marR="47625" marT="47625" marB="47625" anchor="ctr"/>
                </a:tc>
              </a:tr>
              <a:tr h="370840">
                <a:tc>
                  <a:txBody>
                    <a:bodyPr/>
                    <a:lstStyle/>
                    <a:p>
                      <a:pPr algn="ctr" rtl="0" fontAlgn="ctr">
                        <a:spcBef>
                          <a:spcPts val="0"/>
                        </a:spcBef>
                        <a:spcAft>
                          <a:spcPts val="0"/>
                        </a:spcAft>
                      </a:pPr>
                      <a:r>
                        <a:rPr lang="en-GB" sz="1700" b="0" i="0" u="none" strike="noStrike">
                          <a:solidFill>
                            <a:srgbClr val="000000"/>
                          </a:solidFill>
                          <a:effectLst/>
                          <a:latin typeface="Arial"/>
                        </a:rPr>
                        <a:t>5 to 10</a:t>
                      </a:r>
                      <a:endParaRPr lang="en-GB">
                        <a:effectLst/>
                      </a:endParaRPr>
                    </a:p>
                  </a:txBody>
                  <a:tcPr marL="47625" marR="47625" marT="47625" marB="47625" anchor="ctr"/>
                </a:tc>
                <a:tc>
                  <a:txBody>
                    <a:bodyPr/>
                    <a:lstStyle/>
                    <a:p>
                      <a:pPr algn="ctr" rtl="0" fontAlgn="ctr">
                        <a:spcBef>
                          <a:spcPts val="0"/>
                        </a:spcBef>
                        <a:spcAft>
                          <a:spcPts val="0"/>
                        </a:spcAft>
                      </a:pPr>
                      <a:r>
                        <a:rPr lang="en-GB" sz="1700" b="0" i="0" u="none" strike="noStrike" dirty="0">
                          <a:solidFill>
                            <a:srgbClr val="000000"/>
                          </a:solidFill>
                          <a:effectLst/>
                          <a:latin typeface="Arial"/>
                        </a:rPr>
                        <a:t>½</a:t>
                      </a:r>
                      <a:endParaRPr lang="en-GB" dirty="0">
                        <a:effectLst/>
                      </a:endParaRPr>
                    </a:p>
                  </a:txBody>
                  <a:tcPr marL="47625" marR="47625" marT="47625" marB="47625" anchor="ctr"/>
                </a:tc>
              </a:tr>
            </a:tbl>
          </a:graphicData>
        </a:graphic>
      </p:graphicFrame>
      <p:sp>
        <p:nvSpPr>
          <p:cNvPr id="3" name="Title 2"/>
          <p:cNvSpPr>
            <a:spLocks noGrp="1"/>
          </p:cNvSpPr>
          <p:nvPr>
            <p:ph type="title"/>
          </p:nvPr>
        </p:nvSpPr>
        <p:spPr/>
        <p:txBody>
          <a:bodyPr/>
          <a:lstStyle/>
          <a:p>
            <a:r>
              <a:rPr lang="en-GB" dirty="0" smtClean="0">
                <a:latin typeface="Trebuchet MS" pitchFamily="34" charset="0"/>
              </a:rPr>
              <a:t>Dose </a:t>
            </a:r>
            <a:endParaRPr lang="en-GB" dirty="0">
              <a:latin typeface="Trebuchet MS" pitchFamily="34" charset="0"/>
            </a:endParaRPr>
          </a:p>
        </p:txBody>
      </p:sp>
    </p:spTree>
    <p:extLst>
      <p:ext uri="{BB962C8B-B14F-4D97-AF65-F5344CB8AC3E}">
        <p14:creationId xmlns:p14="http://schemas.microsoft.com/office/powerpoint/2010/main" val="12810556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753" y="2132856"/>
            <a:ext cx="7240679"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6176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908720"/>
            <a:ext cx="8219256" cy="5098571"/>
          </a:xfrm>
        </p:spPr>
        <p:txBody>
          <a:bodyPr>
            <a:normAutofit fontScale="92500"/>
          </a:bodyPr>
          <a:lstStyle/>
          <a:p>
            <a:pPr marL="109728" indent="0">
              <a:buNone/>
            </a:pPr>
            <a:r>
              <a:rPr lang="en-GB" b="1" dirty="0">
                <a:latin typeface="Trebuchet MS" pitchFamily="34" charset="0"/>
              </a:rPr>
              <a:t>uses</a:t>
            </a:r>
            <a:endParaRPr lang="en-GB" dirty="0">
              <a:latin typeface="Trebuchet MS" pitchFamily="34" charset="0"/>
            </a:endParaRPr>
          </a:p>
          <a:p>
            <a:pPr fontAlgn="base"/>
            <a:r>
              <a:rPr lang="en-GB" dirty="0">
                <a:latin typeface="Trebuchet MS" pitchFamily="34" charset="0"/>
              </a:rPr>
              <a:t>treatment of acute, uncomplicated </a:t>
            </a:r>
            <a:r>
              <a:rPr lang="en-GB" i="1" dirty="0">
                <a:latin typeface="Trebuchet MS" pitchFamily="34" charset="0"/>
              </a:rPr>
              <a:t>P. falciparum </a:t>
            </a:r>
            <a:r>
              <a:rPr lang="en-GB" dirty="0">
                <a:latin typeface="Trebuchet MS" pitchFamily="34" charset="0"/>
              </a:rPr>
              <a:t>malaria for those patients in whom </a:t>
            </a:r>
            <a:r>
              <a:rPr lang="en-GB" dirty="0" err="1">
                <a:latin typeface="Trebuchet MS" pitchFamily="34" charset="0"/>
              </a:rPr>
              <a:t>chloroquine</a:t>
            </a:r>
            <a:r>
              <a:rPr lang="en-GB" dirty="0">
                <a:latin typeface="Trebuchet MS" pitchFamily="34" charset="0"/>
              </a:rPr>
              <a:t> </a:t>
            </a:r>
            <a:r>
              <a:rPr lang="en-GB" u="sng" dirty="0">
                <a:latin typeface="Trebuchet MS" pitchFamily="34" charset="0"/>
                <a:hlinkClick r:id="rId2"/>
              </a:rPr>
              <a:t>resistance</a:t>
            </a:r>
            <a:r>
              <a:rPr lang="en-GB" dirty="0">
                <a:latin typeface="Trebuchet MS" pitchFamily="34" charset="0"/>
              </a:rPr>
              <a:t> is suspected.(rarely used </a:t>
            </a:r>
            <a:r>
              <a:rPr lang="en-GB" dirty="0" smtClean="0">
                <a:latin typeface="Trebuchet MS" pitchFamily="34" charset="0"/>
              </a:rPr>
              <a:t>alone due </a:t>
            </a:r>
            <a:r>
              <a:rPr lang="en-GB" dirty="0">
                <a:latin typeface="Trebuchet MS" pitchFamily="34" charset="0"/>
              </a:rPr>
              <a:t>to resistance)</a:t>
            </a:r>
          </a:p>
          <a:p>
            <a:pPr fontAlgn="base"/>
            <a:r>
              <a:rPr lang="en-GB" dirty="0">
                <a:latin typeface="Trebuchet MS" pitchFamily="34" charset="0"/>
              </a:rPr>
              <a:t>For malaria prophylaxis- 2-3 days before travelling</a:t>
            </a:r>
          </a:p>
          <a:p>
            <a:pPr marL="109728" indent="0">
              <a:buNone/>
            </a:pPr>
            <a:r>
              <a:rPr lang="en-GB" b="1" dirty="0">
                <a:latin typeface="Trebuchet MS" pitchFamily="34" charset="0"/>
              </a:rPr>
              <a:t>Contraindications </a:t>
            </a:r>
            <a:endParaRPr lang="en-GB" dirty="0">
              <a:latin typeface="Trebuchet MS" pitchFamily="34" charset="0"/>
            </a:endParaRPr>
          </a:p>
          <a:p>
            <a:pPr fontAlgn="base"/>
            <a:r>
              <a:rPr lang="en-GB" dirty="0">
                <a:latin typeface="Trebuchet MS" pitchFamily="34" charset="0"/>
              </a:rPr>
              <a:t>Patients allergic to </a:t>
            </a:r>
            <a:r>
              <a:rPr lang="en-GB" dirty="0" err="1">
                <a:latin typeface="Trebuchet MS" pitchFamily="34" charset="0"/>
              </a:rPr>
              <a:t>sulfonamides</a:t>
            </a:r>
            <a:endParaRPr lang="en-GB" dirty="0">
              <a:latin typeface="Trebuchet MS" pitchFamily="34" charset="0"/>
            </a:endParaRPr>
          </a:p>
          <a:p>
            <a:pPr fontAlgn="base"/>
            <a:r>
              <a:rPr lang="en-GB" dirty="0">
                <a:latin typeface="Trebuchet MS" pitchFamily="34" charset="0"/>
              </a:rPr>
              <a:t>Patients with renal and hepatic dysfunction</a:t>
            </a:r>
          </a:p>
          <a:p>
            <a:pPr fontAlgn="base"/>
            <a:r>
              <a:rPr lang="en-GB" dirty="0">
                <a:latin typeface="Trebuchet MS" pitchFamily="34" charset="0"/>
              </a:rPr>
              <a:t>Patients with </a:t>
            </a:r>
            <a:r>
              <a:rPr lang="en-GB" b="1" dirty="0">
                <a:latin typeface="Trebuchet MS" pitchFamily="34" charset="0"/>
              </a:rPr>
              <a:t>Glucose</a:t>
            </a:r>
            <a:r>
              <a:rPr lang="en-GB" dirty="0">
                <a:latin typeface="Trebuchet MS" pitchFamily="34" charset="0"/>
              </a:rPr>
              <a:t>-</a:t>
            </a:r>
            <a:r>
              <a:rPr lang="en-GB" b="1" dirty="0">
                <a:latin typeface="Trebuchet MS" pitchFamily="34" charset="0"/>
              </a:rPr>
              <a:t>6</a:t>
            </a:r>
            <a:r>
              <a:rPr lang="en-GB" dirty="0">
                <a:latin typeface="Trebuchet MS" pitchFamily="34" charset="0"/>
              </a:rPr>
              <a:t>-</a:t>
            </a:r>
            <a:r>
              <a:rPr lang="en-GB" b="1" dirty="0">
                <a:latin typeface="Trebuchet MS" pitchFamily="34" charset="0"/>
              </a:rPr>
              <a:t>Phosphate Dehydrogenase</a:t>
            </a:r>
            <a:r>
              <a:rPr lang="en-GB" dirty="0">
                <a:latin typeface="Trebuchet MS" pitchFamily="34" charset="0"/>
              </a:rPr>
              <a:t> (</a:t>
            </a:r>
            <a:r>
              <a:rPr lang="en-GB" b="1" dirty="0">
                <a:latin typeface="Trebuchet MS" pitchFamily="34" charset="0"/>
              </a:rPr>
              <a:t>G6PD</a:t>
            </a:r>
            <a:r>
              <a:rPr lang="en-GB" dirty="0">
                <a:latin typeface="Trebuchet MS" pitchFamily="34" charset="0"/>
              </a:rPr>
              <a:t>) </a:t>
            </a:r>
            <a:r>
              <a:rPr lang="en-GB" b="1" dirty="0">
                <a:latin typeface="Trebuchet MS" pitchFamily="34" charset="0"/>
              </a:rPr>
              <a:t>deficiency</a:t>
            </a:r>
            <a:endParaRPr lang="en-GB" dirty="0">
              <a:latin typeface="Trebuchet MS" pitchFamily="34" charset="0"/>
            </a:endParaRPr>
          </a:p>
          <a:p>
            <a:pPr fontAlgn="base"/>
            <a:r>
              <a:rPr lang="en-GB" dirty="0">
                <a:latin typeface="Trebuchet MS" pitchFamily="34" charset="0"/>
              </a:rPr>
              <a:t>Children under 2 months</a:t>
            </a:r>
          </a:p>
          <a:p>
            <a:endParaRPr lang="en-GB" dirty="0">
              <a:latin typeface="Trebuchet MS" pitchFamily="34" charset="0"/>
            </a:endParaRPr>
          </a:p>
        </p:txBody>
      </p:sp>
    </p:spTree>
    <p:extLst>
      <p:ext uri="{BB962C8B-B14F-4D97-AF65-F5344CB8AC3E}">
        <p14:creationId xmlns:p14="http://schemas.microsoft.com/office/powerpoint/2010/main" val="328763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484784"/>
            <a:ext cx="7859216" cy="4522507"/>
          </a:xfrm>
        </p:spPr>
        <p:txBody>
          <a:bodyPr>
            <a:normAutofit fontScale="92500" lnSpcReduction="20000"/>
          </a:bodyPr>
          <a:lstStyle/>
          <a:p>
            <a:pPr fontAlgn="base"/>
            <a:r>
              <a:rPr lang="en-GB" dirty="0" err="1">
                <a:latin typeface="Trebuchet MS" pitchFamily="34" charset="0"/>
              </a:rPr>
              <a:t>Artemisinin</a:t>
            </a:r>
            <a:r>
              <a:rPr lang="en-GB" dirty="0">
                <a:latin typeface="Trebuchet MS" pitchFamily="34" charset="0"/>
              </a:rPr>
              <a:t> is a </a:t>
            </a:r>
            <a:r>
              <a:rPr lang="en-GB" dirty="0" err="1">
                <a:latin typeface="Trebuchet MS" pitchFamily="34" charset="0"/>
              </a:rPr>
              <a:t>phytoconstituent</a:t>
            </a:r>
            <a:r>
              <a:rPr lang="en-GB" dirty="0">
                <a:latin typeface="Trebuchet MS" pitchFamily="34" charset="0"/>
              </a:rPr>
              <a:t> obtained from the Chinese medicinal herb </a:t>
            </a:r>
            <a:r>
              <a:rPr lang="en-GB" b="1" i="1" dirty="0">
                <a:latin typeface="Trebuchet MS" pitchFamily="34" charset="0"/>
              </a:rPr>
              <a:t>Artemisia </a:t>
            </a:r>
            <a:r>
              <a:rPr lang="en-GB" b="1" i="1" dirty="0" err="1">
                <a:latin typeface="Trebuchet MS" pitchFamily="34" charset="0"/>
              </a:rPr>
              <a:t>annua</a:t>
            </a:r>
            <a:endParaRPr lang="en-GB" b="1" i="1" dirty="0">
              <a:latin typeface="Trebuchet MS" pitchFamily="34" charset="0"/>
            </a:endParaRPr>
          </a:p>
          <a:p>
            <a:pPr fontAlgn="base"/>
            <a:r>
              <a:rPr lang="en-GB" dirty="0" err="1">
                <a:latin typeface="Trebuchet MS" pitchFamily="34" charset="0"/>
              </a:rPr>
              <a:t>Artemisinin</a:t>
            </a:r>
            <a:r>
              <a:rPr lang="en-GB" dirty="0">
                <a:latin typeface="Trebuchet MS" pitchFamily="34" charset="0"/>
              </a:rPr>
              <a:t> has a poor bioavailability limiting its effectiveness. Therefore semisynthetic derivatives of </a:t>
            </a:r>
            <a:r>
              <a:rPr lang="en-GB" b="1" dirty="0" err="1">
                <a:latin typeface="Trebuchet MS" pitchFamily="34" charset="0"/>
              </a:rPr>
              <a:t>artemisinin</a:t>
            </a:r>
            <a:r>
              <a:rPr lang="en-GB" b="1" dirty="0">
                <a:latin typeface="Trebuchet MS" pitchFamily="34" charset="0"/>
              </a:rPr>
              <a:t>; </a:t>
            </a:r>
            <a:r>
              <a:rPr lang="en-GB" b="1" dirty="0" err="1">
                <a:latin typeface="Trebuchet MS" pitchFamily="34" charset="0"/>
              </a:rPr>
              <a:t>artesunate</a:t>
            </a:r>
            <a:r>
              <a:rPr lang="en-GB" b="1" dirty="0">
                <a:latin typeface="Trebuchet MS" pitchFamily="34" charset="0"/>
              </a:rPr>
              <a:t>, </a:t>
            </a:r>
            <a:r>
              <a:rPr lang="en-GB" b="1" dirty="0" err="1">
                <a:latin typeface="Trebuchet MS" pitchFamily="34" charset="0"/>
              </a:rPr>
              <a:t>artemether</a:t>
            </a:r>
            <a:r>
              <a:rPr lang="en-GB" b="1" dirty="0">
                <a:latin typeface="Trebuchet MS" pitchFamily="34" charset="0"/>
              </a:rPr>
              <a:t>,</a:t>
            </a:r>
            <a:r>
              <a:rPr lang="en-GB" dirty="0">
                <a:latin typeface="Trebuchet MS" pitchFamily="34" charset="0"/>
              </a:rPr>
              <a:t> and </a:t>
            </a:r>
            <a:r>
              <a:rPr lang="en-GB" b="1" dirty="0" err="1">
                <a:latin typeface="Trebuchet MS" pitchFamily="34" charset="0"/>
              </a:rPr>
              <a:t>arteether</a:t>
            </a:r>
            <a:r>
              <a:rPr lang="en-GB" dirty="0">
                <a:latin typeface="Trebuchet MS" pitchFamily="34" charset="0"/>
              </a:rPr>
              <a:t> have been developed</a:t>
            </a:r>
          </a:p>
          <a:p>
            <a:pPr fontAlgn="base"/>
            <a:r>
              <a:rPr lang="en-GB" dirty="0" err="1">
                <a:latin typeface="Trebuchet MS" pitchFamily="34" charset="0"/>
              </a:rPr>
              <a:t>Artemisinins</a:t>
            </a:r>
            <a:r>
              <a:rPr lang="en-GB" dirty="0">
                <a:latin typeface="Trebuchet MS" pitchFamily="34" charset="0"/>
              </a:rPr>
              <a:t> are short-acting antimalarial agents used to treat uncomplicated Plasmodium falciparum malaria. </a:t>
            </a:r>
            <a:endParaRPr lang="en-GB" dirty="0" smtClean="0">
              <a:latin typeface="Trebuchet MS" pitchFamily="34" charset="0"/>
            </a:endParaRPr>
          </a:p>
          <a:p>
            <a:pPr fontAlgn="base"/>
            <a:r>
              <a:rPr lang="en-GB" dirty="0" smtClean="0">
                <a:latin typeface="Trebuchet MS" pitchFamily="34" charset="0"/>
              </a:rPr>
              <a:t>They </a:t>
            </a:r>
            <a:r>
              <a:rPr lang="en-GB" dirty="0">
                <a:latin typeface="Trebuchet MS" pitchFamily="34" charset="0"/>
              </a:rPr>
              <a:t>kill parasites more rapidly than conventional antimalarial drugs, and </a:t>
            </a:r>
            <a:r>
              <a:rPr lang="en-GB" b="1" dirty="0">
                <a:latin typeface="Trebuchet MS" pitchFamily="34" charset="0"/>
              </a:rPr>
              <a:t>are active against both the sexual and asexual stages </a:t>
            </a:r>
            <a:r>
              <a:rPr lang="en-GB" dirty="0">
                <a:latin typeface="Trebuchet MS" pitchFamily="34" charset="0"/>
              </a:rPr>
              <a:t>of the parasite </a:t>
            </a:r>
            <a:r>
              <a:rPr lang="en-GB" dirty="0" smtClean="0">
                <a:latin typeface="Trebuchet MS" pitchFamily="34" charset="0"/>
              </a:rPr>
              <a:t>cycle</a:t>
            </a:r>
            <a:endParaRPr lang="en-GB" dirty="0">
              <a:latin typeface="Trebuchet MS" pitchFamily="34" charset="0"/>
            </a:endParaRPr>
          </a:p>
        </p:txBody>
      </p:sp>
      <p:sp>
        <p:nvSpPr>
          <p:cNvPr id="3" name="Title 2"/>
          <p:cNvSpPr>
            <a:spLocks noGrp="1"/>
          </p:cNvSpPr>
          <p:nvPr>
            <p:ph type="title"/>
          </p:nvPr>
        </p:nvSpPr>
        <p:spPr/>
        <p:txBody>
          <a:bodyPr>
            <a:normAutofit fontScale="90000"/>
          </a:bodyPr>
          <a:lstStyle/>
          <a:p>
            <a:r>
              <a:rPr lang="en-GB" b="0" dirty="0" smtClean="0">
                <a:effectLst/>
              </a:rPr>
              <a:t/>
            </a:r>
            <a:br>
              <a:rPr lang="en-GB" b="0" dirty="0" smtClean="0">
                <a:effectLst/>
              </a:rPr>
            </a:br>
            <a:r>
              <a:rPr lang="en-GB" b="0" dirty="0">
                <a:effectLst/>
              </a:rPr>
              <a:t/>
            </a:r>
            <a:br>
              <a:rPr lang="en-GB" b="0" dirty="0">
                <a:effectLst/>
              </a:rPr>
            </a:br>
            <a:r>
              <a:rPr lang="en-GB" b="0" dirty="0" err="1" smtClean="0">
                <a:effectLst/>
                <a:latin typeface="Trebuchet MS" pitchFamily="34" charset="0"/>
              </a:rPr>
              <a:t>Artemisinin</a:t>
            </a:r>
            <a:r>
              <a:rPr lang="en-GB" b="0" dirty="0" smtClean="0">
                <a:effectLst/>
                <a:latin typeface="Trebuchet MS" pitchFamily="34" charset="0"/>
              </a:rPr>
              <a:t> </a:t>
            </a:r>
            <a:r>
              <a:rPr lang="en-GB" b="0" dirty="0">
                <a:effectLst/>
                <a:latin typeface="Trebuchet MS" pitchFamily="34" charset="0"/>
              </a:rPr>
              <a:t>derivatives/</a:t>
            </a:r>
            <a:r>
              <a:rPr lang="en-GB" b="0" dirty="0" err="1">
                <a:effectLst/>
                <a:latin typeface="Trebuchet MS" pitchFamily="34" charset="0"/>
              </a:rPr>
              <a:t>Sesquiterpine</a:t>
            </a:r>
            <a:r>
              <a:rPr lang="en-GB" b="0" dirty="0">
                <a:effectLst/>
                <a:latin typeface="Trebuchet MS" pitchFamily="34" charset="0"/>
              </a:rPr>
              <a:t> lactones</a:t>
            </a:r>
            <a:br>
              <a:rPr lang="en-GB" b="0" dirty="0">
                <a:effectLst/>
                <a:latin typeface="Trebuchet MS" pitchFamily="34" charset="0"/>
              </a:rPr>
            </a:br>
            <a:r>
              <a:rPr lang="en-GB" dirty="0"/>
              <a:t/>
            </a:r>
            <a:br>
              <a:rPr lang="en-GB" dirty="0"/>
            </a:br>
            <a:endParaRPr lang="en-GB" dirty="0"/>
          </a:p>
        </p:txBody>
      </p:sp>
    </p:spTree>
    <p:extLst>
      <p:ext uri="{BB962C8B-B14F-4D97-AF65-F5344CB8AC3E}">
        <p14:creationId xmlns:p14="http://schemas.microsoft.com/office/powerpoint/2010/main" val="3235236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764704"/>
            <a:ext cx="8219256" cy="5242587"/>
          </a:xfrm>
        </p:spPr>
        <p:txBody>
          <a:bodyPr>
            <a:normAutofit/>
          </a:bodyPr>
          <a:lstStyle/>
          <a:p>
            <a:pPr fontAlgn="base"/>
            <a:r>
              <a:rPr lang="en-GB" dirty="0">
                <a:latin typeface="Trebuchet MS" pitchFamily="34" charset="0"/>
              </a:rPr>
              <a:t>Due to their short half-life and to prevent development of resistance, </a:t>
            </a:r>
            <a:r>
              <a:rPr lang="en-GB" dirty="0" err="1">
                <a:latin typeface="Trebuchet MS" pitchFamily="34" charset="0"/>
              </a:rPr>
              <a:t>artemisinin</a:t>
            </a:r>
            <a:r>
              <a:rPr lang="en-GB" dirty="0">
                <a:latin typeface="Trebuchet MS" pitchFamily="34" charset="0"/>
              </a:rPr>
              <a:t> compounds </a:t>
            </a:r>
            <a:r>
              <a:rPr lang="en-GB" b="1" dirty="0">
                <a:latin typeface="Trebuchet MS" pitchFamily="34" charset="0"/>
              </a:rPr>
              <a:t>are often combined with one or two long-acting antimalarial drugs </a:t>
            </a:r>
            <a:r>
              <a:rPr lang="en-GB" dirty="0">
                <a:latin typeface="Trebuchet MS" pitchFamily="34" charset="0"/>
              </a:rPr>
              <a:t>-- </a:t>
            </a:r>
            <a:r>
              <a:rPr lang="en-GB" dirty="0" err="1">
                <a:latin typeface="Trebuchet MS" pitchFamily="34" charset="0"/>
              </a:rPr>
              <a:t>amodiaquine</a:t>
            </a:r>
            <a:r>
              <a:rPr lang="en-GB" dirty="0">
                <a:latin typeface="Trebuchet MS" pitchFamily="34" charset="0"/>
              </a:rPr>
              <a:t>, </a:t>
            </a:r>
            <a:r>
              <a:rPr lang="en-GB" dirty="0" err="1">
                <a:latin typeface="Trebuchet MS" pitchFamily="34" charset="0"/>
              </a:rPr>
              <a:t>mefloquine</a:t>
            </a:r>
            <a:r>
              <a:rPr lang="en-GB" dirty="0">
                <a:latin typeface="Trebuchet MS" pitchFamily="34" charset="0"/>
              </a:rPr>
              <a:t>, </a:t>
            </a:r>
            <a:r>
              <a:rPr lang="en-GB" dirty="0" err="1">
                <a:latin typeface="Trebuchet MS" pitchFamily="34" charset="0"/>
              </a:rPr>
              <a:t>sulfadoxine</a:t>
            </a:r>
            <a:r>
              <a:rPr lang="en-GB" dirty="0">
                <a:latin typeface="Trebuchet MS" pitchFamily="34" charset="0"/>
              </a:rPr>
              <a:t>/</a:t>
            </a:r>
            <a:r>
              <a:rPr lang="en-GB" dirty="0" err="1">
                <a:latin typeface="Trebuchet MS" pitchFamily="34" charset="0"/>
              </a:rPr>
              <a:t>pyrimethamine</a:t>
            </a:r>
            <a:r>
              <a:rPr lang="en-GB" dirty="0">
                <a:latin typeface="Trebuchet MS" pitchFamily="34" charset="0"/>
              </a:rPr>
              <a:t> or </a:t>
            </a:r>
            <a:r>
              <a:rPr lang="en-GB" dirty="0" err="1">
                <a:latin typeface="Trebuchet MS" pitchFamily="34" charset="0"/>
              </a:rPr>
              <a:t>lumefantrine</a:t>
            </a:r>
            <a:r>
              <a:rPr lang="en-GB" dirty="0">
                <a:latin typeface="Trebuchet MS" pitchFamily="34" charset="0"/>
              </a:rPr>
              <a:t> as </a:t>
            </a:r>
            <a:r>
              <a:rPr lang="en-GB" dirty="0" err="1">
                <a:solidFill>
                  <a:srgbClr val="C00000"/>
                </a:solidFill>
                <a:latin typeface="Trebuchet MS" pitchFamily="34" charset="0"/>
              </a:rPr>
              <a:t>artemisinin</a:t>
            </a:r>
            <a:r>
              <a:rPr lang="en-GB" dirty="0">
                <a:solidFill>
                  <a:srgbClr val="C00000"/>
                </a:solidFill>
                <a:latin typeface="Trebuchet MS" pitchFamily="34" charset="0"/>
              </a:rPr>
              <a:t>-based combination therapy (ACT).</a:t>
            </a:r>
          </a:p>
          <a:p>
            <a:pPr fontAlgn="base"/>
            <a:r>
              <a:rPr lang="en-GB" dirty="0">
                <a:latin typeface="Trebuchet MS" pitchFamily="34" charset="0"/>
              </a:rPr>
              <a:t> ACT is now being widely used as </a:t>
            </a:r>
            <a:r>
              <a:rPr lang="en-GB" u="sng" dirty="0">
                <a:latin typeface="Trebuchet MS" pitchFamily="34" charset="0"/>
              </a:rPr>
              <a:t>the first-line treatment</a:t>
            </a:r>
            <a:r>
              <a:rPr lang="en-GB" dirty="0">
                <a:latin typeface="Trebuchet MS" pitchFamily="34" charset="0"/>
              </a:rPr>
              <a:t> for Plasmodium falciparum malaria throughout the world</a:t>
            </a:r>
          </a:p>
          <a:p>
            <a:endParaRPr lang="en-GB" dirty="0">
              <a:latin typeface="Trebuchet MS" pitchFamily="34" charset="0"/>
            </a:endParaRPr>
          </a:p>
          <a:p>
            <a:endParaRPr lang="en-GB" dirty="0"/>
          </a:p>
        </p:txBody>
      </p:sp>
    </p:spTree>
    <p:extLst>
      <p:ext uri="{BB962C8B-B14F-4D97-AF65-F5344CB8AC3E}">
        <p14:creationId xmlns:p14="http://schemas.microsoft.com/office/powerpoint/2010/main" val="15837853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980728"/>
            <a:ext cx="8147248" cy="5026563"/>
          </a:xfrm>
        </p:spPr>
        <p:txBody>
          <a:bodyPr>
            <a:normAutofit fontScale="92500"/>
          </a:bodyPr>
          <a:lstStyle/>
          <a:p>
            <a:pPr marL="109728" indent="0">
              <a:buNone/>
            </a:pPr>
            <a:r>
              <a:rPr lang="en-GB" b="1" dirty="0">
                <a:latin typeface="Trebuchet MS" pitchFamily="34" charset="0"/>
              </a:rPr>
              <a:t>Availability</a:t>
            </a:r>
            <a:endParaRPr lang="en-GB" dirty="0">
              <a:latin typeface="Trebuchet MS" pitchFamily="34" charset="0"/>
            </a:endParaRPr>
          </a:p>
          <a:p>
            <a:pPr fontAlgn="base"/>
            <a:r>
              <a:rPr lang="en-GB" dirty="0">
                <a:latin typeface="Trebuchet MS" pitchFamily="34" charset="0"/>
              </a:rPr>
              <a:t>Depending on their chemical structure </a:t>
            </a:r>
            <a:r>
              <a:rPr lang="en-GB" b="1" dirty="0">
                <a:latin typeface="Trebuchet MS" pitchFamily="34" charset="0"/>
              </a:rPr>
              <a:t>different formulations </a:t>
            </a:r>
            <a:r>
              <a:rPr lang="en-GB" dirty="0">
                <a:latin typeface="Trebuchet MS" pitchFamily="34" charset="0"/>
              </a:rPr>
              <a:t>are available for </a:t>
            </a:r>
            <a:r>
              <a:rPr lang="en-GB" dirty="0" err="1">
                <a:latin typeface="Trebuchet MS" pitchFamily="34" charset="0"/>
              </a:rPr>
              <a:t>artemisinin</a:t>
            </a:r>
            <a:r>
              <a:rPr lang="en-GB" dirty="0">
                <a:latin typeface="Trebuchet MS" pitchFamily="34" charset="0"/>
              </a:rPr>
              <a:t> and its derivatives.</a:t>
            </a:r>
          </a:p>
          <a:p>
            <a:pPr fontAlgn="base">
              <a:buFont typeface="Wingdings" pitchFamily="2" charset="2"/>
              <a:buChar char="v"/>
            </a:pPr>
            <a:r>
              <a:rPr lang="en-GB" dirty="0">
                <a:latin typeface="Trebuchet MS" pitchFamily="34" charset="0"/>
              </a:rPr>
              <a:t> For </a:t>
            </a:r>
            <a:r>
              <a:rPr lang="en-GB" dirty="0" err="1">
                <a:latin typeface="Trebuchet MS" pitchFamily="34" charset="0"/>
              </a:rPr>
              <a:t>artemisinin</a:t>
            </a:r>
            <a:r>
              <a:rPr lang="en-GB" dirty="0">
                <a:latin typeface="Trebuchet MS" pitchFamily="34" charset="0"/>
              </a:rPr>
              <a:t> a wide variety of formulations for oral, parenteral and rectal use are available. </a:t>
            </a:r>
          </a:p>
          <a:p>
            <a:pPr fontAlgn="base">
              <a:buFont typeface="Wingdings" pitchFamily="2" charset="2"/>
              <a:buChar char="v"/>
            </a:pPr>
            <a:r>
              <a:rPr lang="en-GB" dirty="0" err="1">
                <a:latin typeface="Trebuchet MS" pitchFamily="34" charset="0"/>
              </a:rPr>
              <a:t>Artemether</a:t>
            </a:r>
            <a:r>
              <a:rPr lang="en-GB" dirty="0">
                <a:latin typeface="Trebuchet MS" pitchFamily="34" charset="0"/>
              </a:rPr>
              <a:t> can be given as an oil-based intramuscular injection or orally.</a:t>
            </a:r>
          </a:p>
          <a:p>
            <a:pPr fontAlgn="base">
              <a:buFont typeface="Wingdings" pitchFamily="2" charset="2"/>
              <a:buChar char="v"/>
            </a:pPr>
            <a:r>
              <a:rPr lang="en-GB" dirty="0" err="1">
                <a:latin typeface="Trebuchet MS" pitchFamily="34" charset="0"/>
              </a:rPr>
              <a:t>Artesunate</a:t>
            </a:r>
            <a:r>
              <a:rPr lang="en-GB" dirty="0">
                <a:latin typeface="Trebuchet MS" pitchFamily="34" charset="0"/>
              </a:rPr>
              <a:t> can be given orally, rectally or by the intramuscular or intravenous routes. </a:t>
            </a:r>
          </a:p>
          <a:p>
            <a:pPr fontAlgn="base">
              <a:buFont typeface="Wingdings" pitchFamily="2" charset="2"/>
              <a:buChar char="v"/>
            </a:pPr>
            <a:r>
              <a:rPr lang="en-GB" dirty="0" err="1">
                <a:latin typeface="Trebuchet MS" pitchFamily="34" charset="0"/>
              </a:rPr>
              <a:t>Arteether</a:t>
            </a:r>
            <a:r>
              <a:rPr lang="en-GB" dirty="0">
                <a:latin typeface="Trebuchet MS" pitchFamily="34" charset="0"/>
              </a:rPr>
              <a:t> is oil-based so water insoluble and therefore given by intramuscular injection only</a:t>
            </a:r>
          </a:p>
          <a:p>
            <a:pPr>
              <a:buFont typeface="Wingdings" pitchFamily="2" charset="2"/>
              <a:buChar char="v"/>
            </a:pPr>
            <a:endParaRPr lang="en-GB" dirty="0"/>
          </a:p>
        </p:txBody>
      </p:sp>
    </p:spTree>
    <p:extLst>
      <p:ext uri="{BB962C8B-B14F-4D97-AF65-F5344CB8AC3E}">
        <p14:creationId xmlns:p14="http://schemas.microsoft.com/office/powerpoint/2010/main" val="910569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GB" b="1" dirty="0">
                <a:latin typeface="Trebuchet MS" pitchFamily="34" charset="0"/>
              </a:rPr>
              <a:t>1. Hepatic (Pre/</a:t>
            </a:r>
            <a:r>
              <a:rPr lang="en-GB" b="1" dirty="0" err="1">
                <a:latin typeface="Trebuchet MS" pitchFamily="34" charset="0"/>
              </a:rPr>
              <a:t>Exo-erythrocytic</a:t>
            </a:r>
            <a:r>
              <a:rPr lang="en-GB" b="1" dirty="0">
                <a:latin typeface="Trebuchet MS" pitchFamily="34" charset="0"/>
              </a:rPr>
              <a:t>) stage</a:t>
            </a:r>
            <a:endParaRPr lang="en-GB" dirty="0">
              <a:latin typeface="Trebuchet MS" pitchFamily="34" charset="0"/>
            </a:endParaRPr>
          </a:p>
          <a:p>
            <a:pPr fontAlgn="base"/>
            <a:r>
              <a:rPr lang="en-GB" dirty="0">
                <a:latin typeface="Trebuchet MS" pitchFamily="34" charset="0"/>
              </a:rPr>
              <a:t>parasites localize in liver </a:t>
            </a:r>
          </a:p>
          <a:p>
            <a:pPr fontAlgn="base"/>
            <a:r>
              <a:rPr lang="en-GB" dirty="0">
                <a:latin typeface="Trebuchet MS" pitchFamily="34" charset="0"/>
              </a:rPr>
              <a:t>patient is asymptomatic </a:t>
            </a:r>
          </a:p>
          <a:p>
            <a:endParaRPr lang="en-GB" dirty="0" smtClean="0">
              <a:latin typeface="Trebuchet MS" pitchFamily="34" charset="0"/>
            </a:endParaRPr>
          </a:p>
          <a:p>
            <a:pPr marL="109728" indent="0">
              <a:buNone/>
            </a:pPr>
            <a:r>
              <a:rPr lang="en-GB" b="1" dirty="0" smtClean="0">
                <a:latin typeface="Trebuchet MS" pitchFamily="34" charset="0"/>
              </a:rPr>
              <a:t>2</a:t>
            </a:r>
            <a:r>
              <a:rPr lang="en-GB" b="1" dirty="0">
                <a:latin typeface="Trebuchet MS" pitchFamily="34" charset="0"/>
              </a:rPr>
              <a:t>. </a:t>
            </a:r>
            <a:r>
              <a:rPr lang="en-GB" b="1" dirty="0" err="1">
                <a:latin typeface="Trebuchet MS" pitchFamily="34" charset="0"/>
              </a:rPr>
              <a:t>Erythrocytic</a:t>
            </a:r>
            <a:r>
              <a:rPr lang="en-GB" b="1" dirty="0">
                <a:latin typeface="Trebuchet MS" pitchFamily="34" charset="0"/>
              </a:rPr>
              <a:t> stage</a:t>
            </a:r>
            <a:endParaRPr lang="en-GB" dirty="0">
              <a:latin typeface="Trebuchet MS" pitchFamily="34" charset="0"/>
            </a:endParaRPr>
          </a:p>
          <a:p>
            <a:pPr fontAlgn="base"/>
            <a:r>
              <a:rPr lang="en-GB" dirty="0">
                <a:latin typeface="Trebuchet MS" pitchFamily="34" charset="0"/>
              </a:rPr>
              <a:t>parasites invade RBCs </a:t>
            </a:r>
          </a:p>
          <a:p>
            <a:pPr fontAlgn="base"/>
            <a:r>
              <a:rPr lang="en-GB" dirty="0">
                <a:latin typeface="Trebuchet MS" pitchFamily="34" charset="0"/>
              </a:rPr>
              <a:t>patient develops fever cycle </a:t>
            </a:r>
          </a:p>
          <a:p>
            <a:endParaRPr lang="en-GB" dirty="0" smtClean="0">
              <a:latin typeface="Trebuchet MS" pitchFamily="34" charset="0"/>
            </a:endParaRPr>
          </a:p>
          <a:p>
            <a:pPr marL="109728" indent="0">
              <a:buNone/>
            </a:pPr>
            <a:r>
              <a:rPr lang="en-GB" b="1" dirty="0" smtClean="0">
                <a:latin typeface="Trebuchet MS" pitchFamily="34" charset="0"/>
              </a:rPr>
              <a:t>3</a:t>
            </a:r>
            <a:r>
              <a:rPr lang="en-GB" b="1" dirty="0">
                <a:latin typeface="Trebuchet MS" pitchFamily="34" charset="0"/>
              </a:rPr>
              <a:t>. Development of sexual forms (</a:t>
            </a:r>
            <a:r>
              <a:rPr lang="en-GB" b="1" dirty="0" err="1">
                <a:latin typeface="Trebuchet MS" pitchFamily="34" charset="0"/>
              </a:rPr>
              <a:t>sporogonic</a:t>
            </a:r>
            <a:r>
              <a:rPr lang="en-GB" b="1" dirty="0">
                <a:latin typeface="Trebuchet MS" pitchFamily="34" charset="0"/>
              </a:rPr>
              <a:t> cycle)</a:t>
            </a:r>
            <a:endParaRPr lang="en-GB" dirty="0">
              <a:latin typeface="Trebuchet MS" pitchFamily="34" charset="0"/>
            </a:endParaRPr>
          </a:p>
          <a:p>
            <a:pPr fontAlgn="base"/>
            <a:r>
              <a:rPr lang="en-GB" dirty="0">
                <a:latin typeface="Trebuchet MS" pitchFamily="34" charset="0"/>
              </a:rPr>
              <a:t>occurs in Anopheles mosquito</a:t>
            </a:r>
          </a:p>
          <a:p>
            <a:endParaRPr lang="en-GB" dirty="0">
              <a:latin typeface="Trebuchet MS" pitchFamily="34" charset="0"/>
            </a:endParaRPr>
          </a:p>
        </p:txBody>
      </p:sp>
      <p:sp>
        <p:nvSpPr>
          <p:cNvPr id="3" name="Title 2"/>
          <p:cNvSpPr>
            <a:spLocks noGrp="1"/>
          </p:cNvSpPr>
          <p:nvPr>
            <p:ph type="title"/>
          </p:nvPr>
        </p:nvSpPr>
        <p:spPr/>
        <p:txBody>
          <a:bodyPr>
            <a:normAutofit fontScale="90000"/>
          </a:bodyPr>
          <a:lstStyle/>
          <a:p>
            <a:r>
              <a:rPr lang="en-GB" b="0" dirty="0">
                <a:effectLst/>
                <a:latin typeface="Trebuchet MS" pitchFamily="34" charset="0"/>
              </a:rPr>
              <a:t>Life cycle of malaria parasite</a:t>
            </a:r>
            <a:br>
              <a:rPr lang="en-GB" b="0" dirty="0">
                <a:effectLst/>
                <a:latin typeface="Trebuchet MS" pitchFamily="34" charset="0"/>
              </a:rPr>
            </a:br>
            <a:r>
              <a:rPr lang="en-GB" b="0" dirty="0">
                <a:effectLst/>
                <a:latin typeface="Trebuchet MS" pitchFamily="34" charset="0"/>
              </a:rPr>
              <a:t>Stages</a:t>
            </a:r>
            <a:endParaRPr lang="en-GB" dirty="0">
              <a:latin typeface="Trebuchet MS" pitchFamily="34" charset="0"/>
            </a:endParaRPr>
          </a:p>
        </p:txBody>
      </p:sp>
    </p:spTree>
    <p:extLst>
      <p:ext uri="{BB962C8B-B14F-4D97-AF65-F5344CB8AC3E}">
        <p14:creationId xmlns:p14="http://schemas.microsoft.com/office/powerpoint/2010/main" val="34713524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60648"/>
            <a:ext cx="8219256" cy="5746643"/>
          </a:xfrm>
        </p:spPr>
        <p:txBody>
          <a:bodyPr>
            <a:noAutofit/>
          </a:bodyPr>
          <a:lstStyle/>
          <a:p>
            <a:pPr marL="109728" indent="0">
              <a:buNone/>
            </a:pPr>
            <a:r>
              <a:rPr lang="en-GB" sz="2200" b="1" dirty="0">
                <a:latin typeface="Trebuchet MS" pitchFamily="34" charset="0"/>
              </a:rPr>
              <a:t>mechanism of action of </a:t>
            </a:r>
            <a:r>
              <a:rPr lang="en-GB" sz="2200" b="1" dirty="0" err="1">
                <a:latin typeface="Trebuchet MS" pitchFamily="34" charset="0"/>
              </a:rPr>
              <a:t>artemisinin</a:t>
            </a:r>
            <a:r>
              <a:rPr lang="en-GB" sz="2200" b="1" dirty="0">
                <a:latin typeface="Trebuchet MS" pitchFamily="34" charset="0"/>
              </a:rPr>
              <a:t> and its derivatives </a:t>
            </a:r>
            <a:endParaRPr lang="en-GB" sz="2200" dirty="0">
              <a:latin typeface="Trebuchet MS" pitchFamily="34" charset="0"/>
            </a:endParaRPr>
          </a:p>
          <a:p>
            <a:pPr fontAlgn="base"/>
            <a:r>
              <a:rPr lang="en-GB" sz="2200" dirty="0">
                <a:latin typeface="Trebuchet MS" pitchFamily="34" charset="0"/>
              </a:rPr>
              <a:t> I</a:t>
            </a:r>
            <a:r>
              <a:rPr lang="en-GB" sz="2200" dirty="0" smtClean="0">
                <a:latin typeface="Trebuchet MS" pitchFamily="34" charset="0"/>
              </a:rPr>
              <a:t>t is not </a:t>
            </a:r>
            <a:r>
              <a:rPr lang="en-GB" sz="2200" dirty="0">
                <a:latin typeface="Trebuchet MS" pitchFamily="34" charset="0"/>
              </a:rPr>
              <a:t>completely defined, however the sarcoplasmic-endoplasmic reticulum ATPase gene of Plasmodium has been suggested as possible parasite-specific target. </a:t>
            </a:r>
          </a:p>
          <a:p>
            <a:pPr fontAlgn="base"/>
            <a:r>
              <a:rPr lang="en-GB" sz="2200" dirty="0">
                <a:latin typeface="Trebuchet MS" pitchFamily="34" charset="0"/>
              </a:rPr>
              <a:t>This enzyme is thought to be critical for parasite survival, and is damaged by carbon-</a:t>
            </a:r>
            <a:r>
              <a:rPr lang="en-GB" sz="2200" dirty="0" err="1">
                <a:latin typeface="Trebuchet MS" pitchFamily="34" charset="0"/>
              </a:rPr>
              <a:t>centered</a:t>
            </a:r>
            <a:r>
              <a:rPr lang="en-GB" sz="2200" dirty="0">
                <a:latin typeface="Trebuchet MS" pitchFamily="34" charset="0"/>
              </a:rPr>
              <a:t> free radicals released during metabolism of the </a:t>
            </a:r>
            <a:r>
              <a:rPr lang="en-GB" sz="2200" dirty="0" err="1">
                <a:latin typeface="Trebuchet MS" pitchFamily="34" charset="0"/>
              </a:rPr>
              <a:t>artimisinin</a:t>
            </a:r>
            <a:r>
              <a:rPr lang="en-GB" sz="2200" dirty="0">
                <a:latin typeface="Trebuchet MS" pitchFamily="34" charset="0"/>
              </a:rPr>
              <a:t> peroxide </a:t>
            </a:r>
          </a:p>
          <a:p>
            <a:pPr marL="109728" indent="0">
              <a:buNone/>
            </a:pPr>
            <a:r>
              <a:rPr lang="en-GB" sz="2200" b="1" dirty="0">
                <a:latin typeface="Trebuchet MS" pitchFamily="34" charset="0"/>
              </a:rPr>
              <a:t>Pharmacokinetics</a:t>
            </a:r>
            <a:endParaRPr lang="en-GB" sz="2200" dirty="0">
              <a:latin typeface="Trebuchet MS" pitchFamily="34" charset="0"/>
            </a:endParaRPr>
          </a:p>
          <a:p>
            <a:pPr fontAlgn="base"/>
            <a:r>
              <a:rPr lang="en-GB" sz="2200" dirty="0">
                <a:latin typeface="Trebuchet MS" pitchFamily="34" charset="0"/>
              </a:rPr>
              <a:t>Upon administration the drugs are </a:t>
            </a:r>
            <a:r>
              <a:rPr lang="en-GB" sz="2200" dirty="0" err="1">
                <a:latin typeface="Trebuchet MS" pitchFamily="34" charset="0"/>
              </a:rPr>
              <a:t>rapidily</a:t>
            </a:r>
            <a:r>
              <a:rPr lang="en-GB" sz="2200" dirty="0">
                <a:latin typeface="Trebuchet MS" pitchFamily="34" charset="0"/>
              </a:rPr>
              <a:t> absorbed and widely distributed in the liver kidney and bile</a:t>
            </a:r>
          </a:p>
          <a:p>
            <a:pPr fontAlgn="base"/>
            <a:r>
              <a:rPr lang="en-GB" sz="2200" dirty="0">
                <a:latin typeface="Trebuchet MS" pitchFamily="34" charset="0"/>
              </a:rPr>
              <a:t>Metabolites of </a:t>
            </a:r>
            <a:r>
              <a:rPr lang="en-GB" sz="2200" dirty="0" err="1">
                <a:latin typeface="Trebuchet MS" pitchFamily="34" charset="0"/>
              </a:rPr>
              <a:t>artemisinin</a:t>
            </a:r>
            <a:r>
              <a:rPr lang="en-GB" sz="2200" dirty="0">
                <a:latin typeface="Trebuchet MS" pitchFamily="34" charset="0"/>
              </a:rPr>
              <a:t> undergo </a:t>
            </a:r>
            <a:r>
              <a:rPr lang="en-GB" sz="2200" dirty="0" err="1">
                <a:latin typeface="Trebuchet MS" pitchFamily="34" charset="0"/>
              </a:rPr>
              <a:t>glucuronidation</a:t>
            </a:r>
            <a:r>
              <a:rPr lang="en-GB" sz="2200" dirty="0">
                <a:latin typeface="Trebuchet MS" pitchFamily="34" charset="0"/>
              </a:rPr>
              <a:t> and are excreted in the urine or </a:t>
            </a:r>
            <a:r>
              <a:rPr lang="en-GB" sz="2200" dirty="0" err="1">
                <a:latin typeface="Trebuchet MS" pitchFamily="34" charset="0"/>
              </a:rPr>
              <a:t>feces</a:t>
            </a:r>
            <a:r>
              <a:rPr lang="en-GB" sz="2200" dirty="0">
                <a:latin typeface="Trebuchet MS" pitchFamily="34" charset="0"/>
              </a:rPr>
              <a:t>. </a:t>
            </a:r>
          </a:p>
          <a:p>
            <a:pPr fontAlgn="base"/>
            <a:r>
              <a:rPr lang="en-GB" sz="2200" dirty="0" err="1">
                <a:latin typeface="Trebuchet MS" pitchFamily="34" charset="0"/>
              </a:rPr>
              <a:t>Dihydroartemisinin</a:t>
            </a:r>
            <a:r>
              <a:rPr lang="en-GB" sz="2200" dirty="0">
                <a:latin typeface="Trebuchet MS" pitchFamily="34" charset="0"/>
              </a:rPr>
              <a:t> appears to be the principal metabolite of all </a:t>
            </a:r>
            <a:r>
              <a:rPr lang="en-GB" sz="2200" dirty="0" err="1">
                <a:latin typeface="Trebuchet MS" pitchFamily="34" charset="0"/>
              </a:rPr>
              <a:t>artemisinin</a:t>
            </a:r>
            <a:r>
              <a:rPr lang="en-GB" sz="2200" dirty="0">
                <a:latin typeface="Trebuchet MS" pitchFamily="34" charset="0"/>
              </a:rPr>
              <a:t> derivatives but not </a:t>
            </a:r>
            <a:r>
              <a:rPr lang="en-GB" sz="2200" dirty="0" err="1">
                <a:latin typeface="Trebuchet MS" pitchFamily="34" charset="0"/>
              </a:rPr>
              <a:t>artemisinin</a:t>
            </a:r>
            <a:r>
              <a:rPr lang="en-GB" sz="2200" dirty="0">
                <a:latin typeface="Trebuchet MS" pitchFamily="34" charset="0"/>
              </a:rPr>
              <a:t> itself </a:t>
            </a:r>
          </a:p>
          <a:p>
            <a:pPr fontAlgn="base"/>
            <a:r>
              <a:rPr lang="en-GB" sz="2200" dirty="0" err="1">
                <a:latin typeface="Trebuchet MS" pitchFamily="34" charset="0"/>
              </a:rPr>
              <a:t>Dihydroartemisinin</a:t>
            </a:r>
            <a:r>
              <a:rPr lang="en-GB" sz="2200" dirty="0">
                <a:latin typeface="Trebuchet MS" pitchFamily="34" charset="0"/>
              </a:rPr>
              <a:t> is an active metabolite and also available as a drug in a fixed drug combination with </a:t>
            </a:r>
            <a:r>
              <a:rPr lang="en-GB" sz="2200" dirty="0" err="1">
                <a:latin typeface="Trebuchet MS" pitchFamily="34" charset="0"/>
              </a:rPr>
              <a:t>piperaquine</a:t>
            </a:r>
            <a:r>
              <a:rPr lang="en-GB" sz="2200" dirty="0" smtClean="0">
                <a:latin typeface="Trebuchet MS" pitchFamily="34" charset="0"/>
              </a:rPr>
              <a:t>.</a:t>
            </a:r>
            <a:r>
              <a:rPr lang="en-GB" sz="2200" dirty="0">
                <a:latin typeface="Trebuchet MS" pitchFamily="34" charset="0"/>
              </a:rPr>
              <a:t/>
            </a:r>
            <a:br>
              <a:rPr lang="en-GB" sz="2200" dirty="0">
                <a:latin typeface="Trebuchet MS" pitchFamily="34" charset="0"/>
              </a:rPr>
            </a:br>
            <a:endParaRPr lang="en-GB" sz="2200" dirty="0">
              <a:latin typeface="Trebuchet MS" pitchFamily="34" charset="0"/>
            </a:endParaRPr>
          </a:p>
        </p:txBody>
      </p:sp>
    </p:spTree>
    <p:extLst>
      <p:ext uri="{BB962C8B-B14F-4D97-AF65-F5344CB8AC3E}">
        <p14:creationId xmlns:p14="http://schemas.microsoft.com/office/powerpoint/2010/main" val="1763154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980728"/>
            <a:ext cx="8219256" cy="5026563"/>
          </a:xfrm>
        </p:spPr>
        <p:txBody>
          <a:bodyPr/>
          <a:lstStyle/>
          <a:p>
            <a:pPr marL="109728" indent="0">
              <a:buNone/>
            </a:pPr>
            <a:r>
              <a:rPr lang="en-GB" b="1" dirty="0">
                <a:latin typeface="Trebuchet MS" pitchFamily="34" charset="0"/>
              </a:rPr>
              <a:t>Side effects</a:t>
            </a:r>
            <a:endParaRPr lang="en-GB" dirty="0">
              <a:latin typeface="Trebuchet MS" pitchFamily="34" charset="0"/>
            </a:endParaRPr>
          </a:p>
          <a:p>
            <a:pPr fontAlgn="base"/>
            <a:r>
              <a:rPr lang="en-GB" dirty="0">
                <a:latin typeface="Trebuchet MS" pitchFamily="34" charset="0"/>
              </a:rPr>
              <a:t>Nausea and vomiting</a:t>
            </a:r>
          </a:p>
          <a:p>
            <a:pPr fontAlgn="base"/>
            <a:r>
              <a:rPr lang="en-GB" dirty="0">
                <a:latin typeface="Trebuchet MS" pitchFamily="34" charset="0"/>
              </a:rPr>
              <a:t>Depressed GIT activity(ingestion and constipation)</a:t>
            </a:r>
          </a:p>
          <a:p>
            <a:pPr fontAlgn="base"/>
            <a:r>
              <a:rPr lang="en-GB" dirty="0">
                <a:latin typeface="Trebuchet MS" pitchFamily="34" charset="0"/>
              </a:rPr>
              <a:t>Dizziness</a:t>
            </a:r>
          </a:p>
          <a:p>
            <a:pPr fontAlgn="base"/>
            <a:r>
              <a:rPr lang="en-GB" dirty="0">
                <a:latin typeface="Trebuchet MS" pitchFamily="34" charset="0"/>
              </a:rPr>
              <a:t>Neurotoxic effects</a:t>
            </a:r>
          </a:p>
          <a:p>
            <a:pPr fontAlgn="base"/>
            <a:r>
              <a:rPr lang="en-GB" dirty="0">
                <a:latin typeface="Trebuchet MS" pitchFamily="34" charset="0"/>
              </a:rPr>
              <a:t>type 1 hypersensitivity reactions </a:t>
            </a:r>
          </a:p>
          <a:p>
            <a:endParaRPr lang="en-GB" dirty="0">
              <a:latin typeface="Trebuchet MS" pitchFamily="34" charset="0"/>
            </a:endParaRPr>
          </a:p>
        </p:txBody>
      </p:sp>
    </p:spTree>
    <p:extLst>
      <p:ext uri="{BB962C8B-B14F-4D97-AF65-F5344CB8AC3E}">
        <p14:creationId xmlns:p14="http://schemas.microsoft.com/office/powerpoint/2010/main" val="37462790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052736"/>
            <a:ext cx="8147248" cy="5112567"/>
          </a:xfrm>
        </p:spPr>
        <p:txBody>
          <a:bodyPr>
            <a:noAutofit/>
          </a:bodyPr>
          <a:lstStyle/>
          <a:p>
            <a:pPr fontAlgn="base"/>
            <a:r>
              <a:rPr lang="en-GB" sz="2200" b="1" dirty="0" err="1">
                <a:latin typeface="Trebuchet MS" pitchFamily="34" charset="0"/>
              </a:rPr>
              <a:t>Lumefantrine</a:t>
            </a:r>
            <a:r>
              <a:rPr lang="en-GB" sz="2200" dirty="0">
                <a:latin typeface="Trebuchet MS" pitchFamily="34" charset="0"/>
              </a:rPr>
              <a:t> is an antimalarial agent used in combination with </a:t>
            </a:r>
            <a:r>
              <a:rPr lang="en-GB" sz="2200" dirty="0" err="1">
                <a:latin typeface="Trebuchet MS" pitchFamily="34" charset="0"/>
              </a:rPr>
              <a:t>artemether</a:t>
            </a:r>
            <a:r>
              <a:rPr lang="en-GB" sz="2200" dirty="0">
                <a:latin typeface="Trebuchet MS" pitchFamily="34" charset="0"/>
              </a:rPr>
              <a:t> for the treatment of acute uncomplicated malaria caused by Plasmodium falciparum.</a:t>
            </a:r>
            <a:endParaRPr lang="en-GB" sz="2200" b="1" dirty="0">
              <a:latin typeface="Trebuchet MS" pitchFamily="34" charset="0"/>
            </a:endParaRPr>
          </a:p>
          <a:p>
            <a:pPr fontAlgn="base"/>
            <a:r>
              <a:rPr lang="en-GB" sz="2200" dirty="0">
                <a:latin typeface="Trebuchet MS" pitchFamily="34" charset="0"/>
              </a:rPr>
              <a:t>A fixed-dose oral formulation </a:t>
            </a:r>
            <a:r>
              <a:rPr lang="en-GB" sz="2200" dirty="0">
                <a:solidFill>
                  <a:srgbClr val="C00000"/>
                </a:solidFill>
                <a:latin typeface="Trebuchet MS" pitchFamily="34" charset="0"/>
              </a:rPr>
              <a:t>of </a:t>
            </a:r>
            <a:r>
              <a:rPr lang="en-GB" sz="2200" dirty="0" err="1">
                <a:solidFill>
                  <a:srgbClr val="C00000"/>
                </a:solidFill>
                <a:latin typeface="Trebuchet MS" pitchFamily="34" charset="0"/>
              </a:rPr>
              <a:t>artemether</a:t>
            </a:r>
            <a:r>
              <a:rPr lang="en-GB" sz="2200" dirty="0">
                <a:solidFill>
                  <a:srgbClr val="C00000"/>
                </a:solidFill>
                <a:latin typeface="Trebuchet MS" pitchFamily="34" charset="0"/>
              </a:rPr>
              <a:t> plus </a:t>
            </a:r>
            <a:r>
              <a:rPr lang="en-GB" sz="2200" dirty="0" err="1">
                <a:solidFill>
                  <a:srgbClr val="C00000"/>
                </a:solidFill>
                <a:latin typeface="Trebuchet MS" pitchFamily="34" charset="0"/>
              </a:rPr>
              <a:t>lumefantrine</a:t>
            </a:r>
            <a:r>
              <a:rPr lang="en-GB" sz="2200" dirty="0">
                <a:solidFill>
                  <a:srgbClr val="C00000"/>
                </a:solidFill>
                <a:latin typeface="Trebuchet MS" pitchFamily="34" charset="0"/>
              </a:rPr>
              <a:t> (AL), an </a:t>
            </a:r>
            <a:r>
              <a:rPr lang="en-GB" sz="2200" dirty="0" err="1">
                <a:solidFill>
                  <a:srgbClr val="C00000"/>
                </a:solidFill>
                <a:latin typeface="Trebuchet MS" pitchFamily="34" charset="0"/>
              </a:rPr>
              <a:t>artemisinin</a:t>
            </a:r>
            <a:r>
              <a:rPr lang="en-GB" sz="2200" dirty="0">
                <a:solidFill>
                  <a:srgbClr val="C00000"/>
                </a:solidFill>
                <a:latin typeface="Trebuchet MS" pitchFamily="34" charset="0"/>
              </a:rPr>
              <a:t>-based combination therapy (ACT), is a first-line regimen for uncomplicated </a:t>
            </a:r>
            <a:r>
              <a:rPr lang="en-GB" sz="2200" i="1" dirty="0">
                <a:solidFill>
                  <a:srgbClr val="C00000"/>
                </a:solidFill>
                <a:latin typeface="Trebuchet MS" pitchFamily="34" charset="0"/>
              </a:rPr>
              <a:t>P. falciparum</a:t>
            </a:r>
            <a:r>
              <a:rPr lang="en-GB" sz="2200" dirty="0">
                <a:solidFill>
                  <a:srgbClr val="C00000"/>
                </a:solidFill>
                <a:latin typeface="Trebuchet MS" pitchFamily="34" charset="0"/>
              </a:rPr>
              <a:t> malaria </a:t>
            </a:r>
          </a:p>
          <a:p>
            <a:pPr fontAlgn="base"/>
            <a:r>
              <a:rPr lang="en-GB" sz="2200" dirty="0">
                <a:latin typeface="Trebuchet MS" pitchFamily="34" charset="0"/>
              </a:rPr>
              <a:t>It is also the 1</a:t>
            </a:r>
            <a:r>
              <a:rPr lang="en-GB" sz="2200" baseline="30000" dirty="0">
                <a:latin typeface="Trebuchet MS" pitchFamily="34" charset="0"/>
              </a:rPr>
              <a:t>st</a:t>
            </a:r>
            <a:r>
              <a:rPr lang="en-GB" sz="2200" dirty="0">
                <a:latin typeface="Trebuchet MS" pitchFamily="34" charset="0"/>
              </a:rPr>
              <a:t> line in pregnant women in the second or third trimester.</a:t>
            </a:r>
          </a:p>
          <a:p>
            <a:pPr fontAlgn="base"/>
            <a:r>
              <a:rPr lang="en-GB" sz="2200" dirty="0">
                <a:latin typeface="Trebuchet MS" pitchFamily="34" charset="0"/>
              </a:rPr>
              <a:t> </a:t>
            </a:r>
            <a:r>
              <a:rPr lang="en-GB" sz="2200" dirty="0" err="1">
                <a:latin typeface="Trebuchet MS" pitchFamily="34" charset="0"/>
              </a:rPr>
              <a:t>Artemether</a:t>
            </a:r>
            <a:r>
              <a:rPr lang="en-GB" sz="2200" dirty="0">
                <a:latin typeface="Trebuchet MS" pitchFamily="34" charset="0"/>
              </a:rPr>
              <a:t> is rapidly converted to its active metabolite </a:t>
            </a:r>
            <a:r>
              <a:rPr lang="en-GB" sz="2200" dirty="0" err="1">
                <a:latin typeface="Trebuchet MS" pitchFamily="34" charset="0"/>
              </a:rPr>
              <a:t>dihydroartemisinin</a:t>
            </a:r>
            <a:r>
              <a:rPr lang="en-GB" sz="2200" dirty="0">
                <a:latin typeface="Trebuchet MS" pitchFamily="34" charset="0"/>
              </a:rPr>
              <a:t> (DHA) </a:t>
            </a:r>
          </a:p>
          <a:p>
            <a:pPr fontAlgn="base"/>
            <a:r>
              <a:rPr lang="en-GB" sz="2200" dirty="0">
                <a:latin typeface="Trebuchet MS" pitchFamily="34" charset="0"/>
              </a:rPr>
              <a:t> Both compounds have potent antimalarial activity and are responsible for rapid reductions in parasite biomass.</a:t>
            </a:r>
          </a:p>
          <a:p>
            <a:pPr fontAlgn="base"/>
            <a:r>
              <a:rPr lang="en-GB" sz="2200" b="1" dirty="0">
                <a:latin typeface="Trebuchet MS" pitchFamily="34" charset="0"/>
              </a:rPr>
              <a:t>Food enhances </a:t>
            </a:r>
            <a:r>
              <a:rPr lang="en-GB" sz="2200" dirty="0">
                <a:latin typeface="Trebuchet MS" pitchFamily="34" charset="0"/>
              </a:rPr>
              <a:t>the absorption of both </a:t>
            </a:r>
            <a:r>
              <a:rPr lang="en-GB" sz="2200" dirty="0" smtClean="0">
                <a:latin typeface="Trebuchet MS" pitchFamily="34" charset="0"/>
              </a:rPr>
              <a:t>drugs.</a:t>
            </a:r>
            <a:r>
              <a:rPr lang="en-GB" sz="2200" dirty="0">
                <a:latin typeface="Trebuchet MS" pitchFamily="34" charset="0"/>
              </a:rPr>
              <a:t/>
            </a:r>
            <a:br>
              <a:rPr lang="en-GB" sz="2200" dirty="0">
                <a:latin typeface="Trebuchet MS" pitchFamily="34" charset="0"/>
              </a:rPr>
            </a:br>
            <a:endParaRPr lang="en-GB" sz="2200" dirty="0">
              <a:latin typeface="Trebuchet MS" pitchFamily="34" charset="0"/>
            </a:endParaRPr>
          </a:p>
        </p:txBody>
      </p:sp>
      <p:sp>
        <p:nvSpPr>
          <p:cNvPr id="3" name="Title 2"/>
          <p:cNvSpPr>
            <a:spLocks noGrp="1"/>
          </p:cNvSpPr>
          <p:nvPr>
            <p:ph type="title"/>
          </p:nvPr>
        </p:nvSpPr>
        <p:spPr>
          <a:xfrm>
            <a:off x="467544" y="274638"/>
            <a:ext cx="8219256" cy="634082"/>
          </a:xfrm>
        </p:spPr>
        <p:txBody>
          <a:bodyPr>
            <a:normAutofit fontScale="90000"/>
          </a:bodyPr>
          <a:lstStyle/>
          <a:p>
            <a:r>
              <a:rPr lang="en-GB" dirty="0" smtClean="0">
                <a:latin typeface="Trebuchet MS" pitchFamily="34" charset="0"/>
              </a:rPr>
              <a:t>Amino alcohols- </a:t>
            </a:r>
            <a:r>
              <a:rPr lang="en-GB" sz="4400" dirty="0" err="1">
                <a:latin typeface="Trebuchet MS" pitchFamily="34" charset="0"/>
              </a:rPr>
              <a:t>Lumefantrine</a:t>
            </a:r>
            <a:r>
              <a:rPr lang="en-GB" sz="4400" dirty="0">
                <a:latin typeface="Trebuchet MS" pitchFamily="34" charset="0"/>
              </a:rPr>
              <a:t> </a:t>
            </a:r>
            <a:endParaRPr lang="en-GB" dirty="0">
              <a:latin typeface="Trebuchet MS" pitchFamily="34" charset="0"/>
            </a:endParaRPr>
          </a:p>
        </p:txBody>
      </p:sp>
    </p:spTree>
    <p:extLst>
      <p:ext uri="{BB962C8B-B14F-4D97-AF65-F5344CB8AC3E}">
        <p14:creationId xmlns:p14="http://schemas.microsoft.com/office/powerpoint/2010/main" val="3599795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19256" cy="5386603"/>
          </a:xfrm>
        </p:spPr>
        <p:txBody>
          <a:bodyPr>
            <a:normAutofit fontScale="92500" lnSpcReduction="20000"/>
          </a:bodyPr>
          <a:lstStyle/>
          <a:p>
            <a:pPr marL="109728" indent="0" fontAlgn="base">
              <a:buNone/>
            </a:pPr>
            <a:r>
              <a:rPr lang="en-GB" b="1" dirty="0" smtClean="0">
                <a:latin typeface="Trebuchet MS" pitchFamily="34" charset="0"/>
              </a:rPr>
              <a:t>Side effects</a:t>
            </a:r>
            <a:r>
              <a:rPr lang="en-GB" dirty="0">
                <a:latin typeface="Trebuchet MS" pitchFamily="34" charset="0"/>
              </a:rPr>
              <a:t> </a:t>
            </a:r>
            <a:endParaRPr lang="en-GB" dirty="0" smtClean="0">
              <a:latin typeface="Trebuchet MS" pitchFamily="34" charset="0"/>
            </a:endParaRPr>
          </a:p>
          <a:p>
            <a:pPr fontAlgn="base">
              <a:buFont typeface="Wingdings" pitchFamily="2" charset="2"/>
              <a:buChar char="ü"/>
            </a:pPr>
            <a:r>
              <a:rPr lang="en-GB" dirty="0" smtClean="0">
                <a:latin typeface="Trebuchet MS" pitchFamily="34" charset="0"/>
              </a:rPr>
              <a:t>headache</a:t>
            </a:r>
            <a:endParaRPr lang="en-GB" dirty="0">
              <a:latin typeface="Trebuchet MS" pitchFamily="34" charset="0"/>
            </a:endParaRPr>
          </a:p>
          <a:p>
            <a:pPr fontAlgn="base">
              <a:buFont typeface="Wingdings" pitchFamily="2" charset="2"/>
              <a:buChar char="ü"/>
            </a:pPr>
            <a:r>
              <a:rPr lang="en-GB" dirty="0">
                <a:latin typeface="Trebuchet MS" pitchFamily="34" charset="0"/>
              </a:rPr>
              <a:t> anorexia</a:t>
            </a:r>
          </a:p>
          <a:p>
            <a:pPr fontAlgn="base">
              <a:buFont typeface="Wingdings" pitchFamily="2" charset="2"/>
              <a:buChar char="ü"/>
            </a:pPr>
            <a:r>
              <a:rPr lang="en-GB" dirty="0">
                <a:latin typeface="Trebuchet MS" pitchFamily="34" charset="0"/>
              </a:rPr>
              <a:t> dizziness, </a:t>
            </a:r>
          </a:p>
          <a:p>
            <a:pPr fontAlgn="base">
              <a:buFont typeface="Wingdings" pitchFamily="2" charset="2"/>
              <a:buChar char="ü"/>
            </a:pPr>
            <a:r>
              <a:rPr lang="en-GB" dirty="0">
                <a:latin typeface="Trebuchet MS" pitchFamily="34" charset="0"/>
              </a:rPr>
              <a:t> asthenia.</a:t>
            </a:r>
          </a:p>
          <a:p>
            <a:pPr fontAlgn="base">
              <a:buFont typeface="Wingdings" pitchFamily="2" charset="2"/>
              <a:buChar char="ü"/>
            </a:pPr>
            <a:r>
              <a:rPr lang="en-GB" dirty="0">
                <a:latin typeface="Trebuchet MS" pitchFamily="34" charset="0"/>
              </a:rPr>
              <a:t>Pyrexia</a:t>
            </a:r>
          </a:p>
          <a:p>
            <a:pPr fontAlgn="base">
              <a:buFont typeface="Wingdings" pitchFamily="2" charset="2"/>
              <a:buChar char="ü"/>
            </a:pPr>
            <a:r>
              <a:rPr lang="en-GB" dirty="0">
                <a:latin typeface="Trebuchet MS" pitchFamily="34" charset="0"/>
              </a:rPr>
              <a:t>Cough</a:t>
            </a:r>
          </a:p>
          <a:p>
            <a:pPr fontAlgn="base">
              <a:buFont typeface="Wingdings" pitchFamily="2" charset="2"/>
              <a:buChar char="ü"/>
            </a:pPr>
            <a:r>
              <a:rPr lang="en-GB" dirty="0">
                <a:latin typeface="Trebuchet MS" pitchFamily="34" charset="0"/>
              </a:rPr>
              <a:t>vomiting, </a:t>
            </a:r>
          </a:p>
          <a:p>
            <a:pPr marL="109728" indent="0" fontAlgn="base">
              <a:buNone/>
            </a:pPr>
            <a:r>
              <a:rPr lang="en-GB" b="1" dirty="0">
                <a:latin typeface="Trebuchet MS" pitchFamily="34" charset="0"/>
              </a:rPr>
              <a:t>Possible but rare serious adverse effects include</a:t>
            </a:r>
          </a:p>
          <a:p>
            <a:pPr fontAlgn="base">
              <a:buFont typeface="Wingdings" pitchFamily="2" charset="2"/>
              <a:buChar char="v"/>
            </a:pPr>
            <a:r>
              <a:rPr lang="en-GB" dirty="0">
                <a:latin typeface="Trebuchet MS" pitchFamily="34" charset="0"/>
              </a:rPr>
              <a:t>Changes in ECG(QT prolongation)</a:t>
            </a:r>
          </a:p>
          <a:p>
            <a:pPr fontAlgn="base">
              <a:buFont typeface="Wingdings" pitchFamily="2" charset="2"/>
              <a:buChar char="v"/>
            </a:pPr>
            <a:r>
              <a:rPr lang="en-GB" dirty="0">
                <a:latin typeface="Trebuchet MS" pitchFamily="34" charset="0"/>
              </a:rPr>
              <a:t>bullous eruption</a:t>
            </a:r>
          </a:p>
          <a:p>
            <a:pPr fontAlgn="base">
              <a:buFont typeface="Wingdings" pitchFamily="2" charset="2"/>
              <a:buChar char="v"/>
            </a:pPr>
            <a:r>
              <a:rPr lang="en-GB" dirty="0">
                <a:latin typeface="Trebuchet MS" pitchFamily="34" charset="0"/>
              </a:rPr>
              <a:t> </a:t>
            </a:r>
            <a:r>
              <a:rPr lang="en-GB" dirty="0" err="1">
                <a:latin typeface="Trebuchet MS" pitchFamily="34" charset="0"/>
              </a:rPr>
              <a:t>urticaria</a:t>
            </a:r>
            <a:r>
              <a:rPr lang="en-GB" dirty="0">
                <a:latin typeface="Trebuchet MS" pitchFamily="34" charset="0"/>
              </a:rPr>
              <a:t>,</a:t>
            </a:r>
          </a:p>
          <a:p>
            <a:pPr fontAlgn="base">
              <a:buFont typeface="Wingdings" pitchFamily="2" charset="2"/>
              <a:buChar char="v"/>
            </a:pPr>
            <a:r>
              <a:rPr lang="en-GB" dirty="0">
                <a:latin typeface="Trebuchet MS" pitchFamily="34" charset="0"/>
              </a:rPr>
              <a:t>splenomegaly  and hepatomegaly </a:t>
            </a:r>
          </a:p>
          <a:p>
            <a:pPr fontAlgn="base">
              <a:buFont typeface="Wingdings" pitchFamily="2" charset="2"/>
              <a:buChar char="v"/>
            </a:pPr>
            <a:r>
              <a:rPr lang="en-GB" dirty="0">
                <a:latin typeface="Trebuchet MS" pitchFamily="34" charset="0"/>
              </a:rPr>
              <a:t> </a:t>
            </a:r>
            <a:r>
              <a:rPr lang="en-GB" dirty="0" err="1">
                <a:latin typeface="Trebuchet MS" pitchFamily="34" charset="0"/>
              </a:rPr>
              <a:t>hypersensitivty</a:t>
            </a:r>
            <a:r>
              <a:rPr lang="en-GB" dirty="0">
                <a:latin typeface="Trebuchet MS" pitchFamily="34" charset="0"/>
              </a:rPr>
              <a:t> reaction</a:t>
            </a:r>
          </a:p>
          <a:p>
            <a:pPr fontAlgn="base">
              <a:buFont typeface="Wingdings" pitchFamily="2" charset="2"/>
              <a:buChar char="v"/>
            </a:pPr>
            <a:r>
              <a:rPr lang="en-GB" dirty="0">
                <a:latin typeface="Trebuchet MS" pitchFamily="34" charset="0"/>
              </a:rPr>
              <a:t>angioedema.</a:t>
            </a:r>
          </a:p>
          <a:p>
            <a:pPr>
              <a:buFont typeface="Wingdings" pitchFamily="2" charset="2"/>
              <a:buChar char="v"/>
            </a:pPr>
            <a:endParaRPr lang="en-GB" dirty="0">
              <a:latin typeface="Trebuchet MS" pitchFamily="34" charset="0"/>
            </a:endParaRPr>
          </a:p>
        </p:txBody>
      </p:sp>
    </p:spTree>
    <p:extLst>
      <p:ext uri="{BB962C8B-B14F-4D97-AF65-F5344CB8AC3E}">
        <p14:creationId xmlns:p14="http://schemas.microsoft.com/office/powerpoint/2010/main" val="6719504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b="1" dirty="0">
                <a:latin typeface="Trebuchet MS" pitchFamily="34" charset="0"/>
              </a:rPr>
              <a:t>Contraindications of AL</a:t>
            </a:r>
            <a:endParaRPr lang="en-GB" dirty="0">
              <a:latin typeface="Trebuchet MS" pitchFamily="34" charset="0"/>
            </a:endParaRPr>
          </a:p>
          <a:p>
            <a:pPr fontAlgn="base">
              <a:buFont typeface="Wingdings" pitchFamily="2" charset="2"/>
              <a:buChar char="q"/>
            </a:pPr>
            <a:r>
              <a:rPr lang="en-GB" dirty="0">
                <a:latin typeface="Trebuchet MS" pitchFamily="34" charset="0"/>
              </a:rPr>
              <a:t>Hypersensitivity to either drug</a:t>
            </a:r>
          </a:p>
          <a:p>
            <a:pPr fontAlgn="base">
              <a:buFont typeface="Wingdings" pitchFamily="2" charset="2"/>
              <a:buChar char="q"/>
            </a:pPr>
            <a:r>
              <a:rPr lang="en-GB" dirty="0">
                <a:latin typeface="Trebuchet MS" pitchFamily="34" charset="0"/>
              </a:rPr>
              <a:t>Patients with severe malaria</a:t>
            </a:r>
          </a:p>
          <a:p>
            <a:pPr fontAlgn="base">
              <a:buFont typeface="Wingdings" pitchFamily="2" charset="2"/>
              <a:buChar char="q"/>
            </a:pPr>
            <a:r>
              <a:rPr lang="en-GB" dirty="0">
                <a:latin typeface="Trebuchet MS" pitchFamily="34" charset="0"/>
              </a:rPr>
              <a:t>1</a:t>
            </a:r>
            <a:r>
              <a:rPr lang="en-GB" baseline="30000" dirty="0">
                <a:latin typeface="Trebuchet MS" pitchFamily="34" charset="0"/>
              </a:rPr>
              <a:t>st</a:t>
            </a:r>
            <a:r>
              <a:rPr lang="en-GB" dirty="0">
                <a:latin typeface="Trebuchet MS" pitchFamily="34" charset="0"/>
              </a:rPr>
              <a:t> trimester of pregnancy</a:t>
            </a:r>
          </a:p>
          <a:p>
            <a:pPr fontAlgn="base">
              <a:buFont typeface="Wingdings" pitchFamily="2" charset="2"/>
              <a:buChar char="q"/>
            </a:pPr>
            <a:r>
              <a:rPr lang="en-GB" dirty="0" err="1">
                <a:latin typeface="Trebuchet MS" pitchFamily="34" charset="0"/>
              </a:rPr>
              <a:t>Pts</a:t>
            </a:r>
            <a:r>
              <a:rPr lang="en-GB" dirty="0">
                <a:latin typeface="Trebuchet MS" pitchFamily="34" charset="0"/>
              </a:rPr>
              <a:t> with history of cardiac </a:t>
            </a:r>
            <a:r>
              <a:rPr lang="en-GB" dirty="0" err="1">
                <a:latin typeface="Trebuchet MS" pitchFamily="34" charset="0"/>
              </a:rPr>
              <a:t>arythimias</a:t>
            </a:r>
            <a:endParaRPr lang="en-GB" dirty="0">
              <a:latin typeface="Trebuchet MS" pitchFamily="34" charset="0"/>
            </a:endParaRPr>
          </a:p>
          <a:p>
            <a:pPr fontAlgn="base">
              <a:buFont typeface="Wingdings" pitchFamily="2" charset="2"/>
              <a:buChar char="q"/>
            </a:pPr>
            <a:r>
              <a:rPr lang="en-GB" dirty="0">
                <a:latin typeface="Trebuchet MS" pitchFamily="34" charset="0"/>
              </a:rPr>
              <a:t>Family </a:t>
            </a:r>
            <a:r>
              <a:rPr lang="en-GB" dirty="0" err="1">
                <a:latin typeface="Trebuchet MS" pitchFamily="34" charset="0"/>
              </a:rPr>
              <a:t>hx</a:t>
            </a:r>
            <a:r>
              <a:rPr lang="en-GB" dirty="0">
                <a:latin typeface="Trebuchet MS" pitchFamily="34" charset="0"/>
              </a:rPr>
              <a:t> of sudden death</a:t>
            </a:r>
          </a:p>
          <a:p>
            <a:pPr fontAlgn="base">
              <a:buFont typeface="Wingdings" pitchFamily="2" charset="2"/>
              <a:buChar char="q"/>
            </a:pPr>
            <a:r>
              <a:rPr lang="en-GB" dirty="0">
                <a:latin typeface="Trebuchet MS" pitchFamily="34" charset="0"/>
              </a:rPr>
              <a:t>Patients with electrolytes imbalances</a:t>
            </a:r>
          </a:p>
          <a:p>
            <a:endParaRPr lang="en-GB" dirty="0">
              <a:latin typeface="Trebuchet MS" pitchFamily="34" charset="0"/>
            </a:endParaRPr>
          </a:p>
        </p:txBody>
      </p:sp>
    </p:spTree>
    <p:extLst>
      <p:ext uri="{BB962C8B-B14F-4D97-AF65-F5344CB8AC3E}">
        <p14:creationId xmlns:p14="http://schemas.microsoft.com/office/powerpoint/2010/main" val="895900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908720"/>
            <a:ext cx="8147248" cy="5098571"/>
          </a:xfrm>
        </p:spPr>
        <p:txBody>
          <a:bodyPr>
            <a:normAutofit fontScale="70000" lnSpcReduction="20000"/>
          </a:bodyPr>
          <a:lstStyle/>
          <a:p>
            <a:pPr fontAlgn="base"/>
            <a:r>
              <a:rPr lang="en-GB" dirty="0" err="1" smtClean="0">
                <a:latin typeface="Trebuchet MS" pitchFamily="34" charset="0"/>
              </a:rPr>
              <a:t>Coartem</a:t>
            </a:r>
            <a:r>
              <a:rPr lang="en-GB" dirty="0" smtClean="0">
                <a:latin typeface="Trebuchet MS" pitchFamily="34" charset="0"/>
              </a:rPr>
              <a:t>(AL</a:t>
            </a:r>
            <a:r>
              <a:rPr lang="en-GB" dirty="0">
                <a:latin typeface="Trebuchet MS" pitchFamily="34" charset="0"/>
              </a:rPr>
              <a:t>) Tablets should be taken with food. </a:t>
            </a:r>
            <a:endParaRPr lang="en-GB" dirty="0" smtClean="0">
              <a:latin typeface="Trebuchet MS" pitchFamily="34" charset="0"/>
            </a:endParaRPr>
          </a:p>
          <a:p>
            <a:pPr fontAlgn="base"/>
            <a:r>
              <a:rPr lang="en-GB" dirty="0" smtClean="0">
                <a:latin typeface="Trebuchet MS" pitchFamily="34" charset="0"/>
              </a:rPr>
              <a:t>Patients </a:t>
            </a:r>
            <a:r>
              <a:rPr lang="en-GB" dirty="0">
                <a:latin typeface="Trebuchet MS" pitchFamily="34" charset="0"/>
              </a:rPr>
              <a:t>with acute malaria are frequently averse to food, hence they should be encouraged to resume normal eating as soon as food can be tolerated </a:t>
            </a:r>
            <a:r>
              <a:rPr lang="en-GB" b="1" dirty="0">
                <a:latin typeface="Trebuchet MS" pitchFamily="34" charset="0"/>
              </a:rPr>
              <a:t>since this improves absorption </a:t>
            </a:r>
            <a:r>
              <a:rPr lang="en-GB" dirty="0">
                <a:latin typeface="Trebuchet MS" pitchFamily="34" charset="0"/>
              </a:rPr>
              <a:t>of </a:t>
            </a:r>
            <a:r>
              <a:rPr lang="en-GB" dirty="0" err="1">
                <a:latin typeface="Trebuchet MS" pitchFamily="34" charset="0"/>
              </a:rPr>
              <a:t>artemether</a:t>
            </a:r>
            <a:r>
              <a:rPr lang="en-GB" dirty="0">
                <a:latin typeface="Trebuchet MS" pitchFamily="34" charset="0"/>
              </a:rPr>
              <a:t> and </a:t>
            </a:r>
            <a:r>
              <a:rPr lang="en-GB" dirty="0" err="1">
                <a:latin typeface="Trebuchet MS" pitchFamily="34" charset="0"/>
              </a:rPr>
              <a:t>lumefantrine</a:t>
            </a:r>
            <a:r>
              <a:rPr lang="en-GB" dirty="0">
                <a:latin typeface="Trebuchet MS" pitchFamily="34" charset="0"/>
              </a:rPr>
              <a:t>.</a:t>
            </a:r>
          </a:p>
          <a:p>
            <a:pPr fontAlgn="base"/>
            <a:r>
              <a:rPr lang="en-GB" dirty="0">
                <a:latin typeface="Trebuchet MS" pitchFamily="34" charset="0"/>
              </a:rPr>
              <a:t>For patients who are unable to swallow the tablets such as infants and children, </a:t>
            </a:r>
            <a:r>
              <a:rPr lang="en-GB" dirty="0" err="1">
                <a:latin typeface="Trebuchet MS" pitchFamily="34" charset="0"/>
              </a:rPr>
              <a:t>Coartem</a:t>
            </a:r>
            <a:r>
              <a:rPr lang="en-GB" dirty="0">
                <a:latin typeface="Trebuchet MS" pitchFamily="34" charset="0"/>
              </a:rPr>
              <a:t> Tablets may be crushed and mixed with a small amount of water (1 to 2 teaspoons) in a clean container for administration immediately prior to use</a:t>
            </a:r>
            <a:r>
              <a:rPr lang="en-GB" dirty="0" smtClean="0">
                <a:latin typeface="Trebuchet MS" pitchFamily="34" charset="0"/>
              </a:rPr>
              <a:t>.</a:t>
            </a:r>
          </a:p>
          <a:p>
            <a:pPr fontAlgn="base"/>
            <a:r>
              <a:rPr lang="en-GB" dirty="0" smtClean="0">
                <a:latin typeface="Trebuchet MS" pitchFamily="34" charset="0"/>
              </a:rPr>
              <a:t> </a:t>
            </a:r>
            <a:r>
              <a:rPr lang="en-GB" dirty="0">
                <a:latin typeface="Trebuchet MS" pitchFamily="34" charset="0"/>
              </a:rPr>
              <a:t>The container can be rinsed with more water and the contents swallowed by the patient. </a:t>
            </a:r>
            <a:endParaRPr lang="en-GB" dirty="0" smtClean="0">
              <a:latin typeface="Trebuchet MS" pitchFamily="34" charset="0"/>
            </a:endParaRPr>
          </a:p>
          <a:p>
            <a:pPr fontAlgn="base"/>
            <a:r>
              <a:rPr lang="en-GB" dirty="0" smtClean="0">
                <a:latin typeface="Trebuchet MS" pitchFamily="34" charset="0"/>
              </a:rPr>
              <a:t>The </a:t>
            </a:r>
            <a:r>
              <a:rPr lang="en-GB" dirty="0">
                <a:latin typeface="Trebuchet MS" pitchFamily="34" charset="0"/>
              </a:rPr>
              <a:t>crushed tablet preparation should be followed whenever possible by food/drink (e.g., milk, formula, pudding, broth, and porridge).(if dispersible form is not available)</a:t>
            </a:r>
          </a:p>
          <a:p>
            <a:pPr fontAlgn="base"/>
            <a:r>
              <a:rPr lang="en-GB" dirty="0">
                <a:latin typeface="Trebuchet MS" pitchFamily="34" charset="0"/>
              </a:rPr>
              <a:t>The initial dose should be </a:t>
            </a:r>
            <a:r>
              <a:rPr lang="en-GB" b="1" dirty="0">
                <a:latin typeface="Trebuchet MS" pitchFamily="34" charset="0"/>
              </a:rPr>
              <a:t>given under observation</a:t>
            </a:r>
          </a:p>
          <a:p>
            <a:pPr fontAlgn="base"/>
            <a:r>
              <a:rPr lang="en-GB" dirty="0">
                <a:latin typeface="Trebuchet MS" pitchFamily="34" charset="0"/>
              </a:rPr>
              <a:t>In the event of vomiting within 1 to 2 hours after administration, a repeat dose should be taken. </a:t>
            </a:r>
            <a:endParaRPr lang="en-GB" dirty="0" smtClean="0">
              <a:latin typeface="Trebuchet MS" pitchFamily="34" charset="0"/>
            </a:endParaRPr>
          </a:p>
          <a:p>
            <a:pPr fontAlgn="base"/>
            <a:r>
              <a:rPr lang="en-GB" dirty="0" smtClean="0">
                <a:latin typeface="Trebuchet MS" pitchFamily="34" charset="0"/>
              </a:rPr>
              <a:t>If </a:t>
            </a:r>
            <a:r>
              <a:rPr lang="en-GB" dirty="0">
                <a:latin typeface="Trebuchet MS" pitchFamily="34" charset="0"/>
              </a:rPr>
              <a:t>the repeat dose is vomited, the patient should be given an alternative antimalarial for treatment</a:t>
            </a:r>
            <a:r>
              <a:rPr lang="en-GB" dirty="0" smtClean="0">
                <a:latin typeface="Trebuchet MS" pitchFamily="34" charset="0"/>
              </a:rPr>
              <a:t>.</a:t>
            </a:r>
            <a:r>
              <a:rPr lang="en-GB" dirty="0">
                <a:latin typeface="Trebuchet MS" pitchFamily="34" charset="0"/>
              </a:rPr>
              <a:t/>
            </a:r>
            <a:br>
              <a:rPr lang="en-GB" dirty="0">
                <a:latin typeface="Trebuchet MS" pitchFamily="34" charset="0"/>
              </a:rPr>
            </a:br>
            <a:endParaRPr lang="en-GB" dirty="0">
              <a:latin typeface="Trebuchet MS" pitchFamily="34" charset="0"/>
            </a:endParaRPr>
          </a:p>
        </p:txBody>
      </p:sp>
      <p:sp>
        <p:nvSpPr>
          <p:cNvPr id="3" name="Title 2"/>
          <p:cNvSpPr>
            <a:spLocks noGrp="1"/>
          </p:cNvSpPr>
          <p:nvPr>
            <p:ph type="title"/>
          </p:nvPr>
        </p:nvSpPr>
        <p:spPr>
          <a:xfrm>
            <a:off x="467544" y="274638"/>
            <a:ext cx="8219256" cy="634082"/>
          </a:xfrm>
        </p:spPr>
        <p:txBody>
          <a:bodyPr>
            <a:normAutofit fontScale="90000"/>
          </a:bodyPr>
          <a:lstStyle/>
          <a:p>
            <a:r>
              <a:rPr lang="en-GB" dirty="0"/>
              <a:t>Administration </a:t>
            </a:r>
            <a:r>
              <a:rPr lang="en-GB" dirty="0" smtClean="0"/>
              <a:t>instructions(AL)</a:t>
            </a:r>
            <a:endParaRPr lang="en-GB" dirty="0"/>
          </a:p>
        </p:txBody>
      </p:sp>
    </p:spTree>
    <p:extLst>
      <p:ext uri="{BB962C8B-B14F-4D97-AF65-F5344CB8AC3E}">
        <p14:creationId xmlns:p14="http://schemas.microsoft.com/office/powerpoint/2010/main" val="36629590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620688"/>
            <a:ext cx="8291264" cy="5386603"/>
          </a:xfrm>
        </p:spPr>
        <p:txBody>
          <a:bodyPr>
            <a:normAutofit fontScale="77500" lnSpcReduction="20000"/>
          </a:bodyPr>
          <a:lstStyle/>
          <a:p>
            <a:pPr marL="109728" indent="0" fontAlgn="base">
              <a:buNone/>
            </a:pPr>
            <a:r>
              <a:rPr lang="en-GB" b="1" dirty="0" smtClean="0">
                <a:latin typeface="Trebuchet MS" pitchFamily="34" charset="0"/>
              </a:rPr>
              <a:t>Dose </a:t>
            </a:r>
          </a:p>
          <a:p>
            <a:pPr fontAlgn="base"/>
            <a:r>
              <a:rPr lang="en-GB" dirty="0" smtClean="0">
                <a:latin typeface="Trebuchet MS" pitchFamily="34" charset="0"/>
              </a:rPr>
              <a:t>A </a:t>
            </a:r>
            <a:r>
              <a:rPr lang="en-GB" dirty="0">
                <a:latin typeface="Trebuchet MS" pitchFamily="34" charset="0"/>
              </a:rPr>
              <a:t>3-day treatment schedule with a total of 6 doses is recommended as below:</a:t>
            </a:r>
          </a:p>
          <a:p>
            <a:pPr fontAlgn="base"/>
            <a:r>
              <a:rPr lang="en-GB" b="1" dirty="0">
                <a:latin typeface="Trebuchet MS" pitchFamily="34" charset="0"/>
              </a:rPr>
              <a:t>5 kg to less than 15 kg bodyweight:</a:t>
            </a:r>
            <a:r>
              <a:rPr lang="en-GB" dirty="0">
                <a:latin typeface="Trebuchet MS" pitchFamily="34" charset="0"/>
              </a:rPr>
              <a:t> One tablet as an initial dose, 1 tablet again after 8 hours and then 1 tablet twice-daily (morning and evening) for the following 2 days (total course of 6 tablets).</a:t>
            </a:r>
            <a:endParaRPr lang="en-GB" b="1" dirty="0">
              <a:latin typeface="Trebuchet MS" pitchFamily="34" charset="0"/>
            </a:endParaRPr>
          </a:p>
          <a:p>
            <a:pPr fontAlgn="base"/>
            <a:r>
              <a:rPr lang="en-GB" b="1" dirty="0">
                <a:latin typeface="Trebuchet MS" pitchFamily="34" charset="0"/>
              </a:rPr>
              <a:t>15 kg to less than 25 kg bodyweight:</a:t>
            </a:r>
            <a:r>
              <a:rPr lang="en-GB" dirty="0">
                <a:latin typeface="Trebuchet MS" pitchFamily="34" charset="0"/>
              </a:rPr>
              <a:t> Two tablets as an initial dose, 2 tablets again after 8 hours and then 2 tablets twice-daily (morning and evening) for the following 2 days (total course of 12 tablets).</a:t>
            </a:r>
            <a:endParaRPr lang="en-GB" b="1" dirty="0">
              <a:latin typeface="Trebuchet MS" pitchFamily="34" charset="0"/>
            </a:endParaRPr>
          </a:p>
          <a:p>
            <a:pPr fontAlgn="base"/>
            <a:r>
              <a:rPr lang="en-GB" b="1" dirty="0">
                <a:latin typeface="Trebuchet MS" pitchFamily="34" charset="0"/>
              </a:rPr>
              <a:t>25 kg to less than 35 kg bodyweight:</a:t>
            </a:r>
            <a:r>
              <a:rPr lang="en-GB" dirty="0">
                <a:latin typeface="Trebuchet MS" pitchFamily="34" charset="0"/>
              </a:rPr>
              <a:t> Three tablets as an initial dose, 3 tablets again after 8 hours and then 3 tablets twice-daily (morning and evening) for the following 2 days (total course of 18 tablets).</a:t>
            </a:r>
            <a:endParaRPr lang="en-GB" b="1" dirty="0">
              <a:latin typeface="Trebuchet MS" pitchFamily="34" charset="0"/>
            </a:endParaRPr>
          </a:p>
          <a:p>
            <a:r>
              <a:rPr lang="en-GB" b="1" dirty="0">
                <a:latin typeface="Trebuchet MS" pitchFamily="34" charset="0"/>
              </a:rPr>
              <a:t>35 kg bodyweight and above:</a:t>
            </a:r>
            <a:r>
              <a:rPr lang="en-GB" dirty="0">
                <a:latin typeface="Trebuchet MS" pitchFamily="34" charset="0"/>
              </a:rPr>
              <a:t> Four tablets as a single initial dose, 4 tablets again after 8 hours and then 4 tablets twice-daily (morning and evening) for the following 2 days (total course of 24 tablets). </a:t>
            </a:r>
          </a:p>
        </p:txBody>
      </p:sp>
    </p:spTree>
    <p:extLst>
      <p:ext uri="{BB962C8B-B14F-4D97-AF65-F5344CB8AC3E}">
        <p14:creationId xmlns:p14="http://schemas.microsoft.com/office/powerpoint/2010/main" val="15064356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908720"/>
            <a:ext cx="8147248" cy="5098571"/>
          </a:xfrm>
        </p:spPr>
        <p:txBody>
          <a:bodyPr>
            <a:normAutofit/>
          </a:bodyPr>
          <a:lstStyle/>
          <a:p>
            <a:pPr fontAlgn="base"/>
            <a:r>
              <a:rPr lang="en-GB" dirty="0">
                <a:latin typeface="Trebuchet MS" pitchFamily="34" charset="0"/>
              </a:rPr>
              <a:t>The </a:t>
            </a:r>
            <a:r>
              <a:rPr lang="en-GB" dirty="0">
                <a:solidFill>
                  <a:srgbClr val="C00000"/>
                </a:solidFill>
                <a:latin typeface="Trebuchet MS" pitchFamily="34" charset="0"/>
              </a:rPr>
              <a:t>recommended second line treatment </a:t>
            </a:r>
            <a:r>
              <a:rPr lang="en-GB" dirty="0">
                <a:latin typeface="Trebuchet MS" pitchFamily="34" charset="0"/>
              </a:rPr>
              <a:t>for uncomplicated malaria in Kenya is </a:t>
            </a:r>
            <a:r>
              <a:rPr lang="en-GB" b="1" dirty="0" err="1">
                <a:latin typeface="Trebuchet MS" pitchFamily="34" charset="0"/>
              </a:rPr>
              <a:t>dihydroartemisinin-piperaquine</a:t>
            </a:r>
            <a:r>
              <a:rPr lang="en-GB" b="1" dirty="0">
                <a:latin typeface="Trebuchet MS" pitchFamily="34" charset="0"/>
              </a:rPr>
              <a:t> (DHA-PPQ</a:t>
            </a:r>
            <a:r>
              <a:rPr lang="en-GB" dirty="0">
                <a:latin typeface="Trebuchet MS" pitchFamily="34" charset="0"/>
              </a:rPr>
              <a:t>). (</a:t>
            </a:r>
            <a:r>
              <a:rPr lang="en-GB" dirty="0" err="1">
                <a:latin typeface="Trebuchet MS" pitchFamily="34" charset="0"/>
              </a:rPr>
              <a:t>Duocotexcin</a:t>
            </a:r>
            <a:r>
              <a:rPr lang="en-GB" dirty="0">
                <a:latin typeface="Trebuchet MS" pitchFamily="34" charset="0"/>
              </a:rPr>
              <a:t>/p-</a:t>
            </a:r>
            <a:r>
              <a:rPr lang="en-GB" dirty="0" err="1">
                <a:latin typeface="Trebuchet MS" pitchFamily="34" charset="0"/>
              </a:rPr>
              <a:t>alaxin</a:t>
            </a:r>
            <a:r>
              <a:rPr lang="en-GB" dirty="0">
                <a:latin typeface="Trebuchet MS" pitchFamily="34" charset="0"/>
              </a:rPr>
              <a:t>)</a:t>
            </a:r>
          </a:p>
          <a:p>
            <a:pPr fontAlgn="base"/>
            <a:r>
              <a:rPr lang="en-GB" dirty="0">
                <a:latin typeface="Trebuchet MS" pitchFamily="34" charset="0"/>
              </a:rPr>
              <a:t>This is currently available as a fixed-dose combination with adult tablets containing 40 mg of </a:t>
            </a:r>
            <a:r>
              <a:rPr lang="en-GB" dirty="0" err="1">
                <a:latin typeface="Trebuchet MS" pitchFamily="34" charset="0"/>
              </a:rPr>
              <a:t>dihydroartemisinin</a:t>
            </a:r>
            <a:r>
              <a:rPr lang="en-GB" dirty="0">
                <a:latin typeface="Trebuchet MS" pitchFamily="34" charset="0"/>
              </a:rPr>
              <a:t> and 320 mg of </a:t>
            </a:r>
            <a:r>
              <a:rPr lang="en-GB" dirty="0" err="1">
                <a:latin typeface="Trebuchet MS" pitchFamily="34" charset="0"/>
              </a:rPr>
              <a:t>piperaquine</a:t>
            </a:r>
            <a:r>
              <a:rPr lang="en-GB" dirty="0">
                <a:latin typeface="Trebuchet MS" pitchFamily="34" charset="0"/>
              </a:rPr>
              <a:t> and paediatric tablets containing 20mg </a:t>
            </a:r>
            <a:r>
              <a:rPr lang="en-GB" dirty="0" err="1">
                <a:latin typeface="Trebuchet MS" pitchFamily="34" charset="0"/>
              </a:rPr>
              <a:t>dihydroartemisinin</a:t>
            </a:r>
            <a:r>
              <a:rPr lang="en-GB" dirty="0">
                <a:latin typeface="Trebuchet MS" pitchFamily="34" charset="0"/>
              </a:rPr>
              <a:t> and 160mg of </a:t>
            </a:r>
            <a:r>
              <a:rPr lang="en-GB" dirty="0" err="1">
                <a:latin typeface="Trebuchet MS" pitchFamily="34" charset="0"/>
              </a:rPr>
              <a:t>piperaquine</a:t>
            </a:r>
            <a:r>
              <a:rPr lang="en-GB" dirty="0">
                <a:latin typeface="Trebuchet MS" pitchFamily="34" charset="0"/>
              </a:rPr>
              <a:t>. </a:t>
            </a:r>
          </a:p>
          <a:p>
            <a:pPr fontAlgn="base"/>
            <a:r>
              <a:rPr lang="en-GB" dirty="0">
                <a:latin typeface="Trebuchet MS" pitchFamily="34" charset="0"/>
              </a:rPr>
              <a:t>These are administered once daily for three days as shown</a:t>
            </a:r>
          </a:p>
          <a:p>
            <a:endParaRPr lang="en-GB" dirty="0">
              <a:latin typeface="Trebuchet MS" pitchFamily="34" charset="0"/>
            </a:endParaRPr>
          </a:p>
        </p:txBody>
      </p:sp>
    </p:spTree>
    <p:extLst>
      <p:ext uri="{BB962C8B-B14F-4D97-AF65-F5344CB8AC3E}">
        <p14:creationId xmlns:p14="http://schemas.microsoft.com/office/powerpoint/2010/main" val="29206249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5564906"/>
              </p:ext>
            </p:extLst>
          </p:nvPr>
        </p:nvGraphicFramePr>
        <p:xfrm>
          <a:off x="457200" y="1481138"/>
          <a:ext cx="8229600" cy="35941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rtl="0" fontAlgn="t">
                        <a:spcBef>
                          <a:spcPts val="0"/>
                        </a:spcBef>
                        <a:spcAft>
                          <a:spcPts val="0"/>
                        </a:spcAft>
                      </a:pPr>
                      <a:r>
                        <a:rPr lang="en-GB" sz="1800" b="1" i="0" u="none" strike="noStrike" dirty="0">
                          <a:solidFill>
                            <a:srgbClr val="FFFFFF"/>
                          </a:solidFill>
                          <a:effectLst/>
                          <a:latin typeface="Trebuchet MS"/>
                        </a:rPr>
                        <a:t>Age in years</a:t>
                      </a:r>
                      <a:endParaRPr lang="en-GB" dirty="0">
                        <a:effectLst/>
                      </a:endParaRPr>
                    </a:p>
                  </a:txBody>
                  <a:tcPr marL="95250" marR="95250" marT="47625" marB="47625"/>
                </a:tc>
                <a:tc>
                  <a:txBody>
                    <a:bodyPr/>
                    <a:lstStyle/>
                    <a:p>
                      <a:pPr rtl="0" fontAlgn="t">
                        <a:spcBef>
                          <a:spcPts val="0"/>
                        </a:spcBef>
                        <a:spcAft>
                          <a:spcPts val="0"/>
                        </a:spcAft>
                      </a:pPr>
                      <a:r>
                        <a:rPr lang="en-GB" sz="1800" b="1" i="0" u="none" strike="noStrike" dirty="0">
                          <a:solidFill>
                            <a:srgbClr val="FFFFFF"/>
                          </a:solidFill>
                          <a:effectLst/>
                          <a:latin typeface="Trebuchet MS"/>
                        </a:rPr>
                        <a:t>Number of tablets to be administered on Day 1at 0 hours</a:t>
                      </a:r>
                      <a:endParaRPr lang="en-GB" dirty="0">
                        <a:effectLst/>
                      </a:endParaRPr>
                    </a:p>
                  </a:txBody>
                  <a:tcPr marL="95250" marR="95250" marT="47625" marB="47625"/>
                </a:tc>
                <a:tc>
                  <a:txBody>
                    <a:bodyPr/>
                    <a:lstStyle/>
                    <a:p>
                      <a:pPr rtl="0" fontAlgn="t">
                        <a:spcBef>
                          <a:spcPts val="0"/>
                        </a:spcBef>
                        <a:spcAft>
                          <a:spcPts val="0"/>
                        </a:spcAft>
                      </a:pPr>
                      <a:r>
                        <a:rPr lang="en-GB" sz="1800" b="1" i="0" u="none" strike="noStrike">
                          <a:solidFill>
                            <a:srgbClr val="FFFFFF"/>
                          </a:solidFill>
                          <a:effectLst/>
                          <a:latin typeface="Trebuchet MS"/>
                        </a:rPr>
                        <a:t>Number of tablets to be administered on Day 2 at 24 hours</a:t>
                      </a:r>
                      <a:endParaRPr lang="en-GB">
                        <a:effectLst/>
                      </a:endParaRPr>
                    </a:p>
                  </a:txBody>
                  <a:tcPr marL="95250" marR="95250" marT="47625" marB="47625"/>
                </a:tc>
                <a:tc>
                  <a:txBody>
                    <a:bodyPr/>
                    <a:lstStyle/>
                    <a:p>
                      <a:pPr rtl="0" fontAlgn="t">
                        <a:spcBef>
                          <a:spcPts val="0"/>
                        </a:spcBef>
                        <a:spcAft>
                          <a:spcPts val="0"/>
                        </a:spcAft>
                      </a:pPr>
                      <a:r>
                        <a:rPr lang="en-GB" sz="1800" b="1" i="0" u="none" strike="noStrike">
                          <a:solidFill>
                            <a:srgbClr val="FFFFFF"/>
                          </a:solidFill>
                          <a:effectLst/>
                          <a:latin typeface="Trebuchet MS"/>
                        </a:rPr>
                        <a:t>Number of tablets to be administered on Day 3 at 48 hours</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3 months &lt; 3 years</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1paed tablet</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1</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1</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3-5 yrs</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2paed tablet</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2</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2</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6-11 yrs</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1 adult tablet</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1</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1</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12-16yrs</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2 adult tablet</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2</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2</a:t>
                      </a:r>
                      <a:endParaRPr lang="en-GB">
                        <a:effectLst/>
                      </a:endParaRPr>
                    </a:p>
                  </a:txBody>
                  <a:tcPr marL="95250" marR="95250" marT="47625" marB="47625"/>
                </a:tc>
              </a:tr>
              <a:tr h="370840">
                <a:tc>
                  <a:txBody>
                    <a:bodyPr/>
                    <a:lstStyle/>
                    <a:p>
                      <a:pPr rtl="0" fontAlgn="t">
                        <a:spcBef>
                          <a:spcPts val="0"/>
                        </a:spcBef>
                        <a:spcAft>
                          <a:spcPts val="0"/>
                        </a:spcAft>
                      </a:pPr>
                      <a:r>
                        <a:rPr lang="en-GB" sz="1800" b="0" i="0" u="none" strike="noStrike">
                          <a:solidFill>
                            <a:srgbClr val="000000"/>
                          </a:solidFill>
                          <a:effectLst/>
                          <a:latin typeface="Trebuchet MS"/>
                        </a:rPr>
                        <a:t>Above 16 yrs</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3 adult tablet</a:t>
                      </a:r>
                      <a:endParaRPr lang="en-GB">
                        <a:effectLst/>
                      </a:endParaRPr>
                    </a:p>
                  </a:txBody>
                  <a:tcPr marL="95250" marR="95250" marT="47625" marB="47625"/>
                </a:tc>
                <a:tc>
                  <a:txBody>
                    <a:bodyPr/>
                    <a:lstStyle/>
                    <a:p>
                      <a:pPr rtl="0" fontAlgn="t">
                        <a:spcBef>
                          <a:spcPts val="0"/>
                        </a:spcBef>
                        <a:spcAft>
                          <a:spcPts val="0"/>
                        </a:spcAft>
                      </a:pPr>
                      <a:r>
                        <a:rPr lang="en-GB" sz="1800" b="0" i="0" u="none" strike="noStrike">
                          <a:solidFill>
                            <a:srgbClr val="000000"/>
                          </a:solidFill>
                          <a:effectLst/>
                          <a:latin typeface="Trebuchet MS"/>
                        </a:rPr>
                        <a:t>3</a:t>
                      </a:r>
                      <a:endParaRPr lang="en-GB">
                        <a:effectLst/>
                      </a:endParaRPr>
                    </a:p>
                  </a:txBody>
                  <a:tcPr marL="95250" marR="95250" marT="47625" marB="47625"/>
                </a:tc>
                <a:tc>
                  <a:txBody>
                    <a:bodyPr/>
                    <a:lstStyle/>
                    <a:p>
                      <a:pPr rtl="0" fontAlgn="t">
                        <a:spcBef>
                          <a:spcPts val="0"/>
                        </a:spcBef>
                        <a:spcAft>
                          <a:spcPts val="0"/>
                        </a:spcAft>
                      </a:pPr>
                      <a:r>
                        <a:rPr lang="en-GB" sz="1800" b="0" i="0" u="none" strike="noStrike" dirty="0">
                          <a:solidFill>
                            <a:srgbClr val="000000"/>
                          </a:solidFill>
                          <a:effectLst/>
                          <a:latin typeface="Trebuchet MS"/>
                        </a:rPr>
                        <a:t>3</a:t>
                      </a:r>
                      <a:endParaRPr lang="en-GB" dirty="0">
                        <a:effectLst/>
                      </a:endParaRPr>
                    </a:p>
                  </a:txBody>
                  <a:tcPr marL="95250" marR="95250" marT="47625" marB="47625"/>
                </a:tc>
              </a:tr>
            </a:tbl>
          </a:graphicData>
        </a:graphic>
      </p:graphicFrame>
      <p:sp>
        <p:nvSpPr>
          <p:cNvPr id="3" name="Title 2"/>
          <p:cNvSpPr>
            <a:spLocks noGrp="1"/>
          </p:cNvSpPr>
          <p:nvPr>
            <p:ph type="title"/>
          </p:nvPr>
        </p:nvSpPr>
        <p:spPr/>
        <p:txBody>
          <a:bodyPr/>
          <a:lstStyle/>
          <a:p>
            <a:r>
              <a:rPr lang="en-GB" dirty="0" smtClean="0"/>
              <a:t>Dose </a:t>
            </a:r>
            <a:endParaRPr lang="en-GB" dirty="0"/>
          </a:p>
        </p:txBody>
      </p:sp>
    </p:spTree>
    <p:extLst>
      <p:ext uri="{BB962C8B-B14F-4D97-AF65-F5344CB8AC3E}">
        <p14:creationId xmlns:p14="http://schemas.microsoft.com/office/powerpoint/2010/main" val="4999825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291264" cy="4738531"/>
          </a:xfrm>
        </p:spPr>
        <p:txBody>
          <a:bodyPr>
            <a:normAutofit fontScale="92500" lnSpcReduction="10000"/>
          </a:bodyPr>
          <a:lstStyle/>
          <a:p>
            <a:pPr marL="109728" indent="0" fontAlgn="base">
              <a:buNone/>
            </a:pPr>
            <a:r>
              <a:rPr lang="en-GB" b="1" dirty="0">
                <a:latin typeface="Trebuchet MS" pitchFamily="34" charset="0"/>
              </a:rPr>
              <a:t>Parenteral </a:t>
            </a:r>
            <a:r>
              <a:rPr lang="en-GB" b="1" dirty="0" err="1">
                <a:latin typeface="Trebuchet MS" pitchFamily="34" charset="0"/>
              </a:rPr>
              <a:t>artesunate</a:t>
            </a:r>
            <a:r>
              <a:rPr lang="en-GB" b="1" dirty="0">
                <a:latin typeface="Trebuchet MS" pitchFamily="34" charset="0"/>
              </a:rPr>
              <a:t>:  </a:t>
            </a:r>
          </a:p>
          <a:p>
            <a:pPr fontAlgn="base"/>
            <a:r>
              <a:rPr lang="en-GB" dirty="0">
                <a:latin typeface="Trebuchet MS" pitchFamily="34" charset="0"/>
              </a:rPr>
              <a:t> It is recommended treatment for severe malaria </a:t>
            </a:r>
          </a:p>
          <a:p>
            <a:pPr fontAlgn="base"/>
            <a:r>
              <a:rPr lang="en-GB" u="sng" dirty="0">
                <a:latin typeface="Trebuchet MS" pitchFamily="34" charset="0"/>
              </a:rPr>
              <a:t>Dosing:</a:t>
            </a:r>
            <a:endParaRPr lang="en-GB" dirty="0">
              <a:latin typeface="Trebuchet MS" pitchFamily="34" charset="0"/>
            </a:endParaRPr>
          </a:p>
          <a:p>
            <a:pPr fontAlgn="base"/>
            <a:r>
              <a:rPr lang="en-GB" dirty="0" err="1">
                <a:latin typeface="Trebuchet MS" pitchFamily="34" charset="0"/>
              </a:rPr>
              <a:t>Artesunate</a:t>
            </a:r>
            <a:r>
              <a:rPr lang="en-GB" dirty="0">
                <a:latin typeface="Trebuchet MS" pitchFamily="34" charset="0"/>
              </a:rPr>
              <a:t> 2.4 mg/kg body weight (</a:t>
            </a:r>
            <a:r>
              <a:rPr lang="en-GB" dirty="0" err="1">
                <a:latin typeface="Trebuchet MS" pitchFamily="34" charset="0"/>
              </a:rPr>
              <a:t>bw</a:t>
            </a:r>
            <a:r>
              <a:rPr lang="en-GB" dirty="0">
                <a:latin typeface="Trebuchet MS" pitchFamily="34" charset="0"/>
              </a:rPr>
              <a:t>) administered intravenously (IV) or intramuscularly (IM) at the time of admission (time=0), then at 12h and 24 h, then once a day until the patient is able to take oral medication. </a:t>
            </a:r>
          </a:p>
          <a:p>
            <a:pPr fontAlgn="base"/>
            <a:r>
              <a:rPr lang="en-GB" dirty="0">
                <a:latin typeface="Trebuchet MS" pitchFamily="34" charset="0"/>
              </a:rPr>
              <a:t>Children weighing </a:t>
            </a:r>
            <a:r>
              <a:rPr lang="en-GB" b="1" dirty="0">
                <a:latin typeface="Trebuchet MS" pitchFamily="34" charset="0"/>
              </a:rPr>
              <a:t>&lt;20 kg should receive a higher dose of </a:t>
            </a:r>
            <a:r>
              <a:rPr lang="en-GB" b="1" dirty="0" err="1">
                <a:latin typeface="Trebuchet MS" pitchFamily="34" charset="0"/>
              </a:rPr>
              <a:t>artesunate</a:t>
            </a:r>
            <a:r>
              <a:rPr lang="en-GB" b="1" dirty="0">
                <a:latin typeface="Trebuchet MS" pitchFamily="34" charset="0"/>
              </a:rPr>
              <a:t> (3 mg/kg/dose) </a:t>
            </a:r>
            <a:r>
              <a:rPr lang="en-GB" dirty="0">
                <a:latin typeface="Trebuchet MS" pitchFamily="34" charset="0"/>
              </a:rPr>
              <a:t>than larger children and adults (2.4 mg/kg/dose) </a:t>
            </a:r>
            <a:r>
              <a:rPr lang="en-GB" b="1" dirty="0">
                <a:latin typeface="Trebuchet MS" pitchFamily="34" charset="0"/>
              </a:rPr>
              <a:t>to ensure an equivalent drug exposure.</a:t>
            </a:r>
          </a:p>
          <a:p>
            <a:endParaRPr lang="en-GB" dirty="0">
              <a:latin typeface="Trebuchet MS" pitchFamily="34" charset="0"/>
            </a:endParaRPr>
          </a:p>
        </p:txBody>
      </p:sp>
      <p:sp>
        <p:nvSpPr>
          <p:cNvPr id="3" name="Title 2"/>
          <p:cNvSpPr>
            <a:spLocks noGrp="1"/>
          </p:cNvSpPr>
          <p:nvPr>
            <p:ph type="title"/>
          </p:nvPr>
        </p:nvSpPr>
        <p:spPr>
          <a:xfrm>
            <a:off x="395536" y="274638"/>
            <a:ext cx="8291264" cy="922114"/>
          </a:xfrm>
        </p:spPr>
        <p:txBody>
          <a:bodyPr/>
          <a:lstStyle/>
          <a:p>
            <a:r>
              <a:rPr lang="en-GB" b="0" dirty="0" err="1">
                <a:effectLst/>
                <a:latin typeface="Trebuchet MS" pitchFamily="34" charset="0"/>
              </a:rPr>
              <a:t>Artesunate</a:t>
            </a:r>
            <a:endParaRPr lang="en-GB" dirty="0">
              <a:latin typeface="Trebuchet MS" pitchFamily="34" charset="0"/>
            </a:endParaRPr>
          </a:p>
        </p:txBody>
      </p:sp>
    </p:spTree>
    <p:extLst>
      <p:ext uri="{BB962C8B-B14F-4D97-AF65-F5344CB8AC3E}">
        <p14:creationId xmlns:p14="http://schemas.microsoft.com/office/powerpoint/2010/main" val="263434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340768"/>
            <a:ext cx="8003232" cy="4666523"/>
          </a:xfrm>
        </p:spPr>
        <p:txBody>
          <a:bodyPr>
            <a:noAutofit/>
          </a:bodyPr>
          <a:lstStyle/>
          <a:p>
            <a:pPr fontAlgn="base"/>
            <a:r>
              <a:rPr lang="en-GB" sz="2400" dirty="0">
                <a:latin typeface="Trebuchet MS" pitchFamily="34" charset="0"/>
              </a:rPr>
              <a:t>Malaria infection begins when an infected female </a:t>
            </a:r>
            <a:r>
              <a:rPr lang="en-GB" sz="2400" i="1" dirty="0">
                <a:latin typeface="Trebuchet MS" pitchFamily="34" charset="0"/>
              </a:rPr>
              <a:t>Anopheles </a:t>
            </a:r>
            <a:r>
              <a:rPr lang="en-GB" sz="2400" dirty="0">
                <a:latin typeface="Trebuchet MS" pitchFamily="34" charset="0"/>
              </a:rPr>
              <a:t>mosquito bites a person, injecting </a:t>
            </a:r>
            <a:r>
              <a:rPr lang="en-GB" sz="2400" i="1" dirty="0">
                <a:latin typeface="Trebuchet MS" pitchFamily="34" charset="0"/>
              </a:rPr>
              <a:t>Plasmodium </a:t>
            </a:r>
            <a:r>
              <a:rPr lang="en-GB" sz="2400" dirty="0">
                <a:latin typeface="Trebuchet MS" pitchFamily="34" charset="0"/>
              </a:rPr>
              <a:t>parasites, in the form of </a:t>
            </a:r>
            <a:r>
              <a:rPr lang="en-GB" sz="2400" b="1" u="sng" dirty="0" err="1" smtClean="0">
                <a:latin typeface="Trebuchet MS" pitchFamily="34" charset="0"/>
                <a:hlinkClick r:id="rId2"/>
              </a:rPr>
              <a:t>sporozoites</a:t>
            </a:r>
            <a:r>
              <a:rPr lang="en-GB" sz="2400" b="1" dirty="0" smtClean="0">
                <a:latin typeface="Trebuchet MS" pitchFamily="34" charset="0"/>
              </a:rPr>
              <a:t>,</a:t>
            </a:r>
            <a:r>
              <a:rPr lang="en-GB" sz="2400" dirty="0" smtClean="0">
                <a:latin typeface="Trebuchet MS" pitchFamily="34" charset="0"/>
              </a:rPr>
              <a:t> </a:t>
            </a:r>
            <a:r>
              <a:rPr lang="en-GB" sz="2400" dirty="0">
                <a:latin typeface="Trebuchet MS" pitchFamily="34" charset="0"/>
              </a:rPr>
              <a:t>into the bloodstream.</a:t>
            </a:r>
          </a:p>
          <a:p>
            <a:pPr fontAlgn="base"/>
            <a:r>
              <a:rPr lang="en-GB" sz="2400" dirty="0">
                <a:latin typeface="Trebuchet MS" pitchFamily="34" charset="0"/>
              </a:rPr>
              <a:t>The </a:t>
            </a:r>
            <a:r>
              <a:rPr lang="en-GB" sz="2400" dirty="0" err="1">
                <a:latin typeface="Trebuchet MS" pitchFamily="34" charset="0"/>
              </a:rPr>
              <a:t>sporozoites</a:t>
            </a:r>
            <a:r>
              <a:rPr lang="en-GB" sz="2400" dirty="0">
                <a:latin typeface="Trebuchet MS" pitchFamily="34" charset="0"/>
              </a:rPr>
              <a:t> pass quickly into the human liver.</a:t>
            </a:r>
          </a:p>
          <a:p>
            <a:pPr fontAlgn="base"/>
            <a:r>
              <a:rPr lang="en-GB" sz="2400" dirty="0">
                <a:latin typeface="Trebuchet MS" pitchFamily="34" charset="0"/>
              </a:rPr>
              <a:t>The </a:t>
            </a:r>
            <a:r>
              <a:rPr lang="en-GB" sz="2400" dirty="0" err="1">
                <a:latin typeface="Trebuchet MS" pitchFamily="34" charset="0"/>
              </a:rPr>
              <a:t>sporozoites</a:t>
            </a:r>
            <a:r>
              <a:rPr lang="en-GB" sz="2400" dirty="0">
                <a:latin typeface="Trebuchet MS" pitchFamily="34" charset="0"/>
              </a:rPr>
              <a:t> multiply </a:t>
            </a:r>
            <a:r>
              <a:rPr lang="en-GB" sz="2400" u="sng" dirty="0">
                <a:latin typeface="Trebuchet MS" pitchFamily="34" charset="0"/>
              </a:rPr>
              <a:t>asexually</a:t>
            </a:r>
            <a:r>
              <a:rPr lang="en-GB" sz="2400" dirty="0">
                <a:latin typeface="Trebuchet MS" pitchFamily="34" charset="0"/>
              </a:rPr>
              <a:t> in the liver cells over the next 7 to 10 days, causing no symptoms. (</a:t>
            </a:r>
            <a:r>
              <a:rPr lang="en-GB" sz="2400" dirty="0" err="1">
                <a:latin typeface="Trebuchet MS" pitchFamily="34" charset="0"/>
              </a:rPr>
              <a:t>exo-erythrocytic</a:t>
            </a:r>
            <a:r>
              <a:rPr lang="en-GB" sz="2400" dirty="0">
                <a:latin typeface="Trebuchet MS" pitchFamily="34" charset="0"/>
              </a:rPr>
              <a:t> </a:t>
            </a:r>
            <a:r>
              <a:rPr lang="en-GB" sz="2400" dirty="0" err="1">
                <a:latin typeface="Trebuchet MS" pitchFamily="34" charset="0"/>
              </a:rPr>
              <a:t>schizogony</a:t>
            </a:r>
            <a:r>
              <a:rPr lang="en-GB" sz="2400" dirty="0">
                <a:latin typeface="Trebuchet MS" pitchFamily="34" charset="0"/>
              </a:rPr>
              <a:t>) </a:t>
            </a:r>
          </a:p>
          <a:p>
            <a:pPr fontAlgn="base"/>
            <a:r>
              <a:rPr lang="en-GB" sz="2400" b="1" dirty="0">
                <a:latin typeface="Trebuchet MS" pitchFamily="34" charset="0"/>
              </a:rPr>
              <a:t>Of note</a:t>
            </a:r>
            <a:r>
              <a:rPr lang="en-GB" sz="2400" dirty="0">
                <a:latin typeface="Trebuchet MS" pitchFamily="34" charset="0"/>
              </a:rPr>
              <a:t>, in </a:t>
            </a:r>
            <a:r>
              <a:rPr lang="en-GB" sz="2400" i="1" dirty="0">
                <a:latin typeface="Trebuchet MS" pitchFamily="34" charset="0"/>
              </a:rPr>
              <a:t>P. </a:t>
            </a:r>
            <a:r>
              <a:rPr lang="en-GB" sz="2400" i="1" dirty="0" err="1">
                <a:latin typeface="Trebuchet MS" pitchFamily="34" charset="0"/>
              </a:rPr>
              <a:t>vivax</a:t>
            </a:r>
            <a:r>
              <a:rPr lang="en-GB" sz="2400" dirty="0">
                <a:latin typeface="Trebuchet MS" pitchFamily="34" charset="0"/>
              </a:rPr>
              <a:t> and </a:t>
            </a:r>
            <a:r>
              <a:rPr lang="en-GB" sz="2400" i="1" dirty="0">
                <a:latin typeface="Trebuchet MS" pitchFamily="34" charset="0"/>
              </a:rPr>
              <a:t>P. </a:t>
            </a:r>
            <a:r>
              <a:rPr lang="en-GB" sz="2400" i="1" dirty="0" err="1">
                <a:latin typeface="Trebuchet MS" pitchFamily="34" charset="0"/>
              </a:rPr>
              <a:t>ovale</a:t>
            </a:r>
            <a:r>
              <a:rPr lang="en-GB" sz="2400" dirty="0">
                <a:latin typeface="Trebuchet MS" pitchFamily="34" charset="0"/>
              </a:rPr>
              <a:t> a dormant stage [</a:t>
            </a:r>
            <a:r>
              <a:rPr lang="en-GB" sz="2400" dirty="0" err="1">
                <a:latin typeface="Trebuchet MS" pitchFamily="34" charset="0"/>
              </a:rPr>
              <a:t>hypnozoites</a:t>
            </a:r>
            <a:r>
              <a:rPr lang="en-GB" sz="2400" dirty="0">
                <a:latin typeface="Trebuchet MS" pitchFamily="34" charset="0"/>
              </a:rPr>
              <a:t>] can persist in the liver (if untreated) and cause relapses by invading the bloodstream weeks, or even years </a:t>
            </a:r>
            <a:r>
              <a:rPr lang="en-GB" sz="2400" dirty="0" smtClean="0">
                <a:latin typeface="Trebuchet MS" pitchFamily="34" charset="0"/>
              </a:rPr>
              <a:t>later</a:t>
            </a:r>
            <a:endParaRPr lang="en-GB" sz="2400" b="1" dirty="0">
              <a:latin typeface="Trebuchet MS" pitchFamily="34" charset="0"/>
            </a:endParaRPr>
          </a:p>
        </p:txBody>
      </p:sp>
      <p:sp>
        <p:nvSpPr>
          <p:cNvPr id="3" name="Title 2"/>
          <p:cNvSpPr>
            <a:spLocks noGrp="1"/>
          </p:cNvSpPr>
          <p:nvPr>
            <p:ph type="title"/>
          </p:nvPr>
        </p:nvSpPr>
        <p:spPr>
          <a:xfrm>
            <a:off x="323528" y="116632"/>
            <a:ext cx="8363272" cy="792088"/>
          </a:xfrm>
        </p:spPr>
        <p:txBody>
          <a:bodyPr>
            <a:normAutofit/>
          </a:bodyPr>
          <a:lstStyle/>
          <a:p>
            <a:r>
              <a:rPr lang="en-GB" b="0" dirty="0">
                <a:effectLst/>
                <a:latin typeface="Trebuchet MS" pitchFamily="34" charset="0"/>
              </a:rPr>
              <a:t>Life cycle of malaria parasite</a:t>
            </a:r>
            <a:endParaRPr lang="en-GB" dirty="0">
              <a:latin typeface="Trebuchet MS" pitchFamily="34" charset="0"/>
            </a:endParaRPr>
          </a:p>
        </p:txBody>
      </p:sp>
    </p:spTree>
    <p:extLst>
      <p:ext uri="{BB962C8B-B14F-4D97-AF65-F5344CB8AC3E}">
        <p14:creationId xmlns:p14="http://schemas.microsoft.com/office/powerpoint/2010/main" val="2050064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556792"/>
            <a:ext cx="8075240" cy="4450499"/>
          </a:xfrm>
        </p:spPr>
        <p:txBody>
          <a:bodyPr>
            <a:normAutofit fontScale="85000" lnSpcReduction="20000"/>
          </a:bodyPr>
          <a:lstStyle/>
          <a:p>
            <a:pPr fontAlgn="base"/>
            <a:r>
              <a:rPr lang="en-GB" dirty="0" err="1">
                <a:latin typeface="Trebuchet MS" pitchFamily="34" charset="0"/>
              </a:rPr>
              <a:t>Primaquine</a:t>
            </a:r>
            <a:r>
              <a:rPr lang="en-GB" dirty="0">
                <a:latin typeface="Trebuchet MS" pitchFamily="34" charset="0"/>
              </a:rPr>
              <a:t> is the </a:t>
            </a:r>
            <a:r>
              <a:rPr lang="en-GB" b="1" dirty="0">
                <a:latin typeface="Trebuchet MS" pitchFamily="34" charset="0"/>
              </a:rPr>
              <a:t>only antimalarial drug available to clinicians for the treatment of relapsing forms of malaria. </a:t>
            </a:r>
          </a:p>
          <a:p>
            <a:pPr fontAlgn="base"/>
            <a:r>
              <a:rPr lang="en-GB" dirty="0" err="1">
                <a:latin typeface="Trebuchet MS" pitchFamily="34" charset="0"/>
              </a:rPr>
              <a:t>Primaquine</a:t>
            </a:r>
            <a:r>
              <a:rPr lang="en-GB" dirty="0">
                <a:latin typeface="Trebuchet MS" pitchFamily="34" charset="0"/>
              </a:rPr>
              <a:t> kills the intrahepatic form of </a:t>
            </a:r>
            <a:r>
              <a:rPr lang="en-GB" i="1" dirty="0">
                <a:latin typeface="Trebuchet MS" pitchFamily="34" charset="0"/>
              </a:rPr>
              <a:t>Plasmodium </a:t>
            </a:r>
            <a:r>
              <a:rPr lang="en-GB" i="1" dirty="0" err="1">
                <a:latin typeface="Trebuchet MS" pitchFamily="34" charset="0"/>
              </a:rPr>
              <a:t>vivax</a:t>
            </a:r>
            <a:r>
              <a:rPr lang="en-GB" dirty="0">
                <a:latin typeface="Trebuchet MS" pitchFamily="34" charset="0"/>
              </a:rPr>
              <a:t> and </a:t>
            </a:r>
            <a:r>
              <a:rPr lang="en-GB" i="1" dirty="0">
                <a:latin typeface="Trebuchet MS" pitchFamily="34" charset="0"/>
              </a:rPr>
              <a:t>Plasmodium </a:t>
            </a:r>
            <a:r>
              <a:rPr lang="en-GB" i="1" dirty="0" err="1">
                <a:latin typeface="Trebuchet MS" pitchFamily="34" charset="0"/>
              </a:rPr>
              <a:t>ovale</a:t>
            </a:r>
            <a:r>
              <a:rPr lang="en-GB" dirty="0">
                <a:latin typeface="Trebuchet MS" pitchFamily="34" charset="0"/>
              </a:rPr>
              <a:t>, and thereby prevents the development of the </a:t>
            </a:r>
            <a:r>
              <a:rPr lang="en-GB" dirty="0" err="1">
                <a:latin typeface="Trebuchet MS" pitchFamily="34" charset="0"/>
              </a:rPr>
              <a:t>erythrocytic</a:t>
            </a:r>
            <a:r>
              <a:rPr lang="en-GB" dirty="0">
                <a:latin typeface="Trebuchet MS" pitchFamily="34" charset="0"/>
              </a:rPr>
              <a:t> forms that are responsible for </a:t>
            </a:r>
            <a:r>
              <a:rPr lang="en-GB" dirty="0" smtClean="0">
                <a:latin typeface="Trebuchet MS" pitchFamily="34" charset="0"/>
              </a:rPr>
              <a:t>relapses.</a:t>
            </a:r>
          </a:p>
          <a:p>
            <a:pPr fontAlgn="base"/>
            <a:r>
              <a:rPr lang="en-GB" dirty="0" smtClean="0">
                <a:latin typeface="Trebuchet MS" pitchFamily="34" charset="0"/>
              </a:rPr>
              <a:t> It </a:t>
            </a:r>
            <a:r>
              <a:rPr lang="en-GB" dirty="0">
                <a:latin typeface="Trebuchet MS" pitchFamily="34" charset="0"/>
              </a:rPr>
              <a:t>also kills </a:t>
            </a:r>
            <a:r>
              <a:rPr lang="en-GB" dirty="0" smtClean="0">
                <a:latin typeface="Trebuchet MS" pitchFamily="34" charset="0"/>
              </a:rPr>
              <a:t>gametocytes.</a:t>
            </a:r>
            <a:endParaRPr lang="en-GB" dirty="0">
              <a:latin typeface="Trebuchet MS" pitchFamily="34" charset="0"/>
            </a:endParaRPr>
          </a:p>
          <a:p>
            <a:pPr fontAlgn="base"/>
            <a:r>
              <a:rPr lang="en-GB" dirty="0">
                <a:latin typeface="Trebuchet MS" pitchFamily="34" charset="0"/>
              </a:rPr>
              <a:t> It acts by interfering with a part of the parasite (mitochondria) that is responsible for supplying it with energy. </a:t>
            </a:r>
            <a:endParaRPr lang="en-GB" dirty="0" smtClean="0">
              <a:latin typeface="Trebuchet MS" pitchFamily="34" charset="0"/>
            </a:endParaRPr>
          </a:p>
          <a:p>
            <a:pPr fontAlgn="base"/>
            <a:r>
              <a:rPr lang="en-GB" dirty="0" smtClean="0">
                <a:latin typeface="Trebuchet MS" pitchFamily="34" charset="0"/>
              </a:rPr>
              <a:t>Without </a:t>
            </a:r>
            <a:r>
              <a:rPr lang="en-GB" dirty="0">
                <a:latin typeface="Trebuchet MS" pitchFamily="34" charset="0"/>
              </a:rPr>
              <a:t>energy the parasite dies. </a:t>
            </a:r>
          </a:p>
          <a:p>
            <a:pPr fontAlgn="base"/>
            <a:r>
              <a:rPr lang="en-GB" dirty="0" err="1">
                <a:latin typeface="Trebuchet MS" pitchFamily="34" charset="0"/>
              </a:rPr>
              <a:t>Primaquine</a:t>
            </a:r>
            <a:r>
              <a:rPr lang="en-GB" dirty="0">
                <a:latin typeface="Trebuchet MS" pitchFamily="34" charset="0"/>
              </a:rPr>
              <a:t> is not used in the prevention of malaria, only in the treatment.</a:t>
            </a:r>
          </a:p>
          <a:p>
            <a:endParaRPr lang="en-GB" dirty="0"/>
          </a:p>
        </p:txBody>
      </p:sp>
      <p:sp>
        <p:nvSpPr>
          <p:cNvPr id="3" name="Title 2"/>
          <p:cNvSpPr>
            <a:spLocks noGrp="1"/>
          </p:cNvSpPr>
          <p:nvPr>
            <p:ph type="title"/>
          </p:nvPr>
        </p:nvSpPr>
        <p:spPr/>
        <p:txBody>
          <a:bodyPr>
            <a:normAutofit fontScale="90000"/>
          </a:bodyPr>
          <a:lstStyle/>
          <a:p>
            <a:r>
              <a:rPr lang="en-GB" b="0" dirty="0" smtClean="0">
                <a:effectLst/>
              </a:rPr>
              <a:t/>
            </a:r>
            <a:br>
              <a:rPr lang="en-GB" b="0" dirty="0" smtClean="0">
                <a:effectLst/>
              </a:rPr>
            </a:br>
            <a:r>
              <a:rPr lang="en-GB" b="0" dirty="0">
                <a:effectLst/>
              </a:rPr>
              <a:t/>
            </a:r>
            <a:br>
              <a:rPr lang="en-GB" b="0" dirty="0">
                <a:effectLst/>
              </a:rPr>
            </a:br>
            <a:r>
              <a:rPr lang="en-GB" b="0" dirty="0" smtClean="0">
                <a:effectLst/>
                <a:latin typeface="Trebuchet MS" pitchFamily="34" charset="0"/>
              </a:rPr>
              <a:t>8-Aminoquinoline</a:t>
            </a:r>
            <a:r>
              <a:rPr lang="en-GB" b="0" dirty="0">
                <a:effectLst/>
                <a:latin typeface="Trebuchet MS" pitchFamily="34" charset="0"/>
              </a:rPr>
              <a:t/>
            </a:r>
            <a:br>
              <a:rPr lang="en-GB" b="0" dirty="0">
                <a:effectLst/>
                <a:latin typeface="Trebuchet MS" pitchFamily="34" charset="0"/>
              </a:rPr>
            </a:br>
            <a:r>
              <a:rPr lang="en-GB" b="0" dirty="0" err="1">
                <a:effectLst/>
                <a:latin typeface="Trebuchet MS" pitchFamily="34" charset="0"/>
              </a:rPr>
              <a:t>Primaquine</a:t>
            </a:r>
            <a:r>
              <a:rPr lang="en-GB" b="0" dirty="0">
                <a:effectLst/>
                <a:latin typeface="Trebuchet MS" pitchFamily="34" charset="0"/>
              </a:rPr>
              <a:t/>
            </a:r>
            <a:br>
              <a:rPr lang="en-GB" b="0" dirty="0">
                <a:effectLst/>
                <a:latin typeface="Trebuchet MS" pitchFamily="34" charset="0"/>
              </a:rPr>
            </a:br>
            <a:r>
              <a:rPr lang="en-GB" dirty="0"/>
              <a:t/>
            </a:r>
            <a:br>
              <a:rPr lang="en-GB" dirty="0"/>
            </a:br>
            <a:endParaRPr lang="en-GB" dirty="0"/>
          </a:p>
        </p:txBody>
      </p:sp>
    </p:spTree>
    <p:extLst>
      <p:ext uri="{BB962C8B-B14F-4D97-AF65-F5344CB8AC3E}">
        <p14:creationId xmlns:p14="http://schemas.microsoft.com/office/powerpoint/2010/main" val="21681460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764704"/>
            <a:ext cx="8147248" cy="5242587"/>
          </a:xfrm>
        </p:spPr>
        <p:txBody>
          <a:bodyPr>
            <a:normAutofit fontScale="77500" lnSpcReduction="20000"/>
          </a:bodyPr>
          <a:lstStyle/>
          <a:p>
            <a:pPr fontAlgn="base"/>
            <a:r>
              <a:rPr lang="en-GB" dirty="0">
                <a:latin typeface="Trebuchet MS" pitchFamily="34" charset="0"/>
              </a:rPr>
              <a:t> It has insignificant activity against the asexual blood forms of the parasite and therefore it is always </a:t>
            </a:r>
            <a:r>
              <a:rPr lang="en-GB" b="1" dirty="0">
                <a:latin typeface="Trebuchet MS" pitchFamily="34" charset="0"/>
              </a:rPr>
              <a:t>used in conjunction </a:t>
            </a:r>
            <a:r>
              <a:rPr lang="en-GB" dirty="0">
                <a:latin typeface="Trebuchet MS" pitchFamily="34" charset="0"/>
              </a:rPr>
              <a:t>with a blood </a:t>
            </a:r>
            <a:r>
              <a:rPr lang="en-GB" dirty="0" err="1">
                <a:latin typeface="Trebuchet MS" pitchFamily="34" charset="0"/>
              </a:rPr>
              <a:t>schizonticide</a:t>
            </a:r>
            <a:r>
              <a:rPr lang="en-GB" dirty="0">
                <a:latin typeface="Trebuchet MS" pitchFamily="34" charset="0"/>
              </a:rPr>
              <a:t> and never as a single agent. </a:t>
            </a:r>
          </a:p>
          <a:p>
            <a:pPr fontAlgn="base"/>
            <a:r>
              <a:rPr lang="en-GB" dirty="0" err="1">
                <a:latin typeface="Trebuchet MS" pitchFamily="34" charset="0"/>
              </a:rPr>
              <a:t>Primaquine</a:t>
            </a:r>
            <a:r>
              <a:rPr lang="en-GB" dirty="0">
                <a:latin typeface="Trebuchet MS" pitchFamily="34" charset="0"/>
              </a:rPr>
              <a:t> has </a:t>
            </a:r>
            <a:r>
              <a:rPr lang="en-GB" dirty="0" err="1">
                <a:latin typeface="Trebuchet MS" pitchFamily="34" charset="0"/>
              </a:rPr>
              <a:t>gametocytocidal</a:t>
            </a:r>
            <a:r>
              <a:rPr lang="en-GB" dirty="0">
                <a:latin typeface="Trebuchet MS" pitchFamily="34" charset="0"/>
              </a:rPr>
              <a:t> activity against all plasmodia, including </a:t>
            </a:r>
            <a:r>
              <a:rPr lang="en-GB" i="1" dirty="0">
                <a:latin typeface="Trebuchet MS" pitchFamily="34" charset="0"/>
              </a:rPr>
              <a:t>P. falciparum</a:t>
            </a:r>
            <a:endParaRPr lang="en-GB" dirty="0">
              <a:latin typeface="Trebuchet MS" pitchFamily="34" charset="0"/>
            </a:endParaRPr>
          </a:p>
          <a:p>
            <a:pPr marL="109728" indent="0">
              <a:buNone/>
            </a:pPr>
            <a:r>
              <a:rPr lang="en-GB" b="1" dirty="0">
                <a:latin typeface="Trebuchet MS" pitchFamily="34" charset="0"/>
              </a:rPr>
              <a:t>pharmacokinetics</a:t>
            </a:r>
            <a:endParaRPr lang="en-GB" dirty="0">
              <a:latin typeface="Trebuchet MS" pitchFamily="34" charset="0"/>
            </a:endParaRPr>
          </a:p>
          <a:p>
            <a:pPr fontAlgn="base"/>
            <a:r>
              <a:rPr lang="en-GB" dirty="0" err="1">
                <a:latin typeface="Trebuchet MS" pitchFamily="34" charset="0"/>
              </a:rPr>
              <a:t>Primaquine</a:t>
            </a:r>
            <a:r>
              <a:rPr lang="en-GB" dirty="0">
                <a:latin typeface="Trebuchet MS" pitchFamily="34" charset="0"/>
              </a:rPr>
              <a:t> is well-absorbed in the gut and extensively distributed in the body without accumulating in red blood cells.</a:t>
            </a:r>
          </a:p>
          <a:p>
            <a:pPr fontAlgn="base"/>
            <a:r>
              <a:rPr lang="en-GB" dirty="0">
                <a:latin typeface="Trebuchet MS" pitchFamily="34" charset="0"/>
              </a:rPr>
              <a:t> The concentration of </a:t>
            </a:r>
            <a:r>
              <a:rPr lang="en-GB" dirty="0" err="1">
                <a:latin typeface="Trebuchet MS" pitchFamily="34" charset="0"/>
              </a:rPr>
              <a:t>primaquine</a:t>
            </a:r>
            <a:r>
              <a:rPr lang="en-GB" dirty="0">
                <a:latin typeface="Trebuchet MS" pitchFamily="34" charset="0"/>
              </a:rPr>
              <a:t> in the plasma usually reached a peak 1-2 hours after oral </a:t>
            </a:r>
            <a:r>
              <a:rPr lang="en-GB" dirty="0" smtClean="0">
                <a:latin typeface="Trebuchet MS" pitchFamily="34" charset="0"/>
              </a:rPr>
              <a:t>administration.</a:t>
            </a:r>
          </a:p>
          <a:p>
            <a:pPr fontAlgn="base"/>
            <a:r>
              <a:rPr lang="en-GB" dirty="0" smtClean="0">
                <a:latin typeface="Trebuchet MS" pitchFamily="34" charset="0"/>
              </a:rPr>
              <a:t>Administration </a:t>
            </a:r>
            <a:r>
              <a:rPr lang="en-GB" dirty="0">
                <a:latin typeface="Trebuchet MS" pitchFamily="34" charset="0"/>
              </a:rPr>
              <a:t>of </a:t>
            </a:r>
            <a:r>
              <a:rPr lang="en-GB" dirty="0" err="1">
                <a:latin typeface="Trebuchet MS" pitchFamily="34" charset="0"/>
              </a:rPr>
              <a:t>primaquine</a:t>
            </a:r>
            <a:r>
              <a:rPr lang="en-GB" dirty="0">
                <a:latin typeface="Trebuchet MS" pitchFamily="34" charset="0"/>
              </a:rPr>
              <a:t> with food  increases its oral </a:t>
            </a:r>
            <a:r>
              <a:rPr lang="en-GB" dirty="0" err="1">
                <a:latin typeface="Trebuchet MS" pitchFamily="34" charset="0"/>
              </a:rPr>
              <a:t>bioavailibity</a:t>
            </a:r>
            <a:endParaRPr lang="en-GB" dirty="0">
              <a:latin typeface="Trebuchet MS" pitchFamily="34" charset="0"/>
            </a:endParaRPr>
          </a:p>
          <a:p>
            <a:pPr fontAlgn="base"/>
            <a:r>
              <a:rPr lang="en-GB" dirty="0">
                <a:latin typeface="Trebuchet MS" pitchFamily="34" charset="0"/>
              </a:rPr>
              <a:t>The plasma elimination half-life is 4hrs</a:t>
            </a:r>
          </a:p>
          <a:p>
            <a:pPr fontAlgn="base"/>
            <a:r>
              <a:rPr lang="en-GB" dirty="0">
                <a:latin typeface="Trebuchet MS" pitchFamily="34" charset="0"/>
              </a:rPr>
              <a:t> It is quickly metabolized by liver enzymes to </a:t>
            </a:r>
            <a:r>
              <a:rPr lang="en-GB" dirty="0" err="1">
                <a:latin typeface="Trebuchet MS" pitchFamily="34" charset="0"/>
              </a:rPr>
              <a:t>carboxyprimaquine</a:t>
            </a:r>
            <a:r>
              <a:rPr lang="en-GB" dirty="0">
                <a:latin typeface="Trebuchet MS" pitchFamily="34" charset="0"/>
              </a:rPr>
              <a:t>, which does not have anti-malarial activity. </a:t>
            </a:r>
          </a:p>
          <a:p>
            <a:pPr fontAlgn="base"/>
            <a:r>
              <a:rPr lang="en-GB" dirty="0">
                <a:latin typeface="Trebuchet MS" pitchFamily="34" charset="0"/>
              </a:rPr>
              <a:t>Renal excretion of the parent drug is less than 4</a:t>
            </a:r>
            <a:r>
              <a:rPr lang="en-GB" dirty="0" smtClean="0">
                <a:latin typeface="Trebuchet MS" pitchFamily="34" charset="0"/>
              </a:rPr>
              <a:t>%.</a:t>
            </a:r>
            <a:endParaRPr lang="en-GB" dirty="0">
              <a:latin typeface="Trebuchet MS" pitchFamily="34" charset="0"/>
            </a:endParaRPr>
          </a:p>
        </p:txBody>
      </p:sp>
    </p:spTree>
    <p:extLst>
      <p:ext uri="{BB962C8B-B14F-4D97-AF65-F5344CB8AC3E}">
        <p14:creationId xmlns:p14="http://schemas.microsoft.com/office/powerpoint/2010/main" val="42624381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332656"/>
            <a:ext cx="8363272" cy="5674635"/>
          </a:xfrm>
        </p:spPr>
        <p:txBody>
          <a:bodyPr>
            <a:noAutofit/>
          </a:bodyPr>
          <a:lstStyle/>
          <a:p>
            <a:pPr marL="109728" indent="0">
              <a:buNone/>
            </a:pPr>
            <a:r>
              <a:rPr lang="en-GB" sz="2200" b="1" dirty="0" smtClean="0">
                <a:latin typeface="Trebuchet MS" pitchFamily="34" charset="0"/>
              </a:rPr>
              <a:t>Common side </a:t>
            </a:r>
            <a:r>
              <a:rPr lang="en-GB" sz="2200" b="1" dirty="0">
                <a:latin typeface="Trebuchet MS" pitchFamily="34" charset="0"/>
              </a:rPr>
              <a:t>effects include</a:t>
            </a:r>
            <a:endParaRPr lang="en-GB" sz="2200" dirty="0">
              <a:latin typeface="Trebuchet MS" pitchFamily="34" charset="0"/>
            </a:endParaRPr>
          </a:p>
          <a:p>
            <a:pPr fontAlgn="base"/>
            <a:r>
              <a:rPr lang="en-GB" sz="2200" dirty="0">
                <a:latin typeface="Trebuchet MS" pitchFamily="34" charset="0"/>
              </a:rPr>
              <a:t>nausea</a:t>
            </a:r>
          </a:p>
          <a:p>
            <a:pPr fontAlgn="base"/>
            <a:r>
              <a:rPr lang="en-GB" sz="2200" dirty="0">
                <a:latin typeface="Trebuchet MS" pitchFamily="34" charset="0"/>
              </a:rPr>
              <a:t>vomiting</a:t>
            </a:r>
          </a:p>
          <a:p>
            <a:pPr fontAlgn="base"/>
            <a:r>
              <a:rPr lang="en-GB" sz="2200" dirty="0">
                <a:latin typeface="Trebuchet MS" pitchFamily="34" charset="0"/>
              </a:rPr>
              <a:t>stomach cramps</a:t>
            </a:r>
          </a:p>
          <a:p>
            <a:pPr fontAlgn="base"/>
            <a:r>
              <a:rPr lang="en-GB" sz="2200" dirty="0">
                <a:latin typeface="Trebuchet MS" pitchFamily="34" charset="0"/>
              </a:rPr>
              <a:t>headache</a:t>
            </a:r>
          </a:p>
          <a:p>
            <a:endParaRPr lang="en-GB" sz="2200" b="1" dirty="0" smtClean="0">
              <a:latin typeface="Trebuchet MS" pitchFamily="34" charset="0"/>
            </a:endParaRPr>
          </a:p>
          <a:p>
            <a:pPr marL="109728" indent="0">
              <a:buNone/>
            </a:pPr>
            <a:r>
              <a:rPr lang="en-GB" sz="2200" b="1" dirty="0" smtClean="0">
                <a:latin typeface="Trebuchet MS" pitchFamily="34" charset="0"/>
              </a:rPr>
              <a:t>Contraindications</a:t>
            </a:r>
            <a:endParaRPr lang="en-GB" sz="2200" dirty="0">
              <a:latin typeface="Trebuchet MS" pitchFamily="34" charset="0"/>
            </a:endParaRPr>
          </a:p>
          <a:p>
            <a:pPr fontAlgn="base"/>
            <a:r>
              <a:rPr lang="en-GB" sz="2200" dirty="0">
                <a:latin typeface="Trebuchet MS" pitchFamily="34" charset="0"/>
              </a:rPr>
              <a:t>glucose-6-phosphate dehydrogenase (G6PD) deficiency- Causes life threatening </a:t>
            </a:r>
            <a:r>
              <a:rPr lang="en-GB" sz="2200" dirty="0" err="1">
                <a:latin typeface="Trebuchet MS" pitchFamily="34" charset="0"/>
              </a:rPr>
              <a:t>hemolysis</a:t>
            </a:r>
            <a:endParaRPr lang="en-GB" sz="2200" dirty="0">
              <a:latin typeface="Trebuchet MS" pitchFamily="34" charset="0"/>
            </a:endParaRPr>
          </a:p>
          <a:p>
            <a:pPr fontAlgn="base"/>
            <a:r>
              <a:rPr lang="en-GB" sz="2200" dirty="0">
                <a:latin typeface="Trebuchet MS" pitchFamily="34" charset="0"/>
              </a:rPr>
              <a:t>pregnancy </a:t>
            </a:r>
          </a:p>
          <a:p>
            <a:endParaRPr lang="en-GB" sz="2200" b="1" dirty="0" smtClean="0">
              <a:latin typeface="Trebuchet MS" pitchFamily="34" charset="0"/>
            </a:endParaRPr>
          </a:p>
          <a:p>
            <a:pPr marL="109728" indent="0">
              <a:buNone/>
            </a:pPr>
            <a:r>
              <a:rPr lang="en-GB" sz="2200" b="1" dirty="0" smtClean="0">
                <a:latin typeface="Trebuchet MS" pitchFamily="34" charset="0"/>
              </a:rPr>
              <a:t>Uses</a:t>
            </a:r>
            <a:endParaRPr lang="en-GB" sz="2200" dirty="0">
              <a:latin typeface="Trebuchet MS" pitchFamily="34" charset="0"/>
            </a:endParaRPr>
          </a:p>
          <a:p>
            <a:pPr fontAlgn="base"/>
            <a:r>
              <a:rPr lang="en-GB" sz="2200" dirty="0">
                <a:latin typeface="Trebuchet MS" pitchFamily="34" charset="0"/>
              </a:rPr>
              <a:t>2</a:t>
            </a:r>
            <a:r>
              <a:rPr lang="en-GB" sz="2200" baseline="30000" dirty="0">
                <a:latin typeface="Trebuchet MS" pitchFamily="34" charset="0"/>
              </a:rPr>
              <a:t>nd</a:t>
            </a:r>
            <a:r>
              <a:rPr lang="en-GB" sz="2200" dirty="0">
                <a:latin typeface="Trebuchet MS" pitchFamily="34" charset="0"/>
              </a:rPr>
              <a:t> line in </a:t>
            </a:r>
            <a:r>
              <a:rPr lang="en-GB" sz="2200" dirty="0" err="1">
                <a:latin typeface="Trebuchet MS" pitchFamily="34" charset="0"/>
              </a:rPr>
              <a:t>rx</a:t>
            </a:r>
            <a:r>
              <a:rPr lang="en-GB" sz="2200" dirty="0">
                <a:latin typeface="Trebuchet MS" pitchFamily="34" charset="0"/>
              </a:rPr>
              <a:t> of uncomplicated malaria together with </a:t>
            </a:r>
            <a:r>
              <a:rPr lang="en-GB" sz="2200" dirty="0" err="1">
                <a:latin typeface="Trebuchet MS" pitchFamily="34" charset="0"/>
              </a:rPr>
              <a:t>dihydroartemisinin</a:t>
            </a:r>
            <a:endParaRPr lang="en-GB" sz="2200" dirty="0">
              <a:latin typeface="Trebuchet MS" pitchFamily="34" charset="0"/>
            </a:endParaRPr>
          </a:p>
          <a:p>
            <a:pPr marL="109728" indent="0">
              <a:buNone/>
            </a:pPr>
            <a:r>
              <a:rPr lang="en-GB" sz="2200" b="1" dirty="0">
                <a:latin typeface="Trebuchet MS" pitchFamily="34" charset="0"/>
              </a:rPr>
              <a:t>(</a:t>
            </a:r>
            <a:r>
              <a:rPr lang="en-GB" sz="2200" b="1" dirty="0" err="1">
                <a:latin typeface="Trebuchet MS" pitchFamily="34" charset="0"/>
              </a:rPr>
              <a:t>dihydroartemisinin-piperaquine</a:t>
            </a:r>
            <a:r>
              <a:rPr lang="en-GB" sz="2200" b="1" dirty="0">
                <a:latin typeface="Trebuchet MS" pitchFamily="34" charset="0"/>
              </a:rPr>
              <a:t> (DHA-PPQ</a:t>
            </a:r>
            <a:r>
              <a:rPr lang="en-GB" sz="2200" dirty="0">
                <a:latin typeface="Trebuchet MS" pitchFamily="34" charset="0"/>
              </a:rPr>
              <a:t>)</a:t>
            </a:r>
          </a:p>
          <a:p>
            <a:pPr marL="109728" indent="0">
              <a:buNone/>
            </a:pPr>
            <a:r>
              <a:rPr lang="en-GB" sz="2200" dirty="0">
                <a:latin typeface="Trebuchet MS" pitchFamily="34" charset="0"/>
              </a:rPr>
              <a:t/>
            </a:r>
            <a:br>
              <a:rPr lang="en-GB" sz="2200" dirty="0">
                <a:latin typeface="Trebuchet MS" pitchFamily="34" charset="0"/>
              </a:rPr>
            </a:br>
            <a:endParaRPr lang="en-GB" sz="2200" dirty="0">
              <a:latin typeface="Trebuchet MS" pitchFamily="34" charset="0"/>
            </a:endParaRPr>
          </a:p>
        </p:txBody>
      </p:sp>
    </p:spTree>
    <p:extLst>
      <p:ext uri="{BB962C8B-B14F-4D97-AF65-F5344CB8AC3E}">
        <p14:creationId xmlns:p14="http://schemas.microsoft.com/office/powerpoint/2010/main" val="4108786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1484784"/>
            <a:ext cx="7931224" cy="4522507"/>
          </a:xfrm>
        </p:spPr>
        <p:txBody>
          <a:bodyPr/>
          <a:lstStyle/>
          <a:p>
            <a:pPr fontAlgn="base"/>
            <a:r>
              <a:rPr lang="en-GB" dirty="0">
                <a:latin typeface="Trebuchet MS" pitchFamily="34" charset="0"/>
              </a:rPr>
              <a:t>Used against </a:t>
            </a:r>
            <a:r>
              <a:rPr lang="en-GB" dirty="0" err="1">
                <a:latin typeface="Trebuchet MS" pitchFamily="34" charset="0"/>
              </a:rPr>
              <a:t>chloroquine</a:t>
            </a:r>
            <a:r>
              <a:rPr lang="en-GB" dirty="0">
                <a:latin typeface="Trebuchet MS" pitchFamily="34" charset="0"/>
              </a:rPr>
              <a:t> resistant malaria</a:t>
            </a:r>
          </a:p>
          <a:p>
            <a:pPr fontAlgn="base"/>
            <a:r>
              <a:rPr lang="en-GB" dirty="0">
                <a:latin typeface="Trebuchet MS" pitchFamily="34" charset="0"/>
              </a:rPr>
              <a:t>Kills </a:t>
            </a:r>
            <a:r>
              <a:rPr lang="en-GB" dirty="0" err="1">
                <a:latin typeface="Trebuchet MS" pitchFamily="34" charset="0"/>
              </a:rPr>
              <a:t>erythrocytic</a:t>
            </a:r>
            <a:r>
              <a:rPr lang="en-GB" dirty="0">
                <a:latin typeface="Trebuchet MS" pitchFamily="34" charset="0"/>
              </a:rPr>
              <a:t> stage of the malarial parasite</a:t>
            </a:r>
          </a:p>
          <a:p>
            <a:pPr fontAlgn="base"/>
            <a:r>
              <a:rPr lang="en-GB" dirty="0">
                <a:latin typeface="Trebuchet MS" pitchFamily="34" charset="0"/>
              </a:rPr>
              <a:t>Tetracycline is used for acute attack only</a:t>
            </a:r>
          </a:p>
          <a:p>
            <a:pPr fontAlgn="base"/>
            <a:r>
              <a:rPr lang="en-GB" dirty="0">
                <a:latin typeface="Trebuchet MS" pitchFamily="34" charset="0"/>
              </a:rPr>
              <a:t>Doxycycline is used for prophylaxis and acute attack</a:t>
            </a:r>
          </a:p>
          <a:p>
            <a:pPr fontAlgn="base"/>
            <a:r>
              <a:rPr lang="en-GB" dirty="0">
                <a:latin typeface="Trebuchet MS" pitchFamily="34" charset="0"/>
              </a:rPr>
              <a:t>For treating acute attack they are used in combination with quinine</a:t>
            </a:r>
          </a:p>
          <a:p>
            <a:pPr fontAlgn="base"/>
            <a:r>
              <a:rPr lang="en-GB" dirty="0">
                <a:latin typeface="Trebuchet MS" pitchFamily="34" charset="0"/>
              </a:rPr>
              <a:t>Should not be given to children and pregnant women</a:t>
            </a:r>
          </a:p>
          <a:p>
            <a:endParaRPr lang="en-GB" dirty="0"/>
          </a:p>
        </p:txBody>
      </p:sp>
      <p:sp>
        <p:nvSpPr>
          <p:cNvPr id="3" name="Title 2"/>
          <p:cNvSpPr>
            <a:spLocks noGrp="1"/>
          </p:cNvSpPr>
          <p:nvPr>
            <p:ph type="title"/>
          </p:nvPr>
        </p:nvSpPr>
        <p:spPr/>
        <p:txBody>
          <a:bodyPr>
            <a:normAutofit fontScale="90000"/>
          </a:bodyPr>
          <a:lstStyle/>
          <a:p>
            <a:r>
              <a:rPr lang="en-GB" b="0" dirty="0" smtClean="0">
                <a:effectLst/>
              </a:rPr>
              <a:t/>
            </a:r>
            <a:br>
              <a:rPr lang="en-GB" b="0" dirty="0" smtClean="0">
                <a:effectLst/>
              </a:rPr>
            </a:br>
            <a:r>
              <a:rPr lang="en-GB" b="0" dirty="0">
                <a:effectLst/>
              </a:rPr>
              <a:t/>
            </a:r>
            <a:br>
              <a:rPr lang="en-GB" b="0" dirty="0">
                <a:effectLst/>
              </a:rPr>
            </a:br>
            <a:r>
              <a:rPr lang="en-GB" b="0" dirty="0" smtClean="0">
                <a:effectLst/>
                <a:latin typeface="Trebuchet MS" pitchFamily="34" charset="0"/>
              </a:rPr>
              <a:t>Antibiotics</a:t>
            </a:r>
            <a:r>
              <a:rPr lang="en-GB" b="0" dirty="0">
                <a:effectLst/>
                <a:latin typeface="Trebuchet MS" pitchFamily="34" charset="0"/>
              </a:rPr>
              <a:t/>
            </a:r>
            <a:br>
              <a:rPr lang="en-GB" b="0" dirty="0">
                <a:effectLst/>
                <a:latin typeface="Trebuchet MS" pitchFamily="34" charset="0"/>
              </a:rPr>
            </a:br>
            <a:r>
              <a:rPr lang="en-GB" b="0" dirty="0">
                <a:effectLst/>
                <a:latin typeface="Trebuchet MS" pitchFamily="34" charset="0"/>
              </a:rPr>
              <a:t>Tetracycline and doxycycline</a:t>
            </a:r>
            <a:r>
              <a:rPr lang="en-GB" b="0" dirty="0">
                <a:effectLst/>
              </a:rPr>
              <a:t/>
            </a:r>
            <a:br>
              <a:rPr lang="en-GB" b="0" dirty="0">
                <a:effectLst/>
              </a:rPr>
            </a:br>
            <a:r>
              <a:rPr lang="en-GB" dirty="0"/>
              <a:t/>
            </a:r>
            <a:br>
              <a:rPr lang="en-GB" dirty="0"/>
            </a:br>
            <a:endParaRPr lang="en-GB" dirty="0"/>
          </a:p>
        </p:txBody>
      </p:sp>
    </p:spTree>
    <p:extLst>
      <p:ext uri="{BB962C8B-B14F-4D97-AF65-F5344CB8AC3E}">
        <p14:creationId xmlns:p14="http://schemas.microsoft.com/office/powerpoint/2010/main" val="14398921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a:p>
          <a:p>
            <a:pPr marL="109728" indent="0">
              <a:buNone/>
            </a:pPr>
            <a:r>
              <a:rPr lang="en-GB" sz="4400" dirty="0" smtClean="0">
                <a:solidFill>
                  <a:srgbClr val="C00000"/>
                </a:solidFill>
              </a:rPr>
              <a:t> THE END</a:t>
            </a:r>
          </a:p>
          <a:p>
            <a:endParaRPr lang="en-GB" sz="4400" dirty="0">
              <a:solidFill>
                <a:srgbClr val="C0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2752" y="2996952"/>
            <a:ext cx="3829488"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5345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base"/>
            <a:r>
              <a:rPr lang="en-GB" sz="2800" dirty="0">
                <a:latin typeface="Trebuchet MS" pitchFamily="34" charset="0"/>
              </a:rPr>
              <a:t>The ring </a:t>
            </a:r>
            <a:r>
              <a:rPr lang="en-GB" sz="2800" dirty="0" smtClean="0">
                <a:latin typeface="Trebuchet MS" pitchFamily="34" charset="0"/>
              </a:rPr>
              <a:t>stage </a:t>
            </a:r>
            <a:r>
              <a:rPr lang="en-GB" sz="2800" b="1" dirty="0" err="1" smtClean="0">
                <a:latin typeface="Trebuchet MS" pitchFamily="34" charset="0"/>
              </a:rPr>
              <a:t>trophozoites</a:t>
            </a:r>
            <a:r>
              <a:rPr lang="en-GB" sz="2800" dirty="0" smtClean="0">
                <a:latin typeface="Trebuchet MS" pitchFamily="34" charset="0"/>
              </a:rPr>
              <a:t> </a:t>
            </a:r>
            <a:r>
              <a:rPr lang="en-GB" sz="2800" dirty="0">
                <a:latin typeface="Trebuchet MS" pitchFamily="34" charset="0"/>
              </a:rPr>
              <a:t>mature into </a:t>
            </a:r>
            <a:r>
              <a:rPr lang="en-GB" sz="2800" b="1" dirty="0" err="1">
                <a:latin typeface="Trebuchet MS" pitchFamily="34" charset="0"/>
              </a:rPr>
              <a:t>schizonts</a:t>
            </a:r>
            <a:r>
              <a:rPr lang="en-GB" sz="2800" b="1" dirty="0">
                <a:latin typeface="Trebuchet MS" pitchFamily="34" charset="0"/>
              </a:rPr>
              <a:t>, </a:t>
            </a:r>
            <a:r>
              <a:rPr lang="en-GB" sz="2800" dirty="0">
                <a:latin typeface="Trebuchet MS" pitchFamily="34" charset="0"/>
              </a:rPr>
              <a:t>which rupture releasing </a:t>
            </a:r>
            <a:r>
              <a:rPr lang="en-GB" sz="2800" b="1" dirty="0" err="1">
                <a:latin typeface="Trebuchet MS" pitchFamily="34" charset="0"/>
              </a:rPr>
              <a:t>merozoites</a:t>
            </a:r>
            <a:endParaRPr lang="en-GB" sz="2800" b="1" dirty="0">
              <a:latin typeface="Trebuchet MS" pitchFamily="34" charset="0"/>
            </a:endParaRPr>
          </a:p>
          <a:p>
            <a:r>
              <a:rPr lang="en-GB" sz="2800" dirty="0">
                <a:latin typeface="Trebuchet MS" pitchFamily="34" charset="0"/>
              </a:rPr>
              <a:t> The parasites, in the form of </a:t>
            </a:r>
            <a:r>
              <a:rPr lang="en-GB" sz="2800" u="sng" dirty="0" err="1">
                <a:latin typeface="Trebuchet MS" pitchFamily="34" charset="0"/>
                <a:hlinkClick r:id="rId2"/>
              </a:rPr>
              <a:t>merozoites</a:t>
            </a:r>
            <a:r>
              <a:rPr lang="en-GB" sz="2800" dirty="0">
                <a:latin typeface="Trebuchet MS" pitchFamily="34" charset="0"/>
              </a:rPr>
              <a:t>, are released from the liver cells in vesicles, journey through the heart, and arrive in the lungs, where they settle within lung </a:t>
            </a:r>
            <a:r>
              <a:rPr lang="en-GB" sz="2800" dirty="0" smtClean="0">
                <a:latin typeface="Trebuchet MS" pitchFamily="34" charset="0"/>
              </a:rPr>
              <a:t>capillaries.</a:t>
            </a:r>
          </a:p>
          <a:p>
            <a:r>
              <a:rPr lang="en-GB" sz="2800" dirty="0" smtClean="0">
                <a:latin typeface="Trebuchet MS" pitchFamily="34" charset="0"/>
              </a:rPr>
              <a:t>The </a:t>
            </a:r>
            <a:r>
              <a:rPr lang="en-GB" sz="2800" dirty="0">
                <a:latin typeface="Trebuchet MS" pitchFamily="34" charset="0"/>
              </a:rPr>
              <a:t>vesicles eventually disintegrate, freeing the </a:t>
            </a:r>
            <a:r>
              <a:rPr lang="en-GB" sz="2800" dirty="0" err="1">
                <a:latin typeface="Trebuchet MS" pitchFamily="34" charset="0"/>
              </a:rPr>
              <a:t>merozoites</a:t>
            </a:r>
            <a:r>
              <a:rPr lang="en-GB" sz="2800" dirty="0">
                <a:latin typeface="Trebuchet MS" pitchFamily="34" charset="0"/>
              </a:rPr>
              <a:t> to enter the blood phase of their development. (</a:t>
            </a:r>
            <a:r>
              <a:rPr lang="en-GB" sz="2800" dirty="0" err="1">
                <a:latin typeface="Trebuchet MS" pitchFamily="34" charset="0"/>
              </a:rPr>
              <a:t>erythrocytic</a:t>
            </a:r>
            <a:r>
              <a:rPr lang="en-GB" sz="2800" dirty="0">
                <a:latin typeface="Trebuchet MS" pitchFamily="34" charset="0"/>
              </a:rPr>
              <a:t> </a:t>
            </a:r>
            <a:r>
              <a:rPr lang="en-GB" sz="2800" dirty="0" err="1">
                <a:latin typeface="Trebuchet MS" pitchFamily="34" charset="0"/>
              </a:rPr>
              <a:t>schizogony</a:t>
            </a:r>
            <a:r>
              <a:rPr lang="en-GB" sz="2800" dirty="0">
                <a:latin typeface="Trebuchet MS" pitchFamily="34" charset="0"/>
              </a:rPr>
              <a:t> )</a:t>
            </a:r>
            <a:br>
              <a:rPr lang="en-GB" sz="2800" dirty="0">
                <a:latin typeface="Trebuchet MS" pitchFamily="34" charset="0"/>
              </a:rPr>
            </a:br>
            <a:endParaRPr lang="en-GB" sz="2800" dirty="0">
              <a:latin typeface="Trebuchet MS" pitchFamily="34" charset="0"/>
            </a:endParaRPr>
          </a:p>
          <a:p>
            <a:endParaRPr lang="en-GB" dirty="0"/>
          </a:p>
        </p:txBody>
      </p:sp>
    </p:spTree>
    <p:extLst>
      <p:ext uri="{BB962C8B-B14F-4D97-AF65-F5344CB8AC3E}">
        <p14:creationId xmlns:p14="http://schemas.microsoft.com/office/powerpoint/2010/main" val="362087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124744"/>
            <a:ext cx="8075240" cy="4882547"/>
          </a:xfrm>
        </p:spPr>
        <p:txBody>
          <a:bodyPr>
            <a:noAutofit/>
          </a:bodyPr>
          <a:lstStyle/>
          <a:p>
            <a:pPr fontAlgn="base"/>
            <a:r>
              <a:rPr lang="en-GB" sz="2400" dirty="0">
                <a:latin typeface="Trebuchet MS" pitchFamily="34" charset="0"/>
              </a:rPr>
              <a:t>I</a:t>
            </a:r>
            <a:r>
              <a:rPr lang="en-GB" sz="2400" dirty="0" smtClean="0">
                <a:latin typeface="Trebuchet MS" pitchFamily="34" charset="0"/>
              </a:rPr>
              <a:t>n </a:t>
            </a:r>
            <a:r>
              <a:rPr lang="en-GB" sz="2400" dirty="0">
                <a:latin typeface="Trebuchet MS" pitchFamily="34" charset="0"/>
              </a:rPr>
              <a:t>the bloodstream, the </a:t>
            </a:r>
            <a:r>
              <a:rPr lang="en-GB" sz="2400" dirty="0" err="1">
                <a:latin typeface="Trebuchet MS" pitchFamily="34" charset="0"/>
              </a:rPr>
              <a:t>merozoites</a:t>
            </a:r>
            <a:r>
              <a:rPr lang="en-GB" sz="2400" dirty="0">
                <a:latin typeface="Trebuchet MS" pitchFamily="34" charset="0"/>
              </a:rPr>
              <a:t> invade red blood cells (</a:t>
            </a:r>
            <a:r>
              <a:rPr lang="en-GB" sz="2400" u="sng" dirty="0">
                <a:latin typeface="Trebuchet MS" pitchFamily="34" charset="0"/>
                <a:hlinkClick r:id="rId2"/>
              </a:rPr>
              <a:t>erythrocytes</a:t>
            </a:r>
            <a:r>
              <a:rPr lang="en-GB" sz="2400" dirty="0">
                <a:latin typeface="Trebuchet MS" pitchFamily="34" charset="0"/>
              </a:rPr>
              <a:t>) and multiply again until the cells burst. Then they invade more erythrocytes. This cycle is repeated, causing fever each time parasites break free and invade blood cells.</a:t>
            </a:r>
          </a:p>
          <a:p>
            <a:pPr fontAlgn="base"/>
            <a:r>
              <a:rPr lang="en-GB" sz="2400" dirty="0">
                <a:latin typeface="Trebuchet MS" pitchFamily="34" charset="0"/>
              </a:rPr>
              <a:t> Blood stage parasites are responsible for the clinical manifestations of the disease.</a:t>
            </a:r>
          </a:p>
          <a:p>
            <a:pPr fontAlgn="base"/>
            <a:r>
              <a:rPr lang="en-GB" sz="2400" dirty="0">
                <a:latin typeface="Trebuchet MS" pitchFamily="34" charset="0"/>
              </a:rPr>
              <a:t>Some of the infected blood cells leave the cycle of asexual multiplication. Instead of replicating, the </a:t>
            </a:r>
            <a:r>
              <a:rPr lang="en-GB" sz="2400" dirty="0" err="1">
                <a:latin typeface="Trebuchet MS" pitchFamily="34" charset="0"/>
              </a:rPr>
              <a:t>merozoites</a:t>
            </a:r>
            <a:r>
              <a:rPr lang="en-GB" sz="2400" dirty="0">
                <a:latin typeface="Trebuchet MS" pitchFamily="34" charset="0"/>
              </a:rPr>
              <a:t> in these cells develop into </a:t>
            </a:r>
            <a:r>
              <a:rPr lang="en-GB" sz="2400" u="sng" dirty="0">
                <a:latin typeface="Trebuchet MS" pitchFamily="34" charset="0"/>
              </a:rPr>
              <a:t>sexual</a:t>
            </a:r>
            <a:r>
              <a:rPr lang="en-GB" sz="2400" dirty="0">
                <a:latin typeface="Trebuchet MS" pitchFamily="34" charset="0"/>
              </a:rPr>
              <a:t> forms of the parasite, called </a:t>
            </a:r>
            <a:r>
              <a:rPr lang="en-GB" sz="2400" u="sng" dirty="0">
                <a:latin typeface="Trebuchet MS" pitchFamily="34" charset="0"/>
                <a:hlinkClick r:id="rId3"/>
              </a:rPr>
              <a:t>gametocytes</a:t>
            </a:r>
            <a:r>
              <a:rPr lang="en-GB" sz="2400" dirty="0">
                <a:latin typeface="Trebuchet MS" pitchFamily="34" charset="0"/>
              </a:rPr>
              <a:t>, that circulate in the blood stream</a:t>
            </a:r>
            <a:r>
              <a:rPr lang="en-GB" sz="2400" dirty="0" smtClean="0">
                <a:latin typeface="Trebuchet MS" pitchFamily="34" charset="0"/>
              </a:rPr>
              <a:t>.</a:t>
            </a:r>
            <a:endParaRPr lang="en-GB" sz="2400" dirty="0">
              <a:latin typeface="Trebuchet MS" pitchFamily="34" charset="0"/>
            </a:endParaRPr>
          </a:p>
        </p:txBody>
      </p:sp>
    </p:spTree>
    <p:extLst>
      <p:ext uri="{BB962C8B-B14F-4D97-AF65-F5344CB8AC3E}">
        <p14:creationId xmlns:p14="http://schemas.microsoft.com/office/powerpoint/2010/main" val="1417244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52736"/>
            <a:ext cx="8291264" cy="4954555"/>
          </a:xfrm>
        </p:spPr>
        <p:txBody>
          <a:bodyPr/>
          <a:lstStyle/>
          <a:p>
            <a:pPr fontAlgn="base"/>
            <a:r>
              <a:rPr lang="en-GB" sz="2800" dirty="0">
                <a:latin typeface="Trebuchet MS" pitchFamily="34" charset="0"/>
              </a:rPr>
              <a:t>The gametocytes, </a:t>
            </a:r>
            <a:r>
              <a:rPr lang="en-GB" sz="2800" b="1" dirty="0">
                <a:latin typeface="Trebuchet MS" pitchFamily="34" charset="0"/>
              </a:rPr>
              <a:t>male (microgametocytes) and female (</a:t>
            </a:r>
            <a:r>
              <a:rPr lang="en-GB" sz="2800" b="1" dirty="0" err="1">
                <a:latin typeface="Trebuchet MS" pitchFamily="34" charset="0"/>
              </a:rPr>
              <a:t>macrogametocytes</a:t>
            </a:r>
            <a:r>
              <a:rPr lang="en-GB" sz="2800" dirty="0">
                <a:latin typeface="Trebuchet MS" pitchFamily="34" charset="0"/>
              </a:rPr>
              <a:t>), are ingested by an </a:t>
            </a:r>
            <a:r>
              <a:rPr lang="en-GB" sz="2800" i="1" dirty="0">
                <a:latin typeface="Trebuchet MS" pitchFamily="34" charset="0"/>
              </a:rPr>
              <a:t>Anopheles</a:t>
            </a:r>
            <a:r>
              <a:rPr lang="en-GB" sz="2800" dirty="0">
                <a:latin typeface="Trebuchet MS" pitchFamily="34" charset="0"/>
              </a:rPr>
              <a:t> mosquito during a blood meal. The parasites’ multiplication in the mosquito is known as the </a:t>
            </a:r>
            <a:r>
              <a:rPr lang="en-GB" sz="2800" dirty="0" err="1">
                <a:solidFill>
                  <a:srgbClr val="FF0000"/>
                </a:solidFill>
                <a:latin typeface="Trebuchet MS" pitchFamily="34" charset="0"/>
              </a:rPr>
              <a:t>sporogonic</a:t>
            </a:r>
            <a:r>
              <a:rPr lang="en-GB" sz="2800" dirty="0">
                <a:solidFill>
                  <a:srgbClr val="FF0000"/>
                </a:solidFill>
                <a:latin typeface="Trebuchet MS" pitchFamily="34" charset="0"/>
              </a:rPr>
              <a:t> cycle</a:t>
            </a:r>
          </a:p>
          <a:p>
            <a:pPr fontAlgn="base"/>
            <a:endParaRPr lang="en-GB" sz="2800" dirty="0" smtClean="0">
              <a:latin typeface="Trebuchet MS" pitchFamily="34" charset="0"/>
            </a:endParaRPr>
          </a:p>
          <a:p>
            <a:pPr fontAlgn="base"/>
            <a:r>
              <a:rPr lang="en-GB" sz="2800" dirty="0" smtClean="0">
                <a:latin typeface="Trebuchet MS" pitchFamily="34" charset="0"/>
              </a:rPr>
              <a:t>While </a:t>
            </a:r>
            <a:r>
              <a:rPr lang="en-GB" sz="2800" dirty="0">
                <a:latin typeface="Trebuchet MS" pitchFamily="34" charset="0"/>
              </a:rPr>
              <a:t>in the mosquito’s stomach, the microgametes penetrate the macrogametes generating </a:t>
            </a:r>
            <a:r>
              <a:rPr lang="en-GB" sz="2800" b="1" dirty="0">
                <a:latin typeface="Trebuchet MS" pitchFamily="34" charset="0"/>
              </a:rPr>
              <a:t>zygotes</a:t>
            </a:r>
          </a:p>
          <a:p>
            <a:endParaRPr lang="en-GB" dirty="0"/>
          </a:p>
        </p:txBody>
      </p:sp>
    </p:spTree>
    <p:extLst>
      <p:ext uri="{BB962C8B-B14F-4D97-AF65-F5344CB8AC3E}">
        <p14:creationId xmlns:p14="http://schemas.microsoft.com/office/powerpoint/2010/main" val="2905207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980728"/>
            <a:ext cx="8219256" cy="5026563"/>
          </a:xfrm>
        </p:spPr>
        <p:txBody>
          <a:bodyPr>
            <a:normAutofit lnSpcReduction="10000"/>
          </a:bodyPr>
          <a:lstStyle/>
          <a:p>
            <a:pPr fontAlgn="base"/>
            <a:r>
              <a:rPr lang="en-GB" dirty="0">
                <a:latin typeface="Trebuchet MS" pitchFamily="34" charset="0"/>
              </a:rPr>
              <a:t>The fertilized female gametes(zygotes) develop into actively moving </a:t>
            </a:r>
            <a:r>
              <a:rPr lang="en-GB" b="1" dirty="0" err="1">
                <a:latin typeface="Trebuchet MS" pitchFamily="34" charset="0"/>
              </a:rPr>
              <a:t>ookinetes</a:t>
            </a:r>
            <a:r>
              <a:rPr lang="en-GB" b="1" dirty="0">
                <a:latin typeface="Trebuchet MS" pitchFamily="34" charset="0"/>
              </a:rPr>
              <a:t> </a:t>
            </a:r>
            <a:r>
              <a:rPr lang="en-GB" dirty="0">
                <a:latin typeface="Trebuchet MS" pitchFamily="34" charset="0"/>
              </a:rPr>
              <a:t>that burrow through the mosquito's </a:t>
            </a:r>
            <a:r>
              <a:rPr lang="en-GB" dirty="0" err="1">
                <a:latin typeface="Trebuchet MS" pitchFamily="34" charset="0"/>
              </a:rPr>
              <a:t>midgut</a:t>
            </a:r>
            <a:r>
              <a:rPr lang="en-GB" dirty="0">
                <a:latin typeface="Trebuchet MS" pitchFamily="34" charset="0"/>
              </a:rPr>
              <a:t> wall and form</a:t>
            </a:r>
            <a:r>
              <a:rPr lang="en-GB" b="1" dirty="0">
                <a:latin typeface="Trebuchet MS" pitchFamily="34" charset="0"/>
              </a:rPr>
              <a:t> </a:t>
            </a:r>
            <a:r>
              <a:rPr lang="en-GB" b="1" dirty="0" err="1" smtClean="0">
                <a:latin typeface="Trebuchet MS" pitchFamily="34" charset="0"/>
              </a:rPr>
              <a:t>oocyst</a:t>
            </a:r>
            <a:r>
              <a:rPr lang="en-GB" b="1" dirty="0" smtClean="0">
                <a:latin typeface="Trebuchet MS" pitchFamily="34" charset="0"/>
              </a:rPr>
              <a:t> </a:t>
            </a:r>
            <a:r>
              <a:rPr lang="en-GB" dirty="0" smtClean="0">
                <a:latin typeface="Trebuchet MS" pitchFamily="34" charset="0"/>
              </a:rPr>
              <a:t>on </a:t>
            </a:r>
            <a:r>
              <a:rPr lang="en-GB" dirty="0">
                <a:latin typeface="Trebuchet MS" pitchFamily="34" charset="0"/>
              </a:rPr>
              <a:t>the exterior surface.</a:t>
            </a:r>
            <a:br>
              <a:rPr lang="en-GB" dirty="0">
                <a:latin typeface="Trebuchet MS" pitchFamily="34" charset="0"/>
              </a:rPr>
            </a:br>
            <a:r>
              <a:rPr lang="en-GB" dirty="0">
                <a:latin typeface="Trebuchet MS" pitchFamily="34" charset="0"/>
              </a:rPr>
              <a:t> </a:t>
            </a:r>
          </a:p>
          <a:p>
            <a:pPr fontAlgn="base"/>
            <a:r>
              <a:rPr lang="en-GB" dirty="0">
                <a:latin typeface="Trebuchet MS" pitchFamily="34" charset="0"/>
              </a:rPr>
              <a:t>Inside the </a:t>
            </a:r>
            <a:r>
              <a:rPr lang="en-GB" dirty="0" err="1">
                <a:latin typeface="Trebuchet MS" pitchFamily="34" charset="0"/>
              </a:rPr>
              <a:t>oocyst</a:t>
            </a:r>
            <a:r>
              <a:rPr lang="en-GB" dirty="0">
                <a:latin typeface="Trebuchet MS" pitchFamily="34" charset="0"/>
              </a:rPr>
              <a:t>, thousands of </a:t>
            </a:r>
            <a:r>
              <a:rPr lang="en-GB" b="1" dirty="0">
                <a:latin typeface="Trebuchet MS" pitchFamily="34" charset="0"/>
              </a:rPr>
              <a:t>active </a:t>
            </a:r>
            <a:r>
              <a:rPr lang="en-GB" b="1" dirty="0" err="1">
                <a:latin typeface="Trebuchet MS" pitchFamily="34" charset="0"/>
              </a:rPr>
              <a:t>sporozoites</a:t>
            </a:r>
            <a:r>
              <a:rPr lang="en-GB" b="1" dirty="0">
                <a:latin typeface="Trebuchet MS" pitchFamily="34" charset="0"/>
              </a:rPr>
              <a:t> </a:t>
            </a:r>
            <a:r>
              <a:rPr lang="en-GB" dirty="0">
                <a:latin typeface="Trebuchet MS" pitchFamily="34" charset="0"/>
              </a:rPr>
              <a:t>develop. The </a:t>
            </a:r>
            <a:r>
              <a:rPr lang="en-GB" dirty="0" err="1">
                <a:latin typeface="Trebuchet MS" pitchFamily="34" charset="0"/>
              </a:rPr>
              <a:t>oocyst</a:t>
            </a:r>
            <a:r>
              <a:rPr lang="en-GB" dirty="0">
                <a:latin typeface="Trebuchet MS" pitchFamily="34" charset="0"/>
              </a:rPr>
              <a:t> eventually bursts, releasing </a:t>
            </a:r>
            <a:r>
              <a:rPr lang="en-GB" dirty="0" err="1">
                <a:latin typeface="Trebuchet MS" pitchFamily="34" charset="0"/>
              </a:rPr>
              <a:t>sporozoites</a:t>
            </a:r>
            <a:r>
              <a:rPr lang="en-GB" dirty="0">
                <a:latin typeface="Trebuchet MS" pitchFamily="34" charset="0"/>
              </a:rPr>
              <a:t> into the body cavity that travel to the mosquito's salivary glands.</a:t>
            </a:r>
            <a:br>
              <a:rPr lang="en-GB" dirty="0">
                <a:latin typeface="Trebuchet MS" pitchFamily="34" charset="0"/>
              </a:rPr>
            </a:br>
            <a:r>
              <a:rPr lang="en-GB" dirty="0">
                <a:latin typeface="Trebuchet MS" pitchFamily="34" charset="0"/>
              </a:rPr>
              <a:t> </a:t>
            </a:r>
          </a:p>
          <a:p>
            <a:pPr fontAlgn="base"/>
            <a:r>
              <a:rPr lang="en-GB" dirty="0">
                <a:latin typeface="Trebuchet MS" pitchFamily="34" charset="0"/>
              </a:rPr>
              <a:t>The cycle of human infection begins again when the  infected mosquito bites another person.</a:t>
            </a:r>
          </a:p>
          <a:p>
            <a:endParaRPr lang="en-GB" dirty="0"/>
          </a:p>
        </p:txBody>
      </p:sp>
    </p:spTree>
    <p:extLst>
      <p:ext uri="{BB962C8B-B14F-4D97-AF65-F5344CB8AC3E}">
        <p14:creationId xmlns:p14="http://schemas.microsoft.com/office/powerpoint/2010/main" val="2568383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1098</TotalTime>
  <Words>1240</Words>
  <Application>Microsoft Office PowerPoint</Application>
  <PresentationFormat>On-screen Show (4:3)</PresentationFormat>
  <Paragraphs>403</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Concourse</vt:lpstr>
      <vt:lpstr>ANTIPARASITIC DRUGS</vt:lpstr>
      <vt:lpstr>  Antimalarial drugs  Introduction  </vt:lpstr>
      <vt:lpstr>PowerPoint Presentation</vt:lpstr>
      <vt:lpstr>Life cycle of malaria parasite Stages</vt:lpstr>
      <vt:lpstr>Life cycle of malaria parasite</vt:lpstr>
      <vt:lpstr>PowerPoint Presentation</vt:lpstr>
      <vt:lpstr>PowerPoint Presentation</vt:lpstr>
      <vt:lpstr>PowerPoint Presentation</vt:lpstr>
      <vt:lpstr>PowerPoint Presentation</vt:lpstr>
      <vt:lpstr>Clinical features and classification of malaria</vt:lpstr>
      <vt:lpstr>PowerPoint Presentation</vt:lpstr>
      <vt:lpstr>PowerPoint Presentation</vt:lpstr>
      <vt:lpstr>  Classification of antimalarials  </vt:lpstr>
      <vt:lpstr>PowerPoint Presentation</vt:lpstr>
      <vt:lpstr>PowerPoint Presentation</vt:lpstr>
      <vt:lpstr>  Classification according to  structure or  therapeutic class  </vt:lpstr>
      <vt:lpstr>PowerPoint Presentation</vt:lpstr>
      <vt:lpstr>Cinchona alkaloids - Quinine</vt:lpstr>
      <vt:lpstr>PowerPoint Presentation</vt:lpstr>
      <vt:lpstr>PowerPoint Presentation</vt:lpstr>
      <vt:lpstr>PowerPoint Presentation</vt:lpstr>
      <vt:lpstr>PowerPoint Presentation</vt:lpstr>
      <vt:lpstr>PowerPoint Presentation</vt:lpstr>
      <vt:lpstr>PowerPoint Presentation</vt:lpstr>
      <vt:lpstr> 4-aminoquinolones Chloroquine </vt:lpstr>
      <vt:lpstr>PowerPoint Presentation</vt:lpstr>
      <vt:lpstr>PowerPoint Presentation</vt:lpstr>
      <vt:lpstr>PowerPoint Presentation</vt:lpstr>
      <vt:lpstr>PowerPoint Presentation</vt:lpstr>
      <vt:lpstr> Sulfonamides &amp; Diaminopyrimidine Sulfadoxine+Pyrimethamine </vt:lpstr>
      <vt:lpstr>PowerPoint Presentation</vt:lpstr>
      <vt:lpstr>PowerPoint Presentation</vt:lpstr>
      <vt:lpstr>PowerPoint Presentation</vt:lpstr>
      <vt:lpstr>Dose </vt:lpstr>
      <vt:lpstr>PowerPoint Presentation</vt:lpstr>
      <vt:lpstr>PowerPoint Presentation</vt:lpstr>
      <vt:lpstr>  Artemisinin derivatives/Sesquiterpine lactones  </vt:lpstr>
      <vt:lpstr>PowerPoint Presentation</vt:lpstr>
      <vt:lpstr>PowerPoint Presentation</vt:lpstr>
      <vt:lpstr>PowerPoint Presentation</vt:lpstr>
      <vt:lpstr>PowerPoint Presentation</vt:lpstr>
      <vt:lpstr>Amino alcohols- Lumefantrine </vt:lpstr>
      <vt:lpstr>PowerPoint Presentation</vt:lpstr>
      <vt:lpstr>PowerPoint Presentation</vt:lpstr>
      <vt:lpstr>Administration instructions(AL)</vt:lpstr>
      <vt:lpstr>PowerPoint Presentation</vt:lpstr>
      <vt:lpstr>PowerPoint Presentation</vt:lpstr>
      <vt:lpstr>Dose </vt:lpstr>
      <vt:lpstr>Artesunate</vt:lpstr>
      <vt:lpstr>  8-Aminoquinoline Primaquine  </vt:lpstr>
      <vt:lpstr>PowerPoint Presentation</vt:lpstr>
      <vt:lpstr>PowerPoint Presentation</vt:lpstr>
      <vt:lpstr>  Antibiotics Tetracycline and doxycycline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ANTIPARASITIC DRUGS</dc:title>
  <dc:creator>Naomi Mwangi</dc:creator>
  <cp:lastModifiedBy>Naomi Mwangi</cp:lastModifiedBy>
  <cp:revision>23</cp:revision>
  <dcterms:created xsi:type="dcterms:W3CDTF">2022-05-28T17:13:32Z</dcterms:created>
  <dcterms:modified xsi:type="dcterms:W3CDTF">2022-05-30T02:59:38Z</dcterms:modified>
</cp:coreProperties>
</file>